
<file path=[Content_Types].xml><?xml version="1.0" encoding="utf-8"?>
<Types xmlns="http://schemas.openxmlformats.org/package/2006/content-types">
  <Default Extension="bin" ContentType="application/vnd.openxmlformats-officedocument.oleObject"/>
  <Default Extension="png" ContentType="image/png"/>
  <Default Extension="tmp" ContentType="image/png"/>
  <Default Extension="jpeg" ContentType="image/jpeg"/>
  <Default Extension="emf" ContentType="image/x-emf"/>
  <Default Extension="rels" ContentType="application/vnd.openxmlformats-package.relationships+xml"/>
  <Default Extension="xml" ContentType="application/xml"/>
  <Default Extension="(null)" ContentType="image/x-emf"/>
  <Default Extension="vml" ContentType="application/vnd.openxmlformats-officedocument.vmlDrawing"/>
  <Default Extension="tiff" ContentType="image/tiff"/>
  <Default Extension="ti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5.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6.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7.xml" ContentType="application/vnd.openxmlformats-officedocument.theme+xml"/>
  <Override PartName="/ppt/slideLayouts/slideLayout86.xml" ContentType="application/vnd.openxmlformats-officedocument.presentationml.slideLayout+xml"/>
  <Override PartName="/ppt/theme/theme8.xml" ContentType="application/vnd.openxmlformats-officedocument.theme+xml"/>
  <Override PartName="/ppt/slideLayouts/slideLayout87.xml" ContentType="application/vnd.openxmlformats-officedocument.presentationml.slideLayout+xml"/>
  <Override PartName="/ppt/theme/theme9.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11.xml" ContentType="application/vnd.openxmlformats-officedocument.theme+xml"/>
  <Override PartName="/ppt/slideLayouts/slideLayout110.xml" ContentType="application/vnd.openxmlformats-officedocument.presentationml.slideLayout+xml"/>
  <Override PartName="/ppt/theme/theme12.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13.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14.xml" ContentType="application/vnd.openxmlformats-officedocument.theme+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15.xml" ContentType="application/vnd.openxmlformats-officedocument.theme+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theme/theme16.xml" ContentType="application/vnd.openxmlformats-officedocument.theme+xml"/>
  <Override PartName="/ppt/slideLayouts/slideLayout128.xml" ContentType="application/vnd.openxmlformats-officedocument.presentationml.slideLayout+xml"/>
  <Override PartName="/ppt/theme/theme17.xml" ContentType="application/vnd.openxmlformats-officedocument.theme+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theme/theme18.xml" ContentType="application/vnd.openxmlformats-officedocument.theme+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theme/theme19.xml" ContentType="application/vnd.openxmlformats-officedocument.theme+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theme/theme20.xml" ContentType="application/vnd.openxmlformats-officedocument.theme+xml"/>
  <Override PartName="/ppt/slideLayouts/slideLayout163.xml" ContentType="application/vnd.openxmlformats-officedocument.presentationml.slideLayout+xml"/>
  <Override PartName="/ppt/theme/theme21.xml" ContentType="application/vnd.openxmlformats-officedocument.theme+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theme/theme22.xml" ContentType="application/vnd.openxmlformats-officedocument.theme+xml"/>
  <Override PartName="/ppt/theme/theme23.xml" ContentType="application/vnd.openxmlformats-officedocument.theme+xml"/>
  <Override PartName="/ppt/theme/theme2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media/image95.tif" ContentType="image/tif"/>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2" r:id="rId2"/>
    <p:sldMasterId id="2147483676" r:id="rId3"/>
    <p:sldMasterId id="2147483689" r:id="rId4"/>
    <p:sldMasterId id="2147483715" r:id="rId5"/>
    <p:sldMasterId id="2147483728" r:id="rId6"/>
    <p:sldMasterId id="2147483740" r:id="rId7"/>
    <p:sldMasterId id="2147483752" r:id="rId8"/>
    <p:sldMasterId id="2147483754" r:id="rId9"/>
    <p:sldMasterId id="2147483757" r:id="rId10"/>
    <p:sldMasterId id="2147483769" r:id="rId11"/>
    <p:sldMasterId id="2147483781" r:id="rId12"/>
    <p:sldMasterId id="2147483798" r:id="rId13"/>
    <p:sldMasterId id="2147483801" r:id="rId14"/>
    <p:sldMasterId id="2147483813" r:id="rId15"/>
    <p:sldMasterId id="2147483816" r:id="rId16"/>
    <p:sldMasterId id="2147483819" r:id="rId17"/>
    <p:sldMasterId id="2147483821" r:id="rId18"/>
    <p:sldMasterId id="2147483833" r:id="rId19"/>
    <p:sldMasterId id="2147483846" r:id="rId20"/>
    <p:sldMasterId id="2147483858" r:id="rId21"/>
    <p:sldMasterId id="2147483860" r:id="rId22"/>
  </p:sldMasterIdLst>
  <p:notesMasterIdLst>
    <p:notesMasterId r:id="rId118"/>
  </p:notesMasterIdLst>
  <p:handoutMasterIdLst>
    <p:handoutMasterId r:id="rId119"/>
  </p:handoutMasterIdLst>
  <p:sldIdLst>
    <p:sldId id="420" r:id="rId23"/>
    <p:sldId id="4180" r:id="rId24"/>
    <p:sldId id="457" r:id="rId25"/>
    <p:sldId id="451" r:id="rId26"/>
    <p:sldId id="492" r:id="rId27"/>
    <p:sldId id="704" r:id="rId28"/>
    <p:sldId id="4161" r:id="rId29"/>
    <p:sldId id="4162" r:id="rId30"/>
    <p:sldId id="840" r:id="rId31"/>
    <p:sldId id="842" r:id="rId32"/>
    <p:sldId id="257" r:id="rId33"/>
    <p:sldId id="659" r:id="rId34"/>
    <p:sldId id="846" r:id="rId35"/>
    <p:sldId id="4163" r:id="rId36"/>
    <p:sldId id="843" r:id="rId37"/>
    <p:sldId id="729" r:id="rId38"/>
    <p:sldId id="731" r:id="rId39"/>
    <p:sldId id="4173" r:id="rId40"/>
    <p:sldId id="4174" r:id="rId41"/>
    <p:sldId id="4164" r:id="rId42"/>
    <p:sldId id="845" r:id="rId43"/>
    <p:sldId id="4165" r:id="rId44"/>
    <p:sldId id="4169" r:id="rId45"/>
    <p:sldId id="4170" r:id="rId46"/>
    <p:sldId id="4171" r:id="rId47"/>
    <p:sldId id="4166" r:id="rId48"/>
    <p:sldId id="4178" r:id="rId49"/>
    <p:sldId id="505" r:id="rId50"/>
    <p:sldId id="504" r:id="rId51"/>
    <p:sldId id="718" r:id="rId52"/>
    <p:sldId id="4179" r:id="rId53"/>
    <p:sldId id="4222" r:id="rId54"/>
    <p:sldId id="4223" r:id="rId55"/>
    <p:sldId id="572" r:id="rId56"/>
    <p:sldId id="4176" r:id="rId57"/>
    <p:sldId id="4175" r:id="rId58"/>
    <p:sldId id="4181" r:id="rId59"/>
    <p:sldId id="4172" r:id="rId60"/>
    <p:sldId id="4224" r:id="rId61"/>
    <p:sldId id="4182" r:id="rId62"/>
    <p:sldId id="4197" r:id="rId63"/>
    <p:sldId id="3806" r:id="rId64"/>
    <p:sldId id="4191" r:id="rId65"/>
    <p:sldId id="4192" r:id="rId66"/>
    <p:sldId id="4204" r:id="rId67"/>
    <p:sldId id="4205" r:id="rId68"/>
    <p:sldId id="4206" r:id="rId69"/>
    <p:sldId id="4225" r:id="rId70"/>
    <p:sldId id="3527" r:id="rId71"/>
    <p:sldId id="4193" r:id="rId72"/>
    <p:sldId id="4167" r:id="rId73"/>
    <p:sldId id="3304" r:id="rId74"/>
    <p:sldId id="3305" r:id="rId75"/>
    <p:sldId id="4214" r:id="rId76"/>
    <p:sldId id="3755" r:id="rId77"/>
    <p:sldId id="4093" r:id="rId78"/>
    <p:sldId id="3952" r:id="rId79"/>
    <p:sldId id="4207" r:id="rId80"/>
    <p:sldId id="4226" r:id="rId81"/>
    <p:sldId id="4208" r:id="rId82"/>
    <p:sldId id="4194" r:id="rId83"/>
    <p:sldId id="4209" r:id="rId84"/>
    <p:sldId id="4210" r:id="rId85"/>
    <p:sldId id="4211" r:id="rId86"/>
    <p:sldId id="4212" r:id="rId87"/>
    <p:sldId id="4239" r:id="rId88"/>
    <p:sldId id="4240" r:id="rId89"/>
    <p:sldId id="4186" r:id="rId90"/>
    <p:sldId id="4213" r:id="rId91"/>
    <p:sldId id="1870" r:id="rId92"/>
    <p:sldId id="4195" r:id="rId93"/>
    <p:sldId id="4196" r:id="rId94"/>
    <p:sldId id="4218" r:id="rId95"/>
    <p:sldId id="4219" r:id="rId96"/>
    <p:sldId id="4215" r:id="rId97"/>
    <p:sldId id="4035" r:id="rId98"/>
    <p:sldId id="4043" r:id="rId99"/>
    <p:sldId id="4227" r:id="rId100"/>
    <p:sldId id="902" r:id="rId101"/>
    <p:sldId id="4216" r:id="rId102"/>
    <p:sldId id="4189" r:id="rId103"/>
    <p:sldId id="4190" r:id="rId104"/>
    <p:sldId id="508" r:id="rId105"/>
    <p:sldId id="4220" r:id="rId106"/>
    <p:sldId id="617" r:id="rId107"/>
    <p:sldId id="4228" r:id="rId108"/>
    <p:sldId id="4235" r:id="rId109"/>
    <p:sldId id="4236" r:id="rId110"/>
    <p:sldId id="4237" r:id="rId111"/>
    <p:sldId id="4230" r:id="rId112"/>
    <p:sldId id="4238" r:id="rId113"/>
    <p:sldId id="4231" r:id="rId114"/>
    <p:sldId id="4229" r:id="rId115"/>
    <p:sldId id="4232" r:id="rId116"/>
    <p:sldId id="4234" r:id="rId117"/>
  </p:sldIdLst>
  <p:sldSz cx="9144000" cy="6858000" type="screen4x3"/>
  <p:notesSz cx="6888163" cy="10020300"/>
  <p:defaultTextStyle>
    <a:defPPr>
      <a:defRPr lang="en-US"/>
    </a:defPPr>
    <a:lvl1pPr algn="ctr" rtl="0" eaLnBrk="0" fontAlgn="base" hangingPunct="0">
      <a:spcBef>
        <a:spcPct val="50000"/>
      </a:spcBef>
      <a:spcAft>
        <a:spcPct val="0"/>
      </a:spcAft>
      <a:buClr>
        <a:schemeClr val="tx1"/>
      </a:buClr>
      <a:buSzPct val="125000"/>
      <a:buChar char="•"/>
      <a:defRPr sz="2400" kern="1200">
        <a:solidFill>
          <a:schemeClr val="tx1"/>
        </a:solidFill>
        <a:latin typeface="Arial" charset="0"/>
        <a:ea typeface="ＭＳ Ｐゴシック" charset="0"/>
        <a:cs typeface="ＭＳ Ｐゴシック" charset="0"/>
      </a:defRPr>
    </a:lvl1pPr>
    <a:lvl2pPr marL="457200" algn="ctr" rtl="0" eaLnBrk="0" fontAlgn="base" hangingPunct="0">
      <a:spcBef>
        <a:spcPct val="50000"/>
      </a:spcBef>
      <a:spcAft>
        <a:spcPct val="0"/>
      </a:spcAft>
      <a:buClr>
        <a:schemeClr val="tx1"/>
      </a:buClr>
      <a:buSzPct val="125000"/>
      <a:buChar char="•"/>
      <a:defRPr sz="2400" kern="1200">
        <a:solidFill>
          <a:schemeClr val="tx1"/>
        </a:solidFill>
        <a:latin typeface="Arial" charset="0"/>
        <a:ea typeface="ＭＳ Ｐゴシック" charset="0"/>
        <a:cs typeface="ＭＳ Ｐゴシック" charset="0"/>
      </a:defRPr>
    </a:lvl2pPr>
    <a:lvl3pPr marL="914400" algn="ctr" rtl="0" eaLnBrk="0" fontAlgn="base" hangingPunct="0">
      <a:spcBef>
        <a:spcPct val="50000"/>
      </a:spcBef>
      <a:spcAft>
        <a:spcPct val="0"/>
      </a:spcAft>
      <a:buClr>
        <a:schemeClr val="tx1"/>
      </a:buClr>
      <a:buSzPct val="125000"/>
      <a:buChar char="•"/>
      <a:defRPr sz="2400" kern="1200">
        <a:solidFill>
          <a:schemeClr val="tx1"/>
        </a:solidFill>
        <a:latin typeface="Arial" charset="0"/>
        <a:ea typeface="ＭＳ Ｐゴシック" charset="0"/>
        <a:cs typeface="ＭＳ Ｐゴシック" charset="0"/>
      </a:defRPr>
    </a:lvl3pPr>
    <a:lvl4pPr marL="1371600" algn="ctr" rtl="0" eaLnBrk="0" fontAlgn="base" hangingPunct="0">
      <a:spcBef>
        <a:spcPct val="50000"/>
      </a:spcBef>
      <a:spcAft>
        <a:spcPct val="0"/>
      </a:spcAft>
      <a:buClr>
        <a:schemeClr val="tx1"/>
      </a:buClr>
      <a:buSzPct val="125000"/>
      <a:buChar char="•"/>
      <a:defRPr sz="2400" kern="1200">
        <a:solidFill>
          <a:schemeClr val="tx1"/>
        </a:solidFill>
        <a:latin typeface="Arial" charset="0"/>
        <a:ea typeface="ＭＳ Ｐゴシック" charset="0"/>
        <a:cs typeface="ＭＳ Ｐゴシック" charset="0"/>
      </a:defRPr>
    </a:lvl4pPr>
    <a:lvl5pPr marL="1828800" algn="ctr" rtl="0" eaLnBrk="0" fontAlgn="base" hangingPunct="0">
      <a:spcBef>
        <a:spcPct val="50000"/>
      </a:spcBef>
      <a:spcAft>
        <a:spcPct val="0"/>
      </a:spcAft>
      <a:buClr>
        <a:schemeClr val="tx1"/>
      </a:buClr>
      <a:buSzPct val="125000"/>
      <a:buChar char="•"/>
      <a:defRPr sz="2400" kern="1200">
        <a:solidFill>
          <a:schemeClr val="tx1"/>
        </a:solidFill>
        <a:latin typeface="Arial" charset="0"/>
        <a:ea typeface="ＭＳ Ｐゴシック" charset="0"/>
        <a:cs typeface="ＭＳ Ｐゴシック" charset="0"/>
      </a:defRPr>
    </a:lvl5pPr>
    <a:lvl6pPr marL="2286000" algn="l" defTabSz="457200" rtl="0" eaLnBrk="1" latinLnBrk="0" hangingPunct="1">
      <a:defRPr sz="2400" kern="1200">
        <a:solidFill>
          <a:schemeClr val="tx1"/>
        </a:solidFill>
        <a:latin typeface="Arial" charset="0"/>
        <a:ea typeface="ＭＳ Ｐゴシック" charset="0"/>
        <a:cs typeface="ＭＳ Ｐゴシック" charset="0"/>
      </a:defRPr>
    </a:lvl6pPr>
    <a:lvl7pPr marL="2743200" algn="l" defTabSz="457200" rtl="0" eaLnBrk="1" latinLnBrk="0" hangingPunct="1">
      <a:defRPr sz="2400" kern="1200">
        <a:solidFill>
          <a:schemeClr val="tx1"/>
        </a:solidFill>
        <a:latin typeface="Arial" charset="0"/>
        <a:ea typeface="ＭＳ Ｐゴシック" charset="0"/>
        <a:cs typeface="ＭＳ Ｐゴシック" charset="0"/>
      </a:defRPr>
    </a:lvl7pPr>
    <a:lvl8pPr marL="3200400" algn="l" defTabSz="457200" rtl="0" eaLnBrk="1" latinLnBrk="0" hangingPunct="1">
      <a:defRPr sz="2400" kern="1200">
        <a:solidFill>
          <a:schemeClr val="tx1"/>
        </a:solidFill>
        <a:latin typeface="Arial" charset="0"/>
        <a:ea typeface="ＭＳ Ｐゴシック" charset="0"/>
        <a:cs typeface="ＭＳ Ｐゴシック" charset="0"/>
      </a:defRPr>
    </a:lvl8pPr>
    <a:lvl9pPr marL="3657600" algn="l" defTabSz="457200" rtl="0" eaLnBrk="1" latinLnBrk="0" hangingPunct="1">
      <a:defRPr sz="2400"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822" userDrawn="1">
          <p15:clr>
            <a:srgbClr val="A4A3A4"/>
          </p15:clr>
        </p15:guide>
      </p15:sldGuideLst>
    </p:ext>
    <p:ext uri="{2D200454-40CA-4A62-9FC3-DE9A4176ACB9}">
      <p15:notesGuideLst xmlns:p15="http://schemas.microsoft.com/office/powerpoint/2012/main">
        <p15:guide id="1" orient="horz" pos="3156">
          <p15:clr>
            <a:srgbClr val="A4A3A4"/>
          </p15:clr>
        </p15:guide>
        <p15:guide id="2" pos="216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9F2FD"/>
    <a:srgbClr val="CBF2FD"/>
    <a:srgbClr val="800000"/>
    <a:srgbClr val="336699"/>
    <a:srgbClr val="006699"/>
    <a:srgbClr val="9999FF"/>
    <a:srgbClr val="333399"/>
    <a:srgbClr val="666699"/>
    <a:srgbClr val="6600CC"/>
    <a:srgbClr val="6600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5328"/>
  </p:normalViewPr>
  <p:slideViewPr>
    <p:cSldViewPr snapToGrid="0" showGuides="1">
      <p:cViewPr varScale="1">
        <p:scale>
          <a:sx n="112" d="100"/>
          <a:sy n="112" d="100"/>
        </p:scale>
        <p:origin x="624" y="184"/>
      </p:cViewPr>
      <p:guideLst>
        <p:guide orient="horz" pos="822"/>
        <p:guide pos="2880"/>
      </p:guideLst>
    </p:cSldViewPr>
  </p:slideViewPr>
  <p:outlineViewPr>
    <p:cViewPr>
      <p:scale>
        <a:sx n="100" d="100"/>
        <a:sy n="100" d="100"/>
      </p:scale>
      <p:origin x="0" y="0"/>
    </p:cViewPr>
  </p:outlineViewPr>
  <p:notesTextViewPr>
    <p:cViewPr>
      <p:scale>
        <a:sx n="100" d="100"/>
        <a:sy n="100" d="100"/>
      </p:scale>
      <p:origin x="0" y="0"/>
    </p:cViewPr>
  </p:notesTextViewPr>
  <p:sorterViewPr>
    <p:cViewPr>
      <p:scale>
        <a:sx n="125" d="100"/>
        <a:sy n="125" d="100"/>
      </p:scale>
      <p:origin x="0" y="0"/>
    </p:cViewPr>
  </p:sorterViewPr>
  <p:notesViewPr>
    <p:cSldViewPr snapToGrid="0" showGuides="1">
      <p:cViewPr varScale="1">
        <p:scale>
          <a:sx n="81" d="100"/>
          <a:sy n="81" d="100"/>
        </p:scale>
        <p:origin x="2808" y="192"/>
      </p:cViewPr>
      <p:guideLst>
        <p:guide orient="horz" pos="3156"/>
        <p:guide pos="2169"/>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4.xml"/><Relationship Id="rId117" Type="http://schemas.openxmlformats.org/officeDocument/2006/relationships/slide" Target="slides/slide95.xml"/><Relationship Id="rId21" Type="http://schemas.openxmlformats.org/officeDocument/2006/relationships/slideMaster" Target="slideMasters/slideMaster21.xml"/><Relationship Id="rId42" Type="http://schemas.openxmlformats.org/officeDocument/2006/relationships/slide" Target="slides/slide20.xml"/><Relationship Id="rId47" Type="http://schemas.openxmlformats.org/officeDocument/2006/relationships/slide" Target="slides/slide25.xml"/><Relationship Id="rId63" Type="http://schemas.openxmlformats.org/officeDocument/2006/relationships/slide" Target="slides/slide41.xml"/><Relationship Id="rId68" Type="http://schemas.openxmlformats.org/officeDocument/2006/relationships/slide" Target="slides/slide46.xml"/><Relationship Id="rId84" Type="http://schemas.openxmlformats.org/officeDocument/2006/relationships/slide" Target="slides/slide62.xml"/><Relationship Id="rId89" Type="http://schemas.openxmlformats.org/officeDocument/2006/relationships/slide" Target="slides/slide67.xml"/><Relationship Id="rId112" Type="http://schemas.openxmlformats.org/officeDocument/2006/relationships/slide" Target="slides/slide90.xml"/><Relationship Id="rId16" Type="http://schemas.openxmlformats.org/officeDocument/2006/relationships/slideMaster" Target="slideMasters/slideMaster16.xml"/><Relationship Id="rId107" Type="http://schemas.openxmlformats.org/officeDocument/2006/relationships/slide" Target="slides/slide85.xml"/><Relationship Id="rId11" Type="http://schemas.openxmlformats.org/officeDocument/2006/relationships/slideMaster" Target="slideMasters/slideMaster11.xml"/><Relationship Id="rId32" Type="http://schemas.openxmlformats.org/officeDocument/2006/relationships/slide" Target="slides/slide10.xml"/><Relationship Id="rId37" Type="http://schemas.openxmlformats.org/officeDocument/2006/relationships/slide" Target="slides/slide15.xml"/><Relationship Id="rId53" Type="http://schemas.openxmlformats.org/officeDocument/2006/relationships/slide" Target="slides/slide31.xml"/><Relationship Id="rId58" Type="http://schemas.openxmlformats.org/officeDocument/2006/relationships/slide" Target="slides/slide36.xml"/><Relationship Id="rId74" Type="http://schemas.openxmlformats.org/officeDocument/2006/relationships/slide" Target="slides/slide52.xml"/><Relationship Id="rId79" Type="http://schemas.openxmlformats.org/officeDocument/2006/relationships/slide" Target="slides/slide57.xml"/><Relationship Id="rId102" Type="http://schemas.openxmlformats.org/officeDocument/2006/relationships/slide" Target="slides/slide80.xml"/><Relationship Id="rId123" Type="http://schemas.openxmlformats.org/officeDocument/2006/relationships/tableStyles" Target="tableStyles.xml"/><Relationship Id="rId5" Type="http://schemas.openxmlformats.org/officeDocument/2006/relationships/slideMaster" Target="slideMasters/slideMaster5.xml"/><Relationship Id="rId90" Type="http://schemas.openxmlformats.org/officeDocument/2006/relationships/slide" Target="slides/slide68.xml"/><Relationship Id="rId95" Type="http://schemas.openxmlformats.org/officeDocument/2006/relationships/slide" Target="slides/slide73.xml"/><Relationship Id="rId22" Type="http://schemas.openxmlformats.org/officeDocument/2006/relationships/slideMaster" Target="slideMasters/slideMaster22.xml"/><Relationship Id="rId27" Type="http://schemas.openxmlformats.org/officeDocument/2006/relationships/slide" Target="slides/slide5.xml"/><Relationship Id="rId43" Type="http://schemas.openxmlformats.org/officeDocument/2006/relationships/slide" Target="slides/slide21.xml"/><Relationship Id="rId48" Type="http://schemas.openxmlformats.org/officeDocument/2006/relationships/slide" Target="slides/slide26.xml"/><Relationship Id="rId64" Type="http://schemas.openxmlformats.org/officeDocument/2006/relationships/slide" Target="slides/slide42.xml"/><Relationship Id="rId69" Type="http://schemas.openxmlformats.org/officeDocument/2006/relationships/slide" Target="slides/slide47.xml"/><Relationship Id="rId113" Type="http://schemas.openxmlformats.org/officeDocument/2006/relationships/slide" Target="slides/slide91.xml"/><Relationship Id="rId118" Type="http://schemas.openxmlformats.org/officeDocument/2006/relationships/notesMaster" Target="notesMasters/notesMaster1.xml"/><Relationship Id="rId80" Type="http://schemas.openxmlformats.org/officeDocument/2006/relationships/slide" Target="slides/slide58.xml"/><Relationship Id="rId85" Type="http://schemas.openxmlformats.org/officeDocument/2006/relationships/slide" Target="slides/slide6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33" Type="http://schemas.openxmlformats.org/officeDocument/2006/relationships/slide" Target="slides/slide11.xml"/><Relationship Id="rId38" Type="http://schemas.openxmlformats.org/officeDocument/2006/relationships/slide" Target="slides/slide16.xml"/><Relationship Id="rId59" Type="http://schemas.openxmlformats.org/officeDocument/2006/relationships/slide" Target="slides/slide37.xml"/><Relationship Id="rId103" Type="http://schemas.openxmlformats.org/officeDocument/2006/relationships/slide" Target="slides/slide81.xml"/><Relationship Id="rId108" Type="http://schemas.openxmlformats.org/officeDocument/2006/relationships/slide" Target="slides/slide86.xml"/><Relationship Id="rId54" Type="http://schemas.openxmlformats.org/officeDocument/2006/relationships/slide" Target="slides/slide32.xml"/><Relationship Id="rId70" Type="http://schemas.openxmlformats.org/officeDocument/2006/relationships/slide" Target="slides/slide48.xml"/><Relationship Id="rId75" Type="http://schemas.openxmlformats.org/officeDocument/2006/relationships/slide" Target="slides/slide53.xml"/><Relationship Id="rId91" Type="http://schemas.openxmlformats.org/officeDocument/2006/relationships/slide" Target="slides/slide69.xml"/><Relationship Id="rId96"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xml"/><Relationship Id="rId28" Type="http://schemas.openxmlformats.org/officeDocument/2006/relationships/slide" Target="slides/slide6.xml"/><Relationship Id="rId49" Type="http://schemas.openxmlformats.org/officeDocument/2006/relationships/slide" Target="slides/slide27.xml"/><Relationship Id="rId114" Type="http://schemas.openxmlformats.org/officeDocument/2006/relationships/slide" Target="slides/slide92.xml"/><Relationship Id="rId119" Type="http://schemas.openxmlformats.org/officeDocument/2006/relationships/handoutMaster" Target="handoutMasters/handoutMaster1.xml"/><Relationship Id="rId44" Type="http://schemas.openxmlformats.org/officeDocument/2006/relationships/slide" Target="slides/slide22.xml"/><Relationship Id="rId60" Type="http://schemas.openxmlformats.org/officeDocument/2006/relationships/slide" Target="slides/slide38.xml"/><Relationship Id="rId65" Type="http://schemas.openxmlformats.org/officeDocument/2006/relationships/slide" Target="slides/slide43.xml"/><Relationship Id="rId81" Type="http://schemas.openxmlformats.org/officeDocument/2006/relationships/slide" Target="slides/slide59.xml"/><Relationship Id="rId86" Type="http://schemas.openxmlformats.org/officeDocument/2006/relationships/slide" Target="slides/slide64.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17.xml"/><Relationship Id="rId109" Type="http://schemas.openxmlformats.org/officeDocument/2006/relationships/slide" Target="slides/slide87.xml"/><Relationship Id="rId34" Type="http://schemas.openxmlformats.org/officeDocument/2006/relationships/slide" Target="slides/slide12.xml"/><Relationship Id="rId50" Type="http://schemas.openxmlformats.org/officeDocument/2006/relationships/slide" Target="slides/slide28.xml"/><Relationship Id="rId55" Type="http://schemas.openxmlformats.org/officeDocument/2006/relationships/slide" Target="slides/slide33.xml"/><Relationship Id="rId76" Type="http://schemas.openxmlformats.org/officeDocument/2006/relationships/slide" Target="slides/slide54.xml"/><Relationship Id="rId97" Type="http://schemas.openxmlformats.org/officeDocument/2006/relationships/slide" Target="slides/slide75.xml"/><Relationship Id="rId104" Type="http://schemas.openxmlformats.org/officeDocument/2006/relationships/slide" Target="slides/slide82.xml"/><Relationship Id="rId120"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slide" Target="slides/slide49.xml"/><Relationship Id="rId92" Type="http://schemas.openxmlformats.org/officeDocument/2006/relationships/slide" Target="slides/slide70.xml"/><Relationship Id="rId2" Type="http://schemas.openxmlformats.org/officeDocument/2006/relationships/slideMaster" Target="slideMasters/slideMaster2.xml"/><Relationship Id="rId29" Type="http://schemas.openxmlformats.org/officeDocument/2006/relationships/slide" Target="slides/slide7.xml"/><Relationship Id="rId24" Type="http://schemas.openxmlformats.org/officeDocument/2006/relationships/slide" Target="slides/slide2.xml"/><Relationship Id="rId40" Type="http://schemas.openxmlformats.org/officeDocument/2006/relationships/slide" Target="slides/slide18.xml"/><Relationship Id="rId45" Type="http://schemas.openxmlformats.org/officeDocument/2006/relationships/slide" Target="slides/slide23.xml"/><Relationship Id="rId66" Type="http://schemas.openxmlformats.org/officeDocument/2006/relationships/slide" Target="slides/slide44.xml"/><Relationship Id="rId87" Type="http://schemas.openxmlformats.org/officeDocument/2006/relationships/slide" Target="slides/slide65.xml"/><Relationship Id="rId110" Type="http://schemas.openxmlformats.org/officeDocument/2006/relationships/slide" Target="slides/slide88.xml"/><Relationship Id="rId115" Type="http://schemas.openxmlformats.org/officeDocument/2006/relationships/slide" Target="slides/slide93.xml"/><Relationship Id="rId61" Type="http://schemas.openxmlformats.org/officeDocument/2006/relationships/slide" Target="slides/slide39.xml"/><Relationship Id="rId82" Type="http://schemas.openxmlformats.org/officeDocument/2006/relationships/slide" Target="slides/slide60.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 Target="slides/slide8.xml"/><Relationship Id="rId35" Type="http://schemas.openxmlformats.org/officeDocument/2006/relationships/slide" Target="slides/slide13.xml"/><Relationship Id="rId56" Type="http://schemas.openxmlformats.org/officeDocument/2006/relationships/slide" Target="slides/slide34.xml"/><Relationship Id="rId77" Type="http://schemas.openxmlformats.org/officeDocument/2006/relationships/slide" Target="slides/slide55.xml"/><Relationship Id="rId100" Type="http://schemas.openxmlformats.org/officeDocument/2006/relationships/slide" Target="slides/slide78.xml"/><Relationship Id="rId105" Type="http://schemas.openxmlformats.org/officeDocument/2006/relationships/slide" Target="slides/slide83.xml"/><Relationship Id="rId8" Type="http://schemas.openxmlformats.org/officeDocument/2006/relationships/slideMaster" Target="slideMasters/slideMaster8.xml"/><Relationship Id="rId51" Type="http://schemas.openxmlformats.org/officeDocument/2006/relationships/slide" Target="slides/slide29.xml"/><Relationship Id="rId72" Type="http://schemas.openxmlformats.org/officeDocument/2006/relationships/slide" Target="slides/slide50.xml"/><Relationship Id="rId93" Type="http://schemas.openxmlformats.org/officeDocument/2006/relationships/slide" Target="slides/slide71.xml"/><Relationship Id="rId98" Type="http://schemas.openxmlformats.org/officeDocument/2006/relationships/slide" Target="slides/slide76.xml"/><Relationship Id="rId121" Type="http://schemas.openxmlformats.org/officeDocument/2006/relationships/viewProps" Target="viewProps.xml"/><Relationship Id="rId3" Type="http://schemas.openxmlformats.org/officeDocument/2006/relationships/slideMaster" Target="slideMasters/slideMaster3.xml"/><Relationship Id="rId25" Type="http://schemas.openxmlformats.org/officeDocument/2006/relationships/slide" Target="slides/slide3.xml"/><Relationship Id="rId46" Type="http://schemas.openxmlformats.org/officeDocument/2006/relationships/slide" Target="slides/slide24.xml"/><Relationship Id="rId67" Type="http://schemas.openxmlformats.org/officeDocument/2006/relationships/slide" Target="slides/slide45.xml"/><Relationship Id="rId116" Type="http://schemas.openxmlformats.org/officeDocument/2006/relationships/slide" Target="slides/slide94.xml"/><Relationship Id="rId20" Type="http://schemas.openxmlformats.org/officeDocument/2006/relationships/slideMaster" Target="slideMasters/slideMaster20.xml"/><Relationship Id="rId41" Type="http://schemas.openxmlformats.org/officeDocument/2006/relationships/slide" Target="slides/slide19.xml"/><Relationship Id="rId62" Type="http://schemas.openxmlformats.org/officeDocument/2006/relationships/slide" Target="slides/slide40.xml"/><Relationship Id="rId83" Type="http://schemas.openxmlformats.org/officeDocument/2006/relationships/slide" Target="slides/slide61.xml"/><Relationship Id="rId88" Type="http://schemas.openxmlformats.org/officeDocument/2006/relationships/slide" Target="slides/slide66.xml"/><Relationship Id="rId111" Type="http://schemas.openxmlformats.org/officeDocument/2006/relationships/slide" Target="slides/slide89.xml"/><Relationship Id="rId15" Type="http://schemas.openxmlformats.org/officeDocument/2006/relationships/slideMaster" Target="slideMasters/slideMaster15.xml"/><Relationship Id="rId36" Type="http://schemas.openxmlformats.org/officeDocument/2006/relationships/slide" Target="slides/slide14.xml"/><Relationship Id="rId57" Type="http://schemas.openxmlformats.org/officeDocument/2006/relationships/slide" Target="slides/slide35.xml"/><Relationship Id="rId106" Type="http://schemas.openxmlformats.org/officeDocument/2006/relationships/slide" Target="slides/slide84.xml"/><Relationship Id="rId10" Type="http://schemas.openxmlformats.org/officeDocument/2006/relationships/slideMaster" Target="slideMasters/slideMaster10.xml"/><Relationship Id="rId31" Type="http://schemas.openxmlformats.org/officeDocument/2006/relationships/slide" Target="slides/slide9.xml"/><Relationship Id="rId52" Type="http://schemas.openxmlformats.org/officeDocument/2006/relationships/slide" Target="slides/slide30.xml"/><Relationship Id="rId73" Type="http://schemas.openxmlformats.org/officeDocument/2006/relationships/slide" Target="slides/slide51.xml"/><Relationship Id="rId78" Type="http://schemas.openxmlformats.org/officeDocument/2006/relationships/slide" Target="slides/slide56.xml"/><Relationship Id="rId94" Type="http://schemas.openxmlformats.org/officeDocument/2006/relationships/slide" Target="slides/slide72.xml"/><Relationship Id="rId99" Type="http://schemas.openxmlformats.org/officeDocument/2006/relationships/slide" Target="slides/slide77.xml"/><Relationship Id="rId101" Type="http://schemas.openxmlformats.org/officeDocument/2006/relationships/slide" Target="slides/slide79.xml"/><Relationship Id="rId1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9330" name="Rectangle 2"/>
          <p:cNvSpPr>
            <a:spLocks noGrp="1" noChangeArrowheads="1"/>
          </p:cNvSpPr>
          <p:nvPr>
            <p:ph type="hdr" sz="quarter"/>
          </p:nvPr>
        </p:nvSpPr>
        <p:spPr bwMode="auto">
          <a:xfrm>
            <a:off x="0" y="0"/>
            <a:ext cx="2971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spcBef>
                <a:spcPct val="0"/>
              </a:spcBef>
              <a:buClrTx/>
              <a:buSzTx/>
              <a:buFontTx/>
              <a:buNone/>
              <a:defRPr sz="1200">
                <a:ea typeface="+mn-ea"/>
                <a:cs typeface="+mn-cs"/>
              </a:defRPr>
            </a:lvl1pPr>
          </a:lstStyle>
          <a:p>
            <a:pPr>
              <a:defRPr/>
            </a:pPr>
            <a:endParaRPr lang="en-US"/>
          </a:p>
        </p:txBody>
      </p:sp>
      <p:sp>
        <p:nvSpPr>
          <p:cNvPr id="99331" name="Rectangle 3"/>
          <p:cNvSpPr>
            <a:spLocks noGrp="1" noChangeArrowheads="1"/>
          </p:cNvSpPr>
          <p:nvPr>
            <p:ph type="dt" sz="quarter" idx="1"/>
          </p:nvPr>
        </p:nvSpPr>
        <p:spPr bwMode="auto">
          <a:xfrm>
            <a:off x="3886200" y="0"/>
            <a:ext cx="2971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ClrTx/>
              <a:buSzTx/>
              <a:buFontTx/>
              <a:buNone/>
              <a:defRPr sz="1200">
                <a:ea typeface="+mn-ea"/>
                <a:cs typeface="+mn-cs"/>
              </a:defRPr>
            </a:lvl1pPr>
          </a:lstStyle>
          <a:p>
            <a:pPr>
              <a:defRPr/>
            </a:pPr>
            <a:endParaRPr lang="en-US"/>
          </a:p>
        </p:txBody>
      </p:sp>
      <p:sp>
        <p:nvSpPr>
          <p:cNvPr id="99332" name="Rectangle 4"/>
          <p:cNvSpPr>
            <a:spLocks noGrp="1" noChangeArrowheads="1"/>
          </p:cNvSpPr>
          <p:nvPr>
            <p:ph type="ftr" sz="quarter" idx="2"/>
          </p:nvPr>
        </p:nvSpPr>
        <p:spPr bwMode="auto">
          <a:xfrm>
            <a:off x="0" y="9521825"/>
            <a:ext cx="2971800" cy="474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spcBef>
                <a:spcPct val="0"/>
              </a:spcBef>
              <a:buClrTx/>
              <a:buSzTx/>
              <a:buFontTx/>
              <a:buNone/>
              <a:defRPr sz="1200">
                <a:ea typeface="+mn-ea"/>
                <a:cs typeface="+mn-cs"/>
              </a:defRPr>
            </a:lvl1pPr>
          </a:lstStyle>
          <a:p>
            <a:pPr>
              <a:defRPr/>
            </a:pPr>
            <a:endParaRPr lang="en-US"/>
          </a:p>
        </p:txBody>
      </p:sp>
      <p:sp>
        <p:nvSpPr>
          <p:cNvPr id="99333" name="Rectangle 5"/>
          <p:cNvSpPr>
            <a:spLocks noGrp="1" noChangeArrowheads="1"/>
          </p:cNvSpPr>
          <p:nvPr>
            <p:ph type="sldNum" sz="quarter" idx="3"/>
          </p:nvPr>
        </p:nvSpPr>
        <p:spPr bwMode="auto">
          <a:xfrm>
            <a:off x="3886200" y="9521825"/>
            <a:ext cx="2971800" cy="474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buClrTx/>
              <a:buSzTx/>
              <a:buFontTx/>
              <a:buNone/>
              <a:defRPr sz="1200"/>
            </a:lvl1pPr>
          </a:lstStyle>
          <a:p>
            <a:fld id="{DA0B352D-E1D2-6B45-83D4-57ED6770C399}" type="slidenum">
              <a:rPr lang="en-US"/>
              <a:pPr/>
              <a:t>‹#›</a:t>
            </a:fld>
            <a:endParaRPr lang="en-US"/>
          </a:p>
        </p:txBody>
      </p:sp>
    </p:spTree>
    <p:extLst>
      <p:ext uri="{BB962C8B-B14F-4D97-AF65-F5344CB8AC3E}">
        <p14:creationId xmlns:p14="http://schemas.microsoft.com/office/powerpoint/2010/main" val="13694315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5650" name="Rectangle 2"/>
          <p:cNvSpPr>
            <a:spLocks noGrp="1" noChangeArrowheads="1"/>
          </p:cNvSpPr>
          <p:nvPr>
            <p:ph type="hdr" sz="quarter"/>
          </p:nvPr>
        </p:nvSpPr>
        <p:spPr bwMode="auto">
          <a:xfrm>
            <a:off x="0" y="0"/>
            <a:ext cx="2971800" cy="533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spcBef>
                <a:spcPct val="0"/>
              </a:spcBef>
              <a:buClrTx/>
              <a:buSzTx/>
              <a:buFontTx/>
              <a:buNone/>
              <a:defRPr sz="1200">
                <a:ea typeface="+mn-ea"/>
                <a:cs typeface="+mn-cs"/>
              </a:defRPr>
            </a:lvl1pPr>
          </a:lstStyle>
          <a:p>
            <a:pPr>
              <a:defRPr/>
            </a:pPr>
            <a:endParaRPr lang="en-GB"/>
          </a:p>
        </p:txBody>
      </p:sp>
      <p:sp>
        <p:nvSpPr>
          <p:cNvPr id="155651" name="Rectangle 3"/>
          <p:cNvSpPr>
            <a:spLocks noGrp="1" noChangeArrowheads="1"/>
          </p:cNvSpPr>
          <p:nvPr>
            <p:ph type="dt" idx="1"/>
          </p:nvPr>
        </p:nvSpPr>
        <p:spPr bwMode="auto">
          <a:xfrm>
            <a:off x="3886200" y="0"/>
            <a:ext cx="2971800" cy="533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ClrTx/>
              <a:buSzTx/>
              <a:buFontTx/>
              <a:buNone/>
              <a:defRPr sz="1200">
                <a:ea typeface="+mn-ea"/>
                <a:cs typeface="+mn-cs"/>
              </a:defRPr>
            </a:lvl1pPr>
          </a:lstStyle>
          <a:p>
            <a:pPr>
              <a:defRPr/>
            </a:pPr>
            <a:endParaRPr lang="en-GB"/>
          </a:p>
        </p:txBody>
      </p:sp>
      <p:sp>
        <p:nvSpPr>
          <p:cNvPr id="14340" name="Rectangle 4"/>
          <p:cNvSpPr>
            <a:spLocks noGrp="1" noRot="1" noChangeAspect="1" noChangeArrowheads="1" noTextEdit="1"/>
          </p:cNvSpPr>
          <p:nvPr>
            <p:ph type="sldImg" idx="2"/>
          </p:nvPr>
        </p:nvSpPr>
        <p:spPr bwMode="auto">
          <a:xfrm>
            <a:off x="939800" y="762000"/>
            <a:ext cx="4978400" cy="373380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55653" name="Rectangle 5"/>
          <p:cNvSpPr>
            <a:spLocks noGrp="1" noChangeArrowheads="1"/>
          </p:cNvSpPr>
          <p:nvPr>
            <p:ph type="body" sz="quarter" idx="3"/>
          </p:nvPr>
        </p:nvSpPr>
        <p:spPr bwMode="auto">
          <a:xfrm>
            <a:off x="914400" y="4724400"/>
            <a:ext cx="5029200" cy="4572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55654" name="Rectangle 6"/>
          <p:cNvSpPr>
            <a:spLocks noGrp="1" noChangeArrowheads="1"/>
          </p:cNvSpPr>
          <p:nvPr>
            <p:ph type="ftr" sz="quarter" idx="4"/>
          </p:nvPr>
        </p:nvSpPr>
        <p:spPr bwMode="auto">
          <a:xfrm>
            <a:off x="0" y="95250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spcBef>
                <a:spcPct val="0"/>
              </a:spcBef>
              <a:buClrTx/>
              <a:buSzTx/>
              <a:buFontTx/>
              <a:buNone/>
              <a:defRPr sz="1200">
                <a:ea typeface="+mn-ea"/>
                <a:cs typeface="+mn-cs"/>
              </a:defRPr>
            </a:lvl1pPr>
          </a:lstStyle>
          <a:p>
            <a:pPr>
              <a:defRPr/>
            </a:pPr>
            <a:endParaRPr lang="en-GB"/>
          </a:p>
        </p:txBody>
      </p:sp>
      <p:sp>
        <p:nvSpPr>
          <p:cNvPr id="155655" name="Rectangle 7"/>
          <p:cNvSpPr>
            <a:spLocks noGrp="1" noChangeArrowheads="1"/>
          </p:cNvSpPr>
          <p:nvPr>
            <p:ph type="sldNum" sz="quarter" idx="5"/>
          </p:nvPr>
        </p:nvSpPr>
        <p:spPr bwMode="auto">
          <a:xfrm>
            <a:off x="3886200" y="95250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buClrTx/>
              <a:buSzTx/>
              <a:buFontTx/>
              <a:buNone/>
              <a:defRPr sz="1200"/>
            </a:lvl1pPr>
          </a:lstStyle>
          <a:p>
            <a:fld id="{CB738AA2-2675-684F-98A1-9A9247BE7F7F}" type="slidenum">
              <a:rPr lang="en-GB"/>
              <a:pPr/>
              <a:t>‹#›</a:t>
            </a:fld>
            <a:endParaRPr lang="en-GB"/>
          </a:p>
        </p:txBody>
      </p:sp>
    </p:spTree>
    <p:extLst>
      <p:ext uri="{BB962C8B-B14F-4D97-AF65-F5344CB8AC3E}">
        <p14:creationId xmlns:p14="http://schemas.microsoft.com/office/powerpoint/2010/main" val="314104749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50000"/>
              </a:spcBef>
              <a:spcAft>
                <a:spcPct val="0"/>
              </a:spcAft>
              <a:buClr>
                <a:srgbClr val="FF0000"/>
              </a:buClr>
              <a:buSzPct val="150000"/>
              <a:buFontTx/>
              <a:buNone/>
              <a:tabLst/>
              <a:defRPr/>
            </a:pPr>
            <a:fld id="{291A13B2-F7B0-AE4F-94B7-8D05ABAB4088}" type="slidenum">
              <a:rPr kumimoji="0" lang="en-GB"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50000"/>
                </a:spcBef>
                <a:spcAft>
                  <a:spcPct val="0"/>
                </a:spcAft>
                <a:buClr>
                  <a:srgbClr val="FF0000"/>
                </a:buClr>
                <a:buSzPct val="150000"/>
                <a:buFontTx/>
                <a:buNone/>
                <a:tabLst/>
                <a:defRPr/>
              </a:pPr>
              <a:t>1</a:t>
            </a:fld>
            <a:endParaRPr kumimoji="0" lang="en-GB"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85346" name="Rectangle 2"/>
          <p:cNvSpPr>
            <a:spLocks noGrp="1" noRot="1" noChangeAspect="1" noChangeArrowheads="1"/>
          </p:cNvSpPr>
          <p:nvPr>
            <p:ph type="sldImg"/>
          </p:nvPr>
        </p:nvSpPr>
        <p:spPr>
          <a:xfrm>
            <a:off x="939800" y="762000"/>
            <a:ext cx="4978400" cy="3733800"/>
          </a:xfrm>
          <a:solidFill>
            <a:srgbClr val="FFFFFF"/>
          </a:solidFill>
          <a:ln/>
        </p:spPr>
      </p:sp>
      <p:sp>
        <p:nvSpPr>
          <p:cNvPr id="185347"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24175309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B8BBA63-AA31-D544-9430-C1E8E4BB9D78}" type="slidenum">
              <a:rPr kumimoji="0" lang="en-GB" sz="1200" b="0" i="0" u="none" strike="noStrike" kern="1200" cap="none" spc="0" normalizeH="0" baseline="0" noProof="0" smtClean="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53</a:t>
            </a:fld>
            <a:endParaRPr kumimoji="0" lang="en-GB" sz="1200" b="0" i="0" u="none" strike="noStrike" kern="1200" cap="none" spc="0" normalizeH="0" baseline="0" noProof="0">
              <a:ln>
                <a:noFill/>
              </a:ln>
              <a:solidFill>
                <a:srgbClr val="000000"/>
              </a:solidFill>
              <a:effectLst/>
              <a:uLnTx/>
              <a:uFillTx/>
              <a:latin typeface="Arial" charset="0"/>
              <a:ea typeface="ＭＳ Ｐゴシック" charset="0"/>
            </a:endParaRPr>
          </a:p>
        </p:txBody>
      </p:sp>
    </p:spTree>
    <p:extLst>
      <p:ext uri="{BB962C8B-B14F-4D97-AF65-F5344CB8AC3E}">
        <p14:creationId xmlns:p14="http://schemas.microsoft.com/office/powerpoint/2010/main" val="26490254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800">
                <a:solidFill>
                  <a:schemeClr val="tx1"/>
                </a:solidFill>
                <a:latin typeface="Arial" charset="0"/>
                <a:ea typeface="ＭＳ Ｐゴシック" charset="0"/>
                <a:cs typeface="ＭＳ Ｐゴシック" charset="0"/>
              </a:defRPr>
            </a:lvl1pPr>
            <a:lvl2pPr marL="37931725" indent="-37474525">
              <a:defRPr sz="2800">
                <a:solidFill>
                  <a:schemeClr val="tx1"/>
                </a:solidFill>
                <a:latin typeface="Arial" charset="0"/>
                <a:ea typeface="ＭＳ Ｐゴシック" charset="0"/>
              </a:defRPr>
            </a:lvl2pPr>
            <a:lvl3pPr>
              <a:defRPr sz="2800">
                <a:solidFill>
                  <a:schemeClr val="tx1"/>
                </a:solidFill>
                <a:latin typeface="Arial" charset="0"/>
                <a:ea typeface="ＭＳ Ｐゴシック" charset="0"/>
              </a:defRPr>
            </a:lvl3pPr>
            <a:lvl4pPr>
              <a:defRPr sz="2800">
                <a:solidFill>
                  <a:schemeClr val="tx1"/>
                </a:solidFill>
                <a:latin typeface="Arial" charset="0"/>
                <a:ea typeface="ＭＳ Ｐゴシック" charset="0"/>
              </a:defRPr>
            </a:lvl4pPr>
            <a:lvl5pPr>
              <a:defRPr sz="2800">
                <a:solidFill>
                  <a:schemeClr val="tx1"/>
                </a:solidFill>
                <a:latin typeface="Arial" charset="0"/>
                <a:ea typeface="ＭＳ Ｐゴシック" charset="0"/>
              </a:defRPr>
            </a:lvl5pPr>
            <a:lvl6pPr marL="457200" eaLnBrk="0" fontAlgn="base" hangingPunct="0">
              <a:lnSpc>
                <a:spcPct val="115000"/>
              </a:lnSpc>
              <a:spcBef>
                <a:spcPct val="25000"/>
              </a:spcBef>
              <a:spcAft>
                <a:spcPct val="0"/>
              </a:spcAft>
              <a:defRPr sz="2800">
                <a:solidFill>
                  <a:schemeClr val="tx1"/>
                </a:solidFill>
                <a:latin typeface="Arial" charset="0"/>
                <a:ea typeface="ＭＳ Ｐゴシック" charset="0"/>
              </a:defRPr>
            </a:lvl6pPr>
            <a:lvl7pPr marL="914400" eaLnBrk="0" fontAlgn="base" hangingPunct="0">
              <a:lnSpc>
                <a:spcPct val="115000"/>
              </a:lnSpc>
              <a:spcBef>
                <a:spcPct val="25000"/>
              </a:spcBef>
              <a:spcAft>
                <a:spcPct val="0"/>
              </a:spcAft>
              <a:defRPr sz="2800">
                <a:solidFill>
                  <a:schemeClr val="tx1"/>
                </a:solidFill>
                <a:latin typeface="Arial" charset="0"/>
                <a:ea typeface="ＭＳ Ｐゴシック" charset="0"/>
              </a:defRPr>
            </a:lvl7pPr>
            <a:lvl8pPr marL="1371600" eaLnBrk="0" fontAlgn="base" hangingPunct="0">
              <a:lnSpc>
                <a:spcPct val="115000"/>
              </a:lnSpc>
              <a:spcBef>
                <a:spcPct val="25000"/>
              </a:spcBef>
              <a:spcAft>
                <a:spcPct val="0"/>
              </a:spcAft>
              <a:defRPr sz="2800">
                <a:solidFill>
                  <a:schemeClr val="tx1"/>
                </a:solidFill>
                <a:latin typeface="Arial" charset="0"/>
                <a:ea typeface="ＭＳ Ｐゴシック" charset="0"/>
              </a:defRPr>
            </a:lvl8pPr>
            <a:lvl9pPr marL="1828800" eaLnBrk="0" fontAlgn="base" hangingPunct="0">
              <a:lnSpc>
                <a:spcPct val="115000"/>
              </a:lnSpc>
              <a:spcBef>
                <a:spcPct val="25000"/>
              </a:spcBef>
              <a:spcAft>
                <a:spcPct val="0"/>
              </a:spcAft>
              <a:defRPr sz="28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
                <a:prstClr val="black"/>
              </a:buClr>
              <a:buSzTx/>
              <a:buFontTx/>
              <a:buNone/>
              <a:tabLst/>
              <a:defRPr/>
            </a:pPr>
            <a:fld id="{6610B936-C036-794D-BF10-F49A4E012FC0}" type="slidenum">
              <a:rPr kumimoji="0" lang="en-GB"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
                  <a:prstClr val="black"/>
                </a:buClr>
                <a:buSzTx/>
                <a:buFontTx/>
                <a:buNone/>
                <a:tabLst/>
                <a:defRPr/>
              </a:pPr>
              <a:t>54</a:t>
            </a:fld>
            <a:endParaRPr kumimoji="0" lang="en-GB"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60771" name="Rectangle 2"/>
          <p:cNvSpPr>
            <a:spLocks noGrp="1" noRot="1" noChangeAspect="1" noChangeArrowheads="1"/>
          </p:cNvSpPr>
          <p:nvPr>
            <p:ph type="sldImg"/>
          </p:nvPr>
        </p:nvSpPr>
        <p:spPr>
          <a:solidFill>
            <a:srgbClr val="FFFFFF"/>
          </a:solidFill>
          <a:ln/>
        </p:spPr>
      </p:sp>
      <p:sp>
        <p:nvSpPr>
          <p:cNvPr id="160772" name="Rectangle 3"/>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41287341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B8BBA63-AA31-D544-9430-C1E8E4BB9D78}" type="slidenum">
              <a:rPr kumimoji="0" lang="en-GB" sz="1200" b="0" i="0" u="none" strike="noStrike" kern="1200" cap="none" spc="0" normalizeH="0" baseline="0" noProof="0" smtClean="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56</a:t>
            </a:fld>
            <a:endParaRPr kumimoji="0" lang="en-GB" sz="1200" b="0" i="0" u="none" strike="noStrike" kern="1200" cap="none" spc="0" normalizeH="0" baseline="0" noProof="0">
              <a:ln>
                <a:noFill/>
              </a:ln>
              <a:solidFill>
                <a:srgbClr val="000000"/>
              </a:solidFill>
              <a:effectLst/>
              <a:uLnTx/>
              <a:uFillTx/>
              <a:latin typeface="Arial" charset="0"/>
              <a:ea typeface="ＭＳ Ｐゴシック" charset="0"/>
            </a:endParaRPr>
          </a:p>
        </p:txBody>
      </p:sp>
    </p:spTree>
    <p:extLst>
      <p:ext uri="{BB962C8B-B14F-4D97-AF65-F5344CB8AC3E}">
        <p14:creationId xmlns:p14="http://schemas.microsoft.com/office/powerpoint/2010/main" val="3982275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6194" name="Rectangle 7">
            <a:extLst>
              <a:ext uri="{FF2B5EF4-FFF2-40B4-BE49-F238E27FC236}">
                <a16:creationId xmlns:a16="http://schemas.microsoft.com/office/drawing/2014/main" id="{0DDB3492-E3DA-564D-91DE-994371BE561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5000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5000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5000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5000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
                <a:srgbClr val="000000"/>
              </a:buClr>
              <a:buSzTx/>
              <a:buFontTx/>
              <a:buNone/>
              <a:tabLst/>
              <a:defRPr/>
            </a:pPr>
            <a:fld id="{4D25285A-983A-224C-A561-DFCB8AD9A75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
                  <a:srgbClr val="000000"/>
                </a:buClr>
                <a:buSzTx/>
                <a:buFontTx/>
                <a:buNone/>
                <a:tabLst/>
                <a:defRPr/>
              </a:pPr>
              <a:t>69</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36195" name="Rectangle 2">
            <a:extLst>
              <a:ext uri="{FF2B5EF4-FFF2-40B4-BE49-F238E27FC236}">
                <a16:creationId xmlns:a16="http://schemas.microsoft.com/office/drawing/2014/main" id="{CF4BB8BD-0209-1944-B59C-32B4E5BFB7F6}"/>
              </a:ext>
            </a:extLst>
          </p:cNvPr>
          <p:cNvSpPr>
            <a:spLocks noChangeArrowheads="1" noTextEdit="1"/>
          </p:cNvSpPr>
          <p:nvPr>
            <p:ph type="sldImg"/>
          </p:nvPr>
        </p:nvSpPr>
        <p:spPr>
          <a:xfrm>
            <a:off x="1079500" y="982663"/>
            <a:ext cx="4559300" cy="3421062"/>
          </a:xfrm>
          <a:solidFill>
            <a:srgbClr val="FFFFFF"/>
          </a:solidFill>
          <a:ln/>
        </p:spPr>
      </p:sp>
      <p:sp>
        <p:nvSpPr>
          <p:cNvPr id="136196" name="Text Box 3">
            <a:extLst>
              <a:ext uri="{FF2B5EF4-FFF2-40B4-BE49-F238E27FC236}">
                <a16:creationId xmlns:a16="http://schemas.microsoft.com/office/drawing/2014/main" id="{FEA02026-1917-8D40-B9E2-E320633BE337}"/>
              </a:ext>
            </a:extLst>
          </p:cNvPr>
          <p:cNvSpPr>
            <a:spLocks noChangeArrowheads="1"/>
          </p:cNvSpPr>
          <p:nvPr>
            <p:ph type="body" idx="1"/>
          </p:nvPr>
        </p:nvSpPr>
        <p:spPr>
          <a:xfrm>
            <a:off x="1050925" y="4754563"/>
            <a:ext cx="4791075" cy="37957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6702" tIns="43351" rIns="86702" bIns="43351" anchor="ctr"/>
          <a:lstStyle/>
          <a:p>
            <a:endParaRPr lang="en-US" altLang="en-US">
              <a:latin typeface="Times New Roman" pitchFamily="2" charset="0"/>
              <a:ea typeface="ＭＳ Ｐゴシック" panose="020B0600070205080204" pitchFamily="34" charset="-128"/>
            </a:endParaRPr>
          </a:p>
        </p:txBody>
      </p:sp>
    </p:spTree>
    <p:extLst>
      <p:ext uri="{BB962C8B-B14F-4D97-AF65-F5344CB8AC3E}">
        <p14:creationId xmlns:p14="http://schemas.microsoft.com/office/powerpoint/2010/main" val="3215274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6194" name="Rectangle 7">
            <a:extLst>
              <a:ext uri="{FF2B5EF4-FFF2-40B4-BE49-F238E27FC236}">
                <a16:creationId xmlns:a16="http://schemas.microsoft.com/office/drawing/2014/main" id="{0DDB3492-E3DA-564D-91DE-994371BE561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5000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5000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5000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5000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buClr>
                <a:srgbClr val="000000"/>
              </a:buClr>
            </a:pPr>
            <a:fld id="{4D25285A-983A-224C-A561-DFCB8AD9A75D}" type="slidenum">
              <a:rPr lang="en-US" altLang="en-US" sz="1200">
                <a:solidFill>
                  <a:srgbClr val="000000"/>
                </a:solidFill>
              </a:rPr>
              <a:pPr>
                <a:buClr>
                  <a:srgbClr val="000000"/>
                </a:buClr>
              </a:pPr>
              <a:t>70</a:t>
            </a:fld>
            <a:endParaRPr lang="en-US" altLang="en-US" sz="1200">
              <a:solidFill>
                <a:srgbClr val="000000"/>
              </a:solidFill>
            </a:endParaRPr>
          </a:p>
        </p:txBody>
      </p:sp>
      <p:sp>
        <p:nvSpPr>
          <p:cNvPr id="136195" name="Rectangle 2">
            <a:extLst>
              <a:ext uri="{FF2B5EF4-FFF2-40B4-BE49-F238E27FC236}">
                <a16:creationId xmlns:a16="http://schemas.microsoft.com/office/drawing/2014/main" id="{CF4BB8BD-0209-1944-B59C-32B4E5BFB7F6}"/>
              </a:ext>
            </a:extLst>
          </p:cNvPr>
          <p:cNvSpPr>
            <a:spLocks noChangeArrowheads="1" noTextEdit="1"/>
          </p:cNvSpPr>
          <p:nvPr>
            <p:ph type="sldImg"/>
          </p:nvPr>
        </p:nvSpPr>
        <p:spPr>
          <a:xfrm>
            <a:off x="1079500" y="982663"/>
            <a:ext cx="4559300" cy="3421062"/>
          </a:xfrm>
          <a:solidFill>
            <a:srgbClr val="FFFFFF"/>
          </a:solidFill>
          <a:ln/>
        </p:spPr>
      </p:sp>
      <p:sp>
        <p:nvSpPr>
          <p:cNvPr id="136196" name="Text Box 3">
            <a:extLst>
              <a:ext uri="{FF2B5EF4-FFF2-40B4-BE49-F238E27FC236}">
                <a16:creationId xmlns:a16="http://schemas.microsoft.com/office/drawing/2014/main" id="{FEA02026-1917-8D40-B9E2-E320633BE337}"/>
              </a:ext>
            </a:extLst>
          </p:cNvPr>
          <p:cNvSpPr>
            <a:spLocks noChangeArrowheads="1"/>
          </p:cNvSpPr>
          <p:nvPr>
            <p:ph type="body" idx="1"/>
          </p:nvPr>
        </p:nvSpPr>
        <p:spPr>
          <a:xfrm>
            <a:off x="1050925" y="4754563"/>
            <a:ext cx="4791075" cy="37957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6702" tIns="43351" rIns="86702" bIns="43351" anchor="ctr"/>
          <a:lstStyle/>
          <a:p>
            <a:endParaRPr lang="en-US" altLang="en-US">
              <a:latin typeface="Times New Roman" pitchFamily="2" charset="0"/>
              <a:ea typeface="ＭＳ Ｐゴシック" panose="020B0600070205080204" pitchFamily="34" charset="-128"/>
            </a:endParaRPr>
          </a:p>
        </p:txBody>
      </p:sp>
    </p:spTree>
    <p:extLst>
      <p:ext uri="{BB962C8B-B14F-4D97-AF65-F5344CB8AC3E}">
        <p14:creationId xmlns:p14="http://schemas.microsoft.com/office/powerpoint/2010/main" val="18446320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9800" y="762000"/>
            <a:ext cx="4978400" cy="37338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50000"/>
              </a:spcBef>
              <a:spcAft>
                <a:spcPct val="0"/>
              </a:spcAft>
              <a:buClr>
                <a:srgbClr val="FF0000"/>
              </a:buClr>
              <a:buSzPct val="150000"/>
              <a:buFontTx/>
              <a:buNone/>
              <a:tabLst/>
              <a:defRPr/>
            </a:pPr>
            <a:fld id="{F7398F4F-A9C1-0248-9FEA-D41E75EC4231}" type="slidenum">
              <a:rPr kumimoji="0" lang="en-US" sz="1200" b="0" i="0" u="none" strike="noStrike" kern="1200" cap="none" spc="0" normalizeH="0" baseline="0" noProof="0" smtClean="0">
                <a:ln>
                  <a:noFill/>
                </a:ln>
                <a:solidFill>
                  <a:prstClr val="black"/>
                </a:solidFill>
                <a:effectLst/>
                <a:uLnTx/>
                <a:uFillTx/>
                <a:latin typeface="Arial" charset="0"/>
                <a:ea typeface="ＭＳ Ｐゴシック" charset="0"/>
              </a:rPr>
              <a:pPr marL="0" marR="0" lvl="0" indent="0" algn="r" defTabSz="914400" rtl="0" eaLnBrk="0" fontAlgn="base" latinLnBrk="0" hangingPunct="0">
                <a:lnSpc>
                  <a:spcPct val="100000"/>
                </a:lnSpc>
                <a:spcBef>
                  <a:spcPct val="50000"/>
                </a:spcBef>
                <a:spcAft>
                  <a:spcPct val="0"/>
                </a:spcAft>
                <a:buClr>
                  <a:srgbClr val="FF0000"/>
                </a:buClr>
                <a:buSzPct val="150000"/>
                <a:buFontTx/>
                <a:buNone/>
                <a:tabLst/>
                <a:defRPr/>
              </a:pPr>
              <a:t>79</a:t>
            </a:fld>
            <a:endParaRPr kumimoji="0" lang="en-US" sz="1200" b="0" i="0" u="none" strike="noStrike" kern="1200" cap="none" spc="0" normalizeH="0" baseline="0" noProof="0">
              <a:ln>
                <a:noFill/>
              </a:ln>
              <a:solidFill>
                <a:prstClr val="black"/>
              </a:solidFill>
              <a:effectLst/>
              <a:uLnTx/>
              <a:uFillTx/>
              <a:latin typeface="Arial" charset="0"/>
              <a:ea typeface="ＭＳ Ｐゴシック" charset="0"/>
            </a:endParaRPr>
          </a:p>
        </p:txBody>
      </p:sp>
    </p:spTree>
    <p:extLst>
      <p:ext uri="{BB962C8B-B14F-4D97-AF65-F5344CB8AC3E}">
        <p14:creationId xmlns:p14="http://schemas.microsoft.com/office/powerpoint/2010/main" val="37560526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50000"/>
              </a:spcBef>
              <a:spcAft>
                <a:spcPct val="0"/>
              </a:spcAft>
              <a:buClr>
                <a:srgbClr val="000000"/>
              </a:buClr>
              <a:buSzPct val="150000"/>
              <a:buFontTx/>
              <a:buNone/>
              <a:tabLst/>
              <a:defRPr/>
            </a:pPr>
            <a:fld id="{A98DD5AF-F310-5245-A4D5-6CF2BDAE4AD0}" type="slidenum">
              <a:rPr kumimoji="0" lang="en-GB"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50000"/>
                </a:spcBef>
                <a:spcAft>
                  <a:spcPct val="0"/>
                </a:spcAft>
                <a:buClr>
                  <a:srgbClr val="000000"/>
                </a:buClr>
                <a:buSzPct val="150000"/>
                <a:buFontTx/>
                <a:buNone/>
                <a:tabLst/>
                <a:defRPr/>
              </a:pPr>
              <a:t>83</a:t>
            </a:fld>
            <a:endParaRPr kumimoji="0" lang="en-GB"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290818" name="Rectangle 2"/>
          <p:cNvSpPr>
            <a:spLocks noGrp="1" noRot="1" noChangeAspect="1" noChangeArrowheads="1" noTextEdit="1"/>
          </p:cNvSpPr>
          <p:nvPr>
            <p:ph type="sldImg"/>
          </p:nvPr>
        </p:nvSpPr>
        <p:spPr>
          <a:xfrm>
            <a:off x="938213" y="750888"/>
            <a:ext cx="5013325" cy="3759200"/>
          </a:xfrm>
          <a:solidFill>
            <a:srgbClr val="FFFFFF"/>
          </a:solidFill>
          <a:ln/>
        </p:spPr>
      </p:sp>
      <p:sp>
        <p:nvSpPr>
          <p:cNvPr id="290819" name="Rectangle 3"/>
          <p:cNvSpPr>
            <a:spLocks noGrp="1" noChangeArrowheads="1"/>
          </p:cNvSpPr>
          <p:nvPr>
            <p:ph type="body" idx="1"/>
          </p:nvPr>
        </p:nvSpPr>
        <p:spPr>
          <a:xfrm>
            <a:off x="688975" y="4759325"/>
            <a:ext cx="5510213" cy="4510088"/>
          </a:xfrm>
          <a:solidFill>
            <a:srgbClr val="FFFFFF"/>
          </a:solidFill>
          <a:ln>
            <a:solidFill>
              <a:srgbClr val="000000"/>
            </a:solidFill>
          </a:ln>
          <a:extLst>
            <a:ext uri="{FAA26D3D-D897-4be2-8F04-BA451C77F1D7}">
              <ma14:placeholderFlag xmlns:ma14="http://schemas.microsoft.com/office/mac/drawingml/2011/main" xmlns="" val="1"/>
            </a:ext>
          </a:extLst>
        </p:spPr>
        <p:txBody>
          <a:bodyPr lIns="92433" tIns="46217" rIns="92433" bIns="46217"/>
          <a:lstStyle/>
          <a:p>
            <a:endParaRPr lang="en-GB">
              <a:ea typeface="ＭＳ Ｐゴシック" charset="0"/>
              <a:cs typeface="ＭＳ Ｐゴシック" charset="0"/>
            </a:endParaRPr>
          </a:p>
        </p:txBody>
      </p:sp>
    </p:spTree>
    <p:extLst>
      <p:ext uri="{BB962C8B-B14F-4D97-AF65-F5344CB8AC3E}">
        <p14:creationId xmlns:p14="http://schemas.microsoft.com/office/powerpoint/2010/main" val="42530337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50000"/>
              </a:spcBef>
              <a:spcAft>
                <a:spcPct val="0"/>
              </a:spcAft>
              <a:buClr>
                <a:srgbClr val="FF0000"/>
              </a:buClr>
              <a:buSzPct val="150000"/>
              <a:buFontTx/>
              <a:buNone/>
              <a:tabLst/>
              <a:defRPr/>
            </a:pPr>
            <a:fld id="{8814BBA1-433B-FE4C-B75B-97B37CF00D30}" type="slidenum">
              <a:rPr kumimoji="0" lang="en-GB"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50000"/>
                </a:spcBef>
                <a:spcAft>
                  <a:spcPct val="0"/>
                </a:spcAft>
                <a:buClr>
                  <a:srgbClr val="FF0000"/>
                </a:buClr>
                <a:buSzPct val="150000"/>
                <a:buFontTx/>
                <a:buNone/>
                <a:tabLst/>
                <a:defRPr/>
              </a:pPr>
              <a:t>85</a:t>
            </a:fld>
            <a:endParaRPr kumimoji="0" lang="en-GB"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292866" name="Rectangle 2"/>
          <p:cNvSpPr>
            <a:spLocks noGrp="1" noRot="1" noChangeAspect="1" noChangeArrowheads="1"/>
          </p:cNvSpPr>
          <p:nvPr>
            <p:ph type="sldImg"/>
          </p:nvPr>
        </p:nvSpPr>
        <p:spPr>
          <a:xfrm>
            <a:off x="890588" y="714375"/>
            <a:ext cx="5078412" cy="3808413"/>
          </a:xfrm>
          <a:solidFill>
            <a:srgbClr val="FFFFFF"/>
          </a:solidFill>
          <a:ln/>
        </p:spPr>
      </p:sp>
      <p:sp>
        <p:nvSpPr>
          <p:cNvPr id="292867" name="Rectangle 3"/>
          <p:cNvSpPr>
            <a:spLocks noGrp="1" noChangeArrowheads="1"/>
          </p:cNvSpPr>
          <p:nvPr>
            <p:ph type="body" idx="1"/>
          </p:nvPr>
        </p:nvSpPr>
        <p:spPr>
          <a:xfrm>
            <a:off x="914400" y="4760913"/>
            <a:ext cx="5029200" cy="4522787"/>
          </a:xfrm>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32287298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B738AA2-2675-684F-98A1-9A9247BE7F7F}" type="slidenum">
              <a:rPr lang="en-GB" smtClean="0"/>
              <a:pPr/>
              <a:t>88</a:t>
            </a:fld>
            <a:endParaRPr lang="en-GB"/>
          </a:p>
        </p:txBody>
      </p:sp>
    </p:spTree>
    <p:extLst>
      <p:ext uri="{BB962C8B-B14F-4D97-AF65-F5344CB8AC3E}">
        <p14:creationId xmlns:p14="http://schemas.microsoft.com/office/powerpoint/2010/main" val="11218619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B8BBA63-AA31-D544-9430-C1E8E4BB9D78}" type="slidenum">
              <a:rPr kumimoji="0" lang="en-GB" sz="1200" b="0" i="0" u="none" strike="noStrike" kern="1200" cap="none" spc="0" normalizeH="0" baseline="0" noProof="0" smtClean="0">
                <a:ln>
                  <a:noFill/>
                </a:ln>
                <a:solidFill>
                  <a:srgbClr val="000000"/>
                </a:solidFill>
                <a:effectLst/>
                <a:uLnTx/>
                <a:uFillTx/>
                <a:latin typeface="Arial" charset="0"/>
                <a:ea typeface="ＭＳ Ｐゴシック" charset="0"/>
                <a:cs typeface="+mn-cs"/>
              </a:rPr>
              <a:pPr marL="0" marR="0" lvl="0" indent="0" algn="r" defTabSz="914400" rtl="0" eaLnBrk="0" fontAlgn="base" latinLnBrk="0" hangingPunct="0">
                <a:lnSpc>
                  <a:spcPct val="100000"/>
                </a:lnSpc>
                <a:spcBef>
                  <a:spcPct val="0"/>
                </a:spcBef>
                <a:spcAft>
                  <a:spcPct val="0"/>
                </a:spcAft>
                <a:buClrTx/>
                <a:buSzTx/>
                <a:buFontTx/>
                <a:buNone/>
                <a:tabLst/>
                <a:defRPr/>
              </a:pPr>
              <a:t>2</a:t>
            </a:fld>
            <a:endParaRPr kumimoji="0" lang="en-GB" sz="12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Tree>
    <p:extLst>
      <p:ext uri="{BB962C8B-B14F-4D97-AF65-F5344CB8AC3E}">
        <p14:creationId xmlns:p14="http://schemas.microsoft.com/office/powerpoint/2010/main" val="27092240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B8BBA63-AA31-D544-9430-C1E8E4BB9D78}" type="slidenum">
              <a:rPr kumimoji="0" lang="en-GB" sz="1200" b="0" i="0" u="none" strike="noStrike" kern="1200" cap="none" spc="0" normalizeH="0" baseline="0" noProof="0" smtClean="0">
                <a:ln>
                  <a:noFill/>
                </a:ln>
                <a:solidFill>
                  <a:srgbClr val="000000"/>
                </a:solidFill>
                <a:effectLst/>
                <a:uLnTx/>
                <a:uFillTx/>
                <a:latin typeface="Arial" charset="0"/>
                <a:ea typeface="ＭＳ Ｐゴシック" charset="0"/>
                <a:cs typeface="+mn-cs"/>
              </a:rPr>
              <a:pPr marL="0" marR="0" lvl="0" indent="0" algn="r" defTabSz="914400" rtl="0" eaLnBrk="0" fontAlgn="base" latinLnBrk="0" hangingPunct="0">
                <a:lnSpc>
                  <a:spcPct val="100000"/>
                </a:lnSpc>
                <a:spcBef>
                  <a:spcPct val="0"/>
                </a:spcBef>
                <a:spcAft>
                  <a:spcPct val="0"/>
                </a:spcAft>
                <a:buClrTx/>
                <a:buSzTx/>
                <a:buFontTx/>
                <a:buNone/>
                <a:tabLst/>
                <a:defRPr/>
              </a:pPr>
              <a:t>7</a:t>
            </a:fld>
            <a:endParaRPr kumimoji="0" lang="en-GB" sz="12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Tree>
    <p:extLst>
      <p:ext uri="{BB962C8B-B14F-4D97-AF65-F5344CB8AC3E}">
        <p14:creationId xmlns:p14="http://schemas.microsoft.com/office/powerpoint/2010/main" val="41150300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B8BBA63-AA31-D544-9430-C1E8E4BB9D78}" type="slidenum">
              <a:rPr kumimoji="0" lang="en-GB" sz="1200" b="0" i="0" u="none" strike="noStrike" kern="1200" cap="none" spc="0" normalizeH="0" baseline="0" noProof="0" smtClean="0">
                <a:ln>
                  <a:noFill/>
                </a:ln>
                <a:solidFill>
                  <a:srgbClr val="000000"/>
                </a:solidFill>
                <a:effectLst/>
                <a:uLnTx/>
                <a:uFillTx/>
                <a:latin typeface="Arial" charset="0"/>
                <a:ea typeface="ＭＳ Ｐゴシック" charset="0"/>
                <a:cs typeface="+mn-cs"/>
              </a:rPr>
              <a:pPr marL="0" marR="0" lvl="0" indent="0" algn="r" defTabSz="914400" rtl="0" eaLnBrk="0" fontAlgn="base" latinLnBrk="0" hangingPunct="0">
                <a:lnSpc>
                  <a:spcPct val="100000"/>
                </a:lnSpc>
                <a:spcBef>
                  <a:spcPct val="0"/>
                </a:spcBef>
                <a:spcAft>
                  <a:spcPct val="0"/>
                </a:spcAft>
                <a:buClrTx/>
                <a:buSzTx/>
                <a:buFontTx/>
                <a:buNone/>
                <a:tabLst/>
                <a:defRPr/>
              </a:pPr>
              <a:t>8</a:t>
            </a:fld>
            <a:endParaRPr kumimoji="0" lang="en-GB" sz="12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Tree>
    <p:extLst>
      <p:ext uri="{BB962C8B-B14F-4D97-AF65-F5344CB8AC3E}">
        <p14:creationId xmlns:p14="http://schemas.microsoft.com/office/powerpoint/2010/main" val="33656228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5" name="Slide Image Placeholder 1"/>
          <p:cNvSpPr>
            <a:spLocks noGrp="1" noRot="1" noChangeAspect="1"/>
          </p:cNvSpPr>
          <p:nvPr>
            <p:ph type="sldImg"/>
          </p:nvPr>
        </p:nvSpPr>
        <p:spPr>
          <a:xfrm>
            <a:off x="939800" y="762000"/>
            <a:ext cx="4978400" cy="3733800"/>
          </a:xfrm>
          <a:ln/>
        </p:spPr>
      </p:sp>
      <p:sp>
        <p:nvSpPr>
          <p:cNvPr id="205826"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ea typeface="ＭＳ Ｐゴシック" charset="0"/>
              <a:cs typeface="ＭＳ Ｐゴシック" charset="0"/>
            </a:endParaRPr>
          </a:p>
        </p:txBody>
      </p:sp>
      <p:sp>
        <p:nvSpPr>
          <p:cNvPr id="205827"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50000"/>
              </a:spcBef>
              <a:spcAft>
                <a:spcPct val="0"/>
              </a:spcAft>
              <a:buClr>
                <a:srgbClr val="FF0000"/>
              </a:buClr>
              <a:buSzPct val="150000"/>
              <a:buFontTx/>
              <a:buNone/>
              <a:tabLst/>
              <a:defRPr/>
            </a:pPr>
            <a:fld id="{2D16C2E1-16B6-E242-8BF0-557721A27C1A}" type="slidenum">
              <a:rPr kumimoji="0" lang="en-GB"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50000"/>
                </a:spcBef>
                <a:spcAft>
                  <a:spcPct val="0"/>
                </a:spcAft>
                <a:buClr>
                  <a:srgbClr val="FF0000"/>
                </a:buClr>
                <a:buSzPct val="150000"/>
                <a:buFontTx/>
                <a:buNone/>
                <a:tabLst/>
                <a:defRPr/>
              </a:pPr>
              <a:t>17</a:t>
            </a:fld>
            <a:endParaRPr kumimoji="0" lang="en-GB" sz="1200" b="0" i="0" u="none" strike="noStrike" kern="1200" cap="none" spc="0" normalizeH="0" baseline="0" noProof="0">
              <a:ln>
                <a:noFill/>
              </a:ln>
              <a:solidFill>
                <a:srgbClr val="000000"/>
              </a:solidFill>
              <a:effectLst/>
              <a:uLnTx/>
              <a:uFillTx/>
              <a:latin typeface="Arial" charset="0"/>
              <a:ea typeface="ＭＳ Ｐゴシック" charset="0"/>
            </a:endParaRPr>
          </a:p>
        </p:txBody>
      </p:sp>
    </p:spTree>
    <p:extLst>
      <p:ext uri="{BB962C8B-B14F-4D97-AF65-F5344CB8AC3E}">
        <p14:creationId xmlns:p14="http://schemas.microsoft.com/office/powerpoint/2010/main" val="1936545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50000"/>
              </a:spcBef>
              <a:spcAft>
                <a:spcPct val="0"/>
              </a:spcAft>
              <a:buClr>
                <a:srgbClr val="FF0000"/>
              </a:buClr>
              <a:buSzPct val="150000"/>
              <a:buFontTx/>
              <a:buNone/>
              <a:tabLst/>
              <a:defRPr/>
            </a:pPr>
            <a:fld id="{66C94796-14B6-8E46-96FF-A3F7B8FA6263}" type="slidenum">
              <a:rPr kumimoji="0" lang="en-GB"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50000"/>
                </a:spcBef>
                <a:spcAft>
                  <a:spcPct val="0"/>
                </a:spcAft>
                <a:buClr>
                  <a:srgbClr val="FF0000"/>
                </a:buClr>
                <a:buSzPct val="150000"/>
                <a:buFontTx/>
                <a:buNone/>
                <a:tabLst/>
                <a:defRPr/>
              </a:pPr>
              <a:t>28</a:t>
            </a:fld>
            <a:endParaRPr kumimoji="0" lang="en-GB"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216066" name="Rectangle 2"/>
          <p:cNvSpPr>
            <a:spLocks noGrp="1" noRot="1" noChangeAspect="1" noChangeArrowheads="1"/>
          </p:cNvSpPr>
          <p:nvPr>
            <p:ph type="sldImg"/>
          </p:nvPr>
        </p:nvSpPr>
        <p:spPr>
          <a:xfrm>
            <a:off x="890588" y="714375"/>
            <a:ext cx="5076825" cy="3808413"/>
          </a:xfrm>
          <a:solidFill>
            <a:srgbClr val="FFFFFF"/>
          </a:solidFill>
          <a:ln/>
        </p:spPr>
      </p:sp>
      <p:sp>
        <p:nvSpPr>
          <p:cNvPr id="216067" name="Rectangle 3"/>
          <p:cNvSpPr>
            <a:spLocks noGrp="1" noChangeArrowheads="1"/>
          </p:cNvSpPr>
          <p:nvPr>
            <p:ph type="body" idx="1"/>
          </p:nvPr>
        </p:nvSpPr>
        <p:spPr>
          <a:xfrm>
            <a:off x="914400" y="4760913"/>
            <a:ext cx="5029200" cy="4522787"/>
          </a:xfrm>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1370749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2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50000"/>
              </a:spcBef>
              <a:spcAft>
                <a:spcPct val="0"/>
              </a:spcAft>
              <a:buClr>
                <a:srgbClr val="FF0000"/>
              </a:buClr>
              <a:buSzPct val="150000"/>
              <a:buFontTx/>
              <a:buNone/>
              <a:tabLst/>
              <a:defRPr/>
            </a:pPr>
            <a:fld id="{AA6A0794-5590-334C-93C8-AEAF5EE67AA6}" type="slidenum">
              <a:rPr kumimoji="0" lang="en-GB"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50000"/>
                </a:spcBef>
                <a:spcAft>
                  <a:spcPct val="0"/>
                </a:spcAft>
                <a:buClr>
                  <a:srgbClr val="FF0000"/>
                </a:buClr>
                <a:buSzPct val="150000"/>
                <a:buFontTx/>
                <a:buNone/>
                <a:tabLst/>
                <a:defRPr/>
              </a:pPr>
              <a:t>34</a:t>
            </a:fld>
            <a:endParaRPr kumimoji="0" lang="en-GB"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227330" name="Rectangle 2"/>
          <p:cNvSpPr>
            <a:spLocks noGrp="1" noRot="1" noChangeAspect="1" noChangeArrowheads="1"/>
          </p:cNvSpPr>
          <p:nvPr>
            <p:ph type="sldImg"/>
          </p:nvPr>
        </p:nvSpPr>
        <p:spPr>
          <a:xfrm>
            <a:off x="890588" y="714375"/>
            <a:ext cx="5078412" cy="3808413"/>
          </a:xfrm>
          <a:solidFill>
            <a:srgbClr val="FFFFFF"/>
          </a:solidFill>
          <a:ln/>
        </p:spPr>
      </p:sp>
      <p:sp>
        <p:nvSpPr>
          <p:cNvPr id="227331" name="Rectangle 3"/>
          <p:cNvSpPr>
            <a:spLocks noGrp="1" noChangeArrowheads="1"/>
          </p:cNvSpPr>
          <p:nvPr>
            <p:ph type="body" idx="1"/>
          </p:nvPr>
        </p:nvSpPr>
        <p:spPr>
          <a:xfrm>
            <a:off x="914400" y="4760913"/>
            <a:ext cx="5029200" cy="4522787"/>
          </a:xfrm>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4751681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B8BBA63-AA31-D544-9430-C1E8E4BB9D78}" type="slidenum">
              <a:rPr kumimoji="0" lang="en-GB" sz="1200" b="0" i="0" u="none" strike="noStrike" kern="1200" cap="none" spc="0" normalizeH="0" baseline="0" noProof="0" smtClean="0">
                <a:ln>
                  <a:noFill/>
                </a:ln>
                <a:solidFill>
                  <a:srgbClr val="000000"/>
                </a:solidFill>
                <a:effectLst/>
                <a:uLnTx/>
                <a:uFillTx/>
                <a:latin typeface="Arial" charset="0"/>
                <a:ea typeface="ＭＳ Ｐゴシック" charset="0"/>
                <a:cs typeface="+mn-cs"/>
              </a:rPr>
              <a:pPr marL="0" marR="0" lvl="0" indent="0" algn="r" defTabSz="914400" rtl="0" eaLnBrk="0" fontAlgn="base" latinLnBrk="0" hangingPunct="0">
                <a:lnSpc>
                  <a:spcPct val="100000"/>
                </a:lnSpc>
                <a:spcBef>
                  <a:spcPct val="0"/>
                </a:spcBef>
                <a:spcAft>
                  <a:spcPct val="0"/>
                </a:spcAft>
                <a:buClrTx/>
                <a:buSzTx/>
                <a:buFontTx/>
                <a:buNone/>
                <a:tabLst/>
                <a:defRPr/>
              </a:pPr>
              <a:t>37</a:t>
            </a:fld>
            <a:endParaRPr kumimoji="0" lang="en-GB" sz="12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Tree>
    <p:extLst>
      <p:ext uri="{BB962C8B-B14F-4D97-AF65-F5344CB8AC3E}">
        <p14:creationId xmlns:p14="http://schemas.microsoft.com/office/powerpoint/2010/main" val="13413278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B8BBA63-AA31-D544-9430-C1E8E4BB9D78}" type="slidenum">
              <a:rPr kumimoji="0" lang="en-GB" sz="1200" b="0" i="0" u="none" strike="noStrike" kern="1200" cap="none" spc="0" normalizeH="0" baseline="0" noProof="0" smtClean="0">
                <a:ln>
                  <a:noFill/>
                </a:ln>
                <a:solidFill>
                  <a:srgbClr val="000000"/>
                </a:solidFill>
                <a:effectLst/>
                <a:uLnTx/>
                <a:uFillTx/>
                <a:latin typeface="Arial" charset="0"/>
                <a:ea typeface="ＭＳ Ｐゴシック" charset="0"/>
                <a:cs typeface="+mn-cs"/>
              </a:rPr>
              <a:pPr marL="0" marR="0" lvl="0" indent="0" algn="r" defTabSz="914400" rtl="0" eaLnBrk="0" fontAlgn="base" latinLnBrk="0" hangingPunct="0">
                <a:lnSpc>
                  <a:spcPct val="100000"/>
                </a:lnSpc>
                <a:spcBef>
                  <a:spcPct val="0"/>
                </a:spcBef>
                <a:spcAft>
                  <a:spcPct val="0"/>
                </a:spcAft>
                <a:buClrTx/>
                <a:buSzTx/>
                <a:buFontTx/>
                <a:buNone/>
                <a:tabLst/>
                <a:defRPr/>
              </a:pPr>
              <a:t>40</a:t>
            </a:fld>
            <a:endParaRPr kumimoji="0" lang="en-GB" sz="12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Tree>
    <p:extLst>
      <p:ext uri="{BB962C8B-B14F-4D97-AF65-F5344CB8AC3E}">
        <p14:creationId xmlns:p14="http://schemas.microsoft.com/office/powerpoint/2010/main" val="28664329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vert="horz"/>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a:t>Click to edit Master subtitle style</a:t>
            </a:r>
            <a:endParaRPr lang="en-US"/>
          </a:p>
        </p:txBody>
      </p:sp>
    </p:spTree>
    <p:extLst>
      <p:ext uri="{BB962C8B-B14F-4D97-AF65-F5344CB8AC3E}">
        <p14:creationId xmlns:p14="http://schemas.microsoft.com/office/powerpoint/2010/main" val="711088764"/>
      </p:ext>
    </p:extLst>
  </p:cSld>
  <p:clrMapOvr>
    <a:masterClrMapping/>
  </p:clrMapOvr>
  <p:transition>
    <p:zo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71232865"/>
      </p:ext>
    </p:extLst>
  </p:cSld>
  <p:clrMapOvr>
    <a:masterClrMapping/>
  </p:clrMapOvr>
  <p:transition>
    <p:zoom/>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defTabSz="914400" eaLnBrk="0" fontAlgn="base" hangingPunct="0">
              <a:spcBef>
                <a:spcPct val="50000"/>
              </a:spcBef>
              <a:spcAft>
                <a:spcPct val="0"/>
              </a:spcAft>
              <a:buClr>
                <a:schemeClr val="tx1"/>
              </a:buClr>
              <a:buSzPct val="125000"/>
              <a:buFontTx/>
              <a:buChar char="•"/>
              <a:defRPr>
                <a:ea typeface="ＭＳ Ｐゴシック" charset="0"/>
                <a:cs typeface="ＭＳ Ｐゴシック" charset="0"/>
              </a:defRPr>
            </a:lvl1pPr>
          </a:lstStyle>
          <a:p>
            <a:pPr>
              <a:buClr>
                <a:prstClr val="white"/>
              </a:buClr>
              <a:defRPr/>
            </a:pPr>
            <a:fld id="{BC48AAF4-8B32-3C40-BAF9-75DB70309A95}" type="datetime1">
              <a:rPr lang="en-GB"/>
              <a:pPr>
                <a:buClr>
                  <a:prstClr val="white"/>
                </a:buClr>
                <a:defRPr/>
              </a:pPr>
              <a:t>08/12/2019</a:t>
            </a:fld>
            <a:endParaRPr lang="en-US"/>
          </a:p>
        </p:txBody>
      </p:sp>
      <p:sp>
        <p:nvSpPr>
          <p:cNvPr id="5" name="Footer Placeholder 4"/>
          <p:cNvSpPr>
            <a:spLocks noGrp="1"/>
          </p:cNvSpPr>
          <p:nvPr>
            <p:ph type="ftr" sz="quarter" idx="11"/>
          </p:nvPr>
        </p:nvSpPr>
        <p:spPr/>
        <p:txBody>
          <a:bodyPr/>
          <a:lstStyle>
            <a:lvl1pPr defTabSz="914400" eaLnBrk="0" fontAlgn="base" hangingPunct="0">
              <a:spcBef>
                <a:spcPct val="50000"/>
              </a:spcBef>
              <a:spcAft>
                <a:spcPct val="0"/>
              </a:spcAft>
              <a:buClr>
                <a:schemeClr val="tx1"/>
              </a:buClr>
              <a:buSzPct val="125000"/>
              <a:buFontTx/>
              <a:buChar char="•"/>
              <a:defRPr>
                <a:ea typeface="ＭＳ Ｐゴシック" charset="0"/>
                <a:cs typeface="ＭＳ Ｐゴシック" charset="0"/>
              </a:defRPr>
            </a:lvl1pPr>
          </a:lstStyle>
          <a:p>
            <a:pPr>
              <a:buClr>
                <a:prstClr val="white"/>
              </a:buClr>
              <a:defRPr/>
            </a:pPr>
            <a:r>
              <a:rPr lang="en-US"/>
              <a:t>Virgo June 2013 - EAGLE: Comparison with Observations</a:t>
            </a:r>
          </a:p>
        </p:txBody>
      </p:sp>
      <p:sp>
        <p:nvSpPr>
          <p:cNvPr id="6" name="Slide Number Placeholder 5"/>
          <p:cNvSpPr>
            <a:spLocks noGrp="1"/>
          </p:cNvSpPr>
          <p:nvPr>
            <p:ph type="sldNum" sz="quarter" idx="12"/>
          </p:nvPr>
        </p:nvSpPr>
        <p:spPr/>
        <p:txBody>
          <a:bodyPr/>
          <a:lstStyle>
            <a:lvl1pPr defTabSz="914400" eaLnBrk="0" fontAlgn="base" hangingPunct="0">
              <a:spcBef>
                <a:spcPct val="50000"/>
              </a:spcBef>
              <a:spcAft>
                <a:spcPct val="0"/>
              </a:spcAft>
              <a:buClr>
                <a:schemeClr val="tx1"/>
              </a:buClr>
              <a:buSzPct val="125000"/>
              <a:buFontTx/>
              <a:buChar char="•"/>
              <a:defRPr>
                <a:ea typeface="ＭＳ Ｐゴシック" charset="0"/>
                <a:cs typeface="ＭＳ Ｐゴシック" charset="0"/>
              </a:defRPr>
            </a:lvl1pPr>
          </a:lstStyle>
          <a:p>
            <a:pPr>
              <a:buClr>
                <a:prstClr val="white"/>
              </a:buClr>
              <a:defRPr/>
            </a:pPr>
            <a:fld id="{36266D9D-D7BF-B847-8D08-E2B974A92044}" type="slidenum">
              <a:rPr lang="en-US"/>
              <a:pPr>
                <a:buClr>
                  <a:prstClr val="white"/>
                </a:buClr>
                <a:defRPr/>
              </a:pPr>
              <a:t>‹#›</a:t>
            </a:fld>
            <a:endParaRPr lang="en-US"/>
          </a:p>
        </p:txBody>
      </p:sp>
    </p:spTree>
    <p:extLst>
      <p:ext uri="{BB962C8B-B14F-4D97-AF65-F5344CB8AC3E}">
        <p14:creationId xmlns:p14="http://schemas.microsoft.com/office/powerpoint/2010/main" val="3115360479"/>
      </p:ext>
    </p:extLst>
  </p:cSld>
  <p:clrMapOvr>
    <a:masterClrMapping/>
  </p:clrMapOvr>
  <p:transition>
    <p:zoom/>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defTabSz="914400" eaLnBrk="0" fontAlgn="base" hangingPunct="0">
              <a:spcBef>
                <a:spcPct val="50000"/>
              </a:spcBef>
              <a:spcAft>
                <a:spcPct val="0"/>
              </a:spcAft>
              <a:buClr>
                <a:schemeClr val="tx1"/>
              </a:buClr>
              <a:buSzPct val="125000"/>
              <a:buFontTx/>
              <a:buChar char="•"/>
              <a:defRPr>
                <a:ea typeface="ＭＳ Ｐゴシック" charset="0"/>
                <a:cs typeface="ＭＳ Ｐゴシック" charset="0"/>
              </a:defRPr>
            </a:lvl1pPr>
          </a:lstStyle>
          <a:p>
            <a:pPr>
              <a:buClr>
                <a:prstClr val="white"/>
              </a:buClr>
              <a:defRPr/>
            </a:pPr>
            <a:fld id="{B2765459-915F-2F4E-A4F5-6E097DB02BFA}" type="datetime1">
              <a:rPr lang="en-GB"/>
              <a:pPr>
                <a:buClr>
                  <a:prstClr val="white"/>
                </a:buClr>
                <a:defRPr/>
              </a:pPr>
              <a:t>08/12/2019</a:t>
            </a:fld>
            <a:endParaRPr lang="en-US"/>
          </a:p>
        </p:txBody>
      </p:sp>
      <p:sp>
        <p:nvSpPr>
          <p:cNvPr id="5" name="Footer Placeholder 4"/>
          <p:cNvSpPr>
            <a:spLocks noGrp="1"/>
          </p:cNvSpPr>
          <p:nvPr>
            <p:ph type="ftr" sz="quarter" idx="11"/>
          </p:nvPr>
        </p:nvSpPr>
        <p:spPr/>
        <p:txBody>
          <a:bodyPr/>
          <a:lstStyle>
            <a:lvl1pPr defTabSz="914400" eaLnBrk="0" fontAlgn="base" hangingPunct="0">
              <a:spcBef>
                <a:spcPct val="50000"/>
              </a:spcBef>
              <a:spcAft>
                <a:spcPct val="0"/>
              </a:spcAft>
              <a:buClr>
                <a:schemeClr val="tx1"/>
              </a:buClr>
              <a:buSzPct val="125000"/>
              <a:buFontTx/>
              <a:buChar char="•"/>
              <a:defRPr>
                <a:ea typeface="ＭＳ Ｐゴシック" charset="0"/>
                <a:cs typeface="ＭＳ Ｐゴシック" charset="0"/>
              </a:defRPr>
            </a:lvl1pPr>
          </a:lstStyle>
          <a:p>
            <a:pPr>
              <a:buClr>
                <a:prstClr val="white"/>
              </a:buClr>
              <a:defRPr/>
            </a:pPr>
            <a:r>
              <a:rPr lang="en-US"/>
              <a:t>Virgo June 2013 - EAGLE: Comparison with Observations</a:t>
            </a:r>
          </a:p>
        </p:txBody>
      </p:sp>
      <p:sp>
        <p:nvSpPr>
          <p:cNvPr id="6" name="Slide Number Placeholder 5"/>
          <p:cNvSpPr>
            <a:spLocks noGrp="1"/>
          </p:cNvSpPr>
          <p:nvPr>
            <p:ph type="sldNum" sz="quarter" idx="12"/>
          </p:nvPr>
        </p:nvSpPr>
        <p:spPr/>
        <p:txBody>
          <a:bodyPr/>
          <a:lstStyle>
            <a:lvl1pPr defTabSz="914400" eaLnBrk="0" fontAlgn="base" hangingPunct="0">
              <a:spcBef>
                <a:spcPct val="50000"/>
              </a:spcBef>
              <a:spcAft>
                <a:spcPct val="0"/>
              </a:spcAft>
              <a:buClr>
                <a:schemeClr val="tx1"/>
              </a:buClr>
              <a:buSzPct val="125000"/>
              <a:buFontTx/>
              <a:buChar char="•"/>
              <a:defRPr>
                <a:ea typeface="ＭＳ Ｐゴシック" charset="0"/>
                <a:cs typeface="ＭＳ Ｐゴシック" charset="0"/>
              </a:defRPr>
            </a:lvl1pPr>
          </a:lstStyle>
          <a:p>
            <a:pPr>
              <a:buClr>
                <a:prstClr val="white"/>
              </a:buClr>
              <a:defRPr/>
            </a:pPr>
            <a:fld id="{DABC03F3-F85B-FC45-90F9-9E7DD86292CB}" type="slidenum">
              <a:rPr lang="en-US"/>
              <a:pPr>
                <a:buClr>
                  <a:prstClr val="white"/>
                </a:buClr>
                <a:defRPr/>
              </a:pPr>
              <a:t>‹#›</a:t>
            </a:fld>
            <a:endParaRPr lang="en-US"/>
          </a:p>
        </p:txBody>
      </p:sp>
    </p:spTree>
    <p:extLst>
      <p:ext uri="{BB962C8B-B14F-4D97-AF65-F5344CB8AC3E}">
        <p14:creationId xmlns:p14="http://schemas.microsoft.com/office/powerpoint/2010/main" val="4062650041"/>
      </p:ext>
    </p:extLst>
  </p:cSld>
  <p:clrMapOvr>
    <a:masterClrMapping/>
  </p:clrMapOvr>
  <p:transition>
    <p:zoom/>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lvl1pPr defTabSz="914400" eaLnBrk="0" fontAlgn="base" hangingPunct="0">
              <a:spcBef>
                <a:spcPct val="50000"/>
              </a:spcBef>
              <a:spcAft>
                <a:spcPct val="0"/>
              </a:spcAft>
              <a:buClr>
                <a:schemeClr val="tx1"/>
              </a:buClr>
              <a:buSzPct val="125000"/>
              <a:buFontTx/>
              <a:buChar char="•"/>
              <a:defRPr>
                <a:ea typeface="ＭＳ Ｐゴシック" charset="0"/>
                <a:cs typeface="ＭＳ Ｐゴシック" charset="0"/>
              </a:defRPr>
            </a:lvl1pPr>
          </a:lstStyle>
          <a:p>
            <a:pPr>
              <a:buClr>
                <a:prstClr val="white"/>
              </a:buClr>
              <a:defRPr/>
            </a:pPr>
            <a:fld id="{469C5DB7-F7A6-9944-A20A-351EB27E945B}" type="datetime1">
              <a:rPr lang="en-GB"/>
              <a:pPr>
                <a:buClr>
                  <a:prstClr val="white"/>
                </a:buClr>
                <a:defRPr/>
              </a:pPr>
              <a:t>08/12/2019</a:t>
            </a:fld>
            <a:endParaRPr lang="en-US"/>
          </a:p>
        </p:txBody>
      </p:sp>
      <p:sp>
        <p:nvSpPr>
          <p:cNvPr id="6" name="Footer Placeholder 5"/>
          <p:cNvSpPr>
            <a:spLocks noGrp="1"/>
          </p:cNvSpPr>
          <p:nvPr>
            <p:ph type="ftr" sz="quarter" idx="11"/>
          </p:nvPr>
        </p:nvSpPr>
        <p:spPr/>
        <p:txBody>
          <a:bodyPr/>
          <a:lstStyle>
            <a:lvl1pPr defTabSz="914400" eaLnBrk="0" fontAlgn="base" hangingPunct="0">
              <a:spcBef>
                <a:spcPct val="50000"/>
              </a:spcBef>
              <a:spcAft>
                <a:spcPct val="0"/>
              </a:spcAft>
              <a:buClr>
                <a:schemeClr val="tx1"/>
              </a:buClr>
              <a:buSzPct val="125000"/>
              <a:buFontTx/>
              <a:buChar char="•"/>
              <a:defRPr>
                <a:ea typeface="ＭＳ Ｐゴシック" charset="0"/>
                <a:cs typeface="ＭＳ Ｐゴシック" charset="0"/>
              </a:defRPr>
            </a:lvl1pPr>
          </a:lstStyle>
          <a:p>
            <a:pPr>
              <a:buClr>
                <a:prstClr val="white"/>
              </a:buClr>
              <a:defRPr/>
            </a:pPr>
            <a:r>
              <a:rPr lang="en-US"/>
              <a:t>Virgo June 2013 - EAGLE: Comparison with Observations</a:t>
            </a:r>
          </a:p>
        </p:txBody>
      </p:sp>
      <p:sp>
        <p:nvSpPr>
          <p:cNvPr id="7" name="Slide Number Placeholder 6"/>
          <p:cNvSpPr>
            <a:spLocks noGrp="1"/>
          </p:cNvSpPr>
          <p:nvPr>
            <p:ph type="sldNum" sz="quarter" idx="12"/>
          </p:nvPr>
        </p:nvSpPr>
        <p:spPr/>
        <p:txBody>
          <a:bodyPr/>
          <a:lstStyle>
            <a:lvl1pPr defTabSz="914400" eaLnBrk="0" fontAlgn="base" hangingPunct="0">
              <a:spcBef>
                <a:spcPct val="50000"/>
              </a:spcBef>
              <a:spcAft>
                <a:spcPct val="0"/>
              </a:spcAft>
              <a:buClr>
                <a:schemeClr val="tx1"/>
              </a:buClr>
              <a:buSzPct val="125000"/>
              <a:buFontTx/>
              <a:buChar char="•"/>
              <a:defRPr>
                <a:ea typeface="ＭＳ Ｐゴシック" charset="0"/>
                <a:cs typeface="ＭＳ Ｐゴシック" charset="0"/>
              </a:defRPr>
            </a:lvl1pPr>
          </a:lstStyle>
          <a:p>
            <a:pPr>
              <a:buClr>
                <a:prstClr val="white"/>
              </a:buClr>
              <a:defRPr/>
            </a:pPr>
            <a:fld id="{4FDE90B3-2E7E-CA45-AE8B-F8FC4516FC3A}" type="slidenum">
              <a:rPr lang="en-US"/>
              <a:pPr>
                <a:buClr>
                  <a:prstClr val="white"/>
                </a:buClr>
                <a:defRPr/>
              </a:pPr>
              <a:t>‹#›</a:t>
            </a:fld>
            <a:endParaRPr lang="en-US"/>
          </a:p>
        </p:txBody>
      </p:sp>
    </p:spTree>
    <p:extLst>
      <p:ext uri="{BB962C8B-B14F-4D97-AF65-F5344CB8AC3E}">
        <p14:creationId xmlns:p14="http://schemas.microsoft.com/office/powerpoint/2010/main" val="1150500999"/>
      </p:ext>
    </p:extLst>
  </p:cSld>
  <p:clrMapOvr>
    <a:masterClrMapping/>
  </p:clrMapOvr>
  <p:transition>
    <p:zoom/>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lvl1pPr defTabSz="914400" eaLnBrk="0" fontAlgn="base" hangingPunct="0">
              <a:spcBef>
                <a:spcPct val="50000"/>
              </a:spcBef>
              <a:spcAft>
                <a:spcPct val="0"/>
              </a:spcAft>
              <a:buClr>
                <a:schemeClr val="tx1"/>
              </a:buClr>
              <a:buSzPct val="125000"/>
              <a:buFontTx/>
              <a:buChar char="•"/>
              <a:defRPr>
                <a:ea typeface="ＭＳ Ｐゴシック" charset="0"/>
                <a:cs typeface="ＭＳ Ｐゴシック" charset="0"/>
              </a:defRPr>
            </a:lvl1pPr>
          </a:lstStyle>
          <a:p>
            <a:pPr>
              <a:buClr>
                <a:prstClr val="white"/>
              </a:buClr>
              <a:defRPr/>
            </a:pPr>
            <a:fld id="{4A7F6928-E95C-FD45-8210-A4C6A8D50A7D}" type="datetime1">
              <a:rPr lang="en-GB"/>
              <a:pPr>
                <a:buClr>
                  <a:prstClr val="white"/>
                </a:buClr>
                <a:defRPr/>
              </a:pPr>
              <a:t>08/12/2019</a:t>
            </a:fld>
            <a:endParaRPr lang="en-US"/>
          </a:p>
        </p:txBody>
      </p:sp>
      <p:sp>
        <p:nvSpPr>
          <p:cNvPr id="8" name="Footer Placeholder 7"/>
          <p:cNvSpPr>
            <a:spLocks noGrp="1"/>
          </p:cNvSpPr>
          <p:nvPr>
            <p:ph type="ftr" sz="quarter" idx="11"/>
          </p:nvPr>
        </p:nvSpPr>
        <p:spPr/>
        <p:txBody>
          <a:bodyPr/>
          <a:lstStyle>
            <a:lvl1pPr defTabSz="914400" eaLnBrk="0" fontAlgn="base" hangingPunct="0">
              <a:spcBef>
                <a:spcPct val="50000"/>
              </a:spcBef>
              <a:spcAft>
                <a:spcPct val="0"/>
              </a:spcAft>
              <a:buClr>
                <a:schemeClr val="tx1"/>
              </a:buClr>
              <a:buSzPct val="125000"/>
              <a:buFontTx/>
              <a:buChar char="•"/>
              <a:defRPr>
                <a:ea typeface="ＭＳ Ｐゴシック" charset="0"/>
                <a:cs typeface="ＭＳ Ｐゴシック" charset="0"/>
              </a:defRPr>
            </a:lvl1pPr>
          </a:lstStyle>
          <a:p>
            <a:pPr>
              <a:buClr>
                <a:prstClr val="white"/>
              </a:buClr>
              <a:defRPr/>
            </a:pPr>
            <a:r>
              <a:rPr lang="en-US"/>
              <a:t>Virgo June 2013 - EAGLE: Comparison with Observations</a:t>
            </a:r>
          </a:p>
        </p:txBody>
      </p:sp>
      <p:sp>
        <p:nvSpPr>
          <p:cNvPr id="9" name="Slide Number Placeholder 8"/>
          <p:cNvSpPr>
            <a:spLocks noGrp="1"/>
          </p:cNvSpPr>
          <p:nvPr>
            <p:ph type="sldNum" sz="quarter" idx="12"/>
          </p:nvPr>
        </p:nvSpPr>
        <p:spPr/>
        <p:txBody>
          <a:bodyPr/>
          <a:lstStyle>
            <a:lvl1pPr defTabSz="914400" eaLnBrk="0" fontAlgn="base" hangingPunct="0">
              <a:spcBef>
                <a:spcPct val="50000"/>
              </a:spcBef>
              <a:spcAft>
                <a:spcPct val="0"/>
              </a:spcAft>
              <a:buClr>
                <a:schemeClr val="tx1"/>
              </a:buClr>
              <a:buSzPct val="125000"/>
              <a:buFontTx/>
              <a:buChar char="•"/>
              <a:defRPr>
                <a:ea typeface="ＭＳ Ｐゴシック" charset="0"/>
                <a:cs typeface="ＭＳ Ｐゴシック" charset="0"/>
              </a:defRPr>
            </a:lvl1pPr>
          </a:lstStyle>
          <a:p>
            <a:pPr>
              <a:buClr>
                <a:prstClr val="white"/>
              </a:buClr>
              <a:defRPr/>
            </a:pPr>
            <a:fld id="{0A1FE89F-DBA6-1640-9E51-888FF097F4DD}" type="slidenum">
              <a:rPr lang="en-US"/>
              <a:pPr>
                <a:buClr>
                  <a:prstClr val="white"/>
                </a:buClr>
                <a:defRPr/>
              </a:pPr>
              <a:t>‹#›</a:t>
            </a:fld>
            <a:endParaRPr lang="en-US"/>
          </a:p>
        </p:txBody>
      </p:sp>
    </p:spTree>
    <p:extLst>
      <p:ext uri="{BB962C8B-B14F-4D97-AF65-F5344CB8AC3E}">
        <p14:creationId xmlns:p14="http://schemas.microsoft.com/office/powerpoint/2010/main" val="531254295"/>
      </p:ext>
    </p:extLst>
  </p:cSld>
  <p:clrMapOvr>
    <a:masterClrMapping/>
  </p:clrMapOvr>
  <p:transition>
    <p:zoom/>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lvl1pPr defTabSz="914400" eaLnBrk="0" fontAlgn="base" hangingPunct="0">
              <a:spcBef>
                <a:spcPct val="50000"/>
              </a:spcBef>
              <a:spcAft>
                <a:spcPct val="0"/>
              </a:spcAft>
              <a:buClr>
                <a:schemeClr val="tx1"/>
              </a:buClr>
              <a:buSzPct val="125000"/>
              <a:buFontTx/>
              <a:buChar char="•"/>
              <a:defRPr>
                <a:ea typeface="ＭＳ Ｐゴシック" charset="0"/>
                <a:cs typeface="ＭＳ Ｐゴシック" charset="0"/>
              </a:defRPr>
            </a:lvl1pPr>
          </a:lstStyle>
          <a:p>
            <a:pPr>
              <a:buClr>
                <a:prstClr val="white"/>
              </a:buClr>
              <a:defRPr/>
            </a:pPr>
            <a:fld id="{0F95BBC9-59FE-8E46-A191-9BE3D91D047D}" type="datetime1">
              <a:rPr lang="en-GB"/>
              <a:pPr>
                <a:buClr>
                  <a:prstClr val="white"/>
                </a:buClr>
                <a:defRPr/>
              </a:pPr>
              <a:t>08/12/2019</a:t>
            </a:fld>
            <a:endParaRPr lang="en-US"/>
          </a:p>
        </p:txBody>
      </p:sp>
      <p:sp>
        <p:nvSpPr>
          <p:cNvPr id="4" name="Footer Placeholder 3"/>
          <p:cNvSpPr>
            <a:spLocks noGrp="1"/>
          </p:cNvSpPr>
          <p:nvPr>
            <p:ph type="ftr" sz="quarter" idx="11"/>
          </p:nvPr>
        </p:nvSpPr>
        <p:spPr/>
        <p:txBody>
          <a:bodyPr/>
          <a:lstStyle>
            <a:lvl1pPr defTabSz="914400" eaLnBrk="0" fontAlgn="base" hangingPunct="0">
              <a:spcBef>
                <a:spcPct val="50000"/>
              </a:spcBef>
              <a:spcAft>
                <a:spcPct val="0"/>
              </a:spcAft>
              <a:buClr>
                <a:schemeClr val="tx1"/>
              </a:buClr>
              <a:buSzPct val="125000"/>
              <a:buFontTx/>
              <a:buChar char="•"/>
              <a:defRPr>
                <a:ea typeface="ＭＳ Ｐゴシック" charset="0"/>
                <a:cs typeface="ＭＳ Ｐゴシック" charset="0"/>
              </a:defRPr>
            </a:lvl1pPr>
          </a:lstStyle>
          <a:p>
            <a:pPr>
              <a:buClr>
                <a:prstClr val="white"/>
              </a:buClr>
              <a:defRPr/>
            </a:pPr>
            <a:r>
              <a:rPr lang="en-US"/>
              <a:t>Virgo June 2013 - EAGLE: Comparison with Observations</a:t>
            </a:r>
          </a:p>
        </p:txBody>
      </p:sp>
      <p:sp>
        <p:nvSpPr>
          <p:cNvPr id="5" name="Slide Number Placeholder 4"/>
          <p:cNvSpPr>
            <a:spLocks noGrp="1"/>
          </p:cNvSpPr>
          <p:nvPr>
            <p:ph type="sldNum" sz="quarter" idx="12"/>
          </p:nvPr>
        </p:nvSpPr>
        <p:spPr/>
        <p:txBody>
          <a:bodyPr/>
          <a:lstStyle>
            <a:lvl1pPr defTabSz="914400" eaLnBrk="0" fontAlgn="base" hangingPunct="0">
              <a:spcBef>
                <a:spcPct val="50000"/>
              </a:spcBef>
              <a:spcAft>
                <a:spcPct val="0"/>
              </a:spcAft>
              <a:buClr>
                <a:schemeClr val="tx1"/>
              </a:buClr>
              <a:buSzPct val="125000"/>
              <a:buFontTx/>
              <a:buChar char="•"/>
              <a:defRPr>
                <a:ea typeface="ＭＳ Ｐゴシック" charset="0"/>
                <a:cs typeface="ＭＳ Ｐゴシック" charset="0"/>
              </a:defRPr>
            </a:lvl1pPr>
          </a:lstStyle>
          <a:p>
            <a:pPr>
              <a:buClr>
                <a:prstClr val="white"/>
              </a:buClr>
              <a:defRPr/>
            </a:pPr>
            <a:fld id="{177AFB35-0967-564F-8399-0428A66112C7}" type="slidenum">
              <a:rPr lang="en-US"/>
              <a:pPr>
                <a:buClr>
                  <a:prstClr val="white"/>
                </a:buClr>
                <a:defRPr/>
              </a:pPr>
              <a:t>‹#›</a:t>
            </a:fld>
            <a:endParaRPr lang="en-US"/>
          </a:p>
        </p:txBody>
      </p:sp>
    </p:spTree>
    <p:extLst>
      <p:ext uri="{BB962C8B-B14F-4D97-AF65-F5344CB8AC3E}">
        <p14:creationId xmlns:p14="http://schemas.microsoft.com/office/powerpoint/2010/main" val="706170494"/>
      </p:ext>
    </p:extLst>
  </p:cSld>
  <p:clrMapOvr>
    <a:masterClrMapping/>
  </p:clrMapOvr>
  <p:transition>
    <p:zoom/>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defTabSz="914400" eaLnBrk="0" fontAlgn="base" hangingPunct="0">
              <a:spcBef>
                <a:spcPct val="50000"/>
              </a:spcBef>
              <a:spcAft>
                <a:spcPct val="0"/>
              </a:spcAft>
              <a:buClr>
                <a:schemeClr val="tx1"/>
              </a:buClr>
              <a:buSzPct val="125000"/>
              <a:buFontTx/>
              <a:buChar char="•"/>
              <a:defRPr>
                <a:ea typeface="ＭＳ Ｐゴシック" charset="0"/>
                <a:cs typeface="ＭＳ Ｐゴシック" charset="0"/>
              </a:defRPr>
            </a:lvl1pPr>
          </a:lstStyle>
          <a:p>
            <a:pPr>
              <a:buClr>
                <a:prstClr val="white"/>
              </a:buClr>
              <a:defRPr/>
            </a:pPr>
            <a:fld id="{ED3E9FD4-36C3-AB41-9E9E-80E6EF6FDF4C}" type="datetime1">
              <a:rPr lang="en-GB"/>
              <a:pPr>
                <a:buClr>
                  <a:prstClr val="white"/>
                </a:buClr>
                <a:defRPr/>
              </a:pPr>
              <a:t>08/12/2019</a:t>
            </a:fld>
            <a:endParaRPr lang="en-US"/>
          </a:p>
        </p:txBody>
      </p:sp>
      <p:sp>
        <p:nvSpPr>
          <p:cNvPr id="3" name="Footer Placeholder 2"/>
          <p:cNvSpPr>
            <a:spLocks noGrp="1"/>
          </p:cNvSpPr>
          <p:nvPr>
            <p:ph type="ftr" sz="quarter" idx="11"/>
          </p:nvPr>
        </p:nvSpPr>
        <p:spPr/>
        <p:txBody>
          <a:bodyPr/>
          <a:lstStyle>
            <a:lvl1pPr defTabSz="914400" eaLnBrk="0" fontAlgn="base" hangingPunct="0">
              <a:spcBef>
                <a:spcPct val="50000"/>
              </a:spcBef>
              <a:spcAft>
                <a:spcPct val="0"/>
              </a:spcAft>
              <a:buClr>
                <a:schemeClr val="tx1"/>
              </a:buClr>
              <a:buSzPct val="125000"/>
              <a:buFontTx/>
              <a:buChar char="•"/>
              <a:defRPr>
                <a:ea typeface="ＭＳ Ｐゴシック" charset="0"/>
                <a:cs typeface="ＭＳ Ｐゴシック" charset="0"/>
              </a:defRPr>
            </a:lvl1pPr>
          </a:lstStyle>
          <a:p>
            <a:pPr>
              <a:buClr>
                <a:prstClr val="white"/>
              </a:buClr>
              <a:defRPr/>
            </a:pPr>
            <a:r>
              <a:rPr lang="en-US"/>
              <a:t>Virgo June 2013 - EAGLE: Comparison with Observations</a:t>
            </a:r>
          </a:p>
        </p:txBody>
      </p:sp>
      <p:sp>
        <p:nvSpPr>
          <p:cNvPr id="4" name="Slide Number Placeholder 3"/>
          <p:cNvSpPr>
            <a:spLocks noGrp="1"/>
          </p:cNvSpPr>
          <p:nvPr>
            <p:ph type="sldNum" sz="quarter" idx="12"/>
          </p:nvPr>
        </p:nvSpPr>
        <p:spPr/>
        <p:txBody>
          <a:bodyPr/>
          <a:lstStyle>
            <a:lvl1pPr defTabSz="914400" eaLnBrk="0" fontAlgn="base" hangingPunct="0">
              <a:spcBef>
                <a:spcPct val="50000"/>
              </a:spcBef>
              <a:spcAft>
                <a:spcPct val="0"/>
              </a:spcAft>
              <a:buClr>
                <a:schemeClr val="tx1"/>
              </a:buClr>
              <a:buSzPct val="125000"/>
              <a:buFontTx/>
              <a:buChar char="•"/>
              <a:defRPr>
                <a:ea typeface="ＭＳ Ｐゴシック" charset="0"/>
                <a:cs typeface="ＭＳ Ｐゴシック" charset="0"/>
              </a:defRPr>
            </a:lvl1pPr>
          </a:lstStyle>
          <a:p>
            <a:pPr>
              <a:buClr>
                <a:prstClr val="white"/>
              </a:buClr>
              <a:defRPr/>
            </a:pPr>
            <a:fld id="{76F10C7F-DF25-E741-9316-16F33227C4D6}" type="slidenum">
              <a:rPr lang="en-US"/>
              <a:pPr>
                <a:buClr>
                  <a:prstClr val="white"/>
                </a:buClr>
                <a:defRPr/>
              </a:pPr>
              <a:t>‹#›</a:t>
            </a:fld>
            <a:endParaRPr lang="en-US"/>
          </a:p>
        </p:txBody>
      </p:sp>
    </p:spTree>
    <p:extLst>
      <p:ext uri="{BB962C8B-B14F-4D97-AF65-F5344CB8AC3E}">
        <p14:creationId xmlns:p14="http://schemas.microsoft.com/office/powerpoint/2010/main" val="3331979529"/>
      </p:ext>
    </p:extLst>
  </p:cSld>
  <p:clrMapOvr>
    <a:masterClrMapping/>
  </p:clrMapOvr>
  <p:transition>
    <p:zoom/>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lvl1pPr defTabSz="914400" eaLnBrk="0" fontAlgn="base" hangingPunct="0">
              <a:spcBef>
                <a:spcPct val="50000"/>
              </a:spcBef>
              <a:spcAft>
                <a:spcPct val="0"/>
              </a:spcAft>
              <a:buClr>
                <a:schemeClr val="tx1"/>
              </a:buClr>
              <a:buSzPct val="125000"/>
              <a:buFontTx/>
              <a:buChar char="•"/>
              <a:defRPr>
                <a:ea typeface="ＭＳ Ｐゴシック" charset="0"/>
                <a:cs typeface="ＭＳ Ｐゴシック" charset="0"/>
              </a:defRPr>
            </a:lvl1pPr>
          </a:lstStyle>
          <a:p>
            <a:pPr>
              <a:buClr>
                <a:prstClr val="white"/>
              </a:buClr>
              <a:defRPr/>
            </a:pPr>
            <a:fld id="{8A782689-06D4-0646-86F0-6C70A8ECD4D4}" type="datetime1">
              <a:rPr lang="en-GB"/>
              <a:pPr>
                <a:buClr>
                  <a:prstClr val="white"/>
                </a:buClr>
                <a:defRPr/>
              </a:pPr>
              <a:t>08/12/2019</a:t>
            </a:fld>
            <a:endParaRPr lang="en-US"/>
          </a:p>
        </p:txBody>
      </p:sp>
      <p:sp>
        <p:nvSpPr>
          <p:cNvPr id="6" name="Footer Placeholder 5"/>
          <p:cNvSpPr>
            <a:spLocks noGrp="1"/>
          </p:cNvSpPr>
          <p:nvPr>
            <p:ph type="ftr" sz="quarter" idx="11"/>
          </p:nvPr>
        </p:nvSpPr>
        <p:spPr/>
        <p:txBody>
          <a:bodyPr/>
          <a:lstStyle>
            <a:lvl1pPr defTabSz="914400" eaLnBrk="0" fontAlgn="base" hangingPunct="0">
              <a:spcBef>
                <a:spcPct val="50000"/>
              </a:spcBef>
              <a:spcAft>
                <a:spcPct val="0"/>
              </a:spcAft>
              <a:buClr>
                <a:schemeClr val="tx1"/>
              </a:buClr>
              <a:buSzPct val="125000"/>
              <a:buFontTx/>
              <a:buChar char="•"/>
              <a:defRPr>
                <a:ea typeface="ＭＳ Ｐゴシック" charset="0"/>
                <a:cs typeface="ＭＳ Ｐゴシック" charset="0"/>
              </a:defRPr>
            </a:lvl1pPr>
          </a:lstStyle>
          <a:p>
            <a:pPr>
              <a:buClr>
                <a:prstClr val="white"/>
              </a:buClr>
              <a:defRPr/>
            </a:pPr>
            <a:r>
              <a:rPr lang="en-US"/>
              <a:t>Virgo June 2013 - EAGLE: Comparison with Observations</a:t>
            </a:r>
          </a:p>
        </p:txBody>
      </p:sp>
      <p:sp>
        <p:nvSpPr>
          <p:cNvPr id="7" name="Slide Number Placeholder 6"/>
          <p:cNvSpPr>
            <a:spLocks noGrp="1"/>
          </p:cNvSpPr>
          <p:nvPr>
            <p:ph type="sldNum" sz="quarter" idx="12"/>
          </p:nvPr>
        </p:nvSpPr>
        <p:spPr/>
        <p:txBody>
          <a:bodyPr/>
          <a:lstStyle>
            <a:lvl1pPr defTabSz="914400" eaLnBrk="0" fontAlgn="base" hangingPunct="0">
              <a:spcBef>
                <a:spcPct val="50000"/>
              </a:spcBef>
              <a:spcAft>
                <a:spcPct val="0"/>
              </a:spcAft>
              <a:buClr>
                <a:schemeClr val="tx1"/>
              </a:buClr>
              <a:buSzPct val="125000"/>
              <a:buFontTx/>
              <a:buChar char="•"/>
              <a:defRPr>
                <a:ea typeface="ＭＳ Ｐゴシック" charset="0"/>
                <a:cs typeface="ＭＳ Ｐゴシック" charset="0"/>
              </a:defRPr>
            </a:lvl1pPr>
          </a:lstStyle>
          <a:p>
            <a:pPr>
              <a:buClr>
                <a:prstClr val="white"/>
              </a:buClr>
              <a:defRPr/>
            </a:pPr>
            <a:fld id="{AC0541EB-8086-2D4F-A672-07D6E891D0E1}" type="slidenum">
              <a:rPr lang="en-US"/>
              <a:pPr>
                <a:buClr>
                  <a:prstClr val="white"/>
                </a:buClr>
                <a:defRPr/>
              </a:pPr>
              <a:t>‹#›</a:t>
            </a:fld>
            <a:endParaRPr lang="en-US"/>
          </a:p>
        </p:txBody>
      </p:sp>
    </p:spTree>
    <p:extLst>
      <p:ext uri="{BB962C8B-B14F-4D97-AF65-F5344CB8AC3E}">
        <p14:creationId xmlns:p14="http://schemas.microsoft.com/office/powerpoint/2010/main" val="2753339384"/>
      </p:ext>
    </p:extLst>
  </p:cSld>
  <p:clrMapOvr>
    <a:masterClrMapping/>
  </p:clrMapOvr>
  <p:transition>
    <p:zoom/>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a:t>Drag picture to placeholder or click icon to add</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lvl1pPr defTabSz="914400" eaLnBrk="0" fontAlgn="base" hangingPunct="0">
              <a:spcBef>
                <a:spcPct val="50000"/>
              </a:spcBef>
              <a:spcAft>
                <a:spcPct val="0"/>
              </a:spcAft>
              <a:buClr>
                <a:schemeClr val="tx1"/>
              </a:buClr>
              <a:buSzPct val="125000"/>
              <a:buFontTx/>
              <a:buChar char="•"/>
              <a:defRPr>
                <a:ea typeface="ＭＳ Ｐゴシック" charset="0"/>
                <a:cs typeface="ＭＳ Ｐゴシック" charset="0"/>
              </a:defRPr>
            </a:lvl1pPr>
          </a:lstStyle>
          <a:p>
            <a:pPr>
              <a:buClr>
                <a:prstClr val="white"/>
              </a:buClr>
              <a:defRPr/>
            </a:pPr>
            <a:fld id="{78729FA8-489E-624D-AD86-C64DE635E12C}" type="datetime1">
              <a:rPr lang="en-GB"/>
              <a:pPr>
                <a:buClr>
                  <a:prstClr val="white"/>
                </a:buClr>
                <a:defRPr/>
              </a:pPr>
              <a:t>08/12/2019</a:t>
            </a:fld>
            <a:endParaRPr lang="en-US"/>
          </a:p>
        </p:txBody>
      </p:sp>
      <p:sp>
        <p:nvSpPr>
          <p:cNvPr id="6" name="Footer Placeholder 5"/>
          <p:cNvSpPr>
            <a:spLocks noGrp="1"/>
          </p:cNvSpPr>
          <p:nvPr>
            <p:ph type="ftr" sz="quarter" idx="11"/>
          </p:nvPr>
        </p:nvSpPr>
        <p:spPr/>
        <p:txBody>
          <a:bodyPr/>
          <a:lstStyle>
            <a:lvl1pPr defTabSz="914400" eaLnBrk="0" fontAlgn="base" hangingPunct="0">
              <a:spcBef>
                <a:spcPct val="50000"/>
              </a:spcBef>
              <a:spcAft>
                <a:spcPct val="0"/>
              </a:spcAft>
              <a:buClr>
                <a:schemeClr val="tx1"/>
              </a:buClr>
              <a:buSzPct val="125000"/>
              <a:buFontTx/>
              <a:buChar char="•"/>
              <a:defRPr>
                <a:ea typeface="ＭＳ Ｐゴシック" charset="0"/>
                <a:cs typeface="ＭＳ Ｐゴシック" charset="0"/>
              </a:defRPr>
            </a:lvl1pPr>
          </a:lstStyle>
          <a:p>
            <a:pPr>
              <a:buClr>
                <a:prstClr val="white"/>
              </a:buClr>
              <a:defRPr/>
            </a:pPr>
            <a:r>
              <a:rPr lang="en-US"/>
              <a:t>Virgo June 2013 - EAGLE: Comparison with Observations</a:t>
            </a:r>
          </a:p>
        </p:txBody>
      </p:sp>
      <p:sp>
        <p:nvSpPr>
          <p:cNvPr id="7" name="Slide Number Placeholder 6"/>
          <p:cNvSpPr>
            <a:spLocks noGrp="1"/>
          </p:cNvSpPr>
          <p:nvPr>
            <p:ph type="sldNum" sz="quarter" idx="12"/>
          </p:nvPr>
        </p:nvSpPr>
        <p:spPr/>
        <p:txBody>
          <a:bodyPr/>
          <a:lstStyle>
            <a:lvl1pPr defTabSz="914400" eaLnBrk="0" fontAlgn="base" hangingPunct="0">
              <a:spcBef>
                <a:spcPct val="50000"/>
              </a:spcBef>
              <a:spcAft>
                <a:spcPct val="0"/>
              </a:spcAft>
              <a:buClr>
                <a:schemeClr val="tx1"/>
              </a:buClr>
              <a:buSzPct val="125000"/>
              <a:buFontTx/>
              <a:buChar char="•"/>
              <a:defRPr>
                <a:ea typeface="ＭＳ Ｐゴシック" charset="0"/>
                <a:cs typeface="ＭＳ Ｐゴシック" charset="0"/>
              </a:defRPr>
            </a:lvl1pPr>
          </a:lstStyle>
          <a:p>
            <a:pPr>
              <a:buClr>
                <a:prstClr val="white"/>
              </a:buClr>
              <a:defRPr/>
            </a:pPr>
            <a:fld id="{1880EAFF-ADB0-BA49-BE36-97FA22603F29}" type="slidenum">
              <a:rPr lang="en-US"/>
              <a:pPr>
                <a:buClr>
                  <a:prstClr val="white"/>
                </a:buClr>
                <a:defRPr/>
              </a:pPr>
              <a:t>‹#›</a:t>
            </a:fld>
            <a:endParaRPr lang="en-US"/>
          </a:p>
        </p:txBody>
      </p:sp>
    </p:spTree>
    <p:extLst>
      <p:ext uri="{BB962C8B-B14F-4D97-AF65-F5344CB8AC3E}">
        <p14:creationId xmlns:p14="http://schemas.microsoft.com/office/powerpoint/2010/main" val="2088327292"/>
      </p:ext>
    </p:extLst>
  </p:cSld>
  <p:clrMapOvr>
    <a:masterClrMapping/>
  </p:clrMapOvr>
  <p:transition>
    <p:zoom/>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defTabSz="914400" eaLnBrk="0" fontAlgn="base" hangingPunct="0">
              <a:spcBef>
                <a:spcPct val="50000"/>
              </a:spcBef>
              <a:spcAft>
                <a:spcPct val="0"/>
              </a:spcAft>
              <a:buClr>
                <a:schemeClr val="tx1"/>
              </a:buClr>
              <a:buSzPct val="125000"/>
              <a:buFontTx/>
              <a:buChar char="•"/>
              <a:defRPr>
                <a:ea typeface="ＭＳ Ｐゴシック" charset="0"/>
                <a:cs typeface="ＭＳ Ｐゴシック" charset="0"/>
              </a:defRPr>
            </a:lvl1pPr>
          </a:lstStyle>
          <a:p>
            <a:pPr>
              <a:buClr>
                <a:prstClr val="white"/>
              </a:buClr>
              <a:defRPr/>
            </a:pPr>
            <a:fld id="{28BE4A04-631A-D640-917B-7EE0A288201A}" type="datetime1">
              <a:rPr lang="en-GB"/>
              <a:pPr>
                <a:buClr>
                  <a:prstClr val="white"/>
                </a:buClr>
                <a:defRPr/>
              </a:pPr>
              <a:t>08/12/2019</a:t>
            </a:fld>
            <a:endParaRPr lang="en-US"/>
          </a:p>
        </p:txBody>
      </p:sp>
      <p:sp>
        <p:nvSpPr>
          <p:cNvPr id="5" name="Footer Placeholder 4"/>
          <p:cNvSpPr>
            <a:spLocks noGrp="1"/>
          </p:cNvSpPr>
          <p:nvPr>
            <p:ph type="ftr" sz="quarter" idx="11"/>
          </p:nvPr>
        </p:nvSpPr>
        <p:spPr/>
        <p:txBody>
          <a:bodyPr/>
          <a:lstStyle>
            <a:lvl1pPr defTabSz="914400" eaLnBrk="0" fontAlgn="base" hangingPunct="0">
              <a:spcBef>
                <a:spcPct val="50000"/>
              </a:spcBef>
              <a:spcAft>
                <a:spcPct val="0"/>
              </a:spcAft>
              <a:buClr>
                <a:schemeClr val="tx1"/>
              </a:buClr>
              <a:buSzPct val="125000"/>
              <a:buFontTx/>
              <a:buChar char="•"/>
              <a:defRPr>
                <a:ea typeface="ＭＳ Ｐゴシック" charset="0"/>
                <a:cs typeface="ＭＳ Ｐゴシック" charset="0"/>
              </a:defRPr>
            </a:lvl1pPr>
          </a:lstStyle>
          <a:p>
            <a:pPr>
              <a:buClr>
                <a:prstClr val="white"/>
              </a:buClr>
              <a:defRPr/>
            </a:pPr>
            <a:r>
              <a:rPr lang="en-US"/>
              <a:t>Virgo June 2013 - EAGLE: Comparison with Observations</a:t>
            </a:r>
          </a:p>
        </p:txBody>
      </p:sp>
      <p:sp>
        <p:nvSpPr>
          <p:cNvPr id="6" name="Slide Number Placeholder 5"/>
          <p:cNvSpPr>
            <a:spLocks noGrp="1"/>
          </p:cNvSpPr>
          <p:nvPr>
            <p:ph type="sldNum" sz="quarter" idx="12"/>
          </p:nvPr>
        </p:nvSpPr>
        <p:spPr/>
        <p:txBody>
          <a:bodyPr/>
          <a:lstStyle>
            <a:lvl1pPr defTabSz="914400" eaLnBrk="0" fontAlgn="base" hangingPunct="0">
              <a:spcBef>
                <a:spcPct val="50000"/>
              </a:spcBef>
              <a:spcAft>
                <a:spcPct val="0"/>
              </a:spcAft>
              <a:buClr>
                <a:schemeClr val="tx1"/>
              </a:buClr>
              <a:buSzPct val="125000"/>
              <a:buFontTx/>
              <a:buChar char="•"/>
              <a:defRPr>
                <a:ea typeface="ＭＳ Ｐゴシック" charset="0"/>
                <a:cs typeface="ＭＳ Ｐゴシック" charset="0"/>
              </a:defRPr>
            </a:lvl1pPr>
          </a:lstStyle>
          <a:p>
            <a:pPr>
              <a:buClr>
                <a:prstClr val="white"/>
              </a:buClr>
              <a:defRPr/>
            </a:pPr>
            <a:fld id="{BDDC218E-6C60-D74B-986C-7F289C670FB3}" type="slidenum">
              <a:rPr lang="en-US"/>
              <a:pPr>
                <a:buClr>
                  <a:prstClr val="white"/>
                </a:buClr>
                <a:defRPr/>
              </a:pPr>
              <a:t>‹#›</a:t>
            </a:fld>
            <a:endParaRPr lang="en-US"/>
          </a:p>
        </p:txBody>
      </p:sp>
    </p:spTree>
    <p:extLst>
      <p:ext uri="{BB962C8B-B14F-4D97-AF65-F5344CB8AC3E}">
        <p14:creationId xmlns:p14="http://schemas.microsoft.com/office/powerpoint/2010/main" val="1561766429"/>
      </p:ext>
    </p:extLst>
  </p:cSld>
  <p:clrMapOvr>
    <a:masterClrMapping/>
  </p:clrMapOvr>
  <p:transition>
    <p:zoom/>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defTabSz="914400" eaLnBrk="0" fontAlgn="base" hangingPunct="0">
              <a:spcBef>
                <a:spcPct val="50000"/>
              </a:spcBef>
              <a:spcAft>
                <a:spcPct val="0"/>
              </a:spcAft>
              <a:buClr>
                <a:schemeClr val="tx1"/>
              </a:buClr>
              <a:buSzPct val="125000"/>
              <a:buFontTx/>
              <a:buChar char="•"/>
              <a:defRPr>
                <a:ea typeface="ＭＳ Ｐゴシック" charset="0"/>
                <a:cs typeface="ＭＳ Ｐゴシック" charset="0"/>
              </a:defRPr>
            </a:lvl1pPr>
          </a:lstStyle>
          <a:p>
            <a:pPr>
              <a:buClr>
                <a:prstClr val="white"/>
              </a:buClr>
              <a:defRPr/>
            </a:pPr>
            <a:fld id="{6D0C8098-B08E-014D-AA73-68D652069F41}" type="datetime1">
              <a:rPr lang="en-GB"/>
              <a:pPr>
                <a:buClr>
                  <a:prstClr val="white"/>
                </a:buClr>
                <a:defRPr/>
              </a:pPr>
              <a:t>08/12/2019</a:t>
            </a:fld>
            <a:endParaRPr lang="en-US"/>
          </a:p>
        </p:txBody>
      </p:sp>
      <p:sp>
        <p:nvSpPr>
          <p:cNvPr id="5" name="Footer Placeholder 4"/>
          <p:cNvSpPr>
            <a:spLocks noGrp="1"/>
          </p:cNvSpPr>
          <p:nvPr>
            <p:ph type="ftr" sz="quarter" idx="11"/>
          </p:nvPr>
        </p:nvSpPr>
        <p:spPr/>
        <p:txBody>
          <a:bodyPr/>
          <a:lstStyle>
            <a:lvl1pPr defTabSz="914400" eaLnBrk="0" fontAlgn="base" hangingPunct="0">
              <a:spcBef>
                <a:spcPct val="50000"/>
              </a:spcBef>
              <a:spcAft>
                <a:spcPct val="0"/>
              </a:spcAft>
              <a:buClr>
                <a:schemeClr val="tx1"/>
              </a:buClr>
              <a:buSzPct val="125000"/>
              <a:buFontTx/>
              <a:buChar char="•"/>
              <a:defRPr>
                <a:ea typeface="ＭＳ Ｐゴシック" charset="0"/>
                <a:cs typeface="ＭＳ Ｐゴシック" charset="0"/>
              </a:defRPr>
            </a:lvl1pPr>
          </a:lstStyle>
          <a:p>
            <a:pPr>
              <a:buClr>
                <a:prstClr val="white"/>
              </a:buClr>
              <a:defRPr/>
            </a:pPr>
            <a:r>
              <a:rPr lang="en-US"/>
              <a:t>Virgo June 2013 - EAGLE: Comparison with Observations</a:t>
            </a:r>
          </a:p>
        </p:txBody>
      </p:sp>
      <p:sp>
        <p:nvSpPr>
          <p:cNvPr id="6" name="Slide Number Placeholder 5"/>
          <p:cNvSpPr>
            <a:spLocks noGrp="1"/>
          </p:cNvSpPr>
          <p:nvPr>
            <p:ph type="sldNum" sz="quarter" idx="12"/>
          </p:nvPr>
        </p:nvSpPr>
        <p:spPr/>
        <p:txBody>
          <a:bodyPr/>
          <a:lstStyle>
            <a:lvl1pPr defTabSz="914400" eaLnBrk="0" fontAlgn="base" hangingPunct="0">
              <a:spcBef>
                <a:spcPct val="50000"/>
              </a:spcBef>
              <a:spcAft>
                <a:spcPct val="0"/>
              </a:spcAft>
              <a:buClr>
                <a:schemeClr val="tx1"/>
              </a:buClr>
              <a:buSzPct val="125000"/>
              <a:buFontTx/>
              <a:buChar char="•"/>
              <a:defRPr>
                <a:ea typeface="ＭＳ Ｐゴシック" charset="0"/>
                <a:cs typeface="ＭＳ Ｐゴシック" charset="0"/>
              </a:defRPr>
            </a:lvl1pPr>
          </a:lstStyle>
          <a:p>
            <a:pPr>
              <a:buClr>
                <a:prstClr val="white"/>
              </a:buClr>
              <a:defRPr/>
            </a:pPr>
            <a:fld id="{EDDB953E-8729-A145-B8BF-2CC8B0C16D6C}" type="slidenum">
              <a:rPr lang="en-US"/>
              <a:pPr>
                <a:buClr>
                  <a:prstClr val="white"/>
                </a:buClr>
                <a:defRPr/>
              </a:pPr>
              <a:t>‹#›</a:t>
            </a:fld>
            <a:endParaRPr lang="en-US"/>
          </a:p>
        </p:txBody>
      </p:sp>
    </p:spTree>
    <p:extLst>
      <p:ext uri="{BB962C8B-B14F-4D97-AF65-F5344CB8AC3E}">
        <p14:creationId xmlns:p14="http://schemas.microsoft.com/office/powerpoint/2010/main" val="2962421507"/>
      </p:ext>
    </p:extLst>
  </p:cSld>
  <p:clrMapOvr>
    <a:masterClrMapping/>
  </p:clrMapOvr>
  <p:transition>
    <p:zo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018961177"/>
      </p:ext>
    </p:extLst>
  </p:cSld>
  <p:clrMapOvr>
    <a:masterClrMapping/>
  </p:clrMapOvr>
  <p:transition>
    <p:zoom/>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3841F0-C199-7446-822F-0C697A3233A4}"/>
              </a:ext>
            </a:extLst>
          </p:cNvPr>
          <p:cNvSpPr>
            <a:spLocks noGrp="1"/>
          </p:cNvSpPr>
          <p:nvPr>
            <p:ph type="dt" sz="half" idx="10"/>
          </p:nvPr>
        </p:nvSpPr>
        <p:spPr/>
        <p:txBody>
          <a:bodyPr/>
          <a:lstStyle>
            <a:lvl1pPr algn="ctr">
              <a:spcBef>
                <a:spcPct val="50000"/>
              </a:spcBef>
              <a:buClr>
                <a:srgbClr val="000000"/>
              </a:buClr>
              <a:buSzPct val="125000"/>
              <a:buFontTx/>
              <a:buChar char="•"/>
              <a:defRPr/>
            </a:lvl1pPr>
          </a:lstStyle>
          <a:p>
            <a:pPr>
              <a:defRPr/>
            </a:pPr>
            <a:endParaRPr lang="en-US"/>
          </a:p>
        </p:txBody>
      </p:sp>
      <p:sp>
        <p:nvSpPr>
          <p:cNvPr id="3" name="Footer Placeholder 2">
            <a:extLst>
              <a:ext uri="{FF2B5EF4-FFF2-40B4-BE49-F238E27FC236}">
                <a16:creationId xmlns:a16="http://schemas.microsoft.com/office/drawing/2014/main" id="{1243875F-E26A-2148-B3E5-6ABD64D282FB}"/>
              </a:ext>
            </a:extLst>
          </p:cNvPr>
          <p:cNvSpPr>
            <a:spLocks noGrp="1"/>
          </p:cNvSpPr>
          <p:nvPr>
            <p:ph type="ftr" sz="quarter" idx="11"/>
          </p:nvPr>
        </p:nvSpPr>
        <p:spPr/>
        <p:txBody>
          <a:bodyPr/>
          <a:lstStyle>
            <a:lvl1pPr>
              <a:spcBef>
                <a:spcPct val="50000"/>
              </a:spcBef>
              <a:buClr>
                <a:srgbClr val="000000"/>
              </a:buClr>
              <a:buSzPct val="125000"/>
              <a:buFontTx/>
              <a:buChar char="•"/>
              <a:defRPr/>
            </a:lvl1pPr>
          </a:lstStyle>
          <a:p>
            <a:pPr>
              <a:defRPr/>
            </a:pPr>
            <a:endParaRPr lang="en-US"/>
          </a:p>
        </p:txBody>
      </p:sp>
      <p:sp>
        <p:nvSpPr>
          <p:cNvPr id="4" name="Slide Number Placeholder 3">
            <a:extLst>
              <a:ext uri="{FF2B5EF4-FFF2-40B4-BE49-F238E27FC236}">
                <a16:creationId xmlns:a16="http://schemas.microsoft.com/office/drawing/2014/main" id="{C39053F5-ED40-5D4C-8929-56B196C3841B}"/>
              </a:ext>
            </a:extLst>
          </p:cNvPr>
          <p:cNvSpPr>
            <a:spLocks noGrp="1"/>
          </p:cNvSpPr>
          <p:nvPr>
            <p:ph type="sldNum" sz="quarter" idx="12"/>
          </p:nvPr>
        </p:nvSpPr>
        <p:spPr/>
        <p:txBody>
          <a:bodyPr/>
          <a:lstStyle>
            <a:lvl1pPr>
              <a:spcBef>
                <a:spcPct val="50000"/>
              </a:spcBef>
              <a:buClr>
                <a:srgbClr val="000000"/>
              </a:buClr>
              <a:buSzPct val="125000"/>
              <a:buFontTx/>
              <a:buChar char="•"/>
              <a:defRPr/>
            </a:lvl1pPr>
          </a:lstStyle>
          <a:p>
            <a:fld id="{C00D83FA-5E0B-F540-82F0-89EF62F1677C}" type="slidenum">
              <a:rPr lang="en-US" altLang="en-US"/>
              <a:pPr/>
              <a:t>‹#›</a:t>
            </a:fld>
            <a:endParaRPr lang="en-US" altLang="en-US"/>
          </a:p>
        </p:txBody>
      </p:sp>
    </p:spTree>
    <p:extLst>
      <p:ext uri="{BB962C8B-B14F-4D97-AF65-F5344CB8AC3E}">
        <p14:creationId xmlns:p14="http://schemas.microsoft.com/office/powerpoint/2010/main" val="358301697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8658596"/>
      </p:ext>
    </p:extLst>
  </p:cSld>
  <p:clrMapOvr>
    <a:masterClrMapping/>
  </p:clrMapOvr>
  <p:transition>
    <p:zoom/>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vert="horz"/>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905419034"/>
      </p:ext>
    </p:extLst>
  </p:cSld>
  <p:clrMapOvr>
    <a:masterClrMapping/>
  </p:clrMapOvr>
  <p:transition>
    <p:zoom/>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vert="horz"/>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a:t>Click to edit Master subtitle style</a:t>
            </a:r>
            <a:endParaRPr lang="en-US"/>
          </a:p>
        </p:txBody>
      </p:sp>
    </p:spTree>
    <p:extLst>
      <p:ext uri="{BB962C8B-B14F-4D97-AF65-F5344CB8AC3E}">
        <p14:creationId xmlns:p14="http://schemas.microsoft.com/office/powerpoint/2010/main" val="3778642033"/>
      </p:ext>
    </p:extLst>
  </p:cSld>
  <p:clrMapOvr>
    <a:masterClrMapping/>
  </p:clrMapOvr>
  <p:transition>
    <p:zoom/>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vert="horz"/>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347289722"/>
      </p:ext>
    </p:extLst>
  </p:cSld>
  <p:clrMapOvr>
    <a:masterClrMapping/>
  </p:clrMapOvr>
  <p:transition>
    <p:zoom/>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vert="horz"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Tree>
    <p:extLst>
      <p:ext uri="{BB962C8B-B14F-4D97-AF65-F5344CB8AC3E}">
        <p14:creationId xmlns:p14="http://schemas.microsoft.com/office/powerpoint/2010/main" val="350583270"/>
      </p:ext>
    </p:extLst>
  </p:cSld>
  <p:clrMapOvr>
    <a:masterClrMapping/>
  </p:clrMapOvr>
  <p:transition>
    <p:zoom/>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683677179"/>
      </p:ext>
    </p:extLst>
  </p:cSld>
  <p:clrMapOvr>
    <a:masterClrMapping/>
  </p:clrMapOvr>
  <p:transition>
    <p:zoom/>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128630212"/>
      </p:ext>
    </p:extLst>
  </p:cSld>
  <p:clrMapOvr>
    <a:masterClrMapping/>
  </p:clrMapOvr>
  <p:transition>
    <p:zoom/>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a:t>Click to edit Master title style</a:t>
            </a:r>
            <a:endParaRPr lang="en-US"/>
          </a:p>
        </p:txBody>
      </p:sp>
    </p:spTree>
    <p:extLst>
      <p:ext uri="{BB962C8B-B14F-4D97-AF65-F5344CB8AC3E}">
        <p14:creationId xmlns:p14="http://schemas.microsoft.com/office/powerpoint/2010/main" val="3007275507"/>
      </p:ext>
    </p:extLst>
  </p:cSld>
  <p:clrMapOvr>
    <a:masterClrMapping/>
  </p:clrMapOvr>
  <p:transition>
    <p:zoom/>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4363473"/>
      </p:ext>
    </p:extLst>
  </p:cSld>
  <p:clrMapOvr>
    <a:masterClrMapping/>
  </p:clrMapOvr>
  <p:transition>
    <p:zo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1_Title and Diagram or Organization Chart">
    <p:spTree>
      <p:nvGrpSpPr>
        <p:cNvPr id="1" name=""/>
        <p:cNvGrpSpPr/>
        <p:nvPr/>
      </p:nvGrpSpPr>
      <p:grpSpPr>
        <a:xfrm>
          <a:off x="0" y="0"/>
          <a:ext cx="0" cy="0"/>
          <a:chOff x="0" y="0"/>
          <a:chExt cx="0" cy="0"/>
        </a:xfrm>
      </p:grpSpPr>
      <p:sp>
        <p:nvSpPr>
          <p:cNvPr id="110" name="Shape 110"/>
          <p:cNvSpPr>
            <a:spLocks noGrp="1"/>
          </p:cNvSpPr>
          <p:nvPr>
            <p:ph type="title"/>
          </p:nvPr>
        </p:nvSpPr>
        <p:spPr>
          <a:prstGeom prst="rect">
            <a:avLst/>
          </a:prstGeom>
        </p:spPr>
        <p:txBody>
          <a:bodyPr/>
          <a:lstStyle/>
          <a:p>
            <a:r>
              <a:t>Click to edit Master title style</a:t>
            </a:r>
          </a:p>
        </p:txBody>
      </p:sp>
      <p:sp>
        <p:nvSpPr>
          <p:cNvPr id="111" name="Shape 111"/>
          <p:cNvSpPr>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19232434"/>
      </p:ext>
    </p:extLst>
  </p:cSld>
  <p:clrMapOvr>
    <a:masterClrMapping/>
  </p:clrMapOvr>
  <p:transition spd="med"/>
</p:sldLayout>
</file>

<file path=ppt/slideLayouts/slideLayout1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vert="horz"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Tree>
    <p:extLst>
      <p:ext uri="{BB962C8B-B14F-4D97-AF65-F5344CB8AC3E}">
        <p14:creationId xmlns:p14="http://schemas.microsoft.com/office/powerpoint/2010/main" val="3032078894"/>
      </p:ext>
    </p:extLst>
  </p:cSld>
  <p:clrMapOvr>
    <a:masterClrMapping/>
  </p:clrMapOvr>
  <p:transition>
    <p:zoom/>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vert="horz"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Tree>
    <p:extLst>
      <p:ext uri="{BB962C8B-B14F-4D97-AF65-F5344CB8AC3E}">
        <p14:creationId xmlns:p14="http://schemas.microsoft.com/office/powerpoint/2010/main" val="1154931057"/>
      </p:ext>
    </p:extLst>
  </p:cSld>
  <p:clrMapOvr>
    <a:masterClrMapping/>
  </p:clrMapOvr>
  <p:transition>
    <p:zoom/>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46654513"/>
      </p:ext>
    </p:extLst>
  </p:cSld>
  <p:clrMapOvr>
    <a:masterClrMapping/>
  </p:clrMapOvr>
  <p:transition>
    <p:zoom/>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239820689"/>
      </p:ext>
    </p:extLst>
  </p:cSld>
  <p:clrMapOvr>
    <a:masterClrMapping/>
  </p:clrMapOvr>
  <p:transition>
    <p:zoom/>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1836611"/>
      </p:ext>
    </p:extLst>
  </p:cSld>
  <p:clrMapOvr>
    <a:masterClrMapping/>
  </p:clrMapOvr>
  <p:transition>
    <p:zoom/>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vert="horz"/>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445718262"/>
      </p:ext>
    </p:extLst>
  </p:cSld>
  <p:clrMapOvr>
    <a:masterClrMapping/>
  </p:clrMapOvr>
  <p:transition>
    <p:zoom/>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vert="horz"/>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348347170"/>
      </p:ext>
    </p:extLst>
  </p:cSld>
  <p:clrMapOvr>
    <a:masterClrMapping/>
  </p:clrMapOvr>
  <p:transition>
    <p:zoom/>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Shape 56"/>
          <p:cNvSpPr>
            <a:spLocks noGrp="1"/>
          </p:cNvSpPr>
          <p:nvPr>
            <p:ph type="title"/>
          </p:nvPr>
        </p:nvSpPr>
        <p:spPr>
          <a:xfrm>
            <a:off x="669727" y="312539"/>
            <a:ext cx="7804547" cy="1518047"/>
          </a:xfrm>
          <a:prstGeom prst="rect">
            <a:avLst/>
          </a:prstGeom>
        </p:spPr>
        <p:txBody>
          <a:bodyPr lIns="64291" tIns="32146" rIns="64291" bIns="32146"/>
          <a:lstStyle/>
          <a:p>
            <a:r>
              <a:t>Title Text</a:t>
            </a:r>
          </a:p>
        </p:txBody>
      </p:sp>
      <p:sp>
        <p:nvSpPr>
          <p:cNvPr id="57" name="Shape 57"/>
          <p:cNvSpPr>
            <a:spLocks noGrp="1"/>
          </p:cNvSpPr>
          <p:nvPr>
            <p:ph type="body" idx="1"/>
          </p:nvPr>
        </p:nvSpPr>
        <p:spPr>
          <a:xfrm>
            <a:off x="669727" y="1830586"/>
            <a:ext cx="7804547" cy="4420195"/>
          </a:xfrm>
          <a:prstGeom prst="rect">
            <a:avLst/>
          </a:prstGeom>
        </p:spPr>
        <p:txBody>
          <a:bodyPr lIns="64291" tIns="32146" rIns="64291" bIns="32146"/>
          <a:lstStyle/>
          <a:p>
            <a:r>
              <a:t>Body Level One</a:t>
            </a:r>
          </a:p>
          <a:p>
            <a:pPr lvl="1"/>
            <a:r>
              <a:t>Body Level Two</a:t>
            </a:r>
          </a:p>
          <a:p>
            <a:pPr lvl="2"/>
            <a:r>
              <a:t>Body Level Three</a:t>
            </a:r>
          </a:p>
          <a:p>
            <a:pPr lvl="3"/>
            <a:r>
              <a:t>Body Level Four</a:t>
            </a:r>
          </a:p>
          <a:p>
            <a:pPr lvl="4"/>
            <a:r>
              <a:t>Body Level Five</a:t>
            </a:r>
          </a:p>
        </p:txBody>
      </p:sp>
      <p:sp>
        <p:nvSpPr>
          <p:cNvPr id="58" name="Shape 58"/>
          <p:cNvSpPr>
            <a:spLocks noGrp="1"/>
          </p:cNvSpPr>
          <p:nvPr>
            <p:ph type="sldNum" sz="quarter" idx="2"/>
          </p:nvPr>
        </p:nvSpPr>
        <p:spPr>
          <a:xfrm>
            <a:off x="8862133" y="6584338"/>
            <a:ext cx="259104" cy="267891"/>
          </a:xfrm>
          <a:prstGeom prst="rect">
            <a:avLst/>
          </a:prstGeom>
        </p:spPr>
        <p:txBody>
          <a:bodyPr lIns="64291" tIns="32146" rIns="64291" bIns="32146"/>
          <a:lstStyle/>
          <a:p>
            <a:pPr>
              <a:buClr>
                <a:srgbClr val="000000"/>
              </a:buClr>
            </a:pPr>
            <a:fld id="{86CB4B4D-7CA3-9044-876B-883B54F8677D}" type="slidenum">
              <a:rPr>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1514342934"/>
      </p:ext>
    </p:extLst>
  </p:cSld>
  <p:clrMapOvr>
    <a:masterClrMapping/>
  </p:clrMapOvr>
  <p:transition spd="med"/>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241748"/>
      </p:ext>
    </p:extLst>
  </p:cSld>
  <p:clrMapOvr>
    <a:masterClrMapping/>
  </p:clrMapOvr>
  <p:transition>
    <p:zoom/>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vert="horz"/>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a:t>Click to edit Master subtitle style</a:t>
            </a:r>
            <a:endParaRPr lang="en-US"/>
          </a:p>
        </p:txBody>
      </p:sp>
    </p:spTree>
    <p:extLst>
      <p:ext uri="{BB962C8B-B14F-4D97-AF65-F5344CB8AC3E}">
        <p14:creationId xmlns:p14="http://schemas.microsoft.com/office/powerpoint/2010/main" val="3010326093"/>
      </p:ext>
    </p:extLst>
  </p:cSld>
  <p:clrMapOvr>
    <a:masterClrMapping/>
  </p:clrMapOvr>
  <p:transition>
    <p:zo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Shape 11"/>
          <p:cNvSpPr>
            <a:spLocks noGrp="1"/>
          </p:cNvSpPr>
          <p:nvPr>
            <p:ph type="title"/>
          </p:nvPr>
        </p:nvSpPr>
        <p:spPr>
          <a:xfrm>
            <a:off x="685800" y="2129951"/>
            <a:ext cx="7772400" cy="1470513"/>
          </a:xfrm>
          <a:prstGeom prst="rect">
            <a:avLst/>
          </a:prstGeom>
        </p:spPr>
        <p:txBody>
          <a:bodyPr/>
          <a:lstStyle/>
          <a:p>
            <a:r>
              <a:t>Click to edit Master title style</a:t>
            </a:r>
          </a:p>
        </p:txBody>
      </p:sp>
      <p:sp>
        <p:nvSpPr>
          <p:cNvPr id="12" name="Shape 12"/>
          <p:cNvSpPr>
            <a:spLocks noGrp="1"/>
          </p:cNvSpPr>
          <p:nvPr>
            <p:ph type="body" sz="quarter" idx="1"/>
          </p:nvPr>
        </p:nvSpPr>
        <p:spPr>
          <a:xfrm>
            <a:off x="1371600" y="3886222"/>
            <a:ext cx="6400800" cy="1752967"/>
          </a:xfrm>
          <a:prstGeom prst="rect">
            <a:avLst/>
          </a:prstGeom>
        </p:spPr>
        <p:txBody>
          <a:bodyPr/>
          <a:lstStyle>
            <a:lvl1pPr marL="0" indent="0" algn="ctr">
              <a:buSzTx/>
              <a:buNone/>
            </a:lvl1pPr>
          </a:lstStyle>
          <a:p>
            <a:r>
              <a:t>Click to edit Master subtitle style</a:t>
            </a:r>
          </a:p>
        </p:txBody>
      </p:sp>
      <p:sp>
        <p:nvSpPr>
          <p:cNvPr id="13" name="Shape 13"/>
          <p:cNvSpPr>
            <a:spLocks noGrp="1"/>
          </p:cNvSpPr>
          <p:nvPr>
            <p:ph type="sldNum" sz="quarter" idx="2"/>
          </p:nvPr>
        </p:nvSpPr>
        <p:spPr>
          <a:prstGeom prst="rect">
            <a:avLst/>
          </a:prstGeom>
        </p:spPr>
        <p:txBody>
          <a:bodyPr/>
          <a:lstStyle/>
          <a:p>
            <a:fld id="{86CB4B4D-7CA3-9044-876B-883B54F8677D}" type="slidenum">
              <a:rPr>
                <a:latin typeface="Arial"/>
                <a:ea typeface="Arial"/>
                <a:cs typeface="Arial"/>
              </a:rPr>
              <a:pPr/>
              <a:t>‹#›</a:t>
            </a:fld>
            <a:endParaRPr>
              <a:latin typeface="Arial"/>
              <a:ea typeface="Arial"/>
              <a:cs typeface="Arial"/>
            </a:endParaRPr>
          </a:p>
        </p:txBody>
      </p:sp>
    </p:spTree>
    <p:extLst>
      <p:ext uri="{BB962C8B-B14F-4D97-AF65-F5344CB8AC3E}">
        <p14:creationId xmlns:p14="http://schemas.microsoft.com/office/powerpoint/2010/main" val="2495271456"/>
      </p:ext>
    </p:extLst>
  </p:cSld>
  <p:clrMapOvr>
    <a:masterClrMapping/>
  </p:clrMapOvr>
  <p:transition spd="med"/>
</p:sldLayout>
</file>

<file path=ppt/slideLayouts/slideLayout1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vert="horz"/>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913889656"/>
      </p:ext>
    </p:extLst>
  </p:cSld>
  <p:clrMapOvr>
    <a:masterClrMapping/>
  </p:clrMapOvr>
  <p:transition>
    <p:zoom/>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vert="horz"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Tree>
    <p:extLst>
      <p:ext uri="{BB962C8B-B14F-4D97-AF65-F5344CB8AC3E}">
        <p14:creationId xmlns:p14="http://schemas.microsoft.com/office/powerpoint/2010/main" val="621910845"/>
      </p:ext>
    </p:extLst>
  </p:cSld>
  <p:clrMapOvr>
    <a:masterClrMapping/>
  </p:clrMapOvr>
  <p:transition>
    <p:zoom/>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530091260"/>
      </p:ext>
    </p:extLst>
  </p:cSld>
  <p:clrMapOvr>
    <a:masterClrMapping/>
  </p:clrMapOvr>
  <p:transition>
    <p:zoom/>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905081605"/>
      </p:ext>
    </p:extLst>
  </p:cSld>
  <p:clrMapOvr>
    <a:masterClrMapping/>
  </p:clrMapOvr>
  <p:transition>
    <p:zoom/>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a:t>Click to edit Master title style</a:t>
            </a:r>
            <a:endParaRPr lang="en-US"/>
          </a:p>
        </p:txBody>
      </p:sp>
    </p:spTree>
    <p:extLst>
      <p:ext uri="{BB962C8B-B14F-4D97-AF65-F5344CB8AC3E}">
        <p14:creationId xmlns:p14="http://schemas.microsoft.com/office/powerpoint/2010/main" val="2415401957"/>
      </p:ext>
    </p:extLst>
  </p:cSld>
  <p:clrMapOvr>
    <a:masterClrMapping/>
  </p:clrMapOvr>
  <p:transition>
    <p:zoom/>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9543363"/>
      </p:ext>
    </p:extLst>
  </p:cSld>
  <p:clrMapOvr>
    <a:masterClrMapping/>
  </p:clrMapOvr>
  <p:transition>
    <p:zoom/>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vert="horz"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Tree>
    <p:extLst>
      <p:ext uri="{BB962C8B-B14F-4D97-AF65-F5344CB8AC3E}">
        <p14:creationId xmlns:p14="http://schemas.microsoft.com/office/powerpoint/2010/main" val="2028322551"/>
      </p:ext>
    </p:extLst>
  </p:cSld>
  <p:clrMapOvr>
    <a:masterClrMapping/>
  </p:clrMapOvr>
  <p:transition>
    <p:zoom/>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vert="horz"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Tree>
    <p:extLst>
      <p:ext uri="{BB962C8B-B14F-4D97-AF65-F5344CB8AC3E}">
        <p14:creationId xmlns:p14="http://schemas.microsoft.com/office/powerpoint/2010/main" val="907717880"/>
      </p:ext>
    </p:extLst>
  </p:cSld>
  <p:clrMapOvr>
    <a:masterClrMapping/>
  </p:clrMapOvr>
  <p:transition>
    <p:zoom/>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610098163"/>
      </p:ext>
    </p:extLst>
  </p:cSld>
  <p:clrMapOvr>
    <a:masterClrMapping/>
  </p:clrMapOvr>
  <p:transition>
    <p:zoom/>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145750720"/>
      </p:ext>
    </p:extLst>
  </p:cSld>
  <p:clrMapOvr>
    <a:masterClrMapping/>
  </p:clrMapOvr>
  <p:transition>
    <p:zo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Shape 20"/>
          <p:cNvSpPr>
            <a:spLocks noGrp="1"/>
          </p:cNvSpPr>
          <p:nvPr>
            <p:ph type="title"/>
          </p:nvPr>
        </p:nvSpPr>
        <p:spPr>
          <a:prstGeom prst="rect">
            <a:avLst/>
          </a:prstGeom>
        </p:spPr>
        <p:txBody>
          <a:bodyPr/>
          <a:lstStyle/>
          <a:p>
            <a:r>
              <a:t>Click to edit Master title style</a:t>
            </a:r>
          </a:p>
        </p:txBody>
      </p:sp>
      <p:sp>
        <p:nvSpPr>
          <p:cNvPr id="21" name="Shape 21"/>
          <p:cNvSpPr>
            <a:spLocks noGrp="1"/>
          </p:cNvSpPr>
          <p:nvPr>
            <p:ph type="body" idx="1"/>
          </p:nvPr>
        </p:nvSpPr>
        <p:spPr>
          <a:prstGeom prst="rect">
            <a:avLst/>
          </a:prstGeom>
        </p:spPr>
        <p:txBody>
          <a:bodyPr/>
          <a:lstStyle/>
          <a:p>
            <a:r>
              <a:t>Click to edit Master text styles</a:t>
            </a:r>
          </a:p>
          <a:p>
            <a:pPr lvl="1"/>
            <a:r>
              <a:t>Second level</a:t>
            </a:r>
          </a:p>
          <a:p>
            <a:pPr lvl="2"/>
            <a:r>
              <a:t>Third level</a:t>
            </a:r>
          </a:p>
          <a:p>
            <a:pPr lvl="3"/>
            <a:r>
              <a:t>Fourth level</a:t>
            </a:r>
          </a:p>
          <a:p>
            <a:pPr lvl="4"/>
            <a:r>
              <a:t>Fifth level</a:t>
            </a:r>
          </a:p>
        </p:txBody>
      </p:sp>
      <p:sp>
        <p:nvSpPr>
          <p:cNvPr id="22" name="Shape 22"/>
          <p:cNvSpPr>
            <a:spLocks noGrp="1"/>
          </p:cNvSpPr>
          <p:nvPr>
            <p:ph type="sldNum" sz="quarter" idx="2"/>
          </p:nvPr>
        </p:nvSpPr>
        <p:spPr>
          <a:prstGeom prst="rect">
            <a:avLst/>
          </a:prstGeom>
        </p:spPr>
        <p:txBody>
          <a:bodyPr/>
          <a:lstStyle/>
          <a:p>
            <a:fld id="{86CB4B4D-7CA3-9044-876B-883B54F8677D}" type="slidenum">
              <a:rPr>
                <a:latin typeface="Arial"/>
                <a:ea typeface="Arial"/>
                <a:cs typeface="Arial"/>
              </a:rPr>
              <a:pPr/>
              <a:t>‹#›</a:t>
            </a:fld>
            <a:endParaRPr>
              <a:latin typeface="Arial"/>
              <a:ea typeface="Arial"/>
              <a:cs typeface="Arial"/>
            </a:endParaRPr>
          </a:p>
        </p:txBody>
      </p:sp>
    </p:spTree>
    <p:extLst>
      <p:ext uri="{BB962C8B-B14F-4D97-AF65-F5344CB8AC3E}">
        <p14:creationId xmlns:p14="http://schemas.microsoft.com/office/powerpoint/2010/main" val="36771100"/>
      </p:ext>
    </p:extLst>
  </p:cSld>
  <p:clrMapOvr>
    <a:masterClrMapping/>
  </p:clrMapOvr>
  <p:transition spd="med"/>
</p:sldLayout>
</file>

<file path=ppt/slideLayouts/slideLayout1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vert="horz"/>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a:t>Click to edit Master subtitle style</a:t>
            </a:r>
            <a:endParaRPr lang="en-US"/>
          </a:p>
        </p:txBody>
      </p:sp>
    </p:spTree>
    <p:extLst>
      <p:ext uri="{BB962C8B-B14F-4D97-AF65-F5344CB8AC3E}">
        <p14:creationId xmlns:p14="http://schemas.microsoft.com/office/powerpoint/2010/main" val="4257000760"/>
      </p:ext>
    </p:extLst>
  </p:cSld>
  <p:clrMapOvr>
    <a:masterClrMapping/>
  </p:clrMapOvr>
  <p:transition>
    <p:zoom/>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vert="horz"/>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678976404"/>
      </p:ext>
    </p:extLst>
  </p:cSld>
  <p:clrMapOvr>
    <a:masterClrMapping/>
  </p:clrMapOvr>
  <p:transition>
    <p:zoom/>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vert="horz"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Tree>
    <p:extLst>
      <p:ext uri="{BB962C8B-B14F-4D97-AF65-F5344CB8AC3E}">
        <p14:creationId xmlns:p14="http://schemas.microsoft.com/office/powerpoint/2010/main" val="3432431782"/>
      </p:ext>
    </p:extLst>
  </p:cSld>
  <p:clrMapOvr>
    <a:masterClrMapping/>
  </p:clrMapOvr>
  <p:transition>
    <p:zoom/>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053192053"/>
      </p:ext>
    </p:extLst>
  </p:cSld>
  <p:clrMapOvr>
    <a:masterClrMapping/>
  </p:clrMapOvr>
  <p:transition>
    <p:zoom/>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77945289"/>
      </p:ext>
    </p:extLst>
  </p:cSld>
  <p:clrMapOvr>
    <a:masterClrMapping/>
  </p:clrMapOvr>
  <p:transition>
    <p:zoom/>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a:t>Click to edit Master title style</a:t>
            </a:r>
            <a:endParaRPr lang="en-US"/>
          </a:p>
        </p:txBody>
      </p:sp>
    </p:spTree>
    <p:extLst>
      <p:ext uri="{BB962C8B-B14F-4D97-AF65-F5344CB8AC3E}">
        <p14:creationId xmlns:p14="http://schemas.microsoft.com/office/powerpoint/2010/main" val="1128145756"/>
      </p:ext>
    </p:extLst>
  </p:cSld>
  <p:clrMapOvr>
    <a:masterClrMapping/>
  </p:clrMapOvr>
  <p:transition>
    <p:zoom/>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0280265"/>
      </p:ext>
    </p:extLst>
  </p:cSld>
  <p:clrMapOvr>
    <a:masterClrMapping/>
  </p:clrMapOvr>
  <p:transition>
    <p:zoom/>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vert="horz"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Tree>
    <p:extLst>
      <p:ext uri="{BB962C8B-B14F-4D97-AF65-F5344CB8AC3E}">
        <p14:creationId xmlns:p14="http://schemas.microsoft.com/office/powerpoint/2010/main" val="2915107575"/>
      </p:ext>
    </p:extLst>
  </p:cSld>
  <p:clrMapOvr>
    <a:masterClrMapping/>
  </p:clrMapOvr>
  <p:transition>
    <p:zoom/>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vert="horz"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Tree>
    <p:extLst>
      <p:ext uri="{BB962C8B-B14F-4D97-AF65-F5344CB8AC3E}">
        <p14:creationId xmlns:p14="http://schemas.microsoft.com/office/powerpoint/2010/main" val="3358532295"/>
      </p:ext>
    </p:extLst>
  </p:cSld>
  <p:clrMapOvr>
    <a:masterClrMapping/>
  </p:clrMapOvr>
  <p:transition>
    <p:zoom/>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49367002"/>
      </p:ext>
    </p:extLst>
  </p:cSld>
  <p:clrMapOvr>
    <a:masterClrMapping/>
  </p:clrMapOvr>
  <p:transition>
    <p:zo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Shape 29"/>
          <p:cNvSpPr>
            <a:spLocks noGrp="1"/>
          </p:cNvSpPr>
          <p:nvPr>
            <p:ph type="title"/>
          </p:nvPr>
        </p:nvSpPr>
        <p:spPr>
          <a:xfrm>
            <a:off x="721798" y="4407145"/>
            <a:ext cx="7772401" cy="1361710"/>
          </a:xfrm>
          <a:prstGeom prst="rect">
            <a:avLst/>
          </a:prstGeom>
        </p:spPr>
        <p:txBody>
          <a:bodyPr anchor="t"/>
          <a:lstStyle>
            <a:lvl1pPr algn="l">
              <a:defRPr sz="4000" b="1" cap="all"/>
            </a:lvl1pPr>
          </a:lstStyle>
          <a:p>
            <a:r>
              <a:t>Click to edit Master title style</a:t>
            </a:r>
          </a:p>
        </p:txBody>
      </p:sp>
      <p:sp>
        <p:nvSpPr>
          <p:cNvPr id="30" name="Shape 30"/>
          <p:cNvSpPr>
            <a:spLocks noGrp="1"/>
          </p:cNvSpPr>
          <p:nvPr>
            <p:ph type="body" sz="quarter" idx="1"/>
          </p:nvPr>
        </p:nvSpPr>
        <p:spPr>
          <a:xfrm>
            <a:off x="721798" y="2906958"/>
            <a:ext cx="7772401" cy="1500188"/>
          </a:xfrm>
          <a:prstGeom prst="rect">
            <a:avLst/>
          </a:prstGeom>
        </p:spPr>
        <p:txBody>
          <a:bodyPr anchor="b"/>
          <a:lstStyle>
            <a:lvl1pPr marL="0" indent="0">
              <a:spcBef>
                <a:spcPts val="400"/>
              </a:spcBef>
              <a:buSzTx/>
              <a:buNone/>
              <a:defRPr sz="2000"/>
            </a:lvl1pPr>
          </a:lstStyle>
          <a:p>
            <a:r>
              <a:t>Click to edit Master text styles</a:t>
            </a:r>
          </a:p>
        </p:txBody>
      </p:sp>
      <p:sp>
        <p:nvSpPr>
          <p:cNvPr id="31" name="Shape 31"/>
          <p:cNvSpPr>
            <a:spLocks noGrp="1"/>
          </p:cNvSpPr>
          <p:nvPr>
            <p:ph type="sldNum" sz="quarter" idx="2"/>
          </p:nvPr>
        </p:nvSpPr>
        <p:spPr>
          <a:prstGeom prst="rect">
            <a:avLst/>
          </a:prstGeom>
        </p:spPr>
        <p:txBody>
          <a:bodyPr/>
          <a:lstStyle/>
          <a:p>
            <a:fld id="{86CB4B4D-7CA3-9044-876B-883B54F8677D}" type="slidenum">
              <a:rPr>
                <a:latin typeface="Arial"/>
                <a:ea typeface="Arial"/>
                <a:cs typeface="Arial"/>
              </a:rPr>
              <a:pPr/>
              <a:t>‹#›</a:t>
            </a:fld>
            <a:endParaRPr>
              <a:latin typeface="Arial"/>
              <a:ea typeface="Arial"/>
              <a:cs typeface="Arial"/>
            </a:endParaRPr>
          </a:p>
        </p:txBody>
      </p:sp>
    </p:spTree>
    <p:extLst>
      <p:ext uri="{BB962C8B-B14F-4D97-AF65-F5344CB8AC3E}">
        <p14:creationId xmlns:p14="http://schemas.microsoft.com/office/powerpoint/2010/main" val="472643128"/>
      </p:ext>
    </p:extLst>
  </p:cSld>
  <p:clrMapOvr>
    <a:masterClrMapping/>
  </p:clrMapOvr>
  <p:transition spd="med"/>
</p:sldLayout>
</file>

<file path=ppt/slideLayouts/slideLayout1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395350062"/>
      </p:ext>
    </p:extLst>
  </p:cSld>
  <p:clrMapOvr>
    <a:masterClrMapping/>
  </p:clrMapOvr>
  <p:transition>
    <p:zoom/>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tx">
  <p:cSld name="标题 - 顶部对齐">
    <p:spTree>
      <p:nvGrpSpPr>
        <p:cNvPr id="1" name=""/>
        <p:cNvGrpSpPr/>
        <p:nvPr/>
      </p:nvGrpSpPr>
      <p:grpSpPr>
        <a:xfrm>
          <a:off x="0" y="0"/>
          <a:ext cx="0" cy="0"/>
          <a:chOff x="0" y="0"/>
          <a:chExt cx="0" cy="0"/>
        </a:xfrm>
      </p:grpSpPr>
      <p:sp>
        <p:nvSpPr>
          <p:cNvPr id="48" name="Shape 48"/>
          <p:cNvSpPr>
            <a:spLocks noGrp="1"/>
          </p:cNvSpPr>
          <p:nvPr>
            <p:ph type="title"/>
          </p:nvPr>
        </p:nvSpPr>
        <p:spPr>
          <a:xfrm>
            <a:off x="669727" y="312539"/>
            <a:ext cx="7804547" cy="1518047"/>
          </a:xfrm>
          <a:prstGeom prst="rect">
            <a:avLst/>
          </a:prstGeom>
        </p:spPr>
        <p:txBody>
          <a:bodyPr lIns="64291" tIns="32146" rIns="64291" bIns="32146"/>
          <a:lstStyle/>
          <a:p>
            <a:r>
              <a:t>Title Text</a:t>
            </a:r>
          </a:p>
        </p:txBody>
      </p:sp>
      <p:sp>
        <p:nvSpPr>
          <p:cNvPr id="49" name="Shape 49"/>
          <p:cNvSpPr>
            <a:spLocks noGrp="1"/>
          </p:cNvSpPr>
          <p:nvPr>
            <p:ph type="sldNum" sz="quarter" idx="2"/>
          </p:nvPr>
        </p:nvSpPr>
        <p:spPr>
          <a:xfrm>
            <a:off x="4437983" y="6505277"/>
            <a:ext cx="259104" cy="267891"/>
          </a:xfrm>
          <a:prstGeom prst="rect">
            <a:avLst/>
          </a:prstGeom>
        </p:spPr>
        <p:txBody>
          <a:bodyPr lIns="64291" tIns="32146" rIns="64291" bIns="32146"/>
          <a:lstStyle/>
          <a:p>
            <a:fld id="{86CB4B4D-7CA3-9044-876B-883B54F8677D}" type="slidenum">
              <a:t>‹#›</a:t>
            </a:fld>
            <a:endParaRPr/>
          </a:p>
        </p:txBody>
      </p:sp>
    </p:spTree>
    <p:extLst>
      <p:ext uri="{BB962C8B-B14F-4D97-AF65-F5344CB8AC3E}">
        <p14:creationId xmlns:p14="http://schemas.microsoft.com/office/powerpoint/2010/main" val="1334837544"/>
      </p:ext>
    </p:extLst>
  </p:cSld>
  <p:clrMapOvr>
    <a:masterClrMapping/>
  </p:clrMapOvr>
  <p:transition spd="med"/>
</p:sldLayout>
</file>

<file path=ppt/slideLayouts/slideLayout1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61AD8685-04E1-4071-9B45-C53D81DFDF51}" type="datetimeFigureOut">
              <a:rPr lang="en-GB" smtClean="0"/>
              <a:t>08/12/2019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F9AE64-DF46-437F-87ED-5D68EABB0F31}" type="slidenum">
              <a:rPr lang="en-GB" smtClean="0"/>
              <a:t>‹#›</a:t>
            </a:fld>
            <a:endParaRPr lang="en-GB"/>
          </a:p>
        </p:txBody>
      </p:sp>
    </p:spTree>
    <p:extLst>
      <p:ext uri="{BB962C8B-B14F-4D97-AF65-F5344CB8AC3E}">
        <p14:creationId xmlns:p14="http://schemas.microsoft.com/office/powerpoint/2010/main" val="3948831191"/>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1AD8685-04E1-4071-9B45-C53D81DFDF51}" type="datetimeFigureOut">
              <a:rPr lang="en-GB" smtClean="0"/>
              <a:t>08/12/2019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F9AE64-DF46-437F-87ED-5D68EABB0F31}" type="slidenum">
              <a:rPr lang="en-GB" smtClean="0"/>
              <a:t>‹#›</a:t>
            </a:fld>
            <a:endParaRPr lang="en-GB"/>
          </a:p>
        </p:txBody>
      </p:sp>
    </p:spTree>
    <p:extLst>
      <p:ext uri="{BB962C8B-B14F-4D97-AF65-F5344CB8AC3E}">
        <p14:creationId xmlns:p14="http://schemas.microsoft.com/office/powerpoint/2010/main" val="4219745732"/>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1AD8685-04E1-4071-9B45-C53D81DFDF51}" type="datetimeFigureOut">
              <a:rPr lang="en-GB" smtClean="0"/>
              <a:t>08/12/2019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F9AE64-DF46-437F-87ED-5D68EABB0F31}" type="slidenum">
              <a:rPr lang="en-GB" smtClean="0"/>
              <a:t>‹#›</a:t>
            </a:fld>
            <a:endParaRPr lang="en-GB"/>
          </a:p>
        </p:txBody>
      </p:sp>
    </p:spTree>
    <p:extLst>
      <p:ext uri="{BB962C8B-B14F-4D97-AF65-F5344CB8AC3E}">
        <p14:creationId xmlns:p14="http://schemas.microsoft.com/office/powerpoint/2010/main" val="341208814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1AD8685-04E1-4071-9B45-C53D81DFDF51}" type="datetimeFigureOut">
              <a:rPr lang="en-GB" smtClean="0"/>
              <a:t>08/12/2019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3F9AE64-DF46-437F-87ED-5D68EABB0F31}" type="slidenum">
              <a:rPr lang="en-GB" smtClean="0"/>
              <a:t>‹#›</a:t>
            </a:fld>
            <a:endParaRPr lang="en-GB"/>
          </a:p>
        </p:txBody>
      </p:sp>
    </p:spTree>
    <p:extLst>
      <p:ext uri="{BB962C8B-B14F-4D97-AF65-F5344CB8AC3E}">
        <p14:creationId xmlns:p14="http://schemas.microsoft.com/office/powerpoint/2010/main" val="2534996211"/>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61AD8685-04E1-4071-9B45-C53D81DFDF51}" type="datetimeFigureOut">
              <a:rPr lang="en-GB" smtClean="0"/>
              <a:t>08/12/2019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3F9AE64-DF46-437F-87ED-5D68EABB0F31}" type="slidenum">
              <a:rPr lang="en-GB" smtClean="0"/>
              <a:t>‹#›</a:t>
            </a:fld>
            <a:endParaRPr lang="en-GB"/>
          </a:p>
        </p:txBody>
      </p:sp>
    </p:spTree>
    <p:extLst>
      <p:ext uri="{BB962C8B-B14F-4D97-AF65-F5344CB8AC3E}">
        <p14:creationId xmlns:p14="http://schemas.microsoft.com/office/powerpoint/2010/main" val="2241851013"/>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61AD8685-04E1-4071-9B45-C53D81DFDF51}" type="datetimeFigureOut">
              <a:rPr lang="en-GB" smtClean="0"/>
              <a:t>08/12/2019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3F9AE64-DF46-437F-87ED-5D68EABB0F31}" type="slidenum">
              <a:rPr lang="en-GB" smtClean="0"/>
              <a:t>‹#›</a:t>
            </a:fld>
            <a:endParaRPr lang="en-GB"/>
          </a:p>
        </p:txBody>
      </p:sp>
    </p:spTree>
    <p:extLst>
      <p:ext uri="{BB962C8B-B14F-4D97-AF65-F5344CB8AC3E}">
        <p14:creationId xmlns:p14="http://schemas.microsoft.com/office/powerpoint/2010/main" val="880525205"/>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AD8685-04E1-4071-9B45-C53D81DFDF51}" type="datetimeFigureOut">
              <a:rPr lang="en-GB" smtClean="0"/>
              <a:t>08/12/2019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3F9AE64-DF46-437F-87ED-5D68EABB0F31}" type="slidenum">
              <a:rPr lang="en-GB" smtClean="0"/>
              <a:t>‹#›</a:t>
            </a:fld>
            <a:endParaRPr lang="en-GB"/>
          </a:p>
        </p:txBody>
      </p:sp>
    </p:spTree>
    <p:extLst>
      <p:ext uri="{BB962C8B-B14F-4D97-AF65-F5344CB8AC3E}">
        <p14:creationId xmlns:p14="http://schemas.microsoft.com/office/powerpoint/2010/main" val="2742797652"/>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61AD8685-04E1-4071-9B45-C53D81DFDF51}" type="datetimeFigureOut">
              <a:rPr lang="en-GB" smtClean="0"/>
              <a:t>08/12/2019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3F9AE64-DF46-437F-87ED-5D68EABB0F31}" type="slidenum">
              <a:rPr lang="en-GB" smtClean="0"/>
              <a:t>‹#›</a:t>
            </a:fld>
            <a:endParaRPr lang="en-GB"/>
          </a:p>
        </p:txBody>
      </p:sp>
    </p:spTree>
    <p:extLst>
      <p:ext uri="{BB962C8B-B14F-4D97-AF65-F5344CB8AC3E}">
        <p14:creationId xmlns:p14="http://schemas.microsoft.com/office/powerpoint/2010/main" val="17229447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Shape 38"/>
          <p:cNvSpPr>
            <a:spLocks noGrp="1"/>
          </p:cNvSpPr>
          <p:nvPr>
            <p:ph type="title"/>
          </p:nvPr>
        </p:nvSpPr>
        <p:spPr>
          <a:prstGeom prst="rect">
            <a:avLst/>
          </a:prstGeom>
        </p:spPr>
        <p:txBody>
          <a:bodyPr/>
          <a:lstStyle/>
          <a:p>
            <a:r>
              <a:t>Click to edit Master title style</a:t>
            </a:r>
          </a:p>
        </p:txBody>
      </p:sp>
      <p:sp>
        <p:nvSpPr>
          <p:cNvPr id="39" name="Shape 39"/>
          <p:cNvSpPr>
            <a:spLocks noGrp="1"/>
          </p:cNvSpPr>
          <p:nvPr>
            <p:ph type="body" sz="half" idx="1"/>
          </p:nvPr>
        </p:nvSpPr>
        <p:spPr>
          <a:xfrm>
            <a:off x="457200" y="1600209"/>
            <a:ext cx="4013200" cy="4525841"/>
          </a:xfrm>
          <a:prstGeom prst="rect">
            <a:avLst/>
          </a:prstGeom>
        </p:spPr>
        <p:txBody>
          <a:bodyPr/>
          <a:lstStyle>
            <a:lvl1pPr>
              <a:spcBef>
                <a:spcPts val="600"/>
              </a:spcBef>
              <a:defRPr sz="2800"/>
            </a:lvl1pPr>
            <a:lvl2pPr marL="789924" indent="-333101">
              <a:spcBef>
                <a:spcPts val="600"/>
              </a:spcBef>
              <a:defRPr sz="2800"/>
            </a:lvl2pPr>
            <a:lvl3pPr marL="1233419" indent="-319773">
              <a:spcBef>
                <a:spcPts val="600"/>
              </a:spcBef>
              <a:defRPr sz="2800"/>
            </a:lvl3pPr>
            <a:lvl4pPr marL="1725774" indent="-355307">
              <a:spcBef>
                <a:spcPts val="600"/>
              </a:spcBef>
              <a:defRPr sz="2800"/>
            </a:lvl4pPr>
            <a:lvl5pPr marL="2182596" indent="-355307">
              <a:spcBef>
                <a:spcPts val="600"/>
              </a:spcBef>
              <a:defRPr sz="2800"/>
            </a:lvl5pPr>
          </a:lstStyle>
          <a:p>
            <a:r>
              <a:t>Click to edit Master text styles</a:t>
            </a:r>
          </a:p>
          <a:p>
            <a:pPr lvl="1"/>
            <a:r>
              <a:t>Second level</a:t>
            </a:r>
          </a:p>
          <a:p>
            <a:pPr lvl="2"/>
            <a:r>
              <a:t>Third level</a:t>
            </a:r>
          </a:p>
          <a:p>
            <a:pPr lvl="3"/>
            <a:r>
              <a:t>Fourth level</a:t>
            </a:r>
          </a:p>
          <a:p>
            <a:pPr lvl="4"/>
            <a:r>
              <a:t>Fifth level</a:t>
            </a:r>
          </a:p>
        </p:txBody>
      </p:sp>
      <p:sp>
        <p:nvSpPr>
          <p:cNvPr id="40" name="Shape 40"/>
          <p:cNvSpPr>
            <a:spLocks noGrp="1"/>
          </p:cNvSpPr>
          <p:nvPr>
            <p:ph type="sldNum" sz="quarter" idx="2"/>
          </p:nvPr>
        </p:nvSpPr>
        <p:spPr>
          <a:prstGeom prst="rect">
            <a:avLst/>
          </a:prstGeom>
        </p:spPr>
        <p:txBody>
          <a:bodyPr/>
          <a:lstStyle/>
          <a:p>
            <a:fld id="{86CB4B4D-7CA3-9044-876B-883B54F8677D}" type="slidenum">
              <a:rPr>
                <a:latin typeface="Arial"/>
                <a:ea typeface="Arial"/>
                <a:cs typeface="Arial"/>
              </a:rPr>
              <a:pPr/>
              <a:t>‹#›</a:t>
            </a:fld>
            <a:endParaRPr>
              <a:latin typeface="Arial"/>
              <a:ea typeface="Arial"/>
              <a:cs typeface="Arial"/>
            </a:endParaRPr>
          </a:p>
        </p:txBody>
      </p:sp>
    </p:spTree>
    <p:extLst>
      <p:ext uri="{BB962C8B-B14F-4D97-AF65-F5344CB8AC3E}">
        <p14:creationId xmlns:p14="http://schemas.microsoft.com/office/powerpoint/2010/main" val="4253559329"/>
      </p:ext>
    </p:extLst>
  </p:cSld>
  <p:clrMapOvr>
    <a:masterClrMapping/>
  </p:clrMapOvr>
  <p:transition spd="med"/>
</p:sldLayout>
</file>

<file path=ppt/slideLayouts/slideLayout1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61AD8685-04E1-4071-9B45-C53D81DFDF51}" type="datetimeFigureOut">
              <a:rPr lang="en-GB" smtClean="0"/>
              <a:t>08/12/2019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3F9AE64-DF46-437F-87ED-5D68EABB0F31}" type="slidenum">
              <a:rPr lang="en-GB" smtClean="0"/>
              <a:t>‹#›</a:t>
            </a:fld>
            <a:endParaRPr lang="en-GB"/>
          </a:p>
        </p:txBody>
      </p:sp>
    </p:spTree>
    <p:extLst>
      <p:ext uri="{BB962C8B-B14F-4D97-AF65-F5344CB8AC3E}">
        <p14:creationId xmlns:p14="http://schemas.microsoft.com/office/powerpoint/2010/main" val="465159683"/>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1AD8685-04E1-4071-9B45-C53D81DFDF51}" type="datetimeFigureOut">
              <a:rPr lang="en-GB" smtClean="0"/>
              <a:t>08/12/2019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F9AE64-DF46-437F-87ED-5D68EABB0F31}" type="slidenum">
              <a:rPr lang="en-GB" smtClean="0"/>
              <a:t>‹#›</a:t>
            </a:fld>
            <a:endParaRPr lang="en-GB"/>
          </a:p>
        </p:txBody>
      </p:sp>
    </p:spTree>
    <p:extLst>
      <p:ext uri="{BB962C8B-B14F-4D97-AF65-F5344CB8AC3E}">
        <p14:creationId xmlns:p14="http://schemas.microsoft.com/office/powerpoint/2010/main" val="421828184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1AD8685-04E1-4071-9B45-C53D81DFDF51}" type="datetimeFigureOut">
              <a:rPr lang="en-GB" smtClean="0"/>
              <a:t>08/12/2019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F9AE64-DF46-437F-87ED-5D68EABB0F31}" type="slidenum">
              <a:rPr lang="en-GB" smtClean="0"/>
              <a:t>‹#›</a:t>
            </a:fld>
            <a:endParaRPr lang="en-GB"/>
          </a:p>
        </p:txBody>
      </p:sp>
    </p:spTree>
    <p:extLst>
      <p:ext uri="{BB962C8B-B14F-4D97-AF65-F5344CB8AC3E}">
        <p14:creationId xmlns:p14="http://schemas.microsoft.com/office/powerpoint/2010/main" val="2449639574"/>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5846089"/>
      </p:ext>
    </p:extLst>
  </p:cSld>
  <p:clrMapOvr>
    <a:masterClrMapping/>
  </p:clrMapOvr>
  <p:transition>
    <p:zoom/>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vert="horz"/>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a:t>Click to edit Master subtitle style</a:t>
            </a:r>
            <a:endParaRPr lang="en-US"/>
          </a:p>
        </p:txBody>
      </p:sp>
    </p:spTree>
    <p:extLst>
      <p:ext uri="{BB962C8B-B14F-4D97-AF65-F5344CB8AC3E}">
        <p14:creationId xmlns:p14="http://schemas.microsoft.com/office/powerpoint/2010/main" val="1943216493"/>
      </p:ext>
    </p:extLst>
  </p:cSld>
  <p:clrMapOvr>
    <a:masterClrMapping/>
  </p:clrMapOvr>
  <p:transition>
    <p:zoom/>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vert="horz"/>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65664"/>
      </p:ext>
    </p:extLst>
  </p:cSld>
  <p:clrMapOvr>
    <a:masterClrMapping/>
  </p:clrMapOvr>
  <p:transition>
    <p:zoom/>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vert="horz"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Tree>
    <p:extLst>
      <p:ext uri="{BB962C8B-B14F-4D97-AF65-F5344CB8AC3E}">
        <p14:creationId xmlns:p14="http://schemas.microsoft.com/office/powerpoint/2010/main" val="704680831"/>
      </p:ext>
    </p:extLst>
  </p:cSld>
  <p:clrMapOvr>
    <a:masterClrMapping/>
  </p:clrMapOvr>
  <p:transition>
    <p:zoom/>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668253346"/>
      </p:ext>
    </p:extLst>
  </p:cSld>
  <p:clrMapOvr>
    <a:masterClrMapping/>
  </p:clrMapOvr>
  <p:transition>
    <p:zoom/>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945861443"/>
      </p:ext>
    </p:extLst>
  </p:cSld>
  <p:clrMapOvr>
    <a:masterClrMapping/>
  </p:clrMapOvr>
  <p:transition>
    <p:zoom/>
  </p:transition>
</p:sldLayout>
</file>

<file path=ppt/slideLayouts/slideLayout1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a:t>Click to edit Master title style</a:t>
            </a:r>
            <a:endParaRPr lang="en-US"/>
          </a:p>
        </p:txBody>
      </p:sp>
    </p:spTree>
    <p:extLst>
      <p:ext uri="{BB962C8B-B14F-4D97-AF65-F5344CB8AC3E}">
        <p14:creationId xmlns:p14="http://schemas.microsoft.com/office/powerpoint/2010/main" val="1770419190"/>
      </p:ext>
    </p:extLst>
  </p:cSld>
  <p:clrMapOvr>
    <a:masterClrMapping/>
  </p:clrMapOvr>
  <p:transition>
    <p:zo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Shape 47"/>
          <p:cNvSpPr>
            <a:spLocks noGrp="1"/>
          </p:cNvSpPr>
          <p:nvPr>
            <p:ph type="title"/>
          </p:nvPr>
        </p:nvSpPr>
        <p:spPr>
          <a:prstGeom prst="rect">
            <a:avLst/>
          </a:prstGeom>
        </p:spPr>
        <p:txBody>
          <a:bodyPr/>
          <a:lstStyle/>
          <a:p>
            <a:r>
              <a:t>Click to edit Master title style</a:t>
            </a:r>
          </a:p>
        </p:txBody>
      </p:sp>
      <p:sp>
        <p:nvSpPr>
          <p:cNvPr id="48" name="Shape 48"/>
          <p:cNvSpPr>
            <a:spLocks noGrp="1"/>
          </p:cNvSpPr>
          <p:nvPr>
            <p:ph type="body" sz="quarter" idx="1"/>
          </p:nvPr>
        </p:nvSpPr>
        <p:spPr>
          <a:xfrm>
            <a:off x="457202" y="1535361"/>
            <a:ext cx="4040718" cy="639640"/>
          </a:xfrm>
          <a:prstGeom prst="rect">
            <a:avLst/>
          </a:prstGeom>
        </p:spPr>
        <p:txBody>
          <a:bodyPr anchor="b"/>
          <a:lstStyle>
            <a:lvl1pPr marL="0" indent="0">
              <a:spcBef>
                <a:spcPts val="500"/>
              </a:spcBef>
              <a:buSzTx/>
              <a:buNone/>
              <a:defRPr sz="2400" b="1"/>
            </a:lvl1pPr>
          </a:lstStyle>
          <a:p>
            <a:r>
              <a:t>Click to edit Master text styles</a:t>
            </a:r>
          </a:p>
        </p:txBody>
      </p:sp>
      <p:sp>
        <p:nvSpPr>
          <p:cNvPr id="49" name="Shape 49"/>
          <p:cNvSpPr>
            <a:spLocks noGrp="1"/>
          </p:cNvSpPr>
          <p:nvPr>
            <p:ph type="body" sz="quarter" idx="13"/>
          </p:nvPr>
        </p:nvSpPr>
        <p:spPr>
          <a:xfrm>
            <a:off x="4646087" y="1535361"/>
            <a:ext cx="4040718" cy="639640"/>
          </a:xfrm>
          <a:prstGeom prst="rect">
            <a:avLst/>
          </a:prstGeom>
        </p:spPr>
        <p:txBody>
          <a:bodyPr anchor="b"/>
          <a:lstStyle>
            <a:lvl1pPr marL="0" indent="0">
              <a:spcBef>
                <a:spcPts val="454"/>
              </a:spcBef>
              <a:buSzTx/>
              <a:buNone/>
              <a:defRPr sz="2400" b="1"/>
            </a:lvl1pPr>
          </a:lstStyle>
          <a:p>
            <a:pPr marL="0" indent="0">
              <a:spcBef>
                <a:spcPts val="500"/>
              </a:spcBef>
              <a:buSzTx/>
              <a:buNone/>
              <a:defRPr sz="2400" b="1"/>
            </a:pPr>
            <a:endParaRPr/>
          </a:p>
        </p:txBody>
      </p:sp>
      <p:sp>
        <p:nvSpPr>
          <p:cNvPr id="50" name="Shape 50"/>
          <p:cNvSpPr>
            <a:spLocks noGrp="1"/>
          </p:cNvSpPr>
          <p:nvPr>
            <p:ph type="sldNum" sz="quarter" idx="2"/>
          </p:nvPr>
        </p:nvSpPr>
        <p:spPr>
          <a:prstGeom prst="rect">
            <a:avLst/>
          </a:prstGeom>
        </p:spPr>
        <p:txBody>
          <a:bodyPr/>
          <a:lstStyle/>
          <a:p>
            <a:fld id="{86CB4B4D-7CA3-9044-876B-883B54F8677D}" type="slidenum">
              <a:rPr>
                <a:latin typeface="Arial"/>
                <a:ea typeface="Arial"/>
                <a:cs typeface="Arial"/>
              </a:rPr>
              <a:pPr/>
              <a:t>‹#›</a:t>
            </a:fld>
            <a:endParaRPr>
              <a:latin typeface="Arial"/>
              <a:ea typeface="Arial"/>
              <a:cs typeface="Arial"/>
            </a:endParaRPr>
          </a:p>
        </p:txBody>
      </p:sp>
    </p:spTree>
    <p:extLst>
      <p:ext uri="{BB962C8B-B14F-4D97-AF65-F5344CB8AC3E}">
        <p14:creationId xmlns:p14="http://schemas.microsoft.com/office/powerpoint/2010/main" val="1402202789"/>
      </p:ext>
    </p:extLst>
  </p:cSld>
  <p:clrMapOvr>
    <a:masterClrMapping/>
  </p:clrMapOvr>
  <p:transition spd="med"/>
</p:sldLayout>
</file>

<file path=ppt/slideLayouts/slideLayout1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1483827"/>
      </p:ext>
    </p:extLst>
  </p:cSld>
  <p:clrMapOvr>
    <a:masterClrMapping/>
  </p:clrMapOvr>
  <p:transition>
    <p:zoom/>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vert="horz"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Tree>
    <p:extLst>
      <p:ext uri="{BB962C8B-B14F-4D97-AF65-F5344CB8AC3E}">
        <p14:creationId xmlns:p14="http://schemas.microsoft.com/office/powerpoint/2010/main" val="2628684427"/>
      </p:ext>
    </p:extLst>
  </p:cSld>
  <p:clrMapOvr>
    <a:masterClrMapping/>
  </p:clrMapOvr>
  <p:transition>
    <p:zoom/>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vert="horz"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Tree>
    <p:extLst>
      <p:ext uri="{BB962C8B-B14F-4D97-AF65-F5344CB8AC3E}">
        <p14:creationId xmlns:p14="http://schemas.microsoft.com/office/powerpoint/2010/main" val="1772187526"/>
      </p:ext>
    </p:extLst>
  </p:cSld>
  <p:clrMapOvr>
    <a:masterClrMapping/>
  </p:clrMapOvr>
  <p:transition>
    <p:zoom/>
  </p:transition>
</p:sldLayout>
</file>

<file path=ppt/slideLayouts/slideLayout1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056175492"/>
      </p:ext>
    </p:extLst>
  </p:cSld>
  <p:clrMapOvr>
    <a:masterClrMapping/>
  </p:clrMapOvr>
  <p:transition>
    <p:zoom/>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458837440"/>
      </p:ext>
    </p:extLst>
  </p:cSld>
  <p:clrMapOvr>
    <a:masterClrMapping/>
  </p:clrMapOvr>
  <p:transition>
    <p:zoom/>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type="tx">
  <p:cSld name="标题 - 顶部对齐">
    <p:spTree>
      <p:nvGrpSpPr>
        <p:cNvPr id="1" name=""/>
        <p:cNvGrpSpPr/>
        <p:nvPr/>
      </p:nvGrpSpPr>
      <p:grpSpPr>
        <a:xfrm>
          <a:off x="0" y="0"/>
          <a:ext cx="0" cy="0"/>
          <a:chOff x="0" y="0"/>
          <a:chExt cx="0" cy="0"/>
        </a:xfrm>
      </p:grpSpPr>
      <p:sp>
        <p:nvSpPr>
          <p:cNvPr id="48" name="Shape 48"/>
          <p:cNvSpPr>
            <a:spLocks noGrp="1"/>
          </p:cNvSpPr>
          <p:nvPr>
            <p:ph type="title"/>
          </p:nvPr>
        </p:nvSpPr>
        <p:spPr>
          <a:xfrm>
            <a:off x="669727" y="312539"/>
            <a:ext cx="7804547" cy="1518047"/>
          </a:xfrm>
          <a:prstGeom prst="rect">
            <a:avLst/>
          </a:prstGeom>
        </p:spPr>
        <p:txBody>
          <a:bodyPr lIns="64291" tIns="32146" rIns="64291" bIns="32146"/>
          <a:lstStyle/>
          <a:p>
            <a:r>
              <a:t>Title Text</a:t>
            </a:r>
          </a:p>
        </p:txBody>
      </p:sp>
      <p:sp>
        <p:nvSpPr>
          <p:cNvPr id="49" name="Shape 49"/>
          <p:cNvSpPr>
            <a:spLocks noGrp="1"/>
          </p:cNvSpPr>
          <p:nvPr>
            <p:ph type="sldNum" sz="quarter" idx="2"/>
          </p:nvPr>
        </p:nvSpPr>
        <p:spPr>
          <a:xfrm>
            <a:off x="4437983" y="6505277"/>
            <a:ext cx="259104" cy="267891"/>
          </a:xfrm>
          <a:prstGeom prst="rect">
            <a:avLst/>
          </a:prstGeom>
        </p:spPr>
        <p:txBody>
          <a:bodyPr lIns="64291" tIns="32146" rIns="64291" bIns="32146"/>
          <a:lstStyle/>
          <a:p>
            <a:pPr>
              <a:buClr>
                <a:srgbClr val="000000"/>
              </a:buClr>
            </a:pPr>
            <a:fld id="{86CB4B4D-7CA3-9044-876B-883B54F8677D}" type="slidenum">
              <a:rPr>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2552984285"/>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Shape 57"/>
          <p:cNvSpPr>
            <a:spLocks noGrp="1"/>
          </p:cNvSpPr>
          <p:nvPr>
            <p:ph type="title"/>
          </p:nvPr>
        </p:nvSpPr>
        <p:spPr>
          <a:prstGeom prst="rect">
            <a:avLst/>
          </a:prstGeom>
        </p:spPr>
        <p:txBody>
          <a:bodyPr/>
          <a:lstStyle/>
          <a:p>
            <a:r>
              <a:t>Click to edit Master title style</a:t>
            </a:r>
          </a:p>
        </p:txBody>
      </p:sp>
      <p:sp>
        <p:nvSpPr>
          <p:cNvPr id="58" name="Shape 58"/>
          <p:cNvSpPr>
            <a:spLocks noGrp="1"/>
          </p:cNvSpPr>
          <p:nvPr>
            <p:ph type="sldNum" sz="quarter" idx="2"/>
          </p:nvPr>
        </p:nvSpPr>
        <p:spPr>
          <a:prstGeom prst="rect">
            <a:avLst/>
          </a:prstGeom>
        </p:spPr>
        <p:txBody>
          <a:bodyPr/>
          <a:lstStyle/>
          <a:p>
            <a:fld id="{86CB4B4D-7CA3-9044-876B-883B54F8677D}" type="slidenum">
              <a:rPr>
                <a:latin typeface="Arial"/>
                <a:ea typeface="Arial"/>
                <a:cs typeface="Arial"/>
              </a:rPr>
              <a:pPr/>
              <a:t>‹#›</a:t>
            </a:fld>
            <a:endParaRPr>
              <a:latin typeface="Arial"/>
              <a:ea typeface="Arial"/>
              <a:cs typeface="Arial"/>
            </a:endParaRPr>
          </a:p>
        </p:txBody>
      </p:sp>
    </p:spTree>
    <p:extLst>
      <p:ext uri="{BB962C8B-B14F-4D97-AF65-F5344CB8AC3E}">
        <p14:creationId xmlns:p14="http://schemas.microsoft.com/office/powerpoint/2010/main" val="118734244"/>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5" name="Shape 65"/>
          <p:cNvSpPr>
            <a:spLocks noGrp="1"/>
          </p:cNvSpPr>
          <p:nvPr>
            <p:ph type="sldNum" sz="quarter" idx="2"/>
          </p:nvPr>
        </p:nvSpPr>
        <p:spPr>
          <a:prstGeom prst="rect">
            <a:avLst/>
          </a:prstGeom>
        </p:spPr>
        <p:txBody>
          <a:bodyPr/>
          <a:lstStyle/>
          <a:p>
            <a:fld id="{86CB4B4D-7CA3-9044-876B-883B54F8677D}" type="slidenum">
              <a:rPr>
                <a:latin typeface="Arial"/>
                <a:ea typeface="Arial"/>
                <a:cs typeface="Arial"/>
              </a:rPr>
              <a:pPr/>
              <a:t>‹#›</a:t>
            </a:fld>
            <a:endParaRPr>
              <a:latin typeface="Arial"/>
              <a:ea typeface="Arial"/>
              <a:cs typeface="Arial"/>
            </a:endParaRPr>
          </a:p>
        </p:txBody>
      </p:sp>
    </p:spTree>
    <p:extLst>
      <p:ext uri="{BB962C8B-B14F-4D97-AF65-F5344CB8AC3E}">
        <p14:creationId xmlns:p14="http://schemas.microsoft.com/office/powerpoint/2010/main" val="117457281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vert="horz"/>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36157414"/>
      </p:ext>
    </p:extLst>
  </p:cSld>
  <p:clrMapOvr>
    <a:masterClrMapping/>
  </p:clrMapOvr>
  <p:transition>
    <p:zoom/>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Shape 72"/>
          <p:cNvSpPr>
            <a:spLocks noGrp="1"/>
          </p:cNvSpPr>
          <p:nvPr>
            <p:ph type="title"/>
          </p:nvPr>
        </p:nvSpPr>
        <p:spPr>
          <a:xfrm>
            <a:off x="457206" y="272581"/>
            <a:ext cx="3007785" cy="1162783"/>
          </a:xfrm>
          <a:prstGeom prst="rect">
            <a:avLst/>
          </a:prstGeom>
        </p:spPr>
        <p:txBody>
          <a:bodyPr anchor="b"/>
          <a:lstStyle>
            <a:lvl1pPr algn="l">
              <a:defRPr sz="2000" b="1"/>
            </a:lvl1pPr>
          </a:lstStyle>
          <a:p>
            <a:r>
              <a:t>Click to edit Master title style</a:t>
            </a:r>
          </a:p>
        </p:txBody>
      </p:sp>
      <p:sp>
        <p:nvSpPr>
          <p:cNvPr id="73" name="Shape 73"/>
          <p:cNvSpPr>
            <a:spLocks noGrp="1"/>
          </p:cNvSpPr>
          <p:nvPr>
            <p:ph type="body" idx="1"/>
          </p:nvPr>
        </p:nvSpPr>
        <p:spPr>
          <a:xfrm>
            <a:off x="3575056" y="272563"/>
            <a:ext cx="5111751" cy="5853480"/>
          </a:xfrm>
          <a:prstGeom prst="rect">
            <a:avLst/>
          </a:prstGeom>
        </p:spPr>
        <p:txBody>
          <a:bodyPr/>
          <a:lstStyle/>
          <a:p>
            <a:r>
              <a:t>Click to edit Master text styles</a:t>
            </a:r>
          </a:p>
          <a:p>
            <a:pPr lvl="1"/>
            <a:r>
              <a:t>Second level</a:t>
            </a:r>
          </a:p>
          <a:p>
            <a:pPr lvl="2"/>
            <a:r>
              <a:t>Third level</a:t>
            </a:r>
          </a:p>
          <a:p>
            <a:pPr lvl="3"/>
            <a:r>
              <a:t>Fourth level</a:t>
            </a:r>
          </a:p>
          <a:p>
            <a:pPr lvl="4"/>
            <a:r>
              <a:t>Fifth level</a:t>
            </a:r>
          </a:p>
        </p:txBody>
      </p:sp>
      <p:sp>
        <p:nvSpPr>
          <p:cNvPr id="74" name="Shape 74"/>
          <p:cNvSpPr>
            <a:spLocks noGrp="1"/>
          </p:cNvSpPr>
          <p:nvPr>
            <p:ph type="body" sz="half" idx="13"/>
          </p:nvPr>
        </p:nvSpPr>
        <p:spPr>
          <a:xfrm>
            <a:off x="457208" y="1435344"/>
            <a:ext cx="3007787" cy="4690696"/>
          </a:xfrm>
          <a:prstGeom prst="rect">
            <a:avLst/>
          </a:prstGeom>
        </p:spPr>
        <p:txBody>
          <a:bodyPr/>
          <a:lstStyle>
            <a:lvl1pPr marL="0" indent="0">
              <a:spcBef>
                <a:spcPts val="272"/>
              </a:spcBef>
              <a:buSzTx/>
              <a:buNone/>
              <a:defRPr sz="1400"/>
            </a:lvl1pPr>
          </a:lstStyle>
          <a:p>
            <a:pPr marL="0" indent="0">
              <a:spcBef>
                <a:spcPts val="300"/>
              </a:spcBef>
              <a:buSzTx/>
              <a:buNone/>
              <a:defRPr sz="1400"/>
            </a:pPr>
            <a:endParaRPr/>
          </a:p>
        </p:txBody>
      </p:sp>
      <p:sp>
        <p:nvSpPr>
          <p:cNvPr id="75" name="Shape 75"/>
          <p:cNvSpPr>
            <a:spLocks noGrp="1"/>
          </p:cNvSpPr>
          <p:nvPr>
            <p:ph type="sldNum" sz="quarter" idx="2"/>
          </p:nvPr>
        </p:nvSpPr>
        <p:spPr>
          <a:prstGeom prst="rect">
            <a:avLst/>
          </a:prstGeom>
        </p:spPr>
        <p:txBody>
          <a:bodyPr/>
          <a:lstStyle/>
          <a:p>
            <a:fld id="{86CB4B4D-7CA3-9044-876B-883B54F8677D}" type="slidenum">
              <a:rPr>
                <a:latin typeface="Arial"/>
                <a:ea typeface="Arial"/>
                <a:cs typeface="Arial"/>
              </a:rPr>
              <a:pPr/>
              <a:t>‹#›</a:t>
            </a:fld>
            <a:endParaRPr>
              <a:latin typeface="Arial"/>
              <a:ea typeface="Arial"/>
              <a:cs typeface="Arial"/>
            </a:endParaRPr>
          </a:p>
        </p:txBody>
      </p:sp>
    </p:spTree>
    <p:extLst>
      <p:ext uri="{BB962C8B-B14F-4D97-AF65-F5344CB8AC3E}">
        <p14:creationId xmlns:p14="http://schemas.microsoft.com/office/powerpoint/2010/main" val="105424578"/>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Shape 82"/>
          <p:cNvSpPr>
            <a:spLocks noGrp="1"/>
          </p:cNvSpPr>
          <p:nvPr>
            <p:ph type="title"/>
          </p:nvPr>
        </p:nvSpPr>
        <p:spPr>
          <a:xfrm>
            <a:off x="1792827" y="4800604"/>
            <a:ext cx="5486401" cy="567104"/>
          </a:xfrm>
          <a:prstGeom prst="rect">
            <a:avLst/>
          </a:prstGeom>
        </p:spPr>
        <p:txBody>
          <a:bodyPr anchor="b"/>
          <a:lstStyle>
            <a:lvl1pPr algn="l">
              <a:defRPr sz="2000" b="1"/>
            </a:lvl1pPr>
          </a:lstStyle>
          <a:p>
            <a:r>
              <a:t>Click to edit Master title style</a:t>
            </a:r>
          </a:p>
        </p:txBody>
      </p:sp>
      <p:sp>
        <p:nvSpPr>
          <p:cNvPr id="83" name="Shape 83"/>
          <p:cNvSpPr>
            <a:spLocks noGrp="1"/>
          </p:cNvSpPr>
          <p:nvPr>
            <p:ph type="pic" sz="half" idx="13"/>
          </p:nvPr>
        </p:nvSpPr>
        <p:spPr>
          <a:xfrm>
            <a:off x="1792827" y="613280"/>
            <a:ext cx="5486401" cy="4114801"/>
          </a:xfrm>
          <a:prstGeom prst="rect">
            <a:avLst/>
          </a:prstGeom>
        </p:spPr>
        <p:txBody>
          <a:bodyPr lIns="91361" rIns="91361">
            <a:noAutofit/>
          </a:bodyPr>
          <a:lstStyle/>
          <a:p>
            <a:endParaRPr/>
          </a:p>
        </p:txBody>
      </p:sp>
      <p:sp>
        <p:nvSpPr>
          <p:cNvPr id="84" name="Shape 84"/>
          <p:cNvSpPr>
            <a:spLocks noGrp="1"/>
          </p:cNvSpPr>
          <p:nvPr>
            <p:ph type="body" sz="quarter" idx="1"/>
          </p:nvPr>
        </p:nvSpPr>
        <p:spPr>
          <a:xfrm>
            <a:off x="1792827" y="5367704"/>
            <a:ext cx="5486401" cy="804496"/>
          </a:xfrm>
          <a:prstGeom prst="rect">
            <a:avLst/>
          </a:prstGeom>
        </p:spPr>
        <p:txBody>
          <a:bodyPr/>
          <a:lstStyle>
            <a:lvl1pPr marL="0" indent="0">
              <a:spcBef>
                <a:spcPts val="300"/>
              </a:spcBef>
              <a:buSzTx/>
              <a:buNone/>
              <a:defRPr sz="1400"/>
            </a:lvl1pPr>
          </a:lstStyle>
          <a:p>
            <a:r>
              <a:t>Click to edit Master text styles</a:t>
            </a:r>
          </a:p>
        </p:txBody>
      </p:sp>
      <p:sp>
        <p:nvSpPr>
          <p:cNvPr id="85" name="Shape 85"/>
          <p:cNvSpPr>
            <a:spLocks noGrp="1"/>
          </p:cNvSpPr>
          <p:nvPr>
            <p:ph type="sldNum" sz="quarter" idx="2"/>
          </p:nvPr>
        </p:nvSpPr>
        <p:spPr>
          <a:prstGeom prst="rect">
            <a:avLst/>
          </a:prstGeom>
        </p:spPr>
        <p:txBody>
          <a:bodyPr/>
          <a:lstStyle/>
          <a:p>
            <a:fld id="{86CB4B4D-7CA3-9044-876B-883B54F8677D}" type="slidenum">
              <a:rPr>
                <a:latin typeface="Arial"/>
                <a:ea typeface="Arial"/>
                <a:cs typeface="Arial"/>
              </a:rPr>
              <a:pPr/>
              <a:t>‹#›</a:t>
            </a:fld>
            <a:endParaRPr>
              <a:latin typeface="Arial"/>
              <a:ea typeface="Arial"/>
              <a:cs typeface="Arial"/>
            </a:endParaRPr>
          </a:p>
        </p:txBody>
      </p:sp>
    </p:spTree>
    <p:extLst>
      <p:ext uri="{BB962C8B-B14F-4D97-AF65-F5344CB8AC3E}">
        <p14:creationId xmlns:p14="http://schemas.microsoft.com/office/powerpoint/2010/main" val="2722117579"/>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92" name="Shape 92"/>
          <p:cNvSpPr>
            <a:spLocks noGrp="1"/>
          </p:cNvSpPr>
          <p:nvPr>
            <p:ph type="title"/>
          </p:nvPr>
        </p:nvSpPr>
        <p:spPr>
          <a:prstGeom prst="rect">
            <a:avLst/>
          </a:prstGeom>
        </p:spPr>
        <p:txBody>
          <a:bodyPr/>
          <a:lstStyle/>
          <a:p>
            <a:r>
              <a:t>Click to edit Master title style</a:t>
            </a:r>
          </a:p>
        </p:txBody>
      </p:sp>
      <p:sp>
        <p:nvSpPr>
          <p:cNvPr id="93" name="Shape 93"/>
          <p:cNvSpPr>
            <a:spLocks noGrp="1"/>
          </p:cNvSpPr>
          <p:nvPr>
            <p:ph type="body" idx="1"/>
          </p:nvPr>
        </p:nvSpPr>
        <p:spPr>
          <a:prstGeom prst="rect">
            <a:avLst/>
          </a:prstGeom>
        </p:spPr>
        <p:txBody>
          <a:bodyPr/>
          <a:lstStyle/>
          <a:p>
            <a:r>
              <a:t>Click to edit Master text styles</a:t>
            </a:r>
          </a:p>
          <a:p>
            <a:pPr lvl="1"/>
            <a:r>
              <a:t>Second level</a:t>
            </a:r>
          </a:p>
          <a:p>
            <a:pPr lvl="2"/>
            <a:r>
              <a:t>Third level</a:t>
            </a:r>
          </a:p>
          <a:p>
            <a:pPr lvl="3"/>
            <a:r>
              <a:t>Fourth level</a:t>
            </a:r>
          </a:p>
          <a:p>
            <a:pPr lvl="4"/>
            <a:r>
              <a:t>Fifth level</a:t>
            </a:r>
          </a:p>
        </p:txBody>
      </p:sp>
      <p:sp>
        <p:nvSpPr>
          <p:cNvPr id="94" name="Shape 94"/>
          <p:cNvSpPr>
            <a:spLocks noGrp="1"/>
          </p:cNvSpPr>
          <p:nvPr>
            <p:ph type="sldNum" sz="quarter" idx="2"/>
          </p:nvPr>
        </p:nvSpPr>
        <p:spPr>
          <a:prstGeom prst="rect">
            <a:avLst/>
          </a:prstGeom>
        </p:spPr>
        <p:txBody>
          <a:bodyPr/>
          <a:lstStyle/>
          <a:p>
            <a:fld id="{86CB4B4D-7CA3-9044-876B-883B54F8677D}" type="slidenum">
              <a:rPr>
                <a:latin typeface="Arial"/>
                <a:ea typeface="Arial"/>
                <a:cs typeface="Arial"/>
              </a:rPr>
              <a:pPr/>
              <a:t>‹#›</a:t>
            </a:fld>
            <a:endParaRPr>
              <a:latin typeface="Arial"/>
              <a:ea typeface="Arial"/>
              <a:cs typeface="Arial"/>
            </a:endParaRPr>
          </a:p>
        </p:txBody>
      </p:sp>
    </p:spTree>
    <p:extLst>
      <p:ext uri="{BB962C8B-B14F-4D97-AF65-F5344CB8AC3E}">
        <p14:creationId xmlns:p14="http://schemas.microsoft.com/office/powerpoint/2010/main" val="552127758"/>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101" name="Shape 101"/>
          <p:cNvSpPr>
            <a:spLocks noGrp="1"/>
          </p:cNvSpPr>
          <p:nvPr>
            <p:ph type="title"/>
          </p:nvPr>
        </p:nvSpPr>
        <p:spPr>
          <a:xfrm>
            <a:off x="6629401" y="274778"/>
            <a:ext cx="2057400" cy="5851281"/>
          </a:xfrm>
          <a:prstGeom prst="rect">
            <a:avLst/>
          </a:prstGeom>
        </p:spPr>
        <p:txBody>
          <a:bodyPr/>
          <a:lstStyle/>
          <a:p>
            <a:r>
              <a:t>Click to edit Master title style</a:t>
            </a:r>
          </a:p>
        </p:txBody>
      </p:sp>
      <p:sp>
        <p:nvSpPr>
          <p:cNvPr id="102" name="Shape 102"/>
          <p:cNvSpPr>
            <a:spLocks noGrp="1"/>
          </p:cNvSpPr>
          <p:nvPr>
            <p:ph type="body" idx="1"/>
          </p:nvPr>
        </p:nvSpPr>
        <p:spPr>
          <a:xfrm>
            <a:off x="457201" y="274778"/>
            <a:ext cx="5969000" cy="5851281"/>
          </a:xfrm>
          <a:prstGeom prst="rect">
            <a:avLst/>
          </a:prstGeom>
        </p:spPr>
        <p:txBody>
          <a:bodyPr/>
          <a:lstStyle/>
          <a:p>
            <a:r>
              <a:t>Click to edit Master text styles</a:t>
            </a:r>
          </a:p>
          <a:p>
            <a:pPr lvl="1"/>
            <a:r>
              <a:t>Second level</a:t>
            </a:r>
          </a:p>
          <a:p>
            <a:pPr lvl="2"/>
            <a:r>
              <a:t>Third level</a:t>
            </a:r>
          </a:p>
          <a:p>
            <a:pPr lvl="3"/>
            <a:r>
              <a:t>Fourth level</a:t>
            </a:r>
          </a:p>
          <a:p>
            <a:pPr lvl="4"/>
            <a:r>
              <a:t>Fifth level</a:t>
            </a:r>
          </a:p>
        </p:txBody>
      </p:sp>
      <p:sp>
        <p:nvSpPr>
          <p:cNvPr id="103" name="Shape 103"/>
          <p:cNvSpPr>
            <a:spLocks noGrp="1"/>
          </p:cNvSpPr>
          <p:nvPr>
            <p:ph type="sldNum" sz="quarter" idx="2"/>
          </p:nvPr>
        </p:nvSpPr>
        <p:spPr>
          <a:prstGeom prst="rect">
            <a:avLst/>
          </a:prstGeom>
        </p:spPr>
        <p:txBody>
          <a:bodyPr/>
          <a:lstStyle/>
          <a:p>
            <a:fld id="{86CB4B4D-7CA3-9044-876B-883B54F8677D}" type="slidenum">
              <a:rPr>
                <a:latin typeface="Arial"/>
                <a:ea typeface="Arial"/>
                <a:cs typeface="Arial"/>
              </a:rPr>
              <a:pPr/>
              <a:t>‹#›</a:t>
            </a:fld>
            <a:endParaRPr>
              <a:latin typeface="Arial"/>
              <a:ea typeface="Arial"/>
              <a:cs typeface="Arial"/>
            </a:endParaRPr>
          </a:p>
        </p:txBody>
      </p:sp>
    </p:spTree>
    <p:extLst>
      <p:ext uri="{BB962C8B-B14F-4D97-AF65-F5344CB8AC3E}">
        <p14:creationId xmlns:p14="http://schemas.microsoft.com/office/powerpoint/2010/main" val="1798774250"/>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Title and Diagram or Organization Chart">
    <p:spTree>
      <p:nvGrpSpPr>
        <p:cNvPr id="1" name=""/>
        <p:cNvGrpSpPr/>
        <p:nvPr/>
      </p:nvGrpSpPr>
      <p:grpSpPr>
        <a:xfrm>
          <a:off x="0" y="0"/>
          <a:ext cx="0" cy="0"/>
          <a:chOff x="0" y="0"/>
          <a:chExt cx="0" cy="0"/>
        </a:xfrm>
      </p:grpSpPr>
      <p:sp>
        <p:nvSpPr>
          <p:cNvPr id="110" name="Shape 110"/>
          <p:cNvSpPr>
            <a:spLocks noGrp="1"/>
          </p:cNvSpPr>
          <p:nvPr>
            <p:ph type="title"/>
          </p:nvPr>
        </p:nvSpPr>
        <p:spPr>
          <a:prstGeom prst="rect">
            <a:avLst/>
          </a:prstGeom>
        </p:spPr>
        <p:txBody>
          <a:bodyPr/>
          <a:lstStyle/>
          <a:p>
            <a:r>
              <a:t>Click to edit Master title style</a:t>
            </a:r>
          </a:p>
        </p:txBody>
      </p:sp>
      <p:sp>
        <p:nvSpPr>
          <p:cNvPr id="111" name="Shape 111"/>
          <p:cNvSpPr>
            <a:spLocks noGrp="1"/>
          </p:cNvSpPr>
          <p:nvPr>
            <p:ph type="sldNum" sz="quarter" idx="2"/>
          </p:nvPr>
        </p:nvSpPr>
        <p:spPr>
          <a:prstGeom prst="rect">
            <a:avLst/>
          </a:prstGeom>
        </p:spPr>
        <p:txBody>
          <a:bodyPr/>
          <a:lstStyle/>
          <a:p>
            <a:fld id="{86CB4B4D-7CA3-9044-876B-883B54F8677D}" type="slidenum">
              <a:rPr>
                <a:latin typeface="Arial"/>
                <a:ea typeface="Arial"/>
                <a:cs typeface="Arial"/>
              </a:rPr>
              <a:pPr/>
              <a:t>‹#›</a:t>
            </a:fld>
            <a:endParaRPr>
              <a:latin typeface="Arial"/>
              <a:ea typeface="Arial"/>
              <a:cs typeface="Arial"/>
            </a:endParaRPr>
          </a:p>
        </p:txBody>
      </p:sp>
    </p:spTree>
    <p:extLst>
      <p:ext uri="{BB962C8B-B14F-4D97-AF65-F5344CB8AC3E}">
        <p14:creationId xmlns:p14="http://schemas.microsoft.com/office/powerpoint/2010/main" val="235266045"/>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dgm">
  <p:cSld name="1_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760"/>
            <a:ext cx="8229600" cy="1143000"/>
          </a:xfrm>
        </p:spPr>
        <p:txBody>
          <a:bodyPr/>
          <a:lstStyle/>
          <a:p>
            <a:r>
              <a:rPr lang="en-GB"/>
              <a:t>Click to edit Master title style</a:t>
            </a:r>
            <a:endParaRPr lang="en-US"/>
          </a:p>
        </p:txBody>
      </p:sp>
      <p:sp>
        <p:nvSpPr>
          <p:cNvPr id="3" name="SmartArt Placeholder 2"/>
          <p:cNvSpPr>
            <a:spLocks noGrp="1"/>
          </p:cNvSpPr>
          <p:nvPr>
            <p:ph type="dgm" idx="1"/>
          </p:nvPr>
        </p:nvSpPr>
        <p:spPr>
          <a:xfrm>
            <a:off x="457200" y="1600201"/>
            <a:ext cx="8229600" cy="4525840"/>
          </a:xfrm>
        </p:spPr>
        <p:txBody>
          <a:bodyPr/>
          <a:lstStyle/>
          <a:p>
            <a:endParaRPr lang="en-US"/>
          </a:p>
        </p:txBody>
      </p:sp>
      <p:sp>
        <p:nvSpPr>
          <p:cNvPr id="4" name="Date Placeholder 3"/>
          <p:cNvSpPr>
            <a:spLocks noGrp="1"/>
          </p:cNvSpPr>
          <p:nvPr>
            <p:ph type="dt" sz="half" idx="10"/>
          </p:nvPr>
        </p:nvSpPr>
        <p:spPr>
          <a:xfrm>
            <a:off x="457200" y="6244756"/>
            <a:ext cx="2133600" cy="476983"/>
          </a:xfrm>
          <a:prstGeom prst="rect">
            <a:avLst/>
          </a:prstGeom>
        </p:spPr>
        <p:txBody>
          <a:bodyPr lIns="91361" tIns="45682" rIns="91361" bIns="45682"/>
          <a:lstStyle>
            <a:lvl1pPr>
              <a:defRPr/>
            </a:lvl1pPr>
          </a:lstStyle>
          <a:p>
            <a:endParaRPr lang="en-GB">
              <a:solidFill>
                <a:srgbClr val="000000"/>
              </a:solidFill>
              <a:latin typeface="Arial"/>
            </a:endParaRPr>
          </a:p>
        </p:txBody>
      </p:sp>
      <p:sp>
        <p:nvSpPr>
          <p:cNvPr id="5" name="Footer Placeholder 4"/>
          <p:cNvSpPr>
            <a:spLocks noGrp="1"/>
          </p:cNvSpPr>
          <p:nvPr>
            <p:ph type="ftr" sz="quarter" idx="11"/>
          </p:nvPr>
        </p:nvSpPr>
        <p:spPr>
          <a:xfrm>
            <a:off x="3124201" y="6244756"/>
            <a:ext cx="2895600" cy="476983"/>
          </a:xfrm>
          <a:prstGeom prst="rect">
            <a:avLst/>
          </a:prstGeom>
        </p:spPr>
        <p:txBody>
          <a:bodyPr lIns="91361" tIns="45682" rIns="91361" bIns="45682"/>
          <a:lstStyle>
            <a:lvl1pPr>
              <a:defRPr/>
            </a:lvl1pPr>
          </a:lstStyle>
          <a:p>
            <a:endParaRPr lang="en-GB">
              <a:solidFill>
                <a:srgbClr val="000000"/>
              </a:solidFill>
              <a:latin typeface="Arial"/>
            </a:endParaRPr>
          </a:p>
        </p:txBody>
      </p:sp>
      <p:sp>
        <p:nvSpPr>
          <p:cNvPr id="6" name="Slide Number Placeholder 5"/>
          <p:cNvSpPr>
            <a:spLocks noGrp="1"/>
          </p:cNvSpPr>
          <p:nvPr>
            <p:ph type="sldNum" sz="quarter" idx="12"/>
          </p:nvPr>
        </p:nvSpPr>
        <p:spPr>
          <a:xfrm>
            <a:off x="8375109" y="6244748"/>
            <a:ext cx="311696" cy="307716"/>
          </a:xfrm>
        </p:spPr>
        <p:txBody>
          <a:bodyPr/>
          <a:lstStyle>
            <a:lvl1pPr>
              <a:defRPr/>
            </a:lvl1pPr>
          </a:lstStyle>
          <a:p>
            <a:fld id="{5EDEF52C-224B-6B43-BA99-016BE0387675}" type="slidenum">
              <a:rPr lang="en-GB">
                <a:solidFill>
                  <a:srgbClr val="000000"/>
                </a:solidFill>
                <a:latin typeface="Arial"/>
              </a:rPr>
              <a:pPr/>
              <a:t>‹#›</a:t>
            </a:fld>
            <a:endParaRPr lang="en-GB">
              <a:solidFill>
                <a:srgbClr val="000000"/>
              </a:solidFill>
              <a:latin typeface="Arial"/>
            </a:endParaRPr>
          </a:p>
        </p:txBody>
      </p:sp>
    </p:spTree>
    <p:extLst>
      <p:ext uri="{BB962C8B-B14F-4D97-AF65-F5344CB8AC3E}">
        <p14:creationId xmlns:p14="http://schemas.microsoft.com/office/powerpoint/2010/main" val="7237069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29939"/>
            <a:ext cx="7772400" cy="1470513"/>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2"/>
            <a:ext cx="6400800" cy="1752967"/>
          </a:xfrm>
        </p:spPr>
        <p:txBody>
          <a:bodyPr/>
          <a:lstStyle>
            <a:lvl1pPr marL="0" indent="0" algn="ctr">
              <a:buNone/>
              <a:defRPr/>
            </a:lvl1pPr>
            <a:lvl2pPr marL="316520" indent="0" algn="ctr">
              <a:buNone/>
              <a:defRPr/>
            </a:lvl2pPr>
            <a:lvl3pPr marL="633039" indent="0" algn="ctr">
              <a:buNone/>
              <a:defRPr/>
            </a:lvl3pPr>
            <a:lvl4pPr marL="949559" indent="0" algn="ctr">
              <a:buNone/>
              <a:defRPr/>
            </a:lvl4pPr>
            <a:lvl5pPr marL="1266078" indent="0" algn="ctr">
              <a:buNone/>
              <a:defRPr/>
            </a:lvl5pPr>
            <a:lvl6pPr marL="1582598" indent="0" algn="ctr">
              <a:buNone/>
              <a:defRPr/>
            </a:lvl6pPr>
            <a:lvl7pPr marL="1899117" indent="0" algn="ctr">
              <a:buNone/>
              <a:defRPr/>
            </a:lvl7pPr>
            <a:lvl8pPr marL="2215637" indent="0" algn="ctr">
              <a:buNone/>
              <a:defRPr/>
            </a:lvl8pPr>
            <a:lvl9pPr marL="2532156" indent="0" algn="ctr">
              <a:buNone/>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GB">
              <a:solidFill>
                <a:srgbClr val="000000"/>
              </a:solidFill>
              <a:latin typeface="Arial"/>
            </a:endParaRPr>
          </a:p>
        </p:txBody>
      </p:sp>
      <p:sp>
        <p:nvSpPr>
          <p:cNvPr id="5" name="Footer Placeholder 4"/>
          <p:cNvSpPr>
            <a:spLocks noGrp="1"/>
          </p:cNvSpPr>
          <p:nvPr>
            <p:ph type="ftr" sz="quarter" idx="11"/>
          </p:nvPr>
        </p:nvSpPr>
        <p:spPr/>
        <p:txBody>
          <a:bodyPr/>
          <a:lstStyle>
            <a:lvl1pPr>
              <a:defRPr/>
            </a:lvl1pPr>
          </a:lstStyle>
          <a:p>
            <a:endParaRPr lang="en-GB">
              <a:solidFill>
                <a:srgbClr val="000000"/>
              </a:solidFill>
              <a:latin typeface="Arial"/>
            </a:endParaRPr>
          </a:p>
        </p:txBody>
      </p:sp>
      <p:sp>
        <p:nvSpPr>
          <p:cNvPr id="6" name="Slide Number Placeholder 5"/>
          <p:cNvSpPr>
            <a:spLocks noGrp="1"/>
          </p:cNvSpPr>
          <p:nvPr>
            <p:ph type="sldNum" sz="quarter" idx="12"/>
          </p:nvPr>
        </p:nvSpPr>
        <p:spPr/>
        <p:txBody>
          <a:bodyPr/>
          <a:lstStyle>
            <a:lvl1pPr>
              <a:defRPr/>
            </a:lvl1pPr>
          </a:lstStyle>
          <a:p>
            <a:fld id="{B413DA56-3AFB-3946-8104-21E0CA770B5C}" type="slidenum">
              <a:rPr lang="en-GB">
                <a:solidFill>
                  <a:srgbClr val="000000"/>
                </a:solidFill>
                <a:latin typeface="Arial"/>
              </a:rPr>
              <a:pPr/>
              <a:t>‹#›</a:t>
            </a:fld>
            <a:endParaRPr lang="en-GB">
              <a:solidFill>
                <a:srgbClr val="000000"/>
              </a:solidFill>
              <a:latin typeface="Arial"/>
            </a:endParaRPr>
          </a:p>
        </p:txBody>
      </p:sp>
    </p:spTree>
    <p:extLst>
      <p:ext uri="{BB962C8B-B14F-4D97-AF65-F5344CB8AC3E}">
        <p14:creationId xmlns:p14="http://schemas.microsoft.com/office/powerpoint/2010/main" val="33735059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endParaRPr lang="en-GB">
              <a:solidFill>
                <a:srgbClr val="000000"/>
              </a:solidFill>
              <a:latin typeface="Arial"/>
            </a:endParaRPr>
          </a:p>
        </p:txBody>
      </p:sp>
      <p:sp>
        <p:nvSpPr>
          <p:cNvPr id="5" name="Footer Placeholder 4"/>
          <p:cNvSpPr>
            <a:spLocks noGrp="1"/>
          </p:cNvSpPr>
          <p:nvPr>
            <p:ph type="ftr" sz="quarter" idx="11"/>
          </p:nvPr>
        </p:nvSpPr>
        <p:spPr/>
        <p:txBody>
          <a:bodyPr/>
          <a:lstStyle>
            <a:lvl1pPr>
              <a:defRPr/>
            </a:lvl1pPr>
          </a:lstStyle>
          <a:p>
            <a:endParaRPr lang="en-GB">
              <a:solidFill>
                <a:srgbClr val="000000"/>
              </a:solidFill>
              <a:latin typeface="Arial"/>
            </a:endParaRPr>
          </a:p>
        </p:txBody>
      </p:sp>
      <p:sp>
        <p:nvSpPr>
          <p:cNvPr id="6" name="Slide Number Placeholder 5"/>
          <p:cNvSpPr>
            <a:spLocks noGrp="1"/>
          </p:cNvSpPr>
          <p:nvPr>
            <p:ph type="sldNum" sz="quarter" idx="12"/>
          </p:nvPr>
        </p:nvSpPr>
        <p:spPr/>
        <p:txBody>
          <a:bodyPr/>
          <a:lstStyle>
            <a:lvl1pPr>
              <a:defRPr/>
            </a:lvl1pPr>
          </a:lstStyle>
          <a:p>
            <a:fld id="{2FD778E1-E3FF-0D45-8BB0-777C885B4876}" type="slidenum">
              <a:rPr lang="en-GB">
                <a:solidFill>
                  <a:srgbClr val="000000"/>
                </a:solidFill>
                <a:latin typeface="Arial"/>
              </a:rPr>
              <a:pPr/>
              <a:t>‹#›</a:t>
            </a:fld>
            <a:endParaRPr lang="en-GB">
              <a:solidFill>
                <a:srgbClr val="000000"/>
              </a:solidFill>
              <a:latin typeface="Arial"/>
            </a:endParaRPr>
          </a:p>
        </p:txBody>
      </p:sp>
    </p:spTree>
    <p:extLst>
      <p:ext uri="{BB962C8B-B14F-4D97-AF65-F5344CB8AC3E}">
        <p14:creationId xmlns:p14="http://schemas.microsoft.com/office/powerpoint/2010/main" val="36628161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1784" y="4407147"/>
            <a:ext cx="7772400" cy="1361709"/>
          </a:xfrm>
        </p:spPr>
        <p:txBody>
          <a:bodyPr anchor="t"/>
          <a:lstStyle>
            <a:lvl1pPr algn="l">
              <a:defRPr sz="2769" b="1" cap="all"/>
            </a:lvl1pPr>
          </a:lstStyle>
          <a:p>
            <a:r>
              <a:rPr lang="en-GB"/>
              <a:t>Click to edit Master title style</a:t>
            </a:r>
            <a:endParaRPr lang="en-US"/>
          </a:p>
        </p:txBody>
      </p:sp>
      <p:sp>
        <p:nvSpPr>
          <p:cNvPr id="3" name="Text Placeholder 2"/>
          <p:cNvSpPr>
            <a:spLocks noGrp="1"/>
          </p:cNvSpPr>
          <p:nvPr>
            <p:ph type="body" idx="1"/>
          </p:nvPr>
        </p:nvSpPr>
        <p:spPr>
          <a:xfrm>
            <a:off x="721784" y="2906960"/>
            <a:ext cx="7772400" cy="1500187"/>
          </a:xfrm>
        </p:spPr>
        <p:txBody>
          <a:bodyPr anchor="b"/>
          <a:lstStyle>
            <a:lvl1pPr marL="0" indent="0">
              <a:buNone/>
              <a:defRPr sz="1385"/>
            </a:lvl1pPr>
            <a:lvl2pPr marL="316520" indent="0">
              <a:buNone/>
              <a:defRPr sz="1246"/>
            </a:lvl2pPr>
            <a:lvl3pPr marL="633039" indent="0">
              <a:buNone/>
              <a:defRPr sz="1108"/>
            </a:lvl3pPr>
            <a:lvl4pPr marL="949559" indent="0">
              <a:buNone/>
              <a:defRPr sz="969"/>
            </a:lvl4pPr>
            <a:lvl5pPr marL="1266078" indent="0">
              <a:buNone/>
              <a:defRPr sz="969"/>
            </a:lvl5pPr>
            <a:lvl6pPr marL="1582598" indent="0">
              <a:buNone/>
              <a:defRPr sz="969"/>
            </a:lvl6pPr>
            <a:lvl7pPr marL="1899117" indent="0">
              <a:buNone/>
              <a:defRPr sz="969"/>
            </a:lvl7pPr>
            <a:lvl8pPr marL="2215637" indent="0">
              <a:buNone/>
              <a:defRPr sz="969"/>
            </a:lvl8pPr>
            <a:lvl9pPr marL="2532156" indent="0">
              <a:buNone/>
              <a:defRPr sz="969"/>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endParaRPr lang="en-GB">
              <a:solidFill>
                <a:srgbClr val="000000"/>
              </a:solidFill>
              <a:latin typeface="Arial"/>
            </a:endParaRPr>
          </a:p>
        </p:txBody>
      </p:sp>
      <p:sp>
        <p:nvSpPr>
          <p:cNvPr id="5" name="Footer Placeholder 4"/>
          <p:cNvSpPr>
            <a:spLocks noGrp="1"/>
          </p:cNvSpPr>
          <p:nvPr>
            <p:ph type="ftr" sz="quarter" idx="11"/>
          </p:nvPr>
        </p:nvSpPr>
        <p:spPr/>
        <p:txBody>
          <a:bodyPr/>
          <a:lstStyle>
            <a:lvl1pPr>
              <a:defRPr/>
            </a:lvl1pPr>
          </a:lstStyle>
          <a:p>
            <a:endParaRPr lang="en-GB">
              <a:solidFill>
                <a:srgbClr val="000000"/>
              </a:solidFill>
              <a:latin typeface="Arial"/>
            </a:endParaRPr>
          </a:p>
        </p:txBody>
      </p:sp>
      <p:sp>
        <p:nvSpPr>
          <p:cNvPr id="6" name="Slide Number Placeholder 5"/>
          <p:cNvSpPr>
            <a:spLocks noGrp="1"/>
          </p:cNvSpPr>
          <p:nvPr>
            <p:ph type="sldNum" sz="quarter" idx="12"/>
          </p:nvPr>
        </p:nvSpPr>
        <p:spPr/>
        <p:txBody>
          <a:bodyPr/>
          <a:lstStyle>
            <a:lvl1pPr>
              <a:defRPr/>
            </a:lvl1pPr>
          </a:lstStyle>
          <a:p>
            <a:fld id="{C2C8AD20-21DB-2145-B847-86698D4D4963}" type="slidenum">
              <a:rPr lang="en-GB">
                <a:solidFill>
                  <a:srgbClr val="000000"/>
                </a:solidFill>
                <a:latin typeface="Arial"/>
              </a:rPr>
              <a:pPr/>
              <a:t>‹#›</a:t>
            </a:fld>
            <a:endParaRPr lang="en-GB">
              <a:solidFill>
                <a:srgbClr val="000000"/>
              </a:solidFill>
              <a:latin typeface="Arial"/>
            </a:endParaRPr>
          </a:p>
        </p:txBody>
      </p:sp>
    </p:spTree>
    <p:extLst>
      <p:ext uri="{BB962C8B-B14F-4D97-AF65-F5344CB8AC3E}">
        <p14:creationId xmlns:p14="http://schemas.microsoft.com/office/powerpoint/2010/main" val="28490718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1"/>
            <a:ext cx="4013200" cy="4525840"/>
          </a:xfrm>
        </p:spPr>
        <p:txBody>
          <a:bodyPr/>
          <a:lstStyle>
            <a:lvl1pPr>
              <a:defRPr sz="1938"/>
            </a:lvl1pPr>
            <a:lvl2pPr>
              <a:defRPr sz="1662"/>
            </a:lvl2pPr>
            <a:lvl3pPr>
              <a:defRPr sz="1385"/>
            </a:lvl3pPr>
            <a:lvl4pPr>
              <a:defRPr sz="1246"/>
            </a:lvl4pPr>
            <a:lvl5pPr>
              <a:defRPr sz="1246"/>
            </a:lvl5pPr>
            <a:lvl6pPr>
              <a:defRPr sz="1246"/>
            </a:lvl6pPr>
            <a:lvl7pPr>
              <a:defRPr sz="1246"/>
            </a:lvl7pPr>
            <a:lvl8pPr>
              <a:defRPr sz="1246"/>
            </a:lvl8pPr>
            <a:lvl9pPr>
              <a:defRPr sz="1246"/>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73600" y="1600201"/>
            <a:ext cx="4013200" cy="4525840"/>
          </a:xfrm>
        </p:spPr>
        <p:txBody>
          <a:bodyPr/>
          <a:lstStyle>
            <a:lvl1pPr>
              <a:defRPr sz="1938"/>
            </a:lvl1pPr>
            <a:lvl2pPr>
              <a:defRPr sz="1662"/>
            </a:lvl2pPr>
            <a:lvl3pPr>
              <a:defRPr sz="1385"/>
            </a:lvl3pPr>
            <a:lvl4pPr>
              <a:defRPr sz="1246"/>
            </a:lvl4pPr>
            <a:lvl5pPr>
              <a:defRPr sz="1246"/>
            </a:lvl5pPr>
            <a:lvl6pPr>
              <a:defRPr sz="1246"/>
            </a:lvl6pPr>
            <a:lvl7pPr>
              <a:defRPr sz="1246"/>
            </a:lvl7pPr>
            <a:lvl8pPr>
              <a:defRPr sz="1246"/>
            </a:lvl8pPr>
            <a:lvl9pPr>
              <a:defRPr sz="1246"/>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lvl1pPr>
              <a:defRPr/>
            </a:lvl1pPr>
          </a:lstStyle>
          <a:p>
            <a:endParaRPr lang="en-GB">
              <a:solidFill>
                <a:srgbClr val="000000"/>
              </a:solidFill>
              <a:latin typeface="Arial"/>
            </a:endParaRPr>
          </a:p>
        </p:txBody>
      </p:sp>
      <p:sp>
        <p:nvSpPr>
          <p:cNvPr id="6" name="Footer Placeholder 5"/>
          <p:cNvSpPr>
            <a:spLocks noGrp="1"/>
          </p:cNvSpPr>
          <p:nvPr>
            <p:ph type="ftr" sz="quarter" idx="11"/>
          </p:nvPr>
        </p:nvSpPr>
        <p:spPr/>
        <p:txBody>
          <a:bodyPr/>
          <a:lstStyle>
            <a:lvl1pPr>
              <a:defRPr/>
            </a:lvl1pPr>
          </a:lstStyle>
          <a:p>
            <a:endParaRPr lang="en-GB">
              <a:solidFill>
                <a:srgbClr val="000000"/>
              </a:solidFill>
              <a:latin typeface="Arial"/>
            </a:endParaRPr>
          </a:p>
        </p:txBody>
      </p:sp>
      <p:sp>
        <p:nvSpPr>
          <p:cNvPr id="7" name="Slide Number Placeholder 6"/>
          <p:cNvSpPr>
            <a:spLocks noGrp="1"/>
          </p:cNvSpPr>
          <p:nvPr>
            <p:ph type="sldNum" sz="quarter" idx="12"/>
          </p:nvPr>
        </p:nvSpPr>
        <p:spPr/>
        <p:txBody>
          <a:bodyPr/>
          <a:lstStyle>
            <a:lvl1pPr>
              <a:defRPr/>
            </a:lvl1pPr>
          </a:lstStyle>
          <a:p>
            <a:fld id="{91374FDB-D529-124C-961D-2D941D776523}" type="slidenum">
              <a:rPr lang="en-GB">
                <a:solidFill>
                  <a:srgbClr val="000000"/>
                </a:solidFill>
                <a:latin typeface="Arial"/>
              </a:rPr>
              <a:pPr/>
              <a:t>‹#›</a:t>
            </a:fld>
            <a:endParaRPr lang="en-GB">
              <a:solidFill>
                <a:srgbClr val="000000"/>
              </a:solidFill>
              <a:latin typeface="Arial"/>
            </a:endParaRPr>
          </a:p>
        </p:txBody>
      </p:sp>
    </p:spTree>
    <p:extLst>
      <p:ext uri="{BB962C8B-B14F-4D97-AF65-F5344CB8AC3E}">
        <p14:creationId xmlns:p14="http://schemas.microsoft.com/office/powerpoint/2010/main" val="32393470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vert="horz"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Tree>
    <p:extLst>
      <p:ext uri="{BB962C8B-B14F-4D97-AF65-F5344CB8AC3E}">
        <p14:creationId xmlns:p14="http://schemas.microsoft.com/office/powerpoint/2010/main" val="1212902783"/>
      </p:ext>
    </p:extLst>
  </p:cSld>
  <p:clrMapOvr>
    <a:masterClrMapping/>
  </p:clrMapOvr>
  <p:transition>
    <p:zoom/>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358"/>
            <a:ext cx="4040717" cy="639640"/>
          </a:xfrm>
        </p:spPr>
        <p:txBody>
          <a:bodyPr anchor="b"/>
          <a:lstStyle>
            <a:lvl1pPr marL="0" indent="0">
              <a:buNone/>
              <a:defRPr sz="1662" b="1"/>
            </a:lvl1pPr>
            <a:lvl2pPr marL="316520" indent="0">
              <a:buNone/>
              <a:defRPr sz="1385" b="1"/>
            </a:lvl2pPr>
            <a:lvl3pPr marL="633039" indent="0">
              <a:buNone/>
              <a:defRPr sz="1246" b="1"/>
            </a:lvl3pPr>
            <a:lvl4pPr marL="949559" indent="0">
              <a:buNone/>
              <a:defRPr sz="1108" b="1"/>
            </a:lvl4pPr>
            <a:lvl5pPr marL="1266078" indent="0">
              <a:buNone/>
              <a:defRPr sz="1108" b="1"/>
            </a:lvl5pPr>
            <a:lvl6pPr marL="1582598" indent="0">
              <a:buNone/>
              <a:defRPr sz="1108" b="1"/>
            </a:lvl6pPr>
            <a:lvl7pPr marL="1899117" indent="0">
              <a:buNone/>
              <a:defRPr sz="1108" b="1"/>
            </a:lvl7pPr>
            <a:lvl8pPr marL="2215637" indent="0">
              <a:buNone/>
              <a:defRPr sz="1108" b="1"/>
            </a:lvl8pPr>
            <a:lvl9pPr marL="2532156" indent="0">
              <a:buNone/>
              <a:defRPr sz="1108" b="1"/>
            </a:lvl9pPr>
          </a:lstStyle>
          <a:p>
            <a:pPr lvl="0"/>
            <a:r>
              <a:rPr lang="en-GB"/>
              <a:t>Click to edit Master text styles</a:t>
            </a:r>
          </a:p>
        </p:txBody>
      </p:sp>
      <p:sp>
        <p:nvSpPr>
          <p:cNvPr id="4" name="Content Placeholder 3"/>
          <p:cNvSpPr>
            <a:spLocks noGrp="1"/>
          </p:cNvSpPr>
          <p:nvPr>
            <p:ph sz="half" idx="2"/>
          </p:nvPr>
        </p:nvSpPr>
        <p:spPr>
          <a:xfrm>
            <a:off x="457200" y="2174997"/>
            <a:ext cx="4040717" cy="3951043"/>
          </a:xfrm>
        </p:spPr>
        <p:txBody>
          <a:bodyPr/>
          <a:lstStyle>
            <a:lvl1pPr>
              <a:defRPr sz="1662"/>
            </a:lvl1pPr>
            <a:lvl2pPr>
              <a:defRPr sz="1385"/>
            </a:lvl2pPr>
            <a:lvl3pPr>
              <a:defRPr sz="1246"/>
            </a:lvl3pPr>
            <a:lvl4pPr>
              <a:defRPr sz="1108"/>
            </a:lvl4pPr>
            <a:lvl5pPr>
              <a:defRPr sz="1108"/>
            </a:lvl5pPr>
            <a:lvl6pPr>
              <a:defRPr sz="1108"/>
            </a:lvl6pPr>
            <a:lvl7pPr>
              <a:defRPr sz="1108"/>
            </a:lvl7pPr>
            <a:lvl8pPr>
              <a:defRPr sz="1108"/>
            </a:lvl8pPr>
            <a:lvl9pPr>
              <a:defRPr sz="1108"/>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6087" y="1535358"/>
            <a:ext cx="4040716" cy="639640"/>
          </a:xfrm>
        </p:spPr>
        <p:txBody>
          <a:bodyPr anchor="b"/>
          <a:lstStyle>
            <a:lvl1pPr marL="0" indent="0">
              <a:buNone/>
              <a:defRPr sz="1662" b="1"/>
            </a:lvl1pPr>
            <a:lvl2pPr marL="316520" indent="0">
              <a:buNone/>
              <a:defRPr sz="1385" b="1"/>
            </a:lvl2pPr>
            <a:lvl3pPr marL="633039" indent="0">
              <a:buNone/>
              <a:defRPr sz="1246" b="1"/>
            </a:lvl3pPr>
            <a:lvl4pPr marL="949559" indent="0">
              <a:buNone/>
              <a:defRPr sz="1108" b="1"/>
            </a:lvl4pPr>
            <a:lvl5pPr marL="1266078" indent="0">
              <a:buNone/>
              <a:defRPr sz="1108" b="1"/>
            </a:lvl5pPr>
            <a:lvl6pPr marL="1582598" indent="0">
              <a:buNone/>
              <a:defRPr sz="1108" b="1"/>
            </a:lvl6pPr>
            <a:lvl7pPr marL="1899117" indent="0">
              <a:buNone/>
              <a:defRPr sz="1108" b="1"/>
            </a:lvl7pPr>
            <a:lvl8pPr marL="2215637" indent="0">
              <a:buNone/>
              <a:defRPr sz="1108" b="1"/>
            </a:lvl8pPr>
            <a:lvl9pPr marL="2532156" indent="0">
              <a:buNone/>
              <a:defRPr sz="1108" b="1"/>
            </a:lvl9pPr>
          </a:lstStyle>
          <a:p>
            <a:pPr lvl="0"/>
            <a:r>
              <a:rPr lang="en-GB"/>
              <a:t>Click to edit Master text styles</a:t>
            </a:r>
          </a:p>
        </p:txBody>
      </p:sp>
      <p:sp>
        <p:nvSpPr>
          <p:cNvPr id="6" name="Content Placeholder 5"/>
          <p:cNvSpPr>
            <a:spLocks noGrp="1"/>
          </p:cNvSpPr>
          <p:nvPr>
            <p:ph sz="quarter" idx="4"/>
          </p:nvPr>
        </p:nvSpPr>
        <p:spPr>
          <a:xfrm>
            <a:off x="4646087" y="2174997"/>
            <a:ext cx="4040716" cy="3951043"/>
          </a:xfrm>
        </p:spPr>
        <p:txBody>
          <a:bodyPr/>
          <a:lstStyle>
            <a:lvl1pPr>
              <a:defRPr sz="1662"/>
            </a:lvl1pPr>
            <a:lvl2pPr>
              <a:defRPr sz="1385"/>
            </a:lvl2pPr>
            <a:lvl3pPr>
              <a:defRPr sz="1246"/>
            </a:lvl3pPr>
            <a:lvl4pPr>
              <a:defRPr sz="1108"/>
            </a:lvl4pPr>
            <a:lvl5pPr>
              <a:defRPr sz="1108"/>
            </a:lvl5pPr>
            <a:lvl6pPr>
              <a:defRPr sz="1108"/>
            </a:lvl6pPr>
            <a:lvl7pPr>
              <a:defRPr sz="1108"/>
            </a:lvl7pPr>
            <a:lvl8pPr>
              <a:defRPr sz="1108"/>
            </a:lvl8pPr>
            <a:lvl9pPr>
              <a:defRPr sz="1108"/>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lvl1pPr>
              <a:defRPr/>
            </a:lvl1pPr>
          </a:lstStyle>
          <a:p>
            <a:endParaRPr lang="en-GB">
              <a:solidFill>
                <a:srgbClr val="000000"/>
              </a:solidFill>
              <a:latin typeface="Arial"/>
            </a:endParaRPr>
          </a:p>
        </p:txBody>
      </p:sp>
      <p:sp>
        <p:nvSpPr>
          <p:cNvPr id="8" name="Footer Placeholder 7"/>
          <p:cNvSpPr>
            <a:spLocks noGrp="1"/>
          </p:cNvSpPr>
          <p:nvPr>
            <p:ph type="ftr" sz="quarter" idx="11"/>
          </p:nvPr>
        </p:nvSpPr>
        <p:spPr/>
        <p:txBody>
          <a:bodyPr/>
          <a:lstStyle>
            <a:lvl1pPr>
              <a:defRPr/>
            </a:lvl1pPr>
          </a:lstStyle>
          <a:p>
            <a:endParaRPr lang="en-GB">
              <a:solidFill>
                <a:srgbClr val="000000"/>
              </a:solidFill>
              <a:latin typeface="Arial"/>
            </a:endParaRPr>
          </a:p>
        </p:txBody>
      </p:sp>
      <p:sp>
        <p:nvSpPr>
          <p:cNvPr id="9" name="Slide Number Placeholder 8"/>
          <p:cNvSpPr>
            <a:spLocks noGrp="1"/>
          </p:cNvSpPr>
          <p:nvPr>
            <p:ph type="sldNum" sz="quarter" idx="12"/>
          </p:nvPr>
        </p:nvSpPr>
        <p:spPr/>
        <p:txBody>
          <a:bodyPr/>
          <a:lstStyle>
            <a:lvl1pPr>
              <a:defRPr/>
            </a:lvl1pPr>
          </a:lstStyle>
          <a:p>
            <a:fld id="{D4964052-6D0E-7F4F-89FF-F3F83BD17FC2}" type="slidenum">
              <a:rPr lang="en-GB">
                <a:solidFill>
                  <a:srgbClr val="000000"/>
                </a:solidFill>
                <a:latin typeface="Arial"/>
              </a:rPr>
              <a:pPr/>
              <a:t>‹#›</a:t>
            </a:fld>
            <a:endParaRPr lang="en-GB">
              <a:solidFill>
                <a:srgbClr val="000000"/>
              </a:solidFill>
              <a:latin typeface="Arial"/>
            </a:endParaRPr>
          </a:p>
        </p:txBody>
      </p:sp>
    </p:spTree>
    <p:extLst>
      <p:ext uri="{BB962C8B-B14F-4D97-AF65-F5344CB8AC3E}">
        <p14:creationId xmlns:p14="http://schemas.microsoft.com/office/powerpoint/2010/main" val="394932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GB">
              <a:solidFill>
                <a:srgbClr val="000000"/>
              </a:solidFill>
              <a:latin typeface="Arial"/>
            </a:endParaRPr>
          </a:p>
        </p:txBody>
      </p:sp>
      <p:sp>
        <p:nvSpPr>
          <p:cNvPr id="4" name="Footer Placeholder 3"/>
          <p:cNvSpPr>
            <a:spLocks noGrp="1"/>
          </p:cNvSpPr>
          <p:nvPr>
            <p:ph type="ftr" sz="quarter" idx="11"/>
          </p:nvPr>
        </p:nvSpPr>
        <p:spPr/>
        <p:txBody>
          <a:bodyPr/>
          <a:lstStyle>
            <a:lvl1pPr>
              <a:defRPr/>
            </a:lvl1pPr>
          </a:lstStyle>
          <a:p>
            <a:endParaRPr lang="en-GB">
              <a:solidFill>
                <a:srgbClr val="000000"/>
              </a:solidFill>
              <a:latin typeface="Arial"/>
            </a:endParaRPr>
          </a:p>
        </p:txBody>
      </p:sp>
      <p:sp>
        <p:nvSpPr>
          <p:cNvPr id="5" name="Slide Number Placeholder 4"/>
          <p:cNvSpPr>
            <a:spLocks noGrp="1"/>
          </p:cNvSpPr>
          <p:nvPr>
            <p:ph type="sldNum" sz="quarter" idx="12"/>
          </p:nvPr>
        </p:nvSpPr>
        <p:spPr/>
        <p:txBody>
          <a:bodyPr/>
          <a:lstStyle>
            <a:lvl1pPr>
              <a:defRPr/>
            </a:lvl1pPr>
          </a:lstStyle>
          <a:p>
            <a:fld id="{573C7252-7BE5-5047-8782-162875D6D350}" type="slidenum">
              <a:rPr lang="en-GB">
                <a:solidFill>
                  <a:srgbClr val="000000"/>
                </a:solidFill>
                <a:latin typeface="Arial"/>
              </a:rPr>
              <a:pPr/>
              <a:t>‹#›</a:t>
            </a:fld>
            <a:endParaRPr lang="en-GB">
              <a:solidFill>
                <a:srgbClr val="000000"/>
              </a:solidFill>
              <a:latin typeface="Arial"/>
            </a:endParaRPr>
          </a:p>
        </p:txBody>
      </p:sp>
    </p:spTree>
    <p:extLst>
      <p:ext uri="{BB962C8B-B14F-4D97-AF65-F5344CB8AC3E}">
        <p14:creationId xmlns:p14="http://schemas.microsoft.com/office/powerpoint/2010/main" val="17690488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solidFill>
                <a:srgbClr val="000000"/>
              </a:solidFill>
              <a:latin typeface="Arial"/>
            </a:endParaRPr>
          </a:p>
        </p:txBody>
      </p:sp>
      <p:sp>
        <p:nvSpPr>
          <p:cNvPr id="3" name="Footer Placeholder 2"/>
          <p:cNvSpPr>
            <a:spLocks noGrp="1"/>
          </p:cNvSpPr>
          <p:nvPr>
            <p:ph type="ftr" sz="quarter" idx="11"/>
          </p:nvPr>
        </p:nvSpPr>
        <p:spPr/>
        <p:txBody>
          <a:bodyPr/>
          <a:lstStyle>
            <a:lvl1pPr>
              <a:defRPr/>
            </a:lvl1pPr>
          </a:lstStyle>
          <a:p>
            <a:endParaRPr lang="en-GB">
              <a:solidFill>
                <a:srgbClr val="000000"/>
              </a:solidFill>
              <a:latin typeface="Arial"/>
            </a:endParaRPr>
          </a:p>
        </p:txBody>
      </p:sp>
      <p:sp>
        <p:nvSpPr>
          <p:cNvPr id="4" name="Slide Number Placeholder 3"/>
          <p:cNvSpPr>
            <a:spLocks noGrp="1"/>
          </p:cNvSpPr>
          <p:nvPr>
            <p:ph type="sldNum" sz="quarter" idx="12"/>
          </p:nvPr>
        </p:nvSpPr>
        <p:spPr/>
        <p:txBody>
          <a:bodyPr/>
          <a:lstStyle>
            <a:lvl1pPr>
              <a:defRPr/>
            </a:lvl1pPr>
          </a:lstStyle>
          <a:p>
            <a:fld id="{AAC71514-C8BB-4949-B5C6-9F64484BD5A6}" type="slidenum">
              <a:rPr lang="en-GB">
                <a:solidFill>
                  <a:srgbClr val="000000"/>
                </a:solidFill>
                <a:latin typeface="Arial"/>
              </a:rPr>
              <a:pPr/>
              <a:t>‹#›</a:t>
            </a:fld>
            <a:endParaRPr lang="en-GB">
              <a:solidFill>
                <a:srgbClr val="000000"/>
              </a:solidFill>
              <a:latin typeface="Arial"/>
            </a:endParaRPr>
          </a:p>
        </p:txBody>
      </p:sp>
    </p:spTree>
    <p:extLst>
      <p:ext uri="{BB962C8B-B14F-4D97-AF65-F5344CB8AC3E}">
        <p14:creationId xmlns:p14="http://schemas.microsoft.com/office/powerpoint/2010/main" val="24825358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2564"/>
            <a:ext cx="3007784" cy="1162783"/>
          </a:xfrm>
        </p:spPr>
        <p:txBody>
          <a:bodyPr anchor="b"/>
          <a:lstStyle>
            <a:lvl1pPr algn="l">
              <a:defRPr sz="1385" b="1"/>
            </a:lvl1pPr>
          </a:lstStyle>
          <a:p>
            <a:r>
              <a:rPr lang="en-GB"/>
              <a:t>Click to edit Master title style</a:t>
            </a:r>
            <a:endParaRPr lang="en-US"/>
          </a:p>
        </p:txBody>
      </p:sp>
      <p:sp>
        <p:nvSpPr>
          <p:cNvPr id="3" name="Content Placeholder 2"/>
          <p:cNvSpPr>
            <a:spLocks noGrp="1"/>
          </p:cNvSpPr>
          <p:nvPr>
            <p:ph idx="1"/>
          </p:nvPr>
        </p:nvSpPr>
        <p:spPr>
          <a:xfrm>
            <a:off x="3575052" y="272564"/>
            <a:ext cx="5111749" cy="5853479"/>
          </a:xfrm>
        </p:spPr>
        <p:txBody>
          <a:bodyPr/>
          <a:lstStyle>
            <a:lvl1pPr>
              <a:defRPr sz="2215"/>
            </a:lvl1pPr>
            <a:lvl2pPr>
              <a:defRPr sz="1938"/>
            </a:lvl2pPr>
            <a:lvl3pPr>
              <a:defRPr sz="1662"/>
            </a:lvl3pPr>
            <a:lvl4pPr>
              <a:defRPr sz="1385"/>
            </a:lvl4pPr>
            <a:lvl5pPr>
              <a:defRPr sz="1385"/>
            </a:lvl5pPr>
            <a:lvl6pPr>
              <a:defRPr sz="1385"/>
            </a:lvl6pPr>
            <a:lvl7pPr>
              <a:defRPr sz="1385"/>
            </a:lvl7pPr>
            <a:lvl8pPr>
              <a:defRPr sz="1385"/>
            </a:lvl8pPr>
            <a:lvl9pPr>
              <a:defRPr sz="1385"/>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344"/>
            <a:ext cx="3007784" cy="4690696"/>
          </a:xfrm>
        </p:spPr>
        <p:txBody>
          <a:bodyPr/>
          <a:lstStyle>
            <a:lvl1pPr marL="0" indent="0">
              <a:buNone/>
              <a:defRPr sz="969"/>
            </a:lvl1pPr>
            <a:lvl2pPr marL="316520" indent="0">
              <a:buNone/>
              <a:defRPr sz="831"/>
            </a:lvl2pPr>
            <a:lvl3pPr marL="633039" indent="0">
              <a:buNone/>
              <a:defRPr sz="692"/>
            </a:lvl3pPr>
            <a:lvl4pPr marL="949559" indent="0">
              <a:buNone/>
              <a:defRPr sz="623"/>
            </a:lvl4pPr>
            <a:lvl5pPr marL="1266078" indent="0">
              <a:buNone/>
              <a:defRPr sz="623"/>
            </a:lvl5pPr>
            <a:lvl6pPr marL="1582598" indent="0">
              <a:buNone/>
              <a:defRPr sz="623"/>
            </a:lvl6pPr>
            <a:lvl7pPr marL="1899117" indent="0">
              <a:buNone/>
              <a:defRPr sz="623"/>
            </a:lvl7pPr>
            <a:lvl8pPr marL="2215637" indent="0">
              <a:buNone/>
              <a:defRPr sz="623"/>
            </a:lvl8pPr>
            <a:lvl9pPr marL="2532156" indent="0">
              <a:buNone/>
              <a:defRPr sz="623"/>
            </a:lvl9pPr>
          </a:lstStyle>
          <a:p>
            <a:pPr lvl="0"/>
            <a:r>
              <a:rPr lang="en-GB"/>
              <a:t>Click to edit Master text styles</a:t>
            </a:r>
          </a:p>
        </p:txBody>
      </p:sp>
      <p:sp>
        <p:nvSpPr>
          <p:cNvPr id="5" name="Date Placeholder 4"/>
          <p:cNvSpPr>
            <a:spLocks noGrp="1"/>
          </p:cNvSpPr>
          <p:nvPr>
            <p:ph type="dt" sz="half" idx="10"/>
          </p:nvPr>
        </p:nvSpPr>
        <p:spPr/>
        <p:txBody>
          <a:bodyPr/>
          <a:lstStyle>
            <a:lvl1pPr>
              <a:defRPr/>
            </a:lvl1pPr>
          </a:lstStyle>
          <a:p>
            <a:endParaRPr lang="en-GB">
              <a:solidFill>
                <a:srgbClr val="000000"/>
              </a:solidFill>
              <a:latin typeface="Arial"/>
            </a:endParaRPr>
          </a:p>
        </p:txBody>
      </p:sp>
      <p:sp>
        <p:nvSpPr>
          <p:cNvPr id="6" name="Footer Placeholder 5"/>
          <p:cNvSpPr>
            <a:spLocks noGrp="1"/>
          </p:cNvSpPr>
          <p:nvPr>
            <p:ph type="ftr" sz="quarter" idx="11"/>
          </p:nvPr>
        </p:nvSpPr>
        <p:spPr/>
        <p:txBody>
          <a:bodyPr/>
          <a:lstStyle>
            <a:lvl1pPr>
              <a:defRPr/>
            </a:lvl1pPr>
          </a:lstStyle>
          <a:p>
            <a:endParaRPr lang="en-GB">
              <a:solidFill>
                <a:srgbClr val="000000"/>
              </a:solidFill>
              <a:latin typeface="Arial"/>
            </a:endParaRPr>
          </a:p>
        </p:txBody>
      </p:sp>
      <p:sp>
        <p:nvSpPr>
          <p:cNvPr id="7" name="Slide Number Placeholder 6"/>
          <p:cNvSpPr>
            <a:spLocks noGrp="1"/>
          </p:cNvSpPr>
          <p:nvPr>
            <p:ph type="sldNum" sz="quarter" idx="12"/>
          </p:nvPr>
        </p:nvSpPr>
        <p:spPr/>
        <p:txBody>
          <a:bodyPr/>
          <a:lstStyle>
            <a:lvl1pPr>
              <a:defRPr/>
            </a:lvl1pPr>
          </a:lstStyle>
          <a:p>
            <a:fld id="{E3F8F074-1EC7-D648-A861-06C9F633FCE0}" type="slidenum">
              <a:rPr lang="en-GB">
                <a:solidFill>
                  <a:srgbClr val="000000"/>
                </a:solidFill>
                <a:latin typeface="Arial"/>
              </a:rPr>
              <a:pPr/>
              <a:t>‹#›</a:t>
            </a:fld>
            <a:endParaRPr lang="en-GB">
              <a:solidFill>
                <a:srgbClr val="000000"/>
              </a:solidFill>
              <a:latin typeface="Arial"/>
            </a:endParaRPr>
          </a:p>
        </p:txBody>
      </p:sp>
    </p:spTree>
    <p:extLst>
      <p:ext uri="{BB962C8B-B14F-4D97-AF65-F5344CB8AC3E}">
        <p14:creationId xmlns:p14="http://schemas.microsoft.com/office/powerpoint/2010/main" val="52819718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817" y="4800600"/>
            <a:ext cx="5486400" cy="567104"/>
          </a:xfrm>
        </p:spPr>
        <p:txBody>
          <a:bodyPr anchor="b"/>
          <a:lstStyle>
            <a:lvl1pPr algn="l">
              <a:defRPr sz="1385" b="1"/>
            </a:lvl1pPr>
          </a:lstStyle>
          <a:p>
            <a:r>
              <a:rPr lang="en-GB"/>
              <a:t>Click to edit Master title style</a:t>
            </a:r>
            <a:endParaRPr lang="en-US"/>
          </a:p>
        </p:txBody>
      </p:sp>
      <p:sp>
        <p:nvSpPr>
          <p:cNvPr id="3" name="Picture Placeholder 2"/>
          <p:cNvSpPr>
            <a:spLocks noGrp="1"/>
          </p:cNvSpPr>
          <p:nvPr>
            <p:ph type="pic" idx="1"/>
          </p:nvPr>
        </p:nvSpPr>
        <p:spPr>
          <a:xfrm>
            <a:off x="1792817" y="613263"/>
            <a:ext cx="5486400" cy="4114800"/>
          </a:xfrm>
        </p:spPr>
        <p:txBody>
          <a:bodyPr/>
          <a:lstStyle>
            <a:lvl1pPr marL="0" indent="0">
              <a:buNone/>
              <a:defRPr sz="2215"/>
            </a:lvl1pPr>
            <a:lvl2pPr marL="316520" indent="0">
              <a:buNone/>
              <a:defRPr sz="1938"/>
            </a:lvl2pPr>
            <a:lvl3pPr marL="633039" indent="0">
              <a:buNone/>
              <a:defRPr sz="1662"/>
            </a:lvl3pPr>
            <a:lvl4pPr marL="949559" indent="0">
              <a:buNone/>
              <a:defRPr sz="1385"/>
            </a:lvl4pPr>
            <a:lvl5pPr marL="1266078" indent="0">
              <a:buNone/>
              <a:defRPr sz="1385"/>
            </a:lvl5pPr>
            <a:lvl6pPr marL="1582598" indent="0">
              <a:buNone/>
              <a:defRPr sz="1385"/>
            </a:lvl6pPr>
            <a:lvl7pPr marL="1899117" indent="0">
              <a:buNone/>
              <a:defRPr sz="1385"/>
            </a:lvl7pPr>
            <a:lvl8pPr marL="2215637" indent="0">
              <a:buNone/>
              <a:defRPr sz="1385"/>
            </a:lvl8pPr>
            <a:lvl9pPr marL="2532156" indent="0">
              <a:buNone/>
              <a:defRPr sz="1385"/>
            </a:lvl9pPr>
          </a:lstStyle>
          <a:p>
            <a:endParaRPr lang="en-US"/>
          </a:p>
        </p:txBody>
      </p:sp>
      <p:sp>
        <p:nvSpPr>
          <p:cNvPr id="4" name="Text Placeholder 3"/>
          <p:cNvSpPr>
            <a:spLocks noGrp="1"/>
          </p:cNvSpPr>
          <p:nvPr>
            <p:ph type="body" sz="half" idx="2"/>
          </p:nvPr>
        </p:nvSpPr>
        <p:spPr>
          <a:xfrm>
            <a:off x="1792817" y="5367704"/>
            <a:ext cx="5486400" cy="804496"/>
          </a:xfrm>
        </p:spPr>
        <p:txBody>
          <a:bodyPr/>
          <a:lstStyle>
            <a:lvl1pPr marL="0" indent="0">
              <a:buNone/>
              <a:defRPr sz="969"/>
            </a:lvl1pPr>
            <a:lvl2pPr marL="316520" indent="0">
              <a:buNone/>
              <a:defRPr sz="831"/>
            </a:lvl2pPr>
            <a:lvl3pPr marL="633039" indent="0">
              <a:buNone/>
              <a:defRPr sz="692"/>
            </a:lvl3pPr>
            <a:lvl4pPr marL="949559" indent="0">
              <a:buNone/>
              <a:defRPr sz="623"/>
            </a:lvl4pPr>
            <a:lvl5pPr marL="1266078" indent="0">
              <a:buNone/>
              <a:defRPr sz="623"/>
            </a:lvl5pPr>
            <a:lvl6pPr marL="1582598" indent="0">
              <a:buNone/>
              <a:defRPr sz="623"/>
            </a:lvl6pPr>
            <a:lvl7pPr marL="1899117" indent="0">
              <a:buNone/>
              <a:defRPr sz="623"/>
            </a:lvl7pPr>
            <a:lvl8pPr marL="2215637" indent="0">
              <a:buNone/>
              <a:defRPr sz="623"/>
            </a:lvl8pPr>
            <a:lvl9pPr marL="2532156" indent="0">
              <a:buNone/>
              <a:defRPr sz="623"/>
            </a:lvl9pPr>
          </a:lstStyle>
          <a:p>
            <a:pPr lvl="0"/>
            <a:r>
              <a:rPr lang="en-GB"/>
              <a:t>Click to edit Master text styles</a:t>
            </a:r>
          </a:p>
        </p:txBody>
      </p:sp>
      <p:sp>
        <p:nvSpPr>
          <p:cNvPr id="5" name="Date Placeholder 4"/>
          <p:cNvSpPr>
            <a:spLocks noGrp="1"/>
          </p:cNvSpPr>
          <p:nvPr>
            <p:ph type="dt" sz="half" idx="10"/>
          </p:nvPr>
        </p:nvSpPr>
        <p:spPr/>
        <p:txBody>
          <a:bodyPr/>
          <a:lstStyle>
            <a:lvl1pPr>
              <a:defRPr/>
            </a:lvl1pPr>
          </a:lstStyle>
          <a:p>
            <a:endParaRPr lang="en-GB">
              <a:solidFill>
                <a:srgbClr val="000000"/>
              </a:solidFill>
              <a:latin typeface="Arial"/>
            </a:endParaRPr>
          </a:p>
        </p:txBody>
      </p:sp>
      <p:sp>
        <p:nvSpPr>
          <p:cNvPr id="6" name="Footer Placeholder 5"/>
          <p:cNvSpPr>
            <a:spLocks noGrp="1"/>
          </p:cNvSpPr>
          <p:nvPr>
            <p:ph type="ftr" sz="quarter" idx="11"/>
          </p:nvPr>
        </p:nvSpPr>
        <p:spPr/>
        <p:txBody>
          <a:bodyPr/>
          <a:lstStyle>
            <a:lvl1pPr>
              <a:defRPr/>
            </a:lvl1pPr>
          </a:lstStyle>
          <a:p>
            <a:endParaRPr lang="en-GB">
              <a:solidFill>
                <a:srgbClr val="000000"/>
              </a:solidFill>
              <a:latin typeface="Arial"/>
            </a:endParaRPr>
          </a:p>
        </p:txBody>
      </p:sp>
      <p:sp>
        <p:nvSpPr>
          <p:cNvPr id="7" name="Slide Number Placeholder 6"/>
          <p:cNvSpPr>
            <a:spLocks noGrp="1"/>
          </p:cNvSpPr>
          <p:nvPr>
            <p:ph type="sldNum" sz="quarter" idx="12"/>
          </p:nvPr>
        </p:nvSpPr>
        <p:spPr/>
        <p:txBody>
          <a:bodyPr/>
          <a:lstStyle>
            <a:lvl1pPr>
              <a:defRPr/>
            </a:lvl1pPr>
          </a:lstStyle>
          <a:p>
            <a:fld id="{0EA69080-2BB1-CB41-894D-719876B5692C}" type="slidenum">
              <a:rPr lang="en-GB">
                <a:solidFill>
                  <a:srgbClr val="000000"/>
                </a:solidFill>
                <a:latin typeface="Arial"/>
              </a:rPr>
              <a:pPr/>
              <a:t>‹#›</a:t>
            </a:fld>
            <a:endParaRPr lang="en-GB">
              <a:solidFill>
                <a:srgbClr val="000000"/>
              </a:solidFill>
              <a:latin typeface="Arial"/>
            </a:endParaRPr>
          </a:p>
        </p:txBody>
      </p:sp>
    </p:spTree>
    <p:extLst>
      <p:ext uri="{BB962C8B-B14F-4D97-AF65-F5344CB8AC3E}">
        <p14:creationId xmlns:p14="http://schemas.microsoft.com/office/powerpoint/2010/main" val="11828579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endParaRPr lang="en-GB">
              <a:solidFill>
                <a:srgbClr val="000000"/>
              </a:solidFill>
              <a:latin typeface="Arial"/>
            </a:endParaRPr>
          </a:p>
        </p:txBody>
      </p:sp>
      <p:sp>
        <p:nvSpPr>
          <p:cNvPr id="5" name="Footer Placeholder 4"/>
          <p:cNvSpPr>
            <a:spLocks noGrp="1"/>
          </p:cNvSpPr>
          <p:nvPr>
            <p:ph type="ftr" sz="quarter" idx="11"/>
          </p:nvPr>
        </p:nvSpPr>
        <p:spPr/>
        <p:txBody>
          <a:bodyPr/>
          <a:lstStyle>
            <a:lvl1pPr>
              <a:defRPr/>
            </a:lvl1pPr>
          </a:lstStyle>
          <a:p>
            <a:endParaRPr lang="en-GB">
              <a:solidFill>
                <a:srgbClr val="000000"/>
              </a:solidFill>
              <a:latin typeface="Arial"/>
            </a:endParaRPr>
          </a:p>
        </p:txBody>
      </p:sp>
      <p:sp>
        <p:nvSpPr>
          <p:cNvPr id="6" name="Slide Number Placeholder 5"/>
          <p:cNvSpPr>
            <a:spLocks noGrp="1"/>
          </p:cNvSpPr>
          <p:nvPr>
            <p:ph type="sldNum" sz="quarter" idx="12"/>
          </p:nvPr>
        </p:nvSpPr>
        <p:spPr/>
        <p:txBody>
          <a:bodyPr/>
          <a:lstStyle>
            <a:lvl1pPr>
              <a:defRPr/>
            </a:lvl1pPr>
          </a:lstStyle>
          <a:p>
            <a:fld id="{3706D1BF-A00E-1A4E-BE40-92425396D15A}" type="slidenum">
              <a:rPr lang="en-GB">
                <a:solidFill>
                  <a:srgbClr val="000000"/>
                </a:solidFill>
                <a:latin typeface="Arial"/>
              </a:rPr>
              <a:pPr/>
              <a:t>‹#›</a:t>
            </a:fld>
            <a:endParaRPr lang="en-GB">
              <a:solidFill>
                <a:srgbClr val="000000"/>
              </a:solidFill>
              <a:latin typeface="Arial"/>
            </a:endParaRPr>
          </a:p>
        </p:txBody>
      </p:sp>
    </p:spTree>
    <p:extLst>
      <p:ext uri="{BB962C8B-B14F-4D97-AF65-F5344CB8AC3E}">
        <p14:creationId xmlns:p14="http://schemas.microsoft.com/office/powerpoint/2010/main" val="381818686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760"/>
            <a:ext cx="2057400" cy="5851281"/>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760"/>
            <a:ext cx="5969000" cy="5851281"/>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endParaRPr lang="en-GB">
              <a:solidFill>
                <a:srgbClr val="000000"/>
              </a:solidFill>
              <a:latin typeface="Arial"/>
            </a:endParaRPr>
          </a:p>
        </p:txBody>
      </p:sp>
      <p:sp>
        <p:nvSpPr>
          <p:cNvPr id="5" name="Footer Placeholder 4"/>
          <p:cNvSpPr>
            <a:spLocks noGrp="1"/>
          </p:cNvSpPr>
          <p:nvPr>
            <p:ph type="ftr" sz="quarter" idx="11"/>
          </p:nvPr>
        </p:nvSpPr>
        <p:spPr/>
        <p:txBody>
          <a:bodyPr/>
          <a:lstStyle>
            <a:lvl1pPr>
              <a:defRPr/>
            </a:lvl1pPr>
          </a:lstStyle>
          <a:p>
            <a:endParaRPr lang="en-GB">
              <a:solidFill>
                <a:srgbClr val="000000"/>
              </a:solidFill>
              <a:latin typeface="Arial"/>
            </a:endParaRPr>
          </a:p>
        </p:txBody>
      </p:sp>
      <p:sp>
        <p:nvSpPr>
          <p:cNvPr id="6" name="Slide Number Placeholder 5"/>
          <p:cNvSpPr>
            <a:spLocks noGrp="1"/>
          </p:cNvSpPr>
          <p:nvPr>
            <p:ph type="sldNum" sz="quarter" idx="12"/>
          </p:nvPr>
        </p:nvSpPr>
        <p:spPr/>
        <p:txBody>
          <a:bodyPr/>
          <a:lstStyle>
            <a:lvl1pPr>
              <a:defRPr/>
            </a:lvl1pPr>
          </a:lstStyle>
          <a:p>
            <a:fld id="{72E16442-64BE-DE40-BB43-315B086EF44C}" type="slidenum">
              <a:rPr lang="en-GB">
                <a:solidFill>
                  <a:srgbClr val="000000"/>
                </a:solidFill>
                <a:latin typeface="Arial"/>
              </a:rPr>
              <a:pPr/>
              <a:t>‹#›</a:t>
            </a:fld>
            <a:endParaRPr lang="en-GB">
              <a:solidFill>
                <a:srgbClr val="000000"/>
              </a:solidFill>
              <a:latin typeface="Arial"/>
            </a:endParaRPr>
          </a:p>
        </p:txBody>
      </p:sp>
    </p:spTree>
    <p:extLst>
      <p:ext uri="{BB962C8B-B14F-4D97-AF65-F5344CB8AC3E}">
        <p14:creationId xmlns:p14="http://schemas.microsoft.com/office/powerpoint/2010/main" val="321811496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760"/>
            <a:ext cx="8229600" cy="1143000"/>
          </a:xfrm>
        </p:spPr>
        <p:txBody>
          <a:bodyPr/>
          <a:lstStyle/>
          <a:p>
            <a:r>
              <a:rPr lang="en-GB"/>
              <a:t>Click to edit Master title style</a:t>
            </a:r>
            <a:endParaRPr lang="en-US"/>
          </a:p>
        </p:txBody>
      </p:sp>
      <p:sp>
        <p:nvSpPr>
          <p:cNvPr id="3" name="SmartArt Placeholder 2"/>
          <p:cNvSpPr>
            <a:spLocks noGrp="1"/>
          </p:cNvSpPr>
          <p:nvPr>
            <p:ph type="dgm" idx="1"/>
          </p:nvPr>
        </p:nvSpPr>
        <p:spPr>
          <a:xfrm>
            <a:off x="457200" y="1600201"/>
            <a:ext cx="8229600" cy="4525840"/>
          </a:xfrm>
        </p:spPr>
        <p:txBody>
          <a:bodyPr/>
          <a:lstStyle/>
          <a:p>
            <a:endParaRPr lang="en-US"/>
          </a:p>
        </p:txBody>
      </p:sp>
      <p:sp>
        <p:nvSpPr>
          <p:cNvPr id="4" name="Date Placeholder 3"/>
          <p:cNvSpPr>
            <a:spLocks noGrp="1"/>
          </p:cNvSpPr>
          <p:nvPr>
            <p:ph type="dt" sz="half" idx="10"/>
          </p:nvPr>
        </p:nvSpPr>
        <p:spPr>
          <a:xfrm>
            <a:off x="457200" y="6244739"/>
            <a:ext cx="2133600" cy="476983"/>
          </a:xfrm>
        </p:spPr>
        <p:txBody>
          <a:bodyPr/>
          <a:lstStyle>
            <a:lvl1pPr>
              <a:defRPr/>
            </a:lvl1pPr>
          </a:lstStyle>
          <a:p>
            <a:endParaRPr lang="en-GB">
              <a:solidFill>
                <a:srgbClr val="000000"/>
              </a:solidFill>
              <a:latin typeface="Arial"/>
            </a:endParaRPr>
          </a:p>
        </p:txBody>
      </p:sp>
      <p:sp>
        <p:nvSpPr>
          <p:cNvPr id="5" name="Footer Placeholder 4"/>
          <p:cNvSpPr>
            <a:spLocks noGrp="1"/>
          </p:cNvSpPr>
          <p:nvPr>
            <p:ph type="ftr" sz="quarter" idx="11"/>
          </p:nvPr>
        </p:nvSpPr>
        <p:spPr>
          <a:xfrm>
            <a:off x="3124200" y="6244739"/>
            <a:ext cx="2895600" cy="476983"/>
          </a:xfrm>
        </p:spPr>
        <p:txBody>
          <a:bodyPr/>
          <a:lstStyle>
            <a:lvl1pPr>
              <a:defRPr/>
            </a:lvl1pPr>
          </a:lstStyle>
          <a:p>
            <a:endParaRPr lang="en-GB">
              <a:solidFill>
                <a:srgbClr val="000000"/>
              </a:solidFill>
              <a:latin typeface="Arial"/>
            </a:endParaRPr>
          </a:p>
        </p:txBody>
      </p:sp>
      <p:sp>
        <p:nvSpPr>
          <p:cNvPr id="6" name="Slide Number Placeholder 5"/>
          <p:cNvSpPr>
            <a:spLocks noGrp="1"/>
          </p:cNvSpPr>
          <p:nvPr>
            <p:ph type="sldNum" sz="quarter" idx="12"/>
          </p:nvPr>
        </p:nvSpPr>
        <p:spPr>
          <a:xfrm>
            <a:off x="6553200" y="6244739"/>
            <a:ext cx="2133600" cy="476983"/>
          </a:xfrm>
        </p:spPr>
        <p:txBody>
          <a:bodyPr/>
          <a:lstStyle>
            <a:lvl1pPr>
              <a:defRPr/>
            </a:lvl1pPr>
          </a:lstStyle>
          <a:p>
            <a:fld id="{5EDEF52C-224B-6B43-BA99-016BE0387675}" type="slidenum">
              <a:rPr lang="en-GB">
                <a:solidFill>
                  <a:srgbClr val="000000"/>
                </a:solidFill>
                <a:latin typeface="Arial"/>
              </a:rPr>
              <a:pPr/>
              <a:t>‹#›</a:t>
            </a:fld>
            <a:endParaRPr lang="en-GB">
              <a:solidFill>
                <a:srgbClr val="000000"/>
              </a:solidFill>
              <a:latin typeface="Arial"/>
            </a:endParaRPr>
          </a:p>
        </p:txBody>
      </p:sp>
    </p:spTree>
    <p:extLst>
      <p:ext uri="{BB962C8B-B14F-4D97-AF65-F5344CB8AC3E}">
        <p14:creationId xmlns:p14="http://schemas.microsoft.com/office/powerpoint/2010/main" val="51640354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53"/>
            <a:ext cx="7772400" cy="1470025"/>
          </a:xfrm>
          <a:prstGeom prst="rect">
            <a:avLst/>
          </a:prstGeom>
        </p:spPr>
        <p:txBody>
          <a:bodyPr vert="horz" lIns="91252" tIns="45628" rIns="91252" bIns="45628"/>
          <a:lstStyle/>
          <a:p>
            <a:r>
              <a:rPr lang="en-GB"/>
              <a:t>Click to edit Master title style</a:t>
            </a:r>
            <a:endParaRPr lang="en-US"/>
          </a:p>
        </p:txBody>
      </p:sp>
      <p:sp>
        <p:nvSpPr>
          <p:cNvPr id="3" name="Subtitle 2"/>
          <p:cNvSpPr>
            <a:spLocks noGrp="1"/>
          </p:cNvSpPr>
          <p:nvPr>
            <p:ph type="subTitle" idx="1"/>
          </p:nvPr>
        </p:nvSpPr>
        <p:spPr>
          <a:xfrm>
            <a:off x="1371600" y="3886203"/>
            <a:ext cx="6400800" cy="1752600"/>
          </a:xfrm>
          <a:prstGeom prst="rect">
            <a:avLst/>
          </a:prstGeom>
        </p:spPr>
        <p:txBody>
          <a:bodyPr vert="horz" lIns="91252" tIns="45628" rIns="91252" bIns="45628"/>
          <a:lstStyle>
            <a:lvl1pPr marL="0" indent="0" algn="ctr">
              <a:buNone/>
              <a:defRPr/>
            </a:lvl1pPr>
            <a:lvl2pPr marL="456278" indent="0" algn="ctr">
              <a:buNone/>
              <a:defRPr/>
            </a:lvl2pPr>
            <a:lvl3pPr marL="912554" indent="0" algn="ctr">
              <a:buNone/>
              <a:defRPr/>
            </a:lvl3pPr>
            <a:lvl4pPr marL="1368838" indent="0" algn="ctr">
              <a:buNone/>
              <a:defRPr/>
            </a:lvl4pPr>
            <a:lvl5pPr marL="1825116" indent="0" algn="ctr">
              <a:buNone/>
              <a:defRPr/>
            </a:lvl5pPr>
            <a:lvl6pPr marL="2281395" indent="0" algn="ctr">
              <a:buNone/>
              <a:defRPr/>
            </a:lvl6pPr>
            <a:lvl7pPr marL="2737672" indent="0" algn="ctr">
              <a:buNone/>
              <a:defRPr/>
            </a:lvl7pPr>
            <a:lvl8pPr marL="3193949" indent="0" algn="ctr">
              <a:buNone/>
              <a:defRPr/>
            </a:lvl8pPr>
            <a:lvl9pPr marL="3650229" indent="0" algn="ctr">
              <a:buNone/>
              <a:defRPr/>
            </a:lvl9pPr>
          </a:lstStyle>
          <a:p>
            <a:r>
              <a:rPr lang="en-GB"/>
              <a:t>Click to edit Master subtitle style</a:t>
            </a:r>
            <a:endParaRPr lang="en-US"/>
          </a:p>
        </p:txBody>
      </p:sp>
    </p:spTree>
    <p:extLst>
      <p:ext uri="{BB962C8B-B14F-4D97-AF65-F5344CB8AC3E}">
        <p14:creationId xmlns:p14="http://schemas.microsoft.com/office/powerpoint/2010/main" val="2548475634"/>
      </p:ext>
    </p:extLst>
  </p:cSld>
  <p:clrMapOvr>
    <a:masterClrMapping/>
  </p:clrMapOvr>
  <p:transition>
    <p:zo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lIns="91252" tIns="45628" rIns="91252" bIns="45628"/>
          <a:lstStyle/>
          <a:p>
            <a:r>
              <a:rPr lang="en-GB"/>
              <a:t>Click to edit Master title style</a:t>
            </a:r>
            <a:endParaRPr lang="en-US"/>
          </a:p>
        </p:txBody>
      </p:sp>
      <p:sp>
        <p:nvSpPr>
          <p:cNvPr id="3" name="Content Placeholder 2"/>
          <p:cNvSpPr>
            <a:spLocks noGrp="1"/>
          </p:cNvSpPr>
          <p:nvPr>
            <p:ph idx="1"/>
          </p:nvPr>
        </p:nvSpPr>
        <p:spPr>
          <a:xfrm>
            <a:off x="457200" y="1600217"/>
            <a:ext cx="8229600" cy="4525963"/>
          </a:xfrm>
          <a:prstGeom prst="rect">
            <a:avLst/>
          </a:prstGeom>
        </p:spPr>
        <p:txBody>
          <a:bodyPr vert="horz" lIns="91252" tIns="45628" rIns="91252" bIns="45628"/>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349604010"/>
      </p:ext>
    </p:extLst>
  </p:cSld>
  <p:clrMapOvr>
    <a:masterClrMapping/>
  </p:clrMapOvr>
  <p:transition>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57870349"/>
      </p:ext>
    </p:extLst>
  </p:cSld>
  <p:clrMapOvr>
    <a:masterClrMapping/>
  </p:clrMapOvr>
  <p:transition>
    <p:zoom/>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34"/>
            <a:ext cx="7772400" cy="1362075"/>
          </a:xfrm>
          <a:prstGeom prst="rect">
            <a:avLst/>
          </a:prstGeom>
        </p:spPr>
        <p:txBody>
          <a:bodyPr vert="horz" lIns="91252" tIns="45628" rIns="91252" bIns="45628"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34"/>
            <a:ext cx="7772400" cy="1500187"/>
          </a:xfrm>
          <a:prstGeom prst="rect">
            <a:avLst/>
          </a:prstGeom>
        </p:spPr>
        <p:txBody>
          <a:bodyPr vert="horz" lIns="91252" tIns="45628" rIns="91252" bIns="45628" anchor="b"/>
          <a:lstStyle>
            <a:lvl1pPr marL="0" indent="0">
              <a:buNone/>
              <a:defRPr sz="2000"/>
            </a:lvl1pPr>
            <a:lvl2pPr marL="456278" indent="0">
              <a:buNone/>
              <a:defRPr sz="1800"/>
            </a:lvl2pPr>
            <a:lvl3pPr marL="912554" indent="0">
              <a:buNone/>
              <a:defRPr sz="1600"/>
            </a:lvl3pPr>
            <a:lvl4pPr marL="1368838" indent="0">
              <a:buNone/>
              <a:defRPr sz="1400"/>
            </a:lvl4pPr>
            <a:lvl5pPr marL="1825116" indent="0">
              <a:buNone/>
              <a:defRPr sz="1400"/>
            </a:lvl5pPr>
            <a:lvl6pPr marL="2281395" indent="0">
              <a:buNone/>
              <a:defRPr sz="1400"/>
            </a:lvl6pPr>
            <a:lvl7pPr marL="2737672" indent="0">
              <a:buNone/>
              <a:defRPr sz="1400"/>
            </a:lvl7pPr>
            <a:lvl8pPr marL="3193949" indent="0">
              <a:buNone/>
              <a:defRPr sz="1400"/>
            </a:lvl8pPr>
            <a:lvl9pPr marL="3650229" indent="0">
              <a:buNone/>
              <a:defRPr sz="1400"/>
            </a:lvl9pPr>
          </a:lstStyle>
          <a:p>
            <a:pPr lvl="0"/>
            <a:r>
              <a:rPr lang="en-GB"/>
              <a:t>Click to edit Master text styles</a:t>
            </a:r>
          </a:p>
        </p:txBody>
      </p:sp>
    </p:spTree>
    <p:extLst>
      <p:ext uri="{BB962C8B-B14F-4D97-AF65-F5344CB8AC3E}">
        <p14:creationId xmlns:p14="http://schemas.microsoft.com/office/powerpoint/2010/main" val="3882430223"/>
      </p:ext>
    </p:extLst>
  </p:cSld>
  <p:clrMapOvr>
    <a:masterClrMapping/>
  </p:clrMapOvr>
  <p:transition>
    <p:zoom/>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lIns="91252" tIns="45628" rIns="91252" bIns="45628"/>
          <a:lstStyle/>
          <a:p>
            <a:r>
              <a:rPr lang="en-GB"/>
              <a:t>Click to edit Master title style</a:t>
            </a:r>
            <a:endParaRPr lang="en-US"/>
          </a:p>
        </p:txBody>
      </p:sp>
      <p:sp>
        <p:nvSpPr>
          <p:cNvPr id="3" name="Content Placeholder 2"/>
          <p:cNvSpPr>
            <a:spLocks noGrp="1"/>
          </p:cNvSpPr>
          <p:nvPr>
            <p:ph sz="half" idx="1"/>
          </p:nvPr>
        </p:nvSpPr>
        <p:spPr>
          <a:xfrm>
            <a:off x="457200" y="1600217"/>
            <a:ext cx="4038600" cy="4525963"/>
          </a:xfrm>
          <a:prstGeom prst="rect">
            <a:avLst/>
          </a:prstGeom>
        </p:spPr>
        <p:txBody>
          <a:bodyPr vert="horz" lIns="91252" tIns="45628" rIns="91252" bIns="45628"/>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17"/>
            <a:ext cx="4038600" cy="4525963"/>
          </a:xfrm>
          <a:prstGeom prst="rect">
            <a:avLst/>
          </a:prstGeom>
        </p:spPr>
        <p:txBody>
          <a:bodyPr vert="horz" lIns="91252" tIns="45628" rIns="91252" bIns="45628"/>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097951758"/>
      </p:ext>
    </p:extLst>
  </p:cSld>
  <p:clrMapOvr>
    <a:masterClrMapping/>
  </p:clrMapOvr>
  <p:transition>
    <p:zoom/>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lIns="91252" tIns="45628" rIns="91252" bIns="45628"/>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3" y="1535114"/>
            <a:ext cx="4040188" cy="639762"/>
          </a:xfrm>
          <a:prstGeom prst="rect">
            <a:avLst/>
          </a:prstGeom>
        </p:spPr>
        <p:txBody>
          <a:bodyPr vert="horz" lIns="91252" tIns="45628" rIns="91252" bIns="45628" anchor="b"/>
          <a:lstStyle>
            <a:lvl1pPr marL="0" indent="0">
              <a:buNone/>
              <a:defRPr sz="2400" b="1"/>
            </a:lvl1pPr>
            <a:lvl2pPr marL="456278" indent="0">
              <a:buNone/>
              <a:defRPr sz="2000" b="1"/>
            </a:lvl2pPr>
            <a:lvl3pPr marL="912554" indent="0">
              <a:buNone/>
              <a:defRPr sz="1800" b="1"/>
            </a:lvl3pPr>
            <a:lvl4pPr marL="1368838" indent="0">
              <a:buNone/>
              <a:defRPr sz="1600" b="1"/>
            </a:lvl4pPr>
            <a:lvl5pPr marL="1825116" indent="0">
              <a:buNone/>
              <a:defRPr sz="1600" b="1"/>
            </a:lvl5pPr>
            <a:lvl6pPr marL="2281395" indent="0">
              <a:buNone/>
              <a:defRPr sz="1600" b="1"/>
            </a:lvl6pPr>
            <a:lvl7pPr marL="2737672" indent="0">
              <a:buNone/>
              <a:defRPr sz="1600" b="1"/>
            </a:lvl7pPr>
            <a:lvl8pPr marL="3193949" indent="0">
              <a:buNone/>
              <a:defRPr sz="1600" b="1"/>
            </a:lvl8pPr>
            <a:lvl9pPr marL="3650229"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3" y="2174875"/>
            <a:ext cx="4040188" cy="3951288"/>
          </a:xfrm>
          <a:prstGeom prst="rect">
            <a:avLst/>
          </a:prstGeom>
        </p:spPr>
        <p:txBody>
          <a:bodyPr vert="horz" lIns="91252" tIns="45628" rIns="91252" bIns="45628"/>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53" y="1535114"/>
            <a:ext cx="4041775" cy="639762"/>
          </a:xfrm>
          <a:prstGeom prst="rect">
            <a:avLst/>
          </a:prstGeom>
        </p:spPr>
        <p:txBody>
          <a:bodyPr vert="horz" lIns="91252" tIns="45628" rIns="91252" bIns="45628" anchor="b"/>
          <a:lstStyle>
            <a:lvl1pPr marL="0" indent="0">
              <a:buNone/>
              <a:defRPr sz="2400" b="1"/>
            </a:lvl1pPr>
            <a:lvl2pPr marL="456278" indent="0">
              <a:buNone/>
              <a:defRPr sz="2000" b="1"/>
            </a:lvl2pPr>
            <a:lvl3pPr marL="912554" indent="0">
              <a:buNone/>
              <a:defRPr sz="1800" b="1"/>
            </a:lvl3pPr>
            <a:lvl4pPr marL="1368838" indent="0">
              <a:buNone/>
              <a:defRPr sz="1600" b="1"/>
            </a:lvl4pPr>
            <a:lvl5pPr marL="1825116" indent="0">
              <a:buNone/>
              <a:defRPr sz="1600" b="1"/>
            </a:lvl5pPr>
            <a:lvl6pPr marL="2281395" indent="0">
              <a:buNone/>
              <a:defRPr sz="1600" b="1"/>
            </a:lvl6pPr>
            <a:lvl7pPr marL="2737672" indent="0">
              <a:buNone/>
              <a:defRPr sz="1600" b="1"/>
            </a:lvl7pPr>
            <a:lvl8pPr marL="3193949" indent="0">
              <a:buNone/>
              <a:defRPr sz="1600" b="1"/>
            </a:lvl8pPr>
            <a:lvl9pPr marL="3650229"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53" y="2174875"/>
            <a:ext cx="4041775" cy="3951288"/>
          </a:xfrm>
          <a:prstGeom prst="rect">
            <a:avLst/>
          </a:prstGeom>
        </p:spPr>
        <p:txBody>
          <a:bodyPr vert="horz" lIns="91252" tIns="45628" rIns="91252" bIns="45628"/>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30108831"/>
      </p:ext>
    </p:extLst>
  </p:cSld>
  <p:clrMapOvr>
    <a:masterClrMapping/>
  </p:clrMapOvr>
  <p:transition>
    <p:zoom/>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lIns="91252" tIns="45628" rIns="91252" bIns="45628"/>
          <a:lstStyle/>
          <a:p>
            <a:r>
              <a:rPr lang="en-GB"/>
              <a:t>Click to edit Master title style</a:t>
            </a:r>
            <a:endParaRPr lang="en-US"/>
          </a:p>
        </p:txBody>
      </p:sp>
    </p:spTree>
    <p:extLst>
      <p:ext uri="{BB962C8B-B14F-4D97-AF65-F5344CB8AC3E}">
        <p14:creationId xmlns:p14="http://schemas.microsoft.com/office/powerpoint/2010/main" val="3502691771"/>
      </p:ext>
    </p:extLst>
  </p:cSld>
  <p:clrMapOvr>
    <a:masterClrMapping/>
  </p:clrMapOvr>
  <p:transition>
    <p:zoom/>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6082849"/>
      </p:ext>
    </p:extLst>
  </p:cSld>
  <p:clrMapOvr>
    <a:masterClrMapping/>
  </p:clrMapOvr>
  <p:transition>
    <p:zoom/>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23" y="273050"/>
            <a:ext cx="3008313" cy="1162050"/>
          </a:xfrm>
          <a:prstGeom prst="rect">
            <a:avLst/>
          </a:prstGeom>
        </p:spPr>
        <p:txBody>
          <a:bodyPr vert="horz" lIns="91252" tIns="45628" rIns="91252" bIns="45628"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72" y="273099"/>
            <a:ext cx="5111751" cy="5853113"/>
          </a:xfrm>
          <a:prstGeom prst="rect">
            <a:avLst/>
          </a:prstGeom>
        </p:spPr>
        <p:txBody>
          <a:bodyPr vert="horz" lIns="91252" tIns="45628" rIns="91252" bIns="45628"/>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23" y="1435114"/>
            <a:ext cx="3008313" cy="4691063"/>
          </a:xfrm>
          <a:prstGeom prst="rect">
            <a:avLst/>
          </a:prstGeom>
        </p:spPr>
        <p:txBody>
          <a:bodyPr vert="horz" lIns="91252" tIns="45628" rIns="91252" bIns="45628"/>
          <a:lstStyle>
            <a:lvl1pPr marL="0" indent="0">
              <a:buNone/>
              <a:defRPr sz="1400"/>
            </a:lvl1pPr>
            <a:lvl2pPr marL="456278" indent="0">
              <a:buNone/>
              <a:defRPr sz="1200"/>
            </a:lvl2pPr>
            <a:lvl3pPr marL="912554" indent="0">
              <a:buNone/>
              <a:defRPr sz="1000"/>
            </a:lvl3pPr>
            <a:lvl4pPr marL="1368838" indent="0">
              <a:buNone/>
              <a:defRPr sz="900"/>
            </a:lvl4pPr>
            <a:lvl5pPr marL="1825116" indent="0">
              <a:buNone/>
              <a:defRPr sz="900"/>
            </a:lvl5pPr>
            <a:lvl6pPr marL="2281395" indent="0">
              <a:buNone/>
              <a:defRPr sz="900"/>
            </a:lvl6pPr>
            <a:lvl7pPr marL="2737672" indent="0">
              <a:buNone/>
              <a:defRPr sz="900"/>
            </a:lvl7pPr>
            <a:lvl8pPr marL="3193949" indent="0">
              <a:buNone/>
              <a:defRPr sz="900"/>
            </a:lvl8pPr>
            <a:lvl9pPr marL="3650229" indent="0">
              <a:buNone/>
              <a:defRPr sz="900"/>
            </a:lvl9pPr>
          </a:lstStyle>
          <a:p>
            <a:pPr lvl="0"/>
            <a:r>
              <a:rPr lang="en-GB"/>
              <a:t>Click to edit Master text styles</a:t>
            </a:r>
          </a:p>
        </p:txBody>
      </p:sp>
    </p:spTree>
    <p:extLst>
      <p:ext uri="{BB962C8B-B14F-4D97-AF65-F5344CB8AC3E}">
        <p14:creationId xmlns:p14="http://schemas.microsoft.com/office/powerpoint/2010/main" val="2963246700"/>
      </p:ext>
    </p:extLst>
  </p:cSld>
  <p:clrMapOvr>
    <a:masterClrMapping/>
  </p:clrMapOvr>
  <p:transition>
    <p:zoom/>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vert="horz" lIns="91252" tIns="45628" rIns="91252" bIns="45628"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vert="horz" lIns="91252" tIns="45628" rIns="91252" bIns="45628"/>
          <a:lstStyle>
            <a:lvl1pPr marL="0" indent="0">
              <a:buNone/>
              <a:defRPr sz="3200"/>
            </a:lvl1pPr>
            <a:lvl2pPr marL="456278" indent="0">
              <a:buNone/>
              <a:defRPr sz="2800"/>
            </a:lvl2pPr>
            <a:lvl3pPr marL="912554" indent="0">
              <a:buNone/>
              <a:defRPr sz="2400"/>
            </a:lvl3pPr>
            <a:lvl4pPr marL="1368838" indent="0">
              <a:buNone/>
              <a:defRPr sz="2000"/>
            </a:lvl4pPr>
            <a:lvl5pPr marL="1825116" indent="0">
              <a:buNone/>
              <a:defRPr sz="2000"/>
            </a:lvl5pPr>
            <a:lvl6pPr marL="2281395" indent="0">
              <a:buNone/>
              <a:defRPr sz="2000"/>
            </a:lvl6pPr>
            <a:lvl7pPr marL="2737672" indent="0">
              <a:buNone/>
              <a:defRPr sz="2000"/>
            </a:lvl7pPr>
            <a:lvl8pPr marL="3193949" indent="0">
              <a:buNone/>
              <a:defRPr sz="2000"/>
            </a:lvl8pPr>
            <a:lvl9pPr marL="3650229"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vert="horz" lIns="91252" tIns="45628" rIns="91252" bIns="45628"/>
          <a:lstStyle>
            <a:lvl1pPr marL="0" indent="0">
              <a:buNone/>
              <a:defRPr sz="1400"/>
            </a:lvl1pPr>
            <a:lvl2pPr marL="456278" indent="0">
              <a:buNone/>
              <a:defRPr sz="1200"/>
            </a:lvl2pPr>
            <a:lvl3pPr marL="912554" indent="0">
              <a:buNone/>
              <a:defRPr sz="1000"/>
            </a:lvl3pPr>
            <a:lvl4pPr marL="1368838" indent="0">
              <a:buNone/>
              <a:defRPr sz="900"/>
            </a:lvl4pPr>
            <a:lvl5pPr marL="1825116" indent="0">
              <a:buNone/>
              <a:defRPr sz="900"/>
            </a:lvl5pPr>
            <a:lvl6pPr marL="2281395" indent="0">
              <a:buNone/>
              <a:defRPr sz="900"/>
            </a:lvl6pPr>
            <a:lvl7pPr marL="2737672" indent="0">
              <a:buNone/>
              <a:defRPr sz="900"/>
            </a:lvl7pPr>
            <a:lvl8pPr marL="3193949" indent="0">
              <a:buNone/>
              <a:defRPr sz="900"/>
            </a:lvl8pPr>
            <a:lvl9pPr marL="3650229" indent="0">
              <a:buNone/>
              <a:defRPr sz="900"/>
            </a:lvl9pPr>
          </a:lstStyle>
          <a:p>
            <a:pPr lvl="0"/>
            <a:r>
              <a:rPr lang="en-GB"/>
              <a:t>Click to edit Master text styles</a:t>
            </a:r>
          </a:p>
        </p:txBody>
      </p:sp>
    </p:spTree>
    <p:extLst>
      <p:ext uri="{BB962C8B-B14F-4D97-AF65-F5344CB8AC3E}">
        <p14:creationId xmlns:p14="http://schemas.microsoft.com/office/powerpoint/2010/main" val="3383452295"/>
      </p:ext>
    </p:extLst>
  </p:cSld>
  <p:clrMapOvr>
    <a:masterClrMapping/>
  </p:clrMapOvr>
  <p:transition>
    <p:zoom/>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lIns="91252" tIns="45628" rIns="91252" bIns="45628"/>
          <a:lstStyle/>
          <a:p>
            <a:r>
              <a:rPr lang="en-GB"/>
              <a:t>Click to edit Master title style</a:t>
            </a:r>
            <a:endParaRPr lang="en-US"/>
          </a:p>
        </p:txBody>
      </p:sp>
      <p:sp>
        <p:nvSpPr>
          <p:cNvPr id="3" name="Vertical Text Placeholder 2"/>
          <p:cNvSpPr>
            <a:spLocks noGrp="1"/>
          </p:cNvSpPr>
          <p:nvPr>
            <p:ph type="body" orient="vert" idx="1"/>
          </p:nvPr>
        </p:nvSpPr>
        <p:spPr>
          <a:xfrm>
            <a:off x="457200" y="1600217"/>
            <a:ext cx="8229600" cy="4525963"/>
          </a:xfrm>
          <a:prstGeom prst="rect">
            <a:avLst/>
          </a:prstGeom>
        </p:spPr>
        <p:txBody>
          <a:bodyPr vert="eaVert" lIns="91252" tIns="45628" rIns="91252" bIns="45628"/>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495889162"/>
      </p:ext>
    </p:extLst>
  </p:cSld>
  <p:clrMapOvr>
    <a:masterClrMapping/>
  </p:clrMapOvr>
  <p:transition>
    <p:zoom/>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274687"/>
            <a:ext cx="2057400" cy="5851525"/>
          </a:xfrm>
          <a:prstGeom prst="rect">
            <a:avLst/>
          </a:prstGeom>
        </p:spPr>
        <p:txBody>
          <a:bodyPr vert="eaVert" lIns="91252" tIns="45628" rIns="91252" bIns="45628"/>
          <a:lstStyle/>
          <a:p>
            <a:r>
              <a:rPr lang="en-GB"/>
              <a:t>Click to edit Master title style</a:t>
            </a:r>
            <a:endParaRPr lang="en-US"/>
          </a:p>
        </p:txBody>
      </p:sp>
      <p:sp>
        <p:nvSpPr>
          <p:cNvPr id="3" name="Vertical Text Placeholder 2"/>
          <p:cNvSpPr>
            <a:spLocks noGrp="1"/>
          </p:cNvSpPr>
          <p:nvPr>
            <p:ph type="body" orient="vert" idx="1"/>
          </p:nvPr>
        </p:nvSpPr>
        <p:spPr>
          <a:xfrm>
            <a:off x="457200" y="274687"/>
            <a:ext cx="6019800" cy="5851525"/>
          </a:xfrm>
          <a:prstGeom prst="rect">
            <a:avLst/>
          </a:prstGeom>
        </p:spPr>
        <p:txBody>
          <a:bodyPr vert="eaVert" lIns="91252" tIns="45628" rIns="91252" bIns="45628"/>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34920933"/>
      </p:ext>
    </p:extLst>
  </p:cSld>
  <p:clrMapOvr>
    <a:masterClrMapping/>
  </p:clrMapOvr>
  <p:transition>
    <p:zoom/>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5" name="Shape 5"/>
          <p:cNvSpPr>
            <a:spLocks noGrp="1"/>
          </p:cNvSpPr>
          <p:nvPr>
            <p:ph type="title"/>
          </p:nvPr>
        </p:nvSpPr>
        <p:spPr>
          <a:xfrm>
            <a:off x="892984" y="1151947"/>
            <a:ext cx="7358063" cy="2321719"/>
          </a:xfrm>
          <a:prstGeom prst="rect">
            <a:avLst/>
          </a:prstGeom>
        </p:spPr>
        <p:txBody>
          <a:bodyPr lIns="64236" tIns="32120" rIns="64236" bIns="32120" anchor="b"/>
          <a:lstStyle/>
          <a:p>
            <a:pPr lvl="0">
              <a:defRPr sz="1800"/>
            </a:pPr>
            <a:r>
              <a:rPr sz="5600"/>
              <a:t>Title Text</a:t>
            </a:r>
          </a:p>
        </p:txBody>
      </p:sp>
      <p:sp>
        <p:nvSpPr>
          <p:cNvPr id="6" name="Shape 6"/>
          <p:cNvSpPr>
            <a:spLocks noGrp="1"/>
          </p:cNvSpPr>
          <p:nvPr>
            <p:ph type="body" idx="1"/>
          </p:nvPr>
        </p:nvSpPr>
        <p:spPr>
          <a:xfrm>
            <a:off x="892984" y="3536156"/>
            <a:ext cx="7358063" cy="794742"/>
          </a:xfrm>
          <a:prstGeom prst="rect">
            <a:avLst/>
          </a:prstGeom>
        </p:spPr>
        <p:txBody>
          <a:bodyPr lIns="64236" tIns="32120" rIns="64236" bIns="32120" anchor="t"/>
          <a:lstStyle>
            <a:lvl1pPr marL="0" indent="0" algn="ctr">
              <a:spcBef>
                <a:spcPts val="0"/>
              </a:spcBef>
              <a:buSzTx/>
              <a:buNone/>
              <a:defRPr sz="2200"/>
            </a:lvl1pPr>
            <a:lvl2pPr marL="0" indent="160596" algn="ctr">
              <a:spcBef>
                <a:spcPts val="0"/>
              </a:spcBef>
              <a:buSzTx/>
              <a:buNone/>
              <a:defRPr sz="2200"/>
            </a:lvl2pPr>
            <a:lvl3pPr marL="0" indent="321191" algn="ctr">
              <a:spcBef>
                <a:spcPts val="0"/>
              </a:spcBef>
              <a:buSzTx/>
              <a:buNone/>
              <a:defRPr sz="2200"/>
            </a:lvl3pPr>
            <a:lvl4pPr marL="0" indent="481787" algn="ctr">
              <a:spcBef>
                <a:spcPts val="0"/>
              </a:spcBef>
              <a:buSzTx/>
              <a:buNone/>
              <a:defRPr sz="2200"/>
            </a:lvl4pPr>
            <a:lvl5pPr marL="0" indent="642384" algn="ctr">
              <a:spcBef>
                <a:spcPts val="0"/>
              </a:spcBef>
              <a:buSzTx/>
              <a:buNone/>
              <a:defRPr sz="2200"/>
            </a:lvl5pPr>
          </a:lstStyle>
          <a:p>
            <a:pPr lvl="0">
              <a:defRPr sz="1800"/>
            </a:pPr>
            <a:r>
              <a:rPr sz="2200"/>
              <a:t>Body Level One</a:t>
            </a:r>
          </a:p>
          <a:p>
            <a:pPr lvl="1">
              <a:defRPr sz="1800"/>
            </a:pPr>
            <a:r>
              <a:rPr sz="2200"/>
              <a:t>Body Level Two</a:t>
            </a:r>
          </a:p>
          <a:p>
            <a:pPr lvl="2">
              <a:defRPr sz="1800"/>
            </a:pPr>
            <a:r>
              <a:rPr sz="2200"/>
              <a:t>Body Level Three</a:t>
            </a:r>
          </a:p>
          <a:p>
            <a:pPr lvl="3">
              <a:defRPr sz="1800"/>
            </a:pPr>
            <a:r>
              <a:rPr sz="2200"/>
              <a:t>Body Level Four</a:t>
            </a:r>
          </a:p>
          <a:p>
            <a:pPr lvl="4">
              <a:defRPr sz="1800"/>
            </a:pPr>
            <a:r>
              <a:rPr sz="2200"/>
              <a:t>Body Level Five</a:t>
            </a:r>
          </a:p>
        </p:txBody>
      </p:sp>
    </p:spTree>
    <p:extLst>
      <p:ext uri="{BB962C8B-B14F-4D97-AF65-F5344CB8AC3E}">
        <p14:creationId xmlns:p14="http://schemas.microsoft.com/office/powerpoint/2010/main" val="1270552256"/>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15433412"/>
      </p:ext>
    </p:extLst>
  </p:cSld>
  <p:clrMapOvr>
    <a:masterClrMapping/>
  </p:clrMapOvr>
  <p:transition>
    <p:zoom/>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6481" y="273629"/>
            <a:ext cx="8226720" cy="1143480"/>
          </a:xfrm>
          <a:prstGeom prst="rect">
            <a:avLst/>
          </a:prstGeom>
        </p:spPr>
        <p:txBody>
          <a:bodyPr lIns="82932" tIns="41466" rIns="82932" bIns="41466"/>
          <a:lstStyle/>
          <a:p>
            <a:r>
              <a:rPr lang="en-GB"/>
              <a:t>Click to edit Master title style</a:t>
            </a:r>
            <a:endParaRPr lang="en-US"/>
          </a:p>
        </p:txBody>
      </p:sp>
      <p:sp>
        <p:nvSpPr>
          <p:cNvPr id="3" name="Date Placeholder 2"/>
          <p:cNvSpPr>
            <a:spLocks noGrp="1"/>
          </p:cNvSpPr>
          <p:nvPr>
            <p:ph type="dt" idx="10"/>
          </p:nvPr>
        </p:nvSpPr>
        <p:spPr>
          <a:xfrm>
            <a:off x="456481" y="6531087"/>
            <a:ext cx="1337760" cy="227544"/>
          </a:xfrm>
          <a:prstGeom prst="rect">
            <a:avLst/>
          </a:prstGeom>
        </p:spPr>
        <p:txBody>
          <a:bodyPr lIns="82932" tIns="41466" rIns="82932" bIns="41466"/>
          <a:lstStyle>
            <a:lvl1pPr>
              <a:defRPr smtClean="0"/>
            </a:lvl1pPr>
          </a:lstStyle>
          <a:p>
            <a:r>
              <a:rPr lang="en-GB">
                <a:solidFill>
                  <a:srgbClr val="000000"/>
                </a:solidFill>
              </a:rPr>
              <a:t>Peder Norberg</a:t>
            </a:r>
          </a:p>
        </p:txBody>
      </p:sp>
      <p:sp>
        <p:nvSpPr>
          <p:cNvPr id="4" name="Footer Placeholder 3"/>
          <p:cNvSpPr>
            <a:spLocks noGrp="1"/>
          </p:cNvSpPr>
          <p:nvPr>
            <p:ph type="ftr" idx="11"/>
          </p:nvPr>
        </p:nvSpPr>
        <p:spPr>
          <a:xfrm>
            <a:off x="2187360" y="6531087"/>
            <a:ext cx="4406400" cy="227544"/>
          </a:xfrm>
          <a:prstGeom prst="rect">
            <a:avLst/>
          </a:prstGeom>
        </p:spPr>
        <p:txBody>
          <a:bodyPr lIns="82932" tIns="41466" rIns="82932" bIns="41466"/>
          <a:lstStyle>
            <a:lvl1pPr>
              <a:defRPr smtClean="0"/>
            </a:lvl1pPr>
          </a:lstStyle>
          <a:p>
            <a:r>
              <a:rPr lang="en-GB">
                <a:solidFill>
                  <a:srgbClr val="000000"/>
                </a:solidFill>
              </a:rPr>
              <a:t>ICC &amp; CEA, Durham University</a:t>
            </a:r>
          </a:p>
        </p:txBody>
      </p:sp>
      <p:sp>
        <p:nvSpPr>
          <p:cNvPr id="5" name="Slide Number Placeholder 4"/>
          <p:cNvSpPr>
            <a:spLocks noGrp="1"/>
          </p:cNvSpPr>
          <p:nvPr>
            <p:ph type="sldNum" idx="12"/>
          </p:nvPr>
        </p:nvSpPr>
        <p:spPr>
          <a:xfrm>
            <a:off x="6694561" y="6531087"/>
            <a:ext cx="2121120" cy="227544"/>
          </a:xfrm>
          <a:prstGeom prst="rect">
            <a:avLst/>
          </a:prstGeom>
        </p:spPr>
        <p:txBody>
          <a:bodyPr lIns="82932" tIns="41466" rIns="82932" bIns="41466"/>
          <a:lstStyle>
            <a:lvl1pPr>
              <a:defRPr smtClean="0"/>
            </a:lvl1pPr>
          </a:lstStyle>
          <a:p>
            <a:r>
              <a:rPr lang="en-GB">
                <a:solidFill>
                  <a:srgbClr val="000000"/>
                </a:solidFill>
              </a:rPr>
              <a:t>Santiago, April 2016</a:t>
            </a:r>
          </a:p>
          <a:p>
            <a:endParaRPr lang="en-GB">
              <a:solidFill>
                <a:srgbClr val="000000"/>
              </a:solidFill>
            </a:endParaRPr>
          </a:p>
        </p:txBody>
      </p:sp>
    </p:spTree>
    <p:extLst>
      <p:ext uri="{BB962C8B-B14F-4D97-AF65-F5344CB8AC3E}">
        <p14:creationId xmlns:p14="http://schemas.microsoft.com/office/powerpoint/2010/main" val="354664063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a:prstGeom prst="rect">
            <a:avLst/>
          </a:prstGeom>
        </p:spPr>
        <p:txBody>
          <a:bodyPr vert="horz" lIns="91421" tIns="45711" rIns="91421" bIns="45711"/>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vert="horz" lIns="91421" tIns="45711" rIns="91421" bIns="45711"/>
          <a:lstStyle>
            <a:lvl1pPr marL="0" indent="0" algn="ctr">
              <a:buNone/>
              <a:defRPr/>
            </a:lvl1pPr>
            <a:lvl2pPr marL="457106" indent="0" algn="ctr">
              <a:buNone/>
              <a:defRPr/>
            </a:lvl2pPr>
            <a:lvl3pPr marL="914212" indent="0" algn="ctr">
              <a:buNone/>
              <a:defRPr/>
            </a:lvl3pPr>
            <a:lvl4pPr marL="1371320" indent="0" algn="ctr">
              <a:buNone/>
              <a:defRPr/>
            </a:lvl4pPr>
            <a:lvl5pPr marL="1828426" indent="0" algn="ctr">
              <a:buNone/>
              <a:defRPr/>
            </a:lvl5pPr>
            <a:lvl6pPr marL="2285532" indent="0" algn="ctr">
              <a:buNone/>
              <a:defRPr/>
            </a:lvl6pPr>
            <a:lvl7pPr marL="2742640" indent="0" algn="ctr">
              <a:buNone/>
              <a:defRPr/>
            </a:lvl7pPr>
            <a:lvl8pPr marL="3199744" indent="0" algn="ctr">
              <a:buNone/>
              <a:defRPr/>
            </a:lvl8pPr>
            <a:lvl9pPr marL="3656852" indent="0" algn="ctr">
              <a:buNone/>
              <a:defRPr/>
            </a:lvl9pPr>
          </a:lstStyle>
          <a:p>
            <a:r>
              <a:rPr lang="en-GB"/>
              <a:t>Click to edit Master subtitle style</a:t>
            </a:r>
            <a:endParaRPr lang="en-US"/>
          </a:p>
        </p:txBody>
      </p:sp>
    </p:spTree>
    <p:extLst>
      <p:ext uri="{BB962C8B-B14F-4D97-AF65-F5344CB8AC3E}">
        <p14:creationId xmlns:p14="http://schemas.microsoft.com/office/powerpoint/2010/main" val="851207100"/>
      </p:ext>
    </p:extLst>
  </p:cSld>
  <p:clrMapOvr>
    <a:masterClrMapping/>
  </p:clrMapOvr>
  <p:transition>
    <p:zoom/>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lIns="91421" tIns="45711" rIns="91421" bIns="45711"/>
          <a:lstStyle/>
          <a:p>
            <a:r>
              <a:rPr lang="en-GB"/>
              <a:t>Click to edit Master title style</a:t>
            </a:r>
            <a:endParaRPr lang="en-US"/>
          </a:p>
        </p:txBody>
      </p:sp>
      <p:sp>
        <p:nvSpPr>
          <p:cNvPr id="3" name="Content Placeholder 2"/>
          <p:cNvSpPr>
            <a:spLocks noGrp="1"/>
          </p:cNvSpPr>
          <p:nvPr>
            <p:ph idx="1"/>
          </p:nvPr>
        </p:nvSpPr>
        <p:spPr>
          <a:xfrm>
            <a:off x="457200" y="1600204"/>
            <a:ext cx="8229600" cy="4525963"/>
          </a:xfrm>
          <a:prstGeom prst="rect">
            <a:avLst/>
          </a:prstGeom>
        </p:spPr>
        <p:txBody>
          <a:bodyPr vert="horz" lIns="91421" tIns="45711" rIns="91421" bIns="45711"/>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838290040"/>
      </p:ext>
    </p:extLst>
  </p:cSld>
  <p:clrMapOvr>
    <a:masterClrMapping/>
  </p:clrMapOvr>
  <p:transition>
    <p:zoom/>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a:prstGeom prst="rect">
            <a:avLst/>
          </a:prstGeom>
        </p:spPr>
        <p:txBody>
          <a:bodyPr vert="horz" lIns="91421" tIns="45711" rIns="91421" bIns="45711"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7"/>
            <a:ext cx="7772400" cy="1500187"/>
          </a:xfrm>
          <a:prstGeom prst="rect">
            <a:avLst/>
          </a:prstGeom>
        </p:spPr>
        <p:txBody>
          <a:bodyPr vert="horz" lIns="91421" tIns="45711" rIns="91421" bIns="45711" anchor="b"/>
          <a:lstStyle>
            <a:lvl1pPr marL="0" indent="0">
              <a:buNone/>
              <a:defRPr sz="2000"/>
            </a:lvl1pPr>
            <a:lvl2pPr marL="457106" indent="0">
              <a:buNone/>
              <a:defRPr sz="1800"/>
            </a:lvl2pPr>
            <a:lvl3pPr marL="914212" indent="0">
              <a:buNone/>
              <a:defRPr sz="1600"/>
            </a:lvl3pPr>
            <a:lvl4pPr marL="1371320" indent="0">
              <a:buNone/>
              <a:defRPr sz="1400"/>
            </a:lvl4pPr>
            <a:lvl5pPr marL="1828426" indent="0">
              <a:buNone/>
              <a:defRPr sz="1400"/>
            </a:lvl5pPr>
            <a:lvl6pPr marL="2285532" indent="0">
              <a:buNone/>
              <a:defRPr sz="1400"/>
            </a:lvl6pPr>
            <a:lvl7pPr marL="2742640" indent="0">
              <a:buNone/>
              <a:defRPr sz="1400"/>
            </a:lvl7pPr>
            <a:lvl8pPr marL="3199744" indent="0">
              <a:buNone/>
              <a:defRPr sz="1400"/>
            </a:lvl8pPr>
            <a:lvl9pPr marL="3656852" indent="0">
              <a:buNone/>
              <a:defRPr sz="1400"/>
            </a:lvl9pPr>
          </a:lstStyle>
          <a:p>
            <a:pPr lvl="0"/>
            <a:r>
              <a:rPr lang="en-GB"/>
              <a:t>Click to edit Master text styles</a:t>
            </a:r>
          </a:p>
        </p:txBody>
      </p:sp>
    </p:spTree>
    <p:extLst>
      <p:ext uri="{BB962C8B-B14F-4D97-AF65-F5344CB8AC3E}">
        <p14:creationId xmlns:p14="http://schemas.microsoft.com/office/powerpoint/2010/main" val="968581323"/>
      </p:ext>
    </p:extLst>
  </p:cSld>
  <p:clrMapOvr>
    <a:masterClrMapping/>
  </p:clrMapOvr>
  <p:transition>
    <p:zoom/>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lIns="91421" tIns="45711" rIns="91421" bIns="45711"/>
          <a:lstStyle/>
          <a:p>
            <a:r>
              <a:rPr lang="en-GB"/>
              <a:t>Click to edit Master title style</a:t>
            </a:r>
            <a:endParaRPr lang="en-US"/>
          </a:p>
        </p:txBody>
      </p:sp>
      <p:sp>
        <p:nvSpPr>
          <p:cNvPr id="3" name="Content Placeholder 2"/>
          <p:cNvSpPr>
            <a:spLocks noGrp="1"/>
          </p:cNvSpPr>
          <p:nvPr>
            <p:ph sz="half" idx="1"/>
          </p:nvPr>
        </p:nvSpPr>
        <p:spPr>
          <a:xfrm>
            <a:off x="457200" y="1600204"/>
            <a:ext cx="4038600" cy="4525963"/>
          </a:xfrm>
          <a:prstGeom prst="rect">
            <a:avLst/>
          </a:prstGeom>
        </p:spPr>
        <p:txBody>
          <a:bodyPr vert="horz" lIns="91421" tIns="45711" rIns="91421" bIns="45711"/>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4"/>
            <a:ext cx="4038600" cy="4525963"/>
          </a:xfrm>
          <a:prstGeom prst="rect">
            <a:avLst/>
          </a:prstGeom>
        </p:spPr>
        <p:txBody>
          <a:bodyPr vert="horz" lIns="91421" tIns="45711" rIns="91421" bIns="45711"/>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452421052"/>
      </p:ext>
    </p:extLst>
  </p:cSld>
  <p:clrMapOvr>
    <a:masterClrMapping/>
  </p:clrMapOvr>
  <p:transition>
    <p:zoom/>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lIns="91421" tIns="45711" rIns="91421" bIns="45711"/>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vert="horz" lIns="91421" tIns="45711" rIns="91421" bIns="45711" anchor="b"/>
          <a:lstStyle>
            <a:lvl1pPr marL="0" indent="0">
              <a:buNone/>
              <a:defRPr sz="2400" b="1"/>
            </a:lvl1pPr>
            <a:lvl2pPr marL="457106" indent="0">
              <a:buNone/>
              <a:defRPr sz="2000" b="1"/>
            </a:lvl2pPr>
            <a:lvl3pPr marL="914212" indent="0">
              <a:buNone/>
              <a:defRPr sz="1800" b="1"/>
            </a:lvl3pPr>
            <a:lvl4pPr marL="1371320" indent="0">
              <a:buNone/>
              <a:defRPr sz="1600" b="1"/>
            </a:lvl4pPr>
            <a:lvl5pPr marL="1828426" indent="0">
              <a:buNone/>
              <a:defRPr sz="1600" b="1"/>
            </a:lvl5pPr>
            <a:lvl6pPr marL="2285532" indent="0">
              <a:buNone/>
              <a:defRPr sz="1600" b="1"/>
            </a:lvl6pPr>
            <a:lvl7pPr marL="2742640" indent="0">
              <a:buNone/>
              <a:defRPr sz="1600" b="1"/>
            </a:lvl7pPr>
            <a:lvl8pPr marL="3199744" indent="0">
              <a:buNone/>
              <a:defRPr sz="1600" b="1"/>
            </a:lvl8pPr>
            <a:lvl9pPr marL="3656852"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vert="horz" lIns="91421" tIns="45711" rIns="91421" bIns="45711"/>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6" y="1535113"/>
            <a:ext cx="4041775" cy="639762"/>
          </a:xfrm>
          <a:prstGeom prst="rect">
            <a:avLst/>
          </a:prstGeom>
        </p:spPr>
        <p:txBody>
          <a:bodyPr vert="horz" lIns="91421" tIns="45711" rIns="91421" bIns="45711" anchor="b"/>
          <a:lstStyle>
            <a:lvl1pPr marL="0" indent="0">
              <a:buNone/>
              <a:defRPr sz="2400" b="1"/>
            </a:lvl1pPr>
            <a:lvl2pPr marL="457106" indent="0">
              <a:buNone/>
              <a:defRPr sz="2000" b="1"/>
            </a:lvl2pPr>
            <a:lvl3pPr marL="914212" indent="0">
              <a:buNone/>
              <a:defRPr sz="1800" b="1"/>
            </a:lvl3pPr>
            <a:lvl4pPr marL="1371320" indent="0">
              <a:buNone/>
              <a:defRPr sz="1600" b="1"/>
            </a:lvl4pPr>
            <a:lvl5pPr marL="1828426" indent="0">
              <a:buNone/>
              <a:defRPr sz="1600" b="1"/>
            </a:lvl5pPr>
            <a:lvl6pPr marL="2285532" indent="0">
              <a:buNone/>
              <a:defRPr sz="1600" b="1"/>
            </a:lvl6pPr>
            <a:lvl7pPr marL="2742640" indent="0">
              <a:buNone/>
              <a:defRPr sz="1600" b="1"/>
            </a:lvl7pPr>
            <a:lvl8pPr marL="3199744" indent="0">
              <a:buNone/>
              <a:defRPr sz="1600" b="1"/>
            </a:lvl8pPr>
            <a:lvl9pPr marL="3656852"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vert="horz" lIns="91421" tIns="45711" rIns="91421" bIns="45711"/>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921441113"/>
      </p:ext>
    </p:extLst>
  </p:cSld>
  <p:clrMapOvr>
    <a:masterClrMapping/>
  </p:clrMapOvr>
  <p:transition>
    <p:zoom/>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lIns="91421" tIns="45711" rIns="91421" bIns="45711"/>
          <a:lstStyle/>
          <a:p>
            <a:r>
              <a:rPr lang="en-GB"/>
              <a:t>Click to edit Master title style</a:t>
            </a:r>
            <a:endParaRPr lang="en-US"/>
          </a:p>
        </p:txBody>
      </p:sp>
    </p:spTree>
    <p:extLst>
      <p:ext uri="{BB962C8B-B14F-4D97-AF65-F5344CB8AC3E}">
        <p14:creationId xmlns:p14="http://schemas.microsoft.com/office/powerpoint/2010/main" val="2329653578"/>
      </p:ext>
    </p:extLst>
  </p:cSld>
  <p:clrMapOvr>
    <a:masterClrMapping/>
  </p:clrMapOvr>
  <p:transition>
    <p:zoom/>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4538670"/>
      </p:ext>
    </p:extLst>
  </p:cSld>
  <p:clrMapOvr>
    <a:masterClrMapping/>
  </p:clrMapOvr>
  <p:transition>
    <p:zoom/>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a:prstGeom prst="rect">
            <a:avLst/>
          </a:prstGeom>
        </p:spPr>
        <p:txBody>
          <a:bodyPr vert="horz" lIns="91421" tIns="45711" rIns="91421" bIns="45711"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4"/>
            <a:ext cx="5111750" cy="5853113"/>
          </a:xfrm>
          <a:prstGeom prst="rect">
            <a:avLst/>
          </a:prstGeom>
        </p:spPr>
        <p:txBody>
          <a:bodyPr vert="horz" lIns="91421" tIns="45711" rIns="91421" bIns="45711"/>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2" y="1435101"/>
            <a:ext cx="3008313" cy="4691063"/>
          </a:xfrm>
          <a:prstGeom prst="rect">
            <a:avLst/>
          </a:prstGeom>
        </p:spPr>
        <p:txBody>
          <a:bodyPr vert="horz" lIns="91421" tIns="45711" rIns="91421" bIns="45711"/>
          <a:lstStyle>
            <a:lvl1pPr marL="0" indent="0">
              <a:buNone/>
              <a:defRPr sz="1400"/>
            </a:lvl1pPr>
            <a:lvl2pPr marL="457106" indent="0">
              <a:buNone/>
              <a:defRPr sz="1200"/>
            </a:lvl2pPr>
            <a:lvl3pPr marL="914212" indent="0">
              <a:buNone/>
              <a:defRPr sz="1000"/>
            </a:lvl3pPr>
            <a:lvl4pPr marL="1371320" indent="0">
              <a:buNone/>
              <a:defRPr sz="900"/>
            </a:lvl4pPr>
            <a:lvl5pPr marL="1828426" indent="0">
              <a:buNone/>
              <a:defRPr sz="900"/>
            </a:lvl5pPr>
            <a:lvl6pPr marL="2285532" indent="0">
              <a:buNone/>
              <a:defRPr sz="900"/>
            </a:lvl6pPr>
            <a:lvl7pPr marL="2742640" indent="0">
              <a:buNone/>
              <a:defRPr sz="900"/>
            </a:lvl7pPr>
            <a:lvl8pPr marL="3199744" indent="0">
              <a:buNone/>
              <a:defRPr sz="900"/>
            </a:lvl8pPr>
            <a:lvl9pPr marL="3656852" indent="0">
              <a:buNone/>
              <a:defRPr sz="900"/>
            </a:lvl9pPr>
          </a:lstStyle>
          <a:p>
            <a:pPr lvl="0"/>
            <a:r>
              <a:rPr lang="en-GB"/>
              <a:t>Click to edit Master text styles</a:t>
            </a:r>
          </a:p>
        </p:txBody>
      </p:sp>
    </p:spTree>
    <p:extLst>
      <p:ext uri="{BB962C8B-B14F-4D97-AF65-F5344CB8AC3E}">
        <p14:creationId xmlns:p14="http://schemas.microsoft.com/office/powerpoint/2010/main" val="2123693094"/>
      </p:ext>
    </p:extLst>
  </p:cSld>
  <p:clrMapOvr>
    <a:masterClrMapping/>
  </p:clrMapOvr>
  <p:transition>
    <p:zoom/>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vert="horz" lIns="91421" tIns="45711" rIns="91421" bIns="45711"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vert="horz" lIns="91421" tIns="45711" rIns="91421" bIns="45711"/>
          <a:lstStyle>
            <a:lvl1pPr marL="0" indent="0">
              <a:buNone/>
              <a:defRPr sz="3200"/>
            </a:lvl1pPr>
            <a:lvl2pPr marL="457106" indent="0">
              <a:buNone/>
              <a:defRPr sz="2800"/>
            </a:lvl2pPr>
            <a:lvl3pPr marL="914212" indent="0">
              <a:buNone/>
              <a:defRPr sz="2400"/>
            </a:lvl3pPr>
            <a:lvl4pPr marL="1371320" indent="0">
              <a:buNone/>
              <a:defRPr sz="2000"/>
            </a:lvl4pPr>
            <a:lvl5pPr marL="1828426" indent="0">
              <a:buNone/>
              <a:defRPr sz="2000"/>
            </a:lvl5pPr>
            <a:lvl6pPr marL="2285532" indent="0">
              <a:buNone/>
              <a:defRPr sz="2000"/>
            </a:lvl6pPr>
            <a:lvl7pPr marL="2742640" indent="0">
              <a:buNone/>
              <a:defRPr sz="2000"/>
            </a:lvl7pPr>
            <a:lvl8pPr marL="3199744" indent="0">
              <a:buNone/>
              <a:defRPr sz="2000"/>
            </a:lvl8pPr>
            <a:lvl9pPr marL="3656852"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vert="horz" lIns="91421" tIns="45711" rIns="91421" bIns="45711"/>
          <a:lstStyle>
            <a:lvl1pPr marL="0" indent="0">
              <a:buNone/>
              <a:defRPr sz="1400"/>
            </a:lvl1pPr>
            <a:lvl2pPr marL="457106" indent="0">
              <a:buNone/>
              <a:defRPr sz="1200"/>
            </a:lvl2pPr>
            <a:lvl3pPr marL="914212" indent="0">
              <a:buNone/>
              <a:defRPr sz="1000"/>
            </a:lvl3pPr>
            <a:lvl4pPr marL="1371320" indent="0">
              <a:buNone/>
              <a:defRPr sz="900"/>
            </a:lvl4pPr>
            <a:lvl5pPr marL="1828426" indent="0">
              <a:buNone/>
              <a:defRPr sz="900"/>
            </a:lvl5pPr>
            <a:lvl6pPr marL="2285532" indent="0">
              <a:buNone/>
              <a:defRPr sz="900"/>
            </a:lvl6pPr>
            <a:lvl7pPr marL="2742640" indent="0">
              <a:buNone/>
              <a:defRPr sz="900"/>
            </a:lvl7pPr>
            <a:lvl8pPr marL="3199744" indent="0">
              <a:buNone/>
              <a:defRPr sz="900"/>
            </a:lvl8pPr>
            <a:lvl9pPr marL="3656852" indent="0">
              <a:buNone/>
              <a:defRPr sz="900"/>
            </a:lvl9pPr>
          </a:lstStyle>
          <a:p>
            <a:pPr lvl="0"/>
            <a:r>
              <a:rPr lang="en-GB"/>
              <a:t>Click to edit Master text styles</a:t>
            </a:r>
          </a:p>
        </p:txBody>
      </p:sp>
    </p:spTree>
    <p:extLst>
      <p:ext uri="{BB962C8B-B14F-4D97-AF65-F5344CB8AC3E}">
        <p14:creationId xmlns:p14="http://schemas.microsoft.com/office/powerpoint/2010/main" val="2915239815"/>
      </p:ext>
    </p:extLst>
  </p:cSld>
  <p:clrMapOvr>
    <a:masterClrMapping/>
  </p:clrMapOvr>
  <p:transition>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a:t>Click to edit Master title style</a:t>
            </a:r>
            <a:endParaRPr lang="en-US"/>
          </a:p>
        </p:txBody>
      </p:sp>
    </p:spTree>
    <p:extLst>
      <p:ext uri="{BB962C8B-B14F-4D97-AF65-F5344CB8AC3E}">
        <p14:creationId xmlns:p14="http://schemas.microsoft.com/office/powerpoint/2010/main" val="3780425817"/>
      </p:ext>
    </p:extLst>
  </p:cSld>
  <p:clrMapOvr>
    <a:masterClrMapping/>
  </p:clrMapOvr>
  <p:transition>
    <p:zoom/>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lIns="91421" tIns="45711" rIns="91421" bIns="45711"/>
          <a:lstStyle/>
          <a:p>
            <a:r>
              <a:rPr lang="en-GB"/>
              <a:t>Click to edit Master title style</a:t>
            </a:r>
            <a:endParaRPr lang="en-US"/>
          </a:p>
        </p:txBody>
      </p:sp>
      <p:sp>
        <p:nvSpPr>
          <p:cNvPr id="3" name="Vertical Text Placeholder 2"/>
          <p:cNvSpPr>
            <a:spLocks noGrp="1"/>
          </p:cNvSpPr>
          <p:nvPr>
            <p:ph type="body" orient="vert" idx="1"/>
          </p:nvPr>
        </p:nvSpPr>
        <p:spPr>
          <a:xfrm>
            <a:off x="457200" y="1600204"/>
            <a:ext cx="8229600" cy="4525963"/>
          </a:xfrm>
          <a:prstGeom prst="rect">
            <a:avLst/>
          </a:prstGeom>
        </p:spPr>
        <p:txBody>
          <a:bodyPr vert="eaVert" lIns="91421" tIns="45711" rIns="91421" bIns="45711"/>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93068779"/>
      </p:ext>
    </p:extLst>
  </p:cSld>
  <p:clrMapOvr>
    <a:masterClrMapping/>
  </p:clrMapOvr>
  <p:transition>
    <p:zoom/>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a:prstGeom prst="rect">
            <a:avLst/>
          </a:prstGeom>
        </p:spPr>
        <p:txBody>
          <a:bodyPr vert="eaVert" lIns="91421" tIns="45711" rIns="91421" bIns="45711"/>
          <a:lstStyle/>
          <a:p>
            <a:r>
              <a:rPr lang="en-GB"/>
              <a:t>Click to edit Master title style</a:t>
            </a:r>
            <a:endParaRPr lang="en-US"/>
          </a:p>
        </p:txBody>
      </p:sp>
      <p:sp>
        <p:nvSpPr>
          <p:cNvPr id="3" name="Vertical Text Placeholder 2"/>
          <p:cNvSpPr>
            <a:spLocks noGrp="1"/>
          </p:cNvSpPr>
          <p:nvPr>
            <p:ph type="body" orient="vert" idx="1"/>
          </p:nvPr>
        </p:nvSpPr>
        <p:spPr>
          <a:xfrm>
            <a:off x="457200" y="274642"/>
            <a:ext cx="6019800" cy="5851525"/>
          </a:xfrm>
          <a:prstGeom prst="rect">
            <a:avLst/>
          </a:prstGeom>
        </p:spPr>
        <p:txBody>
          <a:bodyPr vert="eaVert" lIns="91421" tIns="45711" rIns="91421" bIns="45711"/>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546856870"/>
      </p:ext>
    </p:extLst>
  </p:cSld>
  <p:clrMapOvr>
    <a:masterClrMapping/>
  </p:clrMapOvr>
  <p:transition>
    <p:zoom/>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Shape 65"/>
          <p:cNvSpPr>
            <a:spLocks noGrp="1"/>
          </p:cNvSpPr>
          <p:nvPr>
            <p:ph type="pic" sz="half" idx="13"/>
          </p:nvPr>
        </p:nvSpPr>
        <p:spPr>
          <a:xfrm>
            <a:off x="4723805" y="1821656"/>
            <a:ext cx="3750469" cy="4420195"/>
          </a:xfrm>
          <a:prstGeom prst="rect">
            <a:avLst/>
          </a:prstGeom>
        </p:spPr>
        <p:txBody>
          <a:bodyPr lIns="64291" tIns="32145" rIns="64291" bIns="32145" anchor="t">
            <a:noAutofit/>
          </a:bodyPr>
          <a:lstStyle/>
          <a:p>
            <a:endParaRPr/>
          </a:p>
        </p:txBody>
      </p:sp>
      <p:sp>
        <p:nvSpPr>
          <p:cNvPr id="66" name="Shape 66"/>
          <p:cNvSpPr>
            <a:spLocks noGrp="1"/>
          </p:cNvSpPr>
          <p:nvPr>
            <p:ph type="title"/>
          </p:nvPr>
        </p:nvSpPr>
        <p:spPr>
          <a:xfrm>
            <a:off x="669727" y="178594"/>
            <a:ext cx="7804547" cy="1518047"/>
          </a:xfrm>
          <a:prstGeom prst="rect">
            <a:avLst/>
          </a:prstGeom>
        </p:spPr>
        <p:txBody>
          <a:bodyPr lIns="64291" tIns="32146" rIns="64291" bIns="32146"/>
          <a:lstStyle/>
          <a:p>
            <a:r>
              <a:t>Title Text</a:t>
            </a:r>
          </a:p>
        </p:txBody>
      </p:sp>
      <p:sp>
        <p:nvSpPr>
          <p:cNvPr id="67" name="Shape 67"/>
          <p:cNvSpPr>
            <a:spLocks noGrp="1"/>
          </p:cNvSpPr>
          <p:nvPr>
            <p:ph type="body" sz="half" idx="1"/>
          </p:nvPr>
        </p:nvSpPr>
        <p:spPr>
          <a:xfrm>
            <a:off x="669726" y="1821656"/>
            <a:ext cx="3750469" cy="4420195"/>
          </a:xfrm>
          <a:prstGeom prst="rect">
            <a:avLst/>
          </a:prstGeom>
        </p:spPr>
        <p:txBody>
          <a:bodyPr lIns="64291" tIns="32146" rIns="64291" bIns="32146"/>
          <a:lstStyle>
            <a:lvl1pPr marL="241093" indent="-241093">
              <a:spcBef>
                <a:spcPts val="2250"/>
              </a:spcBef>
              <a:defRPr sz="2000"/>
            </a:lvl1pPr>
            <a:lvl2pPr marL="482186" indent="-241093">
              <a:spcBef>
                <a:spcPts val="2250"/>
              </a:spcBef>
              <a:defRPr sz="2000"/>
            </a:lvl2pPr>
            <a:lvl3pPr marL="866149" indent="-241093">
              <a:spcBef>
                <a:spcPts val="2250"/>
              </a:spcBef>
              <a:defRPr sz="2000"/>
            </a:lvl3pPr>
            <a:lvl4pPr marL="1178677" indent="-241093">
              <a:spcBef>
                <a:spcPts val="2250"/>
              </a:spcBef>
              <a:defRPr sz="2000"/>
            </a:lvl4pPr>
            <a:lvl5pPr marL="1491205" indent="-241093">
              <a:spcBef>
                <a:spcPts val="2250"/>
              </a:spcBef>
              <a:defRPr sz="2000"/>
            </a:lvl5pPr>
          </a:lstStyle>
          <a:p>
            <a:r>
              <a:t>Body Level One</a:t>
            </a:r>
          </a:p>
          <a:p>
            <a:pPr lvl="1"/>
            <a:r>
              <a:t>Body Level Two</a:t>
            </a:r>
          </a:p>
          <a:p>
            <a:pPr lvl="2"/>
            <a:r>
              <a:t>Body Level Three</a:t>
            </a:r>
          </a:p>
          <a:p>
            <a:pPr lvl="3"/>
            <a:r>
              <a:t>Body Level Four</a:t>
            </a:r>
          </a:p>
          <a:p>
            <a:pPr lvl="4"/>
            <a:r>
              <a:t>Body Level Five</a:t>
            </a:r>
          </a:p>
        </p:txBody>
      </p:sp>
      <p:sp>
        <p:nvSpPr>
          <p:cNvPr id="68" name="Shape 68"/>
          <p:cNvSpPr>
            <a:spLocks noGrp="1"/>
          </p:cNvSpPr>
          <p:nvPr>
            <p:ph type="sldNum" sz="quarter" idx="2"/>
          </p:nvPr>
        </p:nvSpPr>
        <p:spPr>
          <a:xfrm>
            <a:off x="4437983" y="6509742"/>
            <a:ext cx="259104" cy="267891"/>
          </a:xfrm>
          <a:prstGeom prst="rect">
            <a:avLst/>
          </a:prstGeom>
        </p:spPr>
        <p:txBody>
          <a:bodyPr lIns="64291" tIns="32146" rIns="64291" bIns="32146"/>
          <a:lstStyle/>
          <a:p>
            <a:pPr>
              <a:buClr>
                <a:srgbClr val="000000"/>
              </a:buClr>
            </a:pPr>
            <a:fld id="{86CB4B4D-7CA3-9044-876B-883B54F8677D}" type="slidenum">
              <a:rPr>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2816455931"/>
      </p:ext>
    </p:extLst>
  </p:cSld>
  <p:clrMapOvr>
    <a:masterClrMapping/>
  </p:clrMapOvr>
  <p:transition spd="med"/>
</p:sldLayout>
</file>

<file path=ppt/slideLayouts/slideLayout63.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911458288"/>
      </p:ext>
    </p:extLst>
  </p:cSld>
  <p:clrMapOvr>
    <a:masterClrMapping/>
  </p:clrMapOvr>
  <p:transition spd="med"/>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B6DBE-039B-4AAF-889C-D3047B2CC40B}"/>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10E9F509-7D25-4975-A35E-8966FD55281C}"/>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7F10833-7ADB-4BD9-BD16-298F9A21619F}"/>
              </a:ext>
            </a:extLst>
          </p:cNvPr>
          <p:cNvSpPr>
            <a:spLocks noGrp="1"/>
          </p:cNvSpPr>
          <p:nvPr>
            <p:ph type="dt" sz="half" idx="10"/>
          </p:nvPr>
        </p:nvSpPr>
        <p:spPr/>
        <p:txBody>
          <a:bodyPr/>
          <a:lstStyle/>
          <a:p>
            <a:fld id="{45E13A37-2225-4B49-9865-B9BFE7993745}" type="datetimeFigureOut">
              <a:rPr lang="en-GB" smtClean="0"/>
              <a:t>06/12/2019</a:t>
            </a:fld>
            <a:endParaRPr lang="en-GB"/>
          </a:p>
        </p:txBody>
      </p:sp>
      <p:sp>
        <p:nvSpPr>
          <p:cNvPr id="5" name="Footer Placeholder 4">
            <a:extLst>
              <a:ext uri="{FF2B5EF4-FFF2-40B4-BE49-F238E27FC236}">
                <a16:creationId xmlns:a16="http://schemas.microsoft.com/office/drawing/2014/main" id="{729ADAD9-843A-483F-ABA9-5991BEA43DD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920EF90-3456-4F39-A9D1-552F69042505}"/>
              </a:ext>
            </a:extLst>
          </p:cNvPr>
          <p:cNvSpPr>
            <a:spLocks noGrp="1"/>
          </p:cNvSpPr>
          <p:nvPr>
            <p:ph type="sldNum" sz="quarter" idx="12"/>
          </p:nvPr>
        </p:nvSpPr>
        <p:spPr/>
        <p:txBody>
          <a:bodyPr/>
          <a:lstStyle/>
          <a:p>
            <a:fld id="{09E97331-7C82-42F0-BC4B-9CC74C2A8512}" type="slidenum">
              <a:rPr lang="en-GB" smtClean="0"/>
              <a:t>‹#›</a:t>
            </a:fld>
            <a:endParaRPr lang="en-GB"/>
          </a:p>
        </p:txBody>
      </p:sp>
    </p:spTree>
    <p:extLst>
      <p:ext uri="{BB962C8B-B14F-4D97-AF65-F5344CB8AC3E}">
        <p14:creationId xmlns:p14="http://schemas.microsoft.com/office/powerpoint/2010/main" val="15147362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CF6757-C86D-4134-BA1D-15A877D1C53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29E169F-38A2-4FE0-B051-CC1E5B7A87A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FAB6DFD-6CEA-41B6-B7CE-16F6FF86A9A1}"/>
              </a:ext>
            </a:extLst>
          </p:cNvPr>
          <p:cNvSpPr>
            <a:spLocks noGrp="1"/>
          </p:cNvSpPr>
          <p:nvPr>
            <p:ph type="dt" sz="half" idx="10"/>
          </p:nvPr>
        </p:nvSpPr>
        <p:spPr/>
        <p:txBody>
          <a:bodyPr/>
          <a:lstStyle/>
          <a:p>
            <a:fld id="{45E13A37-2225-4B49-9865-B9BFE7993745}" type="datetimeFigureOut">
              <a:rPr lang="en-GB" smtClean="0"/>
              <a:t>06/12/2019</a:t>
            </a:fld>
            <a:endParaRPr lang="en-GB"/>
          </a:p>
        </p:txBody>
      </p:sp>
      <p:sp>
        <p:nvSpPr>
          <p:cNvPr id="5" name="Footer Placeholder 4">
            <a:extLst>
              <a:ext uri="{FF2B5EF4-FFF2-40B4-BE49-F238E27FC236}">
                <a16:creationId xmlns:a16="http://schemas.microsoft.com/office/drawing/2014/main" id="{633939FC-2F64-4187-93D6-F5CB56A2068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EBCBAB4-8A74-4D19-A9C4-97E1FE7C3792}"/>
              </a:ext>
            </a:extLst>
          </p:cNvPr>
          <p:cNvSpPr>
            <a:spLocks noGrp="1"/>
          </p:cNvSpPr>
          <p:nvPr>
            <p:ph type="sldNum" sz="quarter" idx="12"/>
          </p:nvPr>
        </p:nvSpPr>
        <p:spPr/>
        <p:txBody>
          <a:bodyPr/>
          <a:lstStyle/>
          <a:p>
            <a:fld id="{09E97331-7C82-42F0-BC4B-9CC74C2A8512}" type="slidenum">
              <a:rPr lang="en-GB" smtClean="0"/>
              <a:t>‹#›</a:t>
            </a:fld>
            <a:endParaRPr lang="en-GB"/>
          </a:p>
        </p:txBody>
      </p:sp>
    </p:spTree>
    <p:extLst>
      <p:ext uri="{BB962C8B-B14F-4D97-AF65-F5344CB8AC3E}">
        <p14:creationId xmlns:p14="http://schemas.microsoft.com/office/powerpoint/2010/main" val="299595928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51F7E-02BC-4154-84C2-96E8FE7A6BFC}"/>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3AD4EDA-5BE4-48FE-B6DD-03D7B93CBAF1}"/>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57074FF-15C5-448D-9297-B3A377D3238E}"/>
              </a:ext>
            </a:extLst>
          </p:cNvPr>
          <p:cNvSpPr>
            <a:spLocks noGrp="1"/>
          </p:cNvSpPr>
          <p:nvPr>
            <p:ph type="dt" sz="half" idx="10"/>
          </p:nvPr>
        </p:nvSpPr>
        <p:spPr/>
        <p:txBody>
          <a:bodyPr/>
          <a:lstStyle/>
          <a:p>
            <a:fld id="{45E13A37-2225-4B49-9865-B9BFE7993745}" type="datetimeFigureOut">
              <a:rPr lang="en-GB" smtClean="0"/>
              <a:t>06/12/2019</a:t>
            </a:fld>
            <a:endParaRPr lang="en-GB"/>
          </a:p>
        </p:txBody>
      </p:sp>
      <p:sp>
        <p:nvSpPr>
          <p:cNvPr id="5" name="Footer Placeholder 4">
            <a:extLst>
              <a:ext uri="{FF2B5EF4-FFF2-40B4-BE49-F238E27FC236}">
                <a16:creationId xmlns:a16="http://schemas.microsoft.com/office/drawing/2014/main" id="{5BA19267-C23C-4260-820F-65236032446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BD1794A-85F6-4ED0-9B33-5EB4DF61CD50}"/>
              </a:ext>
            </a:extLst>
          </p:cNvPr>
          <p:cNvSpPr>
            <a:spLocks noGrp="1"/>
          </p:cNvSpPr>
          <p:nvPr>
            <p:ph type="sldNum" sz="quarter" idx="12"/>
          </p:nvPr>
        </p:nvSpPr>
        <p:spPr/>
        <p:txBody>
          <a:bodyPr/>
          <a:lstStyle/>
          <a:p>
            <a:fld id="{09E97331-7C82-42F0-BC4B-9CC74C2A8512}" type="slidenum">
              <a:rPr lang="en-GB" smtClean="0"/>
              <a:t>‹#›</a:t>
            </a:fld>
            <a:endParaRPr lang="en-GB"/>
          </a:p>
        </p:txBody>
      </p:sp>
    </p:spTree>
    <p:extLst>
      <p:ext uri="{BB962C8B-B14F-4D97-AF65-F5344CB8AC3E}">
        <p14:creationId xmlns:p14="http://schemas.microsoft.com/office/powerpoint/2010/main" val="21670138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6408C-C686-458B-87E1-74A7B3E602B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17E3187-955D-4950-BBE2-179D90EBEB1C}"/>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7F8F1E8-A8F2-41E9-85E7-68652FC16185}"/>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400309A-6B03-4338-91EB-2A46A23DD393}"/>
              </a:ext>
            </a:extLst>
          </p:cNvPr>
          <p:cNvSpPr>
            <a:spLocks noGrp="1"/>
          </p:cNvSpPr>
          <p:nvPr>
            <p:ph type="dt" sz="half" idx="10"/>
          </p:nvPr>
        </p:nvSpPr>
        <p:spPr/>
        <p:txBody>
          <a:bodyPr/>
          <a:lstStyle/>
          <a:p>
            <a:fld id="{45E13A37-2225-4B49-9865-B9BFE7993745}" type="datetimeFigureOut">
              <a:rPr lang="en-GB" smtClean="0"/>
              <a:t>06/12/2019</a:t>
            </a:fld>
            <a:endParaRPr lang="en-GB"/>
          </a:p>
        </p:txBody>
      </p:sp>
      <p:sp>
        <p:nvSpPr>
          <p:cNvPr id="6" name="Footer Placeholder 5">
            <a:extLst>
              <a:ext uri="{FF2B5EF4-FFF2-40B4-BE49-F238E27FC236}">
                <a16:creationId xmlns:a16="http://schemas.microsoft.com/office/drawing/2014/main" id="{B4EC3E0C-7E37-4606-9D8D-390EB42FA22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368BF4A-7AAA-4F28-9129-A6CC9554A37A}"/>
              </a:ext>
            </a:extLst>
          </p:cNvPr>
          <p:cNvSpPr>
            <a:spLocks noGrp="1"/>
          </p:cNvSpPr>
          <p:nvPr>
            <p:ph type="sldNum" sz="quarter" idx="12"/>
          </p:nvPr>
        </p:nvSpPr>
        <p:spPr/>
        <p:txBody>
          <a:bodyPr/>
          <a:lstStyle/>
          <a:p>
            <a:fld id="{09E97331-7C82-42F0-BC4B-9CC74C2A8512}" type="slidenum">
              <a:rPr lang="en-GB" smtClean="0"/>
              <a:t>‹#›</a:t>
            </a:fld>
            <a:endParaRPr lang="en-GB"/>
          </a:p>
        </p:txBody>
      </p:sp>
    </p:spTree>
    <p:extLst>
      <p:ext uri="{BB962C8B-B14F-4D97-AF65-F5344CB8AC3E}">
        <p14:creationId xmlns:p14="http://schemas.microsoft.com/office/powerpoint/2010/main" val="2779175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CC7DA-D6AB-402F-8573-979DBACC89A6}"/>
              </a:ext>
            </a:extLst>
          </p:cNvPr>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3931D72-C6E1-47B4-AC32-BACE6A09B9E0}"/>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7BE0F8E-1BE0-4A30-98E7-72F71958449A}"/>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0EBEACB-7669-4717-B359-FF3186F6F1E5}"/>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4E8259DA-52AC-46DD-8927-0A2B59792F2B}"/>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296AC14-27D8-4564-BC03-A2AB1380E231}"/>
              </a:ext>
            </a:extLst>
          </p:cNvPr>
          <p:cNvSpPr>
            <a:spLocks noGrp="1"/>
          </p:cNvSpPr>
          <p:nvPr>
            <p:ph type="dt" sz="half" idx="10"/>
          </p:nvPr>
        </p:nvSpPr>
        <p:spPr/>
        <p:txBody>
          <a:bodyPr/>
          <a:lstStyle/>
          <a:p>
            <a:fld id="{45E13A37-2225-4B49-9865-B9BFE7993745}" type="datetimeFigureOut">
              <a:rPr lang="en-GB" smtClean="0"/>
              <a:t>06/12/2019</a:t>
            </a:fld>
            <a:endParaRPr lang="en-GB"/>
          </a:p>
        </p:txBody>
      </p:sp>
      <p:sp>
        <p:nvSpPr>
          <p:cNvPr id="8" name="Footer Placeholder 7">
            <a:extLst>
              <a:ext uri="{FF2B5EF4-FFF2-40B4-BE49-F238E27FC236}">
                <a16:creationId xmlns:a16="http://schemas.microsoft.com/office/drawing/2014/main" id="{7D14F91B-C73F-4ED2-9F9B-BD8AFF2CB76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DF675F0-4D04-47E1-B413-B55C77EBA2E7}"/>
              </a:ext>
            </a:extLst>
          </p:cNvPr>
          <p:cNvSpPr>
            <a:spLocks noGrp="1"/>
          </p:cNvSpPr>
          <p:nvPr>
            <p:ph type="sldNum" sz="quarter" idx="12"/>
          </p:nvPr>
        </p:nvSpPr>
        <p:spPr/>
        <p:txBody>
          <a:bodyPr/>
          <a:lstStyle/>
          <a:p>
            <a:fld id="{09E97331-7C82-42F0-BC4B-9CC74C2A8512}" type="slidenum">
              <a:rPr lang="en-GB" smtClean="0"/>
              <a:t>‹#›</a:t>
            </a:fld>
            <a:endParaRPr lang="en-GB"/>
          </a:p>
        </p:txBody>
      </p:sp>
    </p:spTree>
    <p:extLst>
      <p:ext uri="{BB962C8B-B14F-4D97-AF65-F5344CB8AC3E}">
        <p14:creationId xmlns:p14="http://schemas.microsoft.com/office/powerpoint/2010/main" val="107158866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FD1D5-D42D-44A1-B85D-C74B1F90F7C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2A21A5E-F9A0-4000-87E0-8BEEF28F544D}"/>
              </a:ext>
            </a:extLst>
          </p:cNvPr>
          <p:cNvSpPr>
            <a:spLocks noGrp="1"/>
          </p:cNvSpPr>
          <p:nvPr>
            <p:ph type="dt" sz="half" idx="10"/>
          </p:nvPr>
        </p:nvSpPr>
        <p:spPr/>
        <p:txBody>
          <a:bodyPr/>
          <a:lstStyle/>
          <a:p>
            <a:fld id="{45E13A37-2225-4B49-9865-B9BFE7993745}" type="datetimeFigureOut">
              <a:rPr lang="en-GB" smtClean="0"/>
              <a:t>06/12/2019</a:t>
            </a:fld>
            <a:endParaRPr lang="en-GB"/>
          </a:p>
        </p:txBody>
      </p:sp>
      <p:sp>
        <p:nvSpPr>
          <p:cNvPr id="4" name="Footer Placeholder 3">
            <a:extLst>
              <a:ext uri="{FF2B5EF4-FFF2-40B4-BE49-F238E27FC236}">
                <a16:creationId xmlns:a16="http://schemas.microsoft.com/office/drawing/2014/main" id="{2A2B28E8-633C-4B39-8280-596D9D47468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4F71A6B-44C3-479B-ADB5-B7851DC81E8A}"/>
              </a:ext>
            </a:extLst>
          </p:cNvPr>
          <p:cNvSpPr>
            <a:spLocks noGrp="1"/>
          </p:cNvSpPr>
          <p:nvPr>
            <p:ph type="sldNum" sz="quarter" idx="12"/>
          </p:nvPr>
        </p:nvSpPr>
        <p:spPr/>
        <p:txBody>
          <a:bodyPr/>
          <a:lstStyle/>
          <a:p>
            <a:fld id="{09E97331-7C82-42F0-BC4B-9CC74C2A8512}" type="slidenum">
              <a:rPr lang="en-GB" smtClean="0"/>
              <a:t>‹#›</a:t>
            </a:fld>
            <a:endParaRPr lang="en-GB"/>
          </a:p>
        </p:txBody>
      </p:sp>
    </p:spTree>
    <p:extLst>
      <p:ext uri="{BB962C8B-B14F-4D97-AF65-F5344CB8AC3E}">
        <p14:creationId xmlns:p14="http://schemas.microsoft.com/office/powerpoint/2010/main" val="3744851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6371480"/>
      </p:ext>
    </p:extLst>
  </p:cSld>
  <p:clrMapOvr>
    <a:masterClrMapping/>
  </p:clrMapOvr>
  <p:transition>
    <p:zoom/>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BF82B2-3AA7-49A3-97F4-3F77B86A39F8}"/>
              </a:ext>
            </a:extLst>
          </p:cNvPr>
          <p:cNvSpPr>
            <a:spLocks noGrp="1"/>
          </p:cNvSpPr>
          <p:nvPr>
            <p:ph type="dt" sz="half" idx="10"/>
          </p:nvPr>
        </p:nvSpPr>
        <p:spPr/>
        <p:txBody>
          <a:bodyPr/>
          <a:lstStyle/>
          <a:p>
            <a:fld id="{45E13A37-2225-4B49-9865-B9BFE7993745}" type="datetimeFigureOut">
              <a:rPr lang="en-GB" smtClean="0"/>
              <a:t>06/12/2019</a:t>
            </a:fld>
            <a:endParaRPr lang="en-GB"/>
          </a:p>
        </p:txBody>
      </p:sp>
      <p:sp>
        <p:nvSpPr>
          <p:cNvPr id="3" name="Footer Placeholder 2">
            <a:extLst>
              <a:ext uri="{FF2B5EF4-FFF2-40B4-BE49-F238E27FC236}">
                <a16:creationId xmlns:a16="http://schemas.microsoft.com/office/drawing/2014/main" id="{6FF8EAC1-7A6C-4F19-8B1B-074D3689663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EB16A7B-6F7B-4B4D-8FAE-C83FBA2E828A}"/>
              </a:ext>
            </a:extLst>
          </p:cNvPr>
          <p:cNvSpPr>
            <a:spLocks noGrp="1"/>
          </p:cNvSpPr>
          <p:nvPr>
            <p:ph type="sldNum" sz="quarter" idx="12"/>
          </p:nvPr>
        </p:nvSpPr>
        <p:spPr/>
        <p:txBody>
          <a:bodyPr/>
          <a:lstStyle/>
          <a:p>
            <a:fld id="{09E97331-7C82-42F0-BC4B-9CC74C2A8512}" type="slidenum">
              <a:rPr lang="en-GB" smtClean="0"/>
              <a:t>‹#›</a:t>
            </a:fld>
            <a:endParaRPr lang="en-GB"/>
          </a:p>
        </p:txBody>
      </p:sp>
    </p:spTree>
    <p:extLst>
      <p:ext uri="{BB962C8B-B14F-4D97-AF65-F5344CB8AC3E}">
        <p14:creationId xmlns:p14="http://schemas.microsoft.com/office/powerpoint/2010/main" val="334289062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6DB22-940B-460E-80FF-4DA65C658619}"/>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326C1BA-15AC-4E95-8FCD-6276D1293D2A}"/>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C4ED415-DDE7-4395-9F14-E8BBD7A97A78}"/>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4ABB8C3A-FF06-46ED-A94E-07F33473BC76}"/>
              </a:ext>
            </a:extLst>
          </p:cNvPr>
          <p:cNvSpPr>
            <a:spLocks noGrp="1"/>
          </p:cNvSpPr>
          <p:nvPr>
            <p:ph type="dt" sz="half" idx="10"/>
          </p:nvPr>
        </p:nvSpPr>
        <p:spPr/>
        <p:txBody>
          <a:bodyPr/>
          <a:lstStyle/>
          <a:p>
            <a:fld id="{45E13A37-2225-4B49-9865-B9BFE7993745}" type="datetimeFigureOut">
              <a:rPr lang="en-GB" smtClean="0"/>
              <a:t>06/12/2019</a:t>
            </a:fld>
            <a:endParaRPr lang="en-GB"/>
          </a:p>
        </p:txBody>
      </p:sp>
      <p:sp>
        <p:nvSpPr>
          <p:cNvPr id="6" name="Footer Placeholder 5">
            <a:extLst>
              <a:ext uri="{FF2B5EF4-FFF2-40B4-BE49-F238E27FC236}">
                <a16:creationId xmlns:a16="http://schemas.microsoft.com/office/drawing/2014/main" id="{6C6751AA-758C-4322-9EA2-4E257F3B572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34DE673-AA9C-4539-8566-41094EF282D5}"/>
              </a:ext>
            </a:extLst>
          </p:cNvPr>
          <p:cNvSpPr>
            <a:spLocks noGrp="1"/>
          </p:cNvSpPr>
          <p:nvPr>
            <p:ph type="sldNum" sz="quarter" idx="12"/>
          </p:nvPr>
        </p:nvSpPr>
        <p:spPr/>
        <p:txBody>
          <a:bodyPr/>
          <a:lstStyle/>
          <a:p>
            <a:fld id="{09E97331-7C82-42F0-BC4B-9CC74C2A8512}" type="slidenum">
              <a:rPr lang="en-GB" smtClean="0"/>
              <a:t>‹#›</a:t>
            </a:fld>
            <a:endParaRPr lang="en-GB"/>
          </a:p>
        </p:txBody>
      </p:sp>
    </p:spTree>
    <p:extLst>
      <p:ext uri="{BB962C8B-B14F-4D97-AF65-F5344CB8AC3E}">
        <p14:creationId xmlns:p14="http://schemas.microsoft.com/office/powerpoint/2010/main" val="144912898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34F03-07E9-415E-9C42-92348A575E36}"/>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DD1A7ED-FD23-4E0F-8BC8-20210556472B}"/>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6510FC5F-DFE8-43C5-87E9-997958EE5ED6}"/>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154B352F-6463-40D8-B94B-BC3D1C6CAE23}"/>
              </a:ext>
            </a:extLst>
          </p:cNvPr>
          <p:cNvSpPr>
            <a:spLocks noGrp="1"/>
          </p:cNvSpPr>
          <p:nvPr>
            <p:ph type="dt" sz="half" idx="10"/>
          </p:nvPr>
        </p:nvSpPr>
        <p:spPr/>
        <p:txBody>
          <a:bodyPr/>
          <a:lstStyle/>
          <a:p>
            <a:fld id="{45E13A37-2225-4B49-9865-B9BFE7993745}" type="datetimeFigureOut">
              <a:rPr lang="en-GB" smtClean="0"/>
              <a:t>06/12/2019</a:t>
            </a:fld>
            <a:endParaRPr lang="en-GB"/>
          </a:p>
        </p:txBody>
      </p:sp>
      <p:sp>
        <p:nvSpPr>
          <p:cNvPr id="6" name="Footer Placeholder 5">
            <a:extLst>
              <a:ext uri="{FF2B5EF4-FFF2-40B4-BE49-F238E27FC236}">
                <a16:creationId xmlns:a16="http://schemas.microsoft.com/office/drawing/2014/main" id="{9736F094-DC02-4B1D-AA71-9F51BCDB0CD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3B513B5-4874-4293-9178-BEDE23CC460A}"/>
              </a:ext>
            </a:extLst>
          </p:cNvPr>
          <p:cNvSpPr>
            <a:spLocks noGrp="1"/>
          </p:cNvSpPr>
          <p:nvPr>
            <p:ph type="sldNum" sz="quarter" idx="12"/>
          </p:nvPr>
        </p:nvSpPr>
        <p:spPr/>
        <p:txBody>
          <a:bodyPr/>
          <a:lstStyle/>
          <a:p>
            <a:fld id="{09E97331-7C82-42F0-BC4B-9CC74C2A8512}" type="slidenum">
              <a:rPr lang="en-GB" smtClean="0"/>
              <a:t>‹#›</a:t>
            </a:fld>
            <a:endParaRPr lang="en-GB"/>
          </a:p>
        </p:txBody>
      </p:sp>
    </p:spTree>
    <p:extLst>
      <p:ext uri="{BB962C8B-B14F-4D97-AF65-F5344CB8AC3E}">
        <p14:creationId xmlns:p14="http://schemas.microsoft.com/office/powerpoint/2010/main" val="12535607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EF160-2AD0-4D2E-9B5F-5C120566253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08D17EA-9042-413A-863F-D94CE005E92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2C6B482-8C1A-4299-9C41-C05EA66027A0}"/>
              </a:ext>
            </a:extLst>
          </p:cNvPr>
          <p:cNvSpPr>
            <a:spLocks noGrp="1"/>
          </p:cNvSpPr>
          <p:nvPr>
            <p:ph type="dt" sz="half" idx="10"/>
          </p:nvPr>
        </p:nvSpPr>
        <p:spPr/>
        <p:txBody>
          <a:bodyPr/>
          <a:lstStyle/>
          <a:p>
            <a:fld id="{45E13A37-2225-4B49-9865-B9BFE7993745}" type="datetimeFigureOut">
              <a:rPr lang="en-GB" smtClean="0"/>
              <a:t>06/12/2019</a:t>
            </a:fld>
            <a:endParaRPr lang="en-GB"/>
          </a:p>
        </p:txBody>
      </p:sp>
      <p:sp>
        <p:nvSpPr>
          <p:cNvPr id="5" name="Footer Placeholder 4">
            <a:extLst>
              <a:ext uri="{FF2B5EF4-FFF2-40B4-BE49-F238E27FC236}">
                <a16:creationId xmlns:a16="http://schemas.microsoft.com/office/drawing/2014/main" id="{19C48EC2-FA32-40BB-A3A1-F424867492C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E267A23-80EC-4EF4-A0E5-9AB7E9DB7ECE}"/>
              </a:ext>
            </a:extLst>
          </p:cNvPr>
          <p:cNvSpPr>
            <a:spLocks noGrp="1"/>
          </p:cNvSpPr>
          <p:nvPr>
            <p:ph type="sldNum" sz="quarter" idx="12"/>
          </p:nvPr>
        </p:nvSpPr>
        <p:spPr/>
        <p:txBody>
          <a:bodyPr/>
          <a:lstStyle/>
          <a:p>
            <a:fld id="{09E97331-7C82-42F0-BC4B-9CC74C2A8512}" type="slidenum">
              <a:rPr lang="en-GB" smtClean="0"/>
              <a:t>‹#›</a:t>
            </a:fld>
            <a:endParaRPr lang="en-GB"/>
          </a:p>
        </p:txBody>
      </p:sp>
    </p:spTree>
    <p:extLst>
      <p:ext uri="{BB962C8B-B14F-4D97-AF65-F5344CB8AC3E}">
        <p14:creationId xmlns:p14="http://schemas.microsoft.com/office/powerpoint/2010/main" val="324081142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80CE79-7B3E-4A7F-9895-48784406B907}"/>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022988E-16E2-4D80-BEC4-AB29B8D561EF}"/>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E1E6BCA-8F03-488C-8891-7FD2F420DED5}"/>
              </a:ext>
            </a:extLst>
          </p:cNvPr>
          <p:cNvSpPr>
            <a:spLocks noGrp="1"/>
          </p:cNvSpPr>
          <p:nvPr>
            <p:ph type="dt" sz="half" idx="10"/>
          </p:nvPr>
        </p:nvSpPr>
        <p:spPr/>
        <p:txBody>
          <a:bodyPr/>
          <a:lstStyle/>
          <a:p>
            <a:fld id="{45E13A37-2225-4B49-9865-B9BFE7993745}" type="datetimeFigureOut">
              <a:rPr lang="en-GB" smtClean="0"/>
              <a:t>06/12/2019</a:t>
            </a:fld>
            <a:endParaRPr lang="en-GB"/>
          </a:p>
        </p:txBody>
      </p:sp>
      <p:sp>
        <p:nvSpPr>
          <p:cNvPr id="5" name="Footer Placeholder 4">
            <a:extLst>
              <a:ext uri="{FF2B5EF4-FFF2-40B4-BE49-F238E27FC236}">
                <a16:creationId xmlns:a16="http://schemas.microsoft.com/office/drawing/2014/main" id="{2C46DC8E-8C3E-4776-B744-491A113468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BFD7A57-B1D3-4A17-AFF3-38AF6529C702}"/>
              </a:ext>
            </a:extLst>
          </p:cNvPr>
          <p:cNvSpPr>
            <a:spLocks noGrp="1"/>
          </p:cNvSpPr>
          <p:nvPr>
            <p:ph type="sldNum" sz="quarter" idx="12"/>
          </p:nvPr>
        </p:nvSpPr>
        <p:spPr/>
        <p:txBody>
          <a:bodyPr/>
          <a:lstStyle/>
          <a:p>
            <a:fld id="{09E97331-7C82-42F0-BC4B-9CC74C2A8512}" type="slidenum">
              <a:rPr lang="en-GB" smtClean="0"/>
              <a:t>‹#›</a:t>
            </a:fld>
            <a:endParaRPr lang="en-GB"/>
          </a:p>
        </p:txBody>
      </p:sp>
    </p:spTree>
    <p:extLst>
      <p:ext uri="{BB962C8B-B14F-4D97-AF65-F5344CB8AC3E}">
        <p14:creationId xmlns:p14="http://schemas.microsoft.com/office/powerpoint/2010/main" val="408783843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7"/>
            <a:ext cx="7772400" cy="1470025"/>
          </a:xfrm>
          <a:prstGeom prst="rect">
            <a:avLst/>
          </a:prstGeom>
        </p:spPr>
        <p:txBody>
          <a:bodyPr vert="horz" lIns="91407" tIns="45704" rIns="91407" bIns="45704"/>
          <a:lstStyle/>
          <a:p>
            <a:r>
              <a:rPr lang="en-GB"/>
              <a:t>Click to edit Master title style</a:t>
            </a:r>
            <a:endParaRPr lang="en-US"/>
          </a:p>
        </p:txBody>
      </p:sp>
      <p:sp>
        <p:nvSpPr>
          <p:cNvPr id="3" name="Subtitle 2"/>
          <p:cNvSpPr>
            <a:spLocks noGrp="1"/>
          </p:cNvSpPr>
          <p:nvPr>
            <p:ph type="subTitle" idx="1"/>
          </p:nvPr>
        </p:nvSpPr>
        <p:spPr>
          <a:xfrm>
            <a:off x="1371600" y="3886201"/>
            <a:ext cx="6400800" cy="1752600"/>
          </a:xfrm>
          <a:prstGeom prst="rect">
            <a:avLst/>
          </a:prstGeom>
        </p:spPr>
        <p:txBody>
          <a:bodyPr vert="horz" lIns="91407" tIns="45704" rIns="91407" bIns="45704"/>
          <a:lstStyle>
            <a:lvl1pPr marL="0" indent="0" algn="ctr">
              <a:buNone/>
              <a:defRPr/>
            </a:lvl1pPr>
            <a:lvl2pPr marL="457034" indent="0" algn="ctr">
              <a:buNone/>
              <a:defRPr/>
            </a:lvl2pPr>
            <a:lvl3pPr marL="914070" indent="0" algn="ctr">
              <a:buNone/>
              <a:defRPr/>
            </a:lvl3pPr>
            <a:lvl4pPr marL="1371108" indent="0" algn="ctr">
              <a:buNone/>
              <a:defRPr/>
            </a:lvl4pPr>
            <a:lvl5pPr marL="1828142" indent="0" algn="ctr">
              <a:buNone/>
              <a:defRPr/>
            </a:lvl5pPr>
            <a:lvl6pPr marL="2285178" indent="0" algn="ctr">
              <a:buNone/>
              <a:defRPr/>
            </a:lvl6pPr>
            <a:lvl7pPr marL="2742216" indent="0" algn="ctr">
              <a:buNone/>
              <a:defRPr/>
            </a:lvl7pPr>
            <a:lvl8pPr marL="3199248" indent="0" algn="ctr">
              <a:buNone/>
              <a:defRPr/>
            </a:lvl8pPr>
            <a:lvl9pPr marL="3656286" indent="0" algn="ctr">
              <a:buNone/>
              <a:defRPr/>
            </a:lvl9pPr>
          </a:lstStyle>
          <a:p>
            <a:r>
              <a:rPr lang="en-GB"/>
              <a:t>Click to edit Master subtitle style</a:t>
            </a:r>
            <a:endParaRPr lang="en-US"/>
          </a:p>
        </p:txBody>
      </p:sp>
    </p:spTree>
    <p:extLst>
      <p:ext uri="{BB962C8B-B14F-4D97-AF65-F5344CB8AC3E}">
        <p14:creationId xmlns:p14="http://schemas.microsoft.com/office/powerpoint/2010/main" val="3814571987"/>
      </p:ext>
    </p:extLst>
  </p:cSld>
  <p:clrMapOvr>
    <a:masterClrMapping/>
  </p:clrMapOvr>
  <p:transition>
    <p:zoom/>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lIns="91407" tIns="45704" rIns="91407" bIns="45704"/>
          <a:lstStyle/>
          <a:p>
            <a:r>
              <a:rPr lang="en-GB"/>
              <a:t>Click to edit Master title style</a:t>
            </a:r>
            <a:endParaRPr lang="en-US"/>
          </a:p>
        </p:txBody>
      </p:sp>
      <p:sp>
        <p:nvSpPr>
          <p:cNvPr id="3" name="Content Placeholder 2"/>
          <p:cNvSpPr>
            <a:spLocks noGrp="1"/>
          </p:cNvSpPr>
          <p:nvPr>
            <p:ph idx="1"/>
          </p:nvPr>
        </p:nvSpPr>
        <p:spPr>
          <a:xfrm>
            <a:off x="457200" y="1600207"/>
            <a:ext cx="8229600" cy="4525963"/>
          </a:xfrm>
          <a:prstGeom prst="rect">
            <a:avLst/>
          </a:prstGeom>
        </p:spPr>
        <p:txBody>
          <a:bodyPr vert="horz" lIns="91407" tIns="45704" rIns="91407" bIns="45704"/>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85470507"/>
      </p:ext>
    </p:extLst>
  </p:cSld>
  <p:clrMapOvr>
    <a:masterClrMapping/>
  </p:clrMapOvr>
  <p:transition>
    <p:zoom/>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16"/>
            <a:ext cx="7772400" cy="1362075"/>
          </a:xfrm>
          <a:prstGeom prst="rect">
            <a:avLst/>
          </a:prstGeom>
        </p:spPr>
        <p:txBody>
          <a:bodyPr vert="horz" lIns="91407" tIns="45704" rIns="91407" bIns="45704"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24"/>
            <a:ext cx="7772400" cy="1500187"/>
          </a:xfrm>
          <a:prstGeom prst="rect">
            <a:avLst/>
          </a:prstGeom>
        </p:spPr>
        <p:txBody>
          <a:bodyPr vert="horz" lIns="91407" tIns="45704" rIns="91407" bIns="45704" anchor="b"/>
          <a:lstStyle>
            <a:lvl1pPr marL="0" indent="0">
              <a:buNone/>
              <a:defRPr sz="2000"/>
            </a:lvl1pPr>
            <a:lvl2pPr marL="457034" indent="0">
              <a:buNone/>
              <a:defRPr sz="1800"/>
            </a:lvl2pPr>
            <a:lvl3pPr marL="914070" indent="0">
              <a:buNone/>
              <a:defRPr sz="1600"/>
            </a:lvl3pPr>
            <a:lvl4pPr marL="1371108" indent="0">
              <a:buNone/>
              <a:defRPr sz="1400"/>
            </a:lvl4pPr>
            <a:lvl5pPr marL="1828142" indent="0">
              <a:buNone/>
              <a:defRPr sz="1400"/>
            </a:lvl5pPr>
            <a:lvl6pPr marL="2285178" indent="0">
              <a:buNone/>
              <a:defRPr sz="1400"/>
            </a:lvl6pPr>
            <a:lvl7pPr marL="2742216" indent="0">
              <a:buNone/>
              <a:defRPr sz="1400"/>
            </a:lvl7pPr>
            <a:lvl8pPr marL="3199248" indent="0">
              <a:buNone/>
              <a:defRPr sz="1400"/>
            </a:lvl8pPr>
            <a:lvl9pPr marL="3656286" indent="0">
              <a:buNone/>
              <a:defRPr sz="1400"/>
            </a:lvl9pPr>
          </a:lstStyle>
          <a:p>
            <a:pPr lvl="0"/>
            <a:r>
              <a:rPr lang="en-GB"/>
              <a:t>Click to edit Master text styles</a:t>
            </a:r>
          </a:p>
        </p:txBody>
      </p:sp>
    </p:spTree>
    <p:extLst>
      <p:ext uri="{BB962C8B-B14F-4D97-AF65-F5344CB8AC3E}">
        <p14:creationId xmlns:p14="http://schemas.microsoft.com/office/powerpoint/2010/main" val="3228003541"/>
      </p:ext>
    </p:extLst>
  </p:cSld>
  <p:clrMapOvr>
    <a:masterClrMapping/>
  </p:clrMapOvr>
  <p:transition>
    <p:zoom/>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lIns="91407" tIns="45704" rIns="91407" bIns="45704"/>
          <a:lstStyle/>
          <a:p>
            <a:r>
              <a:rPr lang="en-GB"/>
              <a:t>Click to edit Master title style</a:t>
            </a:r>
            <a:endParaRPr lang="en-US"/>
          </a:p>
        </p:txBody>
      </p:sp>
      <p:sp>
        <p:nvSpPr>
          <p:cNvPr id="3" name="Content Placeholder 2"/>
          <p:cNvSpPr>
            <a:spLocks noGrp="1"/>
          </p:cNvSpPr>
          <p:nvPr>
            <p:ph sz="half" idx="1"/>
          </p:nvPr>
        </p:nvSpPr>
        <p:spPr>
          <a:xfrm>
            <a:off x="457200" y="1600207"/>
            <a:ext cx="4038600" cy="4525963"/>
          </a:xfrm>
          <a:prstGeom prst="rect">
            <a:avLst/>
          </a:prstGeom>
        </p:spPr>
        <p:txBody>
          <a:bodyPr vert="horz" lIns="91407" tIns="45704" rIns="91407" bIns="45704"/>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7"/>
            <a:ext cx="4038600" cy="4525963"/>
          </a:xfrm>
          <a:prstGeom prst="rect">
            <a:avLst/>
          </a:prstGeom>
        </p:spPr>
        <p:txBody>
          <a:bodyPr vert="horz" lIns="91407" tIns="45704" rIns="91407" bIns="45704"/>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75613442"/>
      </p:ext>
    </p:extLst>
  </p:cSld>
  <p:clrMapOvr>
    <a:masterClrMapping/>
  </p:clrMapOvr>
  <p:transition>
    <p:zoom/>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lIns="91407" tIns="45704" rIns="91407" bIns="45704"/>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4"/>
            <a:ext cx="4040188" cy="639762"/>
          </a:xfrm>
          <a:prstGeom prst="rect">
            <a:avLst/>
          </a:prstGeom>
        </p:spPr>
        <p:txBody>
          <a:bodyPr vert="horz" lIns="91407" tIns="45704" rIns="91407" bIns="45704" anchor="b"/>
          <a:lstStyle>
            <a:lvl1pPr marL="0" indent="0">
              <a:buNone/>
              <a:defRPr sz="2400" b="1"/>
            </a:lvl1pPr>
            <a:lvl2pPr marL="457034" indent="0">
              <a:buNone/>
              <a:defRPr sz="2000" b="1"/>
            </a:lvl2pPr>
            <a:lvl3pPr marL="914070" indent="0">
              <a:buNone/>
              <a:defRPr sz="1800" b="1"/>
            </a:lvl3pPr>
            <a:lvl4pPr marL="1371108" indent="0">
              <a:buNone/>
              <a:defRPr sz="1600" b="1"/>
            </a:lvl4pPr>
            <a:lvl5pPr marL="1828142" indent="0">
              <a:buNone/>
              <a:defRPr sz="1600" b="1"/>
            </a:lvl5pPr>
            <a:lvl6pPr marL="2285178" indent="0">
              <a:buNone/>
              <a:defRPr sz="1600" b="1"/>
            </a:lvl6pPr>
            <a:lvl7pPr marL="2742216" indent="0">
              <a:buNone/>
              <a:defRPr sz="1600" b="1"/>
            </a:lvl7pPr>
            <a:lvl8pPr marL="3199248" indent="0">
              <a:buNone/>
              <a:defRPr sz="1600" b="1"/>
            </a:lvl8pPr>
            <a:lvl9pPr marL="3656286"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vert="horz" lIns="91407" tIns="45704" rIns="91407" bIns="45704"/>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32" y="1535114"/>
            <a:ext cx="4041775" cy="639762"/>
          </a:xfrm>
          <a:prstGeom prst="rect">
            <a:avLst/>
          </a:prstGeom>
        </p:spPr>
        <p:txBody>
          <a:bodyPr vert="horz" lIns="91407" tIns="45704" rIns="91407" bIns="45704" anchor="b"/>
          <a:lstStyle>
            <a:lvl1pPr marL="0" indent="0">
              <a:buNone/>
              <a:defRPr sz="2400" b="1"/>
            </a:lvl1pPr>
            <a:lvl2pPr marL="457034" indent="0">
              <a:buNone/>
              <a:defRPr sz="2000" b="1"/>
            </a:lvl2pPr>
            <a:lvl3pPr marL="914070" indent="0">
              <a:buNone/>
              <a:defRPr sz="1800" b="1"/>
            </a:lvl3pPr>
            <a:lvl4pPr marL="1371108" indent="0">
              <a:buNone/>
              <a:defRPr sz="1600" b="1"/>
            </a:lvl4pPr>
            <a:lvl5pPr marL="1828142" indent="0">
              <a:buNone/>
              <a:defRPr sz="1600" b="1"/>
            </a:lvl5pPr>
            <a:lvl6pPr marL="2285178" indent="0">
              <a:buNone/>
              <a:defRPr sz="1600" b="1"/>
            </a:lvl6pPr>
            <a:lvl7pPr marL="2742216" indent="0">
              <a:buNone/>
              <a:defRPr sz="1600" b="1"/>
            </a:lvl7pPr>
            <a:lvl8pPr marL="3199248" indent="0">
              <a:buNone/>
              <a:defRPr sz="1600" b="1"/>
            </a:lvl8pPr>
            <a:lvl9pPr marL="3656286"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32" y="2174875"/>
            <a:ext cx="4041775" cy="3951288"/>
          </a:xfrm>
          <a:prstGeom prst="rect">
            <a:avLst/>
          </a:prstGeom>
        </p:spPr>
        <p:txBody>
          <a:bodyPr vert="horz" lIns="91407" tIns="45704" rIns="91407" bIns="45704"/>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911968987"/>
      </p:ext>
    </p:extLst>
  </p:cSld>
  <p:clrMapOvr>
    <a:masterClrMapping/>
  </p:clrMapOvr>
  <p:transition>
    <p:zo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vert="horz"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Tree>
    <p:extLst>
      <p:ext uri="{BB962C8B-B14F-4D97-AF65-F5344CB8AC3E}">
        <p14:creationId xmlns:p14="http://schemas.microsoft.com/office/powerpoint/2010/main" val="2389677224"/>
      </p:ext>
    </p:extLst>
  </p:cSld>
  <p:clrMapOvr>
    <a:masterClrMapping/>
  </p:clrMapOvr>
  <p:transition>
    <p:zoom/>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lIns="91407" tIns="45704" rIns="91407" bIns="45704"/>
          <a:lstStyle/>
          <a:p>
            <a:r>
              <a:rPr lang="en-GB"/>
              <a:t>Click to edit Master title style</a:t>
            </a:r>
            <a:endParaRPr lang="en-US"/>
          </a:p>
        </p:txBody>
      </p:sp>
    </p:spTree>
    <p:extLst>
      <p:ext uri="{BB962C8B-B14F-4D97-AF65-F5344CB8AC3E}">
        <p14:creationId xmlns:p14="http://schemas.microsoft.com/office/powerpoint/2010/main" val="2004352558"/>
      </p:ext>
    </p:extLst>
  </p:cSld>
  <p:clrMapOvr>
    <a:masterClrMapping/>
  </p:clrMapOvr>
  <p:transition>
    <p:zoom/>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15983192"/>
      </p:ext>
    </p:extLst>
  </p:cSld>
  <p:clrMapOvr>
    <a:masterClrMapping/>
  </p:clrMapOvr>
  <p:transition>
    <p:zoom/>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a:prstGeom prst="rect">
            <a:avLst/>
          </a:prstGeom>
        </p:spPr>
        <p:txBody>
          <a:bodyPr vert="horz" lIns="91407" tIns="45704" rIns="91407" bIns="45704"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1" y="273066"/>
            <a:ext cx="5111750" cy="5853113"/>
          </a:xfrm>
          <a:prstGeom prst="rect">
            <a:avLst/>
          </a:prstGeom>
        </p:spPr>
        <p:txBody>
          <a:bodyPr vert="horz" lIns="91407" tIns="45704" rIns="91407" bIns="45704"/>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2" y="1435104"/>
            <a:ext cx="3008313" cy="4691063"/>
          </a:xfrm>
          <a:prstGeom prst="rect">
            <a:avLst/>
          </a:prstGeom>
        </p:spPr>
        <p:txBody>
          <a:bodyPr vert="horz" lIns="91407" tIns="45704" rIns="91407" bIns="45704"/>
          <a:lstStyle>
            <a:lvl1pPr marL="0" indent="0">
              <a:buNone/>
              <a:defRPr sz="1400"/>
            </a:lvl1pPr>
            <a:lvl2pPr marL="457034" indent="0">
              <a:buNone/>
              <a:defRPr sz="1200"/>
            </a:lvl2pPr>
            <a:lvl3pPr marL="914070" indent="0">
              <a:buNone/>
              <a:defRPr sz="1000"/>
            </a:lvl3pPr>
            <a:lvl4pPr marL="1371108" indent="0">
              <a:buNone/>
              <a:defRPr sz="900"/>
            </a:lvl4pPr>
            <a:lvl5pPr marL="1828142" indent="0">
              <a:buNone/>
              <a:defRPr sz="900"/>
            </a:lvl5pPr>
            <a:lvl6pPr marL="2285178" indent="0">
              <a:buNone/>
              <a:defRPr sz="900"/>
            </a:lvl6pPr>
            <a:lvl7pPr marL="2742216" indent="0">
              <a:buNone/>
              <a:defRPr sz="900"/>
            </a:lvl7pPr>
            <a:lvl8pPr marL="3199248" indent="0">
              <a:buNone/>
              <a:defRPr sz="900"/>
            </a:lvl8pPr>
            <a:lvl9pPr marL="3656286" indent="0">
              <a:buNone/>
              <a:defRPr sz="900"/>
            </a:lvl9pPr>
          </a:lstStyle>
          <a:p>
            <a:pPr lvl="0"/>
            <a:r>
              <a:rPr lang="en-GB"/>
              <a:t>Click to edit Master text styles</a:t>
            </a:r>
          </a:p>
        </p:txBody>
      </p:sp>
    </p:spTree>
    <p:extLst>
      <p:ext uri="{BB962C8B-B14F-4D97-AF65-F5344CB8AC3E}">
        <p14:creationId xmlns:p14="http://schemas.microsoft.com/office/powerpoint/2010/main" val="419867232"/>
      </p:ext>
    </p:extLst>
  </p:cSld>
  <p:clrMapOvr>
    <a:masterClrMapping/>
  </p:clrMapOvr>
  <p:transition>
    <p:zoom/>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vert="horz" lIns="91407" tIns="45704" rIns="91407" bIns="45704"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vert="horz" lIns="91407" tIns="45704" rIns="91407" bIns="45704"/>
          <a:lstStyle>
            <a:lvl1pPr marL="0" indent="0">
              <a:buNone/>
              <a:defRPr sz="3200"/>
            </a:lvl1pPr>
            <a:lvl2pPr marL="457034" indent="0">
              <a:buNone/>
              <a:defRPr sz="2800"/>
            </a:lvl2pPr>
            <a:lvl3pPr marL="914070" indent="0">
              <a:buNone/>
              <a:defRPr sz="2400"/>
            </a:lvl3pPr>
            <a:lvl4pPr marL="1371108" indent="0">
              <a:buNone/>
              <a:defRPr sz="2000"/>
            </a:lvl4pPr>
            <a:lvl5pPr marL="1828142" indent="0">
              <a:buNone/>
              <a:defRPr sz="2000"/>
            </a:lvl5pPr>
            <a:lvl6pPr marL="2285178" indent="0">
              <a:buNone/>
              <a:defRPr sz="2000"/>
            </a:lvl6pPr>
            <a:lvl7pPr marL="2742216" indent="0">
              <a:buNone/>
              <a:defRPr sz="2000"/>
            </a:lvl7pPr>
            <a:lvl8pPr marL="3199248" indent="0">
              <a:buNone/>
              <a:defRPr sz="2000"/>
            </a:lvl8pPr>
            <a:lvl9pPr marL="3656286"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vert="horz" lIns="91407" tIns="45704" rIns="91407" bIns="45704"/>
          <a:lstStyle>
            <a:lvl1pPr marL="0" indent="0">
              <a:buNone/>
              <a:defRPr sz="1400"/>
            </a:lvl1pPr>
            <a:lvl2pPr marL="457034" indent="0">
              <a:buNone/>
              <a:defRPr sz="1200"/>
            </a:lvl2pPr>
            <a:lvl3pPr marL="914070" indent="0">
              <a:buNone/>
              <a:defRPr sz="1000"/>
            </a:lvl3pPr>
            <a:lvl4pPr marL="1371108" indent="0">
              <a:buNone/>
              <a:defRPr sz="900"/>
            </a:lvl4pPr>
            <a:lvl5pPr marL="1828142" indent="0">
              <a:buNone/>
              <a:defRPr sz="900"/>
            </a:lvl5pPr>
            <a:lvl6pPr marL="2285178" indent="0">
              <a:buNone/>
              <a:defRPr sz="900"/>
            </a:lvl6pPr>
            <a:lvl7pPr marL="2742216" indent="0">
              <a:buNone/>
              <a:defRPr sz="900"/>
            </a:lvl7pPr>
            <a:lvl8pPr marL="3199248" indent="0">
              <a:buNone/>
              <a:defRPr sz="900"/>
            </a:lvl8pPr>
            <a:lvl9pPr marL="3656286" indent="0">
              <a:buNone/>
              <a:defRPr sz="900"/>
            </a:lvl9pPr>
          </a:lstStyle>
          <a:p>
            <a:pPr lvl="0"/>
            <a:r>
              <a:rPr lang="en-GB"/>
              <a:t>Click to edit Master text styles</a:t>
            </a:r>
          </a:p>
        </p:txBody>
      </p:sp>
    </p:spTree>
    <p:extLst>
      <p:ext uri="{BB962C8B-B14F-4D97-AF65-F5344CB8AC3E}">
        <p14:creationId xmlns:p14="http://schemas.microsoft.com/office/powerpoint/2010/main" val="3548146401"/>
      </p:ext>
    </p:extLst>
  </p:cSld>
  <p:clrMapOvr>
    <a:masterClrMapping/>
  </p:clrMapOvr>
  <p:transition>
    <p:zoom/>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lIns="91407" tIns="45704" rIns="91407" bIns="45704"/>
          <a:lstStyle/>
          <a:p>
            <a:r>
              <a:rPr lang="en-GB"/>
              <a:t>Click to edit Master title style</a:t>
            </a:r>
            <a:endParaRPr lang="en-US"/>
          </a:p>
        </p:txBody>
      </p:sp>
      <p:sp>
        <p:nvSpPr>
          <p:cNvPr id="3" name="Vertical Text Placeholder 2"/>
          <p:cNvSpPr>
            <a:spLocks noGrp="1"/>
          </p:cNvSpPr>
          <p:nvPr>
            <p:ph type="body" orient="vert" idx="1"/>
          </p:nvPr>
        </p:nvSpPr>
        <p:spPr>
          <a:xfrm>
            <a:off x="457200" y="1600207"/>
            <a:ext cx="8229600" cy="4525963"/>
          </a:xfrm>
          <a:prstGeom prst="rect">
            <a:avLst/>
          </a:prstGeom>
        </p:spPr>
        <p:txBody>
          <a:bodyPr vert="eaVert" lIns="91407" tIns="45704" rIns="91407" bIns="45704"/>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014100903"/>
      </p:ext>
    </p:extLst>
  </p:cSld>
  <p:clrMapOvr>
    <a:masterClrMapping/>
  </p:clrMapOvr>
  <p:transition>
    <p:zoom/>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274654"/>
            <a:ext cx="2057400" cy="5851525"/>
          </a:xfrm>
          <a:prstGeom prst="rect">
            <a:avLst/>
          </a:prstGeom>
        </p:spPr>
        <p:txBody>
          <a:bodyPr vert="eaVert" lIns="91407" tIns="45704" rIns="91407" bIns="45704"/>
          <a:lstStyle/>
          <a:p>
            <a:r>
              <a:rPr lang="en-GB"/>
              <a:t>Click to edit Master title style</a:t>
            </a:r>
            <a:endParaRPr lang="en-US"/>
          </a:p>
        </p:txBody>
      </p:sp>
      <p:sp>
        <p:nvSpPr>
          <p:cNvPr id="3" name="Vertical Text Placeholder 2"/>
          <p:cNvSpPr>
            <a:spLocks noGrp="1"/>
          </p:cNvSpPr>
          <p:nvPr>
            <p:ph type="body" orient="vert" idx="1"/>
          </p:nvPr>
        </p:nvSpPr>
        <p:spPr>
          <a:xfrm>
            <a:off x="457200" y="274654"/>
            <a:ext cx="6019800" cy="5851525"/>
          </a:xfrm>
          <a:prstGeom prst="rect">
            <a:avLst/>
          </a:prstGeom>
        </p:spPr>
        <p:txBody>
          <a:bodyPr vert="eaVert" lIns="91407" tIns="45704" rIns="91407" bIns="45704"/>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975942387"/>
      </p:ext>
    </p:extLst>
  </p:cSld>
  <p:clrMapOvr>
    <a:masterClrMapping/>
  </p:clrMapOvr>
  <p:transition>
    <p:zoom/>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5227683"/>
      </p:ext>
    </p:extLst>
  </p:cSld>
  <p:clrMapOvr>
    <a:masterClrMapping/>
  </p:clrMapOvr>
  <p:transition>
    <p:zoom/>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5247122"/>
      </p:ext>
    </p:extLst>
  </p:cSld>
  <p:clrMapOvr>
    <a:masterClrMapping/>
  </p:clrMapOvr>
  <p:transition>
    <p:zoom/>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26CE769-AACB-8446-9F7E-3E3256BFEB0E}" type="datetimeFigureOut">
              <a:rPr lang="en-US" smtClean="0"/>
              <a:t>12/7/19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4C72D1-C93D-0B42-8CCF-45E1604AB16F}" type="slidenum">
              <a:rPr lang="en-US" smtClean="0"/>
              <a:t>‹#›</a:t>
            </a:fld>
            <a:endParaRPr lang="en-US"/>
          </a:p>
        </p:txBody>
      </p:sp>
    </p:spTree>
    <p:extLst>
      <p:ext uri="{BB962C8B-B14F-4D97-AF65-F5344CB8AC3E}">
        <p14:creationId xmlns:p14="http://schemas.microsoft.com/office/powerpoint/2010/main" val="89058172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26CE769-AACB-8446-9F7E-3E3256BFEB0E}" type="datetimeFigureOut">
              <a:rPr lang="en-US" smtClean="0"/>
              <a:t>12/7/19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4C72D1-C93D-0B42-8CCF-45E1604AB16F}" type="slidenum">
              <a:rPr lang="en-US" smtClean="0"/>
              <a:t>‹#›</a:t>
            </a:fld>
            <a:endParaRPr lang="en-US"/>
          </a:p>
        </p:txBody>
      </p:sp>
    </p:spTree>
    <p:extLst>
      <p:ext uri="{BB962C8B-B14F-4D97-AF65-F5344CB8AC3E}">
        <p14:creationId xmlns:p14="http://schemas.microsoft.com/office/powerpoint/2010/main" val="33257435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vert="horz"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Tree>
    <p:extLst>
      <p:ext uri="{BB962C8B-B14F-4D97-AF65-F5344CB8AC3E}">
        <p14:creationId xmlns:p14="http://schemas.microsoft.com/office/powerpoint/2010/main" val="761218743"/>
      </p:ext>
    </p:extLst>
  </p:cSld>
  <p:clrMapOvr>
    <a:masterClrMapping/>
  </p:clrMapOvr>
  <p:transition>
    <p:zoom/>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26CE769-AACB-8446-9F7E-3E3256BFEB0E}" type="datetimeFigureOut">
              <a:rPr lang="en-US" smtClean="0"/>
              <a:t>12/7/19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4C72D1-C93D-0B42-8CCF-45E1604AB16F}" type="slidenum">
              <a:rPr lang="en-US" smtClean="0"/>
              <a:t>‹#›</a:t>
            </a:fld>
            <a:endParaRPr lang="en-US"/>
          </a:p>
        </p:txBody>
      </p:sp>
    </p:spTree>
    <p:extLst>
      <p:ext uri="{BB962C8B-B14F-4D97-AF65-F5344CB8AC3E}">
        <p14:creationId xmlns:p14="http://schemas.microsoft.com/office/powerpoint/2010/main" val="272319251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26CE769-AACB-8446-9F7E-3E3256BFEB0E}" type="datetimeFigureOut">
              <a:rPr lang="en-US" smtClean="0"/>
              <a:t>12/7/19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4C72D1-C93D-0B42-8CCF-45E1604AB16F}" type="slidenum">
              <a:rPr lang="en-US" smtClean="0"/>
              <a:t>‹#›</a:t>
            </a:fld>
            <a:endParaRPr lang="en-US"/>
          </a:p>
        </p:txBody>
      </p:sp>
    </p:spTree>
    <p:extLst>
      <p:ext uri="{BB962C8B-B14F-4D97-AF65-F5344CB8AC3E}">
        <p14:creationId xmlns:p14="http://schemas.microsoft.com/office/powerpoint/2010/main" val="60024976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26CE769-AACB-8446-9F7E-3E3256BFEB0E}" type="datetimeFigureOut">
              <a:rPr lang="en-US" smtClean="0"/>
              <a:t>12/7/19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74C72D1-C93D-0B42-8CCF-45E1604AB16F}" type="slidenum">
              <a:rPr lang="en-US" smtClean="0"/>
              <a:t>‹#›</a:t>
            </a:fld>
            <a:endParaRPr lang="en-US"/>
          </a:p>
        </p:txBody>
      </p:sp>
    </p:spTree>
    <p:extLst>
      <p:ext uri="{BB962C8B-B14F-4D97-AF65-F5344CB8AC3E}">
        <p14:creationId xmlns:p14="http://schemas.microsoft.com/office/powerpoint/2010/main" val="149011166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26CE769-AACB-8446-9F7E-3E3256BFEB0E}" type="datetimeFigureOut">
              <a:rPr lang="en-US" smtClean="0"/>
              <a:t>12/7/19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74C72D1-C93D-0B42-8CCF-45E1604AB16F}" type="slidenum">
              <a:rPr lang="en-US" smtClean="0"/>
              <a:t>‹#›</a:t>
            </a:fld>
            <a:endParaRPr lang="en-US"/>
          </a:p>
        </p:txBody>
      </p:sp>
    </p:spTree>
    <p:extLst>
      <p:ext uri="{BB962C8B-B14F-4D97-AF65-F5344CB8AC3E}">
        <p14:creationId xmlns:p14="http://schemas.microsoft.com/office/powerpoint/2010/main" val="5236065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6CE769-AACB-8446-9F7E-3E3256BFEB0E}" type="datetimeFigureOut">
              <a:rPr lang="en-US" smtClean="0"/>
              <a:t>12/7/19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74C72D1-C93D-0B42-8CCF-45E1604AB16F}" type="slidenum">
              <a:rPr lang="en-US" smtClean="0"/>
              <a:t>‹#›</a:t>
            </a:fld>
            <a:endParaRPr lang="en-US"/>
          </a:p>
        </p:txBody>
      </p:sp>
    </p:spTree>
    <p:extLst>
      <p:ext uri="{BB962C8B-B14F-4D97-AF65-F5344CB8AC3E}">
        <p14:creationId xmlns:p14="http://schemas.microsoft.com/office/powerpoint/2010/main" val="416838056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26CE769-AACB-8446-9F7E-3E3256BFEB0E}" type="datetimeFigureOut">
              <a:rPr lang="en-US" smtClean="0"/>
              <a:t>12/7/19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4C72D1-C93D-0B42-8CCF-45E1604AB16F}" type="slidenum">
              <a:rPr lang="en-US" smtClean="0"/>
              <a:t>‹#›</a:t>
            </a:fld>
            <a:endParaRPr lang="en-US"/>
          </a:p>
        </p:txBody>
      </p:sp>
    </p:spTree>
    <p:extLst>
      <p:ext uri="{BB962C8B-B14F-4D97-AF65-F5344CB8AC3E}">
        <p14:creationId xmlns:p14="http://schemas.microsoft.com/office/powerpoint/2010/main" val="394489505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26CE769-AACB-8446-9F7E-3E3256BFEB0E}" type="datetimeFigureOut">
              <a:rPr lang="en-US" smtClean="0"/>
              <a:t>12/7/19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4C72D1-C93D-0B42-8CCF-45E1604AB16F}" type="slidenum">
              <a:rPr lang="en-US" smtClean="0"/>
              <a:t>‹#›</a:t>
            </a:fld>
            <a:endParaRPr lang="en-US"/>
          </a:p>
        </p:txBody>
      </p:sp>
    </p:spTree>
    <p:extLst>
      <p:ext uri="{BB962C8B-B14F-4D97-AF65-F5344CB8AC3E}">
        <p14:creationId xmlns:p14="http://schemas.microsoft.com/office/powerpoint/2010/main" val="116786804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26CE769-AACB-8446-9F7E-3E3256BFEB0E}" type="datetimeFigureOut">
              <a:rPr lang="en-US" smtClean="0"/>
              <a:t>12/7/19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4C72D1-C93D-0B42-8CCF-45E1604AB16F}" type="slidenum">
              <a:rPr lang="en-US" smtClean="0"/>
              <a:t>‹#›</a:t>
            </a:fld>
            <a:endParaRPr lang="en-US"/>
          </a:p>
        </p:txBody>
      </p:sp>
    </p:spTree>
    <p:extLst>
      <p:ext uri="{BB962C8B-B14F-4D97-AF65-F5344CB8AC3E}">
        <p14:creationId xmlns:p14="http://schemas.microsoft.com/office/powerpoint/2010/main" val="182912029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26CE769-AACB-8446-9F7E-3E3256BFEB0E}" type="datetimeFigureOut">
              <a:rPr lang="en-US" smtClean="0"/>
              <a:t>12/7/19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4C72D1-C93D-0B42-8CCF-45E1604AB16F}" type="slidenum">
              <a:rPr lang="en-US" smtClean="0"/>
              <a:t>‹#›</a:t>
            </a:fld>
            <a:endParaRPr lang="en-US"/>
          </a:p>
        </p:txBody>
      </p:sp>
    </p:spTree>
    <p:extLst>
      <p:ext uri="{BB962C8B-B14F-4D97-AF65-F5344CB8AC3E}">
        <p14:creationId xmlns:p14="http://schemas.microsoft.com/office/powerpoint/2010/main" val="265965118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defTabSz="914400" eaLnBrk="0" fontAlgn="base" hangingPunct="0">
              <a:spcBef>
                <a:spcPct val="50000"/>
              </a:spcBef>
              <a:spcAft>
                <a:spcPct val="0"/>
              </a:spcAft>
              <a:buClr>
                <a:schemeClr val="tx1"/>
              </a:buClr>
              <a:buSzPct val="125000"/>
              <a:buFontTx/>
              <a:buChar char="•"/>
              <a:defRPr>
                <a:ea typeface="ＭＳ Ｐゴシック" charset="0"/>
                <a:cs typeface="ＭＳ Ｐゴシック" charset="0"/>
              </a:defRPr>
            </a:lvl1pPr>
          </a:lstStyle>
          <a:p>
            <a:pPr>
              <a:buClr>
                <a:prstClr val="white"/>
              </a:buClr>
              <a:defRPr/>
            </a:pPr>
            <a:fld id="{A84EE139-3CA0-CA4D-B227-F77FDE861972}" type="datetime1">
              <a:rPr lang="en-GB"/>
              <a:pPr>
                <a:buClr>
                  <a:prstClr val="white"/>
                </a:buClr>
                <a:defRPr/>
              </a:pPr>
              <a:t>08/12/2019</a:t>
            </a:fld>
            <a:endParaRPr lang="en-US"/>
          </a:p>
        </p:txBody>
      </p:sp>
      <p:sp>
        <p:nvSpPr>
          <p:cNvPr id="5" name="Footer Placeholder 4"/>
          <p:cNvSpPr>
            <a:spLocks noGrp="1"/>
          </p:cNvSpPr>
          <p:nvPr>
            <p:ph type="ftr" sz="quarter" idx="11"/>
          </p:nvPr>
        </p:nvSpPr>
        <p:spPr/>
        <p:txBody>
          <a:bodyPr/>
          <a:lstStyle>
            <a:lvl1pPr defTabSz="914400" eaLnBrk="0" fontAlgn="base" hangingPunct="0">
              <a:spcBef>
                <a:spcPct val="50000"/>
              </a:spcBef>
              <a:spcAft>
                <a:spcPct val="0"/>
              </a:spcAft>
              <a:buClr>
                <a:schemeClr val="tx1"/>
              </a:buClr>
              <a:buSzPct val="125000"/>
              <a:buFontTx/>
              <a:buChar char="•"/>
              <a:defRPr>
                <a:ea typeface="ＭＳ Ｐゴシック" charset="0"/>
                <a:cs typeface="ＭＳ Ｐゴシック" charset="0"/>
              </a:defRPr>
            </a:lvl1pPr>
          </a:lstStyle>
          <a:p>
            <a:pPr>
              <a:buClr>
                <a:prstClr val="white"/>
              </a:buClr>
              <a:defRPr/>
            </a:pPr>
            <a:r>
              <a:rPr lang="en-US"/>
              <a:t>Virgo June 2013 - EAGLE: Comparison with Observations</a:t>
            </a:r>
          </a:p>
        </p:txBody>
      </p:sp>
      <p:sp>
        <p:nvSpPr>
          <p:cNvPr id="6" name="Slide Number Placeholder 5"/>
          <p:cNvSpPr>
            <a:spLocks noGrp="1"/>
          </p:cNvSpPr>
          <p:nvPr>
            <p:ph type="sldNum" sz="quarter" idx="12"/>
          </p:nvPr>
        </p:nvSpPr>
        <p:spPr/>
        <p:txBody>
          <a:bodyPr/>
          <a:lstStyle>
            <a:lvl1pPr defTabSz="914400" eaLnBrk="0" fontAlgn="base" hangingPunct="0">
              <a:spcBef>
                <a:spcPct val="50000"/>
              </a:spcBef>
              <a:spcAft>
                <a:spcPct val="0"/>
              </a:spcAft>
              <a:buClr>
                <a:schemeClr val="tx1"/>
              </a:buClr>
              <a:buSzPct val="125000"/>
              <a:buFontTx/>
              <a:buChar char="•"/>
              <a:defRPr>
                <a:ea typeface="ＭＳ Ｐゴシック" charset="0"/>
                <a:cs typeface="ＭＳ Ｐゴシック" charset="0"/>
              </a:defRPr>
            </a:lvl1pPr>
          </a:lstStyle>
          <a:p>
            <a:pPr>
              <a:buClr>
                <a:prstClr val="white"/>
              </a:buClr>
              <a:defRPr/>
            </a:pPr>
            <a:fld id="{6B1AB2EF-3268-7C4F-BDAC-B4D1E934B94E}" type="slidenum">
              <a:rPr lang="en-US"/>
              <a:pPr>
                <a:buClr>
                  <a:prstClr val="white"/>
                </a:buClr>
                <a:defRPr/>
              </a:pPr>
              <a:t>‹#›</a:t>
            </a:fld>
            <a:endParaRPr lang="en-US"/>
          </a:p>
        </p:txBody>
      </p:sp>
    </p:spTree>
    <p:extLst>
      <p:ext uri="{BB962C8B-B14F-4D97-AF65-F5344CB8AC3E}">
        <p14:creationId xmlns:p14="http://schemas.microsoft.com/office/powerpoint/2010/main" val="536913683"/>
      </p:ext>
    </p:extLst>
  </p:cSld>
  <p:clrMapOvr>
    <a:masterClrMapping/>
  </p:clrMapOvr>
  <p:transition>
    <p:zo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5.xml"/><Relationship Id="rId3" Type="http://schemas.openxmlformats.org/officeDocument/2006/relationships/slideLayout" Target="../slideLayouts/slideLayout90.xml"/><Relationship Id="rId7" Type="http://schemas.openxmlformats.org/officeDocument/2006/relationships/slideLayout" Target="../slideLayouts/slideLayout94.xml"/><Relationship Id="rId12" Type="http://schemas.openxmlformats.org/officeDocument/2006/relationships/theme" Target="../theme/theme10.xml"/><Relationship Id="rId2" Type="http://schemas.openxmlformats.org/officeDocument/2006/relationships/slideLayout" Target="../slideLayouts/slideLayout89.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5" Type="http://schemas.openxmlformats.org/officeDocument/2006/relationships/slideLayout" Target="../slideLayouts/slideLayout92.xml"/><Relationship Id="rId10" Type="http://schemas.openxmlformats.org/officeDocument/2006/relationships/slideLayout" Target="../slideLayouts/slideLayout97.xml"/><Relationship Id="rId4" Type="http://schemas.openxmlformats.org/officeDocument/2006/relationships/slideLayout" Target="../slideLayouts/slideLayout91.xml"/><Relationship Id="rId9" Type="http://schemas.openxmlformats.org/officeDocument/2006/relationships/slideLayout" Target="../slideLayouts/slideLayout96.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06.xml"/><Relationship Id="rId3" Type="http://schemas.openxmlformats.org/officeDocument/2006/relationships/slideLayout" Target="../slideLayouts/slideLayout101.xml"/><Relationship Id="rId7" Type="http://schemas.openxmlformats.org/officeDocument/2006/relationships/slideLayout" Target="../slideLayouts/slideLayout105.xml"/><Relationship Id="rId12" Type="http://schemas.openxmlformats.org/officeDocument/2006/relationships/theme" Target="../theme/theme11.xml"/><Relationship Id="rId2" Type="http://schemas.openxmlformats.org/officeDocument/2006/relationships/slideLayout" Target="../slideLayouts/slideLayout100.xml"/><Relationship Id="rId1" Type="http://schemas.openxmlformats.org/officeDocument/2006/relationships/slideLayout" Target="../slideLayouts/slideLayout99.xml"/><Relationship Id="rId6" Type="http://schemas.openxmlformats.org/officeDocument/2006/relationships/slideLayout" Target="../slideLayouts/slideLayout104.xml"/><Relationship Id="rId11" Type="http://schemas.openxmlformats.org/officeDocument/2006/relationships/slideLayout" Target="../slideLayouts/slideLayout109.xml"/><Relationship Id="rId5" Type="http://schemas.openxmlformats.org/officeDocument/2006/relationships/slideLayout" Target="../slideLayouts/slideLayout103.xml"/><Relationship Id="rId10" Type="http://schemas.openxmlformats.org/officeDocument/2006/relationships/slideLayout" Target="../slideLayouts/slideLayout108.xml"/><Relationship Id="rId4" Type="http://schemas.openxmlformats.org/officeDocument/2006/relationships/slideLayout" Target="../slideLayouts/slideLayout102.xml"/><Relationship Id="rId9" Type="http://schemas.openxmlformats.org/officeDocument/2006/relationships/slideLayout" Target="../slideLayouts/slideLayout107.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10.xml"/></Relationships>
</file>

<file path=ppt/slideMasters/_rels/slideMaster13.xml.rels><?xml version="1.0" encoding="UTF-8" standalone="yes"?>
<Relationships xmlns="http://schemas.openxmlformats.org/package/2006/relationships"><Relationship Id="rId3" Type="http://schemas.openxmlformats.org/officeDocument/2006/relationships/theme" Target="../theme/theme13.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4" Type="http://schemas.openxmlformats.org/officeDocument/2006/relationships/image" Target="../media/image1.jpe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20.xml"/><Relationship Id="rId13" Type="http://schemas.openxmlformats.org/officeDocument/2006/relationships/image" Target="../media/image1.jpeg"/><Relationship Id="rId3" Type="http://schemas.openxmlformats.org/officeDocument/2006/relationships/slideLayout" Target="../slideLayouts/slideLayout115.xml"/><Relationship Id="rId7" Type="http://schemas.openxmlformats.org/officeDocument/2006/relationships/slideLayout" Target="../slideLayouts/slideLayout119.xml"/><Relationship Id="rId12" Type="http://schemas.openxmlformats.org/officeDocument/2006/relationships/theme" Target="../theme/theme14.xml"/><Relationship Id="rId2" Type="http://schemas.openxmlformats.org/officeDocument/2006/relationships/slideLayout" Target="../slideLayouts/slideLayout114.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slideLayout" Target="../slideLayouts/slideLayout123.xml"/><Relationship Id="rId5" Type="http://schemas.openxmlformats.org/officeDocument/2006/relationships/slideLayout" Target="../slideLayouts/slideLayout117.xml"/><Relationship Id="rId10" Type="http://schemas.openxmlformats.org/officeDocument/2006/relationships/slideLayout" Target="../slideLayouts/slideLayout122.xml"/><Relationship Id="rId4" Type="http://schemas.openxmlformats.org/officeDocument/2006/relationships/slideLayout" Target="../slideLayouts/slideLayout116.xml"/><Relationship Id="rId9" Type="http://schemas.openxmlformats.org/officeDocument/2006/relationships/slideLayout" Target="../slideLayouts/slideLayout121.xml"/></Relationships>
</file>

<file path=ppt/slideMasters/_rels/slideMaster15.xml.rels><?xml version="1.0" encoding="UTF-8" standalone="yes"?>
<Relationships xmlns="http://schemas.openxmlformats.org/package/2006/relationships"><Relationship Id="rId3" Type="http://schemas.openxmlformats.org/officeDocument/2006/relationships/theme" Target="../theme/theme15.xml"/><Relationship Id="rId2" Type="http://schemas.openxmlformats.org/officeDocument/2006/relationships/slideLayout" Target="../slideLayouts/slideLayout125.xml"/><Relationship Id="rId1" Type="http://schemas.openxmlformats.org/officeDocument/2006/relationships/slideLayout" Target="../slideLayouts/slideLayout124.xml"/><Relationship Id="rId4" Type="http://schemas.openxmlformats.org/officeDocument/2006/relationships/image" Target="../media/image1.jpeg"/></Relationships>
</file>

<file path=ppt/slideMasters/_rels/slideMaster16.xml.rels><?xml version="1.0" encoding="UTF-8" standalone="yes"?>
<Relationships xmlns="http://schemas.openxmlformats.org/package/2006/relationships"><Relationship Id="rId3" Type="http://schemas.openxmlformats.org/officeDocument/2006/relationships/theme" Target="../theme/theme16.xml"/><Relationship Id="rId2" Type="http://schemas.openxmlformats.org/officeDocument/2006/relationships/slideLayout" Target="../slideLayouts/slideLayout127.xml"/><Relationship Id="rId1" Type="http://schemas.openxmlformats.org/officeDocument/2006/relationships/slideLayout" Target="../slideLayouts/slideLayout126.xml"/><Relationship Id="rId4" Type="http://schemas.openxmlformats.org/officeDocument/2006/relationships/image" Target="../media/image1.jpeg"/></Relationships>
</file>

<file path=ppt/slideMasters/_rels/slideMaster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7.xml"/><Relationship Id="rId1" Type="http://schemas.openxmlformats.org/officeDocument/2006/relationships/slideLayout" Target="../slideLayouts/slideLayout128.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36.xml"/><Relationship Id="rId13" Type="http://schemas.openxmlformats.org/officeDocument/2006/relationships/image" Target="../media/image1.jpeg"/><Relationship Id="rId3" Type="http://schemas.openxmlformats.org/officeDocument/2006/relationships/slideLayout" Target="../slideLayouts/slideLayout131.xml"/><Relationship Id="rId7" Type="http://schemas.openxmlformats.org/officeDocument/2006/relationships/slideLayout" Target="../slideLayouts/slideLayout135.xml"/><Relationship Id="rId12" Type="http://schemas.openxmlformats.org/officeDocument/2006/relationships/theme" Target="../theme/theme18.xml"/><Relationship Id="rId2" Type="http://schemas.openxmlformats.org/officeDocument/2006/relationships/slideLayout" Target="../slideLayouts/slideLayout130.xml"/><Relationship Id="rId1" Type="http://schemas.openxmlformats.org/officeDocument/2006/relationships/slideLayout" Target="../slideLayouts/slideLayout129.xml"/><Relationship Id="rId6" Type="http://schemas.openxmlformats.org/officeDocument/2006/relationships/slideLayout" Target="../slideLayouts/slideLayout134.xml"/><Relationship Id="rId11" Type="http://schemas.openxmlformats.org/officeDocument/2006/relationships/slideLayout" Target="../slideLayouts/slideLayout139.xml"/><Relationship Id="rId5" Type="http://schemas.openxmlformats.org/officeDocument/2006/relationships/slideLayout" Target="../slideLayouts/slideLayout133.xml"/><Relationship Id="rId10" Type="http://schemas.openxmlformats.org/officeDocument/2006/relationships/slideLayout" Target="../slideLayouts/slideLayout138.xml"/><Relationship Id="rId4" Type="http://schemas.openxmlformats.org/officeDocument/2006/relationships/slideLayout" Target="../slideLayouts/slideLayout132.xml"/><Relationship Id="rId9" Type="http://schemas.openxmlformats.org/officeDocument/2006/relationships/slideLayout" Target="../slideLayouts/slideLayout137.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147.xml"/><Relationship Id="rId13" Type="http://schemas.openxmlformats.org/officeDocument/2006/relationships/theme" Target="../theme/theme19.xml"/><Relationship Id="rId3" Type="http://schemas.openxmlformats.org/officeDocument/2006/relationships/slideLayout" Target="../slideLayouts/slideLayout142.xml"/><Relationship Id="rId7" Type="http://schemas.openxmlformats.org/officeDocument/2006/relationships/slideLayout" Target="../slideLayouts/slideLayout146.xml"/><Relationship Id="rId12" Type="http://schemas.openxmlformats.org/officeDocument/2006/relationships/slideLayout" Target="../slideLayouts/slideLayout151.xml"/><Relationship Id="rId2" Type="http://schemas.openxmlformats.org/officeDocument/2006/relationships/slideLayout" Target="../slideLayouts/slideLayout141.xml"/><Relationship Id="rId1" Type="http://schemas.openxmlformats.org/officeDocument/2006/relationships/slideLayout" Target="../slideLayouts/slideLayout140.xml"/><Relationship Id="rId6" Type="http://schemas.openxmlformats.org/officeDocument/2006/relationships/slideLayout" Target="../slideLayouts/slideLayout145.xml"/><Relationship Id="rId11" Type="http://schemas.openxmlformats.org/officeDocument/2006/relationships/slideLayout" Target="../slideLayouts/slideLayout150.xml"/><Relationship Id="rId5" Type="http://schemas.openxmlformats.org/officeDocument/2006/relationships/slideLayout" Target="../slideLayouts/slideLayout144.xml"/><Relationship Id="rId10" Type="http://schemas.openxmlformats.org/officeDocument/2006/relationships/slideLayout" Target="../slideLayouts/slideLayout149.xml"/><Relationship Id="rId4" Type="http://schemas.openxmlformats.org/officeDocument/2006/relationships/slideLayout" Target="../slideLayouts/slideLayout143.xml"/><Relationship Id="rId9" Type="http://schemas.openxmlformats.org/officeDocument/2006/relationships/slideLayout" Target="../slideLayouts/slideLayout148.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159.xml"/><Relationship Id="rId3" Type="http://schemas.openxmlformats.org/officeDocument/2006/relationships/slideLayout" Target="../slideLayouts/slideLayout154.xml"/><Relationship Id="rId7" Type="http://schemas.openxmlformats.org/officeDocument/2006/relationships/slideLayout" Target="../slideLayouts/slideLayout158.xml"/><Relationship Id="rId12" Type="http://schemas.openxmlformats.org/officeDocument/2006/relationships/theme" Target="../theme/theme20.xml"/><Relationship Id="rId2" Type="http://schemas.openxmlformats.org/officeDocument/2006/relationships/slideLayout" Target="../slideLayouts/slideLayout153.xml"/><Relationship Id="rId1" Type="http://schemas.openxmlformats.org/officeDocument/2006/relationships/slideLayout" Target="../slideLayouts/slideLayout152.xml"/><Relationship Id="rId6" Type="http://schemas.openxmlformats.org/officeDocument/2006/relationships/slideLayout" Target="../slideLayouts/slideLayout157.xml"/><Relationship Id="rId11" Type="http://schemas.openxmlformats.org/officeDocument/2006/relationships/slideLayout" Target="../slideLayouts/slideLayout162.xml"/><Relationship Id="rId5" Type="http://schemas.openxmlformats.org/officeDocument/2006/relationships/slideLayout" Target="../slideLayouts/slideLayout156.xml"/><Relationship Id="rId10" Type="http://schemas.openxmlformats.org/officeDocument/2006/relationships/slideLayout" Target="../slideLayouts/slideLayout161.xml"/><Relationship Id="rId4" Type="http://schemas.openxmlformats.org/officeDocument/2006/relationships/slideLayout" Target="../slideLayouts/slideLayout155.xml"/><Relationship Id="rId9" Type="http://schemas.openxmlformats.org/officeDocument/2006/relationships/slideLayout" Target="../slideLayouts/slideLayout160.xml"/></Relationships>
</file>

<file path=ppt/slideMasters/_rels/slideMaster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1.xml"/><Relationship Id="rId1" Type="http://schemas.openxmlformats.org/officeDocument/2006/relationships/slideLayout" Target="../slideLayouts/slideLayout163.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171.xml"/><Relationship Id="rId13" Type="http://schemas.openxmlformats.org/officeDocument/2006/relationships/theme" Target="../theme/theme22.xml"/><Relationship Id="rId3" Type="http://schemas.openxmlformats.org/officeDocument/2006/relationships/slideLayout" Target="../slideLayouts/slideLayout166.xml"/><Relationship Id="rId7" Type="http://schemas.openxmlformats.org/officeDocument/2006/relationships/slideLayout" Target="../slideLayouts/slideLayout170.xml"/><Relationship Id="rId12" Type="http://schemas.openxmlformats.org/officeDocument/2006/relationships/slideLayout" Target="../slideLayouts/slideLayout175.xml"/><Relationship Id="rId2" Type="http://schemas.openxmlformats.org/officeDocument/2006/relationships/slideLayout" Target="../slideLayouts/slideLayout165.xml"/><Relationship Id="rId1" Type="http://schemas.openxmlformats.org/officeDocument/2006/relationships/slideLayout" Target="../slideLayouts/slideLayout164.xml"/><Relationship Id="rId6" Type="http://schemas.openxmlformats.org/officeDocument/2006/relationships/slideLayout" Target="../slideLayouts/slideLayout169.xml"/><Relationship Id="rId11" Type="http://schemas.openxmlformats.org/officeDocument/2006/relationships/slideLayout" Target="../slideLayouts/slideLayout174.xml"/><Relationship Id="rId5" Type="http://schemas.openxmlformats.org/officeDocument/2006/relationships/slideLayout" Target="../slideLayouts/slideLayout168.xml"/><Relationship Id="rId10" Type="http://schemas.openxmlformats.org/officeDocument/2006/relationships/slideLayout" Target="../slideLayouts/slideLayout173.xml"/><Relationship Id="rId4" Type="http://schemas.openxmlformats.org/officeDocument/2006/relationships/slideLayout" Target="../slideLayouts/slideLayout167.xml"/><Relationship Id="rId9" Type="http://schemas.openxmlformats.org/officeDocument/2006/relationships/slideLayout" Target="../slideLayouts/slideLayout172.xml"/><Relationship Id="rId1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image" Target="../media/image1.jpeg"/><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slideLayout" Target="../slideLayouts/slideLayout63.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5" Type="http://schemas.openxmlformats.org/officeDocument/2006/relationships/image" Target="../media/image1.jpeg"/><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1.xml"/><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theme" Target="../theme/theme6.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image" Target="../media/image1.jpeg"/><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theme" Target="../theme/theme7.xml"/><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0" Type="http://schemas.openxmlformats.org/officeDocument/2006/relationships/slideLayout" Target="../slideLayouts/slideLayout84.xml"/><Relationship Id="rId4" Type="http://schemas.openxmlformats.org/officeDocument/2006/relationships/slideLayout" Target="../slideLayouts/slideLayout78.xml"/><Relationship Id="rId9" Type="http://schemas.openxmlformats.org/officeDocument/2006/relationships/slideLayout" Target="../slideLayouts/slideLayout83.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8.xml"/><Relationship Id="rId1"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9.xml"/><Relationship Id="rId1" Type="http://schemas.openxmlformats.org/officeDocument/2006/relationships/slideLayout" Target="../slideLayouts/slideLayout8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CCFF"/>
            </a:gs>
            <a:gs pos="100000">
              <a:srgbClr val="C1F3FF"/>
            </a:gs>
          </a:gsLst>
          <a:lin ang="5400000" scaled="1"/>
        </a:gradFill>
        <a:effectLst/>
      </p:bgPr>
    </p:bg>
    <p:spTree>
      <p:nvGrpSpPr>
        <p:cNvPr id="1" name=""/>
        <p:cNvGrpSpPr/>
        <p:nvPr/>
      </p:nvGrpSpPr>
      <p:grpSpPr>
        <a:xfrm>
          <a:off x="0" y="0"/>
          <a:ext cx="0" cy="0"/>
          <a:chOff x="0" y="0"/>
          <a:chExt cx="0" cy="0"/>
        </a:xfrm>
      </p:grpSpPr>
      <p:sp>
        <p:nvSpPr>
          <p:cNvPr id="1031" name="Rectangle 7"/>
          <p:cNvSpPr>
            <a:spLocks noChangeArrowheads="1"/>
          </p:cNvSpPr>
          <p:nvPr/>
        </p:nvSpPr>
        <p:spPr bwMode="auto">
          <a:xfrm>
            <a:off x="4476750" y="3030538"/>
            <a:ext cx="190500" cy="796925"/>
          </a:xfrm>
          <a:prstGeom prst="rect">
            <a:avLst/>
          </a:prstGeom>
          <a:noFill/>
          <a:ln w="28575">
            <a:noFill/>
            <a:miter lim="800000"/>
            <a:headEnd/>
            <a:tailEnd/>
          </a:ln>
          <a:effectLst/>
        </p:spPr>
        <p:txBody>
          <a:bodyPr wrap="none" lIns="95793" tIns="47896" rIns="95793" bIns="47896">
            <a:spAutoFit/>
          </a:bodyPr>
          <a:lstStyle/>
          <a:p>
            <a:pPr>
              <a:spcBef>
                <a:spcPct val="0"/>
              </a:spcBef>
              <a:buClrTx/>
              <a:buSzTx/>
              <a:buFontTx/>
              <a:buNone/>
              <a:defRPr/>
            </a:pPr>
            <a:endParaRPr lang="en-GB" sz="4600">
              <a:solidFill>
                <a:schemeClr val="tx2"/>
              </a:solidFill>
              <a:latin typeface="Times New Roman" charset="0"/>
              <a:ea typeface="+mn-ea"/>
              <a:cs typeface="+mn-cs"/>
            </a:endParaRPr>
          </a:p>
        </p:txBody>
      </p:sp>
      <p:grpSp>
        <p:nvGrpSpPr>
          <p:cNvPr id="1027" name="Group 9"/>
          <p:cNvGrpSpPr>
            <a:grpSpLocks/>
          </p:cNvGrpSpPr>
          <p:nvPr/>
        </p:nvGrpSpPr>
        <p:grpSpPr bwMode="auto">
          <a:xfrm>
            <a:off x="228600" y="304800"/>
            <a:ext cx="533400" cy="561975"/>
            <a:chOff x="146" y="195"/>
            <a:chExt cx="582" cy="669"/>
          </a:xfrm>
        </p:grpSpPr>
        <p:sp>
          <p:nvSpPr>
            <p:cNvPr id="1034" name="Freeform 10"/>
            <p:cNvSpPr>
              <a:spLocks/>
            </p:cNvSpPr>
            <p:nvPr/>
          </p:nvSpPr>
          <p:spPr bwMode="auto">
            <a:xfrm>
              <a:off x="246" y="248"/>
              <a:ext cx="478" cy="612"/>
            </a:xfrm>
            <a:custGeom>
              <a:avLst/>
              <a:gdLst/>
              <a:ahLst/>
              <a:cxnLst>
                <a:cxn ang="0">
                  <a:pos x="478" y="0"/>
                </a:cxn>
                <a:cxn ang="0">
                  <a:pos x="478" y="5"/>
                </a:cxn>
                <a:cxn ang="0">
                  <a:pos x="478" y="23"/>
                </a:cxn>
                <a:cxn ang="0">
                  <a:pos x="478" y="40"/>
                </a:cxn>
                <a:cxn ang="0">
                  <a:pos x="477" y="70"/>
                </a:cxn>
                <a:cxn ang="0">
                  <a:pos x="474" y="106"/>
                </a:cxn>
                <a:cxn ang="0">
                  <a:pos x="465" y="168"/>
                </a:cxn>
                <a:cxn ang="0">
                  <a:pos x="459" y="213"/>
                </a:cxn>
                <a:cxn ang="0">
                  <a:pos x="452" y="245"/>
                </a:cxn>
                <a:cxn ang="0">
                  <a:pos x="439" y="287"/>
                </a:cxn>
                <a:cxn ang="0">
                  <a:pos x="403" y="382"/>
                </a:cxn>
                <a:cxn ang="0">
                  <a:pos x="354" y="476"/>
                </a:cxn>
                <a:cxn ang="0">
                  <a:pos x="321" y="525"/>
                </a:cxn>
                <a:cxn ang="0">
                  <a:pos x="287" y="568"/>
                </a:cxn>
                <a:cxn ang="0">
                  <a:pos x="257" y="603"/>
                </a:cxn>
                <a:cxn ang="0">
                  <a:pos x="247" y="614"/>
                </a:cxn>
                <a:cxn ang="0">
                  <a:pos x="246" y="614"/>
                </a:cxn>
                <a:cxn ang="0">
                  <a:pos x="236" y="604"/>
                </a:cxn>
                <a:cxn ang="0">
                  <a:pos x="216" y="586"/>
                </a:cxn>
                <a:cxn ang="0">
                  <a:pos x="206" y="577"/>
                </a:cxn>
                <a:cxn ang="0">
                  <a:pos x="195" y="565"/>
                </a:cxn>
                <a:cxn ang="0">
                  <a:pos x="180" y="547"/>
                </a:cxn>
                <a:cxn ang="0">
                  <a:pos x="159" y="514"/>
                </a:cxn>
                <a:cxn ang="0">
                  <a:pos x="144" y="491"/>
                </a:cxn>
                <a:cxn ang="0">
                  <a:pos x="129" y="466"/>
                </a:cxn>
                <a:cxn ang="0">
                  <a:pos x="105" y="431"/>
                </a:cxn>
                <a:cxn ang="0">
                  <a:pos x="80" y="399"/>
                </a:cxn>
                <a:cxn ang="0">
                  <a:pos x="64" y="366"/>
                </a:cxn>
                <a:cxn ang="0">
                  <a:pos x="54" y="337"/>
                </a:cxn>
                <a:cxn ang="0">
                  <a:pos x="42" y="303"/>
                </a:cxn>
                <a:cxn ang="0">
                  <a:pos x="32" y="274"/>
                </a:cxn>
                <a:cxn ang="0">
                  <a:pos x="23" y="238"/>
                </a:cxn>
                <a:cxn ang="0">
                  <a:pos x="14" y="200"/>
                </a:cxn>
                <a:cxn ang="0">
                  <a:pos x="8" y="164"/>
                </a:cxn>
                <a:cxn ang="0">
                  <a:pos x="1" y="119"/>
                </a:cxn>
                <a:cxn ang="0">
                  <a:pos x="0" y="72"/>
                </a:cxn>
                <a:cxn ang="0">
                  <a:pos x="0" y="31"/>
                </a:cxn>
                <a:cxn ang="0">
                  <a:pos x="0" y="9"/>
                </a:cxn>
                <a:cxn ang="0">
                  <a:pos x="0" y="0"/>
                </a:cxn>
              </a:cxnLst>
              <a:rect l="0" t="0" r="r" b="b"/>
              <a:pathLst>
                <a:path w="478" h="614">
                  <a:moveTo>
                    <a:pt x="0" y="0"/>
                  </a:moveTo>
                  <a:lnTo>
                    <a:pt x="478" y="0"/>
                  </a:lnTo>
                  <a:lnTo>
                    <a:pt x="478" y="0"/>
                  </a:lnTo>
                  <a:lnTo>
                    <a:pt x="478" y="5"/>
                  </a:lnTo>
                  <a:lnTo>
                    <a:pt x="478" y="13"/>
                  </a:lnTo>
                  <a:lnTo>
                    <a:pt x="478" y="23"/>
                  </a:lnTo>
                  <a:lnTo>
                    <a:pt x="478" y="31"/>
                  </a:lnTo>
                  <a:lnTo>
                    <a:pt x="478" y="40"/>
                  </a:lnTo>
                  <a:lnTo>
                    <a:pt x="477" y="54"/>
                  </a:lnTo>
                  <a:lnTo>
                    <a:pt x="477" y="70"/>
                  </a:lnTo>
                  <a:lnTo>
                    <a:pt x="475" y="88"/>
                  </a:lnTo>
                  <a:lnTo>
                    <a:pt x="474" y="106"/>
                  </a:lnTo>
                  <a:lnTo>
                    <a:pt x="469" y="148"/>
                  </a:lnTo>
                  <a:lnTo>
                    <a:pt x="465" y="168"/>
                  </a:lnTo>
                  <a:lnTo>
                    <a:pt x="462" y="182"/>
                  </a:lnTo>
                  <a:lnTo>
                    <a:pt x="459" y="213"/>
                  </a:lnTo>
                  <a:lnTo>
                    <a:pt x="455" y="227"/>
                  </a:lnTo>
                  <a:lnTo>
                    <a:pt x="452" y="245"/>
                  </a:lnTo>
                  <a:lnTo>
                    <a:pt x="446" y="265"/>
                  </a:lnTo>
                  <a:lnTo>
                    <a:pt x="439" y="287"/>
                  </a:lnTo>
                  <a:lnTo>
                    <a:pt x="423" y="337"/>
                  </a:lnTo>
                  <a:lnTo>
                    <a:pt x="403" y="382"/>
                  </a:lnTo>
                  <a:lnTo>
                    <a:pt x="380" y="429"/>
                  </a:lnTo>
                  <a:lnTo>
                    <a:pt x="354" y="476"/>
                  </a:lnTo>
                  <a:lnTo>
                    <a:pt x="339" y="500"/>
                  </a:lnTo>
                  <a:lnTo>
                    <a:pt x="321" y="525"/>
                  </a:lnTo>
                  <a:lnTo>
                    <a:pt x="303" y="547"/>
                  </a:lnTo>
                  <a:lnTo>
                    <a:pt x="287" y="568"/>
                  </a:lnTo>
                  <a:lnTo>
                    <a:pt x="272" y="586"/>
                  </a:lnTo>
                  <a:lnTo>
                    <a:pt x="257" y="603"/>
                  </a:lnTo>
                  <a:lnTo>
                    <a:pt x="249" y="612"/>
                  </a:lnTo>
                  <a:lnTo>
                    <a:pt x="247" y="614"/>
                  </a:lnTo>
                  <a:lnTo>
                    <a:pt x="247" y="614"/>
                  </a:lnTo>
                  <a:lnTo>
                    <a:pt x="246" y="614"/>
                  </a:lnTo>
                  <a:lnTo>
                    <a:pt x="241" y="610"/>
                  </a:lnTo>
                  <a:lnTo>
                    <a:pt x="236" y="604"/>
                  </a:lnTo>
                  <a:lnTo>
                    <a:pt x="231" y="599"/>
                  </a:lnTo>
                  <a:lnTo>
                    <a:pt x="216" y="586"/>
                  </a:lnTo>
                  <a:lnTo>
                    <a:pt x="211" y="583"/>
                  </a:lnTo>
                  <a:lnTo>
                    <a:pt x="206" y="577"/>
                  </a:lnTo>
                  <a:lnTo>
                    <a:pt x="198" y="570"/>
                  </a:lnTo>
                  <a:lnTo>
                    <a:pt x="195" y="565"/>
                  </a:lnTo>
                  <a:lnTo>
                    <a:pt x="187" y="558"/>
                  </a:lnTo>
                  <a:lnTo>
                    <a:pt x="180" y="547"/>
                  </a:lnTo>
                  <a:lnTo>
                    <a:pt x="170" y="534"/>
                  </a:lnTo>
                  <a:lnTo>
                    <a:pt x="159" y="514"/>
                  </a:lnTo>
                  <a:lnTo>
                    <a:pt x="151" y="505"/>
                  </a:lnTo>
                  <a:lnTo>
                    <a:pt x="144" y="491"/>
                  </a:lnTo>
                  <a:lnTo>
                    <a:pt x="137" y="478"/>
                  </a:lnTo>
                  <a:lnTo>
                    <a:pt x="129" y="466"/>
                  </a:lnTo>
                  <a:lnTo>
                    <a:pt x="116" y="447"/>
                  </a:lnTo>
                  <a:lnTo>
                    <a:pt x="105" y="431"/>
                  </a:lnTo>
                  <a:lnTo>
                    <a:pt x="91" y="417"/>
                  </a:lnTo>
                  <a:lnTo>
                    <a:pt x="80" y="399"/>
                  </a:lnTo>
                  <a:lnTo>
                    <a:pt x="70" y="379"/>
                  </a:lnTo>
                  <a:lnTo>
                    <a:pt x="64" y="366"/>
                  </a:lnTo>
                  <a:lnTo>
                    <a:pt x="59" y="354"/>
                  </a:lnTo>
                  <a:lnTo>
                    <a:pt x="54" y="337"/>
                  </a:lnTo>
                  <a:lnTo>
                    <a:pt x="47" y="321"/>
                  </a:lnTo>
                  <a:lnTo>
                    <a:pt x="42" y="303"/>
                  </a:lnTo>
                  <a:lnTo>
                    <a:pt x="36" y="287"/>
                  </a:lnTo>
                  <a:lnTo>
                    <a:pt x="32" y="274"/>
                  </a:lnTo>
                  <a:lnTo>
                    <a:pt x="28" y="260"/>
                  </a:lnTo>
                  <a:lnTo>
                    <a:pt x="23" y="238"/>
                  </a:lnTo>
                  <a:lnTo>
                    <a:pt x="18" y="218"/>
                  </a:lnTo>
                  <a:lnTo>
                    <a:pt x="14" y="200"/>
                  </a:lnTo>
                  <a:lnTo>
                    <a:pt x="11" y="182"/>
                  </a:lnTo>
                  <a:lnTo>
                    <a:pt x="8" y="164"/>
                  </a:lnTo>
                  <a:lnTo>
                    <a:pt x="5" y="142"/>
                  </a:lnTo>
                  <a:lnTo>
                    <a:pt x="1" y="119"/>
                  </a:lnTo>
                  <a:lnTo>
                    <a:pt x="0" y="97"/>
                  </a:lnTo>
                  <a:lnTo>
                    <a:pt x="0" y="72"/>
                  </a:lnTo>
                  <a:lnTo>
                    <a:pt x="0" y="50"/>
                  </a:lnTo>
                  <a:lnTo>
                    <a:pt x="0" y="31"/>
                  </a:lnTo>
                  <a:lnTo>
                    <a:pt x="0" y="14"/>
                  </a:lnTo>
                  <a:lnTo>
                    <a:pt x="0" y="9"/>
                  </a:lnTo>
                  <a:lnTo>
                    <a:pt x="0" y="3"/>
                  </a:lnTo>
                  <a:lnTo>
                    <a:pt x="0" y="0"/>
                  </a:lnTo>
                  <a:lnTo>
                    <a:pt x="0" y="0"/>
                  </a:lnTo>
                  <a:close/>
                </a:path>
              </a:pathLst>
            </a:custGeom>
            <a:solidFill>
              <a:srgbClr val="25221E"/>
            </a:solidFill>
            <a:ln w="9525">
              <a:noFill/>
              <a:round/>
              <a:headEnd/>
              <a:tailEnd/>
            </a:ln>
          </p:spPr>
          <p:txBody>
            <a:bodyPr/>
            <a:lstStyle/>
            <a:p>
              <a:pPr>
                <a:defRPr/>
              </a:pPr>
              <a:endParaRPr lang="en-US">
                <a:ea typeface="+mn-ea"/>
                <a:cs typeface="+mn-cs"/>
              </a:endParaRPr>
            </a:p>
          </p:txBody>
        </p:sp>
        <p:sp>
          <p:nvSpPr>
            <p:cNvPr id="1035" name="Freeform 11"/>
            <p:cNvSpPr>
              <a:spLocks/>
            </p:cNvSpPr>
            <p:nvPr/>
          </p:nvSpPr>
          <p:spPr bwMode="auto">
            <a:xfrm>
              <a:off x="246" y="240"/>
              <a:ext cx="480" cy="9"/>
            </a:xfrm>
            <a:custGeom>
              <a:avLst/>
              <a:gdLst/>
              <a:ahLst/>
              <a:cxnLst>
                <a:cxn ang="0">
                  <a:pos x="480" y="6"/>
                </a:cxn>
                <a:cxn ang="0">
                  <a:pos x="478" y="0"/>
                </a:cxn>
                <a:cxn ang="0">
                  <a:pos x="0" y="0"/>
                </a:cxn>
                <a:cxn ang="0">
                  <a:pos x="0" y="8"/>
                </a:cxn>
                <a:cxn ang="0">
                  <a:pos x="478" y="8"/>
                </a:cxn>
                <a:cxn ang="0">
                  <a:pos x="480" y="6"/>
                </a:cxn>
              </a:cxnLst>
              <a:rect l="0" t="0" r="r" b="b"/>
              <a:pathLst>
                <a:path w="480" h="8">
                  <a:moveTo>
                    <a:pt x="480" y="6"/>
                  </a:moveTo>
                  <a:lnTo>
                    <a:pt x="478" y="0"/>
                  </a:lnTo>
                  <a:lnTo>
                    <a:pt x="0" y="0"/>
                  </a:lnTo>
                  <a:lnTo>
                    <a:pt x="0" y="8"/>
                  </a:lnTo>
                  <a:lnTo>
                    <a:pt x="478" y="8"/>
                  </a:lnTo>
                  <a:lnTo>
                    <a:pt x="480" y="6"/>
                  </a:lnTo>
                  <a:close/>
                </a:path>
              </a:pathLst>
            </a:custGeom>
            <a:solidFill>
              <a:srgbClr val="25221E"/>
            </a:solidFill>
            <a:ln w="9525">
              <a:noFill/>
              <a:round/>
              <a:headEnd/>
              <a:tailEnd/>
            </a:ln>
          </p:spPr>
          <p:txBody>
            <a:bodyPr/>
            <a:lstStyle/>
            <a:p>
              <a:pPr>
                <a:defRPr/>
              </a:pPr>
              <a:endParaRPr lang="en-US">
                <a:ea typeface="+mn-ea"/>
                <a:cs typeface="+mn-cs"/>
              </a:endParaRPr>
            </a:p>
          </p:txBody>
        </p:sp>
        <p:sp>
          <p:nvSpPr>
            <p:cNvPr id="1036" name="Freeform 12"/>
            <p:cNvSpPr>
              <a:spLocks/>
            </p:cNvSpPr>
            <p:nvPr/>
          </p:nvSpPr>
          <p:spPr bwMode="auto">
            <a:xfrm>
              <a:off x="721" y="248"/>
              <a:ext cx="7" cy="23"/>
            </a:xfrm>
            <a:custGeom>
              <a:avLst/>
              <a:gdLst/>
              <a:ahLst/>
              <a:cxnLst>
                <a:cxn ang="0">
                  <a:pos x="5" y="23"/>
                </a:cxn>
                <a:cxn ang="0">
                  <a:pos x="5" y="23"/>
                </a:cxn>
                <a:cxn ang="0">
                  <a:pos x="7" y="5"/>
                </a:cxn>
                <a:cxn ang="0">
                  <a:pos x="5" y="0"/>
                </a:cxn>
                <a:cxn ang="0">
                  <a:pos x="0" y="0"/>
                </a:cxn>
                <a:cxn ang="0">
                  <a:pos x="0" y="5"/>
                </a:cxn>
                <a:cxn ang="0">
                  <a:pos x="0" y="22"/>
                </a:cxn>
                <a:cxn ang="0">
                  <a:pos x="0" y="22"/>
                </a:cxn>
                <a:cxn ang="0">
                  <a:pos x="5" y="23"/>
                </a:cxn>
              </a:cxnLst>
              <a:rect l="0" t="0" r="r" b="b"/>
              <a:pathLst>
                <a:path w="7" h="23">
                  <a:moveTo>
                    <a:pt x="5" y="23"/>
                  </a:moveTo>
                  <a:lnTo>
                    <a:pt x="5" y="23"/>
                  </a:lnTo>
                  <a:lnTo>
                    <a:pt x="7" y="5"/>
                  </a:lnTo>
                  <a:lnTo>
                    <a:pt x="5" y="0"/>
                  </a:lnTo>
                  <a:lnTo>
                    <a:pt x="0" y="0"/>
                  </a:lnTo>
                  <a:lnTo>
                    <a:pt x="0" y="5"/>
                  </a:lnTo>
                  <a:lnTo>
                    <a:pt x="0" y="22"/>
                  </a:lnTo>
                  <a:lnTo>
                    <a:pt x="0" y="22"/>
                  </a:lnTo>
                  <a:lnTo>
                    <a:pt x="5" y="23"/>
                  </a:lnTo>
                  <a:close/>
                </a:path>
              </a:pathLst>
            </a:custGeom>
            <a:solidFill>
              <a:srgbClr val="25221E"/>
            </a:solidFill>
            <a:ln w="9525">
              <a:noFill/>
              <a:round/>
              <a:headEnd/>
              <a:tailEnd/>
            </a:ln>
          </p:spPr>
          <p:txBody>
            <a:bodyPr/>
            <a:lstStyle/>
            <a:p>
              <a:pPr>
                <a:defRPr/>
              </a:pPr>
              <a:endParaRPr lang="en-US">
                <a:ea typeface="+mn-ea"/>
                <a:cs typeface="+mn-cs"/>
              </a:endParaRPr>
            </a:p>
          </p:txBody>
        </p:sp>
        <p:sp>
          <p:nvSpPr>
            <p:cNvPr id="1037" name="Freeform 13"/>
            <p:cNvSpPr>
              <a:spLocks/>
            </p:cNvSpPr>
            <p:nvPr/>
          </p:nvSpPr>
          <p:spPr bwMode="auto">
            <a:xfrm>
              <a:off x="711" y="269"/>
              <a:ext cx="16" cy="127"/>
            </a:xfrm>
            <a:custGeom>
              <a:avLst/>
              <a:gdLst/>
              <a:ahLst/>
              <a:cxnLst>
                <a:cxn ang="0">
                  <a:pos x="5" y="126"/>
                </a:cxn>
                <a:cxn ang="0">
                  <a:pos x="5" y="126"/>
                </a:cxn>
                <a:cxn ang="0">
                  <a:pos x="12" y="86"/>
                </a:cxn>
                <a:cxn ang="0">
                  <a:pos x="13" y="48"/>
                </a:cxn>
                <a:cxn ang="0">
                  <a:pos x="15" y="18"/>
                </a:cxn>
                <a:cxn ang="0">
                  <a:pos x="15" y="1"/>
                </a:cxn>
                <a:cxn ang="0">
                  <a:pos x="10" y="0"/>
                </a:cxn>
                <a:cxn ang="0">
                  <a:pos x="10" y="18"/>
                </a:cxn>
                <a:cxn ang="0">
                  <a:pos x="9" y="48"/>
                </a:cxn>
                <a:cxn ang="0">
                  <a:pos x="5" y="84"/>
                </a:cxn>
                <a:cxn ang="0">
                  <a:pos x="0" y="126"/>
                </a:cxn>
                <a:cxn ang="0">
                  <a:pos x="0" y="126"/>
                </a:cxn>
                <a:cxn ang="0">
                  <a:pos x="5" y="126"/>
                </a:cxn>
              </a:cxnLst>
              <a:rect l="0" t="0" r="r" b="b"/>
              <a:pathLst>
                <a:path w="15" h="126">
                  <a:moveTo>
                    <a:pt x="5" y="126"/>
                  </a:moveTo>
                  <a:lnTo>
                    <a:pt x="5" y="126"/>
                  </a:lnTo>
                  <a:lnTo>
                    <a:pt x="12" y="86"/>
                  </a:lnTo>
                  <a:lnTo>
                    <a:pt x="13" y="48"/>
                  </a:lnTo>
                  <a:lnTo>
                    <a:pt x="15" y="18"/>
                  </a:lnTo>
                  <a:lnTo>
                    <a:pt x="15" y="1"/>
                  </a:lnTo>
                  <a:lnTo>
                    <a:pt x="10" y="0"/>
                  </a:lnTo>
                  <a:lnTo>
                    <a:pt x="10" y="18"/>
                  </a:lnTo>
                  <a:lnTo>
                    <a:pt x="9" y="48"/>
                  </a:lnTo>
                  <a:lnTo>
                    <a:pt x="5" y="84"/>
                  </a:lnTo>
                  <a:lnTo>
                    <a:pt x="0" y="126"/>
                  </a:lnTo>
                  <a:lnTo>
                    <a:pt x="0" y="126"/>
                  </a:lnTo>
                  <a:lnTo>
                    <a:pt x="5" y="126"/>
                  </a:lnTo>
                  <a:close/>
                </a:path>
              </a:pathLst>
            </a:custGeom>
            <a:solidFill>
              <a:srgbClr val="25221E"/>
            </a:solidFill>
            <a:ln w="9525">
              <a:noFill/>
              <a:round/>
              <a:headEnd/>
              <a:tailEnd/>
            </a:ln>
          </p:spPr>
          <p:txBody>
            <a:bodyPr/>
            <a:lstStyle/>
            <a:p>
              <a:pPr>
                <a:defRPr/>
              </a:pPr>
              <a:endParaRPr lang="en-US">
                <a:ea typeface="+mn-ea"/>
                <a:cs typeface="+mn-cs"/>
              </a:endParaRPr>
            </a:p>
          </p:txBody>
        </p:sp>
        <p:sp>
          <p:nvSpPr>
            <p:cNvPr id="1038" name="Freeform 14"/>
            <p:cNvSpPr>
              <a:spLocks/>
            </p:cNvSpPr>
            <p:nvPr/>
          </p:nvSpPr>
          <p:spPr bwMode="auto">
            <a:xfrm>
              <a:off x="681" y="395"/>
              <a:ext cx="35" cy="138"/>
            </a:xfrm>
            <a:custGeom>
              <a:avLst/>
              <a:gdLst/>
              <a:ahLst/>
              <a:cxnLst>
                <a:cxn ang="0">
                  <a:pos x="6" y="139"/>
                </a:cxn>
                <a:cxn ang="0">
                  <a:pos x="6" y="139"/>
                </a:cxn>
                <a:cxn ang="0">
                  <a:pos x="18" y="99"/>
                </a:cxn>
                <a:cxn ang="0">
                  <a:pos x="24" y="67"/>
                </a:cxn>
                <a:cxn ang="0">
                  <a:pos x="29" y="36"/>
                </a:cxn>
                <a:cxn ang="0">
                  <a:pos x="34" y="0"/>
                </a:cxn>
                <a:cxn ang="0">
                  <a:pos x="29" y="0"/>
                </a:cxn>
                <a:cxn ang="0">
                  <a:pos x="24" y="34"/>
                </a:cxn>
                <a:cxn ang="0">
                  <a:pos x="19" y="65"/>
                </a:cxn>
                <a:cxn ang="0">
                  <a:pos x="13" y="97"/>
                </a:cxn>
                <a:cxn ang="0">
                  <a:pos x="0" y="139"/>
                </a:cxn>
                <a:cxn ang="0">
                  <a:pos x="0" y="139"/>
                </a:cxn>
                <a:cxn ang="0">
                  <a:pos x="6" y="139"/>
                </a:cxn>
              </a:cxnLst>
              <a:rect l="0" t="0" r="r" b="b"/>
              <a:pathLst>
                <a:path w="34" h="139">
                  <a:moveTo>
                    <a:pt x="6" y="139"/>
                  </a:moveTo>
                  <a:lnTo>
                    <a:pt x="6" y="139"/>
                  </a:lnTo>
                  <a:lnTo>
                    <a:pt x="18" y="99"/>
                  </a:lnTo>
                  <a:lnTo>
                    <a:pt x="24" y="67"/>
                  </a:lnTo>
                  <a:lnTo>
                    <a:pt x="29" y="36"/>
                  </a:lnTo>
                  <a:lnTo>
                    <a:pt x="34" y="0"/>
                  </a:lnTo>
                  <a:lnTo>
                    <a:pt x="29" y="0"/>
                  </a:lnTo>
                  <a:lnTo>
                    <a:pt x="24" y="34"/>
                  </a:lnTo>
                  <a:lnTo>
                    <a:pt x="19" y="65"/>
                  </a:lnTo>
                  <a:lnTo>
                    <a:pt x="13" y="97"/>
                  </a:lnTo>
                  <a:lnTo>
                    <a:pt x="0" y="139"/>
                  </a:lnTo>
                  <a:lnTo>
                    <a:pt x="0" y="139"/>
                  </a:lnTo>
                  <a:lnTo>
                    <a:pt x="6" y="139"/>
                  </a:lnTo>
                  <a:close/>
                </a:path>
              </a:pathLst>
            </a:custGeom>
            <a:solidFill>
              <a:srgbClr val="25221E"/>
            </a:solidFill>
            <a:ln w="9525">
              <a:noFill/>
              <a:round/>
              <a:headEnd/>
              <a:tailEnd/>
            </a:ln>
          </p:spPr>
          <p:txBody>
            <a:bodyPr/>
            <a:lstStyle/>
            <a:p>
              <a:pPr>
                <a:defRPr/>
              </a:pPr>
              <a:endParaRPr lang="en-US">
                <a:ea typeface="+mn-ea"/>
                <a:cs typeface="+mn-cs"/>
              </a:endParaRPr>
            </a:p>
          </p:txBody>
        </p:sp>
        <p:sp>
          <p:nvSpPr>
            <p:cNvPr id="1039" name="Freeform 15"/>
            <p:cNvSpPr>
              <a:spLocks/>
            </p:cNvSpPr>
            <p:nvPr/>
          </p:nvSpPr>
          <p:spPr bwMode="auto">
            <a:xfrm>
              <a:off x="598" y="533"/>
              <a:ext cx="90" cy="189"/>
            </a:xfrm>
            <a:custGeom>
              <a:avLst/>
              <a:gdLst/>
              <a:ahLst/>
              <a:cxnLst>
                <a:cxn ang="0">
                  <a:pos x="5" y="189"/>
                </a:cxn>
                <a:cxn ang="0">
                  <a:pos x="5" y="189"/>
                </a:cxn>
                <a:cxn ang="0">
                  <a:pos x="18" y="168"/>
                </a:cxn>
                <a:cxn ang="0">
                  <a:pos x="30" y="144"/>
                </a:cxn>
                <a:cxn ang="0">
                  <a:pos x="43" y="119"/>
                </a:cxn>
                <a:cxn ang="0">
                  <a:pos x="54" y="97"/>
                </a:cxn>
                <a:cxn ang="0">
                  <a:pos x="64" y="74"/>
                </a:cxn>
                <a:cxn ang="0">
                  <a:pos x="72" y="50"/>
                </a:cxn>
                <a:cxn ang="0">
                  <a:pos x="82" y="27"/>
                </a:cxn>
                <a:cxn ang="0">
                  <a:pos x="90" y="0"/>
                </a:cxn>
                <a:cxn ang="0">
                  <a:pos x="84" y="0"/>
                </a:cxn>
                <a:cxn ang="0">
                  <a:pos x="77" y="23"/>
                </a:cxn>
                <a:cxn ang="0">
                  <a:pos x="67" y="49"/>
                </a:cxn>
                <a:cxn ang="0">
                  <a:pos x="58" y="70"/>
                </a:cxn>
                <a:cxn ang="0">
                  <a:pos x="48" y="94"/>
                </a:cxn>
                <a:cxn ang="0">
                  <a:pos x="38" y="119"/>
                </a:cxn>
                <a:cxn ang="0">
                  <a:pos x="26" y="141"/>
                </a:cxn>
                <a:cxn ang="0">
                  <a:pos x="13" y="164"/>
                </a:cxn>
                <a:cxn ang="0">
                  <a:pos x="0" y="188"/>
                </a:cxn>
                <a:cxn ang="0">
                  <a:pos x="0" y="188"/>
                </a:cxn>
                <a:cxn ang="0">
                  <a:pos x="5" y="189"/>
                </a:cxn>
              </a:cxnLst>
              <a:rect l="0" t="0" r="r" b="b"/>
              <a:pathLst>
                <a:path w="90" h="189">
                  <a:moveTo>
                    <a:pt x="5" y="189"/>
                  </a:moveTo>
                  <a:lnTo>
                    <a:pt x="5" y="189"/>
                  </a:lnTo>
                  <a:lnTo>
                    <a:pt x="18" y="168"/>
                  </a:lnTo>
                  <a:lnTo>
                    <a:pt x="30" y="144"/>
                  </a:lnTo>
                  <a:lnTo>
                    <a:pt x="43" y="119"/>
                  </a:lnTo>
                  <a:lnTo>
                    <a:pt x="54" y="97"/>
                  </a:lnTo>
                  <a:lnTo>
                    <a:pt x="64" y="74"/>
                  </a:lnTo>
                  <a:lnTo>
                    <a:pt x="72" y="50"/>
                  </a:lnTo>
                  <a:lnTo>
                    <a:pt x="82" y="27"/>
                  </a:lnTo>
                  <a:lnTo>
                    <a:pt x="90" y="0"/>
                  </a:lnTo>
                  <a:lnTo>
                    <a:pt x="84" y="0"/>
                  </a:lnTo>
                  <a:lnTo>
                    <a:pt x="77" y="23"/>
                  </a:lnTo>
                  <a:lnTo>
                    <a:pt x="67" y="49"/>
                  </a:lnTo>
                  <a:lnTo>
                    <a:pt x="58" y="70"/>
                  </a:lnTo>
                  <a:lnTo>
                    <a:pt x="48" y="94"/>
                  </a:lnTo>
                  <a:lnTo>
                    <a:pt x="38" y="119"/>
                  </a:lnTo>
                  <a:lnTo>
                    <a:pt x="26" y="141"/>
                  </a:lnTo>
                  <a:lnTo>
                    <a:pt x="13" y="164"/>
                  </a:lnTo>
                  <a:lnTo>
                    <a:pt x="0" y="188"/>
                  </a:lnTo>
                  <a:lnTo>
                    <a:pt x="0" y="188"/>
                  </a:lnTo>
                  <a:lnTo>
                    <a:pt x="5" y="189"/>
                  </a:lnTo>
                  <a:close/>
                </a:path>
              </a:pathLst>
            </a:custGeom>
            <a:solidFill>
              <a:srgbClr val="25221E"/>
            </a:solidFill>
            <a:ln w="9525">
              <a:noFill/>
              <a:round/>
              <a:headEnd/>
              <a:tailEnd/>
            </a:ln>
          </p:spPr>
          <p:txBody>
            <a:bodyPr/>
            <a:lstStyle/>
            <a:p>
              <a:pPr>
                <a:defRPr/>
              </a:pPr>
              <a:endParaRPr lang="en-US">
                <a:ea typeface="+mn-ea"/>
                <a:cs typeface="+mn-cs"/>
              </a:endParaRPr>
            </a:p>
          </p:txBody>
        </p:sp>
        <p:sp>
          <p:nvSpPr>
            <p:cNvPr id="1040" name="Freeform 16"/>
            <p:cNvSpPr>
              <a:spLocks/>
            </p:cNvSpPr>
            <p:nvPr/>
          </p:nvSpPr>
          <p:spPr bwMode="auto">
            <a:xfrm>
              <a:off x="491" y="722"/>
              <a:ext cx="113" cy="142"/>
            </a:xfrm>
            <a:custGeom>
              <a:avLst/>
              <a:gdLst/>
              <a:ahLst/>
              <a:cxnLst>
                <a:cxn ang="0">
                  <a:pos x="2" y="142"/>
                </a:cxn>
                <a:cxn ang="0">
                  <a:pos x="3" y="140"/>
                </a:cxn>
                <a:cxn ang="0">
                  <a:pos x="16" y="129"/>
                </a:cxn>
                <a:cxn ang="0">
                  <a:pos x="44" y="95"/>
                </a:cxn>
                <a:cxn ang="0">
                  <a:pos x="62" y="74"/>
                </a:cxn>
                <a:cxn ang="0">
                  <a:pos x="80" y="50"/>
                </a:cxn>
                <a:cxn ang="0">
                  <a:pos x="97" y="27"/>
                </a:cxn>
                <a:cxn ang="0">
                  <a:pos x="113" y="1"/>
                </a:cxn>
                <a:cxn ang="0">
                  <a:pos x="108" y="0"/>
                </a:cxn>
                <a:cxn ang="0">
                  <a:pos x="92" y="21"/>
                </a:cxn>
                <a:cxn ang="0">
                  <a:pos x="75" y="46"/>
                </a:cxn>
                <a:cxn ang="0">
                  <a:pos x="57" y="70"/>
                </a:cxn>
                <a:cxn ang="0">
                  <a:pos x="39" y="90"/>
                </a:cxn>
                <a:cxn ang="0">
                  <a:pos x="13" y="124"/>
                </a:cxn>
                <a:cxn ang="0">
                  <a:pos x="0" y="137"/>
                </a:cxn>
                <a:cxn ang="0">
                  <a:pos x="3" y="137"/>
                </a:cxn>
                <a:cxn ang="0">
                  <a:pos x="2" y="142"/>
                </a:cxn>
              </a:cxnLst>
              <a:rect l="0" t="0" r="r" b="b"/>
              <a:pathLst>
                <a:path w="113" h="142">
                  <a:moveTo>
                    <a:pt x="2" y="142"/>
                  </a:moveTo>
                  <a:lnTo>
                    <a:pt x="3" y="140"/>
                  </a:lnTo>
                  <a:lnTo>
                    <a:pt x="16" y="129"/>
                  </a:lnTo>
                  <a:lnTo>
                    <a:pt x="44" y="95"/>
                  </a:lnTo>
                  <a:lnTo>
                    <a:pt x="62" y="74"/>
                  </a:lnTo>
                  <a:lnTo>
                    <a:pt x="80" y="50"/>
                  </a:lnTo>
                  <a:lnTo>
                    <a:pt x="97" y="27"/>
                  </a:lnTo>
                  <a:lnTo>
                    <a:pt x="113" y="1"/>
                  </a:lnTo>
                  <a:lnTo>
                    <a:pt x="108" y="0"/>
                  </a:lnTo>
                  <a:lnTo>
                    <a:pt x="92" y="21"/>
                  </a:lnTo>
                  <a:lnTo>
                    <a:pt x="75" y="46"/>
                  </a:lnTo>
                  <a:lnTo>
                    <a:pt x="57" y="70"/>
                  </a:lnTo>
                  <a:lnTo>
                    <a:pt x="39" y="90"/>
                  </a:lnTo>
                  <a:lnTo>
                    <a:pt x="13" y="124"/>
                  </a:lnTo>
                  <a:lnTo>
                    <a:pt x="0" y="137"/>
                  </a:lnTo>
                  <a:lnTo>
                    <a:pt x="3" y="137"/>
                  </a:lnTo>
                  <a:lnTo>
                    <a:pt x="2" y="142"/>
                  </a:lnTo>
                  <a:close/>
                </a:path>
              </a:pathLst>
            </a:custGeom>
            <a:solidFill>
              <a:srgbClr val="25221E"/>
            </a:solidFill>
            <a:ln w="9525">
              <a:noFill/>
              <a:round/>
              <a:headEnd/>
              <a:tailEnd/>
            </a:ln>
          </p:spPr>
          <p:txBody>
            <a:bodyPr/>
            <a:lstStyle/>
            <a:p>
              <a:pPr>
                <a:defRPr/>
              </a:pPr>
              <a:endParaRPr lang="en-US">
                <a:ea typeface="+mn-ea"/>
                <a:cs typeface="+mn-cs"/>
              </a:endParaRPr>
            </a:p>
          </p:txBody>
        </p:sp>
        <p:sp>
          <p:nvSpPr>
            <p:cNvPr id="1041" name="Freeform 17"/>
            <p:cNvSpPr>
              <a:spLocks/>
            </p:cNvSpPr>
            <p:nvPr/>
          </p:nvSpPr>
          <p:spPr bwMode="auto">
            <a:xfrm>
              <a:off x="449" y="821"/>
              <a:ext cx="43" cy="43"/>
            </a:xfrm>
            <a:custGeom>
              <a:avLst/>
              <a:gdLst/>
              <a:ahLst/>
              <a:cxnLst>
                <a:cxn ang="0">
                  <a:pos x="0" y="5"/>
                </a:cxn>
                <a:cxn ang="0">
                  <a:pos x="0" y="5"/>
                </a:cxn>
                <a:cxn ang="0">
                  <a:pos x="25" y="29"/>
                </a:cxn>
                <a:cxn ang="0">
                  <a:pos x="43" y="43"/>
                </a:cxn>
                <a:cxn ang="0">
                  <a:pos x="44" y="38"/>
                </a:cxn>
                <a:cxn ang="0">
                  <a:pos x="28" y="23"/>
                </a:cxn>
                <a:cxn ang="0">
                  <a:pos x="5" y="0"/>
                </a:cxn>
                <a:cxn ang="0">
                  <a:pos x="5" y="0"/>
                </a:cxn>
                <a:cxn ang="0">
                  <a:pos x="0" y="5"/>
                </a:cxn>
              </a:cxnLst>
              <a:rect l="0" t="0" r="r" b="b"/>
              <a:pathLst>
                <a:path w="44" h="43">
                  <a:moveTo>
                    <a:pt x="0" y="5"/>
                  </a:moveTo>
                  <a:lnTo>
                    <a:pt x="0" y="5"/>
                  </a:lnTo>
                  <a:lnTo>
                    <a:pt x="25" y="29"/>
                  </a:lnTo>
                  <a:lnTo>
                    <a:pt x="43" y="43"/>
                  </a:lnTo>
                  <a:lnTo>
                    <a:pt x="44" y="38"/>
                  </a:lnTo>
                  <a:lnTo>
                    <a:pt x="28" y="23"/>
                  </a:lnTo>
                  <a:lnTo>
                    <a:pt x="5" y="0"/>
                  </a:lnTo>
                  <a:lnTo>
                    <a:pt x="5" y="0"/>
                  </a:lnTo>
                  <a:lnTo>
                    <a:pt x="0" y="5"/>
                  </a:lnTo>
                  <a:close/>
                </a:path>
              </a:pathLst>
            </a:custGeom>
            <a:solidFill>
              <a:srgbClr val="25221E"/>
            </a:solidFill>
            <a:ln w="9525">
              <a:noFill/>
              <a:round/>
              <a:headEnd/>
              <a:tailEnd/>
            </a:ln>
          </p:spPr>
          <p:txBody>
            <a:bodyPr/>
            <a:lstStyle/>
            <a:p>
              <a:pPr>
                <a:defRPr/>
              </a:pPr>
              <a:endParaRPr lang="en-US">
                <a:ea typeface="+mn-ea"/>
                <a:cs typeface="+mn-cs"/>
              </a:endParaRPr>
            </a:p>
          </p:txBody>
        </p:sp>
        <p:sp>
          <p:nvSpPr>
            <p:cNvPr id="1042" name="Freeform 18"/>
            <p:cNvSpPr>
              <a:spLocks/>
            </p:cNvSpPr>
            <p:nvPr/>
          </p:nvSpPr>
          <p:spPr bwMode="auto">
            <a:xfrm>
              <a:off x="389" y="735"/>
              <a:ext cx="66" cy="91"/>
            </a:xfrm>
            <a:custGeom>
              <a:avLst/>
              <a:gdLst/>
              <a:ahLst/>
              <a:cxnLst>
                <a:cxn ang="0">
                  <a:pos x="0" y="4"/>
                </a:cxn>
                <a:cxn ang="0">
                  <a:pos x="0" y="4"/>
                </a:cxn>
                <a:cxn ang="0">
                  <a:pos x="13" y="27"/>
                </a:cxn>
                <a:cxn ang="0">
                  <a:pos x="27" y="45"/>
                </a:cxn>
                <a:cxn ang="0">
                  <a:pos x="35" y="61"/>
                </a:cxn>
                <a:cxn ang="0">
                  <a:pos x="45" y="70"/>
                </a:cxn>
                <a:cxn ang="0">
                  <a:pos x="54" y="83"/>
                </a:cxn>
                <a:cxn ang="0">
                  <a:pos x="61" y="90"/>
                </a:cxn>
                <a:cxn ang="0">
                  <a:pos x="66" y="85"/>
                </a:cxn>
                <a:cxn ang="0">
                  <a:pos x="59" y="78"/>
                </a:cxn>
                <a:cxn ang="0">
                  <a:pos x="48" y="65"/>
                </a:cxn>
                <a:cxn ang="0">
                  <a:pos x="40" y="56"/>
                </a:cxn>
                <a:cxn ang="0">
                  <a:pos x="30" y="43"/>
                </a:cxn>
                <a:cxn ang="0">
                  <a:pos x="18" y="25"/>
                </a:cxn>
                <a:cxn ang="0">
                  <a:pos x="5" y="0"/>
                </a:cxn>
                <a:cxn ang="0">
                  <a:pos x="5" y="0"/>
                </a:cxn>
                <a:cxn ang="0">
                  <a:pos x="0" y="4"/>
                </a:cxn>
              </a:cxnLst>
              <a:rect l="0" t="0" r="r" b="b"/>
              <a:pathLst>
                <a:path w="66" h="90">
                  <a:moveTo>
                    <a:pt x="0" y="4"/>
                  </a:moveTo>
                  <a:lnTo>
                    <a:pt x="0" y="4"/>
                  </a:lnTo>
                  <a:lnTo>
                    <a:pt x="13" y="27"/>
                  </a:lnTo>
                  <a:lnTo>
                    <a:pt x="27" y="45"/>
                  </a:lnTo>
                  <a:lnTo>
                    <a:pt x="35" y="61"/>
                  </a:lnTo>
                  <a:lnTo>
                    <a:pt x="45" y="70"/>
                  </a:lnTo>
                  <a:lnTo>
                    <a:pt x="54" y="83"/>
                  </a:lnTo>
                  <a:lnTo>
                    <a:pt x="61" y="90"/>
                  </a:lnTo>
                  <a:lnTo>
                    <a:pt x="66" y="85"/>
                  </a:lnTo>
                  <a:lnTo>
                    <a:pt x="59" y="78"/>
                  </a:lnTo>
                  <a:lnTo>
                    <a:pt x="48" y="65"/>
                  </a:lnTo>
                  <a:lnTo>
                    <a:pt x="40" y="56"/>
                  </a:lnTo>
                  <a:lnTo>
                    <a:pt x="30" y="43"/>
                  </a:lnTo>
                  <a:lnTo>
                    <a:pt x="18" y="25"/>
                  </a:lnTo>
                  <a:lnTo>
                    <a:pt x="5" y="0"/>
                  </a:lnTo>
                  <a:lnTo>
                    <a:pt x="5" y="0"/>
                  </a:lnTo>
                  <a:lnTo>
                    <a:pt x="0" y="4"/>
                  </a:lnTo>
                  <a:close/>
                </a:path>
              </a:pathLst>
            </a:custGeom>
            <a:solidFill>
              <a:srgbClr val="25221E"/>
            </a:solidFill>
            <a:ln w="9525">
              <a:noFill/>
              <a:round/>
              <a:headEnd/>
              <a:tailEnd/>
            </a:ln>
          </p:spPr>
          <p:txBody>
            <a:bodyPr/>
            <a:lstStyle/>
            <a:p>
              <a:pPr>
                <a:defRPr/>
              </a:pPr>
              <a:endParaRPr lang="en-US">
                <a:ea typeface="+mn-ea"/>
                <a:cs typeface="+mn-cs"/>
              </a:endParaRPr>
            </a:p>
          </p:txBody>
        </p:sp>
        <p:sp>
          <p:nvSpPr>
            <p:cNvPr id="1043" name="Freeform 19"/>
            <p:cNvSpPr>
              <a:spLocks/>
            </p:cNvSpPr>
            <p:nvPr/>
          </p:nvSpPr>
          <p:spPr bwMode="auto">
            <a:xfrm>
              <a:off x="290" y="565"/>
              <a:ext cx="104" cy="174"/>
            </a:xfrm>
            <a:custGeom>
              <a:avLst/>
              <a:gdLst/>
              <a:ahLst/>
              <a:cxnLst>
                <a:cxn ang="0">
                  <a:pos x="0" y="4"/>
                </a:cxn>
                <a:cxn ang="0">
                  <a:pos x="0" y="4"/>
                </a:cxn>
                <a:cxn ang="0">
                  <a:pos x="11" y="36"/>
                </a:cxn>
                <a:cxn ang="0">
                  <a:pos x="23" y="62"/>
                </a:cxn>
                <a:cxn ang="0">
                  <a:pos x="34" y="82"/>
                </a:cxn>
                <a:cxn ang="0">
                  <a:pos x="44" y="98"/>
                </a:cxn>
                <a:cxn ang="0">
                  <a:pos x="57" y="114"/>
                </a:cxn>
                <a:cxn ang="0">
                  <a:pos x="70" y="130"/>
                </a:cxn>
                <a:cxn ang="0">
                  <a:pos x="82" y="150"/>
                </a:cxn>
                <a:cxn ang="0">
                  <a:pos x="98" y="174"/>
                </a:cxn>
                <a:cxn ang="0">
                  <a:pos x="103" y="170"/>
                </a:cxn>
                <a:cxn ang="0">
                  <a:pos x="88" y="147"/>
                </a:cxn>
                <a:cxn ang="0">
                  <a:pos x="74" y="127"/>
                </a:cxn>
                <a:cxn ang="0">
                  <a:pos x="62" y="110"/>
                </a:cxn>
                <a:cxn ang="0">
                  <a:pos x="51" y="96"/>
                </a:cxn>
                <a:cxn ang="0">
                  <a:pos x="39" y="78"/>
                </a:cxn>
                <a:cxn ang="0">
                  <a:pos x="28" y="58"/>
                </a:cxn>
                <a:cxn ang="0">
                  <a:pos x="18" y="35"/>
                </a:cxn>
                <a:cxn ang="0">
                  <a:pos x="6" y="0"/>
                </a:cxn>
                <a:cxn ang="0">
                  <a:pos x="6" y="0"/>
                </a:cxn>
                <a:cxn ang="0">
                  <a:pos x="0" y="4"/>
                </a:cxn>
              </a:cxnLst>
              <a:rect l="0" t="0" r="r" b="b"/>
              <a:pathLst>
                <a:path w="103" h="174">
                  <a:moveTo>
                    <a:pt x="0" y="4"/>
                  </a:moveTo>
                  <a:lnTo>
                    <a:pt x="0" y="4"/>
                  </a:lnTo>
                  <a:lnTo>
                    <a:pt x="11" y="36"/>
                  </a:lnTo>
                  <a:lnTo>
                    <a:pt x="23" y="62"/>
                  </a:lnTo>
                  <a:lnTo>
                    <a:pt x="34" y="82"/>
                  </a:lnTo>
                  <a:lnTo>
                    <a:pt x="44" y="98"/>
                  </a:lnTo>
                  <a:lnTo>
                    <a:pt x="57" y="114"/>
                  </a:lnTo>
                  <a:lnTo>
                    <a:pt x="70" y="130"/>
                  </a:lnTo>
                  <a:lnTo>
                    <a:pt x="82" y="150"/>
                  </a:lnTo>
                  <a:lnTo>
                    <a:pt x="98" y="174"/>
                  </a:lnTo>
                  <a:lnTo>
                    <a:pt x="103" y="170"/>
                  </a:lnTo>
                  <a:lnTo>
                    <a:pt x="88" y="147"/>
                  </a:lnTo>
                  <a:lnTo>
                    <a:pt x="74" y="127"/>
                  </a:lnTo>
                  <a:lnTo>
                    <a:pt x="62" y="110"/>
                  </a:lnTo>
                  <a:lnTo>
                    <a:pt x="51" y="96"/>
                  </a:lnTo>
                  <a:lnTo>
                    <a:pt x="39" y="78"/>
                  </a:lnTo>
                  <a:lnTo>
                    <a:pt x="28" y="58"/>
                  </a:lnTo>
                  <a:lnTo>
                    <a:pt x="18" y="35"/>
                  </a:lnTo>
                  <a:lnTo>
                    <a:pt x="6" y="0"/>
                  </a:lnTo>
                  <a:lnTo>
                    <a:pt x="6" y="0"/>
                  </a:lnTo>
                  <a:lnTo>
                    <a:pt x="0" y="4"/>
                  </a:lnTo>
                  <a:close/>
                </a:path>
              </a:pathLst>
            </a:custGeom>
            <a:solidFill>
              <a:srgbClr val="25221E"/>
            </a:solidFill>
            <a:ln w="9525">
              <a:noFill/>
              <a:round/>
              <a:headEnd/>
              <a:tailEnd/>
            </a:ln>
          </p:spPr>
          <p:txBody>
            <a:bodyPr/>
            <a:lstStyle/>
            <a:p>
              <a:pPr>
                <a:defRPr/>
              </a:pPr>
              <a:endParaRPr lang="en-US">
                <a:ea typeface="+mn-ea"/>
                <a:cs typeface="+mn-cs"/>
              </a:endParaRPr>
            </a:p>
          </p:txBody>
        </p:sp>
        <p:sp>
          <p:nvSpPr>
            <p:cNvPr id="1044" name="Freeform 20"/>
            <p:cNvSpPr>
              <a:spLocks/>
            </p:cNvSpPr>
            <p:nvPr/>
          </p:nvSpPr>
          <p:spPr bwMode="auto">
            <a:xfrm>
              <a:off x="246" y="390"/>
              <a:ext cx="50" cy="180"/>
            </a:xfrm>
            <a:custGeom>
              <a:avLst/>
              <a:gdLst/>
              <a:ahLst/>
              <a:cxnLst>
                <a:cxn ang="0">
                  <a:pos x="0" y="0"/>
                </a:cxn>
                <a:cxn ang="0">
                  <a:pos x="1" y="0"/>
                </a:cxn>
                <a:cxn ang="0">
                  <a:pos x="8" y="42"/>
                </a:cxn>
                <a:cxn ang="0">
                  <a:pos x="14" y="76"/>
                </a:cxn>
                <a:cxn ang="0">
                  <a:pos x="26" y="120"/>
                </a:cxn>
                <a:cxn ang="0">
                  <a:pos x="44" y="181"/>
                </a:cxn>
                <a:cxn ang="0">
                  <a:pos x="50" y="177"/>
                </a:cxn>
                <a:cxn ang="0">
                  <a:pos x="31" y="118"/>
                </a:cxn>
                <a:cxn ang="0">
                  <a:pos x="21" y="76"/>
                </a:cxn>
                <a:cxn ang="0">
                  <a:pos x="13" y="40"/>
                </a:cxn>
                <a:cxn ang="0">
                  <a:pos x="8" y="0"/>
                </a:cxn>
                <a:cxn ang="0">
                  <a:pos x="8" y="0"/>
                </a:cxn>
                <a:cxn ang="0">
                  <a:pos x="0" y="0"/>
                </a:cxn>
              </a:cxnLst>
              <a:rect l="0" t="0" r="r" b="b"/>
              <a:pathLst>
                <a:path w="50" h="181">
                  <a:moveTo>
                    <a:pt x="0" y="0"/>
                  </a:moveTo>
                  <a:lnTo>
                    <a:pt x="1" y="0"/>
                  </a:lnTo>
                  <a:lnTo>
                    <a:pt x="8" y="42"/>
                  </a:lnTo>
                  <a:lnTo>
                    <a:pt x="14" y="76"/>
                  </a:lnTo>
                  <a:lnTo>
                    <a:pt x="26" y="120"/>
                  </a:lnTo>
                  <a:lnTo>
                    <a:pt x="44" y="181"/>
                  </a:lnTo>
                  <a:lnTo>
                    <a:pt x="50" y="177"/>
                  </a:lnTo>
                  <a:lnTo>
                    <a:pt x="31" y="118"/>
                  </a:lnTo>
                  <a:lnTo>
                    <a:pt x="21" y="76"/>
                  </a:lnTo>
                  <a:lnTo>
                    <a:pt x="13" y="40"/>
                  </a:lnTo>
                  <a:lnTo>
                    <a:pt x="8" y="0"/>
                  </a:lnTo>
                  <a:lnTo>
                    <a:pt x="8" y="0"/>
                  </a:lnTo>
                  <a:lnTo>
                    <a:pt x="0" y="0"/>
                  </a:lnTo>
                  <a:close/>
                </a:path>
              </a:pathLst>
            </a:custGeom>
            <a:solidFill>
              <a:srgbClr val="25221E"/>
            </a:solidFill>
            <a:ln w="9525">
              <a:noFill/>
              <a:round/>
              <a:headEnd/>
              <a:tailEnd/>
            </a:ln>
          </p:spPr>
          <p:txBody>
            <a:bodyPr/>
            <a:lstStyle/>
            <a:p>
              <a:pPr>
                <a:defRPr/>
              </a:pPr>
              <a:endParaRPr lang="en-US">
                <a:ea typeface="+mn-ea"/>
                <a:cs typeface="+mn-cs"/>
              </a:endParaRPr>
            </a:p>
          </p:txBody>
        </p:sp>
        <p:sp>
          <p:nvSpPr>
            <p:cNvPr id="1045" name="Freeform 21"/>
            <p:cNvSpPr>
              <a:spLocks/>
            </p:cNvSpPr>
            <p:nvPr/>
          </p:nvSpPr>
          <p:spPr bwMode="auto">
            <a:xfrm>
              <a:off x="241" y="240"/>
              <a:ext cx="12" cy="149"/>
            </a:xfrm>
            <a:custGeom>
              <a:avLst/>
              <a:gdLst/>
              <a:ahLst/>
              <a:cxnLst>
                <a:cxn ang="0">
                  <a:pos x="4" y="0"/>
                </a:cxn>
                <a:cxn ang="0">
                  <a:pos x="0" y="6"/>
                </a:cxn>
                <a:cxn ang="0">
                  <a:pos x="0" y="19"/>
                </a:cxn>
                <a:cxn ang="0">
                  <a:pos x="0" y="56"/>
                </a:cxn>
                <a:cxn ang="0">
                  <a:pos x="2" y="103"/>
                </a:cxn>
                <a:cxn ang="0">
                  <a:pos x="4" y="148"/>
                </a:cxn>
                <a:cxn ang="0">
                  <a:pos x="12" y="148"/>
                </a:cxn>
                <a:cxn ang="0">
                  <a:pos x="7" y="103"/>
                </a:cxn>
                <a:cxn ang="0">
                  <a:pos x="5" y="56"/>
                </a:cxn>
                <a:cxn ang="0">
                  <a:pos x="5" y="19"/>
                </a:cxn>
                <a:cxn ang="0">
                  <a:pos x="5" y="6"/>
                </a:cxn>
                <a:cxn ang="0">
                  <a:pos x="4" y="8"/>
                </a:cxn>
                <a:cxn ang="0">
                  <a:pos x="4" y="0"/>
                </a:cxn>
                <a:cxn ang="0">
                  <a:pos x="0" y="0"/>
                </a:cxn>
                <a:cxn ang="0">
                  <a:pos x="0" y="6"/>
                </a:cxn>
                <a:cxn ang="0">
                  <a:pos x="4" y="0"/>
                </a:cxn>
              </a:cxnLst>
              <a:rect l="0" t="0" r="r" b="b"/>
              <a:pathLst>
                <a:path w="12" h="148">
                  <a:moveTo>
                    <a:pt x="4" y="0"/>
                  </a:moveTo>
                  <a:lnTo>
                    <a:pt x="0" y="6"/>
                  </a:lnTo>
                  <a:lnTo>
                    <a:pt x="0" y="19"/>
                  </a:lnTo>
                  <a:lnTo>
                    <a:pt x="0" y="56"/>
                  </a:lnTo>
                  <a:lnTo>
                    <a:pt x="2" y="103"/>
                  </a:lnTo>
                  <a:lnTo>
                    <a:pt x="4" y="148"/>
                  </a:lnTo>
                  <a:lnTo>
                    <a:pt x="12" y="148"/>
                  </a:lnTo>
                  <a:lnTo>
                    <a:pt x="7" y="103"/>
                  </a:lnTo>
                  <a:lnTo>
                    <a:pt x="5" y="56"/>
                  </a:lnTo>
                  <a:lnTo>
                    <a:pt x="5" y="19"/>
                  </a:lnTo>
                  <a:lnTo>
                    <a:pt x="5" y="6"/>
                  </a:lnTo>
                  <a:lnTo>
                    <a:pt x="4" y="8"/>
                  </a:lnTo>
                  <a:lnTo>
                    <a:pt x="4" y="0"/>
                  </a:lnTo>
                  <a:lnTo>
                    <a:pt x="0" y="0"/>
                  </a:lnTo>
                  <a:lnTo>
                    <a:pt x="0" y="6"/>
                  </a:lnTo>
                  <a:lnTo>
                    <a:pt x="4" y="0"/>
                  </a:lnTo>
                  <a:close/>
                </a:path>
              </a:pathLst>
            </a:custGeom>
            <a:solidFill>
              <a:srgbClr val="25221E"/>
            </a:solidFill>
            <a:ln w="9525">
              <a:noFill/>
              <a:round/>
              <a:headEnd/>
              <a:tailEnd/>
            </a:ln>
          </p:spPr>
          <p:txBody>
            <a:bodyPr/>
            <a:lstStyle/>
            <a:p>
              <a:pPr>
                <a:defRPr/>
              </a:pPr>
              <a:endParaRPr lang="en-US">
                <a:ea typeface="+mn-ea"/>
                <a:cs typeface="+mn-cs"/>
              </a:endParaRPr>
            </a:p>
          </p:txBody>
        </p:sp>
        <p:sp>
          <p:nvSpPr>
            <p:cNvPr id="1046" name="Freeform 22"/>
            <p:cNvSpPr>
              <a:spLocks/>
            </p:cNvSpPr>
            <p:nvPr/>
          </p:nvSpPr>
          <p:spPr bwMode="auto">
            <a:xfrm>
              <a:off x="146" y="197"/>
              <a:ext cx="514" cy="654"/>
            </a:xfrm>
            <a:custGeom>
              <a:avLst/>
              <a:gdLst/>
              <a:ahLst/>
              <a:cxnLst>
                <a:cxn ang="0">
                  <a:pos x="510" y="2"/>
                </a:cxn>
                <a:cxn ang="0">
                  <a:pos x="511" y="0"/>
                </a:cxn>
                <a:cxn ang="0">
                  <a:pos x="513" y="2"/>
                </a:cxn>
                <a:cxn ang="0">
                  <a:pos x="513" y="17"/>
                </a:cxn>
                <a:cxn ang="0">
                  <a:pos x="508" y="60"/>
                </a:cxn>
                <a:cxn ang="0">
                  <a:pos x="506" y="105"/>
                </a:cxn>
                <a:cxn ang="0">
                  <a:pos x="503" y="141"/>
                </a:cxn>
                <a:cxn ang="0">
                  <a:pos x="498" y="181"/>
                </a:cxn>
                <a:cxn ang="0">
                  <a:pos x="492" y="215"/>
                </a:cxn>
                <a:cxn ang="0">
                  <a:pos x="485" y="249"/>
                </a:cxn>
                <a:cxn ang="0">
                  <a:pos x="475" y="287"/>
                </a:cxn>
                <a:cxn ang="0">
                  <a:pos x="464" y="338"/>
                </a:cxn>
                <a:cxn ang="0">
                  <a:pos x="441" y="408"/>
                </a:cxn>
                <a:cxn ang="0">
                  <a:pos x="421" y="455"/>
                </a:cxn>
                <a:cxn ang="0">
                  <a:pos x="396" y="504"/>
                </a:cxn>
                <a:cxn ang="0">
                  <a:pos x="359" y="556"/>
                </a:cxn>
                <a:cxn ang="0">
                  <a:pos x="316" y="605"/>
                </a:cxn>
                <a:cxn ang="0">
                  <a:pos x="280" y="641"/>
                </a:cxn>
                <a:cxn ang="0">
                  <a:pos x="269" y="652"/>
                </a:cxn>
                <a:cxn ang="0">
                  <a:pos x="265" y="655"/>
                </a:cxn>
                <a:cxn ang="0">
                  <a:pos x="259" y="650"/>
                </a:cxn>
                <a:cxn ang="0">
                  <a:pos x="247" y="641"/>
                </a:cxn>
                <a:cxn ang="0">
                  <a:pos x="226" y="625"/>
                </a:cxn>
                <a:cxn ang="0">
                  <a:pos x="218" y="616"/>
                </a:cxn>
                <a:cxn ang="0">
                  <a:pos x="206" y="600"/>
                </a:cxn>
                <a:cxn ang="0">
                  <a:pos x="185" y="576"/>
                </a:cxn>
                <a:cxn ang="0">
                  <a:pos x="160" y="538"/>
                </a:cxn>
                <a:cxn ang="0">
                  <a:pos x="116" y="462"/>
                </a:cxn>
                <a:cxn ang="0">
                  <a:pos x="82" y="390"/>
                </a:cxn>
                <a:cxn ang="0">
                  <a:pos x="65" y="349"/>
                </a:cxn>
                <a:cxn ang="0">
                  <a:pos x="47" y="293"/>
                </a:cxn>
                <a:cxn ang="0">
                  <a:pos x="24" y="206"/>
                </a:cxn>
                <a:cxn ang="0">
                  <a:pos x="11" y="132"/>
                </a:cxn>
                <a:cxn ang="0">
                  <a:pos x="5" y="82"/>
                </a:cxn>
                <a:cxn ang="0">
                  <a:pos x="1" y="35"/>
                </a:cxn>
                <a:cxn ang="0">
                  <a:pos x="0" y="11"/>
                </a:cxn>
                <a:cxn ang="0">
                  <a:pos x="1" y="2"/>
                </a:cxn>
              </a:cxnLst>
              <a:rect l="0" t="0" r="r" b="b"/>
              <a:pathLst>
                <a:path w="514" h="655">
                  <a:moveTo>
                    <a:pt x="1" y="2"/>
                  </a:moveTo>
                  <a:lnTo>
                    <a:pt x="510" y="2"/>
                  </a:lnTo>
                  <a:lnTo>
                    <a:pt x="511" y="2"/>
                  </a:lnTo>
                  <a:lnTo>
                    <a:pt x="511" y="0"/>
                  </a:lnTo>
                  <a:lnTo>
                    <a:pt x="513" y="0"/>
                  </a:lnTo>
                  <a:lnTo>
                    <a:pt x="513" y="2"/>
                  </a:lnTo>
                  <a:lnTo>
                    <a:pt x="514" y="8"/>
                  </a:lnTo>
                  <a:lnTo>
                    <a:pt x="513" y="17"/>
                  </a:lnTo>
                  <a:lnTo>
                    <a:pt x="511" y="29"/>
                  </a:lnTo>
                  <a:lnTo>
                    <a:pt x="508" y="60"/>
                  </a:lnTo>
                  <a:lnTo>
                    <a:pt x="508" y="89"/>
                  </a:lnTo>
                  <a:lnTo>
                    <a:pt x="506" y="105"/>
                  </a:lnTo>
                  <a:lnTo>
                    <a:pt x="505" y="121"/>
                  </a:lnTo>
                  <a:lnTo>
                    <a:pt x="503" y="141"/>
                  </a:lnTo>
                  <a:lnTo>
                    <a:pt x="500" y="161"/>
                  </a:lnTo>
                  <a:lnTo>
                    <a:pt x="498" y="181"/>
                  </a:lnTo>
                  <a:lnTo>
                    <a:pt x="495" y="199"/>
                  </a:lnTo>
                  <a:lnTo>
                    <a:pt x="492" y="215"/>
                  </a:lnTo>
                  <a:lnTo>
                    <a:pt x="490" y="231"/>
                  </a:lnTo>
                  <a:lnTo>
                    <a:pt x="485" y="249"/>
                  </a:lnTo>
                  <a:lnTo>
                    <a:pt x="480" y="267"/>
                  </a:lnTo>
                  <a:lnTo>
                    <a:pt x="475" y="287"/>
                  </a:lnTo>
                  <a:lnTo>
                    <a:pt x="469" y="311"/>
                  </a:lnTo>
                  <a:lnTo>
                    <a:pt x="464" y="338"/>
                  </a:lnTo>
                  <a:lnTo>
                    <a:pt x="455" y="361"/>
                  </a:lnTo>
                  <a:lnTo>
                    <a:pt x="441" y="408"/>
                  </a:lnTo>
                  <a:lnTo>
                    <a:pt x="433" y="432"/>
                  </a:lnTo>
                  <a:lnTo>
                    <a:pt x="421" y="455"/>
                  </a:lnTo>
                  <a:lnTo>
                    <a:pt x="410" y="479"/>
                  </a:lnTo>
                  <a:lnTo>
                    <a:pt x="396" y="504"/>
                  </a:lnTo>
                  <a:lnTo>
                    <a:pt x="380" y="529"/>
                  </a:lnTo>
                  <a:lnTo>
                    <a:pt x="359" y="556"/>
                  </a:lnTo>
                  <a:lnTo>
                    <a:pt x="337" y="581"/>
                  </a:lnTo>
                  <a:lnTo>
                    <a:pt x="316" y="605"/>
                  </a:lnTo>
                  <a:lnTo>
                    <a:pt x="295" y="625"/>
                  </a:lnTo>
                  <a:lnTo>
                    <a:pt x="280" y="641"/>
                  </a:lnTo>
                  <a:lnTo>
                    <a:pt x="273" y="646"/>
                  </a:lnTo>
                  <a:lnTo>
                    <a:pt x="269" y="652"/>
                  </a:lnTo>
                  <a:lnTo>
                    <a:pt x="267" y="654"/>
                  </a:lnTo>
                  <a:lnTo>
                    <a:pt x="265" y="655"/>
                  </a:lnTo>
                  <a:lnTo>
                    <a:pt x="264" y="654"/>
                  </a:lnTo>
                  <a:lnTo>
                    <a:pt x="259" y="650"/>
                  </a:lnTo>
                  <a:lnTo>
                    <a:pt x="254" y="646"/>
                  </a:lnTo>
                  <a:lnTo>
                    <a:pt x="247" y="641"/>
                  </a:lnTo>
                  <a:lnTo>
                    <a:pt x="232" y="630"/>
                  </a:lnTo>
                  <a:lnTo>
                    <a:pt x="226" y="625"/>
                  </a:lnTo>
                  <a:lnTo>
                    <a:pt x="223" y="619"/>
                  </a:lnTo>
                  <a:lnTo>
                    <a:pt x="218" y="616"/>
                  </a:lnTo>
                  <a:lnTo>
                    <a:pt x="213" y="609"/>
                  </a:lnTo>
                  <a:lnTo>
                    <a:pt x="206" y="600"/>
                  </a:lnTo>
                  <a:lnTo>
                    <a:pt x="196" y="589"/>
                  </a:lnTo>
                  <a:lnTo>
                    <a:pt x="185" y="576"/>
                  </a:lnTo>
                  <a:lnTo>
                    <a:pt x="173" y="558"/>
                  </a:lnTo>
                  <a:lnTo>
                    <a:pt x="160" y="538"/>
                  </a:lnTo>
                  <a:lnTo>
                    <a:pt x="144" y="515"/>
                  </a:lnTo>
                  <a:lnTo>
                    <a:pt x="116" y="462"/>
                  </a:lnTo>
                  <a:lnTo>
                    <a:pt x="91" y="414"/>
                  </a:lnTo>
                  <a:lnTo>
                    <a:pt x="82" y="390"/>
                  </a:lnTo>
                  <a:lnTo>
                    <a:pt x="72" y="369"/>
                  </a:lnTo>
                  <a:lnTo>
                    <a:pt x="65" y="349"/>
                  </a:lnTo>
                  <a:lnTo>
                    <a:pt x="57" y="331"/>
                  </a:lnTo>
                  <a:lnTo>
                    <a:pt x="47" y="293"/>
                  </a:lnTo>
                  <a:lnTo>
                    <a:pt x="36" y="251"/>
                  </a:lnTo>
                  <a:lnTo>
                    <a:pt x="24" y="206"/>
                  </a:lnTo>
                  <a:lnTo>
                    <a:pt x="16" y="157"/>
                  </a:lnTo>
                  <a:lnTo>
                    <a:pt x="11" y="132"/>
                  </a:lnTo>
                  <a:lnTo>
                    <a:pt x="8" y="107"/>
                  </a:lnTo>
                  <a:lnTo>
                    <a:pt x="5" y="82"/>
                  </a:lnTo>
                  <a:lnTo>
                    <a:pt x="3" y="56"/>
                  </a:lnTo>
                  <a:lnTo>
                    <a:pt x="1" y="35"/>
                  </a:lnTo>
                  <a:lnTo>
                    <a:pt x="0" y="17"/>
                  </a:lnTo>
                  <a:lnTo>
                    <a:pt x="0" y="11"/>
                  </a:lnTo>
                  <a:lnTo>
                    <a:pt x="0" y="6"/>
                  </a:lnTo>
                  <a:lnTo>
                    <a:pt x="1" y="2"/>
                  </a:lnTo>
                  <a:lnTo>
                    <a:pt x="1" y="2"/>
                  </a:lnTo>
                  <a:close/>
                </a:path>
              </a:pathLst>
            </a:custGeom>
            <a:solidFill>
              <a:srgbClr val="FFFFFF"/>
            </a:solidFill>
            <a:ln w="9525">
              <a:noFill/>
              <a:round/>
              <a:headEnd/>
              <a:tailEnd/>
            </a:ln>
          </p:spPr>
          <p:txBody>
            <a:bodyPr/>
            <a:lstStyle/>
            <a:p>
              <a:pPr>
                <a:defRPr/>
              </a:pPr>
              <a:endParaRPr lang="en-US">
                <a:ea typeface="+mn-ea"/>
                <a:cs typeface="+mn-cs"/>
              </a:endParaRPr>
            </a:p>
          </p:txBody>
        </p:sp>
        <p:sp>
          <p:nvSpPr>
            <p:cNvPr id="1047" name="Freeform 23"/>
            <p:cNvSpPr>
              <a:spLocks/>
            </p:cNvSpPr>
            <p:nvPr/>
          </p:nvSpPr>
          <p:spPr bwMode="auto">
            <a:xfrm>
              <a:off x="148" y="199"/>
              <a:ext cx="184" cy="174"/>
            </a:xfrm>
            <a:custGeom>
              <a:avLst/>
              <a:gdLst/>
              <a:ahLst/>
              <a:cxnLst>
                <a:cxn ang="0">
                  <a:pos x="17" y="0"/>
                </a:cxn>
                <a:cxn ang="0">
                  <a:pos x="184" y="0"/>
                </a:cxn>
                <a:cxn ang="0">
                  <a:pos x="182" y="175"/>
                </a:cxn>
                <a:cxn ang="0">
                  <a:pos x="15" y="175"/>
                </a:cxn>
                <a:cxn ang="0">
                  <a:pos x="15" y="175"/>
                </a:cxn>
                <a:cxn ang="0">
                  <a:pos x="17" y="175"/>
                </a:cxn>
                <a:cxn ang="0">
                  <a:pos x="18" y="172"/>
                </a:cxn>
                <a:cxn ang="0">
                  <a:pos x="17" y="168"/>
                </a:cxn>
                <a:cxn ang="0">
                  <a:pos x="15" y="161"/>
                </a:cxn>
                <a:cxn ang="0">
                  <a:pos x="15" y="157"/>
                </a:cxn>
                <a:cxn ang="0">
                  <a:pos x="15" y="154"/>
                </a:cxn>
                <a:cxn ang="0">
                  <a:pos x="15" y="148"/>
                </a:cxn>
                <a:cxn ang="0">
                  <a:pos x="13" y="139"/>
                </a:cxn>
                <a:cxn ang="0">
                  <a:pos x="12" y="132"/>
                </a:cxn>
                <a:cxn ang="0">
                  <a:pos x="10" y="123"/>
                </a:cxn>
                <a:cxn ang="0">
                  <a:pos x="8" y="112"/>
                </a:cxn>
                <a:cxn ang="0">
                  <a:pos x="8" y="103"/>
                </a:cxn>
                <a:cxn ang="0">
                  <a:pos x="7" y="94"/>
                </a:cxn>
                <a:cxn ang="0">
                  <a:pos x="5" y="85"/>
                </a:cxn>
                <a:cxn ang="0">
                  <a:pos x="2" y="65"/>
                </a:cxn>
                <a:cxn ang="0">
                  <a:pos x="2" y="45"/>
                </a:cxn>
                <a:cxn ang="0">
                  <a:pos x="2" y="40"/>
                </a:cxn>
                <a:cxn ang="0">
                  <a:pos x="2" y="33"/>
                </a:cxn>
                <a:cxn ang="0">
                  <a:pos x="2" y="20"/>
                </a:cxn>
                <a:cxn ang="0">
                  <a:pos x="0" y="11"/>
                </a:cxn>
                <a:cxn ang="0">
                  <a:pos x="0" y="6"/>
                </a:cxn>
                <a:cxn ang="0">
                  <a:pos x="0" y="2"/>
                </a:cxn>
                <a:cxn ang="0">
                  <a:pos x="0" y="0"/>
                </a:cxn>
                <a:cxn ang="0">
                  <a:pos x="17" y="0"/>
                </a:cxn>
              </a:cxnLst>
              <a:rect l="0" t="0" r="r" b="b"/>
              <a:pathLst>
                <a:path w="184" h="175">
                  <a:moveTo>
                    <a:pt x="17" y="0"/>
                  </a:moveTo>
                  <a:lnTo>
                    <a:pt x="184" y="0"/>
                  </a:lnTo>
                  <a:lnTo>
                    <a:pt x="182" y="175"/>
                  </a:lnTo>
                  <a:lnTo>
                    <a:pt x="15" y="175"/>
                  </a:lnTo>
                  <a:lnTo>
                    <a:pt x="15" y="175"/>
                  </a:lnTo>
                  <a:lnTo>
                    <a:pt x="17" y="175"/>
                  </a:lnTo>
                  <a:lnTo>
                    <a:pt x="18" y="172"/>
                  </a:lnTo>
                  <a:lnTo>
                    <a:pt x="17" y="168"/>
                  </a:lnTo>
                  <a:lnTo>
                    <a:pt x="15" y="161"/>
                  </a:lnTo>
                  <a:lnTo>
                    <a:pt x="15" y="157"/>
                  </a:lnTo>
                  <a:lnTo>
                    <a:pt x="15" y="154"/>
                  </a:lnTo>
                  <a:lnTo>
                    <a:pt x="15" y="148"/>
                  </a:lnTo>
                  <a:lnTo>
                    <a:pt x="13" y="139"/>
                  </a:lnTo>
                  <a:lnTo>
                    <a:pt x="12" y="132"/>
                  </a:lnTo>
                  <a:lnTo>
                    <a:pt x="10" y="123"/>
                  </a:lnTo>
                  <a:lnTo>
                    <a:pt x="8" y="112"/>
                  </a:lnTo>
                  <a:lnTo>
                    <a:pt x="8" y="103"/>
                  </a:lnTo>
                  <a:lnTo>
                    <a:pt x="7" y="94"/>
                  </a:lnTo>
                  <a:lnTo>
                    <a:pt x="5" y="85"/>
                  </a:lnTo>
                  <a:lnTo>
                    <a:pt x="2" y="65"/>
                  </a:lnTo>
                  <a:lnTo>
                    <a:pt x="2" y="45"/>
                  </a:lnTo>
                  <a:lnTo>
                    <a:pt x="2" y="40"/>
                  </a:lnTo>
                  <a:lnTo>
                    <a:pt x="2" y="33"/>
                  </a:lnTo>
                  <a:lnTo>
                    <a:pt x="2" y="20"/>
                  </a:lnTo>
                  <a:lnTo>
                    <a:pt x="0" y="11"/>
                  </a:lnTo>
                  <a:lnTo>
                    <a:pt x="0" y="6"/>
                  </a:lnTo>
                  <a:lnTo>
                    <a:pt x="0" y="2"/>
                  </a:lnTo>
                  <a:lnTo>
                    <a:pt x="0" y="0"/>
                  </a:lnTo>
                  <a:lnTo>
                    <a:pt x="17" y="0"/>
                  </a:lnTo>
                  <a:close/>
                </a:path>
              </a:pathLst>
            </a:custGeom>
            <a:solidFill>
              <a:srgbClr val="61BFF3"/>
            </a:solidFill>
            <a:ln w="9525">
              <a:noFill/>
              <a:round/>
              <a:headEnd/>
              <a:tailEnd/>
            </a:ln>
          </p:spPr>
          <p:txBody>
            <a:bodyPr/>
            <a:lstStyle/>
            <a:p>
              <a:pPr>
                <a:defRPr/>
              </a:pPr>
              <a:endParaRPr lang="en-US">
                <a:ea typeface="+mn-ea"/>
                <a:cs typeface="+mn-cs"/>
              </a:endParaRPr>
            </a:p>
          </p:txBody>
        </p:sp>
        <p:sp>
          <p:nvSpPr>
            <p:cNvPr id="1048" name="Freeform 24"/>
            <p:cNvSpPr>
              <a:spLocks/>
            </p:cNvSpPr>
            <p:nvPr/>
          </p:nvSpPr>
          <p:spPr bwMode="auto">
            <a:xfrm>
              <a:off x="160" y="206"/>
              <a:ext cx="59" cy="89"/>
            </a:xfrm>
            <a:custGeom>
              <a:avLst/>
              <a:gdLst/>
              <a:ahLst/>
              <a:cxnLst>
                <a:cxn ang="0">
                  <a:pos x="20" y="25"/>
                </a:cxn>
                <a:cxn ang="0">
                  <a:pos x="22" y="24"/>
                </a:cxn>
                <a:cxn ang="0">
                  <a:pos x="20" y="18"/>
                </a:cxn>
                <a:cxn ang="0">
                  <a:pos x="20" y="15"/>
                </a:cxn>
                <a:cxn ang="0">
                  <a:pos x="25" y="13"/>
                </a:cxn>
                <a:cxn ang="0">
                  <a:pos x="23" y="11"/>
                </a:cxn>
                <a:cxn ang="0">
                  <a:pos x="27" y="7"/>
                </a:cxn>
                <a:cxn ang="0">
                  <a:pos x="30" y="6"/>
                </a:cxn>
                <a:cxn ang="0">
                  <a:pos x="33" y="4"/>
                </a:cxn>
                <a:cxn ang="0">
                  <a:pos x="40" y="2"/>
                </a:cxn>
                <a:cxn ang="0">
                  <a:pos x="41" y="4"/>
                </a:cxn>
                <a:cxn ang="0">
                  <a:pos x="41" y="7"/>
                </a:cxn>
                <a:cxn ang="0">
                  <a:pos x="41" y="9"/>
                </a:cxn>
                <a:cxn ang="0">
                  <a:pos x="43" y="27"/>
                </a:cxn>
                <a:cxn ang="0">
                  <a:pos x="38" y="33"/>
                </a:cxn>
                <a:cxn ang="0">
                  <a:pos x="33" y="34"/>
                </a:cxn>
                <a:cxn ang="0">
                  <a:pos x="33" y="42"/>
                </a:cxn>
                <a:cxn ang="0">
                  <a:pos x="36" y="45"/>
                </a:cxn>
                <a:cxn ang="0">
                  <a:pos x="38" y="54"/>
                </a:cxn>
                <a:cxn ang="0">
                  <a:pos x="41" y="33"/>
                </a:cxn>
                <a:cxn ang="0">
                  <a:pos x="43" y="31"/>
                </a:cxn>
                <a:cxn ang="0">
                  <a:pos x="46" y="31"/>
                </a:cxn>
                <a:cxn ang="0">
                  <a:pos x="51" y="31"/>
                </a:cxn>
                <a:cxn ang="0">
                  <a:pos x="58" y="38"/>
                </a:cxn>
                <a:cxn ang="0">
                  <a:pos x="51" y="40"/>
                </a:cxn>
                <a:cxn ang="0">
                  <a:pos x="46" y="34"/>
                </a:cxn>
                <a:cxn ang="0">
                  <a:pos x="43" y="34"/>
                </a:cxn>
                <a:cxn ang="0">
                  <a:pos x="41" y="36"/>
                </a:cxn>
                <a:cxn ang="0">
                  <a:pos x="43" y="40"/>
                </a:cxn>
                <a:cxn ang="0">
                  <a:pos x="43" y="51"/>
                </a:cxn>
                <a:cxn ang="0">
                  <a:pos x="36" y="62"/>
                </a:cxn>
                <a:cxn ang="0">
                  <a:pos x="40" y="81"/>
                </a:cxn>
                <a:cxn ang="0">
                  <a:pos x="33" y="89"/>
                </a:cxn>
                <a:cxn ang="0">
                  <a:pos x="23" y="83"/>
                </a:cxn>
                <a:cxn ang="0">
                  <a:pos x="23" y="78"/>
                </a:cxn>
                <a:cxn ang="0">
                  <a:pos x="30" y="76"/>
                </a:cxn>
                <a:cxn ang="0">
                  <a:pos x="30" y="72"/>
                </a:cxn>
                <a:cxn ang="0">
                  <a:pos x="23" y="72"/>
                </a:cxn>
                <a:cxn ang="0">
                  <a:pos x="12" y="65"/>
                </a:cxn>
                <a:cxn ang="0">
                  <a:pos x="9" y="58"/>
                </a:cxn>
                <a:cxn ang="0">
                  <a:pos x="12" y="54"/>
                </a:cxn>
                <a:cxn ang="0">
                  <a:pos x="15" y="53"/>
                </a:cxn>
                <a:cxn ang="0">
                  <a:pos x="18" y="60"/>
                </a:cxn>
                <a:cxn ang="0">
                  <a:pos x="20" y="60"/>
                </a:cxn>
                <a:cxn ang="0">
                  <a:pos x="18" y="51"/>
                </a:cxn>
                <a:cxn ang="0">
                  <a:pos x="23" y="51"/>
                </a:cxn>
                <a:cxn ang="0">
                  <a:pos x="23" y="47"/>
                </a:cxn>
                <a:cxn ang="0">
                  <a:pos x="17" y="47"/>
                </a:cxn>
                <a:cxn ang="0">
                  <a:pos x="0" y="43"/>
                </a:cxn>
                <a:cxn ang="0">
                  <a:pos x="4" y="31"/>
                </a:cxn>
                <a:cxn ang="0">
                  <a:pos x="7" y="34"/>
                </a:cxn>
                <a:cxn ang="0">
                  <a:pos x="10" y="40"/>
                </a:cxn>
                <a:cxn ang="0">
                  <a:pos x="15" y="38"/>
                </a:cxn>
                <a:cxn ang="0">
                  <a:pos x="14" y="34"/>
                </a:cxn>
                <a:cxn ang="0">
                  <a:pos x="10" y="31"/>
                </a:cxn>
                <a:cxn ang="0">
                  <a:pos x="7" y="25"/>
                </a:cxn>
                <a:cxn ang="0">
                  <a:pos x="5" y="20"/>
                </a:cxn>
                <a:cxn ang="0">
                  <a:pos x="7" y="15"/>
                </a:cxn>
                <a:cxn ang="0">
                  <a:pos x="12" y="15"/>
                </a:cxn>
                <a:cxn ang="0">
                  <a:pos x="15" y="24"/>
                </a:cxn>
              </a:cxnLst>
              <a:rect l="0" t="0" r="r" b="b"/>
              <a:pathLst>
                <a:path w="58" h="89">
                  <a:moveTo>
                    <a:pt x="15" y="24"/>
                  </a:moveTo>
                  <a:lnTo>
                    <a:pt x="15" y="24"/>
                  </a:lnTo>
                  <a:lnTo>
                    <a:pt x="15" y="25"/>
                  </a:lnTo>
                  <a:lnTo>
                    <a:pt x="15" y="25"/>
                  </a:lnTo>
                  <a:lnTo>
                    <a:pt x="15" y="25"/>
                  </a:lnTo>
                  <a:lnTo>
                    <a:pt x="15" y="25"/>
                  </a:lnTo>
                  <a:lnTo>
                    <a:pt x="15" y="25"/>
                  </a:lnTo>
                  <a:lnTo>
                    <a:pt x="15" y="25"/>
                  </a:lnTo>
                  <a:lnTo>
                    <a:pt x="17" y="25"/>
                  </a:lnTo>
                  <a:lnTo>
                    <a:pt x="20" y="25"/>
                  </a:lnTo>
                  <a:lnTo>
                    <a:pt x="20" y="25"/>
                  </a:lnTo>
                  <a:lnTo>
                    <a:pt x="20" y="25"/>
                  </a:lnTo>
                  <a:lnTo>
                    <a:pt x="20" y="25"/>
                  </a:lnTo>
                  <a:lnTo>
                    <a:pt x="20" y="25"/>
                  </a:lnTo>
                  <a:lnTo>
                    <a:pt x="20" y="25"/>
                  </a:lnTo>
                  <a:lnTo>
                    <a:pt x="20" y="25"/>
                  </a:lnTo>
                  <a:lnTo>
                    <a:pt x="20" y="24"/>
                  </a:lnTo>
                  <a:lnTo>
                    <a:pt x="22" y="24"/>
                  </a:lnTo>
                  <a:lnTo>
                    <a:pt x="22" y="24"/>
                  </a:lnTo>
                  <a:lnTo>
                    <a:pt x="22" y="24"/>
                  </a:lnTo>
                  <a:lnTo>
                    <a:pt x="22" y="24"/>
                  </a:lnTo>
                  <a:lnTo>
                    <a:pt x="22" y="24"/>
                  </a:lnTo>
                  <a:lnTo>
                    <a:pt x="22" y="24"/>
                  </a:lnTo>
                  <a:lnTo>
                    <a:pt x="22" y="24"/>
                  </a:lnTo>
                  <a:lnTo>
                    <a:pt x="22" y="20"/>
                  </a:lnTo>
                  <a:lnTo>
                    <a:pt x="22" y="20"/>
                  </a:lnTo>
                  <a:lnTo>
                    <a:pt x="22" y="20"/>
                  </a:lnTo>
                  <a:lnTo>
                    <a:pt x="22" y="20"/>
                  </a:lnTo>
                  <a:lnTo>
                    <a:pt x="22" y="20"/>
                  </a:lnTo>
                  <a:lnTo>
                    <a:pt x="22" y="20"/>
                  </a:lnTo>
                  <a:lnTo>
                    <a:pt x="22" y="20"/>
                  </a:lnTo>
                  <a:lnTo>
                    <a:pt x="20" y="20"/>
                  </a:lnTo>
                  <a:lnTo>
                    <a:pt x="20" y="18"/>
                  </a:lnTo>
                  <a:lnTo>
                    <a:pt x="20" y="18"/>
                  </a:lnTo>
                  <a:lnTo>
                    <a:pt x="20" y="18"/>
                  </a:lnTo>
                  <a:lnTo>
                    <a:pt x="20" y="18"/>
                  </a:lnTo>
                  <a:lnTo>
                    <a:pt x="20" y="18"/>
                  </a:lnTo>
                  <a:lnTo>
                    <a:pt x="20" y="18"/>
                  </a:lnTo>
                  <a:lnTo>
                    <a:pt x="20" y="18"/>
                  </a:lnTo>
                  <a:lnTo>
                    <a:pt x="20" y="16"/>
                  </a:lnTo>
                  <a:lnTo>
                    <a:pt x="18" y="16"/>
                  </a:lnTo>
                  <a:lnTo>
                    <a:pt x="18" y="16"/>
                  </a:lnTo>
                  <a:lnTo>
                    <a:pt x="20" y="16"/>
                  </a:lnTo>
                  <a:lnTo>
                    <a:pt x="20" y="15"/>
                  </a:lnTo>
                  <a:lnTo>
                    <a:pt x="22" y="15"/>
                  </a:lnTo>
                  <a:lnTo>
                    <a:pt x="23" y="15"/>
                  </a:lnTo>
                  <a:lnTo>
                    <a:pt x="23" y="15"/>
                  </a:lnTo>
                  <a:lnTo>
                    <a:pt x="25" y="15"/>
                  </a:lnTo>
                  <a:lnTo>
                    <a:pt x="25" y="15"/>
                  </a:lnTo>
                  <a:lnTo>
                    <a:pt x="25" y="15"/>
                  </a:lnTo>
                  <a:lnTo>
                    <a:pt x="25" y="15"/>
                  </a:lnTo>
                  <a:lnTo>
                    <a:pt x="25" y="15"/>
                  </a:lnTo>
                  <a:lnTo>
                    <a:pt x="25" y="15"/>
                  </a:lnTo>
                  <a:lnTo>
                    <a:pt x="25" y="13"/>
                  </a:lnTo>
                  <a:lnTo>
                    <a:pt x="25" y="13"/>
                  </a:lnTo>
                  <a:lnTo>
                    <a:pt x="25" y="13"/>
                  </a:lnTo>
                  <a:lnTo>
                    <a:pt x="23" y="13"/>
                  </a:lnTo>
                  <a:lnTo>
                    <a:pt x="23" y="13"/>
                  </a:lnTo>
                  <a:lnTo>
                    <a:pt x="23" y="13"/>
                  </a:lnTo>
                  <a:lnTo>
                    <a:pt x="23" y="11"/>
                  </a:lnTo>
                  <a:lnTo>
                    <a:pt x="23" y="11"/>
                  </a:lnTo>
                  <a:lnTo>
                    <a:pt x="23" y="11"/>
                  </a:lnTo>
                  <a:lnTo>
                    <a:pt x="23" y="11"/>
                  </a:lnTo>
                  <a:lnTo>
                    <a:pt x="23" y="11"/>
                  </a:lnTo>
                  <a:lnTo>
                    <a:pt x="23" y="11"/>
                  </a:lnTo>
                  <a:lnTo>
                    <a:pt x="23" y="11"/>
                  </a:lnTo>
                  <a:lnTo>
                    <a:pt x="23" y="11"/>
                  </a:lnTo>
                  <a:lnTo>
                    <a:pt x="23" y="11"/>
                  </a:lnTo>
                  <a:lnTo>
                    <a:pt x="25" y="11"/>
                  </a:lnTo>
                  <a:lnTo>
                    <a:pt x="25" y="9"/>
                  </a:lnTo>
                  <a:lnTo>
                    <a:pt x="25" y="9"/>
                  </a:lnTo>
                  <a:lnTo>
                    <a:pt x="25" y="9"/>
                  </a:lnTo>
                  <a:lnTo>
                    <a:pt x="27" y="9"/>
                  </a:lnTo>
                  <a:lnTo>
                    <a:pt x="27" y="7"/>
                  </a:lnTo>
                  <a:lnTo>
                    <a:pt x="27" y="7"/>
                  </a:lnTo>
                  <a:lnTo>
                    <a:pt x="27" y="7"/>
                  </a:lnTo>
                  <a:lnTo>
                    <a:pt x="27" y="7"/>
                  </a:lnTo>
                  <a:lnTo>
                    <a:pt x="27" y="7"/>
                  </a:lnTo>
                  <a:lnTo>
                    <a:pt x="28" y="7"/>
                  </a:lnTo>
                  <a:lnTo>
                    <a:pt x="28" y="7"/>
                  </a:lnTo>
                  <a:lnTo>
                    <a:pt x="28" y="7"/>
                  </a:lnTo>
                  <a:lnTo>
                    <a:pt x="28" y="6"/>
                  </a:lnTo>
                  <a:lnTo>
                    <a:pt x="28" y="6"/>
                  </a:lnTo>
                  <a:lnTo>
                    <a:pt x="28" y="6"/>
                  </a:lnTo>
                  <a:lnTo>
                    <a:pt x="30" y="6"/>
                  </a:lnTo>
                  <a:lnTo>
                    <a:pt x="30" y="6"/>
                  </a:lnTo>
                  <a:lnTo>
                    <a:pt x="30" y="6"/>
                  </a:lnTo>
                  <a:lnTo>
                    <a:pt x="30" y="6"/>
                  </a:lnTo>
                  <a:lnTo>
                    <a:pt x="30" y="6"/>
                  </a:lnTo>
                  <a:lnTo>
                    <a:pt x="32" y="6"/>
                  </a:lnTo>
                  <a:lnTo>
                    <a:pt x="32" y="6"/>
                  </a:lnTo>
                  <a:lnTo>
                    <a:pt x="32" y="6"/>
                  </a:lnTo>
                  <a:lnTo>
                    <a:pt x="32" y="4"/>
                  </a:lnTo>
                  <a:lnTo>
                    <a:pt x="32" y="4"/>
                  </a:lnTo>
                  <a:lnTo>
                    <a:pt x="32" y="4"/>
                  </a:lnTo>
                  <a:lnTo>
                    <a:pt x="32" y="4"/>
                  </a:lnTo>
                  <a:lnTo>
                    <a:pt x="32" y="4"/>
                  </a:lnTo>
                  <a:lnTo>
                    <a:pt x="33" y="4"/>
                  </a:lnTo>
                  <a:lnTo>
                    <a:pt x="33" y="4"/>
                  </a:lnTo>
                  <a:lnTo>
                    <a:pt x="33" y="2"/>
                  </a:lnTo>
                  <a:lnTo>
                    <a:pt x="33" y="2"/>
                  </a:lnTo>
                  <a:lnTo>
                    <a:pt x="33" y="2"/>
                  </a:lnTo>
                  <a:lnTo>
                    <a:pt x="33" y="2"/>
                  </a:lnTo>
                  <a:lnTo>
                    <a:pt x="33" y="2"/>
                  </a:lnTo>
                  <a:lnTo>
                    <a:pt x="33" y="2"/>
                  </a:lnTo>
                  <a:lnTo>
                    <a:pt x="33" y="2"/>
                  </a:lnTo>
                  <a:lnTo>
                    <a:pt x="33" y="2"/>
                  </a:lnTo>
                  <a:lnTo>
                    <a:pt x="35" y="0"/>
                  </a:lnTo>
                  <a:lnTo>
                    <a:pt x="36" y="0"/>
                  </a:lnTo>
                  <a:lnTo>
                    <a:pt x="40" y="2"/>
                  </a:lnTo>
                  <a:lnTo>
                    <a:pt x="40" y="2"/>
                  </a:lnTo>
                  <a:lnTo>
                    <a:pt x="40" y="2"/>
                  </a:lnTo>
                  <a:lnTo>
                    <a:pt x="40" y="2"/>
                  </a:lnTo>
                  <a:lnTo>
                    <a:pt x="40" y="2"/>
                  </a:lnTo>
                  <a:lnTo>
                    <a:pt x="40" y="2"/>
                  </a:lnTo>
                  <a:lnTo>
                    <a:pt x="40" y="4"/>
                  </a:lnTo>
                  <a:lnTo>
                    <a:pt x="41" y="4"/>
                  </a:lnTo>
                  <a:lnTo>
                    <a:pt x="41" y="4"/>
                  </a:lnTo>
                  <a:lnTo>
                    <a:pt x="41" y="4"/>
                  </a:lnTo>
                  <a:lnTo>
                    <a:pt x="41" y="4"/>
                  </a:lnTo>
                  <a:lnTo>
                    <a:pt x="41" y="4"/>
                  </a:lnTo>
                  <a:lnTo>
                    <a:pt x="41" y="4"/>
                  </a:lnTo>
                  <a:lnTo>
                    <a:pt x="41" y="4"/>
                  </a:lnTo>
                  <a:lnTo>
                    <a:pt x="41" y="4"/>
                  </a:lnTo>
                  <a:lnTo>
                    <a:pt x="41" y="4"/>
                  </a:lnTo>
                  <a:lnTo>
                    <a:pt x="41" y="4"/>
                  </a:lnTo>
                  <a:lnTo>
                    <a:pt x="41" y="6"/>
                  </a:lnTo>
                  <a:lnTo>
                    <a:pt x="41" y="6"/>
                  </a:lnTo>
                  <a:lnTo>
                    <a:pt x="41" y="7"/>
                  </a:lnTo>
                  <a:lnTo>
                    <a:pt x="41" y="7"/>
                  </a:lnTo>
                  <a:lnTo>
                    <a:pt x="41" y="7"/>
                  </a:lnTo>
                  <a:lnTo>
                    <a:pt x="41" y="7"/>
                  </a:lnTo>
                  <a:lnTo>
                    <a:pt x="41" y="7"/>
                  </a:lnTo>
                  <a:lnTo>
                    <a:pt x="41" y="7"/>
                  </a:lnTo>
                  <a:lnTo>
                    <a:pt x="41" y="7"/>
                  </a:lnTo>
                  <a:lnTo>
                    <a:pt x="41" y="7"/>
                  </a:lnTo>
                  <a:lnTo>
                    <a:pt x="41" y="7"/>
                  </a:lnTo>
                  <a:lnTo>
                    <a:pt x="41" y="7"/>
                  </a:lnTo>
                  <a:lnTo>
                    <a:pt x="41" y="9"/>
                  </a:lnTo>
                  <a:lnTo>
                    <a:pt x="41" y="9"/>
                  </a:lnTo>
                  <a:lnTo>
                    <a:pt x="41" y="9"/>
                  </a:lnTo>
                  <a:lnTo>
                    <a:pt x="41" y="9"/>
                  </a:lnTo>
                  <a:lnTo>
                    <a:pt x="41" y="9"/>
                  </a:lnTo>
                  <a:lnTo>
                    <a:pt x="43" y="11"/>
                  </a:lnTo>
                  <a:lnTo>
                    <a:pt x="41" y="11"/>
                  </a:lnTo>
                  <a:lnTo>
                    <a:pt x="41" y="11"/>
                  </a:lnTo>
                  <a:lnTo>
                    <a:pt x="41" y="11"/>
                  </a:lnTo>
                  <a:lnTo>
                    <a:pt x="43" y="13"/>
                  </a:lnTo>
                  <a:lnTo>
                    <a:pt x="45" y="15"/>
                  </a:lnTo>
                  <a:lnTo>
                    <a:pt x="45" y="18"/>
                  </a:lnTo>
                  <a:lnTo>
                    <a:pt x="45" y="20"/>
                  </a:lnTo>
                  <a:lnTo>
                    <a:pt x="43" y="22"/>
                  </a:lnTo>
                  <a:lnTo>
                    <a:pt x="43" y="25"/>
                  </a:lnTo>
                  <a:lnTo>
                    <a:pt x="43" y="27"/>
                  </a:lnTo>
                  <a:lnTo>
                    <a:pt x="41" y="29"/>
                  </a:lnTo>
                  <a:lnTo>
                    <a:pt x="41" y="31"/>
                  </a:lnTo>
                  <a:lnTo>
                    <a:pt x="41" y="31"/>
                  </a:lnTo>
                  <a:lnTo>
                    <a:pt x="41" y="31"/>
                  </a:lnTo>
                  <a:lnTo>
                    <a:pt x="41" y="31"/>
                  </a:lnTo>
                  <a:lnTo>
                    <a:pt x="41" y="31"/>
                  </a:lnTo>
                  <a:lnTo>
                    <a:pt x="41" y="31"/>
                  </a:lnTo>
                  <a:lnTo>
                    <a:pt x="40" y="31"/>
                  </a:lnTo>
                  <a:lnTo>
                    <a:pt x="40" y="31"/>
                  </a:lnTo>
                  <a:lnTo>
                    <a:pt x="40" y="31"/>
                  </a:lnTo>
                  <a:lnTo>
                    <a:pt x="38" y="33"/>
                  </a:lnTo>
                  <a:lnTo>
                    <a:pt x="36" y="33"/>
                  </a:lnTo>
                  <a:lnTo>
                    <a:pt x="35" y="33"/>
                  </a:lnTo>
                  <a:lnTo>
                    <a:pt x="35" y="34"/>
                  </a:lnTo>
                  <a:lnTo>
                    <a:pt x="35" y="34"/>
                  </a:lnTo>
                  <a:lnTo>
                    <a:pt x="35" y="34"/>
                  </a:lnTo>
                  <a:lnTo>
                    <a:pt x="35" y="34"/>
                  </a:lnTo>
                  <a:lnTo>
                    <a:pt x="33" y="34"/>
                  </a:lnTo>
                  <a:lnTo>
                    <a:pt x="33" y="34"/>
                  </a:lnTo>
                  <a:lnTo>
                    <a:pt x="33" y="34"/>
                  </a:lnTo>
                  <a:lnTo>
                    <a:pt x="33" y="34"/>
                  </a:lnTo>
                  <a:lnTo>
                    <a:pt x="33" y="34"/>
                  </a:lnTo>
                  <a:lnTo>
                    <a:pt x="33" y="34"/>
                  </a:lnTo>
                  <a:lnTo>
                    <a:pt x="33" y="36"/>
                  </a:lnTo>
                  <a:lnTo>
                    <a:pt x="33" y="36"/>
                  </a:lnTo>
                  <a:lnTo>
                    <a:pt x="33" y="40"/>
                  </a:lnTo>
                  <a:lnTo>
                    <a:pt x="33" y="42"/>
                  </a:lnTo>
                  <a:lnTo>
                    <a:pt x="33" y="42"/>
                  </a:lnTo>
                  <a:lnTo>
                    <a:pt x="33" y="42"/>
                  </a:lnTo>
                  <a:lnTo>
                    <a:pt x="33" y="42"/>
                  </a:lnTo>
                  <a:lnTo>
                    <a:pt x="33" y="42"/>
                  </a:lnTo>
                  <a:lnTo>
                    <a:pt x="33" y="42"/>
                  </a:lnTo>
                  <a:lnTo>
                    <a:pt x="33" y="42"/>
                  </a:lnTo>
                  <a:lnTo>
                    <a:pt x="33" y="43"/>
                  </a:lnTo>
                  <a:lnTo>
                    <a:pt x="33" y="43"/>
                  </a:lnTo>
                  <a:lnTo>
                    <a:pt x="35" y="43"/>
                  </a:lnTo>
                  <a:lnTo>
                    <a:pt x="35" y="43"/>
                  </a:lnTo>
                  <a:lnTo>
                    <a:pt x="35" y="43"/>
                  </a:lnTo>
                  <a:lnTo>
                    <a:pt x="35" y="45"/>
                  </a:lnTo>
                  <a:lnTo>
                    <a:pt x="35" y="45"/>
                  </a:lnTo>
                  <a:lnTo>
                    <a:pt x="35" y="45"/>
                  </a:lnTo>
                  <a:lnTo>
                    <a:pt x="35" y="45"/>
                  </a:lnTo>
                  <a:lnTo>
                    <a:pt x="35" y="45"/>
                  </a:lnTo>
                  <a:lnTo>
                    <a:pt x="36" y="45"/>
                  </a:lnTo>
                  <a:lnTo>
                    <a:pt x="36" y="45"/>
                  </a:lnTo>
                  <a:lnTo>
                    <a:pt x="36" y="45"/>
                  </a:lnTo>
                  <a:lnTo>
                    <a:pt x="36" y="45"/>
                  </a:lnTo>
                  <a:lnTo>
                    <a:pt x="36" y="47"/>
                  </a:lnTo>
                  <a:lnTo>
                    <a:pt x="36" y="47"/>
                  </a:lnTo>
                  <a:lnTo>
                    <a:pt x="36" y="49"/>
                  </a:lnTo>
                  <a:lnTo>
                    <a:pt x="36" y="51"/>
                  </a:lnTo>
                  <a:lnTo>
                    <a:pt x="38" y="51"/>
                  </a:lnTo>
                  <a:lnTo>
                    <a:pt x="38" y="51"/>
                  </a:lnTo>
                  <a:lnTo>
                    <a:pt x="38" y="53"/>
                  </a:lnTo>
                  <a:lnTo>
                    <a:pt x="38" y="54"/>
                  </a:lnTo>
                  <a:lnTo>
                    <a:pt x="38" y="54"/>
                  </a:lnTo>
                  <a:lnTo>
                    <a:pt x="38" y="56"/>
                  </a:lnTo>
                  <a:lnTo>
                    <a:pt x="40" y="56"/>
                  </a:lnTo>
                  <a:lnTo>
                    <a:pt x="40" y="56"/>
                  </a:lnTo>
                  <a:lnTo>
                    <a:pt x="40" y="56"/>
                  </a:lnTo>
                  <a:lnTo>
                    <a:pt x="40" y="56"/>
                  </a:lnTo>
                  <a:lnTo>
                    <a:pt x="40" y="56"/>
                  </a:lnTo>
                  <a:lnTo>
                    <a:pt x="40" y="56"/>
                  </a:lnTo>
                  <a:lnTo>
                    <a:pt x="40" y="56"/>
                  </a:lnTo>
                  <a:lnTo>
                    <a:pt x="41" y="54"/>
                  </a:lnTo>
                  <a:lnTo>
                    <a:pt x="41" y="33"/>
                  </a:lnTo>
                  <a:lnTo>
                    <a:pt x="41" y="33"/>
                  </a:lnTo>
                  <a:lnTo>
                    <a:pt x="41" y="33"/>
                  </a:lnTo>
                  <a:lnTo>
                    <a:pt x="41" y="33"/>
                  </a:lnTo>
                  <a:lnTo>
                    <a:pt x="41" y="33"/>
                  </a:lnTo>
                  <a:lnTo>
                    <a:pt x="41" y="33"/>
                  </a:lnTo>
                  <a:lnTo>
                    <a:pt x="41" y="33"/>
                  </a:lnTo>
                  <a:lnTo>
                    <a:pt x="41" y="31"/>
                  </a:lnTo>
                  <a:lnTo>
                    <a:pt x="41" y="31"/>
                  </a:lnTo>
                  <a:lnTo>
                    <a:pt x="41" y="31"/>
                  </a:lnTo>
                  <a:lnTo>
                    <a:pt x="43" y="31"/>
                  </a:lnTo>
                  <a:lnTo>
                    <a:pt x="43" y="31"/>
                  </a:lnTo>
                  <a:lnTo>
                    <a:pt x="43" y="31"/>
                  </a:lnTo>
                  <a:lnTo>
                    <a:pt x="43" y="31"/>
                  </a:lnTo>
                  <a:lnTo>
                    <a:pt x="43" y="31"/>
                  </a:lnTo>
                  <a:lnTo>
                    <a:pt x="45" y="31"/>
                  </a:lnTo>
                  <a:lnTo>
                    <a:pt x="46" y="31"/>
                  </a:lnTo>
                  <a:lnTo>
                    <a:pt x="46" y="31"/>
                  </a:lnTo>
                  <a:lnTo>
                    <a:pt x="46" y="31"/>
                  </a:lnTo>
                  <a:lnTo>
                    <a:pt x="46" y="31"/>
                  </a:lnTo>
                  <a:lnTo>
                    <a:pt x="46" y="31"/>
                  </a:lnTo>
                  <a:lnTo>
                    <a:pt x="46" y="31"/>
                  </a:lnTo>
                  <a:lnTo>
                    <a:pt x="46" y="31"/>
                  </a:lnTo>
                  <a:lnTo>
                    <a:pt x="46" y="31"/>
                  </a:lnTo>
                  <a:lnTo>
                    <a:pt x="46" y="31"/>
                  </a:lnTo>
                  <a:lnTo>
                    <a:pt x="48" y="31"/>
                  </a:lnTo>
                  <a:lnTo>
                    <a:pt x="48" y="31"/>
                  </a:lnTo>
                  <a:lnTo>
                    <a:pt x="48" y="29"/>
                  </a:lnTo>
                  <a:lnTo>
                    <a:pt x="50" y="31"/>
                  </a:lnTo>
                  <a:lnTo>
                    <a:pt x="51" y="31"/>
                  </a:lnTo>
                  <a:lnTo>
                    <a:pt x="51" y="31"/>
                  </a:lnTo>
                  <a:lnTo>
                    <a:pt x="51" y="31"/>
                  </a:lnTo>
                  <a:lnTo>
                    <a:pt x="51" y="31"/>
                  </a:lnTo>
                  <a:lnTo>
                    <a:pt x="51" y="31"/>
                  </a:lnTo>
                  <a:lnTo>
                    <a:pt x="53" y="33"/>
                  </a:lnTo>
                  <a:lnTo>
                    <a:pt x="53" y="33"/>
                  </a:lnTo>
                  <a:lnTo>
                    <a:pt x="53" y="33"/>
                  </a:lnTo>
                  <a:lnTo>
                    <a:pt x="53" y="33"/>
                  </a:lnTo>
                  <a:lnTo>
                    <a:pt x="55" y="34"/>
                  </a:lnTo>
                  <a:lnTo>
                    <a:pt x="55" y="34"/>
                  </a:lnTo>
                  <a:lnTo>
                    <a:pt x="55" y="34"/>
                  </a:lnTo>
                  <a:lnTo>
                    <a:pt x="56" y="36"/>
                  </a:lnTo>
                  <a:lnTo>
                    <a:pt x="56" y="36"/>
                  </a:lnTo>
                  <a:lnTo>
                    <a:pt x="58" y="36"/>
                  </a:lnTo>
                  <a:lnTo>
                    <a:pt x="58" y="38"/>
                  </a:lnTo>
                  <a:lnTo>
                    <a:pt x="58" y="38"/>
                  </a:lnTo>
                  <a:lnTo>
                    <a:pt x="58" y="38"/>
                  </a:lnTo>
                  <a:lnTo>
                    <a:pt x="56" y="38"/>
                  </a:lnTo>
                  <a:lnTo>
                    <a:pt x="56" y="38"/>
                  </a:lnTo>
                  <a:lnTo>
                    <a:pt x="56" y="38"/>
                  </a:lnTo>
                  <a:lnTo>
                    <a:pt x="56" y="40"/>
                  </a:lnTo>
                  <a:lnTo>
                    <a:pt x="56" y="40"/>
                  </a:lnTo>
                  <a:lnTo>
                    <a:pt x="55" y="40"/>
                  </a:lnTo>
                  <a:lnTo>
                    <a:pt x="55" y="40"/>
                  </a:lnTo>
                  <a:lnTo>
                    <a:pt x="55" y="40"/>
                  </a:lnTo>
                  <a:lnTo>
                    <a:pt x="51" y="40"/>
                  </a:lnTo>
                  <a:lnTo>
                    <a:pt x="51" y="40"/>
                  </a:lnTo>
                  <a:lnTo>
                    <a:pt x="50" y="40"/>
                  </a:lnTo>
                  <a:lnTo>
                    <a:pt x="50" y="40"/>
                  </a:lnTo>
                  <a:lnTo>
                    <a:pt x="48" y="38"/>
                  </a:lnTo>
                  <a:lnTo>
                    <a:pt x="48" y="38"/>
                  </a:lnTo>
                  <a:lnTo>
                    <a:pt x="48" y="36"/>
                  </a:lnTo>
                  <a:lnTo>
                    <a:pt x="48" y="36"/>
                  </a:lnTo>
                  <a:lnTo>
                    <a:pt x="48" y="36"/>
                  </a:lnTo>
                  <a:lnTo>
                    <a:pt x="46" y="36"/>
                  </a:lnTo>
                  <a:lnTo>
                    <a:pt x="46" y="34"/>
                  </a:lnTo>
                  <a:lnTo>
                    <a:pt x="46" y="34"/>
                  </a:lnTo>
                  <a:lnTo>
                    <a:pt x="46" y="34"/>
                  </a:lnTo>
                  <a:lnTo>
                    <a:pt x="46" y="34"/>
                  </a:lnTo>
                  <a:lnTo>
                    <a:pt x="46" y="34"/>
                  </a:lnTo>
                  <a:lnTo>
                    <a:pt x="46" y="34"/>
                  </a:lnTo>
                  <a:lnTo>
                    <a:pt x="46" y="33"/>
                  </a:lnTo>
                  <a:lnTo>
                    <a:pt x="45" y="33"/>
                  </a:lnTo>
                  <a:lnTo>
                    <a:pt x="45" y="34"/>
                  </a:lnTo>
                  <a:lnTo>
                    <a:pt x="43" y="34"/>
                  </a:lnTo>
                  <a:lnTo>
                    <a:pt x="43" y="34"/>
                  </a:lnTo>
                  <a:lnTo>
                    <a:pt x="43" y="34"/>
                  </a:lnTo>
                  <a:lnTo>
                    <a:pt x="43" y="34"/>
                  </a:lnTo>
                  <a:lnTo>
                    <a:pt x="43" y="34"/>
                  </a:lnTo>
                  <a:lnTo>
                    <a:pt x="43" y="34"/>
                  </a:lnTo>
                  <a:lnTo>
                    <a:pt x="43" y="34"/>
                  </a:lnTo>
                  <a:lnTo>
                    <a:pt x="43" y="34"/>
                  </a:lnTo>
                  <a:lnTo>
                    <a:pt x="43" y="34"/>
                  </a:lnTo>
                  <a:lnTo>
                    <a:pt x="43" y="34"/>
                  </a:lnTo>
                  <a:lnTo>
                    <a:pt x="43" y="34"/>
                  </a:lnTo>
                  <a:lnTo>
                    <a:pt x="41" y="34"/>
                  </a:lnTo>
                  <a:lnTo>
                    <a:pt x="41" y="36"/>
                  </a:lnTo>
                  <a:lnTo>
                    <a:pt x="41" y="36"/>
                  </a:lnTo>
                  <a:lnTo>
                    <a:pt x="41" y="36"/>
                  </a:lnTo>
                  <a:lnTo>
                    <a:pt x="41" y="36"/>
                  </a:lnTo>
                  <a:lnTo>
                    <a:pt x="41" y="36"/>
                  </a:lnTo>
                  <a:lnTo>
                    <a:pt x="41" y="36"/>
                  </a:lnTo>
                  <a:lnTo>
                    <a:pt x="41" y="36"/>
                  </a:lnTo>
                  <a:lnTo>
                    <a:pt x="41" y="40"/>
                  </a:lnTo>
                  <a:lnTo>
                    <a:pt x="41" y="40"/>
                  </a:lnTo>
                  <a:lnTo>
                    <a:pt x="41" y="40"/>
                  </a:lnTo>
                  <a:lnTo>
                    <a:pt x="41" y="40"/>
                  </a:lnTo>
                  <a:lnTo>
                    <a:pt x="41" y="40"/>
                  </a:lnTo>
                  <a:lnTo>
                    <a:pt x="41" y="40"/>
                  </a:lnTo>
                  <a:lnTo>
                    <a:pt x="43" y="40"/>
                  </a:lnTo>
                  <a:lnTo>
                    <a:pt x="43" y="42"/>
                  </a:lnTo>
                  <a:lnTo>
                    <a:pt x="41" y="42"/>
                  </a:lnTo>
                  <a:lnTo>
                    <a:pt x="41" y="43"/>
                  </a:lnTo>
                  <a:lnTo>
                    <a:pt x="43" y="43"/>
                  </a:lnTo>
                  <a:lnTo>
                    <a:pt x="43" y="43"/>
                  </a:lnTo>
                  <a:lnTo>
                    <a:pt x="43" y="43"/>
                  </a:lnTo>
                  <a:lnTo>
                    <a:pt x="43" y="43"/>
                  </a:lnTo>
                  <a:lnTo>
                    <a:pt x="43" y="43"/>
                  </a:lnTo>
                  <a:lnTo>
                    <a:pt x="43" y="43"/>
                  </a:lnTo>
                  <a:lnTo>
                    <a:pt x="43" y="49"/>
                  </a:lnTo>
                  <a:lnTo>
                    <a:pt x="43" y="51"/>
                  </a:lnTo>
                  <a:lnTo>
                    <a:pt x="41" y="56"/>
                  </a:lnTo>
                  <a:lnTo>
                    <a:pt x="41" y="60"/>
                  </a:lnTo>
                  <a:lnTo>
                    <a:pt x="40" y="60"/>
                  </a:lnTo>
                  <a:lnTo>
                    <a:pt x="38" y="60"/>
                  </a:lnTo>
                  <a:lnTo>
                    <a:pt x="38" y="60"/>
                  </a:lnTo>
                  <a:lnTo>
                    <a:pt x="38" y="60"/>
                  </a:lnTo>
                  <a:lnTo>
                    <a:pt x="38" y="60"/>
                  </a:lnTo>
                  <a:lnTo>
                    <a:pt x="36" y="60"/>
                  </a:lnTo>
                  <a:lnTo>
                    <a:pt x="36" y="60"/>
                  </a:lnTo>
                  <a:lnTo>
                    <a:pt x="36" y="62"/>
                  </a:lnTo>
                  <a:lnTo>
                    <a:pt x="36" y="62"/>
                  </a:lnTo>
                  <a:lnTo>
                    <a:pt x="36" y="62"/>
                  </a:lnTo>
                  <a:lnTo>
                    <a:pt x="36" y="63"/>
                  </a:lnTo>
                  <a:lnTo>
                    <a:pt x="36" y="65"/>
                  </a:lnTo>
                  <a:lnTo>
                    <a:pt x="36" y="67"/>
                  </a:lnTo>
                  <a:lnTo>
                    <a:pt x="36" y="67"/>
                  </a:lnTo>
                  <a:lnTo>
                    <a:pt x="36" y="69"/>
                  </a:lnTo>
                  <a:lnTo>
                    <a:pt x="36" y="71"/>
                  </a:lnTo>
                  <a:lnTo>
                    <a:pt x="38" y="72"/>
                  </a:lnTo>
                  <a:lnTo>
                    <a:pt x="40" y="72"/>
                  </a:lnTo>
                  <a:lnTo>
                    <a:pt x="40" y="72"/>
                  </a:lnTo>
                  <a:lnTo>
                    <a:pt x="40" y="81"/>
                  </a:lnTo>
                  <a:lnTo>
                    <a:pt x="40" y="81"/>
                  </a:lnTo>
                  <a:lnTo>
                    <a:pt x="38" y="81"/>
                  </a:lnTo>
                  <a:lnTo>
                    <a:pt x="38" y="83"/>
                  </a:lnTo>
                  <a:lnTo>
                    <a:pt x="38" y="83"/>
                  </a:lnTo>
                  <a:lnTo>
                    <a:pt x="36" y="83"/>
                  </a:lnTo>
                  <a:lnTo>
                    <a:pt x="36" y="83"/>
                  </a:lnTo>
                  <a:lnTo>
                    <a:pt x="36" y="83"/>
                  </a:lnTo>
                  <a:lnTo>
                    <a:pt x="36" y="89"/>
                  </a:lnTo>
                  <a:lnTo>
                    <a:pt x="35" y="89"/>
                  </a:lnTo>
                  <a:lnTo>
                    <a:pt x="33" y="89"/>
                  </a:lnTo>
                  <a:lnTo>
                    <a:pt x="33" y="89"/>
                  </a:lnTo>
                  <a:lnTo>
                    <a:pt x="30" y="89"/>
                  </a:lnTo>
                  <a:lnTo>
                    <a:pt x="27" y="89"/>
                  </a:lnTo>
                  <a:lnTo>
                    <a:pt x="25" y="89"/>
                  </a:lnTo>
                  <a:lnTo>
                    <a:pt x="23" y="89"/>
                  </a:lnTo>
                  <a:lnTo>
                    <a:pt x="23" y="87"/>
                  </a:lnTo>
                  <a:lnTo>
                    <a:pt x="23" y="87"/>
                  </a:lnTo>
                  <a:lnTo>
                    <a:pt x="23" y="87"/>
                  </a:lnTo>
                  <a:lnTo>
                    <a:pt x="23" y="85"/>
                  </a:lnTo>
                  <a:lnTo>
                    <a:pt x="23" y="85"/>
                  </a:lnTo>
                  <a:lnTo>
                    <a:pt x="23" y="83"/>
                  </a:lnTo>
                  <a:lnTo>
                    <a:pt x="23" y="83"/>
                  </a:lnTo>
                  <a:lnTo>
                    <a:pt x="23" y="81"/>
                  </a:lnTo>
                  <a:lnTo>
                    <a:pt x="23" y="81"/>
                  </a:lnTo>
                  <a:lnTo>
                    <a:pt x="23" y="81"/>
                  </a:lnTo>
                  <a:lnTo>
                    <a:pt x="23" y="81"/>
                  </a:lnTo>
                  <a:lnTo>
                    <a:pt x="22" y="80"/>
                  </a:lnTo>
                  <a:lnTo>
                    <a:pt x="22" y="80"/>
                  </a:lnTo>
                  <a:lnTo>
                    <a:pt x="23" y="80"/>
                  </a:lnTo>
                  <a:lnTo>
                    <a:pt x="23" y="80"/>
                  </a:lnTo>
                  <a:lnTo>
                    <a:pt x="23" y="80"/>
                  </a:lnTo>
                  <a:lnTo>
                    <a:pt x="23" y="78"/>
                  </a:lnTo>
                  <a:lnTo>
                    <a:pt x="23" y="78"/>
                  </a:lnTo>
                  <a:lnTo>
                    <a:pt x="23" y="78"/>
                  </a:lnTo>
                  <a:lnTo>
                    <a:pt x="23" y="78"/>
                  </a:lnTo>
                  <a:lnTo>
                    <a:pt x="23" y="78"/>
                  </a:lnTo>
                  <a:lnTo>
                    <a:pt x="23" y="78"/>
                  </a:lnTo>
                  <a:lnTo>
                    <a:pt x="27" y="78"/>
                  </a:lnTo>
                  <a:lnTo>
                    <a:pt x="28" y="78"/>
                  </a:lnTo>
                  <a:lnTo>
                    <a:pt x="28" y="78"/>
                  </a:lnTo>
                  <a:lnTo>
                    <a:pt x="28" y="76"/>
                  </a:lnTo>
                  <a:lnTo>
                    <a:pt x="30" y="76"/>
                  </a:lnTo>
                  <a:lnTo>
                    <a:pt x="30" y="76"/>
                  </a:lnTo>
                  <a:lnTo>
                    <a:pt x="30" y="76"/>
                  </a:lnTo>
                  <a:lnTo>
                    <a:pt x="30" y="76"/>
                  </a:lnTo>
                  <a:lnTo>
                    <a:pt x="30" y="76"/>
                  </a:lnTo>
                  <a:lnTo>
                    <a:pt x="30" y="76"/>
                  </a:lnTo>
                  <a:lnTo>
                    <a:pt x="30" y="76"/>
                  </a:lnTo>
                  <a:lnTo>
                    <a:pt x="32" y="76"/>
                  </a:lnTo>
                  <a:lnTo>
                    <a:pt x="32" y="74"/>
                  </a:lnTo>
                  <a:lnTo>
                    <a:pt x="30" y="74"/>
                  </a:lnTo>
                  <a:lnTo>
                    <a:pt x="30" y="72"/>
                  </a:lnTo>
                  <a:lnTo>
                    <a:pt x="30" y="72"/>
                  </a:lnTo>
                  <a:lnTo>
                    <a:pt x="30" y="72"/>
                  </a:lnTo>
                  <a:lnTo>
                    <a:pt x="30" y="72"/>
                  </a:lnTo>
                  <a:lnTo>
                    <a:pt x="30" y="71"/>
                  </a:lnTo>
                  <a:lnTo>
                    <a:pt x="30" y="71"/>
                  </a:lnTo>
                  <a:lnTo>
                    <a:pt x="28" y="71"/>
                  </a:lnTo>
                  <a:lnTo>
                    <a:pt x="27" y="71"/>
                  </a:lnTo>
                  <a:lnTo>
                    <a:pt x="27" y="71"/>
                  </a:lnTo>
                  <a:lnTo>
                    <a:pt x="25" y="72"/>
                  </a:lnTo>
                  <a:lnTo>
                    <a:pt x="25" y="72"/>
                  </a:lnTo>
                  <a:lnTo>
                    <a:pt x="25" y="72"/>
                  </a:lnTo>
                  <a:lnTo>
                    <a:pt x="25" y="72"/>
                  </a:lnTo>
                  <a:lnTo>
                    <a:pt x="23" y="72"/>
                  </a:lnTo>
                  <a:lnTo>
                    <a:pt x="23" y="72"/>
                  </a:lnTo>
                  <a:lnTo>
                    <a:pt x="23" y="72"/>
                  </a:lnTo>
                  <a:lnTo>
                    <a:pt x="22" y="71"/>
                  </a:lnTo>
                  <a:lnTo>
                    <a:pt x="20" y="71"/>
                  </a:lnTo>
                  <a:lnTo>
                    <a:pt x="15" y="71"/>
                  </a:lnTo>
                  <a:lnTo>
                    <a:pt x="14" y="67"/>
                  </a:lnTo>
                  <a:lnTo>
                    <a:pt x="14" y="67"/>
                  </a:lnTo>
                  <a:lnTo>
                    <a:pt x="12" y="67"/>
                  </a:lnTo>
                  <a:lnTo>
                    <a:pt x="12" y="67"/>
                  </a:lnTo>
                  <a:lnTo>
                    <a:pt x="12" y="67"/>
                  </a:lnTo>
                  <a:lnTo>
                    <a:pt x="12" y="65"/>
                  </a:lnTo>
                  <a:lnTo>
                    <a:pt x="12" y="65"/>
                  </a:lnTo>
                  <a:lnTo>
                    <a:pt x="10" y="65"/>
                  </a:lnTo>
                  <a:lnTo>
                    <a:pt x="10" y="65"/>
                  </a:lnTo>
                  <a:lnTo>
                    <a:pt x="10" y="65"/>
                  </a:lnTo>
                  <a:lnTo>
                    <a:pt x="9" y="63"/>
                  </a:lnTo>
                  <a:lnTo>
                    <a:pt x="9" y="63"/>
                  </a:lnTo>
                  <a:lnTo>
                    <a:pt x="9" y="63"/>
                  </a:lnTo>
                  <a:lnTo>
                    <a:pt x="9" y="63"/>
                  </a:lnTo>
                  <a:lnTo>
                    <a:pt x="9" y="60"/>
                  </a:lnTo>
                  <a:lnTo>
                    <a:pt x="9" y="60"/>
                  </a:lnTo>
                  <a:lnTo>
                    <a:pt x="9" y="58"/>
                  </a:lnTo>
                  <a:lnTo>
                    <a:pt x="9" y="58"/>
                  </a:lnTo>
                  <a:lnTo>
                    <a:pt x="9" y="58"/>
                  </a:lnTo>
                  <a:lnTo>
                    <a:pt x="9" y="58"/>
                  </a:lnTo>
                  <a:lnTo>
                    <a:pt x="9" y="56"/>
                  </a:lnTo>
                  <a:lnTo>
                    <a:pt x="10" y="56"/>
                  </a:lnTo>
                  <a:lnTo>
                    <a:pt x="10" y="56"/>
                  </a:lnTo>
                  <a:lnTo>
                    <a:pt x="10" y="56"/>
                  </a:lnTo>
                  <a:lnTo>
                    <a:pt x="10" y="54"/>
                  </a:lnTo>
                  <a:lnTo>
                    <a:pt x="10" y="54"/>
                  </a:lnTo>
                  <a:lnTo>
                    <a:pt x="12" y="54"/>
                  </a:lnTo>
                  <a:lnTo>
                    <a:pt x="12" y="54"/>
                  </a:lnTo>
                  <a:lnTo>
                    <a:pt x="12" y="54"/>
                  </a:lnTo>
                  <a:lnTo>
                    <a:pt x="12" y="54"/>
                  </a:lnTo>
                  <a:lnTo>
                    <a:pt x="12" y="54"/>
                  </a:lnTo>
                  <a:lnTo>
                    <a:pt x="14" y="53"/>
                  </a:lnTo>
                  <a:lnTo>
                    <a:pt x="14" y="53"/>
                  </a:lnTo>
                  <a:lnTo>
                    <a:pt x="14" y="53"/>
                  </a:lnTo>
                  <a:lnTo>
                    <a:pt x="14" y="53"/>
                  </a:lnTo>
                  <a:lnTo>
                    <a:pt x="15" y="53"/>
                  </a:lnTo>
                  <a:lnTo>
                    <a:pt x="15" y="53"/>
                  </a:lnTo>
                  <a:lnTo>
                    <a:pt x="15" y="53"/>
                  </a:lnTo>
                  <a:lnTo>
                    <a:pt x="15" y="53"/>
                  </a:lnTo>
                  <a:lnTo>
                    <a:pt x="15" y="53"/>
                  </a:lnTo>
                  <a:lnTo>
                    <a:pt x="15" y="54"/>
                  </a:lnTo>
                  <a:lnTo>
                    <a:pt x="15" y="54"/>
                  </a:lnTo>
                  <a:lnTo>
                    <a:pt x="15" y="54"/>
                  </a:lnTo>
                  <a:lnTo>
                    <a:pt x="15" y="54"/>
                  </a:lnTo>
                  <a:lnTo>
                    <a:pt x="15" y="60"/>
                  </a:lnTo>
                  <a:lnTo>
                    <a:pt x="15" y="60"/>
                  </a:lnTo>
                  <a:lnTo>
                    <a:pt x="15" y="60"/>
                  </a:lnTo>
                  <a:lnTo>
                    <a:pt x="15" y="60"/>
                  </a:lnTo>
                  <a:lnTo>
                    <a:pt x="17" y="60"/>
                  </a:lnTo>
                  <a:lnTo>
                    <a:pt x="17" y="60"/>
                  </a:lnTo>
                  <a:lnTo>
                    <a:pt x="18" y="60"/>
                  </a:lnTo>
                  <a:lnTo>
                    <a:pt x="18" y="60"/>
                  </a:lnTo>
                  <a:lnTo>
                    <a:pt x="18" y="62"/>
                  </a:lnTo>
                  <a:lnTo>
                    <a:pt x="18" y="62"/>
                  </a:lnTo>
                  <a:lnTo>
                    <a:pt x="18" y="62"/>
                  </a:lnTo>
                  <a:lnTo>
                    <a:pt x="20" y="62"/>
                  </a:lnTo>
                  <a:lnTo>
                    <a:pt x="20" y="62"/>
                  </a:lnTo>
                  <a:lnTo>
                    <a:pt x="20" y="60"/>
                  </a:lnTo>
                  <a:lnTo>
                    <a:pt x="20" y="60"/>
                  </a:lnTo>
                  <a:lnTo>
                    <a:pt x="20" y="60"/>
                  </a:lnTo>
                  <a:lnTo>
                    <a:pt x="20" y="60"/>
                  </a:lnTo>
                  <a:lnTo>
                    <a:pt x="20" y="60"/>
                  </a:lnTo>
                  <a:lnTo>
                    <a:pt x="18" y="60"/>
                  </a:lnTo>
                  <a:lnTo>
                    <a:pt x="18" y="60"/>
                  </a:lnTo>
                  <a:lnTo>
                    <a:pt x="18" y="58"/>
                  </a:lnTo>
                  <a:lnTo>
                    <a:pt x="18" y="58"/>
                  </a:lnTo>
                  <a:lnTo>
                    <a:pt x="18" y="56"/>
                  </a:lnTo>
                  <a:lnTo>
                    <a:pt x="18" y="53"/>
                  </a:lnTo>
                  <a:lnTo>
                    <a:pt x="18" y="53"/>
                  </a:lnTo>
                  <a:lnTo>
                    <a:pt x="18" y="53"/>
                  </a:lnTo>
                  <a:lnTo>
                    <a:pt x="18" y="53"/>
                  </a:lnTo>
                  <a:lnTo>
                    <a:pt x="18" y="51"/>
                  </a:lnTo>
                  <a:lnTo>
                    <a:pt x="18" y="51"/>
                  </a:lnTo>
                  <a:lnTo>
                    <a:pt x="20" y="51"/>
                  </a:lnTo>
                  <a:lnTo>
                    <a:pt x="22" y="51"/>
                  </a:lnTo>
                  <a:lnTo>
                    <a:pt x="22" y="51"/>
                  </a:lnTo>
                  <a:lnTo>
                    <a:pt x="23" y="51"/>
                  </a:lnTo>
                  <a:lnTo>
                    <a:pt x="23" y="51"/>
                  </a:lnTo>
                  <a:lnTo>
                    <a:pt x="23" y="51"/>
                  </a:lnTo>
                  <a:lnTo>
                    <a:pt x="23" y="51"/>
                  </a:lnTo>
                  <a:lnTo>
                    <a:pt x="23" y="51"/>
                  </a:lnTo>
                  <a:lnTo>
                    <a:pt x="23" y="51"/>
                  </a:lnTo>
                  <a:lnTo>
                    <a:pt x="23" y="51"/>
                  </a:lnTo>
                  <a:lnTo>
                    <a:pt x="23" y="51"/>
                  </a:lnTo>
                  <a:lnTo>
                    <a:pt x="23" y="51"/>
                  </a:lnTo>
                  <a:lnTo>
                    <a:pt x="23" y="51"/>
                  </a:lnTo>
                  <a:lnTo>
                    <a:pt x="23" y="51"/>
                  </a:lnTo>
                  <a:lnTo>
                    <a:pt x="23" y="49"/>
                  </a:lnTo>
                  <a:lnTo>
                    <a:pt x="23" y="49"/>
                  </a:lnTo>
                  <a:lnTo>
                    <a:pt x="23" y="49"/>
                  </a:lnTo>
                  <a:lnTo>
                    <a:pt x="23" y="49"/>
                  </a:lnTo>
                  <a:lnTo>
                    <a:pt x="23" y="47"/>
                  </a:lnTo>
                  <a:lnTo>
                    <a:pt x="23" y="47"/>
                  </a:lnTo>
                  <a:lnTo>
                    <a:pt x="23" y="47"/>
                  </a:lnTo>
                  <a:lnTo>
                    <a:pt x="23" y="47"/>
                  </a:lnTo>
                  <a:lnTo>
                    <a:pt x="23" y="47"/>
                  </a:lnTo>
                  <a:lnTo>
                    <a:pt x="23" y="47"/>
                  </a:lnTo>
                  <a:lnTo>
                    <a:pt x="23" y="47"/>
                  </a:lnTo>
                  <a:lnTo>
                    <a:pt x="23" y="47"/>
                  </a:lnTo>
                  <a:lnTo>
                    <a:pt x="23" y="47"/>
                  </a:lnTo>
                  <a:lnTo>
                    <a:pt x="23" y="47"/>
                  </a:lnTo>
                  <a:lnTo>
                    <a:pt x="22" y="47"/>
                  </a:lnTo>
                  <a:lnTo>
                    <a:pt x="22" y="47"/>
                  </a:lnTo>
                  <a:lnTo>
                    <a:pt x="22" y="47"/>
                  </a:lnTo>
                  <a:lnTo>
                    <a:pt x="20" y="47"/>
                  </a:lnTo>
                  <a:lnTo>
                    <a:pt x="17" y="47"/>
                  </a:lnTo>
                  <a:lnTo>
                    <a:pt x="15" y="47"/>
                  </a:lnTo>
                  <a:lnTo>
                    <a:pt x="9" y="45"/>
                  </a:lnTo>
                  <a:lnTo>
                    <a:pt x="9" y="45"/>
                  </a:lnTo>
                  <a:lnTo>
                    <a:pt x="7" y="45"/>
                  </a:lnTo>
                  <a:lnTo>
                    <a:pt x="7" y="45"/>
                  </a:lnTo>
                  <a:lnTo>
                    <a:pt x="7" y="45"/>
                  </a:lnTo>
                  <a:lnTo>
                    <a:pt x="5" y="45"/>
                  </a:lnTo>
                  <a:lnTo>
                    <a:pt x="4" y="45"/>
                  </a:lnTo>
                  <a:lnTo>
                    <a:pt x="2" y="43"/>
                  </a:lnTo>
                  <a:lnTo>
                    <a:pt x="2" y="43"/>
                  </a:lnTo>
                  <a:lnTo>
                    <a:pt x="0" y="43"/>
                  </a:lnTo>
                  <a:lnTo>
                    <a:pt x="0" y="42"/>
                  </a:lnTo>
                  <a:lnTo>
                    <a:pt x="0" y="40"/>
                  </a:lnTo>
                  <a:lnTo>
                    <a:pt x="0" y="40"/>
                  </a:lnTo>
                  <a:lnTo>
                    <a:pt x="0" y="36"/>
                  </a:lnTo>
                  <a:lnTo>
                    <a:pt x="0" y="34"/>
                  </a:lnTo>
                  <a:lnTo>
                    <a:pt x="0" y="33"/>
                  </a:lnTo>
                  <a:lnTo>
                    <a:pt x="2" y="33"/>
                  </a:lnTo>
                  <a:lnTo>
                    <a:pt x="2" y="33"/>
                  </a:lnTo>
                  <a:lnTo>
                    <a:pt x="2" y="33"/>
                  </a:lnTo>
                  <a:lnTo>
                    <a:pt x="2" y="33"/>
                  </a:lnTo>
                  <a:lnTo>
                    <a:pt x="4" y="31"/>
                  </a:lnTo>
                  <a:lnTo>
                    <a:pt x="4" y="31"/>
                  </a:lnTo>
                  <a:lnTo>
                    <a:pt x="4" y="31"/>
                  </a:lnTo>
                  <a:lnTo>
                    <a:pt x="5" y="31"/>
                  </a:lnTo>
                  <a:lnTo>
                    <a:pt x="5" y="33"/>
                  </a:lnTo>
                  <a:lnTo>
                    <a:pt x="7" y="33"/>
                  </a:lnTo>
                  <a:lnTo>
                    <a:pt x="7" y="33"/>
                  </a:lnTo>
                  <a:lnTo>
                    <a:pt x="7" y="33"/>
                  </a:lnTo>
                  <a:lnTo>
                    <a:pt x="7" y="34"/>
                  </a:lnTo>
                  <a:lnTo>
                    <a:pt x="7" y="34"/>
                  </a:lnTo>
                  <a:lnTo>
                    <a:pt x="7" y="34"/>
                  </a:lnTo>
                  <a:lnTo>
                    <a:pt x="7" y="34"/>
                  </a:lnTo>
                  <a:lnTo>
                    <a:pt x="7" y="36"/>
                  </a:lnTo>
                  <a:lnTo>
                    <a:pt x="7" y="36"/>
                  </a:lnTo>
                  <a:lnTo>
                    <a:pt x="7" y="38"/>
                  </a:lnTo>
                  <a:lnTo>
                    <a:pt x="7" y="40"/>
                  </a:lnTo>
                  <a:lnTo>
                    <a:pt x="7" y="40"/>
                  </a:lnTo>
                  <a:lnTo>
                    <a:pt x="9" y="40"/>
                  </a:lnTo>
                  <a:lnTo>
                    <a:pt x="9" y="40"/>
                  </a:lnTo>
                  <a:lnTo>
                    <a:pt x="9" y="40"/>
                  </a:lnTo>
                  <a:lnTo>
                    <a:pt x="10" y="40"/>
                  </a:lnTo>
                  <a:lnTo>
                    <a:pt x="10" y="40"/>
                  </a:lnTo>
                  <a:lnTo>
                    <a:pt x="10" y="40"/>
                  </a:lnTo>
                  <a:lnTo>
                    <a:pt x="10" y="40"/>
                  </a:lnTo>
                  <a:lnTo>
                    <a:pt x="12" y="40"/>
                  </a:lnTo>
                  <a:lnTo>
                    <a:pt x="12" y="40"/>
                  </a:lnTo>
                  <a:lnTo>
                    <a:pt x="14" y="40"/>
                  </a:lnTo>
                  <a:lnTo>
                    <a:pt x="14" y="38"/>
                  </a:lnTo>
                  <a:lnTo>
                    <a:pt x="14" y="38"/>
                  </a:lnTo>
                  <a:lnTo>
                    <a:pt x="14" y="38"/>
                  </a:lnTo>
                  <a:lnTo>
                    <a:pt x="14" y="38"/>
                  </a:lnTo>
                  <a:lnTo>
                    <a:pt x="14" y="38"/>
                  </a:lnTo>
                  <a:lnTo>
                    <a:pt x="14" y="38"/>
                  </a:lnTo>
                  <a:lnTo>
                    <a:pt x="15" y="38"/>
                  </a:lnTo>
                  <a:lnTo>
                    <a:pt x="15" y="38"/>
                  </a:lnTo>
                  <a:lnTo>
                    <a:pt x="15" y="36"/>
                  </a:lnTo>
                  <a:lnTo>
                    <a:pt x="15" y="36"/>
                  </a:lnTo>
                  <a:lnTo>
                    <a:pt x="15" y="36"/>
                  </a:lnTo>
                  <a:lnTo>
                    <a:pt x="15" y="36"/>
                  </a:lnTo>
                  <a:lnTo>
                    <a:pt x="14" y="36"/>
                  </a:lnTo>
                  <a:lnTo>
                    <a:pt x="14" y="36"/>
                  </a:lnTo>
                  <a:lnTo>
                    <a:pt x="14" y="36"/>
                  </a:lnTo>
                  <a:lnTo>
                    <a:pt x="14" y="36"/>
                  </a:lnTo>
                  <a:lnTo>
                    <a:pt x="14" y="34"/>
                  </a:lnTo>
                  <a:lnTo>
                    <a:pt x="14" y="34"/>
                  </a:lnTo>
                  <a:lnTo>
                    <a:pt x="14" y="34"/>
                  </a:lnTo>
                  <a:lnTo>
                    <a:pt x="14" y="34"/>
                  </a:lnTo>
                  <a:lnTo>
                    <a:pt x="12" y="33"/>
                  </a:lnTo>
                  <a:lnTo>
                    <a:pt x="12" y="33"/>
                  </a:lnTo>
                  <a:lnTo>
                    <a:pt x="12" y="33"/>
                  </a:lnTo>
                  <a:lnTo>
                    <a:pt x="12" y="33"/>
                  </a:lnTo>
                  <a:lnTo>
                    <a:pt x="10" y="33"/>
                  </a:lnTo>
                  <a:lnTo>
                    <a:pt x="10" y="33"/>
                  </a:lnTo>
                  <a:lnTo>
                    <a:pt x="10" y="33"/>
                  </a:lnTo>
                  <a:lnTo>
                    <a:pt x="10" y="33"/>
                  </a:lnTo>
                  <a:lnTo>
                    <a:pt x="10" y="31"/>
                  </a:lnTo>
                  <a:lnTo>
                    <a:pt x="10" y="31"/>
                  </a:lnTo>
                  <a:lnTo>
                    <a:pt x="10" y="31"/>
                  </a:lnTo>
                  <a:lnTo>
                    <a:pt x="10" y="31"/>
                  </a:lnTo>
                  <a:lnTo>
                    <a:pt x="10" y="31"/>
                  </a:lnTo>
                  <a:lnTo>
                    <a:pt x="9" y="31"/>
                  </a:lnTo>
                  <a:lnTo>
                    <a:pt x="9" y="29"/>
                  </a:lnTo>
                  <a:lnTo>
                    <a:pt x="9" y="29"/>
                  </a:lnTo>
                  <a:lnTo>
                    <a:pt x="7" y="25"/>
                  </a:lnTo>
                  <a:lnTo>
                    <a:pt x="7" y="25"/>
                  </a:lnTo>
                  <a:lnTo>
                    <a:pt x="7" y="25"/>
                  </a:lnTo>
                  <a:lnTo>
                    <a:pt x="7" y="25"/>
                  </a:lnTo>
                  <a:lnTo>
                    <a:pt x="7" y="24"/>
                  </a:lnTo>
                  <a:lnTo>
                    <a:pt x="7" y="24"/>
                  </a:lnTo>
                  <a:lnTo>
                    <a:pt x="7" y="22"/>
                  </a:lnTo>
                  <a:lnTo>
                    <a:pt x="7" y="22"/>
                  </a:lnTo>
                  <a:lnTo>
                    <a:pt x="5" y="22"/>
                  </a:lnTo>
                  <a:lnTo>
                    <a:pt x="4" y="20"/>
                  </a:lnTo>
                  <a:lnTo>
                    <a:pt x="4" y="20"/>
                  </a:lnTo>
                  <a:lnTo>
                    <a:pt x="4" y="20"/>
                  </a:lnTo>
                  <a:lnTo>
                    <a:pt x="4" y="20"/>
                  </a:lnTo>
                  <a:lnTo>
                    <a:pt x="4" y="20"/>
                  </a:lnTo>
                  <a:lnTo>
                    <a:pt x="5" y="20"/>
                  </a:lnTo>
                  <a:lnTo>
                    <a:pt x="5" y="18"/>
                  </a:lnTo>
                  <a:lnTo>
                    <a:pt x="7" y="18"/>
                  </a:lnTo>
                  <a:lnTo>
                    <a:pt x="7" y="18"/>
                  </a:lnTo>
                  <a:lnTo>
                    <a:pt x="7" y="18"/>
                  </a:lnTo>
                  <a:lnTo>
                    <a:pt x="7" y="18"/>
                  </a:lnTo>
                  <a:lnTo>
                    <a:pt x="7" y="16"/>
                  </a:lnTo>
                  <a:lnTo>
                    <a:pt x="7" y="16"/>
                  </a:lnTo>
                  <a:lnTo>
                    <a:pt x="7" y="16"/>
                  </a:lnTo>
                  <a:lnTo>
                    <a:pt x="7" y="16"/>
                  </a:lnTo>
                  <a:lnTo>
                    <a:pt x="7" y="16"/>
                  </a:lnTo>
                  <a:lnTo>
                    <a:pt x="7" y="15"/>
                  </a:lnTo>
                  <a:lnTo>
                    <a:pt x="7" y="15"/>
                  </a:lnTo>
                  <a:lnTo>
                    <a:pt x="7" y="15"/>
                  </a:lnTo>
                  <a:lnTo>
                    <a:pt x="7" y="15"/>
                  </a:lnTo>
                  <a:lnTo>
                    <a:pt x="9" y="15"/>
                  </a:lnTo>
                  <a:lnTo>
                    <a:pt x="9" y="15"/>
                  </a:lnTo>
                  <a:lnTo>
                    <a:pt x="9" y="15"/>
                  </a:lnTo>
                  <a:lnTo>
                    <a:pt x="9" y="15"/>
                  </a:lnTo>
                  <a:lnTo>
                    <a:pt x="9" y="15"/>
                  </a:lnTo>
                  <a:lnTo>
                    <a:pt x="9" y="15"/>
                  </a:lnTo>
                  <a:lnTo>
                    <a:pt x="10" y="15"/>
                  </a:lnTo>
                  <a:lnTo>
                    <a:pt x="12" y="15"/>
                  </a:lnTo>
                  <a:lnTo>
                    <a:pt x="12" y="15"/>
                  </a:lnTo>
                  <a:lnTo>
                    <a:pt x="12" y="15"/>
                  </a:lnTo>
                  <a:lnTo>
                    <a:pt x="12" y="15"/>
                  </a:lnTo>
                  <a:lnTo>
                    <a:pt x="14" y="15"/>
                  </a:lnTo>
                  <a:lnTo>
                    <a:pt x="14" y="15"/>
                  </a:lnTo>
                  <a:lnTo>
                    <a:pt x="14" y="22"/>
                  </a:lnTo>
                  <a:lnTo>
                    <a:pt x="14" y="24"/>
                  </a:lnTo>
                  <a:lnTo>
                    <a:pt x="14" y="24"/>
                  </a:lnTo>
                  <a:lnTo>
                    <a:pt x="14" y="24"/>
                  </a:lnTo>
                  <a:lnTo>
                    <a:pt x="14" y="24"/>
                  </a:lnTo>
                  <a:lnTo>
                    <a:pt x="15" y="24"/>
                  </a:lnTo>
                  <a:lnTo>
                    <a:pt x="15" y="24"/>
                  </a:lnTo>
                  <a:close/>
                </a:path>
              </a:pathLst>
            </a:custGeom>
            <a:solidFill>
              <a:srgbClr val="FFFFFF"/>
            </a:solidFill>
            <a:ln w="9525">
              <a:noFill/>
              <a:round/>
              <a:headEnd/>
              <a:tailEnd/>
            </a:ln>
          </p:spPr>
          <p:txBody>
            <a:bodyPr/>
            <a:lstStyle/>
            <a:p>
              <a:pPr>
                <a:defRPr/>
              </a:pPr>
              <a:endParaRPr lang="en-US">
                <a:ea typeface="+mn-ea"/>
                <a:cs typeface="+mn-cs"/>
              </a:endParaRPr>
            </a:p>
          </p:txBody>
        </p:sp>
        <p:sp>
          <p:nvSpPr>
            <p:cNvPr id="1049" name="Freeform 25"/>
            <p:cNvSpPr>
              <a:spLocks/>
            </p:cNvSpPr>
            <p:nvPr/>
          </p:nvSpPr>
          <p:spPr bwMode="auto">
            <a:xfrm>
              <a:off x="271" y="206"/>
              <a:ext cx="55" cy="89"/>
            </a:xfrm>
            <a:custGeom>
              <a:avLst/>
              <a:gdLst/>
              <a:ahLst/>
              <a:cxnLst>
                <a:cxn ang="0">
                  <a:pos x="18" y="25"/>
                </a:cxn>
                <a:cxn ang="0">
                  <a:pos x="20" y="24"/>
                </a:cxn>
                <a:cxn ang="0">
                  <a:pos x="20" y="18"/>
                </a:cxn>
                <a:cxn ang="0">
                  <a:pos x="20" y="15"/>
                </a:cxn>
                <a:cxn ang="0">
                  <a:pos x="23" y="13"/>
                </a:cxn>
                <a:cxn ang="0">
                  <a:pos x="23" y="11"/>
                </a:cxn>
                <a:cxn ang="0">
                  <a:pos x="26" y="7"/>
                </a:cxn>
                <a:cxn ang="0">
                  <a:pos x="30" y="6"/>
                </a:cxn>
                <a:cxn ang="0">
                  <a:pos x="31" y="2"/>
                </a:cxn>
                <a:cxn ang="0">
                  <a:pos x="38" y="2"/>
                </a:cxn>
                <a:cxn ang="0">
                  <a:pos x="40" y="4"/>
                </a:cxn>
                <a:cxn ang="0">
                  <a:pos x="40" y="7"/>
                </a:cxn>
                <a:cxn ang="0">
                  <a:pos x="43" y="11"/>
                </a:cxn>
                <a:cxn ang="0">
                  <a:pos x="41" y="29"/>
                </a:cxn>
                <a:cxn ang="0">
                  <a:pos x="36" y="33"/>
                </a:cxn>
                <a:cxn ang="0">
                  <a:pos x="33" y="34"/>
                </a:cxn>
                <a:cxn ang="0">
                  <a:pos x="31" y="42"/>
                </a:cxn>
                <a:cxn ang="0">
                  <a:pos x="35" y="45"/>
                </a:cxn>
                <a:cxn ang="0">
                  <a:pos x="38" y="54"/>
                </a:cxn>
                <a:cxn ang="0">
                  <a:pos x="40" y="33"/>
                </a:cxn>
                <a:cxn ang="0">
                  <a:pos x="43" y="31"/>
                </a:cxn>
                <a:cxn ang="0">
                  <a:pos x="46" y="31"/>
                </a:cxn>
                <a:cxn ang="0">
                  <a:pos x="53" y="33"/>
                </a:cxn>
                <a:cxn ang="0">
                  <a:pos x="56" y="38"/>
                </a:cxn>
                <a:cxn ang="0">
                  <a:pos x="48" y="40"/>
                </a:cxn>
                <a:cxn ang="0">
                  <a:pos x="46" y="34"/>
                </a:cxn>
                <a:cxn ang="0">
                  <a:pos x="43" y="34"/>
                </a:cxn>
                <a:cxn ang="0">
                  <a:pos x="41" y="36"/>
                </a:cxn>
                <a:cxn ang="0">
                  <a:pos x="41" y="42"/>
                </a:cxn>
                <a:cxn ang="0">
                  <a:pos x="41" y="56"/>
                </a:cxn>
                <a:cxn ang="0">
                  <a:pos x="36" y="63"/>
                </a:cxn>
                <a:cxn ang="0">
                  <a:pos x="38" y="81"/>
                </a:cxn>
                <a:cxn ang="0">
                  <a:pos x="25" y="89"/>
                </a:cxn>
                <a:cxn ang="0">
                  <a:pos x="20" y="81"/>
                </a:cxn>
                <a:cxn ang="0">
                  <a:pos x="23" y="78"/>
                </a:cxn>
                <a:cxn ang="0">
                  <a:pos x="30" y="76"/>
                </a:cxn>
                <a:cxn ang="0">
                  <a:pos x="28" y="71"/>
                </a:cxn>
                <a:cxn ang="0">
                  <a:pos x="20" y="71"/>
                </a:cxn>
                <a:cxn ang="0">
                  <a:pos x="8" y="63"/>
                </a:cxn>
                <a:cxn ang="0">
                  <a:pos x="8" y="56"/>
                </a:cxn>
                <a:cxn ang="0">
                  <a:pos x="12" y="54"/>
                </a:cxn>
                <a:cxn ang="0">
                  <a:pos x="13" y="54"/>
                </a:cxn>
                <a:cxn ang="0">
                  <a:pos x="18" y="60"/>
                </a:cxn>
                <a:cxn ang="0">
                  <a:pos x="18" y="60"/>
                </a:cxn>
                <a:cxn ang="0">
                  <a:pos x="20" y="51"/>
                </a:cxn>
                <a:cxn ang="0">
                  <a:pos x="22" y="51"/>
                </a:cxn>
                <a:cxn ang="0">
                  <a:pos x="22" y="47"/>
                </a:cxn>
                <a:cxn ang="0">
                  <a:pos x="12" y="47"/>
                </a:cxn>
                <a:cxn ang="0">
                  <a:pos x="0" y="40"/>
                </a:cxn>
                <a:cxn ang="0">
                  <a:pos x="2" y="31"/>
                </a:cxn>
                <a:cxn ang="0">
                  <a:pos x="7" y="38"/>
                </a:cxn>
                <a:cxn ang="0">
                  <a:pos x="12" y="40"/>
                </a:cxn>
                <a:cxn ang="0">
                  <a:pos x="13" y="36"/>
                </a:cxn>
                <a:cxn ang="0">
                  <a:pos x="12" y="33"/>
                </a:cxn>
                <a:cxn ang="0">
                  <a:pos x="8" y="31"/>
                </a:cxn>
                <a:cxn ang="0">
                  <a:pos x="5" y="22"/>
                </a:cxn>
                <a:cxn ang="0">
                  <a:pos x="4" y="18"/>
                </a:cxn>
                <a:cxn ang="0">
                  <a:pos x="7" y="15"/>
                </a:cxn>
                <a:cxn ang="0">
                  <a:pos x="12" y="15"/>
                </a:cxn>
              </a:cxnLst>
              <a:rect l="0" t="0" r="r" b="b"/>
              <a:pathLst>
                <a:path w="56" h="89">
                  <a:moveTo>
                    <a:pt x="12" y="24"/>
                  </a:moveTo>
                  <a:lnTo>
                    <a:pt x="12" y="24"/>
                  </a:lnTo>
                  <a:lnTo>
                    <a:pt x="13" y="25"/>
                  </a:lnTo>
                  <a:lnTo>
                    <a:pt x="13" y="25"/>
                  </a:lnTo>
                  <a:lnTo>
                    <a:pt x="13" y="25"/>
                  </a:lnTo>
                  <a:lnTo>
                    <a:pt x="13" y="25"/>
                  </a:lnTo>
                  <a:lnTo>
                    <a:pt x="13" y="25"/>
                  </a:lnTo>
                  <a:lnTo>
                    <a:pt x="15" y="25"/>
                  </a:lnTo>
                  <a:lnTo>
                    <a:pt x="17" y="25"/>
                  </a:lnTo>
                  <a:lnTo>
                    <a:pt x="18" y="25"/>
                  </a:lnTo>
                  <a:lnTo>
                    <a:pt x="18" y="25"/>
                  </a:lnTo>
                  <a:lnTo>
                    <a:pt x="18" y="25"/>
                  </a:lnTo>
                  <a:lnTo>
                    <a:pt x="20" y="25"/>
                  </a:lnTo>
                  <a:lnTo>
                    <a:pt x="20" y="25"/>
                  </a:lnTo>
                  <a:lnTo>
                    <a:pt x="20" y="25"/>
                  </a:lnTo>
                  <a:lnTo>
                    <a:pt x="20" y="25"/>
                  </a:lnTo>
                  <a:lnTo>
                    <a:pt x="20" y="25"/>
                  </a:lnTo>
                  <a:lnTo>
                    <a:pt x="20" y="24"/>
                  </a:lnTo>
                  <a:lnTo>
                    <a:pt x="20" y="24"/>
                  </a:lnTo>
                  <a:lnTo>
                    <a:pt x="20" y="24"/>
                  </a:lnTo>
                  <a:lnTo>
                    <a:pt x="20" y="24"/>
                  </a:lnTo>
                  <a:lnTo>
                    <a:pt x="20" y="24"/>
                  </a:lnTo>
                  <a:lnTo>
                    <a:pt x="20" y="24"/>
                  </a:lnTo>
                  <a:lnTo>
                    <a:pt x="20" y="24"/>
                  </a:lnTo>
                  <a:lnTo>
                    <a:pt x="20" y="24"/>
                  </a:lnTo>
                  <a:lnTo>
                    <a:pt x="20" y="20"/>
                  </a:lnTo>
                  <a:lnTo>
                    <a:pt x="20" y="20"/>
                  </a:lnTo>
                  <a:lnTo>
                    <a:pt x="20" y="20"/>
                  </a:lnTo>
                  <a:lnTo>
                    <a:pt x="20" y="20"/>
                  </a:lnTo>
                  <a:lnTo>
                    <a:pt x="20" y="20"/>
                  </a:lnTo>
                  <a:lnTo>
                    <a:pt x="20" y="20"/>
                  </a:lnTo>
                  <a:lnTo>
                    <a:pt x="20" y="20"/>
                  </a:lnTo>
                  <a:lnTo>
                    <a:pt x="20" y="18"/>
                  </a:lnTo>
                  <a:lnTo>
                    <a:pt x="20" y="18"/>
                  </a:lnTo>
                  <a:lnTo>
                    <a:pt x="20" y="18"/>
                  </a:lnTo>
                  <a:lnTo>
                    <a:pt x="20" y="18"/>
                  </a:lnTo>
                  <a:lnTo>
                    <a:pt x="20" y="18"/>
                  </a:lnTo>
                  <a:lnTo>
                    <a:pt x="20" y="18"/>
                  </a:lnTo>
                  <a:lnTo>
                    <a:pt x="20" y="18"/>
                  </a:lnTo>
                  <a:lnTo>
                    <a:pt x="18" y="16"/>
                  </a:lnTo>
                  <a:lnTo>
                    <a:pt x="18" y="16"/>
                  </a:lnTo>
                  <a:lnTo>
                    <a:pt x="18" y="16"/>
                  </a:lnTo>
                  <a:lnTo>
                    <a:pt x="20" y="16"/>
                  </a:lnTo>
                  <a:lnTo>
                    <a:pt x="20" y="15"/>
                  </a:lnTo>
                  <a:lnTo>
                    <a:pt x="20" y="15"/>
                  </a:lnTo>
                  <a:lnTo>
                    <a:pt x="22" y="15"/>
                  </a:lnTo>
                  <a:lnTo>
                    <a:pt x="25" y="15"/>
                  </a:lnTo>
                  <a:lnTo>
                    <a:pt x="25" y="15"/>
                  </a:lnTo>
                  <a:lnTo>
                    <a:pt x="25" y="15"/>
                  </a:lnTo>
                  <a:lnTo>
                    <a:pt x="25" y="15"/>
                  </a:lnTo>
                  <a:lnTo>
                    <a:pt x="25" y="15"/>
                  </a:lnTo>
                  <a:lnTo>
                    <a:pt x="25" y="15"/>
                  </a:lnTo>
                  <a:lnTo>
                    <a:pt x="25" y="13"/>
                  </a:lnTo>
                  <a:lnTo>
                    <a:pt x="23" y="13"/>
                  </a:lnTo>
                  <a:lnTo>
                    <a:pt x="23" y="13"/>
                  </a:lnTo>
                  <a:lnTo>
                    <a:pt x="23" y="13"/>
                  </a:lnTo>
                  <a:lnTo>
                    <a:pt x="22" y="13"/>
                  </a:lnTo>
                  <a:lnTo>
                    <a:pt x="22" y="13"/>
                  </a:lnTo>
                  <a:lnTo>
                    <a:pt x="20" y="13"/>
                  </a:lnTo>
                  <a:lnTo>
                    <a:pt x="20" y="11"/>
                  </a:lnTo>
                  <a:lnTo>
                    <a:pt x="20" y="11"/>
                  </a:lnTo>
                  <a:lnTo>
                    <a:pt x="22" y="11"/>
                  </a:lnTo>
                  <a:lnTo>
                    <a:pt x="22" y="11"/>
                  </a:lnTo>
                  <a:lnTo>
                    <a:pt x="22" y="11"/>
                  </a:lnTo>
                  <a:lnTo>
                    <a:pt x="23" y="11"/>
                  </a:lnTo>
                  <a:lnTo>
                    <a:pt x="23" y="11"/>
                  </a:lnTo>
                  <a:lnTo>
                    <a:pt x="23" y="11"/>
                  </a:lnTo>
                  <a:lnTo>
                    <a:pt x="23" y="11"/>
                  </a:lnTo>
                  <a:lnTo>
                    <a:pt x="25" y="11"/>
                  </a:lnTo>
                  <a:lnTo>
                    <a:pt x="25" y="9"/>
                  </a:lnTo>
                  <a:lnTo>
                    <a:pt x="25" y="9"/>
                  </a:lnTo>
                  <a:lnTo>
                    <a:pt x="25" y="9"/>
                  </a:lnTo>
                  <a:lnTo>
                    <a:pt x="25" y="9"/>
                  </a:lnTo>
                  <a:lnTo>
                    <a:pt x="25" y="7"/>
                  </a:lnTo>
                  <a:lnTo>
                    <a:pt x="26" y="7"/>
                  </a:lnTo>
                  <a:lnTo>
                    <a:pt x="26" y="7"/>
                  </a:lnTo>
                  <a:lnTo>
                    <a:pt x="26" y="7"/>
                  </a:lnTo>
                  <a:lnTo>
                    <a:pt x="26" y="7"/>
                  </a:lnTo>
                  <a:lnTo>
                    <a:pt x="26" y="7"/>
                  </a:lnTo>
                  <a:lnTo>
                    <a:pt x="26" y="7"/>
                  </a:lnTo>
                  <a:lnTo>
                    <a:pt x="28" y="7"/>
                  </a:lnTo>
                  <a:lnTo>
                    <a:pt x="28" y="6"/>
                  </a:lnTo>
                  <a:lnTo>
                    <a:pt x="28" y="6"/>
                  </a:lnTo>
                  <a:lnTo>
                    <a:pt x="28" y="6"/>
                  </a:lnTo>
                  <a:lnTo>
                    <a:pt x="28" y="6"/>
                  </a:lnTo>
                  <a:lnTo>
                    <a:pt x="30" y="6"/>
                  </a:lnTo>
                  <a:lnTo>
                    <a:pt x="30" y="6"/>
                  </a:lnTo>
                  <a:lnTo>
                    <a:pt x="30" y="6"/>
                  </a:lnTo>
                  <a:lnTo>
                    <a:pt x="30" y="6"/>
                  </a:lnTo>
                  <a:lnTo>
                    <a:pt x="30" y="6"/>
                  </a:lnTo>
                  <a:lnTo>
                    <a:pt x="30" y="6"/>
                  </a:lnTo>
                  <a:lnTo>
                    <a:pt x="30" y="4"/>
                  </a:lnTo>
                  <a:lnTo>
                    <a:pt x="30" y="4"/>
                  </a:lnTo>
                  <a:lnTo>
                    <a:pt x="30" y="4"/>
                  </a:lnTo>
                  <a:lnTo>
                    <a:pt x="30" y="4"/>
                  </a:lnTo>
                  <a:lnTo>
                    <a:pt x="30" y="4"/>
                  </a:lnTo>
                  <a:lnTo>
                    <a:pt x="30" y="4"/>
                  </a:lnTo>
                  <a:lnTo>
                    <a:pt x="31" y="4"/>
                  </a:lnTo>
                  <a:lnTo>
                    <a:pt x="31" y="2"/>
                  </a:lnTo>
                  <a:lnTo>
                    <a:pt x="31" y="2"/>
                  </a:lnTo>
                  <a:lnTo>
                    <a:pt x="31" y="2"/>
                  </a:lnTo>
                  <a:lnTo>
                    <a:pt x="31" y="2"/>
                  </a:lnTo>
                  <a:lnTo>
                    <a:pt x="31" y="2"/>
                  </a:lnTo>
                  <a:lnTo>
                    <a:pt x="31" y="2"/>
                  </a:lnTo>
                  <a:lnTo>
                    <a:pt x="33" y="2"/>
                  </a:lnTo>
                  <a:lnTo>
                    <a:pt x="33" y="2"/>
                  </a:lnTo>
                  <a:lnTo>
                    <a:pt x="35" y="0"/>
                  </a:lnTo>
                  <a:lnTo>
                    <a:pt x="36" y="0"/>
                  </a:lnTo>
                  <a:lnTo>
                    <a:pt x="38" y="0"/>
                  </a:lnTo>
                  <a:lnTo>
                    <a:pt x="38" y="2"/>
                  </a:lnTo>
                  <a:lnTo>
                    <a:pt x="38" y="2"/>
                  </a:lnTo>
                  <a:lnTo>
                    <a:pt x="38" y="2"/>
                  </a:lnTo>
                  <a:lnTo>
                    <a:pt x="38" y="2"/>
                  </a:lnTo>
                  <a:lnTo>
                    <a:pt x="38" y="2"/>
                  </a:lnTo>
                  <a:lnTo>
                    <a:pt x="38" y="2"/>
                  </a:lnTo>
                  <a:lnTo>
                    <a:pt x="38" y="4"/>
                  </a:lnTo>
                  <a:lnTo>
                    <a:pt x="38" y="4"/>
                  </a:lnTo>
                  <a:lnTo>
                    <a:pt x="38" y="4"/>
                  </a:lnTo>
                  <a:lnTo>
                    <a:pt x="40" y="4"/>
                  </a:lnTo>
                  <a:lnTo>
                    <a:pt x="40" y="4"/>
                  </a:lnTo>
                  <a:lnTo>
                    <a:pt x="40" y="4"/>
                  </a:lnTo>
                  <a:lnTo>
                    <a:pt x="40" y="4"/>
                  </a:lnTo>
                  <a:lnTo>
                    <a:pt x="40" y="4"/>
                  </a:lnTo>
                  <a:lnTo>
                    <a:pt x="40" y="4"/>
                  </a:lnTo>
                  <a:lnTo>
                    <a:pt x="40" y="4"/>
                  </a:lnTo>
                  <a:lnTo>
                    <a:pt x="40" y="6"/>
                  </a:lnTo>
                  <a:lnTo>
                    <a:pt x="40" y="6"/>
                  </a:lnTo>
                  <a:lnTo>
                    <a:pt x="40" y="7"/>
                  </a:lnTo>
                  <a:lnTo>
                    <a:pt x="40" y="7"/>
                  </a:lnTo>
                  <a:lnTo>
                    <a:pt x="40" y="7"/>
                  </a:lnTo>
                  <a:lnTo>
                    <a:pt x="40" y="7"/>
                  </a:lnTo>
                  <a:lnTo>
                    <a:pt x="40" y="7"/>
                  </a:lnTo>
                  <a:lnTo>
                    <a:pt x="40" y="7"/>
                  </a:lnTo>
                  <a:lnTo>
                    <a:pt x="40" y="7"/>
                  </a:lnTo>
                  <a:lnTo>
                    <a:pt x="41" y="7"/>
                  </a:lnTo>
                  <a:lnTo>
                    <a:pt x="41" y="7"/>
                  </a:lnTo>
                  <a:lnTo>
                    <a:pt x="41" y="7"/>
                  </a:lnTo>
                  <a:lnTo>
                    <a:pt x="41" y="9"/>
                  </a:lnTo>
                  <a:lnTo>
                    <a:pt x="41" y="9"/>
                  </a:lnTo>
                  <a:lnTo>
                    <a:pt x="41" y="9"/>
                  </a:lnTo>
                  <a:lnTo>
                    <a:pt x="41" y="9"/>
                  </a:lnTo>
                  <a:lnTo>
                    <a:pt x="41" y="9"/>
                  </a:lnTo>
                  <a:lnTo>
                    <a:pt x="43" y="11"/>
                  </a:lnTo>
                  <a:lnTo>
                    <a:pt x="41" y="11"/>
                  </a:lnTo>
                  <a:lnTo>
                    <a:pt x="41" y="11"/>
                  </a:lnTo>
                  <a:lnTo>
                    <a:pt x="41" y="11"/>
                  </a:lnTo>
                  <a:lnTo>
                    <a:pt x="43" y="13"/>
                  </a:lnTo>
                  <a:lnTo>
                    <a:pt x="43" y="15"/>
                  </a:lnTo>
                  <a:lnTo>
                    <a:pt x="45" y="18"/>
                  </a:lnTo>
                  <a:lnTo>
                    <a:pt x="45" y="20"/>
                  </a:lnTo>
                  <a:lnTo>
                    <a:pt x="43" y="22"/>
                  </a:lnTo>
                  <a:lnTo>
                    <a:pt x="43" y="25"/>
                  </a:lnTo>
                  <a:lnTo>
                    <a:pt x="43" y="27"/>
                  </a:lnTo>
                  <a:lnTo>
                    <a:pt x="41" y="29"/>
                  </a:lnTo>
                  <a:lnTo>
                    <a:pt x="41" y="31"/>
                  </a:lnTo>
                  <a:lnTo>
                    <a:pt x="40" y="31"/>
                  </a:lnTo>
                  <a:lnTo>
                    <a:pt x="40" y="31"/>
                  </a:lnTo>
                  <a:lnTo>
                    <a:pt x="40" y="31"/>
                  </a:lnTo>
                  <a:lnTo>
                    <a:pt x="40" y="31"/>
                  </a:lnTo>
                  <a:lnTo>
                    <a:pt x="38" y="31"/>
                  </a:lnTo>
                  <a:lnTo>
                    <a:pt x="38" y="31"/>
                  </a:lnTo>
                  <a:lnTo>
                    <a:pt x="38" y="31"/>
                  </a:lnTo>
                  <a:lnTo>
                    <a:pt x="38" y="31"/>
                  </a:lnTo>
                  <a:lnTo>
                    <a:pt x="38" y="33"/>
                  </a:lnTo>
                  <a:lnTo>
                    <a:pt x="36" y="33"/>
                  </a:lnTo>
                  <a:lnTo>
                    <a:pt x="35" y="33"/>
                  </a:lnTo>
                  <a:lnTo>
                    <a:pt x="35" y="34"/>
                  </a:lnTo>
                  <a:lnTo>
                    <a:pt x="35" y="34"/>
                  </a:lnTo>
                  <a:lnTo>
                    <a:pt x="35" y="34"/>
                  </a:lnTo>
                  <a:lnTo>
                    <a:pt x="33" y="34"/>
                  </a:lnTo>
                  <a:lnTo>
                    <a:pt x="33" y="34"/>
                  </a:lnTo>
                  <a:lnTo>
                    <a:pt x="33" y="34"/>
                  </a:lnTo>
                  <a:lnTo>
                    <a:pt x="33" y="34"/>
                  </a:lnTo>
                  <a:lnTo>
                    <a:pt x="33" y="34"/>
                  </a:lnTo>
                  <a:lnTo>
                    <a:pt x="33" y="34"/>
                  </a:lnTo>
                  <a:lnTo>
                    <a:pt x="33" y="34"/>
                  </a:lnTo>
                  <a:lnTo>
                    <a:pt x="33" y="34"/>
                  </a:lnTo>
                  <a:lnTo>
                    <a:pt x="33" y="36"/>
                  </a:lnTo>
                  <a:lnTo>
                    <a:pt x="31" y="36"/>
                  </a:lnTo>
                  <a:lnTo>
                    <a:pt x="31" y="40"/>
                  </a:lnTo>
                  <a:lnTo>
                    <a:pt x="31" y="42"/>
                  </a:lnTo>
                  <a:lnTo>
                    <a:pt x="31" y="42"/>
                  </a:lnTo>
                  <a:lnTo>
                    <a:pt x="31" y="42"/>
                  </a:lnTo>
                  <a:lnTo>
                    <a:pt x="31" y="42"/>
                  </a:lnTo>
                  <a:lnTo>
                    <a:pt x="31" y="42"/>
                  </a:lnTo>
                  <a:lnTo>
                    <a:pt x="31" y="42"/>
                  </a:lnTo>
                  <a:lnTo>
                    <a:pt x="31" y="42"/>
                  </a:lnTo>
                  <a:lnTo>
                    <a:pt x="33" y="43"/>
                  </a:lnTo>
                  <a:lnTo>
                    <a:pt x="33" y="43"/>
                  </a:lnTo>
                  <a:lnTo>
                    <a:pt x="33" y="43"/>
                  </a:lnTo>
                  <a:lnTo>
                    <a:pt x="35" y="43"/>
                  </a:lnTo>
                  <a:lnTo>
                    <a:pt x="35" y="43"/>
                  </a:lnTo>
                  <a:lnTo>
                    <a:pt x="35" y="45"/>
                  </a:lnTo>
                  <a:lnTo>
                    <a:pt x="35" y="45"/>
                  </a:lnTo>
                  <a:lnTo>
                    <a:pt x="35" y="45"/>
                  </a:lnTo>
                  <a:lnTo>
                    <a:pt x="35" y="45"/>
                  </a:lnTo>
                  <a:lnTo>
                    <a:pt x="35" y="45"/>
                  </a:lnTo>
                  <a:lnTo>
                    <a:pt x="35" y="45"/>
                  </a:lnTo>
                  <a:lnTo>
                    <a:pt x="36" y="45"/>
                  </a:lnTo>
                  <a:lnTo>
                    <a:pt x="36" y="45"/>
                  </a:lnTo>
                  <a:lnTo>
                    <a:pt x="36" y="47"/>
                  </a:lnTo>
                  <a:lnTo>
                    <a:pt x="36" y="47"/>
                  </a:lnTo>
                  <a:lnTo>
                    <a:pt x="36" y="49"/>
                  </a:lnTo>
                  <a:lnTo>
                    <a:pt x="36" y="51"/>
                  </a:lnTo>
                  <a:lnTo>
                    <a:pt x="36" y="51"/>
                  </a:lnTo>
                  <a:lnTo>
                    <a:pt x="36" y="51"/>
                  </a:lnTo>
                  <a:lnTo>
                    <a:pt x="36" y="53"/>
                  </a:lnTo>
                  <a:lnTo>
                    <a:pt x="36" y="54"/>
                  </a:lnTo>
                  <a:lnTo>
                    <a:pt x="38" y="54"/>
                  </a:lnTo>
                  <a:lnTo>
                    <a:pt x="38" y="56"/>
                  </a:lnTo>
                  <a:lnTo>
                    <a:pt x="38" y="56"/>
                  </a:lnTo>
                  <a:lnTo>
                    <a:pt x="38" y="56"/>
                  </a:lnTo>
                  <a:lnTo>
                    <a:pt x="38" y="56"/>
                  </a:lnTo>
                  <a:lnTo>
                    <a:pt x="38" y="56"/>
                  </a:lnTo>
                  <a:lnTo>
                    <a:pt x="38" y="56"/>
                  </a:lnTo>
                  <a:lnTo>
                    <a:pt x="38" y="56"/>
                  </a:lnTo>
                  <a:lnTo>
                    <a:pt x="38" y="54"/>
                  </a:lnTo>
                  <a:lnTo>
                    <a:pt x="40" y="33"/>
                  </a:lnTo>
                  <a:lnTo>
                    <a:pt x="40" y="33"/>
                  </a:lnTo>
                  <a:lnTo>
                    <a:pt x="40" y="33"/>
                  </a:lnTo>
                  <a:lnTo>
                    <a:pt x="40" y="33"/>
                  </a:lnTo>
                  <a:lnTo>
                    <a:pt x="40" y="33"/>
                  </a:lnTo>
                  <a:lnTo>
                    <a:pt x="41" y="33"/>
                  </a:lnTo>
                  <a:lnTo>
                    <a:pt x="41" y="31"/>
                  </a:lnTo>
                  <a:lnTo>
                    <a:pt x="41" y="31"/>
                  </a:lnTo>
                  <a:lnTo>
                    <a:pt x="41" y="31"/>
                  </a:lnTo>
                  <a:lnTo>
                    <a:pt x="41" y="31"/>
                  </a:lnTo>
                  <a:lnTo>
                    <a:pt x="43" y="31"/>
                  </a:lnTo>
                  <a:lnTo>
                    <a:pt x="43" y="31"/>
                  </a:lnTo>
                  <a:lnTo>
                    <a:pt x="43" y="31"/>
                  </a:lnTo>
                  <a:lnTo>
                    <a:pt x="43" y="31"/>
                  </a:lnTo>
                  <a:lnTo>
                    <a:pt x="45" y="31"/>
                  </a:lnTo>
                  <a:lnTo>
                    <a:pt x="45" y="31"/>
                  </a:lnTo>
                  <a:lnTo>
                    <a:pt x="45" y="31"/>
                  </a:lnTo>
                  <a:lnTo>
                    <a:pt x="45" y="31"/>
                  </a:lnTo>
                  <a:lnTo>
                    <a:pt x="46" y="31"/>
                  </a:lnTo>
                  <a:lnTo>
                    <a:pt x="46" y="31"/>
                  </a:lnTo>
                  <a:lnTo>
                    <a:pt x="46" y="31"/>
                  </a:lnTo>
                  <a:lnTo>
                    <a:pt x="46" y="31"/>
                  </a:lnTo>
                  <a:lnTo>
                    <a:pt x="46" y="31"/>
                  </a:lnTo>
                  <a:lnTo>
                    <a:pt x="46" y="31"/>
                  </a:lnTo>
                  <a:lnTo>
                    <a:pt x="46" y="31"/>
                  </a:lnTo>
                  <a:lnTo>
                    <a:pt x="46" y="31"/>
                  </a:lnTo>
                  <a:lnTo>
                    <a:pt x="46" y="29"/>
                  </a:lnTo>
                  <a:lnTo>
                    <a:pt x="48" y="31"/>
                  </a:lnTo>
                  <a:lnTo>
                    <a:pt x="49" y="31"/>
                  </a:lnTo>
                  <a:lnTo>
                    <a:pt x="49" y="31"/>
                  </a:lnTo>
                  <a:lnTo>
                    <a:pt x="51" y="31"/>
                  </a:lnTo>
                  <a:lnTo>
                    <a:pt x="51" y="31"/>
                  </a:lnTo>
                  <a:lnTo>
                    <a:pt x="51" y="31"/>
                  </a:lnTo>
                  <a:lnTo>
                    <a:pt x="51" y="33"/>
                  </a:lnTo>
                  <a:lnTo>
                    <a:pt x="51" y="33"/>
                  </a:lnTo>
                  <a:lnTo>
                    <a:pt x="53" y="33"/>
                  </a:lnTo>
                  <a:lnTo>
                    <a:pt x="53" y="33"/>
                  </a:lnTo>
                  <a:lnTo>
                    <a:pt x="53" y="33"/>
                  </a:lnTo>
                  <a:lnTo>
                    <a:pt x="53" y="34"/>
                  </a:lnTo>
                  <a:lnTo>
                    <a:pt x="54" y="34"/>
                  </a:lnTo>
                  <a:lnTo>
                    <a:pt x="54" y="34"/>
                  </a:lnTo>
                  <a:lnTo>
                    <a:pt x="56" y="36"/>
                  </a:lnTo>
                  <a:lnTo>
                    <a:pt x="56" y="36"/>
                  </a:lnTo>
                  <a:lnTo>
                    <a:pt x="56" y="36"/>
                  </a:lnTo>
                  <a:lnTo>
                    <a:pt x="56" y="38"/>
                  </a:lnTo>
                  <a:lnTo>
                    <a:pt x="56" y="38"/>
                  </a:lnTo>
                  <a:lnTo>
                    <a:pt x="56" y="38"/>
                  </a:lnTo>
                  <a:lnTo>
                    <a:pt x="56" y="38"/>
                  </a:lnTo>
                  <a:lnTo>
                    <a:pt x="56" y="38"/>
                  </a:lnTo>
                  <a:lnTo>
                    <a:pt x="56" y="38"/>
                  </a:lnTo>
                  <a:lnTo>
                    <a:pt x="56" y="38"/>
                  </a:lnTo>
                  <a:lnTo>
                    <a:pt x="56" y="40"/>
                  </a:lnTo>
                  <a:lnTo>
                    <a:pt x="56" y="40"/>
                  </a:lnTo>
                  <a:lnTo>
                    <a:pt x="54" y="40"/>
                  </a:lnTo>
                  <a:lnTo>
                    <a:pt x="54" y="40"/>
                  </a:lnTo>
                  <a:lnTo>
                    <a:pt x="54" y="40"/>
                  </a:lnTo>
                  <a:lnTo>
                    <a:pt x="51" y="40"/>
                  </a:lnTo>
                  <a:lnTo>
                    <a:pt x="48" y="40"/>
                  </a:lnTo>
                  <a:lnTo>
                    <a:pt x="48" y="40"/>
                  </a:lnTo>
                  <a:lnTo>
                    <a:pt x="48" y="40"/>
                  </a:lnTo>
                  <a:lnTo>
                    <a:pt x="46" y="38"/>
                  </a:lnTo>
                  <a:lnTo>
                    <a:pt x="46" y="38"/>
                  </a:lnTo>
                  <a:lnTo>
                    <a:pt x="46" y="36"/>
                  </a:lnTo>
                  <a:lnTo>
                    <a:pt x="46" y="36"/>
                  </a:lnTo>
                  <a:lnTo>
                    <a:pt x="46" y="36"/>
                  </a:lnTo>
                  <a:lnTo>
                    <a:pt x="46" y="36"/>
                  </a:lnTo>
                  <a:lnTo>
                    <a:pt x="46" y="34"/>
                  </a:lnTo>
                  <a:lnTo>
                    <a:pt x="46" y="34"/>
                  </a:lnTo>
                  <a:lnTo>
                    <a:pt x="46" y="34"/>
                  </a:lnTo>
                  <a:lnTo>
                    <a:pt x="46" y="34"/>
                  </a:lnTo>
                  <a:lnTo>
                    <a:pt x="45" y="34"/>
                  </a:lnTo>
                  <a:lnTo>
                    <a:pt x="45" y="34"/>
                  </a:lnTo>
                  <a:lnTo>
                    <a:pt x="45" y="33"/>
                  </a:lnTo>
                  <a:lnTo>
                    <a:pt x="43" y="33"/>
                  </a:lnTo>
                  <a:lnTo>
                    <a:pt x="43" y="34"/>
                  </a:lnTo>
                  <a:lnTo>
                    <a:pt x="43" y="34"/>
                  </a:lnTo>
                  <a:lnTo>
                    <a:pt x="43" y="34"/>
                  </a:lnTo>
                  <a:lnTo>
                    <a:pt x="43" y="34"/>
                  </a:lnTo>
                  <a:lnTo>
                    <a:pt x="43" y="34"/>
                  </a:lnTo>
                  <a:lnTo>
                    <a:pt x="43" y="34"/>
                  </a:lnTo>
                  <a:lnTo>
                    <a:pt x="43" y="34"/>
                  </a:lnTo>
                  <a:lnTo>
                    <a:pt x="43" y="34"/>
                  </a:lnTo>
                  <a:lnTo>
                    <a:pt x="43" y="34"/>
                  </a:lnTo>
                  <a:lnTo>
                    <a:pt x="43" y="34"/>
                  </a:lnTo>
                  <a:lnTo>
                    <a:pt x="41" y="34"/>
                  </a:lnTo>
                  <a:lnTo>
                    <a:pt x="41" y="34"/>
                  </a:lnTo>
                  <a:lnTo>
                    <a:pt x="41" y="34"/>
                  </a:lnTo>
                  <a:lnTo>
                    <a:pt x="41" y="36"/>
                  </a:lnTo>
                  <a:lnTo>
                    <a:pt x="41" y="36"/>
                  </a:lnTo>
                  <a:lnTo>
                    <a:pt x="41" y="36"/>
                  </a:lnTo>
                  <a:lnTo>
                    <a:pt x="41" y="36"/>
                  </a:lnTo>
                  <a:lnTo>
                    <a:pt x="41" y="36"/>
                  </a:lnTo>
                  <a:lnTo>
                    <a:pt x="41" y="36"/>
                  </a:lnTo>
                  <a:lnTo>
                    <a:pt x="41" y="36"/>
                  </a:lnTo>
                  <a:lnTo>
                    <a:pt x="41" y="40"/>
                  </a:lnTo>
                  <a:lnTo>
                    <a:pt x="41" y="40"/>
                  </a:lnTo>
                  <a:lnTo>
                    <a:pt x="41" y="40"/>
                  </a:lnTo>
                  <a:lnTo>
                    <a:pt x="41" y="40"/>
                  </a:lnTo>
                  <a:lnTo>
                    <a:pt x="41" y="40"/>
                  </a:lnTo>
                  <a:lnTo>
                    <a:pt x="41" y="40"/>
                  </a:lnTo>
                  <a:lnTo>
                    <a:pt x="41" y="40"/>
                  </a:lnTo>
                  <a:lnTo>
                    <a:pt x="41" y="42"/>
                  </a:lnTo>
                  <a:lnTo>
                    <a:pt x="41" y="42"/>
                  </a:lnTo>
                  <a:lnTo>
                    <a:pt x="41" y="43"/>
                  </a:lnTo>
                  <a:lnTo>
                    <a:pt x="41" y="43"/>
                  </a:lnTo>
                  <a:lnTo>
                    <a:pt x="41" y="43"/>
                  </a:lnTo>
                  <a:lnTo>
                    <a:pt x="41" y="43"/>
                  </a:lnTo>
                  <a:lnTo>
                    <a:pt x="43" y="43"/>
                  </a:lnTo>
                  <a:lnTo>
                    <a:pt x="43" y="43"/>
                  </a:lnTo>
                  <a:lnTo>
                    <a:pt x="43" y="43"/>
                  </a:lnTo>
                  <a:lnTo>
                    <a:pt x="43" y="49"/>
                  </a:lnTo>
                  <a:lnTo>
                    <a:pt x="43" y="51"/>
                  </a:lnTo>
                  <a:lnTo>
                    <a:pt x="41" y="56"/>
                  </a:lnTo>
                  <a:lnTo>
                    <a:pt x="40" y="60"/>
                  </a:lnTo>
                  <a:lnTo>
                    <a:pt x="38" y="60"/>
                  </a:lnTo>
                  <a:lnTo>
                    <a:pt x="38" y="60"/>
                  </a:lnTo>
                  <a:lnTo>
                    <a:pt x="36" y="60"/>
                  </a:lnTo>
                  <a:lnTo>
                    <a:pt x="36" y="60"/>
                  </a:lnTo>
                  <a:lnTo>
                    <a:pt x="36" y="60"/>
                  </a:lnTo>
                  <a:lnTo>
                    <a:pt x="36" y="60"/>
                  </a:lnTo>
                  <a:lnTo>
                    <a:pt x="36" y="62"/>
                  </a:lnTo>
                  <a:lnTo>
                    <a:pt x="36" y="62"/>
                  </a:lnTo>
                  <a:lnTo>
                    <a:pt x="36" y="62"/>
                  </a:lnTo>
                  <a:lnTo>
                    <a:pt x="36" y="63"/>
                  </a:lnTo>
                  <a:lnTo>
                    <a:pt x="36" y="65"/>
                  </a:lnTo>
                  <a:lnTo>
                    <a:pt x="36" y="67"/>
                  </a:lnTo>
                  <a:lnTo>
                    <a:pt x="36" y="67"/>
                  </a:lnTo>
                  <a:lnTo>
                    <a:pt x="36" y="69"/>
                  </a:lnTo>
                  <a:lnTo>
                    <a:pt x="36" y="71"/>
                  </a:lnTo>
                  <a:lnTo>
                    <a:pt x="38" y="72"/>
                  </a:lnTo>
                  <a:lnTo>
                    <a:pt x="38" y="72"/>
                  </a:lnTo>
                  <a:lnTo>
                    <a:pt x="38" y="72"/>
                  </a:lnTo>
                  <a:lnTo>
                    <a:pt x="38" y="81"/>
                  </a:lnTo>
                  <a:lnTo>
                    <a:pt x="38" y="81"/>
                  </a:lnTo>
                  <a:lnTo>
                    <a:pt x="38" y="81"/>
                  </a:lnTo>
                  <a:lnTo>
                    <a:pt x="38" y="83"/>
                  </a:lnTo>
                  <a:lnTo>
                    <a:pt x="36" y="83"/>
                  </a:lnTo>
                  <a:lnTo>
                    <a:pt x="36" y="83"/>
                  </a:lnTo>
                  <a:lnTo>
                    <a:pt x="36" y="83"/>
                  </a:lnTo>
                  <a:lnTo>
                    <a:pt x="36" y="83"/>
                  </a:lnTo>
                  <a:lnTo>
                    <a:pt x="36" y="87"/>
                  </a:lnTo>
                  <a:lnTo>
                    <a:pt x="35" y="89"/>
                  </a:lnTo>
                  <a:lnTo>
                    <a:pt x="33" y="89"/>
                  </a:lnTo>
                  <a:lnTo>
                    <a:pt x="31" y="89"/>
                  </a:lnTo>
                  <a:lnTo>
                    <a:pt x="30" y="89"/>
                  </a:lnTo>
                  <a:lnTo>
                    <a:pt x="25" y="89"/>
                  </a:lnTo>
                  <a:lnTo>
                    <a:pt x="23" y="89"/>
                  </a:lnTo>
                  <a:lnTo>
                    <a:pt x="22" y="87"/>
                  </a:lnTo>
                  <a:lnTo>
                    <a:pt x="22" y="87"/>
                  </a:lnTo>
                  <a:lnTo>
                    <a:pt x="23" y="87"/>
                  </a:lnTo>
                  <a:lnTo>
                    <a:pt x="23" y="85"/>
                  </a:lnTo>
                  <a:lnTo>
                    <a:pt x="23" y="85"/>
                  </a:lnTo>
                  <a:lnTo>
                    <a:pt x="22" y="83"/>
                  </a:lnTo>
                  <a:lnTo>
                    <a:pt x="22" y="83"/>
                  </a:lnTo>
                  <a:lnTo>
                    <a:pt x="22" y="81"/>
                  </a:lnTo>
                  <a:lnTo>
                    <a:pt x="22" y="81"/>
                  </a:lnTo>
                  <a:lnTo>
                    <a:pt x="20" y="81"/>
                  </a:lnTo>
                  <a:lnTo>
                    <a:pt x="20" y="80"/>
                  </a:lnTo>
                  <a:lnTo>
                    <a:pt x="20" y="80"/>
                  </a:lnTo>
                  <a:lnTo>
                    <a:pt x="20" y="80"/>
                  </a:lnTo>
                  <a:lnTo>
                    <a:pt x="22" y="80"/>
                  </a:lnTo>
                  <a:lnTo>
                    <a:pt x="22" y="80"/>
                  </a:lnTo>
                  <a:lnTo>
                    <a:pt x="22" y="78"/>
                  </a:lnTo>
                  <a:lnTo>
                    <a:pt x="22" y="78"/>
                  </a:lnTo>
                  <a:lnTo>
                    <a:pt x="22" y="78"/>
                  </a:lnTo>
                  <a:lnTo>
                    <a:pt x="23" y="78"/>
                  </a:lnTo>
                  <a:lnTo>
                    <a:pt x="23" y="78"/>
                  </a:lnTo>
                  <a:lnTo>
                    <a:pt x="23" y="78"/>
                  </a:lnTo>
                  <a:lnTo>
                    <a:pt x="23" y="78"/>
                  </a:lnTo>
                  <a:lnTo>
                    <a:pt x="25" y="78"/>
                  </a:lnTo>
                  <a:lnTo>
                    <a:pt x="28" y="78"/>
                  </a:lnTo>
                  <a:lnTo>
                    <a:pt x="28" y="78"/>
                  </a:lnTo>
                  <a:lnTo>
                    <a:pt x="28" y="76"/>
                  </a:lnTo>
                  <a:lnTo>
                    <a:pt x="28" y="76"/>
                  </a:lnTo>
                  <a:lnTo>
                    <a:pt x="28" y="76"/>
                  </a:lnTo>
                  <a:lnTo>
                    <a:pt x="30" y="76"/>
                  </a:lnTo>
                  <a:lnTo>
                    <a:pt x="30" y="76"/>
                  </a:lnTo>
                  <a:lnTo>
                    <a:pt x="30" y="76"/>
                  </a:lnTo>
                  <a:lnTo>
                    <a:pt x="30" y="76"/>
                  </a:lnTo>
                  <a:lnTo>
                    <a:pt x="30" y="76"/>
                  </a:lnTo>
                  <a:lnTo>
                    <a:pt x="30" y="76"/>
                  </a:lnTo>
                  <a:lnTo>
                    <a:pt x="30" y="76"/>
                  </a:lnTo>
                  <a:lnTo>
                    <a:pt x="30" y="74"/>
                  </a:lnTo>
                  <a:lnTo>
                    <a:pt x="30" y="74"/>
                  </a:lnTo>
                  <a:lnTo>
                    <a:pt x="30" y="72"/>
                  </a:lnTo>
                  <a:lnTo>
                    <a:pt x="30" y="72"/>
                  </a:lnTo>
                  <a:lnTo>
                    <a:pt x="30" y="72"/>
                  </a:lnTo>
                  <a:lnTo>
                    <a:pt x="30" y="72"/>
                  </a:lnTo>
                  <a:lnTo>
                    <a:pt x="28" y="71"/>
                  </a:lnTo>
                  <a:lnTo>
                    <a:pt x="28" y="71"/>
                  </a:lnTo>
                  <a:lnTo>
                    <a:pt x="28" y="71"/>
                  </a:lnTo>
                  <a:lnTo>
                    <a:pt x="26" y="71"/>
                  </a:lnTo>
                  <a:lnTo>
                    <a:pt x="26" y="71"/>
                  </a:lnTo>
                  <a:lnTo>
                    <a:pt x="25" y="72"/>
                  </a:lnTo>
                  <a:lnTo>
                    <a:pt x="25" y="72"/>
                  </a:lnTo>
                  <a:lnTo>
                    <a:pt x="25" y="72"/>
                  </a:lnTo>
                  <a:lnTo>
                    <a:pt x="23" y="72"/>
                  </a:lnTo>
                  <a:lnTo>
                    <a:pt x="22" y="72"/>
                  </a:lnTo>
                  <a:lnTo>
                    <a:pt x="22" y="72"/>
                  </a:lnTo>
                  <a:lnTo>
                    <a:pt x="20" y="71"/>
                  </a:lnTo>
                  <a:lnTo>
                    <a:pt x="20" y="71"/>
                  </a:lnTo>
                  <a:lnTo>
                    <a:pt x="15" y="71"/>
                  </a:lnTo>
                  <a:lnTo>
                    <a:pt x="12" y="67"/>
                  </a:lnTo>
                  <a:lnTo>
                    <a:pt x="12" y="67"/>
                  </a:lnTo>
                  <a:lnTo>
                    <a:pt x="12" y="67"/>
                  </a:lnTo>
                  <a:lnTo>
                    <a:pt x="12" y="67"/>
                  </a:lnTo>
                  <a:lnTo>
                    <a:pt x="12" y="67"/>
                  </a:lnTo>
                  <a:lnTo>
                    <a:pt x="10" y="65"/>
                  </a:lnTo>
                  <a:lnTo>
                    <a:pt x="10" y="65"/>
                  </a:lnTo>
                  <a:lnTo>
                    <a:pt x="10" y="65"/>
                  </a:lnTo>
                  <a:lnTo>
                    <a:pt x="8" y="65"/>
                  </a:lnTo>
                  <a:lnTo>
                    <a:pt x="8" y="63"/>
                  </a:lnTo>
                  <a:lnTo>
                    <a:pt x="8" y="63"/>
                  </a:lnTo>
                  <a:lnTo>
                    <a:pt x="8" y="63"/>
                  </a:lnTo>
                  <a:lnTo>
                    <a:pt x="8" y="63"/>
                  </a:lnTo>
                  <a:lnTo>
                    <a:pt x="7" y="63"/>
                  </a:lnTo>
                  <a:lnTo>
                    <a:pt x="7" y="60"/>
                  </a:lnTo>
                  <a:lnTo>
                    <a:pt x="7" y="60"/>
                  </a:lnTo>
                  <a:lnTo>
                    <a:pt x="7" y="58"/>
                  </a:lnTo>
                  <a:lnTo>
                    <a:pt x="8" y="58"/>
                  </a:lnTo>
                  <a:lnTo>
                    <a:pt x="8" y="58"/>
                  </a:lnTo>
                  <a:lnTo>
                    <a:pt x="8" y="58"/>
                  </a:lnTo>
                  <a:lnTo>
                    <a:pt x="8" y="56"/>
                  </a:lnTo>
                  <a:lnTo>
                    <a:pt x="8" y="56"/>
                  </a:lnTo>
                  <a:lnTo>
                    <a:pt x="10" y="56"/>
                  </a:lnTo>
                  <a:lnTo>
                    <a:pt x="10" y="56"/>
                  </a:lnTo>
                  <a:lnTo>
                    <a:pt x="10" y="56"/>
                  </a:lnTo>
                  <a:lnTo>
                    <a:pt x="10" y="54"/>
                  </a:lnTo>
                  <a:lnTo>
                    <a:pt x="10" y="54"/>
                  </a:lnTo>
                  <a:lnTo>
                    <a:pt x="10" y="54"/>
                  </a:lnTo>
                  <a:lnTo>
                    <a:pt x="12" y="54"/>
                  </a:lnTo>
                  <a:lnTo>
                    <a:pt x="12" y="54"/>
                  </a:lnTo>
                  <a:lnTo>
                    <a:pt x="12" y="54"/>
                  </a:lnTo>
                  <a:lnTo>
                    <a:pt x="12" y="54"/>
                  </a:lnTo>
                  <a:lnTo>
                    <a:pt x="12" y="53"/>
                  </a:lnTo>
                  <a:lnTo>
                    <a:pt x="12" y="53"/>
                  </a:lnTo>
                  <a:lnTo>
                    <a:pt x="12" y="53"/>
                  </a:lnTo>
                  <a:lnTo>
                    <a:pt x="12" y="53"/>
                  </a:lnTo>
                  <a:lnTo>
                    <a:pt x="12" y="53"/>
                  </a:lnTo>
                  <a:lnTo>
                    <a:pt x="12" y="53"/>
                  </a:lnTo>
                  <a:lnTo>
                    <a:pt x="13" y="53"/>
                  </a:lnTo>
                  <a:lnTo>
                    <a:pt x="13" y="53"/>
                  </a:lnTo>
                  <a:lnTo>
                    <a:pt x="13" y="53"/>
                  </a:lnTo>
                  <a:lnTo>
                    <a:pt x="13" y="53"/>
                  </a:lnTo>
                  <a:lnTo>
                    <a:pt x="13" y="54"/>
                  </a:lnTo>
                  <a:lnTo>
                    <a:pt x="13" y="54"/>
                  </a:lnTo>
                  <a:lnTo>
                    <a:pt x="15" y="54"/>
                  </a:lnTo>
                  <a:lnTo>
                    <a:pt x="15" y="54"/>
                  </a:lnTo>
                  <a:lnTo>
                    <a:pt x="15" y="60"/>
                  </a:lnTo>
                  <a:lnTo>
                    <a:pt x="15" y="60"/>
                  </a:lnTo>
                  <a:lnTo>
                    <a:pt x="15" y="60"/>
                  </a:lnTo>
                  <a:lnTo>
                    <a:pt x="15" y="60"/>
                  </a:lnTo>
                  <a:lnTo>
                    <a:pt x="15" y="60"/>
                  </a:lnTo>
                  <a:lnTo>
                    <a:pt x="15" y="60"/>
                  </a:lnTo>
                  <a:lnTo>
                    <a:pt x="17" y="60"/>
                  </a:lnTo>
                  <a:lnTo>
                    <a:pt x="18" y="60"/>
                  </a:lnTo>
                  <a:lnTo>
                    <a:pt x="18" y="62"/>
                  </a:lnTo>
                  <a:lnTo>
                    <a:pt x="18" y="62"/>
                  </a:lnTo>
                  <a:lnTo>
                    <a:pt x="18" y="62"/>
                  </a:lnTo>
                  <a:lnTo>
                    <a:pt x="20" y="62"/>
                  </a:lnTo>
                  <a:lnTo>
                    <a:pt x="20" y="62"/>
                  </a:lnTo>
                  <a:lnTo>
                    <a:pt x="20" y="60"/>
                  </a:lnTo>
                  <a:lnTo>
                    <a:pt x="20" y="60"/>
                  </a:lnTo>
                  <a:lnTo>
                    <a:pt x="20" y="60"/>
                  </a:lnTo>
                  <a:lnTo>
                    <a:pt x="20" y="60"/>
                  </a:lnTo>
                  <a:lnTo>
                    <a:pt x="18" y="60"/>
                  </a:lnTo>
                  <a:lnTo>
                    <a:pt x="18" y="60"/>
                  </a:lnTo>
                  <a:lnTo>
                    <a:pt x="18" y="60"/>
                  </a:lnTo>
                  <a:lnTo>
                    <a:pt x="18" y="58"/>
                  </a:lnTo>
                  <a:lnTo>
                    <a:pt x="18" y="58"/>
                  </a:lnTo>
                  <a:lnTo>
                    <a:pt x="18" y="56"/>
                  </a:lnTo>
                  <a:lnTo>
                    <a:pt x="18" y="53"/>
                  </a:lnTo>
                  <a:lnTo>
                    <a:pt x="18" y="53"/>
                  </a:lnTo>
                  <a:lnTo>
                    <a:pt x="18" y="53"/>
                  </a:lnTo>
                  <a:lnTo>
                    <a:pt x="18" y="53"/>
                  </a:lnTo>
                  <a:lnTo>
                    <a:pt x="18" y="51"/>
                  </a:lnTo>
                  <a:lnTo>
                    <a:pt x="18" y="51"/>
                  </a:lnTo>
                  <a:lnTo>
                    <a:pt x="20" y="51"/>
                  </a:lnTo>
                  <a:lnTo>
                    <a:pt x="20" y="51"/>
                  </a:lnTo>
                  <a:lnTo>
                    <a:pt x="20" y="51"/>
                  </a:lnTo>
                  <a:lnTo>
                    <a:pt x="20" y="51"/>
                  </a:lnTo>
                  <a:lnTo>
                    <a:pt x="20" y="51"/>
                  </a:lnTo>
                  <a:lnTo>
                    <a:pt x="22" y="51"/>
                  </a:lnTo>
                  <a:lnTo>
                    <a:pt x="22" y="51"/>
                  </a:lnTo>
                  <a:lnTo>
                    <a:pt x="22" y="51"/>
                  </a:lnTo>
                  <a:lnTo>
                    <a:pt x="22" y="51"/>
                  </a:lnTo>
                  <a:lnTo>
                    <a:pt x="22" y="51"/>
                  </a:lnTo>
                  <a:lnTo>
                    <a:pt x="22" y="51"/>
                  </a:lnTo>
                  <a:lnTo>
                    <a:pt x="22" y="51"/>
                  </a:lnTo>
                  <a:lnTo>
                    <a:pt x="22" y="51"/>
                  </a:lnTo>
                  <a:lnTo>
                    <a:pt x="22" y="51"/>
                  </a:lnTo>
                  <a:lnTo>
                    <a:pt x="22" y="49"/>
                  </a:lnTo>
                  <a:lnTo>
                    <a:pt x="22" y="49"/>
                  </a:lnTo>
                  <a:lnTo>
                    <a:pt x="22" y="49"/>
                  </a:lnTo>
                  <a:lnTo>
                    <a:pt x="22" y="49"/>
                  </a:lnTo>
                  <a:lnTo>
                    <a:pt x="22" y="47"/>
                  </a:lnTo>
                  <a:lnTo>
                    <a:pt x="22" y="47"/>
                  </a:lnTo>
                  <a:lnTo>
                    <a:pt x="22" y="47"/>
                  </a:lnTo>
                  <a:lnTo>
                    <a:pt x="22" y="47"/>
                  </a:lnTo>
                  <a:lnTo>
                    <a:pt x="22" y="47"/>
                  </a:lnTo>
                  <a:lnTo>
                    <a:pt x="22" y="47"/>
                  </a:lnTo>
                  <a:lnTo>
                    <a:pt x="22" y="47"/>
                  </a:lnTo>
                  <a:lnTo>
                    <a:pt x="20" y="47"/>
                  </a:lnTo>
                  <a:lnTo>
                    <a:pt x="20" y="47"/>
                  </a:lnTo>
                  <a:lnTo>
                    <a:pt x="20" y="47"/>
                  </a:lnTo>
                  <a:lnTo>
                    <a:pt x="20" y="47"/>
                  </a:lnTo>
                  <a:lnTo>
                    <a:pt x="20" y="47"/>
                  </a:lnTo>
                  <a:lnTo>
                    <a:pt x="20" y="47"/>
                  </a:lnTo>
                  <a:lnTo>
                    <a:pt x="18" y="47"/>
                  </a:lnTo>
                  <a:lnTo>
                    <a:pt x="15" y="47"/>
                  </a:lnTo>
                  <a:lnTo>
                    <a:pt x="12" y="47"/>
                  </a:lnTo>
                  <a:lnTo>
                    <a:pt x="7" y="45"/>
                  </a:lnTo>
                  <a:lnTo>
                    <a:pt x="7" y="45"/>
                  </a:lnTo>
                  <a:lnTo>
                    <a:pt x="7" y="45"/>
                  </a:lnTo>
                  <a:lnTo>
                    <a:pt x="7" y="45"/>
                  </a:lnTo>
                  <a:lnTo>
                    <a:pt x="4" y="45"/>
                  </a:lnTo>
                  <a:lnTo>
                    <a:pt x="0" y="43"/>
                  </a:lnTo>
                  <a:lnTo>
                    <a:pt x="0" y="43"/>
                  </a:lnTo>
                  <a:lnTo>
                    <a:pt x="0" y="43"/>
                  </a:lnTo>
                  <a:lnTo>
                    <a:pt x="0" y="42"/>
                  </a:lnTo>
                  <a:lnTo>
                    <a:pt x="0" y="40"/>
                  </a:lnTo>
                  <a:lnTo>
                    <a:pt x="0" y="40"/>
                  </a:lnTo>
                  <a:lnTo>
                    <a:pt x="0" y="36"/>
                  </a:lnTo>
                  <a:lnTo>
                    <a:pt x="0" y="34"/>
                  </a:lnTo>
                  <a:lnTo>
                    <a:pt x="0" y="33"/>
                  </a:lnTo>
                  <a:lnTo>
                    <a:pt x="0" y="33"/>
                  </a:lnTo>
                  <a:lnTo>
                    <a:pt x="2" y="33"/>
                  </a:lnTo>
                  <a:lnTo>
                    <a:pt x="2" y="33"/>
                  </a:lnTo>
                  <a:lnTo>
                    <a:pt x="2" y="33"/>
                  </a:lnTo>
                  <a:lnTo>
                    <a:pt x="2" y="33"/>
                  </a:lnTo>
                  <a:lnTo>
                    <a:pt x="2" y="31"/>
                  </a:lnTo>
                  <a:lnTo>
                    <a:pt x="2" y="31"/>
                  </a:lnTo>
                  <a:lnTo>
                    <a:pt x="2" y="31"/>
                  </a:lnTo>
                  <a:lnTo>
                    <a:pt x="2" y="31"/>
                  </a:lnTo>
                  <a:lnTo>
                    <a:pt x="4" y="33"/>
                  </a:lnTo>
                  <a:lnTo>
                    <a:pt x="4" y="33"/>
                  </a:lnTo>
                  <a:lnTo>
                    <a:pt x="4" y="33"/>
                  </a:lnTo>
                  <a:lnTo>
                    <a:pt x="5" y="34"/>
                  </a:lnTo>
                  <a:lnTo>
                    <a:pt x="5" y="34"/>
                  </a:lnTo>
                  <a:lnTo>
                    <a:pt x="5" y="34"/>
                  </a:lnTo>
                  <a:lnTo>
                    <a:pt x="5" y="34"/>
                  </a:lnTo>
                  <a:lnTo>
                    <a:pt x="5" y="36"/>
                  </a:lnTo>
                  <a:lnTo>
                    <a:pt x="7" y="36"/>
                  </a:lnTo>
                  <a:lnTo>
                    <a:pt x="7" y="38"/>
                  </a:lnTo>
                  <a:lnTo>
                    <a:pt x="7" y="40"/>
                  </a:lnTo>
                  <a:lnTo>
                    <a:pt x="7" y="40"/>
                  </a:lnTo>
                  <a:lnTo>
                    <a:pt x="7" y="40"/>
                  </a:lnTo>
                  <a:lnTo>
                    <a:pt x="7" y="40"/>
                  </a:lnTo>
                  <a:lnTo>
                    <a:pt x="8" y="40"/>
                  </a:lnTo>
                  <a:lnTo>
                    <a:pt x="8" y="40"/>
                  </a:lnTo>
                  <a:lnTo>
                    <a:pt x="10" y="40"/>
                  </a:lnTo>
                  <a:lnTo>
                    <a:pt x="10" y="40"/>
                  </a:lnTo>
                  <a:lnTo>
                    <a:pt x="10" y="40"/>
                  </a:lnTo>
                  <a:lnTo>
                    <a:pt x="12" y="40"/>
                  </a:lnTo>
                  <a:lnTo>
                    <a:pt x="12" y="40"/>
                  </a:lnTo>
                  <a:lnTo>
                    <a:pt x="12" y="40"/>
                  </a:lnTo>
                  <a:lnTo>
                    <a:pt x="12" y="38"/>
                  </a:lnTo>
                  <a:lnTo>
                    <a:pt x="12" y="38"/>
                  </a:lnTo>
                  <a:lnTo>
                    <a:pt x="12" y="38"/>
                  </a:lnTo>
                  <a:lnTo>
                    <a:pt x="12" y="38"/>
                  </a:lnTo>
                  <a:lnTo>
                    <a:pt x="12" y="38"/>
                  </a:lnTo>
                  <a:lnTo>
                    <a:pt x="12" y="38"/>
                  </a:lnTo>
                  <a:lnTo>
                    <a:pt x="12" y="38"/>
                  </a:lnTo>
                  <a:lnTo>
                    <a:pt x="12" y="38"/>
                  </a:lnTo>
                  <a:lnTo>
                    <a:pt x="12" y="36"/>
                  </a:lnTo>
                  <a:lnTo>
                    <a:pt x="13" y="36"/>
                  </a:lnTo>
                  <a:lnTo>
                    <a:pt x="13" y="36"/>
                  </a:lnTo>
                  <a:lnTo>
                    <a:pt x="12" y="36"/>
                  </a:lnTo>
                  <a:lnTo>
                    <a:pt x="12" y="36"/>
                  </a:lnTo>
                  <a:lnTo>
                    <a:pt x="12" y="36"/>
                  </a:lnTo>
                  <a:lnTo>
                    <a:pt x="12" y="36"/>
                  </a:lnTo>
                  <a:lnTo>
                    <a:pt x="12" y="36"/>
                  </a:lnTo>
                  <a:lnTo>
                    <a:pt x="12" y="34"/>
                  </a:lnTo>
                  <a:lnTo>
                    <a:pt x="12" y="34"/>
                  </a:lnTo>
                  <a:lnTo>
                    <a:pt x="12" y="34"/>
                  </a:lnTo>
                  <a:lnTo>
                    <a:pt x="12" y="34"/>
                  </a:lnTo>
                  <a:lnTo>
                    <a:pt x="12" y="33"/>
                  </a:lnTo>
                  <a:lnTo>
                    <a:pt x="12" y="33"/>
                  </a:lnTo>
                  <a:lnTo>
                    <a:pt x="12" y="33"/>
                  </a:lnTo>
                  <a:lnTo>
                    <a:pt x="12" y="33"/>
                  </a:lnTo>
                  <a:lnTo>
                    <a:pt x="10" y="33"/>
                  </a:lnTo>
                  <a:lnTo>
                    <a:pt x="10" y="33"/>
                  </a:lnTo>
                  <a:lnTo>
                    <a:pt x="10" y="33"/>
                  </a:lnTo>
                  <a:lnTo>
                    <a:pt x="10" y="33"/>
                  </a:lnTo>
                  <a:lnTo>
                    <a:pt x="10" y="31"/>
                  </a:lnTo>
                  <a:lnTo>
                    <a:pt x="10" y="31"/>
                  </a:lnTo>
                  <a:lnTo>
                    <a:pt x="8" y="31"/>
                  </a:lnTo>
                  <a:lnTo>
                    <a:pt x="8" y="31"/>
                  </a:lnTo>
                  <a:lnTo>
                    <a:pt x="8" y="31"/>
                  </a:lnTo>
                  <a:lnTo>
                    <a:pt x="8" y="31"/>
                  </a:lnTo>
                  <a:lnTo>
                    <a:pt x="7" y="29"/>
                  </a:lnTo>
                  <a:lnTo>
                    <a:pt x="7" y="29"/>
                  </a:lnTo>
                  <a:lnTo>
                    <a:pt x="7" y="25"/>
                  </a:lnTo>
                  <a:lnTo>
                    <a:pt x="7" y="25"/>
                  </a:lnTo>
                  <a:lnTo>
                    <a:pt x="7" y="25"/>
                  </a:lnTo>
                  <a:lnTo>
                    <a:pt x="5" y="25"/>
                  </a:lnTo>
                  <a:lnTo>
                    <a:pt x="5" y="24"/>
                  </a:lnTo>
                  <a:lnTo>
                    <a:pt x="5" y="24"/>
                  </a:lnTo>
                  <a:lnTo>
                    <a:pt x="5" y="22"/>
                  </a:lnTo>
                  <a:lnTo>
                    <a:pt x="5" y="22"/>
                  </a:lnTo>
                  <a:lnTo>
                    <a:pt x="4" y="22"/>
                  </a:lnTo>
                  <a:lnTo>
                    <a:pt x="2" y="20"/>
                  </a:lnTo>
                  <a:lnTo>
                    <a:pt x="2" y="20"/>
                  </a:lnTo>
                  <a:lnTo>
                    <a:pt x="2" y="20"/>
                  </a:lnTo>
                  <a:lnTo>
                    <a:pt x="2" y="20"/>
                  </a:lnTo>
                  <a:lnTo>
                    <a:pt x="2" y="20"/>
                  </a:lnTo>
                  <a:lnTo>
                    <a:pt x="4" y="20"/>
                  </a:lnTo>
                  <a:lnTo>
                    <a:pt x="4" y="18"/>
                  </a:lnTo>
                  <a:lnTo>
                    <a:pt x="4" y="18"/>
                  </a:lnTo>
                  <a:lnTo>
                    <a:pt x="4" y="18"/>
                  </a:lnTo>
                  <a:lnTo>
                    <a:pt x="5" y="18"/>
                  </a:lnTo>
                  <a:lnTo>
                    <a:pt x="5" y="16"/>
                  </a:lnTo>
                  <a:lnTo>
                    <a:pt x="5" y="16"/>
                  </a:lnTo>
                  <a:lnTo>
                    <a:pt x="5" y="16"/>
                  </a:lnTo>
                  <a:lnTo>
                    <a:pt x="7" y="16"/>
                  </a:lnTo>
                  <a:lnTo>
                    <a:pt x="7" y="15"/>
                  </a:lnTo>
                  <a:lnTo>
                    <a:pt x="7" y="15"/>
                  </a:lnTo>
                  <a:lnTo>
                    <a:pt x="7" y="15"/>
                  </a:lnTo>
                  <a:lnTo>
                    <a:pt x="7" y="15"/>
                  </a:lnTo>
                  <a:lnTo>
                    <a:pt x="7" y="15"/>
                  </a:lnTo>
                  <a:lnTo>
                    <a:pt x="7" y="15"/>
                  </a:lnTo>
                  <a:lnTo>
                    <a:pt x="7" y="15"/>
                  </a:lnTo>
                  <a:lnTo>
                    <a:pt x="8" y="15"/>
                  </a:lnTo>
                  <a:lnTo>
                    <a:pt x="8" y="15"/>
                  </a:lnTo>
                  <a:lnTo>
                    <a:pt x="8" y="15"/>
                  </a:lnTo>
                  <a:lnTo>
                    <a:pt x="10" y="15"/>
                  </a:lnTo>
                  <a:lnTo>
                    <a:pt x="12" y="15"/>
                  </a:lnTo>
                  <a:lnTo>
                    <a:pt x="12" y="15"/>
                  </a:lnTo>
                  <a:lnTo>
                    <a:pt x="12" y="15"/>
                  </a:lnTo>
                  <a:lnTo>
                    <a:pt x="12" y="15"/>
                  </a:lnTo>
                  <a:lnTo>
                    <a:pt x="12" y="15"/>
                  </a:lnTo>
                  <a:lnTo>
                    <a:pt x="12" y="15"/>
                  </a:lnTo>
                  <a:lnTo>
                    <a:pt x="12" y="22"/>
                  </a:lnTo>
                  <a:lnTo>
                    <a:pt x="12" y="24"/>
                  </a:lnTo>
                  <a:lnTo>
                    <a:pt x="12" y="24"/>
                  </a:lnTo>
                  <a:lnTo>
                    <a:pt x="12" y="24"/>
                  </a:lnTo>
                  <a:lnTo>
                    <a:pt x="12" y="24"/>
                  </a:lnTo>
                  <a:lnTo>
                    <a:pt x="12" y="24"/>
                  </a:lnTo>
                  <a:lnTo>
                    <a:pt x="12" y="24"/>
                  </a:lnTo>
                  <a:close/>
                </a:path>
              </a:pathLst>
            </a:custGeom>
            <a:solidFill>
              <a:srgbClr val="FFFFFF"/>
            </a:solidFill>
            <a:ln w="9525">
              <a:noFill/>
              <a:round/>
              <a:headEnd/>
              <a:tailEnd/>
            </a:ln>
          </p:spPr>
          <p:txBody>
            <a:bodyPr/>
            <a:lstStyle/>
            <a:p>
              <a:pPr>
                <a:defRPr/>
              </a:pPr>
              <a:endParaRPr lang="en-US">
                <a:ea typeface="+mn-ea"/>
                <a:cs typeface="+mn-cs"/>
              </a:endParaRPr>
            </a:p>
          </p:txBody>
        </p:sp>
        <p:sp>
          <p:nvSpPr>
            <p:cNvPr id="1050" name="Freeform 26"/>
            <p:cNvSpPr>
              <a:spLocks/>
            </p:cNvSpPr>
            <p:nvPr/>
          </p:nvSpPr>
          <p:spPr bwMode="auto">
            <a:xfrm>
              <a:off x="215" y="278"/>
              <a:ext cx="57" cy="87"/>
            </a:xfrm>
            <a:custGeom>
              <a:avLst/>
              <a:gdLst/>
              <a:ahLst/>
              <a:cxnLst>
                <a:cxn ang="0">
                  <a:pos x="18" y="26"/>
                </a:cxn>
                <a:cxn ang="0">
                  <a:pos x="21" y="24"/>
                </a:cxn>
                <a:cxn ang="0">
                  <a:pos x="20" y="18"/>
                </a:cxn>
                <a:cxn ang="0">
                  <a:pos x="18" y="17"/>
                </a:cxn>
                <a:cxn ang="0">
                  <a:pos x="25" y="13"/>
                </a:cxn>
                <a:cxn ang="0">
                  <a:pos x="21" y="9"/>
                </a:cxn>
                <a:cxn ang="0">
                  <a:pos x="26" y="8"/>
                </a:cxn>
                <a:cxn ang="0">
                  <a:pos x="28" y="6"/>
                </a:cxn>
                <a:cxn ang="0">
                  <a:pos x="30" y="4"/>
                </a:cxn>
                <a:cxn ang="0">
                  <a:pos x="38" y="0"/>
                </a:cxn>
                <a:cxn ang="0">
                  <a:pos x="39" y="4"/>
                </a:cxn>
                <a:cxn ang="0">
                  <a:pos x="39" y="8"/>
                </a:cxn>
                <a:cxn ang="0">
                  <a:pos x="43" y="9"/>
                </a:cxn>
                <a:cxn ang="0">
                  <a:pos x="41" y="27"/>
                </a:cxn>
                <a:cxn ang="0">
                  <a:pos x="36" y="33"/>
                </a:cxn>
                <a:cxn ang="0">
                  <a:pos x="33" y="35"/>
                </a:cxn>
                <a:cxn ang="0">
                  <a:pos x="33" y="44"/>
                </a:cxn>
                <a:cxn ang="0">
                  <a:pos x="36" y="45"/>
                </a:cxn>
                <a:cxn ang="0">
                  <a:pos x="38" y="56"/>
                </a:cxn>
                <a:cxn ang="0">
                  <a:pos x="39" y="33"/>
                </a:cxn>
                <a:cxn ang="0">
                  <a:pos x="43" y="29"/>
                </a:cxn>
                <a:cxn ang="0">
                  <a:pos x="46" y="29"/>
                </a:cxn>
                <a:cxn ang="0">
                  <a:pos x="53" y="33"/>
                </a:cxn>
                <a:cxn ang="0">
                  <a:pos x="56" y="38"/>
                </a:cxn>
                <a:cxn ang="0">
                  <a:pos x="48" y="38"/>
                </a:cxn>
                <a:cxn ang="0">
                  <a:pos x="46" y="35"/>
                </a:cxn>
                <a:cxn ang="0">
                  <a:pos x="43" y="35"/>
                </a:cxn>
                <a:cxn ang="0">
                  <a:pos x="41" y="36"/>
                </a:cxn>
                <a:cxn ang="0">
                  <a:pos x="41" y="40"/>
                </a:cxn>
                <a:cxn ang="0">
                  <a:pos x="43" y="51"/>
                </a:cxn>
                <a:cxn ang="0">
                  <a:pos x="35" y="62"/>
                </a:cxn>
                <a:cxn ang="0">
                  <a:pos x="38" y="82"/>
                </a:cxn>
                <a:cxn ang="0">
                  <a:pos x="23" y="87"/>
                </a:cxn>
                <a:cxn ang="0">
                  <a:pos x="21" y="82"/>
                </a:cxn>
                <a:cxn ang="0">
                  <a:pos x="23" y="78"/>
                </a:cxn>
                <a:cxn ang="0">
                  <a:pos x="30" y="76"/>
                </a:cxn>
                <a:cxn ang="0">
                  <a:pos x="28" y="71"/>
                </a:cxn>
                <a:cxn ang="0">
                  <a:pos x="21" y="71"/>
                </a:cxn>
                <a:cxn ang="0">
                  <a:pos x="10" y="65"/>
                </a:cxn>
                <a:cxn ang="0">
                  <a:pos x="7" y="56"/>
                </a:cxn>
                <a:cxn ang="0">
                  <a:pos x="12" y="55"/>
                </a:cxn>
                <a:cxn ang="0">
                  <a:pos x="13" y="55"/>
                </a:cxn>
                <a:cxn ang="0">
                  <a:pos x="18" y="60"/>
                </a:cxn>
                <a:cxn ang="0">
                  <a:pos x="18" y="58"/>
                </a:cxn>
                <a:cxn ang="0">
                  <a:pos x="18" y="51"/>
                </a:cxn>
                <a:cxn ang="0">
                  <a:pos x="21" y="49"/>
                </a:cxn>
                <a:cxn ang="0">
                  <a:pos x="21" y="47"/>
                </a:cxn>
                <a:cxn ang="0">
                  <a:pos x="12" y="47"/>
                </a:cxn>
                <a:cxn ang="0">
                  <a:pos x="0" y="38"/>
                </a:cxn>
                <a:cxn ang="0">
                  <a:pos x="2" y="31"/>
                </a:cxn>
                <a:cxn ang="0">
                  <a:pos x="7" y="36"/>
                </a:cxn>
                <a:cxn ang="0">
                  <a:pos x="12" y="38"/>
                </a:cxn>
                <a:cxn ang="0">
                  <a:pos x="12" y="36"/>
                </a:cxn>
                <a:cxn ang="0">
                  <a:pos x="12" y="35"/>
                </a:cxn>
                <a:cxn ang="0">
                  <a:pos x="8" y="31"/>
                </a:cxn>
                <a:cxn ang="0">
                  <a:pos x="5" y="22"/>
                </a:cxn>
                <a:cxn ang="0">
                  <a:pos x="3" y="17"/>
                </a:cxn>
                <a:cxn ang="0">
                  <a:pos x="7" y="15"/>
                </a:cxn>
                <a:cxn ang="0">
                  <a:pos x="12" y="15"/>
                </a:cxn>
              </a:cxnLst>
              <a:rect l="0" t="0" r="r" b="b"/>
              <a:pathLst>
                <a:path w="56" h="87">
                  <a:moveTo>
                    <a:pt x="12" y="24"/>
                  </a:moveTo>
                  <a:lnTo>
                    <a:pt x="12" y="24"/>
                  </a:lnTo>
                  <a:lnTo>
                    <a:pt x="13" y="24"/>
                  </a:lnTo>
                  <a:lnTo>
                    <a:pt x="13" y="26"/>
                  </a:lnTo>
                  <a:lnTo>
                    <a:pt x="13" y="26"/>
                  </a:lnTo>
                  <a:lnTo>
                    <a:pt x="13" y="26"/>
                  </a:lnTo>
                  <a:lnTo>
                    <a:pt x="13" y="26"/>
                  </a:lnTo>
                  <a:lnTo>
                    <a:pt x="15" y="26"/>
                  </a:lnTo>
                  <a:lnTo>
                    <a:pt x="17" y="26"/>
                  </a:lnTo>
                  <a:lnTo>
                    <a:pt x="18" y="26"/>
                  </a:lnTo>
                  <a:lnTo>
                    <a:pt x="18" y="26"/>
                  </a:lnTo>
                  <a:lnTo>
                    <a:pt x="18" y="26"/>
                  </a:lnTo>
                  <a:lnTo>
                    <a:pt x="20" y="26"/>
                  </a:lnTo>
                  <a:lnTo>
                    <a:pt x="20" y="26"/>
                  </a:lnTo>
                  <a:lnTo>
                    <a:pt x="20" y="26"/>
                  </a:lnTo>
                  <a:lnTo>
                    <a:pt x="20" y="26"/>
                  </a:lnTo>
                  <a:lnTo>
                    <a:pt x="20" y="24"/>
                  </a:lnTo>
                  <a:lnTo>
                    <a:pt x="20" y="24"/>
                  </a:lnTo>
                  <a:lnTo>
                    <a:pt x="20" y="24"/>
                  </a:lnTo>
                  <a:lnTo>
                    <a:pt x="20" y="24"/>
                  </a:lnTo>
                  <a:lnTo>
                    <a:pt x="21" y="24"/>
                  </a:lnTo>
                  <a:lnTo>
                    <a:pt x="21" y="24"/>
                  </a:lnTo>
                  <a:lnTo>
                    <a:pt x="21" y="24"/>
                  </a:lnTo>
                  <a:lnTo>
                    <a:pt x="21" y="24"/>
                  </a:lnTo>
                  <a:lnTo>
                    <a:pt x="21" y="24"/>
                  </a:lnTo>
                  <a:lnTo>
                    <a:pt x="21" y="22"/>
                  </a:lnTo>
                  <a:lnTo>
                    <a:pt x="21" y="18"/>
                  </a:lnTo>
                  <a:lnTo>
                    <a:pt x="21" y="18"/>
                  </a:lnTo>
                  <a:lnTo>
                    <a:pt x="21" y="18"/>
                  </a:lnTo>
                  <a:lnTo>
                    <a:pt x="21" y="18"/>
                  </a:lnTo>
                  <a:lnTo>
                    <a:pt x="21" y="18"/>
                  </a:lnTo>
                  <a:lnTo>
                    <a:pt x="20" y="18"/>
                  </a:lnTo>
                  <a:lnTo>
                    <a:pt x="20" y="18"/>
                  </a:lnTo>
                  <a:lnTo>
                    <a:pt x="20" y="18"/>
                  </a:lnTo>
                  <a:lnTo>
                    <a:pt x="20" y="18"/>
                  </a:lnTo>
                  <a:lnTo>
                    <a:pt x="20" y="18"/>
                  </a:lnTo>
                  <a:lnTo>
                    <a:pt x="20" y="18"/>
                  </a:lnTo>
                  <a:lnTo>
                    <a:pt x="20" y="18"/>
                  </a:lnTo>
                  <a:lnTo>
                    <a:pt x="20" y="18"/>
                  </a:lnTo>
                  <a:lnTo>
                    <a:pt x="20" y="18"/>
                  </a:lnTo>
                  <a:lnTo>
                    <a:pt x="18" y="17"/>
                  </a:lnTo>
                  <a:lnTo>
                    <a:pt x="18" y="17"/>
                  </a:lnTo>
                  <a:lnTo>
                    <a:pt x="18" y="17"/>
                  </a:lnTo>
                  <a:lnTo>
                    <a:pt x="18" y="17"/>
                  </a:lnTo>
                  <a:lnTo>
                    <a:pt x="20" y="17"/>
                  </a:lnTo>
                  <a:lnTo>
                    <a:pt x="20" y="15"/>
                  </a:lnTo>
                  <a:lnTo>
                    <a:pt x="21" y="15"/>
                  </a:lnTo>
                  <a:lnTo>
                    <a:pt x="21" y="15"/>
                  </a:lnTo>
                  <a:lnTo>
                    <a:pt x="25" y="15"/>
                  </a:lnTo>
                  <a:lnTo>
                    <a:pt x="25" y="15"/>
                  </a:lnTo>
                  <a:lnTo>
                    <a:pt x="25" y="15"/>
                  </a:lnTo>
                  <a:lnTo>
                    <a:pt x="25" y="15"/>
                  </a:lnTo>
                  <a:lnTo>
                    <a:pt x="25" y="15"/>
                  </a:lnTo>
                  <a:lnTo>
                    <a:pt x="25" y="13"/>
                  </a:lnTo>
                  <a:lnTo>
                    <a:pt x="25" y="13"/>
                  </a:lnTo>
                  <a:lnTo>
                    <a:pt x="23" y="13"/>
                  </a:lnTo>
                  <a:lnTo>
                    <a:pt x="23" y="13"/>
                  </a:lnTo>
                  <a:lnTo>
                    <a:pt x="23" y="13"/>
                  </a:lnTo>
                  <a:lnTo>
                    <a:pt x="21" y="13"/>
                  </a:lnTo>
                  <a:lnTo>
                    <a:pt x="21" y="13"/>
                  </a:lnTo>
                  <a:lnTo>
                    <a:pt x="21" y="13"/>
                  </a:lnTo>
                  <a:lnTo>
                    <a:pt x="21" y="11"/>
                  </a:lnTo>
                  <a:lnTo>
                    <a:pt x="21" y="11"/>
                  </a:lnTo>
                  <a:lnTo>
                    <a:pt x="21" y="9"/>
                  </a:lnTo>
                  <a:lnTo>
                    <a:pt x="21" y="9"/>
                  </a:lnTo>
                  <a:lnTo>
                    <a:pt x="21" y="9"/>
                  </a:lnTo>
                  <a:lnTo>
                    <a:pt x="23" y="9"/>
                  </a:lnTo>
                  <a:lnTo>
                    <a:pt x="23" y="9"/>
                  </a:lnTo>
                  <a:lnTo>
                    <a:pt x="23" y="9"/>
                  </a:lnTo>
                  <a:lnTo>
                    <a:pt x="23" y="9"/>
                  </a:lnTo>
                  <a:lnTo>
                    <a:pt x="23" y="8"/>
                  </a:lnTo>
                  <a:lnTo>
                    <a:pt x="25" y="8"/>
                  </a:lnTo>
                  <a:lnTo>
                    <a:pt x="25" y="8"/>
                  </a:lnTo>
                  <a:lnTo>
                    <a:pt x="25" y="8"/>
                  </a:lnTo>
                  <a:lnTo>
                    <a:pt x="25" y="8"/>
                  </a:lnTo>
                  <a:lnTo>
                    <a:pt x="25" y="8"/>
                  </a:lnTo>
                  <a:lnTo>
                    <a:pt x="26" y="8"/>
                  </a:lnTo>
                  <a:lnTo>
                    <a:pt x="26" y="8"/>
                  </a:lnTo>
                  <a:lnTo>
                    <a:pt x="26" y="8"/>
                  </a:lnTo>
                  <a:lnTo>
                    <a:pt x="26" y="8"/>
                  </a:lnTo>
                  <a:lnTo>
                    <a:pt x="26" y="8"/>
                  </a:lnTo>
                  <a:lnTo>
                    <a:pt x="26" y="8"/>
                  </a:lnTo>
                  <a:lnTo>
                    <a:pt x="28" y="8"/>
                  </a:lnTo>
                  <a:lnTo>
                    <a:pt x="28" y="6"/>
                  </a:lnTo>
                  <a:lnTo>
                    <a:pt x="28" y="6"/>
                  </a:lnTo>
                  <a:lnTo>
                    <a:pt x="28" y="6"/>
                  </a:lnTo>
                  <a:lnTo>
                    <a:pt x="28" y="6"/>
                  </a:lnTo>
                  <a:lnTo>
                    <a:pt x="28" y="6"/>
                  </a:lnTo>
                  <a:lnTo>
                    <a:pt x="30" y="6"/>
                  </a:lnTo>
                  <a:lnTo>
                    <a:pt x="30" y="6"/>
                  </a:lnTo>
                  <a:lnTo>
                    <a:pt x="30" y="6"/>
                  </a:lnTo>
                  <a:lnTo>
                    <a:pt x="30" y="6"/>
                  </a:lnTo>
                  <a:lnTo>
                    <a:pt x="30" y="4"/>
                  </a:lnTo>
                  <a:lnTo>
                    <a:pt x="30" y="4"/>
                  </a:lnTo>
                  <a:lnTo>
                    <a:pt x="30" y="4"/>
                  </a:lnTo>
                  <a:lnTo>
                    <a:pt x="30" y="4"/>
                  </a:lnTo>
                  <a:lnTo>
                    <a:pt x="30" y="4"/>
                  </a:lnTo>
                  <a:lnTo>
                    <a:pt x="30" y="4"/>
                  </a:lnTo>
                  <a:lnTo>
                    <a:pt x="30" y="4"/>
                  </a:lnTo>
                  <a:lnTo>
                    <a:pt x="30" y="2"/>
                  </a:lnTo>
                  <a:lnTo>
                    <a:pt x="31" y="2"/>
                  </a:lnTo>
                  <a:lnTo>
                    <a:pt x="31" y="2"/>
                  </a:lnTo>
                  <a:lnTo>
                    <a:pt x="31" y="2"/>
                  </a:lnTo>
                  <a:lnTo>
                    <a:pt x="31" y="2"/>
                  </a:lnTo>
                  <a:lnTo>
                    <a:pt x="31" y="2"/>
                  </a:lnTo>
                  <a:lnTo>
                    <a:pt x="33" y="2"/>
                  </a:lnTo>
                  <a:lnTo>
                    <a:pt x="33" y="2"/>
                  </a:lnTo>
                  <a:lnTo>
                    <a:pt x="35" y="0"/>
                  </a:lnTo>
                  <a:lnTo>
                    <a:pt x="36" y="0"/>
                  </a:lnTo>
                  <a:lnTo>
                    <a:pt x="38" y="0"/>
                  </a:lnTo>
                  <a:lnTo>
                    <a:pt x="38" y="2"/>
                  </a:lnTo>
                  <a:lnTo>
                    <a:pt x="38" y="2"/>
                  </a:lnTo>
                  <a:lnTo>
                    <a:pt x="39" y="2"/>
                  </a:lnTo>
                  <a:lnTo>
                    <a:pt x="39" y="2"/>
                  </a:lnTo>
                  <a:lnTo>
                    <a:pt x="39" y="2"/>
                  </a:lnTo>
                  <a:lnTo>
                    <a:pt x="39" y="2"/>
                  </a:lnTo>
                  <a:lnTo>
                    <a:pt x="39" y="4"/>
                  </a:lnTo>
                  <a:lnTo>
                    <a:pt x="39" y="4"/>
                  </a:lnTo>
                  <a:lnTo>
                    <a:pt x="39" y="4"/>
                  </a:lnTo>
                  <a:lnTo>
                    <a:pt x="39" y="4"/>
                  </a:lnTo>
                  <a:lnTo>
                    <a:pt x="39" y="4"/>
                  </a:lnTo>
                  <a:lnTo>
                    <a:pt x="39" y="4"/>
                  </a:lnTo>
                  <a:lnTo>
                    <a:pt x="39" y="4"/>
                  </a:lnTo>
                  <a:lnTo>
                    <a:pt x="39" y="4"/>
                  </a:lnTo>
                  <a:lnTo>
                    <a:pt x="39" y="4"/>
                  </a:lnTo>
                  <a:lnTo>
                    <a:pt x="39" y="4"/>
                  </a:lnTo>
                  <a:lnTo>
                    <a:pt x="39" y="6"/>
                  </a:lnTo>
                  <a:lnTo>
                    <a:pt x="39" y="6"/>
                  </a:lnTo>
                  <a:lnTo>
                    <a:pt x="39" y="6"/>
                  </a:lnTo>
                  <a:lnTo>
                    <a:pt x="39" y="8"/>
                  </a:lnTo>
                  <a:lnTo>
                    <a:pt x="39" y="8"/>
                  </a:lnTo>
                  <a:lnTo>
                    <a:pt x="39" y="8"/>
                  </a:lnTo>
                  <a:lnTo>
                    <a:pt x="39" y="8"/>
                  </a:lnTo>
                  <a:lnTo>
                    <a:pt x="39" y="8"/>
                  </a:lnTo>
                  <a:lnTo>
                    <a:pt x="39" y="8"/>
                  </a:lnTo>
                  <a:lnTo>
                    <a:pt x="39" y="8"/>
                  </a:lnTo>
                  <a:lnTo>
                    <a:pt x="41" y="8"/>
                  </a:lnTo>
                  <a:lnTo>
                    <a:pt x="41" y="8"/>
                  </a:lnTo>
                  <a:lnTo>
                    <a:pt x="41" y="8"/>
                  </a:lnTo>
                  <a:lnTo>
                    <a:pt x="41" y="8"/>
                  </a:lnTo>
                  <a:lnTo>
                    <a:pt x="41" y="8"/>
                  </a:lnTo>
                  <a:lnTo>
                    <a:pt x="41" y="8"/>
                  </a:lnTo>
                  <a:lnTo>
                    <a:pt x="43" y="9"/>
                  </a:lnTo>
                  <a:lnTo>
                    <a:pt x="41" y="9"/>
                  </a:lnTo>
                  <a:lnTo>
                    <a:pt x="41" y="9"/>
                  </a:lnTo>
                  <a:lnTo>
                    <a:pt x="41" y="9"/>
                  </a:lnTo>
                  <a:lnTo>
                    <a:pt x="43" y="13"/>
                  </a:lnTo>
                  <a:lnTo>
                    <a:pt x="43" y="15"/>
                  </a:lnTo>
                  <a:lnTo>
                    <a:pt x="44" y="18"/>
                  </a:lnTo>
                  <a:lnTo>
                    <a:pt x="44" y="20"/>
                  </a:lnTo>
                  <a:lnTo>
                    <a:pt x="43" y="22"/>
                  </a:lnTo>
                  <a:lnTo>
                    <a:pt x="43" y="24"/>
                  </a:lnTo>
                  <a:lnTo>
                    <a:pt x="43" y="26"/>
                  </a:lnTo>
                  <a:lnTo>
                    <a:pt x="41" y="27"/>
                  </a:lnTo>
                  <a:lnTo>
                    <a:pt x="41" y="29"/>
                  </a:lnTo>
                  <a:lnTo>
                    <a:pt x="39" y="31"/>
                  </a:lnTo>
                  <a:lnTo>
                    <a:pt x="39" y="31"/>
                  </a:lnTo>
                  <a:lnTo>
                    <a:pt x="39" y="31"/>
                  </a:lnTo>
                  <a:lnTo>
                    <a:pt x="39" y="31"/>
                  </a:lnTo>
                  <a:lnTo>
                    <a:pt x="39" y="31"/>
                  </a:lnTo>
                  <a:lnTo>
                    <a:pt x="39" y="31"/>
                  </a:lnTo>
                  <a:lnTo>
                    <a:pt x="39" y="31"/>
                  </a:lnTo>
                  <a:lnTo>
                    <a:pt x="38" y="31"/>
                  </a:lnTo>
                  <a:lnTo>
                    <a:pt x="38" y="33"/>
                  </a:lnTo>
                  <a:lnTo>
                    <a:pt x="36" y="33"/>
                  </a:lnTo>
                  <a:lnTo>
                    <a:pt x="35" y="33"/>
                  </a:lnTo>
                  <a:lnTo>
                    <a:pt x="35" y="33"/>
                  </a:lnTo>
                  <a:lnTo>
                    <a:pt x="35" y="35"/>
                  </a:lnTo>
                  <a:lnTo>
                    <a:pt x="33" y="35"/>
                  </a:lnTo>
                  <a:lnTo>
                    <a:pt x="33" y="35"/>
                  </a:lnTo>
                  <a:lnTo>
                    <a:pt x="33" y="35"/>
                  </a:lnTo>
                  <a:lnTo>
                    <a:pt x="33" y="35"/>
                  </a:lnTo>
                  <a:lnTo>
                    <a:pt x="33" y="35"/>
                  </a:lnTo>
                  <a:lnTo>
                    <a:pt x="33" y="35"/>
                  </a:lnTo>
                  <a:lnTo>
                    <a:pt x="33" y="35"/>
                  </a:lnTo>
                  <a:lnTo>
                    <a:pt x="33" y="35"/>
                  </a:lnTo>
                  <a:lnTo>
                    <a:pt x="33" y="36"/>
                  </a:lnTo>
                  <a:lnTo>
                    <a:pt x="31" y="36"/>
                  </a:lnTo>
                  <a:lnTo>
                    <a:pt x="31" y="38"/>
                  </a:lnTo>
                  <a:lnTo>
                    <a:pt x="31" y="42"/>
                  </a:lnTo>
                  <a:lnTo>
                    <a:pt x="31" y="42"/>
                  </a:lnTo>
                  <a:lnTo>
                    <a:pt x="31" y="42"/>
                  </a:lnTo>
                  <a:lnTo>
                    <a:pt x="31" y="42"/>
                  </a:lnTo>
                  <a:lnTo>
                    <a:pt x="31" y="42"/>
                  </a:lnTo>
                  <a:lnTo>
                    <a:pt x="31" y="42"/>
                  </a:lnTo>
                  <a:lnTo>
                    <a:pt x="31" y="42"/>
                  </a:lnTo>
                  <a:lnTo>
                    <a:pt x="33" y="44"/>
                  </a:lnTo>
                  <a:lnTo>
                    <a:pt x="33" y="44"/>
                  </a:lnTo>
                  <a:lnTo>
                    <a:pt x="33" y="44"/>
                  </a:lnTo>
                  <a:lnTo>
                    <a:pt x="33" y="44"/>
                  </a:lnTo>
                  <a:lnTo>
                    <a:pt x="35" y="44"/>
                  </a:lnTo>
                  <a:lnTo>
                    <a:pt x="35" y="45"/>
                  </a:lnTo>
                  <a:lnTo>
                    <a:pt x="35" y="45"/>
                  </a:lnTo>
                  <a:lnTo>
                    <a:pt x="35" y="45"/>
                  </a:lnTo>
                  <a:lnTo>
                    <a:pt x="35" y="45"/>
                  </a:lnTo>
                  <a:lnTo>
                    <a:pt x="35" y="45"/>
                  </a:lnTo>
                  <a:lnTo>
                    <a:pt x="35" y="45"/>
                  </a:lnTo>
                  <a:lnTo>
                    <a:pt x="36" y="45"/>
                  </a:lnTo>
                  <a:lnTo>
                    <a:pt x="36" y="47"/>
                  </a:lnTo>
                  <a:lnTo>
                    <a:pt x="36" y="47"/>
                  </a:lnTo>
                  <a:lnTo>
                    <a:pt x="36" y="47"/>
                  </a:lnTo>
                  <a:lnTo>
                    <a:pt x="36" y="49"/>
                  </a:lnTo>
                  <a:lnTo>
                    <a:pt x="36" y="49"/>
                  </a:lnTo>
                  <a:lnTo>
                    <a:pt x="36" y="51"/>
                  </a:lnTo>
                  <a:lnTo>
                    <a:pt x="36" y="53"/>
                  </a:lnTo>
                  <a:lnTo>
                    <a:pt x="36" y="55"/>
                  </a:lnTo>
                  <a:lnTo>
                    <a:pt x="38" y="55"/>
                  </a:lnTo>
                  <a:lnTo>
                    <a:pt x="38" y="56"/>
                  </a:lnTo>
                  <a:lnTo>
                    <a:pt x="38" y="56"/>
                  </a:lnTo>
                  <a:lnTo>
                    <a:pt x="39" y="56"/>
                  </a:lnTo>
                  <a:lnTo>
                    <a:pt x="39" y="56"/>
                  </a:lnTo>
                  <a:lnTo>
                    <a:pt x="39" y="56"/>
                  </a:lnTo>
                  <a:lnTo>
                    <a:pt x="39" y="56"/>
                  </a:lnTo>
                  <a:lnTo>
                    <a:pt x="39" y="56"/>
                  </a:lnTo>
                  <a:lnTo>
                    <a:pt x="39" y="55"/>
                  </a:lnTo>
                  <a:lnTo>
                    <a:pt x="39" y="33"/>
                  </a:lnTo>
                  <a:lnTo>
                    <a:pt x="39" y="33"/>
                  </a:lnTo>
                  <a:lnTo>
                    <a:pt x="39" y="33"/>
                  </a:lnTo>
                  <a:lnTo>
                    <a:pt x="39" y="33"/>
                  </a:lnTo>
                  <a:lnTo>
                    <a:pt x="39" y="33"/>
                  </a:lnTo>
                  <a:lnTo>
                    <a:pt x="39" y="33"/>
                  </a:lnTo>
                  <a:lnTo>
                    <a:pt x="39" y="31"/>
                  </a:lnTo>
                  <a:lnTo>
                    <a:pt x="41" y="31"/>
                  </a:lnTo>
                  <a:lnTo>
                    <a:pt x="41" y="31"/>
                  </a:lnTo>
                  <a:lnTo>
                    <a:pt x="41" y="31"/>
                  </a:lnTo>
                  <a:lnTo>
                    <a:pt x="41" y="31"/>
                  </a:lnTo>
                  <a:lnTo>
                    <a:pt x="43" y="31"/>
                  </a:lnTo>
                  <a:lnTo>
                    <a:pt x="43" y="31"/>
                  </a:lnTo>
                  <a:lnTo>
                    <a:pt x="43" y="29"/>
                  </a:lnTo>
                  <a:lnTo>
                    <a:pt x="43" y="29"/>
                  </a:lnTo>
                  <a:lnTo>
                    <a:pt x="43" y="29"/>
                  </a:lnTo>
                  <a:lnTo>
                    <a:pt x="44" y="29"/>
                  </a:lnTo>
                  <a:lnTo>
                    <a:pt x="44" y="29"/>
                  </a:lnTo>
                  <a:lnTo>
                    <a:pt x="44" y="29"/>
                  </a:lnTo>
                  <a:lnTo>
                    <a:pt x="44" y="29"/>
                  </a:lnTo>
                  <a:lnTo>
                    <a:pt x="44" y="29"/>
                  </a:lnTo>
                  <a:lnTo>
                    <a:pt x="44" y="29"/>
                  </a:lnTo>
                  <a:lnTo>
                    <a:pt x="46" y="29"/>
                  </a:lnTo>
                  <a:lnTo>
                    <a:pt x="46" y="29"/>
                  </a:lnTo>
                  <a:lnTo>
                    <a:pt x="46" y="29"/>
                  </a:lnTo>
                  <a:lnTo>
                    <a:pt x="46" y="29"/>
                  </a:lnTo>
                  <a:lnTo>
                    <a:pt x="46" y="29"/>
                  </a:lnTo>
                  <a:lnTo>
                    <a:pt x="48" y="29"/>
                  </a:lnTo>
                  <a:lnTo>
                    <a:pt x="48" y="27"/>
                  </a:lnTo>
                  <a:lnTo>
                    <a:pt x="48" y="29"/>
                  </a:lnTo>
                  <a:lnTo>
                    <a:pt x="49" y="29"/>
                  </a:lnTo>
                  <a:lnTo>
                    <a:pt x="49" y="29"/>
                  </a:lnTo>
                  <a:lnTo>
                    <a:pt x="49" y="29"/>
                  </a:lnTo>
                  <a:lnTo>
                    <a:pt x="51" y="31"/>
                  </a:lnTo>
                  <a:lnTo>
                    <a:pt x="51" y="31"/>
                  </a:lnTo>
                  <a:lnTo>
                    <a:pt x="51" y="33"/>
                  </a:lnTo>
                  <a:lnTo>
                    <a:pt x="51" y="33"/>
                  </a:lnTo>
                  <a:lnTo>
                    <a:pt x="53" y="33"/>
                  </a:lnTo>
                  <a:lnTo>
                    <a:pt x="53" y="33"/>
                  </a:lnTo>
                  <a:lnTo>
                    <a:pt x="53" y="33"/>
                  </a:lnTo>
                  <a:lnTo>
                    <a:pt x="53" y="35"/>
                  </a:lnTo>
                  <a:lnTo>
                    <a:pt x="54" y="35"/>
                  </a:lnTo>
                  <a:lnTo>
                    <a:pt x="54" y="35"/>
                  </a:lnTo>
                  <a:lnTo>
                    <a:pt x="56" y="36"/>
                  </a:lnTo>
                  <a:lnTo>
                    <a:pt x="56" y="36"/>
                  </a:lnTo>
                  <a:lnTo>
                    <a:pt x="56" y="36"/>
                  </a:lnTo>
                  <a:lnTo>
                    <a:pt x="56" y="36"/>
                  </a:lnTo>
                  <a:lnTo>
                    <a:pt x="56" y="38"/>
                  </a:lnTo>
                  <a:lnTo>
                    <a:pt x="56" y="38"/>
                  </a:lnTo>
                  <a:lnTo>
                    <a:pt x="56" y="38"/>
                  </a:lnTo>
                  <a:lnTo>
                    <a:pt x="56" y="38"/>
                  </a:lnTo>
                  <a:lnTo>
                    <a:pt x="56" y="38"/>
                  </a:lnTo>
                  <a:lnTo>
                    <a:pt x="56" y="38"/>
                  </a:lnTo>
                  <a:lnTo>
                    <a:pt x="56" y="38"/>
                  </a:lnTo>
                  <a:lnTo>
                    <a:pt x="54" y="38"/>
                  </a:lnTo>
                  <a:lnTo>
                    <a:pt x="54" y="38"/>
                  </a:lnTo>
                  <a:lnTo>
                    <a:pt x="53" y="38"/>
                  </a:lnTo>
                  <a:lnTo>
                    <a:pt x="53" y="38"/>
                  </a:lnTo>
                  <a:lnTo>
                    <a:pt x="51" y="38"/>
                  </a:lnTo>
                  <a:lnTo>
                    <a:pt x="48" y="38"/>
                  </a:lnTo>
                  <a:lnTo>
                    <a:pt x="48" y="38"/>
                  </a:lnTo>
                  <a:lnTo>
                    <a:pt x="48" y="38"/>
                  </a:lnTo>
                  <a:lnTo>
                    <a:pt x="48" y="38"/>
                  </a:lnTo>
                  <a:lnTo>
                    <a:pt x="48" y="38"/>
                  </a:lnTo>
                  <a:lnTo>
                    <a:pt x="46" y="36"/>
                  </a:lnTo>
                  <a:lnTo>
                    <a:pt x="46" y="36"/>
                  </a:lnTo>
                  <a:lnTo>
                    <a:pt x="46" y="36"/>
                  </a:lnTo>
                  <a:lnTo>
                    <a:pt x="46" y="36"/>
                  </a:lnTo>
                  <a:lnTo>
                    <a:pt x="46" y="35"/>
                  </a:lnTo>
                  <a:lnTo>
                    <a:pt x="46" y="35"/>
                  </a:lnTo>
                  <a:lnTo>
                    <a:pt x="46" y="35"/>
                  </a:lnTo>
                  <a:lnTo>
                    <a:pt x="44" y="35"/>
                  </a:lnTo>
                  <a:lnTo>
                    <a:pt x="44" y="35"/>
                  </a:lnTo>
                  <a:lnTo>
                    <a:pt x="44" y="35"/>
                  </a:lnTo>
                  <a:lnTo>
                    <a:pt x="44" y="33"/>
                  </a:lnTo>
                  <a:lnTo>
                    <a:pt x="43" y="33"/>
                  </a:lnTo>
                  <a:lnTo>
                    <a:pt x="43" y="33"/>
                  </a:lnTo>
                  <a:lnTo>
                    <a:pt x="43" y="33"/>
                  </a:lnTo>
                  <a:lnTo>
                    <a:pt x="43" y="35"/>
                  </a:lnTo>
                  <a:lnTo>
                    <a:pt x="43" y="35"/>
                  </a:lnTo>
                  <a:lnTo>
                    <a:pt x="43" y="35"/>
                  </a:lnTo>
                  <a:lnTo>
                    <a:pt x="43" y="35"/>
                  </a:lnTo>
                  <a:lnTo>
                    <a:pt x="43" y="35"/>
                  </a:lnTo>
                  <a:lnTo>
                    <a:pt x="43" y="35"/>
                  </a:lnTo>
                  <a:lnTo>
                    <a:pt x="43" y="35"/>
                  </a:lnTo>
                  <a:lnTo>
                    <a:pt x="43" y="35"/>
                  </a:lnTo>
                  <a:lnTo>
                    <a:pt x="41" y="35"/>
                  </a:lnTo>
                  <a:lnTo>
                    <a:pt x="41" y="35"/>
                  </a:lnTo>
                  <a:lnTo>
                    <a:pt x="41" y="35"/>
                  </a:lnTo>
                  <a:lnTo>
                    <a:pt x="41" y="35"/>
                  </a:lnTo>
                  <a:lnTo>
                    <a:pt x="41" y="36"/>
                  </a:lnTo>
                  <a:lnTo>
                    <a:pt x="41" y="36"/>
                  </a:lnTo>
                  <a:lnTo>
                    <a:pt x="41" y="36"/>
                  </a:lnTo>
                  <a:lnTo>
                    <a:pt x="41" y="36"/>
                  </a:lnTo>
                  <a:lnTo>
                    <a:pt x="41" y="36"/>
                  </a:lnTo>
                  <a:lnTo>
                    <a:pt x="41" y="36"/>
                  </a:lnTo>
                  <a:lnTo>
                    <a:pt x="41" y="38"/>
                  </a:lnTo>
                  <a:lnTo>
                    <a:pt x="41" y="40"/>
                  </a:lnTo>
                  <a:lnTo>
                    <a:pt x="41" y="40"/>
                  </a:lnTo>
                  <a:lnTo>
                    <a:pt x="41" y="40"/>
                  </a:lnTo>
                  <a:lnTo>
                    <a:pt x="41" y="40"/>
                  </a:lnTo>
                  <a:lnTo>
                    <a:pt x="41" y="40"/>
                  </a:lnTo>
                  <a:lnTo>
                    <a:pt x="41" y="40"/>
                  </a:lnTo>
                  <a:lnTo>
                    <a:pt x="41" y="40"/>
                  </a:lnTo>
                  <a:lnTo>
                    <a:pt x="41" y="42"/>
                  </a:lnTo>
                  <a:lnTo>
                    <a:pt x="41" y="42"/>
                  </a:lnTo>
                  <a:lnTo>
                    <a:pt x="41" y="44"/>
                  </a:lnTo>
                  <a:lnTo>
                    <a:pt x="41" y="44"/>
                  </a:lnTo>
                  <a:lnTo>
                    <a:pt x="41" y="44"/>
                  </a:lnTo>
                  <a:lnTo>
                    <a:pt x="41" y="44"/>
                  </a:lnTo>
                  <a:lnTo>
                    <a:pt x="43" y="44"/>
                  </a:lnTo>
                  <a:lnTo>
                    <a:pt x="43" y="44"/>
                  </a:lnTo>
                  <a:lnTo>
                    <a:pt x="43" y="44"/>
                  </a:lnTo>
                  <a:lnTo>
                    <a:pt x="43" y="47"/>
                  </a:lnTo>
                  <a:lnTo>
                    <a:pt x="43" y="51"/>
                  </a:lnTo>
                  <a:lnTo>
                    <a:pt x="41" y="56"/>
                  </a:lnTo>
                  <a:lnTo>
                    <a:pt x="39" y="60"/>
                  </a:lnTo>
                  <a:lnTo>
                    <a:pt x="39" y="60"/>
                  </a:lnTo>
                  <a:lnTo>
                    <a:pt x="38" y="58"/>
                  </a:lnTo>
                  <a:lnTo>
                    <a:pt x="36" y="58"/>
                  </a:lnTo>
                  <a:lnTo>
                    <a:pt x="36" y="60"/>
                  </a:lnTo>
                  <a:lnTo>
                    <a:pt x="36" y="60"/>
                  </a:lnTo>
                  <a:lnTo>
                    <a:pt x="36" y="60"/>
                  </a:lnTo>
                  <a:lnTo>
                    <a:pt x="36" y="60"/>
                  </a:lnTo>
                  <a:lnTo>
                    <a:pt x="36" y="62"/>
                  </a:lnTo>
                  <a:lnTo>
                    <a:pt x="35" y="62"/>
                  </a:lnTo>
                  <a:lnTo>
                    <a:pt x="35" y="64"/>
                  </a:lnTo>
                  <a:lnTo>
                    <a:pt x="36" y="65"/>
                  </a:lnTo>
                  <a:lnTo>
                    <a:pt x="36" y="67"/>
                  </a:lnTo>
                  <a:lnTo>
                    <a:pt x="36" y="71"/>
                  </a:lnTo>
                  <a:lnTo>
                    <a:pt x="38" y="71"/>
                  </a:lnTo>
                  <a:lnTo>
                    <a:pt x="39" y="73"/>
                  </a:lnTo>
                  <a:lnTo>
                    <a:pt x="39" y="73"/>
                  </a:lnTo>
                  <a:lnTo>
                    <a:pt x="39" y="82"/>
                  </a:lnTo>
                  <a:lnTo>
                    <a:pt x="39" y="82"/>
                  </a:lnTo>
                  <a:lnTo>
                    <a:pt x="38" y="82"/>
                  </a:lnTo>
                  <a:lnTo>
                    <a:pt x="38" y="82"/>
                  </a:lnTo>
                  <a:lnTo>
                    <a:pt x="36" y="83"/>
                  </a:lnTo>
                  <a:lnTo>
                    <a:pt x="36" y="83"/>
                  </a:lnTo>
                  <a:lnTo>
                    <a:pt x="36" y="83"/>
                  </a:lnTo>
                  <a:lnTo>
                    <a:pt x="36" y="83"/>
                  </a:lnTo>
                  <a:lnTo>
                    <a:pt x="36" y="87"/>
                  </a:lnTo>
                  <a:lnTo>
                    <a:pt x="35" y="87"/>
                  </a:lnTo>
                  <a:lnTo>
                    <a:pt x="33" y="87"/>
                  </a:lnTo>
                  <a:lnTo>
                    <a:pt x="31" y="87"/>
                  </a:lnTo>
                  <a:lnTo>
                    <a:pt x="30" y="87"/>
                  </a:lnTo>
                  <a:lnTo>
                    <a:pt x="25" y="87"/>
                  </a:lnTo>
                  <a:lnTo>
                    <a:pt x="23" y="87"/>
                  </a:lnTo>
                  <a:lnTo>
                    <a:pt x="21" y="87"/>
                  </a:lnTo>
                  <a:lnTo>
                    <a:pt x="21" y="87"/>
                  </a:lnTo>
                  <a:lnTo>
                    <a:pt x="23" y="87"/>
                  </a:lnTo>
                  <a:lnTo>
                    <a:pt x="23" y="85"/>
                  </a:lnTo>
                  <a:lnTo>
                    <a:pt x="23" y="85"/>
                  </a:lnTo>
                  <a:lnTo>
                    <a:pt x="23" y="83"/>
                  </a:lnTo>
                  <a:lnTo>
                    <a:pt x="21" y="83"/>
                  </a:lnTo>
                  <a:lnTo>
                    <a:pt x="21" y="83"/>
                  </a:lnTo>
                  <a:lnTo>
                    <a:pt x="21" y="82"/>
                  </a:lnTo>
                  <a:lnTo>
                    <a:pt x="21" y="82"/>
                  </a:lnTo>
                  <a:lnTo>
                    <a:pt x="21" y="82"/>
                  </a:lnTo>
                  <a:lnTo>
                    <a:pt x="21" y="80"/>
                  </a:lnTo>
                  <a:lnTo>
                    <a:pt x="21" y="78"/>
                  </a:lnTo>
                  <a:lnTo>
                    <a:pt x="21" y="78"/>
                  </a:lnTo>
                  <a:lnTo>
                    <a:pt x="21" y="78"/>
                  </a:lnTo>
                  <a:lnTo>
                    <a:pt x="21" y="78"/>
                  </a:lnTo>
                  <a:lnTo>
                    <a:pt x="21" y="78"/>
                  </a:lnTo>
                  <a:lnTo>
                    <a:pt x="21" y="78"/>
                  </a:lnTo>
                  <a:lnTo>
                    <a:pt x="21" y="78"/>
                  </a:lnTo>
                  <a:lnTo>
                    <a:pt x="23" y="78"/>
                  </a:lnTo>
                  <a:lnTo>
                    <a:pt x="23" y="78"/>
                  </a:lnTo>
                  <a:lnTo>
                    <a:pt x="23" y="78"/>
                  </a:lnTo>
                  <a:lnTo>
                    <a:pt x="23" y="78"/>
                  </a:lnTo>
                  <a:lnTo>
                    <a:pt x="25" y="78"/>
                  </a:lnTo>
                  <a:lnTo>
                    <a:pt x="28" y="78"/>
                  </a:lnTo>
                  <a:lnTo>
                    <a:pt x="28" y="78"/>
                  </a:lnTo>
                  <a:lnTo>
                    <a:pt x="28" y="76"/>
                  </a:lnTo>
                  <a:lnTo>
                    <a:pt x="28" y="76"/>
                  </a:lnTo>
                  <a:lnTo>
                    <a:pt x="28" y="76"/>
                  </a:lnTo>
                  <a:lnTo>
                    <a:pt x="30" y="76"/>
                  </a:lnTo>
                  <a:lnTo>
                    <a:pt x="30" y="76"/>
                  </a:lnTo>
                  <a:lnTo>
                    <a:pt x="30" y="76"/>
                  </a:lnTo>
                  <a:lnTo>
                    <a:pt x="30" y="76"/>
                  </a:lnTo>
                  <a:lnTo>
                    <a:pt x="30" y="76"/>
                  </a:lnTo>
                  <a:lnTo>
                    <a:pt x="30" y="76"/>
                  </a:lnTo>
                  <a:lnTo>
                    <a:pt x="30" y="74"/>
                  </a:lnTo>
                  <a:lnTo>
                    <a:pt x="30" y="73"/>
                  </a:lnTo>
                  <a:lnTo>
                    <a:pt x="30" y="73"/>
                  </a:lnTo>
                  <a:lnTo>
                    <a:pt x="30" y="73"/>
                  </a:lnTo>
                  <a:lnTo>
                    <a:pt x="30" y="73"/>
                  </a:lnTo>
                  <a:lnTo>
                    <a:pt x="30" y="71"/>
                  </a:lnTo>
                  <a:lnTo>
                    <a:pt x="28" y="71"/>
                  </a:lnTo>
                  <a:lnTo>
                    <a:pt x="28" y="71"/>
                  </a:lnTo>
                  <a:lnTo>
                    <a:pt x="28" y="71"/>
                  </a:lnTo>
                  <a:lnTo>
                    <a:pt x="28" y="71"/>
                  </a:lnTo>
                  <a:lnTo>
                    <a:pt x="26" y="69"/>
                  </a:lnTo>
                  <a:lnTo>
                    <a:pt x="26" y="71"/>
                  </a:lnTo>
                  <a:lnTo>
                    <a:pt x="25" y="73"/>
                  </a:lnTo>
                  <a:lnTo>
                    <a:pt x="25" y="73"/>
                  </a:lnTo>
                  <a:lnTo>
                    <a:pt x="25" y="73"/>
                  </a:lnTo>
                  <a:lnTo>
                    <a:pt x="23" y="73"/>
                  </a:lnTo>
                  <a:lnTo>
                    <a:pt x="21" y="73"/>
                  </a:lnTo>
                  <a:lnTo>
                    <a:pt x="21" y="73"/>
                  </a:lnTo>
                  <a:lnTo>
                    <a:pt x="21" y="71"/>
                  </a:lnTo>
                  <a:lnTo>
                    <a:pt x="21" y="71"/>
                  </a:lnTo>
                  <a:lnTo>
                    <a:pt x="20" y="69"/>
                  </a:lnTo>
                  <a:lnTo>
                    <a:pt x="15" y="67"/>
                  </a:lnTo>
                  <a:lnTo>
                    <a:pt x="13" y="67"/>
                  </a:lnTo>
                  <a:lnTo>
                    <a:pt x="12" y="67"/>
                  </a:lnTo>
                  <a:lnTo>
                    <a:pt x="12" y="67"/>
                  </a:lnTo>
                  <a:lnTo>
                    <a:pt x="12" y="67"/>
                  </a:lnTo>
                  <a:lnTo>
                    <a:pt x="12" y="67"/>
                  </a:lnTo>
                  <a:lnTo>
                    <a:pt x="12" y="67"/>
                  </a:lnTo>
                  <a:lnTo>
                    <a:pt x="10" y="65"/>
                  </a:lnTo>
                  <a:lnTo>
                    <a:pt x="10" y="65"/>
                  </a:lnTo>
                  <a:lnTo>
                    <a:pt x="10" y="65"/>
                  </a:lnTo>
                  <a:lnTo>
                    <a:pt x="8" y="65"/>
                  </a:lnTo>
                  <a:lnTo>
                    <a:pt x="8" y="64"/>
                  </a:lnTo>
                  <a:lnTo>
                    <a:pt x="8" y="64"/>
                  </a:lnTo>
                  <a:lnTo>
                    <a:pt x="8" y="64"/>
                  </a:lnTo>
                  <a:lnTo>
                    <a:pt x="8" y="64"/>
                  </a:lnTo>
                  <a:lnTo>
                    <a:pt x="7" y="64"/>
                  </a:lnTo>
                  <a:lnTo>
                    <a:pt x="7" y="60"/>
                  </a:lnTo>
                  <a:lnTo>
                    <a:pt x="7" y="58"/>
                  </a:lnTo>
                  <a:lnTo>
                    <a:pt x="7" y="58"/>
                  </a:lnTo>
                  <a:lnTo>
                    <a:pt x="7" y="58"/>
                  </a:lnTo>
                  <a:lnTo>
                    <a:pt x="7" y="56"/>
                  </a:lnTo>
                  <a:lnTo>
                    <a:pt x="8" y="56"/>
                  </a:lnTo>
                  <a:lnTo>
                    <a:pt x="8" y="56"/>
                  </a:lnTo>
                  <a:lnTo>
                    <a:pt x="8" y="56"/>
                  </a:lnTo>
                  <a:lnTo>
                    <a:pt x="10" y="56"/>
                  </a:lnTo>
                  <a:lnTo>
                    <a:pt x="10" y="56"/>
                  </a:lnTo>
                  <a:lnTo>
                    <a:pt x="10" y="55"/>
                  </a:lnTo>
                  <a:lnTo>
                    <a:pt x="10" y="55"/>
                  </a:lnTo>
                  <a:lnTo>
                    <a:pt x="10" y="55"/>
                  </a:lnTo>
                  <a:lnTo>
                    <a:pt x="12" y="55"/>
                  </a:lnTo>
                  <a:lnTo>
                    <a:pt x="12" y="55"/>
                  </a:lnTo>
                  <a:lnTo>
                    <a:pt x="12" y="55"/>
                  </a:lnTo>
                  <a:lnTo>
                    <a:pt x="12" y="53"/>
                  </a:lnTo>
                  <a:lnTo>
                    <a:pt x="12" y="53"/>
                  </a:lnTo>
                  <a:lnTo>
                    <a:pt x="12" y="53"/>
                  </a:lnTo>
                  <a:lnTo>
                    <a:pt x="12" y="51"/>
                  </a:lnTo>
                  <a:lnTo>
                    <a:pt x="12" y="51"/>
                  </a:lnTo>
                  <a:lnTo>
                    <a:pt x="13" y="53"/>
                  </a:lnTo>
                  <a:lnTo>
                    <a:pt x="13" y="53"/>
                  </a:lnTo>
                  <a:lnTo>
                    <a:pt x="13" y="53"/>
                  </a:lnTo>
                  <a:lnTo>
                    <a:pt x="13" y="53"/>
                  </a:lnTo>
                  <a:lnTo>
                    <a:pt x="13" y="55"/>
                  </a:lnTo>
                  <a:lnTo>
                    <a:pt x="13" y="55"/>
                  </a:lnTo>
                  <a:lnTo>
                    <a:pt x="15" y="55"/>
                  </a:lnTo>
                  <a:lnTo>
                    <a:pt x="15" y="55"/>
                  </a:lnTo>
                  <a:lnTo>
                    <a:pt x="15" y="58"/>
                  </a:lnTo>
                  <a:lnTo>
                    <a:pt x="15" y="58"/>
                  </a:lnTo>
                  <a:lnTo>
                    <a:pt x="15" y="60"/>
                  </a:lnTo>
                  <a:lnTo>
                    <a:pt x="15" y="60"/>
                  </a:lnTo>
                  <a:lnTo>
                    <a:pt x="15" y="60"/>
                  </a:lnTo>
                  <a:lnTo>
                    <a:pt x="15" y="60"/>
                  </a:lnTo>
                  <a:lnTo>
                    <a:pt x="17" y="60"/>
                  </a:lnTo>
                  <a:lnTo>
                    <a:pt x="18" y="60"/>
                  </a:lnTo>
                  <a:lnTo>
                    <a:pt x="18" y="60"/>
                  </a:lnTo>
                  <a:lnTo>
                    <a:pt x="18" y="60"/>
                  </a:lnTo>
                  <a:lnTo>
                    <a:pt x="18" y="62"/>
                  </a:lnTo>
                  <a:lnTo>
                    <a:pt x="18" y="62"/>
                  </a:lnTo>
                  <a:lnTo>
                    <a:pt x="20" y="62"/>
                  </a:lnTo>
                  <a:lnTo>
                    <a:pt x="20" y="62"/>
                  </a:lnTo>
                  <a:lnTo>
                    <a:pt x="20" y="60"/>
                  </a:lnTo>
                  <a:lnTo>
                    <a:pt x="20" y="60"/>
                  </a:lnTo>
                  <a:lnTo>
                    <a:pt x="20" y="60"/>
                  </a:lnTo>
                  <a:lnTo>
                    <a:pt x="20" y="58"/>
                  </a:lnTo>
                  <a:lnTo>
                    <a:pt x="20" y="58"/>
                  </a:lnTo>
                  <a:lnTo>
                    <a:pt x="18" y="58"/>
                  </a:lnTo>
                  <a:lnTo>
                    <a:pt x="18" y="58"/>
                  </a:lnTo>
                  <a:lnTo>
                    <a:pt x="18" y="58"/>
                  </a:lnTo>
                  <a:lnTo>
                    <a:pt x="18" y="58"/>
                  </a:lnTo>
                  <a:lnTo>
                    <a:pt x="18" y="58"/>
                  </a:lnTo>
                  <a:lnTo>
                    <a:pt x="18" y="56"/>
                  </a:lnTo>
                  <a:lnTo>
                    <a:pt x="17" y="53"/>
                  </a:lnTo>
                  <a:lnTo>
                    <a:pt x="18" y="53"/>
                  </a:lnTo>
                  <a:lnTo>
                    <a:pt x="18" y="53"/>
                  </a:lnTo>
                  <a:lnTo>
                    <a:pt x="18" y="53"/>
                  </a:lnTo>
                  <a:lnTo>
                    <a:pt x="18" y="51"/>
                  </a:lnTo>
                  <a:lnTo>
                    <a:pt x="18" y="51"/>
                  </a:lnTo>
                  <a:lnTo>
                    <a:pt x="20" y="51"/>
                  </a:lnTo>
                  <a:lnTo>
                    <a:pt x="21" y="51"/>
                  </a:lnTo>
                  <a:lnTo>
                    <a:pt x="21" y="51"/>
                  </a:lnTo>
                  <a:lnTo>
                    <a:pt x="21" y="51"/>
                  </a:lnTo>
                  <a:lnTo>
                    <a:pt x="21" y="51"/>
                  </a:lnTo>
                  <a:lnTo>
                    <a:pt x="21" y="51"/>
                  </a:lnTo>
                  <a:lnTo>
                    <a:pt x="21" y="51"/>
                  </a:lnTo>
                  <a:lnTo>
                    <a:pt x="21" y="51"/>
                  </a:lnTo>
                  <a:lnTo>
                    <a:pt x="21" y="51"/>
                  </a:lnTo>
                  <a:lnTo>
                    <a:pt x="21" y="49"/>
                  </a:lnTo>
                  <a:lnTo>
                    <a:pt x="21" y="49"/>
                  </a:lnTo>
                  <a:lnTo>
                    <a:pt x="21" y="49"/>
                  </a:lnTo>
                  <a:lnTo>
                    <a:pt x="21" y="49"/>
                  </a:lnTo>
                  <a:lnTo>
                    <a:pt x="21" y="49"/>
                  </a:lnTo>
                  <a:lnTo>
                    <a:pt x="21" y="47"/>
                  </a:lnTo>
                  <a:lnTo>
                    <a:pt x="21" y="47"/>
                  </a:lnTo>
                  <a:lnTo>
                    <a:pt x="21" y="47"/>
                  </a:lnTo>
                  <a:lnTo>
                    <a:pt x="21" y="47"/>
                  </a:lnTo>
                  <a:lnTo>
                    <a:pt x="21" y="47"/>
                  </a:lnTo>
                  <a:lnTo>
                    <a:pt x="21" y="47"/>
                  </a:lnTo>
                  <a:lnTo>
                    <a:pt x="21" y="47"/>
                  </a:lnTo>
                  <a:lnTo>
                    <a:pt x="21" y="47"/>
                  </a:lnTo>
                  <a:lnTo>
                    <a:pt x="21" y="47"/>
                  </a:lnTo>
                  <a:lnTo>
                    <a:pt x="21" y="47"/>
                  </a:lnTo>
                  <a:lnTo>
                    <a:pt x="21" y="47"/>
                  </a:lnTo>
                  <a:lnTo>
                    <a:pt x="21" y="47"/>
                  </a:lnTo>
                  <a:lnTo>
                    <a:pt x="21" y="47"/>
                  </a:lnTo>
                  <a:lnTo>
                    <a:pt x="21" y="47"/>
                  </a:lnTo>
                  <a:lnTo>
                    <a:pt x="21" y="47"/>
                  </a:lnTo>
                  <a:lnTo>
                    <a:pt x="21" y="47"/>
                  </a:lnTo>
                  <a:lnTo>
                    <a:pt x="20" y="47"/>
                  </a:lnTo>
                  <a:lnTo>
                    <a:pt x="18" y="47"/>
                  </a:lnTo>
                  <a:lnTo>
                    <a:pt x="12" y="47"/>
                  </a:lnTo>
                  <a:lnTo>
                    <a:pt x="7" y="45"/>
                  </a:lnTo>
                  <a:lnTo>
                    <a:pt x="7" y="45"/>
                  </a:lnTo>
                  <a:lnTo>
                    <a:pt x="7" y="45"/>
                  </a:lnTo>
                  <a:lnTo>
                    <a:pt x="7" y="44"/>
                  </a:lnTo>
                  <a:lnTo>
                    <a:pt x="3" y="44"/>
                  </a:lnTo>
                  <a:lnTo>
                    <a:pt x="0" y="44"/>
                  </a:lnTo>
                  <a:lnTo>
                    <a:pt x="0" y="44"/>
                  </a:lnTo>
                  <a:lnTo>
                    <a:pt x="0" y="44"/>
                  </a:lnTo>
                  <a:lnTo>
                    <a:pt x="0" y="42"/>
                  </a:lnTo>
                  <a:lnTo>
                    <a:pt x="0" y="38"/>
                  </a:lnTo>
                  <a:lnTo>
                    <a:pt x="0" y="38"/>
                  </a:lnTo>
                  <a:lnTo>
                    <a:pt x="0" y="36"/>
                  </a:lnTo>
                  <a:lnTo>
                    <a:pt x="0" y="33"/>
                  </a:lnTo>
                  <a:lnTo>
                    <a:pt x="0" y="33"/>
                  </a:lnTo>
                  <a:lnTo>
                    <a:pt x="0" y="33"/>
                  </a:lnTo>
                  <a:lnTo>
                    <a:pt x="2" y="33"/>
                  </a:lnTo>
                  <a:lnTo>
                    <a:pt x="2" y="33"/>
                  </a:lnTo>
                  <a:lnTo>
                    <a:pt x="2" y="33"/>
                  </a:lnTo>
                  <a:lnTo>
                    <a:pt x="2" y="33"/>
                  </a:lnTo>
                  <a:lnTo>
                    <a:pt x="2" y="31"/>
                  </a:lnTo>
                  <a:lnTo>
                    <a:pt x="2" y="31"/>
                  </a:lnTo>
                  <a:lnTo>
                    <a:pt x="2" y="31"/>
                  </a:lnTo>
                  <a:lnTo>
                    <a:pt x="3" y="31"/>
                  </a:lnTo>
                  <a:lnTo>
                    <a:pt x="3" y="33"/>
                  </a:lnTo>
                  <a:lnTo>
                    <a:pt x="3" y="33"/>
                  </a:lnTo>
                  <a:lnTo>
                    <a:pt x="3" y="33"/>
                  </a:lnTo>
                  <a:lnTo>
                    <a:pt x="3" y="33"/>
                  </a:lnTo>
                  <a:lnTo>
                    <a:pt x="3" y="35"/>
                  </a:lnTo>
                  <a:lnTo>
                    <a:pt x="5" y="35"/>
                  </a:lnTo>
                  <a:lnTo>
                    <a:pt x="5" y="35"/>
                  </a:lnTo>
                  <a:lnTo>
                    <a:pt x="5" y="35"/>
                  </a:lnTo>
                  <a:lnTo>
                    <a:pt x="5" y="36"/>
                  </a:lnTo>
                  <a:lnTo>
                    <a:pt x="7" y="36"/>
                  </a:lnTo>
                  <a:lnTo>
                    <a:pt x="7" y="38"/>
                  </a:lnTo>
                  <a:lnTo>
                    <a:pt x="7" y="38"/>
                  </a:lnTo>
                  <a:lnTo>
                    <a:pt x="7" y="38"/>
                  </a:lnTo>
                  <a:lnTo>
                    <a:pt x="7" y="38"/>
                  </a:lnTo>
                  <a:lnTo>
                    <a:pt x="7" y="38"/>
                  </a:lnTo>
                  <a:lnTo>
                    <a:pt x="8" y="38"/>
                  </a:lnTo>
                  <a:lnTo>
                    <a:pt x="8" y="38"/>
                  </a:lnTo>
                  <a:lnTo>
                    <a:pt x="10" y="38"/>
                  </a:lnTo>
                  <a:lnTo>
                    <a:pt x="10" y="38"/>
                  </a:lnTo>
                  <a:lnTo>
                    <a:pt x="10" y="38"/>
                  </a:lnTo>
                  <a:lnTo>
                    <a:pt x="12" y="38"/>
                  </a:lnTo>
                  <a:lnTo>
                    <a:pt x="12" y="38"/>
                  </a:lnTo>
                  <a:lnTo>
                    <a:pt x="12" y="38"/>
                  </a:lnTo>
                  <a:lnTo>
                    <a:pt x="12" y="38"/>
                  </a:lnTo>
                  <a:lnTo>
                    <a:pt x="12" y="38"/>
                  </a:lnTo>
                  <a:lnTo>
                    <a:pt x="12" y="38"/>
                  </a:lnTo>
                  <a:lnTo>
                    <a:pt x="12" y="38"/>
                  </a:lnTo>
                  <a:lnTo>
                    <a:pt x="12" y="38"/>
                  </a:lnTo>
                  <a:lnTo>
                    <a:pt x="12" y="38"/>
                  </a:lnTo>
                  <a:lnTo>
                    <a:pt x="12" y="38"/>
                  </a:lnTo>
                  <a:lnTo>
                    <a:pt x="12" y="38"/>
                  </a:lnTo>
                  <a:lnTo>
                    <a:pt x="12" y="36"/>
                  </a:lnTo>
                  <a:lnTo>
                    <a:pt x="13" y="36"/>
                  </a:lnTo>
                  <a:lnTo>
                    <a:pt x="13" y="36"/>
                  </a:lnTo>
                  <a:lnTo>
                    <a:pt x="12" y="36"/>
                  </a:lnTo>
                  <a:lnTo>
                    <a:pt x="12" y="36"/>
                  </a:lnTo>
                  <a:lnTo>
                    <a:pt x="12" y="36"/>
                  </a:lnTo>
                  <a:lnTo>
                    <a:pt x="12" y="36"/>
                  </a:lnTo>
                  <a:lnTo>
                    <a:pt x="12" y="35"/>
                  </a:lnTo>
                  <a:lnTo>
                    <a:pt x="12" y="35"/>
                  </a:lnTo>
                  <a:lnTo>
                    <a:pt x="12" y="35"/>
                  </a:lnTo>
                  <a:lnTo>
                    <a:pt x="12" y="35"/>
                  </a:lnTo>
                  <a:lnTo>
                    <a:pt x="12" y="35"/>
                  </a:lnTo>
                  <a:lnTo>
                    <a:pt x="12" y="33"/>
                  </a:lnTo>
                  <a:lnTo>
                    <a:pt x="12" y="33"/>
                  </a:lnTo>
                  <a:lnTo>
                    <a:pt x="10" y="33"/>
                  </a:lnTo>
                  <a:lnTo>
                    <a:pt x="10" y="33"/>
                  </a:lnTo>
                  <a:lnTo>
                    <a:pt x="10" y="33"/>
                  </a:lnTo>
                  <a:lnTo>
                    <a:pt x="10" y="33"/>
                  </a:lnTo>
                  <a:lnTo>
                    <a:pt x="10" y="33"/>
                  </a:lnTo>
                  <a:lnTo>
                    <a:pt x="10" y="31"/>
                  </a:lnTo>
                  <a:lnTo>
                    <a:pt x="10" y="31"/>
                  </a:lnTo>
                  <a:lnTo>
                    <a:pt x="8" y="31"/>
                  </a:lnTo>
                  <a:lnTo>
                    <a:pt x="8" y="31"/>
                  </a:lnTo>
                  <a:lnTo>
                    <a:pt x="8" y="29"/>
                  </a:lnTo>
                  <a:lnTo>
                    <a:pt x="8" y="29"/>
                  </a:lnTo>
                  <a:lnTo>
                    <a:pt x="7" y="27"/>
                  </a:lnTo>
                  <a:lnTo>
                    <a:pt x="7" y="27"/>
                  </a:lnTo>
                  <a:lnTo>
                    <a:pt x="7" y="26"/>
                  </a:lnTo>
                  <a:lnTo>
                    <a:pt x="7" y="26"/>
                  </a:lnTo>
                  <a:lnTo>
                    <a:pt x="7" y="24"/>
                  </a:lnTo>
                  <a:lnTo>
                    <a:pt x="5" y="24"/>
                  </a:lnTo>
                  <a:lnTo>
                    <a:pt x="5" y="24"/>
                  </a:lnTo>
                  <a:lnTo>
                    <a:pt x="5" y="24"/>
                  </a:lnTo>
                  <a:lnTo>
                    <a:pt x="5" y="22"/>
                  </a:lnTo>
                  <a:lnTo>
                    <a:pt x="5" y="22"/>
                  </a:lnTo>
                  <a:lnTo>
                    <a:pt x="3" y="22"/>
                  </a:lnTo>
                  <a:lnTo>
                    <a:pt x="3" y="20"/>
                  </a:lnTo>
                  <a:lnTo>
                    <a:pt x="3" y="20"/>
                  </a:lnTo>
                  <a:lnTo>
                    <a:pt x="3" y="20"/>
                  </a:lnTo>
                  <a:lnTo>
                    <a:pt x="3" y="20"/>
                  </a:lnTo>
                  <a:lnTo>
                    <a:pt x="3" y="18"/>
                  </a:lnTo>
                  <a:lnTo>
                    <a:pt x="3" y="18"/>
                  </a:lnTo>
                  <a:lnTo>
                    <a:pt x="3" y="18"/>
                  </a:lnTo>
                  <a:lnTo>
                    <a:pt x="3" y="18"/>
                  </a:lnTo>
                  <a:lnTo>
                    <a:pt x="3" y="17"/>
                  </a:lnTo>
                  <a:lnTo>
                    <a:pt x="3" y="17"/>
                  </a:lnTo>
                  <a:lnTo>
                    <a:pt x="3" y="17"/>
                  </a:lnTo>
                  <a:lnTo>
                    <a:pt x="5" y="17"/>
                  </a:lnTo>
                  <a:lnTo>
                    <a:pt x="5" y="17"/>
                  </a:lnTo>
                  <a:lnTo>
                    <a:pt x="5" y="17"/>
                  </a:lnTo>
                  <a:lnTo>
                    <a:pt x="7" y="17"/>
                  </a:lnTo>
                  <a:lnTo>
                    <a:pt x="7" y="15"/>
                  </a:lnTo>
                  <a:lnTo>
                    <a:pt x="7" y="15"/>
                  </a:lnTo>
                  <a:lnTo>
                    <a:pt x="7" y="15"/>
                  </a:lnTo>
                  <a:lnTo>
                    <a:pt x="7" y="15"/>
                  </a:lnTo>
                  <a:lnTo>
                    <a:pt x="7" y="15"/>
                  </a:lnTo>
                  <a:lnTo>
                    <a:pt x="7" y="15"/>
                  </a:lnTo>
                  <a:lnTo>
                    <a:pt x="7" y="15"/>
                  </a:lnTo>
                  <a:lnTo>
                    <a:pt x="7" y="15"/>
                  </a:lnTo>
                  <a:lnTo>
                    <a:pt x="8" y="15"/>
                  </a:lnTo>
                  <a:lnTo>
                    <a:pt x="8" y="15"/>
                  </a:lnTo>
                  <a:lnTo>
                    <a:pt x="10" y="13"/>
                  </a:lnTo>
                  <a:lnTo>
                    <a:pt x="12" y="13"/>
                  </a:lnTo>
                  <a:lnTo>
                    <a:pt x="12" y="15"/>
                  </a:lnTo>
                  <a:lnTo>
                    <a:pt x="12" y="15"/>
                  </a:lnTo>
                  <a:lnTo>
                    <a:pt x="12" y="15"/>
                  </a:lnTo>
                  <a:lnTo>
                    <a:pt x="12" y="15"/>
                  </a:lnTo>
                  <a:lnTo>
                    <a:pt x="12" y="15"/>
                  </a:lnTo>
                  <a:lnTo>
                    <a:pt x="12" y="22"/>
                  </a:lnTo>
                  <a:lnTo>
                    <a:pt x="12" y="22"/>
                  </a:lnTo>
                  <a:lnTo>
                    <a:pt x="12" y="24"/>
                  </a:lnTo>
                  <a:lnTo>
                    <a:pt x="12" y="24"/>
                  </a:lnTo>
                  <a:lnTo>
                    <a:pt x="12" y="24"/>
                  </a:lnTo>
                  <a:lnTo>
                    <a:pt x="12" y="24"/>
                  </a:lnTo>
                  <a:lnTo>
                    <a:pt x="12" y="24"/>
                  </a:lnTo>
                  <a:close/>
                </a:path>
              </a:pathLst>
            </a:custGeom>
            <a:solidFill>
              <a:srgbClr val="FFFFFF"/>
            </a:solidFill>
            <a:ln w="9525">
              <a:noFill/>
              <a:round/>
              <a:headEnd/>
              <a:tailEnd/>
            </a:ln>
          </p:spPr>
          <p:txBody>
            <a:bodyPr/>
            <a:lstStyle/>
            <a:p>
              <a:pPr>
                <a:defRPr/>
              </a:pPr>
              <a:endParaRPr lang="en-US">
                <a:ea typeface="+mn-ea"/>
                <a:cs typeface="+mn-cs"/>
              </a:endParaRPr>
            </a:p>
          </p:txBody>
        </p:sp>
        <p:sp>
          <p:nvSpPr>
            <p:cNvPr id="1051" name="Freeform 27"/>
            <p:cNvSpPr>
              <a:spLocks/>
            </p:cNvSpPr>
            <p:nvPr/>
          </p:nvSpPr>
          <p:spPr bwMode="auto">
            <a:xfrm>
              <a:off x="172" y="231"/>
              <a:ext cx="145" cy="125"/>
            </a:xfrm>
            <a:custGeom>
              <a:avLst/>
              <a:gdLst/>
              <a:ahLst/>
              <a:cxnLst>
                <a:cxn ang="0">
                  <a:pos x="0" y="99"/>
                </a:cxn>
                <a:cxn ang="0">
                  <a:pos x="72" y="0"/>
                </a:cxn>
                <a:cxn ang="0">
                  <a:pos x="146" y="99"/>
                </a:cxn>
                <a:cxn ang="0">
                  <a:pos x="146" y="122"/>
                </a:cxn>
                <a:cxn ang="0">
                  <a:pos x="72" y="30"/>
                </a:cxn>
                <a:cxn ang="0">
                  <a:pos x="2" y="124"/>
                </a:cxn>
                <a:cxn ang="0">
                  <a:pos x="0" y="99"/>
                </a:cxn>
              </a:cxnLst>
              <a:rect l="0" t="0" r="r" b="b"/>
              <a:pathLst>
                <a:path w="146" h="124">
                  <a:moveTo>
                    <a:pt x="0" y="99"/>
                  </a:moveTo>
                  <a:lnTo>
                    <a:pt x="72" y="0"/>
                  </a:lnTo>
                  <a:lnTo>
                    <a:pt x="146" y="99"/>
                  </a:lnTo>
                  <a:lnTo>
                    <a:pt x="146" y="122"/>
                  </a:lnTo>
                  <a:lnTo>
                    <a:pt x="72" y="30"/>
                  </a:lnTo>
                  <a:lnTo>
                    <a:pt x="2" y="124"/>
                  </a:lnTo>
                  <a:lnTo>
                    <a:pt x="0" y="99"/>
                  </a:lnTo>
                  <a:close/>
                </a:path>
              </a:pathLst>
            </a:custGeom>
            <a:solidFill>
              <a:srgbClr val="F9A03F"/>
            </a:solidFill>
            <a:ln w="9525">
              <a:noFill/>
              <a:round/>
              <a:headEnd/>
              <a:tailEnd/>
            </a:ln>
          </p:spPr>
          <p:txBody>
            <a:bodyPr/>
            <a:lstStyle/>
            <a:p>
              <a:pPr>
                <a:defRPr/>
              </a:pPr>
              <a:endParaRPr lang="en-US">
                <a:ea typeface="+mn-ea"/>
                <a:cs typeface="+mn-cs"/>
              </a:endParaRPr>
            </a:p>
          </p:txBody>
        </p:sp>
        <p:sp>
          <p:nvSpPr>
            <p:cNvPr id="1052" name="Freeform 28"/>
            <p:cNvSpPr>
              <a:spLocks/>
            </p:cNvSpPr>
            <p:nvPr/>
          </p:nvSpPr>
          <p:spPr bwMode="auto">
            <a:xfrm>
              <a:off x="326" y="204"/>
              <a:ext cx="5" cy="170"/>
            </a:xfrm>
            <a:custGeom>
              <a:avLst/>
              <a:gdLst/>
              <a:ahLst/>
              <a:cxnLst>
                <a:cxn ang="0">
                  <a:pos x="3" y="171"/>
                </a:cxn>
                <a:cxn ang="0">
                  <a:pos x="5" y="169"/>
                </a:cxn>
                <a:cxn ang="0">
                  <a:pos x="5" y="0"/>
                </a:cxn>
                <a:cxn ang="0">
                  <a:pos x="0" y="0"/>
                </a:cxn>
                <a:cxn ang="0">
                  <a:pos x="0" y="169"/>
                </a:cxn>
                <a:cxn ang="0">
                  <a:pos x="3" y="171"/>
                </a:cxn>
                <a:cxn ang="0">
                  <a:pos x="3" y="171"/>
                </a:cxn>
                <a:cxn ang="0">
                  <a:pos x="5" y="171"/>
                </a:cxn>
                <a:cxn ang="0">
                  <a:pos x="5" y="169"/>
                </a:cxn>
                <a:cxn ang="0">
                  <a:pos x="3" y="171"/>
                </a:cxn>
              </a:cxnLst>
              <a:rect l="0" t="0" r="r" b="b"/>
              <a:pathLst>
                <a:path w="5" h="171">
                  <a:moveTo>
                    <a:pt x="3" y="171"/>
                  </a:moveTo>
                  <a:lnTo>
                    <a:pt x="5" y="169"/>
                  </a:lnTo>
                  <a:lnTo>
                    <a:pt x="5" y="0"/>
                  </a:lnTo>
                  <a:lnTo>
                    <a:pt x="0" y="0"/>
                  </a:lnTo>
                  <a:lnTo>
                    <a:pt x="0" y="169"/>
                  </a:lnTo>
                  <a:lnTo>
                    <a:pt x="3" y="171"/>
                  </a:lnTo>
                  <a:lnTo>
                    <a:pt x="3" y="171"/>
                  </a:lnTo>
                  <a:lnTo>
                    <a:pt x="5" y="171"/>
                  </a:lnTo>
                  <a:lnTo>
                    <a:pt x="5" y="169"/>
                  </a:lnTo>
                  <a:lnTo>
                    <a:pt x="3" y="171"/>
                  </a:lnTo>
                  <a:close/>
                </a:path>
              </a:pathLst>
            </a:custGeom>
            <a:solidFill>
              <a:srgbClr val="61BFF3"/>
            </a:solidFill>
            <a:ln w="9525">
              <a:noFill/>
              <a:round/>
              <a:headEnd/>
              <a:tailEnd/>
            </a:ln>
          </p:spPr>
          <p:txBody>
            <a:bodyPr/>
            <a:lstStyle/>
            <a:p>
              <a:pPr>
                <a:defRPr/>
              </a:pPr>
              <a:endParaRPr lang="en-US">
                <a:ea typeface="+mn-ea"/>
                <a:cs typeface="+mn-cs"/>
              </a:endParaRPr>
            </a:p>
          </p:txBody>
        </p:sp>
        <p:sp>
          <p:nvSpPr>
            <p:cNvPr id="1053" name="Rectangle 29"/>
            <p:cNvSpPr>
              <a:spLocks noChangeArrowheads="1"/>
            </p:cNvSpPr>
            <p:nvPr/>
          </p:nvSpPr>
          <p:spPr bwMode="auto">
            <a:xfrm>
              <a:off x="170" y="371"/>
              <a:ext cx="159" cy="4"/>
            </a:xfrm>
            <a:prstGeom prst="rect">
              <a:avLst/>
            </a:prstGeom>
            <a:solidFill>
              <a:srgbClr val="61BFF3"/>
            </a:solidFill>
            <a:ln w="9525">
              <a:noFill/>
              <a:miter lim="800000"/>
              <a:headEnd/>
              <a:tailEnd/>
            </a:ln>
          </p:spPr>
          <p:txBody>
            <a:bodyPr/>
            <a:lstStyle/>
            <a:p>
              <a:pPr>
                <a:defRPr/>
              </a:pPr>
              <a:endParaRPr lang="en-US">
                <a:ea typeface="+mn-ea"/>
                <a:cs typeface="+mn-cs"/>
              </a:endParaRPr>
            </a:p>
          </p:txBody>
        </p:sp>
        <p:sp>
          <p:nvSpPr>
            <p:cNvPr id="1054" name="Freeform 30"/>
            <p:cNvSpPr>
              <a:spLocks/>
            </p:cNvSpPr>
            <p:nvPr/>
          </p:nvSpPr>
          <p:spPr bwMode="auto">
            <a:xfrm>
              <a:off x="149" y="195"/>
              <a:ext cx="504" cy="9"/>
            </a:xfrm>
            <a:custGeom>
              <a:avLst/>
              <a:gdLst/>
              <a:ahLst/>
              <a:cxnLst>
                <a:cxn ang="0">
                  <a:pos x="505" y="7"/>
                </a:cxn>
                <a:cxn ang="0">
                  <a:pos x="505" y="0"/>
                </a:cxn>
                <a:cxn ang="0">
                  <a:pos x="0" y="1"/>
                </a:cxn>
                <a:cxn ang="0">
                  <a:pos x="0" y="9"/>
                </a:cxn>
                <a:cxn ang="0">
                  <a:pos x="505" y="7"/>
                </a:cxn>
                <a:cxn ang="0">
                  <a:pos x="505" y="7"/>
                </a:cxn>
              </a:cxnLst>
              <a:rect l="0" t="0" r="r" b="b"/>
              <a:pathLst>
                <a:path w="505" h="9">
                  <a:moveTo>
                    <a:pt x="505" y="7"/>
                  </a:moveTo>
                  <a:lnTo>
                    <a:pt x="505" y="0"/>
                  </a:lnTo>
                  <a:lnTo>
                    <a:pt x="0" y="1"/>
                  </a:lnTo>
                  <a:lnTo>
                    <a:pt x="0" y="9"/>
                  </a:lnTo>
                  <a:lnTo>
                    <a:pt x="505" y="7"/>
                  </a:lnTo>
                  <a:lnTo>
                    <a:pt x="505" y="7"/>
                  </a:lnTo>
                  <a:close/>
                </a:path>
              </a:pathLst>
            </a:custGeom>
            <a:solidFill>
              <a:srgbClr val="25221E"/>
            </a:solidFill>
            <a:ln w="9525">
              <a:noFill/>
              <a:round/>
              <a:headEnd/>
              <a:tailEnd/>
            </a:ln>
          </p:spPr>
          <p:txBody>
            <a:bodyPr/>
            <a:lstStyle/>
            <a:p>
              <a:pPr>
                <a:defRPr/>
              </a:pPr>
              <a:endParaRPr lang="en-US">
                <a:ea typeface="+mn-ea"/>
                <a:cs typeface="+mn-cs"/>
              </a:endParaRPr>
            </a:p>
          </p:txBody>
        </p:sp>
        <p:sp>
          <p:nvSpPr>
            <p:cNvPr id="1055" name="Freeform 31"/>
            <p:cNvSpPr>
              <a:spLocks/>
            </p:cNvSpPr>
            <p:nvPr/>
          </p:nvSpPr>
          <p:spPr bwMode="auto">
            <a:xfrm>
              <a:off x="652" y="195"/>
              <a:ext cx="5" cy="38"/>
            </a:xfrm>
            <a:custGeom>
              <a:avLst/>
              <a:gdLst/>
              <a:ahLst/>
              <a:cxnLst>
                <a:cxn ang="0">
                  <a:pos x="6" y="37"/>
                </a:cxn>
                <a:cxn ang="0">
                  <a:pos x="6" y="37"/>
                </a:cxn>
                <a:cxn ang="0">
                  <a:pos x="6" y="16"/>
                </a:cxn>
                <a:cxn ang="0">
                  <a:pos x="3" y="0"/>
                </a:cxn>
                <a:cxn ang="0">
                  <a:pos x="3" y="7"/>
                </a:cxn>
                <a:cxn ang="0">
                  <a:pos x="1" y="16"/>
                </a:cxn>
                <a:cxn ang="0">
                  <a:pos x="0" y="36"/>
                </a:cxn>
                <a:cxn ang="0">
                  <a:pos x="0" y="36"/>
                </a:cxn>
                <a:cxn ang="0">
                  <a:pos x="6" y="37"/>
                </a:cxn>
              </a:cxnLst>
              <a:rect l="0" t="0" r="r" b="b"/>
              <a:pathLst>
                <a:path w="6" h="37">
                  <a:moveTo>
                    <a:pt x="6" y="37"/>
                  </a:moveTo>
                  <a:lnTo>
                    <a:pt x="6" y="37"/>
                  </a:lnTo>
                  <a:lnTo>
                    <a:pt x="6" y="16"/>
                  </a:lnTo>
                  <a:lnTo>
                    <a:pt x="3" y="0"/>
                  </a:lnTo>
                  <a:lnTo>
                    <a:pt x="3" y="7"/>
                  </a:lnTo>
                  <a:lnTo>
                    <a:pt x="1" y="16"/>
                  </a:lnTo>
                  <a:lnTo>
                    <a:pt x="0" y="36"/>
                  </a:lnTo>
                  <a:lnTo>
                    <a:pt x="0" y="36"/>
                  </a:lnTo>
                  <a:lnTo>
                    <a:pt x="6" y="37"/>
                  </a:lnTo>
                  <a:close/>
                </a:path>
              </a:pathLst>
            </a:custGeom>
            <a:solidFill>
              <a:srgbClr val="25221E"/>
            </a:solidFill>
            <a:ln w="9525">
              <a:noFill/>
              <a:round/>
              <a:headEnd/>
              <a:tailEnd/>
            </a:ln>
          </p:spPr>
          <p:txBody>
            <a:bodyPr/>
            <a:lstStyle/>
            <a:p>
              <a:pPr>
                <a:defRPr/>
              </a:pPr>
              <a:endParaRPr lang="en-US">
                <a:ea typeface="+mn-ea"/>
                <a:cs typeface="+mn-cs"/>
              </a:endParaRPr>
            </a:p>
          </p:txBody>
        </p:sp>
        <p:sp>
          <p:nvSpPr>
            <p:cNvPr id="1056" name="Freeform 32"/>
            <p:cNvSpPr>
              <a:spLocks/>
            </p:cNvSpPr>
            <p:nvPr/>
          </p:nvSpPr>
          <p:spPr bwMode="auto">
            <a:xfrm>
              <a:off x="641" y="231"/>
              <a:ext cx="16" cy="130"/>
            </a:xfrm>
            <a:custGeom>
              <a:avLst/>
              <a:gdLst/>
              <a:ahLst/>
              <a:cxnLst>
                <a:cxn ang="0">
                  <a:pos x="5" y="131"/>
                </a:cxn>
                <a:cxn ang="0">
                  <a:pos x="5" y="131"/>
                </a:cxn>
                <a:cxn ang="0">
                  <a:pos x="11" y="86"/>
                </a:cxn>
                <a:cxn ang="0">
                  <a:pos x="13" y="47"/>
                </a:cxn>
                <a:cxn ang="0">
                  <a:pos x="15" y="16"/>
                </a:cxn>
                <a:cxn ang="0">
                  <a:pos x="16" y="1"/>
                </a:cxn>
                <a:cxn ang="0">
                  <a:pos x="10" y="0"/>
                </a:cxn>
                <a:cxn ang="0">
                  <a:pos x="10" y="16"/>
                </a:cxn>
                <a:cxn ang="0">
                  <a:pos x="8" y="47"/>
                </a:cxn>
                <a:cxn ang="0">
                  <a:pos x="3" y="86"/>
                </a:cxn>
                <a:cxn ang="0">
                  <a:pos x="0" y="130"/>
                </a:cxn>
                <a:cxn ang="0">
                  <a:pos x="0" y="130"/>
                </a:cxn>
                <a:cxn ang="0">
                  <a:pos x="5" y="131"/>
                </a:cxn>
              </a:cxnLst>
              <a:rect l="0" t="0" r="r" b="b"/>
              <a:pathLst>
                <a:path w="16" h="131">
                  <a:moveTo>
                    <a:pt x="5" y="131"/>
                  </a:moveTo>
                  <a:lnTo>
                    <a:pt x="5" y="131"/>
                  </a:lnTo>
                  <a:lnTo>
                    <a:pt x="11" y="86"/>
                  </a:lnTo>
                  <a:lnTo>
                    <a:pt x="13" y="47"/>
                  </a:lnTo>
                  <a:lnTo>
                    <a:pt x="15" y="16"/>
                  </a:lnTo>
                  <a:lnTo>
                    <a:pt x="16" y="1"/>
                  </a:lnTo>
                  <a:lnTo>
                    <a:pt x="10" y="0"/>
                  </a:lnTo>
                  <a:lnTo>
                    <a:pt x="10" y="16"/>
                  </a:lnTo>
                  <a:lnTo>
                    <a:pt x="8" y="47"/>
                  </a:lnTo>
                  <a:lnTo>
                    <a:pt x="3" y="86"/>
                  </a:lnTo>
                  <a:lnTo>
                    <a:pt x="0" y="130"/>
                  </a:lnTo>
                  <a:lnTo>
                    <a:pt x="0" y="130"/>
                  </a:lnTo>
                  <a:lnTo>
                    <a:pt x="5" y="131"/>
                  </a:lnTo>
                  <a:close/>
                </a:path>
              </a:pathLst>
            </a:custGeom>
            <a:solidFill>
              <a:srgbClr val="25221E"/>
            </a:solidFill>
            <a:ln w="9525">
              <a:noFill/>
              <a:round/>
              <a:headEnd/>
              <a:tailEnd/>
            </a:ln>
          </p:spPr>
          <p:txBody>
            <a:bodyPr/>
            <a:lstStyle/>
            <a:p>
              <a:pPr>
                <a:defRPr/>
              </a:pPr>
              <a:endParaRPr lang="en-US">
                <a:ea typeface="+mn-ea"/>
                <a:cs typeface="+mn-cs"/>
              </a:endParaRPr>
            </a:p>
          </p:txBody>
        </p:sp>
        <p:sp>
          <p:nvSpPr>
            <p:cNvPr id="1057" name="Freeform 33"/>
            <p:cNvSpPr>
              <a:spLocks/>
            </p:cNvSpPr>
            <p:nvPr/>
          </p:nvSpPr>
          <p:spPr bwMode="auto">
            <a:xfrm>
              <a:off x="536" y="361"/>
              <a:ext cx="111" cy="344"/>
            </a:xfrm>
            <a:custGeom>
              <a:avLst/>
              <a:gdLst/>
              <a:ahLst/>
              <a:cxnLst>
                <a:cxn ang="0">
                  <a:pos x="5" y="344"/>
                </a:cxn>
                <a:cxn ang="0">
                  <a:pos x="5" y="344"/>
                </a:cxn>
                <a:cxn ang="0">
                  <a:pos x="16" y="324"/>
                </a:cxn>
                <a:cxn ang="0">
                  <a:pos x="28" y="305"/>
                </a:cxn>
                <a:cxn ang="0">
                  <a:pos x="38" y="285"/>
                </a:cxn>
                <a:cxn ang="0">
                  <a:pos x="46" y="265"/>
                </a:cxn>
                <a:cxn ang="0">
                  <a:pos x="62" y="223"/>
                </a:cxn>
                <a:cxn ang="0">
                  <a:pos x="74" y="182"/>
                </a:cxn>
                <a:cxn ang="0">
                  <a:pos x="85" y="139"/>
                </a:cxn>
                <a:cxn ang="0">
                  <a:pos x="95" y="93"/>
                </a:cxn>
                <a:cxn ang="0">
                  <a:pos x="103" y="48"/>
                </a:cxn>
                <a:cxn ang="0">
                  <a:pos x="110" y="1"/>
                </a:cxn>
                <a:cxn ang="0">
                  <a:pos x="105" y="0"/>
                </a:cxn>
                <a:cxn ang="0">
                  <a:pos x="97" y="47"/>
                </a:cxn>
                <a:cxn ang="0">
                  <a:pos x="88" y="93"/>
                </a:cxn>
                <a:cxn ang="0">
                  <a:pos x="80" y="137"/>
                </a:cxn>
                <a:cxn ang="0">
                  <a:pos x="69" y="180"/>
                </a:cxn>
                <a:cxn ang="0">
                  <a:pos x="56" y="222"/>
                </a:cxn>
                <a:cxn ang="0">
                  <a:pos x="39" y="263"/>
                </a:cxn>
                <a:cxn ang="0">
                  <a:pos x="31" y="283"/>
                </a:cxn>
                <a:cxn ang="0">
                  <a:pos x="21" y="303"/>
                </a:cxn>
                <a:cxn ang="0">
                  <a:pos x="11" y="323"/>
                </a:cxn>
                <a:cxn ang="0">
                  <a:pos x="0" y="341"/>
                </a:cxn>
                <a:cxn ang="0">
                  <a:pos x="0" y="341"/>
                </a:cxn>
                <a:cxn ang="0">
                  <a:pos x="5" y="344"/>
                </a:cxn>
              </a:cxnLst>
              <a:rect l="0" t="0" r="r" b="b"/>
              <a:pathLst>
                <a:path w="110" h="344">
                  <a:moveTo>
                    <a:pt x="5" y="344"/>
                  </a:moveTo>
                  <a:lnTo>
                    <a:pt x="5" y="344"/>
                  </a:lnTo>
                  <a:lnTo>
                    <a:pt x="16" y="324"/>
                  </a:lnTo>
                  <a:lnTo>
                    <a:pt x="28" y="305"/>
                  </a:lnTo>
                  <a:lnTo>
                    <a:pt x="38" y="285"/>
                  </a:lnTo>
                  <a:lnTo>
                    <a:pt x="46" y="265"/>
                  </a:lnTo>
                  <a:lnTo>
                    <a:pt x="62" y="223"/>
                  </a:lnTo>
                  <a:lnTo>
                    <a:pt x="74" y="182"/>
                  </a:lnTo>
                  <a:lnTo>
                    <a:pt x="85" y="139"/>
                  </a:lnTo>
                  <a:lnTo>
                    <a:pt x="95" y="93"/>
                  </a:lnTo>
                  <a:lnTo>
                    <a:pt x="103" y="48"/>
                  </a:lnTo>
                  <a:lnTo>
                    <a:pt x="110" y="1"/>
                  </a:lnTo>
                  <a:lnTo>
                    <a:pt x="105" y="0"/>
                  </a:lnTo>
                  <a:lnTo>
                    <a:pt x="97" y="47"/>
                  </a:lnTo>
                  <a:lnTo>
                    <a:pt x="88" y="93"/>
                  </a:lnTo>
                  <a:lnTo>
                    <a:pt x="80" y="137"/>
                  </a:lnTo>
                  <a:lnTo>
                    <a:pt x="69" y="180"/>
                  </a:lnTo>
                  <a:lnTo>
                    <a:pt x="56" y="222"/>
                  </a:lnTo>
                  <a:lnTo>
                    <a:pt x="39" y="263"/>
                  </a:lnTo>
                  <a:lnTo>
                    <a:pt x="31" y="283"/>
                  </a:lnTo>
                  <a:lnTo>
                    <a:pt x="21" y="303"/>
                  </a:lnTo>
                  <a:lnTo>
                    <a:pt x="11" y="323"/>
                  </a:lnTo>
                  <a:lnTo>
                    <a:pt x="0" y="341"/>
                  </a:lnTo>
                  <a:lnTo>
                    <a:pt x="0" y="341"/>
                  </a:lnTo>
                  <a:lnTo>
                    <a:pt x="5" y="344"/>
                  </a:lnTo>
                  <a:close/>
                </a:path>
              </a:pathLst>
            </a:custGeom>
            <a:solidFill>
              <a:srgbClr val="25221E"/>
            </a:solidFill>
            <a:ln w="9525">
              <a:noFill/>
              <a:round/>
              <a:headEnd/>
              <a:tailEnd/>
            </a:ln>
          </p:spPr>
          <p:txBody>
            <a:bodyPr/>
            <a:lstStyle/>
            <a:p>
              <a:pPr>
                <a:defRPr/>
              </a:pPr>
              <a:endParaRPr lang="en-US">
                <a:ea typeface="+mn-ea"/>
                <a:cs typeface="+mn-cs"/>
              </a:endParaRPr>
            </a:p>
          </p:txBody>
        </p:sp>
        <p:sp>
          <p:nvSpPr>
            <p:cNvPr id="1058" name="Freeform 34"/>
            <p:cNvSpPr>
              <a:spLocks/>
            </p:cNvSpPr>
            <p:nvPr/>
          </p:nvSpPr>
          <p:spPr bwMode="auto">
            <a:xfrm>
              <a:off x="409" y="701"/>
              <a:ext cx="132" cy="155"/>
            </a:xfrm>
            <a:custGeom>
              <a:avLst/>
              <a:gdLst/>
              <a:ahLst/>
              <a:cxnLst>
                <a:cxn ang="0">
                  <a:pos x="0" y="155"/>
                </a:cxn>
                <a:cxn ang="0">
                  <a:pos x="0" y="155"/>
                </a:cxn>
                <a:cxn ang="0">
                  <a:pos x="8" y="153"/>
                </a:cxn>
                <a:cxn ang="0">
                  <a:pos x="18" y="146"/>
                </a:cxn>
                <a:cxn ang="0">
                  <a:pos x="31" y="131"/>
                </a:cxn>
                <a:cxn ang="0">
                  <a:pos x="49" y="113"/>
                </a:cxn>
                <a:cxn ang="0">
                  <a:pos x="67" y="90"/>
                </a:cxn>
                <a:cxn ang="0">
                  <a:pos x="88" y="65"/>
                </a:cxn>
                <a:cxn ang="0">
                  <a:pos x="111" y="34"/>
                </a:cxn>
                <a:cxn ang="0">
                  <a:pos x="131" y="3"/>
                </a:cxn>
                <a:cxn ang="0">
                  <a:pos x="126" y="0"/>
                </a:cxn>
                <a:cxn ang="0">
                  <a:pos x="105" y="30"/>
                </a:cxn>
                <a:cxn ang="0">
                  <a:pos x="83" y="59"/>
                </a:cxn>
                <a:cxn ang="0">
                  <a:pos x="64" y="86"/>
                </a:cxn>
                <a:cxn ang="0">
                  <a:pos x="44" y="108"/>
                </a:cxn>
                <a:cxn ang="0">
                  <a:pos x="26" y="126"/>
                </a:cxn>
                <a:cxn ang="0">
                  <a:pos x="13" y="139"/>
                </a:cxn>
                <a:cxn ang="0">
                  <a:pos x="5" y="148"/>
                </a:cxn>
                <a:cxn ang="0">
                  <a:pos x="5" y="149"/>
                </a:cxn>
                <a:cxn ang="0">
                  <a:pos x="5" y="149"/>
                </a:cxn>
                <a:cxn ang="0">
                  <a:pos x="0" y="155"/>
                </a:cxn>
              </a:cxnLst>
              <a:rect l="0" t="0" r="r" b="b"/>
              <a:pathLst>
                <a:path w="131" h="155">
                  <a:moveTo>
                    <a:pt x="0" y="155"/>
                  </a:moveTo>
                  <a:lnTo>
                    <a:pt x="0" y="155"/>
                  </a:lnTo>
                  <a:lnTo>
                    <a:pt x="8" y="153"/>
                  </a:lnTo>
                  <a:lnTo>
                    <a:pt x="18" y="146"/>
                  </a:lnTo>
                  <a:lnTo>
                    <a:pt x="31" y="131"/>
                  </a:lnTo>
                  <a:lnTo>
                    <a:pt x="49" y="113"/>
                  </a:lnTo>
                  <a:lnTo>
                    <a:pt x="67" y="90"/>
                  </a:lnTo>
                  <a:lnTo>
                    <a:pt x="88" y="65"/>
                  </a:lnTo>
                  <a:lnTo>
                    <a:pt x="111" y="34"/>
                  </a:lnTo>
                  <a:lnTo>
                    <a:pt x="131" y="3"/>
                  </a:lnTo>
                  <a:lnTo>
                    <a:pt x="126" y="0"/>
                  </a:lnTo>
                  <a:lnTo>
                    <a:pt x="105" y="30"/>
                  </a:lnTo>
                  <a:lnTo>
                    <a:pt x="83" y="59"/>
                  </a:lnTo>
                  <a:lnTo>
                    <a:pt x="64" y="86"/>
                  </a:lnTo>
                  <a:lnTo>
                    <a:pt x="44" y="108"/>
                  </a:lnTo>
                  <a:lnTo>
                    <a:pt x="26" y="126"/>
                  </a:lnTo>
                  <a:lnTo>
                    <a:pt x="13" y="139"/>
                  </a:lnTo>
                  <a:lnTo>
                    <a:pt x="5" y="148"/>
                  </a:lnTo>
                  <a:lnTo>
                    <a:pt x="5" y="149"/>
                  </a:lnTo>
                  <a:lnTo>
                    <a:pt x="5" y="149"/>
                  </a:lnTo>
                  <a:lnTo>
                    <a:pt x="0" y="155"/>
                  </a:lnTo>
                  <a:close/>
                </a:path>
              </a:pathLst>
            </a:custGeom>
            <a:solidFill>
              <a:srgbClr val="25221E"/>
            </a:solidFill>
            <a:ln w="9525">
              <a:noFill/>
              <a:round/>
              <a:headEnd/>
              <a:tailEnd/>
            </a:ln>
          </p:spPr>
          <p:txBody>
            <a:bodyPr/>
            <a:lstStyle/>
            <a:p>
              <a:pPr>
                <a:defRPr/>
              </a:pPr>
              <a:endParaRPr lang="en-US">
                <a:ea typeface="+mn-ea"/>
                <a:cs typeface="+mn-cs"/>
              </a:endParaRPr>
            </a:p>
          </p:txBody>
        </p:sp>
        <p:sp>
          <p:nvSpPr>
            <p:cNvPr id="1059" name="Freeform 35"/>
            <p:cNvSpPr>
              <a:spLocks/>
            </p:cNvSpPr>
            <p:nvPr/>
          </p:nvSpPr>
          <p:spPr bwMode="auto">
            <a:xfrm>
              <a:off x="369" y="817"/>
              <a:ext cx="45" cy="40"/>
            </a:xfrm>
            <a:custGeom>
              <a:avLst/>
              <a:gdLst/>
              <a:ahLst/>
              <a:cxnLst>
                <a:cxn ang="0">
                  <a:pos x="0" y="4"/>
                </a:cxn>
                <a:cxn ang="0">
                  <a:pos x="0" y="4"/>
                </a:cxn>
                <a:cxn ang="0">
                  <a:pos x="9" y="15"/>
                </a:cxn>
                <a:cxn ang="0">
                  <a:pos x="23" y="24"/>
                </a:cxn>
                <a:cxn ang="0">
                  <a:pos x="34" y="34"/>
                </a:cxn>
                <a:cxn ang="0">
                  <a:pos x="41" y="40"/>
                </a:cxn>
                <a:cxn ang="0">
                  <a:pos x="46" y="34"/>
                </a:cxn>
                <a:cxn ang="0">
                  <a:pos x="37" y="29"/>
                </a:cxn>
                <a:cxn ang="0">
                  <a:pos x="26" y="20"/>
                </a:cxn>
                <a:cxn ang="0">
                  <a:pos x="13" y="9"/>
                </a:cxn>
                <a:cxn ang="0">
                  <a:pos x="3" y="0"/>
                </a:cxn>
                <a:cxn ang="0">
                  <a:pos x="3" y="0"/>
                </a:cxn>
                <a:cxn ang="0">
                  <a:pos x="0" y="4"/>
                </a:cxn>
              </a:cxnLst>
              <a:rect l="0" t="0" r="r" b="b"/>
              <a:pathLst>
                <a:path w="46" h="40">
                  <a:moveTo>
                    <a:pt x="0" y="4"/>
                  </a:moveTo>
                  <a:lnTo>
                    <a:pt x="0" y="4"/>
                  </a:lnTo>
                  <a:lnTo>
                    <a:pt x="9" y="15"/>
                  </a:lnTo>
                  <a:lnTo>
                    <a:pt x="23" y="24"/>
                  </a:lnTo>
                  <a:lnTo>
                    <a:pt x="34" y="34"/>
                  </a:lnTo>
                  <a:lnTo>
                    <a:pt x="41" y="40"/>
                  </a:lnTo>
                  <a:lnTo>
                    <a:pt x="46" y="34"/>
                  </a:lnTo>
                  <a:lnTo>
                    <a:pt x="37" y="29"/>
                  </a:lnTo>
                  <a:lnTo>
                    <a:pt x="26" y="20"/>
                  </a:lnTo>
                  <a:lnTo>
                    <a:pt x="13" y="9"/>
                  </a:lnTo>
                  <a:lnTo>
                    <a:pt x="3" y="0"/>
                  </a:lnTo>
                  <a:lnTo>
                    <a:pt x="3" y="0"/>
                  </a:lnTo>
                  <a:lnTo>
                    <a:pt x="0" y="4"/>
                  </a:lnTo>
                  <a:close/>
                </a:path>
              </a:pathLst>
            </a:custGeom>
            <a:solidFill>
              <a:srgbClr val="25221E"/>
            </a:solidFill>
            <a:ln w="9525">
              <a:noFill/>
              <a:round/>
              <a:headEnd/>
              <a:tailEnd/>
            </a:ln>
          </p:spPr>
          <p:txBody>
            <a:bodyPr/>
            <a:lstStyle/>
            <a:p>
              <a:pPr>
                <a:defRPr/>
              </a:pPr>
              <a:endParaRPr lang="en-US">
                <a:ea typeface="+mn-ea"/>
                <a:cs typeface="+mn-cs"/>
              </a:endParaRPr>
            </a:p>
          </p:txBody>
        </p:sp>
        <p:sp>
          <p:nvSpPr>
            <p:cNvPr id="1060" name="Freeform 36"/>
            <p:cNvSpPr>
              <a:spLocks/>
            </p:cNvSpPr>
            <p:nvPr/>
          </p:nvSpPr>
          <p:spPr bwMode="auto">
            <a:xfrm>
              <a:off x="290" y="713"/>
              <a:ext cx="81" cy="108"/>
            </a:xfrm>
            <a:custGeom>
              <a:avLst/>
              <a:gdLst/>
              <a:ahLst/>
              <a:cxnLst>
                <a:cxn ang="0">
                  <a:pos x="0" y="1"/>
                </a:cxn>
                <a:cxn ang="0">
                  <a:pos x="0" y="1"/>
                </a:cxn>
                <a:cxn ang="0">
                  <a:pos x="28" y="46"/>
                </a:cxn>
                <a:cxn ang="0">
                  <a:pos x="52" y="77"/>
                </a:cxn>
                <a:cxn ang="0">
                  <a:pos x="67" y="97"/>
                </a:cxn>
                <a:cxn ang="0">
                  <a:pos x="79" y="108"/>
                </a:cxn>
                <a:cxn ang="0">
                  <a:pos x="82" y="104"/>
                </a:cxn>
                <a:cxn ang="0">
                  <a:pos x="72" y="92"/>
                </a:cxn>
                <a:cxn ang="0">
                  <a:pos x="56" y="74"/>
                </a:cxn>
                <a:cxn ang="0">
                  <a:pos x="34" y="43"/>
                </a:cxn>
                <a:cxn ang="0">
                  <a:pos x="5" y="0"/>
                </a:cxn>
                <a:cxn ang="0">
                  <a:pos x="5" y="0"/>
                </a:cxn>
                <a:cxn ang="0">
                  <a:pos x="0" y="1"/>
                </a:cxn>
              </a:cxnLst>
              <a:rect l="0" t="0" r="r" b="b"/>
              <a:pathLst>
                <a:path w="82" h="108">
                  <a:moveTo>
                    <a:pt x="0" y="1"/>
                  </a:moveTo>
                  <a:lnTo>
                    <a:pt x="0" y="1"/>
                  </a:lnTo>
                  <a:lnTo>
                    <a:pt x="28" y="46"/>
                  </a:lnTo>
                  <a:lnTo>
                    <a:pt x="52" y="77"/>
                  </a:lnTo>
                  <a:lnTo>
                    <a:pt x="67" y="97"/>
                  </a:lnTo>
                  <a:lnTo>
                    <a:pt x="79" y="108"/>
                  </a:lnTo>
                  <a:lnTo>
                    <a:pt x="82" y="104"/>
                  </a:lnTo>
                  <a:lnTo>
                    <a:pt x="72" y="92"/>
                  </a:lnTo>
                  <a:lnTo>
                    <a:pt x="56" y="74"/>
                  </a:lnTo>
                  <a:lnTo>
                    <a:pt x="34" y="43"/>
                  </a:lnTo>
                  <a:lnTo>
                    <a:pt x="5" y="0"/>
                  </a:lnTo>
                  <a:lnTo>
                    <a:pt x="5" y="0"/>
                  </a:lnTo>
                  <a:lnTo>
                    <a:pt x="0" y="1"/>
                  </a:lnTo>
                  <a:close/>
                </a:path>
              </a:pathLst>
            </a:custGeom>
            <a:solidFill>
              <a:srgbClr val="25221E"/>
            </a:solidFill>
            <a:ln w="9525">
              <a:noFill/>
              <a:round/>
              <a:headEnd/>
              <a:tailEnd/>
            </a:ln>
          </p:spPr>
          <p:txBody>
            <a:bodyPr/>
            <a:lstStyle/>
            <a:p>
              <a:pPr>
                <a:defRPr/>
              </a:pPr>
              <a:endParaRPr lang="en-US">
                <a:ea typeface="+mn-ea"/>
                <a:cs typeface="+mn-cs"/>
              </a:endParaRPr>
            </a:p>
          </p:txBody>
        </p:sp>
        <p:sp>
          <p:nvSpPr>
            <p:cNvPr id="1061" name="Freeform 37"/>
            <p:cNvSpPr>
              <a:spLocks/>
            </p:cNvSpPr>
            <p:nvPr/>
          </p:nvSpPr>
          <p:spPr bwMode="auto">
            <a:xfrm>
              <a:off x="203" y="528"/>
              <a:ext cx="92" cy="187"/>
            </a:xfrm>
            <a:custGeom>
              <a:avLst/>
              <a:gdLst/>
              <a:ahLst/>
              <a:cxnLst>
                <a:cxn ang="0">
                  <a:pos x="0" y="2"/>
                </a:cxn>
                <a:cxn ang="0">
                  <a:pos x="0" y="2"/>
                </a:cxn>
                <a:cxn ang="0">
                  <a:pos x="7" y="22"/>
                </a:cxn>
                <a:cxn ang="0">
                  <a:pos x="13" y="42"/>
                </a:cxn>
                <a:cxn ang="0">
                  <a:pos x="23" y="64"/>
                </a:cxn>
                <a:cxn ang="0">
                  <a:pos x="33" y="85"/>
                </a:cxn>
                <a:cxn ang="0">
                  <a:pos x="44" y="111"/>
                </a:cxn>
                <a:cxn ang="0">
                  <a:pos x="57" y="136"/>
                </a:cxn>
                <a:cxn ang="0">
                  <a:pos x="71" y="161"/>
                </a:cxn>
                <a:cxn ang="0">
                  <a:pos x="87" y="186"/>
                </a:cxn>
                <a:cxn ang="0">
                  <a:pos x="92" y="185"/>
                </a:cxn>
                <a:cxn ang="0">
                  <a:pos x="77" y="157"/>
                </a:cxn>
                <a:cxn ang="0">
                  <a:pos x="62" y="132"/>
                </a:cxn>
                <a:cxn ang="0">
                  <a:pos x="51" y="107"/>
                </a:cxn>
                <a:cxn ang="0">
                  <a:pos x="38" y="83"/>
                </a:cxn>
                <a:cxn ang="0">
                  <a:pos x="28" y="60"/>
                </a:cxn>
                <a:cxn ang="0">
                  <a:pos x="20" y="38"/>
                </a:cxn>
                <a:cxn ang="0">
                  <a:pos x="12" y="18"/>
                </a:cxn>
                <a:cxn ang="0">
                  <a:pos x="7" y="0"/>
                </a:cxn>
                <a:cxn ang="0">
                  <a:pos x="7" y="0"/>
                </a:cxn>
                <a:cxn ang="0">
                  <a:pos x="0" y="2"/>
                </a:cxn>
              </a:cxnLst>
              <a:rect l="0" t="0" r="r" b="b"/>
              <a:pathLst>
                <a:path w="92" h="186">
                  <a:moveTo>
                    <a:pt x="0" y="2"/>
                  </a:moveTo>
                  <a:lnTo>
                    <a:pt x="0" y="2"/>
                  </a:lnTo>
                  <a:lnTo>
                    <a:pt x="7" y="22"/>
                  </a:lnTo>
                  <a:lnTo>
                    <a:pt x="13" y="42"/>
                  </a:lnTo>
                  <a:lnTo>
                    <a:pt x="23" y="64"/>
                  </a:lnTo>
                  <a:lnTo>
                    <a:pt x="33" y="85"/>
                  </a:lnTo>
                  <a:lnTo>
                    <a:pt x="44" y="111"/>
                  </a:lnTo>
                  <a:lnTo>
                    <a:pt x="57" y="136"/>
                  </a:lnTo>
                  <a:lnTo>
                    <a:pt x="71" y="161"/>
                  </a:lnTo>
                  <a:lnTo>
                    <a:pt x="87" y="186"/>
                  </a:lnTo>
                  <a:lnTo>
                    <a:pt x="92" y="185"/>
                  </a:lnTo>
                  <a:lnTo>
                    <a:pt x="77" y="157"/>
                  </a:lnTo>
                  <a:lnTo>
                    <a:pt x="62" y="132"/>
                  </a:lnTo>
                  <a:lnTo>
                    <a:pt x="51" y="107"/>
                  </a:lnTo>
                  <a:lnTo>
                    <a:pt x="38" y="83"/>
                  </a:lnTo>
                  <a:lnTo>
                    <a:pt x="28" y="60"/>
                  </a:lnTo>
                  <a:lnTo>
                    <a:pt x="20" y="38"/>
                  </a:lnTo>
                  <a:lnTo>
                    <a:pt x="12" y="18"/>
                  </a:lnTo>
                  <a:lnTo>
                    <a:pt x="7" y="0"/>
                  </a:lnTo>
                  <a:lnTo>
                    <a:pt x="7" y="0"/>
                  </a:lnTo>
                  <a:lnTo>
                    <a:pt x="0" y="2"/>
                  </a:lnTo>
                  <a:close/>
                </a:path>
              </a:pathLst>
            </a:custGeom>
            <a:solidFill>
              <a:srgbClr val="25221E"/>
            </a:solidFill>
            <a:ln w="9525">
              <a:noFill/>
              <a:round/>
              <a:headEnd/>
              <a:tailEnd/>
            </a:ln>
          </p:spPr>
          <p:txBody>
            <a:bodyPr/>
            <a:lstStyle/>
            <a:p>
              <a:pPr>
                <a:defRPr/>
              </a:pPr>
              <a:endParaRPr lang="en-US">
                <a:ea typeface="+mn-ea"/>
                <a:cs typeface="+mn-cs"/>
              </a:endParaRPr>
            </a:p>
          </p:txBody>
        </p:sp>
        <p:sp>
          <p:nvSpPr>
            <p:cNvPr id="1062" name="Freeform 38"/>
            <p:cNvSpPr>
              <a:spLocks/>
            </p:cNvSpPr>
            <p:nvPr/>
          </p:nvSpPr>
          <p:spPr bwMode="auto">
            <a:xfrm>
              <a:off x="160" y="358"/>
              <a:ext cx="50" cy="172"/>
            </a:xfrm>
            <a:custGeom>
              <a:avLst/>
              <a:gdLst/>
              <a:ahLst/>
              <a:cxnLst>
                <a:cxn ang="0">
                  <a:pos x="0" y="0"/>
                </a:cxn>
                <a:cxn ang="0">
                  <a:pos x="0" y="0"/>
                </a:cxn>
                <a:cxn ang="0">
                  <a:pos x="10" y="49"/>
                </a:cxn>
                <a:cxn ang="0">
                  <a:pos x="22" y="94"/>
                </a:cxn>
                <a:cxn ang="0">
                  <a:pos x="33" y="137"/>
                </a:cxn>
                <a:cxn ang="0">
                  <a:pos x="43" y="173"/>
                </a:cxn>
                <a:cxn ang="0">
                  <a:pos x="50" y="171"/>
                </a:cxn>
                <a:cxn ang="0">
                  <a:pos x="38" y="135"/>
                </a:cxn>
                <a:cxn ang="0">
                  <a:pos x="27" y="92"/>
                </a:cxn>
                <a:cxn ang="0">
                  <a:pos x="15" y="47"/>
                </a:cxn>
                <a:cxn ang="0">
                  <a:pos x="7" y="0"/>
                </a:cxn>
                <a:cxn ang="0">
                  <a:pos x="7" y="0"/>
                </a:cxn>
                <a:cxn ang="0">
                  <a:pos x="0" y="0"/>
                </a:cxn>
              </a:cxnLst>
              <a:rect l="0" t="0" r="r" b="b"/>
              <a:pathLst>
                <a:path w="50" h="173">
                  <a:moveTo>
                    <a:pt x="0" y="0"/>
                  </a:moveTo>
                  <a:lnTo>
                    <a:pt x="0" y="0"/>
                  </a:lnTo>
                  <a:lnTo>
                    <a:pt x="10" y="49"/>
                  </a:lnTo>
                  <a:lnTo>
                    <a:pt x="22" y="94"/>
                  </a:lnTo>
                  <a:lnTo>
                    <a:pt x="33" y="137"/>
                  </a:lnTo>
                  <a:lnTo>
                    <a:pt x="43" y="173"/>
                  </a:lnTo>
                  <a:lnTo>
                    <a:pt x="50" y="171"/>
                  </a:lnTo>
                  <a:lnTo>
                    <a:pt x="38" y="135"/>
                  </a:lnTo>
                  <a:lnTo>
                    <a:pt x="27" y="92"/>
                  </a:lnTo>
                  <a:lnTo>
                    <a:pt x="15" y="47"/>
                  </a:lnTo>
                  <a:lnTo>
                    <a:pt x="7" y="0"/>
                  </a:lnTo>
                  <a:lnTo>
                    <a:pt x="7" y="0"/>
                  </a:lnTo>
                  <a:lnTo>
                    <a:pt x="0" y="0"/>
                  </a:lnTo>
                  <a:close/>
                </a:path>
              </a:pathLst>
            </a:custGeom>
            <a:solidFill>
              <a:srgbClr val="25221E"/>
            </a:solidFill>
            <a:ln w="9525">
              <a:noFill/>
              <a:round/>
              <a:headEnd/>
              <a:tailEnd/>
            </a:ln>
          </p:spPr>
          <p:txBody>
            <a:bodyPr/>
            <a:lstStyle/>
            <a:p>
              <a:pPr>
                <a:defRPr/>
              </a:pPr>
              <a:endParaRPr lang="en-US">
                <a:ea typeface="+mn-ea"/>
                <a:cs typeface="+mn-cs"/>
              </a:endParaRPr>
            </a:p>
          </p:txBody>
        </p:sp>
        <p:sp>
          <p:nvSpPr>
            <p:cNvPr id="1063" name="Freeform 39"/>
            <p:cNvSpPr>
              <a:spLocks/>
            </p:cNvSpPr>
            <p:nvPr/>
          </p:nvSpPr>
          <p:spPr bwMode="auto">
            <a:xfrm>
              <a:off x="148" y="197"/>
              <a:ext cx="19" cy="161"/>
            </a:xfrm>
            <a:custGeom>
              <a:avLst/>
              <a:gdLst/>
              <a:ahLst/>
              <a:cxnLst>
                <a:cxn ang="0">
                  <a:pos x="2" y="0"/>
                </a:cxn>
                <a:cxn ang="0">
                  <a:pos x="0" y="2"/>
                </a:cxn>
                <a:cxn ang="0">
                  <a:pos x="0" y="22"/>
                </a:cxn>
                <a:cxn ang="0">
                  <a:pos x="2" y="62"/>
                </a:cxn>
                <a:cxn ang="0">
                  <a:pos x="7" y="110"/>
                </a:cxn>
                <a:cxn ang="0">
                  <a:pos x="13" y="161"/>
                </a:cxn>
                <a:cxn ang="0">
                  <a:pos x="20" y="161"/>
                </a:cxn>
                <a:cxn ang="0">
                  <a:pos x="13" y="110"/>
                </a:cxn>
                <a:cxn ang="0">
                  <a:pos x="8" y="62"/>
                </a:cxn>
                <a:cxn ang="0">
                  <a:pos x="7" y="22"/>
                </a:cxn>
                <a:cxn ang="0">
                  <a:pos x="5" y="2"/>
                </a:cxn>
                <a:cxn ang="0">
                  <a:pos x="2" y="8"/>
                </a:cxn>
                <a:cxn ang="0">
                  <a:pos x="2" y="0"/>
                </a:cxn>
                <a:cxn ang="0">
                  <a:pos x="0" y="0"/>
                </a:cxn>
                <a:cxn ang="0">
                  <a:pos x="0" y="2"/>
                </a:cxn>
                <a:cxn ang="0">
                  <a:pos x="2" y="0"/>
                </a:cxn>
              </a:cxnLst>
              <a:rect l="0" t="0" r="r" b="b"/>
              <a:pathLst>
                <a:path w="20" h="161">
                  <a:moveTo>
                    <a:pt x="2" y="0"/>
                  </a:moveTo>
                  <a:lnTo>
                    <a:pt x="0" y="2"/>
                  </a:lnTo>
                  <a:lnTo>
                    <a:pt x="0" y="22"/>
                  </a:lnTo>
                  <a:lnTo>
                    <a:pt x="2" y="62"/>
                  </a:lnTo>
                  <a:lnTo>
                    <a:pt x="7" y="110"/>
                  </a:lnTo>
                  <a:lnTo>
                    <a:pt x="13" y="161"/>
                  </a:lnTo>
                  <a:lnTo>
                    <a:pt x="20" y="161"/>
                  </a:lnTo>
                  <a:lnTo>
                    <a:pt x="13" y="110"/>
                  </a:lnTo>
                  <a:lnTo>
                    <a:pt x="8" y="62"/>
                  </a:lnTo>
                  <a:lnTo>
                    <a:pt x="7" y="22"/>
                  </a:lnTo>
                  <a:lnTo>
                    <a:pt x="5" y="2"/>
                  </a:lnTo>
                  <a:lnTo>
                    <a:pt x="2" y="8"/>
                  </a:lnTo>
                  <a:lnTo>
                    <a:pt x="2" y="0"/>
                  </a:lnTo>
                  <a:lnTo>
                    <a:pt x="0" y="0"/>
                  </a:lnTo>
                  <a:lnTo>
                    <a:pt x="0" y="2"/>
                  </a:lnTo>
                  <a:lnTo>
                    <a:pt x="2" y="0"/>
                  </a:lnTo>
                  <a:close/>
                </a:path>
              </a:pathLst>
            </a:custGeom>
            <a:solidFill>
              <a:srgbClr val="25221E"/>
            </a:solidFill>
            <a:ln w="9525">
              <a:noFill/>
              <a:round/>
              <a:headEnd/>
              <a:tailEnd/>
            </a:ln>
          </p:spPr>
          <p:txBody>
            <a:bodyPr/>
            <a:lstStyle/>
            <a:p>
              <a:pPr>
                <a:defRPr/>
              </a:pPr>
              <a:endParaRPr lang="en-US">
                <a:ea typeface="+mn-ea"/>
                <a:cs typeface="+mn-cs"/>
              </a:endParaRPr>
            </a:p>
          </p:txBody>
        </p:sp>
        <p:sp>
          <p:nvSpPr>
            <p:cNvPr id="1064" name="Rectangle 40"/>
            <p:cNvSpPr>
              <a:spLocks noChangeArrowheads="1"/>
            </p:cNvSpPr>
            <p:nvPr/>
          </p:nvSpPr>
          <p:spPr bwMode="auto">
            <a:xfrm>
              <a:off x="369" y="439"/>
              <a:ext cx="74" cy="85"/>
            </a:xfrm>
            <a:prstGeom prst="rect">
              <a:avLst/>
            </a:prstGeom>
            <a:solidFill>
              <a:srgbClr val="EB3D00"/>
            </a:solidFill>
            <a:ln w="9525">
              <a:noFill/>
              <a:miter lim="800000"/>
              <a:headEnd/>
              <a:tailEnd/>
            </a:ln>
          </p:spPr>
          <p:txBody>
            <a:bodyPr/>
            <a:lstStyle/>
            <a:p>
              <a:pPr>
                <a:defRPr/>
              </a:pPr>
              <a:endParaRPr lang="en-US">
                <a:ea typeface="+mn-ea"/>
                <a:cs typeface="+mn-cs"/>
              </a:endParaRPr>
            </a:p>
          </p:txBody>
        </p:sp>
        <p:sp>
          <p:nvSpPr>
            <p:cNvPr id="1065" name="Freeform 41"/>
            <p:cNvSpPr>
              <a:spLocks/>
            </p:cNvSpPr>
            <p:nvPr/>
          </p:nvSpPr>
          <p:spPr bwMode="auto">
            <a:xfrm>
              <a:off x="227" y="250"/>
              <a:ext cx="353" cy="455"/>
            </a:xfrm>
            <a:custGeom>
              <a:avLst/>
              <a:gdLst/>
              <a:ahLst/>
              <a:cxnLst>
                <a:cxn ang="0">
                  <a:pos x="241" y="1"/>
                </a:cxn>
                <a:cxn ang="0">
                  <a:pos x="229" y="14"/>
                </a:cxn>
                <a:cxn ang="0">
                  <a:pos x="216" y="41"/>
                </a:cxn>
                <a:cxn ang="0">
                  <a:pos x="205" y="90"/>
                </a:cxn>
                <a:cxn ang="0">
                  <a:pos x="198" y="149"/>
                </a:cxn>
                <a:cxn ang="0">
                  <a:pos x="195" y="193"/>
                </a:cxn>
                <a:cxn ang="0">
                  <a:pos x="198" y="211"/>
                </a:cxn>
                <a:cxn ang="0">
                  <a:pos x="205" y="211"/>
                </a:cxn>
                <a:cxn ang="0">
                  <a:pos x="221" y="211"/>
                </a:cxn>
                <a:cxn ang="0">
                  <a:pos x="249" y="211"/>
                </a:cxn>
                <a:cxn ang="0">
                  <a:pos x="287" y="205"/>
                </a:cxn>
                <a:cxn ang="0">
                  <a:pos x="319" y="196"/>
                </a:cxn>
                <a:cxn ang="0">
                  <a:pos x="336" y="186"/>
                </a:cxn>
                <a:cxn ang="0">
                  <a:pos x="352" y="166"/>
                </a:cxn>
                <a:cxn ang="0">
                  <a:pos x="341" y="281"/>
                </a:cxn>
                <a:cxn ang="0">
                  <a:pos x="319" y="270"/>
                </a:cxn>
                <a:cxn ang="0">
                  <a:pos x="291" y="261"/>
                </a:cxn>
                <a:cxn ang="0">
                  <a:pos x="262" y="256"/>
                </a:cxn>
                <a:cxn ang="0">
                  <a:pos x="237" y="252"/>
                </a:cxn>
                <a:cxn ang="0">
                  <a:pos x="210" y="251"/>
                </a:cxn>
                <a:cxn ang="0">
                  <a:pos x="205" y="251"/>
                </a:cxn>
                <a:cxn ang="0">
                  <a:pos x="195" y="252"/>
                </a:cxn>
                <a:cxn ang="0">
                  <a:pos x="195" y="270"/>
                </a:cxn>
                <a:cxn ang="0">
                  <a:pos x="195" y="290"/>
                </a:cxn>
                <a:cxn ang="0">
                  <a:pos x="200" y="352"/>
                </a:cxn>
                <a:cxn ang="0">
                  <a:pos x="210" y="409"/>
                </a:cxn>
                <a:cxn ang="0">
                  <a:pos x="218" y="433"/>
                </a:cxn>
                <a:cxn ang="0">
                  <a:pos x="234" y="454"/>
                </a:cxn>
                <a:cxn ang="0">
                  <a:pos x="116" y="454"/>
                </a:cxn>
                <a:cxn ang="0">
                  <a:pos x="124" y="440"/>
                </a:cxn>
                <a:cxn ang="0">
                  <a:pos x="139" y="408"/>
                </a:cxn>
                <a:cxn ang="0">
                  <a:pos x="144" y="393"/>
                </a:cxn>
                <a:cxn ang="0">
                  <a:pos x="149" y="379"/>
                </a:cxn>
                <a:cxn ang="0">
                  <a:pos x="152" y="353"/>
                </a:cxn>
                <a:cxn ang="0">
                  <a:pos x="159" y="312"/>
                </a:cxn>
                <a:cxn ang="0">
                  <a:pos x="160" y="270"/>
                </a:cxn>
                <a:cxn ang="0">
                  <a:pos x="159" y="254"/>
                </a:cxn>
                <a:cxn ang="0">
                  <a:pos x="154" y="252"/>
                </a:cxn>
                <a:cxn ang="0">
                  <a:pos x="149" y="252"/>
                </a:cxn>
                <a:cxn ang="0">
                  <a:pos x="134" y="251"/>
                </a:cxn>
                <a:cxn ang="0">
                  <a:pos x="105" y="252"/>
                </a:cxn>
                <a:cxn ang="0">
                  <a:pos x="75" y="256"/>
                </a:cxn>
                <a:cxn ang="0">
                  <a:pos x="44" y="265"/>
                </a:cxn>
                <a:cxn ang="0">
                  <a:pos x="19" y="276"/>
                </a:cxn>
                <a:cxn ang="0">
                  <a:pos x="1" y="285"/>
                </a:cxn>
                <a:cxn ang="0">
                  <a:pos x="0" y="168"/>
                </a:cxn>
                <a:cxn ang="0">
                  <a:pos x="18" y="180"/>
                </a:cxn>
                <a:cxn ang="0">
                  <a:pos x="54" y="198"/>
                </a:cxn>
                <a:cxn ang="0">
                  <a:pos x="72" y="205"/>
                </a:cxn>
                <a:cxn ang="0">
                  <a:pos x="109" y="209"/>
                </a:cxn>
                <a:cxn ang="0">
                  <a:pos x="141" y="211"/>
                </a:cxn>
                <a:cxn ang="0">
                  <a:pos x="160" y="202"/>
                </a:cxn>
                <a:cxn ang="0">
                  <a:pos x="164" y="213"/>
                </a:cxn>
                <a:cxn ang="0">
                  <a:pos x="160" y="214"/>
                </a:cxn>
                <a:cxn ang="0">
                  <a:pos x="160" y="195"/>
                </a:cxn>
                <a:cxn ang="0">
                  <a:pos x="162" y="177"/>
                </a:cxn>
                <a:cxn ang="0">
                  <a:pos x="160" y="157"/>
                </a:cxn>
                <a:cxn ang="0">
                  <a:pos x="155" y="122"/>
                </a:cxn>
                <a:cxn ang="0">
                  <a:pos x="150" y="95"/>
                </a:cxn>
                <a:cxn ang="0">
                  <a:pos x="147" y="68"/>
                </a:cxn>
                <a:cxn ang="0">
                  <a:pos x="141" y="41"/>
                </a:cxn>
                <a:cxn ang="0">
                  <a:pos x="126" y="12"/>
                </a:cxn>
                <a:cxn ang="0">
                  <a:pos x="114" y="0"/>
                </a:cxn>
              </a:cxnLst>
              <a:rect l="0" t="0" r="r" b="b"/>
              <a:pathLst>
                <a:path w="352" h="456">
                  <a:moveTo>
                    <a:pt x="114" y="0"/>
                  </a:moveTo>
                  <a:lnTo>
                    <a:pt x="241" y="1"/>
                  </a:lnTo>
                  <a:lnTo>
                    <a:pt x="241" y="1"/>
                  </a:lnTo>
                  <a:lnTo>
                    <a:pt x="239" y="3"/>
                  </a:lnTo>
                  <a:lnTo>
                    <a:pt x="234" y="7"/>
                  </a:lnTo>
                  <a:lnTo>
                    <a:pt x="229" y="14"/>
                  </a:lnTo>
                  <a:lnTo>
                    <a:pt x="223" y="23"/>
                  </a:lnTo>
                  <a:lnTo>
                    <a:pt x="219" y="30"/>
                  </a:lnTo>
                  <a:lnTo>
                    <a:pt x="216" y="41"/>
                  </a:lnTo>
                  <a:lnTo>
                    <a:pt x="214" y="48"/>
                  </a:lnTo>
                  <a:lnTo>
                    <a:pt x="213" y="56"/>
                  </a:lnTo>
                  <a:lnTo>
                    <a:pt x="205" y="90"/>
                  </a:lnTo>
                  <a:lnTo>
                    <a:pt x="203" y="110"/>
                  </a:lnTo>
                  <a:lnTo>
                    <a:pt x="200" y="130"/>
                  </a:lnTo>
                  <a:lnTo>
                    <a:pt x="198" y="149"/>
                  </a:lnTo>
                  <a:lnTo>
                    <a:pt x="195" y="166"/>
                  </a:lnTo>
                  <a:lnTo>
                    <a:pt x="195" y="180"/>
                  </a:lnTo>
                  <a:lnTo>
                    <a:pt x="195" y="193"/>
                  </a:lnTo>
                  <a:lnTo>
                    <a:pt x="195" y="204"/>
                  </a:lnTo>
                  <a:lnTo>
                    <a:pt x="196" y="207"/>
                  </a:lnTo>
                  <a:lnTo>
                    <a:pt x="198" y="211"/>
                  </a:lnTo>
                  <a:lnTo>
                    <a:pt x="198" y="211"/>
                  </a:lnTo>
                  <a:lnTo>
                    <a:pt x="200" y="211"/>
                  </a:lnTo>
                  <a:lnTo>
                    <a:pt x="205" y="211"/>
                  </a:lnTo>
                  <a:lnTo>
                    <a:pt x="210" y="211"/>
                  </a:lnTo>
                  <a:lnTo>
                    <a:pt x="214" y="211"/>
                  </a:lnTo>
                  <a:lnTo>
                    <a:pt x="221" y="211"/>
                  </a:lnTo>
                  <a:lnTo>
                    <a:pt x="231" y="211"/>
                  </a:lnTo>
                  <a:lnTo>
                    <a:pt x="241" y="211"/>
                  </a:lnTo>
                  <a:lnTo>
                    <a:pt x="249" y="211"/>
                  </a:lnTo>
                  <a:lnTo>
                    <a:pt x="262" y="209"/>
                  </a:lnTo>
                  <a:lnTo>
                    <a:pt x="275" y="207"/>
                  </a:lnTo>
                  <a:lnTo>
                    <a:pt x="287" y="205"/>
                  </a:lnTo>
                  <a:lnTo>
                    <a:pt x="300" y="204"/>
                  </a:lnTo>
                  <a:lnTo>
                    <a:pt x="310" y="200"/>
                  </a:lnTo>
                  <a:lnTo>
                    <a:pt x="319" y="196"/>
                  </a:lnTo>
                  <a:lnTo>
                    <a:pt x="328" y="193"/>
                  </a:lnTo>
                  <a:lnTo>
                    <a:pt x="331" y="189"/>
                  </a:lnTo>
                  <a:lnTo>
                    <a:pt x="336" y="186"/>
                  </a:lnTo>
                  <a:lnTo>
                    <a:pt x="344" y="177"/>
                  </a:lnTo>
                  <a:lnTo>
                    <a:pt x="349" y="168"/>
                  </a:lnTo>
                  <a:lnTo>
                    <a:pt x="352" y="166"/>
                  </a:lnTo>
                  <a:lnTo>
                    <a:pt x="352" y="166"/>
                  </a:lnTo>
                  <a:lnTo>
                    <a:pt x="352" y="285"/>
                  </a:lnTo>
                  <a:lnTo>
                    <a:pt x="341" y="281"/>
                  </a:lnTo>
                  <a:lnTo>
                    <a:pt x="323" y="272"/>
                  </a:lnTo>
                  <a:lnTo>
                    <a:pt x="321" y="272"/>
                  </a:lnTo>
                  <a:lnTo>
                    <a:pt x="319" y="270"/>
                  </a:lnTo>
                  <a:lnTo>
                    <a:pt x="311" y="267"/>
                  </a:lnTo>
                  <a:lnTo>
                    <a:pt x="301" y="265"/>
                  </a:lnTo>
                  <a:lnTo>
                    <a:pt x="291" y="261"/>
                  </a:lnTo>
                  <a:lnTo>
                    <a:pt x="285" y="260"/>
                  </a:lnTo>
                  <a:lnTo>
                    <a:pt x="278" y="258"/>
                  </a:lnTo>
                  <a:lnTo>
                    <a:pt x="262" y="256"/>
                  </a:lnTo>
                  <a:lnTo>
                    <a:pt x="247" y="254"/>
                  </a:lnTo>
                  <a:lnTo>
                    <a:pt x="241" y="252"/>
                  </a:lnTo>
                  <a:lnTo>
                    <a:pt x="237" y="252"/>
                  </a:lnTo>
                  <a:lnTo>
                    <a:pt x="229" y="252"/>
                  </a:lnTo>
                  <a:lnTo>
                    <a:pt x="218" y="252"/>
                  </a:lnTo>
                  <a:lnTo>
                    <a:pt x="210" y="251"/>
                  </a:lnTo>
                  <a:lnTo>
                    <a:pt x="208" y="251"/>
                  </a:lnTo>
                  <a:lnTo>
                    <a:pt x="206" y="251"/>
                  </a:lnTo>
                  <a:lnTo>
                    <a:pt x="205" y="251"/>
                  </a:lnTo>
                  <a:lnTo>
                    <a:pt x="201" y="249"/>
                  </a:lnTo>
                  <a:lnTo>
                    <a:pt x="198" y="251"/>
                  </a:lnTo>
                  <a:lnTo>
                    <a:pt x="195" y="252"/>
                  </a:lnTo>
                  <a:lnTo>
                    <a:pt x="195" y="256"/>
                  </a:lnTo>
                  <a:lnTo>
                    <a:pt x="195" y="260"/>
                  </a:lnTo>
                  <a:lnTo>
                    <a:pt x="195" y="270"/>
                  </a:lnTo>
                  <a:lnTo>
                    <a:pt x="195" y="278"/>
                  </a:lnTo>
                  <a:lnTo>
                    <a:pt x="195" y="285"/>
                  </a:lnTo>
                  <a:lnTo>
                    <a:pt x="195" y="290"/>
                  </a:lnTo>
                  <a:lnTo>
                    <a:pt x="195" y="296"/>
                  </a:lnTo>
                  <a:lnTo>
                    <a:pt x="198" y="323"/>
                  </a:lnTo>
                  <a:lnTo>
                    <a:pt x="200" y="352"/>
                  </a:lnTo>
                  <a:lnTo>
                    <a:pt x="205" y="380"/>
                  </a:lnTo>
                  <a:lnTo>
                    <a:pt x="208" y="406"/>
                  </a:lnTo>
                  <a:lnTo>
                    <a:pt x="210" y="409"/>
                  </a:lnTo>
                  <a:lnTo>
                    <a:pt x="211" y="415"/>
                  </a:lnTo>
                  <a:lnTo>
                    <a:pt x="213" y="424"/>
                  </a:lnTo>
                  <a:lnTo>
                    <a:pt x="218" y="433"/>
                  </a:lnTo>
                  <a:lnTo>
                    <a:pt x="219" y="435"/>
                  </a:lnTo>
                  <a:lnTo>
                    <a:pt x="219" y="436"/>
                  </a:lnTo>
                  <a:lnTo>
                    <a:pt x="234" y="454"/>
                  </a:lnTo>
                  <a:lnTo>
                    <a:pt x="113" y="456"/>
                  </a:lnTo>
                  <a:lnTo>
                    <a:pt x="114" y="456"/>
                  </a:lnTo>
                  <a:lnTo>
                    <a:pt x="116" y="454"/>
                  </a:lnTo>
                  <a:lnTo>
                    <a:pt x="118" y="453"/>
                  </a:lnTo>
                  <a:lnTo>
                    <a:pt x="121" y="447"/>
                  </a:lnTo>
                  <a:lnTo>
                    <a:pt x="124" y="440"/>
                  </a:lnTo>
                  <a:lnTo>
                    <a:pt x="131" y="433"/>
                  </a:lnTo>
                  <a:lnTo>
                    <a:pt x="134" y="422"/>
                  </a:lnTo>
                  <a:lnTo>
                    <a:pt x="139" y="408"/>
                  </a:lnTo>
                  <a:lnTo>
                    <a:pt x="142" y="402"/>
                  </a:lnTo>
                  <a:lnTo>
                    <a:pt x="142" y="399"/>
                  </a:lnTo>
                  <a:lnTo>
                    <a:pt x="144" y="393"/>
                  </a:lnTo>
                  <a:lnTo>
                    <a:pt x="146" y="390"/>
                  </a:lnTo>
                  <a:lnTo>
                    <a:pt x="147" y="384"/>
                  </a:lnTo>
                  <a:lnTo>
                    <a:pt x="149" y="379"/>
                  </a:lnTo>
                  <a:lnTo>
                    <a:pt x="150" y="370"/>
                  </a:lnTo>
                  <a:lnTo>
                    <a:pt x="150" y="361"/>
                  </a:lnTo>
                  <a:lnTo>
                    <a:pt x="152" y="353"/>
                  </a:lnTo>
                  <a:lnTo>
                    <a:pt x="154" y="339"/>
                  </a:lnTo>
                  <a:lnTo>
                    <a:pt x="155" y="326"/>
                  </a:lnTo>
                  <a:lnTo>
                    <a:pt x="159" y="312"/>
                  </a:lnTo>
                  <a:lnTo>
                    <a:pt x="160" y="296"/>
                  </a:lnTo>
                  <a:lnTo>
                    <a:pt x="160" y="281"/>
                  </a:lnTo>
                  <a:lnTo>
                    <a:pt x="160" y="270"/>
                  </a:lnTo>
                  <a:lnTo>
                    <a:pt x="159" y="263"/>
                  </a:lnTo>
                  <a:lnTo>
                    <a:pt x="159" y="256"/>
                  </a:lnTo>
                  <a:lnTo>
                    <a:pt x="159" y="254"/>
                  </a:lnTo>
                  <a:lnTo>
                    <a:pt x="159" y="252"/>
                  </a:lnTo>
                  <a:lnTo>
                    <a:pt x="157" y="252"/>
                  </a:lnTo>
                  <a:lnTo>
                    <a:pt x="154" y="252"/>
                  </a:lnTo>
                  <a:lnTo>
                    <a:pt x="150" y="252"/>
                  </a:lnTo>
                  <a:lnTo>
                    <a:pt x="150" y="252"/>
                  </a:lnTo>
                  <a:lnTo>
                    <a:pt x="149" y="252"/>
                  </a:lnTo>
                  <a:lnTo>
                    <a:pt x="146" y="251"/>
                  </a:lnTo>
                  <a:lnTo>
                    <a:pt x="142" y="251"/>
                  </a:lnTo>
                  <a:lnTo>
                    <a:pt x="134" y="251"/>
                  </a:lnTo>
                  <a:lnTo>
                    <a:pt x="124" y="251"/>
                  </a:lnTo>
                  <a:lnTo>
                    <a:pt x="114" y="251"/>
                  </a:lnTo>
                  <a:lnTo>
                    <a:pt x="105" y="252"/>
                  </a:lnTo>
                  <a:lnTo>
                    <a:pt x="96" y="252"/>
                  </a:lnTo>
                  <a:lnTo>
                    <a:pt x="88" y="254"/>
                  </a:lnTo>
                  <a:lnTo>
                    <a:pt x="75" y="256"/>
                  </a:lnTo>
                  <a:lnTo>
                    <a:pt x="68" y="258"/>
                  </a:lnTo>
                  <a:lnTo>
                    <a:pt x="60" y="260"/>
                  </a:lnTo>
                  <a:lnTo>
                    <a:pt x="44" y="265"/>
                  </a:lnTo>
                  <a:lnTo>
                    <a:pt x="34" y="267"/>
                  </a:lnTo>
                  <a:lnTo>
                    <a:pt x="26" y="272"/>
                  </a:lnTo>
                  <a:lnTo>
                    <a:pt x="19" y="276"/>
                  </a:lnTo>
                  <a:lnTo>
                    <a:pt x="13" y="279"/>
                  </a:lnTo>
                  <a:lnTo>
                    <a:pt x="8" y="283"/>
                  </a:lnTo>
                  <a:lnTo>
                    <a:pt x="1" y="285"/>
                  </a:lnTo>
                  <a:lnTo>
                    <a:pt x="0" y="285"/>
                  </a:lnTo>
                  <a:lnTo>
                    <a:pt x="0" y="166"/>
                  </a:lnTo>
                  <a:lnTo>
                    <a:pt x="0" y="168"/>
                  </a:lnTo>
                  <a:lnTo>
                    <a:pt x="3" y="169"/>
                  </a:lnTo>
                  <a:lnTo>
                    <a:pt x="9" y="175"/>
                  </a:lnTo>
                  <a:lnTo>
                    <a:pt x="18" y="180"/>
                  </a:lnTo>
                  <a:lnTo>
                    <a:pt x="27" y="186"/>
                  </a:lnTo>
                  <a:lnTo>
                    <a:pt x="37" y="191"/>
                  </a:lnTo>
                  <a:lnTo>
                    <a:pt x="54" y="198"/>
                  </a:lnTo>
                  <a:lnTo>
                    <a:pt x="60" y="202"/>
                  </a:lnTo>
                  <a:lnTo>
                    <a:pt x="67" y="204"/>
                  </a:lnTo>
                  <a:lnTo>
                    <a:pt x="72" y="205"/>
                  </a:lnTo>
                  <a:lnTo>
                    <a:pt x="80" y="205"/>
                  </a:lnTo>
                  <a:lnTo>
                    <a:pt x="100" y="209"/>
                  </a:lnTo>
                  <a:lnTo>
                    <a:pt x="109" y="209"/>
                  </a:lnTo>
                  <a:lnTo>
                    <a:pt x="121" y="209"/>
                  </a:lnTo>
                  <a:lnTo>
                    <a:pt x="131" y="211"/>
                  </a:lnTo>
                  <a:lnTo>
                    <a:pt x="141" y="211"/>
                  </a:lnTo>
                  <a:lnTo>
                    <a:pt x="150" y="207"/>
                  </a:lnTo>
                  <a:lnTo>
                    <a:pt x="159" y="204"/>
                  </a:lnTo>
                  <a:lnTo>
                    <a:pt x="160" y="202"/>
                  </a:lnTo>
                  <a:lnTo>
                    <a:pt x="164" y="205"/>
                  </a:lnTo>
                  <a:lnTo>
                    <a:pt x="164" y="207"/>
                  </a:lnTo>
                  <a:lnTo>
                    <a:pt x="164" y="213"/>
                  </a:lnTo>
                  <a:lnTo>
                    <a:pt x="164" y="216"/>
                  </a:lnTo>
                  <a:lnTo>
                    <a:pt x="162" y="216"/>
                  </a:lnTo>
                  <a:lnTo>
                    <a:pt x="160" y="214"/>
                  </a:lnTo>
                  <a:lnTo>
                    <a:pt x="160" y="209"/>
                  </a:lnTo>
                  <a:lnTo>
                    <a:pt x="160" y="205"/>
                  </a:lnTo>
                  <a:lnTo>
                    <a:pt x="160" y="195"/>
                  </a:lnTo>
                  <a:lnTo>
                    <a:pt x="160" y="187"/>
                  </a:lnTo>
                  <a:lnTo>
                    <a:pt x="160" y="182"/>
                  </a:lnTo>
                  <a:lnTo>
                    <a:pt x="162" y="177"/>
                  </a:lnTo>
                  <a:lnTo>
                    <a:pt x="160" y="173"/>
                  </a:lnTo>
                  <a:lnTo>
                    <a:pt x="160" y="166"/>
                  </a:lnTo>
                  <a:lnTo>
                    <a:pt x="160" y="157"/>
                  </a:lnTo>
                  <a:lnTo>
                    <a:pt x="159" y="146"/>
                  </a:lnTo>
                  <a:lnTo>
                    <a:pt x="157" y="133"/>
                  </a:lnTo>
                  <a:lnTo>
                    <a:pt x="155" y="122"/>
                  </a:lnTo>
                  <a:lnTo>
                    <a:pt x="154" y="115"/>
                  </a:lnTo>
                  <a:lnTo>
                    <a:pt x="154" y="108"/>
                  </a:lnTo>
                  <a:lnTo>
                    <a:pt x="150" y="95"/>
                  </a:lnTo>
                  <a:lnTo>
                    <a:pt x="150" y="83"/>
                  </a:lnTo>
                  <a:lnTo>
                    <a:pt x="149" y="75"/>
                  </a:lnTo>
                  <a:lnTo>
                    <a:pt x="147" y="68"/>
                  </a:lnTo>
                  <a:lnTo>
                    <a:pt x="146" y="59"/>
                  </a:lnTo>
                  <a:lnTo>
                    <a:pt x="142" y="48"/>
                  </a:lnTo>
                  <a:lnTo>
                    <a:pt x="141" y="41"/>
                  </a:lnTo>
                  <a:lnTo>
                    <a:pt x="137" y="34"/>
                  </a:lnTo>
                  <a:lnTo>
                    <a:pt x="132" y="25"/>
                  </a:lnTo>
                  <a:lnTo>
                    <a:pt x="126" y="12"/>
                  </a:lnTo>
                  <a:lnTo>
                    <a:pt x="119" y="3"/>
                  </a:lnTo>
                  <a:lnTo>
                    <a:pt x="116" y="1"/>
                  </a:lnTo>
                  <a:lnTo>
                    <a:pt x="114" y="0"/>
                  </a:lnTo>
                  <a:close/>
                </a:path>
              </a:pathLst>
            </a:custGeom>
            <a:solidFill>
              <a:srgbClr val="EB3D00"/>
            </a:solidFill>
            <a:ln w="9525">
              <a:noFill/>
              <a:round/>
              <a:headEnd/>
              <a:tailEnd/>
            </a:ln>
          </p:spPr>
          <p:txBody>
            <a:bodyPr/>
            <a:lstStyle/>
            <a:p>
              <a:pPr>
                <a:defRPr/>
              </a:pPr>
              <a:endParaRPr lang="en-US">
                <a:ea typeface="+mn-ea"/>
                <a:cs typeface="+mn-cs"/>
              </a:endParaRPr>
            </a:p>
          </p:txBody>
        </p:sp>
        <p:sp>
          <p:nvSpPr>
            <p:cNvPr id="1066" name="Freeform 42"/>
            <p:cNvSpPr>
              <a:spLocks/>
            </p:cNvSpPr>
            <p:nvPr/>
          </p:nvSpPr>
          <p:spPr bwMode="auto">
            <a:xfrm>
              <a:off x="342" y="248"/>
              <a:ext cx="128" cy="4"/>
            </a:xfrm>
            <a:custGeom>
              <a:avLst/>
              <a:gdLst/>
              <a:ahLst/>
              <a:cxnLst>
                <a:cxn ang="0">
                  <a:pos x="128" y="5"/>
                </a:cxn>
                <a:cxn ang="0">
                  <a:pos x="127" y="0"/>
                </a:cxn>
                <a:cxn ang="0">
                  <a:pos x="0" y="0"/>
                </a:cxn>
                <a:cxn ang="0">
                  <a:pos x="0" y="5"/>
                </a:cxn>
                <a:cxn ang="0">
                  <a:pos x="127" y="5"/>
                </a:cxn>
                <a:cxn ang="0">
                  <a:pos x="128" y="5"/>
                </a:cxn>
              </a:cxnLst>
              <a:rect l="0" t="0" r="r" b="b"/>
              <a:pathLst>
                <a:path w="128" h="5">
                  <a:moveTo>
                    <a:pt x="128" y="5"/>
                  </a:moveTo>
                  <a:lnTo>
                    <a:pt x="127" y="0"/>
                  </a:lnTo>
                  <a:lnTo>
                    <a:pt x="0" y="0"/>
                  </a:lnTo>
                  <a:lnTo>
                    <a:pt x="0" y="5"/>
                  </a:lnTo>
                  <a:lnTo>
                    <a:pt x="127" y="5"/>
                  </a:lnTo>
                  <a:lnTo>
                    <a:pt x="128" y="5"/>
                  </a:lnTo>
                  <a:close/>
                </a:path>
              </a:pathLst>
            </a:custGeom>
            <a:solidFill>
              <a:srgbClr val="EB3D00"/>
            </a:solidFill>
            <a:ln w="9525">
              <a:noFill/>
              <a:round/>
              <a:headEnd/>
              <a:tailEnd/>
            </a:ln>
          </p:spPr>
          <p:txBody>
            <a:bodyPr/>
            <a:lstStyle/>
            <a:p>
              <a:pPr>
                <a:defRPr/>
              </a:pPr>
              <a:endParaRPr lang="en-US">
                <a:ea typeface="+mn-ea"/>
                <a:cs typeface="+mn-cs"/>
              </a:endParaRPr>
            </a:p>
          </p:txBody>
        </p:sp>
        <p:sp>
          <p:nvSpPr>
            <p:cNvPr id="1067" name="Freeform 43"/>
            <p:cNvSpPr>
              <a:spLocks/>
            </p:cNvSpPr>
            <p:nvPr/>
          </p:nvSpPr>
          <p:spPr bwMode="auto">
            <a:xfrm>
              <a:off x="456" y="248"/>
              <a:ext cx="14" cy="19"/>
            </a:xfrm>
            <a:custGeom>
              <a:avLst/>
              <a:gdLst/>
              <a:ahLst/>
              <a:cxnLst>
                <a:cxn ang="0">
                  <a:pos x="3" y="20"/>
                </a:cxn>
                <a:cxn ang="0">
                  <a:pos x="3" y="20"/>
                </a:cxn>
                <a:cxn ang="0">
                  <a:pos x="13" y="7"/>
                </a:cxn>
                <a:cxn ang="0">
                  <a:pos x="14" y="5"/>
                </a:cxn>
                <a:cxn ang="0">
                  <a:pos x="13" y="0"/>
                </a:cxn>
                <a:cxn ang="0">
                  <a:pos x="9" y="3"/>
                </a:cxn>
                <a:cxn ang="0">
                  <a:pos x="0" y="14"/>
                </a:cxn>
                <a:cxn ang="0">
                  <a:pos x="0" y="14"/>
                </a:cxn>
                <a:cxn ang="0">
                  <a:pos x="3" y="20"/>
                </a:cxn>
              </a:cxnLst>
              <a:rect l="0" t="0" r="r" b="b"/>
              <a:pathLst>
                <a:path w="14" h="20">
                  <a:moveTo>
                    <a:pt x="3" y="20"/>
                  </a:moveTo>
                  <a:lnTo>
                    <a:pt x="3" y="20"/>
                  </a:lnTo>
                  <a:lnTo>
                    <a:pt x="13" y="7"/>
                  </a:lnTo>
                  <a:lnTo>
                    <a:pt x="14" y="5"/>
                  </a:lnTo>
                  <a:lnTo>
                    <a:pt x="13" y="0"/>
                  </a:lnTo>
                  <a:lnTo>
                    <a:pt x="9" y="3"/>
                  </a:lnTo>
                  <a:lnTo>
                    <a:pt x="0" y="14"/>
                  </a:lnTo>
                  <a:lnTo>
                    <a:pt x="0" y="14"/>
                  </a:lnTo>
                  <a:lnTo>
                    <a:pt x="3" y="20"/>
                  </a:lnTo>
                  <a:close/>
                </a:path>
              </a:pathLst>
            </a:custGeom>
            <a:solidFill>
              <a:srgbClr val="EB3D00"/>
            </a:solidFill>
            <a:ln w="9525">
              <a:noFill/>
              <a:round/>
              <a:headEnd/>
              <a:tailEnd/>
            </a:ln>
          </p:spPr>
          <p:txBody>
            <a:bodyPr/>
            <a:lstStyle/>
            <a:p>
              <a:pPr>
                <a:defRPr/>
              </a:pPr>
              <a:endParaRPr lang="en-US">
                <a:ea typeface="+mn-ea"/>
                <a:cs typeface="+mn-cs"/>
              </a:endParaRPr>
            </a:p>
          </p:txBody>
        </p:sp>
        <p:sp>
          <p:nvSpPr>
            <p:cNvPr id="1068" name="Freeform 44"/>
            <p:cNvSpPr>
              <a:spLocks/>
            </p:cNvSpPr>
            <p:nvPr/>
          </p:nvSpPr>
          <p:spPr bwMode="auto">
            <a:xfrm>
              <a:off x="439" y="261"/>
              <a:ext cx="21" cy="45"/>
            </a:xfrm>
            <a:custGeom>
              <a:avLst/>
              <a:gdLst/>
              <a:ahLst/>
              <a:cxnLst>
                <a:cxn ang="0">
                  <a:pos x="3" y="45"/>
                </a:cxn>
                <a:cxn ang="0">
                  <a:pos x="3" y="45"/>
                </a:cxn>
                <a:cxn ang="0">
                  <a:pos x="8" y="29"/>
                </a:cxn>
                <a:cxn ang="0">
                  <a:pos x="10" y="20"/>
                </a:cxn>
                <a:cxn ang="0">
                  <a:pos x="15" y="13"/>
                </a:cxn>
                <a:cxn ang="0">
                  <a:pos x="20" y="6"/>
                </a:cxn>
                <a:cxn ang="0">
                  <a:pos x="17" y="0"/>
                </a:cxn>
                <a:cxn ang="0">
                  <a:pos x="10" y="9"/>
                </a:cxn>
                <a:cxn ang="0">
                  <a:pos x="7" y="17"/>
                </a:cxn>
                <a:cxn ang="0">
                  <a:pos x="3" y="27"/>
                </a:cxn>
                <a:cxn ang="0">
                  <a:pos x="0" y="44"/>
                </a:cxn>
                <a:cxn ang="0">
                  <a:pos x="0" y="44"/>
                </a:cxn>
                <a:cxn ang="0">
                  <a:pos x="3" y="45"/>
                </a:cxn>
              </a:cxnLst>
              <a:rect l="0" t="0" r="r" b="b"/>
              <a:pathLst>
                <a:path w="20" h="45">
                  <a:moveTo>
                    <a:pt x="3" y="45"/>
                  </a:moveTo>
                  <a:lnTo>
                    <a:pt x="3" y="45"/>
                  </a:lnTo>
                  <a:lnTo>
                    <a:pt x="8" y="29"/>
                  </a:lnTo>
                  <a:lnTo>
                    <a:pt x="10" y="20"/>
                  </a:lnTo>
                  <a:lnTo>
                    <a:pt x="15" y="13"/>
                  </a:lnTo>
                  <a:lnTo>
                    <a:pt x="20" y="6"/>
                  </a:lnTo>
                  <a:lnTo>
                    <a:pt x="17" y="0"/>
                  </a:lnTo>
                  <a:lnTo>
                    <a:pt x="10" y="9"/>
                  </a:lnTo>
                  <a:lnTo>
                    <a:pt x="7" y="17"/>
                  </a:lnTo>
                  <a:lnTo>
                    <a:pt x="3" y="27"/>
                  </a:lnTo>
                  <a:lnTo>
                    <a:pt x="0" y="44"/>
                  </a:lnTo>
                  <a:lnTo>
                    <a:pt x="0" y="44"/>
                  </a:lnTo>
                  <a:lnTo>
                    <a:pt x="3" y="45"/>
                  </a:lnTo>
                  <a:close/>
                </a:path>
              </a:pathLst>
            </a:custGeom>
            <a:solidFill>
              <a:srgbClr val="EB3D00"/>
            </a:solidFill>
            <a:ln w="9525">
              <a:noFill/>
              <a:round/>
              <a:headEnd/>
              <a:tailEnd/>
            </a:ln>
          </p:spPr>
          <p:txBody>
            <a:bodyPr/>
            <a:lstStyle/>
            <a:p>
              <a:pPr>
                <a:defRPr/>
              </a:pPr>
              <a:endParaRPr lang="en-US">
                <a:ea typeface="+mn-ea"/>
                <a:cs typeface="+mn-cs"/>
              </a:endParaRPr>
            </a:p>
          </p:txBody>
        </p:sp>
        <p:sp>
          <p:nvSpPr>
            <p:cNvPr id="1069" name="Freeform 45"/>
            <p:cNvSpPr>
              <a:spLocks/>
            </p:cNvSpPr>
            <p:nvPr/>
          </p:nvSpPr>
          <p:spPr bwMode="auto">
            <a:xfrm>
              <a:off x="427" y="305"/>
              <a:ext cx="16" cy="74"/>
            </a:xfrm>
            <a:custGeom>
              <a:avLst/>
              <a:gdLst/>
              <a:ahLst/>
              <a:cxnLst>
                <a:cxn ang="0">
                  <a:pos x="5" y="74"/>
                </a:cxn>
                <a:cxn ang="0">
                  <a:pos x="5" y="74"/>
                </a:cxn>
                <a:cxn ang="0">
                  <a:pos x="7" y="54"/>
                </a:cxn>
                <a:cxn ang="0">
                  <a:pos x="10" y="36"/>
                </a:cxn>
                <a:cxn ang="0">
                  <a:pos x="13" y="18"/>
                </a:cxn>
                <a:cxn ang="0">
                  <a:pos x="16" y="1"/>
                </a:cxn>
                <a:cxn ang="0">
                  <a:pos x="13" y="0"/>
                </a:cxn>
                <a:cxn ang="0">
                  <a:pos x="8" y="16"/>
                </a:cxn>
                <a:cxn ang="0">
                  <a:pos x="5" y="34"/>
                </a:cxn>
                <a:cxn ang="0">
                  <a:pos x="2" y="52"/>
                </a:cxn>
                <a:cxn ang="0">
                  <a:pos x="0" y="72"/>
                </a:cxn>
                <a:cxn ang="0">
                  <a:pos x="0" y="72"/>
                </a:cxn>
                <a:cxn ang="0">
                  <a:pos x="5" y="74"/>
                </a:cxn>
              </a:cxnLst>
              <a:rect l="0" t="0" r="r" b="b"/>
              <a:pathLst>
                <a:path w="16" h="74">
                  <a:moveTo>
                    <a:pt x="5" y="74"/>
                  </a:moveTo>
                  <a:lnTo>
                    <a:pt x="5" y="74"/>
                  </a:lnTo>
                  <a:lnTo>
                    <a:pt x="7" y="54"/>
                  </a:lnTo>
                  <a:lnTo>
                    <a:pt x="10" y="36"/>
                  </a:lnTo>
                  <a:lnTo>
                    <a:pt x="13" y="18"/>
                  </a:lnTo>
                  <a:lnTo>
                    <a:pt x="16" y="1"/>
                  </a:lnTo>
                  <a:lnTo>
                    <a:pt x="13" y="0"/>
                  </a:lnTo>
                  <a:lnTo>
                    <a:pt x="8" y="16"/>
                  </a:lnTo>
                  <a:lnTo>
                    <a:pt x="5" y="34"/>
                  </a:lnTo>
                  <a:lnTo>
                    <a:pt x="2" y="52"/>
                  </a:lnTo>
                  <a:lnTo>
                    <a:pt x="0" y="72"/>
                  </a:lnTo>
                  <a:lnTo>
                    <a:pt x="0" y="72"/>
                  </a:lnTo>
                  <a:lnTo>
                    <a:pt x="5" y="74"/>
                  </a:lnTo>
                  <a:close/>
                </a:path>
              </a:pathLst>
            </a:custGeom>
            <a:solidFill>
              <a:srgbClr val="EB3D00"/>
            </a:solidFill>
            <a:ln w="9525">
              <a:noFill/>
              <a:round/>
              <a:headEnd/>
              <a:tailEnd/>
            </a:ln>
          </p:spPr>
          <p:txBody>
            <a:bodyPr/>
            <a:lstStyle/>
            <a:p>
              <a:pPr>
                <a:defRPr/>
              </a:pPr>
              <a:endParaRPr lang="en-US">
                <a:ea typeface="+mn-ea"/>
                <a:cs typeface="+mn-cs"/>
              </a:endParaRPr>
            </a:p>
          </p:txBody>
        </p:sp>
        <p:sp>
          <p:nvSpPr>
            <p:cNvPr id="1070" name="Freeform 46"/>
            <p:cNvSpPr>
              <a:spLocks/>
            </p:cNvSpPr>
            <p:nvPr/>
          </p:nvSpPr>
          <p:spPr bwMode="auto">
            <a:xfrm>
              <a:off x="420" y="376"/>
              <a:ext cx="12" cy="66"/>
            </a:xfrm>
            <a:custGeom>
              <a:avLst/>
              <a:gdLst/>
              <a:ahLst/>
              <a:cxnLst>
                <a:cxn ang="0">
                  <a:pos x="5" y="65"/>
                </a:cxn>
                <a:cxn ang="0">
                  <a:pos x="5" y="65"/>
                </a:cxn>
                <a:cxn ang="0">
                  <a:pos x="5" y="52"/>
                </a:cxn>
                <a:cxn ang="0">
                  <a:pos x="7" y="38"/>
                </a:cxn>
                <a:cxn ang="0">
                  <a:pos x="10" y="21"/>
                </a:cxn>
                <a:cxn ang="0">
                  <a:pos x="12" y="2"/>
                </a:cxn>
                <a:cxn ang="0">
                  <a:pos x="7" y="0"/>
                </a:cxn>
                <a:cxn ang="0">
                  <a:pos x="4" y="20"/>
                </a:cxn>
                <a:cxn ang="0">
                  <a:pos x="4" y="38"/>
                </a:cxn>
                <a:cxn ang="0">
                  <a:pos x="2" y="50"/>
                </a:cxn>
                <a:cxn ang="0">
                  <a:pos x="0" y="65"/>
                </a:cxn>
                <a:cxn ang="0">
                  <a:pos x="0" y="65"/>
                </a:cxn>
                <a:cxn ang="0">
                  <a:pos x="5" y="65"/>
                </a:cxn>
              </a:cxnLst>
              <a:rect l="0" t="0" r="r" b="b"/>
              <a:pathLst>
                <a:path w="12" h="65">
                  <a:moveTo>
                    <a:pt x="5" y="65"/>
                  </a:moveTo>
                  <a:lnTo>
                    <a:pt x="5" y="65"/>
                  </a:lnTo>
                  <a:lnTo>
                    <a:pt x="5" y="52"/>
                  </a:lnTo>
                  <a:lnTo>
                    <a:pt x="7" y="38"/>
                  </a:lnTo>
                  <a:lnTo>
                    <a:pt x="10" y="21"/>
                  </a:lnTo>
                  <a:lnTo>
                    <a:pt x="12" y="2"/>
                  </a:lnTo>
                  <a:lnTo>
                    <a:pt x="7" y="0"/>
                  </a:lnTo>
                  <a:lnTo>
                    <a:pt x="4" y="20"/>
                  </a:lnTo>
                  <a:lnTo>
                    <a:pt x="4" y="38"/>
                  </a:lnTo>
                  <a:lnTo>
                    <a:pt x="2" y="50"/>
                  </a:lnTo>
                  <a:lnTo>
                    <a:pt x="0" y="65"/>
                  </a:lnTo>
                  <a:lnTo>
                    <a:pt x="0" y="65"/>
                  </a:lnTo>
                  <a:lnTo>
                    <a:pt x="5" y="65"/>
                  </a:lnTo>
                  <a:close/>
                </a:path>
              </a:pathLst>
            </a:custGeom>
            <a:solidFill>
              <a:srgbClr val="EB3D00"/>
            </a:solidFill>
            <a:ln w="9525">
              <a:noFill/>
              <a:round/>
              <a:headEnd/>
              <a:tailEnd/>
            </a:ln>
          </p:spPr>
          <p:txBody>
            <a:bodyPr/>
            <a:lstStyle/>
            <a:p>
              <a:pPr>
                <a:defRPr/>
              </a:pPr>
              <a:endParaRPr lang="en-US">
                <a:ea typeface="+mn-ea"/>
                <a:cs typeface="+mn-cs"/>
              </a:endParaRPr>
            </a:p>
          </p:txBody>
        </p:sp>
        <p:sp>
          <p:nvSpPr>
            <p:cNvPr id="1071" name="Freeform 47"/>
            <p:cNvSpPr>
              <a:spLocks/>
            </p:cNvSpPr>
            <p:nvPr/>
          </p:nvSpPr>
          <p:spPr bwMode="auto">
            <a:xfrm>
              <a:off x="420" y="443"/>
              <a:ext cx="7" cy="19"/>
            </a:xfrm>
            <a:custGeom>
              <a:avLst/>
              <a:gdLst/>
              <a:ahLst/>
              <a:cxnLst>
                <a:cxn ang="0">
                  <a:pos x="7" y="14"/>
                </a:cxn>
                <a:cxn ang="0">
                  <a:pos x="7" y="14"/>
                </a:cxn>
                <a:cxn ang="0">
                  <a:pos x="7" y="12"/>
                </a:cxn>
                <a:cxn ang="0">
                  <a:pos x="5" y="0"/>
                </a:cxn>
                <a:cxn ang="0">
                  <a:pos x="0" y="0"/>
                </a:cxn>
                <a:cxn ang="0">
                  <a:pos x="2" y="14"/>
                </a:cxn>
                <a:cxn ang="0">
                  <a:pos x="5" y="20"/>
                </a:cxn>
                <a:cxn ang="0">
                  <a:pos x="5" y="20"/>
                </a:cxn>
                <a:cxn ang="0">
                  <a:pos x="7" y="14"/>
                </a:cxn>
              </a:cxnLst>
              <a:rect l="0" t="0" r="r" b="b"/>
              <a:pathLst>
                <a:path w="7" h="20">
                  <a:moveTo>
                    <a:pt x="7" y="14"/>
                  </a:moveTo>
                  <a:lnTo>
                    <a:pt x="7" y="14"/>
                  </a:lnTo>
                  <a:lnTo>
                    <a:pt x="7" y="12"/>
                  </a:lnTo>
                  <a:lnTo>
                    <a:pt x="5" y="0"/>
                  </a:lnTo>
                  <a:lnTo>
                    <a:pt x="0" y="0"/>
                  </a:lnTo>
                  <a:lnTo>
                    <a:pt x="2" y="14"/>
                  </a:lnTo>
                  <a:lnTo>
                    <a:pt x="5" y="20"/>
                  </a:lnTo>
                  <a:lnTo>
                    <a:pt x="5" y="20"/>
                  </a:lnTo>
                  <a:lnTo>
                    <a:pt x="7" y="14"/>
                  </a:lnTo>
                  <a:close/>
                </a:path>
              </a:pathLst>
            </a:custGeom>
            <a:solidFill>
              <a:srgbClr val="EB3D00"/>
            </a:solidFill>
            <a:ln w="9525">
              <a:noFill/>
              <a:round/>
              <a:headEnd/>
              <a:tailEnd/>
            </a:ln>
          </p:spPr>
          <p:txBody>
            <a:bodyPr/>
            <a:lstStyle/>
            <a:p>
              <a:pPr>
                <a:defRPr/>
              </a:pPr>
              <a:endParaRPr lang="en-US">
                <a:ea typeface="+mn-ea"/>
                <a:cs typeface="+mn-cs"/>
              </a:endParaRPr>
            </a:p>
          </p:txBody>
        </p:sp>
        <p:sp>
          <p:nvSpPr>
            <p:cNvPr id="1072" name="Freeform 48"/>
            <p:cNvSpPr>
              <a:spLocks/>
            </p:cNvSpPr>
            <p:nvPr/>
          </p:nvSpPr>
          <p:spPr bwMode="auto">
            <a:xfrm>
              <a:off x="423" y="456"/>
              <a:ext cx="36" cy="8"/>
            </a:xfrm>
            <a:custGeom>
              <a:avLst/>
              <a:gdLst/>
              <a:ahLst/>
              <a:cxnLst>
                <a:cxn ang="0">
                  <a:pos x="35" y="0"/>
                </a:cxn>
                <a:cxn ang="0">
                  <a:pos x="35" y="0"/>
                </a:cxn>
                <a:cxn ang="0">
                  <a:pos x="9" y="0"/>
                </a:cxn>
                <a:cxn ang="0">
                  <a:pos x="2" y="0"/>
                </a:cxn>
                <a:cxn ang="0">
                  <a:pos x="0" y="6"/>
                </a:cxn>
                <a:cxn ang="0">
                  <a:pos x="9" y="7"/>
                </a:cxn>
                <a:cxn ang="0">
                  <a:pos x="35" y="7"/>
                </a:cxn>
                <a:cxn ang="0">
                  <a:pos x="35" y="7"/>
                </a:cxn>
                <a:cxn ang="0">
                  <a:pos x="35" y="0"/>
                </a:cxn>
              </a:cxnLst>
              <a:rect l="0" t="0" r="r" b="b"/>
              <a:pathLst>
                <a:path w="35" h="7">
                  <a:moveTo>
                    <a:pt x="35" y="0"/>
                  </a:moveTo>
                  <a:lnTo>
                    <a:pt x="35" y="0"/>
                  </a:lnTo>
                  <a:lnTo>
                    <a:pt x="9" y="0"/>
                  </a:lnTo>
                  <a:lnTo>
                    <a:pt x="2" y="0"/>
                  </a:lnTo>
                  <a:lnTo>
                    <a:pt x="0" y="6"/>
                  </a:lnTo>
                  <a:lnTo>
                    <a:pt x="9" y="7"/>
                  </a:lnTo>
                  <a:lnTo>
                    <a:pt x="35" y="7"/>
                  </a:lnTo>
                  <a:lnTo>
                    <a:pt x="35" y="7"/>
                  </a:lnTo>
                  <a:lnTo>
                    <a:pt x="35" y="0"/>
                  </a:lnTo>
                  <a:close/>
                </a:path>
              </a:pathLst>
            </a:custGeom>
            <a:solidFill>
              <a:srgbClr val="EB3D00"/>
            </a:solidFill>
            <a:ln w="9525">
              <a:noFill/>
              <a:round/>
              <a:headEnd/>
              <a:tailEnd/>
            </a:ln>
          </p:spPr>
          <p:txBody>
            <a:bodyPr/>
            <a:lstStyle/>
            <a:p>
              <a:pPr>
                <a:defRPr/>
              </a:pPr>
              <a:endParaRPr lang="en-US">
                <a:ea typeface="+mn-ea"/>
                <a:cs typeface="+mn-cs"/>
              </a:endParaRPr>
            </a:p>
          </p:txBody>
        </p:sp>
        <p:sp>
          <p:nvSpPr>
            <p:cNvPr id="1073" name="Freeform 49"/>
            <p:cNvSpPr>
              <a:spLocks/>
            </p:cNvSpPr>
            <p:nvPr/>
          </p:nvSpPr>
          <p:spPr bwMode="auto">
            <a:xfrm>
              <a:off x="460" y="454"/>
              <a:ext cx="55" cy="9"/>
            </a:xfrm>
            <a:custGeom>
              <a:avLst/>
              <a:gdLst/>
              <a:ahLst/>
              <a:cxnLst>
                <a:cxn ang="0">
                  <a:pos x="56" y="0"/>
                </a:cxn>
                <a:cxn ang="0">
                  <a:pos x="56" y="0"/>
                </a:cxn>
                <a:cxn ang="0">
                  <a:pos x="42" y="1"/>
                </a:cxn>
                <a:cxn ang="0">
                  <a:pos x="31" y="1"/>
                </a:cxn>
                <a:cxn ang="0">
                  <a:pos x="18" y="3"/>
                </a:cxn>
                <a:cxn ang="0">
                  <a:pos x="0" y="3"/>
                </a:cxn>
                <a:cxn ang="0">
                  <a:pos x="0" y="10"/>
                </a:cxn>
                <a:cxn ang="0">
                  <a:pos x="18" y="10"/>
                </a:cxn>
                <a:cxn ang="0">
                  <a:pos x="31" y="9"/>
                </a:cxn>
                <a:cxn ang="0">
                  <a:pos x="44" y="7"/>
                </a:cxn>
                <a:cxn ang="0">
                  <a:pos x="56" y="5"/>
                </a:cxn>
                <a:cxn ang="0">
                  <a:pos x="56" y="5"/>
                </a:cxn>
                <a:cxn ang="0">
                  <a:pos x="56" y="0"/>
                </a:cxn>
              </a:cxnLst>
              <a:rect l="0" t="0" r="r" b="b"/>
              <a:pathLst>
                <a:path w="56" h="10">
                  <a:moveTo>
                    <a:pt x="56" y="0"/>
                  </a:moveTo>
                  <a:lnTo>
                    <a:pt x="56" y="0"/>
                  </a:lnTo>
                  <a:lnTo>
                    <a:pt x="42" y="1"/>
                  </a:lnTo>
                  <a:lnTo>
                    <a:pt x="31" y="1"/>
                  </a:lnTo>
                  <a:lnTo>
                    <a:pt x="18" y="3"/>
                  </a:lnTo>
                  <a:lnTo>
                    <a:pt x="0" y="3"/>
                  </a:lnTo>
                  <a:lnTo>
                    <a:pt x="0" y="10"/>
                  </a:lnTo>
                  <a:lnTo>
                    <a:pt x="18" y="10"/>
                  </a:lnTo>
                  <a:lnTo>
                    <a:pt x="31" y="9"/>
                  </a:lnTo>
                  <a:lnTo>
                    <a:pt x="44" y="7"/>
                  </a:lnTo>
                  <a:lnTo>
                    <a:pt x="56" y="5"/>
                  </a:lnTo>
                  <a:lnTo>
                    <a:pt x="56" y="5"/>
                  </a:lnTo>
                  <a:lnTo>
                    <a:pt x="56" y="0"/>
                  </a:lnTo>
                  <a:close/>
                </a:path>
              </a:pathLst>
            </a:custGeom>
            <a:solidFill>
              <a:srgbClr val="EB3D00"/>
            </a:solidFill>
            <a:ln w="9525">
              <a:noFill/>
              <a:round/>
              <a:headEnd/>
              <a:tailEnd/>
            </a:ln>
          </p:spPr>
          <p:txBody>
            <a:bodyPr/>
            <a:lstStyle/>
            <a:p>
              <a:pPr>
                <a:defRPr/>
              </a:pPr>
              <a:endParaRPr lang="en-US">
                <a:ea typeface="+mn-ea"/>
                <a:cs typeface="+mn-cs"/>
              </a:endParaRPr>
            </a:p>
          </p:txBody>
        </p:sp>
        <p:sp>
          <p:nvSpPr>
            <p:cNvPr id="1074" name="Freeform 50"/>
            <p:cNvSpPr>
              <a:spLocks/>
            </p:cNvSpPr>
            <p:nvPr/>
          </p:nvSpPr>
          <p:spPr bwMode="auto">
            <a:xfrm>
              <a:off x="515" y="441"/>
              <a:ext cx="42" cy="17"/>
            </a:xfrm>
            <a:custGeom>
              <a:avLst/>
              <a:gdLst/>
              <a:ahLst/>
              <a:cxnLst>
                <a:cxn ang="0">
                  <a:pos x="39" y="0"/>
                </a:cxn>
                <a:cxn ang="0">
                  <a:pos x="39" y="0"/>
                </a:cxn>
                <a:cxn ang="0">
                  <a:pos x="31" y="4"/>
                </a:cxn>
                <a:cxn ang="0">
                  <a:pos x="23" y="5"/>
                </a:cxn>
                <a:cxn ang="0">
                  <a:pos x="13" y="9"/>
                </a:cxn>
                <a:cxn ang="0">
                  <a:pos x="0" y="13"/>
                </a:cxn>
                <a:cxn ang="0">
                  <a:pos x="0" y="18"/>
                </a:cxn>
                <a:cxn ang="0">
                  <a:pos x="14" y="14"/>
                </a:cxn>
                <a:cxn ang="0">
                  <a:pos x="23" y="13"/>
                </a:cxn>
                <a:cxn ang="0">
                  <a:pos x="32" y="9"/>
                </a:cxn>
                <a:cxn ang="0">
                  <a:pos x="41" y="5"/>
                </a:cxn>
                <a:cxn ang="0">
                  <a:pos x="41" y="5"/>
                </a:cxn>
                <a:cxn ang="0">
                  <a:pos x="39" y="0"/>
                </a:cxn>
              </a:cxnLst>
              <a:rect l="0" t="0" r="r" b="b"/>
              <a:pathLst>
                <a:path w="41" h="18">
                  <a:moveTo>
                    <a:pt x="39" y="0"/>
                  </a:moveTo>
                  <a:lnTo>
                    <a:pt x="39" y="0"/>
                  </a:lnTo>
                  <a:lnTo>
                    <a:pt x="31" y="4"/>
                  </a:lnTo>
                  <a:lnTo>
                    <a:pt x="23" y="5"/>
                  </a:lnTo>
                  <a:lnTo>
                    <a:pt x="13" y="9"/>
                  </a:lnTo>
                  <a:lnTo>
                    <a:pt x="0" y="13"/>
                  </a:lnTo>
                  <a:lnTo>
                    <a:pt x="0" y="18"/>
                  </a:lnTo>
                  <a:lnTo>
                    <a:pt x="14" y="14"/>
                  </a:lnTo>
                  <a:lnTo>
                    <a:pt x="23" y="13"/>
                  </a:lnTo>
                  <a:lnTo>
                    <a:pt x="32" y="9"/>
                  </a:lnTo>
                  <a:lnTo>
                    <a:pt x="41" y="5"/>
                  </a:lnTo>
                  <a:lnTo>
                    <a:pt x="41" y="5"/>
                  </a:lnTo>
                  <a:lnTo>
                    <a:pt x="39" y="0"/>
                  </a:lnTo>
                  <a:close/>
                </a:path>
              </a:pathLst>
            </a:custGeom>
            <a:solidFill>
              <a:srgbClr val="EB3D00"/>
            </a:solidFill>
            <a:ln w="9525">
              <a:noFill/>
              <a:round/>
              <a:headEnd/>
              <a:tailEnd/>
            </a:ln>
          </p:spPr>
          <p:txBody>
            <a:bodyPr/>
            <a:lstStyle/>
            <a:p>
              <a:pPr>
                <a:defRPr/>
              </a:pPr>
              <a:endParaRPr lang="en-US">
                <a:ea typeface="+mn-ea"/>
                <a:cs typeface="+mn-cs"/>
              </a:endParaRPr>
            </a:p>
          </p:txBody>
        </p:sp>
        <p:sp>
          <p:nvSpPr>
            <p:cNvPr id="1075" name="Freeform 51"/>
            <p:cNvSpPr>
              <a:spLocks/>
            </p:cNvSpPr>
            <p:nvPr/>
          </p:nvSpPr>
          <p:spPr bwMode="auto">
            <a:xfrm>
              <a:off x="555" y="414"/>
              <a:ext cx="28" cy="30"/>
            </a:xfrm>
            <a:custGeom>
              <a:avLst/>
              <a:gdLst/>
              <a:ahLst/>
              <a:cxnLst>
                <a:cxn ang="0">
                  <a:pos x="28" y="0"/>
                </a:cxn>
                <a:cxn ang="0">
                  <a:pos x="28" y="0"/>
                </a:cxn>
                <a:cxn ang="0">
                  <a:pos x="16" y="9"/>
                </a:cxn>
                <a:cxn ang="0">
                  <a:pos x="0" y="25"/>
                </a:cxn>
                <a:cxn ang="0">
                  <a:pos x="2" y="30"/>
                </a:cxn>
                <a:cxn ang="0">
                  <a:pos x="20" y="12"/>
                </a:cxn>
                <a:cxn ang="0">
                  <a:pos x="23" y="0"/>
                </a:cxn>
                <a:cxn ang="0">
                  <a:pos x="23" y="0"/>
                </a:cxn>
                <a:cxn ang="0">
                  <a:pos x="28" y="0"/>
                </a:cxn>
              </a:cxnLst>
              <a:rect l="0" t="0" r="r" b="b"/>
              <a:pathLst>
                <a:path w="28" h="30">
                  <a:moveTo>
                    <a:pt x="28" y="0"/>
                  </a:moveTo>
                  <a:lnTo>
                    <a:pt x="28" y="0"/>
                  </a:lnTo>
                  <a:lnTo>
                    <a:pt x="16" y="9"/>
                  </a:lnTo>
                  <a:lnTo>
                    <a:pt x="0" y="25"/>
                  </a:lnTo>
                  <a:lnTo>
                    <a:pt x="2" y="30"/>
                  </a:lnTo>
                  <a:lnTo>
                    <a:pt x="20" y="12"/>
                  </a:lnTo>
                  <a:lnTo>
                    <a:pt x="23" y="0"/>
                  </a:lnTo>
                  <a:lnTo>
                    <a:pt x="23" y="0"/>
                  </a:lnTo>
                  <a:lnTo>
                    <a:pt x="28" y="0"/>
                  </a:lnTo>
                  <a:close/>
                </a:path>
              </a:pathLst>
            </a:custGeom>
            <a:solidFill>
              <a:srgbClr val="EB3D00"/>
            </a:solidFill>
            <a:ln w="9525">
              <a:noFill/>
              <a:round/>
              <a:headEnd/>
              <a:tailEnd/>
            </a:ln>
          </p:spPr>
          <p:txBody>
            <a:bodyPr/>
            <a:lstStyle/>
            <a:p>
              <a:pPr>
                <a:defRPr/>
              </a:pPr>
              <a:endParaRPr lang="en-US">
                <a:ea typeface="+mn-ea"/>
                <a:cs typeface="+mn-cs"/>
              </a:endParaRPr>
            </a:p>
          </p:txBody>
        </p:sp>
        <p:sp>
          <p:nvSpPr>
            <p:cNvPr id="1076" name="Freeform 52"/>
            <p:cNvSpPr>
              <a:spLocks/>
            </p:cNvSpPr>
            <p:nvPr/>
          </p:nvSpPr>
          <p:spPr bwMode="auto">
            <a:xfrm>
              <a:off x="577" y="414"/>
              <a:ext cx="5" cy="125"/>
            </a:xfrm>
            <a:custGeom>
              <a:avLst/>
              <a:gdLst/>
              <a:ahLst/>
              <a:cxnLst>
                <a:cxn ang="0">
                  <a:pos x="2" y="122"/>
                </a:cxn>
                <a:cxn ang="0">
                  <a:pos x="5" y="119"/>
                </a:cxn>
                <a:cxn ang="0">
                  <a:pos x="5" y="0"/>
                </a:cxn>
                <a:cxn ang="0">
                  <a:pos x="0" y="0"/>
                </a:cxn>
                <a:cxn ang="0">
                  <a:pos x="0" y="119"/>
                </a:cxn>
                <a:cxn ang="0">
                  <a:pos x="2" y="122"/>
                </a:cxn>
                <a:cxn ang="0">
                  <a:pos x="2" y="122"/>
                </a:cxn>
                <a:cxn ang="0">
                  <a:pos x="5" y="124"/>
                </a:cxn>
                <a:cxn ang="0">
                  <a:pos x="5" y="119"/>
                </a:cxn>
                <a:cxn ang="0">
                  <a:pos x="2" y="122"/>
                </a:cxn>
              </a:cxnLst>
              <a:rect l="0" t="0" r="r" b="b"/>
              <a:pathLst>
                <a:path w="5" h="124">
                  <a:moveTo>
                    <a:pt x="2" y="122"/>
                  </a:moveTo>
                  <a:lnTo>
                    <a:pt x="5" y="119"/>
                  </a:lnTo>
                  <a:lnTo>
                    <a:pt x="5" y="0"/>
                  </a:lnTo>
                  <a:lnTo>
                    <a:pt x="0" y="0"/>
                  </a:lnTo>
                  <a:lnTo>
                    <a:pt x="0" y="119"/>
                  </a:lnTo>
                  <a:lnTo>
                    <a:pt x="2" y="122"/>
                  </a:lnTo>
                  <a:lnTo>
                    <a:pt x="2" y="122"/>
                  </a:lnTo>
                  <a:lnTo>
                    <a:pt x="5" y="124"/>
                  </a:lnTo>
                  <a:lnTo>
                    <a:pt x="5" y="119"/>
                  </a:lnTo>
                  <a:lnTo>
                    <a:pt x="2" y="122"/>
                  </a:lnTo>
                  <a:close/>
                </a:path>
              </a:pathLst>
            </a:custGeom>
            <a:solidFill>
              <a:srgbClr val="EB3D00"/>
            </a:solidFill>
            <a:ln w="9525">
              <a:noFill/>
              <a:round/>
              <a:headEnd/>
              <a:tailEnd/>
            </a:ln>
          </p:spPr>
          <p:txBody>
            <a:bodyPr/>
            <a:lstStyle/>
            <a:p>
              <a:pPr>
                <a:defRPr/>
              </a:pPr>
              <a:endParaRPr lang="en-US">
                <a:ea typeface="+mn-ea"/>
                <a:cs typeface="+mn-cs"/>
              </a:endParaRPr>
            </a:p>
          </p:txBody>
        </p:sp>
        <p:sp>
          <p:nvSpPr>
            <p:cNvPr id="1077" name="Freeform 53"/>
            <p:cNvSpPr>
              <a:spLocks/>
            </p:cNvSpPr>
            <p:nvPr/>
          </p:nvSpPr>
          <p:spPr bwMode="auto">
            <a:xfrm>
              <a:off x="567" y="528"/>
              <a:ext cx="14" cy="9"/>
            </a:xfrm>
            <a:custGeom>
              <a:avLst/>
              <a:gdLst/>
              <a:ahLst/>
              <a:cxnLst>
                <a:cxn ang="0">
                  <a:pos x="3" y="0"/>
                </a:cxn>
                <a:cxn ang="0">
                  <a:pos x="0" y="5"/>
                </a:cxn>
                <a:cxn ang="0">
                  <a:pos x="12" y="10"/>
                </a:cxn>
                <a:cxn ang="0">
                  <a:pos x="13" y="7"/>
                </a:cxn>
                <a:cxn ang="0">
                  <a:pos x="3" y="0"/>
                </a:cxn>
                <a:cxn ang="0">
                  <a:pos x="3" y="0"/>
                </a:cxn>
              </a:cxnLst>
              <a:rect l="0" t="0" r="r" b="b"/>
              <a:pathLst>
                <a:path w="13" h="10">
                  <a:moveTo>
                    <a:pt x="3" y="0"/>
                  </a:moveTo>
                  <a:lnTo>
                    <a:pt x="0" y="5"/>
                  </a:lnTo>
                  <a:lnTo>
                    <a:pt x="12" y="10"/>
                  </a:lnTo>
                  <a:lnTo>
                    <a:pt x="13" y="7"/>
                  </a:lnTo>
                  <a:lnTo>
                    <a:pt x="3" y="0"/>
                  </a:lnTo>
                  <a:lnTo>
                    <a:pt x="3" y="0"/>
                  </a:lnTo>
                  <a:close/>
                </a:path>
              </a:pathLst>
            </a:custGeom>
            <a:solidFill>
              <a:srgbClr val="EB3D00"/>
            </a:solidFill>
            <a:ln w="9525">
              <a:noFill/>
              <a:round/>
              <a:headEnd/>
              <a:tailEnd/>
            </a:ln>
          </p:spPr>
          <p:txBody>
            <a:bodyPr/>
            <a:lstStyle/>
            <a:p>
              <a:pPr>
                <a:defRPr/>
              </a:pPr>
              <a:endParaRPr lang="en-US">
                <a:ea typeface="+mn-ea"/>
                <a:cs typeface="+mn-cs"/>
              </a:endParaRPr>
            </a:p>
          </p:txBody>
        </p:sp>
        <p:sp>
          <p:nvSpPr>
            <p:cNvPr id="1078" name="Freeform 54"/>
            <p:cNvSpPr>
              <a:spLocks/>
            </p:cNvSpPr>
            <p:nvPr/>
          </p:nvSpPr>
          <p:spPr bwMode="auto">
            <a:xfrm>
              <a:off x="550" y="518"/>
              <a:ext cx="21" cy="13"/>
            </a:xfrm>
            <a:custGeom>
              <a:avLst/>
              <a:gdLst/>
              <a:ahLst/>
              <a:cxnLst>
                <a:cxn ang="0">
                  <a:pos x="2" y="0"/>
                </a:cxn>
                <a:cxn ang="0">
                  <a:pos x="0" y="5"/>
                </a:cxn>
                <a:cxn ang="0">
                  <a:pos x="18" y="14"/>
                </a:cxn>
                <a:cxn ang="0">
                  <a:pos x="21" y="9"/>
                </a:cxn>
                <a:cxn ang="0">
                  <a:pos x="3" y="0"/>
                </a:cxn>
                <a:cxn ang="0">
                  <a:pos x="2" y="0"/>
                </a:cxn>
              </a:cxnLst>
              <a:rect l="0" t="0" r="r" b="b"/>
              <a:pathLst>
                <a:path w="21" h="14">
                  <a:moveTo>
                    <a:pt x="2" y="0"/>
                  </a:moveTo>
                  <a:lnTo>
                    <a:pt x="0" y="5"/>
                  </a:lnTo>
                  <a:lnTo>
                    <a:pt x="18" y="14"/>
                  </a:lnTo>
                  <a:lnTo>
                    <a:pt x="21" y="9"/>
                  </a:lnTo>
                  <a:lnTo>
                    <a:pt x="3" y="0"/>
                  </a:lnTo>
                  <a:lnTo>
                    <a:pt x="2" y="0"/>
                  </a:lnTo>
                  <a:close/>
                </a:path>
              </a:pathLst>
            </a:custGeom>
            <a:solidFill>
              <a:srgbClr val="EB3D00"/>
            </a:solidFill>
            <a:ln w="9525">
              <a:noFill/>
              <a:round/>
              <a:headEnd/>
              <a:tailEnd/>
            </a:ln>
          </p:spPr>
          <p:txBody>
            <a:bodyPr/>
            <a:lstStyle/>
            <a:p>
              <a:pPr>
                <a:defRPr/>
              </a:pPr>
              <a:endParaRPr lang="en-US">
                <a:ea typeface="+mn-ea"/>
                <a:cs typeface="+mn-cs"/>
              </a:endParaRPr>
            </a:p>
          </p:txBody>
        </p:sp>
        <p:sp>
          <p:nvSpPr>
            <p:cNvPr id="1079" name="Freeform 55"/>
            <p:cNvSpPr>
              <a:spLocks/>
            </p:cNvSpPr>
            <p:nvPr/>
          </p:nvSpPr>
          <p:spPr bwMode="auto">
            <a:xfrm>
              <a:off x="518" y="507"/>
              <a:ext cx="33" cy="17"/>
            </a:xfrm>
            <a:custGeom>
              <a:avLst/>
              <a:gdLst/>
              <a:ahLst/>
              <a:cxnLst>
                <a:cxn ang="0">
                  <a:pos x="0" y="7"/>
                </a:cxn>
                <a:cxn ang="0">
                  <a:pos x="0" y="7"/>
                </a:cxn>
                <a:cxn ang="0">
                  <a:pos x="20" y="12"/>
                </a:cxn>
                <a:cxn ang="0">
                  <a:pos x="30" y="16"/>
                </a:cxn>
                <a:cxn ang="0">
                  <a:pos x="32" y="11"/>
                </a:cxn>
                <a:cxn ang="0">
                  <a:pos x="22" y="7"/>
                </a:cxn>
                <a:cxn ang="0">
                  <a:pos x="2" y="0"/>
                </a:cxn>
                <a:cxn ang="0">
                  <a:pos x="2" y="0"/>
                </a:cxn>
                <a:cxn ang="0">
                  <a:pos x="0" y="7"/>
                </a:cxn>
              </a:cxnLst>
              <a:rect l="0" t="0" r="r" b="b"/>
              <a:pathLst>
                <a:path w="32" h="16">
                  <a:moveTo>
                    <a:pt x="0" y="7"/>
                  </a:moveTo>
                  <a:lnTo>
                    <a:pt x="0" y="7"/>
                  </a:lnTo>
                  <a:lnTo>
                    <a:pt x="20" y="12"/>
                  </a:lnTo>
                  <a:lnTo>
                    <a:pt x="30" y="16"/>
                  </a:lnTo>
                  <a:lnTo>
                    <a:pt x="32" y="11"/>
                  </a:lnTo>
                  <a:lnTo>
                    <a:pt x="22" y="7"/>
                  </a:lnTo>
                  <a:lnTo>
                    <a:pt x="2" y="0"/>
                  </a:lnTo>
                  <a:lnTo>
                    <a:pt x="2" y="0"/>
                  </a:lnTo>
                  <a:lnTo>
                    <a:pt x="0" y="7"/>
                  </a:lnTo>
                  <a:close/>
                </a:path>
              </a:pathLst>
            </a:custGeom>
            <a:solidFill>
              <a:srgbClr val="EB3D00"/>
            </a:solidFill>
            <a:ln w="9525">
              <a:noFill/>
              <a:round/>
              <a:headEnd/>
              <a:tailEnd/>
            </a:ln>
          </p:spPr>
          <p:txBody>
            <a:bodyPr/>
            <a:lstStyle/>
            <a:p>
              <a:pPr>
                <a:defRPr/>
              </a:pPr>
              <a:endParaRPr lang="en-US">
                <a:ea typeface="+mn-ea"/>
                <a:cs typeface="+mn-cs"/>
              </a:endParaRPr>
            </a:p>
          </p:txBody>
        </p:sp>
        <p:sp>
          <p:nvSpPr>
            <p:cNvPr id="1080" name="Freeform 56"/>
            <p:cNvSpPr>
              <a:spLocks/>
            </p:cNvSpPr>
            <p:nvPr/>
          </p:nvSpPr>
          <p:spPr bwMode="auto">
            <a:xfrm>
              <a:off x="465" y="497"/>
              <a:ext cx="55" cy="17"/>
            </a:xfrm>
            <a:custGeom>
              <a:avLst/>
              <a:gdLst/>
              <a:ahLst/>
              <a:cxnLst>
                <a:cxn ang="0">
                  <a:pos x="0" y="7"/>
                </a:cxn>
                <a:cxn ang="0">
                  <a:pos x="0" y="7"/>
                </a:cxn>
                <a:cxn ang="0">
                  <a:pos x="10" y="7"/>
                </a:cxn>
                <a:cxn ang="0">
                  <a:pos x="25" y="9"/>
                </a:cxn>
                <a:cxn ang="0">
                  <a:pos x="41" y="12"/>
                </a:cxn>
                <a:cxn ang="0">
                  <a:pos x="54" y="16"/>
                </a:cxn>
                <a:cxn ang="0">
                  <a:pos x="56" y="9"/>
                </a:cxn>
                <a:cxn ang="0">
                  <a:pos x="41" y="7"/>
                </a:cxn>
                <a:cxn ang="0">
                  <a:pos x="27" y="3"/>
                </a:cxn>
                <a:cxn ang="0">
                  <a:pos x="12" y="2"/>
                </a:cxn>
                <a:cxn ang="0">
                  <a:pos x="0" y="0"/>
                </a:cxn>
                <a:cxn ang="0">
                  <a:pos x="0" y="0"/>
                </a:cxn>
                <a:cxn ang="0">
                  <a:pos x="0" y="7"/>
                </a:cxn>
              </a:cxnLst>
              <a:rect l="0" t="0" r="r" b="b"/>
              <a:pathLst>
                <a:path w="56" h="16">
                  <a:moveTo>
                    <a:pt x="0" y="7"/>
                  </a:moveTo>
                  <a:lnTo>
                    <a:pt x="0" y="7"/>
                  </a:lnTo>
                  <a:lnTo>
                    <a:pt x="10" y="7"/>
                  </a:lnTo>
                  <a:lnTo>
                    <a:pt x="25" y="9"/>
                  </a:lnTo>
                  <a:lnTo>
                    <a:pt x="41" y="12"/>
                  </a:lnTo>
                  <a:lnTo>
                    <a:pt x="54" y="16"/>
                  </a:lnTo>
                  <a:lnTo>
                    <a:pt x="56" y="9"/>
                  </a:lnTo>
                  <a:lnTo>
                    <a:pt x="41" y="7"/>
                  </a:lnTo>
                  <a:lnTo>
                    <a:pt x="27" y="3"/>
                  </a:lnTo>
                  <a:lnTo>
                    <a:pt x="12" y="2"/>
                  </a:lnTo>
                  <a:lnTo>
                    <a:pt x="0" y="0"/>
                  </a:lnTo>
                  <a:lnTo>
                    <a:pt x="0" y="0"/>
                  </a:lnTo>
                  <a:lnTo>
                    <a:pt x="0" y="7"/>
                  </a:lnTo>
                  <a:close/>
                </a:path>
              </a:pathLst>
            </a:custGeom>
            <a:solidFill>
              <a:srgbClr val="EB3D00"/>
            </a:solidFill>
            <a:ln w="9525">
              <a:noFill/>
              <a:round/>
              <a:headEnd/>
              <a:tailEnd/>
            </a:ln>
          </p:spPr>
          <p:txBody>
            <a:bodyPr/>
            <a:lstStyle/>
            <a:p>
              <a:pPr>
                <a:defRPr/>
              </a:pPr>
              <a:endParaRPr lang="en-US">
                <a:ea typeface="+mn-ea"/>
                <a:cs typeface="+mn-cs"/>
              </a:endParaRPr>
            </a:p>
          </p:txBody>
        </p:sp>
        <p:sp>
          <p:nvSpPr>
            <p:cNvPr id="1081" name="Freeform 57"/>
            <p:cNvSpPr>
              <a:spLocks/>
            </p:cNvSpPr>
            <p:nvPr/>
          </p:nvSpPr>
          <p:spPr bwMode="auto">
            <a:xfrm>
              <a:off x="434" y="495"/>
              <a:ext cx="31" cy="9"/>
            </a:xfrm>
            <a:custGeom>
              <a:avLst/>
              <a:gdLst/>
              <a:ahLst/>
              <a:cxnLst>
                <a:cxn ang="0">
                  <a:pos x="5" y="4"/>
                </a:cxn>
                <a:cxn ang="0">
                  <a:pos x="5" y="4"/>
                </a:cxn>
                <a:cxn ang="0">
                  <a:pos x="13" y="7"/>
                </a:cxn>
                <a:cxn ang="0">
                  <a:pos x="32" y="9"/>
                </a:cxn>
                <a:cxn ang="0">
                  <a:pos x="32" y="2"/>
                </a:cxn>
                <a:cxn ang="0">
                  <a:pos x="13" y="0"/>
                </a:cxn>
                <a:cxn ang="0">
                  <a:pos x="0" y="4"/>
                </a:cxn>
                <a:cxn ang="0">
                  <a:pos x="0" y="4"/>
                </a:cxn>
                <a:cxn ang="0">
                  <a:pos x="5" y="4"/>
                </a:cxn>
              </a:cxnLst>
              <a:rect l="0" t="0" r="r" b="b"/>
              <a:pathLst>
                <a:path w="32" h="9">
                  <a:moveTo>
                    <a:pt x="5" y="4"/>
                  </a:moveTo>
                  <a:lnTo>
                    <a:pt x="5" y="4"/>
                  </a:lnTo>
                  <a:lnTo>
                    <a:pt x="13" y="7"/>
                  </a:lnTo>
                  <a:lnTo>
                    <a:pt x="32" y="9"/>
                  </a:lnTo>
                  <a:lnTo>
                    <a:pt x="32" y="2"/>
                  </a:lnTo>
                  <a:lnTo>
                    <a:pt x="13" y="0"/>
                  </a:lnTo>
                  <a:lnTo>
                    <a:pt x="0" y="4"/>
                  </a:lnTo>
                  <a:lnTo>
                    <a:pt x="0" y="4"/>
                  </a:lnTo>
                  <a:lnTo>
                    <a:pt x="5" y="4"/>
                  </a:lnTo>
                  <a:close/>
                </a:path>
              </a:pathLst>
            </a:custGeom>
            <a:solidFill>
              <a:srgbClr val="EB3D00"/>
            </a:solidFill>
            <a:ln w="9525">
              <a:noFill/>
              <a:round/>
              <a:headEnd/>
              <a:tailEnd/>
            </a:ln>
          </p:spPr>
          <p:txBody>
            <a:bodyPr/>
            <a:lstStyle/>
            <a:p>
              <a:pPr>
                <a:defRPr/>
              </a:pPr>
              <a:endParaRPr lang="en-US">
                <a:ea typeface="+mn-ea"/>
                <a:cs typeface="+mn-cs"/>
              </a:endParaRPr>
            </a:p>
          </p:txBody>
        </p:sp>
        <p:sp>
          <p:nvSpPr>
            <p:cNvPr id="1082" name="Freeform 58"/>
            <p:cNvSpPr>
              <a:spLocks/>
            </p:cNvSpPr>
            <p:nvPr/>
          </p:nvSpPr>
          <p:spPr bwMode="auto">
            <a:xfrm>
              <a:off x="420" y="495"/>
              <a:ext cx="19" cy="13"/>
            </a:xfrm>
            <a:custGeom>
              <a:avLst/>
              <a:gdLst/>
              <a:ahLst/>
              <a:cxnLst>
                <a:cxn ang="0">
                  <a:pos x="5" y="13"/>
                </a:cxn>
                <a:cxn ang="0">
                  <a:pos x="5" y="13"/>
                </a:cxn>
                <a:cxn ang="0">
                  <a:pos x="5" y="9"/>
                </a:cxn>
                <a:cxn ang="0">
                  <a:pos x="7" y="7"/>
                </a:cxn>
                <a:cxn ang="0">
                  <a:pos x="9" y="7"/>
                </a:cxn>
                <a:cxn ang="0">
                  <a:pos x="9" y="5"/>
                </a:cxn>
                <a:cxn ang="0">
                  <a:pos x="14" y="7"/>
                </a:cxn>
                <a:cxn ang="0">
                  <a:pos x="19" y="4"/>
                </a:cxn>
                <a:cxn ang="0">
                  <a:pos x="14" y="4"/>
                </a:cxn>
                <a:cxn ang="0">
                  <a:pos x="14" y="0"/>
                </a:cxn>
                <a:cxn ang="0">
                  <a:pos x="10" y="0"/>
                </a:cxn>
                <a:cxn ang="0">
                  <a:pos x="5" y="0"/>
                </a:cxn>
                <a:cxn ang="0">
                  <a:pos x="4" y="4"/>
                </a:cxn>
                <a:cxn ang="0">
                  <a:pos x="2" y="7"/>
                </a:cxn>
                <a:cxn ang="0">
                  <a:pos x="0" y="13"/>
                </a:cxn>
                <a:cxn ang="0">
                  <a:pos x="0" y="13"/>
                </a:cxn>
                <a:cxn ang="0">
                  <a:pos x="5" y="13"/>
                </a:cxn>
              </a:cxnLst>
              <a:rect l="0" t="0" r="r" b="b"/>
              <a:pathLst>
                <a:path w="19" h="13">
                  <a:moveTo>
                    <a:pt x="5" y="13"/>
                  </a:moveTo>
                  <a:lnTo>
                    <a:pt x="5" y="13"/>
                  </a:lnTo>
                  <a:lnTo>
                    <a:pt x="5" y="9"/>
                  </a:lnTo>
                  <a:lnTo>
                    <a:pt x="7" y="7"/>
                  </a:lnTo>
                  <a:lnTo>
                    <a:pt x="9" y="7"/>
                  </a:lnTo>
                  <a:lnTo>
                    <a:pt x="9" y="5"/>
                  </a:lnTo>
                  <a:lnTo>
                    <a:pt x="14" y="7"/>
                  </a:lnTo>
                  <a:lnTo>
                    <a:pt x="19" y="4"/>
                  </a:lnTo>
                  <a:lnTo>
                    <a:pt x="14" y="4"/>
                  </a:lnTo>
                  <a:lnTo>
                    <a:pt x="14" y="0"/>
                  </a:lnTo>
                  <a:lnTo>
                    <a:pt x="10" y="0"/>
                  </a:lnTo>
                  <a:lnTo>
                    <a:pt x="5" y="0"/>
                  </a:lnTo>
                  <a:lnTo>
                    <a:pt x="4" y="4"/>
                  </a:lnTo>
                  <a:lnTo>
                    <a:pt x="2" y="7"/>
                  </a:lnTo>
                  <a:lnTo>
                    <a:pt x="0" y="13"/>
                  </a:lnTo>
                  <a:lnTo>
                    <a:pt x="0" y="13"/>
                  </a:lnTo>
                  <a:lnTo>
                    <a:pt x="5" y="13"/>
                  </a:lnTo>
                  <a:close/>
                </a:path>
              </a:pathLst>
            </a:custGeom>
            <a:solidFill>
              <a:srgbClr val="EB3D00"/>
            </a:solidFill>
            <a:ln w="9525">
              <a:noFill/>
              <a:round/>
              <a:headEnd/>
              <a:tailEnd/>
            </a:ln>
          </p:spPr>
          <p:txBody>
            <a:bodyPr/>
            <a:lstStyle/>
            <a:p>
              <a:pPr>
                <a:defRPr/>
              </a:pPr>
              <a:endParaRPr lang="en-US">
                <a:ea typeface="+mn-ea"/>
                <a:cs typeface="+mn-cs"/>
              </a:endParaRPr>
            </a:p>
          </p:txBody>
        </p:sp>
        <p:sp>
          <p:nvSpPr>
            <p:cNvPr id="1083" name="Freeform 59"/>
            <p:cNvSpPr>
              <a:spLocks/>
            </p:cNvSpPr>
            <p:nvPr/>
          </p:nvSpPr>
          <p:spPr bwMode="auto">
            <a:xfrm>
              <a:off x="420" y="509"/>
              <a:ext cx="7" cy="36"/>
            </a:xfrm>
            <a:custGeom>
              <a:avLst/>
              <a:gdLst/>
              <a:ahLst/>
              <a:cxnLst>
                <a:cxn ang="0">
                  <a:pos x="7" y="36"/>
                </a:cxn>
                <a:cxn ang="0">
                  <a:pos x="7" y="36"/>
                </a:cxn>
                <a:cxn ang="0">
                  <a:pos x="5" y="16"/>
                </a:cxn>
                <a:cxn ang="0">
                  <a:pos x="5" y="0"/>
                </a:cxn>
                <a:cxn ang="0">
                  <a:pos x="0" y="0"/>
                </a:cxn>
                <a:cxn ang="0">
                  <a:pos x="2" y="16"/>
                </a:cxn>
                <a:cxn ang="0">
                  <a:pos x="2" y="36"/>
                </a:cxn>
                <a:cxn ang="0">
                  <a:pos x="2" y="36"/>
                </a:cxn>
                <a:cxn ang="0">
                  <a:pos x="7" y="36"/>
                </a:cxn>
              </a:cxnLst>
              <a:rect l="0" t="0" r="r" b="b"/>
              <a:pathLst>
                <a:path w="7" h="36">
                  <a:moveTo>
                    <a:pt x="7" y="36"/>
                  </a:moveTo>
                  <a:lnTo>
                    <a:pt x="7" y="36"/>
                  </a:lnTo>
                  <a:lnTo>
                    <a:pt x="5" y="16"/>
                  </a:lnTo>
                  <a:lnTo>
                    <a:pt x="5" y="0"/>
                  </a:lnTo>
                  <a:lnTo>
                    <a:pt x="0" y="0"/>
                  </a:lnTo>
                  <a:lnTo>
                    <a:pt x="2" y="16"/>
                  </a:lnTo>
                  <a:lnTo>
                    <a:pt x="2" y="36"/>
                  </a:lnTo>
                  <a:lnTo>
                    <a:pt x="2" y="36"/>
                  </a:lnTo>
                  <a:lnTo>
                    <a:pt x="7" y="36"/>
                  </a:lnTo>
                  <a:close/>
                </a:path>
              </a:pathLst>
            </a:custGeom>
            <a:solidFill>
              <a:srgbClr val="EB3D00"/>
            </a:solidFill>
            <a:ln w="9525">
              <a:noFill/>
              <a:round/>
              <a:headEnd/>
              <a:tailEnd/>
            </a:ln>
          </p:spPr>
          <p:txBody>
            <a:bodyPr/>
            <a:lstStyle/>
            <a:p>
              <a:pPr>
                <a:defRPr/>
              </a:pPr>
              <a:endParaRPr lang="en-US">
                <a:ea typeface="+mn-ea"/>
                <a:cs typeface="+mn-cs"/>
              </a:endParaRPr>
            </a:p>
          </p:txBody>
        </p:sp>
        <p:sp>
          <p:nvSpPr>
            <p:cNvPr id="1084" name="Freeform 60"/>
            <p:cNvSpPr>
              <a:spLocks/>
            </p:cNvSpPr>
            <p:nvPr/>
          </p:nvSpPr>
          <p:spPr bwMode="auto">
            <a:xfrm>
              <a:off x="421" y="545"/>
              <a:ext cx="17" cy="111"/>
            </a:xfrm>
            <a:custGeom>
              <a:avLst/>
              <a:gdLst/>
              <a:ahLst/>
              <a:cxnLst>
                <a:cxn ang="0">
                  <a:pos x="18" y="110"/>
                </a:cxn>
                <a:cxn ang="0">
                  <a:pos x="18" y="110"/>
                </a:cxn>
                <a:cxn ang="0">
                  <a:pos x="13" y="84"/>
                </a:cxn>
                <a:cxn ang="0">
                  <a:pos x="10" y="56"/>
                </a:cxn>
                <a:cxn ang="0">
                  <a:pos x="8" y="27"/>
                </a:cxn>
                <a:cxn ang="0">
                  <a:pos x="5" y="0"/>
                </a:cxn>
                <a:cxn ang="0">
                  <a:pos x="0" y="0"/>
                </a:cxn>
                <a:cxn ang="0">
                  <a:pos x="2" y="29"/>
                </a:cxn>
                <a:cxn ang="0">
                  <a:pos x="5" y="56"/>
                </a:cxn>
                <a:cxn ang="0">
                  <a:pos x="8" y="84"/>
                </a:cxn>
                <a:cxn ang="0">
                  <a:pos x="12" y="112"/>
                </a:cxn>
                <a:cxn ang="0">
                  <a:pos x="12" y="112"/>
                </a:cxn>
                <a:cxn ang="0">
                  <a:pos x="18" y="110"/>
                </a:cxn>
              </a:cxnLst>
              <a:rect l="0" t="0" r="r" b="b"/>
              <a:pathLst>
                <a:path w="18" h="112">
                  <a:moveTo>
                    <a:pt x="18" y="110"/>
                  </a:moveTo>
                  <a:lnTo>
                    <a:pt x="18" y="110"/>
                  </a:lnTo>
                  <a:lnTo>
                    <a:pt x="13" y="84"/>
                  </a:lnTo>
                  <a:lnTo>
                    <a:pt x="10" y="56"/>
                  </a:lnTo>
                  <a:lnTo>
                    <a:pt x="8" y="27"/>
                  </a:lnTo>
                  <a:lnTo>
                    <a:pt x="5" y="0"/>
                  </a:lnTo>
                  <a:lnTo>
                    <a:pt x="0" y="0"/>
                  </a:lnTo>
                  <a:lnTo>
                    <a:pt x="2" y="29"/>
                  </a:lnTo>
                  <a:lnTo>
                    <a:pt x="5" y="56"/>
                  </a:lnTo>
                  <a:lnTo>
                    <a:pt x="8" y="84"/>
                  </a:lnTo>
                  <a:lnTo>
                    <a:pt x="12" y="112"/>
                  </a:lnTo>
                  <a:lnTo>
                    <a:pt x="12" y="112"/>
                  </a:lnTo>
                  <a:lnTo>
                    <a:pt x="18" y="110"/>
                  </a:lnTo>
                  <a:close/>
                </a:path>
              </a:pathLst>
            </a:custGeom>
            <a:solidFill>
              <a:srgbClr val="EB3D00"/>
            </a:solidFill>
            <a:ln w="9525">
              <a:noFill/>
              <a:round/>
              <a:headEnd/>
              <a:tailEnd/>
            </a:ln>
          </p:spPr>
          <p:txBody>
            <a:bodyPr/>
            <a:lstStyle/>
            <a:p>
              <a:pPr>
                <a:defRPr/>
              </a:pPr>
              <a:endParaRPr lang="en-US">
                <a:ea typeface="+mn-ea"/>
                <a:cs typeface="+mn-cs"/>
              </a:endParaRPr>
            </a:p>
          </p:txBody>
        </p:sp>
        <p:sp>
          <p:nvSpPr>
            <p:cNvPr id="1085" name="Freeform 61"/>
            <p:cNvSpPr>
              <a:spLocks/>
            </p:cNvSpPr>
            <p:nvPr/>
          </p:nvSpPr>
          <p:spPr bwMode="auto">
            <a:xfrm>
              <a:off x="434" y="654"/>
              <a:ext cx="16" cy="32"/>
            </a:xfrm>
            <a:custGeom>
              <a:avLst/>
              <a:gdLst/>
              <a:ahLst/>
              <a:cxnLst>
                <a:cxn ang="0">
                  <a:pos x="16" y="29"/>
                </a:cxn>
                <a:cxn ang="0">
                  <a:pos x="16" y="29"/>
                </a:cxn>
                <a:cxn ang="0">
                  <a:pos x="11" y="18"/>
                </a:cxn>
                <a:cxn ang="0">
                  <a:pos x="6" y="0"/>
                </a:cxn>
                <a:cxn ang="0">
                  <a:pos x="0" y="2"/>
                </a:cxn>
                <a:cxn ang="0">
                  <a:pos x="8" y="18"/>
                </a:cxn>
                <a:cxn ang="0">
                  <a:pos x="13" y="32"/>
                </a:cxn>
                <a:cxn ang="0">
                  <a:pos x="13" y="32"/>
                </a:cxn>
                <a:cxn ang="0">
                  <a:pos x="16" y="29"/>
                </a:cxn>
              </a:cxnLst>
              <a:rect l="0" t="0" r="r" b="b"/>
              <a:pathLst>
                <a:path w="16" h="32">
                  <a:moveTo>
                    <a:pt x="16" y="29"/>
                  </a:moveTo>
                  <a:lnTo>
                    <a:pt x="16" y="29"/>
                  </a:lnTo>
                  <a:lnTo>
                    <a:pt x="11" y="18"/>
                  </a:lnTo>
                  <a:lnTo>
                    <a:pt x="6" y="0"/>
                  </a:lnTo>
                  <a:lnTo>
                    <a:pt x="0" y="2"/>
                  </a:lnTo>
                  <a:lnTo>
                    <a:pt x="8" y="18"/>
                  </a:lnTo>
                  <a:lnTo>
                    <a:pt x="13" y="32"/>
                  </a:lnTo>
                  <a:lnTo>
                    <a:pt x="13" y="32"/>
                  </a:lnTo>
                  <a:lnTo>
                    <a:pt x="16" y="29"/>
                  </a:lnTo>
                  <a:close/>
                </a:path>
              </a:pathLst>
            </a:custGeom>
            <a:solidFill>
              <a:srgbClr val="EB3D00"/>
            </a:solidFill>
            <a:ln w="9525">
              <a:noFill/>
              <a:round/>
              <a:headEnd/>
              <a:tailEnd/>
            </a:ln>
          </p:spPr>
          <p:txBody>
            <a:bodyPr/>
            <a:lstStyle/>
            <a:p>
              <a:pPr>
                <a:defRPr/>
              </a:pPr>
              <a:endParaRPr lang="en-US">
                <a:ea typeface="+mn-ea"/>
                <a:cs typeface="+mn-cs"/>
              </a:endParaRPr>
            </a:p>
          </p:txBody>
        </p:sp>
        <p:sp>
          <p:nvSpPr>
            <p:cNvPr id="1086" name="Freeform 62"/>
            <p:cNvSpPr>
              <a:spLocks/>
            </p:cNvSpPr>
            <p:nvPr/>
          </p:nvSpPr>
          <p:spPr bwMode="auto">
            <a:xfrm>
              <a:off x="446" y="684"/>
              <a:ext cx="23" cy="23"/>
            </a:xfrm>
            <a:custGeom>
              <a:avLst/>
              <a:gdLst/>
              <a:ahLst/>
              <a:cxnLst>
                <a:cxn ang="0">
                  <a:pos x="16" y="23"/>
                </a:cxn>
                <a:cxn ang="0">
                  <a:pos x="19" y="19"/>
                </a:cxn>
                <a:cxn ang="0">
                  <a:pos x="3" y="0"/>
                </a:cxn>
                <a:cxn ang="0">
                  <a:pos x="0" y="3"/>
                </a:cxn>
                <a:cxn ang="0">
                  <a:pos x="14" y="23"/>
                </a:cxn>
                <a:cxn ang="0">
                  <a:pos x="16" y="23"/>
                </a:cxn>
                <a:cxn ang="0">
                  <a:pos x="16" y="23"/>
                </a:cxn>
                <a:cxn ang="0">
                  <a:pos x="23" y="23"/>
                </a:cxn>
                <a:cxn ang="0">
                  <a:pos x="19" y="19"/>
                </a:cxn>
                <a:cxn ang="0">
                  <a:pos x="16" y="23"/>
                </a:cxn>
              </a:cxnLst>
              <a:rect l="0" t="0" r="r" b="b"/>
              <a:pathLst>
                <a:path w="23" h="23">
                  <a:moveTo>
                    <a:pt x="16" y="23"/>
                  </a:moveTo>
                  <a:lnTo>
                    <a:pt x="19" y="19"/>
                  </a:lnTo>
                  <a:lnTo>
                    <a:pt x="3" y="0"/>
                  </a:lnTo>
                  <a:lnTo>
                    <a:pt x="0" y="3"/>
                  </a:lnTo>
                  <a:lnTo>
                    <a:pt x="14" y="23"/>
                  </a:lnTo>
                  <a:lnTo>
                    <a:pt x="16" y="23"/>
                  </a:lnTo>
                  <a:lnTo>
                    <a:pt x="16" y="23"/>
                  </a:lnTo>
                  <a:lnTo>
                    <a:pt x="23" y="23"/>
                  </a:lnTo>
                  <a:lnTo>
                    <a:pt x="19" y="19"/>
                  </a:lnTo>
                  <a:lnTo>
                    <a:pt x="16" y="23"/>
                  </a:lnTo>
                  <a:close/>
                </a:path>
              </a:pathLst>
            </a:custGeom>
            <a:solidFill>
              <a:srgbClr val="EB3D00"/>
            </a:solidFill>
            <a:ln w="9525">
              <a:noFill/>
              <a:round/>
              <a:headEnd/>
              <a:tailEnd/>
            </a:ln>
          </p:spPr>
          <p:txBody>
            <a:bodyPr/>
            <a:lstStyle/>
            <a:p>
              <a:pPr>
                <a:defRPr/>
              </a:pPr>
              <a:endParaRPr lang="en-US">
                <a:ea typeface="+mn-ea"/>
                <a:cs typeface="+mn-cs"/>
              </a:endParaRPr>
            </a:p>
          </p:txBody>
        </p:sp>
        <p:sp>
          <p:nvSpPr>
            <p:cNvPr id="1087" name="Freeform 63"/>
            <p:cNvSpPr>
              <a:spLocks/>
            </p:cNvSpPr>
            <p:nvPr/>
          </p:nvSpPr>
          <p:spPr bwMode="auto">
            <a:xfrm>
              <a:off x="338" y="701"/>
              <a:ext cx="123" cy="8"/>
            </a:xfrm>
            <a:custGeom>
              <a:avLst/>
              <a:gdLst/>
              <a:ahLst/>
              <a:cxnLst>
                <a:cxn ang="0">
                  <a:pos x="0" y="1"/>
                </a:cxn>
                <a:cxn ang="0">
                  <a:pos x="2" y="7"/>
                </a:cxn>
                <a:cxn ang="0">
                  <a:pos x="123" y="5"/>
                </a:cxn>
                <a:cxn ang="0">
                  <a:pos x="123" y="0"/>
                </a:cxn>
                <a:cxn ang="0">
                  <a:pos x="2" y="1"/>
                </a:cxn>
                <a:cxn ang="0">
                  <a:pos x="0" y="1"/>
                </a:cxn>
              </a:cxnLst>
              <a:rect l="0" t="0" r="r" b="b"/>
              <a:pathLst>
                <a:path w="123" h="7">
                  <a:moveTo>
                    <a:pt x="0" y="1"/>
                  </a:moveTo>
                  <a:lnTo>
                    <a:pt x="2" y="7"/>
                  </a:lnTo>
                  <a:lnTo>
                    <a:pt x="123" y="5"/>
                  </a:lnTo>
                  <a:lnTo>
                    <a:pt x="123" y="0"/>
                  </a:lnTo>
                  <a:lnTo>
                    <a:pt x="2" y="1"/>
                  </a:lnTo>
                  <a:lnTo>
                    <a:pt x="0" y="1"/>
                  </a:lnTo>
                  <a:close/>
                </a:path>
              </a:pathLst>
            </a:custGeom>
            <a:solidFill>
              <a:srgbClr val="EB3D00"/>
            </a:solidFill>
            <a:ln w="9525">
              <a:noFill/>
              <a:round/>
              <a:headEnd/>
              <a:tailEnd/>
            </a:ln>
          </p:spPr>
          <p:txBody>
            <a:bodyPr/>
            <a:lstStyle/>
            <a:p>
              <a:pPr>
                <a:defRPr/>
              </a:pPr>
              <a:endParaRPr lang="en-US">
                <a:ea typeface="+mn-ea"/>
                <a:cs typeface="+mn-cs"/>
              </a:endParaRPr>
            </a:p>
          </p:txBody>
        </p:sp>
        <p:sp>
          <p:nvSpPr>
            <p:cNvPr id="1088" name="Freeform 64"/>
            <p:cNvSpPr>
              <a:spLocks/>
            </p:cNvSpPr>
            <p:nvPr/>
          </p:nvSpPr>
          <p:spPr bwMode="auto">
            <a:xfrm>
              <a:off x="338" y="694"/>
              <a:ext cx="14" cy="15"/>
            </a:xfrm>
            <a:custGeom>
              <a:avLst/>
              <a:gdLst/>
              <a:ahLst/>
              <a:cxnLst>
                <a:cxn ang="0">
                  <a:pos x="8" y="0"/>
                </a:cxn>
                <a:cxn ang="0">
                  <a:pos x="8" y="0"/>
                </a:cxn>
                <a:cxn ang="0">
                  <a:pos x="2" y="9"/>
                </a:cxn>
                <a:cxn ang="0">
                  <a:pos x="0" y="10"/>
                </a:cxn>
                <a:cxn ang="0">
                  <a:pos x="2" y="16"/>
                </a:cxn>
                <a:cxn ang="0">
                  <a:pos x="5" y="12"/>
                </a:cxn>
                <a:cxn ang="0">
                  <a:pos x="13" y="5"/>
                </a:cxn>
                <a:cxn ang="0">
                  <a:pos x="13" y="5"/>
                </a:cxn>
                <a:cxn ang="0">
                  <a:pos x="8" y="0"/>
                </a:cxn>
              </a:cxnLst>
              <a:rect l="0" t="0" r="r" b="b"/>
              <a:pathLst>
                <a:path w="13" h="16">
                  <a:moveTo>
                    <a:pt x="8" y="0"/>
                  </a:moveTo>
                  <a:lnTo>
                    <a:pt x="8" y="0"/>
                  </a:lnTo>
                  <a:lnTo>
                    <a:pt x="2" y="9"/>
                  </a:lnTo>
                  <a:lnTo>
                    <a:pt x="0" y="10"/>
                  </a:lnTo>
                  <a:lnTo>
                    <a:pt x="2" y="16"/>
                  </a:lnTo>
                  <a:lnTo>
                    <a:pt x="5" y="12"/>
                  </a:lnTo>
                  <a:lnTo>
                    <a:pt x="13" y="5"/>
                  </a:lnTo>
                  <a:lnTo>
                    <a:pt x="13" y="5"/>
                  </a:lnTo>
                  <a:lnTo>
                    <a:pt x="8" y="0"/>
                  </a:lnTo>
                  <a:close/>
                </a:path>
              </a:pathLst>
            </a:custGeom>
            <a:solidFill>
              <a:srgbClr val="EB3D00"/>
            </a:solidFill>
            <a:ln w="9525">
              <a:noFill/>
              <a:round/>
              <a:headEnd/>
              <a:tailEnd/>
            </a:ln>
          </p:spPr>
          <p:txBody>
            <a:bodyPr/>
            <a:lstStyle/>
            <a:p>
              <a:pPr>
                <a:defRPr/>
              </a:pPr>
              <a:endParaRPr lang="en-US">
                <a:ea typeface="+mn-ea"/>
                <a:cs typeface="+mn-cs"/>
              </a:endParaRPr>
            </a:p>
          </p:txBody>
        </p:sp>
        <p:sp>
          <p:nvSpPr>
            <p:cNvPr id="1089" name="Freeform 65"/>
            <p:cNvSpPr>
              <a:spLocks/>
            </p:cNvSpPr>
            <p:nvPr/>
          </p:nvSpPr>
          <p:spPr bwMode="auto">
            <a:xfrm>
              <a:off x="347" y="656"/>
              <a:ext cx="23" cy="42"/>
            </a:xfrm>
            <a:custGeom>
              <a:avLst/>
              <a:gdLst/>
              <a:ahLst/>
              <a:cxnLst>
                <a:cxn ang="0">
                  <a:pos x="17" y="0"/>
                </a:cxn>
                <a:cxn ang="0">
                  <a:pos x="17" y="0"/>
                </a:cxn>
                <a:cxn ang="0">
                  <a:pos x="9" y="23"/>
                </a:cxn>
                <a:cxn ang="0">
                  <a:pos x="0" y="36"/>
                </a:cxn>
                <a:cxn ang="0">
                  <a:pos x="5" y="41"/>
                </a:cxn>
                <a:cxn ang="0">
                  <a:pos x="13" y="25"/>
                </a:cxn>
                <a:cxn ang="0">
                  <a:pos x="23" y="1"/>
                </a:cxn>
                <a:cxn ang="0">
                  <a:pos x="23" y="1"/>
                </a:cxn>
                <a:cxn ang="0">
                  <a:pos x="17" y="0"/>
                </a:cxn>
              </a:cxnLst>
              <a:rect l="0" t="0" r="r" b="b"/>
              <a:pathLst>
                <a:path w="23" h="41">
                  <a:moveTo>
                    <a:pt x="17" y="0"/>
                  </a:moveTo>
                  <a:lnTo>
                    <a:pt x="17" y="0"/>
                  </a:lnTo>
                  <a:lnTo>
                    <a:pt x="9" y="23"/>
                  </a:lnTo>
                  <a:lnTo>
                    <a:pt x="0" y="36"/>
                  </a:lnTo>
                  <a:lnTo>
                    <a:pt x="5" y="41"/>
                  </a:lnTo>
                  <a:lnTo>
                    <a:pt x="13" y="25"/>
                  </a:lnTo>
                  <a:lnTo>
                    <a:pt x="23" y="1"/>
                  </a:lnTo>
                  <a:lnTo>
                    <a:pt x="23" y="1"/>
                  </a:lnTo>
                  <a:lnTo>
                    <a:pt x="17" y="0"/>
                  </a:lnTo>
                  <a:close/>
                </a:path>
              </a:pathLst>
            </a:custGeom>
            <a:solidFill>
              <a:srgbClr val="EB3D00"/>
            </a:solidFill>
            <a:ln w="9525">
              <a:noFill/>
              <a:round/>
              <a:headEnd/>
              <a:tailEnd/>
            </a:ln>
          </p:spPr>
          <p:txBody>
            <a:bodyPr/>
            <a:lstStyle/>
            <a:p>
              <a:pPr>
                <a:defRPr/>
              </a:pPr>
              <a:endParaRPr lang="en-US">
                <a:ea typeface="+mn-ea"/>
                <a:cs typeface="+mn-cs"/>
              </a:endParaRPr>
            </a:p>
          </p:txBody>
        </p:sp>
        <p:sp>
          <p:nvSpPr>
            <p:cNvPr id="1090" name="Freeform 66"/>
            <p:cNvSpPr>
              <a:spLocks/>
            </p:cNvSpPr>
            <p:nvPr/>
          </p:nvSpPr>
          <p:spPr bwMode="auto">
            <a:xfrm>
              <a:off x="364" y="618"/>
              <a:ext cx="16" cy="40"/>
            </a:xfrm>
            <a:custGeom>
              <a:avLst/>
              <a:gdLst/>
              <a:ahLst/>
              <a:cxnLst>
                <a:cxn ang="0">
                  <a:pos x="11" y="0"/>
                </a:cxn>
                <a:cxn ang="0">
                  <a:pos x="11" y="0"/>
                </a:cxn>
                <a:cxn ang="0">
                  <a:pos x="8" y="14"/>
                </a:cxn>
                <a:cxn ang="0">
                  <a:pos x="6" y="21"/>
                </a:cxn>
                <a:cxn ang="0">
                  <a:pos x="5" y="27"/>
                </a:cxn>
                <a:cxn ang="0">
                  <a:pos x="0" y="38"/>
                </a:cxn>
                <a:cxn ang="0">
                  <a:pos x="6" y="39"/>
                </a:cxn>
                <a:cxn ang="0">
                  <a:pos x="10" y="29"/>
                </a:cxn>
                <a:cxn ang="0">
                  <a:pos x="11" y="23"/>
                </a:cxn>
                <a:cxn ang="0">
                  <a:pos x="13" y="14"/>
                </a:cxn>
                <a:cxn ang="0">
                  <a:pos x="16" y="0"/>
                </a:cxn>
                <a:cxn ang="0">
                  <a:pos x="16" y="0"/>
                </a:cxn>
                <a:cxn ang="0">
                  <a:pos x="11" y="0"/>
                </a:cxn>
              </a:cxnLst>
              <a:rect l="0" t="0" r="r" b="b"/>
              <a:pathLst>
                <a:path w="16" h="39">
                  <a:moveTo>
                    <a:pt x="11" y="0"/>
                  </a:moveTo>
                  <a:lnTo>
                    <a:pt x="11" y="0"/>
                  </a:lnTo>
                  <a:lnTo>
                    <a:pt x="8" y="14"/>
                  </a:lnTo>
                  <a:lnTo>
                    <a:pt x="6" y="21"/>
                  </a:lnTo>
                  <a:lnTo>
                    <a:pt x="5" y="27"/>
                  </a:lnTo>
                  <a:lnTo>
                    <a:pt x="0" y="38"/>
                  </a:lnTo>
                  <a:lnTo>
                    <a:pt x="6" y="39"/>
                  </a:lnTo>
                  <a:lnTo>
                    <a:pt x="10" y="29"/>
                  </a:lnTo>
                  <a:lnTo>
                    <a:pt x="11" y="23"/>
                  </a:lnTo>
                  <a:lnTo>
                    <a:pt x="13" y="14"/>
                  </a:lnTo>
                  <a:lnTo>
                    <a:pt x="16" y="0"/>
                  </a:lnTo>
                  <a:lnTo>
                    <a:pt x="16" y="0"/>
                  </a:lnTo>
                  <a:lnTo>
                    <a:pt x="11" y="0"/>
                  </a:lnTo>
                  <a:close/>
                </a:path>
              </a:pathLst>
            </a:custGeom>
            <a:solidFill>
              <a:srgbClr val="EB3D00"/>
            </a:solidFill>
            <a:ln w="9525">
              <a:noFill/>
              <a:round/>
              <a:headEnd/>
              <a:tailEnd/>
            </a:ln>
          </p:spPr>
          <p:txBody>
            <a:bodyPr/>
            <a:lstStyle/>
            <a:p>
              <a:pPr>
                <a:defRPr/>
              </a:pPr>
              <a:endParaRPr lang="en-US">
                <a:ea typeface="+mn-ea"/>
                <a:cs typeface="+mn-cs"/>
              </a:endParaRPr>
            </a:p>
          </p:txBody>
        </p:sp>
        <p:sp>
          <p:nvSpPr>
            <p:cNvPr id="1091" name="Freeform 67"/>
            <p:cNvSpPr>
              <a:spLocks/>
            </p:cNvSpPr>
            <p:nvPr/>
          </p:nvSpPr>
          <p:spPr bwMode="auto">
            <a:xfrm>
              <a:off x="375" y="562"/>
              <a:ext cx="14" cy="57"/>
            </a:xfrm>
            <a:custGeom>
              <a:avLst/>
              <a:gdLst/>
              <a:ahLst/>
              <a:cxnLst>
                <a:cxn ang="0">
                  <a:pos x="8" y="0"/>
                </a:cxn>
                <a:cxn ang="0">
                  <a:pos x="8" y="0"/>
                </a:cxn>
                <a:cxn ang="0">
                  <a:pos x="5" y="14"/>
                </a:cxn>
                <a:cxn ang="0">
                  <a:pos x="3" y="27"/>
                </a:cxn>
                <a:cxn ang="0">
                  <a:pos x="3" y="40"/>
                </a:cxn>
                <a:cxn ang="0">
                  <a:pos x="0" y="58"/>
                </a:cxn>
                <a:cxn ang="0">
                  <a:pos x="5" y="58"/>
                </a:cxn>
                <a:cxn ang="0">
                  <a:pos x="8" y="41"/>
                </a:cxn>
                <a:cxn ang="0">
                  <a:pos x="10" y="27"/>
                </a:cxn>
                <a:cxn ang="0">
                  <a:pos x="12" y="14"/>
                </a:cxn>
                <a:cxn ang="0">
                  <a:pos x="13" y="0"/>
                </a:cxn>
                <a:cxn ang="0">
                  <a:pos x="13" y="0"/>
                </a:cxn>
                <a:cxn ang="0">
                  <a:pos x="8" y="0"/>
                </a:cxn>
              </a:cxnLst>
              <a:rect l="0" t="0" r="r" b="b"/>
              <a:pathLst>
                <a:path w="13" h="58">
                  <a:moveTo>
                    <a:pt x="8" y="0"/>
                  </a:moveTo>
                  <a:lnTo>
                    <a:pt x="8" y="0"/>
                  </a:lnTo>
                  <a:lnTo>
                    <a:pt x="5" y="14"/>
                  </a:lnTo>
                  <a:lnTo>
                    <a:pt x="3" y="27"/>
                  </a:lnTo>
                  <a:lnTo>
                    <a:pt x="3" y="40"/>
                  </a:lnTo>
                  <a:lnTo>
                    <a:pt x="0" y="58"/>
                  </a:lnTo>
                  <a:lnTo>
                    <a:pt x="5" y="58"/>
                  </a:lnTo>
                  <a:lnTo>
                    <a:pt x="8" y="41"/>
                  </a:lnTo>
                  <a:lnTo>
                    <a:pt x="10" y="27"/>
                  </a:lnTo>
                  <a:lnTo>
                    <a:pt x="12" y="14"/>
                  </a:lnTo>
                  <a:lnTo>
                    <a:pt x="13" y="0"/>
                  </a:lnTo>
                  <a:lnTo>
                    <a:pt x="13" y="0"/>
                  </a:lnTo>
                  <a:lnTo>
                    <a:pt x="8" y="0"/>
                  </a:lnTo>
                  <a:close/>
                </a:path>
              </a:pathLst>
            </a:custGeom>
            <a:solidFill>
              <a:srgbClr val="EB3D00"/>
            </a:solidFill>
            <a:ln w="9525">
              <a:noFill/>
              <a:round/>
              <a:headEnd/>
              <a:tailEnd/>
            </a:ln>
          </p:spPr>
          <p:txBody>
            <a:bodyPr/>
            <a:lstStyle/>
            <a:p>
              <a:pPr>
                <a:defRPr/>
              </a:pPr>
              <a:endParaRPr lang="en-US">
                <a:ea typeface="+mn-ea"/>
                <a:cs typeface="+mn-cs"/>
              </a:endParaRPr>
            </a:p>
          </p:txBody>
        </p:sp>
        <p:sp>
          <p:nvSpPr>
            <p:cNvPr id="1092" name="Freeform 68"/>
            <p:cNvSpPr>
              <a:spLocks/>
            </p:cNvSpPr>
            <p:nvPr/>
          </p:nvSpPr>
          <p:spPr bwMode="auto">
            <a:xfrm>
              <a:off x="383" y="512"/>
              <a:ext cx="7" cy="49"/>
            </a:xfrm>
            <a:custGeom>
              <a:avLst/>
              <a:gdLst/>
              <a:ahLst/>
              <a:cxnLst>
                <a:cxn ang="0">
                  <a:pos x="0" y="2"/>
                </a:cxn>
                <a:cxn ang="0">
                  <a:pos x="0" y="2"/>
                </a:cxn>
                <a:cxn ang="0">
                  <a:pos x="2" y="9"/>
                </a:cxn>
                <a:cxn ang="0">
                  <a:pos x="2" y="20"/>
                </a:cxn>
                <a:cxn ang="0">
                  <a:pos x="2" y="33"/>
                </a:cxn>
                <a:cxn ang="0">
                  <a:pos x="0" y="49"/>
                </a:cxn>
                <a:cxn ang="0">
                  <a:pos x="5" y="49"/>
                </a:cxn>
                <a:cxn ang="0">
                  <a:pos x="7" y="33"/>
                </a:cxn>
                <a:cxn ang="0">
                  <a:pos x="7" y="20"/>
                </a:cxn>
                <a:cxn ang="0">
                  <a:pos x="7" y="7"/>
                </a:cxn>
                <a:cxn ang="0">
                  <a:pos x="5" y="0"/>
                </a:cxn>
                <a:cxn ang="0">
                  <a:pos x="5" y="0"/>
                </a:cxn>
                <a:cxn ang="0">
                  <a:pos x="0" y="2"/>
                </a:cxn>
              </a:cxnLst>
              <a:rect l="0" t="0" r="r" b="b"/>
              <a:pathLst>
                <a:path w="7" h="49">
                  <a:moveTo>
                    <a:pt x="0" y="2"/>
                  </a:moveTo>
                  <a:lnTo>
                    <a:pt x="0" y="2"/>
                  </a:lnTo>
                  <a:lnTo>
                    <a:pt x="2" y="9"/>
                  </a:lnTo>
                  <a:lnTo>
                    <a:pt x="2" y="20"/>
                  </a:lnTo>
                  <a:lnTo>
                    <a:pt x="2" y="33"/>
                  </a:lnTo>
                  <a:lnTo>
                    <a:pt x="0" y="49"/>
                  </a:lnTo>
                  <a:lnTo>
                    <a:pt x="5" y="49"/>
                  </a:lnTo>
                  <a:lnTo>
                    <a:pt x="7" y="33"/>
                  </a:lnTo>
                  <a:lnTo>
                    <a:pt x="7" y="20"/>
                  </a:lnTo>
                  <a:lnTo>
                    <a:pt x="7" y="7"/>
                  </a:lnTo>
                  <a:lnTo>
                    <a:pt x="5" y="0"/>
                  </a:lnTo>
                  <a:lnTo>
                    <a:pt x="5" y="0"/>
                  </a:lnTo>
                  <a:lnTo>
                    <a:pt x="0" y="2"/>
                  </a:lnTo>
                  <a:close/>
                </a:path>
              </a:pathLst>
            </a:custGeom>
            <a:solidFill>
              <a:srgbClr val="EB3D00"/>
            </a:solidFill>
            <a:ln w="9525">
              <a:noFill/>
              <a:round/>
              <a:headEnd/>
              <a:tailEnd/>
            </a:ln>
          </p:spPr>
          <p:txBody>
            <a:bodyPr/>
            <a:lstStyle/>
            <a:p>
              <a:pPr>
                <a:defRPr/>
              </a:pPr>
              <a:endParaRPr lang="en-US">
                <a:ea typeface="+mn-ea"/>
                <a:cs typeface="+mn-cs"/>
              </a:endParaRPr>
            </a:p>
          </p:txBody>
        </p:sp>
        <p:sp>
          <p:nvSpPr>
            <p:cNvPr id="1093" name="Freeform 69"/>
            <p:cNvSpPr>
              <a:spLocks/>
            </p:cNvSpPr>
            <p:nvPr/>
          </p:nvSpPr>
          <p:spPr bwMode="auto">
            <a:xfrm>
              <a:off x="382" y="497"/>
              <a:ext cx="7" cy="17"/>
            </a:xfrm>
            <a:custGeom>
              <a:avLst/>
              <a:gdLst/>
              <a:ahLst/>
              <a:cxnLst>
                <a:cxn ang="0">
                  <a:pos x="0" y="7"/>
                </a:cxn>
                <a:cxn ang="0">
                  <a:pos x="0" y="7"/>
                </a:cxn>
                <a:cxn ang="0">
                  <a:pos x="3" y="7"/>
                </a:cxn>
                <a:cxn ang="0">
                  <a:pos x="1" y="5"/>
                </a:cxn>
                <a:cxn ang="0">
                  <a:pos x="1" y="9"/>
                </a:cxn>
                <a:cxn ang="0">
                  <a:pos x="1" y="16"/>
                </a:cxn>
                <a:cxn ang="0">
                  <a:pos x="6" y="14"/>
                </a:cxn>
                <a:cxn ang="0">
                  <a:pos x="6" y="9"/>
                </a:cxn>
                <a:cxn ang="0">
                  <a:pos x="6" y="7"/>
                </a:cxn>
                <a:cxn ang="0">
                  <a:pos x="6" y="2"/>
                </a:cxn>
                <a:cxn ang="0">
                  <a:pos x="0" y="0"/>
                </a:cxn>
                <a:cxn ang="0">
                  <a:pos x="0" y="0"/>
                </a:cxn>
                <a:cxn ang="0">
                  <a:pos x="0" y="7"/>
                </a:cxn>
              </a:cxnLst>
              <a:rect l="0" t="0" r="r" b="b"/>
              <a:pathLst>
                <a:path w="6" h="16">
                  <a:moveTo>
                    <a:pt x="0" y="7"/>
                  </a:moveTo>
                  <a:lnTo>
                    <a:pt x="0" y="7"/>
                  </a:lnTo>
                  <a:lnTo>
                    <a:pt x="3" y="7"/>
                  </a:lnTo>
                  <a:lnTo>
                    <a:pt x="1" y="5"/>
                  </a:lnTo>
                  <a:lnTo>
                    <a:pt x="1" y="9"/>
                  </a:lnTo>
                  <a:lnTo>
                    <a:pt x="1" y="16"/>
                  </a:lnTo>
                  <a:lnTo>
                    <a:pt x="6" y="14"/>
                  </a:lnTo>
                  <a:lnTo>
                    <a:pt x="6" y="9"/>
                  </a:lnTo>
                  <a:lnTo>
                    <a:pt x="6" y="7"/>
                  </a:lnTo>
                  <a:lnTo>
                    <a:pt x="6" y="2"/>
                  </a:lnTo>
                  <a:lnTo>
                    <a:pt x="0" y="0"/>
                  </a:lnTo>
                  <a:lnTo>
                    <a:pt x="0" y="0"/>
                  </a:lnTo>
                  <a:lnTo>
                    <a:pt x="0" y="7"/>
                  </a:lnTo>
                  <a:close/>
                </a:path>
              </a:pathLst>
            </a:custGeom>
            <a:solidFill>
              <a:srgbClr val="EB3D00"/>
            </a:solidFill>
            <a:ln w="9525">
              <a:noFill/>
              <a:round/>
              <a:headEnd/>
              <a:tailEnd/>
            </a:ln>
          </p:spPr>
          <p:txBody>
            <a:bodyPr/>
            <a:lstStyle/>
            <a:p>
              <a:pPr>
                <a:defRPr/>
              </a:pPr>
              <a:endParaRPr lang="en-US">
                <a:ea typeface="+mn-ea"/>
                <a:cs typeface="+mn-cs"/>
              </a:endParaRPr>
            </a:p>
          </p:txBody>
        </p:sp>
        <p:sp>
          <p:nvSpPr>
            <p:cNvPr id="1094" name="Freeform 70"/>
            <p:cNvSpPr>
              <a:spLocks/>
            </p:cNvSpPr>
            <p:nvPr/>
          </p:nvSpPr>
          <p:spPr bwMode="auto">
            <a:xfrm>
              <a:off x="352" y="495"/>
              <a:ext cx="29" cy="9"/>
            </a:xfrm>
            <a:custGeom>
              <a:avLst/>
              <a:gdLst/>
              <a:ahLst/>
              <a:cxnLst>
                <a:cxn ang="0">
                  <a:pos x="0" y="7"/>
                </a:cxn>
                <a:cxn ang="0">
                  <a:pos x="0" y="7"/>
                </a:cxn>
                <a:cxn ang="0">
                  <a:pos x="18" y="7"/>
                </a:cxn>
                <a:cxn ang="0">
                  <a:pos x="23" y="7"/>
                </a:cxn>
                <a:cxn ang="0">
                  <a:pos x="26" y="9"/>
                </a:cxn>
                <a:cxn ang="0">
                  <a:pos x="30" y="9"/>
                </a:cxn>
                <a:cxn ang="0">
                  <a:pos x="30" y="2"/>
                </a:cxn>
                <a:cxn ang="0">
                  <a:pos x="26" y="2"/>
                </a:cxn>
                <a:cxn ang="0">
                  <a:pos x="23" y="2"/>
                </a:cxn>
                <a:cxn ang="0">
                  <a:pos x="18" y="0"/>
                </a:cxn>
                <a:cxn ang="0">
                  <a:pos x="0" y="0"/>
                </a:cxn>
                <a:cxn ang="0">
                  <a:pos x="0" y="0"/>
                </a:cxn>
                <a:cxn ang="0">
                  <a:pos x="0" y="7"/>
                </a:cxn>
              </a:cxnLst>
              <a:rect l="0" t="0" r="r" b="b"/>
              <a:pathLst>
                <a:path w="30" h="9">
                  <a:moveTo>
                    <a:pt x="0" y="7"/>
                  </a:moveTo>
                  <a:lnTo>
                    <a:pt x="0" y="7"/>
                  </a:lnTo>
                  <a:lnTo>
                    <a:pt x="18" y="7"/>
                  </a:lnTo>
                  <a:lnTo>
                    <a:pt x="23" y="7"/>
                  </a:lnTo>
                  <a:lnTo>
                    <a:pt x="26" y="9"/>
                  </a:lnTo>
                  <a:lnTo>
                    <a:pt x="30" y="9"/>
                  </a:lnTo>
                  <a:lnTo>
                    <a:pt x="30" y="2"/>
                  </a:lnTo>
                  <a:lnTo>
                    <a:pt x="26" y="2"/>
                  </a:lnTo>
                  <a:lnTo>
                    <a:pt x="23" y="2"/>
                  </a:lnTo>
                  <a:lnTo>
                    <a:pt x="18" y="0"/>
                  </a:lnTo>
                  <a:lnTo>
                    <a:pt x="0" y="0"/>
                  </a:lnTo>
                  <a:lnTo>
                    <a:pt x="0" y="0"/>
                  </a:lnTo>
                  <a:lnTo>
                    <a:pt x="0" y="7"/>
                  </a:lnTo>
                  <a:close/>
                </a:path>
              </a:pathLst>
            </a:custGeom>
            <a:solidFill>
              <a:srgbClr val="EB3D00"/>
            </a:solidFill>
            <a:ln w="9525">
              <a:noFill/>
              <a:round/>
              <a:headEnd/>
              <a:tailEnd/>
            </a:ln>
          </p:spPr>
          <p:txBody>
            <a:bodyPr/>
            <a:lstStyle/>
            <a:p>
              <a:pPr>
                <a:defRPr/>
              </a:pPr>
              <a:endParaRPr lang="en-US">
                <a:ea typeface="+mn-ea"/>
                <a:cs typeface="+mn-cs"/>
              </a:endParaRPr>
            </a:p>
          </p:txBody>
        </p:sp>
        <p:sp>
          <p:nvSpPr>
            <p:cNvPr id="1095" name="Freeform 71"/>
            <p:cNvSpPr>
              <a:spLocks/>
            </p:cNvSpPr>
            <p:nvPr/>
          </p:nvSpPr>
          <p:spPr bwMode="auto">
            <a:xfrm>
              <a:off x="286" y="495"/>
              <a:ext cx="66" cy="17"/>
            </a:xfrm>
            <a:custGeom>
              <a:avLst/>
              <a:gdLst/>
              <a:ahLst/>
              <a:cxnLst>
                <a:cxn ang="0">
                  <a:pos x="1" y="16"/>
                </a:cxn>
                <a:cxn ang="0">
                  <a:pos x="1" y="16"/>
                </a:cxn>
                <a:cxn ang="0">
                  <a:pos x="16" y="11"/>
                </a:cxn>
                <a:cxn ang="0">
                  <a:pos x="29" y="9"/>
                </a:cxn>
                <a:cxn ang="0">
                  <a:pos x="46" y="9"/>
                </a:cxn>
                <a:cxn ang="0">
                  <a:pos x="65" y="7"/>
                </a:cxn>
                <a:cxn ang="0">
                  <a:pos x="65" y="0"/>
                </a:cxn>
                <a:cxn ang="0">
                  <a:pos x="46" y="2"/>
                </a:cxn>
                <a:cxn ang="0">
                  <a:pos x="29" y="4"/>
                </a:cxn>
                <a:cxn ang="0">
                  <a:pos x="16" y="7"/>
                </a:cxn>
                <a:cxn ang="0">
                  <a:pos x="0" y="9"/>
                </a:cxn>
                <a:cxn ang="0">
                  <a:pos x="0" y="9"/>
                </a:cxn>
                <a:cxn ang="0">
                  <a:pos x="1" y="16"/>
                </a:cxn>
              </a:cxnLst>
              <a:rect l="0" t="0" r="r" b="b"/>
              <a:pathLst>
                <a:path w="65" h="16">
                  <a:moveTo>
                    <a:pt x="1" y="16"/>
                  </a:moveTo>
                  <a:lnTo>
                    <a:pt x="1" y="16"/>
                  </a:lnTo>
                  <a:lnTo>
                    <a:pt x="16" y="11"/>
                  </a:lnTo>
                  <a:lnTo>
                    <a:pt x="29" y="9"/>
                  </a:lnTo>
                  <a:lnTo>
                    <a:pt x="46" y="9"/>
                  </a:lnTo>
                  <a:lnTo>
                    <a:pt x="65" y="7"/>
                  </a:lnTo>
                  <a:lnTo>
                    <a:pt x="65" y="0"/>
                  </a:lnTo>
                  <a:lnTo>
                    <a:pt x="46" y="2"/>
                  </a:lnTo>
                  <a:lnTo>
                    <a:pt x="29" y="4"/>
                  </a:lnTo>
                  <a:lnTo>
                    <a:pt x="16" y="7"/>
                  </a:lnTo>
                  <a:lnTo>
                    <a:pt x="0" y="9"/>
                  </a:lnTo>
                  <a:lnTo>
                    <a:pt x="0" y="9"/>
                  </a:lnTo>
                  <a:lnTo>
                    <a:pt x="1" y="16"/>
                  </a:lnTo>
                  <a:close/>
                </a:path>
              </a:pathLst>
            </a:custGeom>
            <a:solidFill>
              <a:srgbClr val="EB3D00"/>
            </a:solidFill>
            <a:ln w="9525">
              <a:noFill/>
              <a:round/>
              <a:headEnd/>
              <a:tailEnd/>
            </a:ln>
          </p:spPr>
          <p:txBody>
            <a:bodyPr/>
            <a:lstStyle/>
            <a:p>
              <a:pPr>
                <a:defRPr/>
              </a:pPr>
              <a:endParaRPr lang="en-US">
                <a:ea typeface="+mn-ea"/>
                <a:cs typeface="+mn-cs"/>
              </a:endParaRPr>
            </a:p>
          </p:txBody>
        </p:sp>
        <p:sp>
          <p:nvSpPr>
            <p:cNvPr id="1096" name="Freeform 72"/>
            <p:cNvSpPr>
              <a:spLocks/>
            </p:cNvSpPr>
            <p:nvPr/>
          </p:nvSpPr>
          <p:spPr bwMode="auto">
            <a:xfrm>
              <a:off x="246" y="505"/>
              <a:ext cx="42" cy="23"/>
            </a:xfrm>
            <a:custGeom>
              <a:avLst/>
              <a:gdLst/>
              <a:ahLst/>
              <a:cxnLst>
                <a:cxn ang="0">
                  <a:pos x="1" y="22"/>
                </a:cxn>
                <a:cxn ang="0">
                  <a:pos x="1" y="22"/>
                </a:cxn>
                <a:cxn ang="0">
                  <a:pos x="9" y="18"/>
                </a:cxn>
                <a:cxn ang="0">
                  <a:pos x="18" y="14"/>
                </a:cxn>
                <a:cxn ang="0">
                  <a:pos x="26" y="9"/>
                </a:cxn>
                <a:cxn ang="0">
                  <a:pos x="42" y="7"/>
                </a:cxn>
                <a:cxn ang="0">
                  <a:pos x="41" y="0"/>
                </a:cxn>
                <a:cxn ang="0">
                  <a:pos x="26" y="5"/>
                </a:cxn>
                <a:cxn ang="0">
                  <a:pos x="14" y="9"/>
                </a:cxn>
                <a:cxn ang="0">
                  <a:pos x="6" y="13"/>
                </a:cxn>
                <a:cxn ang="0">
                  <a:pos x="0" y="18"/>
                </a:cxn>
                <a:cxn ang="0">
                  <a:pos x="0" y="18"/>
                </a:cxn>
                <a:cxn ang="0">
                  <a:pos x="1" y="22"/>
                </a:cxn>
              </a:cxnLst>
              <a:rect l="0" t="0" r="r" b="b"/>
              <a:pathLst>
                <a:path w="42" h="22">
                  <a:moveTo>
                    <a:pt x="1" y="22"/>
                  </a:moveTo>
                  <a:lnTo>
                    <a:pt x="1" y="22"/>
                  </a:lnTo>
                  <a:lnTo>
                    <a:pt x="9" y="18"/>
                  </a:lnTo>
                  <a:lnTo>
                    <a:pt x="18" y="14"/>
                  </a:lnTo>
                  <a:lnTo>
                    <a:pt x="26" y="9"/>
                  </a:lnTo>
                  <a:lnTo>
                    <a:pt x="42" y="7"/>
                  </a:lnTo>
                  <a:lnTo>
                    <a:pt x="41" y="0"/>
                  </a:lnTo>
                  <a:lnTo>
                    <a:pt x="26" y="5"/>
                  </a:lnTo>
                  <a:lnTo>
                    <a:pt x="14" y="9"/>
                  </a:lnTo>
                  <a:lnTo>
                    <a:pt x="6" y="13"/>
                  </a:lnTo>
                  <a:lnTo>
                    <a:pt x="0" y="18"/>
                  </a:lnTo>
                  <a:lnTo>
                    <a:pt x="0" y="18"/>
                  </a:lnTo>
                  <a:lnTo>
                    <a:pt x="1" y="22"/>
                  </a:lnTo>
                  <a:close/>
                </a:path>
              </a:pathLst>
            </a:custGeom>
            <a:solidFill>
              <a:srgbClr val="EB3D00"/>
            </a:solidFill>
            <a:ln w="9525">
              <a:noFill/>
              <a:round/>
              <a:headEnd/>
              <a:tailEnd/>
            </a:ln>
          </p:spPr>
          <p:txBody>
            <a:bodyPr/>
            <a:lstStyle/>
            <a:p>
              <a:pPr>
                <a:defRPr/>
              </a:pPr>
              <a:endParaRPr lang="en-US">
                <a:ea typeface="+mn-ea"/>
                <a:cs typeface="+mn-cs"/>
              </a:endParaRPr>
            </a:p>
          </p:txBody>
        </p:sp>
        <p:sp>
          <p:nvSpPr>
            <p:cNvPr id="1097" name="Freeform 73"/>
            <p:cNvSpPr>
              <a:spLocks/>
            </p:cNvSpPr>
            <p:nvPr/>
          </p:nvSpPr>
          <p:spPr bwMode="auto">
            <a:xfrm>
              <a:off x="226" y="524"/>
              <a:ext cx="21" cy="13"/>
            </a:xfrm>
            <a:custGeom>
              <a:avLst/>
              <a:gdLst/>
              <a:ahLst/>
              <a:cxnLst>
                <a:cxn ang="0">
                  <a:pos x="0" y="11"/>
                </a:cxn>
                <a:cxn ang="0">
                  <a:pos x="0" y="11"/>
                </a:cxn>
                <a:cxn ang="0">
                  <a:pos x="3" y="14"/>
                </a:cxn>
                <a:cxn ang="0">
                  <a:pos x="10" y="11"/>
                </a:cxn>
                <a:cxn ang="0">
                  <a:pos x="16" y="9"/>
                </a:cxn>
                <a:cxn ang="0">
                  <a:pos x="21" y="4"/>
                </a:cxn>
                <a:cxn ang="0">
                  <a:pos x="20" y="0"/>
                </a:cxn>
                <a:cxn ang="0">
                  <a:pos x="13" y="2"/>
                </a:cxn>
                <a:cxn ang="0">
                  <a:pos x="8" y="7"/>
                </a:cxn>
                <a:cxn ang="0">
                  <a:pos x="2" y="9"/>
                </a:cxn>
                <a:cxn ang="0">
                  <a:pos x="3" y="11"/>
                </a:cxn>
                <a:cxn ang="0">
                  <a:pos x="3" y="11"/>
                </a:cxn>
                <a:cxn ang="0">
                  <a:pos x="0" y="11"/>
                </a:cxn>
              </a:cxnLst>
              <a:rect l="0" t="0" r="r" b="b"/>
              <a:pathLst>
                <a:path w="21" h="14">
                  <a:moveTo>
                    <a:pt x="0" y="11"/>
                  </a:moveTo>
                  <a:lnTo>
                    <a:pt x="0" y="11"/>
                  </a:lnTo>
                  <a:lnTo>
                    <a:pt x="3" y="14"/>
                  </a:lnTo>
                  <a:lnTo>
                    <a:pt x="10" y="11"/>
                  </a:lnTo>
                  <a:lnTo>
                    <a:pt x="16" y="9"/>
                  </a:lnTo>
                  <a:lnTo>
                    <a:pt x="21" y="4"/>
                  </a:lnTo>
                  <a:lnTo>
                    <a:pt x="20" y="0"/>
                  </a:lnTo>
                  <a:lnTo>
                    <a:pt x="13" y="2"/>
                  </a:lnTo>
                  <a:lnTo>
                    <a:pt x="8" y="7"/>
                  </a:lnTo>
                  <a:lnTo>
                    <a:pt x="2" y="9"/>
                  </a:lnTo>
                  <a:lnTo>
                    <a:pt x="3" y="11"/>
                  </a:lnTo>
                  <a:lnTo>
                    <a:pt x="3" y="11"/>
                  </a:lnTo>
                  <a:lnTo>
                    <a:pt x="0" y="11"/>
                  </a:lnTo>
                  <a:close/>
                </a:path>
              </a:pathLst>
            </a:custGeom>
            <a:solidFill>
              <a:srgbClr val="EB3D00"/>
            </a:solidFill>
            <a:ln w="9525">
              <a:noFill/>
              <a:round/>
              <a:headEnd/>
              <a:tailEnd/>
            </a:ln>
          </p:spPr>
          <p:txBody>
            <a:bodyPr/>
            <a:lstStyle/>
            <a:p>
              <a:pPr>
                <a:defRPr/>
              </a:pPr>
              <a:endParaRPr lang="en-US">
                <a:ea typeface="+mn-ea"/>
                <a:cs typeface="+mn-cs"/>
              </a:endParaRPr>
            </a:p>
          </p:txBody>
        </p:sp>
        <p:sp>
          <p:nvSpPr>
            <p:cNvPr id="1098" name="Freeform 74"/>
            <p:cNvSpPr>
              <a:spLocks/>
            </p:cNvSpPr>
            <p:nvPr/>
          </p:nvSpPr>
          <p:spPr bwMode="auto">
            <a:xfrm>
              <a:off x="226" y="414"/>
              <a:ext cx="5" cy="119"/>
            </a:xfrm>
            <a:custGeom>
              <a:avLst/>
              <a:gdLst/>
              <a:ahLst/>
              <a:cxnLst>
                <a:cxn ang="0">
                  <a:pos x="5" y="0"/>
                </a:cxn>
                <a:cxn ang="0">
                  <a:pos x="0" y="0"/>
                </a:cxn>
                <a:cxn ang="0">
                  <a:pos x="0" y="119"/>
                </a:cxn>
                <a:cxn ang="0">
                  <a:pos x="3" y="119"/>
                </a:cxn>
                <a:cxn ang="0">
                  <a:pos x="5" y="0"/>
                </a:cxn>
                <a:cxn ang="0">
                  <a:pos x="5" y="0"/>
                </a:cxn>
              </a:cxnLst>
              <a:rect l="0" t="0" r="r" b="b"/>
              <a:pathLst>
                <a:path w="5" h="119">
                  <a:moveTo>
                    <a:pt x="5" y="0"/>
                  </a:moveTo>
                  <a:lnTo>
                    <a:pt x="0" y="0"/>
                  </a:lnTo>
                  <a:lnTo>
                    <a:pt x="0" y="119"/>
                  </a:lnTo>
                  <a:lnTo>
                    <a:pt x="3" y="119"/>
                  </a:lnTo>
                  <a:lnTo>
                    <a:pt x="5" y="0"/>
                  </a:lnTo>
                  <a:lnTo>
                    <a:pt x="5" y="0"/>
                  </a:lnTo>
                  <a:close/>
                </a:path>
              </a:pathLst>
            </a:custGeom>
            <a:solidFill>
              <a:srgbClr val="EB3D00"/>
            </a:solidFill>
            <a:ln w="9525">
              <a:noFill/>
              <a:round/>
              <a:headEnd/>
              <a:tailEnd/>
            </a:ln>
          </p:spPr>
          <p:txBody>
            <a:bodyPr/>
            <a:lstStyle/>
            <a:p>
              <a:pPr>
                <a:defRPr/>
              </a:pPr>
              <a:endParaRPr lang="en-US">
                <a:ea typeface="+mn-ea"/>
                <a:cs typeface="+mn-cs"/>
              </a:endParaRPr>
            </a:p>
          </p:txBody>
        </p:sp>
        <p:sp>
          <p:nvSpPr>
            <p:cNvPr id="1099" name="Freeform 75"/>
            <p:cNvSpPr>
              <a:spLocks/>
            </p:cNvSpPr>
            <p:nvPr/>
          </p:nvSpPr>
          <p:spPr bwMode="auto">
            <a:xfrm>
              <a:off x="226" y="414"/>
              <a:ext cx="21" cy="19"/>
            </a:xfrm>
            <a:custGeom>
              <a:avLst/>
              <a:gdLst/>
              <a:ahLst/>
              <a:cxnLst>
                <a:cxn ang="0">
                  <a:pos x="20" y="11"/>
                </a:cxn>
                <a:cxn ang="0">
                  <a:pos x="20" y="11"/>
                </a:cxn>
                <a:cxn ang="0">
                  <a:pos x="7" y="2"/>
                </a:cxn>
                <a:cxn ang="0">
                  <a:pos x="5" y="0"/>
                </a:cxn>
                <a:cxn ang="0">
                  <a:pos x="0" y="2"/>
                </a:cxn>
                <a:cxn ang="0">
                  <a:pos x="3" y="7"/>
                </a:cxn>
                <a:cxn ang="0">
                  <a:pos x="20" y="18"/>
                </a:cxn>
                <a:cxn ang="0">
                  <a:pos x="20" y="18"/>
                </a:cxn>
                <a:cxn ang="0">
                  <a:pos x="20" y="11"/>
                </a:cxn>
              </a:cxnLst>
              <a:rect l="0" t="0" r="r" b="b"/>
              <a:pathLst>
                <a:path w="20" h="18">
                  <a:moveTo>
                    <a:pt x="20" y="11"/>
                  </a:moveTo>
                  <a:lnTo>
                    <a:pt x="20" y="11"/>
                  </a:lnTo>
                  <a:lnTo>
                    <a:pt x="7" y="2"/>
                  </a:lnTo>
                  <a:lnTo>
                    <a:pt x="5" y="0"/>
                  </a:lnTo>
                  <a:lnTo>
                    <a:pt x="0" y="2"/>
                  </a:lnTo>
                  <a:lnTo>
                    <a:pt x="3" y="7"/>
                  </a:lnTo>
                  <a:lnTo>
                    <a:pt x="20" y="18"/>
                  </a:lnTo>
                  <a:lnTo>
                    <a:pt x="20" y="18"/>
                  </a:lnTo>
                  <a:lnTo>
                    <a:pt x="20" y="11"/>
                  </a:lnTo>
                  <a:close/>
                </a:path>
              </a:pathLst>
            </a:custGeom>
            <a:solidFill>
              <a:srgbClr val="EB3D00"/>
            </a:solidFill>
            <a:ln w="9525">
              <a:noFill/>
              <a:round/>
              <a:headEnd/>
              <a:tailEnd/>
            </a:ln>
          </p:spPr>
          <p:txBody>
            <a:bodyPr/>
            <a:lstStyle/>
            <a:p>
              <a:pPr>
                <a:defRPr/>
              </a:pPr>
              <a:endParaRPr lang="en-US">
                <a:ea typeface="+mn-ea"/>
                <a:cs typeface="+mn-cs"/>
              </a:endParaRPr>
            </a:p>
          </p:txBody>
        </p:sp>
        <p:sp>
          <p:nvSpPr>
            <p:cNvPr id="1100" name="Freeform 76"/>
            <p:cNvSpPr>
              <a:spLocks/>
            </p:cNvSpPr>
            <p:nvPr/>
          </p:nvSpPr>
          <p:spPr bwMode="auto">
            <a:xfrm>
              <a:off x="246" y="426"/>
              <a:ext cx="36" cy="23"/>
            </a:xfrm>
            <a:custGeom>
              <a:avLst/>
              <a:gdLst/>
              <a:ahLst/>
              <a:cxnLst>
                <a:cxn ang="0">
                  <a:pos x="36" y="19"/>
                </a:cxn>
                <a:cxn ang="0">
                  <a:pos x="36" y="19"/>
                </a:cxn>
                <a:cxn ang="0">
                  <a:pos x="19" y="10"/>
                </a:cxn>
                <a:cxn ang="0">
                  <a:pos x="0" y="0"/>
                </a:cxn>
                <a:cxn ang="0">
                  <a:pos x="0" y="7"/>
                </a:cxn>
                <a:cxn ang="0">
                  <a:pos x="18" y="18"/>
                </a:cxn>
                <a:cxn ang="0">
                  <a:pos x="34" y="23"/>
                </a:cxn>
                <a:cxn ang="0">
                  <a:pos x="34" y="23"/>
                </a:cxn>
                <a:cxn ang="0">
                  <a:pos x="36" y="19"/>
                </a:cxn>
              </a:cxnLst>
              <a:rect l="0" t="0" r="r" b="b"/>
              <a:pathLst>
                <a:path w="36" h="23">
                  <a:moveTo>
                    <a:pt x="36" y="19"/>
                  </a:moveTo>
                  <a:lnTo>
                    <a:pt x="36" y="19"/>
                  </a:lnTo>
                  <a:lnTo>
                    <a:pt x="19" y="10"/>
                  </a:lnTo>
                  <a:lnTo>
                    <a:pt x="0" y="0"/>
                  </a:lnTo>
                  <a:lnTo>
                    <a:pt x="0" y="7"/>
                  </a:lnTo>
                  <a:lnTo>
                    <a:pt x="18" y="18"/>
                  </a:lnTo>
                  <a:lnTo>
                    <a:pt x="34" y="23"/>
                  </a:lnTo>
                  <a:lnTo>
                    <a:pt x="34" y="23"/>
                  </a:lnTo>
                  <a:lnTo>
                    <a:pt x="36" y="19"/>
                  </a:lnTo>
                  <a:close/>
                </a:path>
              </a:pathLst>
            </a:custGeom>
            <a:solidFill>
              <a:srgbClr val="EB3D00"/>
            </a:solidFill>
            <a:ln w="9525">
              <a:noFill/>
              <a:round/>
              <a:headEnd/>
              <a:tailEnd/>
            </a:ln>
          </p:spPr>
          <p:txBody>
            <a:bodyPr/>
            <a:lstStyle/>
            <a:p>
              <a:pPr>
                <a:defRPr/>
              </a:pPr>
              <a:endParaRPr lang="en-US">
                <a:ea typeface="+mn-ea"/>
                <a:cs typeface="+mn-cs"/>
              </a:endParaRPr>
            </a:p>
          </p:txBody>
        </p:sp>
        <p:sp>
          <p:nvSpPr>
            <p:cNvPr id="1101" name="Freeform 77"/>
            <p:cNvSpPr>
              <a:spLocks/>
            </p:cNvSpPr>
            <p:nvPr/>
          </p:nvSpPr>
          <p:spPr bwMode="auto">
            <a:xfrm>
              <a:off x="279" y="444"/>
              <a:ext cx="31" cy="13"/>
            </a:xfrm>
            <a:custGeom>
              <a:avLst/>
              <a:gdLst/>
              <a:ahLst/>
              <a:cxnLst>
                <a:cxn ang="0">
                  <a:pos x="30" y="8"/>
                </a:cxn>
                <a:cxn ang="0">
                  <a:pos x="30" y="8"/>
                </a:cxn>
                <a:cxn ang="0">
                  <a:pos x="15" y="4"/>
                </a:cxn>
                <a:cxn ang="0">
                  <a:pos x="2" y="0"/>
                </a:cxn>
                <a:cxn ang="0">
                  <a:pos x="0" y="4"/>
                </a:cxn>
                <a:cxn ang="0">
                  <a:pos x="13" y="9"/>
                </a:cxn>
                <a:cxn ang="0">
                  <a:pos x="28" y="13"/>
                </a:cxn>
                <a:cxn ang="0">
                  <a:pos x="28" y="13"/>
                </a:cxn>
                <a:cxn ang="0">
                  <a:pos x="30" y="8"/>
                </a:cxn>
              </a:cxnLst>
              <a:rect l="0" t="0" r="r" b="b"/>
              <a:pathLst>
                <a:path w="30" h="13">
                  <a:moveTo>
                    <a:pt x="30" y="8"/>
                  </a:moveTo>
                  <a:lnTo>
                    <a:pt x="30" y="8"/>
                  </a:lnTo>
                  <a:lnTo>
                    <a:pt x="15" y="4"/>
                  </a:lnTo>
                  <a:lnTo>
                    <a:pt x="2" y="0"/>
                  </a:lnTo>
                  <a:lnTo>
                    <a:pt x="0" y="4"/>
                  </a:lnTo>
                  <a:lnTo>
                    <a:pt x="13" y="9"/>
                  </a:lnTo>
                  <a:lnTo>
                    <a:pt x="28" y="13"/>
                  </a:lnTo>
                  <a:lnTo>
                    <a:pt x="28" y="13"/>
                  </a:lnTo>
                  <a:lnTo>
                    <a:pt x="30" y="8"/>
                  </a:lnTo>
                  <a:close/>
                </a:path>
              </a:pathLst>
            </a:custGeom>
            <a:solidFill>
              <a:srgbClr val="EB3D00"/>
            </a:solidFill>
            <a:ln w="9525">
              <a:noFill/>
              <a:round/>
              <a:headEnd/>
              <a:tailEnd/>
            </a:ln>
          </p:spPr>
          <p:txBody>
            <a:bodyPr/>
            <a:lstStyle/>
            <a:p>
              <a:pPr>
                <a:defRPr/>
              </a:pPr>
              <a:endParaRPr lang="en-US">
                <a:ea typeface="+mn-ea"/>
                <a:cs typeface="+mn-cs"/>
              </a:endParaRPr>
            </a:p>
          </p:txBody>
        </p:sp>
        <p:sp>
          <p:nvSpPr>
            <p:cNvPr id="1102" name="Freeform 78"/>
            <p:cNvSpPr>
              <a:spLocks/>
            </p:cNvSpPr>
            <p:nvPr/>
          </p:nvSpPr>
          <p:spPr bwMode="auto">
            <a:xfrm>
              <a:off x="309" y="454"/>
              <a:ext cx="40" cy="8"/>
            </a:xfrm>
            <a:custGeom>
              <a:avLst/>
              <a:gdLst/>
              <a:ahLst/>
              <a:cxnLst>
                <a:cxn ang="0">
                  <a:pos x="41" y="1"/>
                </a:cxn>
                <a:cxn ang="0">
                  <a:pos x="41" y="1"/>
                </a:cxn>
                <a:cxn ang="0">
                  <a:pos x="21" y="1"/>
                </a:cxn>
                <a:cxn ang="0">
                  <a:pos x="2" y="0"/>
                </a:cxn>
                <a:cxn ang="0">
                  <a:pos x="0" y="5"/>
                </a:cxn>
                <a:cxn ang="0">
                  <a:pos x="20" y="9"/>
                </a:cxn>
                <a:cxn ang="0">
                  <a:pos x="41" y="9"/>
                </a:cxn>
                <a:cxn ang="0">
                  <a:pos x="41" y="9"/>
                </a:cxn>
                <a:cxn ang="0">
                  <a:pos x="41" y="1"/>
                </a:cxn>
              </a:cxnLst>
              <a:rect l="0" t="0" r="r" b="b"/>
              <a:pathLst>
                <a:path w="41" h="9">
                  <a:moveTo>
                    <a:pt x="41" y="1"/>
                  </a:moveTo>
                  <a:lnTo>
                    <a:pt x="41" y="1"/>
                  </a:lnTo>
                  <a:lnTo>
                    <a:pt x="21" y="1"/>
                  </a:lnTo>
                  <a:lnTo>
                    <a:pt x="2" y="0"/>
                  </a:lnTo>
                  <a:lnTo>
                    <a:pt x="0" y="5"/>
                  </a:lnTo>
                  <a:lnTo>
                    <a:pt x="20" y="9"/>
                  </a:lnTo>
                  <a:lnTo>
                    <a:pt x="41" y="9"/>
                  </a:lnTo>
                  <a:lnTo>
                    <a:pt x="41" y="9"/>
                  </a:lnTo>
                  <a:lnTo>
                    <a:pt x="41" y="1"/>
                  </a:lnTo>
                  <a:close/>
                </a:path>
              </a:pathLst>
            </a:custGeom>
            <a:solidFill>
              <a:srgbClr val="EB3D00"/>
            </a:solidFill>
            <a:ln w="9525">
              <a:noFill/>
              <a:round/>
              <a:headEnd/>
              <a:tailEnd/>
            </a:ln>
          </p:spPr>
          <p:txBody>
            <a:bodyPr/>
            <a:lstStyle/>
            <a:p>
              <a:pPr>
                <a:defRPr/>
              </a:pPr>
              <a:endParaRPr lang="en-US">
                <a:ea typeface="+mn-ea"/>
                <a:cs typeface="+mn-cs"/>
              </a:endParaRPr>
            </a:p>
          </p:txBody>
        </p:sp>
        <p:sp>
          <p:nvSpPr>
            <p:cNvPr id="1103" name="Freeform 79"/>
            <p:cNvSpPr>
              <a:spLocks/>
            </p:cNvSpPr>
            <p:nvPr/>
          </p:nvSpPr>
          <p:spPr bwMode="auto">
            <a:xfrm>
              <a:off x="349" y="448"/>
              <a:ext cx="40" cy="13"/>
            </a:xfrm>
            <a:custGeom>
              <a:avLst/>
              <a:gdLst/>
              <a:ahLst/>
              <a:cxnLst>
                <a:cxn ang="0">
                  <a:pos x="36" y="0"/>
                </a:cxn>
                <a:cxn ang="0">
                  <a:pos x="36" y="0"/>
                </a:cxn>
                <a:cxn ang="0">
                  <a:pos x="28" y="5"/>
                </a:cxn>
                <a:cxn ang="0">
                  <a:pos x="20" y="7"/>
                </a:cxn>
                <a:cxn ang="0">
                  <a:pos x="10" y="7"/>
                </a:cxn>
                <a:cxn ang="0">
                  <a:pos x="0" y="5"/>
                </a:cxn>
                <a:cxn ang="0">
                  <a:pos x="0" y="13"/>
                </a:cxn>
                <a:cxn ang="0">
                  <a:pos x="10" y="13"/>
                </a:cxn>
                <a:cxn ang="0">
                  <a:pos x="20" y="13"/>
                </a:cxn>
                <a:cxn ang="0">
                  <a:pos x="29" y="11"/>
                </a:cxn>
                <a:cxn ang="0">
                  <a:pos x="39" y="5"/>
                </a:cxn>
                <a:cxn ang="0">
                  <a:pos x="39" y="5"/>
                </a:cxn>
                <a:cxn ang="0">
                  <a:pos x="36" y="0"/>
                </a:cxn>
              </a:cxnLst>
              <a:rect l="0" t="0" r="r" b="b"/>
              <a:pathLst>
                <a:path w="39" h="13">
                  <a:moveTo>
                    <a:pt x="36" y="0"/>
                  </a:moveTo>
                  <a:lnTo>
                    <a:pt x="36" y="0"/>
                  </a:lnTo>
                  <a:lnTo>
                    <a:pt x="28" y="5"/>
                  </a:lnTo>
                  <a:lnTo>
                    <a:pt x="20" y="7"/>
                  </a:lnTo>
                  <a:lnTo>
                    <a:pt x="10" y="7"/>
                  </a:lnTo>
                  <a:lnTo>
                    <a:pt x="0" y="5"/>
                  </a:lnTo>
                  <a:lnTo>
                    <a:pt x="0" y="13"/>
                  </a:lnTo>
                  <a:lnTo>
                    <a:pt x="10" y="13"/>
                  </a:lnTo>
                  <a:lnTo>
                    <a:pt x="20" y="13"/>
                  </a:lnTo>
                  <a:lnTo>
                    <a:pt x="29" y="11"/>
                  </a:lnTo>
                  <a:lnTo>
                    <a:pt x="39" y="5"/>
                  </a:lnTo>
                  <a:lnTo>
                    <a:pt x="39" y="5"/>
                  </a:lnTo>
                  <a:lnTo>
                    <a:pt x="36" y="0"/>
                  </a:lnTo>
                  <a:close/>
                </a:path>
              </a:pathLst>
            </a:custGeom>
            <a:solidFill>
              <a:srgbClr val="EB3D00"/>
            </a:solidFill>
            <a:ln w="9525">
              <a:noFill/>
              <a:round/>
              <a:headEnd/>
              <a:tailEnd/>
            </a:ln>
          </p:spPr>
          <p:txBody>
            <a:bodyPr/>
            <a:lstStyle/>
            <a:p>
              <a:pPr>
                <a:defRPr/>
              </a:pPr>
              <a:endParaRPr lang="en-US">
                <a:ea typeface="+mn-ea"/>
                <a:cs typeface="+mn-cs"/>
              </a:endParaRPr>
            </a:p>
          </p:txBody>
        </p:sp>
        <p:sp>
          <p:nvSpPr>
            <p:cNvPr id="1104" name="Freeform 80"/>
            <p:cNvSpPr>
              <a:spLocks/>
            </p:cNvSpPr>
            <p:nvPr/>
          </p:nvSpPr>
          <p:spPr bwMode="auto">
            <a:xfrm>
              <a:off x="385" y="446"/>
              <a:ext cx="10" cy="21"/>
            </a:xfrm>
            <a:custGeom>
              <a:avLst/>
              <a:gdLst/>
              <a:ahLst/>
              <a:cxnLst>
                <a:cxn ang="0">
                  <a:pos x="2" y="7"/>
                </a:cxn>
                <a:cxn ang="0">
                  <a:pos x="2" y="7"/>
                </a:cxn>
                <a:cxn ang="0">
                  <a:pos x="2" y="16"/>
                </a:cxn>
                <a:cxn ang="0">
                  <a:pos x="3" y="20"/>
                </a:cxn>
                <a:cxn ang="0">
                  <a:pos x="8" y="18"/>
                </a:cxn>
                <a:cxn ang="0">
                  <a:pos x="8" y="15"/>
                </a:cxn>
                <a:cxn ang="0">
                  <a:pos x="10" y="9"/>
                </a:cxn>
                <a:cxn ang="0">
                  <a:pos x="8" y="6"/>
                </a:cxn>
                <a:cxn ang="0">
                  <a:pos x="7" y="4"/>
                </a:cxn>
                <a:cxn ang="0">
                  <a:pos x="3" y="0"/>
                </a:cxn>
                <a:cxn ang="0">
                  <a:pos x="2" y="2"/>
                </a:cxn>
                <a:cxn ang="0">
                  <a:pos x="0" y="2"/>
                </a:cxn>
                <a:cxn ang="0">
                  <a:pos x="3" y="7"/>
                </a:cxn>
                <a:cxn ang="0">
                  <a:pos x="3" y="7"/>
                </a:cxn>
                <a:cxn ang="0">
                  <a:pos x="3" y="7"/>
                </a:cxn>
                <a:cxn ang="0">
                  <a:pos x="3" y="7"/>
                </a:cxn>
                <a:cxn ang="0">
                  <a:pos x="3" y="7"/>
                </a:cxn>
                <a:cxn ang="0">
                  <a:pos x="3" y="9"/>
                </a:cxn>
                <a:cxn ang="0">
                  <a:pos x="3" y="15"/>
                </a:cxn>
                <a:cxn ang="0">
                  <a:pos x="3" y="16"/>
                </a:cxn>
                <a:cxn ang="0">
                  <a:pos x="7" y="18"/>
                </a:cxn>
                <a:cxn ang="0">
                  <a:pos x="7" y="15"/>
                </a:cxn>
                <a:cxn ang="0">
                  <a:pos x="7" y="7"/>
                </a:cxn>
                <a:cxn ang="0">
                  <a:pos x="7" y="7"/>
                </a:cxn>
                <a:cxn ang="0">
                  <a:pos x="2" y="7"/>
                </a:cxn>
              </a:cxnLst>
              <a:rect l="0" t="0" r="r" b="b"/>
              <a:pathLst>
                <a:path w="10" h="20">
                  <a:moveTo>
                    <a:pt x="2" y="7"/>
                  </a:moveTo>
                  <a:lnTo>
                    <a:pt x="2" y="7"/>
                  </a:lnTo>
                  <a:lnTo>
                    <a:pt x="2" y="16"/>
                  </a:lnTo>
                  <a:lnTo>
                    <a:pt x="3" y="20"/>
                  </a:lnTo>
                  <a:lnTo>
                    <a:pt x="8" y="18"/>
                  </a:lnTo>
                  <a:lnTo>
                    <a:pt x="8" y="15"/>
                  </a:lnTo>
                  <a:lnTo>
                    <a:pt x="10" y="9"/>
                  </a:lnTo>
                  <a:lnTo>
                    <a:pt x="8" y="6"/>
                  </a:lnTo>
                  <a:lnTo>
                    <a:pt x="7" y="4"/>
                  </a:lnTo>
                  <a:lnTo>
                    <a:pt x="3" y="0"/>
                  </a:lnTo>
                  <a:lnTo>
                    <a:pt x="2" y="2"/>
                  </a:lnTo>
                  <a:lnTo>
                    <a:pt x="0" y="2"/>
                  </a:lnTo>
                  <a:lnTo>
                    <a:pt x="3" y="7"/>
                  </a:lnTo>
                  <a:lnTo>
                    <a:pt x="3" y="7"/>
                  </a:lnTo>
                  <a:lnTo>
                    <a:pt x="3" y="7"/>
                  </a:lnTo>
                  <a:lnTo>
                    <a:pt x="3" y="7"/>
                  </a:lnTo>
                  <a:lnTo>
                    <a:pt x="3" y="7"/>
                  </a:lnTo>
                  <a:lnTo>
                    <a:pt x="3" y="9"/>
                  </a:lnTo>
                  <a:lnTo>
                    <a:pt x="3" y="15"/>
                  </a:lnTo>
                  <a:lnTo>
                    <a:pt x="3" y="16"/>
                  </a:lnTo>
                  <a:lnTo>
                    <a:pt x="7" y="18"/>
                  </a:lnTo>
                  <a:lnTo>
                    <a:pt x="7" y="15"/>
                  </a:lnTo>
                  <a:lnTo>
                    <a:pt x="7" y="7"/>
                  </a:lnTo>
                  <a:lnTo>
                    <a:pt x="7" y="7"/>
                  </a:lnTo>
                  <a:lnTo>
                    <a:pt x="2" y="7"/>
                  </a:lnTo>
                  <a:close/>
                </a:path>
              </a:pathLst>
            </a:custGeom>
            <a:solidFill>
              <a:srgbClr val="EB3D00"/>
            </a:solidFill>
            <a:ln w="9525">
              <a:noFill/>
              <a:round/>
              <a:headEnd/>
              <a:tailEnd/>
            </a:ln>
          </p:spPr>
          <p:txBody>
            <a:bodyPr/>
            <a:lstStyle/>
            <a:p>
              <a:pPr>
                <a:defRPr/>
              </a:pPr>
              <a:endParaRPr lang="en-US">
                <a:ea typeface="+mn-ea"/>
                <a:cs typeface="+mn-cs"/>
              </a:endParaRPr>
            </a:p>
          </p:txBody>
        </p:sp>
        <p:sp>
          <p:nvSpPr>
            <p:cNvPr id="1105" name="Freeform 81"/>
            <p:cNvSpPr>
              <a:spLocks/>
            </p:cNvSpPr>
            <p:nvPr/>
          </p:nvSpPr>
          <p:spPr bwMode="auto">
            <a:xfrm>
              <a:off x="383" y="395"/>
              <a:ext cx="9" cy="59"/>
            </a:xfrm>
            <a:custGeom>
              <a:avLst/>
              <a:gdLst/>
              <a:ahLst/>
              <a:cxnLst>
                <a:cxn ang="0">
                  <a:pos x="0" y="0"/>
                </a:cxn>
                <a:cxn ang="0">
                  <a:pos x="0" y="0"/>
                </a:cxn>
                <a:cxn ang="0">
                  <a:pos x="4" y="20"/>
                </a:cxn>
                <a:cxn ang="0">
                  <a:pos x="4" y="31"/>
                </a:cxn>
                <a:cxn ang="0">
                  <a:pos x="4" y="40"/>
                </a:cxn>
                <a:cxn ang="0">
                  <a:pos x="4" y="59"/>
                </a:cxn>
                <a:cxn ang="0">
                  <a:pos x="9" y="59"/>
                </a:cxn>
                <a:cxn ang="0">
                  <a:pos x="9" y="40"/>
                </a:cxn>
                <a:cxn ang="0">
                  <a:pos x="9" y="31"/>
                </a:cxn>
                <a:cxn ang="0">
                  <a:pos x="9" y="20"/>
                </a:cxn>
                <a:cxn ang="0">
                  <a:pos x="5" y="0"/>
                </a:cxn>
                <a:cxn ang="0">
                  <a:pos x="5" y="0"/>
                </a:cxn>
                <a:cxn ang="0">
                  <a:pos x="0" y="0"/>
                </a:cxn>
              </a:cxnLst>
              <a:rect l="0" t="0" r="r" b="b"/>
              <a:pathLst>
                <a:path w="9" h="59">
                  <a:moveTo>
                    <a:pt x="0" y="0"/>
                  </a:moveTo>
                  <a:lnTo>
                    <a:pt x="0" y="0"/>
                  </a:lnTo>
                  <a:lnTo>
                    <a:pt x="4" y="20"/>
                  </a:lnTo>
                  <a:lnTo>
                    <a:pt x="4" y="31"/>
                  </a:lnTo>
                  <a:lnTo>
                    <a:pt x="4" y="40"/>
                  </a:lnTo>
                  <a:lnTo>
                    <a:pt x="4" y="59"/>
                  </a:lnTo>
                  <a:lnTo>
                    <a:pt x="9" y="59"/>
                  </a:lnTo>
                  <a:lnTo>
                    <a:pt x="9" y="40"/>
                  </a:lnTo>
                  <a:lnTo>
                    <a:pt x="9" y="31"/>
                  </a:lnTo>
                  <a:lnTo>
                    <a:pt x="9" y="20"/>
                  </a:lnTo>
                  <a:lnTo>
                    <a:pt x="5" y="0"/>
                  </a:lnTo>
                  <a:lnTo>
                    <a:pt x="5" y="0"/>
                  </a:lnTo>
                  <a:lnTo>
                    <a:pt x="0" y="0"/>
                  </a:lnTo>
                  <a:close/>
                </a:path>
              </a:pathLst>
            </a:custGeom>
            <a:solidFill>
              <a:srgbClr val="EB3D00"/>
            </a:solidFill>
            <a:ln w="9525">
              <a:noFill/>
              <a:round/>
              <a:headEnd/>
              <a:tailEnd/>
            </a:ln>
          </p:spPr>
          <p:txBody>
            <a:bodyPr/>
            <a:lstStyle/>
            <a:p>
              <a:pPr>
                <a:defRPr/>
              </a:pPr>
              <a:endParaRPr lang="en-US">
                <a:ea typeface="+mn-ea"/>
                <a:cs typeface="+mn-cs"/>
              </a:endParaRPr>
            </a:p>
          </p:txBody>
        </p:sp>
        <p:sp>
          <p:nvSpPr>
            <p:cNvPr id="1106" name="Freeform 82"/>
            <p:cNvSpPr>
              <a:spLocks/>
            </p:cNvSpPr>
            <p:nvPr/>
          </p:nvSpPr>
          <p:spPr bwMode="auto">
            <a:xfrm>
              <a:off x="375" y="331"/>
              <a:ext cx="14" cy="64"/>
            </a:xfrm>
            <a:custGeom>
              <a:avLst/>
              <a:gdLst/>
              <a:ahLst/>
              <a:cxnLst>
                <a:cxn ang="0">
                  <a:pos x="0" y="0"/>
                </a:cxn>
                <a:cxn ang="0">
                  <a:pos x="0" y="0"/>
                </a:cxn>
                <a:cxn ang="0">
                  <a:pos x="2" y="14"/>
                </a:cxn>
                <a:cxn ang="0">
                  <a:pos x="3" y="25"/>
                </a:cxn>
                <a:cxn ang="0">
                  <a:pos x="5" y="39"/>
                </a:cxn>
                <a:cxn ang="0">
                  <a:pos x="8" y="63"/>
                </a:cxn>
                <a:cxn ang="0">
                  <a:pos x="13" y="63"/>
                </a:cxn>
                <a:cxn ang="0">
                  <a:pos x="12" y="38"/>
                </a:cxn>
                <a:cxn ang="0">
                  <a:pos x="8" y="25"/>
                </a:cxn>
                <a:cxn ang="0">
                  <a:pos x="7" y="12"/>
                </a:cxn>
                <a:cxn ang="0">
                  <a:pos x="5" y="0"/>
                </a:cxn>
                <a:cxn ang="0">
                  <a:pos x="5" y="0"/>
                </a:cxn>
                <a:cxn ang="0">
                  <a:pos x="0" y="0"/>
                </a:cxn>
              </a:cxnLst>
              <a:rect l="0" t="0" r="r" b="b"/>
              <a:pathLst>
                <a:path w="13" h="63">
                  <a:moveTo>
                    <a:pt x="0" y="0"/>
                  </a:moveTo>
                  <a:lnTo>
                    <a:pt x="0" y="0"/>
                  </a:lnTo>
                  <a:lnTo>
                    <a:pt x="2" y="14"/>
                  </a:lnTo>
                  <a:lnTo>
                    <a:pt x="3" y="25"/>
                  </a:lnTo>
                  <a:lnTo>
                    <a:pt x="5" y="39"/>
                  </a:lnTo>
                  <a:lnTo>
                    <a:pt x="8" y="63"/>
                  </a:lnTo>
                  <a:lnTo>
                    <a:pt x="13" y="63"/>
                  </a:lnTo>
                  <a:lnTo>
                    <a:pt x="12" y="38"/>
                  </a:lnTo>
                  <a:lnTo>
                    <a:pt x="8" y="25"/>
                  </a:lnTo>
                  <a:lnTo>
                    <a:pt x="7" y="12"/>
                  </a:lnTo>
                  <a:lnTo>
                    <a:pt x="5" y="0"/>
                  </a:lnTo>
                  <a:lnTo>
                    <a:pt x="5" y="0"/>
                  </a:lnTo>
                  <a:lnTo>
                    <a:pt x="0" y="0"/>
                  </a:lnTo>
                  <a:close/>
                </a:path>
              </a:pathLst>
            </a:custGeom>
            <a:solidFill>
              <a:srgbClr val="EB3D00"/>
            </a:solidFill>
            <a:ln w="9525">
              <a:noFill/>
              <a:round/>
              <a:headEnd/>
              <a:tailEnd/>
            </a:ln>
          </p:spPr>
          <p:txBody>
            <a:bodyPr/>
            <a:lstStyle/>
            <a:p>
              <a:pPr>
                <a:defRPr/>
              </a:pPr>
              <a:endParaRPr lang="en-US">
                <a:ea typeface="+mn-ea"/>
                <a:cs typeface="+mn-cs"/>
              </a:endParaRPr>
            </a:p>
          </p:txBody>
        </p:sp>
        <p:sp>
          <p:nvSpPr>
            <p:cNvPr id="1107" name="Freeform 83"/>
            <p:cNvSpPr>
              <a:spLocks/>
            </p:cNvSpPr>
            <p:nvPr/>
          </p:nvSpPr>
          <p:spPr bwMode="auto">
            <a:xfrm>
              <a:off x="363" y="284"/>
              <a:ext cx="17" cy="47"/>
            </a:xfrm>
            <a:custGeom>
              <a:avLst/>
              <a:gdLst/>
              <a:ahLst/>
              <a:cxnLst>
                <a:cxn ang="0">
                  <a:pos x="0" y="2"/>
                </a:cxn>
                <a:cxn ang="0">
                  <a:pos x="0" y="2"/>
                </a:cxn>
                <a:cxn ang="0">
                  <a:pos x="5" y="14"/>
                </a:cxn>
                <a:cxn ang="0">
                  <a:pos x="8" y="25"/>
                </a:cxn>
                <a:cxn ang="0">
                  <a:pos x="12" y="36"/>
                </a:cxn>
                <a:cxn ang="0">
                  <a:pos x="13" y="49"/>
                </a:cxn>
                <a:cxn ang="0">
                  <a:pos x="18" y="49"/>
                </a:cxn>
                <a:cxn ang="0">
                  <a:pos x="16" y="34"/>
                </a:cxn>
                <a:cxn ang="0">
                  <a:pos x="13" y="23"/>
                </a:cxn>
                <a:cxn ang="0">
                  <a:pos x="10" y="14"/>
                </a:cxn>
                <a:cxn ang="0">
                  <a:pos x="5" y="0"/>
                </a:cxn>
                <a:cxn ang="0">
                  <a:pos x="5" y="0"/>
                </a:cxn>
                <a:cxn ang="0">
                  <a:pos x="0" y="2"/>
                </a:cxn>
              </a:cxnLst>
              <a:rect l="0" t="0" r="r" b="b"/>
              <a:pathLst>
                <a:path w="18" h="49">
                  <a:moveTo>
                    <a:pt x="0" y="2"/>
                  </a:moveTo>
                  <a:lnTo>
                    <a:pt x="0" y="2"/>
                  </a:lnTo>
                  <a:lnTo>
                    <a:pt x="5" y="14"/>
                  </a:lnTo>
                  <a:lnTo>
                    <a:pt x="8" y="25"/>
                  </a:lnTo>
                  <a:lnTo>
                    <a:pt x="12" y="36"/>
                  </a:lnTo>
                  <a:lnTo>
                    <a:pt x="13" y="49"/>
                  </a:lnTo>
                  <a:lnTo>
                    <a:pt x="18" y="49"/>
                  </a:lnTo>
                  <a:lnTo>
                    <a:pt x="16" y="34"/>
                  </a:lnTo>
                  <a:lnTo>
                    <a:pt x="13" y="23"/>
                  </a:lnTo>
                  <a:lnTo>
                    <a:pt x="10" y="14"/>
                  </a:lnTo>
                  <a:lnTo>
                    <a:pt x="5" y="0"/>
                  </a:lnTo>
                  <a:lnTo>
                    <a:pt x="5" y="0"/>
                  </a:lnTo>
                  <a:lnTo>
                    <a:pt x="0" y="2"/>
                  </a:lnTo>
                  <a:close/>
                </a:path>
              </a:pathLst>
            </a:custGeom>
            <a:solidFill>
              <a:srgbClr val="EB3D00"/>
            </a:solidFill>
            <a:ln w="9525">
              <a:noFill/>
              <a:round/>
              <a:headEnd/>
              <a:tailEnd/>
            </a:ln>
          </p:spPr>
          <p:txBody>
            <a:bodyPr/>
            <a:lstStyle/>
            <a:p>
              <a:pPr>
                <a:defRPr/>
              </a:pPr>
              <a:endParaRPr lang="en-US">
                <a:ea typeface="+mn-ea"/>
                <a:cs typeface="+mn-cs"/>
              </a:endParaRPr>
            </a:p>
          </p:txBody>
        </p:sp>
        <p:sp>
          <p:nvSpPr>
            <p:cNvPr id="1108" name="Freeform 84"/>
            <p:cNvSpPr>
              <a:spLocks/>
            </p:cNvSpPr>
            <p:nvPr/>
          </p:nvSpPr>
          <p:spPr bwMode="auto">
            <a:xfrm>
              <a:off x="342" y="248"/>
              <a:ext cx="26" cy="38"/>
            </a:xfrm>
            <a:custGeom>
              <a:avLst/>
              <a:gdLst/>
              <a:ahLst/>
              <a:cxnLst>
                <a:cxn ang="0">
                  <a:pos x="0" y="0"/>
                </a:cxn>
                <a:cxn ang="0">
                  <a:pos x="0" y="5"/>
                </a:cxn>
                <a:cxn ang="0">
                  <a:pos x="2" y="9"/>
                </a:cxn>
                <a:cxn ang="0">
                  <a:pos x="10" y="18"/>
                </a:cxn>
                <a:cxn ang="0">
                  <a:pos x="17" y="29"/>
                </a:cxn>
                <a:cxn ang="0">
                  <a:pos x="20" y="38"/>
                </a:cxn>
                <a:cxn ang="0">
                  <a:pos x="25" y="36"/>
                </a:cxn>
                <a:cxn ang="0">
                  <a:pos x="20" y="25"/>
                </a:cxn>
                <a:cxn ang="0">
                  <a:pos x="14" y="14"/>
                </a:cxn>
                <a:cxn ang="0">
                  <a:pos x="7" y="3"/>
                </a:cxn>
                <a:cxn ang="0">
                  <a:pos x="0" y="0"/>
                </a:cxn>
                <a:cxn ang="0">
                  <a:pos x="0" y="5"/>
                </a:cxn>
                <a:cxn ang="0">
                  <a:pos x="0" y="0"/>
                </a:cxn>
              </a:cxnLst>
              <a:rect l="0" t="0" r="r" b="b"/>
              <a:pathLst>
                <a:path w="25" h="38">
                  <a:moveTo>
                    <a:pt x="0" y="0"/>
                  </a:moveTo>
                  <a:lnTo>
                    <a:pt x="0" y="5"/>
                  </a:lnTo>
                  <a:lnTo>
                    <a:pt x="2" y="9"/>
                  </a:lnTo>
                  <a:lnTo>
                    <a:pt x="10" y="18"/>
                  </a:lnTo>
                  <a:lnTo>
                    <a:pt x="17" y="29"/>
                  </a:lnTo>
                  <a:lnTo>
                    <a:pt x="20" y="38"/>
                  </a:lnTo>
                  <a:lnTo>
                    <a:pt x="25" y="36"/>
                  </a:lnTo>
                  <a:lnTo>
                    <a:pt x="20" y="25"/>
                  </a:lnTo>
                  <a:lnTo>
                    <a:pt x="14" y="14"/>
                  </a:lnTo>
                  <a:lnTo>
                    <a:pt x="7" y="3"/>
                  </a:lnTo>
                  <a:lnTo>
                    <a:pt x="0" y="0"/>
                  </a:lnTo>
                  <a:lnTo>
                    <a:pt x="0" y="5"/>
                  </a:lnTo>
                  <a:lnTo>
                    <a:pt x="0" y="0"/>
                  </a:lnTo>
                  <a:close/>
                </a:path>
              </a:pathLst>
            </a:custGeom>
            <a:solidFill>
              <a:srgbClr val="EB3D00"/>
            </a:solidFill>
            <a:ln w="9525">
              <a:noFill/>
              <a:round/>
              <a:headEnd/>
              <a:tailEnd/>
            </a:ln>
          </p:spPr>
          <p:txBody>
            <a:bodyPr/>
            <a:lstStyle/>
            <a:p>
              <a:pPr>
                <a:defRPr/>
              </a:pPr>
              <a:endParaRPr lang="en-US">
                <a:ea typeface="+mn-ea"/>
                <a:cs typeface="+mn-cs"/>
              </a:endParaRPr>
            </a:p>
          </p:txBody>
        </p:sp>
        <p:sp>
          <p:nvSpPr>
            <p:cNvPr id="1109" name="Rectangle 85"/>
            <p:cNvSpPr>
              <a:spLocks noChangeArrowheads="1"/>
            </p:cNvSpPr>
            <p:nvPr/>
          </p:nvSpPr>
          <p:spPr bwMode="auto">
            <a:xfrm>
              <a:off x="149" y="197"/>
              <a:ext cx="508" cy="6"/>
            </a:xfrm>
            <a:prstGeom prst="rect">
              <a:avLst/>
            </a:prstGeom>
            <a:solidFill>
              <a:srgbClr val="25221E"/>
            </a:solidFill>
            <a:ln w="9525">
              <a:noFill/>
              <a:miter lim="800000"/>
              <a:headEnd/>
              <a:tailEnd/>
            </a:ln>
          </p:spPr>
          <p:txBody>
            <a:bodyPr/>
            <a:lstStyle/>
            <a:p>
              <a:pPr>
                <a:defRPr/>
              </a:pPr>
              <a:endParaRPr lang="en-US">
                <a:ea typeface="+mn-ea"/>
                <a:cs typeface="+mn-cs"/>
              </a:endParaRPr>
            </a:p>
          </p:txBody>
        </p:sp>
      </p:grpSp>
      <p:sp>
        <p:nvSpPr>
          <p:cNvPr id="1110" name="Rectangle 86"/>
          <p:cNvSpPr>
            <a:spLocks noChangeArrowheads="1"/>
          </p:cNvSpPr>
          <p:nvPr/>
        </p:nvSpPr>
        <p:spPr bwMode="auto">
          <a:xfrm>
            <a:off x="685800" y="762000"/>
            <a:ext cx="1347788" cy="182563"/>
          </a:xfrm>
          <a:prstGeom prst="rect">
            <a:avLst/>
          </a:prstGeom>
          <a:noFill/>
          <a:ln w="9525">
            <a:noFill/>
            <a:miter lim="800000"/>
            <a:headEnd/>
            <a:tailEnd/>
          </a:ln>
        </p:spPr>
        <p:txBody>
          <a:bodyPr wrap="none" lIns="0" tIns="0" rIns="0" bIns="0">
            <a:spAutoFit/>
          </a:bodyPr>
          <a:lstStyle/>
          <a:p>
            <a:pPr algn="l">
              <a:spcBef>
                <a:spcPct val="0"/>
              </a:spcBef>
              <a:buClrTx/>
              <a:buSzTx/>
              <a:buFontTx/>
              <a:buNone/>
            </a:pPr>
            <a:r>
              <a:rPr lang="en-GB" sz="1200">
                <a:solidFill>
                  <a:srgbClr val="000000"/>
                </a:solidFill>
                <a:latin typeface="Times New Roman" charset="0"/>
              </a:rPr>
              <a:t>University of Durham</a:t>
            </a:r>
            <a:endParaRPr lang="en-GB" sz="1200">
              <a:latin typeface="Verdana" charset="0"/>
            </a:endParaRPr>
          </a:p>
        </p:txBody>
      </p:sp>
      <p:pic>
        <p:nvPicPr>
          <p:cNvPr id="1029" name="Picture 87" descr="icc5"/>
          <p:cNvPicPr>
            <a:picLocks noChangeAspect="1" noChangeArrowheads="1"/>
          </p:cNvPicPr>
          <p:nvPr/>
        </p:nvPicPr>
        <p:blipFill>
          <a:blip r:embed="rId14">
            <a:clrChange>
              <a:clrFrom>
                <a:srgbClr val="FFFFFD"/>
              </a:clrFrom>
              <a:clrTo>
                <a:srgbClr val="FFFFFD">
                  <a:alpha val="0"/>
                </a:srgbClr>
              </a:clrTo>
            </a:clrChange>
            <a:extLst>
              <a:ext uri="{28A0092B-C50C-407E-A947-70E740481C1C}">
                <a14:useLocalDpi xmlns:a14="http://schemas.microsoft.com/office/drawing/2010/main" val="0"/>
              </a:ext>
            </a:extLst>
          </a:blip>
          <a:srcRect/>
          <a:stretch>
            <a:fillRect/>
          </a:stretch>
        </p:blipFill>
        <p:spPr bwMode="auto">
          <a:xfrm>
            <a:off x="685800" y="228600"/>
            <a:ext cx="1360488" cy="552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030" name="Group 96"/>
          <p:cNvGrpSpPr>
            <a:grpSpLocks/>
          </p:cNvGrpSpPr>
          <p:nvPr userDrawn="1"/>
        </p:nvGrpSpPr>
        <p:grpSpPr bwMode="auto">
          <a:xfrm>
            <a:off x="5994400" y="6464300"/>
            <a:ext cx="2998788" cy="266700"/>
            <a:chOff x="3696" y="4016"/>
            <a:chExt cx="1889" cy="168"/>
          </a:xfrm>
        </p:grpSpPr>
        <p:sp>
          <p:nvSpPr>
            <p:cNvPr id="1115" name="AutoShape 91"/>
            <p:cNvSpPr>
              <a:spLocks noChangeArrowheads="1"/>
            </p:cNvSpPr>
            <p:nvPr/>
          </p:nvSpPr>
          <p:spPr bwMode="auto">
            <a:xfrm>
              <a:off x="3728" y="4032"/>
              <a:ext cx="1840" cy="152"/>
            </a:xfrm>
            <a:prstGeom prst="roundRect">
              <a:avLst>
                <a:gd name="adj" fmla="val 16667"/>
              </a:avLst>
            </a:prstGeom>
            <a:noFill/>
            <a:ln w="28575">
              <a:solidFill>
                <a:schemeClr val="accent2"/>
              </a:solidFill>
              <a:round/>
              <a:headEnd/>
              <a:tailEnd/>
            </a:ln>
            <a:effectLst/>
          </p:spPr>
          <p:txBody>
            <a:bodyPr wrap="none" anchor="ctr"/>
            <a:lstStyle/>
            <a:p>
              <a:pPr>
                <a:defRPr/>
              </a:pPr>
              <a:endParaRPr lang="en-US">
                <a:ea typeface="+mn-ea"/>
                <a:cs typeface="+mn-cs"/>
              </a:endParaRPr>
            </a:p>
          </p:txBody>
        </p:sp>
        <p:sp>
          <p:nvSpPr>
            <p:cNvPr id="1118" name="Rectangle 94"/>
            <p:cNvSpPr>
              <a:spLocks noChangeArrowheads="1"/>
            </p:cNvSpPr>
            <p:nvPr/>
          </p:nvSpPr>
          <p:spPr bwMode="auto">
            <a:xfrm>
              <a:off x="3696" y="4016"/>
              <a:ext cx="1889" cy="156"/>
            </a:xfrm>
            <a:prstGeom prst="rect">
              <a:avLst/>
            </a:prstGeom>
            <a:noFill/>
            <a:ln w="28575">
              <a:noFill/>
              <a:miter lim="800000"/>
              <a:headEnd/>
              <a:tailEnd/>
            </a:ln>
            <a:effectLst/>
          </p:spPr>
          <p:txBody>
            <a:bodyPr lIns="95793" tIns="47896" rIns="95793" bIns="47896">
              <a:spAutoFit/>
            </a:bodyPr>
            <a:lstStyle/>
            <a:p>
              <a:pPr>
                <a:spcBef>
                  <a:spcPct val="0"/>
                </a:spcBef>
                <a:buClrTx/>
                <a:buSzTx/>
                <a:buFontTx/>
                <a:buNone/>
                <a:defRPr/>
              </a:pPr>
              <a:r>
                <a:rPr lang="en-US" sz="1000" b="1">
                  <a:solidFill>
                    <a:srgbClr val="000066"/>
                  </a:solidFill>
                  <a:latin typeface="Verdana" charset="0"/>
                  <a:ea typeface="+mn-ea"/>
                  <a:cs typeface="+mn-cs"/>
                </a:rPr>
                <a:t>Institute for Computational Cosmology</a:t>
              </a:r>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p:zoom/>
  </p:transition>
  <p:txStyles>
    <p:titleStyle>
      <a:lvl1pPr algn="ctr" defTabSz="957263" rtl="0" eaLnBrk="0" fontAlgn="base" hangingPunct="0">
        <a:spcBef>
          <a:spcPct val="0"/>
        </a:spcBef>
        <a:spcAft>
          <a:spcPct val="0"/>
        </a:spcAft>
        <a:defRPr sz="4600">
          <a:solidFill>
            <a:schemeClr val="tx2"/>
          </a:solidFill>
          <a:latin typeface="+mj-lt"/>
          <a:ea typeface="ＭＳ Ｐゴシック" charset="0"/>
          <a:cs typeface="ＭＳ Ｐゴシック" charset="0"/>
        </a:defRPr>
      </a:lvl1pPr>
      <a:lvl2pPr algn="ctr" defTabSz="957263" rtl="0" eaLnBrk="0" fontAlgn="base" hangingPunct="0">
        <a:spcBef>
          <a:spcPct val="0"/>
        </a:spcBef>
        <a:spcAft>
          <a:spcPct val="0"/>
        </a:spcAft>
        <a:defRPr sz="4600">
          <a:solidFill>
            <a:schemeClr val="tx2"/>
          </a:solidFill>
          <a:latin typeface="Times New Roman" charset="0"/>
          <a:ea typeface="ＭＳ Ｐゴシック" charset="0"/>
          <a:cs typeface="ＭＳ Ｐゴシック" charset="0"/>
        </a:defRPr>
      </a:lvl2pPr>
      <a:lvl3pPr algn="ctr" defTabSz="957263" rtl="0" eaLnBrk="0" fontAlgn="base" hangingPunct="0">
        <a:spcBef>
          <a:spcPct val="0"/>
        </a:spcBef>
        <a:spcAft>
          <a:spcPct val="0"/>
        </a:spcAft>
        <a:defRPr sz="4600">
          <a:solidFill>
            <a:schemeClr val="tx2"/>
          </a:solidFill>
          <a:latin typeface="Times New Roman" charset="0"/>
          <a:ea typeface="ＭＳ Ｐゴシック" charset="0"/>
          <a:cs typeface="ＭＳ Ｐゴシック" charset="0"/>
        </a:defRPr>
      </a:lvl3pPr>
      <a:lvl4pPr algn="ctr" defTabSz="957263" rtl="0" eaLnBrk="0" fontAlgn="base" hangingPunct="0">
        <a:spcBef>
          <a:spcPct val="0"/>
        </a:spcBef>
        <a:spcAft>
          <a:spcPct val="0"/>
        </a:spcAft>
        <a:defRPr sz="4600">
          <a:solidFill>
            <a:schemeClr val="tx2"/>
          </a:solidFill>
          <a:latin typeface="Times New Roman" charset="0"/>
          <a:ea typeface="ＭＳ Ｐゴシック" charset="0"/>
          <a:cs typeface="ＭＳ Ｐゴシック" charset="0"/>
        </a:defRPr>
      </a:lvl4pPr>
      <a:lvl5pPr algn="ctr" defTabSz="957263" rtl="0" eaLnBrk="0" fontAlgn="base" hangingPunct="0">
        <a:spcBef>
          <a:spcPct val="0"/>
        </a:spcBef>
        <a:spcAft>
          <a:spcPct val="0"/>
        </a:spcAft>
        <a:defRPr sz="4600">
          <a:solidFill>
            <a:schemeClr val="tx2"/>
          </a:solidFill>
          <a:latin typeface="Times New Roman" charset="0"/>
          <a:ea typeface="ＭＳ Ｐゴシック" charset="0"/>
          <a:cs typeface="ＭＳ Ｐゴシック" charset="0"/>
        </a:defRPr>
      </a:lvl5pPr>
      <a:lvl6pPr marL="457200" algn="ctr" defTabSz="957263" rtl="0" eaLnBrk="0" fontAlgn="base" hangingPunct="0">
        <a:spcBef>
          <a:spcPct val="0"/>
        </a:spcBef>
        <a:spcAft>
          <a:spcPct val="0"/>
        </a:spcAft>
        <a:defRPr sz="4600">
          <a:solidFill>
            <a:schemeClr val="tx2"/>
          </a:solidFill>
          <a:latin typeface="Times New Roman" charset="0"/>
        </a:defRPr>
      </a:lvl6pPr>
      <a:lvl7pPr marL="914400" algn="ctr" defTabSz="957263" rtl="0" eaLnBrk="0" fontAlgn="base" hangingPunct="0">
        <a:spcBef>
          <a:spcPct val="0"/>
        </a:spcBef>
        <a:spcAft>
          <a:spcPct val="0"/>
        </a:spcAft>
        <a:defRPr sz="4600">
          <a:solidFill>
            <a:schemeClr val="tx2"/>
          </a:solidFill>
          <a:latin typeface="Times New Roman" charset="0"/>
        </a:defRPr>
      </a:lvl7pPr>
      <a:lvl8pPr marL="1371600" algn="ctr" defTabSz="957263" rtl="0" eaLnBrk="0" fontAlgn="base" hangingPunct="0">
        <a:spcBef>
          <a:spcPct val="0"/>
        </a:spcBef>
        <a:spcAft>
          <a:spcPct val="0"/>
        </a:spcAft>
        <a:defRPr sz="4600">
          <a:solidFill>
            <a:schemeClr val="tx2"/>
          </a:solidFill>
          <a:latin typeface="Times New Roman" charset="0"/>
        </a:defRPr>
      </a:lvl8pPr>
      <a:lvl9pPr marL="1828800" algn="ctr" defTabSz="957263" rtl="0" eaLnBrk="0" fontAlgn="base" hangingPunct="0">
        <a:spcBef>
          <a:spcPct val="0"/>
        </a:spcBef>
        <a:spcAft>
          <a:spcPct val="0"/>
        </a:spcAft>
        <a:defRPr sz="4600">
          <a:solidFill>
            <a:schemeClr val="tx2"/>
          </a:solidFill>
          <a:latin typeface="Times New Roman" charset="0"/>
        </a:defRPr>
      </a:lvl9pPr>
    </p:titleStyle>
    <p:bodyStyle>
      <a:lvl1pPr marL="358775" indent="-358775" algn="l" defTabSz="957263" rtl="0" eaLnBrk="0" fontAlgn="base" hangingPunct="0">
        <a:spcBef>
          <a:spcPct val="20000"/>
        </a:spcBef>
        <a:spcAft>
          <a:spcPct val="0"/>
        </a:spcAft>
        <a:buChar char="•"/>
        <a:defRPr sz="3400">
          <a:solidFill>
            <a:schemeClr val="tx1"/>
          </a:solidFill>
          <a:latin typeface="+mn-lt"/>
          <a:ea typeface="ＭＳ Ｐゴシック" charset="0"/>
          <a:cs typeface="ＭＳ Ｐゴシック" charset="0"/>
        </a:defRPr>
      </a:lvl1pPr>
      <a:lvl2pPr marL="777875" indent="-298450" algn="l" defTabSz="957263" rtl="0" eaLnBrk="0" fontAlgn="base" hangingPunct="0">
        <a:spcBef>
          <a:spcPct val="20000"/>
        </a:spcBef>
        <a:spcAft>
          <a:spcPct val="0"/>
        </a:spcAft>
        <a:buChar char="–"/>
        <a:defRPr sz="2900">
          <a:solidFill>
            <a:schemeClr val="tx1"/>
          </a:solidFill>
          <a:latin typeface="+mn-lt"/>
          <a:ea typeface="ＭＳ Ｐゴシック" charset="-128"/>
        </a:defRPr>
      </a:lvl2pPr>
      <a:lvl3pPr marL="1196975" indent="-239713" algn="l" defTabSz="957263" rtl="0" eaLnBrk="0" fontAlgn="base" hangingPunct="0">
        <a:spcBef>
          <a:spcPct val="20000"/>
        </a:spcBef>
        <a:spcAft>
          <a:spcPct val="0"/>
        </a:spcAft>
        <a:buChar char="•"/>
        <a:defRPr sz="2500">
          <a:solidFill>
            <a:schemeClr val="tx1"/>
          </a:solidFill>
          <a:latin typeface="+mn-lt"/>
          <a:ea typeface="ＭＳ Ｐゴシック" charset="-128"/>
        </a:defRPr>
      </a:lvl3pPr>
      <a:lvl4pPr marL="1676400" indent="-239713" algn="l" defTabSz="957263" rtl="0" eaLnBrk="0" fontAlgn="base" hangingPunct="0">
        <a:spcBef>
          <a:spcPct val="20000"/>
        </a:spcBef>
        <a:spcAft>
          <a:spcPct val="0"/>
        </a:spcAft>
        <a:buChar char="–"/>
        <a:defRPr sz="2100">
          <a:solidFill>
            <a:schemeClr val="tx1"/>
          </a:solidFill>
          <a:latin typeface="+mn-lt"/>
          <a:ea typeface="ＭＳ Ｐゴシック" charset="-128"/>
        </a:defRPr>
      </a:lvl4pPr>
      <a:lvl5pPr marL="2155825" indent="-239713" algn="l" defTabSz="957263" rtl="0" eaLnBrk="0" fontAlgn="base" hangingPunct="0">
        <a:spcBef>
          <a:spcPct val="20000"/>
        </a:spcBef>
        <a:spcAft>
          <a:spcPct val="0"/>
        </a:spcAft>
        <a:buChar char="»"/>
        <a:defRPr sz="2100">
          <a:solidFill>
            <a:schemeClr val="tx1"/>
          </a:solidFill>
          <a:latin typeface="+mn-lt"/>
          <a:ea typeface="ＭＳ Ｐゴシック" charset="-128"/>
        </a:defRPr>
      </a:lvl5pPr>
      <a:lvl6pPr marL="2613025" indent="-239713" algn="l" defTabSz="957263" rtl="0" eaLnBrk="0" fontAlgn="base" hangingPunct="0">
        <a:spcBef>
          <a:spcPct val="20000"/>
        </a:spcBef>
        <a:spcAft>
          <a:spcPct val="0"/>
        </a:spcAft>
        <a:buChar char="»"/>
        <a:defRPr sz="2100">
          <a:solidFill>
            <a:schemeClr val="tx1"/>
          </a:solidFill>
          <a:latin typeface="+mn-lt"/>
          <a:ea typeface="ＭＳ Ｐゴシック" charset="-128"/>
        </a:defRPr>
      </a:lvl6pPr>
      <a:lvl7pPr marL="3070225" indent="-239713" algn="l" defTabSz="957263" rtl="0" eaLnBrk="0" fontAlgn="base" hangingPunct="0">
        <a:spcBef>
          <a:spcPct val="20000"/>
        </a:spcBef>
        <a:spcAft>
          <a:spcPct val="0"/>
        </a:spcAft>
        <a:buChar char="»"/>
        <a:defRPr sz="2100">
          <a:solidFill>
            <a:schemeClr val="tx1"/>
          </a:solidFill>
          <a:latin typeface="+mn-lt"/>
          <a:ea typeface="ＭＳ Ｐゴシック" charset="-128"/>
        </a:defRPr>
      </a:lvl7pPr>
      <a:lvl8pPr marL="3527425" indent="-239713" algn="l" defTabSz="957263" rtl="0" eaLnBrk="0" fontAlgn="base" hangingPunct="0">
        <a:spcBef>
          <a:spcPct val="20000"/>
        </a:spcBef>
        <a:spcAft>
          <a:spcPct val="0"/>
        </a:spcAft>
        <a:buChar char="»"/>
        <a:defRPr sz="2100">
          <a:solidFill>
            <a:schemeClr val="tx1"/>
          </a:solidFill>
          <a:latin typeface="+mn-lt"/>
          <a:ea typeface="ＭＳ Ｐゴシック" charset="-128"/>
        </a:defRPr>
      </a:lvl8pPr>
      <a:lvl9pPr marL="3984625" indent="-239713" algn="l" defTabSz="957263" rtl="0" eaLnBrk="0" fontAlgn="base" hangingPunct="0">
        <a:spcBef>
          <a:spcPct val="20000"/>
        </a:spcBef>
        <a:spcAft>
          <a:spcPct val="0"/>
        </a:spcAft>
        <a:buChar char="»"/>
        <a:defRPr sz="21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6CE769-AACB-8446-9F7E-3E3256BFEB0E}" type="datetimeFigureOut">
              <a:rPr lang="en-US" smtClean="0"/>
              <a:t>12/7/19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4C72D1-C93D-0B42-8CCF-45E1604AB16F}" type="slidenum">
              <a:rPr lang="en-US" smtClean="0"/>
              <a:t>‹#›</a:t>
            </a:fld>
            <a:endParaRPr lang="en-US"/>
          </a:p>
        </p:txBody>
      </p:sp>
    </p:spTree>
    <p:extLst>
      <p:ext uri="{BB962C8B-B14F-4D97-AF65-F5344CB8AC3E}">
        <p14:creationId xmlns:p14="http://schemas.microsoft.com/office/powerpoint/2010/main" val="2887715128"/>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6322"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56323"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defTabSz="457200" eaLnBrk="1" fontAlgn="auto" hangingPunct="1">
              <a:spcBef>
                <a:spcPts val="0"/>
              </a:spcBef>
              <a:spcAft>
                <a:spcPts val="0"/>
              </a:spcAft>
              <a:buClrTx/>
              <a:buSzTx/>
              <a:buFontTx/>
              <a:buNone/>
              <a:defRPr sz="1200">
                <a:solidFill>
                  <a:prstClr val="white">
                    <a:tint val="75000"/>
                  </a:prstClr>
                </a:solidFill>
                <a:latin typeface="Calibri"/>
                <a:ea typeface="+mn-ea"/>
                <a:cs typeface="+mn-cs"/>
              </a:defRPr>
            </a:lvl1pPr>
          </a:lstStyle>
          <a:p>
            <a:pPr>
              <a:defRPr/>
            </a:pPr>
            <a:fld id="{7D349640-9ABA-594B-99A1-5D1966640DC2}" type="datetime1">
              <a:rPr lang="en-GB"/>
              <a:pPr>
                <a:defRPr/>
              </a:pPr>
              <a:t>08/12/2019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defTabSz="457200" eaLnBrk="1" fontAlgn="auto" hangingPunct="1">
              <a:spcBef>
                <a:spcPts val="0"/>
              </a:spcBef>
              <a:spcAft>
                <a:spcPts val="0"/>
              </a:spcAft>
              <a:buClrTx/>
              <a:buSzTx/>
              <a:buFontTx/>
              <a:buNone/>
              <a:defRPr sz="1200">
                <a:solidFill>
                  <a:prstClr val="white">
                    <a:tint val="75000"/>
                  </a:prstClr>
                </a:solidFill>
                <a:latin typeface="Calibri"/>
                <a:ea typeface="+mn-ea"/>
                <a:cs typeface="+mn-cs"/>
              </a:defRPr>
            </a:lvl1pPr>
          </a:lstStyle>
          <a:p>
            <a:pPr>
              <a:defRPr/>
            </a:pPr>
            <a:r>
              <a:rPr lang="en-US"/>
              <a:t>Virgo June 2013 - EAGLE: Comparison with Observations</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defTabSz="457200" eaLnBrk="1" fontAlgn="auto" hangingPunct="1">
              <a:spcBef>
                <a:spcPts val="0"/>
              </a:spcBef>
              <a:spcAft>
                <a:spcPts val="0"/>
              </a:spcAft>
              <a:buClrTx/>
              <a:buSzTx/>
              <a:buFontTx/>
              <a:buNone/>
              <a:defRPr sz="1200">
                <a:solidFill>
                  <a:prstClr val="white">
                    <a:tint val="75000"/>
                  </a:prstClr>
                </a:solidFill>
                <a:latin typeface="Calibri"/>
                <a:ea typeface="+mn-ea"/>
                <a:cs typeface="+mn-cs"/>
              </a:defRPr>
            </a:lvl1pPr>
          </a:lstStyle>
          <a:p>
            <a:pPr>
              <a:defRPr/>
            </a:pPr>
            <a:fld id="{3FD5CBBB-B9CA-DF4B-8742-91CC16D42C55}" type="slidenum">
              <a:rPr lang="en-US"/>
              <a:pPr>
                <a:defRPr/>
              </a:pPr>
              <a:t>‹#›</a:t>
            </a:fld>
            <a:endParaRPr lang="en-US"/>
          </a:p>
        </p:txBody>
      </p:sp>
    </p:spTree>
    <p:extLst>
      <p:ext uri="{BB962C8B-B14F-4D97-AF65-F5344CB8AC3E}">
        <p14:creationId xmlns:p14="http://schemas.microsoft.com/office/powerpoint/2010/main" val="2962955398"/>
      </p:ext>
    </p:extLst>
  </p:cSld>
  <p:clrMap bg1="dk1" tx1="lt1" bg2="dk2" tx2="lt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Lst>
  <p:transition>
    <p:zoom/>
  </p:transition>
  <p:hf sldNum="0" hdr="0" ftr="0" dt="0"/>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56A83D41-D012-1145-9CA4-1182F6ECE7C5}"/>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7891" name="Rectangle 3">
            <a:extLst>
              <a:ext uri="{FF2B5EF4-FFF2-40B4-BE49-F238E27FC236}">
                <a16:creationId xmlns:a16="http://schemas.microsoft.com/office/drawing/2014/main" id="{379A8425-140C-BC48-857A-FE45FDB4EEA7}"/>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0CBB0A02-485E-0046-A617-9D82B29D3772}"/>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spcBef>
                <a:spcPct val="0"/>
              </a:spcBef>
              <a:buClrTx/>
              <a:buSzTx/>
              <a:buFontTx/>
              <a:buNone/>
              <a:defRPr sz="1400">
                <a:solidFill>
                  <a:srgbClr val="000000"/>
                </a:solidFill>
                <a:latin typeface="Arial" charset="0"/>
                <a:ea typeface="+mn-ea"/>
              </a:defRPr>
            </a:lvl1pPr>
          </a:lstStyle>
          <a:p>
            <a:pPr>
              <a:defRPr/>
            </a:pPr>
            <a:endParaRPr lang="en-US"/>
          </a:p>
        </p:txBody>
      </p:sp>
      <p:sp>
        <p:nvSpPr>
          <p:cNvPr id="1029" name="Rectangle 5">
            <a:extLst>
              <a:ext uri="{FF2B5EF4-FFF2-40B4-BE49-F238E27FC236}">
                <a16:creationId xmlns:a16="http://schemas.microsoft.com/office/drawing/2014/main" id="{0835A25D-90A3-4D40-9642-E0D9171199DF}"/>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spcBef>
                <a:spcPct val="0"/>
              </a:spcBef>
              <a:buClrTx/>
              <a:buSzTx/>
              <a:buFontTx/>
              <a:buNone/>
              <a:defRPr sz="1400">
                <a:solidFill>
                  <a:srgbClr val="000000"/>
                </a:solidFill>
                <a:latin typeface="Arial" charset="0"/>
                <a:ea typeface="+mn-ea"/>
              </a:defRPr>
            </a:lvl1pPr>
          </a:lstStyle>
          <a:p>
            <a:pPr>
              <a:defRPr/>
            </a:pPr>
            <a:endParaRPr lang="en-US"/>
          </a:p>
        </p:txBody>
      </p:sp>
      <p:sp>
        <p:nvSpPr>
          <p:cNvPr id="1030" name="Rectangle 6">
            <a:extLst>
              <a:ext uri="{FF2B5EF4-FFF2-40B4-BE49-F238E27FC236}">
                <a16:creationId xmlns:a16="http://schemas.microsoft.com/office/drawing/2014/main" id="{BB6C3C5B-8599-D04B-A489-F99F2B9B01AF}"/>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spcBef>
                <a:spcPct val="0"/>
              </a:spcBef>
              <a:buClrTx/>
              <a:buSzTx/>
              <a:buFontTx/>
              <a:buNone/>
              <a:defRPr sz="1400">
                <a:solidFill>
                  <a:srgbClr val="000000"/>
                </a:solidFill>
              </a:defRPr>
            </a:lvl1pPr>
          </a:lstStyle>
          <a:p>
            <a:fld id="{AF9C2841-679D-BE44-A07C-DFD170FEB523}" type="slidenum">
              <a:rPr lang="en-US" altLang="en-US"/>
              <a:pPr/>
              <a:t>‹#›</a:t>
            </a:fld>
            <a:endParaRPr lang="en-US" altLang="en-US"/>
          </a:p>
        </p:txBody>
      </p:sp>
    </p:spTree>
    <p:extLst>
      <p:ext uri="{BB962C8B-B14F-4D97-AF65-F5344CB8AC3E}">
        <p14:creationId xmlns:p14="http://schemas.microsoft.com/office/powerpoint/2010/main" val="275801567"/>
      </p:ext>
    </p:extLst>
  </p:cSld>
  <p:clrMap bg1="lt1" tx1="dk1" bg2="lt2" tx2="dk2" accent1="accent1" accent2="accent2" accent3="accent3" accent4="accent4" accent5="accent5" accent6="accent6" hlink="hlink" folHlink="folHlink"/>
  <p:sldLayoutIdLst>
    <p:sldLayoutId id="2147483782"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charset="0"/>
          <a:ea typeface="ＭＳ Ｐゴシック" charset="-128"/>
          <a:cs typeface="ＭＳ Ｐゴシック" charset="-128"/>
        </a:defRPr>
      </a:lvl6pPr>
      <a:lvl7pPr marL="914400" algn="ctr" rtl="0" fontAlgn="base">
        <a:spcBef>
          <a:spcPct val="0"/>
        </a:spcBef>
        <a:spcAft>
          <a:spcPct val="0"/>
        </a:spcAft>
        <a:defRPr sz="4400">
          <a:solidFill>
            <a:schemeClr val="tx2"/>
          </a:solidFill>
          <a:latin typeface="Arial" charset="0"/>
          <a:ea typeface="ＭＳ Ｐゴシック" charset="-128"/>
          <a:cs typeface="ＭＳ Ｐゴシック" charset="-128"/>
        </a:defRPr>
      </a:lvl7pPr>
      <a:lvl8pPr marL="1371600" algn="ctr" rtl="0" fontAlgn="base">
        <a:spcBef>
          <a:spcPct val="0"/>
        </a:spcBef>
        <a:spcAft>
          <a:spcPct val="0"/>
        </a:spcAft>
        <a:defRPr sz="4400">
          <a:solidFill>
            <a:schemeClr val="tx2"/>
          </a:solidFill>
          <a:latin typeface="Arial" charset="0"/>
          <a:ea typeface="ＭＳ Ｐゴシック" charset="-128"/>
          <a:cs typeface="ＭＳ Ｐゴシック" charset="-128"/>
        </a:defRPr>
      </a:lvl8pPr>
      <a:lvl9pPr marL="1828800" algn="ctr" rtl="0" fontAlgn="base">
        <a:spcBef>
          <a:spcPct val="0"/>
        </a:spcBef>
        <a:spcAft>
          <a:spcPct val="0"/>
        </a:spcAft>
        <a:defRPr sz="4400">
          <a:solidFill>
            <a:schemeClr val="tx2"/>
          </a:solidFill>
          <a:latin typeface="Arial" charset="0"/>
          <a:ea typeface="ＭＳ Ｐゴシック" charset="-128"/>
          <a:cs typeface="ＭＳ Ｐゴシック"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CCFF"/>
            </a:gs>
            <a:gs pos="100000">
              <a:srgbClr val="C1F3FF"/>
            </a:gs>
          </a:gsLst>
          <a:lin ang="5400000" scaled="1"/>
        </a:gradFill>
        <a:effectLst/>
      </p:bgPr>
    </p:bg>
    <p:spTree>
      <p:nvGrpSpPr>
        <p:cNvPr id="1" name=""/>
        <p:cNvGrpSpPr/>
        <p:nvPr/>
      </p:nvGrpSpPr>
      <p:grpSpPr>
        <a:xfrm>
          <a:off x="0" y="0"/>
          <a:ext cx="0" cy="0"/>
          <a:chOff x="0" y="0"/>
          <a:chExt cx="0" cy="0"/>
        </a:xfrm>
      </p:grpSpPr>
      <p:sp>
        <p:nvSpPr>
          <p:cNvPr id="21506" name="Rectangle 7"/>
          <p:cNvSpPr>
            <a:spLocks noChangeArrowheads="1"/>
          </p:cNvSpPr>
          <p:nvPr/>
        </p:nvSpPr>
        <p:spPr bwMode="auto">
          <a:xfrm>
            <a:off x="4476750" y="3030538"/>
            <a:ext cx="190500" cy="796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8575">
                <a:solidFill>
                  <a:srgbClr val="000000"/>
                </a:solidFill>
                <a:miter lim="800000"/>
                <a:headEnd/>
                <a:tailEnd/>
              </a14:hiddenLine>
            </a:ext>
          </a:extLst>
        </p:spPr>
        <p:txBody>
          <a:bodyPr wrap="none" lIns="95793" tIns="47896" rIns="95793" bIns="47896">
            <a:spAutoFit/>
          </a:bodyPr>
          <a:lstStyle/>
          <a:p>
            <a:pPr>
              <a:spcBef>
                <a:spcPct val="0"/>
              </a:spcBef>
              <a:buClrTx/>
              <a:buSzTx/>
              <a:buFontTx/>
              <a:buNone/>
            </a:pPr>
            <a:endParaRPr lang="en-GB" sz="4600">
              <a:solidFill>
                <a:srgbClr val="000000"/>
              </a:solidFill>
              <a:latin typeface="Times New Roman" charset="0"/>
            </a:endParaRPr>
          </a:p>
        </p:txBody>
      </p:sp>
      <p:grpSp>
        <p:nvGrpSpPr>
          <p:cNvPr id="21507" name="Group 9"/>
          <p:cNvGrpSpPr>
            <a:grpSpLocks/>
          </p:cNvGrpSpPr>
          <p:nvPr/>
        </p:nvGrpSpPr>
        <p:grpSpPr bwMode="auto">
          <a:xfrm>
            <a:off x="228600" y="304800"/>
            <a:ext cx="533400" cy="561975"/>
            <a:chOff x="146" y="195"/>
            <a:chExt cx="582" cy="669"/>
          </a:xfrm>
        </p:grpSpPr>
        <p:sp>
          <p:nvSpPr>
            <p:cNvPr id="21513" name="Freeform 10"/>
            <p:cNvSpPr>
              <a:spLocks/>
            </p:cNvSpPr>
            <p:nvPr/>
          </p:nvSpPr>
          <p:spPr bwMode="auto">
            <a:xfrm>
              <a:off x="246" y="248"/>
              <a:ext cx="478" cy="612"/>
            </a:xfrm>
            <a:custGeom>
              <a:avLst/>
              <a:gdLst>
                <a:gd name="T0" fmla="*/ 478 w 478"/>
                <a:gd name="T1" fmla="*/ 0 h 614"/>
                <a:gd name="T2" fmla="*/ 478 w 478"/>
                <a:gd name="T3" fmla="*/ 5 h 614"/>
                <a:gd name="T4" fmla="*/ 478 w 478"/>
                <a:gd name="T5" fmla="*/ 23 h 614"/>
                <a:gd name="T6" fmla="*/ 478 w 478"/>
                <a:gd name="T7" fmla="*/ 40 h 614"/>
                <a:gd name="T8" fmla="*/ 477 w 478"/>
                <a:gd name="T9" fmla="*/ 70 h 614"/>
                <a:gd name="T10" fmla="*/ 474 w 478"/>
                <a:gd name="T11" fmla="*/ 106 h 614"/>
                <a:gd name="T12" fmla="*/ 465 w 478"/>
                <a:gd name="T13" fmla="*/ 158 h 614"/>
                <a:gd name="T14" fmla="*/ 459 w 478"/>
                <a:gd name="T15" fmla="*/ 203 h 614"/>
                <a:gd name="T16" fmla="*/ 452 w 478"/>
                <a:gd name="T17" fmla="*/ 235 h 614"/>
                <a:gd name="T18" fmla="*/ 439 w 478"/>
                <a:gd name="T19" fmla="*/ 277 h 614"/>
                <a:gd name="T20" fmla="*/ 403 w 478"/>
                <a:gd name="T21" fmla="*/ 372 h 614"/>
                <a:gd name="T22" fmla="*/ 354 w 478"/>
                <a:gd name="T23" fmla="*/ 458 h 614"/>
                <a:gd name="T24" fmla="*/ 321 w 478"/>
                <a:gd name="T25" fmla="*/ 505 h 614"/>
                <a:gd name="T26" fmla="*/ 287 w 478"/>
                <a:gd name="T27" fmla="*/ 548 h 614"/>
                <a:gd name="T28" fmla="*/ 257 w 478"/>
                <a:gd name="T29" fmla="*/ 583 h 614"/>
                <a:gd name="T30" fmla="*/ 247 w 478"/>
                <a:gd name="T31" fmla="*/ 594 h 614"/>
                <a:gd name="T32" fmla="*/ 246 w 478"/>
                <a:gd name="T33" fmla="*/ 594 h 614"/>
                <a:gd name="T34" fmla="*/ 236 w 478"/>
                <a:gd name="T35" fmla="*/ 584 h 614"/>
                <a:gd name="T36" fmla="*/ 216 w 478"/>
                <a:gd name="T37" fmla="*/ 566 h 614"/>
                <a:gd name="T38" fmla="*/ 206 w 478"/>
                <a:gd name="T39" fmla="*/ 557 h 614"/>
                <a:gd name="T40" fmla="*/ 195 w 478"/>
                <a:gd name="T41" fmla="*/ 545 h 614"/>
                <a:gd name="T42" fmla="*/ 180 w 478"/>
                <a:gd name="T43" fmla="*/ 527 h 614"/>
                <a:gd name="T44" fmla="*/ 159 w 478"/>
                <a:gd name="T45" fmla="*/ 494 h 614"/>
                <a:gd name="T46" fmla="*/ 144 w 478"/>
                <a:gd name="T47" fmla="*/ 471 h 614"/>
                <a:gd name="T48" fmla="*/ 129 w 478"/>
                <a:gd name="T49" fmla="*/ 453 h 614"/>
                <a:gd name="T50" fmla="*/ 105 w 478"/>
                <a:gd name="T51" fmla="*/ 421 h 614"/>
                <a:gd name="T52" fmla="*/ 80 w 478"/>
                <a:gd name="T53" fmla="*/ 389 h 614"/>
                <a:gd name="T54" fmla="*/ 64 w 478"/>
                <a:gd name="T55" fmla="*/ 356 h 614"/>
                <a:gd name="T56" fmla="*/ 54 w 478"/>
                <a:gd name="T57" fmla="*/ 327 h 614"/>
                <a:gd name="T58" fmla="*/ 42 w 478"/>
                <a:gd name="T59" fmla="*/ 293 h 614"/>
                <a:gd name="T60" fmla="*/ 32 w 478"/>
                <a:gd name="T61" fmla="*/ 264 h 614"/>
                <a:gd name="T62" fmla="*/ 23 w 478"/>
                <a:gd name="T63" fmla="*/ 228 h 614"/>
                <a:gd name="T64" fmla="*/ 14 w 478"/>
                <a:gd name="T65" fmla="*/ 190 h 614"/>
                <a:gd name="T66" fmla="*/ 8 w 478"/>
                <a:gd name="T67" fmla="*/ 154 h 614"/>
                <a:gd name="T68" fmla="*/ 1 w 478"/>
                <a:gd name="T69" fmla="*/ 119 h 614"/>
                <a:gd name="T70" fmla="*/ 0 w 478"/>
                <a:gd name="T71" fmla="*/ 72 h 614"/>
                <a:gd name="T72" fmla="*/ 0 w 478"/>
                <a:gd name="T73" fmla="*/ 31 h 614"/>
                <a:gd name="T74" fmla="*/ 0 w 478"/>
                <a:gd name="T75" fmla="*/ 9 h 614"/>
                <a:gd name="T76" fmla="*/ 0 w 478"/>
                <a:gd name="T77" fmla="*/ 0 h 61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478" h="614">
                  <a:moveTo>
                    <a:pt x="0" y="0"/>
                  </a:moveTo>
                  <a:lnTo>
                    <a:pt x="478" y="0"/>
                  </a:lnTo>
                  <a:lnTo>
                    <a:pt x="478" y="5"/>
                  </a:lnTo>
                  <a:lnTo>
                    <a:pt x="478" y="13"/>
                  </a:lnTo>
                  <a:lnTo>
                    <a:pt x="478" y="23"/>
                  </a:lnTo>
                  <a:lnTo>
                    <a:pt x="478" y="31"/>
                  </a:lnTo>
                  <a:lnTo>
                    <a:pt x="478" y="40"/>
                  </a:lnTo>
                  <a:lnTo>
                    <a:pt x="477" y="54"/>
                  </a:lnTo>
                  <a:lnTo>
                    <a:pt x="477" y="70"/>
                  </a:lnTo>
                  <a:lnTo>
                    <a:pt x="475" y="88"/>
                  </a:lnTo>
                  <a:lnTo>
                    <a:pt x="474" y="106"/>
                  </a:lnTo>
                  <a:lnTo>
                    <a:pt x="469" y="148"/>
                  </a:lnTo>
                  <a:lnTo>
                    <a:pt x="465" y="168"/>
                  </a:lnTo>
                  <a:lnTo>
                    <a:pt x="462" y="182"/>
                  </a:lnTo>
                  <a:lnTo>
                    <a:pt x="459" y="213"/>
                  </a:lnTo>
                  <a:lnTo>
                    <a:pt x="455" y="227"/>
                  </a:lnTo>
                  <a:lnTo>
                    <a:pt x="452" y="245"/>
                  </a:lnTo>
                  <a:lnTo>
                    <a:pt x="446" y="265"/>
                  </a:lnTo>
                  <a:lnTo>
                    <a:pt x="439" y="287"/>
                  </a:lnTo>
                  <a:lnTo>
                    <a:pt x="423" y="337"/>
                  </a:lnTo>
                  <a:lnTo>
                    <a:pt x="403" y="382"/>
                  </a:lnTo>
                  <a:lnTo>
                    <a:pt x="380" y="429"/>
                  </a:lnTo>
                  <a:lnTo>
                    <a:pt x="354" y="476"/>
                  </a:lnTo>
                  <a:lnTo>
                    <a:pt x="339" y="500"/>
                  </a:lnTo>
                  <a:lnTo>
                    <a:pt x="321" y="525"/>
                  </a:lnTo>
                  <a:lnTo>
                    <a:pt x="303" y="547"/>
                  </a:lnTo>
                  <a:lnTo>
                    <a:pt x="287" y="568"/>
                  </a:lnTo>
                  <a:lnTo>
                    <a:pt x="272" y="586"/>
                  </a:lnTo>
                  <a:lnTo>
                    <a:pt x="257" y="603"/>
                  </a:lnTo>
                  <a:lnTo>
                    <a:pt x="249" y="612"/>
                  </a:lnTo>
                  <a:lnTo>
                    <a:pt x="247" y="614"/>
                  </a:lnTo>
                  <a:lnTo>
                    <a:pt x="246" y="614"/>
                  </a:lnTo>
                  <a:lnTo>
                    <a:pt x="241" y="610"/>
                  </a:lnTo>
                  <a:lnTo>
                    <a:pt x="236" y="604"/>
                  </a:lnTo>
                  <a:lnTo>
                    <a:pt x="231" y="599"/>
                  </a:lnTo>
                  <a:lnTo>
                    <a:pt x="216" y="586"/>
                  </a:lnTo>
                  <a:lnTo>
                    <a:pt x="211" y="583"/>
                  </a:lnTo>
                  <a:lnTo>
                    <a:pt x="206" y="577"/>
                  </a:lnTo>
                  <a:lnTo>
                    <a:pt x="198" y="570"/>
                  </a:lnTo>
                  <a:lnTo>
                    <a:pt x="195" y="565"/>
                  </a:lnTo>
                  <a:lnTo>
                    <a:pt x="187" y="558"/>
                  </a:lnTo>
                  <a:lnTo>
                    <a:pt x="180" y="547"/>
                  </a:lnTo>
                  <a:lnTo>
                    <a:pt x="170" y="534"/>
                  </a:lnTo>
                  <a:lnTo>
                    <a:pt x="159" y="514"/>
                  </a:lnTo>
                  <a:lnTo>
                    <a:pt x="151" y="505"/>
                  </a:lnTo>
                  <a:lnTo>
                    <a:pt x="144" y="491"/>
                  </a:lnTo>
                  <a:lnTo>
                    <a:pt x="137" y="478"/>
                  </a:lnTo>
                  <a:lnTo>
                    <a:pt x="129" y="466"/>
                  </a:lnTo>
                  <a:lnTo>
                    <a:pt x="116" y="447"/>
                  </a:lnTo>
                  <a:lnTo>
                    <a:pt x="105" y="431"/>
                  </a:lnTo>
                  <a:lnTo>
                    <a:pt x="91" y="417"/>
                  </a:lnTo>
                  <a:lnTo>
                    <a:pt x="80" y="399"/>
                  </a:lnTo>
                  <a:lnTo>
                    <a:pt x="70" y="379"/>
                  </a:lnTo>
                  <a:lnTo>
                    <a:pt x="64" y="366"/>
                  </a:lnTo>
                  <a:lnTo>
                    <a:pt x="59" y="354"/>
                  </a:lnTo>
                  <a:lnTo>
                    <a:pt x="54" y="337"/>
                  </a:lnTo>
                  <a:lnTo>
                    <a:pt x="47" y="321"/>
                  </a:lnTo>
                  <a:lnTo>
                    <a:pt x="42" y="303"/>
                  </a:lnTo>
                  <a:lnTo>
                    <a:pt x="36" y="287"/>
                  </a:lnTo>
                  <a:lnTo>
                    <a:pt x="32" y="274"/>
                  </a:lnTo>
                  <a:lnTo>
                    <a:pt x="28" y="260"/>
                  </a:lnTo>
                  <a:lnTo>
                    <a:pt x="23" y="238"/>
                  </a:lnTo>
                  <a:lnTo>
                    <a:pt x="18" y="218"/>
                  </a:lnTo>
                  <a:lnTo>
                    <a:pt x="14" y="200"/>
                  </a:lnTo>
                  <a:lnTo>
                    <a:pt x="11" y="182"/>
                  </a:lnTo>
                  <a:lnTo>
                    <a:pt x="8" y="164"/>
                  </a:lnTo>
                  <a:lnTo>
                    <a:pt x="5" y="142"/>
                  </a:lnTo>
                  <a:lnTo>
                    <a:pt x="1" y="119"/>
                  </a:lnTo>
                  <a:lnTo>
                    <a:pt x="0" y="97"/>
                  </a:lnTo>
                  <a:lnTo>
                    <a:pt x="0" y="72"/>
                  </a:lnTo>
                  <a:lnTo>
                    <a:pt x="0" y="50"/>
                  </a:lnTo>
                  <a:lnTo>
                    <a:pt x="0" y="31"/>
                  </a:lnTo>
                  <a:lnTo>
                    <a:pt x="0" y="14"/>
                  </a:lnTo>
                  <a:lnTo>
                    <a:pt x="0" y="9"/>
                  </a:lnTo>
                  <a:lnTo>
                    <a:pt x="0" y="3"/>
                  </a:lnTo>
                  <a:lnTo>
                    <a:pt x="0" y="0"/>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14" name="Freeform 11"/>
            <p:cNvSpPr>
              <a:spLocks/>
            </p:cNvSpPr>
            <p:nvPr/>
          </p:nvSpPr>
          <p:spPr bwMode="auto">
            <a:xfrm>
              <a:off x="246" y="240"/>
              <a:ext cx="480" cy="9"/>
            </a:xfrm>
            <a:custGeom>
              <a:avLst/>
              <a:gdLst>
                <a:gd name="T0" fmla="*/ 480 w 480"/>
                <a:gd name="T1" fmla="*/ 20 h 8"/>
                <a:gd name="T2" fmla="*/ 478 w 480"/>
                <a:gd name="T3" fmla="*/ 0 h 8"/>
                <a:gd name="T4" fmla="*/ 0 w 480"/>
                <a:gd name="T5" fmla="*/ 0 h 8"/>
                <a:gd name="T6" fmla="*/ 0 w 480"/>
                <a:gd name="T7" fmla="*/ 26 h 8"/>
                <a:gd name="T8" fmla="*/ 478 w 480"/>
                <a:gd name="T9" fmla="*/ 26 h 8"/>
                <a:gd name="T10" fmla="*/ 480 w 480"/>
                <a:gd name="T11" fmla="*/ 20 h 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0" h="8">
                  <a:moveTo>
                    <a:pt x="480" y="6"/>
                  </a:moveTo>
                  <a:lnTo>
                    <a:pt x="478" y="0"/>
                  </a:lnTo>
                  <a:lnTo>
                    <a:pt x="0" y="0"/>
                  </a:lnTo>
                  <a:lnTo>
                    <a:pt x="0" y="8"/>
                  </a:lnTo>
                  <a:lnTo>
                    <a:pt x="478" y="8"/>
                  </a:lnTo>
                  <a:lnTo>
                    <a:pt x="480" y="6"/>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15" name="Freeform 12"/>
            <p:cNvSpPr>
              <a:spLocks/>
            </p:cNvSpPr>
            <p:nvPr/>
          </p:nvSpPr>
          <p:spPr bwMode="auto">
            <a:xfrm>
              <a:off x="721" y="248"/>
              <a:ext cx="7" cy="23"/>
            </a:xfrm>
            <a:custGeom>
              <a:avLst/>
              <a:gdLst>
                <a:gd name="T0" fmla="*/ 5 w 7"/>
                <a:gd name="T1" fmla="*/ 23 h 23"/>
                <a:gd name="T2" fmla="*/ 5 w 7"/>
                <a:gd name="T3" fmla="*/ 23 h 23"/>
                <a:gd name="T4" fmla="*/ 7 w 7"/>
                <a:gd name="T5" fmla="*/ 5 h 23"/>
                <a:gd name="T6" fmla="*/ 5 w 7"/>
                <a:gd name="T7" fmla="*/ 0 h 23"/>
                <a:gd name="T8" fmla="*/ 0 w 7"/>
                <a:gd name="T9" fmla="*/ 0 h 23"/>
                <a:gd name="T10" fmla="*/ 0 w 7"/>
                <a:gd name="T11" fmla="*/ 5 h 23"/>
                <a:gd name="T12" fmla="*/ 0 w 7"/>
                <a:gd name="T13" fmla="*/ 22 h 23"/>
                <a:gd name="T14" fmla="*/ 0 w 7"/>
                <a:gd name="T15" fmla="*/ 22 h 23"/>
                <a:gd name="T16" fmla="*/ 5 w 7"/>
                <a:gd name="T17" fmla="*/ 23 h 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 h="23">
                  <a:moveTo>
                    <a:pt x="5" y="23"/>
                  </a:moveTo>
                  <a:lnTo>
                    <a:pt x="5" y="23"/>
                  </a:lnTo>
                  <a:lnTo>
                    <a:pt x="7" y="5"/>
                  </a:lnTo>
                  <a:lnTo>
                    <a:pt x="5" y="0"/>
                  </a:lnTo>
                  <a:lnTo>
                    <a:pt x="0" y="0"/>
                  </a:lnTo>
                  <a:lnTo>
                    <a:pt x="0" y="5"/>
                  </a:lnTo>
                  <a:lnTo>
                    <a:pt x="0" y="22"/>
                  </a:lnTo>
                  <a:lnTo>
                    <a:pt x="5" y="23"/>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16" name="Freeform 13"/>
            <p:cNvSpPr>
              <a:spLocks/>
            </p:cNvSpPr>
            <p:nvPr/>
          </p:nvSpPr>
          <p:spPr bwMode="auto">
            <a:xfrm>
              <a:off x="711" y="269"/>
              <a:ext cx="16" cy="127"/>
            </a:xfrm>
            <a:custGeom>
              <a:avLst/>
              <a:gdLst>
                <a:gd name="T0" fmla="*/ 5 w 15"/>
                <a:gd name="T1" fmla="*/ 136 h 126"/>
                <a:gd name="T2" fmla="*/ 5 w 15"/>
                <a:gd name="T3" fmla="*/ 136 h 126"/>
                <a:gd name="T4" fmla="*/ 22 w 15"/>
                <a:gd name="T5" fmla="*/ 96 h 126"/>
                <a:gd name="T6" fmla="*/ 23 w 15"/>
                <a:gd name="T7" fmla="*/ 48 h 126"/>
                <a:gd name="T8" fmla="*/ 27 w 15"/>
                <a:gd name="T9" fmla="*/ 18 h 126"/>
                <a:gd name="T10" fmla="*/ 27 w 15"/>
                <a:gd name="T11" fmla="*/ 1 h 126"/>
                <a:gd name="T12" fmla="*/ 20 w 15"/>
                <a:gd name="T13" fmla="*/ 0 h 126"/>
                <a:gd name="T14" fmla="*/ 20 w 15"/>
                <a:gd name="T15" fmla="*/ 18 h 126"/>
                <a:gd name="T16" fmla="*/ 19 w 15"/>
                <a:gd name="T17" fmla="*/ 48 h 126"/>
                <a:gd name="T18" fmla="*/ 5 w 15"/>
                <a:gd name="T19" fmla="*/ 94 h 126"/>
                <a:gd name="T20" fmla="*/ 0 w 15"/>
                <a:gd name="T21" fmla="*/ 136 h 126"/>
                <a:gd name="T22" fmla="*/ 0 w 15"/>
                <a:gd name="T23" fmla="*/ 136 h 126"/>
                <a:gd name="T24" fmla="*/ 5 w 15"/>
                <a:gd name="T25" fmla="*/ 136 h 12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 h="126">
                  <a:moveTo>
                    <a:pt x="5" y="126"/>
                  </a:moveTo>
                  <a:lnTo>
                    <a:pt x="5" y="126"/>
                  </a:lnTo>
                  <a:lnTo>
                    <a:pt x="12" y="86"/>
                  </a:lnTo>
                  <a:lnTo>
                    <a:pt x="13" y="48"/>
                  </a:lnTo>
                  <a:lnTo>
                    <a:pt x="15" y="18"/>
                  </a:lnTo>
                  <a:lnTo>
                    <a:pt x="15" y="1"/>
                  </a:lnTo>
                  <a:lnTo>
                    <a:pt x="10" y="0"/>
                  </a:lnTo>
                  <a:lnTo>
                    <a:pt x="10" y="18"/>
                  </a:lnTo>
                  <a:lnTo>
                    <a:pt x="9" y="48"/>
                  </a:lnTo>
                  <a:lnTo>
                    <a:pt x="5" y="84"/>
                  </a:lnTo>
                  <a:lnTo>
                    <a:pt x="0" y="126"/>
                  </a:lnTo>
                  <a:lnTo>
                    <a:pt x="5" y="126"/>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17" name="Freeform 14"/>
            <p:cNvSpPr>
              <a:spLocks/>
            </p:cNvSpPr>
            <p:nvPr/>
          </p:nvSpPr>
          <p:spPr bwMode="auto">
            <a:xfrm>
              <a:off x="681" y="395"/>
              <a:ext cx="35" cy="138"/>
            </a:xfrm>
            <a:custGeom>
              <a:avLst/>
              <a:gdLst>
                <a:gd name="T0" fmla="*/ 6 w 34"/>
                <a:gd name="T1" fmla="*/ 129 h 139"/>
                <a:gd name="T2" fmla="*/ 6 w 34"/>
                <a:gd name="T3" fmla="*/ 129 h 139"/>
                <a:gd name="T4" fmla="*/ 28 w 34"/>
                <a:gd name="T5" fmla="*/ 89 h 139"/>
                <a:gd name="T6" fmla="*/ 34 w 34"/>
                <a:gd name="T7" fmla="*/ 67 h 139"/>
                <a:gd name="T8" fmla="*/ 39 w 34"/>
                <a:gd name="T9" fmla="*/ 36 h 139"/>
                <a:gd name="T10" fmla="*/ 44 w 34"/>
                <a:gd name="T11" fmla="*/ 0 h 139"/>
                <a:gd name="T12" fmla="*/ 39 w 34"/>
                <a:gd name="T13" fmla="*/ 0 h 139"/>
                <a:gd name="T14" fmla="*/ 34 w 34"/>
                <a:gd name="T15" fmla="*/ 34 h 139"/>
                <a:gd name="T16" fmla="*/ 29 w 34"/>
                <a:gd name="T17" fmla="*/ 65 h 139"/>
                <a:gd name="T18" fmla="*/ 13 w 34"/>
                <a:gd name="T19" fmla="*/ 87 h 139"/>
                <a:gd name="T20" fmla="*/ 0 w 34"/>
                <a:gd name="T21" fmla="*/ 129 h 139"/>
                <a:gd name="T22" fmla="*/ 0 w 34"/>
                <a:gd name="T23" fmla="*/ 129 h 139"/>
                <a:gd name="T24" fmla="*/ 6 w 34"/>
                <a:gd name="T25" fmla="*/ 129 h 1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4" h="139">
                  <a:moveTo>
                    <a:pt x="6" y="139"/>
                  </a:moveTo>
                  <a:lnTo>
                    <a:pt x="6" y="139"/>
                  </a:lnTo>
                  <a:lnTo>
                    <a:pt x="18" y="99"/>
                  </a:lnTo>
                  <a:lnTo>
                    <a:pt x="24" y="67"/>
                  </a:lnTo>
                  <a:lnTo>
                    <a:pt x="29" y="36"/>
                  </a:lnTo>
                  <a:lnTo>
                    <a:pt x="34" y="0"/>
                  </a:lnTo>
                  <a:lnTo>
                    <a:pt x="29" y="0"/>
                  </a:lnTo>
                  <a:lnTo>
                    <a:pt x="24" y="34"/>
                  </a:lnTo>
                  <a:lnTo>
                    <a:pt x="19" y="65"/>
                  </a:lnTo>
                  <a:lnTo>
                    <a:pt x="13" y="97"/>
                  </a:lnTo>
                  <a:lnTo>
                    <a:pt x="0" y="139"/>
                  </a:lnTo>
                  <a:lnTo>
                    <a:pt x="6" y="139"/>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18" name="Freeform 15"/>
            <p:cNvSpPr>
              <a:spLocks/>
            </p:cNvSpPr>
            <p:nvPr/>
          </p:nvSpPr>
          <p:spPr bwMode="auto">
            <a:xfrm>
              <a:off x="598" y="533"/>
              <a:ext cx="90" cy="189"/>
            </a:xfrm>
            <a:custGeom>
              <a:avLst/>
              <a:gdLst>
                <a:gd name="T0" fmla="*/ 5 w 90"/>
                <a:gd name="T1" fmla="*/ 189 h 189"/>
                <a:gd name="T2" fmla="*/ 5 w 90"/>
                <a:gd name="T3" fmla="*/ 189 h 189"/>
                <a:gd name="T4" fmla="*/ 18 w 90"/>
                <a:gd name="T5" fmla="*/ 168 h 189"/>
                <a:gd name="T6" fmla="*/ 30 w 90"/>
                <a:gd name="T7" fmla="*/ 144 h 189"/>
                <a:gd name="T8" fmla="*/ 43 w 90"/>
                <a:gd name="T9" fmla="*/ 119 h 189"/>
                <a:gd name="T10" fmla="*/ 54 w 90"/>
                <a:gd name="T11" fmla="*/ 97 h 189"/>
                <a:gd name="T12" fmla="*/ 64 w 90"/>
                <a:gd name="T13" fmla="*/ 74 h 189"/>
                <a:gd name="T14" fmla="*/ 72 w 90"/>
                <a:gd name="T15" fmla="*/ 50 h 189"/>
                <a:gd name="T16" fmla="*/ 82 w 90"/>
                <a:gd name="T17" fmla="*/ 27 h 189"/>
                <a:gd name="T18" fmla="*/ 90 w 90"/>
                <a:gd name="T19" fmla="*/ 0 h 189"/>
                <a:gd name="T20" fmla="*/ 84 w 90"/>
                <a:gd name="T21" fmla="*/ 0 h 189"/>
                <a:gd name="T22" fmla="*/ 77 w 90"/>
                <a:gd name="T23" fmla="*/ 23 h 189"/>
                <a:gd name="T24" fmla="*/ 67 w 90"/>
                <a:gd name="T25" fmla="*/ 49 h 189"/>
                <a:gd name="T26" fmla="*/ 58 w 90"/>
                <a:gd name="T27" fmla="*/ 70 h 189"/>
                <a:gd name="T28" fmla="*/ 48 w 90"/>
                <a:gd name="T29" fmla="*/ 94 h 189"/>
                <a:gd name="T30" fmla="*/ 38 w 90"/>
                <a:gd name="T31" fmla="*/ 119 h 189"/>
                <a:gd name="T32" fmla="*/ 26 w 90"/>
                <a:gd name="T33" fmla="*/ 141 h 189"/>
                <a:gd name="T34" fmla="*/ 13 w 90"/>
                <a:gd name="T35" fmla="*/ 164 h 189"/>
                <a:gd name="T36" fmla="*/ 0 w 90"/>
                <a:gd name="T37" fmla="*/ 188 h 189"/>
                <a:gd name="T38" fmla="*/ 0 w 90"/>
                <a:gd name="T39" fmla="*/ 188 h 189"/>
                <a:gd name="T40" fmla="*/ 5 w 90"/>
                <a:gd name="T41" fmla="*/ 189 h 18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0" h="189">
                  <a:moveTo>
                    <a:pt x="5" y="189"/>
                  </a:moveTo>
                  <a:lnTo>
                    <a:pt x="5" y="189"/>
                  </a:lnTo>
                  <a:lnTo>
                    <a:pt x="18" y="168"/>
                  </a:lnTo>
                  <a:lnTo>
                    <a:pt x="30" y="144"/>
                  </a:lnTo>
                  <a:lnTo>
                    <a:pt x="43" y="119"/>
                  </a:lnTo>
                  <a:lnTo>
                    <a:pt x="54" y="97"/>
                  </a:lnTo>
                  <a:lnTo>
                    <a:pt x="64" y="74"/>
                  </a:lnTo>
                  <a:lnTo>
                    <a:pt x="72" y="50"/>
                  </a:lnTo>
                  <a:lnTo>
                    <a:pt x="82" y="27"/>
                  </a:lnTo>
                  <a:lnTo>
                    <a:pt x="90" y="0"/>
                  </a:lnTo>
                  <a:lnTo>
                    <a:pt x="84" y="0"/>
                  </a:lnTo>
                  <a:lnTo>
                    <a:pt x="77" y="23"/>
                  </a:lnTo>
                  <a:lnTo>
                    <a:pt x="67" y="49"/>
                  </a:lnTo>
                  <a:lnTo>
                    <a:pt x="58" y="70"/>
                  </a:lnTo>
                  <a:lnTo>
                    <a:pt x="48" y="94"/>
                  </a:lnTo>
                  <a:lnTo>
                    <a:pt x="38" y="119"/>
                  </a:lnTo>
                  <a:lnTo>
                    <a:pt x="26" y="141"/>
                  </a:lnTo>
                  <a:lnTo>
                    <a:pt x="13" y="164"/>
                  </a:lnTo>
                  <a:lnTo>
                    <a:pt x="0" y="188"/>
                  </a:lnTo>
                  <a:lnTo>
                    <a:pt x="5" y="189"/>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19" name="Freeform 16"/>
            <p:cNvSpPr>
              <a:spLocks/>
            </p:cNvSpPr>
            <p:nvPr/>
          </p:nvSpPr>
          <p:spPr bwMode="auto">
            <a:xfrm>
              <a:off x="491" y="722"/>
              <a:ext cx="113" cy="142"/>
            </a:xfrm>
            <a:custGeom>
              <a:avLst/>
              <a:gdLst>
                <a:gd name="T0" fmla="*/ 2 w 113"/>
                <a:gd name="T1" fmla="*/ 142 h 142"/>
                <a:gd name="T2" fmla="*/ 3 w 113"/>
                <a:gd name="T3" fmla="*/ 140 h 142"/>
                <a:gd name="T4" fmla="*/ 16 w 113"/>
                <a:gd name="T5" fmla="*/ 129 h 142"/>
                <a:gd name="T6" fmla="*/ 44 w 113"/>
                <a:gd name="T7" fmla="*/ 95 h 142"/>
                <a:gd name="T8" fmla="*/ 62 w 113"/>
                <a:gd name="T9" fmla="*/ 74 h 142"/>
                <a:gd name="T10" fmla="*/ 80 w 113"/>
                <a:gd name="T11" fmla="*/ 50 h 142"/>
                <a:gd name="T12" fmla="*/ 97 w 113"/>
                <a:gd name="T13" fmla="*/ 27 h 142"/>
                <a:gd name="T14" fmla="*/ 113 w 113"/>
                <a:gd name="T15" fmla="*/ 1 h 142"/>
                <a:gd name="T16" fmla="*/ 108 w 113"/>
                <a:gd name="T17" fmla="*/ 0 h 142"/>
                <a:gd name="T18" fmla="*/ 92 w 113"/>
                <a:gd name="T19" fmla="*/ 21 h 142"/>
                <a:gd name="T20" fmla="*/ 75 w 113"/>
                <a:gd name="T21" fmla="*/ 46 h 142"/>
                <a:gd name="T22" fmla="*/ 57 w 113"/>
                <a:gd name="T23" fmla="*/ 70 h 142"/>
                <a:gd name="T24" fmla="*/ 39 w 113"/>
                <a:gd name="T25" fmla="*/ 90 h 142"/>
                <a:gd name="T26" fmla="*/ 13 w 113"/>
                <a:gd name="T27" fmla="*/ 124 h 142"/>
                <a:gd name="T28" fmla="*/ 0 w 113"/>
                <a:gd name="T29" fmla="*/ 137 h 142"/>
                <a:gd name="T30" fmla="*/ 3 w 113"/>
                <a:gd name="T31" fmla="*/ 137 h 142"/>
                <a:gd name="T32" fmla="*/ 2 w 113"/>
                <a:gd name="T33" fmla="*/ 142 h 1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13" h="142">
                  <a:moveTo>
                    <a:pt x="2" y="142"/>
                  </a:moveTo>
                  <a:lnTo>
                    <a:pt x="3" y="140"/>
                  </a:lnTo>
                  <a:lnTo>
                    <a:pt x="16" y="129"/>
                  </a:lnTo>
                  <a:lnTo>
                    <a:pt x="44" y="95"/>
                  </a:lnTo>
                  <a:lnTo>
                    <a:pt x="62" y="74"/>
                  </a:lnTo>
                  <a:lnTo>
                    <a:pt x="80" y="50"/>
                  </a:lnTo>
                  <a:lnTo>
                    <a:pt x="97" y="27"/>
                  </a:lnTo>
                  <a:lnTo>
                    <a:pt x="113" y="1"/>
                  </a:lnTo>
                  <a:lnTo>
                    <a:pt x="108" y="0"/>
                  </a:lnTo>
                  <a:lnTo>
                    <a:pt x="92" y="21"/>
                  </a:lnTo>
                  <a:lnTo>
                    <a:pt x="75" y="46"/>
                  </a:lnTo>
                  <a:lnTo>
                    <a:pt x="57" y="70"/>
                  </a:lnTo>
                  <a:lnTo>
                    <a:pt x="39" y="90"/>
                  </a:lnTo>
                  <a:lnTo>
                    <a:pt x="13" y="124"/>
                  </a:lnTo>
                  <a:lnTo>
                    <a:pt x="0" y="137"/>
                  </a:lnTo>
                  <a:lnTo>
                    <a:pt x="3" y="137"/>
                  </a:lnTo>
                  <a:lnTo>
                    <a:pt x="2" y="142"/>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20" name="Freeform 17"/>
            <p:cNvSpPr>
              <a:spLocks/>
            </p:cNvSpPr>
            <p:nvPr/>
          </p:nvSpPr>
          <p:spPr bwMode="auto">
            <a:xfrm>
              <a:off x="449" y="821"/>
              <a:ext cx="43" cy="43"/>
            </a:xfrm>
            <a:custGeom>
              <a:avLst/>
              <a:gdLst>
                <a:gd name="T0" fmla="*/ 0 w 44"/>
                <a:gd name="T1" fmla="*/ 5 h 43"/>
                <a:gd name="T2" fmla="*/ 0 w 44"/>
                <a:gd name="T3" fmla="*/ 5 h 43"/>
                <a:gd name="T4" fmla="*/ 22 w 44"/>
                <a:gd name="T5" fmla="*/ 29 h 43"/>
                <a:gd name="T6" fmla="*/ 33 w 44"/>
                <a:gd name="T7" fmla="*/ 43 h 43"/>
                <a:gd name="T8" fmla="*/ 34 w 44"/>
                <a:gd name="T9" fmla="*/ 38 h 43"/>
                <a:gd name="T10" fmla="*/ 22 w 44"/>
                <a:gd name="T11" fmla="*/ 23 h 43"/>
                <a:gd name="T12" fmla="*/ 5 w 44"/>
                <a:gd name="T13" fmla="*/ 0 h 43"/>
                <a:gd name="T14" fmla="*/ 5 w 44"/>
                <a:gd name="T15" fmla="*/ 0 h 43"/>
                <a:gd name="T16" fmla="*/ 0 w 44"/>
                <a:gd name="T17" fmla="*/ 5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4" h="43">
                  <a:moveTo>
                    <a:pt x="0" y="5"/>
                  </a:moveTo>
                  <a:lnTo>
                    <a:pt x="0" y="5"/>
                  </a:lnTo>
                  <a:lnTo>
                    <a:pt x="25" y="29"/>
                  </a:lnTo>
                  <a:lnTo>
                    <a:pt x="43" y="43"/>
                  </a:lnTo>
                  <a:lnTo>
                    <a:pt x="44" y="38"/>
                  </a:lnTo>
                  <a:lnTo>
                    <a:pt x="28" y="23"/>
                  </a:lnTo>
                  <a:lnTo>
                    <a:pt x="5" y="0"/>
                  </a:lnTo>
                  <a:lnTo>
                    <a:pt x="0" y="5"/>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21" name="Freeform 18"/>
            <p:cNvSpPr>
              <a:spLocks/>
            </p:cNvSpPr>
            <p:nvPr/>
          </p:nvSpPr>
          <p:spPr bwMode="auto">
            <a:xfrm>
              <a:off x="389" y="735"/>
              <a:ext cx="66" cy="91"/>
            </a:xfrm>
            <a:custGeom>
              <a:avLst/>
              <a:gdLst>
                <a:gd name="T0" fmla="*/ 0 w 66"/>
                <a:gd name="T1" fmla="*/ 4 h 90"/>
                <a:gd name="T2" fmla="*/ 0 w 66"/>
                <a:gd name="T3" fmla="*/ 4 h 90"/>
                <a:gd name="T4" fmla="*/ 13 w 66"/>
                <a:gd name="T5" fmla="*/ 27 h 90"/>
                <a:gd name="T6" fmla="*/ 27 w 66"/>
                <a:gd name="T7" fmla="*/ 55 h 90"/>
                <a:gd name="T8" fmla="*/ 35 w 66"/>
                <a:gd name="T9" fmla="*/ 71 h 90"/>
                <a:gd name="T10" fmla="*/ 45 w 66"/>
                <a:gd name="T11" fmla="*/ 80 h 90"/>
                <a:gd name="T12" fmla="*/ 54 w 66"/>
                <a:gd name="T13" fmla="*/ 93 h 90"/>
                <a:gd name="T14" fmla="*/ 61 w 66"/>
                <a:gd name="T15" fmla="*/ 100 h 90"/>
                <a:gd name="T16" fmla="*/ 66 w 66"/>
                <a:gd name="T17" fmla="*/ 95 h 90"/>
                <a:gd name="T18" fmla="*/ 59 w 66"/>
                <a:gd name="T19" fmla="*/ 88 h 90"/>
                <a:gd name="T20" fmla="*/ 48 w 66"/>
                <a:gd name="T21" fmla="*/ 75 h 90"/>
                <a:gd name="T22" fmla="*/ 40 w 66"/>
                <a:gd name="T23" fmla="*/ 66 h 90"/>
                <a:gd name="T24" fmla="*/ 30 w 66"/>
                <a:gd name="T25" fmla="*/ 43 h 90"/>
                <a:gd name="T26" fmla="*/ 18 w 66"/>
                <a:gd name="T27" fmla="*/ 25 h 90"/>
                <a:gd name="T28" fmla="*/ 5 w 66"/>
                <a:gd name="T29" fmla="*/ 0 h 90"/>
                <a:gd name="T30" fmla="*/ 5 w 66"/>
                <a:gd name="T31" fmla="*/ 0 h 90"/>
                <a:gd name="T32" fmla="*/ 0 w 66"/>
                <a:gd name="T33" fmla="*/ 4 h 9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6" h="90">
                  <a:moveTo>
                    <a:pt x="0" y="4"/>
                  </a:moveTo>
                  <a:lnTo>
                    <a:pt x="0" y="4"/>
                  </a:lnTo>
                  <a:lnTo>
                    <a:pt x="13" y="27"/>
                  </a:lnTo>
                  <a:lnTo>
                    <a:pt x="27" y="45"/>
                  </a:lnTo>
                  <a:lnTo>
                    <a:pt x="35" y="61"/>
                  </a:lnTo>
                  <a:lnTo>
                    <a:pt x="45" y="70"/>
                  </a:lnTo>
                  <a:lnTo>
                    <a:pt x="54" y="83"/>
                  </a:lnTo>
                  <a:lnTo>
                    <a:pt x="61" y="90"/>
                  </a:lnTo>
                  <a:lnTo>
                    <a:pt x="66" y="85"/>
                  </a:lnTo>
                  <a:lnTo>
                    <a:pt x="59" y="78"/>
                  </a:lnTo>
                  <a:lnTo>
                    <a:pt x="48" y="65"/>
                  </a:lnTo>
                  <a:lnTo>
                    <a:pt x="40" y="56"/>
                  </a:lnTo>
                  <a:lnTo>
                    <a:pt x="30" y="43"/>
                  </a:lnTo>
                  <a:lnTo>
                    <a:pt x="18" y="25"/>
                  </a:lnTo>
                  <a:lnTo>
                    <a:pt x="5" y="0"/>
                  </a:lnTo>
                  <a:lnTo>
                    <a:pt x="0" y="4"/>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22" name="Freeform 19"/>
            <p:cNvSpPr>
              <a:spLocks/>
            </p:cNvSpPr>
            <p:nvPr/>
          </p:nvSpPr>
          <p:spPr bwMode="auto">
            <a:xfrm>
              <a:off x="290" y="565"/>
              <a:ext cx="104" cy="174"/>
            </a:xfrm>
            <a:custGeom>
              <a:avLst/>
              <a:gdLst>
                <a:gd name="T0" fmla="*/ 0 w 103"/>
                <a:gd name="T1" fmla="*/ 4 h 174"/>
                <a:gd name="T2" fmla="*/ 0 w 103"/>
                <a:gd name="T3" fmla="*/ 4 h 174"/>
                <a:gd name="T4" fmla="*/ 11 w 103"/>
                <a:gd name="T5" fmla="*/ 36 h 174"/>
                <a:gd name="T6" fmla="*/ 23 w 103"/>
                <a:gd name="T7" fmla="*/ 62 h 174"/>
                <a:gd name="T8" fmla="*/ 34 w 103"/>
                <a:gd name="T9" fmla="*/ 82 h 174"/>
                <a:gd name="T10" fmla="*/ 44 w 103"/>
                <a:gd name="T11" fmla="*/ 98 h 174"/>
                <a:gd name="T12" fmla="*/ 67 w 103"/>
                <a:gd name="T13" fmla="*/ 114 h 174"/>
                <a:gd name="T14" fmla="*/ 80 w 103"/>
                <a:gd name="T15" fmla="*/ 130 h 174"/>
                <a:gd name="T16" fmla="*/ 92 w 103"/>
                <a:gd name="T17" fmla="*/ 150 h 174"/>
                <a:gd name="T18" fmla="*/ 108 w 103"/>
                <a:gd name="T19" fmla="*/ 174 h 174"/>
                <a:gd name="T20" fmla="*/ 113 w 103"/>
                <a:gd name="T21" fmla="*/ 170 h 174"/>
                <a:gd name="T22" fmla="*/ 98 w 103"/>
                <a:gd name="T23" fmla="*/ 147 h 174"/>
                <a:gd name="T24" fmla="*/ 84 w 103"/>
                <a:gd name="T25" fmla="*/ 127 h 174"/>
                <a:gd name="T26" fmla="*/ 72 w 103"/>
                <a:gd name="T27" fmla="*/ 110 h 174"/>
                <a:gd name="T28" fmla="*/ 51 w 103"/>
                <a:gd name="T29" fmla="*/ 96 h 174"/>
                <a:gd name="T30" fmla="*/ 39 w 103"/>
                <a:gd name="T31" fmla="*/ 78 h 174"/>
                <a:gd name="T32" fmla="*/ 28 w 103"/>
                <a:gd name="T33" fmla="*/ 58 h 174"/>
                <a:gd name="T34" fmla="*/ 18 w 103"/>
                <a:gd name="T35" fmla="*/ 35 h 174"/>
                <a:gd name="T36" fmla="*/ 6 w 103"/>
                <a:gd name="T37" fmla="*/ 0 h 174"/>
                <a:gd name="T38" fmla="*/ 6 w 103"/>
                <a:gd name="T39" fmla="*/ 0 h 174"/>
                <a:gd name="T40" fmla="*/ 0 w 103"/>
                <a:gd name="T41" fmla="*/ 4 h 17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3" h="174">
                  <a:moveTo>
                    <a:pt x="0" y="4"/>
                  </a:moveTo>
                  <a:lnTo>
                    <a:pt x="0" y="4"/>
                  </a:lnTo>
                  <a:lnTo>
                    <a:pt x="11" y="36"/>
                  </a:lnTo>
                  <a:lnTo>
                    <a:pt x="23" y="62"/>
                  </a:lnTo>
                  <a:lnTo>
                    <a:pt x="34" y="82"/>
                  </a:lnTo>
                  <a:lnTo>
                    <a:pt x="44" y="98"/>
                  </a:lnTo>
                  <a:lnTo>
                    <a:pt x="57" y="114"/>
                  </a:lnTo>
                  <a:lnTo>
                    <a:pt x="70" y="130"/>
                  </a:lnTo>
                  <a:lnTo>
                    <a:pt x="82" y="150"/>
                  </a:lnTo>
                  <a:lnTo>
                    <a:pt x="98" y="174"/>
                  </a:lnTo>
                  <a:lnTo>
                    <a:pt x="103" y="170"/>
                  </a:lnTo>
                  <a:lnTo>
                    <a:pt x="88" y="147"/>
                  </a:lnTo>
                  <a:lnTo>
                    <a:pt x="74" y="127"/>
                  </a:lnTo>
                  <a:lnTo>
                    <a:pt x="62" y="110"/>
                  </a:lnTo>
                  <a:lnTo>
                    <a:pt x="51" y="96"/>
                  </a:lnTo>
                  <a:lnTo>
                    <a:pt x="39" y="78"/>
                  </a:lnTo>
                  <a:lnTo>
                    <a:pt x="28" y="58"/>
                  </a:lnTo>
                  <a:lnTo>
                    <a:pt x="18" y="35"/>
                  </a:lnTo>
                  <a:lnTo>
                    <a:pt x="6" y="0"/>
                  </a:lnTo>
                  <a:lnTo>
                    <a:pt x="0" y="4"/>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23" name="Freeform 20"/>
            <p:cNvSpPr>
              <a:spLocks/>
            </p:cNvSpPr>
            <p:nvPr/>
          </p:nvSpPr>
          <p:spPr bwMode="auto">
            <a:xfrm>
              <a:off x="246" y="390"/>
              <a:ext cx="50" cy="180"/>
            </a:xfrm>
            <a:custGeom>
              <a:avLst/>
              <a:gdLst>
                <a:gd name="T0" fmla="*/ 0 w 50"/>
                <a:gd name="T1" fmla="*/ 0 h 181"/>
                <a:gd name="T2" fmla="*/ 1 w 50"/>
                <a:gd name="T3" fmla="*/ 0 h 181"/>
                <a:gd name="T4" fmla="*/ 8 w 50"/>
                <a:gd name="T5" fmla="*/ 42 h 181"/>
                <a:gd name="T6" fmla="*/ 14 w 50"/>
                <a:gd name="T7" fmla="*/ 76 h 181"/>
                <a:gd name="T8" fmla="*/ 26 w 50"/>
                <a:gd name="T9" fmla="*/ 110 h 181"/>
                <a:gd name="T10" fmla="*/ 44 w 50"/>
                <a:gd name="T11" fmla="*/ 171 h 181"/>
                <a:gd name="T12" fmla="*/ 50 w 50"/>
                <a:gd name="T13" fmla="*/ 167 h 181"/>
                <a:gd name="T14" fmla="*/ 31 w 50"/>
                <a:gd name="T15" fmla="*/ 108 h 181"/>
                <a:gd name="T16" fmla="*/ 21 w 50"/>
                <a:gd name="T17" fmla="*/ 76 h 181"/>
                <a:gd name="T18" fmla="*/ 13 w 50"/>
                <a:gd name="T19" fmla="*/ 40 h 181"/>
                <a:gd name="T20" fmla="*/ 8 w 50"/>
                <a:gd name="T21" fmla="*/ 0 h 181"/>
                <a:gd name="T22" fmla="*/ 8 w 50"/>
                <a:gd name="T23" fmla="*/ 0 h 181"/>
                <a:gd name="T24" fmla="*/ 0 w 50"/>
                <a:gd name="T25" fmla="*/ 0 h 18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0" h="181">
                  <a:moveTo>
                    <a:pt x="0" y="0"/>
                  </a:moveTo>
                  <a:lnTo>
                    <a:pt x="1" y="0"/>
                  </a:lnTo>
                  <a:lnTo>
                    <a:pt x="8" y="42"/>
                  </a:lnTo>
                  <a:lnTo>
                    <a:pt x="14" y="76"/>
                  </a:lnTo>
                  <a:lnTo>
                    <a:pt x="26" y="120"/>
                  </a:lnTo>
                  <a:lnTo>
                    <a:pt x="44" y="181"/>
                  </a:lnTo>
                  <a:lnTo>
                    <a:pt x="50" y="177"/>
                  </a:lnTo>
                  <a:lnTo>
                    <a:pt x="31" y="118"/>
                  </a:lnTo>
                  <a:lnTo>
                    <a:pt x="21" y="76"/>
                  </a:lnTo>
                  <a:lnTo>
                    <a:pt x="13" y="40"/>
                  </a:lnTo>
                  <a:lnTo>
                    <a:pt x="8" y="0"/>
                  </a:lnTo>
                  <a:lnTo>
                    <a:pt x="0" y="0"/>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24" name="Freeform 21"/>
            <p:cNvSpPr>
              <a:spLocks/>
            </p:cNvSpPr>
            <p:nvPr/>
          </p:nvSpPr>
          <p:spPr bwMode="auto">
            <a:xfrm>
              <a:off x="241" y="240"/>
              <a:ext cx="12" cy="149"/>
            </a:xfrm>
            <a:custGeom>
              <a:avLst/>
              <a:gdLst>
                <a:gd name="T0" fmla="*/ 4 w 12"/>
                <a:gd name="T1" fmla="*/ 0 h 148"/>
                <a:gd name="T2" fmla="*/ 0 w 12"/>
                <a:gd name="T3" fmla="*/ 6 h 148"/>
                <a:gd name="T4" fmla="*/ 0 w 12"/>
                <a:gd name="T5" fmla="*/ 19 h 148"/>
                <a:gd name="T6" fmla="*/ 0 w 12"/>
                <a:gd name="T7" fmla="*/ 56 h 148"/>
                <a:gd name="T8" fmla="*/ 2 w 12"/>
                <a:gd name="T9" fmla="*/ 113 h 148"/>
                <a:gd name="T10" fmla="*/ 4 w 12"/>
                <a:gd name="T11" fmla="*/ 158 h 148"/>
                <a:gd name="T12" fmla="*/ 12 w 12"/>
                <a:gd name="T13" fmla="*/ 158 h 148"/>
                <a:gd name="T14" fmla="*/ 7 w 12"/>
                <a:gd name="T15" fmla="*/ 113 h 148"/>
                <a:gd name="T16" fmla="*/ 5 w 12"/>
                <a:gd name="T17" fmla="*/ 56 h 148"/>
                <a:gd name="T18" fmla="*/ 5 w 12"/>
                <a:gd name="T19" fmla="*/ 19 h 148"/>
                <a:gd name="T20" fmla="*/ 5 w 12"/>
                <a:gd name="T21" fmla="*/ 6 h 148"/>
                <a:gd name="T22" fmla="*/ 4 w 12"/>
                <a:gd name="T23" fmla="*/ 8 h 148"/>
                <a:gd name="T24" fmla="*/ 4 w 12"/>
                <a:gd name="T25" fmla="*/ 0 h 148"/>
                <a:gd name="T26" fmla="*/ 0 w 12"/>
                <a:gd name="T27" fmla="*/ 0 h 148"/>
                <a:gd name="T28" fmla="*/ 0 w 12"/>
                <a:gd name="T29" fmla="*/ 6 h 148"/>
                <a:gd name="T30" fmla="*/ 4 w 12"/>
                <a:gd name="T31" fmla="*/ 0 h 1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 h="148">
                  <a:moveTo>
                    <a:pt x="4" y="0"/>
                  </a:moveTo>
                  <a:lnTo>
                    <a:pt x="0" y="6"/>
                  </a:lnTo>
                  <a:lnTo>
                    <a:pt x="0" y="19"/>
                  </a:lnTo>
                  <a:lnTo>
                    <a:pt x="0" y="56"/>
                  </a:lnTo>
                  <a:lnTo>
                    <a:pt x="2" y="103"/>
                  </a:lnTo>
                  <a:lnTo>
                    <a:pt x="4" y="148"/>
                  </a:lnTo>
                  <a:lnTo>
                    <a:pt x="12" y="148"/>
                  </a:lnTo>
                  <a:lnTo>
                    <a:pt x="7" y="103"/>
                  </a:lnTo>
                  <a:lnTo>
                    <a:pt x="5" y="56"/>
                  </a:lnTo>
                  <a:lnTo>
                    <a:pt x="5" y="19"/>
                  </a:lnTo>
                  <a:lnTo>
                    <a:pt x="5" y="6"/>
                  </a:lnTo>
                  <a:lnTo>
                    <a:pt x="4" y="8"/>
                  </a:lnTo>
                  <a:lnTo>
                    <a:pt x="4" y="0"/>
                  </a:lnTo>
                  <a:lnTo>
                    <a:pt x="0" y="0"/>
                  </a:lnTo>
                  <a:lnTo>
                    <a:pt x="0" y="6"/>
                  </a:lnTo>
                  <a:lnTo>
                    <a:pt x="4" y="0"/>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25" name="Freeform 22"/>
            <p:cNvSpPr>
              <a:spLocks/>
            </p:cNvSpPr>
            <p:nvPr/>
          </p:nvSpPr>
          <p:spPr bwMode="auto">
            <a:xfrm>
              <a:off x="146" y="197"/>
              <a:ext cx="514" cy="654"/>
            </a:xfrm>
            <a:custGeom>
              <a:avLst/>
              <a:gdLst>
                <a:gd name="T0" fmla="*/ 510 w 514"/>
                <a:gd name="T1" fmla="*/ 2 h 655"/>
                <a:gd name="T2" fmla="*/ 511 w 514"/>
                <a:gd name="T3" fmla="*/ 0 h 655"/>
                <a:gd name="T4" fmla="*/ 513 w 514"/>
                <a:gd name="T5" fmla="*/ 2 h 655"/>
                <a:gd name="T6" fmla="*/ 513 w 514"/>
                <a:gd name="T7" fmla="*/ 17 h 655"/>
                <a:gd name="T8" fmla="*/ 508 w 514"/>
                <a:gd name="T9" fmla="*/ 60 h 655"/>
                <a:gd name="T10" fmla="*/ 506 w 514"/>
                <a:gd name="T11" fmla="*/ 105 h 655"/>
                <a:gd name="T12" fmla="*/ 503 w 514"/>
                <a:gd name="T13" fmla="*/ 141 h 655"/>
                <a:gd name="T14" fmla="*/ 498 w 514"/>
                <a:gd name="T15" fmla="*/ 181 h 655"/>
                <a:gd name="T16" fmla="*/ 492 w 514"/>
                <a:gd name="T17" fmla="*/ 215 h 655"/>
                <a:gd name="T18" fmla="*/ 485 w 514"/>
                <a:gd name="T19" fmla="*/ 249 h 655"/>
                <a:gd name="T20" fmla="*/ 475 w 514"/>
                <a:gd name="T21" fmla="*/ 287 h 655"/>
                <a:gd name="T22" fmla="*/ 464 w 514"/>
                <a:gd name="T23" fmla="*/ 328 h 655"/>
                <a:gd name="T24" fmla="*/ 441 w 514"/>
                <a:gd name="T25" fmla="*/ 398 h 655"/>
                <a:gd name="T26" fmla="*/ 421 w 514"/>
                <a:gd name="T27" fmla="*/ 445 h 655"/>
                <a:gd name="T28" fmla="*/ 396 w 514"/>
                <a:gd name="T29" fmla="*/ 494 h 655"/>
                <a:gd name="T30" fmla="*/ 359 w 514"/>
                <a:gd name="T31" fmla="*/ 546 h 655"/>
                <a:gd name="T32" fmla="*/ 316 w 514"/>
                <a:gd name="T33" fmla="*/ 595 h 655"/>
                <a:gd name="T34" fmla="*/ 280 w 514"/>
                <a:gd name="T35" fmla="*/ 631 h 655"/>
                <a:gd name="T36" fmla="*/ 269 w 514"/>
                <a:gd name="T37" fmla="*/ 642 h 655"/>
                <a:gd name="T38" fmla="*/ 265 w 514"/>
                <a:gd name="T39" fmla="*/ 645 h 655"/>
                <a:gd name="T40" fmla="*/ 259 w 514"/>
                <a:gd name="T41" fmla="*/ 640 h 655"/>
                <a:gd name="T42" fmla="*/ 247 w 514"/>
                <a:gd name="T43" fmla="*/ 631 h 655"/>
                <a:gd name="T44" fmla="*/ 226 w 514"/>
                <a:gd name="T45" fmla="*/ 615 h 655"/>
                <a:gd name="T46" fmla="*/ 218 w 514"/>
                <a:gd name="T47" fmla="*/ 606 h 655"/>
                <a:gd name="T48" fmla="*/ 206 w 514"/>
                <a:gd name="T49" fmla="*/ 590 h 655"/>
                <a:gd name="T50" fmla="*/ 185 w 514"/>
                <a:gd name="T51" fmla="*/ 566 h 655"/>
                <a:gd name="T52" fmla="*/ 160 w 514"/>
                <a:gd name="T53" fmla="*/ 528 h 655"/>
                <a:gd name="T54" fmla="*/ 116 w 514"/>
                <a:gd name="T55" fmla="*/ 452 h 655"/>
                <a:gd name="T56" fmla="*/ 82 w 514"/>
                <a:gd name="T57" fmla="*/ 380 h 655"/>
                <a:gd name="T58" fmla="*/ 65 w 514"/>
                <a:gd name="T59" fmla="*/ 339 h 655"/>
                <a:gd name="T60" fmla="*/ 47 w 514"/>
                <a:gd name="T61" fmla="*/ 293 h 655"/>
                <a:gd name="T62" fmla="*/ 24 w 514"/>
                <a:gd name="T63" fmla="*/ 206 h 655"/>
                <a:gd name="T64" fmla="*/ 11 w 514"/>
                <a:gd name="T65" fmla="*/ 132 h 655"/>
                <a:gd name="T66" fmla="*/ 5 w 514"/>
                <a:gd name="T67" fmla="*/ 82 h 655"/>
                <a:gd name="T68" fmla="*/ 1 w 514"/>
                <a:gd name="T69" fmla="*/ 35 h 655"/>
                <a:gd name="T70" fmla="*/ 0 w 514"/>
                <a:gd name="T71" fmla="*/ 11 h 655"/>
                <a:gd name="T72" fmla="*/ 1 w 514"/>
                <a:gd name="T73" fmla="*/ 2 h 65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14" h="655">
                  <a:moveTo>
                    <a:pt x="1" y="2"/>
                  </a:moveTo>
                  <a:lnTo>
                    <a:pt x="510" y="2"/>
                  </a:lnTo>
                  <a:lnTo>
                    <a:pt x="511" y="2"/>
                  </a:lnTo>
                  <a:lnTo>
                    <a:pt x="511" y="0"/>
                  </a:lnTo>
                  <a:lnTo>
                    <a:pt x="513" y="0"/>
                  </a:lnTo>
                  <a:lnTo>
                    <a:pt x="513" y="2"/>
                  </a:lnTo>
                  <a:lnTo>
                    <a:pt x="514" y="8"/>
                  </a:lnTo>
                  <a:lnTo>
                    <a:pt x="513" y="17"/>
                  </a:lnTo>
                  <a:lnTo>
                    <a:pt x="511" y="29"/>
                  </a:lnTo>
                  <a:lnTo>
                    <a:pt x="508" y="60"/>
                  </a:lnTo>
                  <a:lnTo>
                    <a:pt x="508" y="89"/>
                  </a:lnTo>
                  <a:lnTo>
                    <a:pt x="506" y="105"/>
                  </a:lnTo>
                  <a:lnTo>
                    <a:pt x="505" y="121"/>
                  </a:lnTo>
                  <a:lnTo>
                    <a:pt x="503" y="141"/>
                  </a:lnTo>
                  <a:lnTo>
                    <a:pt x="500" y="161"/>
                  </a:lnTo>
                  <a:lnTo>
                    <a:pt x="498" y="181"/>
                  </a:lnTo>
                  <a:lnTo>
                    <a:pt x="495" y="199"/>
                  </a:lnTo>
                  <a:lnTo>
                    <a:pt x="492" y="215"/>
                  </a:lnTo>
                  <a:lnTo>
                    <a:pt x="490" y="231"/>
                  </a:lnTo>
                  <a:lnTo>
                    <a:pt x="485" y="249"/>
                  </a:lnTo>
                  <a:lnTo>
                    <a:pt x="480" y="267"/>
                  </a:lnTo>
                  <a:lnTo>
                    <a:pt x="475" y="287"/>
                  </a:lnTo>
                  <a:lnTo>
                    <a:pt x="469" y="311"/>
                  </a:lnTo>
                  <a:lnTo>
                    <a:pt x="464" y="338"/>
                  </a:lnTo>
                  <a:lnTo>
                    <a:pt x="455" y="361"/>
                  </a:lnTo>
                  <a:lnTo>
                    <a:pt x="441" y="408"/>
                  </a:lnTo>
                  <a:lnTo>
                    <a:pt x="433" y="432"/>
                  </a:lnTo>
                  <a:lnTo>
                    <a:pt x="421" y="455"/>
                  </a:lnTo>
                  <a:lnTo>
                    <a:pt x="410" y="479"/>
                  </a:lnTo>
                  <a:lnTo>
                    <a:pt x="396" y="504"/>
                  </a:lnTo>
                  <a:lnTo>
                    <a:pt x="380" y="529"/>
                  </a:lnTo>
                  <a:lnTo>
                    <a:pt x="359" y="556"/>
                  </a:lnTo>
                  <a:lnTo>
                    <a:pt x="337" y="581"/>
                  </a:lnTo>
                  <a:lnTo>
                    <a:pt x="316" y="605"/>
                  </a:lnTo>
                  <a:lnTo>
                    <a:pt x="295" y="625"/>
                  </a:lnTo>
                  <a:lnTo>
                    <a:pt x="280" y="641"/>
                  </a:lnTo>
                  <a:lnTo>
                    <a:pt x="273" y="646"/>
                  </a:lnTo>
                  <a:lnTo>
                    <a:pt x="269" y="652"/>
                  </a:lnTo>
                  <a:lnTo>
                    <a:pt x="267" y="654"/>
                  </a:lnTo>
                  <a:lnTo>
                    <a:pt x="265" y="655"/>
                  </a:lnTo>
                  <a:lnTo>
                    <a:pt x="264" y="654"/>
                  </a:lnTo>
                  <a:lnTo>
                    <a:pt x="259" y="650"/>
                  </a:lnTo>
                  <a:lnTo>
                    <a:pt x="254" y="646"/>
                  </a:lnTo>
                  <a:lnTo>
                    <a:pt x="247" y="641"/>
                  </a:lnTo>
                  <a:lnTo>
                    <a:pt x="232" y="630"/>
                  </a:lnTo>
                  <a:lnTo>
                    <a:pt x="226" y="625"/>
                  </a:lnTo>
                  <a:lnTo>
                    <a:pt x="223" y="619"/>
                  </a:lnTo>
                  <a:lnTo>
                    <a:pt x="218" y="616"/>
                  </a:lnTo>
                  <a:lnTo>
                    <a:pt x="213" y="609"/>
                  </a:lnTo>
                  <a:lnTo>
                    <a:pt x="206" y="600"/>
                  </a:lnTo>
                  <a:lnTo>
                    <a:pt x="196" y="589"/>
                  </a:lnTo>
                  <a:lnTo>
                    <a:pt x="185" y="576"/>
                  </a:lnTo>
                  <a:lnTo>
                    <a:pt x="173" y="558"/>
                  </a:lnTo>
                  <a:lnTo>
                    <a:pt x="160" y="538"/>
                  </a:lnTo>
                  <a:lnTo>
                    <a:pt x="144" y="515"/>
                  </a:lnTo>
                  <a:lnTo>
                    <a:pt x="116" y="462"/>
                  </a:lnTo>
                  <a:lnTo>
                    <a:pt x="91" y="414"/>
                  </a:lnTo>
                  <a:lnTo>
                    <a:pt x="82" y="390"/>
                  </a:lnTo>
                  <a:lnTo>
                    <a:pt x="72" y="369"/>
                  </a:lnTo>
                  <a:lnTo>
                    <a:pt x="65" y="349"/>
                  </a:lnTo>
                  <a:lnTo>
                    <a:pt x="57" y="331"/>
                  </a:lnTo>
                  <a:lnTo>
                    <a:pt x="47" y="293"/>
                  </a:lnTo>
                  <a:lnTo>
                    <a:pt x="36" y="251"/>
                  </a:lnTo>
                  <a:lnTo>
                    <a:pt x="24" y="206"/>
                  </a:lnTo>
                  <a:lnTo>
                    <a:pt x="16" y="157"/>
                  </a:lnTo>
                  <a:lnTo>
                    <a:pt x="11" y="132"/>
                  </a:lnTo>
                  <a:lnTo>
                    <a:pt x="8" y="107"/>
                  </a:lnTo>
                  <a:lnTo>
                    <a:pt x="5" y="82"/>
                  </a:lnTo>
                  <a:lnTo>
                    <a:pt x="3" y="56"/>
                  </a:lnTo>
                  <a:lnTo>
                    <a:pt x="1" y="35"/>
                  </a:lnTo>
                  <a:lnTo>
                    <a:pt x="0" y="17"/>
                  </a:lnTo>
                  <a:lnTo>
                    <a:pt x="0" y="11"/>
                  </a:lnTo>
                  <a:lnTo>
                    <a:pt x="0" y="6"/>
                  </a:lnTo>
                  <a:lnTo>
                    <a:pt x="1" y="2"/>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26" name="Freeform 23"/>
            <p:cNvSpPr>
              <a:spLocks/>
            </p:cNvSpPr>
            <p:nvPr/>
          </p:nvSpPr>
          <p:spPr bwMode="auto">
            <a:xfrm>
              <a:off x="148" y="199"/>
              <a:ext cx="184" cy="174"/>
            </a:xfrm>
            <a:custGeom>
              <a:avLst/>
              <a:gdLst>
                <a:gd name="T0" fmla="*/ 17 w 184"/>
                <a:gd name="T1" fmla="*/ 0 h 175"/>
                <a:gd name="T2" fmla="*/ 184 w 184"/>
                <a:gd name="T3" fmla="*/ 0 h 175"/>
                <a:gd name="T4" fmla="*/ 182 w 184"/>
                <a:gd name="T5" fmla="*/ 165 h 175"/>
                <a:gd name="T6" fmla="*/ 15 w 184"/>
                <a:gd name="T7" fmla="*/ 165 h 175"/>
                <a:gd name="T8" fmla="*/ 15 w 184"/>
                <a:gd name="T9" fmla="*/ 165 h 175"/>
                <a:gd name="T10" fmla="*/ 17 w 184"/>
                <a:gd name="T11" fmla="*/ 165 h 175"/>
                <a:gd name="T12" fmla="*/ 18 w 184"/>
                <a:gd name="T13" fmla="*/ 162 h 175"/>
                <a:gd name="T14" fmla="*/ 17 w 184"/>
                <a:gd name="T15" fmla="*/ 158 h 175"/>
                <a:gd name="T16" fmla="*/ 15 w 184"/>
                <a:gd name="T17" fmla="*/ 151 h 175"/>
                <a:gd name="T18" fmla="*/ 15 w 184"/>
                <a:gd name="T19" fmla="*/ 147 h 175"/>
                <a:gd name="T20" fmla="*/ 15 w 184"/>
                <a:gd name="T21" fmla="*/ 144 h 175"/>
                <a:gd name="T22" fmla="*/ 15 w 184"/>
                <a:gd name="T23" fmla="*/ 138 h 175"/>
                <a:gd name="T24" fmla="*/ 13 w 184"/>
                <a:gd name="T25" fmla="*/ 129 h 175"/>
                <a:gd name="T26" fmla="*/ 12 w 184"/>
                <a:gd name="T27" fmla="*/ 122 h 175"/>
                <a:gd name="T28" fmla="*/ 10 w 184"/>
                <a:gd name="T29" fmla="*/ 113 h 175"/>
                <a:gd name="T30" fmla="*/ 8 w 184"/>
                <a:gd name="T31" fmla="*/ 102 h 175"/>
                <a:gd name="T32" fmla="*/ 8 w 184"/>
                <a:gd name="T33" fmla="*/ 93 h 175"/>
                <a:gd name="T34" fmla="*/ 7 w 184"/>
                <a:gd name="T35" fmla="*/ 87 h 175"/>
                <a:gd name="T36" fmla="*/ 5 w 184"/>
                <a:gd name="T37" fmla="*/ 85 h 175"/>
                <a:gd name="T38" fmla="*/ 2 w 184"/>
                <a:gd name="T39" fmla="*/ 65 h 175"/>
                <a:gd name="T40" fmla="*/ 2 w 184"/>
                <a:gd name="T41" fmla="*/ 45 h 175"/>
                <a:gd name="T42" fmla="*/ 2 w 184"/>
                <a:gd name="T43" fmla="*/ 40 h 175"/>
                <a:gd name="T44" fmla="*/ 2 w 184"/>
                <a:gd name="T45" fmla="*/ 33 h 175"/>
                <a:gd name="T46" fmla="*/ 2 w 184"/>
                <a:gd name="T47" fmla="*/ 20 h 175"/>
                <a:gd name="T48" fmla="*/ 0 w 184"/>
                <a:gd name="T49" fmla="*/ 11 h 175"/>
                <a:gd name="T50" fmla="*/ 0 w 184"/>
                <a:gd name="T51" fmla="*/ 6 h 175"/>
                <a:gd name="T52" fmla="*/ 0 w 184"/>
                <a:gd name="T53" fmla="*/ 2 h 175"/>
                <a:gd name="T54" fmla="*/ 0 w 184"/>
                <a:gd name="T55" fmla="*/ 0 h 175"/>
                <a:gd name="T56" fmla="*/ 17 w 184"/>
                <a:gd name="T57" fmla="*/ 0 h 17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84" h="175">
                  <a:moveTo>
                    <a:pt x="17" y="0"/>
                  </a:moveTo>
                  <a:lnTo>
                    <a:pt x="184" y="0"/>
                  </a:lnTo>
                  <a:lnTo>
                    <a:pt x="182" y="175"/>
                  </a:lnTo>
                  <a:lnTo>
                    <a:pt x="15" y="175"/>
                  </a:lnTo>
                  <a:lnTo>
                    <a:pt x="17" y="175"/>
                  </a:lnTo>
                  <a:lnTo>
                    <a:pt x="18" y="172"/>
                  </a:lnTo>
                  <a:lnTo>
                    <a:pt x="17" y="168"/>
                  </a:lnTo>
                  <a:lnTo>
                    <a:pt x="15" y="161"/>
                  </a:lnTo>
                  <a:lnTo>
                    <a:pt x="15" y="157"/>
                  </a:lnTo>
                  <a:lnTo>
                    <a:pt x="15" y="154"/>
                  </a:lnTo>
                  <a:lnTo>
                    <a:pt x="15" y="148"/>
                  </a:lnTo>
                  <a:lnTo>
                    <a:pt x="13" y="139"/>
                  </a:lnTo>
                  <a:lnTo>
                    <a:pt x="12" y="132"/>
                  </a:lnTo>
                  <a:lnTo>
                    <a:pt x="10" y="123"/>
                  </a:lnTo>
                  <a:lnTo>
                    <a:pt x="8" y="112"/>
                  </a:lnTo>
                  <a:lnTo>
                    <a:pt x="8" y="103"/>
                  </a:lnTo>
                  <a:lnTo>
                    <a:pt x="7" y="94"/>
                  </a:lnTo>
                  <a:lnTo>
                    <a:pt x="5" y="85"/>
                  </a:lnTo>
                  <a:lnTo>
                    <a:pt x="2" y="65"/>
                  </a:lnTo>
                  <a:lnTo>
                    <a:pt x="2" y="45"/>
                  </a:lnTo>
                  <a:lnTo>
                    <a:pt x="2" y="40"/>
                  </a:lnTo>
                  <a:lnTo>
                    <a:pt x="2" y="33"/>
                  </a:lnTo>
                  <a:lnTo>
                    <a:pt x="2" y="20"/>
                  </a:lnTo>
                  <a:lnTo>
                    <a:pt x="0" y="11"/>
                  </a:lnTo>
                  <a:lnTo>
                    <a:pt x="0" y="6"/>
                  </a:lnTo>
                  <a:lnTo>
                    <a:pt x="0" y="2"/>
                  </a:lnTo>
                  <a:lnTo>
                    <a:pt x="0" y="0"/>
                  </a:lnTo>
                  <a:lnTo>
                    <a:pt x="17" y="0"/>
                  </a:lnTo>
                  <a:close/>
                </a:path>
              </a:pathLst>
            </a:custGeom>
            <a:solidFill>
              <a:srgbClr val="61BFF3"/>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27" name="Freeform 24"/>
            <p:cNvSpPr>
              <a:spLocks/>
            </p:cNvSpPr>
            <p:nvPr/>
          </p:nvSpPr>
          <p:spPr bwMode="auto">
            <a:xfrm>
              <a:off x="160" y="206"/>
              <a:ext cx="59" cy="89"/>
            </a:xfrm>
            <a:custGeom>
              <a:avLst/>
              <a:gdLst>
                <a:gd name="T0" fmla="*/ 20 w 58"/>
                <a:gd name="T1" fmla="*/ 25 h 89"/>
                <a:gd name="T2" fmla="*/ 22 w 58"/>
                <a:gd name="T3" fmla="*/ 24 h 89"/>
                <a:gd name="T4" fmla="*/ 20 w 58"/>
                <a:gd name="T5" fmla="*/ 18 h 89"/>
                <a:gd name="T6" fmla="*/ 20 w 58"/>
                <a:gd name="T7" fmla="*/ 15 h 89"/>
                <a:gd name="T8" fmla="*/ 25 w 58"/>
                <a:gd name="T9" fmla="*/ 13 h 89"/>
                <a:gd name="T10" fmla="*/ 23 w 58"/>
                <a:gd name="T11" fmla="*/ 11 h 89"/>
                <a:gd name="T12" fmla="*/ 27 w 58"/>
                <a:gd name="T13" fmla="*/ 7 h 89"/>
                <a:gd name="T14" fmla="*/ 40 w 58"/>
                <a:gd name="T15" fmla="*/ 6 h 89"/>
                <a:gd name="T16" fmla="*/ 43 w 58"/>
                <a:gd name="T17" fmla="*/ 4 h 89"/>
                <a:gd name="T18" fmla="*/ 50 w 58"/>
                <a:gd name="T19" fmla="*/ 2 h 89"/>
                <a:gd name="T20" fmla="*/ 51 w 58"/>
                <a:gd name="T21" fmla="*/ 4 h 89"/>
                <a:gd name="T22" fmla="*/ 51 w 58"/>
                <a:gd name="T23" fmla="*/ 7 h 89"/>
                <a:gd name="T24" fmla="*/ 51 w 58"/>
                <a:gd name="T25" fmla="*/ 9 h 89"/>
                <a:gd name="T26" fmla="*/ 53 w 58"/>
                <a:gd name="T27" fmla="*/ 27 h 89"/>
                <a:gd name="T28" fmla="*/ 48 w 58"/>
                <a:gd name="T29" fmla="*/ 33 h 89"/>
                <a:gd name="T30" fmla="*/ 43 w 58"/>
                <a:gd name="T31" fmla="*/ 34 h 89"/>
                <a:gd name="T32" fmla="*/ 43 w 58"/>
                <a:gd name="T33" fmla="*/ 42 h 89"/>
                <a:gd name="T34" fmla="*/ 46 w 58"/>
                <a:gd name="T35" fmla="*/ 45 h 89"/>
                <a:gd name="T36" fmla="*/ 48 w 58"/>
                <a:gd name="T37" fmla="*/ 54 h 89"/>
                <a:gd name="T38" fmla="*/ 51 w 58"/>
                <a:gd name="T39" fmla="*/ 33 h 89"/>
                <a:gd name="T40" fmla="*/ 53 w 58"/>
                <a:gd name="T41" fmla="*/ 31 h 89"/>
                <a:gd name="T42" fmla="*/ 56 w 58"/>
                <a:gd name="T43" fmla="*/ 31 h 89"/>
                <a:gd name="T44" fmla="*/ 61 w 58"/>
                <a:gd name="T45" fmla="*/ 31 h 89"/>
                <a:gd name="T46" fmla="*/ 68 w 58"/>
                <a:gd name="T47" fmla="*/ 38 h 89"/>
                <a:gd name="T48" fmla="*/ 61 w 58"/>
                <a:gd name="T49" fmla="*/ 40 h 89"/>
                <a:gd name="T50" fmla="*/ 56 w 58"/>
                <a:gd name="T51" fmla="*/ 34 h 89"/>
                <a:gd name="T52" fmla="*/ 53 w 58"/>
                <a:gd name="T53" fmla="*/ 34 h 89"/>
                <a:gd name="T54" fmla="*/ 51 w 58"/>
                <a:gd name="T55" fmla="*/ 36 h 89"/>
                <a:gd name="T56" fmla="*/ 53 w 58"/>
                <a:gd name="T57" fmla="*/ 40 h 89"/>
                <a:gd name="T58" fmla="*/ 53 w 58"/>
                <a:gd name="T59" fmla="*/ 51 h 89"/>
                <a:gd name="T60" fmla="*/ 46 w 58"/>
                <a:gd name="T61" fmla="*/ 62 h 89"/>
                <a:gd name="T62" fmla="*/ 50 w 58"/>
                <a:gd name="T63" fmla="*/ 81 h 89"/>
                <a:gd name="T64" fmla="*/ 43 w 58"/>
                <a:gd name="T65" fmla="*/ 89 h 89"/>
                <a:gd name="T66" fmla="*/ 23 w 58"/>
                <a:gd name="T67" fmla="*/ 83 h 89"/>
                <a:gd name="T68" fmla="*/ 23 w 58"/>
                <a:gd name="T69" fmla="*/ 78 h 89"/>
                <a:gd name="T70" fmla="*/ 40 w 58"/>
                <a:gd name="T71" fmla="*/ 76 h 89"/>
                <a:gd name="T72" fmla="*/ 40 w 58"/>
                <a:gd name="T73" fmla="*/ 72 h 89"/>
                <a:gd name="T74" fmla="*/ 23 w 58"/>
                <a:gd name="T75" fmla="*/ 72 h 89"/>
                <a:gd name="T76" fmla="*/ 12 w 58"/>
                <a:gd name="T77" fmla="*/ 65 h 89"/>
                <a:gd name="T78" fmla="*/ 9 w 58"/>
                <a:gd name="T79" fmla="*/ 58 h 89"/>
                <a:gd name="T80" fmla="*/ 12 w 58"/>
                <a:gd name="T81" fmla="*/ 54 h 89"/>
                <a:gd name="T82" fmla="*/ 15 w 58"/>
                <a:gd name="T83" fmla="*/ 53 h 89"/>
                <a:gd name="T84" fmla="*/ 18 w 58"/>
                <a:gd name="T85" fmla="*/ 60 h 89"/>
                <a:gd name="T86" fmla="*/ 20 w 58"/>
                <a:gd name="T87" fmla="*/ 60 h 89"/>
                <a:gd name="T88" fmla="*/ 18 w 58"/>
                <a:gd name="T89" fmla="*/ 51 h 89"/>
                <a:gd name="T90" fmla="*/ 23 w 58"/>
                <a:gd name="T91" fmla="*/ 51 h 89"/>
                <a:gd name="T92" fmla="*/ 23 w 58"/>
                <a:gd name="T93" fmla="*/ 47 h 89"/>
                <a:gd name="T94" fmla="*/ 17 w 58"/>
                <a:gd name="T95" fmla="*/ 47 h 89"/>
                <a:gd name="T96" fmla="*/ 0 w 58"/>
                <a:gd name="T97" fmla="*/ 43 h 89"/>
                <a:gd name="T98" fmla="*/ 4 w 58"/>
                <a:gd name="T99" fmla="*/ 31 h 89"/>
                <a:gd name="T100" fmla="*/ 7 w 58"/>
                <a:gd name="T101" fmla="*/ 34 h 89"/>
                <a:gd name="T102" fmla="*/ 10 w 58"/>
                <a:gd name="T103" fmla="*/ 40 h 89"/>
                <a:gd name="T104" fmla="*/ 15 w 58"/>
                <a:gd name="T105" fmla="*/ 38 h 89"/>
                <a:gd name="T106" fmla="*/ 14 w 58"/>
                <a:gd name="T107" fmla="*/ 34 h 89"/>
                <a:gd name="T108" fmla="*/ 10 w 58"/>
                <a:gd name="T109" fmla="*/ 31 h 89"/>
                <a:gd name="T110" fmla="*/ 7 w 58"/>
                <a:gd name="T111" fmla="*/ 25 h 89"/>
                <a:gd name="T112" fmla="*/ 5 w 58"/>
                <a:gd name="T113" fmla="*/ 20 h 89"/>
                <a:gd name="T114" fmla="*/ 7 w 58"/>
                <a:gd name="T115" fmla="*/ 15 h 89"/>
                <a:gd name="T116" fmla="*/ 12 w 58"/>
                <a:gd name="T117" fmla="*/ 15 h 89"/>
                <a:gd name="T118" fmla="*/ 15 w 58"/>
                <a:gd name="T119" fmla="*/ 24 h 8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58" h="89">
                  <a:moveTo>
                    <a:pt x="15" y="24"/>
                  </a:moveTo>
                  <a:lnTo>
                    <a:pt x="15" y="24"/>
                  </a:lnTo>
                  <a:lnTo>
                    <a:pt x="15" y="25"/>
                  </a:lnTo>
                  <a:lnTo>
                    <a:pt x="17" y="25"/>
                  </a:lnTo>
                  <a:lnTo>
                    <a:pt x="20" y="25"/>
                  </a:lnTo>
                  <a:lnTo>
                    <a:pt x="20" y="24"/>
                  </a:lnTo>
                  <a:lnTo>
                    <a:pt x="22" y="24"/>
                  </a:lnTo>
                  <a:lnTo>
                    <a:pt x="22" y="20"/>
                  </a:lnTo>
                  <a:lnTo>
                    <a:pt x="20" y="20"/>
                  </a:lnTo>
                  <a:lnTo>
                    <a:pt x="20" y="18"/>
                  </a:lnTo>
                  <a:lnTo>
                    <a:pt x="20" y="16"/>
                  </a:lnTo>
                  <a:lnTo>
                    <a:pt x="18" y="16"/>
                  </a:lnTo>
                  <a:lnTo>
                    <a:pt x="20" y="16"/>
                  </a:lnTo>
                  <a:lnTo>
                    <a:pt x="20" y="15"/>
                  </a:lnTo>
                  <a:lnTo>
                    <a:pt x="22" y="15"/>
                  </a:lnTo>
                  <a:lnTo>
                    <a:pt x="23" y="15"/>
                  </a:lnTo>
                  <a:lnTo>
                    <a:pt x="25" y="15"/>
                  </a:lnTo>
                  <a:lnTo>
                    <a:pt x="25" y="13"/>
                  </a:lnTo>
                  <a:lnTo>
                    <a:pt x="23" y="13"/>
                  </a:lnTo>
                  <a:lnTo>
                    <a:pt x="23" y="11"/>
                  </a:lnTo>
                  <a:lnTo>
                    <a:pt x="25" y="11"/>
                  </a:lnTo>
                  <a:lnTo>
                    <a:pt x="25" y="9"/>
                  </a:lnTo>
                  <a:lnTo>
                    <a:pt x="27" y="9"/>
                  </a:lnTo>
                  <a:lnTo>
                    <a:pt x="27" y="7"/>
                  </a:lnTo>
                  <a:lnTo>
                    <a:pt x="28" y="7"/>
                  </a:lnTo>
                  <a:lnTo>
                    <a:pt x="28" y="6"/>
                  </a:lnTo>
                  <a:lnTo>
                    <a:pt x="30" y="6"/>
                  </a:lnTo>
                  <a:lnTo>
                    <a:pt x="32" y="6"/>
                  </a:lnTo>
                  <a:lnTo>
                    <a:pt x="32" y="4"/>
                  </a:lnTo>
                  <a:lnTo>
                    <a:pt x="33" y="4"/>
                  </a:lnTo>
                  <a:lnTo>
                    <a:pt x="33" y="2"/>
                  </a:lnTo>
                  <a:lnTo>
                    <a:pt x="35" y="0"/>
                  </a:lnTo>
                  <a:lnTo>
                    <a:pt x="36" y="0"/>
                  </a:lnTo>
                  <a:lnTo>
                    <a:pt x="40" y="2"/>
                  </a:lnTo>
                  <a:lnTo>
                    <a:pt x="40" y="4"/>
                  </a:lnTo>
                  <a:lnTo>
                    <a:pt x="41" y="4"/>
                  </a:lnTo>
                  <a:lnTo>
                    <a:pt x="41" y="6"/>
                  </a:lnTo>
                  <a:lnTo>
                    <a:pt x="41" y="7"/>
                  </a:lnTo>
                  <a:lnTo>
                    <a:pt x="41" y="9"/>
                  </a:lnTo>
                  <a:lnTo>
                    <a:pt x="43" y="11"/>
                  </a:lnTo>
                  <a:lnTo>
                    <a:pt x="41" y="11"/>
                  </a:lnTo>
                  <a:lnTo>
                    <a:pt x="43" y="13"/>
                  </a:lnTo>
                  <a:lnTo>
                    <a:pt x="45" y="15"/>
                  </a:lnTo>
                  <a:lnTo>
                    <a:pt x="45" y="18"/>
                  </a:lnTo>
                  <a:lnTo>
                    <a:pt x="45" y="20"/>
                  </a:lnTo>
                  <a:lnTo>
                    <a:pt x="43" y="22"/>
                  </a:lnTo>
                  <a:lnTo>
                    <a:pt x="43" y="25"/>
                  </a:lnTo>
                  <a:lnTo>
                    <a:pt x="43" y="27"/>
                  </a:lnTo>
                  <a:lnTo>
                    <a:pt x="41" y="29"/>
                  </a:lnTo>
                  <a:lnTo>
                    <a:pt x="41" y="31"/>
                  </a:lnTo>
                  <a:lnTo>
                    <a:pt x="40" y="31"/>
                  </a:lnTo>
                  <a:lnTo>
                    <a:pt x="38" y="33"/>
                  </a:lnTo>
                  <a:lnTo>
                    <a:pt x="36" y="33"/>
                  </a:lnTo>
                  <a:lnTo>
                    <a:pt x="35" y="33"/>
                  </a:lnTo>
                  <a:lnTo>
                    <a:pt x="35" y="34"/>
                  </a:lnTo>
                  <a:lnTo>
                    <a:pt x="33" y="34"/>
                  </a:lnTo>
                  <a:lnTo>
                    <a:pt x="33" y="36"/>
                  </a:lnTo>
                  <a:lnTo>
                    <a:pt x="33" y="40"/>
                  </a:lnTo>
                  <a:lnTo>
                    <a:pt x="33" y="42"/>
                  </a:lnTo>
                  <a:lnTo>
                    <a:pt x="33" y="43"/>
                  </a:lnTo>
                  <a:lnTo>
                    <a:pt x="35" y="43"/>
                  </a:lnTo>
                  <a:lnTo>
                    <a:pt x="35" y="45"/>
                  </a:lnTo>
                  <a:lnTo>
                    <a:pt x="36" y="45"/>
                  </a:lnTo>
                  <a:lnTo>
                    <a:pt x="36" y="47"/>
                  </a:lnTo>
                  <a:lnTo>
                    <a:pt x="36" y="49"/>
                  </a:lnTo>
                  <a:lnTo>
                    <a:pt x="36" y="51"/>
                  </a:lnTo>
                  <a:lnTo>
                    <a:pt x="38" y="51"/>
                  </a:lnTo>
                  <a:lnTo>
                    <a:pt x="38" y="53"/>
                  </a:lnTo>
                  <a:lnTo>
                    <a:pt x="38" y="54"/>
                  </a:lnTo>
                  <a:lnTo>
                    <a:pt x="38" y="56"/>
                  </a:lnTo>
                  <a:lnTo>
                    <a:pt x="40" y="56"/>
                  </a:lnTo>
                  <a:lnTo>
                    <a:pt x="41" y="54"/>
                  </a:lnTo>
                  <a:lnTo>
                    <a:pt x="41" y="33"/>
                  </a:lnTo>
                  <a:lnTo>
                    <a:pt x="41" y="31"/>
                  </a:lnTo>
                  <a:lnTo>
                    <a:pt x="43" y="31"/>
                  </a:lnTo>
                  <a:lnTo>
                    <a:pt x="45" y="31"/>
                  </a:lnTo>
                  <a:lnTo>
                    <a:pt x="46" y="31"/>
                  </a:lnTo>
                  <a:lnTo>
                    <a:pt x="48" y="31"/>
                  </a:lnTo>
                  <a:lnTo>
                    <a:pt x="48" y="29"/>
                  </a:lnTo>
                  <a:lnTo>
                    <a:pt x="50" y="31"/>
                  </a:lnTo>
                  <a:lnTo>
                    <a:pt x="51" y="31"/>
                  </a:lnTo>
                  <a:lnTo>
                    <a:pt x="53" y="33"/>
                  </a:lnTo>
                  <a:lnTo>
                    <a:pt x="55" y="34"/>
                  </a:lnTo>
                  <a:lnTo>
                    <a:pt x="56" y="36"/>
                  </a:lnTo>
                  <a:lnTo>
                    <a:pt x="58" y="36"/>
                  </a:lnTo>
                  <a:lnTo>
                    <a:pt x="58" y="38"/>
                  </a:lnTo>
                  <a:lnTo>
                    <a:pt x="56" y="38"/>
                  </a:lnTo>
                  <a:lnTo>
                    <a:pt x="56" y="40"/>
                  </a:lnTo>
                  <a:lnTo>
                    <a:pt x="55" y="40"/>
                  </a:lnTo>
                  <a:lnTo>
                    <a:pt x="51" y="40"/>
                  </a:lnTo>
                  <a:lnTo>
                    <a:pt x="50" y="40"/>
                  </a:lnTo>
                  <a:lnTo>
                    <a:pt x="48" y="38"/>
                  </a:lnTo>
                  <a:lnTo>
                    <a:pt x="48" y="36"/>
                  </a:lnTo>
                  <a:lnTo>
                    <a:pt x="46" y="36"/>
                  </a:lnTo>
                  <a:lnTo>
                    <a:pt x="46" y="34"/>
                  </a:lnTo>
                  <a:lnTo>
                    <a:pt x="46" y="33"/>
                  </a:lnTo>
                  <a:lnTo>
                    <a:pt x="45" y="33"/>
                  </a:lnTo>
                  <a:lnTo>
                    <a:pt x="45" y="34"/>
                  </a:lnTo>
                  <a:lnTo>
                    <a:pt x="43" y="34"/>
                  </a:lnTo>
                  <a:lnTo>
                    <a:pt x="41" y="34"/>
                  </a:lnTo>
                  <a:lnTo>
                    <a:pt x="41" y="36"/>
                  </a:lnTo>
                  <a:lnTo>
                    <a:pt x="41" y="40"/>
                  </a:lnTo>
                  <a:lnTo>
                    <a:pt x="43" y="40"/>
                  </a:lnTo>
                  <a:lnTo>
                    <a:pt x="43" y="42"/>
                  </a:lnTo>
                  <a:lnTo>
                    <a:pt x="41" y="42"/>
                  </a:lnTo>
                  <a:lnTo>
                    <a:pt x="41" y="43"/>
                  </a:lnTo>
                  <a:lnTo>
                    <a:pt x="43" y="43"/>
                  </a:lnTo>
                  <a:lnTo>
                    <a:pt x="43" y="49"/>
                  </a:lnTo>
                  <a:lnTo>
                    <a:pt x="43" y="51"/>
                  </a:lnTo>
                  <a:lnTo>
                    <a:pt x="41" y="56"/>
                  </a:lnTo>
                  <a:lnTo>
                    <a:pt x="41" y="60"/>
                  </a:lnTo>
                  <a:lnTo>
                    <a:pt x="40" y="60"/>
                  </a:lnTo>
                  <a:lnTo>
                    <a:pt x="38" y="60"/>
                  </a:lnTo>
                  <a:lnTo>
                    <a:pt x="36" y="60"/>
                  </a:lnTo>
                  <a:lnTo>
                    <a:pt x="36" y="62"/>
                  </a:lnTo>
                  <a:lnTo>
                    <a:pt x="36" y="63"/>
                  </a:lnTo>
                  <a:lnTo>
                    <a:pt x="36" y="65"/>
                  </a:lnTo>
                  <a:lnTo>
                    <a:pt x="36" y="67"/>
                  </a:lnTo>
                  <a:lnTo>
                    <a:pt x="36" y="69"/>
                  </a:lnTo>
                  <a:lnTo>
                    <a:pt x="36" y="71"/>
                  </a:lnTo>
                  <a:lnTo>
                    <a:pt x="38" y="72"/>
                  </a:lnTo>
                  <a:lnTo>
                    <a:pt x="40" y="72"/>
                  </a:lnTo>
                  <a:lnTo>
                    <a:pt x="40" y="81"/>
                  </a:lnTo>
                  <a:lnTo>
                    <a:pt x="38" y="81"/>
                  </a:lnTo>
                  <a:lnTo>
                    <a:pt x="38" y="83"/>
                  </a:lnTo>
                  <a:lnTo>
                    <a:pt x="36" y="83"/>
                  </a:lnTo>
                  <a:lnTo>
                    <a:pt x="36" y="89"/>
                  </a:lnTo>
                  <a:lnTo>
                    <a:pt x="35" y="89"/>
                  </a:lnTo>
                  <a:lnTo>
                    <a:pt x="33" y="89"/>
                  </a:lnTo>
                  <a:lnTo>
                    <a:pt x="30" y="89"/>
                  </a:lnTo>
                  <a:lnTo>
                    <a:pt x="27" y="89"/>
                  </a:lnTo>
                  <a:lnTo>
                    <a:pt x="25" y="89"/>
                  </a:lnTo>
                  <a:lnTo>
                    <a:pt x="23" y="89"/>
                  </a:lnTo>
                  <a:lnTo>
                    <a:pt x="23" y="87"/>
                  </a:lnTo>
                  <a:lnTo>
                    <a:pt x="23" y="85"/>
                  </a:lnTo>
                  <a:lnTo>
                    <a:pt x="23" y="83"/>
                  </a:lnTo>
                  <a:lnTo>
                    <a:pt x="23" y="81"/>
                  </a:lnTo>
                  <a:lnTo>
                    <a:pt x="22" y="80"/>
                  </a:lnTo>
                  <a:lnTo>
                    <a:pt x="23" y="80"/>
                  </a:lnTo>
                  <a:lnTo>
                    <a:pt x="23" y="78"/>
                  </a:lnTo>
                  <a:lnTo>
                    <a:pt x="27" y="78"/>
                  </a:lnTo>
                  <a:lnTo>
                    <a:pt x="28" y="78"/>
                  </a:lnTo>
                  <a:lnTo>
                    <a:pt x="28" y="76"/>
                  </a:lnTo>
                  <a:lnTo>
                    <a:pt x="30" y="76"/>
                  </a:lnTo>
                  <a:lnTo>
                    <a:pt x="32" y="76"/>
                  </a:lnTo>
                  <a:lnTo>
                    <a:pt x="32" y="74"/>
                  </a:lnTo>
                  <a:lnTo>
                    <a:pt x="30" y="74"/>
                  </a:lnTo>
                  <a:lnTo>
                    <a:pt x="30" y="72"/>
                  </a:lnTo>
                  <a:lnTo>
                    <a:pt x="30" y="71"/>
                  </a:lnTo>
                  <a:lnTo>
                    <a:pt x="28" y="71"/>
                  </a:lnTo>
                  <a:lnTo>
                    <a:pt x="27" y="71"/>
                  </a:lnTo>
                  <a:lnTo>
                    <a:pt x="25" y="72"/>
                  </a:lnTo>
                  <a:lnTo>
                    <a:pt x="23" y="72"/>
                  </a:lnTo>
                  <a:lnTo>
                    <a:pt x="22" y="71"/>
                  </a:lnTo>
                  <a:lnTo>
                    <a:pt x="20" y="71"/>
                  </a:lnTo>
                  <a:lnTo>
                    <a:pt x="15" y="71"/>
                  </a:lnTo>
                  <a:lnTo>
                    <a:pt x="14" y="67"/>
                  </a:lnTo>
                  <a:lnTo>
                    <a:pt x="12" y="67"/>
                  </a:lnTo>
                  <a:lnTo>
                    <a:pt x="12" y="65"/>
                  </a:lnTo>
                  <a:lnTo>
                    <a:pt x="10" y="65"/>
                  </a:lnTo>
                  <a:lnTo>
                    <a:pt x="9" y="63"/>
                  </a:lnTo>
                  <a:lnTo>
                    <a:pt x="9" y="60"/>
                  </a:lnTo>
                  <a:lnTo>
                    <a:pt x="9" y="58"/>
                  </a:lnTo>
                  <a:lnTo>
                    <a:pt x="9" y="56"/>
                  </a:lnTo>
                  <a:lnTo>
                    <a:pt x="10" y="56"/>
                  </a:lnTo>
                  <a:lnTo>
                    <a:pt x="10" y="54"/>
                  </a:lnTo>
                  <a:lnTo>
                    <a:pt x="12" y="54"/>
                  </a:lnTo>
                  <a:lnTo>
                    <a:pt x="14" y="53"/>
                  </a:lnTo>
                  <a:lnTo>
                    <a:pt x="15" y="53"/>
                  </a:lnTo>
                  <a:lnTo>
                    <a:pt x="15" y="54"/>
                  </a:lnTo>
                  <a:lnTo>
                    <a:pt x="15" y="60"/>
                  </a:lnTo>
                  <a:lnTo>
                    <a:pt x="17" y="60"/>
                  </a:lnTo>
                  <a:lnTo>
                    <a:pt x="18" y="60"/>
                  </a:lnTo>
                  <a:lnTo>
                    <a:pt x="18" y="62"/>
                  </a:lnTo>
                  <a:lnTo>
                    <a:pt x="20" y="62"/>
                  </a:lnTo>
                  <a:lnTo>
                    <a:pt x="20" y="60"/>
                  </a:lnTo>
                  <a:lnTo>
                    <a:pt x="18" y="60"/>
                  </a:lnTo>
                  <a:lnTo>
                    <a:pt x="18" y="58"/>
                  </a:lnTo>
                  <a:lnTo>
                    <a:pt x="18" y="56"/>
                  </a:lnTo>
                  <a:lnTo>
                    <a:pt x="18" y="53"/>
                  </a:lnTo>
                  <a:lnTo>
                    <a:pt x="18" y="51"/>
                  </a:lnTo>
                  <a:lnTo>
                    <a:pt x="20" y="51"/>
                  </a:lnTo>
                  <a:lnTo>
                    <a:pt x="22" y="51"/>
                  </a:lnTo>
                  <a:lnTo>
                    <a:pt x="23" y="51"/>
                  </a:lnTo>
                  <a:lnTo>
                    <a:pt x="23" y="49"/>
                  </a:lnTo>
                  <a:lnTo>
                    <a:pt x="23" y="47"/>
                  </a:lnTo>
                  <a:lnTo>
                    <a:pt x="22" y="47"/>
                  </a:lnTo>
                  <a:lnTo>
                    <a:pt x="20" y="47"/>
                  </a:lnTo>
                  <a:lnTo>
                    <a:pt x="17" y="47"/>
                  </a:lnTo>
                  <a:lnTo>
                    <a:pt x="15" y="47"/>
                  </a:lnTo>
                  <a:lnTo>
                    <a:pt x="9" y="45"/>
                  </a:lnTo>
                  <a:lnTo>
                    <a:pt x="7" y="45"/>
                  </a:lnTo>
                  <a:lnTo>
                    <a:pt x="5" y="45"/>
                  </a:lnTo>
                  <a:lnTo>
                    <a:pt x="4" y="45"/>
                  </a:lnTo>
                  <a:lnTo>
                    <a:pt x="2" y="43"/>
                  </a:lnTo>
                  <a:lnTo>
                    <a:pt x="0" y="43"/>
                  </a:lnTo>
                  <a:lnTo>
                    <a:pt x="0" y="42"/>
                  </a:lnTo>
                  <a:lnTo>
                    <a:pt x="0" y="40"/>
                  </a:lnTo>
                  <a:lnTo>
                    <a:pt x="0" y="36"/>
                  </a:lnTo>
                  <a:lnTo>
                    <a:pt x="0" y="34"/>
                  </a:lnTo>
                  <a:lnTo>
                    <a:pt x="0" y="33"/>
                  </a:lnTo>
                  <a:lnTo>
                    <a:pt x="2" y="33"/>
                  </a:lnTo>
                  <a:lnTo>
                    <a:pt x="4" y="31"/>
                  </a:lnTo>
                  <a:lnTo>
                    <a:pt x="5" y="31"/>
                  </a:lnTo>
                  <a:lnTo>
                    <a:pt x="5" y="33"/>
                  </a:lnTo>
                  <a:lnTo>
                    <a:pt x="7" y="33"/>
                  </a:lnTo>
                  <a:lnTo>
                    <a:pt x="7" y="34"/>
                  </a:lnTo>
                  <a:lnTo>
                    <a:pt x="7" y="36"/>
                  </a:lnTo>
                  <a:lnTo>
                    <a:pt x="7" y="38"/>
                  </a:lnTo>
                  <a:lnTo>
                    <a:pt x="7" y="40"/>
                  </a:lnTo>
                  <a:lnTo>
                    <a:pt x="9" y="40"/>
                  </a:lnTo>
                  <a:lnTo>
                    <a:pt x="10" y="40"/>
                  </a:lnTo>
                  <a:lnTo>
                    <a:pt x="12" y="40"/>
                  </a:lnTo>
                  <a:lnTo>
                    <a:pt x="14" y="40"/>
                  </a:lnTo>
                  <a:lnTo>
                    <a:pt x="14" y="38"/>
                  </a:lnTo>
                  <a:lnTo>
                    <a:pt x="15" y="38"/>
                  </a:lnTo>
                  <a:lnTo>
                    <a:pt x="15" y="36"/>
                  </a:lnTo>
                  <a:lnTo>
                    <a:pt x="14" y="36"/>
                  </a:lnTo>
                  <a:lnTo>
                    <a:pt x="14" y="34"/>
                  </a:lnTo>
                  <a:lnTo>
                    <a:pt x="12" y="33"/>
                  </a:lnTo>
                  <a:lnTo>
                    <a:pt x="10" y="33"/>
                  </a:lnTo>
                  <a:lnTo>
                    <a:pt x="10" y="31"/>
                  </a:lnTo>
                  <a:lnTo>
                    <a:pt x="9" y="31"/>
                  </a:lnTo>
                  <a:lnTo>
                    <a:pt x="9" y="29"/>
                  </a:lnTo>
                  <a:lnTo>
                    <a:pt x="7" y="25"/>
                  </a:lnTo>
                  <a:lnTo>
                    <a:pt x="7" y="24"/>
                  </a:lnTo>
                  <a:lnTo>
                    <a:pt x="7" y="22"/>
                  </a:lnTo>
                  <a:lnTo>
                    <a:pt x="5" y="22"/>
                  </a:lnTo>
                  <a:lnTo>
                    <a:pt x="4" y="20"/>
                  </a:lnTo>
                  <a:lnTo>
                    <a:pt x="5" y="20"/>
                  </a:lnTo>
                  <a:lnTo>
                    <a:pt x="5" y="18"/>
                  </a:lnTo>
                  <a:lnTo>
                    <a:pt x="7" y="18"/>
                  </a:lnTo>
                  <a:lnTo>
                    <a:pt x="7" y="16"/>
                  </a:lnTo>
                  <a:lnTo>
                    <a:pt x="7" y="15"/>
                  </a:lnTo>
                  <a:lnTo>
                    <a:pt x="9" y="15"/>
                  </a:lnTo>
                  <a:lnTo>
                    <a:pt x="10" y="15"/>
                  </a:lnTo>
                  <a:lnTo>
                    <a:pt x="12" y="15"/>
                  </a:lnTo>
                  <a:lnTo>
                    <a:pt x="14" y="15"/>
                  </a:lnTo>
                  <a:lnTo>
                    <a:pt x="14" y="22"/>
                  </a:lnTo>
                  <a:lnTo>
                    <a:pt x="14" y="24"/>
                  </a:lnTo>
                  <a:lnTo>
                    <a:pt x="15" y="2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28" name="Freeform 25"/>
            <p:cNvSpPr>
              <a:spLocks/>
            </p:cNvSpPr>
            <p:nvPr/>
          </p:nvSpPr>
          <p:spPr bwMode="auto">
            <a:xfrm>
              <a:off x="271" y="206"/>
              <a:ext cx="55" cy="89"/>
            </a:xfrm>
            <a:custGeom>
              <a:avLst/>
              <a:gdLst>
                <a:gd name="T0" fmla="*/ 18 w 56"/>
                <a:gd name="T1" fmla="*/ 25 h 89"/>
                <a:gd name="T2" fmla="*/ 20 w 56"/>
                <a:gd name="T3" fmla="*/ 24 h 89"/>
                <a:gd name="T4" fmla="*/ 20 w 56"/>
                <a:gd name="T5" fmla="*/ 18 h 89"/>
                <a:gd name="T6" fmla="*/ 20 w 56"/>
                <a:gd name="T7" fmla="*/ 15 h 89"/>
                <a:gd name="T8" fmla="*/ 23 w 56"/>
                <a:gd name="T9" fmla="*/ 13 h 89"/>
                <a:gd name="T10" fmla="*/ 23 w 56"/>
                <a:gd name="T11" fmla="*/ 11 h 89"/>
                <a:gd name="T12" fmla="*/ 26 w 56"/>
                <a:gd name="T13" fmla="*/ 7 h 89"/>
                <a:gd name="T14" fmla="*/ 28 w 56"/>
                <a:gd name="T15" fmla="*/ 6 h 89"/>
                <a:gd name="T16" fmla="*/ 28 w 56"/>
                <a:gd name="T17" fmla="*/ 2 h 89"/>
                <a:gd name="T18" fmla="*/ 28 w 56"/>
                <a:gd name="T19" fmla="*/ 2 h 89"/>
                <a:gd name="T20" fmla="*/ 30 w 56"/>
                <a:gd name="T21" fmla="*/ 4 h 89"/>
                <a:gd name="T22" fmla="*/ 30 w 56"/>
                <a:gd name="T23" fmla="*/ 7 h 89"/>
                <a:gd name="T24" fmla="*/ 33 w 56"/>
                <a:gd name="T25" fmla="*/ 11 h 89"/>
                <a:gd name="T26" fmla="*/ 31 w 56"/>
                <a:gd name="T27" fmla="*/ 29 h 89"/>
                <a:gd name="T28" fmla="*/ 28 w 56"/>
                <a:gd name="T29" fmla="*/ 33 h 89"/>
                <a:gd name="T30" fmla="*/ 28 w 56"/>
                <a:gd name="T31" fmla="*/ 34 h 89"/>
                <a:gd name="T32" fmla="*/ 28 w 56"/>
                <a:gd name="T33" fmla="*/ 42 h 89"/>
                <a:gd name="T34" fmla="*/ 28 w 56"/>
                <a:gd name="T35" fmla="*/ 45 h 89"/>
                <a:gd name="T36" fmla="*/ 28 w 56"/>
                <a:gd name="T37" fmla="*/ 54 h 89"/>
                <a:gd name="T38" fmla="*/ 30 w 56"/>
                <a:gd name="T39" fmla="*/ 33 h 89"/>
                <a:gd name="T40" fmla="*/ 33 w 56"/>
                <a:gd name="T41" fmla="*/ 31 h 89"/>
                <a:gd name="T42" fmla="*/ 36 w 56"/>
                <a:gd name="T43" fmla="*/ 31 h 89"/>
                <a:gd name="T44" fmla="*/ 43 w 56"/>
                <a:gd name="T45" fmla="*/ 33 h 89"/>
                <a:gd name="T46" fmla="*/ 46 w 56"/>
                <a:gd name="T47" fmla="*/ 38 h 89"/>
                <a:gd name="T48" fmla="*/ 38 w 56"/>
                <a:gd name="T49" fmla="*/ 40 h 89"/>
                <a:gd name="T50" fmla="*/ 36 w 56"/>
                <a:gd name="T51" fmla="*/ 34 h 89"/>
                <a:gd name="T52" fmla="*/ 33 w 56"/>
                <a:gd name="T53" fmla="*/ 34 h 89"/>
                <a:gd name="T54" fmla="*/ 31 w 56"/>
                <a:gd name="T55" fmla="*/ 36 h 89"/>
                <a:gd name="T56" fmla="*/ 31 w 56"/>
                <a:gd name="T57" fmla="*/ 42 h 89"/>
                <a:gd name="T58" fmla="*/ 31 w 56"/>
                <a:gd name="T59" fmla="*/ 56 h 89"/>
                <a:gd name="T60" fmla="*/ 28 w 56"/>
                <a:gd name="T61" fmla="*/ 63 h 89"/>
                <a:gd name="T62" fmla="*/ 28 w 56"/>
                <a:gd name="T63" fmla="*/ 81 h 89"/>
                <a:gd name="T64" fmla="*/ 25 w 56"/>
                <a:gd name="T65" fmla="*/ 89 h 89"/>
                <a:gd name="T66" fmla="*/ 20 w 56"/>
                <a:gd name="T67" fmla="*/ 81 h 89"/>
                <a:gd name="T68" fmla="*/ 23 w 56"/>
                <a:gd name="T69" fmla="*/ 78 h 89"/>
                <a:gd name="T70" fmla="*/ 28 w 56"/>
                <a:gd name="T71" fmla="*/ 76 h 89"/>
                <a:gd name="T72" fmla="*/ 28 w 56"/>
                <a:gd name="T73" fmla="*/ 71 h 89"/>
                <a:gd name="T74" fmla="*/ 20 w 56"/>
                <a:gd name="T75" fmla="*/ 71 h 89"/>
                <a:gd name="T76" fmla="*/ 8 w 56"/>
                <a:gd name="T77" fmla="*/ 63 h 89"/>
                <a:gd name="T78" fmla="*/ 8 w 56"/>
                <a:gd name="T79" fmla="*/ 56 h 89"/>
                <a:gd name="T80" fmla="*/ 12 w 56"/>
                <a:gd name="T81" fmla="*/ 54 h 89"/>
                <a:gd name="T82" fmla="*/ 13 w 56"/>
                <a:gd name="T83" fmla="*/ 54 h 89"/>
                <a:gd name="T84" fmla="*/ 18 w 56"/>
                <a:gd name="T85" fmla="*/ 60 h 89"/>
                <a:gd name="T86" fmla="*/ 18 w 56"/>
                <a:gd name="T87" fmla="*/ 60 h 89"/>
                <a:gd name="T88" fmla="*/ 20 w 56"/>
                <a:gd name="T89" fmla="*/ 51 h 89"/>
                <a:gd name="T90" fmla="*/ 22 w 56"/>
                <a:gd name="T91" fmla="*/ 51 h 89"/>
                <a:gd name="T92" fmla="*/ 22 w 56"/>
                <a:gd name="T93" fmla="*/ 47 h 89"/>
                <a:gd name="T94" fmla="*/ 12 w 56"/>
                <a:gd name="T95" fmla="*/ 47 h 89"/>
                <a:gd name="T96" fmla="*/ 0 w 56"/>
                <a:gd name="T97" fmla="*/ 40 h 89"/>
                <a:gd name="T98" fmla="*/ 2 w 56"/>
                <a:gd name="T99" fmla="*/ 31 h 89"/>
                <a:gd name="T100" fmla="*/ 7 w 56"/>
                <a:gd name="T101" fmla="*/ 38 h 89"/>
                <a:gd name="T102" fmla="*/ 12 w 56"/>
                <a:gd name="T103" fmla="*/ 40 h 89"/>
                <a:gd name="T104" fmla="*/ 13 w 56"/>
                <a:gd name="T105" fmla="*/ 36 h 89"/>
                <a:gd name="T106" fmla="*/ 12 w 56"/>
                <a:gd name="T107" fmla="*/ 33 h 89"/>
                <a:gd name="T108" fmla="*/ 8 w 56"/>
                <a:gd name="T109" fmla="*/ 31 h 89"/>
                <a:gd name="T110" fmla="*/ 5 w 56"/>
                <a:gd name="T111" fmla="*/ 22 h 89"/>
                <a:gd name="T112" fmla="*/ 4 w 56"/>
                <a:gd name="T113" fmla="*/ 18 h 89"/>
                <a:gd name="T114" fmla="*/ 7 w 56"/>
                <a:gd name="T115" fmla="*/ 15 h 89"/>
                <a:gd name="T116" fmla="*/ 12 w 56"/>
                <a:gd name="T117" fmla="*/ 15 h 8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6" h="89">
                  <a:moveTo>
                    <a:pt x="12" y="24"/>
                  </a:moveTo>
                  <a:lnTo>
                    <a:pt x="12" y="24"/>
                  </a:lnTo>
                  <a:lnTo>
                    <a:pt x="13" y="25"/>
                  </a:lnTo>
                  <a:lnTo>
                    <a:pt x="15" y="25"/>
                  </a:lnTo>
                  <a:lnTo>
                    <a:pt x="17" y="25"/>
                  </a:lnTo>
                  <a:lnTo>
                    <a:pt x="18" y="25"/>
                  </a:lnTo>
                  <a:lnTo>
                    <a:pt x="20" y="25"/>
                  </a:lnTo>
                  <a:lnTo>
                    <a:pt x="20" y="24"/>
                  </a:lnTo>
                  <a:lnTo>
                    <a:pt x="20" y="20"/>
                  </a:lnTo>
                  <a:lnTo>
                    <a:pt x="20" y="18"/>
                  </a:lnTo>
                  <a:lnTo>
                    <a:pt x="18" y="16"/>
                  </a:lnTo>
                  <a:lnTo>
                    <a:pt x="20" y="16"/>
                  </a:lnTo>
                  <a:lnTo>
                    <a:pt x="20" y="15"/>
                  </a:lnTo>
                  <a:lnTo>
                    <a:pt x="22" y="15"/>
                  </a:lnTo>
                  <a:lnTo>
                    <a:pt x="25" y="15"/>
                  </a:lnTo>
                  <a:lnTo>
                    <a:pt x="25" y="13"/>
                  </a:lnTo>
                  <a:lnTo>
                    <a:pt x="23" y="13"/>
                  </a:lnTo>
                  <a:lnTo>
                    <a:pt x="22" y="13"/>
                  </a:lnTo>
                  <a:lnTo>
                    <a:pt x="20" y="13"/>
                  </a:lnTo>
                  <a:lnTo>
                    <a:pt x="20" y="11"/>
                  </a:lnTo>
                  <a:lnTo>
                    <a:pt x="22" y="11"/>
                  </a:lnTo>
                  <a:lnTo>
                    <a:pt x="23" y="11"/>
                  </a:lnTo>
                  <a:lnTo>
                    <a:pt x="25" y="11"/>
                  </a:lnTo>
                  <a:lnTo>
                    <a:pt x="25" y="9"/>
                  </a:lnTo>
                  <a:lnTo>
                    <a:pt x="25" y="7"/>
                  </a:lnTo>
                  <a:lnTo>
                    <a:pt x="26" y="7"/>
                  </a:lnTo>
                  <a:lnTo>
                    <a:pt x="28" y="7"/>
                  </a:lnTo>
                  <a:lnTo>
                    <a:pt x="28" y="6"/>
                  </a:lnTo>
                  <a:lnTo>
                    <a:pt x="30" y="6"/>
                  </a:lnTo>
                  <a:lnTo>
                    <a:pt x="30" y="4"/>
                  </a:lnTo>
                  <a:lnTo>
                    <a:pt x="31" y="4"/>
                  </a:lnTo>
                  <a:lnTo>
                    <a:pt x="31" y="2"/>
                  </a:lnTo>
                  <a:lnTo>
                    <a:pt x="33" y="2"/>
                  </a:lnTo>
                  <a:lnTo>
                    <a:pt x="35" y="0"/>
                  </a:lnTo>
                  <a:lnTo>
                    <a:pt x="36" y="0"/>
                  </a:lnTo>
                  <a:lnTo>
                    <a:pt x="38" y="0"/>
                  </a:lnTo>
                  <a:lnTo>
                    <a:pt x="38" y="2"/>
                  </a:lnTo>
                  <a:lnTo>
                    <a:pt x="38" y="4"/>
                  </a:lnTo>
                  <a:lnTo>
                    <a:pt x="40" y="4"/>
                  </a:lnTo>
                  <a:lnTo>
                    <a:pt x="40" y="6"/>
                  </a:lnTo>
                  <a:lnTo>
                    <a:pt x="40" y="7"/>
                  </a:lnTo>
                  <a:lnTo>
                    <a:pt x="41" y="7"/>
                  </a:lnTo>
                  <a:lnTo>
                    <a:pt x="41" y="9"/>
                  </a:lnTo>
                  <a:lnTo>
                    <a:pt x="43" y="11"/>
                  </a:lnTo>
                  <a:lnTo>
                    <a:pt x="41" y="11"/>
                  </a:lnTo>
                  <a:lnTo>
                    <a:pt x="43" y="13"/>
                  </a:lnTo>
                  <a:lnTo>
                    <a:pt x="43" y="15"/>
                  </a:lnTo>
                  <a:lnTo>
                    <a:pt x="45" y="18"/>
                  </a:lnTo>
                  <a:lnTo>
                    <a:pt x="45" y="20"/>
                  </a:lnTo>
                  <a:lnTo>
                    <a:pt x="43" y="22"/>
                  </a:lnTo>
                  <a:lnTo>
                    <a:pt x="43" y="25"/>
                  </a:lnTo>
                  <a:lnTo>
                    <a:pt x="43" y="27"/>
                  </a:lnTo>
                  <a:lnTo>
                    <a:pt x="41" y="29"/>
                  </a:lnTo>
                  <a:lnTo>
                    <a:pt x="41" y="31"/>
                  </a:lnTo>
                  <a:lnTo>
                    <a:pt x="40" y="31"/>
                  </a:lnTo>
                  <a:lnTo>
                    <a:pt x="38" y="31"/>
                  </a:lnTo>
                  <a:lnTo>
                    <a:pt x="38" y="33"/>
                  </a:lnTo>
                  <a:lnTo>
                    <a:pt x="36" y="33"/>
                  </a:lnTo>
                  <a:lnTo>
                    <a:pt x="35" y="33"/>
                  </a:lnTo>
                  <a:lnTo>
                    <a:pt x="35" y="34"/>
                  </a:lnTo>
                  <a:lnTo>
                    <a:pt x="33" y="34"/>
                  </a:lnTo>
                  <a:lnTo>
                    <a:pt x="33" y="36"/>
                  </a:lnTo>
                  <a:lnTo>
                    <a:pt x="31" y="36"/>
                  </a:lnTo>
                  <a:lnTo>
                    <a:pt x="31" y="40"/>
                  </a:lnTo>
                  <a:lnTo>
                    <a:pt x="31" y="42"/>
                  </a:lnTo>
                  <a:lnTo>
                    <a:pt x="33" y="43"/>
                  </a:lnTo>
                  <a:lnTo>
                    <a:pt x="35" y="43"/>
                  </a:lnTo>
                  <a:lnTo>
                    <a:pt x="35" y="45"/>
                  </a:lnTo>
                  <a:lnTo>
                    <a:pt x="36" y="45"/>
                  </a:lnTo>
                  <a:lnTo>
                    <a:pt x="36" y="47"/>
                  </a:lnTo>
                  <a:lnTo>
                    <a:pt x="36" y="49"/>
                  </a:lnTo>
                  <a:lnTo>
                    <a:pt x="36" y="51"/>
                  </a:lnTo>
                  <a:lnTo>
                    <a:pt x="36" y="53"/>
                  </a:lnTo>
                  <a:lnTo>
                    <a:pt x="36" y="54"/>
                  </a:lnTo>
                  <a:lnTo>
                    <a:pt x="38" y="54"/>
                  </a:lnTo>
                  <a:lnTo>
                    <a:pt x="38" y="56"/>
                  </a:lnTo>
                  <a:lnTo>
                    <a:pt x="38" y="54"/>
                  </a:lnTo>
                  <a:lnTo>
                    <a:pt x="40" y="33"/>
                  </a:lnTo>
                  <a:lnTo>
                    <a:pt x="41" y="33"/>
                  </a:lnTo>
                  <a:lnTo>
                    <a:pt x="41" y="31"/>
                  </a:lnTo>
                  <a:lnTo>
                    <a:pt x="43" y="31"/>
                  </a:lnTo>
                  <a:lnTo>
                    <a:pt x="45" y="31"/>
                  </a:lnTo>
                  <a:lnTo>
                    <a:pt x="46" y="31"/>
                  </a:lnTo>
                  <a:lnTo>
                    <a:pt x="46" y="29"/>
                  </a:lnTo>
                  <a:lnTo>
                    <a:pt x="48" y="31"/>
                  </a:lnTo>
                  <a:lnTo>
                    <a:pt x="49" y="31"/>
                  </a:lnTo>
                  <a:lnTo>
                    <a:pt x="51" y="31"/>
                  </a:lnTo>
                  <a:lnTo>
                    <a:pt x="51" y="33"/>
                  </a:lnTo>
                  <a:lnTo>
                    <a:pt x="53" y="33"/>
                  </a:lnTo>
                  <a:lnTo>
                    <a:pt x="53" y="34"/>
                  </a:lnTo>
                  <a:lnTo>
                    <a:pt x="54" y="34"/>
                  </a:lnTo>
                  <a:lnTo>
                    <a:pt x="56" y="36"/>
                  </a:lnTo>
                  <a:lnTo>
                    <a:pt x="56" y="38"/>
                  </a:lnTo>
                  <a:lnTo>
                    <a:pt x="56" y="40"/>
                  </a:lnTo>
                  <a:lnTo>
                    <a:pt x="54" y="40"/>
                  </a:lnTo>
                  <a:lnTo>
                    <a:pt x="51" y="40"/>
                  </a:lnTo>
                  <a:lnTo>
                    <a:pt x="48" y="40"/>
                  </a:lnTo>
                  <a:lnTo>
                    <a:pt x="46" y="38"/>
                  </a:lnTo>
                  <a:lnTo>
                    <a:pt x="46" y="36"/>
                  </a:lnTo>
                  <a:lnTo>
                    <a:pt x="46" y="34"/>
                  </a:lnTo>
                  <a:lnTo>
                    <a:pt x="45" y="34"/>
                  </a:lnTo>
                  <a:lnTo>
                    <a:pt x="45" y="33"/>
                  </a:lnTo>
                  <a:lnTo>
                    <a:pt x="43" y="33"/>
                  </a:lnTo>
                  <a:lnTo>
                    <a:pt x="43" y="34"/>
                  </a:lnTo>
                  <a:lnTo>
                    <a:pt x="41" y="34"/>
                  </a:lnTo>
                  <a:lnTo>
                    <a:pt x="41" y="36"/>
                  </a:lnTo>
                  <a:lnTo>
                    <a:pt x="41" y="40"/>
                  </a:lnTo>
                  <a:lnTo>
                    <a:pt x="41" y="42"/>
                  </a:lnTo>
                  <a:lnTo>
                    <a:pt x="41" y="43"/>
                  </a:lnTo>
                  <a:lnTo>
                    <a:pt x="43" y="43"/>
                  </a:lnTo>
                  <a:lnTo>
                    <a:pt x="43" y="49"/>
                  </a:lnTo>
                  <a:lnTo>
                    <a:pt x="43" y="51"/>
                  </a:lnTo>
                  <a:lnTo>
                    <a:pt x="41" y="56"/>
                  </a:lnTo>
                  <a:lnTo>
                    <a:pt x="40" y="60"/>
                  </a:lnTo>
                  <a:lnTo>
                    <a:pt x="38" y="60"/>
                  </a:lnTo>
                  <a:lnTo>
                    <a:pt x="36" y="60"/>
                  </a:lnTo>
                  <a:lnTo>
                    <a:pt x="36" y="62"/>
                  </a:lnTo>
                  <a:lnTo>
                    <a:pt x="36" y="63"/>
                  </a:lnTo>
                  <a:lnTo>
                    <a:pt x="36" y="65"/>
                  </a:lnTo>
                  <a:lnTo>
                    <a:pt x="36" y="67"/>
                  </a:lnTo>
                  <a:lnTo>
                    <a:pt x="36" y="69"/>
                  </a:lnTo>
                  <a:lnTo>
                    <a:pt x="36" y="71"/>
                  </a:lnTo>
                  <a:lnTo>
                    <a:pt x="38" y="72"/>
                  </a:lnTo>
                  <a:lnTo>
                    <a:pt x="38" y="81"/>
                  </a:lnTo>
                  <a:lnTo>
                    <a:pt x="38" y="83"/>
                  </a:lnTo>
                  <a:lnTo>
                    <a:pt x="36" y="83"/>
                  </a:lnTo>
                  <a:lnTo>
                    <a:pt x="36" y="87"/>
                  </a:lnTo>
                  <a:lnTo>
                    <a:pt x="35" y="89"/>
                  </a:lnTo>
                  <a:lnTo>
                    <a:pt x="33" y="89"/>
                  </a:lnTo>
                  <a:lnTo>
                    <a:pt x="31" y="89"/>
                  </a:lnTo>
                  <a:lnTo>
                    <a:pt x="30" y="89"/>
                  </a:lnTo>
                  <a:lnTo>
                    <a:pt x="25" y="89"/>
                  </a:lnTo>
                  <a:lnTo>
                    <a:pt x="23" y="89"/>
                  </a:lnTo>
                  <a:lnTo>
                    <a:pt x="22" y="87"/>
                  </a:lnTo>
                  <a:lnTo>
                    <a:pt x="23" y="87"/>
                  </a:lnTo>
                  <a:lnTo>
                    <a:pt x="23" y="85"/>
                  </a:lnTo>
                  <a:lnTo>
                    <a:pt x="22" y="83"/>
                  </a:lnTo>
                  <a:lnTo>
                    <a:pt x="22" y="81"/>
                  </a:lnTo>
                  <a:lnTo>
                    <a:pt x="20" y="81"/>
                  </a:lnTo>
                  <a:lnTo>
                    <a:pt x="20" y="80"/>
                  </a:lnTo>
                  <a:lnTo>
                    <a:pt x="22" y="80"/>
                  </a:lnTo>
                  <a:lnTo>
                    <a:pt x="22" y="78"/>
                  </a:lnTo>
                  <a:lnTo>
                    <a:pt x="23" y="78"/>
                  </a:lnTo>
                  <a:lnTo>
                    <a:pt x="25" y="78"/>
                  </a:lnTo>
                  <a:lnTo>
                    <a:pt x="28" y="78"/>
                  </a:lnTo>
                  <a:lnTo>
                    <a:pt x="28" y="76"/>
                  </a:lnTo>
                  <a:lnTo>
                    <a:pt x="30" y="76"/>
                  </a:lnTo>
                  <a:lnTo>
                    <a:pt x="30" y="74"/>
                  </a:lnTo>
                  <a:lnTo>
                    <a:pt x="30" y="72"/>
                  </a:lnTo>
                  <a:lnTo>
                    <a:pt x="28" y="71"/>
                  </a:lnTo>
                  <a:lnTo>
                    <a:pt x="26" y="71"/>
                  </a:lnTo>
                  <a:lnTo>
                    <a:pt x="25" y="72"/>
                  </a:lnTo>
                  <a:lnTo>
                    <a:pt x="23" y="72"/>
                  </a:lnTo>
                  <a:lnTo>
                    <a:pt x="22" y="72"/>
                  </a:lnTo>
                  <a:lnTo>
                    <a:pt x="20" y="71"/>
                  </a:lnTo>
                  <a:lnTo>
                    <a:pt x="15" y="71"/>
                  </a:lnTo>
                  <a:lnTo>
                    <a:pt x="12" y="67"/>
                  </a:lnTo>
                  <a:lnTo>
                    <a:pt x="10" y="65"/>
                  </a:lnTo>
                  <a:lnTo>
                    <a:pt x="8" y="65"/>
                  </a:lnTo>
                  <a:lnTo>
                    <a:pt x="8" y="63"/>
                  </a:lnTo>
                  <a:lnTo>
                    <a:pt x="7" y="63"/>
                  </a:lnTo>
                  <a:lnTo>
                    <a:pt x="7" y="60"/>
                  </a:lnTo>
                  <a:lnTo>
                    <a:pt x="7" y="58"/>
                  </a:lnTo>
                  <a:lnTo>
                    <a:pt x="8" y="58"/>
                  </a:lnTo>
                  <a:lnTo>
                    <a:pt x="8" y="56"/>
                  </a:lnTo>
                  <a:lnTo>
                    <a:pt x="10" y="56"/>
                  </a:lnTo>
                  <a:lnTo>
                    <a:pt x="10" y="54"/>
                  </a:lnTo>
                  <a:lnTo>
                    <a:pt x="12" y="54"/>
                  </a:lnTo>
                  <a:lnTo>
                    <a:pt x="12" y="53"/>
                  </a:lnTo>
                  <a:lnTo>
                    <a:pt x="13" y="53"/>
                  </a:lnTo>
                  <a:lnTo>
                    <a:pt x="13" y="54"/>
                  </a:lnTo>
                  <a:lnTo>
                    <a:pt x="15" y="54"/>
                  </a:lnTo>
                  <a:lnTo>
                    <a:pt x="15" y="60"/>
                  </a:lnTo>
                  <a:lnTo>
                    <a:pt x="17" y="60"/>
                  </a:lnTo>
                  <a:lnTo>
                    <a:pt x="18" y="60"/>
                  </a:lnTo>
                  <a:lnTo>
                    <a:pt x="18" y="62"/>
                  </a:lnTo>
                  <a:lnTo>
                    <a:pt x="20" y="62"/>
                  </a:lnTo>
                  <a:lnTo>
                    <a:pt x="20" y="60"/>
                  </a:lnTo>
                  <a:lnTo>
                    <a:pt x="18" y="60"/>
                  </a:lnTo>
                  <a:lnTo>
                    <a:pt x="18" y="58"/>
                  </a:lnTo>
                  <a:lnTo>
                    <a:pt x="18" y="56"/>
                  </a:lnTo>
                  <a:lnTo>
                    <a:pt x="18" y="53"/>
                  </a:lnTo>
                  <a:lnTo>
                    <a:pt x="18" y="51"/>
                  </a:lnTo>
                  <a:lnTo>
                    <a:pt x="20" y="51"/>
                  </a:lnTo>
                  <a:lnTo>
                    <a:pt x="22" y="51"/>
                  </a:lnTo>
                  <a:lnTo>
                    <a:pt x="22" y="49"/>
                  </a:lnTo>
                  <a:lnTo>
                    <a:pt x="22" y="47"/>
                  </a:lnTo>
                  <a:lnTo>
                    <a:pt x="20" y="47"/>
                  </a:lnTo>
                  <a:lnTo>
                    <a:pt x="18" y="47"/>
                  </a:lnTo>
                  <a:lnTo>
                    <a:pt x="15" y="47"/>
                  </a:lnTo>
                  <a:lnTo>
                    <a:pt x="12" y="47"/>
                  </a:lnTo>
                  <a:lnTo>
                    <a:pt x="7" y="45"/>
                  </a:lnTo>
                  <a:lnTo>
                    <a:pt x="4" y="45"/>
                  </a:lnTo>
                  <a:lnTo>
                    <a:pt x="0" y="43"/>
                  </a:lnTo>
                  <a:lnTo>
                    <a:pt x="0" y="42"/>
                  </a:lnTo>
                  <a:lnTo>
                    <a:pt x="0" y="40"/>
                  </a:lnTo>
                  <a:lnTo>
                    <a:pt x="0" y="36"/>
                  </a:lnTo>
                  <a:lnTo>
                    <a:pt x="0" y="34"/>
                  </a:lnTo>
                  <a:lnTo>
                    <a:pt x="0" y="33"/>
                  </a:lnTo>
                  <a:lnTo>
                    <a:pt x="2" y="33"/>
                  </a:lnTo>
                  <a:lnTo>
                    <a:pt x="2" y="31"/>
                  </a:lnTo>
                  <a:lnTo>
                    <a:pt x="4" y="33"/>
                  </a:lnTo>
                  <a:lnTo>
                    <a:pt x="5" y="34"/>
                  </a:lnTo>
                  <a:lnTo>
                    <a:pt x="5" y="36"/>
                  </a:lnTo>
                  <a:lnTo>
                    <a:pt x="7" y="36"/>
                  </a:lnTo>
                  <a:lnTo>
                    <a:pt x="7" y="38"/>
                  </a:lnTo>
                  <a:lnTo>
                    <a:pt x="7" y="40"/>
                  </a:lnTo>
                  <a:lnTo>
                    <a:pt x="8" y="40"/>
                  </a:lnTo>
                  <a:lnTo>
                    <a:pt x="10" y="40"/>
                  </a:lnTo>
                  <a:lnTo>
                    <a:pt x="12" y="40"/>
                  </a:lnTo>
                  <a:lnTo>
                    <a:pt x="12" y="38"/>
                  </a:lnTo>
                  <a:lnTo>
                    <a:pt x="12" y="36"/>
                  </a:lnTo>
                  <a:lnTo>
                    <a:pt x="13" y="36"/>
                  </a:lnTo>
                  <a:lnTo>
                    <a:pt x="12" y="36"/>
                  </a:lnTo>
                  <a:lnTo>
                    <a:pt x="12" y="34"/>
                  </a:lnTo>
                  <a:lnTo>
                    <a:pt x="12" y="33"/>
                  </a:lnTo>
                  <a:lnTo>
                    <a:pt x="10" y="33"/>
                  </a:lnTo>
                  <a:lnTo>
                    <a:pt x="10" y="31"/>
                  </a:lnTo>
                  <a:lnTo>
                    <a:pt x="8" y="31"/>
                  </a:lnTo>
                  <a:lnTo>
                    <a:pt x="7" y="29"/>
                  </a:lnTo>
                  <a:lnTo>
                    <a:pt x="7" y="25"/>
                  </a:lnTo>
                  <a:lnTo>
                    <a:pt x="5" y="25"/>
                  </a:lnTo>
                  <a:lnTo>
                    <a:pt x="5" y="24"/>
                  </a:lnTo>
                  <a:lnTo>
                    <a:pt x="5" y="22"/>
                  </a:lnTo>
                  <a:lnTo>
                    <a:pt x="4" y="22"/>
                  </a:lnTo>
                  <a:lnTo>
                    <a:pt x="2" y="20"/>
                  </a:lnTo>
                  <a:lnTo>
                    <a:pt x="4" y="20"/>
                  </a:lnTo>
                  <a:lnTo>
                    <a:pt x="4" y="18"/>
                  </a:lnTo>
                  <a:lnTo>
                    <a:pt x="5" y="18"/>
                  </a:lnTo>
                  <a:lnTo>
                    <a:pt x="5" y="16"/>
                  </a:lnTo>
                  <a:lnTo>
                    <a:pt x="7" y="16"/>
                  </a:lnTo>
                  <a:lnTo>
                    <a:pt x="7" y="15"/>
                  </a:lnTo>
                  <a:lnTo>
                    <a:pt x="8" y="15"/>
                  </a:lnTo>
                  <a:lnTo>
                    <a:pt x="10" y="15"/>
                  </a:lnTo>
                  <a:lnTo>
                    <a:pt x="12" y="15"/>
                  </a:lnTo>
                  <a:lnTo>
                    <a:pt x="12" y="22"/>
                  </a:lnTo>
                  <a:lnTo>
                    <a:pt x="12" y="2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29" name="Freeform 26"/>
            <p:cNvSpPr>
              <a:spLocks/>
            </p:cNvSpPr>
            <p:nvPr/>
          </p:nvSpPr>
          <p:spPr bwMode="auto">
            <a:xfrm>
              <a:off x="215" y="278"/>
              <a:ext cx="57" cy="87"/>
            </a:xfrm>
            <a:custGeom>
              <a:avLst/>
              <a:gdLst>
                <a:gd name="T0" fmla="*/ 18 w 56"/>
                <a:gd name="T1" fmla="*/ 26 h 87"/>
                <a:gd name="T2" fmla="*/ 21 w 56"/>
                <a:gd name="T3" fmla="*/ 24 h 87"/>
                <a:gd name="T4" fmla="*/ 20 w 56"/>
                <a:gd name="T5" fmla="*/ 18 h 87"/>
                <a:gd name="T6" fmla="*/ 18 w 56"/>
                <a:gd name="T7" fmla="*/ 17 h 87"/>
                <a:gd name="T8" fmla="*/ 25 w 56"/>
                <a:gd name="T9" fmla="*/ 13 h 87"/>
                <a:gd name="T10" fmla="*/ 21 w 56"/>
                <a:gd name="T11" fmla="*/ 9 h 87"/>
                <a:gd name="T12" fmla="*/ 26 w 56"/>
                <a:gd name="T13" fmla="*/ 8 h 87"/>
                <a:gd name="T14" fmla="*/ 38 w 56"/>
                <a:gd name="T15" fmla="*/ 6 h 87"/>
                <a:gd name="T16" fmla="*/ 40 w 56"/>
                <a:gd name="T17" fmla="*/ 4 h 87"/>
                <a:gd name="T18" fmla="*/ 48 w 56"/>
                <a:gd name="T19" fmla="*/ 0 h 87"/>
                <a:gd name="T20" fmla="*/ 49 w 56"/>
                <a:gd name="T21" fmla="*/ 4 h 87"/>
                <a:gd name="T22" fmla="*/ 49 w 56"/>
                <a:gd name="T23" fmla="*/ 8 h 87"/>
                <a:gd name="T24" fmla="*/ 53 w 56"/>
                <a:gd name="T25" fmla="*/ 9 h 87"/>
                <a:gd name="T26" fmla="*/ 51 w 56"/>
                <a:gd name="T27" fmla="*/ 27 h 87"/>
                <a:gd name="T28" fmla="*/ 46 w 56"/>
                <a:gd name="T29" fmla="*/ 33 h 87"/>
                <a:gd name="T30" fmla="*/ 43 w 56"/>
                <a:gd name="T31" fmla="*/ 35 h 87"/>
                <a:gd name="T32" fmla="*/ 43 w 56"/>
                <a:gd name="T33" fmla="*/ 44 h 87"/>
                <a:gd name="T34" fmla="*/ 46 w 56"/>
                <a:gd name="T35" fmla="*/ 45 h 87"/>
                <a:gd name="T36" fmla="*/ 48 w 56"/>
                <a:gd name="T37" fmla="*/ 56 h 87"/>
                <a:gd name="T38" fmla="*/ 49 w 56"/>
                <a:gd name="T39" fmla="*/ 33 h 87"/>
                <a:gd name="T40" fmla="*/ 53 w 56"/>
                <a:gd name="T41" fmla="*/ 29 h 87"/>
                <a:gd name="T42" fmla="*/ 56 w 56"/>
                <a:gd name="T43" fmla="*/ 29 h 87"/>
                <a:gd name="T44" fmla="*/ 63 w 56"/>
                <a:gd name="T45" fmla="*/ 33 h 87"/>
                <a:gd name="T46" fmla="*/ 66 w 56"/>
                <a:gd name="T47" fmla="*/ 38 h 87"/>
                <a:gd name="T48" fmla="*/ 58 w 56"/>
                <a:gd name="T49" fmla="*/ 38 h 87"/>
                <a:gd name="T50" fmla="*/ 56 w 56"/>
                <a:gd name="T51" fmla="*/ 35 h 87"/>
                <a:gd name="T52" fmla="*/ 53 w 56"/>
                <a:gd name="T53" fmla="*/ 35 h 87"/>
                <a:gd name="T54" fmla="*/ 51 w 56"/>
                <a:gd name="T55" fmla="*/ 36 h 87"/>
                <a:gd name="T56" fmla="*/ 51 w 56"/>
                <a:gd name="T57" fmla="*/ 40 h 87"/>
                <a:gd name="T58" fmla="*/ 53 w 56"/>
                <a:gd name="T59" fmla="*/ 51 h 87"/>
                <a:gd name="T60" fmla="*/ 45 w 56"/>
                <a:gd name="T61" fmla="*/ 62 h 87"/>
                <a:gd name="T62" fmla="*/ 48 w 56"/>
                <a:gd name="T63" fmla="*/ 82 h 87"/>
                <a:gd name="T64" fmla="*/ 23 w 56"/>
                <a:gd name="T65" fmla="*/ 87 h 87"/>
                <a:gd name="T66" fmla="*/ 21 w 56"/>
                <a:gd name="T67" fmla="*/ 82 h 87"/>
                <a:gd name="T68" fmla="*/ 23 w 56"/>
                <a:gd name="T69" fmla="*/ 78 h 87"/>
                <a:gd name="T70" fmla="*/ 40 w 56"/>
                <a:gd name="T71" fmla="*/ 76 h 87"/>
                <a:gd name="T72" fmla="*/ 38 w 56"/>
                <a:gd name="T73" fmla="*/ 71 h 87"/>
                <a:gd name="T74" fmla="*/ 21 w 56"/>
                <a:gd name="T75" fmla="*/ 71 h 87"/>
                <a:gd name="T76" fmla="*/ 10 w 56"/>
                <a:gd name="T77" fmla="*/ 65 h 87"/>
                <a:gd name="T78" fmla="*/ 7 w 56"/>
                <a:gd name="T79" fmla="*/ 56 h 87"/>
                <a:gd name="T80" fmla="*/ 12 w 56"/>
                <a:gd name="T81" fmla="*/ 55 h 87"/>
                <a:gd name="T82" fmla="*/ 13 w 56"/>
                <a:gd name="T83" fmla="*/ 55 h 87"/>
                <a:gd name="T84" fmla="*/ 18 w 56"/>
                <a:gd name="T85" fmla="*/ 60 h 87"/>
                <a:gd name="T86" fmla="*/ 18 w 56"/>
                <a:gd name="T87" fmla="*/ 58 h 87"/>
                <a:gd name="T88" fmla="*/ 18 w 56"/>
                <a:gd name="T89" fmla="*/ 51 h 87"/>
                <a:gd name="T90" fmla="*/ 21 w 56"/>
                <a:gd name="T91" fmla="*/ 49 h 87"/>
                <a:gd name="T92" fmla="*/ 21 w 56"/>
                <a:gd name="T93" fmla="*/ 47 h 87"/>
                <a:gd name="T94" fmla="*/ 12 w 56"/>
                <a:gd name="T95" fmla="*/ 47 h 87"/>
                <a:gd name="T96" fmla="*/ 0 w 56"/>
                <a:gd name="T97" fmla="*/ 38 h 87"/>
                <a:gd name="T98" fmla="*/ 2 w 56"/>
                <a:gd name="T99" fmla="*/ 31 h 87"/>
                <a:gd name="T100" fmla="*/ 7 w 56"/>
                <a:gd name="T101" fmla="*/ 36 h 87"/>
                <a:gd name="T102" fmla="*/ 12 w 56"/>
                <a:gd name="T103" fmla="*/ 38 h 87"/>
                <a:gd name="T104" fmla="*/ 12 w 56"/>
                <a:gd name="T105" fmla="*/ 36 h 87"/>
                <a:gd name="T106" fmla="*/ 12 w 56"/>
                <a:gd name="T107" fmla="*/ 35 h 87"/>
                <a:gd name="T108" fmla="*/ 8 w 56"/>
                <a:gd name="T109" fmla="*/ 31 h 87"/>
                <a:gd name="T110" fmla="*/ 5 w 56"/>
                <a:gd name="T111" fmla="*/ 22 h 87"/>
                <a:gd name="T112" fmla="*/ 3 w 56"/>
                <a:gd name="T113" fmla="*/ 17 h 87"/>
                <a:gd name="T114" fmla="*/ 7 w 56"/>
                <a:gd name="T115" fmla="*/ 15 h 87"/>
                <a:gd name="T116" fmla="*/ 12 w 56"/>
                <a:gd name="T117" fmla="*/ 15 h 8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6" h="87">
                  <a:moveTo>
                    <a:pt x="12" y="24"/>
                  </a:moveTo>
                  <a:lnTo>
                    <a:pt x="12" y="24"/>
                  </a:lnTo>
                  <a:lnTo>
                    <a:pt x="13" y="24"/>
                  </a:lnTo>
                  <a:lnTo>
                    <a:pt x="13" y="26"/>
                  </a:lnTo>
                  <a:lnTo>
                    <a:pt x="15" y="26"/>
                  </a:lnTo>
                  <a:lnTo>
                    <a:pt x="17" y="26"/>
                  </a:lnTo>
                  <a:lnTo>
                    <a:pt x="18" y="26"/>
                  </a:lnTo>
                  <a:lnTo>
                    <a:pt x="20" y="26"/>
                  </a:lnTo>
                  <a:lnTo>
                    <a:pt x="20" y="24"/>
                  </a:lnTo>
                  <a:lnTo>
                    <a:pt x="21" y="24"/>
                  </a:lnTo>
                  <a:lnTo>
                    <a:pt x="21" y="22"/>
                  </a:lnTo>
                  <a:lnTo>
                    <a:pt x="21" y="18"/>
                  </a:lnTo>
                  <a:lnTo>
                    <a:pt x="20" y="18"/>
                  </a:lnTo>
                  <a:lnTo>
                    <a:pt x="18" y="17"/>
                  </a:lnTo>
                  <a:lnTo>
                    <a:pt x="20" y="17"/>
                  </a:lnTo>
                  <a:lnTo>
                    <a:pt x="20" y="15"/>
                  </a:lnTo>
                  <a:lnTo>
                    <a:pt x="21" y="15"/>
                  </a:lnTo>
                  <a:lnTo>
                    <a:pt x="25" y="15"/>
                  </a:lnTo>
                  <a:lnTo>
                    <a:pt x="25" y="13"/>
                  </a:lnTo>
                  <a:lnTo>
                    <a:pt x="23" y="13"/>
                  </a:lnTo>
                  <a:lnTo>
                    <a:pt x="21" y="13"/>
                  </a:lnTo>
                  <a:lnTo>
                    <a:pt x="21" y="11"/>
                  </a:lnTo>
                  <a:lnTo>
                    <a:pt x="21" y="9"/>
                  </a:lnTo>
                  <a:lnTo>
                    <a:pt x="23" y="9"/>
                  </a:lnTo>
                  <a:lnTo>
                    <a:pt x="23" y="8"/>
                  </a:lnTo>
                  <a:lnTo>
                    <a:pt x="25" y="8"/>
                  </a:lnTo>
                  <a:lnTo>
                    <a:pt x="26" y="8"/>
                  </a:lnTo>
                  <a:lnTo>
                    <a:pt x="28" y="8"/>
                  </a:lnTo>
                  <a:lnTo>
                    <a:pt x="28" y="6"/>
                  </a:lnTo>
                  <a:lnTo>
                    <a:pt x="30" y="6"/>
                  </a:lnTo>
                  <a:lnTo>
                    <a:pt x="30" y="4"/>
                  </a:lnTo>
                  <a:lnTo>
                    <a:pt x="30" y="2"/>
                  </a:lnTo>
                  <a:lnTo>
                    <a:pt x="31" y="2"/>
                  </a:lnTo>
                  <a:lnTo>
                    <a:pt x="33" y="2"/>
                  </a:lnTo>
                  <a:lnTo>
                    <a:pt x="35" y="0"/>
                  </a:lnTo>
                  <a:lnTo>
                    <a:pt x="36" y="0"/>
                  </a:lnTo>
                  <a:lnTo>
                    <a:pt x="38" y="0"/>
                  </a:lnTo>
                  <a:lnTo>
                    <a:pt x="38" y="2"/>
                  </a:lnTo>
                  <a:lnTo>
                    <a:pt x="39" y="2"/>
                  </a:lnTo>
                  <a:lnTo>
                    <a:pt x="39" y="4"/>
                  </a:lnTo>
                  <a:lnTo>
                    <a:pt x="39" y="6"/>
                  </a:lnTo>
                  <a:lnTo>
                    <a:pt x="39" y="8"/>
                  </a:lnTo>
                  <a:lnTo>
                    <a:pt x="41" y="8"/>
                  </a:lnTo>
                  <a:lnTo>
                    <a:pt x="43" y="9"/>
                  </a:lnTo>
                  <a:lnTo>
                    <a:pt x="41" y="9"/>
                  </a:lnTo>
                  <a:lnTo>
                    <a:pt x="43" y="13"/>
                  </a:lnTo>
                  <a:lnTo>
                    <a:pt x="43" y="15"/>
                  </a:lnTo>
                  <a:lnTo>
                    <a:pt x="44" y="18"/>
                  </a:lnTo>
                  <a:lnTo>
                    <a:pt x="44" y="20"/>
                  </a:lnTo>
                  <a:lnTo>
                    <a:pt x="43" y="22"/>
                  </a:lnTo>
                  <a:lnTo>
                    <a:pt x="43" y="24"/>
                  </a:lnTo>
                  <a:lnTo>
                    <a:pt x="43" y="26"/>
                  </a:lnTo>
                  <a:lnTo>
                    <a:pt x="41" y="27"/>
                  </a:lnTo>
                  <a:lnTo>
                    <a:pt x="41" y="29"/>
                  </a:lnTo>
                  <a:lnTo>
                    <a:pt x="39" y="31"/>
                  </a:lnTo>
                  <a:lnTo>
                    <a:pt x="38" y="31"/>
                  </a:lnTo>
                  <a:lnTo>
                    <a:pt x="38" y="33"/>
                  </a:lnTo>
                  <a:lnTo>
                    <a:pt x="36" y="33"/>
                  </a:lnTo>
                  <a:lnTo>
                    <a:pt x="35" y="33"/>
                  </a:lnTo>
                  <a:lnTo>
                    <a:pt x="35" y="35"/>
                  </a:lnTo>
                  <a:lnTo>
                    <a:pt x="33" y="35"/>
                  </a:lnTo>
                  <a:lnTo>
                    <a:pt x="33" y="36"/>
                  </a:lnTo>
                  <a:lnTo>
                    <a:pt x="31" y="36"/>
                  </a:lnTo>
                  <a:lnTo>
                    <a:pt x="31" y="38"/>
                  </a:lnTo>
                  <a:lnTo>
                    <a:pt x="31" y="42"/>
                  </a:lnTo>
                  <a:lnTo>
                    <a:pt x="33" y="44"/>
                  </a:lnTo>
                  <a:lnTo>
                    <a:pt x="35" y="44"/>
                  </a:lnTo>
                  <a:lnTo>
                    <a:pt x="35" y="45"/>
                  </a:lnTo>
                  <a:lnTo>
                    <a:pt x="36" y="45"/>
                  </a:lnTo>
                  <a:lnTo>
                    <a:pt x="36" y="47"/>
                  </a:lnTo>
                  <a:lnTo>
                    <a:pt x="36" y="49"/>
                  </a:lnTo>
                  <a:lnTo>
                    <a:pt x="36" y="51"/>
                  </a:lnTo>
                  <a:lnTo>
                    <a:pt x="36" y="53"/>
                  </a:lnTo>
                  <a:lnTo>
                    <a:pt x="36" y="55"/>
                  </a:lnTo>
                  <a:lnTo>
                    <a:pt x="38" y="55"/>
                  </a:lnTo>
                  <a:lnTo>
                    <a:pt x="38" y="56"/>
                  </a:lnTo>
                  <a:lnTo>
                    <a:pt x="39" y="56"/>
                  </a:lnTo>
                  <a:lnTo>
                    <a:pt x="39" y="55"/>
                  </a:lnTo>
                  <a:lnTo>
                    <a:pt x="39" y="33"/>
                  </a:lnTo>
                  <a:lnTo>
                    <a:pt x="39" y="31"/>
                  </a:lnTo>
                  <a:lnTo>
                    <a:pt x="41" y="31"/>
                  </a:lnTo>
                  <a:lnTo>
                    <a:pt x="43" y="31"/>
                  </a:lnTo>
                  <a:lnTo>
                    <a:pt x="43" y="29"/>
                  </a:lnTo>
                  <a:lnTo>
                    <a:pt x="44" y="29"/>
                  </a:lnTo>
                  <a:lnTo>
                    <a:pt x="46" y="29"/>
                  </a:lnTo>
                  <a:lnTo>
                    <a:pt x="48" y="29"/>
                  </a:lnTo>
                  <a:lnTo>
                    <a:pt x="48" y="27"/>
                  </a:lnTo>
                  <a:lnTo>
                    <a:pt x="48" y="29"/>
                  </a:lnTo>
                  <a:lnTo>
                    <a:pt x="49" y="29"/>
                  </a:lnTo>
                  <a:lnTo>
                    <a:pt x="51" y="31"/>
                  </a:lnTo>
                  <a:lnTo>
                    <a:pt x="51" y="33"/>
                  </a:lnTo>
                  <a:lnTo>
                    <a:pt x="53" y="33"/>
                  </a:lnTo>
                  <a:lnTo>
                    <a:pt x="53" y="35"/>
                  </a:lnTo>
                  <a:lnTo>
                    <a:pt x="54" y="35"/>
                  </a:lnTo>
                  <a:lnTo>
                    <a:pt x="56" y="36"/>
                  </a:lnTo>
                  <a:lnTo>
                    <a:pt x="56" y="38"/>
                  </a:lnTo>
                  <a:lnTo>
                    <a:pt x="54" y="38"/>
                  </a:lnTo>
                  <a:lnTo>
                    <a:pt x="53" y="38"/>
                  </a:lnTo>
                  <a:lnTo>
                    <a:pt x="51" y="38"/>
                  </a:lnTo>
                  <a:lnTo>
                    <a:pt x="48" y="38"/>
                  </a:lnTo>
                  <a:lnTo>
                    <a:pt x="46" y="36"/>
                  </a:lnTo>
                  <a:lnTo>
                    <a:pt x="46" y="35"/>
                  </a:lnTo>
                  <a:lnTo>
                    <a:pt x="44" y="35"/>
                  </a:lnTo>
                  <a:lnTo>
                    <a:pt x="44" y="33"/>
                  </a:lnTo>
                  <a:lnTo>
                    <a:pt x="43" y="33"/>
                  </a:lnTo>
                  <a:lnTo>
                    <a:pt x="43" y="35"/>
                  </a:lnTo>
                  <a:lnTo>
                    <a:pt x="41" y="35"/>
                  </a:lnTo>
                  <a:lnTo>
                    <a:pt x="41" y="36"/>
                  </a:lnTo>
                  <a:lnTo>
                    <a:pt x="41" y="38"/>
                  </a:lnTo>
                  <a:lnTo>
                    <a:pt x="41" y="40"/>
                  </a:lnTo>
                  <a:lnTo>
                    <a:pt x="41" y="42"/>
                  </a:lnTo>
                  <a:lnTo>
                    <a:pt x="41" y="44"/>
                  </a:lnTo>
                  <a:lnTo>
                    <a:pt x="43" y="44"/>
                  </a:lnTo>
                  <a:lnTo>
                    <a:pt x="43" y="47"/>
                  </a:lnTo>
                  <a:lnTo>
                    <a:pt x="43" y="51"/>
                  </a:lnTo>
                  <a:lnTo>
                    <a:pt x="41" y="56"/>
                  </a:lnTo>
                  <a:lnTo>
                    <a:pt x="39" y="60"/>
                  </a:lnTo>
                  <a:lnTo>
                    <a:pt x="38" y="58"/>
                  </a:lnTo>
                  <a:lnTo>
                    <a:pt x="36" y="58"/>
                  </a:lnTo>
                  <a:lnTo>
                    <a:pt x="36" y="60"/>
                  </a:lnTo>
                  <a:lnTo>
                    <a:pt x="36" y="62"/>
                  </a:lnTo>
                  <a:lnTo>
                    <a:pt x="35" y="62"/>
                  </a:lnTo>
                  <a:lnTo>
                    <a:pt x="35" y="64"/>
                  </a:lnTo>
                  <a:lnTo>
                    <a:pt x="36" y="65"/>
                  </a:lnTo>
                  <a:lnTo>
                    <a:pt x="36" y="67"/>
                  </a:lnTo>
                  <a:lnTo>
                    <a:pt x="36" y="71"/>
                  </a:lnTo>
                  <a:lnTo>
                    <a:pt x="38" y="71"/>
                  </a:lnTo>
                  <a:lnTo>
                    <a:pt x="39" y="73"/>
                  </a:lnTo>
                  <a:lnTo>
                    <a:pt x="39" y="82"/>
                  </a:lnTo>
                  <a:lnTo>
                    <a:pt x="38" y="82"/>
                  </a:lnTo>
                  <a:lnTo>
                    <a:pt x="36" y="83"/>
                  </a:lnTo>
                  <a:lnTo>
                    <a:pt x="36" y="87"/>
                  </a:lnTo>
                  <a:lnTo>
                    <a:pt x="35" y="87"/>
                  </a:lnTo>
                  <a:lnTo>
                    <a:pt x="33" y="87"/>
                  </a:lnTo>
                  <a:lnTo>
                    <a:pt x="31" y="87"/>
                  </a:lnTo>
                  <a:lnTo>
                    <a:pt x="30" y="87"/>
                  </a:lnTo>
                  <a:lnTo>
                    <a:pt x="25" y="87"/>
                  </a:lnTo>
                  <a:lnTo>
                    <a:pt x="23" y="87"/>
                  </a:lnTo>
                  <a:lnTo>
                    <a:pt x="21" y="87"/>
                  </a:lnTo>
                  <a:lnTo>
                    <a:pt x="23" y="87"/>
                  </a:lnTo>
                  <a:lnTo>
                    <a:pt x="23" y="85"/>
                  </a:lnTo>
                  <a:lnTo>
                    <a:pt x="23" y="83"/>
                  </a:lnTo>
                  <a:lnTo>
                    <a:pt x="21" y="83"/>
                  </a:lnTo>
                  <a:lnTo>
                    <a:pt x="21" y="82"/>
                  </a:lnTo>
                  <a:lnTo>
                    <a:pt x="21" y="80"/>
                  </a:lnTo>
                  <a:lnTo>
                    <a:pt x="21" y="78"/>
                  </a:lnTo>
                  <a:lnTo>
                    <a:pt x="23" y="78"/>
                  </a:lnTo>
                  <a:lnTo>
                    <a:pt x="25" y="78"/>
                  </a:lnTo>
                  <a:lnTo>
                    <a:pt x="28" y="78"/>
                  </a:lnTo>
                  <a:lnTo>
                    <a:pt x="28" y="76"/>
                  </a:lnTo>
                  <a:lnTo>
                    <a:pt x="30" y="76"/>
                  </a:lnTo>
                  <a:lnTo>
                    <a:pt x="30" y="74"/>
                  </a:lnTo>
                  <a:lnTo>
                    <a:pt x="30" y="73"/>
                  </a:lnTo>
                  <a:lnTo>
                    <a:pt x="30" y="71"/>
                  </a:lnTo>
                  <a:lnTo>
                    <a:pt x="28" y="71"/>
                  </a:lnTo>
                  <a:lnTo>
                    <a:pt x="26" y="69"/>
                  </a:lnTo>
                  <a:lnTo>
                    <a:pt x="26" y="71"/>
                  </a:lnTo>
                  <a:lnTo>
                    <a:pt x="25" y="73"/>
                  </a:lnTo>
                  <a:lnTo>
                    <a:pt x="23" y="73"/>
                  </a:lnTo>
                  <a:lnTo>
                    <a:pt x="21" y="73"/>
                  </a:lnTo>
                  <a:lnTo>
                    <a:pt x="21" y="71"/>
                  </a:lnTo>
                  <a:lnTo>
                    <a:pt x="20" y="69"/>
                  </a:lnTo>
                  <a:lnTo>
                    <a:pt x="15" y="67"/>
                  </a:lnTo>
                  <a:lnTo>
                    <a:pt x="13" y="67"/>
                  </a:lnTo>
                  <a:lnTo>
                    <a:pt x="12" y="67"/>
                  </a:lnTo>
                  <a:lnTo>
                    <a:pt x="10" y="65"/>
                  </a:lnTo>
                  <a:lnTo>
                    <a:pt x="8" y="65"/>
                  </a:lnTo>
                  <a:lnTo>
                    <a:pt x="8" y="64"/>
                  </a:lnTo>
                  <a:lnTo>
                    <a:pt x="7" y="64"/>
                  </a:lnTo>
                  <a:lnTo>
                    <a:pt x="7" y="60"/>
                  </a:lnTo>
                  <a:lnTo>
                    <a:pt x="7" y="58"/>
                  </a:lnTo>
                  <a:lnTo>
                    <a:pt x="7" y="56"/>
                  </a:lnTo>
                  <a:lnTo>
                    <a:pt x="8" y="56"/>
                  </a:lnTo>
                  <a:lnTo>
                    <a:pt x="10" y="56"/>
                  </a:lnTo>
                  <a:lnTo>
                    <a:pt x="10" y="55"/>
                  </a:lnTo>
                  <a:lnTo>
                    <a:pt x="12" y="55"/>
                  </a:lnTo>
                  <a:lnTo>
                    <a:pt x="12" y="53"/>
                  </a:lnTo>
                  <a:lnTo>
                    <a:pt x="12" y="51"/>
                  </a:lnTo>
                  <a:lnTo>
                    <a:pt x="13" y="53"/>
                  </a:lnTo>
                  <a:lnTo>
                    <a:pt x="13" y="55"/>
                  </a:lnTo>
                  <a:lnTo>
                    <a:pt x="15" y="55"/>
                  </a:lnTo>
                  <a:lnTo>
                    <a:pt x="15" y="58"/>
                  </a:lnTo>
                  <a:lnTo>
                    <a:pt x="15" y="60"/>
                  </a:lnTo>
                  <a:lnTo>
                    <a:pt x="17" y="60"/>
                  </a:lnTo>
                  <a:lnTo>
                    <a:pt x="18" y="60"/>
                  </a:lnTo>
                  <a:lnTo>
                    <a:pt x="18" y="62"/>
                  </a:lnTo>
                  <a:lnTo>
                    <a:pt x="20" y="62"/>
                  </a:lnTo>
                  <a:lnTo>
                    <a:pt x="20" y="60"/>
                  </a:lnTo>
                  <a:lnTo>
                    <a:pt x="20" y="58"/>
                  </a:lnTo>
                  <a:lnTo>
                    <a:pt x="18" y="58"/>
                  </a:lnTo>
                  <a:lnTo>
                    <a:pt x="18" y="56"/>
                  </a:lnTo>
                  <a:lnTo>
                    <a:pt x="17" y="53"/>
                  </a:lnTo>
                  <a:lnTo>
                    <a:pt x="18" y="53"/>
                  </a:lnTo>
                  <a:lnTo>
                    <a:pt x="18" y="51"/>
                  </a:lnTo>
                  <a:lnTo>
                    <a:pt x="20" y="51"/>
                  </a:lnTo>
                  <a:lnTo>
                    <a:pt x="21" y="51"/>
                  </a:lnTo>
                  <a:lnTo>
                    <a:pt x="21" y="49"/>
                  </a:lnTo>
                  <a:lnTo>
                    <a:pt x="21" y="47"/>
                  </a:lnTo>
                  <a:lnTo>
                    <a:pt x="20" y="47"/>
                  </a:lnTo>
                  <a:lnTo>
                    <a:pt x="18" y="47"/>
                  </a:lnTo>
                  <a:lnTo>
                    <a:pt x="12" y="47"/>
                  </a:lnTo>
                  <a:lnTo>
                    <a:pt x="7" y="45"/>
                  </a:lnTo>
                  <a:lnTo>
                    <a:pt x="7" y="44"/>
                  </a:lnTo>
                  <a:lnTo>
                    <a:pt x="3" y="44"/>
                  </a:lnTo>
                  <a:lnTo>
                    <a:pt x="0" y="44"/>
                  </a:lnTo>
                  <a:lnTo>
                    <a:pt x="0" y="42"/>
                  </a:lnTo>
                  <a:lnTo>
                    <a:pt x="0" y="38"/>
                  </a:lnTo>
                  <a:lnTo>
                    <a:pt x="0" y="36"/>
                  </a:lnTo>
                  <a:lnTo>
                    <a:pt x="0" y="33"/>
                  </a:lnTo>
                  <a:lnTo>
                    <a:pt x="2" y="33"/>
                  </a:lnTo>
                  <a:lnTo>
                    <a:pt x="2" y="31"/>
                  </a:lnTo>
                  <a:lnTo>
                    <a:pt x="3" y="31"/>
                  </a:lnTo>
                  <a:lnTo>
                    <a:pt x="3" y="33"/>
                  </a:lnTo>
                  <a:lnTo>
                    <a:pt x="3" y="35"/>
                  </a:lnTo>
                  <a:lnTo>
                    <a:pt x="5" y="35"/>
                  </a:lnTo>
                  <a:lnTo>
                    <a:pt x="5" y="36"/>
                  </a:lnTo>
                  <a:lnTo>
                    <a:pt x="7" y="36"/>
                  </a:lnTo>
                  <a:lnTo>
                    <a:pt x="7" y="38"/>
                  </a:lnTo>
                  <a:lnTo>
                    <a:pt x="8" y="38"/>
                  </a:lnTo>
                  <a:lnTo>
                    <a:pt x="10" y="38"/>
                  </a:lnTo>
                  <a:lnTo>
                    <a:pt x="12" y="38"/>
                  </a:lnTo>
                  <a:lnTo>
                    <a:pt x="12" y="36"/>
                  </a:lnTo>
                  <a:lnTo>
                    <a:pt x="13" y="36"/>
                  </a:lnTo>
                  <a:lnTo>
                    <a:pt x="12" y="36"/>
                  </a:lnTo>
                  <a:lnTo>
                    <a:pt x="12" y="35"/>
                  </a:lnTo>
                  <a:lnTo>
                    <a:pt x="12" y="33"/>
                  </a:lnTo>
                  <a:lnTo>
                    <a:pt x="10" y="33"/>
                  </a:lnTo>
                  <a:lnTo>
                    <a:pt x="10" y="31"/>
                  </a:lnTo>
                  <a:lnTo>
                    <a:pt x="8" y="31"/>
                  </a:lnTo>
                  <a:lnTo>
                    <a:pt x="8" y="29"/>
                  </a:lnTo>
                  <a:lnTo>
                    <a:pt x="7" y="27"/>
                  </a:lnTo>
                  <a:lnTo>
                    <a:pt x="7" y="26"/>
                  </a:lnTo>
                  <a:lnTo>
                    <a:pt x="7" y="24"/>
                  </a:lnTo>
                  <a:lnTo>
                    <a:pt x="5" y="24"/>
                  </a:lnTo>
                  <a:lnTo>
                    <a:pt x="5" y="22"/>
                  </a:lnTo>
                  <a:lnTo>
                    <a:pt x="3" y="22"/>
                  </a:lnTo>
                  <a:lnTo>
                    <a:pt x="3" y="20"/>
                  </a:lnTo>
                  <a:lnTo>
                    <a:pt x="3" y="18"/>
                  </a:lnTo>
                  <a:lnTo>
                    <a:pt x="3" y="17"/>
                  </a:lnTo>
                  <a:lnTo>
                    <a:pt x="5" y="17"/>
                  </a:lnTo>
                  <a:lnTo>
                    <a:pt x="7" y="17"/>
                  </a:lnTo>
                  <a:lnTo>
                    <a:pt x="7" y="15"/>
                  </a:lnTo>
                  <a:lnTo>
                    <a:pt x="8" y="15"/>
                  </a:lnTo>
                  <a:lnTo>
                    <a:pt x="10" y="13"/>
                  </a:lnTo>
                  <a:lnTo>
                    <a:pt x="12" y="13"/>
                  </a:lnTo>
                  <a:lnTo>
                    <a:pt x="12" y="15"/>
                  </a:lnTo>
                  <a:lnTo>
                    <a:pt x="12" y="22"/>
                  </a:lnTo>
                  <a:lnTo>
                    <a:pt x="12" y="2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30" name="Freeform 27"/>
            <p:cNvSpPr>
              <a:spLocks/>
            </p:cNvSpPr>
            <p:nvPr/>
          </p:nvSpPr>
          <p:spPr bwMode="auto">
            <a:xfrm>
              <a:off x="172" y="231"/>
              <a:ext cx="145" cy="125"/>
            </a:xfrm>
            <a:custGeom>
              <a:avLst/>
              <a:gdLst>
                <a:gd name="T0" fmla="*/ 0 w 146"/>
                <a:gd name="T1" fmla="*/ 109 h 124"/>
                <a:gd name="T2" fmla="*/ 72 w 146"/>
                <a:gd name="T3" fmla="*/ 0 h 124"/>
                <a:gd name="T4" fmla="*/ 136 w 146"/>
                <a:gd name="T5" fmla="*/ 109 h 124"/>
                <a:gd name="T6" fmla="*/ 136 w 146"/>
                <a:gd name="T7" fmla="*/ 132 h 124"/>
                <a:gd name="T8" fmla="*/ 72 w 146"/>
                <a:gd name="T9" fmla="*/ 30 h 124"/>
                <a:gd name="T10" fmla="*/ 2 w 146"/>
                <a:gd name="T11" fmla="*/ 134 h 124"/>
                <a:gd name="T12" fmla="*/ 0 w 146"/>
                <a:gd name="T13" fmla="*/ 109 h 1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6" h="124">
                  <a:moveTo>
                    <a:pt x="0" y="99"/>
                  </a:moveTo>
                  <a:lnTo>
                    <a:pt x="72" y="0"/>
                  </a:lnTo>
                  <a:lnTo>
                    <a:pt x="146" y="99"/>
                  </a:lnTo>
                  <a:lnTo>
                    <a:pt x="146" y="122"/>
                  </a:lnTo>
                  <a:lnTo>
                    <a:pt x="72" y="30"/>
                  </a:lnTo>
                  <a:lnTo>
                    <a:pt x="2" y="124"/>
                  </a:lnTo>
                  <a:lnTo>
                    <a:pt x="0" y="99"/>
                  </a:lnTo>
                  <a:close/>
                </a:path>
              </a:pathLst>
            </a:custGeom>
            <a:solidFill>
              <a:srgbClr val="F9A03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31" name="Freeform 28"/>
            <p:cNvSpPr>
              <a:spLocks/>
            </p:cNvSpPr>
            <p:nvPr/>
          </p:nvSpPr>
          <p:spPr bwMode="auto">
            <a:xfrm>
              <a:off x="326" y="204"/>
              <a:ext cx="5" cy="170"/>
            </a:xfrm>
            <a:custGeom>
              <a:avLst/>
              <a:gdLst>
                <a:gd name="T0" fmla="*/ 3 w 5"/>
                <a:gd name="T1" fmla="*/ 161 h 171"/>
                <a:gd name="T2" fmla="*/ 5 w 5"/>
                <a:gd name="T3" fmla="*/ 159 h 171"/>
                <a:gd name="T4" fmla="*/ 5 w 5"/>
                <a:gd name="T5" fmla="*/ 0 h 171"/>
                <a:gd name="T6" fmla="*/ 0 w 5"/>
                <a:gd name="T7" fmla="*/ 0 h 171"/>
                <a:gd name="T8" fmla="*/ 0 w 5"/>
                <a:gd name="T9" fmla="*/ 159 h 171"/>
                <a:gd name="T10" fmla="*/ 3 w 5"/>
                <a:gd name="T11" fmla="*/ 161 h 171"/>
                <a:gd name="T12" fmla="*/ 3 w 5"/>
                <a:gd name="T13" fmla="*/ 161 h 171"/>
                <a:gd name="T14" fmla="*/ 5 w 5"/>
                <a:gd name="T15" fmla="*/ 161 h 171"/>
                <a:gd name="T16" fmla="*/ 5 w 5"/>
                <a:gd name="T17" fmla="*/ 159 h 171"/>
                <a:gd name="T18" fmla="*/ 3 w 5"/>
                <a:gd name="T19" fmla="*/ 161 h 17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 h="171">
                  <a:moveTo>
                    <a:pt x="3" y="171"/>
                  </a:moveTo>
                  <a:lnTo>
                    <a:pt x="5" y="169"/>
                  </a:lnTo>
                  <a:lnTo>
                    <a:pt x="5" y="0"/>
                  </a:lnTo>
                  <a:lnTo>
                    <a:pt x="0" y="0"/>
                  </a:lnTo>
                  <a:lnTo>
                    <a:pt x="0" y="169"/>
                  </a:lnTo>
                  <a:lnTo>
                    <a:pt x="3" y="171"/>
                  </a:lnTo>
                  <a:lnTo>
                    <a:pt x="5" y="171"/>
                  </a:lnTo>
                  <a:lnTo>
                    <a:pt x="5" y="169"/>
                  </a:lnTo>
                  <a:lnTo>
                    <a:pt x="3" y="171"/>
                  </a:lnTo>
                  <a:close/>
                </a:path>
              </a:pathLst>
            </a:custGeom>
            <a:solidFill>
              <a:srgbClr val="61BFF3"/>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32" name="Rectangle 29"/>
            <p:cNvSpPr>
              <a:spLocks noChangeArrowheads="1"/>
            </p:cNvSpPr>
            <p:nvPr/>
          </p:nvSpPr>
          <p:spPr bwMode="auto">
            <a:xfrm>
              <a:off x="170" y="371"/>
              <a:ext cx="159" cy="4"/>
            </a:xfrm>
            <a:prstGeom prst="rect">
              <a:avLst/>
            </a:prstGeom>
            <a:solidFill>
              <a:srgbClr val="61BFF3"/>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pPr>
                <a:buClr>
                  <a:srgbClr val="000000"/>
                </a:buClr>
              </a:pPr>
              <a:endParaRPr lang="en-US">
                <a:solidFill>
                  <a:srgbClr val="000000"/>
                </a:solidFill>
              </a:endParaRPr>
            </a:p>
          </p:txBody>
        </p:sp>
        <p:sp>
          <p:nvSpPr>
            <p:cNvPr id="21533" name="Freeform 30"/>
            <p:cNvSpPr>
              <a:spLocks/>
            </p:cNvSpPr>
            <p:nvPr/>
          </p:nvSpPr>
          <p:spPr bwMode="auto">
            <a:xfrm>
              <a:off x="149" y="195"/>
              <a:ext cx="504" cy="9"/>
            </a:xfrm>
            <a:custGeom>
              <a:avLst/>
              <a:gdLst>
                <a:gd name="T0" fmla="*/ 495 w 505"/>
                <a:gd name="T1" fmla="*/ 7 h 9"/>
                <a:gd name="T2" fmla="*/ 495 w 505"/>
                <a:gd name="T3" fmla="*/ 0 h 9"/>
                <a:gd name="T4" fmla="*/ 0 w 505"/>
                <a:gd name="T5" fmla="*/ 1 h 9"/>
                <a:gd name="T6" fmla="*/ 0 w 505"/>
                <a:gd name="T7" fmla="*/ 9 h 9"/>
                <a:gd name="T8" fmla="*/ 495 w 505"/>
                <a:gd name="T9" fmla="*/ 7 h 9"/>
                <a:gd name="T10" fmla="*/ 495 w 505"/>
                <a:gd name="T11" fmla="*/ 7 h 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05" h="9">
                  <a:moveTo>
                    <a:pt x="505" y="7"/>
                  </a:moveTo>
                  <a:lnTo>
                    <a:pt x="505" y="0"/>
                  </a:lnTo>
                  <a:lnTo>
                    <a:pt x="0" y="1"/>
                  </a:lnTo>
                  <a:lnTo>
                    <a:pt x="0" y="9"/>
                  </a:lnTo>
                  <a:lnTo>
                    <a:pt x="505" y="7"/>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34" name="Freeform 31"/>
            <p:cNvSpPr>
              <a:spLocks/>
            </p:cNvSpPr>
            <p:nvPr/>
          </p:nvSpPr>
          <p:spPr bwMode="auto">
            <a:xfrm>
              <a:off x="652" y="195"/>
              <a:ext cx="5" cy="38"/>
            </a:xfrm>
            <a:custGeom>
              <a:avLst/>
              <a:gdLst>
                <a:gd name="T0" fmla="*/ 3 w 6"/>
                <a:gd name="T1" fmla="*/ 47 h 37"/>
                <a:gd name="T2" fmla="*/ 3 w 6"/>
                <a:gd name="T3" fmla="*/ 47 h 37"/>
                <a:gd name="T4" fmla="*/ 3 w 6"/>
                <a:gd name="T5" fmla="*/ 16 h 37"/>
                <a:gd name="T6" fmla="*/ 3 w 6"/>
                <a:gd name="T7" fmla="*/ 0 h 37"/>
                <a:gd name="T8" fmla="*/ 3 w 6"/>
                <a:gd name="T9" fmla="*/ 7 h 37"/>
                <a:gd name="T10" fmla="*/ 1 w 6"/>
                <a:gd name="T11" fmla="*/ 16 h 37"/>
                <a:gd name="T12" fmla="*/ 0 w 6"/>
                <a:gd name="T13" fmla="*/ 46 h 37"/>
                <a:gd name="T14" fmla="*/ 0 w 6"/>
                <a:gd name="T15" fmla="*/ 46 h 37"/>
                <a:gd name="T16" fmla="*/ 3 w 6"/>
                <a:gd name="T17" fmla="*/ 47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 h="37">
                  <a:moveTo>
                    <a:pt x="6" y="37"/>
                  </a:moveTo>
                  <a:lnTo>
                    <a:pt x="6" y="37"/>
                  </a:lnTo>
                  <a:lnTo>
                    <a:pt x="6" y="16"/>
                  </a:lnTo>
                  <a:lnTo>
                    <a:pt x="3" y="0"/>
                  </a:lnTo>
                  <a:lnTo>
                    <a:pt x="3" y="7"/>
                  </a:lnTo>
                  <a:lnTo>
                    <a:pt x="1" y="16"/>
                  </a:lnTo>
                  <a:lnTo>
                    <a:pt x="0" y="36"/>
                  </a:lnTo>
                  <a:lnTo>
                    <a:pt x="6" y="37"/>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35" name="Freeform 32"/>
            <p:cNvSpPr>
              <a:spLocks/>
            </p:cNvSpPr>
            <p:nvPr/>
          </p:nvSpPr>
          <p:spPr bwMode="auto">
            <a:xfrm>
              <a:off x="641" y="231"/>
              <a:ext cx="16" cy="130"/>
            </a:xfrm>
            <a:custGeom>
              <a:avLst/>
              <a:gdLst>
                <a:gd name="T0" fmla="*/ 5 w 16"/>
                <a:gd name="T1" fmla="*/ 121 h 131"/>
                <a:gd name="T2" fmla="*/ 5 w 16"/>
                <a:gd name="T3" fmla="*/ 121 h 131"/>
                <a:gd name="T4" fmla="*/ 11 w 16"/>
                <a:gd name="T5" fmla="*/ 76 h 131"/>
                <a:gd name="T6" fmla="*/ 13 w 16"/>
                <a:gd name="T7" fmla="*/ 47 h 131"/>
                <a:gd name="T8" fmla="*/ 15 w 16"/>
                <a:gd name="T9" fmla="*/ 16 h 131"/>
                <a:gd name="T10" fmla="*/ 16 w 16"/>
                <a:gd name="T11" fmla="*/ 1 h 131"/>
                <a:gd name="T12" fmla="*/ 10 w 16"/>
                <a:gd name="T13" fmla="*/ 0 h 131"/>
                <a:gd name="T14" fmla="*/ 10 w 16"/>
                <a:gd name="T15" fmla="*/ 16 h 131"/>
                <a:gd name="T16" fmla="*/ 8 w 16"/>
                <a:gd name="T17" fmla="*/ 47 h 131"/>
                <a:gd name="T18" fmla="*/ 3 w 16"/>
                <a:gd name="T19" fmla="*/ 76 h 131"/>
                <a:gd name="T20" fmla="*/ 0 w 16"/>
                <a:gd name="T21" fmla="*/ 120 h 131"/>
                <a:gd name="T22" fmla="*/ 0 w 16"/>
                <a:gd name="T23" fmla="*/ 120 h 131"/>
                <a:gd name="T24" fmla="*/ 5 w 16"/>
                <a:gd name="T25" fmla="*/ 121 h 1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 h="131">
                  <a:moveTo>
                    <a:pt x="5" y="131"/>
                  </a:moveTo>
                  <a:lnTo>
                    <a:pt x="5" y="131"/>
                  </a:lnTo>
                  <a:lnTo>
                    <a:pt x="11" y="86"/>
                  </a:lnTo>
                  <a:lnTo>
                    <a:pt x="13" y="47"/>
                  </a:lnTo>
                  <a:lnTo>
                    <a:pt x="15" y="16"/>
                  </a:lnTo>
                  <a:lnTo>
                    <a:pt x="16" y="1"/>
                  </a:lnTo>
                  <a:lnTo>
                    <a:pt x="10" y="0"/>
                  </a:lnTo>
                  <a:lnTo>
                    <a:pt x="10" y="16"/>
                  </a:lnTo>
                  <a:lnTo>
                    <a:pt x="8" y="47"/>
                  </a:lnTo>
                  <a:lnTo>
                    <a:pt x="3" y="86"/>
                  </a:lnTo>
                  <a:lnTo>
                    <a:pt x="0" y="130"/>
                  </a:lnTo>
                  <a:lnTo>
                    <a:pt x="5" y="131"/>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36" name="Freeform 33"/>
            <p:cNvSpPr>
              <a:spLocks/>
            </p:cNvSpPr>
            <p:nvPr/>
          </p:nvSpPr>
          <p:spPr bwMode="auto">
            <a:xfrm>
              <a:off x="536" y="361"/>
              <a:ext cx="111" cy="344"/>
            </a:xfrm>
            <a:custGeom>
              <a:avLst/>
              <a:gdLst>
                <a:gd name="T0" fmla="*/ 5 w 110"/>
                <a:gd name="T1" fmla="*/ 344 h 344"/>
                <a:gd name="T2" fmla="*/ 5 w 110"/>
                <a:gd name="T3" fmla="*/ 344 h 344"/>
                <a:gd name="T4" fmla="*/ 16 w 110"/>
                <a:gd name="T5" fmla="*/ 324 h 344"/>
                <a:gd name="T6" fmla="*/ 28 w 110"/>
                <a:gd name="T7" fmla="*/ 305 h 344"/>
                <a:gd name="T8" fmla="*/ 38 w 110"/>
                <a:gd name="T9" fmla="*/ 285 h 344"/>
                <a:gd name="T10" fmla="*/ 46 w 110"/>
                <a:gd name="T11" fmla="*/ 265 h 344"/>
                <a:gd name="T12" fmla="*/ 72 w 110"/>
                <a:gd name="T13" fmla="*/ 223 h 344"/>
                <a:gd name="T14" fmla="*/ 84 w 110"/>
                <a:gd name="T15" fmla="*/ 182 h 344"/>
                <a:gd name="T16" fmla="*/ 95 w 110"/>
                <a:gd name="T17" fmla="*/ 139 h 344"/>
                <a:gd name="T18" fmla="*/ 105 w 110"/>
                <a:gd name="T19" fmla="*/ 93 h 344"/>
                <a:gd name="T20" fmla="*/ 113 w 110"/>
                <a:gd name="T21" fmla="*/ 48 h 344"/>
                <a:gd name="T22" fmla="*/ 120 w 110"/>
                <a:gd name="T23" fmla="*/ 1 h 344"/>
                <a:gd name="T24" fmla="*/ 115 w 110"/>
                <a:gd name="T25" fmla="*/ 0 h 344"/>
                <a:gd name="T26" fmla="*/ 107 w 110"/>
                <a:gd name="T27" fmla="*/ 47 h 344"/>
                <a:gd name="T28" fmla="*/ 98 w 110"/>
                <a:gd name="T29" fmla="*/ 93 h 344"/>
                <a:gd name="T30" fmla="*/ 90 w 110"/>
                <a:gd name="T31" fmla="*/ 137 h 344"/>
                <a:gd name="T32" fmla="*/ 79 w 110"/>
                <a:gd name="T33" fmla="*/ 180 h 344"/>
                <a:gd name="T34" fmla="*/ 66 w 110"/>
                <a:gd name="T35" fmla="*/ 222 h 344"/>
                <a:gd name="T36" fmla="*/ 39 w 110"/>
                <a:gd name="T37" fmla="*/ 263 h 344"/>
                <a:gd name="T38" fmla="*/ 31 w 110"/>
                <a:gd name="T39" fmla="*/ 283 h 344"/>
                <a:gd name="T40" fmla="*/ 21 w 110"/>
                <a:gd name="T41" fmla="*/ 303 h 344"/>
                <a:gd name="T42" fmla="*/ 11 w 110"/>
                <a:gd name="T43" fmla="*/ 323 h 344"/>
                <a:gd name="T44" fmla="*/ 0 w 110"/>
                <a:gd name="T45" fmla="*/ 341 h 344"/>
                <a:gd name="T46" fmla="*/ 0 w 110"/>
                <a:gd name="T47" fmla="*/ 341 h 344"/>
                <a:gd name="T48" fmla="*/ 5 w 110"/>
                <a:gd name="T49" fmla="*/ 344 h 34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0" h="344">
                  <a:moveTo>
                    <a:pt x="5" y="344"/>
                  </a:moveTo>
                  <a:lnTo>
                    <a:pt x="5" y="344"/>
                  </a:lnTo>
                  <a:lnTo>
                    <a:pt x="16" y="324"/>
                  </a:lnTo>
                  <a:lnTo>
                    <a:pt x="28" y="305"/>
                  </a:lnTo>
                  <a:lnTo>
                    <a:pt x="38" y="285"/>
                  </a:lnTo>
                  <a:lnTo>
                    <a:pt x="46" y="265"/>
                  </a:lnTo>
                  <a:lnTo>
                    <a:pt x="62" y="223"/>
                  </a:lnTo>
                  <a:lnTo>
                    <a:pt x="74" y="182"/>
                  </a:lnTo>
                  <a:lnTo>
                    <a:pt x="85" y="139"/>
                  </a:lnTo>
                  <a:lnTo>
                    <a:pt x="95" y="93"/>
                  </a:lnTo>
                  <a:lnTo>
                    <a:pt x="103" y="48"/>
                  </a:lnTo>
                  <a:lnTo>
                    <a:pt x="110" y="1"/>
                  </a:lnTo>
                  <a:lnTo>
                    <a:pt x="105" y="0"/>
                  </a:lnTo>
                  <a:lnTo>
                    <a:pt x="97" y="47"/>
                  </a:lnTo>
                  <a:lnTo>
                    <a:pt x="88" y="93"/>
                  </a:lnTo>
                  <a:lnTo>
                    <a:pt x="80" y="137"/>
                  </a:lnTo>
                  <a:lnTo>
                    <a:pt x="69" y="180"/>
                  </a:lnTo>
                  <a:lnTo>
                    <a:pt x="56" y="222"/>
                  </a:lnTo>
                  <a:lnTo>
                    <a:pt x="39" y="263"/>
                  </a:lnTo>
                  <a:lnTo>
                    <a:pt x="31" y="283"/>
                  </a:lnTo>
                  <a:lnTo>
                    <a:pt x="21" y="303"/>
                  </a:lnTo>
                  <a:lnTo>
                    <a:pt x="11" y="323"/>
                  </a:lnTo>
                  <a:lnTo>
                    <a:pt x="0" y="341"/>
                  </a:lnTo>
                  <a:lnTo>
                    <a:pt x="5" y="344"/>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37" name="Freeform 34"/>
            <p:cNvSpPr>
              <a:spLocks/>
            </p:cNvSpPr>
            <p:nvPr/>
          </p:nvSpPr>
          <p:spPr bwMode="auto">
            <a:xfrm>
              <a:off x="409" y="701"/>
              <a:ext cx="132" cy="155"/>
            </a:xfrm>
            <a:custGeom>
              <a:avLst/>
              <a:gdLst>
                <a:gd name="T0" fmla="*/ 0 w 131"/>
                <a:gd name="T1" fmla="*/ 155 h 155"/>
                <a:gd name="T2" fmla="*/ 0 w 131"/>
                <a:gd name="T3" fmla="*/ 155 h 155"/>
                <a:gd name="T4" fmla="*/ 8 w 131"/>
                <a:gd name="T5" fmla="*/ 153 h 155"/>
                <a:gd name="T6" fmla="*/ 18 w 131"/>
                <a:gd name="T7" fmla="*/ 146 h 155"/>
                <a:gd name="T8" fmla="*/ 31 w 131"/>
                <a:gd name="T9" fmla="*/ 131 h 155"/>
                <a:gd name="T10" fmla="*/ 49 w 131"/>
                <a:gd name="T11" fmla="*/ 113 h 155"/>
                <a:gd name="T12" fmla="*/ 77 w 131"/>
                <a:gd name="T13" fmla="*/ 90 h 155"/>
                <a:gd name="T14" fmla="*/ 98 w 131"/>
                <a:gd name="T15" fmla="*/ 65 h 155"/>
                <a:gd name="T16" fmla="*/ 121 w 131"/>
                <a:gd name="T17" fmla="*/ 34 h 155"/>
                <a:gd name="T18" fmla="*/ 141 w 131"/>
                <a:gd name="T19" fmla="*/ 3 h 155"/>
                <a:gd name="T20" fmla="*/ 136 w 131"/>
                <a:gd name="T21" fmla="*/ 0 h 155"/>
                <a:gd name="T22" fmla="*/ 115 w 131"/>
                <a:gd name="T23" fmla="*/ 30 h 155"/>
                <a:gd name="T24" fmla="*/ 93 w 131"/>
                <a:gd name="T25" fmla="*/ 59 h 155"/>
                <a:gd name="T26" fmla="*/ 64 w 131"/>
                <a:gd name="T27" fmla="*/ 86 h 155"/>
                <a:gd name="T28" fmla="*/ 44 w 131"/>
                <a:gd name="T29" fmla="*/ 108 h 155"/>
                <a:gd name="T30" fmla="*/ 26 w 131"/>
                <a:gd name="T31" fmla="*/ 126 h 155"/>
                <a:gd name="T32" fmla="*/ 13 w 131"/>
                <a:gd name="T33" fmla="*/ 139 h 155"/>
                <a:gd name="T34" fmla="*/ 5 w 131"/>
                <a:gd name="T35" fmla="*/ 148 h 155"/>
                <a:gd name="T36" fmla="*/ 5 w 131"/>
                <a:gd name="T37" fmla="*/ 149 h 155"/>
                <a:gd name="T38" fmla="*/ 5 w 131"/>
                <a:gd name="T39" fmla="*/ 149 h 155"/>
                <a:gd name="T40" fmla="*/ 0 w 131"/>
                <a:gd name="T41" fmla="*/ 155 h 15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31" h="155">
                  <a:moveTo>
                    <a:pt x="0" y="155"/>
                  </a:moveTo>
                  <a:lnTo>
                    <a:pt x="0" y="155"/>
                  </a:lnTo>
                  <a:lnTo>
                    <a:pt x="8" y="153"/>
                  </a:lnTo>
                  <a:lnTo>
                    <a:pt x="18" y="146"/>
                  </a:lnTo>
                  <a:lnTo>
                    <a:pt x="31" y="131"/>
                  </a:lnTo>
                  <a:lnTo>
                    <a:pt x="49" y="113"/>
                  </a:lnTo>
                  <a:lnTo>
                    <a:pt x="67" y="90"/>
                  </a:lnTo>
                  <a:lnTo>
                    <a:pt x="88" y="65"/>
                  </a:lnTo>
                  <a:lnTo>
                    <a:pt x="111" y="34"/>
                  </a:lnTo>
                  <a:lnTo>
                    <a:pt x="131" y="3"/>
                  </a:lnTo>
                  <a:lnTo>
                    <a:pt x="126" y="0"/>
                  </a:lnTo>
                  <a:lnTo>
                    <a:pt x="105" y="30"/>
                  </a:lnTo>
                  <a:lnTo>
                    <a:pt x="83" y="59"/>
                  </a:lnTo>
                  <a:lnTo>
                    <a:pt x="64" y="86"/>
                  </a:lnTo>
                  <a:lnTo>
                    <a:pt x="44" y="108"/>
                  </a:lnTo>
                  <a:lnTo>
                    <a:pt x="26" y="126"/>
                  </a:lnTo>
                  <a:lnTo>
                    <a:pt x="13" y="139"/>
                  </a:lnTo>
                  <a:lnTo>
                    <a:pt x="5" y="148"/>
                  </a:lnTo>
                  <a:lnTo>
                    <a:pt x="5" y="149"/>
                  </a:lnTo>
                  <a:lnTo>
                    <a:pt x="0" y="155"/>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38" name="Freeform 35"/>
            <p:cNvSpPr>
              <a:spLocks/>
            </p:cNvSpPr>
            <p:nvPr/>
          </p:nvSpPr>
          <p:spPr bwMode="auto">
            <a:xfrm>
              <a:off x="369" y="817"/>
              <a:ext cx="45" cy="40"/>
            </a:xfrm>
            <a:custGeom>
              <a:avLst/>
              <a:gdLst>
                <a:gd name="T0" fmla="*/ 0 w 46"/>
                <a:gd name="T1" fmla="*/ 4 h 40"/>
                <a:gd name="T2" fmla="*/ 0 w 46"/>
                <a:gd name="T3" fmla="*/ 4 h 40"/>
                <a:gd name="T4" fmla="*/ 9 w 46"/>
                <a:gd name="T5" fmla="*/ 15 h 40"/>
                <a:gd name="T6" fmla="*/ 23 w 46"/>
                <a:gd name="T7" fmla="*/ 24 h 40"/>
                <a:gd name="T8" fmla="*/ 24 w 46"/>
                <a:gd name="T9" fmla="*/ 34 h 40"/>
                <a:gd name="T10" fmla="*/ 31 w 46"/>
                <a:gd name="T11" fmla="*/ 40 h 40"/>
                <a:gd name="T12" fmla="*/ 36 w 46"/>
                <a:gd name="T13" fmla="*/ 34 h 40"/>
                <a:gd name="T14" fmla="*/ 27 w 46"/>
                <a:gd name="T15" fmla="*/ 29 h 40"/>
                <a:gd name="T16" fmla="*/ 23 w 46"/>
                <a:gd name="T17" fmla="*/ 20 h 40"/>
                <a:gd name="T18" fmla="*/ 13 w 46"/>
                <a:gd name="T19" fmla="*/ 9 h 40"/>
                <a:gd name="T20" fmla="*/ 3 w 46"/>
                <a:gd name="T21" fmla="*/ 0 h 40"/>
                <a:gd name="T22" fmla="*/ 3 w 46"/>
                <a:gd name="T23" fmla="*/ 0 h 40"/>
                <a:gd name="T24" fmla="*/ 0 w 46"/>
                <a:gd name="T25" fmla="*/ 4 h 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6" h="40">
                  <a:moveTo>
                    <a:pt x="0" y="4"/>
                  </a:moveTo>
                  <a:lnTo>
                    <a:pt x="0" y="4"/>
                  </a:lnTo>
                  <a:lnTo>
                    <a:pt x="9" y="15"/>
                  </a:lnTo>
                  <a:lnTo>
                    <a:pt x="23" y="24"/>
                  </a:lnTo>
                  <a:lnTo>
                    <a:pt x="34" y="34"/>
                  </a:lnTo>
                  <a:lnTo>
                    <a:pt x="41" y="40"/>
                  </a:lnTo>
                  <a:lnTo>
                    <a:pt x="46" y="34"/>
                  </a:lnTo>
                  <a:lnTo>
                    <a:pt x="37" y="29"/>
                  </a:lnTo>
                  <a:lnTo>
                    <a:pt x="26" y="20"/>
                  </a:lnTo>
                  <a:lnTo>
                    <a:pt x="13" y="9"/>
                  </a:lnTo>
                  <a:lnTo>
                    <a:pt x="3" y="0"/>
                  </a:lnTo>
                  <a:lnTo>
                    <a:pt x="0" y="4"/>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39" name="Freeform 36"/>
            <p:cNvSpPr>
              <a:spLocks/>
            </p:cNvSpPr>
            <p:nvPr/>
          </p:nvSpPr>
          <p:spPr bwMode="auto">
            <a:xfrm>
              <a:off x="290" y="713"/>
              <a:ext cx="81" cy="108"/>
            </a:xfrm>
            <a:custGeom>
              <a:avLst/>
              <a:gdLst>
                <a:gd name="T0" fmla="*/ 0 w 82"/>
                <a:gd name="T1" fmla="*/ 1 h 108"/>
                <a:gd name="T2" fmla="*/ 0 w 82"/>
                <a:gd name="T3" fmla="*/ 1 h 108"/>
                <a:gd name="T4" fmla="*/ 28 w 82"/>
                <a:gd name="T5" fmla="*/ 46 h 108"/>
                <a:gd name="T6" fmla="*/ 42 w 82"/>
                <a:gd name="T7" fmla="*/ 77 h 108"/>
                <a:gd name="T8" fmla="*/ 57 w 82"/>
                <a:gd name="T9" fmla="*/ 97 h 108"/>
                <a:gd name="T10" fmla="*/ 69 w 82"/>
                <a:gd name="T11" fmla="*/ 108 h 108"/>
                <a:gd name="T12" fmla="*/ 72 w 82"/>
                <a:gd name="T13" fmla="*/ 104 h 108"/>
                <a:gd name="T14" fmla="*/ 62 w 82"/>
                <a:gd name="T15" fmla="*/ 92 h 108"/>
                <a:gd name="T16" fmla="*/ 46 w 82"/>
                <a:gd name="T17" fmla="*/ 74 h 108"/>
                <a:gd name="T18" fmla="*/ 34 w 82"/>
                <a:gd name="T19" fmla="*/ 43 h 108"/>
                <a:gd name="T20" fmla="*/ 5 w 82"/>
                <a:gd name="T21" fmla="*/ 0 h 108"/>
                <a:gd name="T22" fmla="*/ 5 w 82"/>
                <a:gd name="T23" fmla="*/ 0 h 108"/>
                <a:gd name="T24" fmla="*/ 0 w 82"/>
                <a:gd name="T25" fmla="*/ 1 h 10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2" h="108">
                  <a:moveTo>
                    <a:pt x="0" y="1"/>
                  </a:moveTo>
                  <a:lnTo>
                    <a:pt x="0" y="1"/>
                  </a:lnTo>
                  <a:lnTo>
                    <a:pt x="28" y="46"/>
                  </a:lnTo>
                  <a:lnTo>
                    <a:pt x="52" y="77"/>
                  </a:lnTo>
                  <a:lnTo>
                    <a:pt x="67" y="97"/>
                  </a:lnTo>
                  <a:lnTo>
                    <a:pt x="79" y="108"/>
                  </a:lnTo>
                  <a:lnTo>
                    <a:pt x="82" y="104"/>
                  </a:lnTo>
                  <a:lnTo>
                    <a:pt x="72" y="92"/>
                  </a:lnTo>
                  <a:lnTo>
                    <a:pt x="56" y="74"/>
                  </a:lnTo>
                  <a:lnTo>
                    <a:pt x="34" y="43"/>
                  </a:lnTo>
                  <a:lnTo>
                    <a:pt x="5" y="0"/>
                  </a:lnTo>
                  <a:lnTo>
                    <a:pt x="0" y="1"/>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40" name="Freeform 37"/>
            <p:cNvSpPr>
              <a:spLocks/>
            </p:cNvSpPr>
            <p:nvPr/>
          </p:nvSpPr>
          <p:spPr bwMode="auto">
            <a:xfrm>
              <a:off x="203" y="528"/>
              <a:ext cx="92" cy="187"/>
            </a:xfrm>
            <a:custGeom>
              <a:avLst/>
              <a:gdLst>
                <a:gd name="T0" fmla="*/ 0 w 92"/>
                <a:gd name="T1" fmla="*/ 2 h 186"/>
                <a:gd name="T2" fmla="*/ 0 w 92"/>
                <a:gd name="T3" fmla="*/ 2 h 186"/>
                <a:gd name="T4" fmla="*/ 7 w 92"/>
                <a:gd name="T5" fmla="*/ 22 h 186"/>
                <a:gd name="T6" fmla="*/ 13 w 92"/>
                <a:gd name="T7" fmla="*/ 42 h 186"/>
                <a:gd name="T8" fmla="*/ 23 w 92"/>
                <a:gd name="T9" fmla="*/ 64 h 186"/>
                <a:gd name="T10" fmla="*/ 33 w 92"/>
                <a:gd name="T11" fmla="*/ 85 h 186"/>
                <a:gd name="T12" fmla="*/ 44 w 92"/>
                <a:gd name="T13" fmla="*/ 121 h 186"/>
                <a:gd name="T14" fmla="*/ 57 w 92"/>
                <a:gd name="T15" fmla="*/ 146 h 186"/>
                <a:gd name="T16" fmla="*/ 71 w 92"/>
                <a:gd name="T17" fmla="*/ 171 h 186"/>
                <a:gd name="T18" fmla="*/ 87 w 92"/>
                <a:gd name="T19" fmla="*/ 196 h 186"/>
                <a:gd name="T20" fmla="*/ 92 w 92"/>
                <a:gd name="T21" fmla="*/ 195 h 186"/>
                <a:gd name="T22" fmla="*/ 77 w 92"/>
                <a:gd name="T23" fmla="*/ 167 h 186"/>
                <a:gd name="T24" fmla="*/ 62 w 92"/>
                <a:gd name="T25" fmla="*/ 142 h 186"/>
                <a:gd name="T26" fmla="*/ 51 w 92"/>
                <a:gd name="T27" fmla="*/ 117 h 186"/>
                <a:gd name="T28" fmla="*/ 38 w 92"/>
                <a:gd name="T29" fmla="*/ 83 h 186"/>
                <a:gd name="T30" fmla="*/ 28 w 92"/>
                <a:gd name="T31" fmla="*/ 60 h 186"/>
                <a:gd name="T32" fmla="*/ 20 w 92"/>
                <a:gd name="T33" fmla="*/ 38 h 186"/>
                <a:gd name="T34" fmla="*/ 12 w 92"/>
                <a:gd name="T35" fmla="*/ 18 h 186"/>
                <a:gd name="T36" fmla="*/ 7 w 92"/>
                <a:gd name="T37" fmla="*/ 0 h 186"/>
                <a:gd name="T38" fmla="*/ 7 w 92"/>
                <a:gd name="T39" fmla="*/ 0 h 186"/>
                <a:gd name="T40" fmla="*/ 0 w 92"/>
                <a:gd name="T41" fmla="*/ 2 h 1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2" h="186">
                  <a:moveTo>
                    <a:pt x="0" y="2"/>
                  </a:moveTo>
                  <a:lnTo>
                    <a:pt x="0" y="2"/>
                  </a:lnTo>
                  <a:lnTo>
                    <a:pt x="7" y="22"/>
                  </a:lnTo>
                  <a:lnTo>
                    <a:pt x="13" y="42"/>
                  </a:lnTo>
                  <a:lnTo>
                    <a:pt x="23" y="64"/>
                  </a:lnTo>
                  <a:lnTo>
                    <a:pt x="33" y="85"/>
                  </a:lnTo>
                  <a:lnTo>
                    <a:pt x="44" y="111"/>
                  </a:lnTo>
                  <a:lnTo>
                    <a:pt x="57" y="136"/>
                  </a:lnTo>
                  <a:lnTo>
                    <a:pt x="71" y="161"/>
                  </a:lnTo>
                  <a:lnTo>
                    <a:pt x="87" y="186"/>
                  </a:lnTo>
                  <a:lnTo>
                    <a:pt x="92" y="185"/>
                  </a:lnTo>
                  <a:lnTo>
                    <a:pt x="77" y="157"/>
                  </a:lnTo>
                  <a:lnTo>
                    <a:pt x="62" y="132"/>
                  </a:lnTo>
                  <a:lnTo>
                    <a:pt x="51" y="107"/>
                  </a:lnTo>
                  <a:lnTo>
                    <a:pt x="38" y="83"/>
                  </a:lnTo>
                  <a:lnTo>
                    <a:pt x="28" y="60"/>
                  </a:lnTo>
                  <a:lnTo>
                    <a:pt x="20" y="38"/>
                  </a:lnTo>
                  <a:lnTo>
                    <a:pt x="12" y="18"/>
                  </a:lnTo>
                  <a:lnTo>
                    <a:pt x="7" y="0"/>
                  </a:lnTo>
                  <a:lnTo>
                    <a:pt x="0" y="2"/>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41" name="Freeform 38"/>
            <p:cNvSpPr>
              <a:spLocks/>
            </p:cNvSpPr>
            <p:nvPr/>
          </p:nvSpPr>
          <p:spPr bwMode="auto">
            <a:xfrm>
              <a:off x="160" y="358"/>
              <a:ext cx="50" cy="172"/>
            </a:xfrm>
            <a:custGeom>
              <a:avLst/>
              <a:gdLst>
                <a:gd name="T0" fmla="*/ 0 w 50"/>
                <a:gd name="T1" fmla="*/ 0 h 173"/>
                <a:gd name="T2" fmla="*/ 0 w 50"/>
                <a:gd name="T3" fmla="*/ 0 h 173"/>
                <a:gd name="T4" fmla="*/ 10 w 50"/>
                <a:gd name="T5" fmla="*/ 49 h 173"/>
                <a:gd name="T6" fmla="*/ 22 w 50"/>
                <a:gd name="T7" fmla="*/ 86 h 173"/>
                <a:gd name="T8" fmla="*/ 33 w 50"/>
                <a:gd name="T9" fmla="*/ 127 h 173"/>
                <a:gd name="T10" fmla="*/ 43 w 50"/>
                <a:gd name="T11" fmla="*/ 163 h 173"/>
                <a:gd name="T12" fmla="*/ 50 w 50"/>
                <a:gd name="T13" fmla="*/ 161 h 173"/>
                <a:gd name="T14" fmla="*/ 38 w 50"/>
                <a:gd name="T15" fmla="*/ 125 h 173"/>
                <a:gd name="T16" fmla="*/ 27 w 50"/>
                <a:gd name="T17" fmla="*/ 86 h 173"/>
                <a:gd name="T18" fmla="*/ 15 w 50"/>
                <a:gd name="T19" fmla="*/ 47 h 173"/>
                <a:gd name="T20" fmla="*/ 7 w 50"/>
                <a:gd name="T21" fmla="*/ 0 h 173"/>
                <a:gd name="T22" fmla="*/ 7 w 50"/>
                <a:gd name="T23" fmla="*/ 0 h 173"/>
                <a:gd name="T24" fmla="*/ 0 w 50"/>
                <a:gd name="T25" fmla="*/ 0 h 1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0" h="173">
                  <a:moveTo>
                    <a:pt x="0" y="0"/>
                  </a:moveTo>
                  <a:lnTo>
                    <a:pt x="0" y="0"/>
                  </a:lnTo>
                  <a:lnTo>
                    <a:pt x="10" y="49"/>
                  </a:lnTo>
                  <a:lnTo>
                    <a:pt x="22" y="94"/>
                  </a:lnTo>
                  <a:lnTo>
                    <a:pt x="33" y="137"/>
                  </a:lnTo>
                  <a:lnTo>
                    <a:pt x="43" y="173"/>
                  </a:lnTo>
                  <a:lnTo>
                    <a:pt x="50" y="171"/>
                  </a:lnTo>
                  <a:lnTo>
                    <a:pt x="38" y="135"/>
                  </a:lnTo>
                  <a:lnTo>
                    <a:pt x="27" y="92"/>
                  </a:lnTo>
                  <a:lnTo>
                    <a:pt x="15" y="47"/>
                  </a:lnTo>
                  <a:lnTo>
                    <a:pt x="7" y="0"/>
                  </a:lnTo>
                  <a:lnTo>
                    <a:pt x="0" y="0"/>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42" name="Freeform 39"/>
            <p:cNvSpPr>
              <a:spLocks/>
            </p:cNvSpPr>
            <p:nvPr/>
          </p:nvSpPr>
          <p:spPr bwMode="auto">
            <a:xfrm>
              <a:off x="148" y="197"/>
              <a:ext cx="19" cy="161"/>
            </a:xfrm>
            <a:custGeom>
              <a:avLst/>
              <a:gdLst>
                <a:gd name="T0" fmla="*/ 2 w 20"/>
                <a:gd name="T1" fmla="*/ 0 h 161"/>
                <a:gd name="T2" fmla="*/ 0 w 20"/>
                <a:gd name="T3" fmla="*/ 2 h 161"/>
                <a:gd name="T4" fmla="*/ 0 w 20"/>
                <a:gd name="T5" fmla="*/ 22 h 161"/>
                <a:gd name="T6" fmla="*/ 2 w 20"/>
                <a:gd name="T7" fmla="*/ 62 h 161"/>
                <a:gd name="T8" fmla="*/ 7 w 20"/>
                <a:gd name="T9" fmla="*/ 110 h 161"/>
                <a:gd name="T10" fmla="*/ 10 w 20"/>
                <a:gd name="T11" fmla="*/ 161 h 161"/>
                <a:gd name="T12" fmla="*/ 10 w 20"/>
                <a:gd name="T13" fmla="*/ 161 h 161"/>
                <a:gd name="T14" fmla="*/ 10 w 20"/>
                <a:gd name="T15" fmla="*/ 110 h 161"/>
                <a:gd name="T16" fmla="*/ 8 w 20"/>
                <a:gd name="T17" fmla="*/ 62 h 161"/>
                <a:gd name="T18" fmla="*/ 7 w 20"/>
                <a:gd name="T19" fmla="*/ 22 h 161"/>
                <a:gd name="T20" fmla="*/ 5 w 20"/>
                <a:gd name="T21" fmla="*/ 2 h 161"/>
                <a:gd name="T22" fmla="*/ 2 w 20"/>
                <a:gd name="T23" fmla="*/ 8 h 161"/>
                <a:gd name="T24" fmla="*/ 2 w 20"/>
                <a:gd name="T25" fmla="*/ 0 h 161"/>
                <a:gd name="T26" fmla="*/ 0 w 20"/>
                <a:gd name="T27" fmla="*/ 0 h 161"/>
                <a:gd name="T28" fmla="*/ 0 w 20"/>
                <a:gd name="T29" fmla="*/ 2 h 161"/>
                <a:gd name="T30" fmla="*/ 2 w 20"/>
                <a:gd name="T31" fmla="*/ 0 h 1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0" h="161">
                  <a:moveTo>
                    <a:pt x="2" y="0"/>
                  </a:moveTo>
                  <a:lnTo>
                    <a:pt x="0" y="2"/>
                  </a:lnTo>
                  <a:lnTo>
                    <a:pt x="0" y="22"/>
                  </a:lnTo>
                  <a:lnTo>
                    <a:pt x="2" y="62"/>
                  </a:lnTo>
                  <a:lnTo>
                    <a:pt x="7" y="110"/>
                  </a:lnTo>
                  <a:lnTo>
                    <a:pt x="13" y="161"/>
                  </a:lnTo>
                  <a:lnTo>
                    <a:pt x="20" y="161"/>
                  </a:lnTo>
                  <a:lnTo>
                    <a:pt x="13" y="110"/>
                  </a:lnTo>
                  <a:lnTo>
                    <a:pt x="8" y="62"/>
                  </a:lnTo>
                  <a:lnTo>
                    <a:pt x="7" y="22"/>
                  </a:lnTo>
                  <a:lnTo>
                    <a:pt x="5" y="2"/>
                  </a:lnTo>
                  <a:lnTo>
                    <a:pt x="2" y="8"/>
                  </a:lnTo>
                  <a:lnTo>
                    <a:pt x="2" y="0"/>
                  </a:lnTo>
                  <a:lnTo>
                    <a:pt x="0" y="0"/>
                  </a:lnTo>
                  <a:lnTo>
                    <a:pt x="0" y="2"/>
                  </a:lnTo>
                  <a:lnTo>
                    <a:pt x="2" y="0"/>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43" name="Rectangle 40"/>
            <p:cNvSpPr>
              <a:spLocks noChangeArrowheads="1"/>
            </p:cNvSpPr>
            <p:nvPr/>
          </p:nvSpPr>
          <p:spPr bwMode="auto">
            <a:xfrm>
              <a:off x="369" y="439"/>
              <a:ext cx="73" cy="85"/>
            </a:xfrm>
            <a:prstGeom prst="rect">
              <a:avLst/>
            </a:prstGeom>
            <a:solidFill>
              <a:srgbClr val="EB3D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pPr>
                <a:buClr>
                  <a:srgbClr val="000000"/>
                </a:buClr>
              </a:pPr>
              <a:endParaRPr lang="en-US">
                <a:solidFill>
                  <a:srgbClr val="000000"/>
                </a:solidFill>
              </a:endParaRPr>
            </a:p>
          </p:txBody>
        </p:sp>
        <p:sp>
          <p:nvSpPr>
            <p:cNvPr id="21544" name="Freeform 41"/>
            <p:cNvSpPr>
              <a:spLocks/>
            </p:cNvSpPr>
            <p:nvPr/>
          </p:nvSpPr>
          <p:spPr bwMode="auto">
            <a:xfrm>
              <a:off x="227" y="250"/>
              <a:ext cx="353" cy="455"/>
            </a:xfrm>
            <a:custGeom>
              <a:avLst/>
              <a:gdLst>
                <a:gd name="T0" fmla="*/ 251 w 352"/>
                <a:gd name="T1" fmla="*/ 1 h 456"/>
                <a:gd name="T2" fmla="*/ 239 w 352"/>
                <a:gd name="T3" fmla="*/ 14 h 456"/>
                <a:gd name="T4" fmla="*/ 226 w 352"/>
                <a:gd name="T5" fmla="*/ 41 h 456"/>
                <a:gd name="T6" fmla="*/ 215 w 352"/>
                <a:gd name="T7" fmla="*/ 90 h 456"/>
                <a:gd name="T8" fmla="*/ 208 w 352"/>
                <a:gd name="T9" fmla="*/ 149 h 456"/>
                <a:gd name="T10" fmla="*/ 205 w 352"/>
                <a:gd name="T11" fmla="*/ 193 h 456"/>
                <a:gd name="T12" fmla="*/ 208 w 352"/>
                <a:gd name="T13" fmla="*/ 211 h 456"/>
                <a:gd name="T14" fmla="*/ 215 w 352"/>
                <a:gd name="T15" fmla="*/ 211 h 456"/>
                <a:gd name="T16" fmla="*/ 231 w 352"/>
                <a:gd name="T17" fmla="*/ 211 h 456"/>
                <a:gd name="T18" fmla="*/ 259 w 352"/>
                <a:gd name="T19" fmla="*/ 211 h 456"/>
                <a:gd name="T20" fmla="*/ 297 w 352"/>
                <a:gd name="T21" fmla="*/ 205 h 456"/>
                <a:gd name="T22" fmla="*/ 329 w 352"/>
                <a:gd name="T23" fmla="*/ 196 h 456"/>
                <a:gd name="T24" fmla="*/ 346 w 352"/>
                <a:gd name="T25" fmla="*/ 186 h 456"/>
                <a:gd name="T26" fmla="*/ 362 w 352"/>
                <a:gd name="T27" fmla="*/ 166 h 456"/>
                <a:gd name="T28" fmla="*/ 351 w 352"/>
                <a:gd name="T29" fmla="*/ 271 h 456"/>
                <a:gd name="T30" fmla="*/ 329 w 352"/>
                <a:gd name="T31" fmla="*/ 260 h 456"/>
                <a:gd name="T32" fmla="*/ 301 w 352"/>
                <a:gd name="T33" fmla="*/ 251 h 456"/>
                <a:gd name="T34" fmla="*/ 272 w 352"/>
                <a:gd name="T35" fmla="*/ 246 h 456"/>
                <a:gd name="T36" fmla="*/ 247 w 352"/>
                <a:gd name="T37" fmla="*/ 242 h 456"/>
                <a:gd name="T38" fmla="*/ 220 w 352"/>
                <a:gd name="T39" fmla="*/ 241 h 456"/>
                <a:gd name="T40" fmla="*/ 215 w 352"/>
                <a:gd name="T41" fmla="*/ 241 h 456"/>
                <a:gd name="T42" fmla="*/ 205 w 352"/>
                <a:gd name="T43" fmla="*/ 242 h 456"/>
                <a:gd name="T44" fmla="*/ 205 w 352"/>
                <a:gd name="T45" fmla="*/ 260 h 456"/>
                <a:gd name="T46" fmla="*/ 205 w 352"/>
                <a:gd name="T47" fmla="*/ 280 h 456"/>
                <a:gd name="T48" fmla="*/ 210 w 352"/>
                <a:gd name="T49" fmla="*/ 342 h 456"/>
                <a:gd name="T50" fmla="*/ 220 w 352"/>
                <a:gd name="T51" fmla="*/ 399 h 456"/>
                <a:gd name="T52" fmla="*/ 228 w 352"/>
                <a:gd name="T53" fmla="*/ 423 h 456"/>
                <a:gd name="T54" fmla="*/ 244 w 352"/>
                <a:gd name="T55" fmla="*/ 444 h 456"/>
                <a:gd name="T56" fmla="*/ 116 w 352"/>
                <a:gd name="T57" fmla="*/ 444 h 456"/>
                <a:gd name="T58" fmla="*/ 124 w 352"/>
                <a:gd name="T59" fmla="*/ 430 h 456"/>
                <a:gd name="T60" fmla="*/ 139 w 352"/>
                <a:gd name="T61" fmla="*/ 398 h 456"/>
                <a:gd name="T62" fmla="*/ 144 w 352"/>
                <a:gd name="T63" fmla="*/ 383 h 456"/>
                <a:gd name="T64" fmla="*/ 149 w 352"/>
                <a:gd name="T65" fmla="*/ 369 h 456"/>
                <a:gd name="T66" fmla="*/ 152 w 352"/>
                <a:gd name="T67" fmla="*/ 343 h 456"/>
                <a:gd name="T68" fmla="*/ 159 w 352"/>
                <a:gd name="T69" fmla="*/ 302 h 456"/>
                <a:gd name="T70" fmla="*/ 160 w 352"/>
                <a:gd name="T71" fmla="*/ 260 h 456"/>
                <a:gd name="T72" fmla="*/ 159 w 352"/>
                <a:gd name="T73" fmla="*/ 244 h 456"/>
                <a:gd name="T74" fmla="*/ 154 w 352"/>
                <a:gd name="T75" fmla="*/ 242 h 456"/>
                <a:gd name="T76" fmla="*/ 149 w 352"/>
                <a:gd name="T77" fmla="*/ 242 h 456"/>
                <a:gd name="T78" fmla="*/ 134 w 352"/>
                <a:gd name="T79" fmla="*/ 241 h 456"/>
                <a:gd name="T80" fmla="*/ 105 w 352"/>
                <a:gd name="T81" fmla="*/ 242 h 456"/>
                <a:gd name="T82" fmla="*/ 75 w 352"/>
                <a:gd name="T83" fmla="*/ 246 h 456"/>
                <a:gd name="T84" fmla="*/ 44 w 352"/>
                <a:gd name="T85" fmla="*/ 255 h 456"/>
                <a:gd name="T86" fmla="*/ 19 w 352"/>
                <a:gd name="T87" fmla="*/ 266 h 456"/>
                <a:gd name="T88" fmla="*/ 1 w 352"/>
                <a:gd name="T89" fmla="*/ 275 h 456"/>
                <a:gd name="T90" fmla="*/ 0 w 352"/>
                <a:gd name="T91" fmla="*/ 168 h 456"/>
                <a:gd name="T92" fmla="*/ 18 w 352"/>
                <a:gd name="T93" fmla="*/ 180 h 456"/>
                <a:gd name="T94" fmla="*/ 54 w 352"/>
                <a:gd name="T95" fmla="*/ 198 h 456"/>
                <a:gd name="T96" fmla="*/ 72 w 352"/>
                <a:gd name="T97" fmla="*/ 205 h 456"/>
                <a:gd name="T98" fmla="*/ 109 w 352"/>
                <a:gd name="T99" fmla="*/ 209 h 456"/>
                <a:gd name="T100" fmla="*/ 141 w 352"/>
                <a:gd name="T101" fmla="*/ 211 h 456"/>
                <a:gd name="T102" fmla="*/ 160 w 352"/>
                <a:gd name="T103" fmla="*/ 202 h 456"/>
                <a:gd name="T104" fmla="*/ 164 w 352"/>
                <a:gd name="T105" fmla="*/ 213 h 456"/>
                <a:gd name="T106" fmla="*/ 160 w 352"/>
                <a:gd name="T107" fmla="*/ 214 h 456"/>
                <a:gd name="T108" fmla="*/ 160 w 352"/>
                <a:gd name="T109" fmla="*/ 195 h 456"/>
                <a:gd name="T110" fmla="*/ 162 w 352"/>
                <a:gd name="T111" fmla="*/ 177 h 456"/>
                <a:gd name="T112" fmla="*/ 160 w 352"/>
                <a:gd name="T113" fmla="*/ 157 h 456"/>
                <a:gd name="T114" fmla="*/ 155 w 352"/>
                <a:gd name="T115" fmla="*/ 122 h 456"/>
                <a:gd name="T116" fmla="*/ 150 w 352"/>
                <a:gd name="T117" fmla="*/ 95 h 456"/>
                <a:gd name="T118" fmla="*/ 147 w 352"/>
                <a:gd name="T119" fmla="*/ 68 h 456"/>
                <a:gd name="T120" fmla="*/ 141 w 352"/>
                <a:gd name="T121" fmla="*/ 41 h 456"/>
                <a:gd name="T122" fmla="*/ 126 w 352"/>
                <a:gd name="T123" fmla="*/ 12 h 456"/>
                <a:gd name="T124" fmla="*/ 114 w 352"/>
                <a:gd name="T125" fmla="*/ 0 h 45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52" h="456">
                  <a:moveTo>
                    <a:pt x="114" y="0"/>
                  </a:moveTo>
                  <a:lnTo>
                    <a:pt x="241" y="1"/>
                  </a:lnTo>
                  <a:lnTo>
                    <a:pt x="239" y="3"/>
                  </a:lnTo>
                  <a:lnTo>
                    <a:pt x="234" y="7"/>
                  </a:lnTo>
                  <a:lnTo>
                    <a:pt x="229" y="14"/>
                  </a:lnTo>
                  <a:lnTo>
                    <a:pt x="223" y="23"/>
                  </a:lnTo>
                  <a:lnTo>
                    <a:pt x="219" y="30"/>
                  </a:lnTo>
                  <a:lnTo>
                    <a:pt x="216" y="41"/>
                  </a:lnTo>
                  <a:lnTo>
                    <a:pt x="214" y="48"/>
                  </a:lnTo>
                  <a:lnTo>
                    <a:pt x="213" y="56"/>
                  </a:lnTo>
                  <a:lnTo>
                    <a:pt x="205" y="90"/>
                  </a:lnTo>
                  <a:lnTo>
                    <a:pt x="203" y="110"/>
                  </a:lnTo>
                  <a:lnTo>
                    <a:pt x="200" y="130"/>
                  </a:lnTo>
                  <a:lnTo>
                    <a:pt x="198" y="149"/>
                  </a:lnTo>
                  <a:lnTo>
                    <a:pt x="195" y="166"/>
                  </a:lnTo>
                  <a:lnTo>
                    <a:pt x="195" y="180"/>
                  </a:lnTo>
                  <a:lnTo>
                    <a:pt x="195" y="193"/>
                  </a:lnTo>
                  <a:lnTo>
                    <a:pt x="195" y="204"/>
                  </a:lnTo>
                  <a:lnTo>
                    <a:pt x="196" y="207"/>
                  </a:lnTo>
                  <a:lnTo>
                    <a:pt x="198" y="211"/>
                  </a:lnTo>
                  <a:lnTo>
                    <a:pt x="200" y="211"/>
                  </a:lnTo>
                  <a:lnTo>
                    <a:pt x="205" y="211"/>
                  </a:lnTo>
                  <a:lnTo>
                    <a:pt x="210" y="211"/>
                  </a:lnTo>
                  <a:lnTo>
                    <a:pt x="214" y="211"/>
                  </a:lnTo>
                  <a:lnTo>
                    <a:pt x="221" y="211"/>
                  </a:lnTo>
                  <a:lnTo>
                    <a:pt x="231" y="211"/>
                  </a:lnTo>
                  <a:lnTo>
                    <a:pt x="241" y="211"/>
                  </a:lnTo>
                  <a:lnTo>
                    <a:pt x="249" y="211"/>
                  </a:lnTo>
                  <a:lnTo>
                    <a:pt x="262" y="209"/>
                  </a:lnTo>
                  <a:lnTo>
                    <a:pt x="275" y="207"/>
                  </a:lnTo>
                  <a:lnTo>
                    <a:pt x="287" y="205"/>
                  </a:lnTo>
                  <a:lnTo>
                    <a:pt x="300" y="204"/>
                  </a:lnTo>
                  <a:lnTo>
                    <a:pt x="310" y="200"/>
                  </a:lnTo>
                  <a:lnTo>
                    <a:pt x="319" y="196"/>
                  </a:lnTo>
                  <a:lnTo>
                    <a:pt x="328" y="193"/>
                  </a:lnTo>
                  <a:lnTo>
                    <a:pt x="331" y="189"/>
                  </a:lnTo>
                  <a:lnTo>
                    <a:pt x="336" y="186"/>
                  </a:lnTo>
                  <a:lnTo>
                    <a:pt x="344" y="177"/>
                  </a:lnTo>
                  <a:lnTo>
                    <a:pt x="349" y="168"/>
                  </a:lnTo>
                  <a:lnTo>
                    <a:pt x="352" y="166"/>
                  </a:lnTo>
                  <a:lnTo>
                    <a:pt x="352" y="285"/>
                  </a:lnTo>
                  <a:lnTo>
                    <a:pt x="341" y="281"/>
                  </a:lnTo>
                  <a:lnTo>
                    <a:pt x="323" y="272"/>
                  </a:lnTo>
                  <a:lnTo>
                    <a:pt x="321" y="272"/>
                  </a:lnTo>
                  <a:lnTo>
                    <a:pt x="319" y="270"/>
                  </a:lnTo>
                  <a:lnTo>
                    <a:pt x="311" y="267"/>
                  </a:lnTo>
                  <a:lnTo>
                    <a:pt x="301" y="265"/>
                  </a:lnTo>
                  <a:lnTo>
                    <a:pt x="291" y="261"/>
                  </a:lnTo>
                  <a:lnTo>
                    <a:pt x="285" y="260"/>
                  </a:lnTo>
                  <a:lnTo>
                    <a:pt x="278" y="258"/>
                  </a:lnTo>
                  <a:lnTo>
                    <a:pt x="262" y="256"/>
                  </a:lnTo>
                  <a:lnTo>
                    <a:pt x="247" y="254"/>
                  </a:lnTo>
                  <a:lnTo>
                    <a:pt x="241" y="252"/>
                  </a:lnTo>
                  <a:lnTo>
                    <a:pt x="237" y="252"/>
                  </a:lnTo>
                  <a:lnTo>
                    <a:pt x="229" y="252"/>
                  </a:lnTo>
                  <a:lnTo>
                    <a:pt x="218" y="252"/>
                  </a:lnTo>
                  <a:lnTo>
                    <a:pt x="210" y="251"/>
                  </a:lnTo>
                  <a:lnTo>
                    <a:pt x="208" y="251"/>
                  </a:lnTo>
                  <a:lnTo>
                    <a:pt x="206" y="251"/>
                  </a:lnTo>
                  <a:lnTo>
                    <a:pt x="205" y="251"/>
                  </a:lnTo>
                  <a:lnTo>
                    <a:pt x="201" y="249"/>
                  </a:lnTo>
                  <a:lnTo>
                    <a:pt x="198" y="251"/>
                  </a:lnTo>
                  <a:lnTo>
                    <a:pt x="195" y="252"/>
                  </a:lnTo>
                  <a:lnTo>
                    <a:pt x="195" y="256"/>
                  </a:lnTo>
                  <a:lnTo>
                    <a:pt x="195" y="260"/>
                  </a:lnTo>
                  <a:lnTo>
                    <a:pt x="195" y="270"/>
                  </a:lnTo>
                  <a:lnTo>
                    <a:pt x="195" y="278"/>
                  </a:lnTo>
                  <a:lnTo>
                    <a:pt x="195" y="285"/>
                  </a:lnTo>
                  <a:lnTo>
                    <a:pt x="195" y="290"/>
                  </a:lnTo>
                  <a:lnTo>
                    <a:pt x="195" y="296"/>
                  </a:lnTo>
                  <a:lnTo>
                    <a:pt x="198" y="323"/>
                  </a:lnTo>
                  <a:lnTo>
                    <a:pt x="200" y="352"/>
                  </a:lnTo>
                  <a:lnTo>
                    <a:pt x="205" y="380"/>
                  </a:lnTo>
                  <a:lnTo>
                    <a:pt x="208" y="406"/>
                  </a:lnTo>
                  <a:lnTo>
                    <a:pt x="210" y="409"/>
                  </a:lnTo>
                  <a:lnTo>
                    <a:pt x="211" y="415"/>
                  </a:lnTo>
                  <a:lnTo>
                    <a:pt x="213" y="424"/>
                  </a:lnTo>
                  <a:lnTo>
                    <a:pt x="218" y="433"/>
                  </a:lnTo>
                  <a:lnTo>
                    <a:pt x="219" y="435"/>
                  </a:lnTo>
                  <a:lnTo>
                    <a:pt x="219" y="436"/>
                  </a:lnTo>
                  <a:lnTo>
                    <a:pt x="234" y="454"/>
                  </a:lnTo>
                  <a:lnTo>
                    <a:pt x="113" y="456"/>
                  </a:lnTo>
                  <a:lnTo>
                    <a:pt x="114" y="456"/>
                  </a:lnTo>
                  <a:lnTo>
                    <a:pt x="116" y="454"/>
                  </a:lnTo>
                  <a:lnTo>
                    <a:pt x="118" y="453"/>
                  </a:lnTo>
                  <a:lnTo>
                    <a:pt x="121" y="447"/>
                  </a:lnTo>
                  <a:lnTo>
                    <a:pt x="124" y="440"/>
                  </a:lnTo>
                  <a:lnTo>
                    <a:pt x="131" y="433"/>
                  </a:lnTo>
                  <a:lnTo>
                    <a:pt x="134" y="422"/>
                  </a:lnTo>
                  <a:lnTo>
                    <a:pt x="139" y="408"/>
                  </a:lnTo>
                  <a:lnTo>
                    <a:pt x="142" y="402"/>
                  </a:lnTo>
                  <a:lnTo>
                    <a:pt x="142" y="399"/>
                  </a:lnTo>
                  <a:lnTo>
                    <a:pt x="144" y="393"/>
                  </a:lnTo>
                  <a:lnTo>
                    <a:pt x="146" y="390"/>
                  </a:lnTo>
                  <a:lnTo>
                    <a:pt x="147" y="384"/>
                  </a:lnTo>
                  <a:lnTo>
                    <a:pt x="149" y="379"/>
                  </a:lnTo>
                  <a:lnTo>
                    <a:pt x="150" y="370"/>
                  </a:lnTo>
                  <a:lnTo>
                    <a:pt x="150" y="361"/>
                  </a:lnTo>
                  <a:lnTo>
                    <a:pt x="152" y="353"/>
                  </a:lnTo>
                  <a:lnTo>
                    <a:pt x="154" y="339"/>
                  </a:lnTo>
                  <a:lnTo>
                    <a:pt x="155" y="326"/>
                  </a:lnTo>
                  <a:lnTo>
                    <a:pt x="159" y="312"/>
                  </a:lnTo>
                  <a:lnTo>
                    <a:pt x="160" y="296"/>
                  </a:lnTo>
                  <a:lnTo>
                    <a:pt x="160" y="281"/>
                  </a:lnTo>
                  <a:lnTo>
                    <a:pt x="160" y="270"/>
                  </a:lnTo>
                  <a:lnTo>
                    <a:pt x="159" y="263"/>
                  </a:lnTo>
                  <a:lnTo>
                    <a:pt x="159" y="256"/>
                  </a:lnTo>
                  <a:lnTo>
                    <a:pt x="159" y="254"/>
                  </a:lnTo>
                  <a:lnTo>
                    <a:pt x="159" y="252"/>
                  </a:lnTo>
                  <a:lnTo>
                    <a:pt x="157" y="252"/>
                  </a:lnTo>
                  <a:lnTo>
                    <a:pt x="154" y="252"/>
                  </a:lnTo>
                  <a:lnTo>
                    <a:pt x="150" y="252"/>
                  </a:lnTo>
                  <a:lnTo>
                    <a:pt x="149" y="252"/>
                  </a:lnTo>
                  <a:lnTo>
                    <a:pt x="146" y="251"/>
                  </a:lnTo>
                  <a:lnTo>
                    <a:pt x="142" y="251"/>
                  </a:lnTo>
                  <a:lnTo>
                    <a:pt x="134" y="251"/>
                  </a:lnTo>
                  <a:lnTo>
                    <a:pt x="124" y="251"/>
                  </a:lnTo>
                  <a:lnTo>
                    <a:pt x="114" y="251"/>
                  </a:lnTo>
                  <a:lnTo>
                    <a:pt x="105" y="252"/>
                  </a:lnTo>
                  <a:lnTo>
                    <a:pt x="96" y="252"/>
                  </a:lnTo>
                  <a:lnTo>
                    <a:pt x="88" y="254"/>
                  </a:lnTo>
                  <a:lnTo>
                    <a:pt x="75" y="256"/>
                  </a:lnTo>
                  <a:lnTo>
                    <a:pt x="68" y="258"/>
                  </a:lnTo>
                  <a:lnTo>
                    <a:pt x="60" y="260"/>
                  </a:lnTo>
                  <a:lnTo>
                    <a:pt x="44" y="265"/>
                  </a:lnTo>
                  <a:lnTo>
                    <a:pt x="34" y="267"/>
                  </a:lnTo>
                  <a:lnTo>
                    <a:pt x="26" y="272"/>
                  </a:lnTo>
                  <a:lnTo>
                    <a:pt x="19" y="276"/>
                  </a:lnTo>
                  <a:lnTo>
                    <a:pt x="13" y="279"/>
                  </a:lnTo>
                  <a:lnTo>
                    <a:pt x="8" y="283"/>
                  </a:lnTo>
                  <a:lnTo>
                    <a:pt x="1" y="285"/>
                  </a:lnTo>
                  <a:lnTo>
                    <a:pt x="0" y="285"/>
                  </a:lnTo>
                  <a:lnTo>
                    <a:pt x="0" y="166"/>
                  </a:lnTo>
                  <a:lnTo>
                    <a:pt x="0" y="168"/>
                  </a:lnTo>
                  <a:lnTo>
                    <a:pt x="3" y="169"/>
                  </a:lnTo>
                  <a:lnTo>
                    <a:pt x="9" y="175"/>
                  </a:lnTo>
                  <a:lnTo>
                    <a:pt x="18" y="180"/>
                  </a:lnTo>
                  <a:lnTo>
                    <a:pt x="27" y="186"/>
                  </a:lnTo>
                  <a:lnTo>
                    <a:pt x="37" y="191"/>
                  </a:lnTo>
                  <a:lnTo>
                    <a:pt x="54" y="198"/>
                  </a:lnTo>
                  <a:lnTo>
                    <a:pt x="60" y="202"/>
                  </a:lnTo>
                  <a:lnTo>
                    <a:pt x="67" y="204"/>
                  </a:lnTo>
                  <a:lnTo>
                    <a:pt x="72" y="205"/>
                  </a:lnTo>
                  <a:lnTo>
                    <a:pt x="80" y="205"/>
                  </a:lnTo>
                  <a:lnTo>
                    <a:pt x="100" y="209"/>
                  </a:lnTo>
                  <a:lnTo>
                    <a:pt x="109" y="209"/>
                  </a:lnTo>
                  <a:lnTo>
                    <a:pt x="121" y="209"/>
                  </a:lnTo>
                  <a:lnTo>
                    <a:pt x="131" y="211"/>
                  </a:lnTo>
                  <a:lnTo>
                    <a:pt x="141" y="211"/>
                  </a:lnTo>
                  <a:lnTo>
                    <a:pt x="150" y="207"/>
                  </a:lnTo>
                  <a:lnTo>
                    <a:pt x="159" y="204"/>
                  </a:lnTo>
                  <a:lnTo>
                    <a:pt x="160" y="202"/>
                  </a:lnTo>
                  <a:lnTo>
                    <a:pt x="164" y="205"/>
                  </a:lnTo>
                  <a:lnTo>
                    <a:pt x="164" y="207"/>
                  </a:lnTo>
                  <a:lnTo>
                    <a:pt x="164" y="213"/>
                  </a:lnTo>
                  <a:lnTo>
                    <a:pt x="164" y="216"/>
                  </a:lnTo>
                  <a:lnTo>
                    <a:pt x="162" y="216"/>
                  </a:lnTo>
                  <a:lnTo>
                    <a:pt x="160" y="214"/>
                  </a:lnTo>
                  <a:lnTo>
                    <a:pt x="160" y="209"/>
                  </a:lnTo>
                  <a:lnTo>
                    <a:pt x="160" y="205"/>
                  </a:lnTo>
                  <a:lnTo>
                    <a:pt x="160" y="195"/>
                  </a:lnTo>
                  <a:lnTo>
                    <a:pt x="160" y="187"/>
                  </a:lnTo>
                  <a:lnTo>
                    <a:pt x="160" y="182"/>
                  </a:lnTo>
                  <a:lnTo>
                    <a:pt x="162" y="177"/>
                  </a:lnTo>
                  <a:lnTo>
                    <a:pt x="160" y="173"/>
                  </a:lnTo>
                  <a:lnTo>
                    <a:pt x="160" y="166"/>
                  </a:lnTo>
                  <a:lnTo>
                    <a:pt x="160" y="157"/>
                  </a:lnTo>
                  <a:lnTo>
                    <a:pt x="159" y="146"/>
                  </a:lnTo>
                  <a:lnTo>
                    <a:pt x="157" y="133"/>
                  </a:lnTo>
                  <a:lnTo>
                    <a:pt x="155" y="122"/>
                  </a:lnTo>
                  <a:lnTo>
                    <a:pt x="154" y="115"/>
                  </a:lnTo>
                  <a:lnTo>
                    <a:pt x="154" y="108"/>
                  </a:lnTo>
                  <a:lnTo>
                    <a:pt x="150" y="95"/>
                  </a:lnTo>
                  <a:lnTo>
                    <a:pt x="150" y="83"/>
                  </a:lnTo>
                  <a:lnTo>
                    <a:pt x="149" y="75"/>
                  </a:lnTo>
                  <a:lnTo>
                    <a:pt x="147" y="68"/>
                  </a:lnTo>
                  <a:lnTo>
                    <a:pt x="146" y="59"/>
                  </a:lnTo>
                  <a:lnTo>
                    <a:pt x="142" y="48"/>
                  </a:lnTo>
                  <a:lnTo>
                    <a:pt x="141" y="41"/>
                  </a:lnTo>
                  <a:lnTo>
                    <a:pt x="137" y="34"/>
                  </a:lnTo>
                  <a:lnTo>
                    <a:pt x="132" y="25"/>
                  </a:lnTo>
                  <a:lnTo>
                    <a:pt x="126" y="12"/>
                  </a:lnTo>
                  <a:lnTo>
                    <a:pt x="119" y="3"/>
                  </a:lnTo>
                  <a:lnTo>
                    <a:pt x="116" y="1"/>
                  </a:lnTo>
                  <a:lnTo>
                    <a:pt x="114"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45" name="Freeform 42"/>
            <p:cNvSpPr>
              <a:spLocks/>
            </p:cNvSpPr>
            <p:nvPr/>
          </p:nvSpPr>
          <p:spPr bwMode="auto">
            <a:xfrm>
              <a:off x="342" y="248"/>
              <a:ext cx="128" cy="4"/>
            </a:xfrm>
            <a:custGeom>
              <a:avLst/>
              <a:gdLst>
                <a:gd name="T0" fmla="*/ 128 w 128"/>
                <a:gd name="T1" fmla="*/ 2 h 5"/>
                <a:gd name="T2" fmla="*/ 127 w 128"/>
                <a:gd name="T3" fmla="*/ 0 h 5"/>
                <a:gd name="T4" fmla="*/ 0 w 128"/>
                <a:gd name="T5" fmla="*/ 0 h 5"/>
                <a:gd name="T6" fmla="*/ 0 w 128"/>
                <a:gd name="T7" fmla="*/ 2 h 5"/>
                <a:gd name="T8" fmla="*/ 127 w 128"/>
                <a:gd name="T9" fmla="*/ 2 h 5"/>
                <a:gd name="T10" fmla="*/ 128 w 128"/>
                <a:gd name="T11" fmla="*/ 2 h 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8" h="5">
                  <a:moveTo>
                    <a:pt x="128" y="5"/>
                  </a:moveTo>
                  <a:lnTo>
                    <a:pt x="127" y="0"/>
                  </a:lnTo>
                  <a:lnTo>
                    <a:pt x="0" y="0"/>
                  </a:lnTo>
                  <a:lnTo>
                    <a:pt x="0" y="5"/>
                  </a:lnTo>
                  <a:lnTo>
                    <a:pt x="127" y="5"/>
                  </a:lnTo>
                  <a:lnTo>
                    <a:pt x="128" y="5"/>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46" name="Freeform 43"/>
            <p:cNvSpPr>
              <a:spLocks/>
            </p:cNvSpPr>
            <p:nvPr/>
          </p:nvSpPr>
          <p:spPr bwMode="auto">
            <a:xfrm>
              <a:off x="456" y="248"/>
              <a:ext cx="14" cy="19"/>
            </a:xfrm>
            <a:custGeom>
              <a:avLst/>
              <a:gdLst>
                <a:gd name="T0" fmla="*/ 3 w 14"/>
                <a:gd name="T1" fmla="*/ 10 h 20"/>
                <a:gd name="T2" fmla="*/ 3 w 14"/>
                <a:gd name="T3" fmla="*/ 10 h 20"/>
                <a:gd name="T4" fmla="*/ 13 w 14"/>
                <a:gd name="T5" fmla="*/ 7 h 20"/>
                <a:gd name="T6" fmla="*/ 14 w 14"/>
                <a:gd name="T7" fmla="*/ 5 h 20"/>
                <a:gd name="T8" fmla="*/ 13 w 14"/>
                <a:gd name="T9" fmla="*/ 0 h 20"/>
                <a:gd name="T10" fmla="*/ 9 w 14"/>
                <a:gd name="T11" fmla="*/ 3 h 20"/>
                <a:gd name="T12" fmla="*/ 0 w 14"/>
                <a:gd name="T13" fmla="*/ 10 h 20"/>
                <a:gd name="T14" fmla="*/ 0 w 14"/>
                <a:gd name="T15" fmla="*/ 10 h 20"/>
                <a:gd name="T16" fmla="*/ 3 w 14"/>
                <a:gd name="T17" fmla="*/ 10 h 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 h="20">
                  <a:moveTo>
                    <a:pt x="3" y="20"/>
                  </a:moveTo>
                  <a:lnTo>
                    <a:pt x="3" y="20"/>
                  </a:lnTo>
                  <a:lnTo>
                    <a:pt x="13" y="7"/>
                  </a:lnTo>
                  <a:lnTo>
                    <a:pt x="14" y="5"/>
                  </a:lnTo>
                  <a:lnTo>
                    <a:pt x="13" y="0"/>
                  </a:lnTo>
                  <a:lnTo>
                    <a:pt x="9" y="3"/>
                  </a:lnTo>
                  <a:lnTo>
                    <a:pt x="0" y="14"/>
                  </a:lnTo>
                  <a:lnTo>
                    <a:pt x="3" y="2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47" name="Freeform 44"/>
            <p:cNvSpPr>
              <a:spLocks/>
            </p:cNvSpPr>
            <p:nvPr/>
          </p:nvSpPr>
          <p:spPr bwMode="auto">
            <a:xfrm>
              <a:off x="439" y="261"/>
              <a:ext cx="21" cy="45"/>
            </a:xfrm>
            <a:custGeom>
              <a:avLst/>
              <a:gdLst>
                <a:gd name="T0" fmla="*/ 3 w 20"/>
                <a:gd name="T1" fmla="*/ 45 h 45"/>
                <a:gd name="T2" fmla="*/ 3 w 20"/>
                <a:gd name="T3" fmla="*/ 45 h 45"/>
                <a:gd name="T4" fmla="*/ 8 w 20"/>
                <a:gd name="T5" fmla="*/ 29 h 45"/>
                <a:gd name="T6" fmla="*/ 20 w 20"/>
                <a:gd name="T7" fmla="*/ 20 h 45"/>
                <a:gd name="T8" fmla="*/ 25 w 20"/>
                <a:gd name="T9" fmla="*/ 13 h 45"/>
                <a:gd name="T10" fmla="*/ 30 w 20"/>
                <a:gd name="T11" fmla="*/ 6 h 45"/>
                <a:gd name="T12" fmla="*/ 27 w 20"/>
                <a:gd name="T13" fmla="*/ 0 h 45"/>
                <a:gd name="T14" fmla="*/ 20 w 20"/>
                <a:gd name="T15" fmla="*/ 9 h 45"/>
                <a:gd name="T16" fmla="*/ 7 w 20"/>
                <a:gd name="T17" fmla="*/ 17 h 45"/>
                <a:gd name="T18" fmla="*/ 3 w 20"/>
                <a:gd name="T19" fmla="*/ 27 h 45"/>
                <a:gd name="T20" fmla="*/ 0 w 20"/>
                <a:gd name="T21" fmla="*/ 44 h 45"/>
                <a:gd name="T22" fmla="*/ 0 w 20"/>
                <a:gd name="T23" fmla="*/ 44 h 45"/>
                <a:gd name="T24" fmla="*/ 3 w 20"/>
                <a:gd name="T25" fmla="*/ 45 h 4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0" h="45">
                  <a:moveTo>
                    <a:pt x="3" y="45"/>
                  </a:moveTo>
                  <a:lnTo>
                    <a:pt x="3" y="45"/>
                  </a:lnTo>
                  <a:lnTo>
                    <a:pt x="8" y="29"/>
                  </a:lnTo>
                  <a:lnTo>
                    <a:pt x="10" y="20"/>
                  </a:lnTo>
                  <a:lnTo>
                    <a:pt x="15" y="13"/>
                  </a:lnTo>
                  <a:lnTo>
                    <a:pt x="20" y="6"/>
                  </a:lnTo>
                  <a:lnTo>
                    <a:pt x="17" y="0"/>
                  </a:lnTo>
                  <a:lnTo>
                    <a:pt x="10" y="9"/>
                  </a:lnTo>
                  <a:lnTo>
                    <a:pt x="7" y="17"/>
                  </a:lnTo>
                  <a:lnTo>
                    <a:pt x="3" y="27"/>
                  </a:lnTo>
                  <a:lnTo>
                    <a:pt x="0" y="44"/>
                  </a:lnTo>
                  <a:lnTo>
                    <a:pt x="3" y="45"/>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48" name="Freeform 45"/>
            <p:cNvSpPr>
              <a:spLocks/>
            </p:cNvSpPr>
            <p:nvPr/>
          </p:nvSpPr>
          <p:spPr bwMode="auto">
            <a:xfrm>
              <a:off x="427" y="305"/>
              <a:ext cx="16" cy="74"/>
            </a:xfrm>
            <a:custGeom>
              <a:avLst/>
              <a:gdLst>
                <a:gd name="T0" fmla="*/ 5 w 16"/>
                <a:gd name="T1" fmla="*/ 74 h 74"/>
                <a:gd name="T2" fmla="*/ 5 w 16"/>
                <a:gd name="T3" fmla="*/ 74 h 74"/>
                <a:gd name="T4" fmla="*/ 7 w 16"/>
                <a:gd name="T5" fmla="*/ 54 h 74"/>
                <a:gd name="T6" fmla="*/ 10 w 16"/>
                <a:gd name="T7" fmla="*/ 36 h 74"/>
                <a:gd name="T8" fmla="*/ 13 w 16"/>
                <a:gd name="T9" fmla="*/ 18 h 74"/>
                <a:gd name="T10" fmla="*/ 16 w 16"/>
                <a:gd name="T11" fmla="*/ 1 h 74"/>
                <a:gd name="T12" fmla="*/ 13 w 16"/>
                <a:gd name="T13" fmla="*/ 0 h 74"/>
                <a:gd name="T14" fmla="*/ 8 w 16"/>
                <a:gd name="T15" fmla="*/ 16 h 74"/>
                <a:gd name="T16" fmla="*/ 5 w 16"/>
                <a:gd name="T17" fmla="*/ 34 h 74"/>
                <a:gd name="T18" fmla="*/ 2 w 16"/>
                <a:gd name="T19" fmla="*/ 52 h 74"/>
                <a:gd name="T20" fmla="*/ 0 w 16"/>
                <a:gd name="T21" fmla="*/ 72 h 74"/>
                <a:gd name="T22" fmla="*/ 0 w 16"/>
                <a:gd name="T23" fmla="*/ 72 h 74"/>
                <a:gd name="T24" fmla="*/ 5 w 16"/>
                <a:gd name="T25" fmla="*/ 74 h 7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 h="74">
                  <a:moveTo>
                    <a:pt x="5" y="74"/>
                  </a:moveTo>
                  <a:lnTo>
                    <a:pt x="5" y="74"/>
                  </a:lnTo>
                  <a:lnTo>
                    <a:pt x="7" y="54"/>
                  </a:lnTo>
                  <a:lnTo>
                    <a:pt x="10" y="36"/>
                  </a:lnTo>
                  <a:lnTo>
                    <a:pt x="13" y="18"/>
                  </a:lnTo>
                  <a:lnTo>
                    <a:pt x="16" y="1"/>
                  </a:lnTo>
                  <a:lnTo>
                    <a:pt x="13" y="0"/>
                  </a:lnTo>
                  <a:lnTo>
                    <a:pt x="8" y="16"/>
                  </a:lnTo>
                  <a:lnTo>
                    <a:pt x="5" y="34"/>
                  </a:lnTo>
                  <a:lnTo>
                    <a:pt x="2" y="52"/>
                  </a:lnTo>
                  <a:lnTo>
                    <a:pt x="0" y="72"/>
                  </a:lnTo>
                  <a:lnTo>
                    <a:pt x="5" y="74"/>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49" name="Freeform 46"/>
            <p:cNvSpPr>
              <a:spLocks/>
            </p:cNvSpPr>
            <p:nvPr/>
          </p:nvSpPr>
          <p:spPr bwMode="auto">
            <a:xfrm>
              <a:off x="420" y="376"/>
              <a:ext cx="12" cy="66"/>
            </a:xfrm>
            <a:custGeom>
              <a:avLst/>
              <a:gdLst>
                <a:gd name="T0" fmla="*/ 5 w 12"/>
                <a:gd name="T1" fmla="*/ 75 h 65"/>
                <a:gd name="T2" fmla="*/ 5 w 12"/>
                <a:gd name="T3" fmla="*/ 75 h 65"/>
                <a:gd name="T4" fmla="*/ 5 w 12"/>
                <a:gd name="T5" fmla="*/ 62 h 65"/>
                <a:gd name="T6" fmla="*/ 7 w 12"/>
                <a:gd name="T7" fmla="*/ 48 h 65"/>
                <a:gd name="T8" fmla="*/ 10 w 12"/>
                <a:gd name="T9" fmla="*/ 21 h 65"/>
                <a:gd name="T10" fmla="*/ 12 w 12"/>
                <a:gd name="T11" fmla="*/ 2 h 65"/>
                <a:gd name="T12" fmla="*/ 7 w 12"/>
                <a:gd name="T13" fmla="*/ 0 h 65"/>
                <a:gd name="T14" fmla="*/ 4 w 12"/>
                <a:gd name="T15" fmla="*/ 20 h 65"/>
                <a:gd name="T16" fmla="*/ 4 w 12"/>
                <a:gd name="T17" fmla="*/ 48 h 65"/>
                <a:gd name="T18" fmla="*/ 2 w 12"/>
                <a:gd name="T19" fmla="*/ 60 h 65"/>
                <a:gd name="T20" fmla="*/ 0 w 12"/>
                <a:gd name="T21" fmla="*/ 75 h 65"/>
                <a:gd name="T22" fmla="*/ 0 w 12"/>
                <a:gd name="T23" fmla="*/ 75 h 65"/>
                <a:gd name="T24" fmla="*/ 5 w 12"/>
                <a:gd name="T25" fmla="*/ 75 h 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 h="65">
                  <a:moveTo>
                    <a:pt x="5" y="65"/>
                  </a:moveTo>
                  <a:lnTo>
                    <a:pt x="5" y="65"/>
                  </a:lnTo>
                  <a:lnTo>
                    <a:pt x="5" y="52"/>
                  </a:lnTo>
                  <a:lnTo>
                    <a:pt x="7" y="38"/>
                  </a:lnTo>
                  <a:lnTo>
                    <a:pt x="10" y="21"/>
                  </a:lnTo>
                  <a:lnTo>
                    <a:pt x="12" y="2"/>
                  </a:lnTo>
                  <a:lnTo>
                    <a:pt x="7" y="0"/>
                  </a:lnTo>
                  <a:lnTo>
                    <a:pt x="4" y="20"/>
                  </a:lnTo>
                  <a:lnTo>
                    <a:pt x="4" y="38"/>
                  </a:lnTo>
                  <a:lnTo>
                    <a:pt x="2" y="50"/>
                  </a:lnTo>
                  <a:lnTo>
                    <a:pt x="0" y="65"/>
                  </a:lnTo>
                  <a:lnTo>
                    <a:pt x="5" y="65"/>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50" name="Freeform 47"/>
            <p:cNvSpPr>
              <a:spLocks/>
            </p:cNvSpPr>
            <p:nvPr/>
          </p:nvSpPr>
          <p:spPr bwMode="auto">
            <a:xfrm>
              <a:off x="420" y="443"/>
              <a:ext cx="7" cy="19"/>
            </a:xfrm>
            <a:custGeom>
              <a:avLst/>
              <a:gdLst>
                <a:gd name="T0" fmla="*/ 7 w 7"/>
                <a:gd name="T1" fmla="*/ 10 h 20"/>
                <a:gd name="T2" fmla="*/ 7 w 7"/>
                <a:gd name="T3" fmla="*/ 10 h 20"/>
                <a:gd name="T4" fmla="*/ 7 w 7"/>
                <a:gd name="T5" fmla="*/ 10 h 20"/>
                <a:gd name="T6" fmla="*/ 5 w 7"/>
                <a:gd name="T7" fmla="*/ 0 h 20"/>
                <a:gd name="T8" fmla="*/ 0 w 7"/>
                <a:gd name="T9" fmla="*/ 0 h 20"/>
                <a:gd name="T10" fmla="*/ 2 w 7"/>
                <a:gd name="T11" fmla="*/ 10 h 20"/>
                <a:gd name="T12" fmla="*/ 5 w 7"/>
                <a:gd name="T13" fmla="*/ 10 h 20"/>
                <a:gd name="T14" fmla="*/ 5 w 7"/>
                <a:gd name="T15" fmla="*/ 10 h 20"/>
                <a:gd name="T16" fmla="*/ 7 w 7"/>
                <a:gd name="T17" fmla="*/ 10 h 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 h="20">
                  <a:moveTo>
                    <a:pt x="7" y="14"/>
                  </a:moveTo>
                  <a:lnTo>
                    <a:pt x="7" y="14"/>
                  </a:lnTo>
                  <a:lnTo>
                    <a:pt x="7" y="12"/>
                  </a:lnTo>
                  <a:lnTo>
                    <a:pt x="5" y="0"/>
                  </a:lnTo>
                  <a:lnTo>
                    <a:pt x="0" y="0"/>
                  </a:lnTo>
                  <a:lnTo>
                    <a:pt x="2" y="14"/>
                  </a:lnTo>
                  <a:lnTo>
                    <a:pt x="5" y="20"/>
                  </a:lnTo>
                  <a:lnTo>
                    <a:pt x="7" y="14"/>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51" name="Freeform 48"/>
            <p:cNvSpPr>
              <a:spLocks/>
            </p:cNvSpPr>
            <p:nvPr/>
          </p:nvSpPr>
          <p:spPr bwMode="auto">
            <a:xfrm>
              <a:off x="423" y="456"/>
              <a:ext cx="36" cy="8"/>
            </a:xfrm>
            <a:custGeom>
              <a:avLst/>
              <a:gdLst>
                <a:gd name="T0" fmla="*/ 45 w 35"/>
                <a:gd name="T1" fmla="*/ 0 h 7"/>
                <a:gd name="T2" fmla="*/ 45 w 35"/>
                <a:gd name="T3" fmla="*/ 0 h 7"/>
                <a:gd name="T4" fmla="*/ 9 w 35"/>
                <a:gd name="T5" fmla="*/ 0 h 7"/>
                <a:gd name="T6" fmla="*/ 2 w 35"/>
                <a:gd name="T7" fmla="*/ 0 h 7"/>
                <a:gd name="T8" fmla="*/ 0 w 35"/>
                <a:gd name="T9" fmla="*/ 22 h 7"/>
                <a:gd name="T10" fmla="*/ 9 w 35"/>
                <a:gd name="T11" fmla="*/ 25 h 7"/>
                <a:gd name="T12" fmla="*/ 45 w 35"/>
                <a:gd name="T13" fmla="*/ 25 h 7"/>
                <a:gd name="T14" fmla="*/ 45 w 35"/>
                <a:gd name="T15" fmla="*/ 25 h 7"/>
                <a:gd name="T16" fmla="*/ 45 w 35"/>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 h="7">
                  <a:moveTo>
                    <a:pt x="35" y="0"/>
                  </a:moveTo>
                  <a:lnTo>
                    <a:pt x="35" y="0"/>
                  </a:lnTo>
                  <a:lnTo>
                    <a:pt x="9" y="0"/>
                  </a:lnTo>
                  <a:lnTo>
                    <a:pt x="2" y="0"/>
                  </a:lnTo>
                  <a:lnTo>
                    <a:pt x="0" y="6"/>
                  </a:lnTo>
                  <a:lnTo>
                    <a:pt x="9" y="7"/>
                  </a:lnTo>
                  <a:lnTo>
                    <a:pt x="35" y="7"/>
                  </a:lnTo>
                  <a:lnTo>
                    <a:pt x="35"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52" name="Freeform 49"/>
            <p:cNvSpPr>
              <a:spLocks/>
            </p:cNvSpPr>
            <p:nvPr/>
          </p:nvSpPr>
          <p:spPr bwMode="auto">
            <a:xfrm>
              <a:off x="460" y="454"/>
              <a:ext cx="55" cy="9"/>
            </a:xfrm>
            <a:custGeom>
              <a:avLst/>
              <a:gdLst>
                <a:gd name="T0" fmla="*/ 46 w 56"/>
                <a:gd name="T1" fmla="*/ 0 h 10"/>
                <a:gd name="T2" fmla="*/ 46 w 56"/>
                <a:gd name="T3" fmla="*/ 0 h 10"/>
                <a:gd name="T4" fmla="*/ 32 w 56"/>
                <a:gd name="T5" fmla="*/ 1 h 10"/>
                <a:gd name="T6" fmla="*/ 28 w 56"/>
                <a:gd name="T7" fmla="*/ 1 h 10"/>
                <a:gd name="T8" fmla="*/ 18 w 56"/>
                <a:gd name="T9" fmla="*/ 3 h 10"/>
                <a:gd name="T10" fmla="*/ 0 w 56"/>
                <a:gd name="T11" fmla="*/ 3 h 10"/>
                <a:gd name="T12" fmla="*/ 0 w 56"/>
                <a:gd name="T13" fmla="*/ 5 h 10"/>
                <a:gd name="T14" fmla="*/ 18 w 56"/>
                <a:gd name="T15" fmla="*/ 5 h 10"/>
                <a:gd name="T16" fmla="*/ 28 w 56"/>
                <a:gd name="T17" fmla="*/ 5 h 10"/>
                <a:gd name="T18" fmla="*/ 34 w 56"/>
                <a:gd name="T19" fmla="*/ 5 h 10"/>
                <a:gd name="T20" fmla="*/ 46 w 56"/>
                <a:gd name="T21" fmla="*/ 5 h 10"/>
                <a:gd name="T22" fmla="*/ 46 w 56"/>
                <a:gd name="T23" fmla="*/ 5 h 10"/>
                <a:gd name="T24" fmla="*/ 46 w 56"/>
                <a:gd name="T25" fmla="*/ 0 h 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6" h="10">
                  <a:moveTo>
                    <a:pt x="56" y="0"/>
                  </a:moveTo>
                  <a:lnTo>
                    <a:pt x="56" y="0"/>
                  </a:lnTo>
                  <a:lnTo>
                    <a:pt x="42" y="1"/>
                  </a:lnTo>
                  <a:lnTo>
                    <a:pt x="31" y="1"/>
                  </a:lnTo>
                  <a:lnTo>
                    <a:pt x="18" y="3"/>
                  </a:lnTo>
                  <a:lnTo>
                    <a:pt x="0" y="3"/>
                  </a:lnTo>
                  <a:lnTo>
                    <a:pt x="0" y="10"/>
                  </a:lnTo>
                  <a:lnTo>
                    <a:pt x="18" y="10"/>
                  </a:lnTo>
                  <a:lnTo>
                    <a:pt x="31" y="9"/>
                  </a:lnTo>
                  <a:lnTo>
                    <a:pt x="44" y="7"/>
                  </a:lnTo>
                  <a:lnTo>
                    <a:pt x="56" y="5"/>
                  </a:lnTo>
                  <a:lnTo>
                    <a:pt x="56"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53" name="Freeform 50"/>
            <p:cNvSpPr>
              <a:spLocks/>
            </p:cNvSpPr>
            <p:nvPr/>
          </p:nvSpPr>
          <p:spPr bwMode="auto">
            <a:xfrm>
              <a:off x="515" y="441"/>
              <a:ext cx="42" cy="17"/>
            </a:xfrm>
            <a:custGeom>
              <a:avLst/>
              <a:gdLst>
                <a:gd name="T0" fmla="*/ 49 w 41"/>
                <a:gd name="T1" fmla="*/ 0 h 18"/>
                <a:gd name="T2" fmla="*/ 49 w 41"/>
                <a:gd name="T3" fmla="*/ 0 h 18"/>
                <a:gd name="T4" fmla="*/ 41 w 41"/>
                <a:gd name="T5" fmla="*/ 4 h 18"/>
                <a:gd name="T6" fmla="*/ 33 w 41"/>
                <a:gd name="T7" fmla="*/ 5 h 18"/>
                <a:gd name="T8" fmla="*/ 13 w 41"/>
                <a:gd name="T9" fmla="*/ 9 h 18"/>
                <a:gd name="T10" fmla="*/ 0 w 41"/>
                <a:gd name="T11" fmla="*/ 9 h 18"/>
                <a:gd name="T12" fmla="*/ 0 w 41"/>
                <a:gd name="T13" fmla="*/ 9 h 18"/>
                <a:gd name="T14" fmla="*/ 14 w 41"/>
                <a:gd name="T15" fmla="*/ 9 h 18"/>
                <a:gd name="T16" fmla="*/ 33 w 41"/>
                <a:gd name="T17" fmla="*/ 9 h 18"/>
                <a:gd name="T18" fmla="*/ 42 w 41"/>
                <a:gd name="T19" fmla="*/ 9 h 18"/>
                <a:gd name="T20" fmla="*/ 51 w 41"/>
                <a:gd name="T21" fmla="*/ 5 h 18"/>
                <a:gd name="T22" fmla="*/ 51 w 41"/>
                <a:gd name="T23" fmla="*/ 5 h 18"/>
                <a:gd name="T24" fmla="*/ 49 w 41"/>
                <a:gd name="T25" fmla="*/ 0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 h="18">
                  <a:moveTo>
                    <a:pt x="39" y="0"/>
                  </a:moveTo>
                  <a:lnTo>
                    <a:pt x="39" y="0"/>
                  </a:lnTo>
                  <a:lnTo>
                    <a:pt x="31" y="4"/>
                  </a:lnTo>
                  <a:lnTo>
                    <a:pt x="23" y="5"/>
                  </a:lnTo>
                  <a:lnTo>
                    <a:pt x="13" y="9"/>
                  </a:lnTo>
                  <a:lnTo>
                    <a:pt x="0" y="13"/>
                  </a:lnTo>
                  <a:lnTo>
                    <a:pt x="0" y="18"/>
                  </a:lnTo>
                  <a:lnTo>
                    <a:pt x="14" y="14"/>
                  </a:lnTo>
                  <a:lnTo>
                    <a:pt x="23" y="13"/>
                  </a:lnTo>
                  <a:lnTo>
                    <a:pt x="32" y="9"/>
                  </a:lnTo>
                  <a:lnTo>
                    <a:pt x="41" y="5"/>
                  </a:lnTo>
                  <a:lnTo>
                    <a:pt x="39"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54" name="Freeform 51"/>
            <p:cNvSpPr>
              <a:spLocks/>
            </p:cNvSpPr>
            <p:nvPr/>
          </p:nvSpPr>
          <p:spPr bwMode="auto">
            <a:xfrm>
              <a:off x="555" y="414"/>
              <a:ext cx="28" cy="30"/>
            </a:xfrm>
            <a:custGeom>
              <a:avLst/>
              <a:gdLst>
                <a:gd name="T0" fmla="*/ 28 w 28"/>
                <a:gd name="T1" fmla="*/ 0 h 30"/>
                <a:gd name="T2" fmla="*/ 28 w 28"/>
                <a:gd name="T3" fmla="*/ 0 h 30"/>
                <a:gd name="T4" fmla="*/ 16 w 28"/>
                <a:gd name="T5" fmla="*/ 9 h 30"/>
                <a:gd name="T6" fmla="*/ 0 w 28"/>
                <a:gd name="T7" fmla="*/ 25 h 30"/>
                <a:gd name="T8" fmla="*/ 2 w 28"/>
                <a:gd name="T9" fmla="*/ 30 h 30"/>
                <a:gd name="T10" fmla="*/ 20 w 28"/>
                <a:gd name="T11" fmla="*/ 12 h 30"/>
                <a:gd name="T12" fmla="*/ 23 w 28"/>
                <a:gd name="T13" fmla="*/ 0 h 30"/>
                <a:gd name="T14" fmla="*/ 23 w 28"/>
                <a:gd name="T15" fmla="*/ 0 h 30"/>
                <a:gd name="T16" fmla="*/ 28 w 28"/>
                <a:gd name="T17" fmla="*/ 0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 h="30">
                  <a:moveTo>
                    <a:pt x="28" y="0"/>
                  </a:moveTo>
                  <a:lnTo>
                    <a:pt x="28" y="0"/>
                  </a:lnTo>
                  <a:lnTo>
                    <a:pt x="16" y="9"/>
                  </a:lnTo>
                  <a:lnTo>
                    <a:pt x="0" y="25"/>
                  </a:lnTo>
                  <a:lnTo>
                    <a:pt x="2" y="30"/>
                  </a:lnTo>
                  <a:lnTo>
                    <a:pt x="20" y="12"/>
                  </a:lnTo>
                  <a:lnTo>
                    <a:pt x="23" y="0"/>
                  </a:lnTo>
                  <a:lnTo>
                    <a:pt x="28"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55" name="Freeform 52"/>
            <p:cNvSpPr>
              <a:spLocks/>
            </p:cNvSpPr>
            <p:nvPr/>
          </p:nvSpPr>
          <p:spPr bwMode="auto">
            <a:xfrm>
              <a:off x="577" y="414"/>
              <a:ext cx="5" cy="125"/>
            </a:xfrm>
            <a:custGeom>
              <a:avLst/>
              <a:gdLst>
                <a:gd name="T0" fmla="*/ 2 w 5"/>
                <a:gd name="T1" fmla="*/ 132 h 124"/>
                <a:gd name="T2" fmla="*/ 5 w 5"/>
                <a:gd name="T3" fmla="*/ 129 h 124"/>
                <a:gd name="T4" fmla="*/ 5 w 5"/>
                <a:gd name="T5" fmla="*/ 0 h 124"/>
                <a:gd name="T6" fmla="*/ 0 w 5"/>
                <a:gd name="T7" fmla="*/ 0 h 124"/>
                <a:gd name="T8" fmla="*/ 0 w 5"/>
                <a:gd name="T9" fmla="*/ 129 h 124"/>
                <a:gd name="T10" fmla="*/ 2 w 5"/>
                <a:gd name="T11" fmla="*/ 132 h 124"/>
                <a:gd name="T12" fmla="*/ 2 w 5"/>
                <a:gd name="T13" fmla="*/ 132 h 124"/>
                <a:gd name="T14" fmla="*/ 5 w 5"/>
                <a:gd name="T15" fmla="*/ 134 h 124"/>
                <a:gd name="T16" fmla="*/ 5 w 5"/>
                <a:gd name="T17" fmla="*/ 129 h 124"/>
                <a:gd name="T18" fmla="*/ 2 w 5"/>
                <a:gd name="T19" fmla="*/ 132 h 1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 h="124">
                  <a:moveTo>
                    <a:pt x="2" y="122"/>
                  </a:moveTo>
                  <a:lnTo>
                    <a:pt x="5" y="119"/>
                  </a:lnTo>
                  <a:lnTo>
                    <a:pt x="5" y="0"/>
                  </a:lnTo>
                  <a:lnTo>
                    <a:pt x="0" y="0"/>
                  </a:lnTo>
                  <a:lnTo>
                    <a:pt x="0" y="119"/>
                  </a:lnTo>
                  <a:lnTo>
                    <a:pt x="2" y="122"/>
                  </a:lnTo>
                  <a:lnTo>
                    <a:pt x="5" y="124"/>
                  </a:lnTo>
                  <a:lnTo>
                    <a:pt x="5" y="119"/>
                  </a:lnTo>
                  <a:lnTo>
                    <a:pt x="2" y="122"/>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56" name="Freeform 53"/>
            <p:cNvSpPr>
              <a:spLocks/>
            </p:cNvSpPr>
            <p:nvPr/>
          </p:nvSpPr>
          <p:spPr bwMode="auto">
            <a:xfrm>
              <a:off x="567" y="528"/>
              <a:ext cx="14" cy="9"/>
            </a:xfrm>
            <a:custGeom>
              <a:avLst/>
              <a:gdLst>
                <a:gd name="T0" fmla="*/ 3 w 13"/>
                <a:gd name="T1" fmla="*/ 0 h 10"/>
                <a:gd name="T2" fmla="*/ 0 w 13"/>
                <a:gd name="T3" fmla="*/ 5 h 10"/>
                <a:gd name="T4" fmla="*/ 24 w 13"/>
                <a:gd name="T5" fmla="*/ 5 h 10"/>
                <a:gd name="T6" fmla="*/ 26 w 13"/>
                <a:gd name="T7" fmla="*/ 5 h 10"/>
                <a:gd name="T8" fmla="*/ 3 w 13"/>
                <a:gd name="T9" fmla="*/ 0 h 10"/>
                <a:gd name="T10" fmla="*/ 3 w 13"/>
                <a:gd name="T11" fmla="*/ 0 h 1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 h="10">
                  <a:moveTo>
                    <a:pt x="3" y="0"/>
                  </a:moveTo>
                  <a:lnTo>
                    <a:pt x="0" y="5"/>
                  </a:lnTo>
                  <a:lnTo>
                    <a:pt x="12" y="10"/>
                  </a:lnTo>
                  <a:lnTo>
                    <a:pt x="13" y="7"/>
                  </a:lnTo>
                  <a:lnTo>
                    <a:pt x="3"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57" name="Freeform 54"/>
            <p:cNvSpPr>
              <a:spLocks/>
            </p:cNvSpPr>
            <p:nvPr/>
          </p:nvSpPr>
          <p:spPr bwMode="auto">
            <a:xfrm>
              <a:off x="550" y="518"/>
              <a:ext cx="21" cy="13"/>
            </a:xfrm>
            <a:custGeom>
              <a:avLst/>
              <a:gdLst>
                <a:gd name="T0" fmla="*/ 2 w 21"/>
                <a:gd name="T1" fmla="*/ 0 h 14"/>
                <a:gd name="T2" fmla="*/ 0 w 21"/>
                <a:gd name="T3" fmla="*/ 5 h 14"/>
                <a:gd name="T4" fmla="*/ 18 w 21"/>
                <a:gd name="T5" fmla="*/ 7 h 14"/>
                <a:gd name="T6" fmla="*/ 21 w 21"/>
                <a:gd name="T7" fmla="*/ 7 h 14"/>
                <a:gd name="T8" fmla="*/ 3 w 21"/>
                <a:gd name="T9" fmla="*/ 0 h 14"/>
                <a:gd name="T10" fmla="*/ 2 w 21"/>
                <a:gd name="T11" fmla="*/ 0 h 1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14">
                  <a:moveTo>
                    <a:pt x="2" y="0"/>
                  </a:moveTo>
                  <a:lnTo>
                    <a:pt x="0" y="5"/>
                  </a:lnTo>
                  <a:lnTo>
                    <a:pt x="18" y="14"/>
                  </a:lnTo>
                  <a:lnTo>
                    <a:pt x="21" y="9"/>
                  </a:lnTo>
                  <a:lnTo>
                    <a:pt x="3" y="0"/>
                  </a:lnTo>
                  <a:lnTo>
                    <a:pt x="2"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58" name="Freeform 55"/>
            <p:cNvSpPr>
              <a:spLocks/>
            </p:cNvSpPr>
            <p:nvPr/>
          </p:nvSpPr>
          <p:spPr bwMode="auto">
            <a:xfrm>
              <a:off x="518" y="507"/>
              <a:ext cx="33" cy="17"/>
            </a:xfrm>
            <a:custGeom>
              <a:avLst/>
              <a:gdLst>
                <a:gd name="T0" fmla="*/ 0 w 32"/>
                <a:gd name="T1" fmla="*/ 7 h 16"/>
                <a:gd name="T2" fmla="*/ 0 w 32"/>
                <a:gd name="T3" fmla="*/ 7 h 16"/>
                <a:gd name="T4" fmla="*/ 30 w 32"/>
                <a:gd name="T5" fmla="*/ 22 h 16"/>
                <a:gd name="T6" fmla="*/ 40 w 32"/>
                <a:gd name="T7" fmla="*/ 28 h 16"/>
                <a:gd name="T8" fmla="*/ 42 w 32"/>
                <a:gd name="T9" fmla="*/ 21 h 16"/>
                <a:gd name="T10" fmla="*/ 32 w 32"/>
                <a:gd name="T11" fmla="*/ 7 h 16"/>
                <a:gd name="T12" fmla="*/ 2 w 32"/>
                <a:gd name="T13" fmla="*/ 0 h 16"/>
                <a:gd name="T14" fmla="*/ 2 w 32"/>
                <a:gd name="T15" fmla="*/ 0 h 16"/>
                <a:gd name="T16" fmla="*/ 0 w 32"/>
                <a:gd name="T17" fmla="*/ 7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2" h="16">
                  <a:moveTo>
                    <a:pt x="0" y="7"/>
                  </a:moveTo>
                  <a:lnTo>
                    <a:pt x="0" y="7"/>
                  </a:lnTo>
                  <a:lnTo>
                    <a:pt x="20" y="12"/>
                  </a:lnTo>
                  <a:lnTo>
                    <a:pt x="30" y="16"/>
                  </a:lnTo>
                  <a:lnTo>
                    <a:pt x="32" y="11"/>
                  </a:lnTo>
                  <a:lnTo>
                    <a:pt x="22" y="7"/>
                  </a:lnTo>
                  <a:lnTo>
                    <a:pt x="2" y="0"/>
                  </a:lnTo>
                  <a:lnTo>
                    <a:pt x="0" y="7"/>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59" name="Freeform 56"/>
            <p:cNvSpPr>
              <a:spLocks/>
            </p:cNvSpPr>
            <p:nvPr/>
          </p:nvSpPr>
          <p:spPr bwMode="auto">
            <a:xfrm>
              <a:off x="465" y="497"/>
              <a:ext cx="55" cy="17"/>
            </a:xfrm>
            <a:custGeom>
              <a:avLst/>
              <a:gdLst>
                <a:gd name="T0" fmla="*/ 0 w 56"/>
                <a:gd name="T1" fmla="*/ 7 h 16"/>
                <a:gd name="T2" fmla="*/ 0 w 56"/>
                <a:gd name="T3" fmla="*/ 7 h 16"/>
                <a:gd name="T4" fmla="*/ 10 w 56"/>
                <a:gd name="T5" fmla="*/ 7 h 16"/>
                <a:gd name="T6" fmla="*/ 25 w 56"/>
                <a:gd name="T7" fmla="*/ 19 h 16"/>
                <a:gd name="T8" fmla="*/ 31 w 56"/>
                <a:gd name="T9" fmla="*/ 22 h 16"/>
                <a:gd name="T10" fmla="*/ 44 w 56"/>
                <a:gd name="T11" fmla="*/ 28 h 16"/>
                <a:gd name="T12" fmla="*/ 46 w 56"/>
                <a:gd name="T13" fmla="*/ 19 h 16"/>
                <a:gd name="T14" fmla="*/ 31 w 56"/>
                <a:gd name="T15" fmla="*/ 7 h 16"/>
                <a:gd name="T16" fmla="*/ 27 w 56"/>
                <a:gd name="T17" fmla="*/ 3 h 16"/>
                <a:gd name="T18" fmla="*/ 12 w 56"/>
                <a:gd name="T19" fmla="*/ 2 h 16"/>
                <a:gd name="T20" fmla="*/ 0 w 56"/>
                <a:gd name="T21" fmla="*/ 0 h 16"/>
                <a:gd name="T22" fmla="*/ 0 w 56"/>
                <a:gd name="T23" fmla="*/ 0 h 16"/>
                <a:gd name="T24" fmla="*/ 0 w 56"/>
                <a:gd name="T25" fmla="*/ 7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6" h="16">
                  <a:moveTo>
                    <a:pt x="0" y="7"/>
                  </a:moveTo>
                  <a:lnTo>
                    <a:pt x="0" y="7"/>
                  </a:lnTo>
                  <a:lnTo>
                    <a:pt x="10" y="7"/>
                  </a:lnTo>
                  <a:lnTo>
                    <a:pt x="25" y="9"/>
                  </a:lnTo>
                  <a:lnTo>
                    <a:pt x="41" y="12"/>
                  </a:lnTo>
                  <a:lnTo>
                    <a:pt x="54" y="16"/>
                  </a:lnTo>
                  <a:lnTo>
                    <a:pt x="56" y="9"/>
                  </a:lnTo>
                  <a:lnTo>
                    <a:pt x="41" y="7"/>
                  </a:lnTo>
                  <a:lnTo>
                    <a:pt x="27" y="3"/>
                  </a:lnTo>
                  <a:lnTo>
                    <a:pt x="12" y="2"/>
                  </a:lnTo>
                  <a:lnTo>
                    <a:pt x="0" y="0"/>
                  </a:lnTo>
                  <a:lnTo>
                    <a:pt x="0" y="7"/>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60" name="Freeform 57"/>
            <p:cNvSpPr>
              <a:spLocks/>
            </p:cNvSpPr>
            <p:nvPr/>
          </p:nvSpPr>
          <p:spPr bwMode="auto">
            <a:xfrm>
              <a:off x="434" y="495"/>
              <a:ext cx="31" cy="9"/>
            </a:xfrm>
            <a:custGeom>
              <a:avLst/>
              <a:gdLst>
                <a:gd name="T0" fmla="*/ 5 w 32"/>
                <a:gd name="T1" fmla="*/ 4 h 9"/>
                <a:gd name="T2" fmla="*/ 5 w 32"/>
                <a:gd name="T3" fmla="*/ 4 h 9"/>
                <a:gd name="T4" fmla="*/ 13 w 32"/>
                <a:gd name="T5" fmla="*/ 7 h 9"/>
                <a:gd name="T6" fmla="*/ 22 w 32"/>
                <a:gd name="T7" fmla="*/ 9 h 9"/>
                <a:gd name="T8" fmla="*/ 22 w 32"/>
                <a:gd name="T9" fmla="*/ 2 h 9"/>
                <a:gd name="T10" fmla="*/ 13 w 32"/>
                <a:gd name="T11" fmla="*/ 0 h 9"/>
                <a:gd name="T12" fmla="*/ 0 w 32"/>
                <a:gd name="T13" fmla="*/ 4 h 9"/>
                <a:gd name="T14" fmla="*/ 0 w 32"/>
                <a:gd name="T15" fmla="*/ 4 h 9"/>
                <a:gd name="T16" fmla="*/ 5 w 32"/>
                <a:gd name="T17" fmla="*/ 4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2" h="9">
                  <a:moveTo>
                    <a:pt x="5" y="4"/>
                  </a:moveTo>
                  <a:lnTo>
                    <a:pt x="5" y="4"/>
                  </a:lnTo>
                  <a:lnTo>
                    <a:pt x="13" y="7"/>
                  </a:lnTo>
                  <a:lnTo>
                    <a:pt x="32" y="9"/>
                  </a:lnTo>
                  <a:lnTo>
                    <a:pt x="32" y="2"/>
                  </a:lnTo>
                  <a:lnTo>
                    <a:pt x="13" y="0"/>
                  </a:lnTo>
                  <a:lnTo>
                    <a:pt x="0" y="4"/>
                  </a:lnTo>
                  <a:lnTo>
                    <a:pt x="5" y="4"/>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61" name="Freeform 58"/>
            <p:cNvSpPr>
              <a:spLocks/>
            </p:cNvSpPr>
            <p:nvPr/>
          </p:nvSpPr>
          <p:spPr bwMode="auto">
            <a:xfrm>
              <a:off x="420" y="495"/>
              <a:ext cx="19" cy="13"/>
            </a:xfrm>
            <a:custGeom>
              <a:avLst/>
              <a:gdLst>
                <a:gd name="T0" fmla="*/ 5 w 19"/>
                <a:gd name="T1" fmla="*/ 13 h 13"/>
                <a:gd name="T2" fmla="*/ 5 w 19"/>
                <a:gd name="T3" fmla="*/ 13 h 13"/>
                <a:gd name="T4" fmla="*/ 5 w 19"/>
                <a:gd name="T5" fmla="*/ 9 h 13"/>
                <a:gd name="T6" fmla="*/ 7 w 19"/>
                <a:gd name="T7" fmla="*/ 7 h 13"/>
                <a:gd name="T8" fmla="*/ 9 w 19"/>
                <a:gd name="T9" fmla="*/ 7 h 13"/>
                <a:gd name="T10" fmla="*/ 9 w 19"/>
                <a:gd name="T11" fmla="*/ 5 h 13"/>
                <a:gd name="T12" fmla="*/ 14 w 19"/>
                <a:gd name="T13" fmla="*/ 7 h 13"/>
                <a:gd name="T14" fmla="*/ 19 w 19"/>
                <a:gd name="T15" fmla="*/ 4 h 13"/>
                <a:gd name="T16" fmla="*/ 14 w 19"/>
                <a:gd name="T17" fmla="*/ 4 h 13"/>
                <a:gd name="T18" fmla="*/ 14 w 19"/>
                <a:gd name="T19" fmla="*/ 0 h 13"/>
                <a:gd name="T20" fmla="*/ 10 w 19"/>
                <a:gd name="T21" fmla="*/ 0 h 13"/>
                <a:gd name="T22" fmla="*/ 5 w 19"/>
                <a:gd name="T23" fmla="*/ 0 h 13"/>
                <a:gd name="T24" fmla="*/ 4 w 19"/>
                <a:gd name="T25" fmla="*/ 4 h 13"/>
                <a:gd name="T26" fmla="*/ 2 w 19"/>
                <a:gd name="T27" fmla="*/ 7 h 13"/>
                <a:gd name="T28" fmla="*/ 0 w 19"/>
                <a:gd name="T29" fmla="*/ 13 h 13"/>
                <a:gd name="T30" fmla="*/ 0 w 19"/>
                <a:gd name="T31" fmla="*/ 13 h 13"/>
                <a:gd name="T32" fmla="*/ 5 w 19"/>
                <a:gd name="T33" fmla="*/ 13 h 1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 h="13">
                  <a:moveTo>
                    <a:pt x="5" y="13"/>
                  </a:moveTo>
                  <a:lnTo>
                    <a:pt x="5" y="13"/>
                  </a:lnTo>
                  <a:lnTo>
                    <a:pt x="5" y="9"/>
                  </a:lnTo>
                  <a:lnTo>
                    <a:pt x="7" y="7"/>
                  </a:lnTo>
                  <a:lnTo>
                    <a:pt x="9" y="7"/>
                  </a:lnTo>
                  <a:lnTo>
                    <a:pt x="9" y="5"/>
                  </a:lnTo>
                  <a:lnTo>
                    <a:pt x="14" y="7"/>
                  </a:lnTo>
                  <a:lnTo>
                    <a:pt x="19" y="4"/>
                  </a:lnTo>
                  <a:lnTo>
                    <a:pt x="14" y="4"/>
                  </a:lnTo>
                  <a:lnTo>
                    <a:pt x="14" y="0"/>
                  </a:lnTo>
                  <a:lnTo>
                    <a:pt x="10" y="0"/>
                  </a:lnTo>
                  <a:lnTo>
                    <a:pt x="5" y="0"/>
                  </a:lnTo>
                  <a:lnTo>
                    <a:pt x="4" y="4"/>
                  </a:lnTo>
                  <a:lnTo>
                    <a:pt x="2" y="7"/>
                  </a:lnTo>
                  <a:lnTo>
                    <a:pt x="0" y="13"/>
                  </a:lnTo>
                  <a:lnTo>
                    <a:pt x="5" y="13"/>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62" name="Freeform 59"/>
            <p:cNvSpPr>
              <a:spLocks/>
            </p:cNvSpPr>
            <p:nvPr/>
          </p:nvSpPr>
          <p:spPr bwMode="auto">
            <a:xfrm>
              <a:off x="420" y="509"/>
              <a:ext cx="7" cy="36"/>
            </a:xfrm>
            <a:custGeom>
              <a:avLst/>
              <a:gdLst>
                <a:gd name="T0" fmla="*/ 7 w 7"/>
                <a:gd name="T1" fmla="*/ 36 h 36"/>
                <a:gd name="T2" fmla="*/ 7 w 7"/>
                <a:gd name="T3" fmla="*/ 36 h 36"/>
                <a:gd name="T4" fmla="*/ 5 w 7"/>
                <a:gd name="T5" fmla="*/ 16 h 36"/>
                <a:gd name="T6" fmla="*/ 5 w 7"/>
                <a:gd name="T7" fmla="*/ 0 h 36"/>
                <a:gd name="T8" fmla="*/ 0 w 7"/>
                <a:gd name="T9" fmla="*/ 0 h 36"/>
                <a:gd name="T10" fmla="*/ 2 w 7"/>
                <a:gd name="T11" fmla="*/ 16 h 36"/>
                <a:gd name="T12" fmla="*/ 2 w 7"/>
                <a:gd name="T13" fmla="*/ 36 h 36"/>
                <a:gd name="T14" fmla="*/ 2 w 7"/>
                <a:gd name="T15" fmla="*/ 36 h 36"/>
                <a:gd name="T16" fmla="*/ 7 w 7"/>
                <a:gd name="T17" fmla="*/ 36 h 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 h="36">
                  <a:moveTo>
                    <a:pt x="7" y="36"/>
                  </a:moveTo>
                  <a:lnTo>
                    <a:pt x="7" y="36"/>
                  </a:lnTo>
                  <a:lnTo>
                    <a:pt x="5" y="16"/>
                  </a:lnTo>
                  <a:lnTo>
                    <a:pt x="5" y="0"/>
                  </a:lnTo>
                  <a:lnTo>
                    <a:pt x="0" y="0"/>
                  </a:lnTo>
                  <a:lnTo>
                    <a:pt x="2" y="16"/>
                  </a:lnTo>
                  <a:lnTo>
                    <a:pt x="2" y="36"/>
                  </a:lnTo>
                  <a:lnTo>
                    <a:pt x="7" y="36"/>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63" name="Freeform 60"/>
            <p:cNvSpPr>
              <a:spLocks/>
            </p:cNvSpPr>
            <p:nvPr/>
          </p:nvSpPr>
          <p:spPr bwMode="auto">
            <a:xfrm>
              <a:off x="421" y="545"/>
              <a:ext cx="17" cy="111"/>
            </a:xfrm>
            <a:custGeom>
              <a:avLst/>
              <a:gdLst>
                <a:gd name="T0" fmla="*/ 9 w 18"/>
                <a:gd name="T1" fmla="*/ 100 h 112"/>
                <a:gd name="T2" fmla="*/ 9 w 18"/>
                <a:gd name="T3" fmla="*/ 100 h 112"/>
                <a:gd name="T4" fmla="*/ 9 w 18"/>
                <a:gd name="T5" fmla="*/ 74 h 112"/>
                <a:gd name="T6" fmla="*/ 9 w 18"/>
                <a:gd name="T7" fmla="*/ 56 h 112"/>
                <a:gd name="T8" fmla="*/ 8 w 18"/>
                <a:gd name="T9" fmla="*/ 27 h 112"/>
                <a:gd name="T10" fmla="*/ 5 w 18"/>
                <a:gd name="T11" fmla="*/ 0 h 112"/>
                <a:gd name="T12" fmla="*/ 0 w 18"/>
                <a:gd name="T13" fmla="*/ 0 h 112"/>
                <a:gd name="T14" fmla="*/ 2 w 18"/>
                <a:gd name="T15" fmla="*/ 29 h 112"/>
                <a:gd name="T16" fmla="*/ 5 w 18"/>
                <a:gd name="T17" fmla="*/ 56 h 112"/>
                <a:gd name="T18" fmla="*/ 8 w 18"/>
                <a:gd name="T19" fmla="*/ 74 h 112"/>
                <a:gd name="T20" fmla="*/ 9 w 18"/>
                <a:gd name="T21" fmla="*/ 102 h 112"/>
                <a:gd name="T22" fmla="*/ 9 w 18"/>
                <a:gd name="T23" fmla="*/ 102 h 112"/>
                <a:gd name="T24" fmla="*/ 9 w 18"/>
                <a:gd name="T25" fmla="*/ 100 h 1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 h="112">
                  <a:moveTo>
                    <a:pt x="18" y="110"/>
                  </a:moveTo>
                  <a:lnTo>
                    <a:pt x="18" y="110"/>
                  </a:lnTo>
                  <a:lnTo>
                    <a:pt x="13" y="84"/>
                  </a:lnTo>
                  <a:lnTo>
                    <a:pt x="10" y="56"/>
                  </a:lnTo>
                  <a:lnTo>
                    <a:pt x="8" y="27"/>
                  </a:lnTo>
                  <a:lnTo>
                    <a:pt x="5" y="0"/>
                  </a:lnTo>
                  <a:lnTo>
                    <a:pt x="0" y="0"/>
                  </a:lnTo>
                  <a:lnTo>
                    <a:pt x="2" y="29"/>
                  </a:lnTo>
                  <a:lnTo>
                    <a:pt x="5" y="56"/>
                  </a:lnTo>
                  <a:lnTo>
                    <a:pt x="8" y="84"/>
                  </a:lnTo>
                  <a:lnTo>
                    <a:pt x="12" y="112"/>
                  </a:lnTo>
                  <a:lnTo>
                    <a:pt x="18" y="11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64" name="Freeform 61"/>
            <p:cNvSpPr>
              <a:spLocks/>
            </p:cNvSpPr>
            <p:nvPr/>
          </p:nvSpPr>
          <p:spPr bwMode="auto">
            <a:xfrm>
              <a:off x="434" y="654"/>
              <a:ext cx="17" cy="32"/>
            </a:xfrm>
            <a:custGeom>
              <a:avLst/>
              <a:gdLst>
                <a:gd name="T0" fmla="*/ 28 w 16"/>
                <a:gd name="T1" fmla="*/ 29 h 32"/>
                <a:gd name="T2" fmla="*/ 28 w 16"/>
                <a:gd name="T3" fmla="*/ 29 h 32"/>
                <a:gd name="T4" fmla="*/ 21 w 16"/>
                <a:gd name="T5" fmla="*/ 18 h 32"/>
                <a:gd name="T6" fmla="*/ 6 w 16"/>
                <a:gd name="T7" fmla="*/ 0 h 32"/>
                <a:gd name="T8" fmla="*/ 0 w 16"/>
                <a:gd name="T9" fmla="*/ 2 h 32"/>
                <a:gd name="T10" fmla="*/ 18 w 16"/>
                <a:gd name="T11" fmla="*/ 18 h 32"/>
                <a:gd name="T12" fmla="*/ 23 w 16"/>
                <a:gd name="T13" fmla="*/ 32 h 32"/>
                <a:gd name="T14" fmla="*/ 23 w 16"/>
                <a:gd name="T15" fmla="*/ 32 h 32"/>
                <a:gd name="T16" fmla="*/ 28 w 16"/>
                <a:gd name="T17" fmla="*/ 29 h 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 h="32">
                  <a:moveTo>
                    <a:pt x="16" y="29"/>
                  </a:moveTo>
                  <a:lnTo>
                    <a:pt x="16" y="29"/>
                  </a:lnTo>
                  <a:lnTo>
                    <a:pt x="11" y="18"/>
                  </a:lnTo>
                  <a:lnTo>
                    <a:pt x="6" y="0"/>
                  </a:lnTo>
                  <a:lnTo>
                    <a:pt x="0" y="2"/>
                  </a:lnTo>
                  <a:lnTo>
                    <a:pt x="8" y="18"/>
                  </a:lnTo>
                  <a:lnTo>
                    <a:pt x="13" y="32"/>
                  </a:lnTo>
                  <a:lnTo>
                    <a:pt x="16" y="29"/>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65" name="Freeform 62"/>
            <p:cNvSpPr>
              <a:spLocks/>
            </p:cNvSpPr>
            <p:nvPr/>
          </p:nvSpPr>
          <p:spPr bwMode="auto">
            <a:xfrm>
              <a:off x="446" y="684"/>
              <a:ext cx="23" cy="23"/>
            </a:xfrm>
            <a:custGeom>
              <a:avLst/>
              <a:gdLst>
                <a:gd name="T0" fmla="*/ 16 w 23"/>
                <a:gd name="T1" fmla="*/ 23 h 23"/>
                <a:gd name="T2" fmla="*/ 19 w 23"/>
                <a:gd name="T3" fmla="*/ 19 h 23"/>
                <a:gd name="T4" fmla="*/ 3 w 23"/>
                <a:gd name="T5" fmla="*/ 0 h 23"/>
                <a:gd name="T6" fmla="*/ 0 w 23"/>
                <a:gd name="T7" fmla="*/ 3 h 23"/>
                <a:gd name="T8" fmla="*/ 14 w 23"/>
                <a:gd name="T9" fmla="*/ 23 h 23"/>
                <a:gd name="T10" fmla="*/ 16 w 23"/>
                <a:gd name="T11" fmla="*/ 23 h 23"/>
                <a:gd name="T12" fmla="*/ 16 w 23"/>
                <a:gd name="T13" fmla="*/ 23 h 23"/>
                <a:gd name="T14" fmla="*/ 23 w 23"/>
                <a:gd name="T15" fmla="*/ 23 h 23"/>
                <a:gd name="T16" fmla="*/ 19 w 23"/>
                <a:gd name="T17" fmla="*/ 19 h 23"/>
                <a:gd name="T18" fmla="*/ 16 w 23"/>
                <a:gd name="T19" fmla="*/ 23 h 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 h="23">
                  <a:moveTo>
                    <a:pt x="16" y="23"/>
                  </a:moveTo>
                  <a:lnTo>
                    <a:pt x="19" y="19"/>
                  </a:lnTo>
                  <a:lnTo>
                    <a:pt x="3" y="0"/>
                  </a:lnTo>
                  <a:lnTo>
                    <a:pt x="0" y="3"/>
                  </a:lnTo>
                  <a:lnTo>
                    <a:pt x="14" y="23"/>
                  </a:lnTo>
                  <a:lnTo>
                    <a:pt x="16" y="23"/>
                  </a:lnTo>
                  <a:lnTo>
                    <a:pt x="23" y="23"/>
                  </a:lnTo>
                  <a:lnTo>
                    <a:pt x="19" y="19"/>
                  </a:lnTo>
                  <a:lnTo>
                    <a:pt x="16" y="23"/>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66" name="Freeform 63"/>
            <p:cNvSpPr>
              <a:spLocks/>
            </p:cNvSpPr>
            <p:nvPr/>
          </p:nvSpPr>
          <p:spPr bwMode="auto">
            <a:xfrm>
              <a:off x="338" y="701"/>
              <a:ext cx="123" cy="8"/>
            </a:xfrm>
            <a:custGeom>
              <a:avLst/>
              <a:gdLst>
                <a:gd name="T0" fmla="*/ 0 w 123"/>
                <a:gd name="T1" fmla="*/ 1 h 7"/>
                <a:gd name="T2" fmla="*/ 2 w 123"/>
                <a:gd name="T3" fmla="*/ 25 h 7"/>
                <a:gd name="T4" fmla="*/ 123 w 123"/>
                <a:gd name="T5" fmla="*/ 19 h 7"/>
                <a:gd name="T6" fmla="*/ 123 w 123"/>
                <a:gd name="T7" fmla="*/ 0 h 7"/>
                <a:gd name="T8" fmla="*/ 2 w 123"/>
                <a:gd name="T9" fmla="*/ 1 h 7"/>
                <a:gd name="T10" fmla="*/ 0 w 123"/>
                <a:gd name="T11" fmla="*/ 1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 h="7">
                  <a:moveTo>
                    <a:pt x="0" y="1"/>
                  </a:moveTo>
                  <a:lnTo>
                    <a:pt x="2" y="7"/>
                  </a:lnTo>
                  <a:lnTo>
                    <a:pt x="123" y="5"/>
                  </a:lnTo>
                  <a:lnTo>
                    <a:pt x="123" y="0"/>
                  </a:lnTo>
                  <a:lnTo>
                    <a:pt x="2" y="1"/>
                  </a:lnTo>
                  <a:lnTo>
                    <a:pt x="0" y="1"/>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67" name="Freeform 64"/>
            <p:cNvSpPr>
              <a:spLocks/>
            </p:cNvSpPr>
            <p:nvPr/>
          </p:nvSpPr>
          <p:spPr bwMode="auto">
            <a:xfrm>
              <a:off x="338" y="694"/>
              <a:ext cx="14" cy="15"/>
            </a:xfrm>
            <a:custGeom>
              <a:avLst/>
              <a:gdLst>
                <a:gd name="T0" fmla="*/ 18 w 13"/>
                <a:gd name="T1" fmla="*/ 0 h 16"/>
                <a:gd name="T2" fmla="*/ 18 w 13"/>
                <a:gd name="T3" fmla="*/ 0 h 16"/>
                <a:gd name="T4" fmla="*/ 2 w 13"/>
                <a:gd name="T5" fmla="*/ 8 h 16"/>
                <a:gd name="T6" fmla="*/ 0 w 13"/>
                <a:gd name="T7" fmla="*/ 8 h 16"/>
                <a:gd name="T8" fmla="*/ 2 w 13"/>
                <a:gd name="T9" fmla="*/ 8 h 16"/>
                <a:gd name="T10" fmla="*/ 5 w 13"/>
                <a:gd name="T11" fmla="*/ 8 h 16"/>
                <a:gd name="T12" fmla="*/ 26 w 13"/>
                <a:gd name="T13" fmla="*/ 5 h 16"/>
                <a:gd name="T14" fmla="*/ 26 w 13"/>
                <a:gd name="T15" fmla="*/ 5 h 16"/>
                <a:gd name="T16" fmla="*/ 18 w 13"/>
                <a:gd name="T17" fmla="*/ 0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 h="16">
                  <a:moveTo>
                    <a:pt x="8" y="0"/>
                  </a:moveTo>
                  <a:lnTo>
                    <a:pt x="8" y="0"/>
                  </a:lnTo>
                  <a:lnTo>
                    <a:pt x="2" y="9"/>
                  </a:lnTo>
                  <a:lnTo>
                    <a:pt x="0" y="10"/>
                  </a:lnTo>
                  <a:lnTo>
                    <a:pt x="2" y="16"/>
                  </a:lnTo>
                  <a:lnTo>
                    <a:pt x="5" y="12"/>
                  </a:lnTo>
                  <a:lnTo>
                    <a:pt x="13" y="5"/>
                  </a:lnTo>
                  <a:lnTo>
                    <a:pt x="8"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68" name="Freeform 65"/>
            <p:cNvSpPr>
              <a:spLocks/>
            </p:cNvSpPr>
            <p:nvPr/>
          </p:nvSpPr>
          <p:spPr bwMode="auto">
            <a:xfrm>
              <a:off x="347" y="656"/>
              <a:ext cx="23" cy="42"/>
            </a:xfrm>
            <a:custGeom>
              <a:avLst/>
              <a:gdLst>
                <a:gd name="T0" fmla="*/ 17 w 23"/>
                <a:gd name="T1" fmla="*/ 0 h 41"/>
                <a:gd name="T2" fmla="*/ 17 w 23"/>
                <a:gd name="T3" fmla="*/ 0 h 41"/>
                <a:gd name="T4" fmla="*/ 9 w 23"/>
                <a:gd name="T5" fmla="*/ 33 h 41"/>
                <a:gd name="T6" fmla="*/ 0 w 23"/>
                <a:gd name="T7" fmla="*/ 46 h 41"/>
                <a:gd name="T8" fmla="*/ 5 w 23"/>
                <a:gd name="T9" fmla="*/ 51 h 41"/>
                <a:gd name="T10" fmla="*/ 13 w 23"/>
                <a:gd name="T11" fmla="*/ 35 h 41"/>
                <a:gd name="T12" fmla="*/ 23 w 23"/>
                <a:gd name="T13" fmla="*/ 1 h 41"/>
                <a:gd name="T14" fmla="*/ 23 w 23"/>
                <a:gd name="T15" fmla="*/ 1 h 41"/>
                <a:gd name="T16" fmla="*/ 17 w 23"/>
                <a:gd name="T17" fmla="*/ 0 h 4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1">
                  <a:moveTo>
                    <a:pt x="17" y="0"/>
                  </a:moveTo>
                  <a:lnTo>
                    <a:pt x="17" y="0"/>
                  </a:lnTo>
                  <a:lnTo>
                    <a:pt x="9" y="23"/>
                  </a:lnTo>
                  <a:lnTo>
                    <a:pt x="0" y="36"/>
                  </a:lnTo>
                  <a:lnTo>
                    <a:pt x="5" y="41"/>
                  </a:lnTo>
                  <a:lnTo>
                    <a:pt x="13" y="25"/>
                  </a:lnTo>
                  <a:lnTo>
                    <a:pt x="23" y="1"/>
                  </a:lnTo>
                  <a:lnTo>
                    <a:pt x="17"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69" name="Freeform 66"/>
            <p:cNvSpPr>
              <a:spLocks/>
            </p:cNvSpPr>
            <p:nvPr/>
          </p:nvSpPr>
          <p:spPr bwMode="auto">
            <a:xfrm>
              <a:off x="364" y="618"/>
              <a:ext cx="16" cy="40"/>
            </a:xfrm>
            <a:custGeom>
              <a:avLst/>
              <a:gdLst>
                <a:gd name="T0" fmla="*/ 11 w 16"/>
                <a:gd name="T1" fmla="*/ 0 h 39"/>
                <a:gd name="T2" fmla="*/ 11 w 16"/>
                <a:gd name="T3" fmla="*/ 0 h 39"/>
                <a:gd name="T4" fmla="*/ 8 w 16"/>
                <a:gd name="T5" fmla="*/ 14 h 39"/>
                <a:gd name="T6" fmla="*/ 6 w 16"/>
                <a:gd name="T7" fmla="*/ 31 h 39"/>
                <a:gd name="T8" fmla="*/ 5 w 16"/>
                <a:gd name="T9" fmla="*/ 37 h 39"/>
                <a:gd name="T10" fmla="*/ 0 w 16"/>
                <a:gd name="T11" fmla="*/ 48 h 39"/>
                <a:gd name="T12" fmla="*/ 6 w 16"/>
                <a:gd name="T13" fmla="*/ 49 h 39"/>
                <a:gd name="T14" fmla="*/ 10 w 16"/>
                <a:gd name="T15" fmla="*/ 39 h 39"/>
                <a:gd name="T16" fmla="*/ 11 w 16"/>
                <a:gd name="T17" fmla="*/ 33 h 39"/>
                <a:gd name="T18" fmla="*/ 13 w 16"/>
                <a:gd name="T19" fmla="*/ 14 h 39"/>
                <a:gd name="T20" fmla="*/ 16 w 16"/>
                <a:gd name="T21" fmla="*/ 0 h 39"/>
                <a:gd name="T22" fmla="*/ 16 w 16"/>
                <a:gd name="T23" fmla="*/ 0 h 39"/>
                <a:gd name="T24" fmla="*/ 11 w 16"/>
                <a:gd name="T25" fmla="*/ 0 h 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 h="39">
                  <a:moveTo>
                    <a:pt x="11" y="0"/>
                  </a:moveTo>
                  <a:lnTo>
                    <a:pt x="11" y="0"/>
                  </a:lnTo>
                  <a:lnTo>
                    <a:pt x="8" y="14"/>
                  </a:lnTo>
                  <a:lnTo>
                    <a:pt x="6" y="21"/>
                  </a:lnTo>
                  <a:lnTo>
                    <a:pt x="5" y="27"/>
                  </a:lnTo>
                  <a:lnTo>
                    <a:pt x="0" y="38"/>
                  </a:lnTo>
                  <a:lnTo>
                    <a:pt x="6" y="39"/>
                  </a:lnTo>
                  <a:lnTo>
                    <a:pt x="10" y="29"/>
                  </a:lnTo>
                  <a:lnTo>
                    <a:pt x="11" y="23"/>
                  </a:lnTo>
                  <a:lnTo>
                    <a:pt x="13" y="14"/>
                  </a:lnTo>
                  <a:lnTo>
                    <a:pt x="16" y="0"/>
                  </a:lnTo>
                  <a:lnTo>
                    <a:pt x="11"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70" name="Freeform 67"/>
            <p:cNvSpPr>
              <a:spLocks/>
            </p:cNvSpPr>
            <p:nvPr/>
          </p:nvSpPr>
          <p:spPr bwMode="auto">
            <a:xfrm>
              <a:off x="375" y="562"/>
              <a:ext cx="14" cy="57"/>
            </a:xfrm>
            <a:custGeom>
              <a:avLst/>
              <a:gdLst>
                <a:gd name="T0" fmla="*/ 18 w 13"/>
                <a:gd name="T1" fmla="*/ 0 h 58"/>
                <a:gd name="T2" fmla="*/ 18 w 13"/>
                <a:gd name="T3" fmla="*/ 0 h 58"/>
                <a:gd name="T4" fmla="*/ 5 w 13"/>
                <a:gd name="T5" fmla="*/ 14 h 58"/>
                <a:gd name="T6" fmla="*/ 3 w 13"/>
                <a:gd name="T7" fmla="*/ 27 h 58"/>
                <a:gd name="T8" fmla="*/ 3 w 13"/>
                <a:gd name="T9" fmla="*/ 30 h 58"/>
                <a:gd name="T10" fmla="*/ 0 w 13"/>
                <a:gd name="T11" fmla="*/ 48 h 58"/>
                <a:gd name="T12" fmla="*/ 5 w 13"/>
                <a:gd name="T13" fmla="*/ 48 h 58"/>
                <a:gd name="T14" fmla="*/ 18 w 13"/>
                <a:gd name="T15" fmla="*/ 31 h 58"/>
                <a:gd name="T16" fmla="*/ 20 w 13"/>
                <a:gd name="T17" fmla="*/ 27 h 58"/>
                <a:gd name="T18" fmla="*/ 24 w 13"/>
                <a:gd name="T19" fmla="*/ 14 h 58"/>
                <a:gd name="T20" fmla="*/ 26 w 13"/>
                <a:gd name="T21" fmla="*/ 0 h 58"/>
                <a:gd name="T22" fmla="*/ 26 w 13"/>
                <a:gd name="T23" fmla="*/ 0 h 58"/>
                <a:gd name="T24" fmla="*/ 18 w 13"/>
                <a:gd name="T25" fmla="*/ 0 h 5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 h="58">
                  <a:moveTo>
                    <a:pt x="8" y="0"/>
                  </a:moveTo>
                  <a:lnTo>
                    <a:pt x="8" y="0"/>
                  </a:lnTo>
                  <a:lnTo>
                    <a:pt x="5" y="14"/>
                  </a:lnTo>
                  <a:lnTo>
                    <a:pt x="3" y="27"/>
                  </a:lnTo>
                  <a:lnTo>
                    <a:pt x="3" y="40"/>
                  </a:lnTo>
                  <a:lnTo>
                    <a:pt x="0" y="58"/>
                  </a:lnTo>
                  <a:lnTo>
                    <a:pt x="5" y="58"/>
                  </a:lnTo>
                  <a:lnTo>
                    <a:pt x="8" y="41"/>
                  </a:lnTo>
                  <a:lnTo>
                    <a:pt x="10" y="27"/>
                  </a:lnTo>
                  <a:lnTo>
                    <a:pt x="12" y="14"/>
                  </a:lnTo>
                  <a:lnTo>
                    <a:pt x="13" y="0"/>
                  </a:lnTo>
                  <a:lnTo>
                    <a:pt x="8"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71" name="Freeform 68"/>
            <p:cNvSpPr>
              <a:spLocks/>
            </p:cNvSpPr>
            <p:nvPr/>
          </p:nvSpPr>
          <p:spPr bwMode="auto">
            <a:xfrm>
              <a:off x="383" y="512"/>
              <a:ext cx="7" cy="49"/>
            </a:xfrm>
            <a:custGeom>
              <a:avLst/>
              <a:gdLst>
                <a:gd name="T0" fmla="*/ 0 w 7"/>
                <a:gd name="T1" fmla="*/ 2 h 49"/>
                <a:gd name="T2" fmla="*/ 0 w 7"/>
                <a:gd name="T3" fmla="*/ 2 h 49"/>
                <a:gd name="T4" fmla="*/ 2 w 7"/>
                <a:gd name="T5" fmla="*/ 9 h 49"/>
                <a:gd name="T6" fmla="*/ 2 w 7"/>
                <a:gd name="T7" fmla="*/ 20 h 49"/>
                <a:gd name="T8" fmla="*/ 2 w 7"/>
                <a:gd name="T9" fmla="*/ 33 h 49"/>
                <a:gd name="T10" fmla="*/ 0 w 7"/>
                <a:gd name="T11" fmla="*/ 49 h 49"/>
                <a:gd name="T12" fmla="*/ 5 w 7"/>
                <a:gd name="T13" fmla="*/ 49 h 49"/>
                <a:gd name="T14" fmla="*/ 7 w 7"/>
                <a:gd name="T15" fmla="*/ 33 h 49"/>
                <a:gd name="T16" fmla="*/ 7 w 7"/>
                <a:gd name="T17" fmla="*/ 20 h 49"/>
                <a:gd name="T18" fmla="*/ 7 w 7"/>
                <a:gd name="T19" fmla="*/ 7 h 49"/>
                <a:gd name="T20" fmla="*/ 5 w 7"/>
                <a:gd name="T21" fmla="*/ 0 h 49"/>
                <a:gd name="T22" fmla="*/ 5 w 7"/>
                <a:gd name="T23" fmla="*/ 0 h 49"/>
                <a:gd name="T24" fmla="*/ 0 w 7"/>
                <a:gd name="T25" fmla="*/ 2 h 4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 h="49">
                  <a:moveTo>
                    <a:pt x="0" y="2"/>
                  </a:moveTo>
                  <a:lnTo>
                    <a:pt x="0" y="2"/>
                  </a:lnTo>
                  <a:lnTo>
                    <a:pt x="2" y="9"/>
                  </a:lnTo>
                  <a:lnTo>
                    <a:pt x="2" y="20"/>
                  </a:lnTo>
                  <a:lnTo>
                    <a:pt x="2" y="33"/>
                  </a:lnTo>
                  <a:lnTo>
                    <a:pt x="0" y="49"/>
                  </a:lnTo>
                  <a:lnTo>
                    <a:pt x="5" y="49"/>
                  </a:lnTo>
                  <a:lnTo>
                    <a:pt x="7" y="33"/>
                  </a:lnTo>
                  <a:lnTo>
                    <a:pt x="7" y="20"/>
                  </a:lnTo>
                  <a:lnTo>
                    <a:pt x="7" y="7"/>
                  </a:lnTo>
                  <a:lnTo>
                    <a:pt x="5" y="0"/>
                  </a:lnTo>
                  <a:lnTo>
                    <a:pt x="0" y="2"/>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72" name="Freeform 69"/>
            <p:cNvSpPr>
              <a:spLocks/>
            </p:cNvSpPr>
            <p:nvPr/>
          </p:nvSpPr>
          <p:spPr bwMode="auto">
            <a:xfrm>
              <a:off x="382" y="497"/>
              <a:ext cx="7" cy="17"/>
            </a:xfrm>
            <a:custGeom>
              <a:avLst/>
              <a:gdLst>
                <a:gd name="T0" fmla="*/ 0 w 6"/>
                <a:gd name="T1" fmla="*/ 7 h 16"/>
                <a:gd name="T2" fmla="*/ 0 w 6"/>
                <a:gd name="T3" fmla="*/ 7 h 16"/>
                <a:gd name="T4" fmla="*/ 18 w 6"/>
                <a:gd name="T5" fmla="*/ 7 h 16"/>
                <a:gd name="T6" fmla="*/ 1 w 6"/>
                <a:gd name="T7" fmla="*/ 5 h 16"/>
                <a:gd name="T8" fmla="*/ 1 w 6"/>
                <a:gd name="T9" fmla="*/ 19 h 16"/>
                <a:gd name="T10" fmla="*/ 1 w 6"/>
                <a:gd name="T11" fmla="*/ 28 h 16"/>
                <a:gd name="T12" fmla="*/ 29 w 6"/>
                <a:gd name="T13" fmla="*/ 24 h 16"/>
                <a:gd name="T14" fmla="*/ 29 w 6"/>
                <a:gd name="T15" fmla="*/ 19 h 16"/>
                <a:gd name="T16" fmla="*/ 29 w 6"/>
                <a:gd name="T17" fmla="*/ 7 h 16"/>
                <a:gd name="T18" fmla="*/ 29 w 6"/>
                <a:gd name="T19" fmla="*/ 2 h 16"/>
                <a:gd name="T20" fmla="*/ 0 w 6"/>
                <a:gd name="T21" fmla="*/ 0 h 16"/>
                <a:gd name="T22" fmla="*/ 0 w 6"/>
                <a:gd name="T23" fmla="*/ 0 h 16"/>
                <a:gd name="T24" fmla="*/ 0 w 6"/>
                <a:gd name="T25" fmla="*/ 7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 h="16">
                  <a:moveTo>
                    <a:pt x="0" y="7"/>
                  </a:moveTo>
                  <a:lnTo>
                    <a:pt x="0" y="7"/>
                  </a:lnTo>
                  <a:lnTo>
                    <a:pt x="3" y="7"/>
                  </a:lnTo>
                  <a:lnTo>
                    <a:pt x="1" y="5"/>
                  </a:lnTo>
                  <a:lnTo>
                    <a:pt x="1" y="9"/>
                  </a:lnTo>
                  <a:lnTo>
                    <a:pt x="1" y="16"/>
                  </a:lnTo>
                  <a:lnTo>
                    <a:pt x="6" y="14"/>
                  </a:lnTo>
                  <a:lnTo>
                    <a:pt x="6" y="9"/>
                  </a:lnTo>
                  <a:lnTo>
                    <a:pt x="6" y="7"/>
                  </a:lnTo>
                  <a:lnTo>
                    <a:pt x="6" y="2"/>
                  </a:lnTo>
                  <a:lnTo>
                    <a:pt x="0" y="0"/>
                  </a:lnTo>
                  <a:lnTo>
                    <a:pt x="0" y="7"/>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73" name="Freeform 70"/>
            <p:cNvSpPr>
              <a:spLocks/>
            </p:cNvSpPr>
            <p:nvPr/>
          </p:nvSpPr>
          <p:spPr bwMode="auto">
            <a:xfrm>
              <a:off x="352" y="495"/>
              <a:ext cx="29" cy="9"/>
            </a:xfrm>
            <a:custGeom>
              <a:avLst/>
              <a:gdLst>
                <a:gd name="T0" fmla="*/ 0 w 30"/>
                <a:gd name="T1" fmla="*/ 7 h 9"/>
                <a:gd name="T2" fmla="*/ 0 w 30"/>
                <a:gd name="T3" fmla="*/ 7 h 9"/>
                <a:gd name="T4" fmla="*/ 15 w 30"/>
                <a:gd name="T5" fmla="*/ 7 h 9"/>
                <a:gd name="T6" fmla="*/ 15 w 30"/>
                <a:gd name="T7" fmla="*/ 7 h 9"/>
                <a:gd name="T8" fmla="*/ 16 w 30"/>
                <a:gd name="T9" fmla="*/ 9 h 9"/>
                <a:gd name="T10" fmla="*/ 20 w 30"/>
                <a:gd name="T11" fmla="*/ 9 h 9"/>
                <a:gd name="T12" fmla="*/ 20 w 30"/>
                <a:gd name="T13" fmla="*/ 2 h 9"/>
                <a:gd name="T14" fmla="*/ 16 w 30"/>
                <a:gd name="T15" fmla="*/ 2 h 9"/>
                <a:gd name="T16" fmla="*/ 15 w 30"/>
                <a:gd name="T17" fmla="*/ 2 h 9"/>
                <a:gd name="T18" fmla="*/ 15 w 30"/>
                <a:gd name="T19" fmla="*/ 0 h 9"/>
                <a:gd name="T20" fmla="*/ 0 w 30"/>
                <a:gd name="T21" fmla="*/ 0 h 9"/>
                <a:gd name="T22" fmla="*/ 0 w 30"/>
                <a:gd name="T23" fmla="*/ 0 h 9"/>
                <a:gd name="T24" fmla="*/ 0 w 30"/>
                <a:gd name="T25" fmla="*/ 7 h 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 h="9">
                  <a:moveTo>
                    <a:pt x="0" y="7"/>
                  </a:moveTo>
                  <a:lnTo>
                    <a:pt x="0" y="7"/>
                  </a:lnTo>
                  <a:lnTo>
                    <a:pt x="18" y="7"/>
                  </a:lnTo>
                  <a:lnTo>
                    <a:pt x="23" y="7"/>
                  </a:lnTo>
                  <a:lnTo>
                    <a:pt x="26" y="9"/>
                  </a:lnTo>
                  <a:lnTo>
                    <a:pt x="30" y="9"/>
                  </a:lnTo>
                  <a:lnTo>
                    <a:pt x="30" y="2"/>
                  </a:lnTo>
                  <a:lnTo>
                    <a:pt x="26" y="2"/>
                  </a:lnTo>
                  <a:lnTo>
                    <a:pt x="23" y="2"/>
                  </a:lnTo>
                  <a:lnTo>
                    <a:pt x="18" y="0"/>
                  </a:lnTo>
                  <a:lnTo>
                    <a:pt x="0" y="0"/>
                  </a:lnTo>
                  <a:lnTo>
                    <a:pt x="0" y="7"/>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74" name="Freeform 71"/>
            <p:cNvSpPr>
              <a:spLocks/>
            </p:cNvSpPr>
            <p:nvPr/>
          </p:nvSpPr>
          <p:spPr bwMode="auto">
            <a:xfrm>
              <a:off x="286" y="495"/>
              <a:ext cx="66" cy="17"/>
            </a:xfrm>
            <a:custGeom>
              <a:avLst/>
              <a:gdLst>
                <a:gd name="T0" fmla="*/ 1 w 65"/>
                <a:gd name="T1" fmla="*/ 28 h 16"/>
                <a:gd name="T2" fmla="*/ 1 w 65"/>
                <a:gd name="T3" fmla="*/ 28 h 16"/>
                <a:gd name="T4" fmla="*/ 16 w 65"/>
                <a:gd name="T5" fmla="*/ 21 h 16"/>
                <a:gd name="T6" fmla="*/ 29 w 65"/>
                <a:gd name="T7" fmla="*/ 19 h 16"/>
                <a:gd name="T8" fmla="*/ 56 w 65"/>
                <a:gd name="T9" fmla="*/ 19 h 16"/>
                <a:gd name="T10" fmla="*/ 75 w 65"/>
                <a:gd name="T11" fmla="*/ 7 h 16"/>
                <a:gd name="T12" fmla="*/ 75 w 65"/>
                <a:gd name="T13" fmla="*/ 0 h 16"/>
                <a:gd name="T14" fmla="*/ 56 w 65"/>
                <a:gd name="T15" fmla="*/ 2 h 16"/>
                <a:gd name="T16" fmla="*/ 29 w 65"/>
                <a:gd name="T17" fmla="*/ 4 h 16"/>
                <a:gd name="T18" fmla="*/ 16 w 65"/>
                <a:gd name="T19" fmla="*/ 7 h 16"/>
                <a:gd name="T20" fmla="*/ 0 w 65"/>
                <a:gd name="T21" fmla="*/ 19 h 16"/>
                <a:gd name="T22" fmla="*/ 0 w 65"/>
                <a:gd name="T23" fmla="*/ 19 h 16"/>
                <a:gd name="T24" fmla="*/ 1 w 65"/>
                <a:gd name="T25" fmla="*/ 28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5" h="16">
                  <a:moveTo>
                    <a:pt x="1" y="16"/>
                  </a:moveTo>
                  <a:lnTo>
                    <a:pt x="1" y="16"/>
                  </a:lnTo>
                  <a:lnTo>
                    <a:pt x="16" y="11"/>
                  </a:lnTo>
                  <a:lnTo>
                    <a:pt x="29" y="9"/>
                  </a:lnTo>
                  <a:lnTo>
                    <a:pt x="46" y="9"/>
                  </a:lnTo>
                  <a:lnTo>
                    <a:pt x="65" y="7"/>
                  </a:lnTo>
                  <a:lnTo>
                    <a:pt x="65" y="0"/>
                  </a:lnTo>
                  <a:lnTo>
                    <a:pt x="46" y="2"/>
                  </a:lnTo>
                  <a:lnTo>
                    <a:pt x="29" y="4"/>
                  </a:lnTo>
                  <a:lnTo>
                    <a:pt x="16" y="7"/>
                  </a:lnTo>
                  <a:lnTo>
                    <a:pt x="0" y="9"/>
                  </a:lnTo>
                  <a:lnTo>
                    <a:pt x="1" y="16"/>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75" name="Freeform 72"/>
            <p:cNvSpPr>
              <a:spLocks/>
            </p:cNvSpPr>
            <p:nvPr/>
          </p:nvSpPr>
          <p:spPr bwMode="auto">
            <a:xfrm>
              <a:off x="246" y="505"/>
              <a:ext cx="42" cy="23"/>
            </a:xfrm>
            <a:custGeom>
              <a:avLst/>
              <a:gdLst>
                <a:gd name="T0" fmla="*/ 1 w 42"/>
                <a:gd name="T1" fmla="*/ 32 h 22"/>
                <a:gd name="T2" fmla="*/ 1 w 42"/>
                <a:gd name="T3" fmla="*/ 32 h 22"/>
                <a:gd name="T4" fmla="*/ 9 w 42"/>
                <a:gd name="T5" fmla="*/ 28 h 22"/>
                <a:gd name="T6" fmla="*/ 18 w 42"/>
                <a:gd name="T7" fmla="*/ 24 h 22"/>
                <a:gd name="T8" fmla="*/ 26 w 42"/>
                <a:gd name="T9" fmla="*/ 9 h 22"/>
                <a:gd name="T10" fmla="*/ 42 w 42"/>
                <a:gd name="T11" fmla="*/ 7 h 22"/>
                <a:gd name="T12" fmla="*/ 41 w 42"/>
                <a:gd name="T13" fmla="*/ 0 h 22"/>
                <a:gd name="T14" fmla="*/ 26 w 42"/>
                <a:gd name="T15" fmla="*/ 5 h 22"/>
                <a:gd name="T16" fmla="*/ 14 w 42"/>
                <a:gd name="T17" fmla="*/ 9 h 22"/>
                <a:gd name="T18" fmla="*/ 6 w 42"/>
                <a:gd name="T19" fmla="*/ 23 h 22"/>
                <a:gd name="T20" fmla="*/ 0 w 42"/>
                <a:gd name="T21" fmla="*/ 28 h 22"/>
                <a:gd name="T22" fmla="*/ 0 w 42"/>
                <a:gd name="T23" fmla="*/ 28 h 22"/>
                <a:gd name="T24" fmla="*/ 1 w 42"/>
                <a:gd name="T25" fmla="*/ 32 h 2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 h="22">
                  <a:moveTo>
                    <a:pt x="1" y="22"/>
                  </a:moveTo>
                  <a:lnTo>
                    <a:pt x="1" y="22"/>
                  </a:lnTo>
                  <a:lnTo>
                    <a:pt x="9" y="18"/>
                  </a:lnTo>
                  <a:lnTo>
                    <a:pt x="18" y="14"/>
                  </a:lnTo>
                  <a:lnTo>
                    <a:pt x="26" y="9"/>
                  </a:lnTo>
                  <a:lnTo>
                    <a:pt x="42" y="7"/>
                  </a:lnTo>
                  <a:lnTo>
                    <a:pt x="41" y="0"/>
                  </a:lnTo>
                  <a:lnTo>
                    <a:pt x="26" y="5"/>
                  </a:lnTo>
                  <a:lnTo>
                    <a:pt x="14" y="9"/>
                  </a:lnTo>
                  <a:lnTo>
                    <a:pt x="6" y="13"/>
                  </a:lnTo>
                  <a:lnTo>
                    <a:pt x="0" y="18"/>
                  </a:lnTo>
                  <a:lnTo>
                    <a:pt x="1" y="22"/>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76" name="Freeform 73"/>
            <p:cNvSpPr>
              <a:spLocks/>
            </p:cNvSpPr>
            <p:nvPr/>
          </p:nvSpPr>
          <p:spPr bwMode="auto">
            <a:xfrm>
              <a:off x="226" y="524"/>
              <a:ext cx="21" cy="13"/>
            </a:xfrm>
            <a:custGeom>
              <a:avLst/>
              <a:gdLst>
                <a:gd name="T0" fmla="*/ 0 w 21"/>
                <a:gd name="T1" fmla="*/ 7 h 14"/>
                <a:gd name="T2" fmla="*/ 0 w 21"/>
                <a:gd name="T3" fmla="*/ 7 h 14"/>
                <a:gd name="T4" fmla="*/ 3 w 21"/>
                <a:gd name="T5" fmla="*/ 7 h 14"/>
                <a:gd name="T6" fmla="*/ 10 w 21"/>
                <a:gd name="T7" fmla="*/ 7 h 14"/>
                <a:gd name="T8" fmla="*/ 16 w 21"/>
                <a:gd name="T9" fmla="*/ 7 h 14"/>
                <a:gd name="T10" fmla="*/ 21 w 21"/>
                <a:gd name="T11" fmla="*/ 4 h 14"/>
                <a:gd name="T12" fmla="*/ 20 w 21"/>
                <a:gd name="T13" fmla="*/ 0 h 14"/>
                <a:gd name="T14" fmla="*/ 13 w 21"/>
                <a:gd name="T15" fmla="*/ 2 h 14"/>
                <a:gd name="T16" fmla="*/ 8 w 21"/>
                <a:gd name="T17" fmla="*/ 7 h 14"/>
                <a:gd name="T18" fmla="*/ 2 w 21"/>
                <a:gd name="T19" fmla="*/ 7 h 14"/>
                <a:gd name="T20" fmla="*/ 3 w 21"/>
                <a:gd name="T21" fmla="*/ 7 h 14"/>
                <a:gd name="T22" fmla="*/ 3 w 21"/>
                <a:gd name="T23" fmla="*/ 7 h 14"/>
                <a:gd name="T24" fmla="*/ 0 w 21"/>
                <a:gd name="T25" fmla="*/ 7 h 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1" h="14">
                  <a:moveTo>
                    <a:pt x="0" y="11"/>
                  </a:moveTo>
                  <a:lnTo>
                    <a:pt x="0" y="11"/>
                  </a:lnTo>
                  <a:lnTo>
                    <a:pt x="3" y="14"/>
                  </a:lnTo>
                  <a:lnTo>
                    <a:pt x="10" y="11"/>
                  </a:lnTo>
                  <a:lnTo>
                    <a:pt x="16" y="9"/>
                  </a:lnTo>
                  <a:lnTo>
                    <a:pt x="21" y="4"/>
                  </a:lnTo>
                  <a:lnTo>
                    <a:pt x="20" y="0"/>
                  </a:lnTo>
                  <a:lnTo>
                    <a:pt x="13" y="2"/>
                  </a:lnTo>
                  <a:lnTo>
                    <a:pt x="8" y="7"/>
                  </a:lnTo>
                  <a:lnTo>
                    <a:pt x="2" y="9"/>
                  </a:lnTo>
                  <a:lnTo>
                    <a:pt x="3" y="11"/>
                  </a:lnTo>
                  <a:lnTo>
                    <a:pt x="0" y="11"/>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77" name="Freeform 74"/>
            <p:cNvSpPr>
              <a:spLocks/>
            </p:cNvSpPr>
            <p:nvPr/>
          </p:nvSpPr>
          <p:spPr bwMode="auto">
            <a:xfrm>
              <a:off x="226" y="414"/>
              <a:ext cx="5" cy="119"/>
            </a:xfrm>
            <a:custGeom>
              <a:avLst/>
              <a:gdLst>
                <a:gd name="T0" fmla="*/ 5 w 5"/>
                <a:gd name="T1" fmla="*/ 0 h 119"/>
                <a:gd name="T2" fmla="*/ 0 w 5"/>
                <a:gd name="T3" fmla="*/ 0 h 119"/>
                <a:gd name="T4" fmla="*/ 0 w 5"/>
                <a:gd name="T5" fmla="*/ 119 h 119"/>
                <a:gd name="T6" fmla="*/ 3 w 5"/>
                <a:gd name="T7" fmla="*/ 119 h 119"/>
                <a:gd name="T8" fmla="*/ 5 w 5"/>
                <a:gd name="T9" fmla="*/ 0 h 119"/>
                <a:gd name="T10" fmla="*/ 5 w 5"/>
                <a:gd name="T11" fmla="*/ 0 h 1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 h="119">
                  <a:moveTo>
                    <a:pt x="5" y="0"/>
                  </a:moveTo>
                  <a:lnTo>
                    <a:pt x="0" y="0"/>
                  </a:lnTo>
                  <a:lnTo>
                    <a:pt x="0" y="119"/>
                  </a:lnTo>
                  <a:lnTo>
                    <a:pt x="3" y="119"/>
                  </a:lnTo>
                  <a:lnTo>
                    <a:pt x="5"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78" name="Freeform 75"/>
            <p:cNvSpPr>
              <a:spLocks/>
            </p:cNvSpPr>
            <p:nvPr/>
          </p:nvSpPr>
          <p:spPr bwMode="auto">
            <a:xfrm>
              <a:off x="226" y="414"/>
              <a:ext cx="21" cy="19"/>
            </a:xfrm>
            <a:custGeom>
              <a:avLst/>
              <a:gdLst>
                <a:gd name="T0" fmla="*/ 30 w 20"/>
                <a:gd name="T1" fmla="*/ 21 h 18"/>
                <a:gd name="T2" fmla="*/ 30 w 20"/>
                <a:gd name="T3" fmla="*/ 21 h 18"/>
                <a:gd name="T4" fmla="*/ 7 w 20"/>
                <a:gd name="T5" fmla="*/ 2 h 18"/>
                <a:gd name="T6" fmla="*/ 5 w 20"/>
                <a:gd name="T7" fmla="*/ 0 h 18"/>
                <a:gd name="T8" fmla="*/ 0 w 20"/>
                <a:gd name="T9" fmla="*/ 2 h 18"/>
                <a:gd name="T10" fmla="*/ 3 w 20"/>
                <a:gd name="T11" fmla="*/ 7 h 18"/>
                <a:gd name="T12" fmla="*/ 30 w 20"/>
                <a:gd name="T13" fmla="*/ 29 h 18"/>
                <a:gd name="T14" fmla="*/ 30 w 20"/>
                <a:gd name="T15" fmla="*/ 29 h 18"/>
                <a:gd name="T16" fmla="*/ 30 w 20"/>
                <a:gd name="T17" fmla="*/ 21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 h="18">
                  <a:moveTo>
                    <a:pt x="20" y="11"/>
                  </a:moveTo>
                  <a:lnTo>
                    <a:pt x="20" y="11"/>
                  </a:lnTo>
                  <a:lnTo>
                    <a:pt x="7" y="2"/>
                  </a:lnTo>
                  <a:lnTo>
                    <a:pt x="5" y="0"/>
                  </a:lnTo>
                  <a:lnTo>
                    <a:pt x="0" y="2"/>
                  </a:lnTo>
                  <a:lnTo>
                    <a:pt x="3" y="7"/>
                  </a:lnTo>
                  <a:lnTo>
                    <a:pt x="20" y="18"/>
                  </a:lnTo>
                  <a:lnTo>
                    <a:pt x="20" y="11"/>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79" name="Freeform 76"/>
            <p:cNvSpPr>
              <a:spLocks/>
            </p:cNvSpPr>
            <p:nvPr/>
          </p:nvSpPr>
          <p:spPr bwMode="auto">
            <a:xfrm>
              <a:off x="246" y="426"/>
              <a:ext cx="36" cy="23"/>
            </a:xfrm>
            <a:custGeom>
              <a:avLst/>
              <a:gdLst>
                <a:gd name="T0" fmla="*/ 36 w 36"/>
                <a:gd name="T1" fmla="*/ 19 h 23"/>
                <a:gd name="T2" fmla="*/ 36 w 36"/>
                <a:gd name="T3" fmla="*/ 19 h 23"/>
                <a:gd name="T4" fmla="*/ 19 w 36"/>
                <a:gd name="T5" fmla="*/ 10 h 23"/>
                <a:gd name="T6" fmla="*/ 0 w 36"/>
                <a:gd name="T7" fmla="*/ 0 h 23"/>
                <a:gd name="T8" fmla="*/ 0 w 36"/>
                <a:gd name="T9" fmla="*/ 7 h 23"/>
                <a:gd name="T10" fmla="*/ 18 w 36"/>
                <a:gd name="T11" fmla="*/ 18 h 23"/>
                <a:gd name="T12" fmla="*/ 34 w 36"/>
                <a:gd name="T13" fmla="*/ 23 h 23"/>
                <a:gd name="T14" fmla="*/ 34 w 36"/>
                <a:gd name="T15" fmla="*/ 23 h 23"/>
                <a:gd name="T16" fmla="*/ 36 w 36"/>
                <a:gd name="T17" fmla="*/ 19 h 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23">
                  <a:moveTo>
                    <a:pt x="36" y="19"/>
                  </a:moveTo>
                  <a:lnTo>
                    <a:pt x="36" y="19"/>
                  </a:lnTo>
                  <a:lnTo>
                    <a:pt x="19" y="10"/>
                  </a:lnTo>
                  <a:lnTo>
                    <a:pt x="0" y="0"/>
                  </a:lnTo>
                  <a:lnTo>
                    <a:pt x="0" y="7"/>
                  </a:lnTo>
                  <a:lnTo>
                    <a:pt x="18" y="18"/>
                  </a:lnTo>
                  <a:lnTo>
                    <a:pt x="34" y="23"/>
                  </a:lnTo>
                  <a:lnTo>
                    <a:pt x="36" y="19"/>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80" name="Freeform 77"/>
            <p:cNvSpPr>
              <a:spLocks/>
            </p:cNvSpPr>
            <p:nvPr/>
          </p:nvSpPr>
          <p:spPr bwMode="auto">
            <a:xfrm>
              <a:off x="279" y="444"/>
              <a:ext cx="31" cy="13"/>
            </a:xfrm>
            <a:custGeom>
              <a:avLst/>
              <a:gdLst>
                <a:gd name="T0" fmla="*/ 40 w 30"/>
                <a:gd name="T1" fmla="*/ 8 h 13"/>
                <a:gd name="T2" fmla="*/ 40 w 30"/>
                <a:gd name="T3" fmla="*/ 8 h 13"/>
                <a:gd name="T4" fmla="*/ 25 w 30"/>
                <a:gd name="T5" fmla="*/ 4 h 13"/>
                <a:gd name="T6" fmla="*/ 2 w 30"/>
                <a:gd name="T7" fmla="*/ 0 h 13"/>
                <a:gd name="T8" fmla="*/ 0 w 30"/>
                <a:gd name="T9" fmla="*/ 4 h 13"/>
                <a:gd name="T10" fmla="*/ 13 w 30"/>
                <a:gd name="T11" fmla="*/ 9 h 13"/>
                <a:gd name="T12" fmla="*/ 38 w 30"/>
                <a:gd name="T13" fmla="*/ 13 h 13"/>
                <a:gd name="T14" fmla="*/ 38 w 30"/>
                <a:gd name="T15" fmla="*/ 13 h 13"/>
                <a:gd name="T16" fmla="*/ 40 w 30"/>
                <a:gd name="T17" fmla="*/ 8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 h="13">
                  <a:moveTo>
                    <a:pt x="30" y="8"/>
                  </a:moveTo>
                  <a:lnTo>
                    <a:pt x="30" y="8"/>
                  </a:lnTo>
                  <a:lnTo>
                    <a:pt x="15" y="4"/>
                  </a:lnTo>
                  <a:lnTo>
                    <a:pt x="2" y="0"/>
                  </a:lnTo>
                  <a:lnTo>
                    <a:pt x="0" y="4"/>
                  </a:lnTo>
                  <a:lnTo>
                    <a:pt x="13" y="9"/>
                  </a:lnTo>
                  <a:lnTo>
                    <a:pt x="28" y="13"/>
                  </a:lnTo>
                  <a:lnTo>
                    <a:pt x="30" y="8"/>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81" name="Freeform 78"/>
            <p:cNvSpPr>
              <a:spLocks/>
            </p:cNvSpPr>
            <p:nvPr/>
          </p:nvSpPr>
          <p:spPr bwMode="auto">
            <a:xfrm>
              <a:off x="309" y="454"/>
              <a:ext cx="40" cy="8"/>
            </a:xfrm>
            <a:custGeom>
              <a:avLst/>
              <a:gdLst>
                <a:gd name="T0" fmla="*/ 31 w 41"/>
                <a:gd name="T1" fmla="*/ 1 h 9"/>
                <a:gd name="T2" fmla="*/ 31 w 41"/>
                <a:gd name="T3" fmla="*/ 1 h 9"/>
                <a:gd name="T4" fmla="*/ 20 w 41"/>
                <a:gd name="T5" fmla="*/ 1 h 9"/>
                <a:gd name="T6" fmla="*/ 2 w 41"/>
                <a:gd name="T7" fmla="*/ 0 h 9"/>
                <a:gd name="T8" fmla="*/ 0 w 41"/>
                <a:gd name="T9" fmla="*/ 4 h 9"/>
                <a:gd name="T10" fmla="*/ 20 w 41"/>
                <a:gd name="T11" fmla="*/ 4 h 9"/>
                <a:gd name="T12" fmla="*/ 31 w 41"/>
                <a:gd name="T13" fmla="*/ 4 h 9"/>
                <a:gd name="T14" fmla="*/ 31 w 41"/>
                <a:gd name="T15" fmla="*/ 4 h 9"/>
                <a:gd name="T16" fmla="*/ 31 w 41"/>
                <a:gd name="T17" fmla="*/ 1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 h="9">
                  <a:moveTo>
                    <a:pt x="41" y="1"/>
                  </a:moveTo>
                  <a:lnTo>
                    <a:pt x="41" y="1"/>
                  </a:lnTo>
                  <a:lnTo>
                    <a:pt x="21" y="1"/>
                  </a:lnTo>
                  <a:lnTo>
                    <a:pt x="2" y="0"/>
                  </a:lnTo>
                  <a:lnTo>
                    <a:pt x="0" y="5"/>
                  </a:lnTo>
                  <a:lnTo>
                    <a:pt x="20" y="9"/>
                  </a:lnTo>
                  <a:lnTo>
                    <a:pt x="41" y="9"/>
                  </a:lnTo>
                  <a:lnTo>
                    <a:pt x="41" y="1"/>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82" name="Freeform 79"/>
            <p:cNvSpPr>
              <a:spLocks/>
            </p:cNvSpPr>
            <p:nvPr/>
          </p:nvSpPr>
          <p:spPr bwMode="auto">
            <a:xfrm>
              <a:off x="349" y="448"/>
              <a:ext cx="40" cy="13"/>
            </a:xfrm>
            <a:custGeom>
              <a:avLst/>
              <a:gdLst>
                <a:gd name="T0" fmla="*/ 46 w 39"/>
                <a:gd name="T1" fmla="*/ 0 h 13"/>
                <a:gd name="T2" fmla="*/ 46 w 39"/>
                <a:gd name="T3" fmla="*/ 0 h 13"/>
                <a:gd name="T4" fmla="*/ 38 w 39"/>
                <a:gd name="T5" fmla="*/ 5 h 13"/>
                <a:gd name="T6" fmla="*/ 30 w 39"/>
                <a:gd name="T7" fmla="*/ 7 h 13"/>
                <a:gd name="T8" fmla="*/ 10 w 39"/>
                <a:gd name="T9" fmla="*/ 7 h 13"/>
                <a:gd name="T10" fmla="*/ 0 w 39"/>
                <a:gd name="T11" fmla="*/ 5 h 13"/>
                <a:gd name="T12" fmla="*/ 0 w 39"/>
                <a:gd name="T13" fmla="*/ 13 h 13"/>
                <a:gd name="T14" fmla="*/ 10 w 39"/>
                <a:gd name="T15" fmla="*/ 13 h 13"/>
                <a:gd name="T16" fmla="*/ 30 w 39"/>
                <a:gd name="T17" fmla="*/ 13 h 13"/>
                <a:gd name="T18" fmla="*/ 39 w 39"/>
                <a:gd name="T19" fmla="*/ 11 h 13"/>
                <a:gd name="T20" fmla="*/ 49 w 39"/>
                <a:gd name="T21" fmla="*/ 5 h 13"/>
                <a:gd name="T22" fmla="*/ 49 w 39"/>
                <a:gd name="T23" fmla="*/ 5 h 13"/>
                <a:gd name="T24" fmla="*/ 46 w 39"/>
                <a:gd name="T25" fmla="*/ 0 h 1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 h="13">
                  <a:moveTo>
                    <a:pt x="36" y="0"/>
                  </a:moveTo>
                  <a:lnTo>
                    <a:pt x="36" y="0"/>
                  </a:lnTo>
                  <a:lnTo>
                    <a:pt x="28" y="5"/>
                  </a:lnTo>
                  <a:lnTo>
                    <a:pt x="20" y="7"/>
                  </a:lnTo>
                  <a:lnTo>
                    <a:pt x="10" y="7"/>
                  </a:lnTo>
                  <a:lnTo>
                    <a:pt x="0" y="5"/>
                  </a:lnTo>
                  <a:lnTo>
                    <a:pt x="0" y="13"/>
                  </a:lnTo>
                  <a:lnTo>
                    <a:pt x="10" y="13"/>
                  </a:lnTo>
                  <a:lnTo>
                    <a:pt x="20" y="13"/>
                  </a:lnTo>
                  <a:lnTo>
                    <a:pt x="29" y="11"/>
                  </a:lnTo>
                  <a:lnTo>
                    <a:pt x="39" y="5"/>
                  </a:lnTo>
                  <a:lnTo>
                    <a:pt x="36"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83" name="Freeform 80"/>
            <p:cNvSpPr>
              <a:spLocks/>
            </p:cNvSpPr>
            <p:nvPr/>
          </p:nvSpPr>
          <p:spPr bwMode="auto">
            <a:xfrm>
              <a:off x="385" y="446"/>
              <a:ext cx="10" cy="21"/>
            </a:xfrm>
            <a:custGeom>
              <a:avLst/>
              <a:gdLst>
                <a:gd name="T0" fmla="*/ 2 w 10"/>
                <a:gd name="T1" fmla="*/ 7 h 20"/>
                <a:gd name="T2" fmla="*/ 2 w 10"/>
                <a:gd name="T3" fmla="*/ 7 h 20"/>
                <a:gd name="T4" fmla="*/ 2 w 10"/>
                <a:gd name="T5" fmla="*/ 26 h 20"/>
                <a:gd name="T6" fmla="*/ 3 w 10"/>
                <a:gd name="T7" fmla="*/ 30 h 20"/>
                <a:gd name="T8" fmla="*/ 8 w 10"/>
                <a:gd name="T9" fmla="*/ 28 h 20"/>
                <a:gd name="T10" fmla="*/ 8 w 10"/>
                <a:gd name="T11" fmla="*/ 25 h 20"/>
                <a:gd name="T12" fmla="*/ 10 w 10"/>
                <a:gd name="T13" fmla="*/ 9 h 20"/>
                <a:gd name="T14" fmla="*/ 8 w 10"/>
                <a:gd name="T15" fmla="*/ 6 h 20"/>
                <a:gd name="T16" fmla="*/ 7 w 10"/>
                <a:gd name="T17" fmla="*/ 4 h 20"/>
                <a:gd name="T18" fmla="*/ 3 w 10"/>
                <a:gd name="T19" fmla="*/ 0 h 20"/>
                <a:gd name="T20" fmla="*/ 2 w 10"/>
                <a:gd name="T21" fmla="*/ 2 h 20"/>
                <a:gd name="T22" fmla="*/ 0 w 10"/>
                <a:gd name="T23" fmla="*/ 2 h 20"/>
                <a:gd name="T24" fmla="*/ 3 w 10"/>
                <a:gd name="T25" fmla="*/ 7 h 20"/>
                <a:gd name="T26" fmla="*/ 3 w 10"/>
                <a:gd name="T27" fmla="*/ 7 h 20"/>
                <a:gd name="T28" fmla="*/ 3 w 10"/>
                <a:gd name="T29" fmla="*/ 7 h 20"/>
                <a:gd name="T30" fmla="*/ 3 w 10"/>
                <a:gd name="T31" fmla="*/ 7 h 20"/>
                <a:gd name="T32" fmla="*/ 3 w 10"/>
                <a:gd name="T33" fmla="*/ 7 h 20"/>
                <a:gd name="T34" fmla="*/ 3 w 10"/>
                <a:gd name="T35" fmla="*/ 9 h 20"/>
                <a:gd name="T36" fmla="*/ 3 w 10"/>
                <a:gd name="T37" fmla="*/ 25 h 20"/>
                <a:gd name="T38" fmla="*/ 3 w 10"/>
                <a:gd name="T39" fmla="*/ 26 h 20"/>
                <a:gd name="T40" fmla="*/ 7 w 10"/>
                <a:gd name="T41" fmla="*/ 28 h 20"/>
                <a:gd name="T42" fmla="*/ 7 w 10"/>
                <a:gd name="T43" fmla="*/ 25 h 20"/>
                <a:gd name="T44" fmla="*/ 7 w 10"/>
                <a:gd name="T45" fmla="*/ 7 h 20"/>
                <a:gd name="T46" fmla="*/ 7 w 10"/>
                <a:gd name="T47" fmla="*/ 7 h 20"/>
                <a:gd name="T48" fmla="*/ 2 w 10"/>
                <a:gd name="T49" fmla="*/ 7 h 2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 h="20">
                  <a:moveTo>
                    <a:pt x="2" y="7"/>
                  </a:moveTo>
                  <a:lnTo>
                    <a:pt x="2" y="7"/>
                  </a:lnTo>
                  <a:lnTo>
                    <a:pt x="2" y="16"/>
                  </a:lnTo>
                  <a:lnTo>
                    <a:pt x="3" y="20"/>
                  </a:lnTo>
                  <a:lnTo>
                    <a:pt x="8" y="18"/>
                  </a:lnTo>
                  <a:lnTo>
                    <a:pt x="8" y="15"/>
                  </a:lnTo>
                  <a:lnTo>
                    <a:pt x="10" y="9"/>
                  </a:lnTo>
                  <a:lnTo>
                    <a:pt x="8" y="6"/>
                  </a:lnTo>
                  <a:lnTo>
                    <a:pt x="7" y="4"/>
                  </a:lnTo>
                  <a:lnTo>
                    <a:pt x="3" y="0"/>
                  </a:lnTo>
                  <a:lnTo>
                    <a:pt x="2" y="2"/>
                  </a:lnTo>
                  <a:lnTo>
                    <a:pt x="0" y="2"/>
                  </a:lnTo>
                  <a:lnTo>
                    <a:pt x="3" y="7"/>
                  </a:lnTo>
                  <a:lnTo>
                    <a:pt x="3" y="9"/>
                  </a:lnTo>
                  <a:lnTo>
                    <a:pt x="3" y="15"/>
                  </a:lnTo>
                  <a:lnTo>
                    <a:pt x="3" y="16"/>
                  </a:lnTo>
                  <a:lnTo>
                    <a:pt x="7" y="18"/>
                  </a:lnTo>
                  <a:lnTo>
                    <a:pt x="7" y="15"/>
                  </a:lnTo>
                  <a:lnTo>
                    <a:pt x="7" y="7"/>
                  </a:lnTo>
                  <a:lnTo>
                    <a:pt x="2" y="7"/>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84" name="Freeform 81"/>
            <p:cNvSpPr>
              <a:spLocks/>
            </p:cNvSpPr>
            <p:nvPr/>
          </p:nvSpPr>
          <p:spPr bwMode="auto">
            <a:xfrm>
              <a:off x="383" y="395"/>
              <a:ext cx="9" cy="59"/>
            </a:xfrm>
            <a:custGeom>
              <a:avLst/>
              <a:gdLst>
                <a:gd name="T0" fmla="*/ 0 w 9"/>
                <a:gd name="T1" fmla="*/ 0 h 59"/>
                <a:gd name="T2" fmla="*/ 0 w 9"/>
                <a:gd name="T3" fmla="*/ 0 h 59"/>
                <a:gd name="T4" fmla="*/ 4 w 9"/>
                <a:gd name="T5" fmla="*/ 20 h 59"/>
                <a:gd name="T6" fmla="*/ 4 w 9"/>
                <a:gd name="T7" fmla="*/ 31 h 59"/>
                <a:gd name="T8" fmla="*/ 4 w 9"/>
                <a:gd name="T9" fmla="*/ 40 h 59"/>
                <a:gd name="T10" fmla="*/ 4 w 9"/>
                <a:gd name="T11" fmla="*/ 59 h 59"/>
                <a:gd name="T12" fmla="*/ 9 w 9"/>
                <a:gd name="T13" fmla="*/ 59 h 59"/>
                <a:gd name="T14" fmla="*/ 9 w 9"/>
                <a:gd name="T15" fmla="*/ 40 h 59"/>
                <a:gd name="T16" fmla="*/ 9 w 9"/>
                <a:gd name="T17" fmla="*/ 31 h 59"/>
                <a:gd name="T18" fmla="*/ 9 w 9"/>
                <a:gd name="T19" fmla="*/ 20 h 59"/>
                <a:gd name="T20" fmla="*/ 5 w 9"/>
                <a:gd name="T21" fmla="*/ 0 h 59"/>
                <a:gd name="T22" fmla="*/ 5 w 9"/>
                <a:gd name="T23" fmla="*/ 0 h 59"/>
                <a:gd name="T24" fmla="*/ 0 w 9"/>
                <a:gd name="T25" fmla="*/ 0 h 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 h="59">
                  <a:moveTo>
                    <a:pt x="0" y="0"/>
                  </a:moveTo>
                  <a:lnTo>
                    <a:pt x="0" y="0"/>
                  </a:lnTo>
                  <a:lnTo>
                    <a:pt x="4" y="20"/>
                  </a:lnTo>
                  <a:lnTo>
                    <a:pt x="4" y="31"/>
                  </a:lnTo>
                  <a:lnTo>
                    <a:pt x="4" y="40"/>
                  </a:lnTo>
                  <a:lnTo>
                    <a:pt x="4" y="59"/>
                  </a:lnTo>
                  <a:lnTo>
                    <a:pt x="9" y="59"/>
                  </a:lnTo>
                  <a:lnTo>
                    <a:pt x="9" y="40"/>
                  </a:lnTo>
                  <a:lnTo>
                    <a:pt x="9" y="31"/>
                  </a:lnTo>
                  <a:lnTo>
                    <a:pt x="9" y="20"/>
                  </a:lnTo>
                  <a:lnTo>
                    <a:pt x="5" y="0"/>
                  </a:lnTo>
                  <a:lnTo>
                    <a:pt x="0"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85" name="Freeform 82"/>
            <p:cNvSpPr>
              <a:spLocks/>
            </p:cNvSpPr>
            <p:nvPr/>
          </p:nvSpPr>
          <p:spPr bwMode="auto">
            <a:xfrm>
              <a:off x="375" y="331"/>
              <a:ext cx="14" cy="64"/>
            </a:xfrm>
            <a:custGeom>
              <a:avLst/>
              <a:gdLst>
                <a:gd name="T0" fmla="*/ 0 w 13"/>
                <a:gd name="T1" fmla="*/ 0 h 63"/>
                <a:gd name="T2" fmla="*/ 0 w 13"/>
                <a:gd name="T3" fmla="*/ 0 h 63"/>
                <a:gd name="T4" fmla="*/ 2 w 13"/>
                <a:gd name="T5" fmla="*/ 14 h 63"/>
                <a:gd name="T6" fmla="*/ 3 w 13"/>
                <a:gd name="T7" fmla="*/ 25 h 63"/>
                <a:gd name="T8" fmla="*/ 5 w 13"/>
                <a:gd name="T9" fmla="*/ 49 h 63"/>
                <a:gd name="T10" fmla="*/ 18 w 13"/>
                <a:gd name="T11" fmla="*/ 73 h 63"/>
                <a:gd name="T12" fmla="*/ 26 w 13"/>
                <a:gd name="T13" fmla="*/ 73 h 63"/>
                <a:gd name="T14" fmla="*/ 24 w 13"/>
                <a:gd name="T15" fmla="*/ 48 h 63"/>
                <a:gd name="T16" fmla="*/ 18 w 13"/>
                <a:gd name="T17" fmla="*/ 25 h 63"/>
                <a:gd name="T18" fmla="*/ 17 w 13"/>
                <a:gd name="T19" fmla="*/ 12 h 63"/>
                <a:gd name="T20" fmla="*/ 5 w 13"/>
                <a:gd name="T21" fmla="*/ 0 h 63"/>
                <a:gd name="T22" fmla="*/ 5 w 13"/>
                <a:gd name="T23" fmla="*/ 0 h 63"/>
                <a:gd name="T24" fmla="*/ 0 w 13"/>
                <a:gd name="T25" fmla="*/ 0 h 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 h="63">
                  <a:moveTo>
                    <a:pt x="0" y="0"/>
                  </a:moveTo>
                  <a:lnTo>
                    <a:pt x="0" y="0"/>
                  </a:lnTo>
                  <a:lnTo>
                    <a:pt x="2" y="14"/>
                  </a:lnTo>
                  <a:lnTo>
                    <a:pt x="3" y="25"/>
                  </a:lnTo>
                  <a:lnTo>
                    <a:pt x="5" y="39"/>
                  </a:lnTo>
                  <a:lnTo>
                    <a:pt x="8" y="63"/>
                  </a:lnTo>
                  <a:lnTo>
                    <a:pt x="13" y="63"/>
                  </a:lnTo>
                  <a:lnTo>
                    <a:pt x="12" y="38"/>
                  </a:lnTo>
                  <a:lnTo>
                    <a:pt x="8" y="25"/>
                  </a:lnTo>
                  <a:lnTo>
                    <a:pt x="7" y="12"/>
                  </a:lnTo>
                  <a:lnTo>
                    <a:pt x="5" y="0"/>
                  </a:lnTo>
                  <a:lnTo>
                    <a:pt x="0"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86" name="Freeform 83"/>
            <p:cNvSpPr>
              <a:spLocks/>
            </p:cNvSpPr>
            <p:nvPr/>
          </p:nvSpPr>
          <p:spPr bwMode="auto">
            <a:xfrm>
              <a:off x="363" y="284"/>
              <a:ext cx="17" cy="47"/>
            </a:xfrm>
            <a:custGeom>
              <a:avLst/>
              <a:gdLst>
                <a:gd name="T0" fmla="*/ 0 w 18"/>
                <a:gd name="T1" fmla="*/ 2 h 49"/>
                <a:gd name="T2" fmla="*/ 0 w 18"/>
                <a:gd name="T3" fmla="*/ 2 h 49"/>
                <a:gd name="T4" fmla="*/ 5 w 18"/>
                <a:gd name="T5" fmla="*/ 12 h 49"/>
                <a:gd name="T6" fmla="*/ 8 w 18"/>
                <a:gd name="T7" fmla="*/ 15 h 49"/>
                <a:gd name="T8" fmla="*/ 9 w 18"/>
                <a:gd name="T9" fmla="*/ 26 h 49"/>
                <a:gd name="T10" fmla="*/ 9 w 18"/>
                <a:gd name="T11" fmla="*/ 32 h 49"/>
                <a:gd name="T12" fmla="*/ 9 w 18"/>
                <a:gd name="T13" fmla="*/ 32 h 49"/>
                <a:gd name="T14" fmla="*/ 9 w 18"/>
                <a:gd name="T15" fmla="*/ 24 h 49"/>
                <a:gd name="T16" fmla="*/ 9 w 18"/>
                <a:gd name="T17" fmla="*/ 13 h 49"/>
                <a:gd name="T18" fmla="*/ 9 w 18"/>
                <a:gd name="T19" fmla="*/ 12 h 49"/>
                <a:gd name="T20" fmla="*/ 5 w 18"/>
                <a:gd name="T21" fmla="*/ 0 h 49"/>
                <a:gd name="T22" fmla="*/ 5 w 18"/>
                <a:gd name="T23" fmla="*/ 0 h 49"/>
                <a:gd name="T24" fmla="*/ 0 w 18"/>
                <a:gd name="T25" fmla="*/ 2 h 4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 h="49">
                  <a:moveTo>
                    <a:pt x="0" y="2"/>
                  </a:moveTo>
                  <a:lnTo>
                    <a:pt x="0" y="2"/>
                  </a:lnTo>
                  <a:lnTo>
                    <a:pt x="5" y="14"/>
                  </a:lnTo>
                  <a:lnTo>
                    <a:pt x="8" y="25"/>
                  </a:lnTo>
                  <a:lnTo>
                    <a:pt x="12" y="36"/>
                  </a:lnTo>
                  <a:lnTo>
                    <a:pt x="13" y="49"/>
                  </a:lnTo>
                  <a:lnTo>
                    <a:pt x="18" y="49"/>
                  </a:lnTo>
                  <a:lnTo>
                    <a:pt x="16" y="34"/>
                  </a:lnTo>
                  <a:lnTo>
                    <a:pt x="13" y="23"/>
                  </a:lnTo>
                  <a:lnTo>
                    <a:pt x="10" y="14"/>
                  </a:lnTo>
                  <a:lnTo>
                    <a:pt x="5" y="0"/>
                  </a:lnTo>
                  <a:lnTo>
                    <a:pt x="0" y="2"/>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87" name="Freeform 84"/>
            <p:cNvSpPr>
              <a:spLocks/>
            </p:cNvSpPr>
            <p:nvPr/>
          </p:nvSpPr>
          <p:spPr bwMode="auto">
            <a:xfrm>
              <a:off x="342" y="248"/>
              <a:ext cx="26" cy="38"/>
            </a:xfrm>
            <a:custGeom>
              <a:avLst/>
              <a:gdLst>
                <a:gd name="T0" fmla="*/ 0 w 25"/>
                <a:gd name="T1" fmla="*/ 0 h 38"/>
                <a:gd name="T2" fmla="*/ 0 w 25"/>
                <a:gd name="T3" fmla="*/ 5 h 38"/>
                <a:gd name="T4" fmla="*/ 2 w 25"/>
                <a:gd name="T5" fmla="*/ 9 h 38"/>
                <a:gd name="T6" fmla="*/ 10 w 25"/>
                <a:gd name="T7" fmla="*/ 18 h 38"/>
                <a:gd name="T8" fmla="*/ 27 w 25"/>
                <a:gd name="T9" fmla="*/ 29 h 38"/>
                <a:gd name="T10" fmla="*/ 30 w 25"/>
                <a:gd name="T11" fmla="*/ 38 h 38"/>
                <a:gd name="T12" fmla="*/ 35 w 25"/>
                <a:gd name="T13" fmla="*/ 36 h 38"/>
                <a:gd name="T14" fmla="*/ 30 w 25"/>
                <a:gd name="T15" fmla="*/ 25 h 38"/>
                <a:gd name="T16" fmla="*/ 24 w 25"/>
                <a:gd name="T17" fmla="*/ 14 h 38"/>
                <a:gd name="T18" fmla="*/ 7 w 25"/>
                <a:gd name="T19" fmla="*/ 3 h 38"/>
                <a:gd name="T20" fmla="*/ 0 w 25"/>
                <a:gd name="T21" fmla="*/ 0 h 38"/>
                <a:gd name="T22" fmla="*/ 0 w 25"/>
                <a:gd name="T23" fmla="*/ 5 h 38"/>
                <a:gd name="T24" fmla="*/ 0 w 25"/>
                <a:gd name="T25" fmla="*/ 0 h 3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5" h="38">
                  <a:moveTo>
                    <a:pt x="0" y="0"/>
                  </a:moveTo>
                  <a:lnTo>
                    <a:pt x="0" y="5"/>
                  </a:lnTo>
                  <a:lnTo>
                    <a:pt x="2" y="9"/>
                  </a:lnTo>
                  <a:lnTo>
                    <a:pt x="10" y="18"/>
                  </a:lnTo>
                  <a:lnTo>
                    <a:pt x="17" y="29"/>
                  </a:lnTo>
                  <a:lnTo>
                    <a:pt x="20" y="38"/>
                  </a:lnTo>
                  <a:lnTo>
                    <a:pt x="25" y="36"/>
                  </a:lnTo>
                  <a:lnTo>
                    <a:pt x="20" y="25"/>
                  </a:lnTo>
                  <a:lnTo>
                    <a:pt x="14" y="14"/>
                  </a:lnTo>
                  <a:lnTo>
                    <a:pt x="7" y="3"/>
                  </a:lnTo>
                  <a:lnTo>
                    <a:pt x="0" y="0"/>
                  </a:lnTo>
                  <a:lnTo>
                    <a:pt x="0" y="5"/>
                  </a:lnTo>
                  <a:lnTo>
                    <a:pt x="0"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21588" name="Rectangle 85"/>
            <p:cNvSpPr>
              <a:spLocks noChangeArrowheads="1"/>
            </p:cNvSpPr>
            <p:nvPr/>
          </p:nvSpPr>
          <p:spPr bwMode="auto">
            <a:xfrm>
              <a:off x="149" y="197"/>
              <a:ext cx="508" cy="6"/>
            </a:xfrm>
            <a:prstGeom prst="rect">
              <a:avLst/>
            </a:prstGeom>
            <a:solidFill>
              <a:srgbClr val="25221E"/>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pPr>
                <a:buClr>
                  <a:srgbClr val="000000"/>
                </a:buClr>
              </a:pPr>
              <a:endParaRPr lang="en-US">
                <a:solidFill>
                  <a:srgbClr val="000000"/>
                </a:solidFill>
              </a:endParaRPr>
            </a:p>
          </p:txBody>
        </p:sp>
      </p:grpSp>
      <p:sp>
        <p:nvSpPr>
          <p:cNvPr id="21508" name="Rectangle 86"/>
          <p:cNvSpPr>
            <a:spLocks noChangeArrowheads="1"/>
          </p:cNvSpPr>
          <p:nvPr/>
        </p:nvSpPr>
        <p:spPr bwMode="auto">
          <a:xfrm>
            <a:off x="685800" y="762000"/>
            <a:ext cx="1347788" cy="1825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buClrTx/>
              <a:buSzTx/>
              <a:buFontTx/>
              <a:buNone/>
            </a:pPr>
            <a:r>
              <a:rPr lang="en-GB" sz="1200">
                <a:solidFill>
                  <a:srgbClr val="000000"/>
                </a:solidFill>
                <a:latin typeface="Times New Roman" charset="0"/>
              </a:rPr>
              <a:t>University of Durham</a:t>
            </a:r>
            <a:endParaRPr lang="en-GB" sz="1200">
              <a:solidFill>
                <a:srgbClr val="000000"/>
              </a:solidFill>
              <a:latin typeface="Verdana" charset="0"/>
            </a:endParaRPr>
          </a:p>
        </p:txBody>
      </p:sp>
      <p:pic>
        <p:nvPicPr>
          <p:cNvPr id="21509" name="Picture 87" descr="icc5"/>
          <p:cNvPicPr>
            <a:picLocks noChangeAspect="1" noChangeArrowheads="1"/>
          </p:cNvPicPr>
          <p:nvPr/>
        </p:nvPicPr>
        <p:blipFill>
          <a:blip r:embed="rId4">
            <a:clrChange>
              <a:clrFrom>
                <a:srgbClr val="FFFFFD"/>
              </a:clrFrom>
              <a:clrTo>
                <a:srgbClr val="FFFFFD">
                  <a:alpha val="0"/>
                </a:srgbClr>
              </a:clrTo>
            </a:clrChange>
            <a:extLst>
              <a:ext uri="{28A0092B-C50C-407E-A947-70E740481C1C}">
                <a14:useLocalDpi xmlns:a14="http://schemas.microsoft.com/office/drawing/2010/main" val="0"/>
              </a:ext>
            </a:extLst>
          </a:blip>
          <a:srcRect/>
          <a:stretch>
            <a:fillRect/>
          </a:stretch>
        </p:blipFill>
        <p:spPr bwMode="auto">
          <a:xfrm>
            <a:off x="685800" y="228600"/>
            <a:ext cx="1360488" cy="552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21510" name="Group 96"/>
          <p:cNvGrpSpPr>
            <a:grpSpLocks/>
          </p:cNvGrpSpPr>
          <p:nvPr/>
        </p:nvGrpSpPr>
        <p:grpSpPr bwMode="auto">
          <a:xfrm>
            <a:off x="5994400" y="6464300"/>
            <a:ext cx="2998788" cy="266700"/>
            <a:chOff x="3696" y="4016"/>
            <a:chExt cx="1889" cy="168"/>
          </a:xfrm>
        </p:grpSpPr>
        <p:sp>
          <p:nvSpPr>
            <p:cNvPr id="21511" name="AutoShape 91"/>
            <p:cNvSpPr>
              <a:spLocks noChangeArrowheads="1"/>
            </p:cNvSpPr>
            <p:nvPr/>
          </p:nvSpPr>
          <p:spPr bwMode="auto">
            <a:xfrm>
              <a:off x="3728" y="4032"/>
              <a:ext cx="1840" cy="152"/>
            </a:xfrm>
            <a:prstGeom prst="roundRect">
              <a:avLst>
                <a:gd name="adj" fmla="val 16667"/>
              </a:avLst>
            </a:prstGeom>
            <a:noFill/>
            <a:ln w="28575">
              <a:solidFill>
                <a:schemeClr val="accent2"/>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pPr>
                <a:buClr>
                  <a:srgbClr val="000000"/>
                </a:buClr>
              </a:pPr>
              <a:endParaRPr lang="en-US">
                <a:solidFill>
                  <a:srgbClr val="000000"/>
                </a:solidFill>
              </a:endParaRPr>
            </a:p>
          </p:txBody>
        </p:sp>
        <p:sp>
          <p:nvSpPr>
            <p:cNvPr id="21512" name="Rectangle 94"/>
            <p:cNvSpPr>
              <a:spLocks noChangeArrowheads="1"/>
            </p:cNvSpPr>
            <p:nvPr/>
          </p:nvSpPr>
          <p:spPr bwMode="auto">
            <a:xfrm>
              <a:off x="3696" y="4016"/>
              <a:ext cx="1889" cy="1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8575">
                  <a:solidFill>
                    <a:srgbClr val="000000"/>
                  </a:solidFill>
                  <a:miter lim="800000"/>
                  <a:headEnd/>
                  <a:tailEnd/>
                </a14:hiddenLine>
              </a:ext>
            </a:extLst>
          </p:spPr>
          <p:txBody>
            <a:bodyPr lIns="95793" tIns="47896" rIns="95793" bIns="47896">
              <a:spAutoFit/>
            </a:bodyPr>
            <a:lstStyle/>
            <a:p>
              <a:pPr>
                <a:spcBef>
                  <a:spcPct val="0"/>
                </a:spcBef>
                <a:buClrTx/>
                <a:buSzTx/>
                <a:buFontTx/>
                <a:buNone/>
              </a:pPr>
              <a:r>
                <a:rPr lang="en-US" sz="1000" b="1">
                  <a:solidFill>
                    <a:srgbClr val="000066"/>
                  </a:solidFill>
                  <a:latin typeface="Verdana" charset="0"/>
                </a:rPr>
                <a:t>Institute for Computational Cosmology</a:t>
              </a:r>
            </a:p>
          </p:txBody>
        </p:sp>
      </p:grpSp>
    </p:spTree>
    <p:extLst>
      <p:ext uri="{BB962C8B-B14F-4D97-AF65-F5344CB8AC3E}">
        <p14:creationId xmlns:p14="http://schemas.microsoft.com/office/powerpoint/2010/main" val="2685050395"/>
      </p:ext>
    </p:extLst>
  </p:cSld>
  <p:clrMap bg1="lt1" tx1="dk1" bg2="lt2" tx2="dk2" accent1="accent1" accent2="accent2" accent3="accent3" accent4="accent4" accent5="accent5" accent6="accent6" hlink="hlink" folHlink="folHlink"/>
  <p:sldLayoutIdLst>
    <p:sldLayoutId id="2147483799" r:id="rId1"/>
    <p:sldLayoutId id="2147483800" r:id="rId2"/>
  </p:sldLayoutIdLst>
  <p:transition>
    <p:zoom/>
  </p:transition>
  <p:txStyles>
    <p:titleStyle>
      <a:lvl1pPr algn="ctr" defTabSz="957263" rtl="0" eaLnBrk="0" fontAlgn="base" hangingPunct="0">
        <a:spcBef>
          <a:spcPct val="0"/>
        </a:spcBef>
        <a:spcAft>
          <a:spcPct val="0"/>
        </a:spcAft>
        <a:defRPr sz="4600">
          <a:solidFill>
            <a:schemeClr val="tx2"/>
          </a:solidFill>
          <a:latin typeface="+mj-lt"/>
          <a:ea typeface="ＭＳ Ｐゴシック" pitchFamily="-65" charset="-128"/>
          <a:cs typeface="ＭＳ Ｐゴシック" pitchFamily="-65" charset="-128"/>
        </a:defRPr>
      </a:lvl1pPr>
      <a:lvl2pPr algn="ctr" defTabSz="957263" rtl="0" eaLnBrk="0" fontAlgn="base" hangingPunct="0">
        <a:spcBef>
          <a:spcPct val="0"/>
        </a:spcBef>
        <a:spcAft>
          <a:spcPct val="0"/>
        </a:spcAft>
        <a:defRPr sz="4600">
          <a:solidFill>
            <a:schemeClr val="tx2"/>
          </a:solidFill>
          <a:latin typeface="Times New Roman" pitchFamily="-65" charset="0"/>
          <a:ea typeface="ＭＳ Ｐゴシック" pitchFamily="-65" charset="-128"/>
          <a:cs typeface="ＭＳ Ｐゴシック" pitchFamily="-65" charset="-128"/>
        </a:defRPr>
      </a:lvl2pPr>
      <a:lvl3pPr algn="ctr" defTabSz="957263" rtl="0" eaLnBrk="0" fontAlgn="base" hangingPunct="0">
        <a:spcBef>
          <a:spcPct val="0"/>
        </a:spcBef>
        <a:spcAft>
          <a:spcPct val="0"/>
        </a:spcAft>
        <a:defRPr sz="4600">
          <a:solidFill>
            <a:schemeClr val="tx2"/>
          </a:solidFill>
          <a:latin typeface="Times New Roman" pitchFamily="-65" charset="0"/>
          <a:ea typeface="ＭＳ Ｐゴシック" pitchFamily="-65" charset="-128"/>
          <a:cs typeface="ＭＳ Ｐゴシック" pitchFamily="-65" charset="-128"/>
        </a:defRPr>
      </a:lvl3pPr>
      <a:lvl4pPr algn="ctr" defTabSz="957263" rtl="0" eaLnBrk="0" fontAlgn="base" hangingPunct="0">
        <a:spcBef>
          <a:spcPct val="0"/>
        </a:spcBef>
        <a:spcAft>
          <a:spcPct val="0"/>
        </a:spcAft>
        <a:defRPr sz="4600">
          <a:solidFill>
            <a:schemeClr val="tx2"/>
          </a:solidFill>
          <a:latin typeface="Times New Roman" pitchFamily="-65" charset="0"/>
          <a:ea typeface="ＭＳ Ｐゴシック" pitchFamily="-65" charset="-128"/>
          <a:cs typeface="ＭＳ Ｐゴシック" pitchFamily="-65" charset="-128"/>
        </a:defRPr>
      </a:lvl4pPr>
      <a:lvl5pPr algn="ctr" defTabSz="957263" rtl="0" eaLnBrk="0" fontAlgn="base" hangingPunct="0">
        <a:spcBef>
          <a:spcPct val="0"/>
        </a:spcBef>
        <a:spcAft>
          <a:spcPct val="0"/>
        </a:spcAft>
        <a:defRPr sz="4600">
          <a:solidFill>
            <a:schemeClr val="tx2"/>
          </a:solidFill>
          <a:latin typeface="Times New Roman" pitchFamily="-65" charset="0"/>
          <a:ea typeface="ＭＳ Ｐゴシック" pitchFamily="-65" charset="-128"/>
          <a:cs typeface="ＭＳ Ｐゴシック" pitchFamily="-65" charset="-128"/>
        </a:defRPr>
      </a:lvl5pPr>
      <a:lvl6pPr marL="457200" algn="ctr" defTabSz="957263" rtl="0" eaLnBrk="0" fontAlgn="base" hangingPunct="0">
        <a:spcBef>
          <a:spcPct val="0"/>
        </a:spcBef>
        <a:spcAft>
          <a:spcPct val="0"/>
        </a:spcAft>
        <a:defRPr sz="4600">
          <a:solidFill>
            <a:schemeClr val="tx2"/>
          </a:solidFill>
          <a:latin typeface="Times New Roman" pitchFamily="-65" charset="0"/>
        </a:defRPr>
      </a:lvl6pPr>
      <a:lvl7pPr marL="914400" algn="ctr" defTabSz="957263" rtl="0" eaLnBrk="0" fontAlgn="base" hangingPunct="0">
        <a:spcBef>
          <a:spcPct val="0"/>
        </a:spcBef>
        <a:spcAft>
          <a:spcPct val="0"/>
        </a:spcAft>
        <a:defRPr sz="4600">
          <a:solidFill>
            <a:schemeClr val="tx2"/>
          </a:solidFill>
          <a:latin typeface="Times New Roman" pitchFamily="-65" charset="0"/>
        </a:defRPr>
      </a:lvl7pPr>
      <a:lvl8pPr marL="1371600" algn="ctr" defTabSz="957263" rtl="0" eaLnBrk="0" fontAlgn="base" hangingPunct="0">
        <a:spcBef>
          <a:spcPct val="0"/>
        </a:spcBef>
        <a:spcAft>
          <a:spcPct val="0"/>
        </a:spcAft>
        <a:defRPr sz="4600">
          <a:solidFill>
            <a:schemeClr val="tx2"/>
          </a:solidFill>
          <a:latin typeface="Times New Roman" pitchFamily="-65" charset="0"/>
        </a:defRPr>
      </a:lvl8pPr>
      <a:lvl9pPr marL="1828800" algn="ctr" defTabSz="957263" rtl="0" eaLnBrk="0" fontAlgn="base" hangingPunct="0">
        <a:spcBef>
          <a:spcPct val="0"/>
        </a:spcBef>
        <a:spcAft>
          <a:spcPct val="0"/>
        </a:spcAft>
        <a:defRPr sz="4600">
          <a:solidFill>
            <a:schemeClr val="tx2"/>
          </a:solidFill>
          <a:latin typeface="Times New Roman" pitchFamily="-65" charset="0"/>
        </a:defRPr>
      </a:lvl9pPr>
    </p:titleStyle>
    <p:bodyStyle>
      <a:lvl1pPr marL="358775" indent="-358775" algn="l" defTabSz="957263" rtl="0" eaLnBrk="0" fontAlgn="base" hangingPunct="0">
        <a:spcBef>
          <a:spcPct val="20000"/>
        </a:spcBef>
        <a:spcAft>
          <a:spcPct val="0"/>
        </a:spcAft>
        <a:buChar char="•"/>
        <a:defRPr sz="3400">
          <a:solidFill>
            <a:schemeClr val="tx1"/>
          </a:solidFill>
          <a:latin typeface="+mn-lt"/>
          <a:ea typeface="ＭＳ Ｐゴシック" pitchFamily="-65" charset="-128"/>
          <a:cs typeface="ＭＳ Ｐゴシック" pitchFamily="-65" charset="-128"/>
        </a:defRPr>
      </a:lvl1pPr>
      <a:lvl2pPr marL="777875" indent="-298450" algn="l" defTabSz="957263" rtl="0" eaLnBrk="0" fontAlgn="base" hangingPunct="0">
        <a:spcBef>
          <a:spcPct val="20000"/>
        </a:spcBef>
        <a:spcAft>
          <a:spcPct val="0"/>
        </a:spcAft>
        <a:buChar char="–"/>
        <a:defRPr sz="2900">
          <a:solidFill>
            <a:schemeClr val="tx1"/>
          </a:solidFill>
          <a:latin typeface="+mn-lt"/>
          <a:ea typeface="ＭＳ Ｐゴシック" pitchFamily="-65" charset="-128"/>
        </a:defRPr>
      </a:lvl2pPr>
      <a:lvl3pPr marL="1196975" indent="-239713" algn="l" defTabSz="957263" rtl="0" eaLnBrk="0" fontAlgn="base" hangingPunct="0">
        <a:spcBef>
          <a:spcPct val="20000"/>
        </a:spcBef>
        <a:spcAft>
          <a:spcPct val="0"/>
        </a:spcAft>
        <a:buChar char="•"/>
        <a:defRPr sz="2500">
          <a:solidFill>
            <a:schemeClr val="tx1"/>
          </a:solidFill>
          <a:latin typeface="+mn-lt"/>
          <a:ea typeface="ＭＳ Ｐゴシック" pitchFamily="-65" charset="-128"/>
        </a:defRPr>
      </a:lvl3pPr>
      <a:lvl4pPr marL="1676400" indent="-239713" algn="l" defTabSz="957263" rtl="0" eaLnBrk="0" fontAlgn="base" hangingPunct="0">
        <a:spcBef>
          <a:spcPct val="20000"/>
        </a:spcBef>
        <a:spcAft>
          <a:spcPct val="0"/>
        </a:spcAft>
        <a:buChar char="–"/>
        <a:defRPr sz="2100">
          <a:solidFill>
            <a:schemeClr val="tx1"/>
          </a:solidFill>
          <a:latin typeface="+mn-lt"/>
          <a:ea typeface="ＭＳ Ｐゴシック" pitchFamily="-65" charset="-128"/>
        </a:defRPr>
      </a:lvl4pPr>
      <a:lvl5pPr marL="2155825" indent="-239713" algn="l" defTabSz="957263" rtl="0" eaLnBrk="0" fontAlgn="base" hangingPunct="0">
        <a:spcBef>
          <a:spcPct val="20000"/>
        </a:spcBef>
        <a:spcAft>
          <a:spcPct val="0"/>
        </a:spcAft>
        <a:buChar char="»"/>
        <a:defRPr sz="2100">
          <a:solidFill>
            <a:schemeClr val="tx1"/>
          </a:solidFill>
          <a:latin typeface="+mn-lt"/>
          <a:ea typeface="ＭＳ Ｐゴシック" pitchFamily="-65" charset="-128"/>
        </a:defRPr>
      </a:lvl5pPr>
      <a:lvl6pPr marL="2613025" indent="-239713" algn="l" defTabSz="957263" rtl="0" eaLnBrk="0" fontAlgn="base" hangingPunct="0">
        <a:spcBef>
          <a:spcPct val="20000"/>
        </a:spcBef>
        <a:spcAft>
          <a:spcPct val="0"/>
        </a:spcAft>
        <a:buChar char="»"/>
        <a:defRPr sz="2100">
          <a:solidFill>
            <a:schemeClr val="tx1"/>
          </a:solidFill>
          <a:latin typeface="+mn-lt"/>
          <a:ea typeface="ＭＳ Ｐゴシック" pitchFamily="-65" charset="-128"/>
        </a:defRPr>
      </a:lvl6pPr>
      <a:lvl7pPr marL="3070225" indent="-239713" algn="l" defTabSz="957263" rtl="0" eaLnBrk="0" fontAlgn="base" hangingPunct="0">
        <a:spcBef>
          <a:spcPct val="20000"/>
        </a:spcBef>
        <a:spcAft>
          <a:spcPct val="0"/>
        </a:spcAft>
        <a:buChar char="»"/>
        <a:defRPr sz="2100">
          <a:solidFill>
            <a:schemeClr val="tx1"/>
          </a:solidFill>
          <a:latin typeface="+mn-lt"/>
          <a:ea typeface="ＭＳ Ｐゴシック" pitchFamily="-65" charset="-128"/>
        </a:defRPr>
      </a:lvl7pPr>
      <a:lvl8pPr marL="3527425" indent="-239713" algn="l" defTabSz="957263" rtl="0" eaLnBrk="0" fontAlgn="base" hangingPunct="0">
        <a:spcBef>
          <a:spcPct val="20000"/>
        </a:spcBef>
        <a:spcAft>
          <a:spcPct val="0"/>
        </a:spcAft>
        <a:buChar char="»"/>
        <a:defRPr sz="2100">
          <a:solidFill>
            <a:schemeClr val="tx1"/>
          </a:solidFill>
          <a:latin typeface="+mn-lt"/>
          <a:ea typeface="ＭＳ Ｐゴシック" pitchFamily="-65" charset="-128"/>
        </a:defRPr>
      </a:lvl8pPr>
      <a:lvl9pPr marL="3984625" indent="-239713" algn="l" defTabSz="957263" rtl="0" eaLnBrk="0" fontAlgn="base" hangingPunct="0">
        <a:spcBef>
          <a:spcPct val="20000"/>
        </a:spcBef>
        <a:spcAft>
          <a:spcPct val="0"/>
        </a:spcAft>
        <a:buChar char="»"/>
        <a:defRPr sz="2100">
          <a:solidFill>
            <a:schemeClr val="tx1"/>
          </a:solidFill>
          <a:latin typeface="+mn-lt"/>
          <a:ea typeface="ＭＳ Ｐゴシック" pitchFamily="-65"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CCFF"/>
            </a:gs>
            <a:gs pos="100000">
              <a:srgbClr val="C1F3FF"/>
            </a:gs>
          </a:gsLst>
          <a:lin ang="5400000" scaled="1"/>
        </a:gradFill>
        <a:effectLst/>
      </p:bgPr>
    </p:bg>
    <p:spTree>
      <p:nvGrpSpPr>
        <p:cNvPr id="1" name=""/>
        <p:cNvGrpSpPr/>
        <p:nvPr/>
      </p:nvGrpSpPr>
      <p:grpSpPr>
        <a:xfrm>
          <a:off x="0" y="0"/>
          <a:ext cx="0" cy="0"/>
          <a:chOff x="0" y="0"/>
          <a:chExt cx="0" cy="0"/>
        </a:xfrm>
      </p:grpSpPr>
      <p:sp>
        <p:nvSpPr>
          <p:cNvPr id="1031" name="Rectangle 7"/>
          <p:cNvSpPr>
            <a:spLocks noChangeArrowheads="1"/>
          </p:cNvSpPr>
          <p:nvPr/>
        </p:nvSpPr>
        <p:spPr bwMode="auto">
          <a:xfrm>
            <a:off x="4476750" y="3030538"/>
            <a:ext cx="190500" cy="796925"/>
          </a:xfrm>
          <a:prstGeom prst="rect">
            <a:avLst/>
          </a:prstGeom>
          <a:noFill/>
          <a:ln w="28575">
            <a:noFill/>
            <a:miter lim="800000"/>
            <a:headEnd/>
            <a:tailEnd/>
          </a:ln>
          <a:effectLst/>
        </p:spPr>
        <p:txBody>
          <a:bodyPr wrap="none" lIns="95793" tIns="47896" rIns="95793" bIns="47896">
            <a:spAutoFit/>
          </a:bodyPr>
          <a:lstStyle/>
          <a:p>
            <a:pPr>
              <a:spcBef>
                <a:spcPct val="0"/>
              </a:spcBef>
              <a:buClrTx/>
              <a:buSzTx/>
              <a:buFontTx/>
              <a:buNone/>
              <a:defRPr/>
            </a:pPr>
            <a:endParaRPr lang="en-GB" sz="4600">
              <a:solidFill>
                <a:srgbClr val="000000"/>
              </a:solidFill>
              <a:latin typeface="Times New Roman" charset="0"/>
            </a:endParaRPr>
          </a:p>
        </p:txBody>
      </p:sp>
      <p:grpSp>
        <p:nvGrpSpPr>
          <p:cNvPr id="1027" name="Group 9"/>
          <p:cNvGrpSpPr>
            <a:grpSpLocks/>
          </p:cNvGrpSpPr>
          <p:nvPr/>
        </p:nvGrpSpPr>
        <p:grpSpPr bwMode="auto">
          <a:xfrm>
            <a:off x="228600" y="304800"/>
            <a:ext cx="533400" cy="561975"/>
            <a:chOff x="146" y="195"/>
            <a:chExt cx="582" cy="669"/>
          </a:xfrm>
        </p:grpSpPr>
        <p:sp>
          <p:nvSpPr>
            <p:cNvPr id="1034" name="Freeform 10"/>
            <p:cNvSpPr>
              <a:spLocks/>
            </p:cNvSpPr>
            <p:nvPr/>
          </p:nvSpPr>
          <p:spPr bwMode="auto">
            <a:xfrm>
              <a:off x="246" y="248"/>
              <a:ext cx="478" cy="612"/>
            </a:xfrm>
            <a:custGeom>
              <a:avLst/>
              <a:gdLst/>
              <a:ahLst/>
              <a:cxnLst>
                <a:cxn ang="0">
                  <a:pos x="478" y="0"/>
                </a:cxn>
                <a:cxn ang="0">
                  <a:pos x="478" y="5"/>
                </a:cxn>
                <a:cxn ang="0">
                  <a:pos x="478" y="23"/>
                </a:cxn>
                <a:cxn ang="0">
                  <a:pos x="478" y="40"/>
                </a:cxn>
                <a:cxn ang="0">
                  <a:pos x="477" y="70"/>
                </a:cxn>
                <a:cxn ang="0">
                  <a:pos x="474" y="106"/>
                </a:cxn>
                <a:cxn ang="0">
                  <a:pos x="465" y="168"/>
                </a:cxn>
                <a:cxn ang="0">
                  <a:pos x="459" y="213"/>
                </a:cxn>
                <a:cxn ang="0">
                  <a:pos x="452" y="245"/>
                </a:cxn>
                <a:cxn ang="0">
                  <a:pos x="439" y="287"/>
                </a:cxn>
                <a:cxn ang="0">
                  <a:pos x="403" y="382"/>
                </a:cxn>
                <a:cxn ang="0">
                  <a:pos x="354" y="476"/>
                </a:cxn>
                <a:cxn ang="0">
                  <a:pos x="321" y="525"/>
                </a:cxn>
                <a:cxn ang="0">
                  <a:pos x="287" y="568"/>
                </a:cxn>
                <a:cxn ang="0">
                  <a:pos x="257" y="603"/>
                </a:cxn>
                <a:cxn ang="0">
                  <a:pos x="247" y="614"/>
                </a:cxn>
                <a:cxn ang="0">
                  <a:pos x="246" y="614"/>
                </a:cxn>
                <a:cxn ang="0">
                  <a:pos x="236" y="604"/>
                </a:cxn>
                <a:cxn ang="0">
                  <a:pos x="216" y="586"/>
                </a:cxn>
                <a:cxn ang="0">
                  <a:pos x="206" y="577"/>
                </a:cxn>
                <a:cxn ang="0">
                  <a:pos x="195" y="565"/>
                </a:cxn>
                <a:cxn ang="0">
                  <a:pos x="180" y="547"/>
                </a:cxn>
                <a:cxn ang="0">
                  <a:pos x="159" y="514"/>
                </a:cxn>
                <a:cxn ang="0">
                  <a:pos x="144" y="491"/>
                </a:cxn>
                <a:cxn ang="0">
                  <a:pos x="129" y="466"/>
                </a:cxn>
                <a:cxn ang="0">
                  <a:pos x="105" y="431"/>
                </a:cxn>
                <a:cxn ang="0">
                  <a:pos x="80" y="399"/>
                </a:cxn>
                <a:cxn ang="0">
                  <a:pos x="64" y="366"/>
                </a:cxn>
                <a:cxn ang="0">
                  <a:pos x="54" y="337"/>
                </a:cxn>
                <a:cxn ang="0">
                  <a:pos x="42" y="303"/>
                </a:cxn>
                <a:cxn ang="0">
                  <a:pos x="32" y="274"/>
                </a:cxn>
                <a:cxn ang="0">
                  <a:pos x="23" y="238"/>
                </a:cxn>
                <a:cxn ang="0">
                  <a:pos x="14" y="200"/>
                </a:cxn>
                <a:cxn ang="0">
                  <a:pos x="8" y="164"/>
                </a:cxn>
                <a:cxn ang="0">
                  <a:pos x="1" y="119"/>
                </a:cxn>
                <a:cxn ang="0">
                  <a:pos x="0" y="72"/>
                </a:cxn>
                <a:cxn ang="0">
                  <a:pos x="0" y="31"/>
                </a:cxn>
                <a:cxn ang="0">
                  <a:pos x="0" y="9"/>
                </a:cxn>
                <a:cxn ang="0">
                  <a:pos x="0" y="0"/>
                </a:cxn>
              </a:cxnLst>
              <a:rect l="0" t="0" r="r" b="b"/>
              <a:pathLst>
                <a:path w="478" h="614">
                  <a:moveTo>
                    <a:pt x="0" y="0"/>
                  </a:moveTo>
                  <a:lnTo>
                    <a:pt x="478" y="0"/>
                  </a:lnTo>
                  <a:lnTo>
                    <a:pt x="478" y="0"/>
                  </a:lnTo>
                  <a:lnTo>
                    <a:pt x="478" y="5"/>
                  </a:lnTo>
                  <a:lnTo>
                    <a:pt x="478" y="13"/>
                  </a:lnTo>
                  <a:lnTo>
                    <a:pt x="478" y="23"/>
                  </a:lnTo>
                  <a:lnTo>
                    <a:pt x="478" y="31"/>
                  </a:lnTo>
                  <a:lnTo>
                    <a:pt x="478" y="40"/>
                  </a:lnTo>
                  <a:lnTo>
                    <a:pt x="477" y="54"/>
                  </a:lnTo>
                  <a:lnTo>
                    <a:pt x="477" y="70"/>
                  </a:lnTo>
                  <a:lnTo>
                    <a:pt x="475" y="88"/>
                  </a:lnTo>
                  <a:lnTo>
                    <a:pt x="474" y="106"/>
                  </a:lnTo>
                  <a:lnTo>
                    <a:pt x="469" y="148"/>
                  </a:lnTo>
                  <a:lnTo>
                    <a:pt x="465" y="168"/>
                  </a:lnTo>
                  <a:lnTo>
                    <a:pt x="462" y="182"/>
                  </a:lnTo>
                  <a:lnTo>
                    <a:pt x="459" y="213"/>
                  </a:lnTo>
                  <a:lnTo>
                    <a:pt x="455" y="227"/>
                  </a:lnTo>
                  <a:lnTo>
                    <a:pt x="452" y="245"/>
                  </a:lnTo>
                  <a:lnTo>
                    <a:pt x="446" y="265"/>
                  </a:lnTo>
                  <a:lnTo>
                    <a:pt x="439" y="287"/>
                  </a:lnTo>
                  <a:lnTo>
                    <a:pt x="423" y="337"/>
                  </a:lnTo>
                  <a:lnTo>
                    <a:pt x="403" y="382"/>
                  </a:lnTo>
                  <a:lnTo>
                    <a:pt x="380" y="429"/>
                  </a:lnTo>
                  <a:lnTo>
                    <a:pt x="354" y="476"/>
                  </a:lnTo>
                  <a:lnTo>
                    <a:pt x="339" y="500"/>
                  </a:lnTo>
                  <a:lnTo>
                    <a:pt x="321" y="525"/>
                  </a:lnTo>
                  <a:lnTo>
                    <a:pt x="303" y="547"/>
                  </a:lnTo>
                  <a:lnTo>
                    <a:pt x="287" y="568"/>
                  </a:lnTo>
                  <a:lnTo>
                    <a:pt x="272" y="586"/>
                  </a:lnTo>
                  <a:lnTo>
                    <a:pt x="257" y="603"/>
                  </a:lnTo>
                  <a:lnTo>
                    <a:pt x="249" y="612"/>
                  </a:lnTo>
                  <a:lnTo>
                    <a:pt x="247" y="614"/>
                  </a:lnTo>
                  <a:lnTo>
                    <a:pt x="247" y="614"/>
                  </a:lnTo>
                  <a:lnTo>
                    <a:pt x="246" y="614"/>
                  </a:lnTo>
                  <a:lnTo>
                    <a:pt x="241" y="610"/>
                  </a:lnTo>
                  <a:lnTo>
                    <a:pt x="236" y="604"/>
                  </a:lnTo>
                  <a:lnTo>
                    <a:pt x="231" y="599"/>
                  </a:lnTo>
                  <a:lnTo>
                    <a:pt x="216" y="586"/>
                  </a:lnTo>
                  <a:lnTo>
                    <a:pt x="211" y="583"/>
                  </a:lnTo>
                  <a:lnTo>
                    <a:pt x="206" y="577"/>
                  </a:lnTo>
                  <a:lnTo>
                    <a:pt x="198" y="570"/>
                  </a:lnTo>
                  <a:lnTo>
                    <a:pt x="195" y="565"/>
                  </a:lnTo>
                  <a:lnTo>
                    <a:pt x="187" y="558"/>
                  </a:lnTo>
                  <a:lnTo>
                    <a:pt x="180" y="547"/>
                  </a:lnTo>
                  <a:lnTo>
                    <a:pt x="170" y="534"/>
                  </a:lnTo>
                  <a:lnTo>
                    <a:pt x="159" y="514"/>
                  </a:lnTo>
                  <a:lnTo>
                    <a:pt x="151" y="505"/>
                  </a:lnTo>
                  <a:lnTo>
                    <a:pt x="144" y="491"/>
                  </a:lnTo>
                  <a:lnTo>
                    <a:pt x="137" y="478"/>
                  </a:lnTo>
                  <a:lnTo>
                    <a:pt x="129" y="466"/>
                  </a:lnTo>
                  <a:lnTo>
                    <a:pt x="116" y="447"/>
                  </a:lnTo>
                  <a:lnTo>
                    <a:pt x="105" y="431"/>
                  </a:lnTo>
                  <a:lnTo>
                    <a:pt x="91" y="417"/>
                  </a:lnTo>
                  <a:lnTo>
                    <a:pt x="80" y="399"/>
                  </a:lnTo>
                  <a:lnTo>
                    <a:pt x="70" y="379"/>
                  </a:lnTo>
                  <a:lnTo>
                    <a:pt x="64" y="366"/>
                  </a:lnTo>
                  <a:lnTo>
                    <a:pt x="59" y="354"/>
                  </a:lnTo>
                  <a:lnTo>
                    <a:pt x="54" y="337"/>
                  </a:lnTo>
                  <a:lnTo>
                    <a:pt x="47" y="321"/>
                  </a:lnTo>
                  <a:lnTo>
                    <a:pt x="42" y="303"/>
                  </a:lnTo>
                  <a:lnTo>
                    <a:pt x="36" y="287"/>
                  </a:lnTo>
                  <a:lnTo>
                    <a:pt x="32" y="274"/>
                  </a:lnTo>
                  <a:lnTo>
                    <a:pt x="28" y="260"/>
                  </a:lnTo>
                  <a:lnTo>
                    <a:pt x="23" y="238"/>
                  </a:lnTo>
                  <a:lnTo>
                    <a:pt x="18" y="218"/>
                  </a:lnTo>
                  <a:lnTo>
                    <a:pt x="14" y="200"/>
                  </a:lnTo>
                  <a:lnTo>
                    <a:pt x="11" y="182"/>
                  </a:lnTo>
                  <a:lnTo>
                    <a:pt x="8" y="164"/>
                  </a:lnTo>
                  <a:lnTo>
                    <a:pt x="5" y="142"/>
                  </a:lnTo>
                  <a:lnTo>
                    <a:pt x="1" y="119"/>
                  </a:lnTo>
                  <a:lnTo>
                    <a:pt x="0" y="97"/>
                  </a:lnTo>
                  <a:lnTo>
                    <a:pt x="0" y="72"/>
                  </a:lnTo>
                  <a:lnTo>
                    <a:pt x="0" y="50"/>
                  </a:lnTo>
                  <a:lnTo>
                    <a:pt x="0" y="31"/>
                  </a:lnTo>
                  <a:lnTo>
                    <a:pt x="0" y="14"/>
                  </a:lnTo>
                  <a:lnTo>
                    <a:pt x="0" y="9"/>
                  </a:lnTo>
                  <a:lnTo>
                    <a:pt x="0" y="3"/>
                  </a:lnTo>
                  <a:lnTo>
                    <a:pt x="0" y="0"/>
                  </a:lnTo>
                  <a:lnTo>
                    <a:pt x="0" y="0"/>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35" name="Freeform 11"/>
            <p:cNvSpPr>
              <a:spLocks/>
            </p:cNvSpPr>
            <p:nvPr/>
          </p:nvSpPr>
          <p:spPr bwMode="auto">
            <a:xfrm>
              <a:off x="246" y="240"/>
              <a:ext cx="480" cy="9"/>
            </a:xfrm>
            <a:custGeom>
              <a:avLst/>
              <a:gdLst/>
              <a:ahLst/>
              <a:cxnLst>
                <a:cxn ang="0">
                  <a:pos x="480" y="6"/>
                </a:cxn>
                <a:cxn ang="0">
                  <a:pos x="478" y="0"/>
                </a:cxn>
                <a:cxn ang="0">
                  <a:pos x="0" y="0"/>
                </a:cxn>
                <a:cxn ang="0">
                  <a:pos x="0" y="8"/>
                </a:cxn>
                <a:cxn ang="0">
                  <a:pos x="478" y="8"/>
                </a:cxn>
                <a:cxn ang="0">
                  <a:pos x="480" y="6"/>
                </a:cxn>
              </a:cxnLst>
              <a:rect l="0" t="0" r="r" b="b"/>
              <a:pathLst>
                <a:path w="480" h="8">
                  <a:moveTo>
                    <a:pt x="480" y="6"/>
                  </a:moveTo>
                  <a:lnTo>
                    <a:pt x="478" y="0"/>
                  </a:lnTo>
                  <a:lnTo>
                    <a:pt x="0" y="0"/>
                  </a:lnTo>
                  <a:lnTo>
                    <a:pt x="0" y="8"/>
                  </a:lnTo>
                  <a:lnTo>
                    <a:pt x="478" y="8"/>
                  </a:lnTo>
                  <a:lnTo>
                    <a:pt x="480" y="6"/>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36" name="Freeform 12"/>
            <p:cNvSpPr>
              <a:spLocks/>
            </p:cNvSpPr>
            <p:nvPr/>
          </p:nvSpPr>
          <p:spPr bwMode="auto">
            <a:xfrm>
              <a:off x="721" y="248"/>
              <a:ext cx="7" cy="23"/>
            </a:xfrm>
            <a:custGeom>
              <a:avLst/>
              <a:gdLst/>
              <a:ahLst/>
              <a:cxnLst>
                <a:cxn ang="0">
                  <a:pos x="5" y="23"/>
                </a:cxn>
                <a:cxn ang="0">
                  <a:pos x="5" y="23"/>
                </a:cxn>
                <a:cxn ang="0">
                  <a:pos x="7" y="5"/>
                </a:cxn>
                <a:cxn ang="0">
                  <a:pos x="5" y="0"/>
                </a:cxn>
                <a:cxn ang="0">
                  <a:pos x="0" y="0"/>
                </a:cxn>
                <a:cxn ang="0">
                  <a:pos x="0" y="5"/>
                </a:cxn>
                <a:cxn ang="0">
                  <a:pos x="0" y="22"/>
                </a:cxn>
                <a:cxn ang="0">
                  <a:pos x="0" y="22"/>
                </a:cxn>
                <a:cxn ang="0">
                  <a:pos x="5" y="23"/>
                </a:cxn>
              </a:cxnLst>
              <a:rect l="0" t="0" r="r" b="b"/>
              <a:pathLst>
                <a:path w="7" h="23">
                  <a:moveTo>
                    <a:pt x="5" y="23"/>
                  </a:moveTo>
                  <a:lnTo>
                    <a:pt x="5" y="23"/>
                  </a:lnTo>
                  <a:lnTo>
                    <a:pt x="7" y="5"/>
                  </a:lnTo>
                  <a:lnTo>
                    <a:pt x="5" y="0"/>
                  </a:lnTo>
                  <a:lnTo>
                    <a:pt x="0" y="0"/>
                  </a:lnTo>
                  <a:lnTo>
                    <a:pt x="0" y="5"/>
                  </a:lnTo>
                  <a:lnTo>
                    <a:pt x="0" y="22"/>
                  </a:lnTo>
                  <a:lnTo>
                    <a:pt x="0" y="22"/>
                  </a:lnTo>
                  <a:lnTo>
                    <a:pt x="5" y="23"/>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37" name="Freeform 13"/>
            <p:cNvSpPr>
              <a:spLocks/>
            </p:cNvSpPr>
            <p:nvPr/>
          </p:nvSpPr>
          <p:spPr bwMode="auto">
            <a:xfrm>
              <a:off x="711" y="269"/>
              <a:ext cx="16" cy="127"/>
            </a:xfrm>
            <a:custGeom>
              <a:avLst/>
              <a:gdLst/>
              <a:ahLst/>
              <a:cxnLst>
                <a:cxn ang="0">
                  <a:pos x="5" y="126"/>
                </a:cxn>
                <a:cxn ang="0">
                  <a:pos x="5" y="126"/>
                </a:cxn>
                <a:cxn ang="0">
                  <a:pos x="12" y="86"/>
                </a:cxn>
                <a:cxn ang="0">
                  <a:pos x="13" y="48"/>
                </a:cxn>
                <a:cxn ang="0">
                  <a:pos x="15" y="18"/>
                </a:cxn>
                <a:cxn ang="0">
                  <a:pos x="15" y="1"/>
                </a:cxn>
                <a:cxn ang="0">
                  <a:pos x="10" y="0"/>
                </a:cxn>
                <a:cxn ang="0">
                  <a:pos x="10" y="18"/>
                </a:cxn>
                <a:cxn ang="0">
                  <a:pos x="9" y="48"/>
                </a:cxn>
                <a:cxn ang="0">
                  <a:pos x="5" y="84"/>
                </a:cxn>
                <a:cxn ang="0">
                  <a:pos x="0" y="126"/>
                </a:cxn>
                <a:cxn ang="0">
                  <a:pos x="0" y="126"/>
                </a:cxn>
                <a:cxn ang="0">
                  <a:pos x="5" y="126"/>
                </a:cxn>
              </a:cxnLst>
              <a:rect l="0" t="0" r="r" b="b"/>
              <a:pathLst>
                <a:path w="15" h="126">
                  <a:moveTo>
                    <a:pt x="5" y="126"/>
                  </a:moveTo>
                  <a:lnTo>
                    <a:pt x="5" y="126"/>
                  </a:lnTo>
                  <a:lnTo>
                    <a:pt x="12" y="86"/>
                  </a:lnTo>
                  <a:lnTo>
                    <a:pt x="13" y="48"/>
                  </a:lnTo>
                  <a:lnTo>
                    <a:pt x="15" y="18"/>
                  </a:lnTo>
                  <a:lnTo>
                    <a:pt x="15" y="1"/>
                  </a:lnTo>
                  <a:lnTo>
                    <a:pt x="10" y="0"/>
                  </a:lnTo>
                  <a:lnTo>
                    <a:pt x="10" y="18"/>
                  </a:lnTo>
                  <a:lnTo>
                    <a:pt x="9" y="48"/>
                  </a:lnTo>
                  <a:lnTo>
                    <a:pt x="5" y="84"/>
                  </a:lnTo>
                  <a:lnTo>
                    <a:pt x="0" y="126"/>
                  </a:lnTo>
                  <a:lnTo>
                    <a:pt x="0" y="126"/>
                  </a:lnTo>
                  <a:lnTo>
                    <a:pt x="5" y="126"/>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38" name="Freeform 14"/>
            <p:cNvSpPr>
              <a:spLocks/>
            </p:cNvSpPr>
            <p:nvPr/>
          </p:nvSpPr>
          <p:spPr bwMode="auto">
            <a:xfrm>
              <a:off x="681" y="395"/>
              <a:ext cx="35" cy="138"/>
            </a:xfrm>
            <a:custGeom>
              <a:avLst/>
              <a:gdLst/>
              <a:ahLst/>
              <a:cxnLst>
                <a:cxn ang="0">
                  <a:pos x="6" y="139"/>
                </a:cxn>
                <a:cxn ang="0">
                  <a:pos x="6" y="139"/>
                </a:cxn>
                <a:cxn ang="0">
                  <a:pos x="18" y="99"/>
                </a:cxn>
                <a:cxn ang="0">
                  <a:pos x="24" y="67"/>
                </a:cxn>
                <a:cxn ang="0">
                  <a:pos x="29" y="36"/>
                </a:cxn>
                <a:cxn ang="0">
                  <a:pos x="34" y="0"/>
                </a:cxn>
                <a:cxn ang="0">
                  <a:pos x="29" y="0"/>
                </a:cxn>
                <a:cxn ang="0">
                  <a:pos x="24" y="34"/>
                </a:cxn>
                <a:cxn ang="0">
                  <a:pos x="19" y="65"/>
                </a:cxn>
                <a:cxn ang="0">
                  <a:pos x="13" y="97"/>
                </a:cxn>
                <a:cxn ang="0">
                  <a:pos x="0" y="139"/>
                </a:cxn>
                <a:cxn ang="0">
                  <a:pos x="0" y="139"/>
                </a:cxn>
                <a:cxn ang="0">
                  <a:pos x="6" y="139"/>
                </a:cxn>
              </a:cxnLst>
              <a:rect l="0" t="0" r="r" b="b"/>
              <a:pathLst>
                <a:path w="34" h="139">
                  <a:moveTo>
                    <a:pt x="6" y="139"/>
                  </a:moveTo>
                  <a:lnTo>
                    <a:pt x="6" y="139"/>
                  </a:lnTo>
                  <a:lnTo>
                    <a:pt x="18" y="99"/>
                  </a:lnTo>
                  <a:lnTo>
                    <a:pt x="24" y="67"/>
                  </a:lnTo>
                  <a:lnTo>
                    <a:pt x="29" y="36"/>
                  </a:lnTo>
                  <a:lnTo>
                    <a:pt x="34" y="0"/>
                  </a:lnTo>
                  <a:lnTo>
                    <a:pt x="29" y="0"/>
                  </a:lnTo>
                  <a:lnTo>
                    <a:pt x="24" y="34"/>
                  </a:lnTo>
                  <a:lnTo>
                    <a:pt x="19" y="65"/>
                  </a:lnTo>
                  <a:lnTo>
                    <a:pt x="13" y="97"/>
                  </a:lnTo>
                  <a:lnTo>
                    <a:pt x="0" y="139"/>
                  </a:lnTo>
                  <a:lnTo>
                    <a:pt x="0" y="139"/>
                  </a:lnTo>
                  <a:lnTo>
                    <a:pt x="6" y="139"/>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39" name="Freeform 15"/>
            <p:cNvSpPr>
              <a:spLocks/>
            </p:cNvSpPr>
            <p:nvPr/>
          </p:nvSpPr>
          <p:spPr bwMode="auto">
            <a:xfrm>
              <a:off x="598" y="533"/>
              <a:ext cx="90" cy="189"/>
            </a:xfrm>
            <a:custGeom>
              <a:avLst/>
              <a:gdLst/>
              <a:ahLst/>
              <a:cxnLst>
                <a:cxn ang="0">
                  <a:pos x="5" y="189"/>
                </a:cxn>
                <a:cxn ang="0">
                  <a:pos x="5" y="189"/>
                </a:cxn>
                <a:cxn ang="0">
                  <a:pos x="18" y="168"/>
                </a:cxn>
                <a:cxn ang="0">
                  <a:pos x="30" y="144"/>
                </a:cxn>
                <a:cxn ang="0">
                  <a:pos x="43" y="119"/>
                </a:cxn>
                <a:cxn ang="0">
                  <a:pos x="54" y="97"/>
                </a:cxn>
                <a:cxn ang="0">
                  <a:pos x="64" y="74"/>
                </a:cxn>
                <a:cxn ang="0">
                  <a:pos x="72" y="50"/>
                </a:cxn>
                <a:cxn ang="0">
                  <a:pos x="82" y="27"/>
                </a:cxn>
                <a:cxn ang="0">
                  <a:pos x="90" y="0"/>
                </a:cxn>
                <a:cxn ang="0">
                  <a:pos x="84" y="0"/>
                </a:cxn>
                <a:cxn ang="0">
                  <a:pos x="77" y="23"/>
                </a:cxn>
                <a:cxn ang="0">
                  <a:pos x="67" y="49"/>
                </a:cxn>
                <a:cxn ang="0">
                  <a:pos x="58" y="70"/>
                </a:cxn>
                <a:cxn ang="0">
                  <a:pos x="48" y="94"/>
                </a:cxn>
                <a:cxn ang="0">
                  <a:pos x="38" y="119"/>
                </a:cxn>
                <a:cxn ang="0">
                  <a:pos x="26" y="141"/>
                </a:cxn>
                <a:cxn ang="0">
                  <a:pos x="13" y="164"/>
                </a:cxn>
                <a:cxn ang="0">
                  <a:pos x="0" y="188"/>
                </a:cxn>
                <a:cxn ang="0">
                  <a:pos x="0" y="188"/>
                </a:cxn>
                <a:cxn ang="0">
                  <a:pos x="5" y="189"/>
                </a:cxn>
              </a:cxnLst>
              <a:rect l="0" t="0" r="r" b="b"/>
              <a:pathLst>
                <a:path w="90" h="189">
                  <a:moveTo>
                    <a:pt x="5" y="189"/>
                  </a:moveTo>
                  <a:lnTo>
                    <a:pt x="5" y="189"/>
                  </a:lnTo>
                  <a:lnTo>
                    <a:pt x="18" y="168"/>
                  </a:lnTo>
                  <a:lnTo>
                    <a:pt x="30" y="144"/>
                  </a:lnTo>
                  <a:lnTo>
                    <a:pt x="43" y="119"/>
                  </a:lnTo>
                  <a:lnTo>
                    <a:pt x="54" y="97"/>
                  </a:lnTo>
                  <a:lnTo>
                    <a:pt x="64" y="74"/>
                  </a:lnTo>
                  <a:lnTo>
                    <a:pt x="72" y="50"/>
                  </a:lnTo>
                  <a:lnTo>
                    <a:pt x="82" y="27"/>
                  </a:lnTo>
                  <a:lnTo>
                    <a:pt x="90" y="0"/>
                  </a:lnTo>
                  <a:lnTo>
                    <a:pt x="84" y="0"/>
                  </a:lnTo>
                  <a:lnTo>
                    <a:pt x="77" y="23"/>
                  </a:lnTo>
                  <a:lnTo>
                    <a:pt x="67" y="49"/>
                  </a:lnTo>
                  <a:lnTo>
                    <a:pt x="58" y="70"/>
                  </a:lnTo>
                  <a:lnTo>
                    <a:pt x="48" y="94"/>
                  </a:lnTo>
                  <a:lnTo>
                    <a:pt x="38" y="119"/>
                  </a:lnTo>
                  <a:lnTo>
                    <a:pt x="26" y="141"/>
                  </a:lnTo>
                  <a:lnTo>
                    <a:pt x="13" y="164"/>
                  </a:lnTo>
                  <a:lnTo>
                    <a:pt x="0" y="188"/>
                  </a:lnTo>
                  <a:lnTo>
                    <a:pt x="0" y="188"/>
                  </a:lnTo>
                  <a:lnTo>
                    <a:pt x="5" y="189"/>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40" name="Freeform 16"/>
            <p:cNvSpPr>
              <a:spLocks/>
            </p:cNvSpPr>
            <p:nvPr/>
          </p:nvSpPr>
          <p:spPr bwMode="auto">
            <a:xfrm>
              <a:off x="491" y="722"/>
              <a:ext cx="113" cy="142"/>
            </a:xfrm>
            <a:custGeom>
              <a:avLst/>
              <a:gdLst/>
              <a:ahLst/>
              <a:cxnLst>
                <a:cxn ang="0">
                  <a:pos x="2" y="142"/>
                </a:cxn>
                <a:cxn ang="0">
                  <a:pos x="3" y="140"/>
                </a:cxn>
                <a:cxn ang="0">
                  <a:pos x="16" y="129"/>
                </a:cxn>
                <a:cxn ang="0">
                  <a:pos x="44" y="95"/>
                </a:cxn>
                <a:cxn ang="0">
                  <a:pos x="62" y="74"/>
                </a:cxn>
                <a:cxn ang="0">
                  <a:pos x="80" y="50"/>
                </a:cxn>
                <a:cxn ang="0">
                  <a:pos x="97" y="27"/>
                </a:cxn>
                <a:cxn ang="0">
                  <a:pos x="113" y="1"/>
                </a:cxn>
                <a:cxn ang="0">
                  <a:pos x="108" y="0"/>
                </a:cxn>
                <a:cxn ang="0">
                  <a:pos x="92" y="21"/>
                </a:cxn>
                <a:cxn ang="0">
                  <a:pos x="75" y="46"/>
                </a:cxn>
                <a:cxn ang="0">
                  <a:pos x="57" y="70"/>
                </a:cxn>
                <a:cxn ang="0">
                  <a:pos x="39" y="90"/>
                </a:cxn>
                <a:cxn ang="0">
                  <a:pos x="13" y="124"/>
                </a:cxn>
                <a:cxn ang="0">
                  <a:pos x="0" y="137"/>
                </a:cxn>
                <a:cxn ang="0">
                  <a:pos x="3" y="137"/>
                </a:cxn>
                <a:cxn ang="0">
                  <a:pos x="2" y="142"/>
                </a:cxn>
              </a:cxnLst>
              <a:rect l="0" t="0" r="r" b="b"/>
              <a:pathLst>
                <a:path w="113" h="142">
                  <a:moveTo>
                    <a:pt x="2" y="142"/>
                  </a:moveTo>
                  <a:lnTo>
                    <a:pt x="3" y="140"/>
                  </a:lnTo>
                  <a:lnTo>
                    <a:pt x="16" y="129"/>
                  </a:lnTo>
                  <a:lnTo>
                    <a:pt x="44" y="95"/>
                  </a:lnTo>
                  <a:lnTo>
                    <a:pt x="62" y="74"/>
                  </a:lnTo>
                  <a:lnTo>
                    <a:pt x="80" y="50"/>
                  </a:lnTo>
                  <a:lnTo>
                    <a:pt x="97" y="27"/>
                  </a:lnTo>
                  <a:lnTo>
                    <a:pt x="113" y="1"/>
                  </a:lnTo>
                  <a:lnTo>
                    <a:pt x="108" y="0"/>
                  </a:lnTo>
                  <a:lnTo>
                    <a:pt x="92" y="21"/>
                  </a:lnTo>
                  <a:lnTo>
                    <a:pt x="75" y="46"/>
                  </a:lnTo>
                  <a:lnTo>
                    <a:pt x="57" y="70"/>
                  </a:lnTo>
                  <a:lnTo>
                    <a:pt x="39" y="90"/>
                  </a:lnTo>
                  <a:lnTo>
                    <a:pt x="13" y="124"/>
                  </a:lnTo>
                  <a:lnTo>
                    <a:pt x="0" y="137"/>
                  </a:lnTo>
                  <a:lnTo>
                    <a:pt x="3" y="137"/>
                  </a:lnTo>
                  <a:lnTo>
                    <a:pt x="2" y="142"/>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41" name="Freeform 17"/>
            <p:cNvSpPr>
              <a:spLocks/>
            </p:cNvSpPr>
            <p:nvPr/>
          </p:nvSpPr>
          <p:spPr bwMode="auto">
            <a:xfrm>
              <a:off x="449" y="821"/>
              <a:ext cx="43" cy="43"/>
            </a:xfrm>
            <a:custGeom>
              <a:avLst/>
              <a:gdLst/>
              <a:ahLst/>
              <a:cxnLst>
                <a:cxn ang="0">
                  <a:pos x="0" y="5"/>
                </a:cxn>
                <a:cxn ang="0">
                  <a:pos x="0" y="5"/>
                </a:cxn>
                <a:cxn ang="0">
                  <a:pos x="25" y="29"/>
                </a:cxn>
                <a:cxn ang="0">
                  <a:pos x="43" y="43"/>
                </a:cxn>
                <a:cxn ang="0">
                  <a:pos x="44" y="38"/>
                </a:cxn>
                <a:cxn ang="0">
                  <a:pos x="28" y="23"/>
                </a:cxn>
                <a:cxn ang="0">
                  <a:pos x="5" y="0"/>
                </a:cxn>
                <a:cxn ang="0">
                  <a:pos x="5" y="0"/>
                </a:cxn>
                <a:cxn ang="0">
                  <a:pos x="0" y="5"/>
                </a:cxn>
              </a:cxnLst>
              <a:rect l="0" t="0" r="r" b="b"/>
              <a:pathLst>
                <a:path w="44" h="43">
                  <a:moveTo>
                    <a:pt x="0" y="5"/>
                  </a:moveTo>
                  <a:lnTo>
                    <a:pt x="0" y="5"/>
                  </a:lnTo>
                  <a:lnTo>
                    <a:pt x="25" y="29"/>
                  </a:lnTo>
                  <a:lnTo>
                    <a:pt x="43" y="43"/>
                  </a:lnTo>
                  <a:lnTo>
                    <a:pt x="44" y="38"/>
                  </a:lnTo>
                  <a:lnTo>
                    <a:pt x="28" y="23"/>
                  </a:lnTo>
                  <a:lnTo>
                    <a:pt x="5" y="0"/>
                  </a:lnTo>
                  <a:lnTo>
                    <a:pt x="5" y="0"/>
                  </a:lnTo>
                  <a:lnTo>
                    <a:pt x="0" y="5"/>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42" name="Freeform 18"/>
            <p:cNvSpPr>
              <a:spLocks/>
            </p:cNvSpPr>
            <p:nvPr/>
          </p:nvSpPr>
          <p:spPr bwMode="auto">
            <a:xfrm>
              <a:off x="389" y="735"/>
              <a:ext cx="66" cy="91"/>
            </a:xfrm>
            <a:custGeom>
              <a:avLst/>
              <a:gdLst/>
              <a:ahLst/>
              <a:cxnLst>
                <a:cxn ang="0">
                  <a:pos x="0" y="4"/>
                </a:cxn>
                <a:cxn ang="0">
                  <a:pos x="0" y="4"/>
                </a:cxn>
                <a:cxn ang="0">
                  <a:pos x="13" y="27"/>
                </a:cxn>
                <a:cxn ang="0">
                  <a:pos x="27" y="45"/>
                </a:cxn>
                <a:cxn ang="0">
                  <a:pos x="35" y="61"/>
                </a:cxn>
                <a:cxn ang="0">
                  <a:pos x="45" y="70"/>
                </a:cxn>
                <a:cxn ang="0">
                  <a:pos x="54" y="83"/>
                </a:cxn>
                <a:cxn ang="0">
                  <a:pos x="61" y="90"/>
                </a:cxn>
                <a:cxn ang="0">
                  <a:pos x="66" y="85"/>
                </a:cxn>
                <a:cxn ang="0">
                  <a:pos x="59" y="78"/>
                </a:cxn>
                <a:cxn ang="0">
                  <a:pos x="48" y="65"/>
                </a:cxn>
                <a:cxn ang="0">
                  <a:pos x="40" y="56"/>
                </a:cxn>
                <a:cxn ang="0">
                  <a:pos x="30" y="43"/>
                </a:cxn>
                <a:cxn ang="0">
                  <a:pos x="18" y="25"/>
                </a:cxn>
                <a:cxn ang="0">
                  <a:pos x="5" y="0"/>
                </a:cxn>
                <a:cxn ang="0">
                  <a:pos x="5" y="0"/>
                </a:cxn>
                <a:cxn ang="0">
                  <a:pos x="0" y="4"/>
                </a:cxn>
              </a:cxnLst>
              <a:rect l="0" t="0" r="r" b="b"/>
              <a:pathLst>
                <a:path w="66" h="90">
                  <a:moveTo>
                    <a:pt x="0" y="4"/>
                  </a:moveTo>
                  <a:lnTo>
                    <a:pt x="0" y="4"/>
                  </a:lnTo>
                  <a:lnTo>
                    <a:pt x="13" y="27"/>
                  </a:lnTo>
                  <a:lnTo>
                    <a:pt x="27" y="45"/>
                  </a:lnTo>
                  <a:lnTo>
                    <a:pt x="35" y="61"/>
                  </a:lnTo>
                  <a:lnTo>
                    <a:pt x="45" y="70"/>
                  </a:lnTo>
                  <a:lnTo>
                    <a:pt x="54" y="83"/>
                  </a:lnTo>
                  <a:lnTo>
                    <a:pt x="61" y="90"/>
                  </a:lnTo>
                  <a:lnTo>
                    <a:pt x="66" y="85"/>
                  </a:lnTo>
                  <a:lnTo>
                    <a:pt x="59" y="78"/>
                  </a:lnTo>
                  <a:lnTo>
                    <a:pt x="48" y="65"/>
                  </a:lnTo>
                  <a:lnTo>
                    <a:pt x="40" y="56"/>
                  </a:lnTo>
                  <a:lnTo>
                    <a:pt x="30" y="43"/>
                  </a:lnTo>
                  <a:lnTo>
                    <a:pt x="18" y="25"/>
                  </a:lnTo>
                  <a:lnTo>
                    <a:pt x="5" y="0"/>
                  </a:lnTo>
                  <a:lnTo>
                    <a:pt x="5" y="0"/>
                  </a:lnTo>
                  <a:lnTo>
                    <a:pt x="0" y="4"/>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43" name="Freeform 19"/>
            <p:cNvSpPr>
              <a:spLocks/>
            </p:cNvSpPr>
            <p:nvPr/>
          </p:nvSpPr>
          <p:spPr bwMode="auto">
            <a:xfrm>
              <a:off x="290" y="565"/>
              <a:ext cx="104" cy="174"/>
            </a:xfrm>
            <a:custGeom>
              <a:avLst/>
              <a:gdLst/>
              <a:ahLst/>
              <a:cxnLst>
                <a:cxn ang="0">
                  <a:pos x="0" y="4"/>
                </a:cxn>
                <a:cxn ang="0">
                  <a:pos x="0" y="4"/>
                </a:cxn>
                <a:cxn ang="0">
                  <a:pos x="11" y="36"/>
                </a:cxn>
                <a:cxn ang="0">
                  <a:pos x="23" y="62"/>
                </a:cxn>
                <a:cxn ang="0">
                  <a:pos x="34" y="82"/>
                </a:cxn>
                <a:cxn ang="0">
                  <a:pos x="44" y="98"/>
                </a:cxn>
                <a:cxn ang="0">
                  <a:pos x="57" y="114"/>
                </a:cxn>
                <a:cxn ang="0">
                  <a:pos x="70" y="130"/>
                </a:cxn>
                <a:cxn ang="0">
                  <a:pos x="82" y="150"/>
                </a:cxn>
                <a:cxn ang="0">
                  <a:pos x="98" y="174"/>
                </a:cxn>
                <a:cxn ang="0">
                  <a:pos x="103" y="170"/>
                </a:cxn>
                <a:cxn ang="0">
                  <a:pos x="88" y="147"/>
                </a:cxn>
                <a:cxn ang="0">
                  <a:pos x="74" y="127"/>
                </a:cxn>
                <a:cxn ang="0">
                  <a:pos x="62" y="110"/>
                </a:cxn>
                <a:cxn ang="0">
                  <a:pos x="51" y="96"/>
                </a:cxn>
                <a:cxn ang="0">
                  <a:pos x="39" y="78"/>
                </a:cxn>
                <a:cxn ang="0">
                  <a:pos x="28" y="58"/>
                </a:cxn>
                <a:cxn ang="0">
                  <a:pos x="18" y="35"/>
                </a:cxn>
                <a:cxn ang="0">
                  <a:pos x="6" y="0"/>
                </a:cxn>
                <a:cxn ang="0">
                  <a:pos x="6" y="0"/>
                </a:cxn>
                <a:cxn ang="0">
                  <a:pos x="0" y="4"/>
                </a:cxn>
              </a:cxnLst>
              <a:rect l="0" t="0" r="r" b="b"/>
              <a:pathLst>
                <a:path w="103" h="174">
                  <a:moveTo>
                    <a:pt x="0" y="4"/>
                  </a:moveTo>
                  <a:lnTo>
                    <a:pt x="0" y="4"/>
                  </a:lnTo>
                  <a:lnTo>
                    <a:pt x="11" y="36"/>
                  </a:lnTo>
                  <a:lnTo>
                    <a:pt x="23" y="62"/>
                  </a:lnTo>
                  <a:lnTo>
                    <a:pt x="34" y="82"/>
                  </a:lnTo>
                  <a:lnTo>
                    <a:pt x="44" y="98"/>
                  </a:lnTo>
                  <a:lnTo>
                    <a:pt x="57" y="114"/>
                  </a:lnTo>
                  <a:lnTo>
                    <a:pt x="70" y="130"/>
                  </a:lnTo>
                  <a:lnTo>
                    <a:pt x="82" y="150"/>
                  </a:lnTo>
                  <a:lnTo>
                    <a:pt x="98" y="174"/>
                  </a:lnTo>
                  <a:lnTo>
                    <a:pt x="103" y="170"/>
                  </a:lnTo>
                  <a:lnTo>
                    <a:pt x="88" y="147"/>
                  </a:lnTo>
                  <a:lnTo>
                    <a:pt x="74" y="127"/>
                  </a:lnTo>
                  <a:lnTo>
                    <a:pt x="62" y="110"/>
                  </a:lnTo>
                  <a:lnTo>
                    <a:pt x="51" y="96"/>
                  </a:lnTo>
                  <a:lnTo>
                    <a:pt x="39" y="78"/>
                  </a:lnTo>
                  <a:lnTo>
                    <a:pt x="28" y="58"/>
                  </a:lnTo>
                  <a:lnTo>
                    <a:pt x="18" y="35"/>
                  </a:lnTo>
                  <a:lnTo>
                    <a:pt x="6" y="0"/>
                  </a:lnTo>
                  <a:lnTo>
                    <a:pt x="6" y="0"/>
                  </a:lnTo>
                  <a:lnTo>
                    <a:pt x="0" y="4"/>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44" name="Freeform 20"/>
            <p:cNvSpPr>
              <a:spLocks/>
            </p:cNvSpPr>
            <p:nvPr/>
          </p:nvSpPr>
          <p:spPr bwMode="auto">
            <a:xfrm>
              <a:off x="246" y="390"/>
              <a:ext cx="50" cy="180"/>
            </a:xfrm>
            <a:custGeom>
              <a:avLst/>
              <a:gdLst/>
              <a:ahLst/>
              <a:cxnLst>
                <a:cxn ang="0">
                  <a:pos x="0" y="0"/>
                </a:cxn>
                <a:cxn ang="0">
                  <a:pos x="1" y="0"/>
                </a:cxn>
                <a:cxn ang="0">
                  <a:pos x="8" y="42"/>
                </a:cxn>
                <a:cxn ang="0">
                  <a:pos x="14" y="76"/>
                </a:cxn>
                <a:cxn ang="0">
                  <a:pos x="26" y="120"/>
                </a:cxn>
                <a:cxn ang="0">
                  <a:pos x="44" y="181"/>
                </a:cxn>
                <a:cxn ang="0">
                  <a:pos x="50" y="177"/>
                </a:cxn>
                <a:cxn ang="0">
                  <a:pos x="31" y="118"/>
                </a:cxn>
                <a:cxn ang="0">
                  <a:pos x="21" y="76"/>
                </a:cxn>
                <a:cxn ang="0">
                  <a:pos x="13" y="40"/>
                </a:cxn>
                <a:cxn ang="0">
                  <a:pos x="8" y="0"/>
                </a:cxn>
                <a:cxn ang="0">
                  <a:pos x="8" y="0"/>
                </a:cxn>
                <a:cxn ang="0">
                  <a:pos x="0" y="0"/>
                </a:cxn>
              </a:cxnLst>
              <a:rect l="0" t="0" r="r" b="b"/>
              <a:pathLst>
                <a:path w="50" h="181">
                  <a:moveTo>
                    <a:pt x="0" y="0"/>
                  </a:moveTo>
                  <a:lnTo>
                    <a:pt x="1" y="0"/>
                  </a:lnTo>
                  <a:lnTo>
                    <a:pt x="8" y="42"/>
                  </a:lnTo>
                  <a:lnTo>
                    <a:pt x="14" y="76"/>
                  </a:lnTo>
                  <a:lnTo>
                    <a:pt x="26" y="120"/>
                  </a:lnTo>
                  <a:lnTo>
                    <a:pt x="44" y="181"/>
                  </a:lnTo>
                  <a:lnTo>
                    <a:pt x="50" y="177"/>
                  </a:lnTo>
                  <a:lnTo>
                    <a:pt x="31" y="118"/>
                  </a:lnTo>
                  <a:lnTo>
                    <a:pt x="21" y="76"/>
                  </a:lnTo>
                  <a:lnTo>
                    <a:pt x="13" y="40"/>
                  </a:lnTo>
                  <a:lnTo>
                    <a:pt x="8" y="0"/>
                  </a:lnTo>
                  <a:lnTo>
                    <a:pt x="8" y="0"/>
                  </a:lnTo>
                  <a:lnTo>
                    <a:pt x="0" y="0"/>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45" name="Freeform 21"/>
            <p:cNvSpPr>
              <a:spLocks/>
            </p:cNvSpPr>
            <p:nvPr/>
          </p:nvSpPr>
          <p:spPr bwMode="auto">
            <a:xfrm>
              <a:off x="241" y="240"/>
              <a:ext cx="12" cy="149"/>
            </a:xfrm>
            <a:custGeom>
              <a:avLst/>
              <a:gdLst/>
              <a:ahLst/>
              <a:cxnLst>
                <a:cxn ang="0">
                  <a:pos x="4" y="0"/>
                </a:cxn>
                <a:cxn ang="0">
                  <a:pos x="0" y="6"/>
                </a:cxn>
                <a:cxn ang="0">
                  <a:pos x="0" y="19"/>
                </a:cxn>
                <a:cxn ang="0">
                  <a:pos x="0" y="56"/>
                </a:cxn>
                <a:cxn ang="0">
                  <a:pos x="2" y="103"/>
                </a:cxn>
                <a:cxn ang="0">
                  <a:pos x="4" y="148"/>
                </a:cxn>
                <a:cxn ang="0">
                  <a:pos x="12" y="148"/>
                </a:cxn>
                <a:cxn ang="0">
                  <a:pos x="7" y="103"/>
                </a:cxn>
                <a:cxn ang="0">
                  <a:pos x="5" y="56"/>
                </a:cxn>
                <a:cxn ang="0">
                  <a:pos x="5" y="19"/>
                </a:cxn>
                <a:cxn ang="0">
                  <a:pos x="5" y="6"/>
                </a:cxn>
                <a:cxn ang="0">
                  <a:pos x="4" y="8"/>
                </a:cxn>
                <a:cxn ang="0">
                  <a:pos x="4" y="0"/>
                </a:cxn>
                <a:cxn ang="0">
                  <a:pos x="0" y="0"/>
                </a:cxn>
                <a:cxn ang="0">
                  <a:pos x="0" y="6"/>
                </a:cxn>
                <a:cxn ang="0">
                  <a:pos x="4" y="0"/>
                </a:cxn>
              </a:cxnLst>
              <a:rect l="0" t="0" r="r" b="b"/>
              <a:pathLst>
                <a:path w="12" h="148">
                  <a:moveTo>
                    <a:pt x="4" y="0"/>
                  </a:moveTo>
                  <a:lnTo>
                    <a:pt x="0" y="6"/>
                  </a:lnTo>
                  <a:lnTo>
                    <a:pt x="0" y="19"/>
                  </a:lnTo>
                  <a:lnTo>
                    <a:pt x="0" y="56"/>
                  </a:lnTo>
                  <a:lnTo>
                    <a:pt x="2" y="103"/>
                  </a:lnTo>
                  <a:lnTo>
                    <a:pt x="4" y="148"/>
                  </a:lnTo>
                  <a:lnTo>
                    <a:pt x="12" y="148"/>
                  </a:lnTo>
                  <a:lnTo>
                    <a:pt x="7" y="103"/>
                  </a:lnTo>
                  <a:lnTo>
                    <a:pt x="5" y="56"/>
                  </a:lnTo>
                  <a:lnTo>
                    <a:pt x="5" y="19"/>
                  </a:lnTo>
                  <a:lnTo>
                    <a:pt x="5" y="6"/>
                  </a:lnTo>
                  <a:lnTo>
                    <a:pt x="4" y="8"/>
                  </a:lnTo>
                  <a:lnTo>
                    <a:pt x="4" y="0"/>
                  </a:lnTo>
                  <a:lnTo>
                    <a:pt x="0" y="0"/>
                  </a:lnTo>
                  <a:lnTo>
                    <a:pt x="0" y="6"/>
                  </a:lnTo>
                  <a:lnTo>
                    <a:pt x="4" y="0"/>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46" name="Freeform 22"/>
            <p:cNvSpPr>
              <a:spLocks/>
            </p:cNvSpPr>
            <p:nvPr/>
          </p:nvSpPr>
          <p:spPr bwMode="auto">
            <a:xfrm>
              <a:off x="146" y="197"/>
              <a:ext cx="514" cy="654"/>
            </a:xfrm>
            <a:custGeom>
              <a:avLst/>
              <a:gdLst/>
              <a:ahLst/>
              <a:cxnLst>
                <a:cxn ang="0">
                  <a:pos x="510" y="2"/>
                </a:cxn>
                <a:cxn ang="0">
                  <a:pos x="511" y="0"/>
                </a:cxn>
                <a:cxn ang="0">
                  <a:pos x="513" y="2"/>
                </a:cxn>
                <a:cxn ang="0">
                  <a:pos x="513" y="17"/>
                </a:cxn>
                <a:cxn ang="0">
                  <a:pos x="508" y="60"/>
                </a:cxn>
                <a:cxn ang="0">
                  <a:pos x="506" y="105"/>
                </a:cxn>
                <a:cxn ang="0">
                  <a:pos x="503" y="141"/>
                </a:cxn>
                <a:cxn ang="0">
                  <a:pos x="498" y="181"/>
                </a:cxn>
                <a:cxn ang="0">
                  <a:pos x="492" y="215"/>
                </a:cxn>
                <a:cxn ang="0">
                  <a:pos x="485" y="249"/>
                </a:cxn>
                <a:cxn ang="0">
                  <a:pos x="475" y="287"/>
                </a:cxn>
                <a:cxn ang="0">
                  <a:pos x="464" y="338"/>
                </a:cxn>
                <a:cxn ang="0">
                  <a:pos x="441" y="408"/>
                </a:cxn>
                <a:cxn ang="0">
                  <a:pos x="421" y="455"/>
                </a:cxn>
                <a:cxn ang="0">
                  <a:pos x="396" y="504"/>
                </a:cxn>
                <a:cxn ang="0">
                  <a:pos x="359" y="556"/>
                </a:cxn>
                <a:cxn ang="0">
                  <a:pos x="316" y="605"/>
                </a:cxn>
                <a:cxn ang="0">
                  <a:pos x="280" y="641"/>
                </a:cxn>
                <a:cxn ang="0">
                  <a:pos x="269" y="652"/>
                </a:cxn>
                <a:cxn ang="0">
                  <a:pos x="265" y="655"/>
                </a:cxn>
                <a:cxn ang="0">
                  <a:pos x="259" y="650"/>
                </a:cxn>
                <a:cxn ang="0">
                  <a:pos x="247" y="641"/>
                </a:cxn>
                <a:cxn ang="0">
                  <a:pos x="226" y="625"/>
                </a:cxn>
                <a:cxn ang="0">
                  <a:pos x="218" y="616"/>
                </a:cxn>
                <a:cxn ang="0">
                  <a:pos x="206" y="600"/>
                </a:cxn>
                <a:cxn ang="0">
                  <a:pos x="185" y="576"/>
                </a:cxn>
                <a:cxn ang="0">
                  <a:pos x="160" y="538"/>
                </a:cxn>
                <a:cxn ang="0">
                  <a:pos x="116" y="462"/>
                </a:cxn>
                <a:cxn ang="0">
                  <a:pos x="82" y="390"/>
                </a:cxn>
                <a:cxn ang="0">
                  <a:pos x="65" y="349"/>
                </a:cxn>
                <a:cxn ang="0">
                  <a:pos x="47" y="293"/>
                </a:cxn>
                <a:cxn ang="0">
                  <a:pos x="24" y="206"/>
                </a:cxn>
                <a:cxn ang="0">
                  <a:pos x="11" y="132"/>
                </a:cxn>
                <a:cxn ang="0">
                  <a:pos x="5" y="82"/>
                </a:cxn>
                <a:cxn ang="0">
                  <a:pos x="1" y="35"/>
                </a:cxn>
                <a:cxn ang="0">
                  <a:pos x="0" y="11"/>
                </a:cxn>
                <a:cxn ang="0">
                  <a:pos x="1" y="2"/>
                </a:cxn>
              </a:cxnLst>
              <a:rect l="0" t="0" r="r" b="b"/>
              <a:pathLst>
                <a:path w="514" h="655">
                  <a:moveTo>
                    <a:pt x="1" y="2"/>
                  </a:moveTo>
                  <a:lnTo>
                    <a:pt x="510" y="2"/>
                  </a:lnTo>
                  <a:lnTo>
                    <a:pt x="511" y="2"/>
                  </a:lnTo>
                  <a:lnTo>
                    <a:pt x="511" y="0"/>
                  </a:lnTo>
                  <a:lnTo>
                    <a:pt x="513" y="0"/>
                  </a:lnTo>
                  <a:lnTo>
                    <a:pt x="513" y="2"/>
                  </a:lnTo>
                  <a:lnTo>
                    <a:pt x="514" y="8"/>
                  </a:lnTo>
                  <a:lnTo>
                    <a:pt x="513" y="17"/>
                  </a:lnTo>
                  <a:lnTo>
                    <a:pt x="511" y="29"/>
                  </a:lnTo>
                  <a:lnTo>
                    <a:pt x="508" y="60"/>
                  </a:lnTo>
                  <a:lnTo>
                    <a:pt x="508" y="89"/>
                  </a:lnTo>
                  <a:lnTo>
                    <a:pt x="506" y="105"/>
                  </a:lnTo>
                  <a:lnTo>
                    <a:pt x="505" y="121"/>
                  </a:lnTo>
                  <a:lnTo>
                    <a:pt x="503" y="141"/>
                  </a:lnTo>
                  <a:lnTo>
                    <a:pt x="500" y="161"/>
                  </a:lnTo>
                  <a:lnTo>
                    <a:pt x="498" y="181"/>
                  </a:lnTo>
                  <a:lnTo>
                    <a:pt x="495" y="199"/>
                  </a:lnTo>
                  <a:lnTo>
                    <a:pt x="492" y="215"/>
                  </a:lnTo>
                  <a:lnTo>
                    <a:pt x="490" y="231"/>
                  </a:lnTo>
                  <a:lnTo>
                    <a:pt x="485" y="249"/>
                  </a:lnTo>
                  <a:lnTo>
                    <a:pt x="480" y="267"/>
                  </a:lnTo>
                  <a:lnTo>
                    <a:pt x="475" y="287"/>
                  </a:lnTo>
                  <a:lnTo>
                    <a:pt x="469" y="311"/>
                  </a:lnTo>
                  <a:lnTo>
                    <a:pt x="464" y="338"/>
                  </a:lnTo>
                  <a:lnTo>
                    <a:pt x="455" y="361"/>
                  </a:lnTo>
                  <a:lnTo>
                    <a:pt x="441" y="408"/>
                  </a:lnTo>
                  <a:lnTo>
                    <a:pt x="433" y="432"/>
                  </a:lnTo>
                  <a:lnTo>
                    <a:pt x="421" y="455"/>
                  </a:lnTo>
                  <a:lnTo>
                    <a:pt x="410" y="479"/>
                  </a:lnTo>
                  <a:lnTo>
                    <a:pt x="396" y="504"/>
                  </a:lnTo>
                  <a:lnTo>
                    <a:pt x="380" y="529"/>
                  </a:lnTo>
                  <a:lnTo>
                    <a:pt x="359" y="556"/>
                  </a:lnTo>
                  <a:lnTo>
                    <a:pt x="337" y="581"/>
                  </a:lnTo>
                  <a:lnTo>
                    <a:pt x="316" y="605"/>
                  </a:lnTo>
                  <a:lnTo>
                    <a:pt x="295" y="625"/>
                  </a:lnTo>
                  <a:lnTo>
                    <a:pt x="280" y="641"/>
                  </a:lnTo>
                  <a:lnTo>
                    <a:pt x="273" y="646"/>
                  </a:lnTo>
                  <a:lnTo>
                    <a:pt x="269" y="652"/>
                  </a:lnTo>
                  <a:lnTo>
                    <a:pt x="267" y="654"/>
                  </a:lnTo>
                  <a:lnTo>
                    <a:pt x="265" y="655"/>
                  </a:lnTo>
                  <a:lnTo>
                    <a:pt x="264" y="654"/>
                  </a:lnTo>
                  <a:lnTo>
                    <a:pt x="259" y="650"/>
                  </a:lnTo>
                  <a:lnTo>
                    <a:pt x="254" y="646"/>
                  </a:lnTo>
                  <a:lnTo>
                    <a:pt x="247" y="641"/>
                  </a:lnTo>
                  <a:lnTo>
                    <a:pt x="232" y="630"/>
                  </a:lnTo>
                  <a:lnTo>
                    <a:pt x="226" y="625"/>
                  </a:lnTo>
                  <a:lnTo>
                    <a:pt x="223" y="619"/>
                  </a:lnTo>
                  <a:lnTo>
                    <a:pt x="218" y="616"/>
                  </a:lnTo>
                  <a:lnTo>
                    <a:pt x="213" y="609"/>
                  </a:lnTo>
                  <a:lnTo>
                    <a:pt x="206" y="600"/>
                  </a:lnTo>
                  <a:lnTo>
                    <a:pt x="196" y="589"/>
                  </a:lnTo>
                  <a:lnTo>
                    <a:pt x="185" y="576"/>
                  </a:lnTo>
                  <a:lnTo>
                    <a:pt x="173" y="558"/>
                  </a:lnTo>
                  <a:lnTo>
                    <a:pt x="160" y="538"/>
                  </a:lnTo>
                  <a:lnTo>
                    <a:pt x="144" y="515"/>
                  </a:lnTo>
                  <a:lnTo>
                    <a:pt x="116" y="462"/>
                  </a:lnTo>
                  <a:lnTo>
                    <a:pt x="91" y="414"/>
                  </a:lnTo>
                  <a:lnTo>
                    <a:pt x="82" y="390"/>
                  </a:lnTo>
                  <a:lnTo>
                    <a:pt x="72" y="369"/>
                  </a:lnTo>
                  <a:lnTo>
                    <a:pt x="65" y="349"/>
                  </a:lnTo>
                  <a:lnTo>
                    <a:pt x="57" y="331"/>
                  </a:lnTo>
                  <a:lnTo>
                    <a:pt x="47" y="293"/>
                  </a:lnTo>
                  <a:lnTo>
                    <a:pt x="36" y="251"/>
                  </a:lnTo>
                  <a:lnTo>
                    <a:pt x="24" y="206"/>
                  </a:lnTo>
                  <a:lnTo>
                    <a:pt x="16" y="157"/>
                  </a:lnTo>
                  <a:lnTo>
                    <a:pt x="11" y="132"/>
                  </a:lnTo>
                  <a:lnTo>
                    <a:pt x="8" y="107"/>
                  </a:lnTo>
                  <a:lnTo>
                    <a:pt x="5" y="82"/>
                  </a:lnTo>
                  <a:lnTo>
                    <a:pt x="3" y="56"/>
                  </a:lnTo>
                  <a:lnTo>
                    <a:pt x="1" y="35"/>
                  </a:lnTo>
                  <a:lnTo>
                    <a:pt x="0" y="17"/>
                  </a:lnTo>
                  <a:lnTo>
                    <a:pt x="0" y="11"/>
                  </a:lnTo>
                  <a:lnTo>
                    <a:pt x="0" y="6"/>
                  </a:lnTo>
                  <a:lnTo>
                    <a:pt x="1" y="2"/>
                  </a:lnTo>
                  <a:lnTo>
                    <a:pt x="1" y="2"/>
                  </a:lnTo>
                  <a:close/>
                </a:path>
              </a:pathLst>
            </a:custGeom>
            <a:solidFill>
              <a:srgbClr val="FFFFFF"/>
            </a:solidFill>
            <a:ln w="9525">
              <a:noFill/>
              <a:round/>
              <a:headEnd/>
              <a:tailEnd/>
            </a:ln>
          </p:spPr>
          <p:txBody>
            <a:bodyPr/>
            <a:lstStyle/>
            <a:p>
              <a:pPr>
                <a:buClr>
                  <a:srgbClr val="000000"/>
                </a:buClr>
                <a:defRPr/>
              </a:pPr>
              <a:endParaRPr lang="en-US">
                <a:solidFill>
                  <a:srgbClr val="000000"/>
                </a:solidFill>
              </a:endParaRPr>
            </a:p>
          </p:txBody>
        </p:sp>
        <p:sp>
          <p:nvSpPr>
            <p:cNvPr id="1047" name="Freeform 23"/>
            <p:cNvSpPr>
              <a:spLocks/>
            </p:cNvSpPr>
            <p:nvPr/>
          </p:nvSpPr>
          <p:spPr bwMode="auto">
            <a:xfrm>
              <a:off x="148" y="199"/>
              <a:ext cx="184" cy="174"/>
            </a:xfrm>
            <a:custGeom>
              <a:avLst/>
              <a:gdLst/>
              <a:ahLst/>
              <a:cxnLst>
                <a:cxn ang="0">
                  <a:pos x="17" y="0"/>
                </a:cxn>
                <a:cxn ang="0">
                  <a:pos x="184" y="0"/>
                </a:cxn>
                <a:cxn ang="0">
                  <a:pos x="182" y="175"/>
                </a:cxn>
                <a:cxn ang="0">
                  <a:pos x="15" y="175"/>
                </a:cxn>
                <a:cxn ang="0">
                  <a:pos x="15" y="175"/>
                </a:cxn>
                <a:cxn ang="0">
                  <a:pos x="17" y="175"/>
                </a:cxn>
                <a:cxn ang="0">
                  <a:pos x="18" y="172"/>
                </a:cxn>
                <a:cxn ang="0">
                  <a:pos x="17" y="168"/>
                </a:cxn>
                <a:cxn ang="0">
                  <a:pos x="15" y="161"/>
                </a:cxn>
                <a:cxn ang="0">
                  <a:pos x="15" y="157"/>
                </a:cxn>
                <a:cxn ang="0">
                  <a:pos x="15" y="154"/>
                </a:cxn>
                <a:cxn ang="0">
                  <a:pos x="15" y="148"/>
                </a:cxn>
                <a:cxn ang="0">
                  <a:pos x="13" y="139"/>
                </a:cxn>
                <a:cxn ang="0">
                  <a:pos x="12" y="132"/>
                </a:cxn>
                <a:cxn ang="0">
                  <a:pos x="10" y="123"/>
                </a:cxn>
                <a:cxn ang="0">
                  <a:pos x="8" y="112"/>
                </a:cxn>
                <a:cxn ang="0">
                  <a:pos x="8" y="103"/>
                </a:cxn>
                <a:cxn ang="0">
                  <a:pos x="7" y="94"/>
                </a:cxn>
                <a:cxn ang="0">
                  <a:pos x="5" y="85"/>
                </a:cxn>
                <a:cxn ang="0">
                  <a:pos x="2" y="65"/>
                </a:cxn>
                <a:cxn ang="0">
                  <a:pos x="2" y="45"/>
                </a:cxn>
                <a:cxn ang="0">
                  <a:pos x="2" y="40"/>
                </a:cxn>
                <a:cxn ang="0">
                  <a:pos x="2" y="33"/>
                </a:cxn>
                <a:cxn ang="0">
                  <a:pos x="2" y="20"/>
                </a:cxn>
                <a:cxn ang="0">
                  <a:pos x="0" y="11"/>
                </a:cxn>
                <a:cxn ang="0">
                  <a:pos x="0" y="6"/>
                </a:cxn>
                <a:cxn ang="0">
                  <a:pos x="0" y="2"/>
                </a:cxn>
                <a:cxn ang="0">
                  <a:pos x="0" y="0"/>
                </a:cxn>
                <a:cxn ang="0">
                  <a:pos x="17" y="0"/>
                </a:cxn>
              </a:cxnLst>
              <a:rect l="0" t="0" r="r" b="b"/>
              <a:pathLst>
                <a:path w="184" h="175">
                  <a:moveTo>
                    <a:pt x="17" y="0"/>
                  </a:moveTo>
                  <a:lnTo>
                    <a:pt x="184" y="0"/>
                  </a:lnTo>
                  <a:lnTo>
                    <a:pt x="182" y="175"/>
                  </a:lnTo>
                  <a:lnTo>
                    <a:pt x="15" y="175"/>
                  </a:lnTo>
                  <a:lnTo>
                    <a:pt x="15" y="175"/>
                  </a:lnTo>
                  <a:lnTo>
                    <a:pt x="17" y="175"/>
                  </a:lnTo>
                  <a:lnTo>
                    <a:pt x="18" y="172"/>
                  </a:lnTo>
                  <a:lnTo>
                    <a:pt x="17" y="168"/>
                  </a:lnTo>
                  <a:lnTo>
                    <a:pt x="15" y="161"/>
                  </a:lnTo>
                  <a:lnTo>
                    <a:pt x="15" y="157"/>
                  </a:lnTo>
                  <a:lnTo>
                    <a:pt x="15" y="154"/>
                  </a:lnTo>
                  <a:lnTo>
                    <a:pt x="15" y="148"/>
                  </a:lnTo>
                  <a:lnTo>
                    <a:pt x="13" y="139"/>
                  </a:lnTo>
                  <a:lnTo>
                    <a:pt x="12" y="132"/>
                  </a:lnTo>
                  <a:lnTo>
                    <a:pt x="10" y="123"/>
                  </a:lnTo>
                  <a:lnTo>
                    <a:pt x="8" y="112"/>
                  </a:lnTo>
                  <a:lnTo>
                    <a:pt x="8" y="103"/>
                  </a:lnTo>
                  <a:lnTo>
                    <a:pt x="7" y="94"/>
                  </a:lnTo>
                  <a:lnTo>
                    <a:pt x="5" y="85"/>
                  </a:lnTo>
                  <a:lnTo>
                    <a:pt x="2" y="65"/>
                  </a:lnTo>
                  <a:lnTo>
                    <a:pt x="2" y="45"/>
                  </a:lnTo>
                  <a:lnTo>
                    <a:pt x="2" y="40"/>
                  </a:lnTo>
                  <a:lnTo>
                    <a:pt x="2" y="33"/>
                  </a:lnTo>
                  <a:lnTo>
                    <a:pt x="2" y="20"/>
                  </a:lnTo>
                  <a:lnTo>
                    <a:pt x="0" y="11"/>
                  </a:lnTo>
                  <a:lnTo>
                    <a:pt x="0" y="6"/>
                  </a:lnTo>
                  <a:lnTo>
                    <a:pt x="0" y="2"/>
                  </a:lnTo>
                  <a:lnTo>
                    <a:pt x="0" y="0"/>
                  </a:lnTo>
                  <a:lnTo>
                    <a:pt x="17" y="0"/>
                  </a:lnTo>
                  <a:close/>
                </a:path>
              </a:pathLst>
            </a:custGeom>
            <a:solidFill>
              <a:srgbClr val="61BFF3"/>
            </a:solidFill>
            <a:ln w="9525">
              <a:noFill/>
              <a:round/>
              <a:headEnd/>
              <a:tailEnd/>
            </a:ln>
          </p:spPr>
          <p:txBody>
            <a:bodyPr/>
            <a:lstStyle/>
            <a:p>
              <a:pPr>
                <a:buClr>
                  <a:srgbClr val="000000"/>
                </a:buClr>
                <a:defRPr/>
              </a:pPr>
              <a:endParaRPr lang="en-US">
                <a:solidFill>
                  <a:srgbClr val="000000"/>
                </a:solidFill>
              </a:endParaRPr>
            </a:p>
          </p:txBody>
        </p:sp>
        <p:sp>
          <p:nvSpPr>
            <p:cNvPr id="1048" name="Freeform 24"/>
            <p:cNvSpPr>
              <a:spLocks/>
            </p:cNvSpPr>
            <p:nvPr/>
          </p:nvSpPr>
          <p:spPr bwMode="auto">
            <a:xfrm>
              <a:off x="160" y="206"/>
              <a:ext cx="59" cy="89"/>
            </a:xfrm>
            <a:custGeom>
              <a:avLst/>
              <a:gdLst/>
              <a:ahLst/>
              <a:cxnLst>
                <a:cxn ang="0">
                  <a:pos x="20" y="25"/>
                </a:cxn>
                <a:cxn ang="0">
                  <a:pos x="22" y="24"/>
                </a:cxn>
                <a:cxn ang="0">
                  <a:pos x="20" y="18"/>
                </a:cxn>
                <a:cxn ang="0">
                  <a:pos x="20" y="15"/>
                </a:cxn>
                <a:cxn ang="0">
                  <a:pos x="25" y="13"/>
                </a:cxn>
                <a:cxn ang="0">
                  <a:pos x="23" y="11"/>
                </a:cxn>
                <a:cxn ang="0">
                  <a:pos x="27" y="7"/>
                </a:cxn>
                <a:cxn ang="0">
                  <a:pos x="30" y="6"/>
                </a:cxn>
                <a:cxn ang="0">
                  <a:pos x="33" y="4"/>
                </a:cxn>
                <a:cxn ang="0">
                  <a:pos x="40" y="2"/>
                </a:cxn>
                <a:cxn ang="0">
                  <a:pos x="41" y="4"/>
                </a:cxn>
                <a:cxn ang="0">
                  <a:pos x="41" y="7"/>
                </a:cxn>
                <a:cxn ang="0">
                  <a:pos x="41" y="9"/>
                </a:cxn>
                <a:cxn ang="0">
                  <a:pos x="43" y="27"/>
                </a:cxn>
                <a:cxn ang="0">
                  <a:pos x="38" y="33"/>
                </a:cxn>
                <a:cxn ang="0">
                  <a:pos x="33" y="34"/>
                </a:cxn>
                <a:cxn ang="0">
                  <a:pos x="33" y="42"/>
                </a:cxn>
                <a:cxn ang="0">
                  <a:pos x="36" y="45"/>
                </a:cxn>
                <a:cxn ang="0">
                  <a:pos x="38" y="54"/>
                </a:cxn>
                <a:cxn ang="0">
                  <a:pos x="41" y="33"/>
                </a:cxn>
                <a:cxn ang="0">
                  <a:pos x="43" y="31"/>
                </a:cxn>
                <a:cxn ang="0">
                  <a:pos x="46" y="31"/>
                </a:cxn>
                <a:cxn ang="0">
                  <a:pos x="51" y="31"/>
                </a:cxn>
                <a:cxn ang="0">
                  <a:pos x="58" y="38"/>
                </a:cxn>
                <a:cxn ang="0">
                  <a:pos x="51" y="40"/>
                </a:cxn>
                <a:cxn ang="0">
                  <a:pos x="46" y="34"/>
                </a:cxn>
                <a:cxn ang="0">
                  <a:pos x="43" y="34"/>
                </a:cxn>
                <a:cxn ang="0">
                  <a:pos x="41" y="36"/>
                </a:cxn>
                <a:cxn ang="0">
                  <a:pos x="43" y="40"/>
                </a:cxn>
                <a:cxn ang="0">
                  <a:pos x="43" y="51"/>
                </a:cxn>
                <a:cxn ang="0">
                  <a:pos x="36" y="62"/>
                </a:cxn>
                <a:cxn ang="0">
                  <a:pos x="40" y="81"/>
                </a:cxn>
                <a:cxn ang="0">
                  <a:pos x="33" y="89"/>
                </a:cxn>
                <a:cxn ang="0">
                  <a:pos x="23" y="83"/>
                </a:cxn>
                <a:cxn ang="0">
                  <a:pos x="23" y="78"/>
                </a:cxn>
                <a:cxn ang="0">
                  <a:pos x="30" y="76"/>
                </a:cxn>
                <a:cxn ang="0">
                  <a:pos x="30" y="72"/>
                </a:cxn>
                <a:cxn ang="0">
                  <a:pos x="23" y="72"/>
                </a:cxn>
                <a:cxn ang="0">
                  <a:pos x="12" y="65"/>
                </a:cxn>
                <a:cxn ang="0">
                  <a:pos x="9" y="58"/>
                </a:cxn>
                <a:cxn ang="0">
                  <a:pos x="12" y="54"/>
                </a:cxn>
                <a:cxn ang="0">
                  <a:pos x="15" y="53"/>
                </a:cxn>
                <a:cxn ang="0">
                  <a:pos x="18" y="60"/>
                </a:cxn>
                <a:cxn ang="0">
                  <a:pos x="20" y="60"/>
                </a:cxn>
                <a:cxn ang="0">
                  <a:pos x="18" y="51"/>
                </a:cxn>
                <a:cxn ang="0">
                  <a:pos x="23" y="51"/>
                </a:cxn>
                <a:cxn ang="0">
                  <a:pos x="23" y="47"/>
                </a:cxn>
                <a:cxn ang="0">
                  <a:pos x="17" y="47"/>
                </a:cxn>
                <a:cxn ang="0">
                  <a:pos x="0" y="43"/>
                </a:cxn>
                <a:cxn ang="0">
                  <a:pos x="4" y="31"/>
                </a:cxn>
                <a:cxn ang="0">
                  <a:pos x="7" y="34"/>
                </a:cxn>
                <a:cxn ang="0">
                  <a:pos x="10" y="40"/>
                </a:cxn>
                <a:cxn ang="0">
                  <a:pos x="15" y="38"/>
                </a:cxn>
                <a:cxn ang="0">
                  <a:pos x="14" y="34"/>
                </a:cxn>
                <a:cxn ang="0">
                  <a:pos x="10" y="31"/>
                </a:cxn>
                <a:cxn ang="0">
                  <a:pos x="7" y="25"/>
                </a:cxn>
                <a:cxn ang="0">
                  <a:pos x="5" y="20"/>
                </a:cxn>
                <a:cxn ang="0">
                  <a:pos x="7" y="15"/>
                </a:cxn>
                <a:cxn ang="0">
                  <a:pos x="12" y="15"/>
                </a:cxn>
                <a:cxn ang="0">
                  <a:pos x="15" y="24"/>
                </a:cxn>
              </a:cxnLst>
              <a:rect l="0" t="0" r="r" b="b"/>
              <a:pathLst>
                <a:path w="58" h="89">
                  <a:moveTo>
                    <a:pt x="15" y="24"/>
                  </a:moveTo>
                  <a:lnTo>
                    <a:pt x="15" y="24"/>
                  </a:lnTo>
                  <a:lnTo>
                    <a:pt x="15" y="25"/>
                  </a:lnTo>
                  <a:lnTo>
                    <a:pt x="15" y="25"/>
                  </a:lnTo>
                  <a:lnTo>
                    <a:pt x="15" y="25"/>
                  </a:lnTo>
                  <a:lnTo>
                    <a:pt x="15" y="25"/>
                  </a:lnTo>
                  <a:lnTo>
                    <a:pt x="15" y="25"/>
                  </a:lnTo>
                  <a:lnTo>
                    <a:pt x="15" y="25"/>
                  </a:lnTo>
                  <a:lnTo>
                    <a:pt x="17" y="25"/>
                  </a:lnTo>
                  <a:lnTo>
                    <a:pt x="20" y="25"/>
                  </a:lnTo>
                  <a:lnTo>
                    <a:pt x="20" y="25"/>
                  </a:lnTo>
                  <a:lnTo>
                    <a:pt x="20" y="25"/>
                  </a:lnTo>
                  <a:lnTo>
                    <a:pt x="20" y="25"/>
                  </a:lnTo>
                  <a:lnTo>
                    <a:pt x="20" y="25"/>
                  </a:lnTo>
                  <a:lnTo>
                    <a:pt x="20" y="25"/>
                  </a:lnTo>
                  <a:lnTo>
                    <a:pt x="20" y="25"/>
                  </a:lnTo>
                  <a:lnTo>
                    <a:pt x="20" y="24"/>
                  </a:lnTo>
                  <a:lnTo>
                    <a:pt x="22" y="24"/>
                  </a:lnTo>
                  <a:lnTo>
                    <a:pt x="22" y="24"/>
                  </a:lnTo>
                  <a:lnTo>
                    <a:pt x="22" y="24"/>
                  </a:lnTo>
                  <a:lnTo>
                    <a:pt x="22" y="24"/>
                  </a:lnTo>
                  <a:lnTo>
                    <a:pt x="22" y="24"/>
                  </a:lnTo>
                  <a:lnTo>
                    <a:pt x="22" y="24"/>
                  </a:lnTo>
                  <a:lnTo>
                    <a:pt x="22" y="24"/>
                  </a:lnTo>
                  <a:lnTo>
                    <a:pt x="22" y="20"/>
                  </a:lnTo>
                  <a:lnTo>
                    <a:pt x="22" y="20"/>
                  </a:lnTo>
                  <a:lnTo>
                    <a:pt x="22" y="20"/>
                  </a:lnTo>
                  <a:lnTo>
                    <a:pt x="22" y="20"/>
                  </a:lnTo>
                  <a:lnTo>
                    <a:pt x="22" y="20"/>
                  </a:lnTo>
                  <a:lnTo>
                    <a:pt x="22" y="20"/>
                  </a:lnTo>
                  <a:lnTo>
                    <a:pt x="22" y="20"/>
                  </a:lnTo>
                  <a:lnTo>
                    <a:pt x="20" y="20"/>
                  </a:lnTo>
                  <a:lnTo>
                    <a:pt x="20" y="18"/>
                  </a:lnTo>
                  <a:lnTo>
                    <a:pt x="20" y="18"/>
                  </a:lnTo>
                  <a:lnTo>
                    <a:pt x="20" y="18"/>
                  </a:lnTo>
                  <a:lnTo>
                    <a:pt x="20" y="18"/>
                  </a:lnTo>
                  <a:lnTo>
                    <a:pt x="20" y="18"/>
                  </a:lnTo>
                  <a:lnTo>
                    <a:pt x="20" y="18"/>
                  </a:lnTo>
                  <a:lnTo>
                    <a:pt x="20" y="18"/>
                  </a:lnTo>
                  <a:lnTo>
                    <a:pt x="20" y="16"/>
                  </a:lnTo>
                  <a:lnTo>
                    <a:pt x="18" y="16"/>
                  </a:lnTo>
                  <a:lnTo>
                    <a:pt x="18" y="16"/>
                  </a:lnTo>
                  <a:lnTo>
                    <a:pt x="20" y="16"/>
                  </a:lnTo>
                  <a:lnTo>
                    <a:pt x="20" y="15"/>
                  </a:lnTo>
                  <a:lnTo>
                    <a:pt x="22" y="15"/>
                  </a:lnTo>
                  <a:lnTo>
                    <a:pt x="23" y="15"/>
                  </a:lnTo>
                  <a:lnTo>
                    <a:pt x="23" y="15"/>
                  </a:lnTo>
                  <a:lnTo>
                    <a:pt x="25" y="15"/>
                  </a:lnTo>
                  <a:lnTo>
                    <a:pt x="25" y="15"/>
                  </a:lnTo>
                  <a:lnTo>
                    <a:pt x="25" y="15"/>
                  </a:lnTo>
                  <a:lnTo>
                    <a:pt x="25" y="15"/>
                  </a:lnTo>
                  <a:lnTo>
                    <a:pt x="25" y="15"/>
                  </a:lnTo>
                  <a:lnTo>
                    <a:pt x="25" y="15"/>
                  </a:lnTo>
                  <a:lnTo>
                    <a:pt x="25" y="13"/>
                  </a:lnTo>
                  <a:lnTo>
                    <a:pt x="25" y="13"/>
                  </a:lnTo>
                  <a:lnTo>
                    <a:pt x="25" y="13"/>
                  </a:lnTo>
                  <a:lnTo>
                    <a:pt x="23" y="13"/>
                  </a:lnTo>
                  <a:lnTo>
                    <a:pt x="23" y="13"/>
                  </a:lnTo>
                  <a:lnTo>
                    <a:pt x="23" y="13"/>
                  </a:lnTo>
                  <a:lnTo>
                    <a:pt x="23" y="11"/>
                  </a:lnTo>
                  <a:lnTo>
                    <a:pt x="23" y="11"/>
                  </a:lnTo>
                  <a:lnTo>
                    <a:pt x="23" y="11"/>
                  </a:lnTo>
                  <a:lnTo>
                    <a:pt x="23" y="11"/>
                  </a:lnTo>
                  <a:lnTo>
                    <a:pt x="23" y="11"/>
                  </a:lnTo>
                  <a:lnTo>
                    <a:pt x="23" y="11"/>
                  </a:lnTo>
                  <a:lnTo>
                    <a:pt x="23" y="11"/>
                  </a:lnTo>
                  <a:lnTo>
                    <a:pt x="23" y="11"/>
                  </a:lnTo>
                  <a:lnTo>
                    <a:pt x="23" y="11"/>
                  </a:lnTo>
                  <a:lnTo>
                    <a:pt x="25" y="11"/>
                  </a:lnTo>
                  <a:lnTo>
                    <a:pt x="25" y="9"/>
                  </a:lnTo>
                  <a:lnTo>
                    <a:pt x="25" y="9"/>
                  </a:lnTo>
                  <a:lnTo>
                    <a:pt x="25" y="9"/>
                  </a:lnTo>
                  <a:lnTo>
                    <a:pt x="27" y="9"/>
                  </a:lnTo>
                  <a:lnTo>
                    <a:pt x="27" y="7"/>
                  </a:lnTo>
                  <a:lnTo>
                    <a:pt x="27" y="7"/>
                  </a:lnTo>
                  <a:lnTo>
                    <a:pt x="27" y="7"/>
                  </a:lnTo>
                  <a:lnTo>
                    <a:pt x="27" y="7"/>
                  </a:lnTo>
                  <a:lnTo>
                    <a:pt x="27" y="7"/>
                  </a:lnTo>
                  <a:lnTo>
                    <a:pt x="28" y="7"/>
                  </a:lnTo>
                  <a:lnTo>
                    <a:pt x="28" y="7"/>
                  </a:lnTo>
                  <a:lnTo>
                    <a:pt x="28" y="7"/>
                  </a:lnTo>
                  <a:lnTo>
                    <a:pt x="28" y="6"/>
                  </a:lnTo>
                  <a:lnTo>
                    <a:pt x="28" y="6"/>
                  </a:lnTo>
                  <a:lnTo>
                    <a:pt x="28" y="6"/>
                  </a:lnTo>
                  <a:lnTo>
                    <a:pt x="30" y="6"/>
                  </a:lnTo>
                  <a:lnTo>
                    <a:pt x="30" y="6"/>
                  </a:lnTo>
                  <a:lnTo>
                    <a:pt x="30" y="6"/>
                  </a:lnTo>
                  <a:lnTo>
                    <a:pt x="30" y="6"/>
                  </a:lnTo>
                  <a:lnTo>
                    <a:pt x="30" y="6"/>
                  </a:lnTo>
                  <a:lnTo>
                    <a:pt x="32" y="6"/>
                  </a:lnTo>
                  <a:lnTo>
                    <a:pt x="32" y="6"/>
                  </a:lnTo>
                  <a:lnTo>
                    <a:pt x="32" y="6"/>
                  </a:lnTo>
                  <a:lnTo>
                    <a:pt x="32" y="4"/>
                  </a:lnTo>
                  <a:lnTo>
                    <a:pt x="32" y="4"/>
                  </a:lnTo>
                  <a:lnTo>
                    <a:pt x="32" y="4"/>
                  </a:lnTo>
                  <a:lnTo>
                    <a:pt x="32" y="4"/>
                  </a:lnTo>
                  <a:lnTo>
                    <a:pt x="32" y="4"/>
                  </a:lnTo>
                  <a:lnTo>
                    <a:pt x="33" y="4"/>
                  </a:lnTo>
                  <a:lnTo>
                    <a:pt x="33" y="4"/>
                  </a:lnTo>
                  <a:lnTo>
                    <a:pt x="33" y="2"/>
                  </a:lnTo>
                  <a:lnTo>
                    <a:pt x="33" y="2"/>
                  </a:lnTo>
                  <a:lnTo>
                    <a:pt x="33" y="2"/>
                  </a:lnTo>
                  <a:lnTo>
                    <a:pt x="33" y="2"/>
                  </a:lnTo>
                  <a:lnTo>
                    <a:pt x="33" y="2"/>
                  </a:lnTo>
                  <a:lnTo>
                    <a:pt x="33" y="2"/>
                  </a:lnTo>
                  <a:lnTo>
                    <a:pt x="33" y="2"/>
                  </a:lnTo>
                  <a:lnTo>
                    <a:pt x="33" y="2"/>
                  </a:lnTo>
                  <a:lnTo>
                    <a:pt x="35" y="0"/>
                  </a:lnTo>
                  <a:lnTo>
                    <a:pt x="36" y="0"/>
                  </a:lnTo>
                  <a:lnTo>
                    <a:pt x="40" y="2"/>
                  </a:lnTo>
                  <a:lnTo>
                    <a:pt x="40" y="2"/>
                  </a:lnTo>
                  <a:lnTo>
                    <a:pt x="40" y="2"/>
                  </a:lnTo>
                  <a:lnTo>
                    <a:pt x="40" y="2"/>
                  </a:lnTo>
                  <a:lnTo>
                    <a:pt x="40" y="2"/>
                  </a:lnTo>
                  <a:lnTo>
                    <a:pt x="40" y="2"/>
                  </a:lnTo>
                  <a:lnTo>
                    <a:pt x="40" y="4"/>
                  </a:lnTo>
                  <a:lnTo>
                    <a:pt x="41" y="4"/>
                  </a:lnTo>
                  <a:lnTo>
                    <a:pt x="41" y="4"/>
                  </a:lnTo>
                  <a:lnTo>
                    <a:pt x="41" y="4"/>
                  </a:lnTo>
                  <a:lnTo>
                    <a:pt x="41" y="4"/>
                  </a:lnTo>
                  <a:lnTo>
                    <a:pt x="41" y="4"/>
                  </a:lnTo>
                  <a:lnTo>
                    <a:pt x="41" y="4"/>
                  </a:lnTo>
                  <a:lnTo>
                    <a:pt x="41" y="4"/>
                  </a:lnTo>
                  <a:lnTo>
                    <a:pt x="41" y="4"/>
                  </a:lnTo>
                  <a:lnTo>
                    <a:pt x="41" y="4"/>
                  </a:lnTo>
                  <a:lnTo>
                    <a:pt x="41" y="4"/>
                  </a:lnTo>
                  <a:lnTo>
                    <a:pt x="41" y="6"/>
                  </a:lnTo>
                  <a:lnTo>
                    <a:pt x="41" y="6"/>
                  </a:lnTo>
                  <a:lnTo>
                    <a:pt x="41" y="7"/>
                  </a:lnTo>
                  <a:lnTo>
                    <a:pt x="41" y="7"/>
                  </a:lnTo>
                  <a:lnTo>
                    <a:pt x="41" y="7"/>
                  </a:lnTo>
                  <a:lnTo>
                    <a:pt x="41" y="7"/>
                  </a:lnTo>
                  <a:lnTo>
                    <a:pt x="41" y="7"/>
                  </a:lnTo>
                  <a:lnTo>
                    <a:pt x="41" y="7"/>
                  </a:lnTo>
                  <a:lnTo>
                    <a:pt x="41" y="7"/>
                  </a:lnTo>
                  <a:lnTo>
                    <a:pt x="41" y="7"/>
                  </a:lnTo>
                  <a:lnTo>
                    <a:pt x="41" y="7"/>
                  </a:lnTo>
                  <a:lnTo>
                    <a:pt x="41" y="7"/>
                  </a:lnTo>
                  <a:lnTo>
                    <a:pt x="41" y="9"/>
                  </a:lnTo>
                  <a:lnTo>
                    <a:pt x="41" y="9"/>
                  </a:lnTo>
                  <a:lnTo>
                    <a:pt x="41" y="9"/>
                  </a:lnTo>
                  <a:lnTo>
                    <a:pt x="41" y="9"/>
                  </a:lnTo>
                  <a:lnTo>
                    <a:pt x="41" y="9"/>
                  </a:lnTo>
                  <a:lnTo>
                    <a:pt x="43" y="11"/>
                  </a:lnTo>
                  <a:lnTo>
                    <a:pt x="41" y="11"/>
                  </a:lnTo>
                  <a:lnTo>
                    <a:pt x="41" y="11"/>
                  </a:lnTo>
                  <a:lnTo>
                    <a:pt x="41" y="11"/>
                  </a:lnTo>
                  <a:lnTo>
                    <a:pt x="43" y="13"/>
                  </a:lnTo>
                  <a:lnTo>
                    <a:pt x="45" y="15"/>
                  </a:lnTo>
                  <a:lnTo>
                    <a:pt x="45" y="18"/>
                  </a:lnTo>
                  <a:lnTo>
                    <a:pt x="45" y="20"/>
                  </a:lnTo>
                  <a:lnTo>
                    <a:pt x="43" y="22"/>
                  </a:lnTo>
                  <a:lnTo>
                    <a:pt x="43" y="25"/>
                  </a:lnTo>
                  <a:lnTo>
                    <a:pt x="43" y="27"/>
                  </a:lnTo>
                  <a:lnTo>
                    <a:pt x="41" y="29"/>
                  </a:lnTo>
                  <a:lnTo>
                    <a:pt x="41" y="31"/>
                  </a:lnTo>
                  <a:lnTo>
                    <a:pt x="41" y="31"/>
                  </a:lnTo>
                  <a:lnTo>
                    <a:pt x="41" y="31"/>
                  </a:lnTo>
                  <a:lnTo>
                    <a:pt x="41" y="31"/>
                  </a:lnTo>
                  <a:lnTo>
                    <a:pt x="41" y="31"/>
                  </a:lnTo>
                  <a:lnTo>
                    <a:pt x="41" y="31"/>
                  </a:lnTo>
                  <a:lnTo>
                    <a:pt x="40" y="31"/>
                  </a:lnTo>
                  <a:lnTo>
                    <a:pt x="40" y="31"/>
                  </a:lnTo>
                  <a:lnTo>
                    <a:pt x="40" y="31"/>
                  </a:lnTo>
                  <a:lnTo>
                    <a:pt x="38" y="33"/>
                  </a:lnTo>
                  <a:lnTo>
                    <a:pt x="36" y="33"/>
                  </a:lnTo>
                  <a:lnTo>
                    <a:pt x="35" y="33"/>
                  </a:lnTo>
                  <a:lnTo>
                    <a:pt x="35" y="34"/>
                  </a:lnTo>
                  <a:lnTo>
                    <a:pt x="35" y="34"/>
                  </a:lnTo>
                  <a:lnTo>
                    <a:pt x="35" y="34"/>
                  </a:lnTo>
                  <a:lnTo>
                    <a:pt x="35" y="34"/>
                  </a:lnTo>
                  <a:lnTo>
                    <a:pt x="33" y="34"/>
                  </a:lnTo>
                  <a:lnTo>
                    <a:pt x="33" y="34"/>
                  </a:lnTo>
                  <a:lnTo>
                    <a:pt x="33" y="34"/>
                  </a:lnTo>
                  <a:lnTo>
                    <a:pt x="33" y="34"/>
                  </a:lnTo>
                  <a:lnTo>
                    <a:pt x="33" y="34"/>
                  </a:lnTo>
                  <a:lnTo>
                    <a:pt x="33" y="34"/>
                  </a:lnTo>
                  <a:lnTo>
                    <a:pt x="33" y="36"/>
                  </a:lnTo>
                  <a:lnTo>
                    <a:pt x="33" y="36"/>
                  </a:lnTo>
                  <a:lnTo>
                    <a:pt x="33" y="40"/>
                  </a:lnTo>
                  <a:lnTo>
                    <a:pt x="33" y="42"/>
                  </a:lnTo>
                  <a:lnTo>
                    <a:pt x="33" y="42"/>
                  </a:lnTo>
                  <a:lnTo>
                    <a:pt x="33" y="42"/>
                  </a:lnTo>
                  <a:lnTo>
                    <a:pt x="33" y="42"/>
                  </a:lnTo>
                  <a:lnTo>
                    <a:pt x="33" y="42"/>
                  </a:lnTo>
                  <a:lnTo>
                    <a:pt x="33" y="42"/>
                  </a:lnTo>
                  <a:lnTo>
                    <a:pt x="33" y="42"/>
                  </a:lnTo>
                  <a:lnTo>
                    <a:pt x="33" y="43"/>
                  </a:lnTo>
                  <a:lnTo>
                    <a:pt x="33" y="43"/>
                  </a:lnTo>
                  <a:lnTo>
                    <a:pt x="35" y="43"/>
                  </a:lnTo>
                  <a:lnTo>
                    <a:pt x="35" y="43"/>
                  </a:lnTo>
                  <a:lnTo>
                    <a:pt x="35" y="43"/>
                  </a:lnTo>
                  <a:lnTo>
                    <a:pt x="35" y="45"/>
                  </a:lnTo>
                  <a:lnTo>
                    <a:pt x="35" y="45"/>
                  </a:lnTo>
                  <a:lnTo>
                    <a:pt x="35" y="45"/>
                  </a:lnTo>
                  <a:lnTo>
                    <a:pt x="35" y="45"/>
                  </a:lnTo>
                  <a:lnTo>
                    <a:pt x="35" y="45"/>
                  </a:lnTo>
                  <a:lnTo>
                    <a:pt x="36" y="45"/>
                  </a:lnTo>
                  <a:lnTo>
                    <a:pt x="36" y="45"/>
                  </a:lnTo>
                  <a:lnTo>
                    <a:pt x="36" y="45"/>
                  </a:lnTo>
                  <a:lnTo>
                    <a:pt x="36" y="45"/>
                  </a:lnTo>
                  <a:lnTo>
                    <a:pt x="36" y="47"/>
                  </a:lnTo>
                  <a:lnTo>
                    <a:pt x="36" y="47"/>
                  </a:lnTo>
                  <a:lnTo>
                    <a:pt x="36" y="49"/>
                  </a:lnTo>
                  <a:lnTo>
                    <a:pt x="36" y="51"/>
                  </a:lnTo>
                  <a:lnTo>
                    <a:pt x="38" y="51"/>
                  </a:lnTo>
                  <a:lnTo>
                    <a:pt x="38" y="51"/>
                  </a:lnTo>
                  <a:lnTo>
                    <a:pt x="38" y="53"/>
                  </a:lnTo>
                  <a:lnTo>
                    <a:pt x="38" y="54"/>
                  </a:lnTo>
                  <a:lnTo>
                    <a:pt x="38" y="54"/>
                  </a:lnTo>
                  <a:lnTo>
                    <a:pt x="38" y="56"/>
                  </a:lnTo>
                  <a:lnTo>
                    <a:pt x="40" y="56"/>
                  </a:lnTo>
                  <a:lnTo>
                    <a:pt x="40" y="56"/>
                  </a:lnTo>
                  <a:lnTo>
                    <a:pt x="40" y="56"/>
                  </a:lnTo>
                  <a:lnTo>
                    <a:pt x="40" y="56"/>
                  </a:lnTo>
                  <a:lnTo>
                    <a:pt x="40" y="56"/>
                  </a:lnTo>
                  <a:lnTo>
                    <a:pt x="40" y="56"/>
                  </a:lnTo>
                  <a:lnTo>
                    <a:pt x="40" y="56"/>
                  </a:lnTo>
                  <a:lnTo>
                    <a:pt x="41" y="54"/>
                  </a:lnTo>
                  <a:lnTo>
                    <a:pt x="41" y="33"/>
                  </a:lnTo>
                  <a:lnTo>
                    <a:pt x="41" y="33"/>
                  </a:lnTo>
                  <a:lnTo>
                    <a:pt x="41" y="33"/>
                  </a:lnTo>
                  <a:lnTo>
                    <a:pt x="41" y="33"/>
                  </a:lnTo>
                  <a:lnTo>
                    <a:pt x="41" y="33"/>
                  </a:lnTo>
                  <a:lnTo>
                    <a:pt x="41" y="33"/>
                  </a:lnTo>
                  <a:lnTo>
                    <a:pt x="41" y="33"/>
                  </a:lnTo>
                  <a:lnTo>
                    <a:pt x="41" y="31"/>
                  </a:lnTo>
                  <a:lnTo>
                    <a:pt x="41" y="31"/>
                  </a:lnTo>
                  <a:lnTo>
                    <a:pt x="41" y="31"/>
                  </a:lnTo>
                  <a:lnTo>
                    <a:pt x="43" y="31"/>
                  </a:lnTo>
                  <a:lnTo>
                    <a:pt x="43" y="31"/>
                  </a:lnTo>
                  <a:lnTo>
                    <a:pt x="43" y="31"/>
                  </a:lnTo>
                  <a:lnTo>
                    <a:pt x="43" y="31"/>
                  </a:lnTo>
                  <a:lnTo>
                    <a:pt x="43" y="31"/>
                  </a:lnTo>
                  <a:lnTo>
                    <a:pt x="45" y="31"/>
                  </a:lnTo>
                  <a:lnTo>
                    <a:pt x="46" y="31"/>
                  </a:lnTo>
                  <a:lnTo>
                    <a:pt x="46" y="31"/>
                  </a:lnTo>
                  <a:lnTo>
                    <a:pt x="46" y="31"/>
                  </a:lnTo>
                  <a:lnTo>
                    <a:pt x="46" y="31"/>
                  </a:lnTo>
                  <a:lnTo>
                    <a:pt x="46" y="31"/>
                  </a:lnTo>
                  <a:lnTo>
                    <a:pt x="46" y="31"/>
                  </a:lnTo>
                  <a:lnTo>
                    <a:pt x="46" y="31"/>
                  </a:lnTo>
                  <a:lnTo>
                    <a:pt x="46" y="31"/>
                  </a:lnTo>
                  <a:lnTo>
                    <a:pt x="46" y="31"/>
                  </a:lnTo>
                  <a:lnTo>
                    <a:pt x="48" y="31"/>
                  </a:lnTo>
                  <a:lnTo>
                    <a:pt x="48" y="31"/>
                  </a:lnTo>
                  <a:lnTo>
                    <a:pt x="48" y="29"/>
                  </a:lnTo>
                  <a:lnTo>
                    <a:pt x="50" y="31"/>
                  </a:lnTo>
                  <a:lnTo>
                    <a:pt x="51" y="31"/>
                  </a:lnTo>
                  <a:lnTo>
                    <a:pt x="51" y="31"/>
                  </a:lnTo>
                  <a:lnTo>
                    <a:pt x="51" y="31"/>
                  </a:lnTo>
                  <a:lnTo>
                    <a:pt x="51" y="31"/>
                  </a:lnTo>
                  <a:lnTo>
                    <a:pt x="51" y="31"/>
                  </a:lnTo>
                  <a:lnTo>
                    <a:pt x="53" y="33"/>
                  </a:lnTo>
                  <a:lnTo>
                    <a:pt x="53" y="33"/>
                  </a:lnTo>
                  <a:lnTo>
                    <a:pt x="53" y="33"/>
                  </a:lnTo>
                  <a:lnTo>
                    <a:pt x="53" y="33"/>
                  </a:lnTo>
                  <a:lnTo>
                    <a:pt x="55" y="34"/>
                  </a:lnTo>
                  <a:lnTo>
                    <a:pt x="55" y="34"/>
                  </a:lnTo>
                  <a:lnTo>
                    <a:pt x="55" y="34"/>
                  </a:lnTo>
                  <a:lnTo>
                    <a:pt x="56" y="36"/>
                  </a:lnTo>
                  <a:lnTo>
                    <a:pt x="56" y="36"/>
                  </a:lnTo>
                  <a:lnTo>
                    <a:pt x="58" y="36"/>
                  </a:lnTo>
                  <a:lnTo>
                    <a:pt x="58" y="38"/>
                  </a:lnTo>
                  <a:lnTo>
                    <a:pt x="58" y="38"/>
                  </a:lnTo>
                  <a:lnTo>
                    <a:pt x="58" y="38"/>
                  </a:lnTo>
                  <a:lnTo>
                    <a:pt x="56" y="38"/>
                  </a:lnTo>
                  <a:lnTo>
                    <a:pt x="56" y="38"/>
                  </a:lnTo>
                  <a:lnTo>
                    <a:pt x="56" y="38"/>
                  </a:lnTo>
                  <a:lnTo>
                    <a:pt x="56" y="40"/>
                  </a:lnTo>
                  <a:lnTo>
                    <a:pt x="56" y="40"/>
                  </a:lnTo>
                  <a:lnTo>
                    <a:pt x="55" y="40"/>
                  </a:lnTo>
                  <a:lnTo>
                    <a:pt x="55" y="40"/>
                  </a:lnTo>
                  <a:lnTo>
                    <a:pt x="55" y="40"/>
                  </a:lnTo>
                  <a:lnTo>
                    <a:pt x="51" y="40"/>
                  </a:lnTo>
                  <a:lnTo>
                    <a:pt x="51" y="40"/>
                  </a:lnTo>
                  <a:lnTo>
                    <a:pt x="50" y="40"/>
                  </a:lnTo>
                  <a:lnTo>
                    <a:pt x="50" y="40"/>
                  </a:lnTo>
                  <a:lnTo>
                    <a:pt x="48" y="38"/>
                  </a:lnTo>
                  <a:lnTo>
                    <a:pt x="48" y="38"/>
                  </a:lnTo>
                  <a:lnTo>
                    <a:pt x="48" y="36"/>
                  </a:lnTo>
                  <a:lnTo>
                    <a:pt x="48" y="36"/>
                  </a:lnTo>
                  <a:lnTo>
                    <a:pt x="48" y="36"/>
                  </a:lnTo>
                  <a:lnTo>
                    <a:pt x="46" y="36"/>
                  </a:lnTo>
                  <a:lnTo>
                    <a:pt x="46" y="34"/>
                  </a:lnTo>
                  <a:lnTo>
                    <a:pt x="46" y="34"/>
                  </a:lnTo>
                  <a:lnTo>
                    <a:pt x="46" y="34"/>
                  </a:lnTo>
                  <a:lnTo>
                    <a:pt x="46" y="34"/>
                  </a:lnTo>
                  <a:lnTo>
                    <a:pt x="46" y="34"/>
                  </a:lnTo>
                  <a:lnTo>
                    <a:pt x="46" y="34"/>
                  </a:lnTo>
                  <a:lnTo>
                    <a:pt x="46" y="33"/>
                  </a:lnTo>
                  <a:lnTo>
                    <a:pt x="45" y="33"/>
                  </a:lnTo>
                  <a:lnTo>
                    <a:pt x="45" y="34"/>
                  </a:lnTo>
                  <a:lnTo>
                    <a:pt x="43" y="34"/>
                  </a:lnTo>
                  <a:lnTo>
                    <a:pt x="43" y="34"/>
                  </a:lnTo>
                  <a:lnTo>
                    <a:pt x="43" y="34"/>
                  </a:lnTo>
                  <a:lnTo>
                    <a:pt x="43" y="34"/>
                  </a:lnTo>
                  <a:lnTo>
                    <a:pt x="43" y="34"/>
                  </a:lnTo>
                  <a:lnTo>
                    <a:pt x="43" y="34"/>
                  </a:lnTo>
                  <a:lnTo>
                    <a:pt x="43" y="34"/>
                  </a:lnTo>
                  <a:lnTo>
                    <a:pt x="43" y="34"/>
                  </a:lnTo>
                  <a:lnTo>
                    <a:pt x="43" y="34"/>
                  </a:lnTo>
                  <a:lnTo>
                    <a:pt x="43" y="34"/>
                  </a:lnTo>
                  <a:lnTo>
                    <a:pt x="43" y="34"/>
                  </a:lnTo>
                  <a:lnTo>
                    <a:pt x="41" y="34"/>
                  </a:lnTo>
                  <a:lnTo>
                    <a:pt x="41" y="36"/>
                  </a:lnTo>
                  <a:lnTo>
                    <a:pt x="41" y="36"/>
                  </a:lnTo>
                  <a:lnTo>
                    <a:pt x="41" y="36"/>
                  </a:lnTo>
                  <a:lnTo>
                    <a:pt x="41" y="36"/>
                  </a:lnTo>
                  <a:lnTo>
                    <a:pt x="41" y="36"/>
                  </a:lnTo>
                  <a:lnTo>
                    <a:pt x="41" y="36"/>
                  </a:lnTo>
                  <a:lnTo>
                    <a:pt x="41" y="36"/>
                  </a:lnTo>
                  <a:lnTo>
                    <a:pt x="41" y="40"/>
                  </a:lnTo>
                  <a:lnTo>
                    <a:pt x="41" y="40"/>
                  </a:lnTo>
                  <a:lnTo>
                    <a:pt x="41" y="40"/>
                  </a:lnTo>
                  <a:lnTo>
                    <a:pt x="41" y="40"/>
                  </a:lnTo>
                  <a:lnTo>
                    <a:pt x="41" y="40"/>
                  </a:lnTo>
                  <a:lnTo>
                    <a:pt x="41" y="40"/>
                  </a:lnTo>
                  <a:lnTo>
                    <a:pt x="43" y="40"/>
                  </a:lnTo>
                  <a:lnTo>
                    <a:pt x="43" y="42"/>
                  </a:lnTo>
                  <a:lnTo>
                    <a:pt x="41" y="42"/>
                  </a:lnTo>
                  <a:lnTo>
                    <a:pt x="41" y="43"/>
                  </a:lnTo>
                  <a:lnTo>
                    <a:pt x="43" y="43"/>
                  </a:lnTo>
                  <a:lnTo>
                    <a:pt x="43" y="43"/>
                  </a:lnTo>
                  <a:lnTo>
                    <a:pt x="43" y="43"/>
                  </a:lnTo>
                  <a:lnTo>
                    <a:pt x="43" y="43"/>
                  </a:lnTo>
                  <a:lnTo>
                    <a:pt x="43" y="43"/>
                  </a:lnTo>
                  <a:lnTo>
                    <a:pt x="43" y="43"/>
                  </a:lnTo>
                  <a:lnTo>
                    <a:pt x="43" y="49"/>
                  </a:lnTo>
                  <a:lnTo>
                    <a:pt x="43" y="51"/>
                  </a:lnTo>
                  <a:lnTo>
                    <a:pt x="41" y="56"/>
                  </a:lnTo>
                  <a:lnTo>
                    <a:pt x="41" y="60"/>
                  </a:lnTo>
                  <a:lnTo>
                    <a:pt x="40" y="60"/>
                  </a:lnTo>
                  <a:lnTo>
                    <a:pt x="38" y="60"/>
                  </a:lnTo>
                  <a:lnTo>
                    <a:pt x="38" y="60"/>
                  </a:lnTo>
                  <a:lnTo>
                    <a:pt x="38" y="60"/>
                  </a:lnTo>
                  <a:lnTo>
                    <a:pt x="38" y="60"/>
                  </a:lnTo>
                  <a:lnTo>
                    <a:pt x="36" y="60"/>
                  </a:lnTo>
                  <a:lnTo>
                    <a:pt x="36" y="60"/>
                  </a:lnTo>
                  <a:lnTo>
                    <a:pt x="36" y="62"/>
                  </a:lnTo>
                  <a:lnTo>
                    <a:pt x="36" y="62"/>
                  </a:lnTo>
                  <a:lnTo>
                    <a:pt x="36" y="62"/>
                  </a:lnTo>
                  <a:lnTo>
                    <a:pt x="36" y="63"/>
                  </a:lnTo>
                  <a:lnTo>
                    <a:pt x="36" y="65"/>
                  </a:lnTo>
                  <a:lnTo>
                    <a:pt x="36" y="67"/>
                  </a:lnTo>
                  <a:lnTo>
                    <a:pt x="36" y="67"/>
                  </a:lnTo>
                  <a:lnTo>
                    <a:pt x="36" y="69"/>
                  </a:lnTo>
                  <a:lnTo>
                    <a:pt x="36" y="71"/>
                  </a:lnTo>
                  <a:lnTo>
                    <a:pt x="38" y="72"/>
                  </a:lnTo>
                  <a:lnTo>
                    <a:pt x="40" y="72"/>
                  </a:lnTo>
                  <a:lnTo>
                    <a:pt x="40" y="72"/>
                  </a:lnTo>
                  <a:lnTo>
                    <a:pt x="40" y="81"/>
                  </a:lnTo>
                  <a:lnTo>
                    <a:pt x="40" y="81"/>
                  </a:lnTo>
                  <a:lnTo>
                    <a:pt x="38" y="81"/>
                  </a:lnTo>
                  <a:lnTo>
                    <a:pt x="38" y="83"/>
                  </a:lnTo>
                  <a:lnTo>
                    <a:pt x="38" y="83"/>
                  </a:lnTo>
                  <a:lnTo>
                    <a:pt x="36" y="83"/>
                  </a:lnTo>
                  <a:lnTo>
                    <a:pt x="36" y="83"/>
                  </a:lnTo>
                  <a:lnTo>
                    <a:pt x="36" y="83"/>
                  </a:lnTo>
                  <a:lnTo>
                    <a:pt x="36" y="89"/>
                  </a:lnTo>
                  <a:lnTo>
                    <a:pt x="35" y="89"/>
                  </a:lnTo>
                  <a:lnTo>
                    <a:pt x="33" y="89"/>
                  </a:lnTo>
                  <a:lnTo>
                    <a:pt x="33" y="89"/>
                  </a:lnTo>
                  <a:lnTo>
                    <a:pt x="30" y="89"/>
                  </a:lnTo>
                  <a:lnTo>
                    <a:pt x="27" y="89"/>
                  </a:lnTo>
                  <a:lnTo>
                    <a:pt x="25" y="89"/>
                  </a:lnTo>
                  <a:lnTo>
                    <a:pt x="23" y="89"/>
                  </a:lnTo>
                  <a:lnTo>
                    <a:pt x="23" y="87"/>
                  </a:lnTo>
                  <a:lnTo>
                    <a:pt x="23" y="87"/>
                  </a:lnTo>
                  <a:lnTo>
                    <a:pt x="23" y="87"/>
                  </a:lnTo>
                  <a:lnTo>
                    <a:pt x="23" y="85"/>
                  </a:lnTo>
                  <a:lnTo>
                    <a:pt x="23" y="85"/>
                  </a:lnTo>
                  <a:lnTo>
                    <a:pt x="23" y="83"/>
                  </a:lnTo>
                  <a:lnTo>
                    <a:pt x="23" y="83"/>
                  </a:lnTo>
                  <a:lnTo>
                    <a:pt x="23" y="81"/>
                  </a:lnTo>
                  <a:lnTo>
                    <a:pt x="23" y="81"/>
                  </a:lnTo>
                  <a:lnTo>
                    <a:pt x="23" y="81"/>
                  </a:lnTo>
                  <a:lnTo>
                    <a:pt x="23" y="81"/>
                  </a:lnTo>
                  <a:lnTo>
                    <a:pt x="22" y="80"/>
                  </a:lnTo>
                  <a:lnTo>
                    <a:pt x="22" y="80"/>
                  </a:lnTo>
                  <a:lnTo>
                    <a:pt x="23" y="80"/>
                  </a:lnTo>
                  <a:lnTo>
                    <a:pt x="23" y="80"/>
                  </a:lnTo>
                  <a:lnTo>
                    <a:pt x="23" y="80"/>
                  </a:lnTo>
                  <a:lnTo>
                    <a:pt x="23" y="78"/>
                  </a:lnTo>
                  <a:lnTo>
                    <a:pt x="23" y="78"/>
                  </a:lnTo>
                  <a:lnTo>
                    <a:pt x="23" y="78"/>
                  </a:lnTo>
                  <a:lnTo>
                    <a:pt x="23" y="78"/>
                  </a:lnTo>
                  <a:lnTo>
                    <a:pt x="23" y="78"/>
                  </a:lnTo>
                  <a:lnTo>
                    <a:pt x="23" y="78"/>
                  </a:lnTo>
                  <a:lnTo>
                    <a:pt x="27" y="78"/>
                  </a:lnTo>
                  <a:lnTo>
                    <a:pt x="28" y="78"/>
                  </a:lnTo>
                  <a:lnTo>
                    <a:pt x="28" y="78"/>
                  </a:lnTo>
                  <a:lnTo>
                    <a:pt x="28" y="76"/>
                  </a:lnTo>
                  <a:lnTo>
                    <a:pt x="30" y="76"/>
                  </a:lnTo>
                  <a:lnTo>
                    <a:pt x="30" y="76"/>
                  </a:lnTo>
                  <a:lnTo>
                    <a:pt x="30" y="76"/>
                  </a:lnTo>
                  <a:lnTo>
                    <a:pt x="30" y="76"/>
                  </a:lnTo>
                  <a:lnTo>
                    <a:pt x="30" y="76"/>
                  </a:lnTo>
                  <a:lnTo>
                    <a:pt x="30" y="76"/>
                  </a:lnTo>
                  <a:lnTo>
                    <a:pt x="30" y="76"/>
                  </a:lnTo>
                  <a:lnTo>
                    <a:pt x="32" y="76"/>
                  </a:lnTo>
                  <a:lnTo>
                    <a:pt x="32" y="74"/>
                  </a:lnTo>
                  <a:lnTo>
                    <a:pt x="30" y="74"/>
                  </a:lnTo>
                  <a:lnTo>
                    <a:pt x="30" y="72"/>
                  </a:lnTo>
                  <a:lnTo>
                    <a:pt x="30" y="72"/>
                  </a:lnTo>
                  <a:lnTo>
                    <a:pt x="30" y="72"/>
                  </a:lnTo>
                  <a:lnTo>
                    <a:pt x="30" y="72"/>
                  </a:lnTo>
                  <a:lnTo>
                    <a:pt x="30" y="71"/>
                  </a:lnTo>
                  <a:lnTo>
                    <a:pt x="30" y="71"/>
                  </a:lnTo>
                  <a:lnTo>
                    <a:pt x="28" y="71"/>
                  </a:lnTo>
                  <a:lnTo>
                    <a:pt x="27" y="71"/>
                  </a:lnTo>
                  <a:lnTo>
                    <a:pt x="27" y="71"/>
                  </a:lnTo>
                  <a:lnTo>
                    <a:pt x="25" y="72"/>
                  </a:lnTo>
                  <a:lnTo>
                    <a:pt x="25" y="72"/>
                  </a:lnTo>
                  <a:lnTo>
                    <a:pt x="25" y="72"/>
                  </a:lnTo>
                  <a:lnTo>
                    <a:pt x="25" y="72"/>
                  </a:lnTo>
                  <a:lnTo>
                    <a:pt x="23" y="72"/>
                  </a:lnTo>
                  <a:lnTo>
                    <a:pt x="23" y="72"/>
                  </a:lnTo>
                  <a:lnTo>
                    <a:pt x="23" y="72"/>
                  </a:lnTo>
                  <a:lnTo>
                    <a:pt x="22" y="71"/>
                  </a:lnTo>
                  <a:lnTo>
                    <a:pt x="20" y="71"/>
                  </a:lnTo>
                  <a:lnTo>
                    <a:pt x="15" y="71"/>
                  </a:lnTo>
                  <a:lnTo>
                    <a:pt x="14" y="67"/>
                  </a:lnTo>
                  <a:lnTo>
                    <a:pt x="14" y="67"/>
                  </a:lnTo>
                  <a:lnTo>
                    <a:pt x="12" y="67"/>
                  </a:lnTo>
                  <a:lnTo>
                    <a:pt x="12" y="67"/>
                  </a:lnTo>
                  <a:lnTo>
                    <a:pt x="12" y="67"/>
                  </a:lnTo>
                  <a:lnTo>
                    <a:pt x="12" y="65"/>
                  </a:lnTo>
                  <a:lnTo>
                    <a:pt x="12" y="65"/>
                  </a:lnTo>
                  <a:lnTo>
                    <a:pt x="10" y="65"/>
                  </a:lnTo>
                  <a:lnTo>
                    <a:pt x="10" y="65"/>
                  </a:lnTo>
                  <a:lnTo>
                    <a:pt x="10" y="65"/>
                  </a:lnTo>
                  <a:lnTo>
                    <a:pt x="9" y="63"/>
                  </a:lnTo>
                  <a:lnTo>
                    <a:pt x="9" y="63"/>
                  </a:lnTo>
                  <a:lnTo>
                    <a:pt x="9" y="63"/>
                  </a:lnTo>
                  <a:lnTo>
                    <a:pt x="9" y="63"/>
                  </a:lnTo>
                  <a:lnTo>
                    <a:pt x="9" y="60"/>
                  </a:lnTo>
                  <a:lnTo>
                    <a:pt x="9" y="60"/>
                  </a:lnTo>
                  <a:lnTo>
                    <a:pt x="9" y="58"/>
                  </a:lnTo>
                  <a:lnTo>
                    <a:pt x="9" y="58"/>
                  </a:lnTo>
                  <a:lnTo>
                    <a:pt x="9" y="58"/>
                  </a:lnTo>
                  <a:lnTo>
                    <a:pt x="9" y="58"/>
                  </a:lnTo>
                  <a:lnTo>
                    <a:pt x="9" y="56"/>
                  </a:lnTo>
                  <a:lnTo>
                    <a:pt x="10" y="56"/>
                  </a:lnTo>
                  <a:lnTo>
                    <a:pt x="10" y="56"/>
                  </a:lnTo>
                  <a:lnTo>
                    <a:pt x="10" y="56"/>
                  </a:lnTo>
                  <a:lnTo>
                    <a:pt x="10" y="54"/>
                  </a:lnTo>
                  <a:lnTo>
                    <a:pt x="10" y="54"/>
                  </a:lnTo>
                  <a:lnTo>
                    <a:pt x="12" y="54"/>
                  </a:lnTo>
                  <a:lnTo>
                    <a:pt x="12" y="54"/>
                  </a:lnTo>
                  <a:lnTo>
                    <a:pt x="12" y="54"/>
                  </a:lnTo>
                  <a:lnTo>
                    <a:pt x="12" y="54"/>
                  </a:lnTo>
                  <a:lnTo>
                    <a:pt x="12" y="54"/>
                  </a:lnTo>
                  <a:lnTo>
                    <a:pt x="14" y="53"/>
                  </a:lnTo>
                  <a:lnTo>
                    <a:pt x="14" y="53"/>
                  </a:lnTo>
                  <a:lnTo>
                    <a:pt x="14" y="53"/>
                  </a:lnTo>
                  <a:lnTo>
                    <a:pt x="14" y="53"/>
                  </a:lnTo>
                  <a:lnTo>
                    <a:pt x="15" y="53"/>
                  </a:lnTo>
                  <a:lnTo>
                    <a:pt x="15" y="53"/>
                  </a:lnTo>
                  <a:lnTo>
                    <a:pt x="15" y="53"/>
                  </a:lnTo>
                  <a:lnTo>
                    <a:pt x="15" y="53"/>
                  </a:lnTo>
                  <a:lnTo>
                    <a:pt x="15" y="53"/>
                  </a:lnTo>
                  <a:lnTo>
                    <a:pt x="15" y="54"/>
                  </a:lnTo>
                  <a:lnTo>
                    <a:pt x="15" y="54"/>
                  </a:lnTo>
                  <a:lnTo>
                    <a:pt x="15" y="54"/>
                  </a:lnTo>
                  <a:lnTo>
                    <a:pt x="15" y="54"/>
                  </a:lnTo>
                  <a:lnTo>
                    <a:pt x="15" y="60"/>
                  </a:lnTo>
                  <a:lnTo>
                    <a:pt x="15" y="60"/>
                  </a:lnTo>
                  <a:lnTo>
                    <a:pt x="15" y="60"/>
                  </a:lnTo>
                  <a:lnTo>
                    <a:pt x="15" y="60"/>
                  </a:lnTo>
                  <a:lnTo>
                    <a:pt x="17" y="60"/>
                  </a:lnTo>
                  <a:lnTo>
                    <a:pt x="17" y="60"/>
                  </a:lnTo>
                  <a:lnTo>
                    <a:pt x="18" y="60"/>
                  </a:lnTo>
                  <a:lnTo>
                    <a:pt x="18" y="60"/>
                  </a:lnTo>
                  <a:lnTo>
                    <a:pt x="18" y="62"/>
                  </a:lnTo>
                  <a:lnTo>
                    <a:pt x="18" y="62"/>
                  </a:lnTo>
                  <a:lnTo>
                    <a:pt x="18" y="62"/>
                  </a:lnTo>
                  <a:lnTo>
                    <a:pt x="20" y="62"/>
                  </a:lnTo>
                  <a:lnTo>
                    <a:pt x="20" y="62"/>
                  </a:lnTo>
                  <a:lnTo>
                    <a:pt x="20" y="60"/>
                  </a:lnTo>
                  <a:lnTo>
                    <a:pt x="20" y="60"/>
                  </a:lnTo>
                  <a:lnTo>
                    <a:pt x="20" y="60"/>
                  </a:lnTo>
                  <a:lnTo>
                    <a:pt x="20" y="60"/>
                  </a:lnTo>
                  <a:lnTo>
                    <a:pt x="20" y="60"/>
                  </a:lnTo>
                  <a:lnTo>
                    <a:pt x="18" y="60"/>
                  </a:lnTo>
                  <a:lnTo>
                    <a:pt x="18" y="60"/>
                  </a:lnTo>
                  <a:lnTo>
                    <a:pt x="18" y="58"/>
                  </a:lnTo>
                  <a:lnTo>
                    <a:pt x="18" y="58"/>
                  </a:lnTo>
                  <a:lnTo>
                    <a:pt x="18" y="56"/>
                  </a:lnTo>
                  <a:lnTo>
                    <a:pt x="18" y="53"/>
                  </a:lnTo>
                  <a:lnTo>
                    <a:pt x="18" y="53"/>
                  </a:lnTo>
                  <a:lnTo>
                    <a:pt x="18" y="53"/>
                  </a:lnTo>
                  <a:lnTo>
                    <a:pt x="18" y="53"/>
                  </a:lnTo>
                  <a:lnTo>
                    <a:pt x="18" y="51"/>
                  </a:lnTo>
                  <a:lnTo>
                    <a:pt x="18" y="51"/>
                  </a:lnTo>
                  <a:lnTo>
                    <a:pt x="20" y="51"/>
                  </a:lnTo>
                  <a:lnTo>
                    <a:pt x="22" y="51"/>
                  </a:lnTo>
                  <a:lnTo>
                    <a:pt x="22" y="51"/>
                  </a:lnTo>
                  <a:lnTo>
                    <a:pt x="23" y="51"/>
                  </a:lnTo>
                  <a:lnTo>
                    <a:pt x="23" y="51"/>
                  </a:lnTo>
                  <a:lnTo>
                    <a:pt x="23" y="51"/>
                  </a:lnTo>
                  <a:lnTo>
                    <a:pt x="23" y="51"/>
                  </a:lnTo>
                  <a:lnTo>
                    <a:pt x="23" y="51"/>
                  </a:lnTo>
                  <a:lnTo>
                    <a:pt x="23" y="51"/>
                  </a:lnTo>
                  <a:lnTo>
                    <a:pt x="23" y="51"/>
                  </a:lnTo>
                  <a:lnTo>
                    <a:pt x="23" y="51"/>
                  </a:lnTo>
                  <a:lnTo>
                    <a:pt x="23" y="51"/>
                  </a:lnTo>
                  <a:lnTo>
                    <a:pt x="23" y="51"/>
                  </a:lnTo>
                  <a:lnTo>
                    <a:pt x="23" y="51"/>
                  </a:lnTo>
                  <a:lnTo>
                    <a:pt x="23" y="49"/>
                  </a:lnTo>
                  <a:lnTo>
                    <a:pt x="23" y="49"/>
                  </a:lnTo>
                  <a:lnTo>
                    <a:pt x="23" y="49"/>
                  </a:lnTo>
                  <a:lnTo>
                    <a:pt x="23" y="49"/>
                  </a:lnTo>
                  <a:lnTo>
                    <a:pt x="23" y="47"/>
                  </a:lnTo>
                  <a:lnTo>
                    <a:pt x="23" y="47"/>
                  </a:lnTo>
                  <a:lnTo>
                    <a:pt x="23" y="47"/>
                  </a:lnTo>
                  <a:lnTo>
                    <a:pt x="23" y="47"/>
                  </a:lnTo>
                  <a:lnTo>
                    <a:pt x="23" y="47"/>
                  </a:lnTo>
                  <a:lnTo>
                    <a:pt x="23" y="47"/>
                  </a:lnTo>
                  <a:lnTo>
                    <a:pt x="23" y="47"/>
                  </a:lnTo>
                  <a:lnTo>
                    <a:pt x="23" y="47"/>
                  </a:lnTo>
                  <a:lnTo>
                    <a:pt x="23" y="47"/>
                  </a:lnTo>
                  <a:lnTo>
                    <a:pt x="23" y="47"/>
                  </a:lnTo>
                  <a:lnTo>
                    <a:pt x="22" y="47"/>
                  </a:lnTo>
                  <a:lnTo>
                    <a:pt x="22" y="47"/>
                  </a:lnTo>
                  <a:lnTo>
                    <a:pt x="22" y="47"/>
                  </a:lnTo>
                  <a:lnTo>
                    <a:pt x="20" y="47"/>
                  </a:lnTo>
                  <a:lnTo>
                    <a:pt x="17" y="47"/>
                  </a:lnTo>
                  <a:lnTo>
                    <a:pt x="15" y="47"/>
                  </a:lnTo>
                  <a:lnTo>
                    <a:pt x="9" y="45"/>
                  </a:lnTo>
                  <a:lnTo>
                    <a:pt x="9" y="45"/>
                  </a:lnTo>
                  <a:lnTo>
                    <a:pt x="7" y="45"/>
                  </a:lnTo>
                  <a:lnTo>
                    <a:pt x="7" y="45"/>
                  </a:lnTo>
                  <a:lnTo>
                    <a:pt x="7" y="45"/>
                  </a:lnTo>
                  <a:lnTo>
                    <a:pt x="5" y="45"/>
                  </a:lnTo>
                  <a:lnTo>
                    <a:pt x="4" y="45"/>
                  </a:lnTo>
                  <a:lnTo>
                    <a:pt x="2" y="43"/>
                  </a:lnTo>
                  <a:lnTo>
                    <a:pt x="2" y="43"/>
                  </a:lnTo>
                  <a:lnTo>
                    <a:pt x="0" y="43"/>
                  </a:lnTo>
                  <a:lnTo>
                    <a:pt x="0" y="42"/>
                  </a:lnTo>
                  <a:lnTo>
                    <a:pt x="0" y="40"/>
                  </a:lnTo>
                  <a:lnTo>
                    <a:pt x="0" y="40"/>
                  </a:lnTo>
                  <a:lnTo>
                    <a:pt x="0" y="36"/>
                  </a:lnTo>
                  <a:lnTo>
                    <a:pt x="0" y="34"/>
                  </a:lnTo>
                  <a:lnTo>
                    <a:pt x="0" y="33"/>
                  </a:lnTo>
                  <a:lnTo>
                    <a:pt x="2" y="33"/>
                  </a:lnTo>
                  <a:lnTo>
                    <a:pt x="2" y="33"/>
                  </a:lnTo>
                  <a:lnTo>
                    <a:pt x="2" y="33"/>
                  </a:lnTo>
                  <a:lnTo>
                    <a:pt x="2" y="33"/>
                  </a:lnTo>
                  <a:lnTo>
                    <a:pt x="4" y="31"/>
                  </a:lnTo>
                  <a:lnTo>
                    <a:pt x="4" y="31"/>
                  </a:lnTo>
                  <a:lnTo>
                    <a:pt x="4" y="31"/>
                  </a:lnTo>
                  <a:lnTo>
                    <a:pt x="5" y="31"/>
                  </a:lnTo>
                  <a:lnTo>
                    <a:pt x="5" y="33"/>
                  </a:lnTo>
                  <a:lnTo>
                    <a:pt x="7" y="33"/>
                  </a:lnTo>
                  <a:lnTo>
                    <a:pt x="7" y="33"/>
                  </a:lnTo>
                  <a:lnTo>
                    <a:pt x="7" y="33"/>
                  </a:lnTo>
                  <a:lnTo>
                    <a:pt x="7" y="34"/>
                  </a:lnTo>
                  <a:lnTo>
                    <a:pt x="7" y="34"/>
                  </a:lnTo>
                  <a:lnTo>
                    <a:pt x="7" y="34"/>
                  </a:lnTo>
                  <a:lnTo>
                    <a:pt x="7" y="34"/>
                  </a:lnTo>
                  <a:lnTo>
                    <a:pt x="7" y="36"/>
                  </a:lnTo>
                  <a:lnTo>
                    <a:pt x="7" y="36"/>
                  </a:lnTo>
                  <a:lnTo>
                    <a:pt x="7" y="38"/>
                  </a:lnTo>
                  <a:lnTo>
                    <a:pt x="7" y="40"/>
                  </a:lnTo>
                  <a:lnTo>
                    <a:pt x="7" y="40"/>
                  </a:lnTo>
                  <a:lnTo>
                    <a:pt x="9" y="40"/>
                  </a:lnTo>
                  <a:lnTo>
                    <a:pt x="9" y="40"/>
                  </a:lnTo>
                  <a:lnTo>
                    <a:pt x="9" y="40"/>
                  </a:lnTo>
                  <a:lnTo>
                    <a:pt x="10" y="40"/>
                  </a:lnTo>
                  <a:lnTo>
                    <a:pt x="10" y="40"/>
                  </a:lnTo>
                  <a:lnTo>
                    <a:pt x="10" y="40"/>
                  </a:lnTo>
                  <a:lnTo>
                    <a:pt x="10" y="40"/>
                  </a:lnTo>
                  <a:lnTo>
                    <a:pt x="12" y="40"/>
                  </a:lnTo>
                  <a:lnTo>
                    <a:pt x="12" y="40"/>
                  </a:lnTo>
                  <a:lnTo>
                    <a:pt x="14" y="40"/>
                  </a:lnTo>
                  <a:lnTo>
                    <a:pt x="14" y="38"/>
                  </a:lnTo>
                  <a:lnTo>
                    <a:pt x="14" y="38"/>
                  </a:lnTo>
                  <a:lnTo>
                    <a:pt x="14" y="38"/>
                  </a:lnTo>
                  <a:lnTo>
                    <a:pt x="14" y="38"/>
                  </a:lnTo>
                  <a:lnTo>
                    <a:pt x="14" y="38"/>
                  </a:lnTo>
                  <a:lnTo>
                    <a:pt x="14" y="38"/>
                  </a:lnTo>
                  <a:lnTo>
                    <a:pt x="15" y="38"/>
                  </a:lnTo>
                  <a:lnTo>
                    <a:pt x="15" y="38"/>
                  </a:lnTo>
                  <a:lnTo>
                    <a:pt x="15" y="36"/>
                  </a:lnTo>
                  <a:lnTo>
                    <a:pt x="15" y="36"/>
                  </a:lnTo>
                  <a:lnTo>
                    <a:pt x="15" y="36"/>
                  </a:lnTo>
                  <a:lnTo>
                    <a:pt x="15" y="36"/>
                  </a:lnTo>
                  <a:lnTo>
                    <a:pt x="14" y="36"/>
                  </a:lnTo>
                  <a:lnTo>
                    <a:pt x="14" y="36"/>
                  </a:lnTo>
                  <a:lnTo>
                    <a:pt x="14" y="36"/>
                  </a:lnTo>
                  <a:lnTo>
                    <a:pt x="14" y="36"/>
                  </a:lnTo>
                  <a:lnTo>
                    <a:pt x="14" y="34"/>
                  </a:lnTo>
                  <a:lnTo>
                    <a:pt x="14" y="34"/>
                  </a:lnTo>
                  <a:lnTo>
                    <a:pt x="14" y="34"/>
                  </a:lnTo>
                  <a:lnTo>
                    <a:pt x="14" y="34"/>
                  </a:lnTo>
                  <a:lnTo>
                    <a:pt x="12" y="33"/>
                  </a:lnTo>
                  <a:lnTo>
                    <a:pt x="12" y="33"/>
                  </a:lnTo>
                  <a:lnTo>
                    <a:pt x="12" y="33"/>
                  </a:lnTo>
                  <a:lnTo>
                    <a:pt x="12" y="33"/>
                  </a:lnTo>
                  <a:lnTo>
                    <a:pt x="10" y="33"/>
                  </a:lnTo>
                  <a:lnTo>
                    <a:pt x="10" y="33"/>
                  </a:lnTo>
                  <a:lnTo>
                    <a:pt x="10" y="33"/>
                  </a:lnTo>
                  <a:lnTo>
                    <a:pt x="10" y="33"/>
                  </a:lnTo>
                  <a:lnTo>
                    <a:pt x="10" y="31"/>
                  </a:lnTo>
                  <a:lnTo>
                    <a:pt x="10" y="31"/>
                  </a:lnTo>
                  <a:lnTo>
                    <a:pt x="10" y="31"/>
                  </a:lnTo>
                  <a:lnTo>
                    <a:pt x="10" y="31"/>
                  </a:lnTo>
                  <a:lnTo>
                    <a:pt x="10" y="31"/>
                  </a:lnTo>
                  <a:lnTo>
                    <a:pt x="9" y="31"/>
                  </a:lnTo>
                  <a:lnTo>
                    <a:pt x="9" y="29"/>
                  </a:lnTo>
                  <a:lnTo>
                    <a:pt x="9" y="29"/>
                  </a:lnTo>
                  <a:lnTo>
                    <a:pt x="7" y="25"/>
                  </a:lnTo>
                  <a:lnTo>
                    <a:pt x="7" y="25"/>
                  </a:lnTo>
                  <a:lnTo>
                    <a:pt x="7" y="25"/>
                  </a:lnTo>
                  <a:lnTo>
                    <a:pt x="7" y="25"/>
                  </a:lnTo>
                  <a:lnTo>
                    <a:pt x="7" y="24"/>
                  </a:lnTo>
                  <a:lnTo>
                    <a:pt x="7" y="24"/>
                  </a:lnTo>
                  <a:lnTo>
                    <a:pt x="7" y="22"/>
                  </a:lnTo>
                  <a:lnTo>
                    <a:pt x="7" y="22"/>
                  </a:lnTo>
                  <a:lnTo>
                    <a:pt x="5" y="22"/>
                  </a:lnTo>
                  <a:lnTo>
                    <a:pt x="4" y="20"/>
                  </a:lnTo>
                  <a:lnTo>
                    <a:pt x="4" y="20"/>
                  </a:lnTo>
                  <a:lnTo>
                    <a:pt x="4" y="20"/>
                  </a:lnTo>
                  <a:lnTo>
                    <a:pt x="4" y="20"/>
                  </a:lnTo>
                  <a:lnTo>
                    <a:pt x="4" y="20"/>
                  </a:lnTo>
                  <a:lnTo>
                    <a:pt x="5" y="20"/>
                  </a:lnTo>
                  <a:lnTo>
                    <a:pt x="5" y="18"/>
                  </a:lnTo>
                  <a:lnTo>
                    <a:pt x="7" y="18"/>
                  </a:lnTo>
                  <a:lnTo>
                    <a:pt x="7" y="18"/>
                  </a:lnTo>
                  <a:lnTo>
                    <a:pt x="7" y="18"/>
                  </a:lnTo>
                  <a:lnTo>
                    <a:pt x="7" y="18"/>
                  </a:lnTo>
                  <a:lnTo>
                    <a:pt x="7" y="16"/>
                  </a:lnTo>
                  <a:lnTo>
                    <a:pt x="7" y="16"/>
                  </a:lnTo>
                  <a:lnTo>
                    <a:pt x="7" y="16"/>
                  </a:lnTo>
                  <a:lnTo>
                    <a:pt x="7" y="16"/>
                  </a:lnTo>
                  <a:lnTo>
                    <a:pt x="7" y="16"/>
                  </a:lnTo>
                  <a:lnTo>
                    <a:pt x="7" y="15"/>
                  </a:lnTo>
                  <a:lnTo>
                    <a:pt x="7" y="15"/>
                  </a:lnTo>
                  <a:lnTo>
                    <a:pt x="7" y="15"/>
                  </a:lnTo>
                  <a:lnTo>
                    <a:pt x="7" y="15"/>
                  </a:lnTo>
                  <a:lnTo>
                    <a:pt x="9" y="15"/>
                  </a:lnTo>
                  <a:lnTo>
                    <a:pt x="9" y="15"/>
                  </a:lnTo>
                  <a:lnTo>
                    <a:pt x="9" y="15"/>
                  </a:lnTo>
                  <a:lnTo>
                    <a:pt x="9" y="15"/>
                  </a:lnTo>
                  <a:lnTo>
                    <a:pt x="9" y="15"/>
                  </a:lnTo>
                  <a:lnTo>
                    <a:pt x="9" y="15"/>
                  </a:lnTo>
                  <a:lnTo>
                    <a:pt x="10" y="15"/>
                  </a:lnTo>
                  <a:lnTo>
                    <a:pt x="12" y="15"/>
                  </a:lnTo>
                  <a:lnTo>
                    <a:pt x="12" y="15"/>
                  </a:lnTo>
                  <a:lnTo>
                    <a:pt x="12" y="15"/>
                  </a:lnTo>
                  <a:lnTo>
                    <a:pt x="12" y="15"/>
                  </a:lnTo>
                  <a:lnTo>
                    <a:pt x="14" y="15"/>
                  </a:lnTo>
                  <a:lnTo>
                    <a:pt x="14" y="15"/>
                  </a:lnTo>
                  <a:lnTo>
                    <a:pt x="14" y="22"/>
                  </a:lnTo>
                  <a:lnTo>
                    <a:pt x="14" y="24"/>
                  </a:lnTo>
                  <a:lnTo>
                    <a:pt x="14" y="24"/>
                  </a:lnTo>
                  <a:lnTo>
                    <a:pt x="14" y="24"/>
                  </a:lnTo>
                  <a:lnTo>
                    <a:pt x="14" y="24"/>
                  </a:lnTo>
                  <a:lnTo>
                    <a:pt x="15" y="24"/>
                  </a:lnTo>
                  <a:lnTo>
                    <a:pt x="15" y="24"/>
                  </a:lnTo>
                  <a:close/>
                </a:path>
              </a:pathLst>
            </a:custGeom>
            <a:solidFill>
              <a:srgbClr val="FFFFFF"/>
            </a:solidFill>
            <a:ln w="9525">
              <a:noFill/>
              <a:round/>
              <a:headEnd/>
              <a:tailEnd/>
            </a:ln>
          </p:spPr>
          <p:txBody>
            <a:bodyPr/>
            <a:lstStyle/>
            <a:p>
              <a:pPr>
                <a:buClr>
                  <a:srgbClr val="000000"/>
                </a:buClr>
                <a:defRPr/>
              </a:pPr>
              <a:endParaRPr lang="en-US">
                <a:solidFill>
                  <a:srgbClr val="000000"/>
                </a:solidFill>
              </a:endParaRPr>
            </a:p>
          </p:txBody>
        </p:sp>
        <p:sp>
          <p:nvSpPr>
            <p:cNvPr id="1049" name="Freeform 25"/>
            <p:cNvSpPr>
              <a:spLocks/>
            </p:cNvSpPr>
            <p:nvPr/>
          </p:nvSpPr>
          <p:spPr bwMode="auto">
            <a:xfrm>
              <a:off x="271" y="206"/>
              <a:ext cx="55" cy="89"/>
            </a:xfrm>
            <a:custGeom>
              <a:avLst/>
              <a:gdLst/>
              <a:ahLst/>
              <a:cxnLst>
                <a:cxn ang="0">
                  <a:pos x="18" y="25"/>
                </a:cxn>
                <a:cxn ang="0">
                  <a:pos x="20" y="24"/>
                </a:cxn>
                <a:cxn ang="0">
                  <a:pos x="20" y="18"/>
                </a:cxn>
                <a:cxn ang="0">
                  <a:pos x="20" y="15"/>
                </a:cxn>
                <a:cxn ang="0">
                  <a:pos x="23" y="13"/>
                </a:cxn>
                <a:cxn ang="0">
                  <a:pos x="23" y="11"/>
                </a:cxn>
                <a:cxn ang="0">
                  <a:pos x="26" y="7"/>
                </a:cxn>
                <a:cxn ang="0">
                  <a:pos x="30" y="6"/>
                </a:cxn>
                <a:cxn ang="0">
                  <a:pos x="31" y="2"/>
                </a:cxn>
                <a:cxn ang="0">
                  <a:pos x="38" y="2"/>
                </a:cxn>
                <a:cxn ang="0">
                  <a:pos x="40" y="4"/>
                </a:cxn>
                <a:cxn ang="0">
                  <a:pos x="40" y="7"/>
                </a:cxn>
                <a:cxn ang="0">
                  <a:pos x="43" y="11"/>
                </a:cxn>
                <a:cxn ang="0">
                  <a:pos x="41" y="29"/>
                </a:cxn>
                <a:cxn ang="0">
                  <a:pos x="36" y="33"/>
                </a:cxn>
                <a:cxn ang="0">
                  <a:pos x="33" y="34"/>
                </a:cxn>
                <a:cxn ang="0">
                  <a:pos x="31" y="42"/>
                </a:cxn>
                <a:cxn ang="0">
                  <a:pos x="35" y="45"/>
                </a:cxn>
                <a:cxn ang="0">
                  <a:pos x="38" y="54"/>
                </a:cxn>
                <a:cxn ang="0">
                  <a:pos x="40" y="33"/>
                </a:cxn>
                <a:cxn ang="0">
                  <a:pos x="43" y="31"/>
                </a:cxn>
                <a:cxn ang="0">
                  <a:pos x="46" y="31"/>
                </a:cxn>
                <a:cxn ang="0">
                  <a:pos x="53" y="33"/>
                </a:cxn>
                <a:cxn ang="0">
                  <a:pos x="56" y="38"/>
                </a:cxn>
                <a:cxn ang="0">
                  <a:pos x="48" y="40"/>
                </a:cxn>
                <a:cxn ang="0">
                  <a:pos x="46" y="34"/>
                </a:cxn>
                <a:cxn ang="0">
                  <a:pos x="43" y="34"/>
                </a:cxn>
                <a:cxn ang="0">
                  <a:pos x="41" y="36"/>
                </a:cxn>
                <a:cxn ang="0">
                  <a:pos x="41" y="42"/>
                </a:cxn>
                <a:cxn ang="0">
                  <a:pos x="41" y="56"/>
                </a:cxn>
                <a:cxn ang="0">
                  <a:pos x="36" y="63"/>
                </a:cxn>
                <a:cxn ang="0">
                  <a:pos x="38" y="81"/>
                </a:cxn>
                <a:cxn ang="0">
                  <a:pos x="25" y="89"/>
                </a:cxn>
                <a:cxn ang="0">
                  <a:pos x="20" y="81"/>
                </a:cxn>
                <a:cxn ang="0">
                  <a:pos x="23" y="78"/>
                </a:cxn>
                <a:cxn ang="0">
                  <a:pos x="30" y="76"/>
                </a:cxn>
                <a:cxn ang="0">
                  <a:pos x="28" y="71"/>
                </a:cxn>
                <a:cxn ang="0">
                  <a:pos x="20" y="71"/>
                </a:cxn>
                <a:cxn ang="0">
                  <a:pos x="8" y="63"/>
                </a:cxn>
                <a:cxn ang="0">
                  <a:pos x="8" y="56"/>
                </a:cxn>
                <a:cxn ang="0">
                  <a:pos x="12" y="54"/>
                </a:cxn>
                <a:cxn ang="0">
                  <a:pos x="13" y="54"/>
                </a:cxn>
                <a:cxn ang="0">
                  <a:pos x="18" y="60"/>
                </a:cxn>
                <a:cxn ang="0">
                  <a:pos x="18" y="60"/>
                </a:cxn>
                <a:cxn ang="0">
                  <a:pos x="20" y="51"/>
                </a:cxn>
                <a:cxn ang="0">
                  <a:pos x="22" y="51"/>
                </a:cxn>
                <a:cxn ang="0">
                  <a:pos x="22" y="47"/>
                </a:cxn>
                <a:cxn ang="0">
                  <a:pos x="12" y="47"/>
                </a:cxn>
                <a:cxn ang="0">
                  <a:pos x="0" y="40"/>
                </a:cxn>
                <a:cxn ang="0">
                  <a:pos x="2" y="31"/>
                </a:cxn>
                <a:cxn ang="0">
                  <a:pos x="7" y="38"/>
                </a:cxn>
                <a:cxn ang="0">
                  <a:pos x="12" y="40"/>
                </a:cxn>
                <a:cxn ang="0">
                  <a:pos x="13" y="36"/>
                </a:cxn>
                <a:cxn ang="0">
                  <a:pos x="12" y="33"/>
                </a:cxn>
                <a:cxn ang="0">
                  <a:pos x="8" y="31"/>
                </a:cxn>
                <a:cxn ang="0">
                  <a:pos x="5" y="22"/>
                </a:cxn>
                <a:cxn ang="0">
                  <a:pos x="4" y="18"/>
                </a:cxn>
                <a:cxn ang="0">
                  <a:pos x="7" y="15"/>
                </a:cxn>
                <a:cxn ang="0">
                  <a:pos x="12" y="15"/>
                </a:cxn>
              </a:cxnLst>
              <a:rect l="0" t="0" r="r" b="b"/>
              <a:pathLst>
                <a:path w="56" h="89">
                  <a:moveTo>
                    <a:pt x="12" y="24"/>
                  </a:moveTo>
                  <a:lnTo>
                    <a:pt x="12" y="24"/>
                  </a:lnTo>
                  <a:lnTo>
                    <a:pt x="13" y="25"/>
                  </a:lnTo>
                  <a:lnTo>
                    <a:pt x="13" y="25"/>
                  </a:lnTo>
                  <a:lnTo>
                    <a:pt x="13" y="25"/>
                  </a:lnTo>
                  <a:lnTo>
                    <a:pt x="13" y="25"/>
                  </a:lnTo>
                  <a:lnTo>
                    <a:pt x="13" y="25"/>
                  </a:lnTo>
                  <a:lnTo>
                    <a:pt x="15" y="25"/>
                  </a:lnTo>
                  <a:lnTo>
                    <a:pt x="17" y="25"/>
                  </a:lnTo>
                  <a:lnTo>
                    <a:pt x="18" y="25"/>
                  </a:lnTo>
                  <a:lnTo>
                    <a:pt x="18" y="25"/>
                  </a:lnTo>
                  <a:lnTo>
                    <a:pt x="18" y="25"/>
                  </a:lnTo>
                  <a:lnTo>
                    <a:pt x="20" y="25"/>
                  </a:lnTo>
                  <a:lnTo>
                    <a:pt x="20" y="25"/>
                  </a:lnTo>
                  <a:lnTo>
                    <a:pt x="20" y="25"/>
                  </a:lnTo>
                  <a:lnTo>
                    <a:pt x="20" y="25"/>
                  </a:lnTo>
                  <a:lnTo>
                    <a:pt x="20" y="25"/>
                  </a:lnTo>
                  <a:lnTo>
                    <a:pt x="20" y="24"/>
                  </a:lnTo>
                  <a:lnTo>
                    <a:pt x="20" y="24"/>
                  </a:lnTo>
                  <a:lnTo>
                    <a:pt x="20" y="24"/>
                  </a:lnTo>
                  <a:lnTo>
                    <a:pt x="20" y="24"/>
                  </a:lnTo>
                  <a:lnTo>
                    <a:pt x="20" y="24"/>
                  </a:lnTo>
                  <a:lnTo>
                    <a:pt x="20" y="24"/>
                  </a:lnTo>
                  <a:lnTo>
                    <a:pt x="20" y="24"/>
                  </a:lnTo>
                  <a:lnTo>
                    <a:pt x="20" y="24"/>
                  </a:lnTo>
                  <a:lnTo>
                    <a:pt x="20" y="20"/>
                  </a:lnTo>
                  <a:lnTo>
                    <a:pt x="20" y="20"/>
                  </a:lnTo>
                  <a:lnTo>
                    <a:pt x="20" y="20"/>
                  </a:lnTo>
                  <a:lnTo>
                    <a:pt x="20" y="20"/>
                  </a:lnTo>
                  <a:lnTo>
                    <a:pt x="20" y="20"/>
                  </a:lnTo>
                  <a:lnTo>
                    <a:pt x="20" y="20"/>
                  </a:lnTo>
                  <a:lnTo>
                    <a:pt x="20" y="20"/>
                  </a:lnTo>
                  <a:lnTo>
                    <a:pt x="20" y="18"/>
                  </a:lnTo>
                  <a:lnTo>
                    <a:pt x="20" y="18"/>
                  </a:lnTo>
                  <a:lnTo>
                    <a:pt x="20" y="18"/>
                  </a:lnTo>
                  <a:lnTo>
                    <a:pt x="20" y="18"/>
                  </a:lnTo>
                  <a:lnTo>
                    <a:pt x="20" y="18"/>
                  </a:lnTo>
                  <a:lnTo>
                    <a:pt x="20" y="18"/>
                  </a:lnTo>
                  <a:lnTo>
                    <a:pt x="20" y="18"/>
                  </a:lnTo>
                  <a:lnTo>
                    <a:pt x="18" y="16"/>
                  </a:lnTo>
                  <a:lnTo>
                    <a:pt x="18" y="16"/>
                  </a:lnTo>
                  <a:lnTo>
                    <a:pt x="18" y="16"/>
                  </a:lnTo>
                  <a:lnTo>
                    <a:pt x="20" y="16"/>
                  </a:lnTo>
                  <a:lnTo>
                    <a:pt x="20" y="15"/>
                  </a:lnTo>
                  <a:lnTo>
                    <a:pt x="20" y="15"/>
                  </a:lnTo>
                  <a:lnTo>
                    <a:pt x="22" y="15"/>
                  </a:lnTo>
                  <a:lnTo>
                    <a:pt x="25" y="15"/>
                  </a:lnTo>
                  <a:lnTo>
                    <a:pt x="25" y="15"/>
                  </a:lnTo>
                  <a:lnTo>
                    <a:pt x="25" y="15"/>
                  </a:lnTo>
                  <a:lnTo>
                    <a:pt x="25" y="15"/>
                  </a:lnTo>
                  <a:lnTo>
                    <a:pt x="25" y="15"/>
                  </a:lnTo>
                  <a:lnTo>
                    <a:pt x="25" y="15"/>
                  </a:lnTo>
                  <a:lnTo>
                    <a:pt x="25" y="13"/>
                  </a:lnTo>
                  <a:lnTo>
                    <a:pt x="23" y="13"/>
                  </a:lnTo>
                  <a:lnTo>
                    <a:pt x="23" y="13"/>
                  </a:lnTo>
                  <a:lnTo>
                    <a:pt x="23" y="13"/>
                  </a:lnTo>
                  <a:lnTo>
                    <a:pt x="22" y="13"/>
                  </a:lnTo>
                  <a:lnTo>
                    <a:pt x="22" y="13"/>
                  </a:lnTo>
                  <a:lnTo>
                    <a:pt x="20" y="13"/>
                  </a:lnTo>
                  <a:lnTo>
                    <a:pt x="20" y="11"/>
                  </a:lnTo>
                  <a:lnTo>
                    <a:pt x="20" y="11"/>
                  </a:lnTo>
                  <a:lnTo>
                    <a:pt x="22" y="11"/>
                  </a:lnTo>
                  <a:lnTo>
                    <a:pt x="22" y="11"/>
                  </a:lnTo>
                  <a:lnTo>
                    <a:pt x="22" y="11"/>
                  </a:lnTo>
                  <a:lnTo>
                    <a:pt x="23" y="11"/>
                  </a:lnTo>
                  <a:lnTo>
                    <a:pt x="23" y="11"/>
                  </a:lnTo>
                  <a:lnTo>
                    <a:pt x="23" y="11"/>
                  </a:lnTo>
                  <a:lnTo>
                    <a:pt x="23" y="11"/>
                  </a:lnTo>
                  <a:lnTo>
                    <a:pt x="25" y="11"/>
                  </a:lnTo>
                  <a:lnTo>
                    <a:pt x="25" y="9"/>
                  </a:lnTo>
                  <a:lnTo>
                    <a:pt x="25" y="9"/>
                  </a:lnTo>
                  <a:lnTo>
                    <a:pt x="25" y="9"/>
                  </a:lnTo>
                  <a:lnTo>
                    <a:pt x="25" y="9"/>
                  </a:lnTo>
                  <a:lnTo>
                    <a:pt x="25" y="7"/>
                  </a:lnTo>
                  <a:lnTo>
                    <a:pt x="26" y="7"/>
                  </a:lnTo>
                  <a:lnTo>
                    <a:pt x="26" y="7"/>
                  </a:lnTo>
                  <a:lnTo>
                    <a:pt x="26" y="7"/>
                  </a:lnTo>
                  <a:lnTo>
                    <a:pt x="26" y="7"/>
                  </a:lnTo>
                  <a:lnTo>
                    <a:pt x="26" y="7"/>
                  </a:lnTo>
                  <a:lnTo>
                    <a:pt x="26" y="7"/>
                  </a:lnTo>
                  <a:lnTo>
                    <a:pt x="28" y="7"/>
                  </a:lnTo>
                  <a:lnTo>
                    <a:pt x="28" y="6"/>
                  </a:lnTo>
                  <a:lnTo>
                    <a:pt x="28" y="6"/>
                  </a:lnTo>
                  <a:lnTo>
                    <a:pt x="28" y="6"/>
                  </a:lnTo>
                  <a:lnTo>
                    <a:pt x="28" y="6"/>
                  </a:lnTo>
                  <a:lnTo>
                    <a:pt x="30" y="6"/>
                  </a:lnTo>
                  <a:lnTo>
                    <a:pt x="30" y="6"/>
                  </a:lnTo>
                  <a:lnTo>
                    <a:pt x="30" y="6"/>
                  </a:lnTo>
                  <a:lnTo>
                    <a:pt x="30" y="6"/>
                  </a:lnTo>
                  <a:lnTo>
                    <a:pt x="30" y="6"/>
                  </a:lnTo>
                  <a:lnTo>
                    <a:pt x="30" y="6"/>
                  </a:lnTo>
                  <a:lnTo>
                    <a:pt x="30" y="4"/>
                  </a:lnTo>
                  <a:lnTo>
                    <a:pt x="30" y="4"/>
                  </a:lnTo>
                  <a:lnTo>
                    <a:pt x="30" y="4"/>
                  </a:lnTo>
                  <a:lnTo>
                    <a:pt x="30" y="4"/>
                  </a:lnTo>
                  <a:lnTo>
                    <a:pt x="30" y="4"/>
                  </a:lnTo>
                  <a:lnTo>
                    <a:pt x="30" y="4"/>
                  </a:lnTo>
                  <a:lnTo>
                    <a:pt x="31" y="4"/>
                  </a:lnTo>
                  <a:lnTo>
                    <a:pt x="31" y="2"/>
                  </a:lnTo>
                  <a:lnTo>
                    <a:pt x="31" y="2"/>
                  </a:lnTo>
                  <a:lnTo>
                    <a:pt x="31" y="2"/>
                  </a:lnTo>
                  <a:lnTo>
                    <a:pt x="31" y="2"/>
                  </a:lnTo>
                  <a:lnTo>
                    <a:pt x="31" y="2"/>
                  </a:lnTo>
                  <a:lnTo>
                    <a:pt x="31" y="2"/>
                  </a:lnTo>
                  <a:lnTo>
                    <a:pt x="33" y="2"/>
                  </a:lnTo>
                  <a:lnTo>
                    <a:pt x="33" y="2"/>
                  </a:lnTo>
                  <a:lnTo>
                    <a:pt x="35" y="0"/>
                  </a:lnTo>
                  <a:lnTo>
                    <a:pt x="36" y="0"/>
                  </a:lnTo>
                  <a:lnTo>
                    <a:pt x="38" y="0"/>
                  </a:lnTo>
                  <a:lnTo>
                    <a:pt x="38" y="2"/>
                  </a:lnTo>
                  <a:lnTo>
                    <a:pt x="38" y="2"/>
                  </a:lnTo>
                  <a:lnTo>
                    <a:pt x="38" y="2"/>
                  </a:lnTo>
                  <a:lnTo>
                    <a:pt x="38" y="2"/>
                  </a:lnTo>
                  <a:lnTo>
                    <a:pt x="38" y="2"/>
                  </a:lnTo>
                  <a:lnTo>
                    <a:pt x="38" y="2"/>
                  </a:lnTo>
                  <a:lnTo>
                    <a:pt x="38" y="4"/>
                  </a:lnTo>
                  <a:lnTo>
                    <a:pt x="38" y="4"/>
                  </a:lnTo>
                  <a:lnTo>
                    <a:pt x="38" y="4"/>
                  </a:lnTo>
                  <a:lnTo>
                    <a:pt x="40" y="4"/>
                  </a:lnTo>
                  <a:lnTo>
                    <a:pt x="40" y="4"/>
                  </a:lnTo>
                  <a:lnTo>
                    <a:pt x="40" y="4"/>
                  </a:lnTo>
                  <a:lnTo>
                    <a:pt x="40" y="4"/>
                  </a:lnTo>
                  <a:lnTo>
                    <a:pt x="40" y="4"/>
                  </a:lnTo>
                  <a:lnTo>
                    <a:pt x="40" y="4"/>
                  </a:lnTo>
                  <a:lnTo>
                    <a:pt x="40" y="4"/>
                  </a:lnTo>
                  <a:lnTo>
                    <a:pt x="40" y="6"/>
                  </a:lnTo>
                  <a:lnTo>
                    <a:pt x="40" y="6"/>
                  </a:lnTo>
                  <a:lnTo>
                    <a:pt x="40" y="7"/>
                  </a:lnTo>
                  <a:lnTo>
                    <a:pt x="40" y="7"/>
                  </a:lnTo>
                  <a:lnTo>
                    <a:pt x="40" y="7"/>
                  </a:lnTo>
                  <a:lnTo>
                    <a:pt x="40" y="7"/>
                  </a:lnTo>
                  <a:lnTo>
                    <a:pt x="40" y="7"/>
                  </a:lnTo>
                  <a:lnTo>
                    <a:pt x="40" y="7"/>
                  </a:lnTo>
                  <a:lnTo>
                    <a:pt x="40" y="7"/>
                  </a:lnTo>
                  <a:lnTo>
                    <a:pt x="41" y="7"/>
                  </a:lnTo>
                  <a:lnTo>
                    <a:pt x="41" y="7"/>
                  </a:lnTo>
                  <a:lnTo>
                    <a:pt x="41" y="7"/>
                  </a:lnTo>
                  <a:lnTo>
                    <a:pt x="41" y="9"/>
                  </a:lnTo>
                  <a:lnTo>
                    <a:pt x="41" y="9"/>
                  </a:lnTo>
                  <a:lnTo>
                    <a:pt x="41" y="9"/>
                  </a:lnTo>
                  <a:lnTo>
                    <a:pt x="41" y="9"/>
                  </a:lnTo>
                  <a:lnTo>
                    <a:pt x="41" y="9"/>
                  </a:lnTo>
                  <a:lnTo>
                    <a:pt x="43" y="11"/>
                  </a:lnTo>
                  <a:lnTo>
                    <a:pt x="41" y="11"/>
                  </a:lnTo>
                  <a:lnTo>
                    <a:pt x="41" y="11"/>
                  </a:lnTo>
                  <a:lnTo>
                    <a:pt x="41" y="11"/>
                  </a:lnTo>
                  <a:lnTo>
                    <a:pt x="43" y="13"/>
                  </a:lnTo>
                  <a:lnTo>
                    <a:pt x="43" y="15"/>
                  </a:lnTo>
                  <a:lnTo>
                    <a:pt x="45" y="18"/>
                  </a:lnTo>
                  <a:lnTo>
                    <a:pt x="45" y="20"/>
                  </a:lnTo>
                  <a:lnTo>
                    <a:pt x="43" y="22"/>
                  </a:lnTo>
                  <a:lnTo>
                    <a:pt x="43" y="25"/>
                  </a:lnTo>
                  <a:lnTo>
                    <a:pt x="43" y="27"/>
                  </a:lnTo>
                  <a:lnTo>
                    <a:pt x="41" y="29"/>
                  </a:lnTo>
                  <a:lnTo>
                    <a:pt x="41" y="31"/>
                  </a:lnTo>
                  <a:lnTo>
                    <a:pt x="40" y="31"/>
                  </a:lnTo>
                  <a:lnTo>
                    <a:pt x="40" y="31"/>
                  </a:lnTo>
                  <a:lnTo>
                    <a:pt x="40" y="31"/>
                  </a:lnTo>
                  <a:lnTo>
                    <a:pt x="40" y="31"/>
                  </a:lnTo>
                  <a:lnTo>
                    <a:pt x="38" y="31"/>
                  </a:lnTo>
                  <a:lnTo>
                    <a:pt x="38" y="31"/>
                  </a:lnTo>
                  <a:lnTo>
                    <a:pt x="38" y="31"/>
                  </a:lnTo>
                  <a:lnTo>
                    <a:pt x="38" y="31"/>
                  </a:lnTo>
                  <a:lnTo>
                    <a:pt x="38" y="33"/>
                  </a:lnTo>
                  <a:lnTo>
                    <a:pt x="36" y="33"/>
                  </a:lnTo>
                  <a:lnTo>
                    <a:pt x="35" y="33"/>
                  </a:lnTo>
                  <a:lnTo>
                    <a:pt x="35" y="34"/>
                  </a:lnTo>
                  <a:lnTo>
                    <a:pt x="35" y="34"/>
                  </a:lnTo>
                  <a:lnTo>
                    <a:pt x="35" y="34"/>
                  </a:lnTo>
                  <a:lnTo>
                    <a:pt x="33" y="34"/>
                  </a:lnTo>
                  <a:lnTo>
                    <a:pt x="33" y="34"/>
                  </a:lnTo>
                  <a:lnTo>
                    <a:pt x="33" y="34"/>
                  </a:lnTo>
                  <a:lnTo>
                    <a:pt x="33" y="34"/>
                  </a:lnTo>
                  <a:lnTo>
                    <a:pt x="33" y="34"/>
                  </a:lnTo>
                  <a:lnTo>
                    <a:pt x="33" y="34"/>
                  </a:lnTo>
                  <a:lnTo>
                    <a:pt x="33" y="34"/>
                  </a:lnTo>
                  <a:lnTo>
                    <a:pt x="33" y="34"/>
                  </a:lnTo>
                  <a:lnTo>
                    <a:pt x="33" y="36"/>
                  </a:lnTo>
                  <a:lnTo>
                    <a:pt x="31" y="36"/>
                  </a:lnTo>
                  <a:lnTo>
                    <a:pt x="31" y="40"/>
                  </a:lnTo>
                  <a:lnTo>
                    <a:pt x="31" y="42"/>
                  </a:lnTo>
                  <a:lnTo>
                    <a:pt x="31" y="42"/>
                  </a:lnTo>
                  <a:lnTo>
                    <a:pt x="31" y="42"/>
                  </a:lnTo>
                  <a:lnTo>
                    <a:pt x="31" y="42"/>
                  </a:lnTo>
                  <a:lnTo>
                    <a:pt x="31" y="42"/>
                  </a:lnTo>
                  <a:lnTo>
                    <a:pt x="31" y="42"/>
                  </a:lnTo>
                  <a:lnTo>
                    <a:pt x="31" y="42"/>
                  </a:lnTo>
                  <a:lnTo>
                    <a:pt x="33" y="43"/>
                  </a:lnTo>
                  <a:lnTo>
                    <a:pt x="33" y="43"/>
                  </a:lnTo>
                  <a:lnTo>
                    <a:pt x="33" y="43"/>
                  </a:lnTo>
                  <a:lnTo>
                    <a:pt x="35" y="43"/>
                  </a:lnTo>
                  <a:lnTo>
                    <a:pt x="35" y="43"/>
                  </a:lnTo>
                  <a:lnTo>
                    <a:pt x="35" y="45"/>
                  </a:lnTo>
                  <a:lnTo>
                    <a:pt x="35" y="45"/>
                  </a:lnTo>
                  <a:lnTo>
                    <a:pt x="35" y="45"/>
                  </a:lnTo>
                  <a:lnTo>
                    <a:pt x="35" y="45"/>
                  </a:lnTo>
                  <a:lnTo>
                    <a:pt x="35" y="45"/>
                  </a:lnTo>
                  <a:lnTo>
                    <a:pt x="35" y="45"/>
                  </a:lnTo>
                  <a:lnTo>
                    <a:pt x="36" y="45"/>
                  </a:lnTo>
                  <a:lnTo>
                    <a:pt x="36" y="45"/>
                  </a:lnTo>
                  <a:lnTo>
                    <a:pt x="36" y="47"/>
                  </a:lnTo>
                  <a:lnTo>
                    <a:pt x="36" y="47"/>
                  </a:lnTo>
                  <a:lnTo>
                    <a:pt x="36" y="49"/>
                  </a:lnTo>
                  <a:lnTo>
                    <a:pt x="36" y="51"/>
                  </a:lnTo>
                  <a:lnTo>
                    <a:pt x="36" y="51"/>
                  </a:lnTo>
                  <a:lnTo>
                    <a:pt x="36" y="51"/>
                  </a:lnTo>
                  <a:lnTo>
                    <a:pt x="36" y="53"/>
                  </a:lnTo>
                  <a:lnTo>
                    <a:pt x="36" y="54"/>
                  </a:lnTo>
                  <a:lnTo>
                    <a:pt x="38" y="54"/>
                  </a:lnTo>
                  <a:lnTo>
                    <a:pt x="38" y="56"/>
                  </a:lnTo>
                  <a:lnTo>
                    <a:pt x="38" y="56"/>
                  </a:lnTo>
                  <a:lnTo>
                    <a:pt x="38" y="56"/>
                  </a:lnTo>
                  <a:lnTo>
                    <a:pt x="38" y="56"/>
                  </a:lnTo>
                  <a:lnTo>
                    <a:pt x="38" y="56"/>
                  </a:lnTo>
                  <a:lnTo>
                    <a:pt x="38" y="56"/>
                  </a:lnTo>
                  <a:lnTo>
                    <a:pt x="38" y="56"/>
                  </a:lnTo>
                  <a:lnTo>
                    <a:pt x="38" y="54"/>
                  </a:lnTo>
                  <a:lnTo>
                    <a:pt x="40" y="33"/>
                  </a:lnTo>
                  <a:lnTo>
                    <a:pt x="40" y="33"/>
                  </a:lnTo>
                  <a:lnTo>
                    <a:pt x="40" y="33"/>
                  </a:lnTo>
                  <a:lnTo>
                    <a:pt x="40" y="33"/>
                  </a:lnTo>
                  <a:lnTo>
                    <a:pt x="40" y="33"/>
                  </a:lnTo>
                  <a:lnTo>
                    <a:pt x="41" y="33"/>
                  </a:lnTo>
                  <a:lnTo>
                    <a:pt x="41" y="31"/>
                  </a:lnTo>
                  <a:lnTo>
                    <a:pt x="41" y="31"/>
                  </a:lnTo>
                  <a:lnTo>
                    <a:pt x="41" y="31"/>
                  </a:lnTo>
                  <a:lnTo>
                    <a:pt x="41" y="31"/>
                  </a:lnTo>
                  <a:lnTo>
                    <a:pt x="43" y="31"/>
                  </a:lnTo>
                  <a:lnTo>
                    <a:pt x="43" y="31"/>
                  </a:lnTo>
                  <a:lnTo>
                    <a:pt x="43" y="31"/>
                  </a:lnTo>
                  <a:lnTo>
                    <a:pt x="43" y="31"/>
                  </a:lnTo>
                  <a:lnTo>
                    <a:pt x="45" y="31"/>
                  </a:lnTo>
                  <a:lnTo>
                    <a:pt x="45" y="31"/>
                  </a:lnTo>
                  <a:lnTo>
                    <a:pt x="45" y="31"/>
                  </a:lnTo>
                  <a:lnTo>
                    <a:pt x="45" y="31"/>
                  </a:lnTo>
                  <a:lnTo>
                    <a:pt x="46" y="31"/>
                  </a:lnTo>
                  <a:lnTo>
                    <a:pt x="46" y="31"/>
                  </a:lnTo>
                  <a:lnTo>
                    <a:pt x="46" y="31"/>
                  </a:lnTo>
                  <a:lnTo>
                    <a:pt x="46" y="31"/>
                  </a:lnTo>
                  <a:lnTo>
                    <a:pt x="46" y="31"/>
                  </a:lnTo>
                  <a:lnTo>
                    <a:pt x="46" y="31"/>
                  </a:lnTo>
                  <a:lnTo>
                    <a:pt x="46" y="31"/>
                  </a:lnTo>
                  <a:lnTo>
                    <a:pt x="46" y="31"/>
                  </a:lnTo>
                  <a:lnTo>
                    <a:pt x="46" y="29"/>
                  </a:lnTo>
                  <a:lnTo>
                    <a:pt x="48" y="31"/>
                  </a:lnTo>
                  <a:lnTo>
                    <a:pt x="49" y="31"/>
                  </a:lnTo>
                  <a:lnTo>
                    <a:pt x="49" y="31"/>
                  </a:lnTo>
                  <a:lnTo>
                    <a:pt x="51" y="31"/>
                  </a:lnTo>
                  <a:lnTo>
                    <a:pt x="51" y="31"/>
                  </a:lnTo>
                  <a:lnTo>
                    <a:pt x="51" y="31"/>
                  </a:lnTo>
                  <a:lnTo>
                    <a:pt x="51" y="33"/>
                  </a:lnTo>
                  <a:lnTo>
                    <a:pt x="51" y="33"/>
                  </a:lnTo>
                  <a:lnTo>
                    <a:pt x="53" y="33"/>
                  </a:lnTo>
                  <a:lnTo>
                    <a:pt x="53" y="33"/>
                  </a:lnTo>
                  <a:lnTo>
                    <a:pt x="53" y="33"/>
                  </a:lnTo>
                  <a:lnTo>
                    <a:pt x="53" y="34"/>
                  </a:lnTo>
                  <a:lnTo>
                    <a:pt x="54" y="34"/>
                  </a:lnTo>
                  <a:lnTo>
                    <a:pt x="54" y="34"/>
                  </a:lnTo>
                  <a:lnTo>
                    <a:pt x="56" y="36"/>
                  </a:lnTo>
                  <a:lnTo>
                    <a:pt x="56" y="36"/>
                  </a:lnTo>
                  <a:lnTo>
                    <a:pt x="56" y="36"/>
                  </a:lnTo>
                  <a:lnTo>
                    <a:pt x="56" y="38"/>
                  </a:lnTo>
                  <a:lnTo>
                    <a:pt x="56" y="38"/>
                  </a:lnTo>
                  <a:lnTo>
                    <a:pt x="56" y="38"/>
                  </a:lnTo>
                  <a:lnTo>
                    <a:pt x="56" y="38"/>
                  </a:lnTo>
                  <a:lnTo>
                    <a:pt x="56" y="38"/>
                  </a:lnTo>
                  <a:lnTo>
                    <a:pt x="56" y="38"/>
                  </a:lnTo>
                  <a:lnTo>
                    <a:pt x="56" y="38"/>
                  </a:lnTo>
                  <a:lnTo>
                    <a:pt x="56" y="40"/>
                  </a:lnTo>
                  <a:lnTo>
                    <a:pt x="56" y="40"/>
                  </a:lnTo>
                  <a:lnTo>
                    <a:pt x="54" y="40"/>
                  </a:lnTo>
                  <a:lnTo>
                    <a:pt x="54" y="40"/>
                  </a:lnTo>
                  <a:lnTo>
                    <a:pt x="54" y="40"/>
                  </a:lnTo>
                  <a:lnTo>
                    <a:pt x="51" y="40"/>
                  </a:lnTo>
                  <a:lnTo>
                    <a:pt x="48" y="40"/>
                  </a:lnTo>
                  <a:lnTo>
                    <a:pt x="48" y="40"/>
                  </a:lnTo>
                  <a:lnTo>
                    <a:pt x="48" y="40"/>
                  </a:lnTo>
                  <a:lnTo>
                    <a:pt x="46" y="38"/>
                  </a:lnTo>
                  <a:lnTo>
                    <a:pt x="46" y="38"/>
                  </a:lnTo>
                  <a:lnTo>
                    <a:pt x="46" y="36"/>
                  </a:lnTo>
                  <a:lnTo>
                    <a:pt x="46" y="36"/>
                  </a:lnTo>
                  <a:lnTo>
                    <a:pt x="46" y="36"/>
                  </a:lnTo>
                  <a:lnTo>
                    <a:pt x="46" y="36"/>
                  </a:lnTo>
                  <a:lnTo>
                    <a:pt x="46" y="34"/>
                  </a:lnTo>
                  <a:lnTo>
                    <a:pt x="46" y="34"/>
                  </a:lnTo>
                  <a:lnTo>
                    <a:pt x="46" y="34"/>
                  </a:lnTo>
                  <a:lnTo>
                    <a:pt x="46" y="34"/>
                  </a:lnTo>
                  <a:lnTo>
                    <a:pt x="45" y="34"/>
                  </a:lnTo>
                  <a:lnTo>
                    <a:pt x="45" y="34"/>
                  </a:lnTo>
                  <a:lnTo>
                    <a:pt x="45" y="33"/>
                  </a:lnTo>
                  <a:lnTo>
                    <a:pt x="43" y="33"/>
                  </a:lnTo>
                  <a:lnTo>
                    <a:pt x="43" y="34"/>
                  </a:lnTo>
                  <a:lnTo>
                    <a:pt x="43" y="34"/>
                  </a:lnTo>
                  <a:lnTo>
                    <a:pt x="43" y="34"/>
                  </a:lnTo>
                  <a:lnTo>
                    <a:pt x="43" y="34"/>
                  </a:lnTo>
                  <a:lnTo>
                    <a:pt x="43" y="34"/>
                  </a:lnTo>
                  <a:lnTo>
                    <a:pt x="43" y="34"/>
                  </a:lnTo>
                  <a:lnTo>
                    <a:pt x="43" y="34"/>
                  </a:lnTo>
                  <a:lnTo>
                    <a:pt x="43" y="34"/>
                  </a:lnTo>
                  <a:lnTo>
                    <a:pt x="43" y="34"/>
                  </a:lnTo>
                  <a:lnTo>
                    <a:pt x="43" y="34"/>
                  </a:lnTo>
                  <a:lnTo>
                    <a:pt x="41" y="34"/>
                  </a:lnTo>
                  <a:lnTo>
                    <a:pt x="41" y="34"/>
                  </a:lnTo>
                  <a:lnTo>
                    <a:pt x="41" y="34"/>
                  </a:lnTo>
                  <a:lnTo>
                    <a:pt x="41" y="36"/>
                  </a:lnTo>
                  <a:lnTo>
                    <a:pt x="41" y="36"/>
                  </a:lnTo>
                  <a:lnTo>
                    <a:pt x="41" y="36"/>
                  </a:lnTo>
                  <a:lnTo>
                    <a:pt x="41" y="36"/>
                  </a:lnTo>
                  <a:lnTo>
                    <a:pt x="41" y="36"/>
                  </a:lnTo>
                  <a:lnTo>
                    <a:pt x="41" y="36"/>
                  </a:lnTo>
                  <a:lnTo>
                    <a:pt x="41" y="36"/>
                  </a:lnTo>
                  <a:lnTo>
                    <a:pt x="41" y="40"/>
                  </a:lnTo>
                  <a:lnTo>
                    <a:pt x="41" y="40"/>
                  </a:lnTo>
                  <a:lnTo>
                    <a:pt x="41" y="40"/>
                  </a:lnTo>
                  <a:lnTo>
                    <a:pt x="41" y="40"/>
                  </a:lnTo>
                  <a:lnTo>
                    <a:pt x="41" y="40"/>
                  </a:lnTo>
                  <a:lnTo>
                    <a:pt x="41" y="40"/>
                  </a:lnTo>
                  <a:lnTo>
                    <a:pt x="41" y="40"/>
                  </a:lnTo>
                  <a:lnTo>
                    <a:pt x="41" y="42"/>
                  </a:lnTo>
                  <a:lnTo>
                    <a:pt x="41" y="42"/>
                  </a:lnTo>
                  <a:lnTo>
                    <a:pt x="41" y="43"/>
                  </a:lnTo>
                  <a:lnTo>
                    <a:pt x="41" y="43"/>
                  </a:lnTo>
                  <a:lnTo>
                    <a:pt x="41" y="43"/>
                  </a:lnTo>
                  <a:lnTo>
                    <a:pt x="41" y="43"/>
                  </a:lnTo>
                  <a:lnTo>
                    <a:pt x="43" y="43"/>
                  </a:lnTo>
                  <a:lnTo>
                    <a:pt x="43" y="43"/>
                  </a:lnTo>
                  <a:lnTo>
                    <a:pt x="43" y="43"/>
                  </a:lnTo>
                  <a:lnTo>
                    <a:pt x="43" y="49"/>
                  </a:lnTo>
                  <a:lnTo>
                    <a:pt x="43" y="51"/>
                  </a:lnTo>
                  <a:lnTo>
                    <a:pt x="41" y="56"/>
                  </a:lnTo>
                  <a:lnTo>
                    <a:pt x="40" y="60"/>
                  </a:lnTo>
                  <a:lnTo>
                    <a:pt x="38" y="60"/>
                  </a:lnTo>
                  <a:lnTo>
                    <a:pt x="38" y="60"/>
                  </a:lnTo>
                  <a:lnTo>
                    <a:pt x="36" y="60"/>
                  </a:lnTo>
                  <a:lnTo>
                    <a:pt x="36" y="60"/>
                  </a:lnTo>
                  <a:lnTo>
                    <a:pt x="36" y="60"/>
                  </a:lnTo>
                  <a:lnTo>
                    <a:pt x="36" y="60"/>
                  </a:lnTo>
                  <a:lnTo>
                    <a:pt x="36" y="62"/>
                  </a:lnTo>
                  <a:lnTo>
                    <a:pt x="36" y="62"/>
                  </a:lnTo>
                  <a:lnTo>
                    <a:pt x="36" y="62"/>
                  </a:lnTo>
                  <a:lnTo>
                    <a:pt x="36" y="63"/>
                  </a:lnTo>
                  <a:lnTo>
                    <a:pt x="36" y="65"/>
                  </a:lnTo>
                  <a:lnTo>
                    <a:pt x="36" y="67"/>
                  </a:lnTo>
                  <a:lnTo>
                    <a:pt x="36" y="67"/>
                  </a:lnTo>
                  <a:lnTo>
                    <a:pt x="36" y="69"/>
                  </a:lnTo>
                  <a:lnTo>
                    <a:pt x="36" y="71"/>
                  </a:lnTo>
                  <a:lnTo>
                    <a:pt x="38" y="72"/>
                  </a:lnTo>
                  <a:lnTo>
                    <a:pt x="38" y="72"/>
                  </a:lnTo>
                  <a:lnTo>
                    <a:pt x="38" y="72"/>
                  </a:lnTo>
                  <a:lnTo>
                    <a:pt x="38" y="81"/>
                  </a:lnTo>
                  <a:lnTo>
                    <a:pt x="38" y="81"/>
                  </a:lnTo>
                  <a:lnTo>
                    <a:pt x="38" y="81"/>
                  </a:lnTo>
                  <a:lnTo>
                    <a:pt x="38" y="83"/>
                  </a:lnTo>
                  <a:lnTo>
                    <a:pt x="36" y="83"/>
                  </a:lnTo>
                  <a:lnTo>
                    <a:pt x="36" y="83"/>
                  </a:lnTo>
                  <a:lnTo>
                    <a:pt x="36" y="83"/>
                  </a:lnTo>
                  <a:lnTo>
                    <a:pt x="36" y="83"/>
                  </a:lnTo>
                  <a:lnTo>
                    <a:pt x="36" y="87"/>
                  </a:lnTo>
                  <a:lnTo>
                    <a:pt x="35" y="89"/>
                  </a:lnTo>
                  <a:lnTo>
                    <a:pt x="33" y="89"/>
                  </a:lnTo>
                  <a:lnTo>
                    <a:pt x="31" y="89"/>
                  </a:lnTo>
                  <a:lnTo>
                    <a:pt x="30" y="89"/>
                  </a:lnTo>
                  <a:lnTo>
                    <a:pt x="25" y="89"/>
                  </a:lnTo>
                  <a:lnTo>
                    <a:pt x="23" y="89"/>
                  </a:lnTo>
                  <a:lnTo>
                    <a:pt x="22" y="87"/>
                  </a:lnTo>
                  <a:lnTo>
                    <a:pt x="22" y="87"/>
                  </a:lnTo>
                  <a:lnTo>
                    <a:pt x="23" y="87"/>
                  </a:lnTo>
                  <a:lnTo>
                    <a:pt x="23" y="85"/>
                  </a:lnTo>
                  <a:lnTo>
                    <a:pt x="23" y="85"/>
                  </a:lnTo>
                  <a:lnTo>
                    <a:pt x="22" y="83"/>
                  </a:lnTo>
                  <a:lnTo>
                    <a:pt x="22" y="83"/>
                  </a:lnTo>
                  <a:lnTo>
                    <a:pt x="22" y="81"/>
                  </a:lnTo>
                  <a:lnTo>
                    <a:pt x="22" y="81"/>
                  </a:lnTo>
                  <a:lnTo>
                    <a:pt x="20" y="81"/>
                  </a:lnTo>
                  <a:lnTo>
                    <a:pt x="20" y="80"/>
                  </a:lnTo>
                  <a:lnTo>
                    <a:pt x="20" y="80"/>
                  </a:lnTo>
                  <a:lnTo>
                    <a:pt x="20" y="80"/>
                  </a:lnTo>
                  <a:lnTo>
                    <a:pt x="22" y="80"/>
                  </a:lnTo>
                  <a:lnTo>
                    <a:pt x="22" y="80"/>
                  </a:lnTo>
                  <a:lnTo>
                    <a:pt x="22" y="78"/>
                  </a:lnTo>
                  <a:lnTo>
                    <a:pt x="22" y="78"/>
                  </a:lnTo>
                  <a:lnTo>
                    <a:pt x="22" y="78"/>
                  </a:lnTo>
                  <a:lnTo>
                    <a:pt x="23" y="78"/>
                  </a:lnTo>
                  <a:lnTo>
                    <a:pt x="23" y="78"/>
                  </a:lnTo>
                  <a:lnTo>
                    <a:pt x="23" y="78"/>
                  </a:lnTo>
                  <a:lnTo>
                    <a:pt x="23" y="78"/>
                  </a:lnTo>
                  <a:lnTo>
                    <a:pt x="25" y="78"/>
                  </a:lnTo>
                  <a:lnTo>
                    <a:pt x="28" y="78"/>
                  </a:lnTo>
                  <a:lnTo>
                    <a:pt x="28" y="78"/>
                  </a:lnTo>
                  <a:lnTo>
                    <a:pt x="28" y="76"/>
                  </a:lnTo>
                  <a:lnTo>
                    <a:pt x="28" y="76"/>
                  </a:lnTo>
                  <a:lnTo>
                    <a:pt x="28" y="76"/>
                  </a:lnTo>
                  <a:lnTo>
                    <a:pt x="30" y="76"/>
                  </a:lnTo>
                  <a:lnTo>
                    <a:pt x="30" y="76"/>
                  </a:lnTo>
                  <a:lnTo>
                    <a:pt x="30" y="76"/>
                  </a:lnTo>
                  <a:lnTo>
                    <a:pt x="30" y="76"/>
                  </a:lnTo>
                  <a:lnTo>
                    <a:pt x="30" y="76"/>
                  </a:lnTo>
                  <a:lnTo>
                    <a:pt x="30" y="76"/>
                  </a:lnTo>
                  <a:lnTo>
                    <a:pt x="30" y="76"/>
                  </a:lnTo>
                  <a:lnTo>
                    <a:pt x="30" y="74"/>
                  </a:lnTo>
                  <a:lnTo>
                    <a:pt x="30" y="74"/>
                  </a:lnTo>
                  <a:lnTo>
                    <a:pt x="30" y="72"/>
                  </a:lnTo>
                  <a:lnTo>
                    <a:pt x="30" y="72"/>
                  </a:lnTo>
                  <a:lnTo>
                    <a:pt x="30" y="72"/>
                  </a:lnTo>
                  <a:lnTo>
                    <a:pt x="30" y="72"/>
                  </a:lnTo>
                  <a:lnTo>
                    <a:pt x="28" y="71"/>
                  </a:lnTo>
                  <a:lnTo>
                    <a:pt x="28" y="71"/>
                  </a:lnTo>
                  <a:lnTo>
                    <a:pt x="28" y="71"/>
                  </a:lnTo>
                  <a:lnTo>
                    <a:pt x="26" y="71"/>
                  </a:lnTo>
                  <a:lnTo>
                    <a:pt x="26" y="71"/>
                  </a:lnTo>
                  <a:lnTo>
                    <a:pt x="25" y="72"/>
                  </a:lnTo>
                  <a:lnTo>
                    <a:pt x="25" y="72"/>
                  </a:lnTo>
                  <a:lnTo>
                    <a:pt x="25" y="72"/>
                  </a:lnTo>
                  <a:lnTo>
                    <a:pt x="23" y="72"/>
                  </a:lnTo>
                  <a:lnTo>
                    <a:pt x="22" y="72"/>
                  </a:lnTo>
                  <a:lnTo>
                    <a:pt x="22" y="72"/>
                  </a:lnTo>
                  <a:lnTo>
                    <a:pt x="20" y="71"/>
                  </a:lnTo>
                  <a:lnTo>
                    <a:pt x="20" y="71"/>
                  </a:lnTo>
                  <a:lnTo>
                    <a:pt x="15" y="71"/>
                  </a:lnTo>
                  <a:lnTo>
                    <a:pt x="12" y="67"/>
                  </a:lnTo>
                  <a:lnTo>
                    <a:pt x="12" y="67"/>
                  </a:lnTo>
                  <a:lnTo>
                    <a:pt x="12" y="67"/>
                  </a:lnTo>
                  <a:lnTo>
                    <a:pt x="12" y="67"/>
                  </a:lnTo>
                  <a:lnTo>
                    <a:pt x="12" y="67"/>
                  </a:lnTo>
                  <a:lnTo>
                    <a:pt x="10" y="65"/>
                  </a:lnTo>
                  <a:lnTo>
                    <a:pt x="10" y="65"/>
                  </a:lnTo>
                  <a:lnTo>
                    <a:pt x="10" y="65"/>
                  </a:lnTo>
                  <a:lnTo>
                    <a:pt x="8" y="65"/>
                  </a:lnTo>
                  <a:lnTo>
                    <a:pt x="8" y="63"/>
                  </a:lnTo>
                  <a:lnTo>
                    <a:pt x="8" y="63"/>
                  </a:lnTo>
                  <a:lnTo>
                    <a:pt x="8" y="63"/>
                  </a:lnTo>
                  <a:lnTo>
                    <a:pt x="8" y="63"/>
                  </a:lnTo>
                  <a:lnTo>
                    <a:pt x="7" y="63"/>
                  </a:lnTo>
                  <a:lnTo>
                    <a:pt x="7" y="60"/>
                  </a:lnTo>
                  <a:lnTo>
                    <a:pt x="7" y="60"/>
                  </a:lnTo>
                  <a:lnTo>
                    <a:pt x="7" y="58"/>
                  </a:lnTo>
                  <a:lnTo>
                    <a:pt x="8" y="58"/>
                  </a:lnTo>
                  <a:lnTo>
                    <a:pt x="8" y="58"/>
                  </a:lnTo>
                  <a:lnTo>
                    <a:pt x="8" y="58"/>
                  </a:lnTo>
                  <a:lnTo>
                    <a:pt x="8" y="56"/>
                  </a:lnTo>
                  <a:lnTo>
                    <a:pt x="8" y="56"/>
                  </a:lnTo>
                  <a:lnTo>
                    <a:pt x="10" y="56"/>
                  </a:lnTo>
                  <a:lnTo>
                    <a:pt x="10" y="56"/>
                  </a:lnTo>
                  <a:lnTo>
                    <a:pt x="10" y="56"/>
                  </a:lnTo>
                  <a:lnTo>
                    <a:pt x="10" y="54"/>
                  </a:lnTo>
                  <a:lnTo>
                    <a:pt x="10" y="54"/>
                  </a:lnTo>
                  <a:lnTo>
                    <a:pt x="10" y="54"/>
                  </a:lnTo>
                  <a:lnTo>
                    <a:pt x="12" y="54"/>
                  </a:lnTo>
                  <a:lnTo>
                    <a:pt x="12" y="54"/>
                  </a:lnTo>
                  <a:lnTo>
                    <a:pt x="12" y="54"/>
                  </a:lnTo>
                  <a:lnTo>
                    <a:pt x="12" y="54"/>
                  </a:lnTo>
                  <a:lnTo>
                    <a:pt x="12" y="53"/>
                  </a:lnTo>
                  <a:lnTo>
                    <a:pt x="12" y="53"/>
                  </a:lnTo>
                  <a:lnTo>
                    <a:pt x="12" y="53"/>
                  </a:lnTo>
                  <a:lnTo>
                    <a:pt x="12" y="53"/>
                  </a:lnTo>
                  <a:lnTo>
                    <a:pt x="12" y="53"/>
                  </a:lnTo>
                  <a:lnTo>
                    <a:pt x="12" y="53"/>
                  </a:lnTo>
                  <a:lnTo>
                    <a:pt x="13" y="53"/>
                  </a:lnTo>
                  <a:lnTo>
                    <a:pt x="13" y="53"/>
                  </a:lnTo>
                  <a:lnTo>
                    <a:pt x="13" y="53"/>
                  </a:lnTo>
                  <a:lnTo>
                    <a:pt x="13" y="53"/>
                  </a:lnTo>
                  <a:lnTo>
                    <a:pt x="13" y="54"/>
                  </a:lnTo>
                  <a:lnTo>
                    <a:pt x="13" y="54"/>
                  </a:lnTo>
                  <a:lnTo>
                    <a:pt x="15" y="54"/>
                  </a:lnTo>
                  <a:lnTo>
                    <a:pt x="15" y="54"/>
                  </a:lnTo>
                  <a:lnTo>
                    <a:pt x="15" y="60"/>
                  </a:lnTo>
                  <a:lnTo>
                    <a:pt x="15" y="60"/>
                  </a:lnTo>
                  <a:lnTo>
                    <a:pt x="15" y="60"/>
                  </a:lnTo>
                  <a:lnTo>
                    <a:pt x="15" y="60"/>
                  </a:lnTo>
                  <a:lnTo>
                    <a:pt x="15" y="60"/>
                  </a:lnTo>
                  <a:lnTo>
                    <a:pt x="15" y="60"/>
                  </a:lnTo>
                  <a:lnTo>
                    <a:pt x="17" y="60"/>
                  </a:lnTo>
                  <a:lnTo>
                    <a:pt x="18" y="60"/>
                  </a:lnTo>
                  <a:lnTo>
                    <a:pt x="18" y="62"/>
                  </a:lnTo>
                  <a:lnTo>
                    <a:pt x="18" y="62"/>
                  </a:lnTo>
                  <a:lnTo>
                    <a:pt x="18" y="62"/>
                  </a:lnTo>
                  <a:lnTo>
                    <a:pt x="20" y="62"/>
                  </a:lnTo>
                  <a:lnTo>
                    <a:pt x="20" y="62"/>
                  </a:lnTo>
                  <a:lnTo>
                    <a:pt x="20" y="60"/>
                  </a:lnTo>
                  <a:lnTo>
                    <a:pt x="20" y="60"/>
                  </a:lnTo>
                  <a:lnTo>
                    <a:pt x="20" y="60"/>
                  </a:lnTo>
                  <a:lnTo>
                    <a:pt x="20" y="60"/>
                  </a:lnTo>
                  <a:lnTo>
                    <a:pt x="18" y="60"/>
                  </a:lnTo>
                  <a:lnTo>
                    <a:pt x="18" y="60"/>
                  </a:lnTo>
                  <a:lnTo>
                    <a:pt x="18" y="60"/>
                  </a:lnTo>
                  <a:lnTo>
                    <a:pt x="18" y="58"/>
                  </a:lnTo>
                  <a:lnTo>
                    <a:pt x="18" y="58"/>
                  </a:lnTo>
                  <a:lnTo>
                    <a:pt x="18" y="56"/>
                  </a:lnTo>
                  <a:lnTo>
                    <a:pt x="18" y="53"/>
                  </a:lnTo>
                  <a:lnTo>
                    <a:pt x="18" y="53"/>
                  </a:lnTo>
                  <a:lnTo>
                    <a:pt x="18" y="53"/>
                  </a:lnTo>
                  <a:lnTo>
                    <a:pt x="18" y="53"/>
                  </a:lnTo>
                  <a:lnTo>
                    <a:pt x="18" y="51"/>
                  </a:lnTo>
                  <a:lnTo>
                    <a:pt x="18" y="51"/>
                  </a:lnTo>
                  <a:lnTo>
                    <a:pt x="20" y="51"/>
                  </a:lnTo>
                  <a:lnTo>
                    <a:pt x="20" y="51"/>
                  </a:lnTo>
                  <a:lnTo>
                    <a:pt x="20" y="51"/>
                  </a:lnTo>
                  <a:lnTo>
                    <a:pt x="20" y="51"/>
                  </a:lnTo>
                  <a:lnTo>
                    <a:pt x="20" y="51"/>
                  </a:lnTo>
                  <a:lnTo>
                    <a:pt x="22" y="51"/>
                  </a:lnTo>
                  <a:lnTo>
                    <a:pt x="22" y="51"/>
                  </a:lnTo>
                  <a:lnTo>
                    <a:pt x="22" y="51"/>
                  </a:lnTo>
                  <a:lnTo>
                    <a:pt x="22" y="51"/>
                  </a:lnTo>
                  <a:lnTo>
                    <a:pt x="22" y="51"/>
                  </a:lnTo>
                  <a:lnTo>
                    <a:pt x="22" y="51"/>
                  </a:lnTo>
                  <a:lnTo>
                    <a:pt x="22" y="51"/>
                  </a:lnTo>
                  <a:lnTo>
                    <a:pt x="22" y="51"/>
                  </a:lnTo>
                  <a:lnTo>
                    <a:pt x="22" y="51"/>
                  </a:lnTo>
                  <a:lnTo>
                    <a:pt x="22" y="49"/>
                  </a:lnTo>
                  <a:lnTo>
                    <a:pt x="22" y="49"/>
                  </a:lnTo>
                  <a:lnTo>
                    <a:pt x="22" y="49"/>
                  </a:lnTo>
                  <a:lnTo>
                    <a:pt x="22" y="49"/>
                  </a:lnTo>
                  <a:lnTo>
                    <a:pt x="22" y="47"/>
                  </a:lnTo>
                  <a:lnTo>
                    <a:pt x="22" y="47"/>
                  </a:lnTo>
                  <a:lnTo>
                    <a:pt x="22" y="47"/>
                  </a:lnTo>
                  <a:lnTo>
                    <a:pt x="22" y="47"/>
                  </a:lnTo>
                  <a:lnTo>
                    <a:pt x="22" y="47"/>
                  </a:lnTo>
                  <a:lnTo>
                    <a:pt x="22" y="47"/>
                  </a:lnTo>
                  <a:lnTo>
                    <a:pt x="22" y="47"/>
                  </a:lnTo>
                  <a:lnTo>
                    <a:pt x="20" y="47"/>
                  </a:lnTo>
                  <a:lnTo>
                    <a:pt x="20" y="47"/>
                  </a:lnTo>
                  <a:lnTo>
                    <a:pt x="20" y="47"/>
                  </a:lnTo>
                  <a:lnTo>
                    <a:pt x="20" y="47"/>
                  </a:lnTo>
                  <a:lnTo>
                    <a:pt x="20" y="47"/>
                  </a:lnTo>
                  <a:lnTo>
                    <a:pt x="20" y="47"/>
                  </a:lnTo>
                  <a:lnTo>
                    <a:pt x="18" y="47"/>
                  </a:lnTo>
                  <a:lnTo>
                    <a:pt x="15" y="47"/>
                  </a:lnTo>
                  <a:lnTo>
                    <a:pt x="12" y="47"/>
                  </a:lnTo>
                  <a:lnTo>
                    <a:pt x="7" y="45"/>
                  </a:lnTo>
                  <a:lnTo>
                    <a:pt x="7" y="45"/>
                  </a:lnTo>
                  <a:lnTo>
                    <a:pt x="7" y="45"/>
                  </a:lnTo>
                  <a:lnTo>
                    <a:pt x="7" y="45"/>
                  </a:lnTo>
                  <a:lnTo>
                    <a:pt x="4" y="45"/>
                  </a:lnTo>
                  <a:lnTo>
                    <a:pt x="0" y="43"/>
                  </a:lnTo>
                  <a:lnTo>
                    <a:pt x="0" y="43"/>
                  </a:lnTo>
                  <a:lnTo>
                    <a:pt x="0" y="43"/>
                  </a:lnTo>
                  <a:lnTo>
                    <a:pt x="0" y="42"/>
                  </a:lnTo>
                  <a:lnTo>
                    <a:pt x="0" y="40"/>
                  </a:lnTo>
                  <a:lnTo>
                    <a:pt x="0" y="40"/>
                  </a:lnTo>
                  <a:lnTo>
                    <a:pt x="0" y="36"/>
                  </a:lnTo>
                  <a:lnTo>
                    <a:pt x="0" y="34"/>
                  </a:lnTo>
                  <a:lnTo>
                    <a:pt x="0" y="33"/>
                  </a:lnTo>
                  <a:lnTo>
                    <a:pt x="0" y="33"/>
                  </a:lnTo>
                  <a:lnTo>
                    <a:pt x="2" y="33"/>
                  </a:lnTo>
                  <a:lnTo>
                    <a:pt x="2" y="33"/>
                  </a:lnTo>
                  <a:lnTo>
                    <a:pt x="2" y="33"/>
                  </a:lnTo>
                  <a:lnTo>
                    <a:pt x="2" y="33"/>
                  </a:lnTo>
                  <a:lnTo>
                    <a:pt x="2" y="31"/>
                  </a:lnTo>
                  <a:lnTo>
                    <a:pt x="2" y="31"/>
                  </a:lnTo>
                  <a:lnTo>
                    <a:pt x="2" y="31"/>
                  </a:lnTo>
                  <a:lnTo>
                    <a:pt x="2" y="31"/>
                  </a:lnTo>
                  <a:lnTo>
                    <a:pt x="4" y="33"/>
                  </a:lnTo>
                  <a:lnTo>
                    <a:pt x="4" y="33"/>
                  </a:lnTo>
                  <a:lnTo>
                    <a:pt x="4" y="33"/>
                  </a:lnTo>
                  <a:lnTo>
                    <a:pt x="5" y="34"/>
                  </a:lnTo>
                  <a:lnTo>
                    <a:pt x="5" y="34"/>
                  </a:lnTo>
                  <a:lnTo>
                    <a:pt x="5" y="34"/>
                  </a:lnTo>
                  <a:lnTo>
                    <a:pt x="5" y="34"/>
                  </a:lnTo>
                  <a:lnTo>
                    <a:pt x="5" y="36"/>
                  </a:lnTo>
                  <a:lnTo>
                    <a:pt x="7" y="36"/>
                  </a:lnTo>
                  <a:lnTo>
                    <a:pt x="7" y="38"/>
                  </a:lnTo>
                  <a:lnTo>
                    <a:pt x="7" y="40"/>
                  </a:lnTo>
                  <a:lnTo>
                    <a:pt x="7" y="40"/>
                  </a:lnTo>
                  <a:lnTo>
                    <a:pt x="7" y="40"/>
                  </a:lnTo>
                  <a:lnTo>
                    <a:pt x="7" y="40"/>
                  </a:lnTo>
                  <a:lnTo>
                    <a:pt x="8" y="40"/>
                  </a:lnTo>
                  <a:lnTo>
                    <a:pt x="8" y="40"/>
                  </a:lnTo>
                  <a:lnTo>
                    <a:pt x="10" y="40"/>
                  </a:lnTo>
                  <a:lnTo>
                    <a:pt x="10" y="40"/>
                  </a:lnTo>
                  <a:lnTo>
                    <a:pt x="10" y="40"/>
                  </a:lnTo>
                  <a:lnTo>
                    <a:pt x="12" y="40"/>
                  </a:lnTo>
                  <a:lnTo>
                    <a:pt x="12" y="40"/>
                  </a:lnTo>
                  <a:lnTo>
                    <a:pt x="12" y="40"/>
                  </a:lnTo>
                  <a:lnTo>
                    <a:pt x="12" y="38"/>
                  </a:lnTo>
                  <a:lnTo>
                    <a:pt x="12" y="38"/>
                  </a:lnTo>
                  <a:lnTo>
                    <a:pt x="12" y="38"/>
                  </a:lnTo>
                  <a:lnTo>
                    <a:pt x="12" y="38"/>
                  </a:lnTo>
                  <a:lnTo>
                    <a:pt x="12" y="38"/>
                  </a:lnTo>
                  <a:lnTo>
                    <a:pt x="12" y="38"/>
                  </a:lnTo>
                  <a:lnTo>
                    <a:pt x="12" y="38"/>
                  </a:lnTo>
                  <a:lnTo>
                    <a:pt x="12" y="38"/>
                  </a:lnTo>
                  <a:lnTo>
                    <a:pt x="12" y="36"/>
                  </a:lnTo>
                  <a:lnTo>
                    <a:pt x="13" y="36"/>
                  </a:lnTo>
                  <a:lnTo>
                    <a:pt x="13" y="36"/>
                  </a:lnTo>
                  <a:lnTo>
                    <a:pt x="12" y="36"/>
                  </a:lnTo>
                  <a:lnTo>
                    <a:pt x="12" y="36"/>
                  </a:lnTo>
                  <a:lnTo>
                    <a:pt x="12" y="36"/>
                  </a:lnTo>
                  <a:lnTo>
                    <a:pt x="12" y="36"/>
                  </a:lnTo>
                  <a:lnTo>
                    <a:pt x="12" y="36"/>
                  </a:lnTo>
                  <a:lnTo>
                    <a:pt x="12" y="34"/>
                  </a:lnTo>
                  <a:lnTo>
                    <a:pt x="12" y="34"/>
                  </a:lnTo>
                  <a:lnTo>
                    <a:pt x="12" y="34"/>
                  </a:lnTo>
                  <a:lnTo>
                    <a:pt x="12" y="34"/>
                  </a:lnTo>
                  <a:lnTo>
                    <a:pt x="12" y="33"/>
                  </a:lnTo>
                  <a:lnTo>
                    <a:pt x="12" y="33"/>
                  </a:lnTo>
                  <a:lnTo>
                    <a:pt x="12" y="33"/>
                  </a:lnTo>
                  <a:lnTo>
                    <a:pt x="12" y="33"/>
                  </a:lnTo>
                  <a:lnTo>
                    <a:pt x="10" y="33"/>
                  </a:lnTo>
                  <a:lnTo>
                    <a:pt x="10" y="33"/>
                  </a:lnTo>
                  <a:lnTo>
                    <a:pt x="10" y="33"/>
                  </a:lnTo>
                  <a:lnTo>
                    <a:pt x="10" y="33"/>
                  </a:lnTo>
                  <a:lnTo>
                    <a:pt x="10" y="31"/>
                  </a:lnTo>
                  <a:lnTo>
                    <a:pt x="10" y="31"/>
                  </a:lnTo>
                  <a:lnTo>
                    <a:pt x="8" y="31"/>
                  </a:lnTo>
                  <a:lnTo>
                    <a:pt x="8" y="31"/>
                  </a:lnTo>
                  <a:lnTo>
                    <a:pt x="8" y="31"/>
                  </a:lnTo>
                  <a:lnTo>
                    <a:pt x="8" y="31"/>
                  </a:lnTo>
                  <a:lnTo>
                    <a:pt x="7" y="29"/>
                  </a:lnTo>
                  <a:lnTo>
                    <a:pt x="7" y="29"/>
                  </a:lnTo>
                  <a:lnTo>
                    <a:pt x="7" y="25"/>
                  </a:lnTo>
                  <a:lnTo>
                    <a:pt x="7" y="25"/>
                  </a:lnTo>
                  <a:lnTo>
                    <a:pt x="7" y="25"/>
                  </a:lnTo>
                  <a:lnTo>
                    <a:pt x="5" y="25"/>
                  </a:lnTo>
                  <a:lnTo>
                    <a:pt x="5" y="24"/>
                  </a:lnTo>
                  <a:lnTo>
                    <a:pt x="5" y="24"/>
                  </a:lnTo>
                  <a:lnTo>
                    <a:pt x="5" y="22"/>
                  </a:lnTo>
                  <a:lnTo>
                    <a:pt x="5" y="22"/>
                  </a:lnTo>
                  <a:lnTo>
                    <a:pt x="4" y="22"/>
                  </a:lnTo>
                  <a:lnTo>
                    <a:pt x="2" y="20"/>
                  </a:lnTo>
                  <a:lnTo>
                    <a:pt x="2" y="20"/>
                  </a:lnTo>
                  <a:lnTo>
                    <a:pt x="2" y="20"/>
                  </a:lnTo>
                  <a:lnTo>
                    <a:pt x="2" y="20"/>
                  </a:lnTo>
                  <a:lnTo>
                    <a:pt x="2" y="20"/>
                  </a:lnTo>
                  <a:lnTo>
                    <a:pt x="4" y="20"/>
                  </a:lnTo>
                  <a:lnTo>
                    <a:pt x="4" y="18"/>
                  </a:lnTo>
                  <a:lnTo>
                    <a:pt x="4" y="18"/>
                  </a:lnTo>
                  <a:lnTo>
                    <a:pt x="4" y="18"/>
                  </a:lnTo>
                  <a:lnTo>
                    <a:pt x="5" y="18"/>
                  </a:lnTo>
                  <a:lnTo>
                    <a:pt x="5" y="16"/>
                  </a:lnTo>
                  <a:lnTo>
                    <a:pt x="5" y="16"/>
                  </a:lnTo>
                  <a:lnTo>
                    <a:pt x="5" y="16"/>
                  </a:lnTo>
                  <a:lnTo>
                    <a:pt x="7" y="16"/>
                  </a:lnTo>
                  <a:lnTo>
                    <a:pt x="7" y="15"/>
                  </a:lnTo>
                  <a:lnTo>
                    <a:pt x="7" y="15"/>
                  </a:lnTo>
                  <a:lnTo>
                    <a:pt x="7" y="15"/>
                  </a:lnTo>
                  <a:lnTo>
                    <a:pt x="7" y="15"/>
                  </a:lnTo>
                  <a:lnTo>
                    <a:pt x="7" y="15"/>
                  </a:lnTo>
                  <a:lnTo>
                    <a:pt x="7" y="15"/>
                  </a:lnTo>
                  <a:lnTo>
                    <a:pt x="7" y="15"/>
                  </a:lnTo>
                  <a:lnTo>
                    <a:pt x="8" y="15"/>
                  </a:lnTo>
                  <a:lnTo>
                    <a:pt x="8" y="15"/>
                  </a:lnTo>
                  <a:lnTo>
                    <a:pt x="8" y="15"/>
                  </a:lnTo>
                  <a:lnTo>
                    <a:pt x="10" y="15"/>
                  </a:lnTo>
                  <a:lnTo>
                    <a:pt x="12" y="15"/>
                  </a:lnTo>
                  <a:lnTo>
                    <a:pt x="12" y="15"/>
                  </a:lnTo>
                  <a:lnTo>
                    <a:pt x="12" y="15"/>
                  </a:lnTo>
                  <a:lnTo>
                    <a:pt x="12" y="15"/>
                  </a:lnTo>
                  <a:lnTo>
                    <a:pt x="12" y="15"/>
                  </a:lnTo>
                  <a:lnTo>
                    <a:pt x="12" y="15"/>
                  </a:lnTo>
                  <a:lnTo>
                    <a:pt x="12" y="22"/>
                  </a:lnTo>
                  <a:lnTo>
                    <a:pt x="12" y="24"/>
                  </a:lnTo>
                  <a:lnTo>
                    <a:pt x="12" y="24"/>
                  </a:lnTo>
                  <a:lnTo>
                    <a:pt x="12" y="24"/>
                  </a:lnTo>
                  <a:lnTo>
                    <a:pt x="12" y="24"/>
                  </a:lnTo>
                  <a:lnTo>
                    <a:pt x="12" y="24"/>
                  </a:lnTo>
                  <a:lnTo>
                    <a:pt x="12" y="24"/>
                  </a:lnTo>
                  <a:close/>
                </a:path>
              </a:pathLst>
            </a:custGeom>
            <a:solidFill>
              <a:srgbClr val="FFFFFF"/>
            </a:solidFill>
            <a:ln w="9525">
              <a:noFill/>
              <a:round/>
              <a:headEnd/>
              <a:tailEnd/>
            </a:ln>
          </p:spPr>
          <p:txBody>
            <a:bodyPr/>
            <a:lstStyle/>
            <a:p>
              <a:pPr>
                <a:buClr>
                  <a:srgbClr val="000000"/>
                </a:buClr>
                <a:defRPr/>
              </a:pPr>
              <a:endParaRPr lang="en-US">
                <a:solidFill>
                  <a:srgbClr val="000000"/>
                </a:solidFill>
              </a:endParaRPr>
            </a:p>
          </p:txBody>
        </p:sp>
        <p:sp>
          <p:nvSpPr>
            <p:cNvPr id="1050" name="Freeform 26"/>
            <p:cNvSpPr>
              <a:spLocks/>
            </p:cNvSpPr>
            <p:nvPr/>
          </p:nvSpPr>
          <p:spPr bwMode="auto">
            <a:xfrm>
              <a:off x="215" y="278"/>
              <a:ext cx="57" cy="87"/>
            </a:xfrm>
            <a:custGeom>
              <a:avLst/>
              <a:gdLst/>
              <a:ahLst/>
              <a:cxnLst>
                <a:cxn ang="0">
                  <a:pos x="18" y="26"/>
                </a:cxn>
                <a:cxn ang="0">
                  <a:pos x="21" y="24"/>
                </a:cxn>
                <a:cxn ang="0">
                  <a:pos x="20" y="18"/>
                </a:cxn>
                <a:cxn ang="0">
                  <a:pos x="18" y="17"/>
                </a:cxn>
                <a:cxn ang="0">
                  <a:pos x="25" y="13"/>
                </a:cxn>
                <a:cxn ang="0">
                  <a:pos x="21" y="9"/>
                </a:cxn>
                <a:cxn ang="0">
                  <a:pos x="26" y="8"/>
                </a:cxn>
                <a:cxn ang="0">
                  <a:pos x="28" y="6"/>
                </a:cxn>
                <a:cxn ang="0">
                  <a:pos x="30" y="4"/>
                </a:cxn>
                <a:cxn ang="0">
                  <a:pos x="38" y="0"/>
                </a:cxn>
                <a:cxn ang="0">
                  <a:pos x="39" y="4"/>
                </a:cxn>
                <a:cxn ang="0">
                  <a:pos x="39" y="8"/>
                </a:cxn>
                <a:cxn ang="0">
                  <a:pos x="43" y="9"/>
                </a:cxn>
                <a:cxn ang="0">
                  <a:pos x="41" y="27"/>
                </a:cxn>
                <a:cxn ang="0">
                  <a:pos x="36" y="33"/>
                </a:cxn>
                <a:cxn ang="0">
                  <a:pos x="33" y="35"/>
                </a:cxn>
                <a:cxn ang="0">
                  <a:pos x="33" y="44"/>
                </a:cxn>
                <a:cxn ang="0">
                  <a:pos x="36" y="45"/>
                </a:cxn>
                <a:cxn ang="0">
                  <a:pos x="38" y="56"/>
                </a:cxn>
                <a:cxn ang="0">
                  <a:pos x="39" y="33"/>
                </a:cxn>
                <a:cxn ang="0">
                  <a:pos x="43" y="29"/>
                </a:cxn>
                <a:cxn ang="0">
                  <a:pos x="46" y="29"/>
                </a:cxn>
                <a:cxn ang="0">
                  <a:pos x="53" y="33"/>
                </a:cxn>
                <a:cxn ang="0">
                  <a:pos x="56" y="38"/>
                </a:cxn>
                <a:cxn ang="0">
                  <a:pos x="48" y="38"/>
                </a:cxn>
                <a:cxn ang="0">
                  <a:pos x="46" y="35"/>
                </a:cxn>
                <a:cxn ang="0">
                  <a:pos x="43" y="35"/>
                </a:cxn>
                <a:cxn ang="0">
                  <a:pos x="41" y="36"/>
                </a:cxn>
                <a:cxn ang="0">
                  <a:pos x="41" y="40"/>
                </a:cxn>
                <a:cxn ang="0">
                  <a:pos x="43" y="51"/>
                </a:cxn>
                <a:cxn ang="0">
                  <a:pos x="35" y="62"/>
                </a:cxn>
                <a:cxn ang="0">
                  <a:pos x="38" y="82"/>
                </a:cxn>
                <a:cxn ang="0">
                  <a:pos x="23" y="87"/>
                </a:cxn>
                <a:cxn ang="0">
                  <a:pos x="21" y="82"/>
                </a:cxn>
                <a:cxn ang="0">
                  <a:pos x="23" y="78"/>
                </a:cxn>
                <a:cxn ang="0">
                  <a:pos x="30" y="76"/>
                </a:cxn>
                <a:cxn ang="0">
                  <a:pos x="28" y="71"/>
                </a:cxn>
                <a:cxn ang="0">
                  <a:pos x="21" y="71"/>
                </a:cxn>
                <a:cxn ang="0">
                  <a:pos x="10" y="65"/>
                </a:cxn>
                <a:cxn ang="0">
                  <a:pos x="7" y="56"/>
                </a:cxn>
                <a:cxn ang="0">
                  <a:pos x="12" y="55"/>
                </a:cxn>
                <a:cxn ang="0">
                  <a:pos x="13" y="55"/>
                </a:cxn>
                <a:cxn ang="0">
                  <a:pos x="18" y="60"/>
                </a:cxn>
                <a:cxn ang="0">
                  <a:pos x="18" y="58"/>
                </a:cxn>
                <a:cxn ang="0">
                  <a:pos x="18" y="51"/>
                </a:cxn>
                <a:cxn ang="0">
                  <a:pos x="21" y="49"/>
                </a:cxn>
                <a:cxn ang="0">
                  <a:pos x="21" y="47"/>
                </a:cxn>
                <a:cxn ang="0">
                  <a:pos x="12" y="47"/>
                </a:cxn>
                <a:cxn ang="0">
                  <a:pos x="0" y="38"/>
                </a:cxn>
                <a:cxn ang="0">
                  <a:pos x="2" y="31"/>
                </a:cxn>
                <a:cxn ang="0">
                  <a:pos x="7" y="36"/>
                </a:cxn>
                <a:cxn ang="0">
                  <a:pos x="12" y="38"/>
                </a:cxn>
                <a:cxn ang="0">
                  <a:pos x="12" y="36"/>
                </a:cxn>
                <a:cxn ang="0">
                  <a:pos x="12" y="35"/>
                </a:cxn>
                <a:cxn ang="0">
                  <a:pos x="8" y="31"/>
                </a:cxn>
                <a:cxn ang="0">
                  <a:pos x="5" y="22"/>
                </a:cxn>
                <a:cxn ang="0">
                  <a:pos x="3" y="17"/>
                </a:cxn>
                <a:cxn ang="0">
                  <a:pos x="7" y="15"/>
                </a:cxn>
                <a:cxn ang="0">
                  <a:pos x="12" y="15"/>
                </a:cxn>
              </a:cxnLst>
              <a:rect l="0" t="0" r="r" b="b"/>
              <a:pathLst>
                <a:path w="56" h="87">
                  <a:moveTo>
                    <a:pt x="12" y="24"/>
                  </a:moveTo>
                  <a:lnTo>
                    <a:pt x="12" y="24"/>
                  </a:lnTo>
                  <a:lnTo>
                    <a:pt x="13" y="24"/>
                  </a:lnTo>
                  <a:lnTo>
                    <a:pt x="13" y="26"/>
                  </a:lnTo>
                  <a:lnTo>
                    <a:pt x="13" y="26"/>
                  </a:lnTo>
                  <a:lnTo>
                    <a:pt x="13" y="26"/>
                  </a:lnTo>
                  <a:lnTo>
                    <a:pt x="13" y="26"/>
                  </a:lnTo>
                  <a:lnTo>
                    <a:pt x="15" y="26"/>
                  </a:lnTo>
                  <a:lnTo>
                    <a:pt x="17" y="26"/>
                  </a:lnTo>
                  <a:lnTo>
                    <a:pt x="18" y="26"/>
                  </a:lnTo>
                  <a:lnTo>
                    <a:pt x="18" y="26"/>
                  </a:lnTo>
                  <a:lnTo>
                    <a:pt x="18" y="26"/>
                  </a:lnTo>
                  <a:lnTo>
                    <a:pt x="20" y="26"/>
                  </a:lnTo>
                  <a:lnTo>
                    <a:pt x="20" y="26"/>
                  </a:lnTo>
                  <a:lnTo>
                    <a:pt x="20" y="26"/>
                  </a:lnTo>
                  <a:lnTo>
                    <a:pt x="20" y="26"/>
                  </a:lnTo>
                  <a:lnTo>
                    <a:pt x="20" y="24"/>
                  </a:lnTo>
                  <a:lnTo>
                    <a:pt x="20" y="24"/>
                  </a:lnTo>
                  <a:lnTo>
                    <a:pt x="20" y="24"/>
                  </a:lnTo>
                  <a:lnTo>
                    <a:pt x="20" y="24"/>
                  </a:lnTo>
                  <a:lnTo>
                    <a:pt x="21" y="24"/>
                  </a:lnTo>
                  <a:lnTo>
                    <a:pt x="21" y="24"/>
                  </a:lnTo>
                  <a:lnTo>
                    <a:pt x="21" y="24"/>
                  </a:lnTo>
                  <a:lnTo>
                    <a:pt x="21" y="24"/>
                  </a:lnTo>
                  <a:lnTo>
                    <a:pt x="21" y="24"/>
                  </a:lnTo>
                  <a:lnTo>
                    <a:pt x="21" y="22"/>
                  </a:lnTo>
                  <a:lnTo>
                    <a:pt x="21" y="18"/>
                  </a:lnTo>
                  <a:lnTo>
                    <a:pt x="21" y="18"/>
                  </a:lnTo>
                  <a:lnTo>
                    <a:pt x="21" y="18"/>
                  </a:lnTo>
                  <a:lnTo>
                    <a:pt x="21" y="18"/>
                  </a:lnTo>
                  <a:lnTo>
                    <a:pt x="21" y="18"/>
                  </a:lnTo>
                  <a:lnTo>
                    <a:pt x="20" y="18"/>
                  </a:lnTo>
                  <a:lnTo>
                    <a:pt x="20" y="18"/>
                  </a:lnTo>
                  <a:lnTo>
                    <a:pt x="20" y="18"/>
                  </a:lnTo>
                  <a:lnTo>
                    <a:pt x="20" y="18"/>
                  </a:lnTo>
                  <a:lnTo>
                    <a:pt x="20" y="18"/>
                  </a:lnTo>
                  <a:lnTo>
                    <a:pt x="20" y="18"/>
                  </a:lnTo>
                  <a:lnTo>
                    <a:pt x="20" y="18"/>
                  </a:lnTo>
                  <a:lnTo>
                    <a:pt x="20" y="18"/>
                  </a:lnTo>
                  <a:lnTo>
                    <a:pt x="20" y="18"/>
                  </a:lnTo>
                  <a:lnTo>
                    <a:pt x="18" y="17"/>
                  </a:lnTo>
                  <a:lnTo>
                    <a:pt x="18" y="17"/>
                  </a:lnTo>
                  <a:lnTo>
                    <a:pt x="18" y="17"/>
                  </a:lnTo>
                  <a:lnTo>
                    <a:pt x="18" y="17"/>
                  </a:lnTo>
                  <a:lnTo>
                    <a:pt x="20" y="17"/>
                  </a:lnTo>
                  <a:lnTo>
                    <a:pt x="20" y="15"/>
                  </a:lnTo>
                  <a:lnTo>
                    <a:pt x="21" y="15"/>
                  </a:lnTo>
                  <a:lnTo>
                    <a:pt x="21" y="15"/>
                  </a:lnTo>
                  <a:lnTo>
                    <a:pt x="25" y="15"/>
                  </a:lnTo>
                  <a:lnTo>
                    <a:pt x="25" y="15"/>
                  </a:lnTo>
                  <a:lnTo>
                    <a:pt x="25" y="15"/>
                  </a:lnTo>
                  <a:lnTo>
                    <a:pt x="25" y="15"/>
                  </a:lnTo>
                  <a:lnTo>
                    <a:pt x="25" y="15"/>
                  </a:lnTo>
                  <a:lnTo>
                    <a:pt x="25" y="13"/>
                  </a:lnTo>
                  <a:lnTo>
                    <a:pt x="25" y="13"/>
                  </a:lnTo>
                  <a:lnTo>
                    <a:pt x="23" y="13"/>
                  </a:lnTo>
                  <a:lnTo>
                    <a:pt x="23" y="13"/>
                  </a:lnTo>
                  <a:lnTo>
                    <a:pt x="23" y="13"/>
                  </a:lnTo>
                  <a:lnTo>
                    <a:pt x="21" y="13"/>
                  </a:lnTo>
                  <a:lnTo>
                    <a:pt x="21" y="13"/>
                  </a:lnTo>
                  <a:lnTo>
                    <a:pt x="21" y="13"/>
                  </a:lnTo>
                  <a:lnTo>
                    <a:pt x="21" y="11"/>
                  </a:lnTo>
                  <a:lnTo>
                    <a:pt x="21" y="11"/>
                  </a:lnTo>
                  <a:lnTo>
                    <a:pt x="21" y="9"/>
                  </a:lnTo>
                  <a:lnTo>
                    <a:pt x="21" y="9"/>
                  </a:lnTo>
                  <a:lnTo>
                    <a:pt x="21" y="9"/>
                  </a:lnTo>
                  <a:lnTo>
                    <a:pt x="23" y="9"/>
                  </a:lnTo>
                  <a:lnTo>
                    <a:pt x="23" y="9"/>
                  </a:lnTo>
                  <a:lnTo>
                    <a:pt x="23" y="9"/>
                  </a:lnTo>
                  <a:lnTo>
                    <a:pt x="23" y="9"/>
                  </a:lnTo>
                  <a:lnTo>
                    <a:pt x="23" y="8"/>
                  </a:lnTo>
                  <a:lnTo>
                    <a:pt x="25" y="8"/>
                  </a:lnTo>
                  <a:lnTo>
                    <a:pt x="25" y="8"/>
                  </a:lnTo>
                  <a:lnTo>
                    <a:pt x="25" y="8"/>
                  </a:lnTo>
                  <a:lnTo>
                    <a:pt x="25" y="8"/>
                  </a:lnTo>
                  <a:lnTo>
                    <a:pt x="25" y="8"/>
                  </a:lnTo>
                  <a:lnTo>
                    <a:pt x="26" y="8"/>
                  </a:lnTo>
                  <a:lnTo>
                    <a:pt x="26" y="8"/>
                  </a:lnTo>
                  <a:lnTo>
                    <a:pt x="26" y="8"/>
                  </a:lnTo>
                  <a:lnTo>
                    <a:pt x="26" y="8"/>
                  </a:lnTo>
                  <a:lnTo>
                    <a:pt x="26" y="8"/>
                  </a:lnTo>
                  <a:lnTo>
                    <a:pt x="26" y="8"/>
                  </a:lnTo>
                  <a:lnTo>
                    <a:pt x="28" y="8"/>
                  </a:lnTo>
                  <a:lnTo>
                    <a:pt x="28" y="6"/>
                  </a:lnTo>
                  <a:lnTo>
                    <a:pt x="28" y="6"/>
                  </a:lnTo>
                  <a:lnTo>
                    <a:pt x="28" y="6"/>
                  </a:lnTo>
                  <a:lnTo>
                    <a:pt x="28" y="6"/>
                  </a:lnTo>
                  <a:lnTo>
                    <a:pt x="28" y="6"/>
                  </a:lnTo>
                  <a:lnTo>
                    <a:pt x="30" y="6"/>
                  </a:lnTo>
                  <a:lnTo>
                    <a:pt x="30" y="6"/>
                  </a:lnTo>
                  <a:lnTo>
                    <a:pt x="30" y="6"/>
                  </a:lnTo>
                  <a:lnTo>
                    <a:pt x="30" y="6"/>
                  </a:lnTo>
                  <a:lnTo>
                    <a:pt x="30" y="4"/>
                  </a:lnTo>
                  <a:lnTo>
                    <a:pt x="30" y="4"/>
                  </a:lnTo>
                  <a:lnTo>
                    <a:pt x="30" y="4"/>
                  </a:lnTo>
                  <a:lnTo>
                    <a:pt x="30" y="4"/>
                  </a:lnTo>
                  <a:lnTo>
                    <a:pt x="30" y="4"/>
                  </a:lnTo>
                  <a:lnTo>
                    <a:pt x="30" y="4"/>
                  </a:lnTo>
                  <a:lnTo>
                    <a:pt x="30" y="4"/>
                  </a:lnTo>
                  <a:lnTo>
                    <a:pt x="30" y="2"/>
                  </a:lnTo>
                  <a:lnTo>
                    <a:pt x="31" y="2"/>
                  </a:lnTo>
                  <a:lnTo>
                    <a:pt x="31" y="2"/>
                  </a:lnTo>
                  <a:lnTo>
                    <a:pt x="31" y="2"/>
                  </a:lnTo>
                  <a:lnTo>
                    <a:pt x="31" y="2"/>
                  </a:lnTo>
                  <a:lnTo>
                    <a:pt x="31" y="2"/>
                  </a:lnTo>
                  <a:lnTo>
                    <a:pt x="33" y="2"/>
                  </a:lnTo>
                  <a:lnTo>
                    <a:pt x="33" y="2"/>
                  </a:lnTo>
                  <a:lnTo>
                    <a:pt x="35" y="0"/>
                  </a:lnTo>
                  <a:lnTo>
                    <a:pt x="36" y="0"/>
                  </a:lnTo>
                  <a:lnTo>
                    <a:pt x="38" y="0"/>
                  </a:lnTo>
                  <a:lnTo>
                    <a:pt x="38" y="2"/>
                  </a:lnTo>
                  <a:lnTo>
                    <a:pt x="38" y="2"/>
                  </a:lnTo>
                  <a:lnTo>
                    <a:pt x="39" y="2"/>
                  </a:lnTo>
                  <a:lnTo>
                    <a:pt x="39" y="2"/>
                  </a:lnTo>
                  <a:lnTo>
                    <a:pt x="39" y="2"/>
                  </a:lnTo>
                  <a:lnTo>
                    <a:pt x="39" y="2"/>
                  </a:lnTo>
                  <a:lnTo>
                    <a:pt x="39" y="4"/>
                  </a:lnTo>
                  <a:lnTo>
                    <a:pt x="39" y="4"/>
                  </a:lnTo>
                  <a:lnTo>
                    <a:pt x="39" y="4"/>
                  </a:lnTo>
                  <a:lnTo>
                    <a:pt x="39" y="4"/>
                  </a:lnTo>
                  <a:lnTo>
                    <a:pt x="39" y="4"/>
                  </a:lnTo>
                  <a:lnTo>
                    <a:pt x="39" y="4"/>
                  </a:lnTo>
                  <a:lnTo>
                    <a:pt x="39" y="4"/>
                  </a:lnTo>
                  <a:lnTo>
                    <a:pt x="39" y="4"/>
                  </a:lnTo>
                  <a:lnTo>
                    <a:pt x="39" y="4"/>
                  </a:lnTo>
                  <a:lnTo>
                    <a:pt x="39" y="4"/>
                  </a:lnTo>
                  <a:lnTo>
                    <a:pt x="39" y="6"/>
                  </a:lnTo>
                  <a:lnTo>
                    <a:pt x="39" y="6"/>
                  </a:lnTo>
                  <a:lnTo>
                    <a:pt x="39" y="6"/>
                  </a:lnTo>
                  <a:lnTo>
                    <a:pt x="39" y="8"/>
                  </a:lnTo>
                  <a:lnTo>
                    <a:pt x="39" y="8"/>
                  </a:lnTo>
                  <a:lnTo>
                    <a:pt x="39" y="8"/>
                  </a:lnTo>
                  <a:lnTo>
                    <a:pt x="39" y="8"/>
                  </a:lnTo>
                  <a:lnTo>
                    <a:pt x="39" y="8"/>
                  </a:lnTo>
                  <a:lnTo>
                    <a:pt x="39" y="8"/>
                  </a:lnTo>
                  <a:lnTo>
                    <a:pt x="39" y="8"/>
                  </a:lnTo>
                  <a:lnTo>
                    <a:pt x="41" y="8"/>
                  </a:lnTo>
                  <a:lnTo>
                    <a:pt x="41" y="8"/>
                  </a:lnTo>
                  <a:lnTo>
                    <a:pt x="41" y="8"/>
                  </a:lnTo>
                  <a:lnTo>
                    <a:pt x="41" y="8"/>
                  </a:lnTo>
                  <a:lnTo>
                    <a:pt x="41" y="8"/>
                  </a:lnTo>
                  <a:lnTo>
                    <a:pt x="41" y="8"/>
                  </a:lnTo>
                  <a:lnTo>
                    <a:pt x="43" y="9"/>
                  </a:lnTo>
                  <a:lnTo>
                    <a:pt x="41" y="9"/>
                  </a:lnTo>
                  <a:lnTo>
                    <a:pt x="41" y="9"/>
                  </a:lnTo>
                  <a:lnTo>
                    <a:pt x="41" y="9"/>
                  </a:lnTo>
                  <a:lnTo>
                    <a:pt x="43" y="13"/>
                  </a:lnTo>
                  <a:lnTo>
                    <a:pt x="43" y="15"/>
                  </a:lnTo>
                  <a:lnTo>
                    <a:pt x="44" y="18"/>
                  </a:lnTo>
                  <a:lnTo>
                    <a:pt x="44" y="20"/>
                  </a:lnTo>
                  <a:lnTo>
                    <a:pt x="43" y="22"/>
                  </a:lnTo>
                  <a:lnTo>
                    <a:pt x="43" y="24"/>
                  </a:lnTo>
                  <a:lnTo>
                    <a:pt x="43" y="26"/>
                  </a:lnTo>
                  <a:lnTo>
                    <a:pt x="41" y="27"/>
                  </a:lnTo>
                  <a:lnTo>
                    <a:pt x="41" y="29"/>
                  </a:lnTo>
                  <a:lnTo>
                    <a:pt x="39" y="31"/>
                  </a:lnTo>
                  <a:lnTo>
                    <a:pt x="39" y="31"/>
                  </a:lnTo>
                  <a:lnTo>
                    <a:pt x="39" y="31"/>
                  </a:lnTo>
                  <a:lnTo>
                    <a:pt x="39" y="31"/>
                  </a:lnTo>
                  <a:lnTo>
                    <a:pt x="39" y="31"/>
                  </a:lnTo>
                  <a:lnTo>
                    <a:pt x="39" y="31"/>
                  </a:lnTo>
                  <a:lnTo>
                    <a:pt x="39" y="31"/>
                  </a:lnTo>
                  <a:lnTo>
                    <a:pt x="38" y="31"/>
                  </a:lnTo>
                  <a:lnTo>
                    <a:pt x="38" y="33"/>
                  </a:lnTo>
                  <a:lnTo>
                    <a:pt x="36" y="33"/>
                  </a:lnTo>
                  <a:lnTo>
                    <a:pt x="35" y="33"/>
                  </a:lnTo>
                  <a:lnTo>
                    <a:pt x="35" y="33"/>
                  </a:lnTo>
                  <a:lnTo>
                    <a:pt x="35" y="35"/>
                  </a:lnTo>
                  <a:lnTo>
                    <a:pt x="33" y="35"/>
                  </a:lnTo>
                  <a:lnTo>
                    <a:pt x="33" y="35"/>
                  </a:lnTo>
                  <a:lnTo>
                    <a:pt x="33" y="35"/>
                  </a:lnTo>
                  <a:lnTo>
                    <a:pt x="33" y="35"/>
                  </a:lnTo>
                  <a:lnTo>
                    <a:pt x="33" y="35"/>
                  </a:lnTo>
                  <a:lnTo>
                    <a:pt x="33" y="35"/>
                  </a:lnTo>
                  <a:lnTo>
                    <a:pt x="33" y="35"/>
                  </a:lnTo>
                  <a:lnTo>
                    <a:pt x="33" y="35"/>
                  </a:lnTo>
                  <a:lnTo>
                    <a:pt x="33" y="36"/>
                  </a:lnTo>
                  <a:lnTo>
                    <a:pt x="31" y="36"/>
                  </a:lnTo>
                  <a:lnTo>
                    <a:pt x="31" y="38"/>
                  </a:lnTo>
                  <a:lnTo>
                    <a:pt x="31" y="42"/>
                  </a:lnTo>
                  <a:lnTo>
                    <a:pt x="31" y="42"/>
                  </a:lnTo>
                  <a:lnTo>
                    <a:pt x="31" y="42"/>
                  </a:lnTo>
                  <a:lnTo>
                    <a:pt x="31" y="42"/>
                  </a:lnTo>
                  <a:lnTo>
                    <a:pt x="31" y="42"/>
                  </a:lnTo>
                  <a:lnTo>
                    <a:pt x="31" y="42"/>
                  </a:lnTo>
                  <a:lnTo>
                    <a:pt x="31" y="42"/>
                  </a:lnTo>
                  <a:lnTo>
                    <a:pt x="33" y="44"/>
                  </a:lnTo>
                  <a:lnTo>
                    <a:pt x="33" y="44"/>
                  </a:lnTo>
                  <a:lnTo>
                    <a:pt x="33" y="44"/>
                  </a:lnTo>
                  <a:lnTo>
                    <a:pt x="33" y="44"/>
                  </a:lnTo>
                  <a:lnTo>
                    <a:pt x="35" y="44"/>
                  </a:lnTo>
                  <a:lnTo>
                    <a:pt x="35" y="45"/>
                  </a:lnTo>
                  <a:lnTo>
                    <a:pt x="35" y="45"/>
                  </a:lnTo>
                  <a:lnTo>
                    <a:pt x="35" y="45"/>
                  </a:lnTo>
                  <a:lnTo>
                    <a:pt x="35" y="45"/>
                  </a:lnTo>
                  <a:lnTo>
                    <a:pt x="35" y="45"/>
                  </a:lnTo>
                  <a:lnTo>
                    <a:pt x="35" y="45"/>
                  </a:lnTo>
                  <a:lnTo>
                    <a:pt x="36" y="45"/>
                  </a:lnTo>
                  <a:lnTo>
                    <a:pt x="36" y="47"/>
                  </a:lnTo>
                  <a:lnTo>
                    <a:pt x="36" y="47"/>
                  </a:lnTo>
                  <a:lnTo>
                    <a:pt x="36" y="47"/>
                  </a:lnTo>
                  <a:lnTo>
                    <a:pt x="36" y="49"/>
                  </a:lnTo>
                  <a:lnTo>
                    <a:pt x="36" y="49"/>
                  </a:lnTo>
                  <a:lnTo>
                    <a:pt x="36" y="51"/>
                  </a:lnTo>
                  <a:lnTo>
                    <a:pt x="36" y="53"/>
                  </a:lnTo>
                  <a:lnTo>
                    <a:pt x="36" y="55"/>
                  </a:lnTo>
                  <a:lnTo>
                    <a:pt x="38" y="55"/>
                  </a:lnTo>
                  <a:lnTo>
                    <a:pt x="38" y="56"/>
                  </a:lnTo>
                  <a:lnTo>
                    <a:pt x="38" y="56"/>
                  </a:lnTo>
                  <a:lnTo>
                    <a:pt x="39" y="56"/>
                  </a:lnTo>
                  <a:lnTo>
                    <a:pt x="39" y="56"/>
                  </a:lnTo>
                  <a:lnTo>
                    <a:pt x="39" y="56"/>
                  </a:lnTo>
                  <a:lnTo>
                    <a:pt x="39" y="56"/>
                  </a:lnTo>
                  <a:lnTo>
                    <a:pt x="39" y="56"/>
                  </a:lnTo>
                  <a:lnTo>
                    <a:pt x="39" y="55"/>
                  </a:lnTo>
                  <a:lnTo>
                    <a:pt x="39" y="33"/>
                  </a:lnTo>
                  <a:lnTo>
                    <a:pt x="39" y="33"/>
                  </a:lnTo>
                  <a:lnTo>
                    <a:pt x="39" y="33"/>
                  </a:lnTo>
                  <a:lnTo>
                    <a:pt x="39" y="33"/>
                  </a:lnTo>
                  <a:lnTo>
                    <a:pt x="39" y="33"/>
                  </a:lnTo>
                  <a:lnTo>
                    <a:pt x="39" y="33"/>
                  </a:lnTo>
                  <a:lnTo>
                    <a:pt x="39" y="31"/>
                  </a:lnTo>
                  <a:lnTo>
                    <a:pt x="41" y="31"/>
                  </a:lnTo>
                  <a:lnTo>
                    <a:pt x="41" y="31"/>
                  </a:lnTo>
                  <a:lnTo>
                    <a:pt x="41" y="31"/>
                  </a:lnTo>
                  <a:lnTo>
                    <a:pt x="41" y="31"/>
                  </a:lnTo>
                  <a:lnTo>
                    <a:pt x="43" y="31"/>
                  </a:lnTo>
                  <a:lnTo>
                    <a:pt x="43" y="31"/>
                  </a:lnTo>
                  <a:lnTo>
                    <a:pt x="43" y="29"/>
                  </a:lnTo>
                  <a:lnTo>
                    <a:pt x="43" y="29"/>
                  </a:lnTo>
                  <a:lnTo>
                    <a:pt x="43" y="29"/>
                  </a:lnTo>
                  <a:lnTo>
                    <a:pt x="44" y="29"/>
                  </a:lnTo>
                  <a:lnTo>
                    <a:pt x="44" y="29"/>
                  </a:lnTo>
                  <a:lnTo>
                    <a:pt x="44" y="29"/>
                  </a:lnTo>
                  <a:lnTo>
                    <a:pt x="44" y="29"/>
                  </a:lnTo>
                  <a:lnTo>
                    <a:pt x="44" y="29"/>
                  </a:lnTo>
                  <a:lnTo>
                    <a:pt x="44" y="29"/>
                  </a:lnTo>
                  <a:lnTo>
                    <a:pt x="46" y="29"/>
                  </a:lnTo>
                  <a:lnTo>
                    <a:pt x="46" y="29"/>
                  </a:lnTo>
                  <a:lnTo>
                    <a:pt x="46" y="29"/>
                  </a:lnTo>
                  <a:lnTo>
                    <a:pt x="46" y="29"/>
                  </a:lnTo>
                  <a:lnTo>
                    <a:pt x="46" y="29"/>
                  </a:lnTo>
                  <a:lnTo>
                    <a:pt x="48" y="29"/>
                  </a:lnTo>
                  <a:lnTo>
                    <a:pt x="48" y="27"/>
                  </a:lnTo>
                  <a:lnTo>
                    <a:pt x="48" y="29"/>
                  </a:lnTo>
                  <a:lnTo>
                    <a:pt x="49" y="29"/>
                  </a:lnTo>
                  <a:lnTo>
                    <a:pt x="49" y="29"/>
                  </a:lnTo>
                  <a:lnTo>
                    <a:pt x="49" y="29"/>
                  </a:lnTo>
                  <a:lnTo>
                    <a:pt x="51" y="31"/>
                  </a:lnTo>
                  <a:lnTo>
                    <a:pt x="51" y="31"/>
                  </a:lnTo>
                  <a:lnTo>
                    <a:pt x="51" y="33"/>
                  </a:lnTo>
                  <a:lnTo>
                    <a:pt x="51" y="33"/>
                  </a:lnTo>
                  <a:lnTo>
                    <a:pt x="53" y="33"/>
                  </a:lnTo>
                  <a:lnTo>
                    <a:pt x="53" y="33"/>
                  </a:lnTo>
                  <a:lnTo>
                    <a:pt x="53" y="33"/>
                  </a:lnTo>
                  <a:lnTo>
                    <a:pt x="53" y="35"/>
                  </a:lnTo>
                  <a:lnTo>
                    <a:pt x="54" y="35"/>
                  </a:lnTo>
                  <a:lnTo>
                    <a:pt x="54" y="35"/>
                  </a:lnTo>
                  <a:lnTo>
                    <a:pt x="56" y="36"/>
                  </a:lnTo>
                  <a:lnTo>
                    <a:pt x="56" y="36"/>
                  </a:lnTo>
                  <a:lnTo>
                    <a:pt x="56" y="36"/>
                  </a:lnTo>
                  <a:lnTo>
                    <a:pt x="56" y="36"/>
                  </a:lnTo>
                  <a:lnTo>
                    <a:pt x="56" y="38"/>
                  </a:lnTo>
                  <a:lnTo>
                    <a:pt x="56" y="38"/>
                  </a:lnTo>
                  <a:lnTo>
                    <a:pt x="56" y="38"/>
                  </a:lnTo>
                  <a:lnTo>
                    <a:pt x="56" y="38"/>
                  </a:lnTo>
                  <a:lnTo>
                    <a:pt x="56" y="38"/>
                  </a:lnTo>
                  <a:lnTo>
                    <a:pt x="56" y="38"/>
                  </a:lnTo>
                  <a:lnTo>
                    <a:pt x="56" y="38"/>
                  </a:lnTo>
                  <a:lnTo>
                    <a:pt x="54" y="38"/>
                  </a:lnTo>
                  <a:lnTo>
                    <a:pt x="54" y="38"/>
                  </a:lnTo>
                  <a:lnTo>
                    <a:pt x="53" y="38"/>
                  </a:lnTo>
                  <a:lnTo>
                    <a:pt x="53" y="38"/>
                  </a:lnTo>
                  <a:lnTo>
                    <a:pt x="51" y="38"/>
                  </a:lnTo>
                  <a:lnTo>
                    <a:pt x="48" y="38"/>
                  </a:lnTo>
                  <a:lnTo>
                    <a:pt x="48" y="38"/>
                  </a:lnTo>
                  <a:lnTo>
                    <a:pt x="48" y="38"/>
                  </a:lnTo>
                  <a:lnTo>
                    <a:pt x="48" y="38"/>
                  </a:lnTo>
                  <a:lnTo>
                    <a:pt x="48" y="38"/>
                  </a:lnTo>
                  <a:lnTo>
                    <a:pt x="46" y="36"/>
                  </a:lnTo>
                  <a:lnTo>
                    <a:pt x="46" y="36"/>
                  </a:lnTo>
                  <a:lnTo>
                    <a:pt x="46" y="36"/>
                  </a:lnTo>
                  <a:lnTo>
                    <a:pt x="46" y="36"/>
                  </a:lnTo>
                  <a:lnTo>
                    <a:pt x="46" y="35"/>
                  </a:lnTo>
                  <a:lnTo>
                    <a:pt x="46" y="35"/>
                  </a:lnTo>
                  <a:lnTo>
                    <a:pt x="46" y="35"/>
                  </a:lnTo>
                  <a:lnTo>
                    <a:pt x="44" y="35"/>
                  </a:lnTo>
                  <a:lnTo>
                    <a:pt x="44" y="35"/>
                  </a:lnTo>
                  <a:lnTo>
                    <a:pt x="44" y="35"/>
                  </a:lnTo>
                  <a:lnTo>
                    <a:pt x="44" y="33"/>
                  </a:lnTo>
                  <a:lnTo>
                    <a:pt x="43" y="33"/>
                  </a:lnTo>
                  <a:lnTo>
                    <a:pt x="43" y="33"/>
                  </a:lnTo>
                  <a:lnTo>
                    <a:pt x="43" y="33"/>
                  </a:lnTo>
                  <a:lnTo>
                    <a:pt x="43" y="35"/>
                  </a:lnTo>
                  <a:lnTo>
                    <a:pt x="43" y="35"/>
                  </a:lnTo>
                  <a:lnTo>
                    <a:pt x="43" y="35"/>
                  </a:lnTo>
                  <a:lnTo>
                    <a:pt x="43" y="35"/>
                  </a:lnTo>
                  <a:lnTo>
                    <a:pt x="43" y="35"/>
                  </a:lnTo>
                  <a:lnTo>
                    <a:pt x="43" y="35"/>
                  </a:lnTo>
                  <a:lnTo>
                    <a:pt x="43" y="35"/>
                  </a:lnTo>
                  <a:lnTo>
                    <a:pt x="43" y="35"/>
                  </a:lnTo>
                  <a:lnTo>
                    <a:pt x="41" y="35"/>
                  </a:lnTo>
                  <a:lnTo>
                    <a:pt x="41" y="35"/>
                  </a:lnTo>
                  <a:lnTo>
                    <a:pt x="41" y="35"/>
                  </a:lnTo>
                  <a:lnTo>
                    <a:pt x="41" y="35"/>
                  </a:lnTo>
                  <a:lnTo>
                    <a:pt x="41" y="36"/>
                  </a:lnTo>
                  <a:lnTo>
                    <a:pt x="41" y="36"/>
                  </a:lnTo>
                  <a:lnTo>
                    <a:pt x="41" y="36"/>
                  </a:lnTo>
                  <a:lnTo>
                    <a:pt x="41" y="36"/>
                  </a:lnTo>
                  <a:lnTo>
                    <a:pt x="41" y="36"/>
                  </a:lnTo>
                  <a:lnTo>
                    <a:pt x="41" y="36"/>
                  </a:lnTo>
                  <a:lnTo>
                    <a:pt x="41" y="38"/>
                  </a:lnTo>
                  <a:lnTo>
                    <a:pt x="41" y="40"/>
                  </a:lnTo>
                  <a:lnTo>
                    <a:pt x="41" y="40"/>
                  </a:lnTo>
                  <a:lnTo>
                    <a:pt x="41" y="40"/>
                  </a:lnTo>
                  <a:lnTo>
                    <a:pt x="41" y="40"/>
                  </a:lnTo>
                  <a:lnTo>
                    <a:pt x="41" y="40"/>
                  </a:lnTo>
                  <a:lnTo>
                    <a:pt x="41" y="40"/>
                  </a:lnTo>
                  <a:lnTo>
                    <a:pt x="41" y="40"/>
                  </a:lnTo>
                  <a:lnTo>
                    <a:pt x="41" y="42"/>
                  </a:lnTo>
                  <a:lnTo>
                    <a:pt x="41" y="42"/>
                  </a:lnTo>
                  <a:lnTo>
                    <a:pt x="41" y="44"/>
                  </a:lnTo>
                  <a:lnTo>
                    <a:pt x="41" y="44"/>
                  </a:lnTo>
                  <a:lnTo>
                    <a:pt x="41" y="44"/>
                  </a:lnTo>
                  <a:lnTo>
                    <a:pt x="41" y="44"/>
                  </a:lnTo>
                  <a:lnTo>
                    <a:pt x="43" y="44"/>
                  </a:lnTo>
                  <a:lnTo>
                    <a:pt x="43" y="44"/>
                  </a:lnTo>
                  <a:lnTo>
                    <a:pt x="43" y="44"/>
                  </a:lnTo>
                  <a:lnTo>
                    <a:pt x="43" y="47"/>
                  </a:lnTo>
                  <a:lnTo>
                    <a:pt x="43" y="51"/>
                  </a:lnTo>
                  <a:lnTo>
                    <a:pt x="41" y="56"/>
                  </a:lnTo>
                  <a:lnTo>
                    <a:pt x="39" y="60"/>
                  </a:lnTo>
                  <a:lnTo>
                    <a:pt x="39" y="60"/>
                  </a:lnTo>
                  <a:lnTo>
                    <a:pt x="38" y="58"/>
                  </a:lnTo>
                  <a:lnTo>
                    <a:pt x="36" y="58"/>
                  </a:lnTo>
                  <a:lnTo>
                    <a:pt x="36" y="60"/>
                  </a:lnTo>
                  <a:lnTo>
                    <a:pt x="36" y="60"/>
                  </a:lnTo>
                  <a:lnTo>
                    <a:pt x="36" y="60"/>
                  </a:lnTo>
                  <a:lnTo>
                    <a:pt x="36" y="60"/>
                  </a:lnTo>
                  <a:lnTo>
                    <a:pt x="36" y="62"/>
                  </a:lnTo>
                  <a:lnTo>
                    <a:pt x="35" y="62"/>
                  </a:lnTo>
                  <a:lnTo>
                    <a:pt x="35" y="64"/>
                  </a:lnTo>
                  <a:lnTo>
                    <a:pt x="36" y="65"/>
                  </a:lnTo>
                  <a:lnTo>
                    <a:pt x="36" y="67"/>
                  </a:lnTo>
                  <a:lnTo>
                    <a:pt x="36" y="71"/>
                  </a:lnTo>
                  <a:lnTo>
                    <a:pt x="38" y="71"/>
                  </a:lnTo>
                  <a:lnTo>
                    <a:pt x="39" y="73"/>
                  </a:lnTo>
                  <a:lnTo>
                    <a:pt x="39" y="73"/>
                  </a:lnTo>
                  <a:lnTo>
                    <a:pt x="39" y="82"/>
                  </a:lnTo>
                  <a:lnTo>
                    <a:pt x="39" y="82"/>
                  </a:lnTo>
                  <a:lnTo>
                    <a:pt x="38" y="82"/>
                  </a:lnTo>
                  <a:lnTo>
                    <a:pt x="38" y="82"/>
                  </a:lnTo>
                  <a:lnTo>
                    <a:pt x="36" y="83"/>
                  </a:lnTo>
                  <a:lnTo>
                    <a:pt x="36" y="83"/>
                  </a:lnTo>
                  <a:lnTo>
                    <a:pt x="36" y="83"/>
                  </a:lnTo>
                  <a:lnTo>
                    <a:pt x="36" y="83"/>
                  </a:lnTo>
                  <a:lnTo>
                    <a:pt x="36" y="87"/>
                  </a:lnTo>
                  <a:lnTo>
                    <a:pt x="35" y="87"/>
                  </a:lnTo>
                  <a:lnTo>
                    <a:pt x="33" y="87"/>
                  </a:lnTo>
                  <a:lnTo>
                    <a:pt x="31" y="87"/>
                  </a:lnTo>
                  <a:lnTo>
                    <a:pt x="30" y="87"/>
                  </a:lnTo>
                  <a:lnTo>
                    <a:pt x="25" y="87"/>
                  </a:lnTo>
                  <a:lnTo>
                    <a:pt x="23" y="87"/>
                  </a:lnTo>
                  <a:lnTo>
                    <a:pt x="21" y="87"/>
                  </a:lnTo>
                  <a:lnTo>
                    <a:pt x="21" y="87"/>
                  </a:lnTo>
                  <a:lnTo>
                    <a:pt x="23" y="87"/>
                  </a:lnTo>
                  <a:lnTo>
                    <a:pt x="23" y="85"/>
                  </a:lnTo>
                  <a:lnTo>
                    <a:pt x="23" y="85"/>
                  </a:lnTo>
                  <a:lnTo>
                    <a:pt x="23" y="83"/>
                  </a:lnTo>
                  <a:lnTo>
                    <a:pt x="21" y="83"/>
                  </a:lnTo>
                  <a:lnTo>
                    <a:pt x="21" y="83"/>
                  </a:lnTo>
                  <a:lnTo>
                    <a:pt x="21" y="82"/>
                  </a:lnTo>
                  <a:lnTo>
                    <a:pt x="21" y="82"/>
                  </a:lnTo>
                  <a:lnTo>
                    <a:pt x="21" y="82"/>
                  </a:lnTo>
                  <a:lnTo>
                    <a:pt x="21" y="80"/>
                  </a:lnTo>
                  <a:lnTo>
                    <a:pt x="21" y="78"/>
                  </a:lnTo>
                  <a:lnTo>
                    <a:pt x="21" y="78"/>
                  </a:lnTo>
                  <a:lnTo>
                    <a:pt x="21" y="78"/>
                  </a:lnTo>
                  <a:lnTo>
                    <a:pt x="21" y="78"/>
                  </a:lnTo>
                  <a:lnTo>
                    <a:pt x="21" y="78"/>
                  </a:lnTo>
                  <a:lnTo>
                    <a:pt x="21" y="78"/>
                  </a:lnTo>
                  <a:lnTo>
                    <a:pt x="21" y="78"/>
                  </a:lnTo>
                  <a:lnTo>
                    <a:pt x="23" y="78"/>
                  </a:lnTo>
                  <a:lnTo>
                    <a:pt x="23" y="78"/>
                  </a:lnTo>
                  <a:lnTo>
                    <a:pt x="23" y="78"/>
                  </a:lnTo>
                  <a:lnTo>
                    <a:pt x="23" y="78"/>
                  </a:lnTo>
                  <a:lnTo>
                    <a:pt x="25" y="78"/>
                  </a:lnTo>
                  <a:lnTo>
                    <a:pt x="28" y="78"/>
                  </a:lnTo>
                  <a:lnTo>
                    <a:pt x="28" y="78"/>
                  </a:lnTo>
                  <a:lnTo>
                    <a:pt x="28" y="76"/>
                  </a:lnTo>
                  <a:lnTo>
                    <a:pt x="28" y="76"/>
                  </a:lnTo>
                  <a:lnTo>
                    <a:pt x="28" y="76"/>
                  </a:lnTo>
                  <a:lnTo>
                    <a:pt x="30" y="76"/>
                  </a:lnTo>
                  <a:lnTo>
                    <a:pt x="30" y="76"/>
                  </a:lnTo>
                  <a:lnTo>
                    <a:pt x="30" y="76"/>
                  </a:lnTo>
                  <a:lnTo>
                    <a:pt x="30" y="76"/>
                  </a:lnTo>
                  <a:lnTo>
                    <a:pt x="30" y="76"/>
                  </a:lnTo>
                  <a:lnTo>
                    <a:pt x="30" y="76"/>
                  </a:lnTo>
                  <a:lnTo>
                    <a:pt x="30" y="74"/>
                  </a:lnTo>
                  <a:lnTo>
                    <a:pt x="30" y="73"/>
                  </a:lnTo>
                  <a:lnTo>
                    <a:pt x="30" y="73"/>
                  </a:lnTo>
                  <a:lnTo>
                    <a:pt x="30" y="73"/>
                  </a:lnTo>
                  <a:lnTo>
                    <a:pt x="30" y="73"/>
                  </a:lnTo>
                  <a:lnTo>
                    <a:pt x="30" y="71"/>
                  </a:lnTo>
                  <a:lnTo>
                    <a:pt x="28" y="71"/>
                  </a:lnTo>
                  <a:lnTo>
                    <a:pt x="28" y="71"/>
                  </a:lnTo>
                  <a:lnTo>
                    <a:pt x="28" y="71"/>
                  </a:lnTo>
                  <a:lnTo>
                    <a:pt x="28" y="71"/>
                  </a:lnTo>
                  <a:lnTo>
                    <a:pt x="26" y="69"/>
                  </a:lnTo>
                  <a:lnTo>
                    <a:pt x="26" y="71"/>
                  </a:lnTo>
                  <a:lnTo>
                    <a:pt x="25" y="73"/>
                  </a:lnTo>
                  <a:lnTo>
                    <a:pt x="25" y="73"/>
                  </a:lnTo>
                  <a:lnTo>
                    <a:pt x="25" y="73"/>
                  </a:lnTo>
                  <a:lnTo>
                    <a:pt x="23" y="73"/>
                  </a:lnTo>
                  <a:lnTo>
                    <a:pt x="21" y="73"/>
                  </a:lnTo>
                  <a:lnTo>
                    <a:pt x="21" y="73"/>
                  </a:lnTo>
                  <a:lnTo>
                    <a:pt x="21" y="71"/>
                  </a:lnTo>
                  <a:lnTo>
                    <a:pt x="21" y="71"/>
                  </a:lnTo>
                  <a:lnTo>
                    <a:pt x="20" y="69"/>
                  </a:lnTo>
                  <a:lnTo>
                    <a:pt x="15" y="67"/>
                  </a:lnTo>
                  <a:lnTo>
                    <a:pt x="13" y="67"/>
                  </a:lnTo>
                  <a:lnTo>
                    <a:pt x="12" y="67"/>
                  </a:lnTo>
                  <a:lnTo>
                    <a:pt x="12" y="67"/>
                  </a:lnTo>
                  <a:lnTo>
                    <a:pt x="12" y="67"/>
                  </a:lnTo>
                  <a:lnTo>
                    <a:pt x="12" y="67"/>
                  </a:lnTo>
                  <a:lnTo>
                    <a:pt x="12" y="67"/>
                  </a:lnTo>
                  <a:lnTo>
                    <a:pt x="10" y="65"/>
                  </a:lnTo>
                  <a:lnTo>
                    <a:pt x="10" y="65"/>
                  </a:lnTo>
                  <a:lnTo>
                    <a:pt x="10" y="65"/>
                  </a:lnTo>
                  <a:lnTo>
                    <a:pt x="8" y="65"/>
                  </a:lnTo>
                  <a:lnTo>
                    <a:pt x="8" y="64"/>
                  </a:lnTo>
                  <a:lnTo>
                    <a:pt x="8" y="64"/>
                  </a:lnTo>
                  <a:lnTo>
                    <a:pt x="8" y="64"/>
                  </a:lnTo>
                  <a:lnTo>
                    <a:pt x="8" y="64"/>
                  </a:lnTo>
                  <a:lnTo>
                    <a:pt x="7" y="64"/>
                  </a:lnTo>
                  <a:lnTo>
                    <a:pt x="7" y="60"/>
                  </a:lnTo>
                  <a:lnTo>
                    <a:pt x="7" y="58"/>
                  </a:lnTo>
                  <a:lnTo>
                    <a:pt x="7" y="58"/>
                  </a:lnTo>
                  <a:lnTo>
                    <a:pt x="7" y="58"/>
                  </a:lnTo>
                  <a:lnTo>
                    <a:pt x="7" y="56"/>
                  </a:lnTo>
                  <a:lnTo>
                    <a:pt x="8" y="56"/>
                  </a:lnTo>
                  <a:lnTo>
                    <a:pt x="8" y="56"/>
                  </a:lnTo>
                  <a:lnTo>
                    <a:pt x="8" y="56"/>
                  </a:lnTo>
                  <a:lnTo>
                    <a:pt x="10" y="56"/>
                  </a:lnTo>
                  <a:lnTo>
                    <a:pt x="10" y="56"/>
                  </a:lnTo>
                  <a:lnTo>
                    <a:pt x="10" y="55"/>
                  </a:lnTo>
                  <a:lnTo>
                    <a:pt x="10" y="55"/>
                  </a:lnTo>
                  <a:lnTo>
                    <a:pt x="10" y="55"/>
                  </a:lnTo>
                  <a:lnTo>
                    <a:pt x="12" y="55"/>
                  </a:lnTo>
                  <a:lnTo>
                    <a:pt x="12" y="55"/>
                  </a:lnTo>
                  <a:lnTo>
                    <a:pt x="12" y="55"/>
                  </a:lnTo>
                  <a:lnTo>
                    <a:pt x="12" y="53"/>
                  </a:lnTo>
                  <a:lnTo>
                    <a:pt x="12" y="53"/>
                  </a:lnTo>
                  <a:lnTo>
                    <a:pt x="12" y="53"/>
                  </a:lnTo>
                  <a:lnTo>
                    <a:pt x="12" y="51"/>
                  </a:lnTo>
                  <a:lnTo>
                    <a:pt x="12" y="51"/>
                  </a:lnTo>
                  <a:lnTo>
                    <a:pt x="13" y="53"/>
                  </a:lnTo>
                  <a:lnTo>
                    <a:pt x="13" y="53"/>
                  </a:lnTo>
                  <a:lnTo>
                    <a:pt x="13" y="53"/>
                  </a:lnTo>
                  <a:lnTo>
                    <a:pt x="13" y="53"/>
                  </a:lnTo>
                  <a:lnTo>
                    <a:pt x="13" y="55"/>
                  </a:lnTo>
                  <a:lnTo>
                    <a:pt x="13" y="55"/>
                  </a:lnTo>
                  <a:lnTo>
                    <a:pt x="15" y="55"/>
                  </a:lnTo>
                  <a:lnTo>
                    <a:pt x="15" y="55"/>
                  </a:lnTo>
                  <a:lnTo>
                    <a:pt x="15" y="58"/>
                  </a:lnTo>
                  <a:lnTo>
                    <a:pt x="15" y="58"/>
                  </a:lnTo>
                  <a:lnTo>
                    <a:pt x="15" y="60"/>
                  </a:lnTo>
                  <a:lnTo>
                    <a:pt x="15" y="60"/>
                  </a:lnTo>
                  <a:lnTo>
                    <a:pt x="15" y="60"/>
                  </a:lnTo>
                  <a:lnTo>
                    <a:pt x="15" y="60"/>
                  </a:lnTo>
                  <a:lnTo>
                    <a:pt x="17" y="60"/>
                  </a:lnTo>
                  <a:lnTo>
                    <a:pt x="18" y="60"/>
                  </a:lnTo>
                  <a:lnTo>
                    <a:pt x="18" y="60"/>
                  </a:lnTo>
                  <a:lnTo>
                    <a:pt x="18" y="60"/>
                  </a:lnTo>
                  <a:lnTo>
                    <a:pt x="18" y="62"/>
                  </a:lnTo>
                  <a:lnTo>
                    <a:pt x="18" y="62"/>
                  </a:lnTo>
                  <a:lnTo>
                    <a:pt x="20" y="62"/>
                  </a:lnTo>
                  <a:lnTo>
                    <a:pt x="20" y="62"/>
                  </a:lnTo>
                  <a:lnTo>
                    <a:pt x="20" y="60"/>
                  </a:lnTo>
                  <a:lnTo>
                    <a:pt x="20" y="60"/>
                  </a:lnTo>
                  <a:lnTo>
                    <a:pt x="20" y="60"/>
                  </a:lnTo>
                  <a:lnTo>
                    <a:pt x="20" y="58"/>
                  </a:lnTo>
                  <a:lnTo>
                    <a:pt x="20" y="58"/>
                  </a:lnTo>
                  <a:lnTo>
                    <a:pt x="18" y="58"/>
                  </a:lnTo>
                  <a:lnTo>
                    <a:pt x="18" y="58"/>
                  </a:lnTo>
                  <a:lnTo>
                    <a:pt x="18" y="58"/>
                  </a:lnTo>
                  <a:lnTo>
                    <a:pt x="18" y="58"/>
                  </a:lnTo>
                  <a:lnTo>
                    <a:pt x="18" y="58"/>
                  </a:lnTo>
                  <a:lnTo>
                    <a:pt x="18" y="56"/>
                  </a:lnTo>
                  <a:lnTo>
                    <a:pt x="17" y="53"/>
                  </a:lnTo>
                  <a:lnTo>
                    <a:pt x="18" y="53"/>
                  </a:lnTo>
                  <a:lnTo>
                    <a:pt x="18" y="53"/>
                  </a:lnTo>
                  <a:lnTo>
                    <a:pt x="18" y="53"/>
                  </a:lnTo>
                  <a:lnTo>
                    <a:pt x="18" y="51"/>
                  </a:lnTo>
                  <a:lnTo>
                    <a:pt x="18" y="51"/>
                  </a:lnTo>
                  <a:lnTo>
                    <a:pt x="20" y="51"/>
                  </a:lnTo>
                  <a:lnTo>
                    <a:pt x="21" y="51"/>
                  </a:lnTo>
                  <a:lnTo>
                    <a:pt x="21" y="51"/>
                  </a:lnTo>
                  <a:lnTo>
                    <a:pt x="21" y="51"/>
                  </a:lnTo>
                  <a:lnTo>
                    <a:pt x="21" y="51"/>
                  </a:lnTo>
                  <a:lnTo>
                    <a:pt x="21" y="51"/>
                  </a:lnTo>
                  <a:lnTo>
                    <a:pt x="21" y="51"/>
                  </a:lnTo>
                  <a:lnTo>
                    <a:pt x="21" y="51"/>
                  </a:lnTo>
                  <a:lnTo>
                    <a:pt x="21" y="51"/>
                  </a:lnTo>
                  <a:lnTo>
                    <a:pt x="21" y="49"/>
                  </a:lnTo>
                  <a:lnTo>
                    <a:pt x="21" y="49"/>
                  </a:lnTo>
                  <a:lnTo>
                    <a:pt x="21" y="49"/>
                  </a:lnTo>
                  <a:lnTo>
                    <a:pt x="21" y="49"/>
                  </a:lnTo>
                  <a:lnTo>
                    <a:pt x="21" y="49"/>
                  </a:lnTo>
                  <a:lnTo>
                    <a:pt x="21" y="47"/>
                  </a:lnTo>
                  <a:lnTo>
                    <a:pt x="21" y="47"/>
                  </a:lnTo>
                  <a:lnTo>
                    <a:pt x="21" y="47"/>
                  </a:lnTo>
                  <a:lnTo>
                    <a:pt x="21" y="47"/>
                  </a:lnTo>
                  <a:lnTo>
                    <a:pt x="21" y="47"/>
                  </a:lnTo>
                  <a:lnTo>
                    <a:pt x="21" y="47"/>
                  </a:lnTo>
                  <a:lnTo>
                    <a:pt x="21" y="47"/>
                  </a:lnTo>
                  <a:lnTo>
                    <a:pt x="21" y="47"/>
                  </a:lnTo>
                  <a:lnTo>
                    <a:pt x="21" y="47"/>
                  </a:lnTo>
                  <a:lnTo>
                    <a:pt x="21" y="47"/>
                  </a:lnTo>
                  <a:lnTo>
                    <a:pt x="21" y="47"/>
                  </a:lnTo>
                  <a:lnTo>
                    <a:pt x="21" y="47"/>
                  </a:lnTo>
                  <a:lnTo>
                    <a:pt x="21" y="47"/>
                  </a:lnTo>
                  <a:lnTo>
                    <a:pt x="21" y="47"/>
                  </a:lnTo>
                  <a:lnTo>
                    <a:pt x="21" y="47"/>
                  </a:lnTo>
                  <a:lnTo>
                    <a:pt x="21" y="47"/>
                  </a:lnTo>
                  <a:lnTo>
                    <a:pt x="20" y="47"/>
                  </a:lnTo>
                  <a:lnTo>
                    <a:pt x="18" y="47"/>
                  </a:lnTo>
                  <a:lnTo>
                    <a:pt x="12" y="47"/>
                  </a:lnTo>
                  <a:lnTo>
                    <a:pt x="7" y="45"/>
                  </a:lnTo>
                  <a:lnTo>
                    <a:pt x="7" y="45"/>
                  </a:lnTo>
                  <a:lnTo>
                    <a:pt x="7" y="45"/>
                  </a:lnTo>
                  <a:lnTo>
                    <a:pt x="7" y="44"/>
                  </a:lnTo>
                  <a:lnTo>
                    <a:pt x="3" y="44"/>
                  </a:lnTo>
                  <a:lnTo>
                    <a:pt x="0" y="44"/>
                  </a:lnTo>
                  <a:lnTo>
                    <a:pt x="0" y="44"/>
                  </a:lnTo>
                  <a:lnTo>
                    <a:pt x="0" y="44"/>
                  </a:lnTo>
                  <a:lnTo>
                    <a:pt x="0" y="42"/>
                  </a:lnTo>
                  <a:lnTo>
                    <a:pt x="0" y="38"/>
                  </a:lnTo>
                  <a:lnTo>
                    <a:pt x="0" y="38"/>
                  </a:lnTo>
                  <a:lnTo>
                    <a:pt x="0" y="36"/>
                  </a:lnTo>
                  <a:lnTo>
                    <a:pt x="0" y="33"/>
                  </a:lnTo>
                  <a:lnTo>
                    <a:pt x="0" y="33"/>
                  </a:lnTo>
                  <a:lnTo>
                    <a:pt x="0" y="33"/>
                  </a:lnTo>
                  <a:lnTo>
                    <a:pt x="2" y="33"/>
                  </a:lnTo>
                  <a:lnTo>
                    <a:pt x="2" y="33"/>
                  </a:lnTo>
                  <a:lnTo>
                    <a:pt x="2" y="33"/>
                  </a:lnTo>
                  <a:lnTo>
                    <a:pt x="2" y="33"/>
                  </a:lnTo>
                  <a:lnTo>
                    <a:pt x="2" y="31"/>
                  </a:lnTo>
                  <a:lnTo>
                    <a:pt x="2" y="31"/>
                  </a:lnTo>
                  <a:lnTo>
                    <a:pt x="2" y="31"/>
                  </a:lnTo>
                  <a:lnTo>
                    <a:pt x="3" y="31"/>
                  </a:lnTo>
                  <a:lnTo>
                    <a:pt x="3" y="33"/>
                  </a:lnTo>
                  <a:lnTo>
                    <a:pt x="3" y="33"/>
                  </a:lnTo>
                  <a:lnTo>
                    <a:pt x="3" y="33"/>
                  </a:lnTo>
                  <a:lnTo>
                    <a:pt x="3" y="33"/>
                  </a:lnTo>
                  <a:lnTo>
                    <a:pt x="3" y="35"/>
                  </a:lnTo>
                  <a:lnTo>
                    <a:pt x="5" y="35"/>
                  </a:lnTo>
                  <a:lnTo>
                    <a:pt x="5" y="35"/>
                  </a:lnTo>
                  <a:lnTo>
                    <a:pt x="5" y="35"/>
                  </a:lnTo>
                  <a:lnTo>
                    <a:pt x="5" y="36"/>
                  </a:lnTo>
                  <a:lnTo>
                    <a:pt x="7" y="36"/>
                  </a:lnTo>
                  <a:lnTo>
                    <a:pt x="7" y="38"/>
                  </a:lnTo>
                  <a:lnTo>
                    <a:pt x="7" y="38"/>
                  </a:lnTo>
                  <a:lnTo>
                    <a:pt x="7" y="38"/>
                  </a:lnTo>
                  <a:lnTo>
                    <a:pt x="7" y="38"/>
                  </a:lnTo>
                  <a:lnTo>
                    <a:pt x="7" y="38"/>
                  </a:lnTo>
                  <a:lnTo>
                    <a:pt x="8" y="38"/>
                  </a:lnTo>
                  <a:lnTo>
                    <a:pt x="8" y="38"/>
                  </a:lnTo>
                  <a:lnTo>
                    <a:pt x="10" y="38"/>
                  </a:lnTo>
                  <a:lnTo>
                    <a:pt x="10" y="38"/>
                  </a:lnTo>
                  <a:lnTo>
                    <a:pt x="10" y="38"/>
                  </a:lnTo>
                  <a:lnTo>
                    <a:pt x="12" y="38"/>
                  </a:lnTo>
                  <a:lnTo>
                    <a:pt x="12" y="38"/>
                  </a:lnTo>
                  <a:lnTo>
                    <a:pt x="12" y="38"/>
                  </a:lnTo>
                  <a:lnTo>
                    <a:pt x="12" y="38"/>
                  </a:lnTo>
                  <a:lnTo>
                    <a:pt x="12" y="38"/>
                  </a:lnTo>
                  <a:lnTo>
                    <a:pt x="12" y="38"/>
                  </a:lnTo>
                  <a:lnTo>
                    <a:pt x="12" y="38"/>
                  </a:lnTo>
                  <a:lnTo>
                    <a:pt x="12" y="38"/>
                  </a:lnTo>
                  <a:lnTo>
                    <a:pt x="12" y="38"/>
                  </a:lnTo>
                  <a:lnTo>
                    <a:pt x="12" y="38"/>
                  </a:lnTo>
                  <a:lnTo>
                    <a:pt x="12" y="38"/>
                  </a:lnTo>
                  <a:lnTo>
                    <a:pt x="12" y="36"/>
                  </a:lnTo>
                  <a:lnTo>
                    <a:pt x="13" y="36"/>
                  </a:lnTo>
                  <a:lnTo>
                    <a:pt x="13" y="36"/>
                  </a:lnTo>
                  <a:lnTo>
                    <a:pt x="12" y="36"/>
                  </a:lnTo>
                  <a:lnTo>
                    <a:pt x="12" y="36"/>
                  </a:lnTo>
                  <a:lnTo>
                    <a:pt x="12" y="36"/>
                  </a:lnTo>
                  <a:lnTo>
                    <a:pt x="12" y="36"/>
                  </a:lnTo>
                  <a:lnTo>
                    <a:pt x="12" y="35"/>
                  </a:lnTo>
                  <a:lnTo>
                    <a:pt x="12" y="35"/>
                  </a:lnTo>
                  <a:lnTo>
                    <a:pt x="12" y="35"/>
                  </a:lnTo>
                  <a:lnTo>
                    <a:pt x="12" y="35"/>
                  </a:lnTo>
                  <a:lnTo>
                    <a:pt x="12" y="35"/>
                  </a:lnTo>
                  <a:lnTo>
                    <a:pt x="12" y="33"/>
                  </a:lnTo>
                  <a:lnTo>
                    <a:pt x="12" y="33"/>
                  </a:lnTo>
                  <a:lnTo>
                    <a:pt x="10" y="33"/>
                  </a:lnTo>
                  <a:lnTo>
                    <a:pt x="10" y="33"/>
                  </a:lnTo>
                  <a:lnTo>
                    <a:pt x="10" y="33"/>
                  </a:lnTo>
                  <a:lnTo>
                    <a:pt x="10" y="33"/>
                  </a:lnTo>
                  <a:lnTo>
                    <a:pt x="10" y="33"/>
                  </a:lnTo>
                  <a:lnTo>
                    <a:pt x="10" y="31"/>
                  </a:lnTo>
                  <a:lnTo>
                    <a:pt x="10" y="31"/>
                  </a:lnTo>
                  <a:lnTo>
                    <a:pt x="8" y="31"/>
                  </a:lnTo>
                  <a:lnTo>
                    <a:pt x="8" y="31"/>
                  </a:lnTo>
                  <a:lnTo>
                    <a:pt x="8" y="29"/>
                  </a:lnTo>
                  <a:lnTo>
                    <a:pt x="8" y="29"/>
                  </a:lnTo>
                  <a:lnTo>
                    <a:pt x="7" y="27"/>
                  </a:lnTo>
                  <a:lnTo>
                    <a:pt x="7" y="27"/>
                  </a:lnTo>
                  <a:lnTo>
                    <a:pt x="7" y="26"/>
                  </a:lnTo>
                  <a:lnTo>
                    <a:pt x="7" y="26"/>
                  </a:lnTo>
                  <a:lnTo>
                    <a:pt x="7" y="24"/>
                  </a:lnTo>
                  <a:lnTo>
                    <a:pt x="5" y="24"/>
                  </a:lnTo>
                  <a:lnTo>
                    <a:pt x="5" y="24"/>
                  </a:lnTo>
                  <a:lnTo>
                    <a:pt x="5" y="24"/>
                  </a:lnTo>
                  <a:lnTo>
                    <a:pt x="5" y="22"/>
                  </a:lnTo>
                  <a:lnTo>
                    <a:pt x="5" y="22"/>
                  </a:lnTo>
                  <a:lnTo>
                    <a:pt x="3" y="22"/>
                  </a:lnTo>
                  <a:lnTo>
                    <a:pt x="3" y="20"/>
                  </a:lnTo>
                  <a:lnTo>
                    <a:pt x="3" y="20"/>
                  </a:lnTo>
                  <a:lnTo>
                    <a:pt x="3" y="20"/>
                  </a:lnTo>
                  <a:lnTo>
                    <a:pt x="3" y="20"/>
                  </a:lnTo>
                  <a:lnTo>
                    <a:pt x="3" y="18"/>
                  </a:lnTo>
                  <a:lnTo>
                    <a:pt x="3" y="18"/>
                  </a:lnTo>
                  <a:lnTo>
                    <a:pt x="3" y="18"/>
                  </a:lnTo>
                  <a:lnTo>
                    <a:pt x="3" y="18"/>
                  </a:lnTo>
                  <a:lnTo>
                    <a:pt x="3" y="17"/>
                  </a:lnTo>
                  <a:lnTo>
                    <a:pt x="3" y="17"/>
                  </a:lnTo>
                  <a:lnTo>
                    <a:pt x="3" y="17"/>
                  </a:lnTo>
                  <a:lnTo>
                    <a:pt x="5" y="17"/>
                  </a:lnTo>
                  <a:lnTo>
                    <a:pt x="5" y="17"/>
                  </a:lnTo>
                  <a:lnTo>
                    <a:pt x="5" y="17"/>
                  </a:lnTo>
                  <a:lnTo>
                    <a:pt x="7" y="17"/>
                  </a:lnTo>
                  <a:lnTo>
                    <a:pt x="7" y="15"/>
                  </a:lnTo>
                  <a:lnTo>
                    <a:pt x="7" y="15"/>
                  </a:lnTo>
                  <a:lnTo>
                    <a:pt x="7" y="15"/>
                  </a:lnTo>
                  <a:lnTo>
                    <a:pt x="7" y="15"/>
                  </a:lnTo>
                  <a:lnTo>
                    <a:pt x="7" y="15"/>
                  </a:lnTo>
                  <a:lnTo>
                    <a:pt x="7" y="15"/>
                  </a:lnTo>
                  <a:lnTo>
                    <a:pt x="7" y="15"/>
                  </a:lnTo>
                  <a:lnTo>
                    <a:pt x="7" y="15"/>
                  </a:lnTo>
                  <a:lnTo>
                    <a:pt x="8" y="15"/>
                  </a:lnTo>
                  <a:lnTo>
                    <a:pt x="8" y="15"/>
                  </a:lnTo>
                  <a:lnTo>
                    <a:pt x="10" y="13"/>
                  </a:lnTo>
                  <a:lnTo>
                    <a:pt x="12" y="13"/>
                  </a:lnTo>
                  <a:lnTo>
                    <a:pt x="12" y="15"/>
                  </a:lnTo>
                  <a:lnTo>
                    <a:pt x="12" y="15"/>
                  </a:lnTo>
                  <a:lnTo>
                    <a:pt x="12" y="15"/>
                  </a:lnTo>
                  <a:lnTo>
                    <a:pt x="12" y="15"/>
                  </a:lnTo>
                  <a:lnTo>
                    <a:pt x="12" y="15"/>
                  </a:lnTo>
                  <a:lnTo>
                    <a:pt x="12" y="22"/>
                  </a:lnTo>
                  <a:lnTo>
                    <a:pt x="12" y="22"/>
                  </a:lnTo>
                  <a:lnTo>
                    <a:pt x="12" y="24"/>
                  </a:lnTo>
                  <a:lnTo>
                    <a:pt x="12" y="24"/>
                  </a:lnTo>
                  <a:lnTo>
                    <a:pt x="12" y="24"/>
                  </a:lnTo>
                  <a:lnTo>
                    <a:pt x="12" y="24"/>
                  </a:lnTo>
                  <a:lnTo>
                    <a:pt x="12" y="24"/>
                  </a:lnTo>
                  <a:close/>
                </a:path>
              </a:pathLst>
            </a:custGeom>
            <a:solidFill>
              <a:srgbClr val="FFFFFF"/>
            </a:solidFill>
            <a:ln w="9525">
              <a:noFill/>
              <a:round/>
              <a:headEnd/>
              <a:tailEnd/>
            </a:ln>
          </p:spPr>
          <p:txBody>
            <a:bodyPr/>
            <a:lstStyle/>
            <a:p>
              <a:pPr>
                <a:buClr>
                  <a:srgbClr val="000000"/>
                </a:buClr>
                <a:defRPr/>
              </a:pPr>
              <a:endParaRPr lang="en-US">
                <a:solidFill>
                  <a:srgbClr val="000000"/>
                </a:solidFill>
              </a:endParaRPr>
            </a:p>
          </p:txBody>
        </p:sp>
        <p:sp>
          <p:nvSpPr>
            <p:cNvPr id="1051" name="Freeform 27"/>
            <p:cNvSpPr>
              <a:spLocks/>
            </p:cNvSpPr>
            <p:nvPr/>
          </p:nvSpPr>
          <p:spPr bwMode="auto">
            <a:xfrm>
              <a:off x="172" y="231"/>
              <a:ext cx="145" cy="125"/>
            </a:xfrm>
            <a:custGeom>
              <a:avLst/>
              <a:gdLst/>
              <a:ahLst/>
              <a:cxnLst>
                <a:cxn ang="0">
                  <a:pos x="0" y="99"/>
                </a:cxn>
                <a:cxn ang="0">
                  <a:pos x="72" y="0"/>
                </a:cxn>
                <a:cxn ang="0">
                  <a:pos x="146" y="99"/>
                </a:cxn>
                <a:cxn ang="0">
                  <a:pos x="146" y="122"/>
                </a:cxn>
                <a:cxn ang="0">
                  <a:pos x="72" y="30"/>
                </a:cxn>
                <a:cxn ang="0">
                  <a:pos x="2" y="124"/>
                </a:cxn>
                <a:cxn ang="0">
                  <a:pos x="0" y="99"/>
                </a:cxn>
              </a:cxnLst>
              <a:rect l="0" t="0" r="r" b="b"/>
              <a:pathLst>
                <a:path w="146" h="124">
                  <a:moveTo>
                    <a:pt x="0" y="99"/>
                  </a:moveTo>
                  <a:lnTo>
                    <a:pt x="72" y="0"/>
                  </a:lnTo>
                  <a:lnTo>
                    <a:pt x="146" y="99"/>
                  </a:lnTo>
                  <a:lnTo>
                    <a:pt x="146" y="122"/>
                  </a:lnTo>
                  <a:lnTo>
                    <a:pt x="72" y="30"/>
                  </a:lnTo>
                  <a:lnTo>
                    <a:pt x="2" y="124"/>
                  </a:lnTo>
                  <a:lnTo>
                    <a:pt x="0" y="99"/>
                  </a:lnTo>
                  <a:close/>
                </a:path>
              </a:pathLst>
            </a:custGeom>
            <a:solidFill>
              <a:srgbClr val="F9A03F"/>
            </a:solidFill>
            <a:ln w="9525">
              <a:noFill/>
              <a:round/>
              <a:headEnd/>
              <a:tailEnd/>
            </a:ln>
          </p:spPr>
          <p:txBody>
            <a:bodyPr/>
            <a:lstStyle/>
            <a:p>
              <a:pPr>
                <a:buClr>
                  <a:srgbClr val="000000"/>
                </a:buClr>
                <a:defRPr/>
              </a:pPr>
              <a:endParaRPr lang="en-US">
                <a:solidFill>
                  <a:srgbClr val="000000"/>
                </a:solidFill>
              </a:endParaRPr>
            </a:p>
          </p:txBody>
        </p:sp>
        <p:sp>
          <p:nvSpPr>
            <p:cNvPr id="1052" name="Freeform 28"/>
            <p:cNvSpPr>
              <a:spLocks/>
            </p:cNvSpPr>
            <p:nvPr/>
          </p:nvSpPr>
          <p:spPr bwMode="auto">
            <a:xfrm>
              <a:off x="326" y="204"/>
              <a:ext cx="5" cy="170"/>
            </a:xfrm>
            <a:custGeom>
              <a:avLst/>
              <a:gdLst/>
              <a:ahLst/>
              <a:cxnLst>
                <a:cxn ang="0">
                  <a:pos x="3" y="171"/>
                </a:cxn>
                <a:cxn ang="0">
                  <a:pos x="5" y="169"/>
                </a:cxn>
                <a:cxn ang="0">
                  <a:pos x="5" y="0"/>
                </a:cxn>
                <a:cxn ang="0">
                  <a:pos x="0" y="0"/>
                </a:cxn>
                <a:cxn ang="0">
                  <a:pos x="0" y="169"/>
                </a:cxn>
                <a:cxn ang="0">
                  <a:pos x="3" y="171"/>
                </a:cxn>
                <a:cxn ang="0">
                  <a:pos x="3" y="171"/>
                </a:cxn>
                <a:cxn ang="0">
                  <a:pos x="5" y="171"/>
                </a:cxn>
                <a:cxn ang="0">
                  <a:pos x="5" y="169"/>
                </a:cxn>
                <a:cxn ang="0">
                  <a:pos x="3" y="171"/>
                </a:cxn>
              </a:cxnLst>
              <a:rect l="0" t="0" r="r" b="b"/>
              <a:pathLst>
                <a:path w="5" h="171">
                  <a:moveTo>
                    <a:pt x="3" y="171"/>
                  </a:moveTo>
                  <a:lnTo>
                    <a:pt x="5" y="169"/>
                  </a:lnTo>
                  <a:lnTo>
                    <a:pt x="5" y="0"/>
                  </a:lnTo>
                  <a:lnTo>
                    <a:pt x="0" y="0"/>
                  </a:lnTo>
                  <a:lnTo>
                    <a:pt x="0" y="169"/>
                  </a:lnTo>
                  <a:lnTo>
                    <a:pt x="3" y="171"/>
                  </a:lnTo>
                  <a:lnTo>
                    <a:pt x="3" y="171"/>
                  </a:lnTo>
                  <a:lnTo>
                    <a:pt x="5" y="171"/>
                  </a:lnTo>
                  <a:lnTo>
                    <a:pt x="5" y="169"/>
                  </a:lnTo>
                  <a:lnTo>
                    <a:pt x="3" y="171"/>
                  </a:lnTo>
                  <a:close/>
                </a:path>
              </a:pathLst>
            </a:custGeom>
            <a:solidFill>
              <a:srgbClr val="61BFF3"/>
            </a:solidFill>
            <a:ln w="9525">
              <a:noFill/>
              <a:round/>
              <a:headEnd/>
              <a:tailEnd/>
            </a:ln>
          </p:spPr>
          <p:txBody>
            <a:bodyPr/>
            <a:lstStyle/>
            <a:p>
              <a:pPr>
                <a:buClr>
                  <a:srgbClr val="000000"/>
                </a:buClr>
                <a:defRPr/>
              </a:pPr>
              <a:endParaRPr lang="en-US">
                <a:solidFill>
                  <a:srgbClr val="000000"/>
                </a:solidFill>
              </a:endParaRPr>
            </a:p>
          </p:txBody>
        </p:sp>
        <p:sp>
          <p:nvSpPr>
            <p:cNvPr id="1053" name="Rectangle 29"/>
            <p:cNvSpPr>
              <a:spLocks noChangeArrowheads="1"/>
            </p:cNvSpPr>
            <p:nvPr/>
          </p:nvSpPr>
          <p:spPr bwMode="auto">
            <a:xfrm>
              <a:off x="170" y="371"/>
              <a:ext cx="159" cy="4"/>
            </a:xfrm>
            <a:prstGeom prst="rect">
              <a:avLst/>
            </a:prstGeom>
            <a:solidFill>
              <a:srgbClr val="61BFF3"/>
            </a:solidFill>
            <a:ln w="9525">
              <a:noFill/>
              <a:miter lim="800000"/>
              <a:headEnd/>
              <a:tailEnd/>
            </a:ln>
          </p:spPr>
          <p:txBody>
            <a:bodyPr/>
            <a:lstStyle/>
            <a:p>
              <a:pPr>
                <a:buClr>
                  <a:srgbClr val="000000"/>
                </a:buClr>
                <a:defRPr/>
              </a:pPr>
              <a:endParaRPr lang="en-US">
                <a:solidFill>
                  <a:srgbClr val="000000"/>
                </a:solidFill>
              </a:endParaRPr>
            </a:p>
          </p:txBody>
        </p:sp>
        <p:sp>
          <p:nvSpPr>
            <p:cNvPr id="1054" name="Freeform 30"/>
            <p:cNvSpPr>
              <a:spLocks/>
            </p:cNvSpPr>
            <p:nvPr/>
          </p:nvSpPr>
          <p:spPr bwMode="auto">
            <a:xfrm>
              <a:off x="149" y="195"/>
              <a:ext cx="504" cy="9"/>
            </a:xfrm>
            <a:custGeom>
              <a:avLst/>
              <a:gdLst/>
              <a:ahLst/>
              <a:cxnLst>
                <a:cxn ang="0">
                  <a:pos x="505" y="7"/>
                </a:cxn>
                <a:cxn ang="0">
                  <a:pos x="505" y="0"/>
                </a:cxn>
                <a:cxn ang="0">
                  <a:pos x="0" y="1"/>
                </a:cxn>
                <a:cxn ang="0">
                  <a:pos x="0" y="9"/>
                </a:cxn>
                <a:cxn ang="0">
                  <a:pos x="505" y="7"/>
                </a:cxn>
                <a:cxn ang="0">
                  <a:pos x="505" y="7"/>
                </a:cxn>
              </a:cxnLst>
              <a:rect l="0" t="0" r="r" b="b"/>
              <a:pathLst>
                <a:path w="505" h="9">
                  <a:moveTo>
                    <a:pt x="505" y="7"/>
                  </a:moveTo>
                  <a:lnTo>
                    <a:pt x="505" y="0"/>
                  </a:lnTo>
                  <a:lnTo>
                    <a:pt x="0" y="1"/>
                  </a:lnTo>
                  <a:lnTo>
                    <a:pt x="0" y="9"/>
                  </a:lnTo>
                  <a:lnTo>
                    <a:pt x="505" y="7"/>
                  </a:lnTo>
                  <a:lnTo>
                    <a:pt x="505" y="7"/>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55" name="Freeform 31"/>
            <p:cNvSpPr>
              <a:spLocks/>
            </p:cNvSpPr>
            <p:nvPr/>
          </p:nvSpPr>
          <p:spPr bwMode="auto">
            <a:xfrm>
              <a:off x="652" y="195"/>
              <a:ext cx="5" cy="38"/>
            </a:xfrm>
            <a:custGeom>
              <a:avLst/>
              <a:gdLst/>
              <a:ahLst/>
              <a:cxnLst>
                <a:cxn ang="0">
                  <a:pos x="6" y="37"/>
                </a:cxn>
                <a:cxn ang="0">
                  <a:pos x="6" y="37"/>
                </a:cxn>
                <a:cxn ang="0">
                  <a:pos x="6" y="16"/>
                </a:cxn>
                <a:cxn ang="0">
                  <a:pos x="3" y="0"/>
                </a:cxn>
                <a:cxn ang="0">
                  <a:pos x="3" y="7"/>
                </a:cxn>
                <a:cxn ang="0">
                  <a:pos x="1" y="16"/>
                </a:cxn>
                <a:cxn ang="0">
                  <a:pos x="0" y="36"/>
                </a:cxn>
                <a:cxn ang="0">
                  <a:pos x="0" y="36"/>
                </a:cxn>
                <a:cxn ang="0">
                  <a:pos x="6" y="37"/>
                </a:cxn>
              </a:cxnLst>
              <a:rect l="0" t="0" r="r" b="b"/>
              <a:pathLst>
                <a:path w="6" h="37">
                  <a:moveTo>
                    <a:pt x="6" y="37"/>
                  </a:moveTo>
                  <a:lnTo>
                    <a:pt x="6" y="37"/>
                  </a:lnTo>
                  <a:lnTo>
                    <a:pt x="6" y="16"/>
                  </a:lnTo>
                  <a:lnTo>
                    <a:pt x="3" y="0"/>
                  </a:lnTo>
                  <a:lnTo>
                    <a:pt x="3" y="7"/>
                  </a:lnTo>
                  <a:lnTo>
                    <a:pt x="1" y="16"/>
                  </a:lnTo>
                  <a:lnTo>
                    <a:pt x="0" y="36"/>
                  </a:lnTo>
                  <a:lnTo>
                    <a:pt x="0" y="36"/>
                  </a:lnTo>
                  <a:lnTo>
                    <a:pt x="6" y="37"/>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56" name="Freeform 32"/>
            <p:cNvSpPr>
              <a:spLocks/>
            </p:cNvSpPr>
            <p:nvPr/>
          </p:nvSpPr>
          <p:spPr bwMode="auto">
            <a:xfrm>
              <a:off x="641" y="231"/>
              <a:ext cx="16" cy="130"/>
            </a:xfrm>
            <a:custGeom>
              <a:avLst/>
              <a:gdLst/>
              <a:ahLst/>
              <a:cxnLst>
                <a:cxn ang="0">
                  <a:pos x="5" y="131"/>
                </a:cxn>
                <a:cxn ang="0">
                  <a:pos x="5" y="131"/>
                </a:cxn>
                <a:cxn ang="0">
                  <a:pos x="11" y="86"/>
                </a:cxn>
                <a:cxn ang="0">
                  <a:pos x="13" y="47"/>
                </a:cxn>
                <a:cxn ang="0">
                  <a:pos x="15" y="16"/>
                </a:cxn>
                <a:cxn ang="0">
                  <a:pos x="16" y="1"/>
                </a:cxn>
                <a:cxn ang="0">
                  <a:pos x="10" y="0"/>
                </a:cxn>
                <a:cxn ang="0">
                  <a:pos x="10" y="16"/>
                </a:cxn>
                <a:cxn ang="0">
                  <a:pos x="8" y="47"/>
                </a:cxn>
                <a:cxn ang="0">
                  <a:pos x="3" y="86"/>
                </a:cxn>
                <a:cxn ang="0">
                  <a:pos x="0" y="130"/>
                </a:cxn>
                <a:cxn ang="0">
                  <a:pos x="0" y="130"/>
                </a:cxn>
                <a:cxn ang="0">
                  <a:pos x="5" y="131"/>
                </a:cxn>
              </a:cxnLst>
              <a:rect l="0" t="0" r="r" b="b"/>
              <a:pathLst>
                <a:path w="16" h="131">
                  <a:moveTo>
                    <a:pt x="5" y="131"/>
                  </a:moveTo>
                  <a:lnTo>
                    <a:pt x="5" y="131"/>
                  </a:lnTo>
                  <a:lnTo>
                    <a:pt x="11" y="86"/>
                  </a:lnTo>
                  <a:lnTo>
                    <a:pt x="13" y="47"/>
                  </a:lnTo>
                  <a:lnTo>
                    <a:pt x="15" y="16"/>
                  </a:lnTo>
                  <a:lnTo>
                    <a:pt x="16" y="1"/>
                  </a:lnTo>
                  <a:lnTo>
                    <a:pt x="10" y="0"/>
                  </a:lnTo>
                  <a:lnTo>
                    <a:pt x="10" y="16"/>
                  </a:lnTo>
                  <a:lnTo>
                    <a:pt x="8" y="47"/>
                  </a:lnTo>
                  <a:lnTo>
                    <a:pt x="3" y="86"/>
                  </a:lnTo>
                  <a:lnTo>
                    <a:pt x="0" y="130"/>
                  </a:lnTo>
                  <a:lnTo>
                    <a:pt x="0" y="130"/>
                  </a:lnTo>
                  <a:lnTo>
                    <a:pt x="5" y="131"/>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57" name="Freeform 33"/>
            <p:cNvSpPr>
              <a:spLocks/>
            </p:cNvSpPr>
            <p:nvPr/>
          </p:nvSpPr>
          <p:spPr bwMode="auto">
            <a:xfrm>
              <a:off x="536" y="361"/>
              <a:ext cx="111" cy="344"/>
            </a:xfrm>
            <a:custGeom>
              <a:avLst/>
              <a:gdLst/>
              <a:ahLst/>
              <a:cxnLst>
                <a:cxn ang="0">
                  <a:pos x="5" y="344"/>
                </a:cxn>
                <a:cxn ang="0">
                  <a:pos x="5" y="344"/>
                </a:cxn>
                <a:cxn ang="0">
                  <a:pos x="16" y="324"/>
                </a:cxn>
                <a:cxn ang="0">
                  <a:pos x="28" y="305"/>
                </a:cxn>
                <a:cxn ang="0">
                  <a:pos x="38" y="285"/>
                </a:cxn>
                <a:cxn ang="0">
                  <a:pos x="46" y="265"/>
                </a:cxn>
                <a:cxn ang="0">
                  <a:pos x="62" y="223"/>
                </a:cxn>
                <a:cxn ang="0">
                  <a:pos x="74" y="182"/>
                </a:cxn>
                <a:cxn ang="0">
                  <a:pos x="85" y="139"/>
                </a:cxn>
                <a:cxn ang="0">
                  <a:pos x="95" y="93"/>
                </a:cxn>
                <a:cxn ang="0">
                  <a:pos x="103" y="48"/>
                </a:cxn>
                <a:cxn ang="0">
                  <a:pos x="110" y="1"/>
                </a:cxn>
                <a:cxn ang="0">
                  <a:pos x="105" y="0"/>
                </a:cxn>
                <a:cxn ang="0">
                  <a:pos x="97" y="47"/>
                </a:cxn>
                <a:cxn ang="0">
                  <a:pos x="88" y="93"/>
                </a:cxn>
                <a:cxn ang="0">
                  <a:pos x="80" y="137"/>
                </a:cxn>
                <a:cxn ang="0">
                  <a:pos x="69" y="180"/>
                </a:cxn>
                <a:cxn ang="0">
                  <a:pos x="56" y="222"/>
                </a:cxn>
                <a:cxn ang="0">
                  <a:pos x="39" y="263"/>
                </a:cxn>
                <a:cxn ang="0">
                  <a:pos x="31" y="283"/>
                </a:cxn>
                <a:cxn ang="0">
                  <a:pos x="21" y="303"/>
                </a:cxn>
                <a:cxn ang="0">
                  <a:pos x="11" y="323"/>
                </a:cxn>
                <a:cxn ang="0">
                  <a:pos x="0" y="341"/>
                </a:cxn>
                <a:cxn ang="0">
                  <a:pos x="0" y="341"/>
                </a:cxn>
                <a:cxn ang="0">
                  <a:pos x="5" y="344"/>
                </a:cxn>
              </a:cxnLst>
              <a:rect l="0" t="0" r="r" b="b"/>
              <a:pathLst>
                <a:path w="110" h="344">
                  <a:moveTo>
                    <a:pt x="5" y="344"/>
                  </a:moveTo>
                  <a:lnTo>
                    <a:pt x="5" y="344"/>
                  </a:lnTo>
                  <a:lnTo>
                    <a:pt x="16" y="324"/>
                  </a:lnTo>
                  <a:lnTo>
                    <a:pt x="28" y="305"/>
                  </a:lnTo>
                  <a:lnTo>
                    <a:pt x="38" y="285"/>
                  </a:lnTo>
                  <a:lnTo>
                    <a:pt x="46" y="265"/>
                  </a:lnTo>
                  <a:lnTo>
                    <a:pt x="62" y="223"/>
                  </a:lnTo>
                  <a:lnTo>
                    <a:pt x="74" y="182"/>
                  </a:lnTo>
                  <a:lnTo>
                    <a:pt x="85" y="139"/>
                  </a:lnTo>
                  <a:lnTo>
                    <a:pt x="95" y="93"/>
                  </a:lnTo>
                  <a:lnTo>
                    <a:pt x="103" y="48"/>
                  </a:lnTo>
                  <a:lnTo>
                    <a:pt x="110" y="1"/>
                  </a:lnTo>
                  <a:lnTo>
                    <a:pt x="105" y="0"/>
                  </a:lnTo>
                  <a:lnTo>
                    <a:pt x="97" y="47"/>
                  </a:lnTo>
                  <a:lnTo>
                    <a:pt x="88" y="93"/>
                  </a:lnTo>
                  <a:lnTo>
                    <a:pt x="80" y="137"/>
                  </a:lnTo>
                  <a:lnTo>
                    <a:pt x="69" y="180"/>
                  </a:lnTo>
                  <a:lnTo>
                    <a:pt x="56" y="222"/>
                  </a:lnTo>
                  <a:lnTo>
                    <a:pt x="39" y="263"/>
                  </a:lnTo>
                  <a:lnTo>
                    <a:pt x="31" y="283"/>
                  </a:lnTo>
                  <a:lnTo>
                    <a:pt x="21" y="303"/>
                  </a:lnTo>
                  <a:lnTo>
                    <a:pt x="11" y="323"/>
                  </a:lnTo>
                  <a:lnTo>
                    <a:pt x="0" y="341"/>
                  </a:lnTo>
                  <a:lnTo>
                    <a:pt x="0" y="341"/>
                  </a:lnTo>
                  <a:lnTo>
                    <a:pt x="5" y="344"/>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58" name="Freeform 34"/>
            <p:cNvSpPr>
              <a:spLocks/>
            </p:cNvSpPr>
            <p:nvPr/>
          </p:nvSpPr>
          <p:spPr bwMode="auto">
            <a:xfrm>
              <a:off x="409" y="701"/>
              <a:ext cx="132" cy="155"/>
            </a:xfrm>
            <a:custGeom>
              <a:avLst/>
              <a:gdLst/>
              <a:ahLst/>
              <a:cxnLst>
                <a:cxn ang="0">
                  <a:pos x="0" y="155"/>
                </a:cxn>
                <a:cxn ang="0">
                  <a:pos x="0" y="155"/>
                </a:cxn>
                <a:cxn ang="0">
                  <a:pos x="8" y="153"/>
                </a:cxn>
                <a:cxn ang="0">
                  <a:pos x="18" y="146"/>
                </a:cxn>
                <a:cxn ang="0">
                  <a:pos x="31" y="131"/>
                </a:cxn>
                <a:cxn ang="0">
                  <a:pos x="49" y="113"/>
                </a:cxn>
                <a:cxn ang="0">
                  <a:pos x="67" y="90"/>
                </a:cxn>
                <a:cxn ang="0">
                  <a:pos x="88" y="65"/>
                </a:cxn>
                <a:cxn ang="0">
                  <a:pos x="111" y="34"/>
                </a:cxn>
                <a:cxn ang="0">
                  <a:pos x="131" y="3"/>
                </a:cxn>
                <a:cxn ang="0">
                  <a:pos x="126" y="0"/>
                </a:cxn>
                <a:cxn ang="0">
                  <a:pos x="105" y="30"/>
                </a:cxn>
                <a:cxn ang="0">
                  <a:pos x="83" y="59"/>
                </a:cxn>
                <a:cxn ang="0">
                  <a:pos x="64" y="86"/>
                </a:cxn>
                <a:cxn ang="0">
                  <a:pos x="44" y="108"/>
                </a:cxn>
                <a:cxn ang="0">
                  <a:pos x="26" y="126"/>
                </a:cxn>
                <a:cxn ang="0">
                  <a:pos x="13" y="139"/>
                </a:cxn>
                <a:cxn ang="0">
                  <a:pos x="5" y="148"/>
                </a:cxn>
                <a:cxn ang="0">
                  <a:pos x="5" y="149"/>
                </a:cxn>
                <a:cxn ang="0">
                  <a:pos x="5" y="149"/>
                </a:cxn>
                <a:cxn ang="0">
                  <a:pos x="0" y="155"/>
                </a:cxn>
              </a:cxnLst>
              <a:rect l="0" t="0" r="r" b="b"/>
              <a:pathLst>
                <a:path w="131" h="155">
                  <a:moveTo>
                    <a:pt x="0" y="155"/>
                  </a:moveTo>
                  <a:lnTo>
                    <a:pt x="0" y="155"/>
                  </a:lnTo>
                  <a:lnTo>
                    <a:pt x="8" y="153"/>
                  </a:lnTo>
                  <a:lnTo>
                    <a:pt x="18" y="146"/>
                  </a:lnTo>
                  <a:lnTo>
                    <a:pt x="31" y="131"/>
                  </a:lnTo>
                  <a:lnTo>
                    <a:pt x="49" y="113"/>
                  </a:lnTo>
                  <a:lnTo>
                    <a:pt x="67" y="90"/>
                  </a:lnTo>
                  <a:lnTo>
                    <a:pt x="88" y="65"/>
                  </a:lnTo>
                  <a:lnTo>
                    <a:pt x="111" y="34"/>
                  </a:lnTo>
                  <a:lnTo>
                    <a:pt x="131" y="3"/>
                  </a:lnTo>
                  <a:lnTo>
                    <a:pt x="126" y="0"/>
                  </a:lnTo>
                  <a:lnTo>
                    <a:pt x="105" y="30"/>
                  </a:lnTo>
                  <a:lnTo>
                    <a:pt x="83" y="59"/>
                  </a:lnTo>
                  <a:lnTo>
                    <a:pt x="64" y="86"/>
                  </a:lnTo>
                  <a:lnTo>
                    <a:pt x="44" y="108"/>
                  </a:lnTo>
                  <a:lnTo>
                    <a:pt x="26" y="126"/>
                  </a:lnTo>
                  <a:lnTo>
                    <a:pt x="13" y="139"/>
                  </a:lnTo>
                  <a:lnTo>
                    <a:pt x="5" y="148"/>
                  </a:lnTo>
                  <a:lnTo>
                    <a:pt x="5" y="149"/>
                  </a:lnTo>
                  <a:lnTo>
                    <a:pt x="5" y="149"/>
                  </a:lnTo>
                  <a:lnTo>
                    <a:pt x="0" y="155"/>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59" name="Freeform 35"/>
            <p:cNvSpPr>
              <a:spLocks/>
            </p:cNvSpPr>
            <p:nvPr/>
          </p:nvSpPr>
          <p:spPr bwMode="auto">
            <a:xfrm>
              <a:off x="369" y="817"/>
              <a:ext cx="45" cy="40"/>
            </a:xfrm>
            <a:custGeom>
              <a:avLst/>
              <a:gdLst/>
              <a:ahLst/>
              <a:cxnLst>
                <a:cxn ang="0">
                  <a:pos x="0" y="4"/>
                </a:cxn>
                <a:cxn ang="0">
                  <a:pos x="0" y="4"/>
                </a:cxn>
                <a:cxn ang="0">
                  <a:pos x="9" y="15"/>
                </a:cxn>
                <a:cxn ang="0">
                  <a:pos x="23" y="24"/>
                </a:cxn>
                <a:cxn ang="0">
                  <a:pos x="34" y="34"/>
                </a:cxn>
                <a:cxn ang="0">
                  <a:pos x="41" y="40"/>
                </a:cxn>
                <a:cxn ang="0">
                  <a:pos x="46" y="34"/>
                </a:cxn>
                <a:cxn ang="0">
                  <a:pos x="37" y="29"/>
                </a:cxn>
                <a:cxn ang="0">
                  <a:pos x="26" y="20"/>
                </a:cxn>
                <a:cxn ang="0">
                  <a:pos x="13" y="9"/>
                </a:cxn>
                <a:cxn ang="0">
                  <a:pos x="3" y="0"/>
                </a:cxn>
                <a:cxn ang="0">
                  <a:pos x="3" y="0"/>
                </a:cxn>
                <a:cxn ang="0">
                  <a:pos x="0" y="4"/>
                </a:cxn>
              </a:cxnLst>
              <a:rect l="0" t="0" r="r" b="b"/>
              <a:pathLst>
                <a:path w="46" h="40">
                  <a:moveTo>
                    <a:pt x="0" y="4"/>
                  </a:moveTo>
                  <a:lnTo>
                    <a:pt x="0" y="4"/>
                  </a:lnTo>
                  <a:lnTo>
                    <a:pt x="9" y="15"/>
                  </a:lnTo>
                  <a:lnTo>
                    <a:pt x="23" y="24"/>
                  </a:lnTo>
                  <a:lnTo>
                    <a:pt x="34" y="34"/>
                  </a:lnTo>
                  <a:lnTo>
                    <a:pt x="41" y="40"/>
                  </a:lnTo>
                  <a:lnTo>
                    <a:pt x="46" y="34"/>
                  </a:lnTo>
                  <a:lnTo>
                    <a:pt x="37" y="29"/>
                  </a:lnTo>
                  <a:lnTo>
                    <a:pt x="26" y="20"/>
                  </a:lnTo>
                  <a:lnTo>
                    <a:pt x="13" y="9"/>
                  </a:lnTo>
                  <a:lnTo>
                    <a:pt x="3" y="0"/>
                  </a:lnTo>
                  <a:lnTo>
                    <a:pt x="3" y="0"/>
                  </a:lnTo>
                  <a:lnTo>
                    <a:pt x="0" y="4"/>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60" name="Freeform 36"/>
            <p:cNvSpPr>
              <a:spLocks/>
            </p:cNvSpPr>
            <p:nvPr/>
          </p:nvSpPr>
          <p:spPr bwMode="auto">
            <a:xfrm>
              <a:off x="290" y="713"/>
              <a:ext cx="81" cy="108"/>
            </a:xfrm>
            <a:custGeom>
              <a:avLst/>
              <a:gdLst/>
              <a:ahLst/>
              <a:cxnLst>
                <a:cxn ang="0">
                  <a:pos x="0" y="1"/>
                </a:cxn>
                <a:cxn ang="0">
                  <a:pos x="0" y="1"/>
                </a:cxn>
                <a:cxn ang="0">
                  <a:pos x="28" y="46"/>
                </a:cxn>
                <a:cxn ang="0">
                  <a:pos x="52" y="77"/>
                </a:cxn>
                <a:cxn ang="0">
                  <a:pos x="67" y="97"/>
                </a:cxn>
                <a:cxn ang="0">
                  <a:pos x="79" y="108"/>
                </a:cxn>
                <a:cxn ang="0">
                  <a:pos x="82" y="104"/>
                </a:cxn>
                <a:cxn ang="0">
                  <a:pos x="72" y="92"/>
                </a:cxn>
                <a:cxn ang="0">
                  <a:pos x="56" y="74"/>
                </a:cxn>
                <a:cxn ang="0">
                  <a:pos x="34" y="43"/>
                </a:cxn>
                <a:cxn ang="0">
                  <a:pos x="5" y="0"/>
                </a:cxn>
                <a:cxn ang="0">
                  <a:pos x="5" y="0"/>
                </a:cxn>
                <a:cxn ang="0">
                  <a:pos x="0" y="1"/>
                </a:cxn>
              </a:cxnLst>
              <a:rect l="0" t="0" r="r" b="b"/>
              <a:pathLst>
                <a:path w="82" h="108">
                  <a:moveTo>
                    <a:pt x="0" y="1"/>
                  </a:moveTo>
                  <a:lnTo>
                    <a:pt x="0" y="1"/>
                  </a:lnTo>
                  <a:lnTo>
                    <a:pt x="28" y="46"/>
                  </a:lnTo>
                  <a:lnTo>
                    <a:pt x="52" y="77"/>
                  </a:lnTo>
                  <a:lnTo>
                    <a:pt x="67" y="97"/>
                  </a:lnTo>
                  <a:lnTo>
                    <a:pt x="79" y="108"/>
                  </a:lnTo>
                  <a:lnTo>
                    <a:pt x="82" y="104"/>
                  </a:lnTo>
                  <a:lnTo>
                    <a:pt x="72" y="92"/>
                  </a:lnTo>
                  <a:lnTo>
                    <a:pt x="56" y="74"/>
                  </a:lnTo>
                  <a:lnTo>
                    <a:pt x="34" y="43"/>
                  </a:lnTo>
                  <a:lnTo>
                    <a:pt x="5" y="0"/>
                  </a:lnTo>
                  <a:lnTo>
                    <a:pt x="5" y="0"/>
                  </a:lnTo>
                  <a:lnTo>
                    <a:pt x="0" y="1"/>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61" name="Freeform 37"/>
            <p:cNvSpPr>
              <a:spLocks/>
            </p:cNvSpPr>
            <p:nvPr/>
          </p:nvSpPr>
          <p:spPr bwMode="auto">
            <a:xfrm>
              <a:off x="203" y="528"/>
              <a:ext cx="92" cy="187"/>
            </a:xfrm>
            <a:custGeom>
              <a:avLst/>
              <a:gdLst/>
              <a:ahLst/>
              <a:cxnLst>
                <a:cxn ang="0">
                  <a:pos x="0" y="2"/>
                </a:cxn>
                <a:cxn ang="0">
                  <a:pos x="0" y="2"/>
                </a:cxn>
                <a:cxn ang="0">
                  <a:pos x="7" y="22"/>
                </a:cxn>
                <a:cxn ang="0">
                  <a:pos x="13" y="42"/>
                </a:cxn>
                <a:cxn ang="0">
                  <a:pos x="23" y="64"/>
                </a:cxn>
                <a:cxn ang="0">
                  <a:pos x="33" y="85"/>
                </a:cxn>
                <a:cxn ang="0">
                  <a:pos x="44" y="111"/>
                </a:cxn>
                <a:cxn ang="0">
                  <a:pos x="57" y="136"/>
                </a:cxn>
                <a:cxn ang="0">
                  <a:pos x="71" y="161"/>
                </a:cxn>
                <a:cxn ang="0">
                  <a:pos x="87" y="186"/>
                </a:cxn>
                <a:cxn ang="0">
                  <a:pos x="92" y="185"/>
                </a:cxn>
                <a:cxn ang="0">
                  <a:pos x="77" y="157"/>
                </a:cxn>
                <a:cxn ang="0">
                  <a:pos x="62" y="132"/>
                </a:cxn>
                <a:cxn ang="0">
                  <a:pos x="51" y="107"/>
                </a:cxn>
                <a:cxn ang="0">
                  <a:pos x="38" y="83"/>
                </a:cxn>
                <a:cxn ang="0">
                  <a:pos x="28" y="60"/>
                </a:cxn>
                <a:cxn ang="0">
                  <a:pos x="20" y="38"/>
                </a:cxn>
                <a:cxn ang="0">
                  <a:pos x="12" y="18"/>
                </a:cxn>
                <a:cxn ang="0">
                  <a:pos x="7" y="0"/>
                </a:cxn>
                <a:cxn ang="0">
                  <a:pos x="7" y="0"/>
                </a:cxn>
                <a:cxn ang="0">
                  <a:pos x="0" y="2"/>
                </a:cxn>
              </a:cxnLst>
              <a:rect l="0" t="0" r="r" b="b"/>
              <a:pathLst>
                <a:path w="92" h="186">
                  <a:moveTo>
                    <a:pt x="0" y="2"/>
                  </a:moveTo>
                  <a:lnTo>
                    <a:pt x="0" y="2"/>
                  </a:lnTo>
                  <a:lnTo>
                    <a:pt x="7" y="22"/>
                  </a:lnTo>
                  <a:lnTo>
                    <a:pt x="13" y="42"/>
                  </a:lnTo>
                  <a:lnTo>
                    <a:pt x="23" y="64"/>
                  </a:lnTo>
                  <a:lnTo>
                    <a:pt x="33" y="85"/>
                  </a:lnTo>
                  <a:lnTo>
                    <a:pt x="44" y="111"/>
                  </a:lnTo>
                  <a:lnTo>
                    <a:pt x="57" y="136"/>
                  </a:lnTo>
                  <a:lnTo>
                    <a:pt x="71" y="161"/>
                  </a:lnTo>
                  <a:lnTo>
                    <a:pt x="87" y="186"/>
                  </a:lnTo>
                  <a:lnTo>
                    <a:pt x="92" y="185"/>
                  </a:lnTo>
                  <a:lnTo>
                    <a:pt x="77" y="157"/>
                  </a:lnTo>
                  <a:lnTo>
                    <a:pt x="62" y="132"/>
                  </a:lnTo>
                  <a:lnTo>
                    <a:pt x="51" y="107"/>
                  </a:lnTo>
                  <a:lnTo>
                    <a:pt x="38" y="83"/>
                  </a:lnTo>
                  <a:lnTo>
                    <a:pt x="28" y="60"/>
                  </a:lnTo>
                  <a:lnTo>
                    <a:pt x="20" y="38"/>
                  </a:lnTo>
                  <a:lnTo>
                    <a:pt x="12" y="18"/>
                  </a:lnTo>
                  <a:lnTo>
                    <a:pt x="7" y="0"/>
                  </a:lnTo>
                  <a:lnTo>
                    <a:pt x="7" y="0"/>
                  </a:lnTo>
                  <a:lnTo>
                    <a:pt x="0" y="2"/>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62" name="Freeform 38"/>
            <p:cNvSpPr>
              <a:spLocks/>
            </p:cNvSpPr>
            <p:nvPr/>
          </p:nvSpPr>
          <p:spPr bwMode="auto">
            <a:xfrm>
              <a:off x="160" y="358"/>
              <a:ext cx="50" cy="172"/>
            </a:xfrm>
            <a:custGeom>
              <a:avLst/>
              <a:gdLst/>
              <a:ahLst/>
              <a:cxnLst>
                <a:cxn ang="0">
                  <a:pos x="0" y="0"/>
                </a:cxn>
                <a:cxn ang="0">
                  <a:pos x="0" y="0"/>
                </a:cxn>
                <a:cxn ang="0">
                  <a:pos x="10" y="49"/>
                </a:cxn>
                <a:cxn ang="0">
                  <a:pos x="22" y="94"/>
                </a:cxn>
                <a:cxn ang="0">
                  <a:pos x="33" y="137"/>
                </a:cxn>
                <a:cxn ang="0">
                  <a:pos x="43" y="173"/>
                </a:cxn>
                <a:cxn ang="0">
                  <a:pos x="50" y="171"/>
                </a:cxn>
                <a:cxn ang="0">
                  <a:pos x="38" y="135"/>
                </a:cxn>
                <a:cxn ang="0">
                  <a:pos x="27" y="92"/>
                </a:cxn>
                <a:cxn ang="0">
                  <a:pos x="15" y="47"/>
                </a:cxn>
                <a:cxn ang="0">
                  <a:pos x="7" y="0"/>
                </a:cxn>
                <a:cxn ang="0">
                  <a:pos x="7" y="0"/>
                </a:cxn>
                <a:cxn ang="0">
                  <a:pos x="0" y="0"/>
                </a:cxn>
              </a:cxnLst>
              <a:rect l="0" t="0" r="r" b="b"/>
              <a:pathLst>
                <a:path w="50" h="173">
                  <a:moveTo>
                    <a:pt x="0" y="0"/>
                  </a:moveTo>
                  <a:lnTo>
                    <a:pt x="0" y="0"/>
                  </a:lnTo>
                  <a:lnTo>
                    <a:pt x="10" y="49"/>
                  </a:lnTo>
                  <a:lnTo>
                    <a:pt x="22" y="94"/>
                  </a:lnTo>
                  <a:lnTo>
                    <a:pt x="33" y="137"/>
                  </a:lnTo>
                  <a:lnTo>
                    <a:pt x="43" y="173"/>
                  </a:lnTo>
                  <a:lnTo>
                    <a:pt x="50" y="171"/>
                  </a:lnTo>
                  <a:lnTo>
                    <a:pt x="38" y="135"/>
                  </a:lnTo>
                  <a:lnTo>
                    <a:pt x="27" y="92"/>
                  </a:lnTo>
                  <a:lnTo>
                    <a:pt x="15" y="47"/>
                  </a:lnTo>
                  <a:lnTo>
                    <a:pt x="7" y="0"/>
                  </a:lnTo>
                  <a:lnTo>
                    <a:pt x="7" y="0"/>
                  </a:lnTo>
                  <a:lnTo>
                    <a:pt x="0" y="0"/>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63" name="Freeform 39"/>
            <p:cNvSpPr>
              <a:spLocks/>
            </p:cNvSpPr>
            <p:nvPr/>
          </p:nvSpPr>
          <p:spPr bwMode="auto">
            <a:xfrm>
              <a:off x="148" y="197"/>
              <a:ext cx="19" cy="161"/>
            </a:xfrm>
            <a:custGeom>
              <a:avLst/>
              <a:gdLst/>
              <a:ahLst/>
              <a:cxnLst>
                <a:cxn ang="0">
                  <a:pos x="2" y="0"/>
                </a:cxn>
                <a:cxn ang="0">
                  <a:pos x="0" y="2"/>
                </a:cxn>
                <a:cxn ang="0">
                  <a:pos x="0" y="22"/>
                </a:cxn>
                <a:cxn ang="0">
                  <a:pos x="2" y="62"/>
                </a:cxn>
                <a:cxn ang="0">
                  <a:pos x="7" y="110"/>
                </a:cxn>
                <a:cxn ang="0">
                  <a:pos x="13" y="161"/>
                </a:cxn>
                <a:cxn ang="0">
                  <a:pos x="20" y="161"/>
                </a:cxn>
                <a:cxn ang="0">
                  <a:pos x="13" y="110"/>
                </a:cxn>
                <a:cxn ang="0">
                  <a:pos x="8" y="62"/>
                </a:cxn>
                <a:cxn ang="0">
                  <a:pos x="7" y="22"/>
                </a:cxn>
                <a:cxn ang="0">
                  <a:pos x="5" y="2"/>
                </a:cxn>
                <a:cxn ang="0">
                  <a:pos x="2" y="8"/>
                </a:cxn>
                <a:cxn ang="0">
                  <a:pos x="2" y="0"/>
                </a:cxn>
                <a:cxn ang="0">
                  <a:pos x="0" y="0"/>
                </a:cxn>
                <a:cxn ang="0">
                  <a:pos x="0" y="2"/>
                </a:cxn>
                <a:cxn ang="0">
                  <a:pos x="2" y="0"/>
                </a:cxn>
              </a:cxnLst>
              <a:rect l="0" t="0" r="r" b="b"/>
              <a:pathLst>
                <a:path w="20" h="161">
                  <a:moveTo>
                    <a:pt x="2" y="0"/>
                  </a:moveTo>
                  <a:lnTo>
                    <a:pt x="0" y="2"/>
                  </a:lnTo>
                  <a:lnTo>
                    <a:pt x="0" y="22"/>
                  </a:lnTo>
                  <a:lnTo>
                    <a:pt x="2" y="62"/>
                  </a:lnTo>
                  <a:lnTo>
                    <a:pt x="7" y="110"/>
                  </a:lnTo>
                  <a:lnTo>
                    <a:pt x="13" y="161"/>
                  </a:lnTo>
                  <a:lnTo>
                    <a:pt x="20" y="161"/>
                  </a:lnTo>
                  <a:lnTo>
                    <a:pt x="13" y="110"/>
                  </a:lnTo>
                  <a:lnTo>
                    <a:pt x="8" y="62"/>
                  </a:lnTo>
                  <a:lnTo>
                    <a:pt x="7" y="22"/>
                  </a:lnTo>
                  <a:lnTo>
                    <a:pt x="5" y="2"/>
                  </a:lnTo>
                  <a:lnTo>
                    <a:pt x="2" y="8"/>
                  </a:lnTo>
                  <a:lnTo>
                    <a:pt x="2" y="0"/>
                  </a:lnTo>
                  <a:lnTo>
                    <a:pt x="0" y="0"/>
                  </a:lnTo>
                  <a:lnTo>
                    <a:pt x="0" y="2"/>
                  </a:lnTo>
                  <a:lnTo>
                    <a:pt x="2" y="0"/>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64" name="Rectangle 40"/>
            <p:cNvSpPr>
              <a:spLocks noChangeArrowheads="1"/>
            </p:cNvSpPr>
            <p:nvPr/>
          </p:nvSpPr>
          <p:spPr bwMode="auto">
            <a:xfrm>
              <a:off x="369" y="439"/>
              <a:ext cx="74" cy="85"/>
            </a:xfrm>
            <a:prstGeom prst="rect">
              <a:avLst/>
            </a:prstGeom>
            <a:solidFill>
              <a:srgbClr val="EB3D00"/>
            </a:solidFill>
            <a:ln w="9525">
              <a:noFill/>
              <a:miter lim="800000"/>
              <a:headEnd/>
              <a:tailEnd/>
            </a:ln>
          </p:spPr>
          <p:txBody>
            <a:bodyPr/>
            <a:lstStyle/>
            <a:p>
              <a:pPr>
                <a:buClr>
                  <a:srgbClr val="000000"/>
                </a:buClr>
                <a:defRPr/>
              </a:pPr>
              <a:endParaRPr lang="en-US">
                <a:solidFill>
                  <a:srgbClr val="000000"/>
                </a:solidFill>
              </a:endParaRPr>
            </a:p>
          </p:txBody>
        </p:sp>
        <p:sp>
          <p:nvSpPr>
            <p:cNvPr id="1065" name="Freeform 41"/>
            <p:cNvSpPr>
              <a:spLocks/>
            </p:cNvSpPr>
            <p:nvPr/>
          </p:nvSpPr>
          <p:spPr bwMode="auto">
            <a:xfrm>
              <a:off x="227" y="250"/>
              <a:ext cx="353" cy="455"/>
            </a:xfrm>
            <a:custGeom>
              <a:avLst/>
              <a:gdLst/>
              <a:ahLst/>
              <a:cxnLst>
                <a:cxn ang="0">
                  <a:pos x="241" y="1"/>
                </a:cxn>
                <a:cxn ang="0">
                  <a:pos x="229" y="14"/>
                </a:cxn>
                <a:cxn ang="0">
                  <a:pos x="216" y="41"/>
                </a:cxn>
                <a:cxn ang="0">
                  <a:pos x="205" y="90"/>
                </a:cxn>
                <a:cxn ang="0">
                  <a:pos x="198" y="149"/>
                </a:cxn>
                <a:cxn ang="0">
                  <a:pos x="195" y="193"/>
                </a:cxn>
                <a:cxn ang="0">
                  <a:pos x="198" y="211"/>
                </a:cxn>
                <a:cxn ang="0">
                  <a:pos x="205" y="211"/>
                </a:cxn>
                <a:cxn ang="0">
                  <a:pos x="221" y="211"/>
                </a:cxn>
                <a:cxn ang="0">
                  <a:pos x="249" y="211"/>
                </a:cxn>
                <a:cxn ang="0">
                  <a:pos x="287" y="205"/>
                </a:cxn>
                <a:cxn ang="0">
                  <a:pos x="319" y="196"/>
                </a:cxn>
                <a:cxn ang="0">
                  <a:pos x="336" y="186"/>
                </a:cxn>
                <a:cxn ang="0">
                  <a:pos x="352" y="166"/>
                </a:cxn>
                <a:cxn ang="0">
                  <a:pos x="341" y="281"/>
                </a:cxn>
                <a:cxn ang="0">
                  <a:pos x="319" y="270"/>
                </a:cxn>
                <a:cxn ang="0">
                  <a:pos x="291" y="261"/>
                </a:cxn>
                <a:cxn ang="0">
                  <a:pos x="262" y="256"/>
                </a:cxn>
                <a:cxn ang="0">
                  <a:pos x="237" y="252"/>
                </a:cxn>
                <a:cxn ang="0">
                  <a:pos x="210" y="251"/>
                </a:cxn>
                <a:cxn ang="0">
                  <a:pos x="205" y="251"/>
                </a:cxn>
                <a:cxn ang="0">
                  <a:pos x="195" y="252"/>
                </a:cxn>
                <a:cxn ang="0">
                  <a:pos x="195" y="270"/>
                </a:cxn>
                <a:cxn ang="0">
                  <a:pos x="195" y="290"/>
                </a:cxn>
                <a:cxn ang="0">
                  <a:pos x="200" y="352"/>
                </a:cxn>
                <a:cxn ang="0">
                  <a:pos x="210" y="409"/>
                </a:cxn>
                <a:cxn ang="0">
                  <a:pos x="218" y="433"/>
                </a:cxn>
                <a:cxn ang="0">
                  <a:pos x="234" y="454"/>
                </a:cxn>
                <a:cxn ang="0">
                  <a:pos x="116" y="454"/>
                </a:cxn>
                <a:cxn ang="0">
                  <a:pos x="124" y="440"/>
                </a:cxn>
                <a:cxn ang="0">
                  <a:pos x="139" y="408"/>
                </a:cxn>
                <a:cxn ang="0">
                  <a:pos x="144" y="393"/>
                </a:cxn>
                <a:cxn ang="0">
                  <a:pos x="149" y="379"/>
                </a:cxn>
                <a:cxn ang="0">
                  <a:pos x="152" y="353"/>
                </a:cxn>
                <a:cxn ang="0">
                  <a:pos x="159" y="312"/>
                </a:cxn>
                <a:cxn ang="0">
                  <a:pos x="160" y="270"/>
                </a:cxn>
                <a:cxn ang="0">
                  <a:pos x="159" y="254"/>
                </a:cxn>
                <a:cxn ang="0">
                  <a:pos x="154" y="252"/>
                </a:cxn>
                <a:cxn ang="0">
                  <a:pos x="149" y="252"/>
                </a:cxn>
                <a:cxn ang="0">
                  <a:pos x="134" y="251"/>
                </a:cxn>
                <a:cxn ang="0">
                  <a:pos x="105" y="252"/>
                </a:cxn>
                <a:cxn ang="0">
                  <a:pos x="75" y="256"/>
                </a:cxn>
                <a:cxn ang="0">
                  <a:pos x="44" y="265"/>
                </a:cxn>
                <a:cxn ang="0">
                  <a:pos x="19" y="276"/>
                </a:cxn>
                <a:cxn ang="0">
                  <a:pos x="1" y="285"/>
                </a:cxn>
                <a:cxn ang="0">
                  <a:pos x="0" y="168"/>
                </a:cxn>
                <a:cxn ang="0">
                  <a:pos x="18" y="180"/>
                </a:cxn>
                <a:cxn ang="0">
                  <a:pos x="54" y="198"/>
                </a:cxn>
                <a:cxn ang="0">
                  <a:pos x="72" y="205"/>
                </a:cxn>
                <a:cxn ang="0">
                  <a:pos x="109" y="209"/>
                </a:cxn>
                <a:cxn ang="0">
                  <a:pos x="141" y="211"/>
                </a:cxn>
                <a:cxn ang="0">
                  <a:pos x="160" y="202"/>
                </a:cxn>
                <a:cxn ang="0">
                  <a:pos x="164" y="213"/>
                </a:cxn>
                <a:cxn ang="0">
                  <a:pos x="160" y="214"/>
                </a:cxn>
                <a:cxn ang="0">
                  <a:pos x="160" y="195"/>
                </a:cxn>
                <a:cxn ang="0">
                  <a:pos x="162" y="177"/>
                </a:cxn>
                <a:cxn ang="0">
                  <a:pos x="160" y="157"/>
                </a:cxn>
                <a:cxn ang="0">
                  <a:pos x="155" y="122"/>
                </a:cxn>
                <a:cxn ang="0">
                  <a:pos x="150" y="95"/>
                </a:cxn>
                <a:cxn ang="0">
                  <a:pos x="147" y="68"/>
                </a:cxn>
                <a:cxn ang="0">
                  <a:pos x="141" y="41"/>
                </a:cxn>
                <a:cxn ang="0">
                  <a:pos x="126" y="12"/>
                </a:cxn>
                <a:cxn ang="0">
                  <a:pos x="114" y="0"/>
                </a:cxn>
              </a:cxnLst>
              <a:rect l="0" t="0" r="r" b="b"/>
              <a:pathLst>
                <a:path w="352" h="456">
                  <a:moveTo>
                    <a:pt x="114" y="0"/>
                  </a:moveTo>
                  <a:lnTo>
                    <a:pt x="241" y="1"/>
                  </a:lnTo>
                  <a:lnTo>
                    <a:pt x="241" y="1"/>
                  </a:lnTo>
                  <a:lnTo>
                    <a:pt x="239" y="3"/>
                  </a:lnTo>
                  <a:lnTo>
                    <a:pt x="234" y="7"/>
                  </a:lnTo>
                  <a:lnTo>
                    <a:pt x="229" y="14"/>
                  </a:lnTo>
                  <a:lnTo>
                    <a:pt x="223" y="23"/>
                  </a:lnTo>
                  <a:lnTo>
                    <a:pt x="219" y="30"/>
                  </a:lnTo>
                  <a:lnTo>
                    <a:pt x="216" y="41"/>
                  </a:lnTo>
                  <a:lnTo>
                    <a:pt x="214" y="48"/>
                  </a:lnTo>
                  <a:lnTo>
                    <a:pt x="213" y="56"/>
                  </a:lnTo>
                  <a:lnTo>
                    <a:pt x="205" y="90"/>
                  </a:lnTo>
                  <a:lnTo>
                    <a:pt x="203" y="110"/>
                  </a:lnTo>
                  <a:lnTo>
                    <a:pt x="200" y="130"/>
                  </a:lnTo>
                  <a:lnTo>
                    <a:pt x="198" y="149"/>
                  </a:lnTo>
                  <a:lnTo>
                    <a:pt x="195" y="166"/>
                  </a:lnTo>
                  <a:lnTo>
                    <a:pt x="195" y="180"/>
                  </a:lnTo>
                  <a:lnTo>
                    <a:pt x="195" y="193"/>
                  </a:lnTo>
                  <a:lnTo>
                    <a:pt x="195" y="204"/>
                  </a:lnTo>
                  <a:lnTo>
                    <a:pt x="196" y="207"/>
                  </a:lnTo>
                  <a:lnTo>
                    <a:pt x="198" y="211"/>
                  </a:lnTo>
                  <a:lnTo>
                    <a:pt x="198" y="211"/>
                  </a:lnTo>
                  <a:lnTo>
                    <a:pt x="200" y="211"/>
                  </a:lnTo>
                  <a:lnTo>
                    <a:pt x="205" y="211"/>
                  </a:lnTo>
                  <a:lnTo>
                    <a:pt x="210" y="211"/>
                  </a:lnTo>
                  <a:lnTo>
                    <a:pt x="214" y="211"/>
                  </a:lnTo>
                  <a:lnTo>
                    <a:pt x="221" y="211"/>
                  </a:lnTo>
                  <a:lnTo>
                    <a:pt x="231" y="211"/>
                  </a:lnTo>
                  <a:lnTo>
                    <a:pt x="241" y="211"/>
                  </a:lnTo>
                  <a:lnTo>
                    <a:pt x="249" y="211"/>
                  </a:lnTo>
                  <a:lnTo>
                    <a:pt x="262" y="209"/>
                  </a:lnTo>
                  <a:lnTo>
                    <a:pt x="275" y="207"/>
                  </a:lnTo>
                  <a:lnTo>
                    <a:pt x="287" y="205"/>
                  </a:lnTo>
                  <a:lnTo>
                    <a:pt x="300" y="204"/>
                  </a:lnTo>
                  <a:lnTo>
                    <a:pt x="310" y="200"/>
                  </a:lnTo>
                  <a:lnTo>
                    <a:pt x="319" y="196"/>
                  </a:lnTo>
                  <a:lnTo>
                    <a:pt x="328" y="193"/>
                  </a:lnTo>
                  <a:lnTo>
                    <a:pt x="331" y="189"/>
                  </a:lnTo>
                  <a:lnTo>
                    <a:pt x="336" y="186"/>
                  </a:lnTo>
                  <a:lnTo>
                    <a:pt x="344" y="177"/>
                  </a:lnTo>
                  <a:lnTo>
                    <a:pt x="349" y="168"/>
                  </a:lnTo>
                  <a:lnTo>
                    <a:pt x="352" y="166"/>
                  </a:lnTo>
                  <a:lnTo>
                    <a:pt x="352" y="166"/>
                  </a:lnTo>
                  <a:lnTo>
                    <a:pt x="352" y="285"/>
                  </a:lnTo>
                  <a:lnTo>
                    <a:pt x="341" y="281"/>
                  </a:lnTo>
                  <a:lnTo>
                    <a:pt x="323" y="272"/>
                  </a:lnTo>
                  <a:lnTo>
                    <a:pt x="321" y="272"/>
                  </a:lnTo>
                  <a:lnTo>
                    <a:pt x="319" y="270"/>
                  </a:lnTo>
                  <a:lnTo>
                    <a:pt x="311" y="267"/>
                  </a:lnTo>
                  <a:lnTo>
                    <a:pt x="301" y="265"/>
                  </a:lnTo>
                  <a:lnTo>
                    <a:pt x="291" y="261"/>
                  </a:lnTo>
                  <a:lnTo>
                    <a:pt x="285" y="260"/>
                  </a:lnTo>
                  <a:lnTo>
                    <a:pt x="278" y="258"/>
                  </a:lnTo>
                  <a:lnTo>
                    <a:pt x="262" y="256"/>
                  </a:lnTo>
                  <a:lnTo>
                    <a:pt x="247" y="254"/>
                  </a:lnTo>
                  <a:lnTo>
                    <a:pt x="241" y="252"/>
                  </a:lnTo>
                  <a:lnTo>
                    <a:pt x="237" y="252"/>
                  </a:lnTo>
                  <a:lnTo>
                    <a:pt x="229" y="252"/>
                  </a:lnTo>
                  <a:lnTo>
                    <a:pt x="218" y="252"/>
                  </a:lnTo>
                  <a:lnTo>
                    <a:pt x="210" y="251"/>
                  </a:lnTo>
                  <a:lnTo>
                    <a:pt x="208" y="251"/>
                  </a:lnTo>
                  <a:lnTo>
                    <a:pt x="206" y="251"/>
                  </a:lnTo>
                  <a:lnTo>
                    <a:pt x="205" y="251"/>
                  </a:lnTo>
                  <a:lnTo>
                    <a:pt x="201" y="249"/>
                  </a:lnTo>
                  <a:lnTo>
                    <a:pt x="198" y="251"/>
                  </a:lnTo>
                  <a:lnTo>
                    <a:pt x="195" y="252"/>
                  </a:lnTo>
                  <a:lnTo>
                    <a:pt x="195" y="256"/>
                  </a:lnTo>
                  <a:lnTo>
                    <a:pt x="195" y="260"/>
                  </a:lnTo>
                  <a:lnTo>
                    <a:pt x="195" y="270"/>
                  </a:lnTo>
                  <a:lnTo>
                    <a:pt x="195" y="278"/>
                  </a:lnTo>
                  <a:lnTo>
                    <a:pt x="195" y="285"/>
                  </a:lnTo>
                  <a:lnTo>
                    <a:pt x="195" y="290"/>
                  </a:lnTo>
                  <a:lnTo>
                    <a:pt x="195" y="296"/>
                  </a:lnTo>
                  <a:lnTo>
                    <a:pt x="198" y="323"/>
                  </a:lnTo>
                  <a:lnTo>
                    <a:pt x="200" y="352"/>
                  </a:lnTo>
                  <a:lnTo>
                    <a:pt x="205" y="380"/>
                  </a:lnTo>
                  <a:lnTo>
                    <a:pt x="208" y="406"/>
                  </a:lnTo>
                  <a:lnTo>
                    <a:pt x="210" y="409"/>
                  </a:lnTo>
                  <a:lnTo>
                    <a:pt x="211" y="415"/>
                  </a:lnTo>
                  <a:lnTo>
                    <a:pt x="213" y="424"/>
                  </a:lnTo>
                  <a:lnTo>
                    <a:pt x="218" y="433"/>
                  </a:lnTo>
                  <a:lnTo>
                    <a:pt x="219" y="435"/>
                  </a:lnTo>
                  <a:lnTo>
                    <a:pt x="219" y="436"/>
                  </a:lnTo>
                  <a:lnTo>
                    <a:pt x="234" y="454"/>
                  </a:lnTo>
                  <a:lnTo>
                    <a:pt x="113" y="456"/>
                  </a:lnTo>
                  <a:lnTo>
                    <a:pt x="114" y="456"/>
                  </a:lnTo>
                  <a:lnTo>
                    <a:pt x="116" y="454"/>
                  </a:lnTo>
                  <a:lnTo>
                    <a:pt x="118" y="453"/>
                  </a:lnTo>
                  <a:lnTo>
                    <a:pt x="121" y="447"/>
                  </a:lnTo>
                  <a:lnTo>
                    <a:pt x="124" y="440"/>
                  </a:lnTo>
                  <a:lnTo>
                    <a:pt x="131" y="433"/>
                  </a:lnTo>
                  <a:lnTo>
                    <a:pt x="134" y="422"/>
                  </a:lnTo>
                  <a:lnTo>
                    <a:pt x="139" y="408"/>
                  </a:lnTo>
                  <a:lnTo>
                    <a:pt x="142" y="402"/>
                  </a:lnTo>
                  <a:lnTo>
                    <a:pt x="142" y="399"/>
                  </a:lnTo>
                  <a:lnTo>
                    <a:pt x="144" y="393"/>
                  </a:lnTo>
                  <a:lnTo>
                    <a:pt x="146" y="390"/>
                  </a:lnTo>
                  <a:lnTo>
                    <a:pt x="147" y="384"/>
                  </a:lnTo>
                  <a:lnTo>
                    <a:pt x="149" y="379"/>
                  </a:lnTo>
                  <a:lnTo>
                    <a:pt x="150" y="370"/>
                  </a:lnTo>
                  <a:lnTo>
                    <a:pt x="150" y="361"/>
                  </a:lnTo>
                  <a:lnTo>
                    <a:pt x="152" y="353"/>
                  </a:lnTo>
                  <a:lnTo>
                    <a:pt x="154" y="339"/>
                  </a:lnTo>
                  <a:lnTo>
                    <a:pt x="155" y="326"/>
                  </a:lnTo>
                  <a:lnTo>
                    <a:pt x="159" y="312"/>
                  </a:lnTo>
                  <a:lnTo>
                    <a:pt x="160" y="296"/>
                  </a:lnTo>
                  <a:lnTo>
                    <a:pt x="160" y="281"/>
                  </a:lnTo>
                  <a:lnTo>
                    <a:pt x="160" y="270"/>
                  </a:lnTo>
                  <a:lnTo>
                    <a:pt x="159" y="263"/>
                  </a:lnTo>
                  <a:lnTo>
                    <a:pt x="159" y="256"/>
                  </a:lnTo>
                  <a:lnTo>
                    <a:pt x="159" y="254"/>
                  </a:lnTo>
                  <a:lnTo>
                    <a:pt x="159" y="252"/>
                  </a:lnTo>
                  <a:lnTo>
                    <a:pt x="157" y="252"/>
                  </a:lnTo>
                  <a:lnTo>
                    <a:pt x="154" y="252"/>
                  </a:lnTo>
                  <a:lnTo>
                    <a:pt x="150" y="252"/>
                  </a:lnTo>
                  <a:lnTo>
                    <a:pt x="150" y="252"/>
                  </a:lnTo>
                  <a:lnTo>
                    <a:pt x="149" y="252"/>
                  </a:lnTo>
                  <a:lnTo>
                    <a:pt x="146" y="251"/>
                  </a:lnTo>
                  <a:lnTo>
                    <a:pt x="142" y="251"/>
                  </a:lnTo>
                  <a:lnTo>
                    <a:pt x="134" y="251"/>
                  </a:lnTo>
                  <a:lnTo>
                    <a:pt x="124" y="251"/>
                  </a:lnTo>
                  <a:lnTo>
                    <a:pt x="114" y="251"/>
                  </a:lnTo>
                  <a:lnTo>
                    <a:pt x="105" y="252"/>
                  </a:lnTo>
                  <a:lnTo>
                    <a:pt x="96" y="252"/>
                  </a:lnTo>
                  <a:lnTo>
                    <a:pt x="88" y="254"/>
                  </a:lnTo>
                  <a:lnTo>
                    <a:pt x="75" y="256"/>
                  </a:lnTo>
                  <a:lnTo>
                    <a:pt x="68" y="258"/>
                  </a:lnTo>
                  <a:lnTo>
                    <a:pt x="60" y="260"/>
                  </a:lnTo>
                  <a:lnTo>
                    <a:pt x="44" y="265"/>
                  </a:lnTo>
                  <a:lnTo>
                    <a:pt x="34" y="267"/>
                  </a:lnTo>
                  <a:lnTo>
                    <a:pt x="26" y="272"/>
                  </a:lnTo>
                  <a:lnTo>
                    <a:pt x="19" y="276"/>
                  </a:lnTo>
                  <a:lnTo>
                    <a:pt x="13" y="279"/>
                  </a:lnTo>
                  <a:lnTo>
                    <a:pt x="8" y="283"/>
                  </a:lnTo>
                  <a:lnTo>
                    <a:pt x="1" y="285"/>
                  </a:lnTo>
                  <a:lnTo>
                    <a:pt x="0" y="285"/>
                  </a:lnTo>
                  <a:lnTo>
                    <a:pt x="0" y="166"/>
                  </a:lnTo>
                  <a:lnTo>
                    <a:pt x="0" y="168"/>
                  </a:lnTo>
                  <a:lnTo>
                    <a:pt x="3" y="169"/>
                  </a:lnTo>
                  <a:lnTo>
                    <a:pt x="9" y="175"/>
                  </a:lnTo>
                  <a:lnTo>
                    <a:pt x="18" y="180"/>
                  </a:lnTo>
                  <a:lnTo>
                    <a:pt x="27" y="186"/>
                  </a:lnTo>
                  <a:lnTo>
                    <a:pt x="37" y="191"/>
                  </a:lnTo>
                  <a:lnTo>
                    <a:pt x="54" y="198"/>
                  </a:lnTo>
                  <a:lnTo>
                    <a:pt x="60" y="202"/>
                  </a:lnTo>
                  <a:lnTo>
                    <a:pt x="67" y="204"/>
                  </a:lnTo>
                  <a:lnTo>
                    <a:pt x="72" y="205"/>
                  </a:lnTo>
                  <a:lnTo>
                    <a:pt x="80" y="205"/>
                  </a:lnTo>
                  <a:lnTo>
                    <a:pt x="100" y="209"/>
                  </a:lnTo>
                  <a:lnTo>
                    <a:pt x="109" y="209"/>
                  </a:lnTo>
                  <a:lnTo>
                    <a:pt x="121" y="209"/>
                  </a:lnTo>
                  <a:lnTo>
                    <a:pt x="131" y="211"/>
                  </a:lnTo>
                  <a:lnTo>
                    <a:pt x="141" y="211"/>
                  </a:lnTo>
                  <a:lnTo>
                    <a:pt x="150" y="207"/>
                  </a:lnTo>
                  <a:lnTo>
                    <a:pt x="159" y="204"/>
                  </a:lnTo>
                  <a:lnTo>
                    <a:pt x="160" y="202"/>
                  </a:lnTo>
                  <a:lnTo>
                    <a:pt x="164" y="205"/>
                  </a:lnTo>
                  <a:lnTo>
                    <a:pt x="164" y="207"/>
                  </a:lnTo>
                  <a:lnTo>
                    <a:pt x="164" y="213"/>
                  </a:lnTo>
                  <a:lnTo>
                    <a:pt x="164" y="216"/>
                  </a:lnTo>
                  <a:lnTo>
                    <a:pt x="162" y="216"/>
                  </a:lnTo>
                  <a:lnTo>
                    <a:pt x="160" y="214"/>
                  </a:lnTo>
                  <a:lnTo>
                    <a:pt x="160" y="209"/>
                  </a:lnTo>
                  <a:lnTo>
                    <a:pt x="160" y="205"/>
                  </a:lnTo>
                  <a:lnTo>
                    <a:pt x="160" y="195"/>
                  </a:lnTo>
                  <a:lnTo>
                    <a:pt x="160" y="187"/>
                  </a:lnTo>
                  <a:lnTo>
                    <a:pt x="160" y="182"/>
                  </a:lnTo>
                  <a:lnTo>
                    <a:pt x="162" y="177"/>
                  </a:lnTo>
                  <a:lnTo>
                    <a:pt x="160" y="173"/>
                  </a:lnTo>
                  <a:lnTo>
                    <a:pt x="160" y="166"/>
                  </a:lnTo>
                  <a:lnTo>
                    <a:pt x="160" y="157"/>
                  </a:lnTo>
                  <a:lnTo>
                    <a:pt x="159" y="146"/>
                  </a:lnTo>
                  <a:lnTo>
                    <a:pt x="157" y="133"/>
                  </a:lnTo>
                  <a:lnTo>
                    <a:pt x="155" y="122"/>
                  </a:lnTo>
                  <a:lnTo>
                    <a:pt x="154" y="115"/>
                  </a:lnTo>
                  <a:lnTo>
                    <a:pt x="154" y="108"/>
                  </a:lnTo>
                  <a:lnTo>
                    <a:pt x="150" y="95"/>
                  </a:lnTo>
                  <a:lnTo>
                    <a:pt x="150" y="83"/>
                  </a:lnTo>
                  <a:lnTo>
                    <a:pt x="149" y="75"/>
                  </a:lnTo>
                  <a:lnTo>
                    <a:pt x="147" y="68"/>
                  </a:lnTo>
                  <a:lnTo>
                    <a:pt x="146" y="59"/>
                  </a:lnTo>
                  <a:lnTo>
                    <a:pt x="142" y="48"/>
                  </a:lnTo>
                  <a:lnTo>
                    <a:pt x="141" y="41"/>
                  </a:lnTo>
                  <a:lnTo>
                    <a:pt x="137" y="34"/>
                  </a:lnTo>
                  <a:lnTo>
                    <a:pt x="132" y="25"/>
                  </a:lnTo>
                  <a:lnTo>
                    <a:pt x="126" y="12"/>
                  </a:lnTo>
                  <a:lnTo>
                    <a:pt x="119" y="3"/>
                  </a:lnTo>
                  <a:lnTo>
                    <a:pt x="116" y="1"/>
                  </a:lnTo>
                  <a:lnTo>
                    <a:pt x="114"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66" name="Freeform 42"/>
            <p:cNvSpPr>
              <a:spLocks/>
            </p:cNvSpPr>
            <p:nvPr/>
          </p:nvSpPr>
          <p:spPr bwMode="auto">
            <a:xfrm>
              <a:off x="342" y="248"/>
              <a:ext cx="128" cy="4"/>
            </a:xfrm>
            <a:custGeom>
              <a:avLst/>
              <a:gdLst/>
              <a:ahLst/>
              <a:cxnLst>
                <a:cxn ang="0">
                  <a:pos x="128" y="5"/>
                </a:cxn>
                <a:cxn ang="0">
                  <a:pos x="127" y="0"/>
                </a:cxn>
                <a:cxn ang="0">
                  <a:pos x="0" y="0"/>
                </a:cxn>
                <a:cxn ang="0">
                  <a:pos x="0" y="5"/>
                </a:cxn>
                <a:cxn ang="0">
                  <a:pos x="127" y="5"/>
                </a:cxn>
                <a:cxn ang="0">
                  <a:pos x="128" y="5"/>
                </a:cxn>
              </a:cxnLst>
              <a:rect l="0" t="0" r="r" b="b"/>
              <a:pathLst>
                <a:path w="128" h="5">
                  <a:moveTo>
                    <a:pt x="128" y="5"/>
                  </a:moveTo>
                  <a:lnTo>
                    <a:pt x="127" y="0"/>
                  </a:lnTo>
                  <a:lnTo>
                    <a:pt x="0" y="0"/>
                  </a:lnTo>
                  <a:lnTo>
                    <a:pt x="0" y="5"/>
                  </a:lnTo>
                  <a:lnTo>
                    <a:pt x="127" y="5"/>
                  </a:lnTo>
                  <a:lnTo>
                    <a:pt x="128" y="5"/>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67" name="Freeform 43"/>
            <p:cNvSpPr>
              <a:spLocks/>
            </p:cNvSpPr>
            <p:nvPr/>
          </p:nvSpPr>
          <p:spPr bwMode="auto">
            <a:xfrm>
              <a:off x="456" y="248"/>
              <a:ext cx="14" cy="19"/>
            </a:xfrm>
            <a:custGeom>
              <a:avLst/>
              <a:gdLst/>
              <a:ahLst/>
              <a:cxnLst>
                <a:cxn ang="0">
                  <a:pos x="3" y="20"/>
                </a:cxn>
                <a:cxn ang="0">
                  <a:pos x="3" y="20"/>
                </a:cxn>
                <a:cxn ang="0">
                  <a:pos x="13" y="7"/>
                </a:cxn>
                <a:cxn ang="0">
                  <a:pos x="14" y="5"/>
                </a:cxn>
                <a:cxn ang="0">
                  <a:pos x="13" y="0"/>
                </a:cxn>
                <a:cxn ang="0">
                  <a:pos x="9" y="3"/>
                </a:cxn>
                <a:cxn ang="0">
                  <a:pos x="0" y="14"/>
                </a:cxn>
                <a:cxn ang="0">
                  <a:pos x="0" y="14"/>
                </a:cxn>
                <a:cxn ang="0">
                  <a:pos x="3" y="20"/>
                </a:cxn>
              </a:cxnLst>
              <a:rect l="0" t="0" r="r" b="b"/>
              <a:pathLst>
                <a:path w="14" h="20">
                  <a:moveTo>
                    <a:pt x="3" y="20"/>
                  </a:moveTo>
                  <a:lnTo>
                    <a:pt x="3" y="20"/>
                  </a:lnTo>
                  <a:lnTo>
                    <a:pt x="13" y="7"/>
                  </a:lnTo>
                  <a:lnTo>
                    <a:pt x="14" y="5"/>
                  </a:lnTo>
                  <a:lnTo>
                    <a:pt x="13" y="0"/>
                  </a:lnTo>
                  <a:lnTo>
                    <a:pt x="9" y="3"/>
                  </a:lnTo>
                  <a:lnTo>
                    <a:pt x="0" y="14"/>
                  </a:lnTo>
                  <a:lnTo>
                    <a:pt x="0" y="14"/>
                  </a:lnTo>
                  <a:lnTo>
                    <a:pt x="3" y="2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68" name="Freeform 44"/>
            <p:cNvSpPr>
              <a:spLocks/>
            </p:cNvSpPr>
            <p:nvPr/>
          </p:nvSpPr>
          <p:spPr bwMode="auto">
            <a:xfrm>
              <a:off x="439" y="261"/>
              <a:ext cx="21" cy="45"/>
            </a:xfrm>
            <a:custGeom>
              <a:avLst/>
              <a:gdLst/>
              <a:ahLst/>
              <a:cxnLst>
                <a:cxn ang="0">
                  <a:pos x="3" y="45"/>
                </a:cxn>
                <a:cxn ang="0">
                  <a:pos x="3" y="45"/>
                </a:cxn>
                <a:cxn ang="0">
                  <a:pos x="8" y="29"/>
                </a:cxn>
                <a:cxn ang="0">
                  <a:pos x="10" y="20"/>
                </a:cxn>
                <a:cxn ang="0">
                  <a:pos x="15" y="13"/>
                </a:cxn>
                <a:cxn ang="0">
                  <a:pos x="20" y="6"/>
                </a:cxn>
                <a:cxn ang="0">
                  <a:pos x="17" y="0"/>
                </a:cxn>
                <a:cxn ang="0">
                  <a:pos x="10" y="9"/>
                </a:cxn>
                <a:cxn ang="0">
                  <a:pos x="7" y="17"/>
                </a:cxn>
                <a:cxn ang="0">
                  <a:pos x="3" y="27"/>
                </a:cxn>
                <a:cxn ang="0">
                  <a:pos x="0" y="44"/>
                </a:cxn>
                <a:cxn ang="0">
                  <a:pos x="0" y="44"/>
                </a:cxn>
                <a:cxn ang="0">
                  <a:pos x="3" y="45"/>
                </a:cxn>
              </a:cxnLst>
              <a:rect l="0" t="0" r="r" b="b"/>
              <a:pathLst>
                <a:path w="20" h="45">
                  <a:moveTo>
                    <a:pt x="3" y="45"/>
                  </a:moveTo>
                  <a:lnTo>
                    <a:pt x="3" y="45"/>
                  </a:lnTo>
                  <a:lnTo>
                    <a:pt x="8" y="29"/>
                  </a:lnTo>
                  <a:lnTo>
                    <a:pt x="10" y="20"/>
                  </a:lnTo>
                  <a:lnTo>
                    <a:pt x="15" y="13"/>
                  </a:lnTo>
                  <a:lnTo>
                    <a:pt x="20" y="6"/>
                  </a:lnTo>
                  <a:lnTo>
                    <a:pt x="17" y="0"/>
                  </a:lnTo>
                  <a:lnTo>
                    <a:pt x="10" y="9"/>
                  </a:lnTo>
                  <a:lnTo>
                    <a:pt x="7" y="17"/>
                  </a:lnTo>
                  <a:lnTo>
                    <a:pt x="3" y="27"/>
                  </a:lnTo>
                  <a:lnTo>
                    <a:pt x="0" y="44"/>
                  </a:lnTo>
                  <a:lnTo>
                    <a:pt x="0" y="44"/>
                  </a:lnTo>
                  <a:lnTo>
                    <a:pt x="3" y="45"/>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69" name="Freeform 45"/>
            <p:cNvSpPr>
              <a:spLocks/>
            </p:cNvSpPr>
            <p:nvPr/>
          </p:nvSpPr>
          <p:spPr bwMode="auto">
            <a:xfrm>
              <a:off x="427" y="305"/>
              <a:ext cx="16" cy="74"/>
            </a:xfrm>
            <a:custGeom>
              <a:avLst/>
              <a:gdLst/>
              <a:ahLst/>
              <a:cxnLst>
                <a:cxn ang="0">
                  <a:pos x="5" y="74"/>
                </a:cxn>
                <a:cxn ang="0">
                  <a:pos x="5" y="74"/>
                </a:cxn>
                <a:cxn ang="0">
                  <a:pos x="7" y="54"/>
                </a:cxn>
                <a:cxn ang="0">
                  <a:pos x="10" y="36"/>
                </a:cxn>
                <a:cxn ang="0">
                  <a:pos x="13" y="18"/>
                </a:cxn>
                <a:cxn ang="0">
                  <a:pos x="16" y="1"/>
                </a:cxn>
                <a:cxn ang="0">
                  <a:pos x="13" y="0"/>
                </a:cxn>
                <a:cxn ang="0">
                  <a:pos x="8" y="16"/>
                </a:cxn>
                <a:cxn ang="0">
                  <a:pos x="5" y="34"/>
                </a:cxn>
                <a:cxn ang="0">
                  <a:pos x="2" y="52"/>
                </a:cxn>
                <a:cxn ang="0">
                  <a:pos x="0" y="72"/>
                </a:cxn>
                <a:cxn ang="0">
                  <a:pos x="0" y="72"/>
                </a:cxn>
                <a:cxn ang="0">
                  <a:pos x="5" y="74"/>
                </a:cxn>
              </a:cxnLst>
              <a:rect l="0" t="0" r="r" b="b"/>
              <a:pathLst>
                <a:path w="16" h="74">
                  <a:moveTo>
                    <a:pt x="5" y="74"/>
                  </a:moveTo>
                  <a:lnTo>
                    <a:pt x="5" y="74"/>
                  </a:lnTo>
                  <a:lnTo>
                    <a:pt x="7" y="54"/>
                  </a:lnTo>
                  <a:lnTo>
                    <a:pt x="10" y="36"/>
                  </a:lnTo>
                  <a:lnTo>
                    <a:pt x="13" y="18"/>
                  </a:lnTo>
                  <a:lnTo>
                    <a:pt x="16" y="1"/>
                  </a:lnTo>
                  <a:lnTo>
                    <a:pt x="13" y="0"/>
                  </a:lnTo>
                  <a:lnTo>
                    <a:pt x="8" y="16"/>
                  </a:lnTo>
                  <a:lnTo>
                    <a:pt x="5" y="34"/>
                  </a:lnTo>
                  <a:lnTo>
                    <a:pt x="2" y="52"/>
                  </a:lnTo>
                  <a:lnTo>
                    <a:pt x="0" y="72"/>
                  </a:lnTo>
                  <a:lnTo>
                    <a:pt x="0" y="72"/>
                  </a:lnTo>
                  <a:lnTo>
                    <a:pt x="5" y="74"/>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70" name="Freeform 46"/>
            <p:cNvSpPr>
              <a:spLocks/>
            </p:cNvSpPr>
            <p:nvPr/>
          </p:nvSpPr>
          <p:spPr bwMode="auto">
            <a:xfrm>
              <a:off x="420" y="376"/>
              <a:ext cx="12" cy="66"/>
            </a:xfrm>
            <a:custGeom>
              <a:avLst/>
              <a:gdLst/>
              <a:ahLst/>
              <a:cxnLst>
                <a:cxn ang="0">
                  <a:pos x="5" y="65"/>
                </a:cxn>
                <a:cxn ang="0">
                  <a:pos x="5" y="65"/>
                </a:cxn>
                <a:cxn ang="0">
                  <a:pos x="5" y="52"/>
                </a:cxn>
                <a:cxn ang="0">
                  <a:pos x="7" y="38"/>
                </a:cxn>
                <a:cxn ang="0">
                  <a:pos x="10" y="21"/>
                </a:cxn>
                <a:cxn ang="0">
                  <a:pos x="12" y="2"/>
                </a:cxn>
                <a:cxn ang="0">
                  <a:pos x="7" y="0"/>
                </a:cxn>
                <a:cxn ang="0">
                  <a:pos x="4" y="20"/>
                </a:cxn>
                <a:cxn ang="0">
                  <a:pos x="4" y="38"/>
                </a:cxn>
                <a:cxn ang="0">
                  <a:pos x="2" y="50"/>
                </a:cxn>
                <a:cxn ang="0">
                  <a:pos x="0" y="65"/>
                </a:cxn>
                <a:cxn ang="0">
                  <a:pos x="0" y="65"/>
                </a:cxn>
                <a:cxn ang="0">
                  <a:pos x="5" y="65"/>
                </a:cxn>
              </a:cxnLst>
              <a:rect l="0" t="0" r="r" b="b"/>
              <a:pathLst>
                <a:path w="12" h="65">
                  <a:moveTo>
                    <a:pt x="5" y="65"/>
                  </a:moveTo>
                  <a:lnTo>
                    <a:pt x="5" y="65"/>
                  </a:lnTo>
                  <a:lnTo>
                    <a:pt x="5" y="52"/>
                  </a:lnTo>
                  <a:lnTo>
                    <a:pt x="7" y="38"/>
                  </a:lnTo>
                  <a:lnTo>
                    <a:pt x="10" y="21"/>
                  </a:lnTo>
                  <a:lnTo>
                    <a:pt x="12" y="2"/>
                  </a:lnTo>
                  <a:lnTo>
                    <a:pt x="7" y="0"/>
                  </a:lnTo>
                  <a:lnTo>
                    <a:pt x="4" y="20"/>
                  </a:lnTo>
                  <a:lnTo>
                    <a:pt x="4" y="38"/>
                  </a:lnTo>
                  <a:lnTo>
                    <a:pt x="2" y="50"/>
                  </a:lnTo>
                  <a:lnTo>
                    <a:pt x="0" y="65"/>
                  </a:lnTo>
                  <a:lnTo>
                    <a:pt x="0" y="65"/>
                  </a:lnTo>
                  <a:lnTo>
                    <a:pt x="5" y="65"/>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71" name="Freeform 47"/>
            <p:cNvSpPr>
              <a:spLocks/>
            </p:cNvSpPr>
            <p:nvPr/>
          </p:nvSpPr>
          <p:spPr bwMode="auto">
            <a:xfrm>
              <a:off x="420" y="443"/>
              <a:ext cx="7" cy="19"/>
            </a:xfrm>
            <a:custGeom>
              <a:avLst/>
              <a:gdLst/>
              <a:ahLst/>
              <a:cxnLst>
                <a:cxn ang="0">
                  <a:pos x="7" y="14"/>
                </a:cxn>
                <a:cxn ang="0">
                  <a:pos x="7" y="14"/>
                </a:cxn>
                <a:cxn ang="0">
                  <a:pos x="7" y="12"/>
                </a:cxn>
                <a:cxn ang="0">
                  <a:pos x="5" y="0"/>
                </a:cxn>
                <a:cxn ang="0">
                  <a:pos x="0" y="0"/>
                </a:cxn>
                <a:cxn ang="0">
                  <a:pos x="2" y="14"/>
                </a:cxn>
                <a:cxn ang="0">
                  <a:pos x="5" y="20"/>
                </a:cxn>
                <a:cxn ang="0">
                  <a:pos x="5" y="20"/>
                </a:cxn>
                <a:cxn ang="0">
                  <a:pos x="7" y="14"/>
                </a:cxn>
              </a:cxnLst>
              <a:rect l="0" t="0" r="r" b="b"/>
              <a:pathLst>
                <a:path w="7" h="20">
                  <a:moveTo>
                    <a:pt x="7" y="14"/>
                  </a:moveTo>
                  <a:lnTo>
                    <a:pt x="7" y="14"/>
                  </a:lnTo>
                  <a:lnTo>
                    <a:pt x="7" y="12"/>
                  </a:lnTo>
                  <a:lnTo>
                    <a:pt x="5" y="0"/>
                  </a:lnTo>
                  <a:lnTo>
                    <a:pt x="0" y="0"/>
                  </a:lnTo>
                  <a:lnTo>
                    <a:pt x="2" y="14"/>
                  </a:lnTo>
                  <a:lnTo>
                    <a:pt x="5" y="20"/>
                  </a:lnTo>
                  <a:lnTo>
                    <a:pt x="5" y="20"/>
                  </a:lnTo>
                  <a:lnTo>
                    <a:pt x="7" y="14"/>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72" name="Freeform 48"/>
            <p:cNvSpPr>
              <a:spLocks/>
            </p:cNvSpPr>
            <p:nvPr/>
          </p:nvSpPr>
          <p:spPr bwMode="auto">
            <a:xfrm>
              <a:off x="423" y="456"/>
              <a:ext cx="36" cy="8"/>
            </a:xfrm>
            <a:custGeom>
              <a:avLst/>
              <a:gdLst/>
              <a:ahLst/>
              <a:cxnLst>
                <a:cxn ang="0">
                  <a:pos x="35" y="0"/>
                </a:cxn>
                <a:cxn ang="0">
                  <a:pos x="35" y="0"/>
                </a:cxn>
                <a:cxn ang="0">
                  <a:pos x="9" y="0"/>
                </a:cxn>
                <a:cxn ang="0">
                  <a:pos x="2" y="0"/>
                </a:cxn>
                <a:cxn ang="0">
                  <a:pos x="0" y="6"/>
                </a:cxn>
                <a:cxn ang="0">
                  <a:pos x="9" y="7"/>
                </a:cxn>
                <a:cxn ang="0">
                  <a:pos x="35" y="7"/>
                </a:cxn>
                <a:cxn ang="0">
                  <a:pos x="35" y="7"/>
                </a:cxn>
                <a:cxn ang="0">
                  <a:pos x="35" y="0"/>
                </a:cxn>
              </a:cxnLst>
              <a:rect l="0" t="0" r="r" b="b"/>
              <a:pathLst>
                <a:path w="35" h="7">
                  <a:moveTo>
                    <a:pt x="35" y="0"/>
                  </a:moveTo>
                  <a:lnTo>
                    <a:pt x="35" y="0"/>
                  </a:lnTo>
                  <a:lnTo>
                    <a:pt x="9" y="0"/>
                  </a:lnTo>
                  <a:lnTo>
                    <a:pt x="2" y="0"/>
                  </a:lnTo>
                  <a:lnTo>
                    <a:pt x="0" y="6"/>
                  </a:lnTo>
                  <a:lnTo>
                    <a:pt x="9" y="7"/>
                  </a:lnTo>
                  <a:lnTo>
                    <a:pt x="35" y="7"/>
                  </a:lnTo>
                  <a:lnTo>
                    <a:pt x="35" y="7"/>
                  </a:lnTo>
                  <a:lnTo>
                    <a:pt x="35"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73" name="Freeform 49"/>
            <p:cNvSpPr>
              <a:spLocks/>
            </p:cNvSpPr>
            <p:nvPr/>
          </p:nvSpPr>
          <p:spPr bwMode="auto">
            <a:xfrm>
              <a:off x="460" y="454"/>
              <a:ext cx="55" cy="9"/>
            </a:xfrm>
            <a:custGeom>
              <a:avLst/>
              <a:gdLst/>
              <a:ahLst/>
              <a:cxnLst>
                <a:cxn ang="0">
                  <a:pos x="56" y="0"/>
                </a:cxn>
                <a:cxn ang="0">
                  <a:pos x="56" y="0"/>
                </a:cxn>
                <a:cxn ang="0">
                  <a:pos x="42" y="1"/>
                </a:cxn>
                <a:cxn ang="0">
                  <a:pos x="31" y="1"/>
                </a:cxn>
                <a:cxn ang="0">
                  <a:pos x="18" y="3"/>
                </a:cxn>
                <a:cxn ang="0">
                  <a:pos x="0" y="3"/>
                </a:cxn>
                <a:cxn ang="0">
                  <a:pos x="0" y="10"/>
                </a:cxn>
                <a:cxn ang="0">
                  <a:pos x="18" y="10"/>
                </a:cxn>
                <a:cxn ang="0">
                  <a:pos x="31" y="9"/>
                </a:cxn>
                <a:cxn ang="0">
                  <a:pos x="44" y="7"/>
                </a:cxn>
                <a:cxn ang="0">
                  <a:pos x="56" y="5"/>
                </a:cxn>
                <a:cxn ang="0">
                  <a:pos x="56" y="5"/>
                </a:cxn>
                <a:cxn ang="0">
                  <a:pos x="56" y="0"/>
                </a:cxn>
              </a:cxnLst>
              <a:rect l="0" t="0" r="r" b="b"/>
              <a:pathLst>
                <a:path w="56" h="10">
                  <a:moveTo>
                    <a:pt x="56" y="0"/>
                  </a:moveTo>
                  <a:lnTo>
                    <a:pt x="56" y="0"/>
                  </a:lnTo>
                  <a:lnTo>
                    <a:pt x="42" y="1"/>
                  </a:lnTo>
                  <a:lnTo>
                    <a:pt x="31" y="1"/>
                  </a:lnTo>
                  <a:lnTo>
                    <a:pt x="18" y="3"/>
                  </a:lnTo>
                  <a:lnTo>
                    <a:pt x="0" y="3"/>
                  </a:lnTo>
                  <a:lnTo>
                    <a:pt x="0" y="10"/>
                  </a:lnTo>
                  <a:lnTo>
                    <a:pt x="18" y="10"/>
                  </a:lnTo>
                  <a:lnTo>
                    <a:pt x="31" y="9"/>
                  </a:lnTo>
                  <a:lnTo>
                    <a:pt x="44" y="7"/>
                  </a:lnTo>
                  <a:lnTo>
                    <a:pt x="56" y="5"/>
                  </a:lnTo>
                  <a:lnTo>
                    <a:pt x="56" y="5"/>
                  </a:lnTo>
                  <a:lnTo>
                    <a:pt x="56"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74" name="Freeform 50"/>
            <p:cNvSpPr>
              <a:spLocks/>
            </p:cNvSpPr>
            <p:nvPr/>
          </p:nvSpPr>
          <p:spPr bwMode="auto">
            <a:xfrm>
              <a:off x="515" y="441"/>
              <a:ext cx="42" cy="17"/>
            </a:xfrm>
            <a:custGeom>
              <a:avLst/>
              <a:gdLst/>
              <a:ahLst/>
              <a:cxnLst>
                <a:cxn ang="0">
                  <a:pos x="39" y="0"/>
                </a:cxn>
                <a:cxn ang="0">
                  <a:pos x="39" y="0"/>
                </a:cxn>
                <a:cxn ang="0">
                  <a:pos x="31" y="4"/>
                </a:cxn>
                <a:cxn ang="0">
                  <a:pos x="23" y="5"/>
                </a:cxn>
                <a:cxn ang="0">
                  <a:pos x="13" y="9"/>
                </a:cxn>
                <a:cxn ang="0">
                  <a:pos x="0" y="13"/>
                </a:cxn>
                <a:cxn ang="0">
                  <a:pos x="0" y="18"/>
                </a:cxn>
                <a:cxn ang="0">
                  <a:pos x="14" y="14"/>
                </a:cxn>
                <a:cxn ang="0">
                  <a:pos x="23" y="13"/>
                </a:cxn>
                <a:cxn ang="0">
                  <a:pos x="32" y="9"/>
                </a:cxn>
                <a:cxn ang="0">
                  <a:pos x="41" y="5"/>
                </a:cxn>
                <a:cxn ang="0">
                  <a:pos x="41" y="5"/>
                </a:cxn>
                <a:cxn ang="0">
                  <a:pos x="39" y="0"/>
                </a:cxn>
              </a:cxnLst>
              <a:rect l="0" t="0" r="r" b="b"/>
              <a:pathLst>
                <a:path w="41" h="18">
                  <a:moveTo>
                    <a:pt x="39" y="0"/>
                  </a:moveTo>
                  <a:lnTo>
                    <a:pt x="39" y="0"/>
                  </a:lnTo>
                  <a:lnTo>
                    <a:pt x="31" y="4"/>
                  </a:lnTo>
                  <a:lnTo>
                    <a:pt x="23" y="5"/>
                  </a:lnTo>
                  <a:lnTo>
                    <a:pt x="13" y="9"/>
                  </a:lnTo>
                  <a:lnTo>
                    <a:pt x="0" y="13"/>
                  </a:lnTo>
                  <a:lnTo>
                    <a:pt x="0" y="18"/>
                  </a:lnTo>
                  <a:lnTo>
                    <a:pt x="14" y="14"/>
                  </a:lnTo>
                  <a:lnTo>
                    <a:pt x="23" y="13"/>
                  </a:lnTo>
                  <a:lnTo>
                    <a:pt x="32" y="9"/>
                  </a:lnTo>
                  <a:lnTo>
                    <a:pt x="41" y="5"/>
                  </a:lnTo>
                  <a:lnTo>
                    <a:pt x="41" y="5"/>
                  </a:lnTo>
                  <a:lnTo>
                    <a:pt x="39"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75" name="Freeform 51"/>
            <p:cNvSpPr>
              <a:spLocks/>
            </p:cNvSpPr>
            <p:nvPr/>
          </p:nvSpPr>
          <p:spPr bwMode="auto">
            <a:xfrm>
              <a:off x="555" y="414"/>
              <a:ext cx="28" cy="30"/>
            </a:xfrm>
            <a:custGeom>
              <a:avLst/>
              <a:gdLst/>
              <a:ahLst/>
              <a:cxnLst>
                <a:cxn ang="0">
                  <a:pos x="28" y="0"/>
                </a:cxn>
                <a:cxn ang="0">
                  <a:pos x="28" y="0"/>
                </a:cxn>
                <a:cxn ang="0">
                  <a:pos x="16" y="9"/>
                </a:cxn>
                <a:cxn ang="0">
                  <a:pos x="0" y="25"/>
                </a:cxn>
                <a:cxn ang="0">
                  <a:pos x="2" y="30"/>
                </a:cxn>
                <a:cxn ang="0">
                  <a:pos x="20" y="12"/>
                </a:cxn>
                <a:cxn ang="0">
                  <a:pos x="23" y="0"/>
                </a:cxn>
                <a:cxn ang="0">
                  <a:pos x="23" y="0"/>
                </a:cxn>
                <a:cxn ang="0">
                  <a:pos x="28" y="0"/>
                </a:cxn>
              </a:cxnLst>
              <a:rect l="0" t="0" r="r" b="b"/>
              <a:pathLst>
                <a:path w="28" h="30">
                  <a:moveTo>
                    <a:pt x="28" y="0"/>
                  </a:moveTo>
                  <a:lnTo>
                    <a:pt x="28" y="0"/>
                  </a:lnTo>
                  <a:lnTo>
                    <a:pt x="16" y="9"/>
                  </a:lnTo>
                  <a:lnTo>
                    <a:pt x="0" y="25"/>
                  </a:lnTo>
                  <a:lnTo>
                    <a:pt x="2" y="30"/>
                  </a:lnTo>
                  <a:lnTo>
                    <a:pt x="20" y="12"/>
                  </a:lnTo>
                  <a:lnTo>
                    <a:pt x="23" y="0"/>
                  </a:lnTo>
                  <a:lnTo>
                    <a:pt x="23" y="0"/>
                  </a:lnTo>
                  <a:lnTo>
                    <a:pt x="28"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76" name="Freeform 52"/>
            <p:cNvSpPr>
              <a:spLocks/>
            </p:cNvSpPr>
            <p:nvPr/>
          </p:nvSpPr>
          <p:spPr bwMode="auto">
            <a:xfrm>
              <a:off x="577" y="414"/>
              <a:ext cx="5" cy="125"/>
            </a:xfrm>
            <a:custGeom>
              <a:avLst/>
              <a:gdLst/>
              <a:ahLst/>
              <a:cxnLst>
                <a:cxn ang="0">
                  <a:pos x="2" y="122"/>
                </a:cxn>
                <a:cxn ang="0">
                  <a:pos x="5" y="119"/>
                </a:cxn>
                <a:cxn ang="0">
                  <a:pos x="5" y="0"/>
                </a:cxn>
                <a:cxn ang="0">
                  <a:pos x="0" y="0"/>
                </a:cxn>
                <a:cxn ang="0">
                  <a:pos x="0" y="119"/>
                </a:cxn>
                <a:cxn ang="0">
                  <a:pos x="2" y="122"/>
                </a:cxn>
                <a:cxn ang="0">
                  <a:pos x="2" y="122"/>
                </a:cxn>
                <a:cxn ang="0">
                  <a:pos x="5" y="124"/>
                </a:cxn>
                <a:cxn ang="0">
                  <a:pos x="5" y="119"/>
                </a:cxn>
                <a:cxn ang="0">
                  <a:pos x="2" y="122"/>
                </a:cxn>
              </a:cxnLst>
              <a:rect l="0" t="0" r="r" b="b"/>
              <a:pathLst>
                <a:path w="5" h="124">
                  <a:moveTo>
                    <a:pt x="2" y="122"/>
                  </a:moveTo>
                  <a:lnTo>
                    <a:pt x="5" y="119"/>
                  </a:lnTo>
                  <a:lnTo>
                    <a:pt x="5" y="0"/>
                  </a:lnTo>
                  <a:lnTo>
                    <a:pt x="0" y="0"/>
                  </a:lnTo>
                  <a:lnTo>
                    <a:pt x="0" y="119"/>
                  </a:lnTo>
                  <a:lnTo>
                    <a:pt x="2" y="122"/>
                  </a:lnTo>
                  <a:lnTo>
                    <a:pt x="2" y="122"/>
                  </a:lnTo>
                  <a:lnTo>
                    <a:pt x="5" y="124"/>
                  </a:lnTo>
                  <a:lnTo>
                    <a:pt x="5" y="119"/>
                  </a:lnTo>
                  <a:lnTo>
                    <a:pt x="2" y="122"/>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77" name="Freeform 53"/>
            <p:cNvSpPr>
              <a:spLocks/>
            </p:cNvSpPr>
            <p:nvPr/>
          </p:nvSpPr>
          <p:spPr bwMode="auto">
            <a:xfrm>
              <a:off x="567" y="528"/>
              <a:ext cx="14" cy="9"/>
            </a:xfrm>
            <a:custGeom>
              <a:avLst/>
              <a:gdLst/>
              <a:ahLst/>
              <a:cxnLst>
                <a:cxn ang="0">
                  <a:pos x="3" y="0"/>
                </a:cxn>
                <a:cxn ang="0">
                  <a:pos x="0" y="5"/>
                </a:cxn>
                <a:cxn ang="0">
                  <a:pos x="12" y="10"/>
                </a:cxn>
                <a:cxn ang="0">
                  <a:pos x="13" y="7"/>
                </a:cxn>
                <a:cxn ang="0">
                  <a:pos x="3" y="0"/>
                </a:cxn>
                <a:cxn ang="0">
                  <a:pos x="3" y="0"/>
                </a:cxn>
              </a:cxnLst>
              <a:rect l="0" t="0" r="r" b="b"/>
              <a:pathLst>
                <a:path w="13" h="10">
                  <a:moveTo>
                    <a:pt x="3" y="0"/>
                  </a:moveTo>
                  <a:lnTo>
                    <a:pt x="0" y="5"/>
                  </a:lnTo>
                  <a:lnTo>
                    <a:pt x="12" y="10"/>
                  </a:lnTo>
                  <a:lnTo>
                    <a:pt x="13" y="7"/>
                  </a:lnTo>
                  <a:lnTo>
                    <a:pt x="3" y="0"/>
                  </a:lnTo>
                  <a:lnTo>
                    <a:pt x="3"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78" name="Freeform 54"/>
            <p:cNvSpPr>
              <a:spLocks/>
            </p:cNvSpPr>
            <p:nvPr/>
          </p:nvSpPr>
          <p:spPr bwMode="auto">
            <a:xfrm>
              <a:off x="550" y="518"/>
              <a:ext cx="21" cy="13"/>
            </a:xfrm>
            <a:custGeom>
              <a:avLst/>
              <a:gdLst/>
              <a:ahLst/>
              <a:cxnLst>
                <a:cxn ang="0">
                  <a:pos x="2" y="0"/>
                </a:cxn>
                <a:cxn ang="0">
                  <a:pos x="0" y="5"/>
                </a:cxn>
                <a:cxn ang="0">
                  <a:pos x="18" y="14"/>
                </a:cxn>
                <a:cxn ang="0">
                  <a:pos x="21" y="9"/>
                </a:cxn>
                <a:cxn ang="0">
                  <a:pos x="3" y="0"/>
                </a:cxn>
                <a:cxn ang="0">
                  <a:pos x="2" y="0"/>
                </a:cxn>
              </a:cxnLst>
              <a:rect l="0" t="0" r="r" b="b"/>
              <a:pathLst>
                <a:path w="21" h="14">
                  <a:moveTo>
                    <a:pt x="2" y="0"/>
                  </a:moveTo>
                  <a:lnTo>
                    <a:pt x="0" y="5"/>
                  </a:lnTo>
                  <a:lnTo>
                    <a:pt x="18" y="14"/>
                  </a:lnTo>
                  <a:lnTo>
                    <a:pt x="21" y="9"/>
                  </a:lnTo>
                  <a:lnTo>
                    <a:pt x="3" y="0"/>
                  </a:lnTo>
                  <a:lnTo>
                    <a:pt x="2"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79" name="Freeform 55"/>
            <p:cNvSpPr>
              <a:spLocks/>
            </p:cNvSpPr>
            <p:nvPr/>
          </p:nvSpPr>
          <p:spPr bwMode="auto">
            <a:xfrm>
              <a:off x="518" y="507"/>
              <a:ext cx="33" cy="17"/>
            </a:xfrm>
            <a:custGeom>
              <a:avLst/>
              <a:gdLst/>
              <a:ahLst/>
              <a:cxnLst>
                <a:cxn ang="0">
                  <a:pos x="0" y="7"/>
                </a:cxn>
                <a:cxn ang="0">
                  <a:pos x="0" y="7"/>
                </a:cxn>
                <a:cxn ang="0">
                  <a:pos x="20" y="12"/>
                </a:cxn>
                <a:cxn ang="0">
                  <a:pos x="30" y="16"/>
                </a:cxn>
                <a:cxn ang="0">
                  <a:pos x="32" y="11"/>
                </a:cxn>
                <a:cxn ang="0">
                  <a:pos x="22" y="7"/>
                </a:cxn>
                <a:cxn ang="0">
                  <a:pos x="2" y="0"/>
                </a:cxn>
                <a:cxn ang="0">
                  <a:pos x="2" y="0"/>
                </a:cxn>
                <a:cxn ang="0">
                  <a:pos x="0" y="7"/>
                </a:cxn>
              </a:cxnLst>
              <a:rect l="0" t="0" r="r" b="b"/>
              <a:pathLst>
                <a:path w="32" h="16">
                  <a:moveTo>
                    <a:pt x="0" y="7"/>
                  </a:moveTo>
                  <a:lnTo>
                    <a:pt x="0" y="7"/>
                  </a:lnTo>
                  <a:lnTo>
                    <a:pt x="20" y="12"/>
                  </a:lnTo>
                  <a:lnTo>
                    <a:pt x="30" y="16"/>
                  </a:lnTo>
                  <a:lnTo>
                    <a:pt x="32" y="11"/>
                  </a:lnTo>
                  <a:lnTo>
                    <a:pt x="22" y="7"/>
                  </a:lnTo>
                  <a:lnTo>
                    <a:pt x="2" y="0"/>
                  </a:lnTo>
                  <a:lnTo>
                    <a:pt x="2" y="0"/>
                  </a:lnTo>
                  <a:lnTo>
                    <a:pt x="0" y="7"/>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80" name="Freeform 56"/>
            <p:cNvSpPr>
              <a:spLocks/>
            </p:cNvSpPr>
            <p:nvPr/>
          </p:nvSpPr>
          <p:spPr bwMode="auto">
            <a:xfrm>
              <a:off x="465" y="497"/>
              <a:ext cx="55" cy="17"/>
            </a:xfrm>
            <a:custGeom>
              <a:avLst/>
              <a:gdLst/>
              <a:ahLst/>
              <a:cxnLst>
                <a:cxn ang="0">
                  <a:pos x="0" y="7"/>
                </a:cxn>
                <a:cxn ang="0">
                  <a:pos x="0" y="7"/>
                </a:cxn>
                <a:cxn ang="0">
                  <a:pos x="10" y="7"/>
                </a:cxn>
                <a:cxn ang="0">
                  <a:pos x="25" y="9"/>
                </a:cxn>
                <a:cxn ang="0">
                  <a:pos x="41" y="12"/>
                </a:cxn>
                <a:cxn ang="0">
                  <a:pos x="54" y="16"/>
                </a:cxn>
                <a:cxn ang="0">
                  <a:pos x="56" y="9"/>
                </a:cxn>
                <a:cxn ang="0">
                  <a:pos x="41" y="7"/>
                </a:cxn>
                <a:cxn ang="0">
                  <a:pos x="27" y="3"/>
                </a:cxn>
                <a:cxn ang="0">
                  <a:pos x="12" y="2"/>
                </a:cxn>
                <a:cxn ang="0">
                  <a:pos x="0" y="0"/>
                </a:cxn>
                <a:cxn ang="0">
                  <a:pos x="0" y="0"/>
                </a:cxn>
                <a:cxn ang="0">
                  <a:pos x="0" y="7"/>
                </a:cxn>
              </a:cxnLst>
              <a:rect l="0" t="0" r="r" b="b"/>
              <a:pathLst>
                <a:path w="56" h="16">
                  <a:moveTo>
                    <a:pt x="0" y="7"/>
                  </a:moveTo>
                  <a:lnTo>
                    <a:pt x="0" y="7"/>
                  </a:lnTo>
                  <a:lnTo>
                    <a:pt x="10" y="7"/>
                  </a:lnTo>
                  <a:lnTo>
                    <a:pt x="25" y="9"/>
                  </a:lnTo>
                  <a:lnTo>
                    <a:pt x="41" y="12"/>
                  </a:lnTo>
                  <a:lnTo>
                    <a:pt x="54" y="16"/>
                  </a:lnTo>
                  <a:lnTo>
                    <a:pt x="56" y="9"/>
                  </a:lnTo>
                  <a:lnTo>
                    <a:pt x="41" y="7"/>
                  </a:lnTo>
                  <a:lnTo>
                    <a:pt x="27" y="3"/>
                  </a:lnTo>
                  <a:lnTo>
                    <a:pt x="12" y="2"/>
                  </a:lnTo>
                  <a:lnTo>
                    <a:pt x="0" y="0"/>
                  </a:lnTo>
                  <a:lnTo>
                    <a:pt x="0" y="0"/>
                  </a:lnTo>
                  <a:lnTo>
                    <a:pt x="0" y="7"/>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81" name="Freeform 57"/>
            <p:cNvSpPr>
              <a:spLocks/>
            </p:cNvSpPr>
            <p:nvPr/>
          </p:nvSpPr>
          <p:spPr bwMode="auto">
            <a:xfrm>
              <a:off x="434" y="495"/>
              <a:ext cx="31" cy="9"/>
            </a:xfrm>
            <a:custGeom>
              <a:avLst/>
              <a:gdLst/>
              <a:ahLst/>
              <a:cxnLst>
                <a:cxn ang="0">
                  <a:pos x="5" y="4"/>
                </a:cxn>
                <a:cxn ang="0">
                  <a:pos x="5" y="4"/>
                </a:cxn>
                <a:cxn ang="0">
                  <a:pos x="13" y="7"/>
                </a:cxn>
                <a:cxn ang="0">
                  <a:pos x="32" y="9"/>
                </a:cxn>
                <a:cxn ang="0">
                  <a:pos x="32" y="2"/>
                </a:cxn>
                <a:cxn ang="0">
                  <a:pos x="13" y="0"/>
                </a:cxn>
                <a:cxn ang="0">
                  <a:pos x="0" y="4"/>
                </a:cxn>
                <a:cxn ang="0">
                  <a:pos x="0" y="4"/>
                </a:cxn>
                <a:cxn ang="0">
                  <a:pos x="5" y="4"/>
                </a:cxn>
              </a:cxnLst>
              <a:rect l="0" t="0" r="r" b="b"/>
              <a:pathLst>
                <a:path w="32" h="9">
                  <a:moveTo>
                    <a:pt x="5" y="4"/>
                  </a:moveTo>
                  <a:lnTo>
                    <a:pt x="5" y="4"/>
                  </a:lnTo>
                  <a:lnTo>
                    <a:pt x="13" y="7"/>
                  </a:lnTo>
                  <a:lnTo>
                    <a:pt x="32" y="9"/>
                  </a:lnTo>
                  <a:lnTo>
                    <a:pt x="32" y="2"/>
                  </a:lnTo>
                  <a:lnTo>
                    <a:pt x="13" y="0"/>
                  </a:lnTo>
                  <a:lnTo>
                    <a:pt x="0" y="4"/>
                  </a:lnTo>
                  <a:lnTo>
                    <a:pt x="0" y="4"/>
                  </a:lnTo>
                  <a:lnTo>
                    <a:pt x="5" y="4"/>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82" name="Freeform 58"/>
            <p:cNvSpPr>
              <a:spLocks/>
            </p:cNvSpPr>
            <p:nvPr/>
          </p:nvSpPr>
          <p:spPr bwMode="auto">
            <a:xfrm>
              <a:off x="420" y="495"/>
              <a:ext cx="19" cy="13"/>
            </a:xfrm>
            <a:custGeom>
              <a:avLst/>
              <a:gdLst/>
              <a:ahLst/>
              <a:cxnLst>
                <a:cxn ang="0">
                  <a:pos x="5" y="13"/>
                </a:cxn>
                <a:cxn ang="0">
                  <a:pos x="5" y="13"/>
                </a:cxn>
                <a:cxn ang="0">
                  <a:pos x="5" y="9"/>
                </a:cxn>
                <a:cxn ang="0">
                  <a:pos x="7" y="7"/>
                </a:cxn>
                <a:cxn ang="0">
                  <a:pos x="9" y="7"/>
                </a:cxn>
                <a:cxn ang="0">
                  <a:pos x="9" y="5"/>
                </a:cxn>
                <a:cxn ang="0">
                  <a:pos x="14" y="7"/>
                </a:cxn>
                <a:cxn ang="0">
                  <a:pos x="19" y="4"/>
                </a:cxn>
                <a:cxn ang="0">
                  <a:pos x="14" y="4"/>
                </a:cxn>
                <a:cxn ang="0">
                  <a:pos x="14" y="0"/>
                </a:cxn>
                <a:cxn ang="0">
                  <a:pos x="10" y="0"/>
                </a:cxn>
                <a:cxn ang="0">
                  <a:pos x="5" y="0"/>
                </a:cxn>
                <a:cxn ang="0">
                  <a:pos x="4" y="4"/>
                </a:cxn>
                <a:cxn ang="0">
                  <a:pos x="2" y="7"/>
                </a:cxn>
                <a:cxn ang="0">
                  <a:pos x="0" y="13"/>
                </a:cxn>
                <a:cxn ang="0">
                  <a:pos x="0" y="13"/>
                </a:cxn>
                <a:cxn ang="0">
                  <a:pos x="5" y="13"/>
                </a:cxn>
              </a:cxnLst>
              <a:rect l="0" t="0" r="r" b="b"/>
              <a:pathLst>
                <a:path w="19" h="13">
                  <a:moveTo>
                    <a:pt x="5" y="13"/>
                  </a:moveTo>
                  <a:lnTo>
                    <a:pt x="5" y="13"/>
                  </a:lnTo>
                  <a:lnTo>
                    <a:pt x="5" y="9"/>
                  </a:lnTo>
                  <a:lnTo>
                    <a:pt x="7" y="7"/>
                  </a:lnTo>
                  <a:lnTo>
                    <a:pt x="9" y="7"/>
                  </a:lnTo>
                  <a:lnTo>
                    <a:pt x="9" y="5"/>
                  </a:lnTo>
                  <a:lnTo>
                    <a:pt x="14" y="7"/>
                  </a:lnTo>
                  <a:lnTo>
                    <a:pt x="19" y="4"/>
                  </a:lnTo>
                  <a:lnTo>
                    <a:pt x="14" y="4"/>
                  </a:lnTo>
                  <a:lnTo>
                    <a:pt x="14" y="0"/>
                  </a:lnTo>
                  <a:lnTo>
                    <a:pt x="10" y="0"/>
                  </a:lnTo>
                  <a:lnTo>
                    <a:pt x="5" y="0"/>
                  </a:lnTo>
                  <a:lnTo>
                    <a:pt x="4" y="4"/>
                  </a:lnTo>
                  <a:lnTo>
                    <a:pt x="2" y="7"/>
                  </a:lnTo>
                  <a:lnTo>
                    <a:pt x="0" y="13"/>
                  </a:lnTo>
                  <a:lnTo>
                    <a:pt x="0" y="13"/>
                  </a:lnTo>
                  <a:lnTo>
                    <a:pt x="5" y="13"/>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83" name="Freeform 59"/>
            <p:cNvSpPr>
              <a:spLocks/>
            </p:cNvSpPr>
            <p:nvPr/>
          </p:nvSpPr>
          <p:spPr bwMode="auto">
            <a:xfrm>
              <a:off x="420" y="509"/>
              <a:ext cx="7" cy="36"/>
            </a:xfrm>
            <a:custGeom>
              <a:avLst/>
              <a:gdLst/>
              <a:ahLst/>
              <a:cxnLst>
                <a:cxn ang="0">
                  <a:pos x="7" y="36"/>
                </a:cxn>
                <a:cxn ang="0">
                  <a:pos x="7" y="36"/>
                </a:cxn>
                <a:cxn ang="0">
                  <a:pos x="5" y="16"/>
                </a:cxn>
                <a:cxn ang="0">
                  <a:pos x="5" y="0"/>
                </a:cxn>
                <a:cxn ang="0">
                  <a:pos x="0" y="0"/>
                </a:cxn>
                <a:cxn ang="0">
                  <a:pos x="2" y="16"/>
                </a:cxn>
                <a:cxn ang="0">
                  <a:pos x="2" y="36"/>
                </a:cxn>
                <a:cxn ang="0">
                  <a:pos x="2" y="36"/>
                </a:cxn>
                <a:cxn ang="0">
                  <a:pos x="7" y="36"/>
                </a:cxn>
              </a:cxnLst>
              <a:rect l="0" t="0" r="r" b="b"/>
              <a:pathLst>
                <a:path w="7" h="36">
                  <a:moveTo>
                    <a:pt x="7" y="36"/>
                  </a:moveTo>
                  <a:lnTo>
                    <a:pt x="7" y="36"/>
                  </a:lnTo>
                  <a:lnTo>
                    <a:pt x="5" y="16"/>
                  </a:lnTo>
                  <a:lnTo>
                    <a:pt x="5" y="0"/>
                  </a:lnTo>
                  <a:lnTo>
                    <a:pt x="0" y="0"/>
                  </a:lnTo>
                  <a:lnTo>
                    <a:pt x="2" y="16"/>
                  </a:lnTo>
                  <a:lnTo>
                    <a:pt x="2" y="36"/>
                  </a:lnTo>
                  <a:lnTo>
                    <a:pt x="2" y="36"/>
                  </a:lnTo>
                  <a:lnTo>
                    <a:pt x="7" y="36"/>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84" name="Freeform 60"/>
            <p:cNvSpPr>
              <a:spLocks/>
            </p:cNvSpPr>
            <p:nvPr/>
          </p:nvSpPr>
          <p:spPr bwMode="auto">
            <a:xfrm>
              <a:off x="421" y="545"/>
              <a:ext cx="17" cy="111"/>
            </a:xfrm>
            <a:custGeom>
              <a:avLst/>
              <a:gdLst/>
              <a:ahLst/>
              <a:cxnLst>
                <a:cxn ang="0">
                  <a:pos x="18" y="110"/>
                </a:cxn>
                <a:cxn ang="0">
                  <a:pos x="18" y="110"/>
                </a:cxn>
                <a:cxn ang="0">
                  <a:pos x="13" y="84"/>
                </a:cxn>
                <a:cxn ang="0">
                  <a:pos x="10" y="56"/>
                </a:cxn>
                <a:cxn ang="0">
                  <a:pos x="8" y="27"/>
                </a:cxn>
                <a:cxn ang="0">
                  <a:pos x="5" y="0"/>
                </a:cxn>
                <a:cxn ang="0">
                  <a:pos x="0" y="0"/>
                </a:cxn>
                <a:cxn ang="0">
                  <a:pos x="2" y="29"/>
                </a:cxn>
                <a:cxn ang="0">
                  <a:pos x="5" y="56"/>
                </a:cxn>
                <a:cxn ang="0">
                  <a:pos x="8" y="84"/>
                </a:cxn>
                <a:cxn ang="0">
                  <a:pos x="12" y="112"/>
                </a:cxn>
                <a:cxn ang="0">
                  <a:pos x="12" y="112"/>
                </a:cxn>
                <a:cxn ang="0">
                  <a:pos x="18" y="110"/>
                </a:cxn>
              </a:cxnLst>
              <a:rect l="0" t="0" r="r" b="b"/>
              <a:pathLst>
                <a:path w="18" h="112">
                  <a:moveTo>
                    <a:pt x="18" y="110"/>
                  </a:moveTo>
                  <a:lnTo>
                    <a:pt x="18" y="110"/>
                  </a:lnTo>
                  <a:lnTo>
                    <a:pt x="13" y="84"/>
                  </a:lnTo>
                  <a:lnTo>
                    <a:pt x="10" y="56"/>
                  </a:lnTo>
                  <a:lnTo>
                    <a:pt x="8" y="27"/>
                  </a:lnTo>
                  <a:lnTo>
                    <a:pt x="5" y="0"/>
                  </a:lnTo>
                  <a:lnTo>
                    <a:pt x="0" y="0"/>
                  </a:lnTo>
                  <a:lnTo>
                    <a:pt x="2" y="29"/>
                  </a:lnTo>
                  <a:lnTo>
                    <a:pt x="5" y="56"/>
                  </a:lnTo>
                  <a:lnTo>
                    <a:pt x="8" y="84"/>
                  </a:lnTo>
                  <a:lnTo>
                    <a:pt x="12" y="112"/>
                  </a:lnTo>
                  <a:lnTo>
                    <a:pt x="12" y="112"/>
                  </a:lnTo>
                  <a:lnTo>
                    <a:pt x="18" y="11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85" name="Freeform 61"/>
            <p:cNvSpPr>
              <a:spLocks/>
            </p:cNvSpPr>
            <p:nvPr/>
          </p:nvSpPr>
          <p:spPr bwMode="auto">
            <a:xfrm>
              <a:off x="434" y="654"/>
              <a:ext cx="16" cy="32"/>
            </a:xfrm>
            <a:custGeom>
              <a:avLst/>
              <a:gdLst/>
              <a:ahLst/>
              <a:cxnLst>
                <a:cxn ang="0">
                  <a:pos x="16" y="29"/>
                </a:cxn>
                <a:cxn ang="0">
                  <a:pos x="16" y="29"/>
                </a:cxn>
                <a:cxn ang="0">
                  <a:pos x="11" y="18"/>
                </a:cxn>
                <a:cxn ang="0">
                  <a:pos x="6" y="0"/>
                </a:cxn>
                <a:cxn ang="0">
                  <a:pos x="0" y="2"/>
                </a:cxn>
                <a:cxn ang="0">
                  <a:pos x="8" y="18"/>
                </a:cxn>
                <a:cxn ang="0">
                  <a:pos x="13" y="32"/>
                </a:cxn>
                <a:cxn ang="0">
                  <a:pos x="13" y="32"/>
                </a:cxn>
                <a:cxn ang="0">
                  <a:pos x="16" y="29"/>
                </a:cxn>
              </a:cxnLst>
              <a:rect l="0" t="0" r="r" b="b"/>
              <a:pathLst>
                <a:path w="16" h="32">
                  <a:moveTo>
                    <a:pt x="16" y="29"/>
                  </a:moveTo>
                  <a:lnTo>
                    <a:pt x="16" y="29"/>
                  </a:lnTo>
                  <a:lnTo>
                    <a:pt x="11" y="18"/>
                  </a:lnTo>
                  <a:lnTo>
                    <a:pt x="6" y="0"/>
                  </a:lnTo>
                  <a:lnTo>
                    <a:pt x="0" y="2"/>
                  </a:lnTo>
                  <a:lnTo>
                    <a:pt x="8" y="18"/>
                  </a:lnTo>
                  <a:lnTo>
                    <a:pt x="13" y="32"/>
                  </a:lnTo>
                  <a:lnTo>
                    <a:pt x="13" y="32"/>
                  </a:lnTo>
                  <a:lnTo>
                    <a:pt x="16" y="29"/>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86" name="Freeform 62"/>
            <p:cNvSpPr>
              <a:spLocks/>
            </p:cNvSpPr>
            <p:nvPr/>
          </p:nvSpPr>
          <p:spPr bwMode="auto">
            <a:xfrm>
              <a:off x="446" y="684"/>
              <a:ext cx="23" cy="23"/>
            </a:xfrm>
            <a:custGeom>
              <a:avLst/>
              <a:gdLst/>
              <a:ahLst/>
              <a:cxnLst>
                <a:cxn ang="0">
                  <a:pos x="16" y="23"/>
                </a:cxn>
                <a:cxn ang="0">
                  <a:pos x="19" y="19"/>
                </a:cxn>
                <a:cxn ang="0">
                  <a:pos x="3" y="0"/>
                </a:cxn>
                <a:cxn ang="0">
                  <a:pos x="0" y="3"/>
                </a:cxn>
                <a:cxn ang="0">
                  <a:pos x="14" y="23"/>
                </a:cxn>
                <a:cxn ang="0">
                  <a:pos x="16" y="23"/>
                </a:cxn>
                <a:cxn ang="0">
                  <a:pos x="16" y="23"/>
                </a:cxn>
                <a:cxn ang="0">
                  <a:pos x="23" y="23"/>
                </a:cxn>
                <a:cxn ang="0">
                  <a:pos x="19" y="19"/>
                </a:cxn>
                <a:cxn ang="0">
                  <a:pos x="16" y="23"/>
                </a:cxn>
              </a:cxnLst>
              <a:rect l="0" t="0" r="r" b="b"/>
              <a:pathLst>
                <a:path w="23" h="23">
                  <a:moveTo>
                    <a:pt x="16" y="23"/>
                  </a:moveTo>
                  <a:lnTo>
                    <a:pt x="19" y="19"/>
                  </a:lnTo>
                  <a:lnTo>
                    <a:pt x="3" y="0"/>
                  </a:lnTo>
                  <a:lnTo>
                    <a:pt x="0" y="3"/>
                  </a:lnTo>
                  <a:lnTo>
                    <a:pt x="14" y="23"/>
                  </a:lnTo>
                  <a:lnTo>
                    <a:pt x="16" y="23"/>
                  </a:lnTo>
                  <a:lnTo>
                    <a:pt x="16" y="23"/>
                  </a:lnTo>
                  <a:lnTo>
                    <a:pt x="23" y="23"/>
                  </a:lnTo>
                  <a:lnTo>
                    <a:pt x="19" y="19"/>
                  </a:lnTo>
                  <a:lnTo>
                    <a:pt x="16" y="23"/>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87" name="Freeform 63"/>
            <p:cNvSpPr>
              <a:spLocks/>
            </p:cNvSpPr>
            <p:nvPr/>
          </p:nvSpPr>
          <p:spPr bwMode="auto">
            <a:xfrm>
              <a:off x="338" y="701"/>
              <a:ext cx="123" cy="8"/>
            </a:xfrm>
            <a:custGeom>
              <a:avLst/>
              <a:gdLst/>
              <a:ahLst/>
              <a:cxnLst>
                <a:cxn ang="0">
                  <a:pos x="0" y="1"/>
                </a:cxn>
                <a:cxn ang="0">
                  <a:pos x="2" y="7"/>
                </a:cxn>
                <a:cxn ang="0">
                  <a:pos x="123" y="5"/>
                </a:cxn>
                <a:cxn ang="0">
                  <a:pos x="123" y="0"/>
                </a:cxn>
                <a:cxn ang="0">
                  <a:pos x="2" y="1"/>
                </a:cxn>
                <a:cxn ang="0">
                  <a:pos x="0" y="1"/>
                </a:cxn>
              </a:cxnLst>
              <a:rect l="0" t="0" r="r" b="b"/>
              <a:pathLst>
                <a:path w="123" h="7">
                  <a:moveTo>
                    <a:pt x="0" y="1"/>
                  </a:moveTo>
                  <a:lnTo>
                    <a:pt x="2" y="7"/>
                  </a:lnTo>
                  <a:lnTo>
                    <a:pt x="123" y="5"/>
                  </a:lnTo>
                  <a:lnTo>
                    <a:pt x="123" y="0"/>
                  </a:lnTo>
                  <a:lnTo>
                    <a:pt x="2" y="1"/>
                  </a:lnTo>
                  <a:lnTo>
                    <a:pt x="0" y="1"/>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88" name="Freeform 64"/>
            <p:cNvSpPr>
              <a:spLocks/>
            </p:cNvSpPr>
            <p:nvPr/>
          </p:nvSpPr>
          <p:spPr bwMode="auto">
            <a:xfrm>
              <a:off x="338" y="694"/>
              <a:ext cx="14" cy="15"/>
            </a:xfrm>
            <a:custGeom>
              <a:avLst/>
              <a:gdLst/>
              <a:ahLst/>
              <a:cxnLst>
                <a:cxn ang="0">
                  <a:pos x="8" y="0"/>
                </a:cxn>
                <a:cxn ang="0">
                  <a:pos x="8" y="0"/>
                </a:cxn>
                <a:cxn ang="0">
                  <a:pos x="2" y="9"/>
                </a:cxn>
                <a:cxn ang="0">
                  <a:pos x="0" y="10"/>
                </a:cxn>
                <a:cxn ang="0">
                  <a:pos x="2" y="16"/>
                </a:cxn>
                <a:cxn ang="0">
                  <a:pos x="5" y="12"/>
                </a:cxn>
                <a:cxn ang="0">
                  <a:pos x="13" y="5"/>
                </a:cxn>
                <a:cxn ang="0">
                  <a:pos x="13" y="5"/>
                </a:cxn>
                <a:cxn ang="0">
                  <a:pos x="8" y="0"/>
                </a:cxn>
              </a:cxnLst>
              <a:rect l="0" t="0" r="r" b="b"/>
              <a:pathLst>
                <a:path w="13" h="16">
                  <a:moveTo>
                    <a:pt x="8" y="0"/>
                  </a:moveTo>
                  <a:lnTo>
                    <a:pt x="8" y="0"/>
                  </a:lnTo>
                  <a:lnTo>
                    <a:pt x="2" y="9"/>
                  </a:lnTo>
                  <a:lnTo>
                    <a:pt x="0" y="10"/>
                  </a:lnTo>
                  <a:lnTo>
                    <a:pt x="2" y="16"/>
                  </a:lnTo>
                  <a:lnTo>
                    <a:pt x="5" y="12"/>
                  </a:lnTo>
                  <a:lnTo>
                    <a:pt x="13" y="5"/>
                  </a:lnTo>
                  <a:lnTo>
                    <a:pt x="13" y="5"/>
                  </a:lnTo>
                  <a:lnTo>
                    <a:pt x="8"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89" name="Freeform 65"/>
            <p:cNvSpPr>
              <a:spLocks/>
            </p:cNvSpPr>
            <p:nvPr/>
          </p:nvSpPr>
          <p:spPr bwMode="auto">
            <a:xfrm>
              <a:off x="347" y="656"/>
              <a:ext cx="23" cy="42"/>
            </a:xfrm>
            <a:custGeom>
              <a:avLst/>
              <a:gdLst/>
              <a:ahLst/>
              <a:cxnLst>
                <a:cxn ang="0">
                  <a:pos x="17" y="0"/>
                </a:cxn>
                <a:cxn ang="0">
                  <a:pos x="17" y="0"/>
                </a:cxn>
                <a:cxn ang="0">
                  <a:pos x="9" y="23"/>
                </a:cxn>
                <a:cxn ang="0">
                  <a:pos x="0" y="36"/>
                </a:cxn>
                <a:cxn ang="0">
                  <a:pos x="5" y="41"/>
                </a:cxn>
                <a:cxn ang="0">
                  <a:pos x="13" y="25"/>
                </a:cxn>
                <a:cxn ang="0">
                  <a:pos x="23" y="1"/>
                </a:cxn>
                <a:cxn ang="0">
                  <a:pos x="23" y="1"/>
                </a:cxn>
                <a:cxn ang="0">
                  <a:pos x="17" y="0"/>
                </a:cxn>
              </a:cxnLst>
              <a:rect l="0" t="0" r="r" b="b"/>
              <a:pathLst>
                <a:path w="23" h="41">
                  <a:moveTo>
                    <a:pt x="17" y="0"/>
                  </a:moveTo>
                  <a:lnTo>
                    <a:pt x="17" y="0"/>
                  </a:lnTo>
                  <a:lnTo>
                    <a:pt x="9" y="23"/>
                  </a:lnTo>
                  <a:lnTo>
                    <a:pt x="0" y="36"/>
                  </a:lnTo>
                  <a:lnTo>
                    <a:pt x="5" y="41"/>
                  </a:lnTo>
                  <a:lnTo>
                    <a:pt x="13" y="25"/>
                  </a:lnTo>
                  <a:lnTo>
                    <a:pt x="23" y="1"/>
                  </a:lnTo>
                  <a:lnTo>
                    <a:pt x="23" y="1"/>
                  </a:lnTo>
                  <a:lnTo>
                    <a:pt x="17"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90" name="Freeform 66"/>
            <p:cNvSpPr>
              <a:spLocks/>
            </p:cNvSpPr>
            <p:nvPr/>
          </p:nvSpPr>
          <p:spPr bwMode="auto">
            <a:xfrm>
              <a:off x="364" y="618"/>
              <a:ext cx="16" cy="40"/>
            </a:xfrm>
            <a:custGeom>
              <a:avLst/>
              <a:gdLst/>
              <a:ahLst/>
              <a:cxnLst>
                <a:cxn ang="0">
                  <a:pos x="11" y="0"/>
                </a:cxn>
                <a:cxn ang="0">
                  <a:pos x="11" y="0"/>
                </a:cxn>
                <a:cxn ang="0">
                  <a:pos x="8" y="14"/>
                </a:cxn>
                <a:cxn ang="0">
                  <a:pos x="6" y="21"/>
                </a:cxn>
                <a:cxn ang="0">
                  <a:pos x="5" y="27"/>
                </a:cxn>
                <a:cxn ang="0">
                  <a:pos x="0" y="38"/>
                </a:cxn>
                <a:cxn ang="0">
                  <a:pos x="6" y="39"/>
                </a:cxn>
                <a:cxn ang="0">
                  <a:pos x="10" y="29"/>
                </a:cxn>
                <a:cxn ang="0">
                  <a:pos x="11" y="23"/>
                </a:cxn>
                <a:cxn ang="0">
                  <a:pos x="13" y="14"/>
                </a:cxn>
                <a:cxn ang="0">
                  <a:pos x="16" y="0"/>
                </a:cxn>
                <a:cxn ang="0">
                  <a:pos x="16" y="0"/>
                </a:cxn>
                <a:cxn ang="0">
                  <a:pos x="11" y="0"/>
                </a:cxn>
              </a:cxnLst>
              <a:rect l="0" t="0" r="r" b="b"/>
              <a:pathLst>
                <a:path w="16" h="39">
                  <a:moveTo>
                    <a:pt x="11" y="0"/>
                  </a:moveTo>
                  <a:lnTo>
                    <a:pt x="11" y="0"/>
                  </a:lnTo>
                  <a:lnTo>
                    <a:pt x="8" y="14"/>
                  </a:lnTo>
                  <a:lnTo>
                    <a:pt x="6" y="21"/>
                  </a:lnTo>
                  <a:lnTo>
                    <a:pt x="5" y="27"/>
                  </a:lnTo>
                  <a:lnTo>
                    <a:pt x="0" y="38"/>
                  </a:lnTo>
                  <a:lnTo>
                    <a:pt x="6" y="39"/>
                  </a:lnTo>
                  <a:lnTo>
                    <a:pt x="10" y="29"/>
                  </a:lnTo>
                  <a:lnTo>
                    <a:pt x="11" y="23"/>
                  </a:lnTo>
                  <a:lnTo>
                    <a:pt x="13" y="14"/>
                  </a:lnTo>
                  <a:lnTo>
                    <a:pt x="16" y="0"/>
                  </a:lnTo>
                  <a:lnTo>
                    <a:pt x="16" y="0"/>
                  </a:lnTo>
                  <a:lnTo>
                    <a:pt x="11"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91" name="Freeform 67"/>
            <p:cNvSpPr>
              <a:spLocks/>
            </p:cNvSpPr>
            <p:nvPr/>
          </p:nvSpPr>
          <p:spPr bwMode="auto">
            <a:xfrm>
              <a:off x="375" y="562"/>
              <a:ext cx="14" cy="57"/>
            </a:xfrm>
            <a:custGeom>
              <a:avLst/>
              <a:gdLst/>
              <a:ahLst/>
              <a:cxnLst>
                <a:cxn ang="0">
                  <a:pos x="8" y="0"/>
                </a:cxn>
                <a:cxn ang="0">
                  <a:pos x="8" y="0"/>
                </a:cxn>
                <a:cxn ang="0">
                  <a:pos x="5" y="14"/>
                </a:cxn>
                <a:cxn ang="0">
                  <a:pos x="3" y="27"/>
                </a:cxn>
                <a:cxn ang="0">
                  <a:pos x="3" y="40"/>
                </a:cxn>
                <a:cxn ang="0">
                  <a:pos x="0" y="58"/>
                </a:cxn>
                <a:cxn ang="0">
                  <a:pos x="5" y="58"/>
                </a:cxn>
                <a:cxn ang="0">
                  <a:pos x="8" y="41"/>
                </a:cxn>
                <a:cxn ang="0">
                  <a:pos x="10" y="27"/>
                </a:cxn>
                <a:cxn ang="0">
                  <a:pos x="12" y="14"/>
                </a:cxn>
                <a:cxn ang="0">
                  <a:pos x="13" y="0"/>
                </a:cxn>
                <a:cxn ang="0">
                  <a:pos x="13" y="0"/>
                </a:cxn>
                <a:cxn ang="0">
                  <a:pos x="8" y="0"/>
                </a:cxn>
              </a:cxnLst>
              <a:rect l="0" t="0" r="r" b="b"/>
              <a:pathLst>
                <a:path w="13" h="58">
                  <a:moveTo>
                    <a:pt x="8" y="0"/>
                  </a:moveTo>
                  <a:lnTo>
                    <a:pt x="8" y="0"/>
                  </a:lnTo>
                  <a:lnTo>
                    <a:pt x="5" y="14"/>
                  </a:lnTo>
                  <a:lnTo>
                    <a:pt x="3" y="27"/>
                  </a:lnTo>
                  <a:lnTo>
                    <a:pt x="3" y="40"/>
                  </a:lnTo>
                  <a:lnTo>
                    <a:pt x="0" y="58"/>
                  </a:lnTo>
                  <a:lnTo>
                    <a:pt x="5" y="58"/>
                  </a:lnTo>
                  <a:lnTo>
                    <a:pt x="8" y="41"/>
                  </a:lnTo>
                  <a:lnTo>
                    <a:pt x="10" y="27"/>
                  </a:lnTo>
                  <a:lnTo>
                    <a:pt x="12" y="14"/>
                  </a:lnTo>
                  <a:lnTo>
                    <a:pt x="13" y="0"/>
                  </a:lnTo>
                  <a:lnTo>
                    <a:pt x="13" y="0"/>
                  </a:lnTo>
                  <a:lnTo>
                    <a:pt x="8"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92" name="Freeform 68"/>
            <p:cNvSpPr>
              <a:spLocks/>
            </p:cNvSpPr>
            <p:nvPr/>
          </p:nvSpPr>
          <p:spPr bwMode="auto">
            <a:xfrm>
              <a:off x="383" y="512"/>
              <a:ext cx="7" cy="49"/>
            </a:xfrm>
            <a:custGeom>
              <a:avLst/>
              <a:gdLst/>
              <a:ahLst/>
              <a:cxnLst>
                <a:cxn ang="0">
                  <a:pos x="0" y="2"/>
                </a:cxn>
                <a:cxn ang="0">
                  <a:pos x="0" y="2"/>
                </a:cxn>
                <a:cxn ang="0">
                  <a:pos x="2" y="9"/>
                </a:cxn>
                <a:cxn ang="0">
                  <a:pos x="2" y="20"/>
                </a:cxn>
                <a:cxn ang="0">
                  <a:pos x="2" y="33"/>
                </a:cxn>
                <a:cxn ang="0">
                  <a:pos x="0" y="49"/>
                </a:cxn>
                <a:cxn ang="0">
                  <a:pos x="5" y="49"/>
                </a:cxn>
                <a:cxn ang="0">
                  <a:pos x="7" y="33"/>
                </a:cxn>
                <a:cxn ang="0">
                  <a:pos x="7" y="20"/>
                </a:cxn>
                <a:cxn ang="0">
                  <a:pos x="7" y="7"/>
                </a:cxn>
                <a:cxn ang="0">
                  <a:pos x="5" y="0"/>
                </a:cxn>
                <a:cxn ang="0">
                  <a:pos x="5" y="0"/>
                </a:cxn>
                <a:cxn ang="0">
                  <a:pos x="0" y="2"/>
                </a:cxn>
              </a:cxnLst>
              <a:rect l="0" t="0" r="r" b="b"/>
              <a:pathLst>
                <a:path w="7" h="49">
                  <a:moveTo>
                    <a:pt x="0" y="2"/>
                  </a:moveTo>
                  <a:lnTo>
                    <a:pt x="0" y="2"/>
                  </a:lnTo>
                  <a:lnTo>
                    <a:pt x="2" y="9"/>
                  </a:lnTo>
                  <a:lnTo>
                    <a:pt x="2" y="20"/>
                  </a:lnTo>
                  <a:lnTo>
                    <a:pt x="2" y="33"/>
                  </a:lnTo>
                  <a:lnTo>
                    <a:pt x="0" y="49"/>
                  </a:lnTo>
                  <a:lnTo>
                    <a:pt x="5" y="49"/>
                  </a:lnTo>
                  <a:lnTo>
                    <a:pt x="7" y="33"/>
                  </a:lnTo>
                  <a:lnTo>
                    <a:pt x="7" y="20"/>
                  </a:lnTo>
                  <a:lnTo>
                    <a:pt x="7" y="7"/>
                  </a:lnTo>
                  <a:lnTo>
                    <a:pt x="5" y="0"/>
                  </a:lnTo>
                  <a:lnTo>
                    <a:pt x="5" y="0"/>
                  </a:lnTo>
                  <a:lnTo>
                    <a:pt x="0" y="2"/>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93" name="Freeform 69"/>
            <p:cNvSpPr>
              <a:spLocks/>
            </p:cNvSpPr>
            <p:nvPr/>
          </p:nvSpPr>
          <p:spPr bwMode="auto">
            <a:xfrm>
              <a:off x="382" y="497"/>
              <a:ext cx="7" cy="17"/>
            </a:xfrm>
            <a:custGeom>
              <a:avLst/>
              <a:gdLst/>
              <a:ahLst/>
              <a:cxnLst>
                <a:cxn ang="0">
                  <a:pos x="0" y="7"/>
                </a:cxn>
                <a:cxn ang="0">
                  <a:pos x="0" y="7"/>
                </a:cxn>
                <a:cxn ang="0">
                  <a:pos x="3" y="7"/>
                </a:cxn>
                <a:cxn ang="0">
                  <a:pos x="1" y="5"/>
                </a:cxn>
                <a:cxn ang="0">
                  <a:pos x="1" y="9"/>
                </a:cxn>
                <a:cxn ang="0">
                  <a:pos x="1" y="16"/>
                </a:cxn>
                <a:cxn ang="0">
                  <a:pos x="6" y="14"/>
                </a:cxn>
                <a:cxn ang="0">
                  <a:pos x="6" y="9"/>
                </a:cxn>
                <a:cxn ang="0">
                  <a:pos x="6" y="7"/>
                </a:cxn>
                <a:cxn ang="0">
                  <a:pos x="6" y="2"/>
                </a:cxn>
                <a:cxn ang="0">
                  <a:pos x="0" y="0"/>
                </a:cxn>
                <a:cxn ang="0">
                  <a:pos x="0" y="0"/>
                </a:cxn>
                <a:cxn ang="0">
                  <a:pos x="0" y="7"/>
                </a:cxn>
              </a:cxnLst>
              <a:rect l="0" t="0" r="r" b="b"/>
              <a:pathLst>
                <a:path w="6" h="16">
                  <a:moveTo>
                    <a:pt x="0" y="7"/>
                  </a:moveTo>
                  <a:lnTo>
                    <a:pt x="0" y="7"/>
                  </a:lnTo>
                  <a:lnTo>
                    <a:pt x="3" y="7"/>
                  </a:lnTo>
                  <a:lnTo>
                    <a:pt x="1" y="5"/>
                  </a:lnTo>
                  <a:lnTo>
                    <a:pt x="1" y="9"/>
                  </a:lnTo>
                  <a:lnTo>
                    <a:pt x="1" y="16"/>
                  </a:lnTo>
                  <a:lnTo>
                    <a:pt x="6" y="14"/>
                  </a:lnTo>
                  <a:lnTo>
                    <a:pt x="6" y="9"/>
                  </a:lnTo>
                  <a:lnTo>
                    <a:pt x="6" y="7"/>
                  </a:lnTo>
                  <a:lnTo>
                    <a:pt x="6" y="2"/>
                  </a:lnTo>
                  <a:lnTo>
                    <a:pt x="0" y="0"/>
                  </a:lnTo>
                  <a:lnTo>
                    <a:pt x="0" y="0"/>
                  </a:lnTo>
                  <a:lnTo>
                    <a:pt x="0" y="7"/>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94" name="Freeform 70"/>
            <p:cNvSpPr>
              <a:spLocks/>
            </p:cNvSpPr>
            <p:nvPr/>
          </p:nvSpPr>
          <p:spPr bwMode="auto">
            <a:xfrm>
              <a:off x="352" y="495"/>
              <a:ext cx="29" cy="9"/>
            </a:xfrm>
            <a:custGeom>
              <a:avLst/>
              <a:gdLst/>
              <a:ahLst/>
              <a:cxnLst>
                <a:cxn ang="0">
                  <a:pos x="0" y="7"/>
                </a:cxn>
                <a:cxn ang="0">
                  <a:pos x="0" y="7"/>
                </a:cxn>
                <a:cxn ang="0">
                  <a:pos x="18" y="7"/>
                </a:cxn>
                <a:cxn ang="0">
                  <a:pos x="23" y="7"/>
                </a:cxn>
                <a:cxn ang="0">
                  <a:pos x="26" y="9"/>
                </a:cxn>
                <a:cxn ang="0">
                  <a:pos x="30" y="9"/>
                </a:cxn>
                <a:cxn ang="0">
                  <a:pos x="30" y="2"/>
                </a:cxn>
                <a:cxn ang="0">
                  <a:pos x="26" y="2"/>
                </a:cxn>
                <a:cxn ang="0">
                  <a:pos x="23" y="2"/>
                </a:cxn>
                <a:cxn ang="0">
                  <a:pos x="18" y="0"/>
                </a:cxn>
                <a:cxn ang="0">
                  <a:pos x="0" y="0"/>
                </a:cxn>
                <a:cxn ang="0">
                  <a:pos x="0" y="0"/>
                </a:cxn>
                <a:cxn ang="0">
                  <a:pos x="0" y="7"/>
                </a:cxn>
              </a:cxnLst>
              <a:rect l="0" t="0" r="r" b="b"/>
              <a:pathLst>
                <a:path w="30" h="9">
                  <a:moveTo>
                    <a:pt x="0" y="7"/>
                  </a:moveTo>
                  <a:lnTo>
                    <a:pt x="0" y="7"/>
                  </a:lnTo>
                  <a:lnTo>
                    <a:pt x="18" y="7"/>
                  </a:lnTo>
                  <a:lnTo>
                    <a:pt x="23" y="7"/>
                  </a:lnTo>
                  <a:lnTo>
                    <a:pt x="26" y="9"/>
                  </a:lnTo>
                  <a:lnTo>
                    <a:pt x="30" y="9"/>
                  </a:lnTo>
                  <a:lnTo>
                    <a:pt x="30" y="2"/>
                  </a:lnTo>
                  <a:lnTo>
                    <a:pt x="26" y="2"/>
                  </a:lnTo>
                  <a:lnTo>
                    <a:pt x="23" y="2"/>
                  </a:lnTo>
                  <a:lnTo>
                    <a:pt x="18" y="0"/>
                  </a:lnTo>
                  <a:lnTo>
                    <a:pt x="0" y="0"/>
                  </a:lnTo>
                  <a:lnTo>
                    <a:pt x="0" y="0"/>
                  </a:lnTo>
                  <a:lnTo>
                    <a:pt x="0" y="7"/>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95" name="Freeform 71"/>
            <p:cNvSpPr>
              <a:spLocks/>
            </p:cNvSpPr>
            <p:nvPr/>
          </p:nvSpPr>
          <p:spPr bwMode="auto">
            <a:xfrm>
              <a:off x="286" y="495"/>
              <a:ext cx="66" cy="17"/>
            </a:xfrm>
            <a:custGeom>
              <a:avLst/>
              <a:gdLst/>
              <a:ahLst/>
              <a:cxnLst>
                <a:cxn ang="0">
                  <a:pos x="1" y="16"/>
                </a:cxn>
                <a:cxn ang="0">
                  <a:pos x="1" y="16"/>
                </a:cxn>
                <a:cxn ang="0">
                  <a:pos x="16" y="11"/>
                </a:cxn>
                <a:cxn ang="0">
                  <a:pos x="29" y="9"/>
                </a:cxn>
                <a:cxn ang="0">
                  <a:pos x="46" y="9"/>
                </a:cxn>
                <a:cxn ang="0">
                  <a:pos x="65" y="7"/>
                </a:cxn>
                <a:cxn ang="0">
                  <a:pos x="65" y="0"/>
                </a:cxn>
                <a:cxn ang="0">
                  <a:pos x="46" y="2"/>
                </a:cxn>
                <a:cxn ang="0">
                  <a:pos x="29" y="4"/>
                </a:cxn>
                <a:cxn ang="0">
                  <a:pos x="16" y="7"/>
                </a:cxn>
                <a:cxn ang="0">
                  <a:pos x="0" y="9"/>
                </a:cxn>
                <a:cxn ang="0">
                  <a:pos x="0" y="9"/>
                </a:cxn>
                <a:cxn ang="0">
                  <a:pos x="1" y="16"/>
                </a:cxn>
              </a:cxnLst>
              <a:rect l="0" t="0" r="r" b="b"/>
              <a:pathLst>
                <a:path w="65" h="16">
                  <a:moveTo>
                    <a:pt x="1" y="16"/>
                  </a:moveTo>
                  <a:lnTo>
                    <a:pt x="1" y="16"/>
                  </a:lnTo>
                  <a:lnTo>
                    <a:pt x="16" y="11"/>
                  </a:lnTo>
                  <a:lnTo>
                    <a:pt x="29" y="9"/>
                  </a:lnTo>
                  <a:lnTo>
                    <a:pt x="46" y="9"/>
                  </a:lnTo>
                  <a:lnTo>
                    <a:pt x="65" y="7"/>
                  </a:lnTo>
                  <a:lnTo>
                    <a:pt x="65" y="0"/>
                  </a:lnTo>
                  <a:lnTo>
                    <a:pt x="46" y="2"/>
                  </a:lnTo>
                  <a:lnTo>
                    <a:pt x="29" y="4"/>
                  </a:lnTo>
                  <a:lnTo>
                    <a:pt x="16" y="7"/>
                  </a:lnTo>
                  <a:lnTo>
                    <a:pt x="0" y="9"/>
                  </a:lnTo>
                  <a:lnTo>
                    <a:pt x="0" y="9"/>
                  </a:lnTo>
                  <a:lnTo>
                    <a:pt x="1" y="16"/>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96" name="Freeform 72"/>
            <p:cNvSpPr>
              <a:spLocks/>
            </p:cNvSpPr>
            <p:nvPr/>
          </p:nvSpPr>
          <p:spPr bwMode="auto">
            <a:xfrm>
              <a:off x="246" y="505"/>
              <a:ext cx="42" cy="23"/>
            </a:xfrm>
            <a:custGeom>
              <a:avLst/>
              <a:gdLst/>
              <a:ahLst/>
              <a:cxnLst>
                <a:cxn ang="0">
                  <a:pos x="1" y="22"/>
                </a:cxn>
                <a:cxn ang="0">
                  <a:pos x="1" y="22"/>
                </a:cxn>
                <a:cxn ang="0">
                  <a:pos x="9" y="18"/>
                </a:cxn>
                <a:cxn ang="0">
                  <a:pos x="18" y="14"/>
                </a:cxn>
                <a:cxn ang="0">
                  <a:pos x="26" y="9"/>
                </a:cxn>
                <a:cxn ang="0">
                  <a:pos x="42" y="7"/>
                </a:cxn>
                <a:cxn ang="0">
                  <a:pos x="41" y="0"/>
                </a:cxn>
                <a:cxn ang="0">
                  <a:pos x="26" y="5"/>
                </a:cxn>
                <a:cxn ang="0">
                  <a:pos x="14" y="9"/>
                </a:cxn>
                <a:cxn ang="0">
                  <a:pos x="6" y="13"/>
                </a:cxn>
                <a:cxn ang="0">
                  <a:pos x="0" y="18"/>
                </a:cxn>
                <a:cxn ang="0">
                  <a:pos x="0" y="18"/>
                </a:cxn>
                <a:cxn ang="0">
                  <a:pos x="1" y="22"/>
                </a:cxn>
              </a:cxnLst>
              <a:rect l="0" t="0" r="r" b="b"/>
              <a:pathLst>
                <a:path w="42" h="22">
                  <a:moveTo>
                    <a:pt x="1" y="22"/>
                  </a:moveTo>
                  <a:lnTo>
                    <a:pt x="1" y="22"/>
                  </a:lnTo>
                  <a:lnTo>
                    <a:pt x="9" y="18"/>
                  </a:lnTo>
                  <a:lnTo>
                    <a:pt x="18" y="14"/>
                  </a:lnTo>
                  <a:lnTo>
                    <a:pt x="26" y="9"/>
                  </a:lnTo>
                  <a:lnTo>
                    <a:pt x="42" y="7"/>
                  </a:lnTo>
                  <a:lnTo>
                    <a:pt x="41" y="0"/>
                  </a:lnTo>
                  <a:lnTo>
                    <a:pt x="26" y="5"/>
                  </a:lnTo>
                  <a:lnTo>
                    <a:pt x="14" y="9"/>
                  </a:lnTo>
                  <a:lnTo>
                    <a:pt x="6" y="13"/>
                  </a:lnTo>
                  <a:lnTo>
                    <a:pt x="0" y="18"/>
                  </a:lnTo>
                  <a:lnTo>
                    <a:pt x="0" y="18"/>
                  </a:lnTo>
                  <a:lnTo>
                    <a:pt x="1" y="22"/>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97" name="Freeform 73"/>
            <p:cNvSpPr>
              <a:spLocks/>
            </p:cNvSpPr>
            <p:nvPr/>
          </p:nvSpPr>
          <p:spPr bwMode="auto">
            <a:xfrm>
              <a:off x="226" y="524"/>
              <a:ext cx="21" cy="13"/>
            </a:xfrm>
            <a:custGeom>
              <a:avLst/>
              <a:gdLst/>
              <a:ahLst/>
              <a:cxnLst>
                <a:cxn ang="0">
                  <a:pos x="0" y="11"/>
                </a:cxn>
                <a:cxn ang="0">
                  <a:pos x="0" y="11"/>
                </a:cxn>
                <a:cxn ang="0">
                  <a:pos x="3" y="14"/>
                </a:cxn>
                <a:cxn ang="0">
                  <a:pos x="10" y="11"/>
                </a:cxn>
                <a:cxn ang="0">
                  <a:pos x="16" y="9"/>
                </a:cxn>
                <a:cxn ang="0">
                  <a:pos x="21" y="4"/>
                </a:cxn>
                <a:cxn ang="0">
                  <a:pos x="20" y="0"/>
                </a:cxn>
                <a:cxn ang="0">
                  <a:pos x="13" y="2"/>
                </a:cxn>
                <a:cxn ang="0">
                  <a:pos x="8" y="7"/>
                </a:cxn>
                <a:cxn ang="0">
                  <a:pos x="2" y="9"/>
                </a:cxn>
                <a:cxn ang="0">
                  <a:pos x="3" y="11"/>
                </a:cxn>
                <a:cxn ang="0">
                  <a:pos x="3" y="11"/>
                </a:cxn>
                <a:cxn ang="0">
                  <a:pos x="0" y="11"/>
                </a:cxn>
              </a:cxnLst>
              <a:rect l="0" t="0" r="r" b="b"/>
              <a:pathLst>
                <a:path w="21" h="14">
                  <a:moveTo>
                    <a:pt x="0" y="11"/>
                  </a:moveTo>
                  <a:lnTo>
                    <a:pt x="0" y="11"/>
                  </a:lnTo>
                  <a:lnTo>
                    <a:pt x="3" y="14"/>
                  </a:lnTo>
                  <a:lnTo>
                    <a:pt x="10" y="11"/>
                  </a:lnTo>
                  <a:lnTo>
                    <a:pt x="16" y="9"/>
                  </a:lnTo>
                  <a:lnTo>
                    <a:pt x="21" y="4"/>
                  </a:lnTo>
                  <a:lnTo>
                    <a:pt x="20" y="0"/>
                  </a:lnTo>
                  <a:lnTo>
                    <a:pt x="13" y="2"/>
                  </a:lnTo>
                  <a:lnTo>
                    <a:pt x="8" y="7"/>
                  </a:lnTo>
                  <a:lnTo>
                    <a:pt x="2" y="9"/>
                  </a:lnTo>
                  <a:lnTo>
                    <a:pt x="3" y="11"/>
                  </a:lnTo>
                  <a:lnTo>
                    <a:pt x="3" y="11"/>
                  </a:lnTo>
                  <a:lnTo>
                    <a:pt x="0" y="11"/>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98" name="Freeform 74"/>
            <p:cNvSpPr>
              <a:spLocks/>
            </p:cNvSpPr>
            <p:nvPr/>
          </p:nvSpPr>
          <p:spPr bwMode="auto">
            <a:xfrm>
              <a:off x="226" y="414"/>
              <a:ext cx="5" cy="119"/>
            </a:xfrm>
            <a:custGeom>
              <a:avLst/>
              <a:gdLst/>
              <a:ahLst/>
              <a:cxnLst>
                <a:cxn ang="0">
                  <a:pos x="5" y="0"/>
                </a:cxn>
                <a:cxn ang="0">
                  <a:pos x="0" y="0"/>
                </a:cxn>
                <a:cxn ang="0">
                  <a:pos x="0" y="119"/>
                </a:cxn>
                <a:cxn ang="0">
                  <a:pos x="3" y="119"/>
                </a:cxn>
                <a:cxn ang="0">
                  <a:pos x="5" y="0"/>
                </a:cxn>
                <a:cxn ang="0">
                  <a:pos x="5" y="0"/>
                </a:cxn>
              </a:cxnLst>
              <a:rect l="0" t="0" r="r" b="b"/>
              <a:pathLst>
                <a:path w="5" h="119">
                  <a:moveTo>
                    <a:pt x="5" y="0"/>
                  </a:moveTo>
                  <a:lnTo>
                    <a:pt x="0" y="0"/>
                  </a:lnTo>
                  <a:lnTo>
                    <a:pt x="0" y="119"/>
                  </a:lnTo>
                  <a:lnTo>
                    <a:pt x="3" y="119"/>
                  </a:lnTo>
                  <a:lnTo>
                    <a:pt x="5" y="0"/>
                  </a:lnTo>
                  <a:lnTo>
                    <a:pt x="5"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99" name="Freeform 75"/>
            <p:cNvSpPr>
              <a:spLocks/>
            </p:cNvSpPr>
            <p:nvPr/>
          </p:nvSpPr>
          <p:spPr bwMode="auto">
            <a:xfrm>
              <a:off x="226" y="414"/>
              <a:ext cx="21" cy="19"/>
            </a:xfrm>
            <a:custGeom>
              <a:avLst/>
              <a:gdLst/>
              <a:ahLst/>
              <a:cxnLst>
                <a:cxn ang="0">
                  <a:pos x="20" y="11"/>
                </a:cxn>
                <a:cxn ang="0">
                  <a:pos x="20" y="11"/>
                </a:cxn>
                <a:cxn ang="0">
                  <a:pos x="7" y="2"/>
                </a:cxn>
                <a:cxn ang="0">
                  <a:pos x="5" y="0"/>
                </a:cxn>
                <a:cxn ang="0">
                  <a:pos x="0" y="2"/>
                </a:cxn>
                <a:cxn ang="0">
                  <a:pos x="3" y="7"/>
                </a:cxn>
                <a:cxn ang="0">
                  <a:pos x="20" y="18"/>
                </a:cxn>
                <a:cxn ang="0">
                  <a:pos x="20" y="18"/>
                </a:cxn>
                <a:cxn ang="0">
                  <a:pos x="20" y="11"/>
                </a:cxn>
              </a:cxnLst>
              <a:rect l="0" t="0" r="r" b="b"/>
              <a:pathLst>
                <a:path w="20" h="18">
                  <a:moveTo>
                    <a:pt x="20" y="11"/>
                  </a:moveTo>
                  <a:lnTo>
                    <a:pt x="20" y="11"/>
                  </a:lnTo>
                  <a:lnTo>
                    <a:pt x="7" y="2"/>
                  </a:lnTo>
                  <a:lnTo>
                    <a:pt x="5" y="0"/>
                  </a:lnTo>
                  <a:lnTo>
                    <a:pt x="0" y="2"/>
                  </a:lnTo>
                  <a:lnTo>
                    <a:pt x="3" y="7"/>
                  </a:lnTo>
                  <a:lnTo>
                    <a:pt x="20" y="18"/>
                  </a:lnTo>
                  <a:lnTo>
                    <a:pt x="20" y="18"/>
                  </a:lnTo>
                  <a:lnTo>
                    <a:pt x="20" y="11"/>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100" name="Freeform 76"/>
            <p:cNvSpPr>
              <a:spLocks/>
            </p:cNvSpPr>
            <p:nvPr/>
          </p:nvSpPr>
          <p:spPr bwMode="auto">
            <a:xfrm>
              <a:off x="246" y="426"/>
              <a:ext cx="36" cy="23"/>
            </a:xfrm>
            <a:custGeom>
              <a:avLst/>
              <a:gdLst/>
              <a:ahLst/>
              <a:cxnLst>
                <a:cxn ang="0">
                  <a:pos x="36" y="19"/>
                </a:cxn>
                <a:cxn ang="0">
                  <a:pos x="36" y="19"/>
                </a:cxn>
                <a:cxn ang="0">
                  <a:pos x="19" y="10"/>
                </a:cxn>
                <a:cxn ang="0">
                  <a:pos x="0" y="0"/>
                </a:cxn>
                <a:cxn ang="0">
                  <a:pos x="0" y="7"/>
                </a:cxn>
                <a:cxn ang="0">
                  <a:pos x="18" y="18"/>
                </a:cxn>
                <a:cxn ang="0">
                  <a:pos x="34" y="23"/>
                </a:cxn>
                <a:cxn ang="0">
                  <a:pos x="34" y="23"/>
                </a:cxn>
                <a:cxn ang="0">
                  <a:pos x="36" y="19"/>
                </a:cxn>
              </a:cxnLst>
              <a:rect l="0" t="0" r="r" b="b"/>
              <a:pathLst>
                <a:path w="36" h="23">
                  <a:moveTo>
                    <a:pt x="36" y="19"/>
                  </a:moveTo>
                  <a:lnTo>
                    <a:pt x="36" y="19"/>
                  </a:lnTo>
                  <a:lnTo>
                    <a:pt x="19" y="10"/>
                  </a:lnTo>
                  <a:lnTo>
                    <a:pt x="0" y="0"/>
                  </a:lnTo>
                  <a:lnTo>
                    <a:pt x="0" y="7"/>
                  </a:lnTo>
                  <a:lnTo>
                    <a:pt x="18" y="18"/>
                  </a:lnTo>
                  <a:lnTo>
                    <a:pt x="34" y="23"/>
                  </a:lnTo>
                  <a:lnTo>
                    <a:pt x="34" y="23"/>
                  </a:lnTo>
                  <a:lnTo>
                    <a:pt x="36" y="19"/>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101" name="Freeform 77"/>
            <p:cNvSpPr>
              <a:spLocks/>
            </p:cNvSpPr>
            <p:nvPr/>
          </p:nvSpPr>
          <p:spPr bwMode="auto">
            <a:xfrm>
              <a:off x="279" y="444"/>
              <a:ext cx="31" cy="13"/>
            </a:xfrm>
            <a:custGeom>
              <a:avLst/>
              <a:gdLst/>
              <a:ahLst/>
              <a:cxnLst>
                <a:cxn ang="0">
                  <a:pos x="30" y="8"/>
                </a:cxn>
                <a:cxn ang="0">
                  <a:pos x="30" y="8"/>
                </a:cxn>
                <a:cxn ang="0">
                  <a:pos x="15" y="4"/>
                </a:cxn>
                <a:cxn ang="0">
                  <a:pos x="2" y="0"/>
                </a:cxn>
                <a:cxn ang="0">
                  <a:pos x="0" y="4"/>
                </a:cxn>
                <a:cxn ang="0">
                  <a:pos x="13" y="9"/>
                </a:cxn>
                <a:cxn ang="0">
                  <a:pos x="28" y="13"/>
                </a:cxn>
                <a:cxn ang="0">
                  <a:pos x="28" y="13"/>
                </a:cxn>
                <a:cxn ang="0">
                  <a:pos x="30" y="8"/>
                </a:cxn>
              </a:cxnLst>
              <a:rect l="0" t="0" r="r" b="b"/>
              <a:pathLst>
                <a:path w="30" h="13">
                  <a:moveTo>
                    <a:pt x="30" y="8"/>
                  </a:moveTo>
                  <a:lnTo>
                    <a:pt x="30" y="8"/>
                  </a:lnTo>
                  <a:lnTo>
                    <a:pt x="15" y="4"/>
                  </a:lnTo>
                  <a:lnTo>
                    <a:pt x="2" y="0"/>
                  </a:lnTo>
                  <a:lnTo>
                    <a:pt x="0" y="4"/>
                  </a:lnTo>
                  <a:lnTo>
                    <a:pt x="13" y="9"/>
                  </a:lnTo>
                  <a:lnTo>
                    <a:pt x="28" y="13"/>
                  </a:lnTo>
                  <a:lnTo>
                    <a:pt x="28" y="13"/>
                  </a:lnTo>
                  <a:lnTo>
                    <a:pt x="30" y="8"/>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102" name="Freeform 78"/>
            <p:cNvSpPr>
              <a:spLocks/>
            </p:cNvSpPr>
            <p:nvPr/>
          </p:nvSpPr>
          <p:spPr bwMode="auto">
            <a:xfrm>
              <a:off x="309" y="454"/>
              <a:ext cx="40" cy="8"/>
            </a:xfrm>
            <a:custGeom>
              <a:avLst/>
              <a:gdLst/>
              <a:ahLst/>
              <a:cxnLst>
                <a:cxn ang="0">
                  <a:pos x="41" y="1"/>
                </a:cxn>
                <a:cxn ang="0">
                  <a:pos x="41" y="1"/>
                </a:cxn>
                <a:cxn ang="0">
                  <a:pos x="21" y="1"/>
                </a:cxn>
                <a:cxn ang="0">
                  <a:pos x="2" y="0"/>
                </a:cxn>
                <a:cxn ang="0">
                  <a:pos x="0" y="5"/>
                </a:cxn>
                <a:cxn ang="0">
                  <a:pos x="20" y="9"/>
                </a:cxn>
                <a:cxn ang="0">
                  <a:pos x="41" y="9"/>
                </a:cxn>
                <a:cxn ang="0">
                  <a:pos x="41" y="9"/>
                </a:cxn>
                <a:cxn ang="0">
                  <a:pos x="41" y="1"/>
                </a:cxn>
              </a:cxnLst>
              <a:rect l="0" t="0" r="r" b="b"/>
              <a:pathLst>
                <a:path w="41" h="9">
                  <a:moveTo>
                    <a:pt x="41" y="1"/>
                  </a:moveTo>
                  <a:lnTo>
                    <a:pt x="41" y="1"/>
                  </a:lnTo>
                  <a:lnTo>
                    <a:pt x="21" y="1"/>
                  </a:lnTo>
                  <a:lnTo>
                    <a:pt x="2" y="0"/>
                  </a:lnTo>
                  <a:lnTo>
                    <a:pt x="0" y="5"/>
                  </a:lnTo>
                  <a:lnTo>
                    <a:pt x="20" y="9"/>
                  </a:lnTo>
                  <a:lnTo>
                    <a:pt x="41" y="9"/>
                  </a:lnTo>
                  <a:lnTo>
                    <a:pt x="41" y="9"/>
                  </a:lnTo>
                  <a:lnTo>
                    <a:pt x="41" y="1"/>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103" name="Freeform 79"/>
            <p:cNvSpPr>
              <a:spLocks/>
            </p:cNvSpPr>
            <p:nvPr/>
          </p:nvSpPr>
          <p:spPr bwMode="auto">
            <a:xfrm>
              <a:off x="349" y="448"/>
              <a:ext cx="40" cy="13"/>
            </a:xfrm>
            <a:custGeom>
              <a:avLst/>
              <a:gdLst/>
              <a:ahLst/>
              <a:cxnLst>
                <a:cxn ang="0">
                  <a:pos x="36" y="0"/>
                </a:cxn>
                <a:cxn ang="0">
                  <a:pos x="36" y="0"/>
                </a:cxn>
                <a:cxn ang="0">
                  <a:pos x="28" y="5"/>
                </a:cxn>
                <a:cxn ang="0">
                  <a:pos x="20" y="7"/>
                </a:cxn>
                <a:cxn ang="0">
                  <a:pos x="10" y="7"/>
                </a:cxn>
                <a:cxn ang="0">
                  <a:pos x="0" y="5"/>
                </a:cxn>
                <a:cxn ang="0">
                  <a:pos x="0" y="13"/>
                </a:cxn>
                <a:cxn ang="0">
                  <a:pos x="10" y="13"/>
                </a:cxn>
                <a:cxn ang="0">
                  <a:pos x="20" y="13"/>
                </a:cxn>
                <a:cxn ang="0">
                  <a:pos x="29" y="11"/>
                </a:cxn>
                <a:cxn ang="0">
                  <a:pos x="39" y="5"/>
                </a:cxn>
                <a:cxn ang="0">
                  <a:pos x="39" y="5"/>
                </a:cxn>
                <a:cxn ang="0">
                  <a:pos x="36" y="0"/>
                </a:cxn>
              </a:cxnLst>
              <a:rect l="0" t="0" r="r" b="b"/>
              <a:pathLst>
                <a:path w="39" h="13">
                  <a:moveTo>
                    <a:pt x="36" y="0"/>
                  </a:moveTo>
                  <a:lnTo>
                    <a:pt x="36" y="0"/>
                  </a:lnTo>
                  <a:lnTo>
                    <a:pt x="28" y="5"/>
                  </a:lnTo>
                  <a:lnTo>
                    <a:pt x="20" y="7"/>
                  </a:lnTo>
                  <a:lnTo>
                    <a:pt x="10" y="7"/>
                  </a:lnTo>
                  <a:lnTo>
                    <a:pt x="0" y="5"/>
                  </a:lnTo>
                  <a:lnTo>
                    <a:pt x="0" y="13"/>
                  </a:lnTo>
                  <a:lnTo>
                    <a:pt x="10" y="13"/>
                  </a:lnTo>
                  <a:lnTo>
                    <a:pt x="20" y="13"/>
                  </a:lnTo>
                  <a:lnTo>
                    <a:pt x="29" y="11"/>
                  </a:lnTo>
                  <a:lnTo>
                    <a:pt x="39" y="5"/>
                  </a:lnTo>
                  <a:lnTo>
                    <a:pt x="39" y="5"/>
                  </a:lnTo>
                  <a:lnTo>
                    <a:pt x="36"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104" name="Freeform 80"/>
            <p:cNvSpPr>
              <a:spLocks/>
            </p:cNvSpPr>
            <p:nvPr/>
          </p:nvSpPr>
          <p:spPr bwMode="auto">
            <a:xfrm>
              <a:off x="385" y="446"/>
              <a:ext cx="10" cy="21"/>
            </a:xfrm>
            <a:custGeom>
              <a:avLst/>
              <a:gdLst/>
              <a:ahLst/>
              <a:cxnLst>
                <a:cxn ang="0">
                  <a:pos x="2" y="7"/>
                </a:cxn>
                <a:cxn ang="0">
                  <a:pos x="2" y="7"/>
                </a:cxn>
                <a:cxn ang="0">
                  <a:pos x="2" y="16"/>
                </a:cxn>
                <a:cxn ang="0">
                  <a:pos x="3" y="20"/>
                </a:cxn>
                <a:cxn ang="0">
                  <a:pos x="8" y="18"/>
                </a:cxn>
                <a:cxn ang="0">
                  <a:pos x="8" y="15"/>
                </a:cxn>
                <a:cxn ang="0">
                  <a:pos x="10" y="9"/>
                </a:cxn>
                <a:cxn ang="0">
                  <a:pos x="8" y="6"/>
                </a:cxn>
                <a:cxn ang="0">
                  <a:pos x="7" y="4"/>
                </a:cxn>
                <a:cxn ang="0">
                  <a:pos x="3" y="0"/>
                </a:cxn>
                <a:cxn ang="0">
                  <a:pos x="2" y="2"/>
                </a:cxn>
                <a:cxn ang="0">
                  <a:pos x="0" y="2"/>
                </a:cxn>
                <a:cxn ang="0">
                  <a:pos x="3" y="7"/>
                </a:cxn>
                <a:cxn ang="0">
                  <a:pos x="3" y="7"/>
                </a:cxn>
                <a:cxn ang="0">
                  <a:pos x="3" y="7"/>
                </a:cxn>
                <a:cxn ang="0">
                  <a:pos x="3" y="7"/>
                </a:cxn>
                <a:cxn ang="0">
                  <a:pos x="3" y="7"/>
                </a:cxn>
                <a:cxn ang="0">
                  <a:pos x="3" y="9"/>
                </a:cxn>
                <a:cxn ang="0">
                  <a:pos x="3" y="15"/>
                </a:cxn>
                <a:cxn ang="0">
                  <a:pos x="3" y="16"/>
                </a:cxn>
                <a:cxn ang="0">
                  <a:pos x="7" y="18"/>
                </a:cxn>
                <a:cxn ang="0">
                  <a:pos x="7" y="15"/>
                </a:cxn>
                <a:cxn ang="0">
                  <a:pos x="7" y="7"/>
                </a:cxn>
                <a:cxn ang="0">
                  <a:pos x="7" y="7"/>
                </a:cxn>
                <a:cxn ang="0">
                  <a:pos x="2" y="7"/>
                </a:cxn>
              </a:cxnLst>
              <a:rect l="0" t="0" r="r" b="b"/>
              <a:pathLst>
                <a:path w="10" h="20">
                  <a:moveTo>
                    <a:pt x="2" y="7"/>
                  </a:moveTo>
                  <a:lnTo>
                    <a:pt x="2" y="7"/>
                  </a:lnTo>
                  <a:lnTo>
                    <a:pt x="2" y="16"/>
                  </a:lnTo>
                  <a:lnTo>
                    <a:pt x="3" y="20"/>
                  </a:lnTo>
                  <a:lnTo>
                    <a:pt x="8" y="18"/>
                  </a:lnTo>
                  <a:lnTo>
                    <a:pt x="8" y="15"/>
                  </a:lnTo>
                  <a:lnTo>
                    <a:pt x="10" y="9"/>
                  </a:lnTo>
                  <a:lnTo>
                    <a:pt x="8" y="6"/>
                  </a:lnTo>
                  <a:lnTo>
                    <a:pt x="7" y="4"/>
                  </a:lnTo>
                  <a:lnTo>
                    <a:pt x="3" y="0"/>
                  </a:lnTo>
                  <a:lnTo>
                    <a:pt x="2" y="2"/>
                  </a:lnTo>
                  <a:lnTo>
                    <a:pt x="0" y="2"/>
                  </a:lnTo>
                  <a:lnTo>
                    <a:pt x="3" y="7"/>
                  </a:lnTo>
                  <a:lnTo>
                    <a:pt x="3" y="7"/>
                  </a:lnTo>
                  <a:lnTo>
                    <a:pt x="3" y="7"/>
                  </a:lnTo>
                  <a:lnTo>
                    <a:pt x="3" y="7"/>
                  </a:lnTo>
                  <a:lnTo>
                    <a:pt x="3" y="7"/>
                  </a:lnTo>
                  <a:lnTo>
                    <a:pt x="3" y="9"/>
                  </a:lnTo>
                  <a:lnTo>
                    <a:pt x="3" y="15"/>
                  </a:lnTo>
                  <a:lnTo>
                    <a:pt x="3" y="16"/>
                  </a:lnTo>
                  <a:lnTo>
                    <a:pt x="7" y="18"/>
                  </a:lnTo>
                  <a:lnTo>
                    <a:pt x="7" y="15"/>
                  </a:lnTo>
                  <a:lnTo>
                    <a:pt x="7" y="7"/>
                  </a:lnTo>
                  <a:lnTo>
                    <a:pt x="7" y="7"/>
                  </a:lnTo>
                  <a:lnTo>
                    <a:pt x="2" y="7"/>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105" name="Freeform 81"/>
            <p:cNvSpPr>
              <a:spLocks/>
            </p:cNvSpPr>
            <p:nvPr/>
          </p:nvSpPr>
          <p:spPr bwMode="auto">
            <a:xfrm>
              <a:off x="383" y="395"/>
              <a:ext cx="9" cy="59"/>
            </a:xfrm>
            <a:custGeom>
              <a:avLst/>
              <a:gdLst/>
              <a:ahLst/>
              <a:cxnLst>
                <a:cxn ang="0">
                  <a:pos x="0" y="0"/>
                </a:cxn>
                <a:cxn ang="0">
                  <a:pos x="0" y="0"/>
                </a:cxn>
                <a:cxn ang="0">
                  <a:pos x="4" y="20"/>
                </a:cxn>
                <a:cxn ang="0">
                  <a:pos x="4" y="31"/>
                </a:cxn>
                <a:cxn ang="0">
                  <a:pos x="4" y="40"/>
                </a:cxn>
                <a:cxn ang="0">
                  <a:pos x="4" y="59"/>
                </a:cxn>
                <a:cxn ang="0">
                  <a:pos x="9" y="59"/>
                </a:cxn>
                <a:cxn ang="0">
                  <a:pos x="9" y="40"/>
                </a:cxn>
                <a:cxn ang="0">
                  <a:pos x="9" y="31"/>
                </a:cxn>
                <a:cxn ang="0">
                  <a:pos x="9" y="20"/>
                </a:cxn>
                <a:cxn ang="0">
                  <a:pos x="5" y="0"/>
                </a:cxn>
                <a:cxn ang="0">
                  <a:pos x="5" y="0"/>
                </a:cxn>
                <a:cxn ang="0">
                  <a:pos x="0" y="0"/>
                </a:cxn>
              </a:cxnLst>
              <a:rect l="0" t="0" r="r" b="b"/>
              <a:pathLst>
                <a:path w="9" h="59">
                  <a:moveTo>
                    <a:pt x="0" y="0"/>
                  </a:moveTo>
                  <a:lnTo>
                    <a:pt x="0" y="0"/>
                  </a:lnTo>
                  <a:lnTo>
                    <a:pt x="4" y="20"/>
                  </a:lnTo>
                  <a:lnTo>
                    <a:pt x="4" y="31"/>
                  </a:lnTo>
                  <a:lnTo>
                    <a:pt x="4" y="40"/>
                  </a:lnTo>
                  <a:lnTo>
                    <a:pt x="4" y="59"/>
                  </a:lnTo>
                  <a:lnTo>
                    <a:pt x="9" y="59"/>
                  </a:lnTo>
                  <a:lnTo>
                    <a:pt x="9" y="40"/>
                  </a:lnTo>
                  <a:lnTo>
                    <a:pt x="9" y="31"/>
                  </a:lnTo>
                  <a:lnTo>
                    <a:pt x="9" y="20"/>
                  </a:lnTo>
                  <a:lnTo>
                    <a:pt x="5" y="0"/>
                  </a:lnTo>
                  <a:lnTo>
                    <a:pt x="5" y="0"/>
                  </a:lnTo>
                  <a:lnTo>
                    <a:pt x="0"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106" name="Freeform 82"/>
            <p:cNvSpPr>
              <a:spLocks/>
            </p:cNvSpPr>
            <p:nvPr/>
          </p:nvSpPr>
          <p:spPr bwMode="auto">
            <a:xfrm>
              <a:off x="375" y="331"/>
              <a:ext cx="14" cy="64"/>
            </a:xfrm>
            <a:custGeom>
              <a:avLst/>
              <a:gdLst/>
              <a:ahLst/>
              <a:cxnLst>
                <a:cxn ang="0">
                  <a:pos x="0" y="0"/>
                </a:cxn>
                <a:cxn ang="0">
                  <a:pos x="0" y="0"/>
                </a:cxn>
                <a:cxn ang="0">
                  <a:pos x="2" y="14"/>
                </a:cxn>
                <a:cxn ang="0">
                  <a:pos x="3" y="25"/>
                </a:cxn>
                <a:cxn ang="0">
                  <a:pos x="5" y="39"/>
                </a:cxn>
                <a:cxn ang="0">
                  <a:pos x="8" y="63"/>
                </a:cxn>
                <a:cxn ang="0">
                  <a:pos x="13" y="63"/>
                </a:cxn>
                <a:cxn ang="0">
                  <a:pos x="12" y="38"/>
                </a:cxn>
                <a:cxn ang="0">
                  <a:pos x="8" y="25"/>
                </a:cxn>
                <a:cxn ang="0">
                  <a:pos x="7" y="12"/>
                </a:cxn>
                <a:cxn ang="0">
                  <a:pos x="5" y="0"/>
                </a:cxn>
                <a:cxn ang="0">
                  <a:pos x="5" y="0"/>
                </a:cxn>
                <a:cxn ang="0">
                  <a:pos x="0" y="0"/>
                </a:cxn>
              </a:cxnLst>
              <a:rect l="0" t="0" r="r" b="b"/>
              <a:pathLst>
                <a:path w="13" h="63">
                  <a:moveTo>
                    <a:pt x="0" y="0"/>
                  </a:moveTo>
                  <a:lnTo>
                    <a:pt x="0" y="0"/>
                  </a:lnTo>
                  <a:lnTo>
                    <a:pt x="2" y="14"/>
                  </a:lnTo>
                  <a:lnTo>
                    <a:pt x="3" y="25"/>
                  </a:lnTo>
                  <a:lnTo>
                    <a:pt x="5" y="39"/>
                  </a:lnTo>
                  <a:lnTo>
                    <a:pt x="8" y="63"/>
                  </a:lnTo>
                  <a:lnTo>
                    <a:pt x="13" y="63"/>
                  </a:lnTo>
                  <a:lnTo>
                    <a:pt x="12" y="38"/>
                  </a:lnTo>
                  <a:lnTo>
                    <a:pt x="8" y="25"/>
                  </a:lnTo>
                  <a:lnTo>
                    <a:pt x="7" y="12"/>
                  </a:lnTo>
                  <a:lnTo>
                    <a:pt x="5" y="0"/>
                  </a:lnTo>
                  <a:lnTo>
                    <a:pt x="5" y="0"/>
                  </a:lnTo>
                  <a:lnTo>
                    <a:pt x="0"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107" name="Freeform 83"/>
            <p:cNvSpPr>
              <a:spLocks/>
            </p:cNvSpPr>
            <p:nvPr/>
          </p:nvSpPr>
          <p:spPr bwMode="auto">
            <a:xfrm>
              <a:off x="363" y="284"/>
              <a:ext cx="17" cy="47"/>
            </a:xfrm>
            <a:custGeom>
              <a:avLst/>
              <a:gdLst/>
              <a:ahLst/>
              <a:cxnLst>
                <a:cxn ang="0">
                  <a:pos x="0" y="2"/>
                </a:cxn>
                <a:cxn ang="0">
                  <a:pos x="0" y="2"/>
                </a:cxn>
                <a:cxn ang="0">
                  <a:pos x="5" y="14"/>
                </a:cxn>
                <a:cxn ang="0">
                  <a:pos x="8" y="25"/>
                </a:cxn>
                <a:cxn ang="0">
                  <a:pos x="12" y="36"/>
                </a:cxn>
                <a:cxn ang="0">
                  <a:pos x="13" y="49"/>
                </a:cxn>
                <a:cxn ang="0">
                  <a:pos x="18" y="49"/>
                </a:cxn>
                <a:cxn ang="0">
                  <a:pos x="16" y="34"/>
                </a:cxn>
                <a:cxn ang="0">
                  <a:pos x="13" y="23"/>
                </a:cxn>
                <a:cxn ang="0">
                  <a:pos x="10" y="14"/>
                </a:cxn>
                <a:cxn ang="0">
                  <a:pos x="5" y="0"/>
                </a:cxn>
                <a:cxn ang="0">
                  <a:pos x="5" y="0"/>
                </a:cxn>
                <a:cxn ang="0">
                  <a:pos x="0" y="2"/>
                </a:cxn>
              </a:cxnLst>
              <a:rect l="0" t="0" r="r" b="b"/>
              <a:pathLst>
                <a:path w="18" h="49">
                  <a:moveTo>
                    <a:pt x="0" y="2"/>
                  </a:moveTo>
                  <a:lnTo>
                    <a:pt x="0" y="2"/>
                  </a:lnTo>
                  <a:lnTo>
                    <a:pt x="5" y="14"/>
                  </a:lnTo>
                  <a:lnTo>
                    <a:pt x="8" y="25"/>
                  </a:lnTo>
                  <a:lnTo>
                    <a:pt x="12" y="36"/>
                  </a:lnTo>
                  <a:lnTo>
                    <a:pt x="13" y="49"/>
                  </a:lnTo>
                  <a:lnTo>
                    <a:pt x="18" y="49"/>
                  </a:lnTo>
                  <a:lnTo>
                    <a:pt x="16" y="34"/>
                  </a:lnTo>
                  <a:lnTo>
                    <a:pt x="13" y="23"/>
                  </a:lnTo>
                  <a:lnTo>
                    <a:pt x="10" y="14"/>
                  </a:lnTo>
                  <a:lnTo>
                    <a:pt x="5" y="0"/>
                  </a:lnTo>
                  <a:lnTo>
                    <a:pt x="5" y="0"/>
                  </a:lnTo>
                  <a:lnTo>
                    <a:pt x="0" y="2"/>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108" name="Freeform 84"/>
            <p:cNvSpPr>
              <a:spLocks/>
            </p:cNvSpPr>
            <p:nvPr/>
          </p:nvSpPr>
          <p:spPr bwMode="auto">
            <a:xfrm>
              <a:off x="342" y="248"/>
              <a:ext cx="26" cy="38"/>
            </a:xfrm>
            <a:custGeom>
              <a:avLst/>
              <a:gdLst/>
              <a:ahLst/>
              <a:cxnLst>
                <a:cxn ang="0">
                  <a:pos x="0" y="0"/>
                </a:cxn>
                <a:cxn ang="0">
                  <a:pos x="0" y="5"/>
                </a:cxn>
                <a:cxn ang="0">
                  <a:pos x="2" y="9"/>
                </a:cxn>
                <a:cxn ang="0">
                  <a:pos x="10" y="18"/>
                </a:cxn>
                <a:cxn ang="0">
                  <a:pos x="17" y="29"/>
                </a:cxn>
                <a:cxn ang="0">
                  <a:pos x="20" y="38"/>
                </a:cxn>
                <a:cxn ang="0">
                  <a:pos x="25" y="36"/>
                </a:cxn>
                <a:cxn ang="0">
                  <a:pos x="20" y="25"/>
                </a:cxn>
                <a:cxn ang="0">
                  <a:pos x="14" y="14"/>
                </a:cxn>
                <a:cxn ang="0">
                  <a:pos x="7" y="3"/>
                </a:cxn>
                <a:cxn ang="0">
                  <a:pos x="0" y="0"/>
                </a:cxn>
                <a:cxn ang="0">
                  <a:pos x="0" y="5"/>
                </a:cxn>
                <a:cxn ang="0">
                  <a:pos x="0" y="0"/>
                </a:cxn>
              </a:cxnLst>
              <a:rect l="0" t="0" r="r" b="b"/>
              <a:pathLst>
                <a:path w="25" h="38">
                  <a:moveTo>
                    <a:pt x="0" y="0"/>
                  </a:moveTo>
                  <a:lnTo>
                    <a:pt x="0" y="5"/>
                  </a:lnTo>
                  <a:lnTo>
                    <a:pt x="2" y="9"/>
                  </a:lnTo>
                  <a:lnTo>
                    <a:pt x="10" y="18"/>
                  </a:lnTo>
                  <a:lnTo>
                    <a:pt x="17" y="29"/>
                  </a:lnTo>
                  <a:lnTo>
                    <a:pt x="20" y="38"/>
                  </a:lnTo>
                  <a:lnTo>
                    <a:pt x="25" y="36"/>
                  </a:lnTo>
                  <a:lnTo>
                    <a:pt x="20" y="25"/>
                  </a:lnTo>
                  <a:lnTo>
                    <a:pt x="14" y="14"/>
                  </a:lnTo>
                  <a:lnTo>
                    <a:pt x="7" y="3"/>
                  </a:lnTo>
                  <a:lnTo>
                    <a:pt x="0" y="0"/>
                  </a:lnTo>
                  <a:lnTo>
                    <a:pt x="0" y="5"/>
                  </a:lnTo>
                  <a:lnTo>
                    <a:pt x="0"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109" name="Rectangle 85"/>
            <p:cNvSpPr>
              <a:spLocks noChangeArrowheads="1"/>
            </p:cNvSpPr>
            <p:nvPr/>
          </p:nvSpPr>
          <p:spPr bwMode="auto">
            <a:xfrm>
              <a:off x="149" y="197"/>
              <a:ext cx="508" cy="6"/>
            </a:xfrm>
            <a:prstGeom prst="rect">
              <a:avLst/>
            </a:prstGeom>
            <a:solidFill>
              <a:srgbClr val="25221E"/>
            </a:solidFill>
            <a:ln w="9525">
              <a:noFill/>
              <a:miter lim="800000"/>
              <a:headEnd/>
              <a:tailEnd/>
            </a:ln>
          </p:spPr>
          <p:txBody>
            <a:bodyPr/>
            <a:lstStyle/>
            <a:p>
              <a:pPr>
                <a:buClr>
                  <a:srgbClr val="000000"/>
                </a:buClr>
                <a:defRPr/>
              </a:pPr>
              <a:endParaRPr lang="en-US">
                <a:solidFill>
                  <a:srgbClr val="000000"/>
                </a:solidFill>
              </a:endParaRPr>
            </a:p>
          </p:txBody>
        </p:sp>
      </p:grpSp>
      <p:sp>
        <p:nvSpPr>
          <p:cNvPr id="1110" name="Rectangle 86"/>
          <p:cNvSpPr>
            <a:spLocks noChangeArrowheads="1"/>
          </p:cNvSpPr>
          <p:nvPr/>
        </p:nvSpPr>
        <p:spPr bwMode="auto">
          <a:xfrm>
            <a:off x="685800" y="762000"/>
            <a:ext cx="1347788" cy="182563"/>
          </a:xfrm>
          <a:prstGeom prst="rect">
            <a:avLst/>
          </a:prstGeom>
          <a:noFill/>
          <a:ln w="9525">
            <a:noFill/>
            <a:miter lim="800000"/>
            <a:headEnd/>
            <a:tailEnd/>
          </a:ln>
        </p:spPr>
        <p:txBody>
          <a:bodyPr wrap="none" lIns="0" tIns="0" rIns="0" bIns="0">
            <a:spAutoFit/>
          </a:bodyPr>
          <a:lstStyle/>
          <a:p>
            <a:pPr algn="l">
              <a:spcBef>
                <a:spcPct val="0"/>
              </a:spcBef>
              <a:buClrTx/>
              <a:buSzTx/>
              <a:buFontTx/>
              <a:buNone/>
            </a:pPr>
            <a:r>
              <a:rPr lang="en-GB" sz="1200">
                <a:solidFill>
                  <a:srgbClr val="000000"/>
                </a:solidFill>
                <a:latin typeface="Times New Roman" charset="0"/>
              </a:rPr>
              <a:t>University of Durham</a:t>
            </a:r>
            <a:endParaRPr lang="en-GB" sz="1200">
              <a:solidFill>
                <a:srgbClr val="000000"/>
              </a:solidFill>
              <a:latin typeface="Verdana" charset="0"/>
            </a:endParaRPr>
          </a:p>
        </p:txBody>
      </p:sp>
      <p:pic>
        <p:nvPicPr>
          <p:cNvPr id="1029" name="Picture 87" descr="icc5"/>
          <p:cNvPicPr>
            <a:picLocks noChangeAspect="1" noChangeArrowheads="1"/>
          </p:cNvPicPr>
          <p:nvPr/>
        </p:nvPicPr>
        <p:blipFill>
          <a:blip r:embed="rId13">
            <a:clrChange>
              <a:clrFrom>
                <a:srgbClr val="FFFFFD"/>
              </a:clrFrom>
              <a:clrTo>
                <a:srgbClr val="FFFFFD">
                  <a:alpha val="0"/>
                </a:srgbClr>
              </a:clrTo>
            </a:clrChange>
            <a:extLst>
              <a:ext uri="{28A0092B-C50C-407E-A947-70E740481C1C}">
                <a14:useLocalDpi xmlns:a14="http://schemas.microsoft.com/office/drawing/2010/main" val="0"/>
              </a:ext>
            </a:extLst>
          </a:blip>
          <a:srcRect/>
          <a:stretch>
            <a:fillRect/>
          </a:stretch>
        </p:blipFill>
        <p:spPr bwMode="auto">
          <a:xfrm>
            <a:off x="685800" y="228600"/>
            <a:ext cx="1360488" cy="552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1030" name="Group 96"/>
          <p:cNvGrpSpPr>
            <a:grpSpLocks/>
          </p:cNvGrpSpPr>
          <p:nvPr userDrawn="1"/>
        </p:nvGrpSpPr>
        <p:grpSpPr bwMode="auto">
          <a:xfrm>
            <a:off x="5994400" y="6464300"/>
            <a:ext cx="2998788" cy="266700"/>
            <a:chOff x="3696" y="4016"/>
            <a:chExt cx="1889" cy="168"/>
          </a:xfrm>
        </p:grpSpPr>
        <p:sp>
          <p:nvSpPr>
            <p:cNvPr id="1115" name="AutoShape 91"/>
            <p:cNvSpPr>
              <a:spLocks noChangeArrowheads="1"/>
            </p:cNvSpPr>
            <p:nvPr/>
          </p:nvSpPr>
          <p:spPr bwMode="auto">
            <a:xfrm>
              <a:off x="3728" y="4032"/>
              <a:ext cx="1840" cy="152"/>
            </a:xfrm>
            <a:prstGeom prst="roundRect">
              <a:avLst>
                <a:gd name="adj" fmla="val 16667"/>
              </a:avLst>
            </a:prstGeom>
            <a:noFill/>
            <a:ln w="28575">
              <a:solidFill>
                <a:schemeClr val="accent2"/>
              </a:solidFill>
              <a:round/>
              <a:headEnd/>
              <a:tailEnd/>
            </a:ln>
            <a:effectLst/>
          </p:spPr>
          <p:txBody>
            <a:bodyPr wrap="none" anchor="ctr"/>
            <a:lstStyle/>
            <a:p>
              <a:pPr>
                <a:buClr>
                  <a:srgbClr val="000000"/>
                </a:buClr>
                <a:defRPr/>
              </a:pPr>
              <a:endParaRPr lang="en-US">
                <a:solidFill>
                  <a:srgbClr val="000000"/>
                </a:solidFill>
              </a:endParaRPr>
            </a:p>
          </p:txBody>
        </p:sp>
        <p:sp>
          <p:nvSpPr>
            <p:cNvPr id="1118" name="Rectangle 94"/>
            <p:cNvSpPr>
              <a:spLocks noChangeArrowheads="1"/>
            </p:cNvSpPr>
            <p:nvPr/>
          </p:nvSpPr>
          <p:spPr bwMode="auto">
            <a:xfrm>
              <a:off x="3696" y="4016"/>
              <a:ext cx="1889" cy="156"/>
            </a:xfrm>
            <a:prstGeom prst="rect">
              <a:avLst/>
            </a:prstGeom>
            <a:noFill/>
            <a:ln w="28575">
              <a:noFill/>
              <a:miter lim="800000"/>
              <a:headEnd/>
              <a:tailEnd/>
            </a:ln>
            <a:effectLst/>
          </p:spPr>
          <p:txBody>
            <a:bodyPr lIns="95793" tIns="47896" rIns="95793" bIns="47896">
              <a:spAutoFit/>
            </a:bodyPr>
            <a:lstStyle/>
            <a:p>
              <a:pPr>
                <a:spcBef>
                  <a:spcPct val="0"/>
                </a:spcBef>
                <a:buClrTx/>
                <a:buSzTx/>
                <a:buFontTx/>
                <a:buNone/>
                <a:defRPr/>
              </a:pPr>
              <a:r>
                <a:rPr lang="en-US" sz="1000" b="1">
                  <a:solidFill>
                    <a:srgbClr val="000066"/>
                  </a:solidFill>
                  <a:latin typeface="Verdana" charset="0"/>
                </a:rPr>
                <a:t>Institute for Computational Cosmology</a:t>
              </a:r>
            </a:p>
          </p:txBody>
        </p:sp>
      </p:grpSp>
    </p:spTree>
    <p:extLst>
      <p:ext uri="{BB962C8B-B14F-4D97-AF65-F5344CB8AC3E}">
        <p14:creationId xmlns:p14="http://schemas.microsoft.com/office/powerpoint/2010/main" val="641395525"/>
      </p:ext>
    </p:extLst>
  </p:cSld>
  <p:clrMap bg1="lt1" tx1="dk1" bg2="lt2" tx2="dk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Lst>
  <p:transition>
    <p:zoom/>
  </p:transition>
  <p:txStyles>
    <p:titleStyle>
      <a:lvl1pPr algn="ctr" defTabSz="957263" rtl="0" eaLnBrk="0" fontAlgn="base" hangingPunct="0">
        <a:spcBef>
          <a:spcPct val="0"/>
        </a:spcBef>
        <a:spcAft>
          <a:spcPct val="0"/>
        </a:spcAft>
        <a:defRPr sz="4600">
          <a:solidFill>
            <a:schemeClr val="tx2"/>
          </a:solidFill>
          <a:latin typeface="+mj-lt"/>
          <a:ea typeface="ＭＳ Ｐゴシック" charset="0"/>
          <a:cs typeface="ＭＳ Ｐゴシック" charset="0"/>
        </a:defRPr>
      </a:lvl1pPr>
      <a:lvl2pPr algn="ctr" defTabSz="957263" rtl="0" eaLnBrk="0" fontAlgn="base" hangingPunct="0">
        <a:spcBef>
          <a:spcPct val="0"/>
        </a:spcBef>
        <a:spcAft>
          <a:spcPct val="0"/>
        </a:spcAft>
        <a:defRPr sz="4600">
          <a:solidFill>
            <a:schemeClr val="tx2"/>
          </a:solidFill>
          <a:latin typeface="Times New Roman" charset="0"/>
          <a:ea typeface="ＭＳ Ｐゴシック" charset="0"/>
          <a:cs typeface="ＭＳ Ｐゴシック" charset="0"/>
        </a:defRPr>
      </a:lvl2pPr>
      <a:lvl3pPr algn="ctr" defTabSz="957263" rtl="0" eaLnBrk="0" fontAlgn="base" hangingPunct="0">
        <a:spcBef>
          <a:spcPct val="0"/>
        </a:spcBef>
        <a:spcAft>
          <a:spcPct val="0"/>
        </a:spcAft>
        <a:defRPr sz="4600">
          <a:solidFill>
            <a:schemeClr val="tx2"/>
          </a:solidFill>
          <a:latin typeface="Times New Roman" charset="0"/>
          <a:ea typeface="ＭＳ Ｐゴシック" charset="0"/>
          <a:cs typeface="ＭＳ Ｐゴシック" charset="0"/>
        </a:defRPr>
      </a:lvl3pPr>
      <a:lvl4pPr algn="ctr" defTabSz="957263" rtl="0" eaLnBrk="0" fontAlgn="base" hangingPunct="0">
        <a:spcBef>
          <a:spcPct val="0"/>
        </a:spcBef>
        <a:spcAft>
          <a:spcPct val="0"/>
        </a:spcAft>
        <a:defRPr sz="4600">
          <a:solidFill>
            <a:schemeClr val="tx2"/>
          </a:solidFill>
          <a:latin typeface="Times New Roman" charset="0"/>
          <a:ea typeface="ＭＳ Ｐゴシック" charset="0"/>
          <a:cs typeface="ＭＳ Ｐゴシック" charset="0"/>
        </a:defRPr>
      </a:lvl4pPr>
      <a:lvl5pPr algn="ctr" defTabSz="957263" rtl="0" eaLnBrk="0" fontAlgn="base" hangingPunct="0">
        <a:spcBef>
          <a:spcPct val="0"/>
        </a:spcBef>
        <a:spcAft>
          <a:spcPct val="0"/>
        </a:spcAft>
        <a:defRPr sz="4600">
          <a:solidFill>
            <a:schemeClr val="tx2"/>
          </a:solidFill>
          <a:latin typeface="Times New Roman" charset="0"/>
          <a:ea typeface="ＭＳ Ｐゴシック" charset="0"/>
          <a:cs typeface="ＭＳ Ｐゴシック" charset="0"/>
        </a:defRPr>
      </a:lvl5pPr>
      <a:lvl6pPr marL="457200" algn="ctr" defTabSz="957263" rtl="0" eaLnBrk="0" fontAlgn="base" hangingPunct="0">
        <a:spcBef>
          <a:spcPct val="0"/>
        </a:spcBef>
        <a:spcAft>
          <a:spcPct val="0"/>
        </a:spcAft>
        <a:defRPr sz="4600">
          <a:solidFill>
            <a:schemeClr val="tx2"/>
          </a:solidFill>
          <a:latin typeface="Times New Roman" charset="0"/>
        </a:defRPr>
      </a:lvl6pPr>
      <a:lvl7pPr marL="914400" algn="ctr" defTabSz="957263" rtl="0" eaLnBrk="0" fontAlgn="base" hangingPunct="0">
        <a:spcBef>
          <a:spcPct val="0"/>
        </a:spcBef>
        <a:spcAft>
          <a:spcPct val="0"/>
        </a:spcAft>
        <a:defRPr sz="4600">
          <a:solidFill>
            <a:schemeClr val="tx2"/>
          </a:solidFill>
          <a:latin typeface="Times New Roman" charset="0"/>
        </a:defRPr>
      </a:lvl7pPr>
      <a:lvl8pPr marL="1371600" algn="ctr" defTabSz="957263" rtl="0" eaLnBrk="0" fontAlgn="base" hangingPunct="0">
        <a:spcBef>
          <a:spcPct val="0"/>
        </a:spcBef>
        <a:spcAft>
          <a:spcPct val="0"/>
        </a:spcAft>
        <a:defRPr sz="4600">
          <a:solidFill>
            <a:schemeClr val="tx2"/>
          </a:solidFill>
          <a:latin typeface="Times New Roman" charset="0"/>
        </a:defRPr>
      </a:lvl8pPr>
      <a:lvl9pPr marL="1828800" algn="ctr" defTabSz="957263" rtl="0" eaLnBrk="0" fontAlgn="base" hangingPunct="0">
        <a:spcBef>
          <a:spcPct val="0"/>
        </a:spcBef>
        <a:spcAft>
          <a:spcPct val="0"/>
        </a:spcAft>
        <a:defRPr sz="4600">
          <a:solidFill>
            <a:schemeClr val="tx2"/>
          </a:solidFill>
          <a:latin typeface="Times New Roman" charset="0"/>
        </a:defRPr>
      </a:lvl9pPr>
    </p:titleStyle>
    <p:bodyStyle>
      <a:lvl1pPr marL="358775" indent="-358775" algn="l" defTabSz="957263" rtl="0" eaLnBrk="0" fontAlgn="base" hangingPunct="0">
        <a:spcBef>
          <a:spcPct val="20000"/>
        </a:spcBef>
        <a:spcAft>
          <a:spcPct val="0"/>
        </a:spcAft>
        <a:buChar char="•"/>
        <a:defRPr sz="3400">
          <a:solidFill>
            <a:schemeClr val="tx1"/>
          </a:solidFill>
          <a:latin typeface="+mn-lt"/>
          <a:ea typeface="ＭＳ Ｐゴシック" charset="0"/>
          <a:cs typeface="ＭＳ Ｐゴシック" charset="0"/>
        </a:defRPr>
      </a:lvl1pPr>
      <a:lvl2pPr marL="777875" indent="-298450" algn="l" defTabSz="957263" rtl="0" eaLnBrk="0" fontAlgn="base" hangingPunct="0">
        <a:spcBef>
          <a:spcPct val="20000"/>
        </a:spcBef>
        <a:spcAft>
          <a:spcPct val="0"/>
        </a:spcAft>
        <a:buChar char="–"/>
        <a:defRPr sz="2900">
          <a:solidFill>
            <a:schemeClr val="tx1"/>
          </a:solidFill>
          <a:latin typeface="+mn-lt"/>
          <a:ea typeface="ＭＳ Ｐゴシック" charset="-128"/>
        </a:defRPr>
      </a:lvl2pPr>
      <a:lvl3pPr marL="1196975" indent="-239713" algn="l" defTabSz="957263" rtl="0" eaLnBrk="0" fontAlgn="base" hangingPunct="0">
        <a:spcBef>
          <a:spcPct val="20000"/>
        </a:spcBef>
        <a:spcAft>
          <a:spcPct val="0"/>
        </a:spcAft>
        <a:buChar char="•"/>
        <a:defRPr sz="2500">
          <a:solidFill>
            <a:schemeClr val="tx1"/>
          </a:solidFill>
          <a:latin typeface="+mn-lt"/>
          <a:ea typeface="ＭＳ Ｐゴシック" charset="-128"/>
        </a:defRPr>
      </a:lvl3pPr>
      <a:lvl4pPr marL="1676400" indent="-239713" algn="l" defTabSz="957263" rtl="0" eaLnBrk="0" fontAlgn="base" hangingPunct="0">
        <a:spcBef>
          <a:spcPct val="20000"/>
        </a:spcBef>
        <a:spcAft>
          <a:spcPct val="0"/>
        </a:spcAft>
        <a:buChar char="–"/>
        <a:defRPr sz="2100">
          <a:solidFill>
            <a:schemeClr val="tx1"/>
          </a:solidFill>
          <a:latin typeface="+mn-lt"/>
          <a:ea typeface="ＭＳ Ｐゴシック" charset="-128"/>
        </a:defRPr>
      </a:lvl4pPr>
      <a:lvl5pPr marL="2155825" indent="-239713" algn="l" defTabSz="957263" rtl="0" eaLnBrk="0" fontAlgn="base" hangingPunct="0">
        <a:spcBef>
          <a:spcPct val="20000"/>
        </a:spcBef>
        <a:spcAft>
          <a:spcPct val="0"/>
        </a:spcAft>
        <a:buChar char="»"/>
        <a:defRPr sz="2100">
          <a:solidFill>
            <a:schemeClr val="tx1"/>
          </a:solidFill>
          <a:latin typeface="+mn-lt"/>
          <a:ea typeface="ＭＳ Ｐゴシック" charset="-128"/>
        </a:defRPr>
      </a:lvl5pPr>
      <a:lvl6pPr marL="2613025" indent="-239713" algn="l" defTabSz="957263" rtl="0" eaLnBrk="0" fontAlgn="base" hangingPunct="0">
        <a:spcBef>
          <a:spcPct val="20000"/>
        </a:spcBef>
        <a:spcAft>
          <a:spcPct val="0"/>
        </a:spcAft>
        <a:buChar char="»"/>
        <a:defRPr sz="2100">
          <a:solidFill>
            <a:schemeClr val="tx1"/>
          </a:solidFill>
          <a:latin typeface="+mn-lt"/>
          <a:ea typeface="ＭＳ Ｐゴシック" charset="-128"/>
        </a:defRPr>
      </a:lvl6pPr>
      <a:lvl7pPr marL="3070225" indent="-239713" algn="l" defTabSz="957263" rtl="0" eaLnBrk="0" fontAlgn="base" hangingPunct="0">
        <a:spcBef>
          <a:spcPct val="20000"/>
        </a:spcBef>
        <a:spcAft>
          <a:spcPct val="0"/>
        </a:spcAft>
        <a:buChar char="»"/>
        <a:defRPr sz="2100">
          <a:solidFill>
            <a:schemeClr val="tx1"/>
          </a:solidFill>
          <a:latin typeface="+mn-lt"/>
          <a:ea typeface="ＭＳ Ｐゴシック" charset="-128"/>
        </a:defRPr>
      </a:lvl7pPr>
      <a:lvl8pPr marL="3527425" indent="-239713" algn="l" defTabSz="957263" rtl="0" eaLnBrk="0" fontAlgn="base" hangingPunct="0">
        <a:spcBef>
          <a:spcPct val="20000"/>
        </a:spcBef>
        <a:spcAft>
          <a:spcPct val="0"/>
        </a:spcAft>
        <a:buChar char="»"/>
        <a:defRPr sz="2100">
          <a:solidFill>
            <a:schemeClr val="tx1"/>
          </a:solidFill>
          <a:latin typeface="+mn-lt"/>
          <a:ea typeface="ＭＳ Ｐゴシック" charset="-128"/>
        </a:defRPr>
      </a:lvl8pPr>
      <a:lvl9pPr marL="3984625" indent="-239713" algn="l" defTabSz="957263" rtl="0" eaLnBrk="0" fontAlgn="base" hangingPunct="0">
        <a:spcBef>
          <a:spcPct val="20000"/>
        </a:spcBef>
        <a:spcAft>
          <a:spcPct val="0"/>
        </a:spcAft>
        <a:buChar char="»"/>
        <a:defRPr sz="21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CCFF"/>
            </a:gs>
            <a:gs pos="100000">
              <a:srgbClr val="C1F3FF"/>
            </a:gs>
          </a:gsLst>
          <a:lin ang="5400000" scaled="1"/>
        </a:gradFill>
        <a:effectLst/>
      </p:bgPr>
    </p:bg>
    <p:spTree>
      <p:nvGrpSpPr>
        <p:cNvPr id="1" name=""/>
        <p:cNvGrpSpPr/>
        <p:nvPr/>
      </p:nvGrpSpPr>
      <p:grpSpPr>
        <a:xfrm>
          <a:off x="0" y="0"/>
          <a:ext cx="0" cy="0"/>
          <a:chOff x="0" y="0"/>
          <a:chExt cx="0" cy="0"/>
        </a:xfrm>
      </p:grpSpPr>
      <p:sp>
        <p:nvSpPr>
          <p:cNvPr id="10242" name="Rectangle 7"/>
          <p:cNvSpPr>
            <a:spLocks noChangeArrowheads="1"/>
          </p:cNvSpPr>
          <p:nvPr/>
        </p:nvSpPr>
        <p:spPr bwMode="auto">
          <a:xfrm>
            <a:off x="4476750" y="3030538"/>
            <a:ext cx="190500" cy="796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8575">
                <a:solidFill>
                  <a:srgbClr val="000000"/>
                </a:solidFill>
                <a:miter lim="800000"/>
                <a:headEnd/>
                <a:tailEnd/>
              </a14:hiddenLine>
            </a:ext>
          </a:extLst>
        </p:spPr>
        <p:txBody>
          <a:bodyPr wrap="none" lIns="95793" tIns="47896" rIns="95793" bIns="47896">
            <a:spAutoFit/>
          </a:bodyPr>
          <a:lstStyle/>
          <a:p>
            <a:pPr>
              <a:spcBef>
                <a:spcPct val="0"/>
              </a:spcBef>
              <a:buClrTx/>
              <a:buSzTx/>
              <a:buFontTx/>
              <a:buNone/>
            </a:pPr>
            <a:endParaRPr lang="en-GB" sz="4600">
              <a:solidFill>
                <a:srgbClr val="000000"/>
              </a:solidFill>
              <a:latin typeface="Times New Roman" charset="0"/>
            </a:endParaRPr>
          </a:p>
        </p:txBody>
      </p:sp>
      <p:grpSp>
        <p:nvGrpSpPr>
          <p:cNvPr id="10243" name="Group 9"/>
          <p:cNvGrpSpPr>
            <a:grpSpLocks/>
          </p:cNvGrpSpPr>
          <p:nvPr/>
        </p:nvGrpSpPr>
        <p:grpSpPr bwMode="auto">
          <a:xfrm>
            <a:off x="228600" y="304800"/>
            <a:ext cx="533400" cy="561975"/>
            <a:chOff x="146" y="195"/>
            <a:chExt cx="582" cy="669"/>
          </a:xfrm>
        </p:grpSpPr>
        <p:sp>
          <p:nvSpPr>
            <p:cNvPr id="10249" name="Freeform 10"/>
            <p:cNvSpPr>
              <a:spLocks/>
            </p:cNvSpPr>
            <p:nvPr/>
          </p:nvSpPr>
          <p:spPr bwMode="auto">
            <a:xfrm>
              <a:off x="246" y="248"/>
              <a:ext cx="478" cy="612"/>
            </a:xfrm>
            <a:custGeom>
              <a:avLst/>
              <a:gdLst>
                <a:gd name="T0" fmla="*/ 478 w 478"/>
                <a:gd name="T1" fmla="*/ 0 h 614"/>
                <a:gd name="T2" fmla="*/ 478 w 478"/>
                <a:gd name="T3" fmla="*/ 5 h 614"/>
                <a:gd name="T4" fmla="*/ 478 w 478"/>
                <a:gd name="T5" fmla="*/ 23 h 614"/>
                <a:gd name="T6" fmla="*/ 478 w 478"/>
                <a:gd name="T7" fmla="*/ 40 h 614"/>
                <a:gd name="T8" fmla="*/ 477 w 478"/>
                <a:gd name="T9" fmla="*/ 70 h 614"/>
                <a:gd name="T10" fmla="*/ 474 w 478"/>
                <a:gd name="T11" fmla="*/ 106 h 614"/>
                <a:gd name="T12" fmla="*/ 465 w 478"/>
                <a:gd name="T13" fmla="*/ 157 h 614"/>
                <a:gd name="T14" fmla="*/ 459 w 478"/>
                <a:gd name="T15" fmla="*/ 202 h 614"/>
                <a:gd name="T16" fmla="*/ 452 w 478"/>
                <a:gd name="T17" fmla="*/ 234 h 614"/>
                <a:gd name="T18" fmla="*/ 439 w 478"/>
                <a:gd name="T19" fmla="*/ 276 h 614"/>
                <a:gd name="T20" fmla="*/ 403 w 478"/>
                <a:gd name="T21" fmla="*/ 371 h 614"/>
                <a:gd name="T22" fmla="*/ 354 w 478"/>
                <a:gd name="T23" fmla="*/ 457 h 614"/>
                <a:gd name="T24" fmla="*/ 321 w 478"/>
                <a:gd name="T25" fmla="*/ 503 h 614"/>
                <a:gd name="T26" fmla="*/ 287 w 478"/>
                <a:gd name="T27" fmla="*/ 546 h 614"/>
                <a:gd name="T28" fmla="*/ 257 w 478"/>
                <a:gd name="T29" fmla="*/ 581 h 614"/>
                <a:gd name="T30" fmla="*/ 247 w 478"/>
                <a:gd name="T31" fmla="*/ 592 h 614"/>
                <a:gd name="T32" fmla="*/ 246 w 478"/>
                <a:gd name="T33" fmla="*/ 592 h 614"/>
                <a:gd name="T34" fmla="*/ 236 w 478"/>
                <a:gd name="T35" fmla="*/ 582 h 614"/>
                <a:gd name="T36" fmla="*/ 216 w 478"/>
                <a:gd name="T37" fmla="*/ 564 h 614"/>
                <a:gd name="T38" fmla="*/ 206 w 478"/>
                <a:gd name="T39" fmla="*/ 555 h 614"/>
                <a:gd name="T40" fmla="*/ 195 w 478"/>
                <a:gd name="T41" fmla="*/ 543 h 614"/>
                <a:gd name="T42" fmla="*/ 180 w 478"/>
                <a:gd name="T43" fmla="*/ 525 h 614"/>
                <a:gd name="T44" fmla="*/ 159 w 478"/>
                <a:gd name="T45" fmla="*/ 492 h 614"/>
                <a:gd name="T46" fmla="*/ 144 w 478"/>
                <a:gd name="T47" fmla="*/ 469 h 614"/>
                <a:gd name="T48" fmla="*/ 129 w 478"/>
                <a:gd name="T49" fmla="*/ 452 h 614"/>
                <a:gd name="T50" fmla="*/ 105 w 478"/>
                <a:gd name="T51" fmla="*/ 420 h 614"/>
                <a:gd name="T52" fmla="*/ 80 w 478"/>
                <a:gd name="T53" fmla="*/ 388 h 614"/>
                <a:gd name="T54" fmla="*/ 64 w 478"/>
                <a:gd name="T55" fmla="*/ 355 h 614"/>
                <a:gd name="T56" fmla="*/ 54 w 478"/>
                <a:gd name="T57" fmla="*/ 326 h 614"/>
                <a:gd name="T58" fmla="*/ 42 w 478"/>
                <a:gd name="T59" fmla="*/ 292 h 614"/>
                <a:gd name="T60" fmla="*/ 32 w 478"/>
                <a:gd name="T61" fmla="*/ 263 h 614"/>
                <a:gd name="T62" fmla="*/ 23 w 478"/>
                <a:gd name="T63" fmla="*/ 227 h 614"/>
                <a:gd name="T64" fmla="*/ 14 w 478"/>
                <a:gd name="T65" fmla="*/ 189 h 614"/>
                <a:gd name="T66" fmla="*/ 8 w 478"/>
                <a:gd name="T67" fmla="*/ 153 h 614"/>
                <a:gd name="T68" fmla="*/ 1 w 478"/>
                <a:gd name="T69" fmla="*/ 119 h 614"/>
                <a:gd name="T70" fmla="*/ 0 w 478"/>
                <a:gd name="T71" fmla="*/ 72 h 614"/>
                <a:gd name="T72" fmla="*/ 0 w 478"/>
                <a:gd name="T73" fmla="*/ 31 h 614"/>
                <a:gd name="T74" fmla="*/ 0 w 478"/>
                <a:gd name="T75" fmla="*/ 9 h 614"/>
                <a:gd name="T76" fmla="*/ 0 w 478"/>
                <a:gd name="T77" fmla="*/ 0 h 61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478" h="614">
                  <a:moveTo>
                    <a:pt x="0" y="0"/>
                  </a:moveTo>
                  <a:lnTo>
                    <a:pt x="478" y="0"/>
                  </a:lnTo>
                  <a:lnTo>
                    <a:pt x="478" y="5"/>
                  </a:lnTo>
                  <a:lnTo>
                    <a:pt x="478" y="13"/>
                  </a:lnTo>
                  <a:lnTo>
                    <a:pt x="478" y="23"/>
                  </a:lnTo>
                  <a:lnTo>
                    <a:pt x="478" y="31"/>
                  </a:lnTo>
                  <a:lnTo>
                    <a:pt x="478" y="40"/>
                  </a:lnTo>
                  <a:lnTo>
                    <a:pt x="477" y="54"/>
                  </a:lnTo>
                  <a:lnTo>
                    <a:pt x="477" y="70"/>
                  </a:lnTo>
                  <a:lnTo>
                    <a:pt x="475" y="88"/>
                  </a:lnTo>
                  <a:lnTo>
                    <a:pt x="474" y="106"/>
                  </a:lnTo>
                  <a:lnTo>
                    <a:pt x="469" y="148"/>
                  </a:lnTo>
                  <a:lnTo>
                    <a:pt x="465" y="168"/>
                  </a:lnTo>
                  <a:lnTo>
                    <a:pt x="462" y="182"/>
                  </a:lnTo>
                  <a:lnTo>
                    <a:pt x="459" y="213"/>
                  </a:lnTo>
                  <a:lnTo>
                    <a:pt x="455" y="227"/>
                  </a:lnTo>
                  <a:lnTo>
                    <a:pt x="452" y="245"/>
                  </a:lnTo>
                  <a:lnTo>
                    <a:pt x="446" y="265"/>
                  </a:lnTo>
                  <a:lnTo>
                    <a:pt x="439" y="287"/>
                  </a:lnTo>
                  <a:lnTo>
                    <a:pt x="423" y="337"/>
                  </a:lnTo>
                  <a:lnTo>
                    <a:pt x="403" y="382"/>
                  </a:lnTo>
                  <a:lnTo>
                    <a:pt x="380" y="429"/>
                  </a:lnTo>
                  <a:lnTo>
                    <a:pt x="354" y="476"/>
                  </a:lnTo>
                  <a:lnTo>
                    <a:pt x="339" y="500"/>
                  </a:lnTo>
                  <a:lnTo>
                    <a:pt x="321" y="525"/>
                  </a:lnTo>
                  <a:lnTo>
                    <a:pt x="303" y="547"/>
                  </a:lnTo>
                  <a:lnTo>
                    <a:pt x="287" y="568"/>
                  </a:lnTo>
                  <a:lnTo>
                    <a:pt x="272" y="586"/>
                  </a:lnTo>
                  <a:lnTo>
                    <a:pt x="257" y="603"/>
                  </a:lnTo>
                  <a:lnTo>
                    <a:pt x="249" y="612"/>
                  </a:lnTo>
                  <a:lnTo>
                    <a:pt x="247" y="614"/>
                  </a:lnTo>
                  <a:lnTo>
                    <a:pt x="246" y="614"/>
                  </a:lnTo>
                  <a:lnTo>
                    <a:pt x="241" y="610"/>
                  </a:lnTo>
                  <a:lnTo>
                    <a:pt x="236" y="604"/>
                  </a:lnTo>
                  <a:lnTo>
                    <a:pt x="231" y="599"/>
                  </a:lnTo>
                  <a:lnTo>
                    <a:pt x="216" y="586"/>
                  </a:lnTo>
                  <a:lnTo>
                    <a:pt x="211" y="583"/>
                  </a:lnTo>
                  <a:lnTo>
                    <a:pt x="206" y="577"/>
                  </a:lnTo>
                  <a:lnTo>
                    <a:pt x="198" y="570"/>
                  </a:lnTo>
                  <a:lnTo>
                    <a:pt x="195" y="565"/>
                  </a:lnTo>
                  <a:lnTo>
                    <a:pt x="187" y="558"/>
                  </a:lnTo>
                  <a:lnTo>
                    <a:pt x="180" y="547"/>
                  </a:lnTo>
                  <a:lnTo>
                    <a:pt x="170" y="534"/>
                  </a:lnTo>
                  <a:lnTo>
                    <a:pt x="159" y="514"/>
                  </a:lnTo>
                  <a:lnTo>
                    <a:pt x="151" y="505"/>
                  </a:lnTo>
                  <a:lnTo>
                    <a:pt x="144" y="491"/>
                  </a:lnTo>
                  <a:lnTo>
                    <a:pt x="137" y="478"/>
                  </a:lnTo>
                  <a:lnTo>
                    <a:pt x="129" y="466"/>
                  </a:lnTo>
                  <a:lnTo>
                    <a:pt x="116" y="447"/>
                  </a:lnTo>
                  <a:lnTo>
                    <a:pt x="105" y="431"/>
                  </a:lnTo>
                  <a:lnTo>
                    <a:pt x="91" y="417"/>
                  </a:lnTo>
                  <a:lnTo>
                    <a:pt x="80" y="399"/>
                  </a:lnTo>
                  <a:lnTo>
                    <a:pt x="70" y="379"/>
                  </a:lnTo>
                  <a:lnTo>
                    <a:pt x="64" y="366"/>
                  </a:lnTo>
                  <a:lnTo>
                    <a:pt x="59" y="354"/>
                  </a:lnTo>
                  <a:lnTo>
                    <a:pt x="54" y="337"/>
                  </a:lnTo>
                  <a:lnTo>
                    <a:pt x="47" y="321"/>
                  </a:lnTo>
                  <a:lnTo>
                    <a:pt x="42" y="303"/>
                  </a:lnTo>
                  <a:lnTo>
                    <a:pt x="36" y="287"/>
                  </a:lnTo>
                  <a:lnTo>
                    <a:pt x="32" y="274"/>
                  </a:lnTo>
                  <a:lnTo>
                    <a:pt x="28" y="260"/>
                  </a:lnTo>
                  <a:lnTo>
                    <a:pt x="23" y="238"/>
                  </a:lnTo>
                  <a:lnTo>
                    <a:pt x="18" y="218"/>
                  </a:lnTo>
                  <a:lnTo>
                    <a:pt x="14" y="200"/>
                  </a:lnTo>
                  <a:lnTo>
                    <a:pt x="11" y="182"/>
                  </a:lnTo>
                  <a:lnTo>
                    <a:pt x="8" y="164"/>
                  </a:lnTo>
                  <a:lnTo>
                    <a:pt x="5" y="142"/>
                  </a:lnTo>
                  <a:lnTo>
                    <a:pt x="1" y="119"/>
                  </a:lnTo>
                  <a:lnTo>
                    <a:pt x="0" y="97"/>
                  </a:lnTo>
                  <a:lnTo>
                    <a:pt x="0" y="72"/>
                  </a:lnTo>
                  <a:lnTo>
                    <a:pt x="0" y="50"/>
                  </a:lnTo>
                  <a:lnTo>
                    <a:pt x="0" y="31"/>
                  </a:lnTo>
                  <a:lnTo>
                    <a:pt x="0" y="14"/>
                  </a:lnTo>
                  <a:lnTo>
                    <a:pt x="0" y="9"/>
                  </a:lnTo>
                  <a:lnTo>
                    <a:pt x="0" y="3"/>
                  </a:lnTo>
                  <a:lnTo>
                    <a:pt x="0" y="0"/>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50" name="Freeform 11"/>
            <p:cNvSpPr>
              <a:spLocks/>
            </p:cNvSpPr>
            <p:nvPr/>
          </p:nvSpPr>
          <p:spPr bwMode="auto">
            <a:xfrm>
              <a:off x="246" y="240"/>
              <a:ext cx="480" cy="9"/>
            </a:xfrm>
            <a:custGeom>
              <a:avLst/>
              <a:gdLst>
                <a:gd name="T0" fmla="*/ 480 w 480"/>
                <a:gd name="T1" fmla="*/ 23 h 8"/>
                <a:gd name="T2" fmla="*/ 478 w 480"/>
                <a:gd name="T3" fmla="*/ 0 h 8"/>
                <a:gd name="T4" fmla="*/ 0 w 480"/>
                <a:gd name="T5" fmla="*/ 0 h 8"/>
                <a:gd name="T6" fmla="*/ 0 w 480"/>
                <a:gd name="T7" fmla="*/ 29 h 8"/>
                <a:gd name="T8" fmla="*/ 478 w 480"/>
                <a:gd name="T9" fmla="*/ 29 h 8"/>
                <a:gd name="T10" fmla="*/ 480 w 480"/>
                <a:gd name="T11" fmla="*/ 23 h 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0" h="8">
                  <a:moveTo>
                    <a:pt x="480" y="6"/>
                  </a:moveTo>
                  <a:lnTo>
                    <a:pt x="478" y="0"/>
                  </a:lnTo>
                  <a:lnTo>
                    <a:pt x="0" y="0"/>
                  </a:lnTo>
                  <a:lnTo>
                    <a:pt x="0" y="8"/>
                  </a:lnTo>
                  <a:lnTo>
                    <a:pt x="478" y="8"/>
                  </a:lnTo>
                  <a:lnTo>
                    <a:pt x="480" y="6"/>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51" name="Freeform 12"/>
            <p:cNvSpPr>
              <a:spLocks/>
            </p:cNvSpPr>
            <p:nvPr/>
          </p:nvSpPr>
          <p:spPr bwMode="auto">
            <a:xfrm>
              <a:off x="721" y="248"/>
              <a:ext cx="7" cy="23"/>
            </a:xfrm>
            <a:custGeom>
              <a:avLst/>
              <a:gdLst>
                <a:gd name="T0" fmla="*/ 5 w 7"/>
                <a:gd name="T1" fmla="*/ 23 h 23"/>
                <a:gd name="T2" fmla="*/ 5 w 7"/>
                <a:gd name="T3" fmla="*/ 23 h 23"/>
                <a:gd name="T4" fmla="*/ 7 w 7"/>
                <a:gd name="T5" fmla="*/ 5 h 23"/>
                <a:gd name="T6" fmla="*/ 5 w 7"/>
                <a:gd name="T7" fmla="*/ 0 h 23"/>
                <a:gd name="T8" fmla="*/ 0 w 7"/>
                <a:gd name="T9" fmla="*/ 0 h 23"/>
                <a:gd name="T10" fmla="*/ 0 w 7"/>
                <a:gd name="T11" fmla="*/ 5 h 23"/>
                <a:gd name="T12" fmla="*/ 0 w 7"/>
                <a:gd name="T13" fmla="*/ 22 h 23"/>
                <a:gd name="T14" fmla="*/ 0 w 7"/>
                <a:gd name="T15" fmla="*/ 22 h 23"/>
                <a:gd name="T16" fmla="*/ 5 w 7"/>
                <a:gd name="T17" fmla="*/ 23 h 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 h="23">
                  <a:moveTo>
                    <a:pt x="5" y="23"/>
                  </a:moveTo>
                  <a:lnTo>
                    <a:pt x="5" y="23"/>
                  </a:lnTo>
                  <a:lnTo>
                    <a:pt x="7" y="5"/>
                  </a:lnTo>
                  <a:lnTo>
                    <a:pt x="5" y="0"/>
                  </a:lnTo>
                  <a:lnTo>
                    <a:pt x="0" y="0"/>
                  </a:lnTo>
                  <a:lnTo>
                    <a:pt x="0" y="5"/>
                  </a:lnTo>
                  <a:lnTo>
                    <a:pt x="0" y="22"/>
                  </a:lnTo>
                  <a:lnTo>
                    <a:pt x="5" y="23"/>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52" name="Freeform 13"/>
            <p:cNvSpPr>
              <a:spLocks/>
            </p:cNvSpPr>
            <p:nvPr/>
          </p:nvSpPr>
          <p:spPr bwMode="auto">
            <a:xfrm>
              <a:off x="711" y="269"/>
              <a:ext cx="16" cy="127"/>
            </a:xfrm>
            <a:custGeom>
              <a:avLst/>
              <a:gdLst>
                <a:gd name="T0" fmla="*/ 5 w 15"/>
                <a:gd name="T1" fmla="*/ 137 h 126"/>
                <a:gd name="T2" fmla="*/ 5 w 15"/>
                <a:gd name="T3" fmla="*/ 137 h 126"/>
                <a:gd name="T4" fmla="*/ 23 w 15"/>
                <a:gd name="T5" fmla="*/ 97 h 126"/>
                <a:gd name="T6" fmla="*/ 25 w 15"/>
                <a:gd name="T7" fmla="*/ 48 h 126"/>
                <a:gd name="T8" fmla="*/ 29 w 15"/>
                <a:gd name="T9" fmla="*/ 18 h 126"/>
                <a:gd name="T10" fmla="*/ 29 w 15"/>
                <a:gd name="T11" fmla="*/ 1 h 126"/>
                <a:gd name="T12" fmla="*/ 21 w 15"/>
                <a:gd name="T13" fmla="*/ 0 h 126"/>
                <a:gd name="T14" fmla="*/ 21 w 15"/>
                <a:gd name="T15" fmla="*/ 18 h 126"/>
                <a:gd name="T16" fmla="*/ 20 w 15"/>
                <a:gd name="T17" fmla="*/ 48 h 126"/>
                <a:gd name="T18" fmla="*/ 5 w 15"/>
                <a:gd name="T19" fmla="*/ 95 h 126"/>
                <a:gd name="T20" fmla="*/ 0 w 15"/>
                <a:gd name="T21" fmla="*/ 137 h 126"/>
                <a:gd name="T22" fmla="*/ 0 w 15"/>
                <a:gd name="T23" fmla="*/ 137 h 126"/>
                <a:gd name="T24" fmla="*/ 5 w 15"/>
                <a:gd name="T25" fmla="*/ 137 h 12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 h="126">
                  <a:moveTo>
                    <a:pt x="5" y="126"/>
                  </a:moveTo>
                  <a:lnTo>
                    <a:pt x="5" y="126"/>
                  </a:lnTo>
                  <a:lnTo>
                    <a:pt x="12" y="86"/>
                  </a:lnTo>
                  <a:lnTo>
                    <a:pt x="13" y="48"/>
                  </a:lnTo>
                  <a:lnTo>
                    <a:pt x="15" y="18"/>
                  </a:lnTo>
                  <a:lnTo>
                    <a:pt x="15" y="1"/>
                  </a:lnTo>
                  <a:lnTo>
                    <a:pt x="10" y="0"/>
                  </a:lnTo>
                  <a:lnTo>
                    <a:pt x="10" y="18"/>
                  </a:lnTo>
                  <a:lnTo>
                    <a:pt x="9" y="48"/>
                  </a:lnTo>
                  <a:lnTo>
                    <a:pt x="5" y="84"/>
                  </a:lnTo>
                  <a:lnTo>
                    <a:pt x="0" y="126"/>
                  </a:lnTo>
                  <a:lnTo>
                    <a:pt x="5" y="126"/>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53" name="Freeform 14"/>
            <p:cNvSpPr>
              <a:spLocks/>
            </p:cNvSpPr>
            <p:nvPr/>
          </p:nvSpPr>
          <p:spPr bwMode="auto">
            <a:xfrm>
              <a:off x="681" y="395"/>
              <a:ext cx="35" cy="138"/>
            </a:xfrm>
            <a:custGeom>
              <a:avLst/>
              <a:gdLst>
                <a:gd name="T0" fmla="*/ 6 w 34"/>
                <a:gd name="T1" fmla="*/ 128 h 139"/>
                <a:gd name="T2" fmla="*/ 6 w 34"/>
                <a:gd name="T3" fmla="*/ 128 h 139"/>
                <a:gd name="T4" fmla="*/ 29 w 34"/>
                <a:gd name="T5" fmla="*/ 88 h 139"/>
                <a:gd name="T6" fmla="*/ 35 w 34"/>
                <a:gd name="T7" fmla="*/ 67 h 139"/>
                <a:gd name="T8" fmla="*/ 40 w 34"/>
                <a:gd name="T9" fmla="*/ 36 h 139"/>
                <a:gd name="T10" fmla="*/ 45 w 34"/>
                <a:gd name="T11" fmla="*/ 0 h 139"/>
                <a:gd name="T12" fmla="*/ 40 w 34"/>
                <a:gd name="T13" fmla="*/ 0 h 139"/>
                <a:gd name="T14" fmla="*/ 35 w 34"/>
                <a:gd name="T15" fmla="*/ 34 h 139"/>
                <a:gd name="T16" fmla="*/ 30 w 34"/>
                <a:gd name="T17" fmla="*/ 65 h 139"/>
                <a:gd name="T18" fmla="*/ 13 w 34"/>
                <a:gd name="T19" fmla="*/ 86 h 139"/>
                <a:gd name="T20" fmla="*/ 0 w 34"/>
                <a:gd name="T21" fmla="*/ 128 h 139"/>
                <a:gd name="T22" fmla="*/ 0 w 34"/>
                <a:gd name="T23" fmla="*/ 128 h 139"/>
                <a:gd name="T24" fmla="*/ 6 w 34"/>
                <a:gd name="T25" fmla="*/ 128 h 1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4" h="139">
                  <a:moveTo>
                    <a:pt x="6" y="139"/>
                  </a:moveTo>
                  <a:lnTo>
                    <a:pt x="6" y="139"/>
                  </a:lnTo>
                  <a:lnTo>
                    <a:pt x="18" y="99"/>
                  </a:lnTo>
                  <a:lnTo>
                    <a:pt x="24" y="67"/>
                  </a:lnTo>
                  <a:lnTo>
                    <a:pt x="29" y="36"/>
                  </a:lnTo>
                  <a:lnTo>
                    <a:pt x="34" y="0"/>
                  </a:lnTo>
                  <a:lnTo>
                    <a:pt x="29" y="0"/>
                  </a:lnTo>
                  <a:lnTo>
                    <a:pt x="24" y="34"/>
                  </a:lnTo>
                  <a:lnTo>
                    <a:pt x="19" y="65"/>
                  </a:lnTo>
                  <a:lnTo>
                    <a:pt x="13" y="97"/>
                  </a:lnTo>
                  <a:lnTo>
                    <a:pt x="0" y="139"/>
                  </a:lnTo>
                  <a:lnTo>
                    <a:pt x="6" y="139"/>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54" name="Freeform 15"/>
            <p:cNvSpPr>
              <a:spLocks/>
            </p:cNvSpPr>
            <p:nvPr/>
          </p:nvSpPr>
          <p:spPr bwMode="auto">
            <a:xfrm>
              <a:off x="598" y="533"/>
              <a:ext cx="90" cy="189"/>
            </a:xfrm>
            <a:custGeom>
              <a:avLst/>
              <a:gdLst>
                <a:gd name="T0" fmla="*/ 5 w 90"/>
                <a:gd name="T1" fmla="*/ 189 h 189"/>
                <a:gd name="T2" fmla="*/ 5 w 90"/>
                <a:gd name="T3" fmla="*/ 189 h 189"/>
                <a:gd name="T4" fmla="*/ 18 w 90"/>
                <a:gd name="T5" fmla="*/ 168 h 189"/>
                <a:gd name="T6" fmla="*/ 30 w 90"/>
                <a:gd name="T7" fmla="*/ 144 h 189"/>
                <a:gd name="T8" fmla="*/ 43 w 90"/>
                <a:gd name="T9" fmla="*/ 119 h 189"/>
                <a:gd name="T10" fmla="*/ 54 w 90"/>
                <a:gd name="T11" fmla="*/ 97 h 189"/>
                <a:gd name="T12" fmla="*/ 64 w 90"/>
                <a:gd name="T13" fmla="*/ 74 h 189"/>
                <a:gd name="T14" fmla="*/ 72 w 90"/>
                <a:gd name="T15" fmla="*/ 50 h 189"/>
                <a:gd name="T16" fmla="*/ 82 w 90"/>
                <a:gd name="T17" fmla="*/ 27 h 189"/>
                <a:gd name="T18" fmla="*/ 90 w 90"/>
                <a:gd name="T19" fmla="*/ 0 h 189"/>
                <a:gd name="T20" fmla="*/ 84 w 90"/>
                <a:gd name="T21" fmla="*/ 0 h 189"/>
                <a:gd name="T22" fmla="*/ 77 w 90"/>
                <a:gd name="T23" fmla="*/ 23 h 189"/>
                <a:gd name="T24" fmla="*/ 67 w 90"/>
                <a:gd name="T25" fmla="*/ 49 h 189"/>
                <a:gd name="T26" fmla="*/ 58 w 90"/>
                <a:gd name="T27" fmla="*/ 70 h 189"/>
                <a:gd name="T28" fmla="*/ 48 w 90"/>
                <a:gd name="T29" fmla="*/ 94 h 189"/>
                <a:gd name="T30" fmla="*/ 38 w 90"/>
                <a:gd name="T31" fmla="*/ 119 h 189"/>
                <a:gd name="T32" fmla="*/ 26 w 90"/>
                <a:gd name="T33" fmla="*/ 141 h 189"/>
                <a:gd name="T34" fmla="*/ 13 w 90"/>
                <a:gd name="T35" fmla="*/ 164 h 189"/>
                <a:gd name="T36" fmla="*/ 0 w 90"/>
                <a:gd name="T37" fmla="*/ 188 h 189"/>
                <a:gd name="T38" fmla="*/ 0 w 90"/>
                <a:gd name="T39" fmla="*/ 188 h 189"/>
                <a:gd name="T40" fmla="*/ 5 w 90"/>
                <a:gd name="T41" fmla="*/ 189 h 18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0" h="189">
                  <a:moveTo>
                    <a:pt x="5" y="189"/>
                  </a:moveTo>
                  <a:lnTo>
                    <a:pt x="5" y="189"/>
                  </a:lnTo>
                  <a:lnTo>
                    <a:pt x="18" y="168"/>
                  </a:lnTo>
                  <a:lnTo>
                    <a:pt x="30" y="144"/>
                  </a:lnTo>
                  <a:lnTo>
                    <a:pt x="43" y="119"/>
                  </a:lnTo>
                  <a:lnTo>
                    <a:pt x="54" y="97"/>
                  </a:lnTo>
                  <a:lnTo>
                    <a:pt x="64" y="74"/>
                  </a:lnTo>
                  <a:lnTo>
                    <a:pt x="72" y="50"/>
                  </a:lnTo>
                  <a:lnTo>
                    <a:pt x="82" y="27"/>
                  </a:lnTo>
                  <a:lnTo>
                    <a:pt x="90" y="0"/>
                  </a:lnTo>
                  <a:lnTo>
                    <a:pt x="84" y="0"/>
                  </a:lnTo>
                  <a:lnTo>
                    <a:pt x="77" y="23"/>
                  </a:lnTo>
                  <a:lnTo>
                    <a:pt x="67" y="49"/>
                  </a:lnTo>
                  <a:lnTo>
                    <a:pt x="58" y="70"/>
                  </a:lnTo>
                  <a:lnTo>
                    <a:pt x="48" y="94"/>
                  </a:lnTo>
                  <a:lnTo>
                    <a:pt x="38" y="119"/>
                  </a:lnTo>
                  <a:lnTo>
                    <a:pt x="26" y="141"/>
                  </a:lnTo>
                  <a:lnTo>
                    <a:pt x="13" y="164"/>
                  </a:lnTo>
                  <a:lnTo>
                    <a:pt x="0" y="188"/>
                  </a:lnTo>
                  <a:lnTo>
                    <a:pt x="5" y="189"/>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55" name="Freeform 16"/>
            <p:cNvSpPr>
              <a:spLocks/>
            </p:cNvSpPr>
            <p:nvPr/>
          </p:nvSpPr>
          <p:spPr bwMode="auto">
            <a:xfrm>
              <a:off x="491" y="722"/>
              <a:ext cx="113" cy="142"/>
            </a:xfrm>
            <a:custGeom>
              <a:avLst/>
              <a:gdLst>
                <a:gd name="T0" fmla="*/ 2 w 113"/>
                <a:gd name="T1" fmla="*/ 142 h 142"/>
                <a:gd name="T2" fmla="*/ 3 w 113"/>
                <a:gd name="T3" fmla="*/ 140 h 142"/>
                <a:gd name="T4" fmla="*/ 16 w 113"/>
                <a:gd name="T5" fmla="*/ 129 h 142"/>
                <a:gd name="T6" fmla="*/ 44 w 113"/>
                <a:gd name="T7" fmla="*/ 95 h 142"/>
                <a:gd name="T8" fmla="*/ 62 w 113"/>
                <a:gd name="T9" fmla="*/ 74 h 142"/>
                <a:gd name="T10" fmla="*/ 80 w 113"/>
                <a:gd name="T11" fmla="*/ 50 h 142"/>
                <a:gd name="T12" fmla="*/ 97 w 113"/>
                <a:gd name="T13" fmla="*/ 27 h 142"/>
                <a:gd name="T14" fmla="*/ 113 w 113"/>
                <a:gd name="T15" fmla="*/ 1 h 142"/>
                <a:gd name="T16" fmla="*/ 108 w 113"/>
                <a:gd name="T17" fmla="*/ 0 h 142"/>
                <a:gd name="T18" fmla="*/ 92 w 113"/>
                <a:gd name="T19" fmla="*/ 21 h 142"/>
                <a:gd name="T20" fmla="*/ 75 w 113"/>
                <a:gd name="T21" fmla="*/ 46 h 142"/>
                <a:gd name="T22" fmla="*/ 57 w 113"/>
                <a:gd name="T23" fmla="*/ 70 h 142"/>
                <a:gd name="T24" fmla="*/ 39 w 113"/>
                <a:gd name="T25" fmla="*/ 90 h 142"/>
                <a:gd name="T26" fmla="*/ 13 w 113"/>
                <a:gd name="T27" fmla="*/ 124 h 142"/>
                <a:gd name="T28" fmla="*/ 0 w 113"/>
                <a:gd name="T29" fmla="*/ 137 h 142"/>
                <a:gd name="T30" fmla="*/ 3 w 113"/>
                <a:gd name="T31" fmla="*/ 137 h 142"/>
                <a:gd name="T32" fmla="*/ 2 w 113"/>
                <a:gd name="T33" fmla="*/ 142 h 1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13" h="142">
                  <a:moveTo>
                    <a:pt x="2" y="142"/>
                  </a:moveTo>
                  <a:lnTo>
                    <a:pt x="3" y="140"/>
                  </a:lnTo>
                  <a:lnTo>
                    <a:pt x="16" y="129"/>
                  </a:lnTo>
                  <a:lnTo>
                    <a:pt x="44" y="95"/>
                  </a:lnTo>
                  <a:lnTo>
                    <a:pt x="62" y="74"/>
                  </a:lnTo>
                  <a:lnTo>
                    <a:pt x="80" y="50"/>
                  </a:lnTo>
                  <a:lnTo>
                    <a:pt x="97" y="27"/>
                  </a:lnTo>
                  <a:lnTo>
                    <a:pt x="113" y="1"/>
                  </a:lnTo>
                  <a:lnTo>
                    <a:pt x="108" y="0"/>
                  </a:lnTo>
                  <a:lnTo>
                    <a:pt x="92" y="21"/>
                  </a:lnTo>
                  <a:lnTo>
                    <a:pt x="75" y="46"/>
                  </a:lnTo>
                  <a:lnTo>
                    <a:pt x="57" y="70"/>
                  </a:lnTo>
                  <a:lnTo>
                    <a:pt x="39" y="90"/>
                  </a:lnTo>
                  <a:lnTo>
                    <a:pt x="13" y="124"/>
                  </a:lnTo>
                  <a:lnTo>
                    <a:pt x="0" y="137"/>
                  </a:lnTo>
                  <a:lnTo>
                    <a:pt x="3" y="137"/>
                  </a:lnTo>
                  <a:lnTo>
                    <a:pt x="2" y="142"/>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56" name="Freeform 17"/>
            <p:cNvSpPr>
              <a:spLocks/>
            </p:cNvSpPr>
            <p:nvPr/>
          </p:nvSpPr>
          <p:spPr bwMode="auto">
            <a:xfrm>
              <a:off x="449" y="821"/>
              <a:ext cx="43" cy="43"/>
            </a:xfrm>
            <a:custGeom>
              <a:avLst/>
              <a:gdLst>
                <a:gd name="T0" fmla="*/ 0 w 44"/>
                <a:gd name="T1" fmla="*/ 5 h 43"/>
                <a:gd name="T2" fmla="*/ 0 w 44"/>
                <a:gd name="T3" fmla="*/ 5 h 43"/>
                <a:gd name="T4" fmla="*/ 22 w 44"/>
                <a:gd name="T5" fmla="*/ 29 h 43"/>
                <a:gd name="T6" fmla="*/ 32 w 44"/>
                <a:gd name="T7" fmla="*/ 43 h 43"/>
                <a:gd name="T8" fmla="*/ 33 w 44"/>
                <a:gd name="T9" fmla="*/ 38 h 43"/>
                <a:gd name="T10" fmla="*/ 22 w 44"/>
                <a:gd name="T11" fmla="*/ 23 h 43"/>
                <a:gd name="T12" fmla="*/ 5 w 44"/>
                <a:gd name="T13" fmla="*/ 0 h 43"/>
                <a:gd name="T14" fmla="*/ 5 w 44"/>
                <a:gd name="T15" fmla="*/ 0 h 43"/>
                <a:gd name="T16" fmla="*/ 0 w 44"/>
                <a:gd name="T17" fmla="*/ 5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4" h="43">
                  <a:moveTo>
                    <a:pt x="0" y="5"/>
                  </a:moveTo>
                  <a:lnTo>
                    <a:pt x="0" y="5"/>
                  </a:lnTo>
                  <a:lnTo>
                    <a:pt x="25" y="29"/>
                  </a:lnTo>
                  <a:lnTo>
                    <a:pt x="43" y="43"/>
                  </a:lnTo>
                  <a:lnTo>
                    <a:pt x="44" y="38"/>
                  </a:lnTo>
                  <a:lnTo>
                    <a:pt x="28" y="23"/>
                  </a:lnTo>
                  <a:lnTo>
                    <a:pt x="5" y="0"/>
                  </a:lnTo>
                  <a:lnTo>
                    <a:pt x="0" y="5"/>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57" name="Freeform 18"/>
            <p:cNvSpPr>
              <a:spLocks/>
            </p:cNvSpPr>
            <p:nvPr/>
          </p:nvSpPr>
          <p:spPr bwMode="auto">
            <a:xfrm>
              <a:off x="389" y="735"/>
              <a:ext cx="66" cy="91"/>
            </a:xfrm>
            <a:custGeom>
              <a:avLst/>
              <a:gdLst>
                <a:gd name="T0" fmla="*/ 0 w 66"/>
                <a:gd name="T1" fmla="*/ 4 h 90"/>
                <a:gd name="T2" fmla="*/ 0 w 66"/>
                <a:gd name="T3" fmla="*/ 4 h 90"/>
                <a:gd name="T4" fmla="*/ 13 w 66"/>
                <a:gd name="T5" fmla="*/ 27 h 90"/>
                <a:gd name="T6" fmla="*/ 27 w 66"/>
                <a:gd name="T7" fmla="*/ 56 h 90"/>
                <a:gd name="T8" fmla="*/ 35 w 66"/>
                <a:gd name="T9" fmla="*/ 72 h 90"/>
                <a:gd name="T10" fmla="*/ 45 w 66"/>
                <a:gd name="T11" fmla="*/ 81 h 90"/>
                <a:gd name="T12" fmla="*/ 54 w 66"/>
                <a:gd name="T13" fmla="*/ 94 h 90"/>
                <a:gd name="T14" fmla="*/ 61 w 66"/>
                <a:gd name="T15" fmla="*/ 101 h 90"/>
                <a:gd name="T16" fmla="*/ 66 w 66"/>
                <a:gd name="T17" fmla="*/ 96 h 90"/>
                <a:gd name="T18" fmla="*/ 59 w 66"/>
                <a:gd name="T19" fmla="*/ 89 h 90"/>
                <a:gd name="T20" fmla="*/ 48 w 66"/>
                <a:gd name="T21" fmla="*/ 76 h 90"/>
                <a:gd name="T22" fmla="*/ 40 w 66"/>
                <a:gd name="T23" fmla="*/ 67 h 90"/>
                <a:gd name="T24" fmla="*/ 30 w 66"/>
                <a:gd name="T25" fmla="*/ 43 h 90"/>
                <a:gd name="T26" fmla="*/ 18 w 66"/>
                <a:gd name="T27" fmla="*/ 25 h 90"/>
                <a:gd name="T28" fmla="*/ 5 w 66"/>
                <a:gd name="T29" fmla="*/ 0 h 90"/>
                <a:gd name="T30" fmla="*/ 5 w 66"/>
                <a:gd name="T31" fmla="*/ 0 h 90"/>
                <a:gd name="T32" fmla="*/ 0 w 66"/>
                <a:gd name="T33" fmla="*/ 4 h 9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6" h="90">
                  <a:moveTo>
                    <a:pt x="0" y="4"/>
                  </a:moveTo>
                  <a:lnTo>
                    <a:pt x="0" y="4"/>
                  </a:lnTo>
                  <a:lnTo>
                    <a:pt x="13" y="27"/>
                  </a:lnTo>
                  <a:lnTo>
                    <a:pt x="27" y="45"/>
                  </a:lnTo>
                  <a:lnTo>
                    <a:pt x="35" y="61"/>
                  </a:lnTo>
                  <a:lnTo>
                    <a:pt x="45" y="70"/>
                  </a:lnTo>
                  <a:lnTo>
                    <a:pt x="54" y="83"/>
                  </a:lnTo>
                  <a:lnTo>
                    <a:pt x="61" y="90"/>
                  </a:lnTo>
                  <a:lnTo>
                    <a:pt x="66" y="85"/>
                  </a:lnTo>
                  <a:lnTo>
                    <a:pt x="59" y="78"/>
                  </a:lnTo>
                  <a:lnTo>
                    <a:pt x="48" y="65"/>
                  </a:lnTo>
                  <a:lnTo>
                    <a:pt x="40" y="56"/>
                  </a:lnTo>
                  <a:lnTo>
                    <a:pt x="30" y="43"/>
                  </a:lnTo>
                  <a:lnTo>
                    <a:pt x="18" y="25"/>
                  </a:lnTo>
                  <a:lnTo>
                    <a:pt x="5" y="0"/>
                  </a:lnTo>
                  <a:lnTo>
                    <a:pt x="0" y="4"/>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58" name="Freeform 19"/>
            <p:cNvSpPr>
              <a:spLocks/>
            </p:cNvSpPr>
            <p:nvPr/>
          </p:nvSpPr>
          <p:spPr bwMode="auto">
            <a:xfrm>
              <a:off x="290" y="565"/>
              <a:ext cx="104" cy="174"/>
            </a:xfrm>
            <a:custGeom>
              <a:avLst/>
              <a:gdLst>
                <a:gd name="T0" fmla="*/ 0 w 103"/>
                <a:gd name="T1" fmla="*/ 4 h 174"/>
                <a:gd name="T2" fmla="*/ 0 w 103"/>
                <a:gd name="T3" fmla="*/ 4 h 174"/>
                <a:gd name="T4" fmla="*/ 11 w 103"/>
                <a:gd name="T5" fmla="*/ 36 h 174"/>
                <a:gd name="T6" fmla="*/ 23 w 103"/>
                <a:gd name="T7" fmla="*/ 62 h 174"/>
                <a:gd name="T8" fmla="*/ 34 w 103"/>
                <a:gd name="T9" fmla="*/ 82 h 174"/>
                <a:gd name="T10" fmla="*/ 44 w 103"/>
                <a:gd name="T11" fmla="*/ 98 h 174"/>
                <a:gd name="T12" fmla="*/ 68 w 103"/>
                <a:gd name="T13" fmla="*/ 114 h 174"/>
                <a:gd name="T14" fmla="*/ 81 w 103"/>
                <a:gd name="T15" fmla="*/ 130 h 174"/>
                <a:gd name="T16" fmla="*/ 93 w 103"/>
                <a:gd name="T17" fmla="*/ 150 h 174"/>
                <a:gd name="T18" fmla="*/ 109 w 103"/>
                <a:gd name="T19" fmla="*/ 174 h 174"/>
                <a:gd name="T20" fmla="*/ 114 w 103"/>
                <a:gd name="T21" fmla="*/ 170 h 174"/>
                <a:gd name="T22" fmla="*/ 99 w 103"/>
                <a:gd name="T23" fmla="*/ 147 h 174"/>
                <a:gd name="T24" fmla="*/ 85 w 103"/>
                <a:gd name="T25" fmla="*/ 127 h 174"/>
                <a:gd name="T26" fmla="*/ 73 w 103"/>
                <a:gd name="T27" fmla="*/ 110 h 174"/>
                <a:gd name="T28" fmla="*/ 51 w 103"/>
                <a:gd name="T29" fmla="*/ 96 h 174"/>
                <a:gd name="T30" fmla="*/ 39 w 103"/>
                <a:gd name="T31" fmla="*/ 78 h 174"/>
                <a:gd name="T32" fmla="*/ 28 w 103"/>
                <a:gd name="T33" fmla="*/ 58 h 174"/>
                <a:gd name="T34" fmla="*/ 18 w 103"/>
                <a:gd name="T35" fmla="*/ 35 h 174"/>
                <a:gd name="T36" fmla="*/ 6 w 103"/>
                <a:gd name="T37" fmla="*/ 0 h 174"/>
                <a:gd name="T38" fmla="*/ 6 w 103"/>
                <a:gd name="T39" fmla="*/ 0 h 174"/>
                <a:gd name="T40" fmla="*/ 0 w 103"/>
                <a:gd name="T41" fmla="*/ 4 h 17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3" h="174">
                  <a:moveTo>
                    <a:pt x="0" y="4"/>
                  </a:moveTo>
                  <a:lnTo>
                    <a:pt x="0" y="4"/>
                  </a:lnTo>
                  <a:lnTo>
                    <a:pt x="11" y="36"/>
                  </a:lnTo>
                  <a:lnTo>
                    <a:pt x="23" y="62"/>
                  </a:lnTo>
                  <a:lnTo>
                    <a:pt x="34" y="82"/>
                  </a:lnTo>
                  <a:lnTo>
                    <a:pt x="44" y="98"/>
                  </a:lnTo>
                  <a:lnTo>
                    <a:pt x="57" y="114"/>
                  </a:lnTo>
                  <a:lnTo>
                    <a:pt x="70" y="130"/>
                  </a:lnTo>
                  <a:lnTo>
                    <a:pt x="82" y="150"/>
                  </a:lnTo>
                  <a:lnTo>
                    <a:pt x="98" y="174"/>
                  </a:lnTo>
                  <a:lnTo>
                    <a:pt x="103" y="170"/>
                  </a:lnTo>
                  <a:lnTo>
                    <a:pt x="88" y="147"/>
                  </a:lnTo>
                  <a:lnTo>
                    <a:pt x="74" y="127"/>
                  </a:lnTo>
                  <a:lnTo>
                    <a:pt x="62" y="110"/>
                  </a:lnTo>
                  <a:lnTo>
                    <a:pt x="51" y="96"/>
                  </a:lnTo>
                  <a:lnTo>
                    <a:pt x="39" y="78"/>
                  </a:lnTo>
                  <a:lnTo>
                    <a:pt x="28" y="58"/>
                  </a:lnTo>
                  <a:lnTo>
                    <a:pt x="18" y="35"/>
                  </a:lnTo>
                  <a:lnTo>
                    <a:pt x="6" y="0"/>
                  </a:lnTo>
                  <a:lnTo>
                    <a:pt x="0" y="4"/>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59" name="Freeform 20"/>
            <p:cNvSpPr>
              <a:spLocks/>
            </p:cNvSpPr>
            <p:nvPr/>
          </p:nvSpPr>
          <p:spPr bwMode="auto">
            <a:xfrm>
              <a:off x="246" y="390"/>
              <a:ext cx="50" cy="180"/>
            </a:xfrm>
            <a:custGeom>
              <a:avLst/>
              <a:gdLst>
                <a:gd name="T0" fmla="*/ 0 w 50"/>
                <a:gd name="T1" fmla="*/ 0 h 181"/>
                <a:gd name="T2" fmla="*/ 1 w 50"/>
                <a:gd name="T3" fmla="*/ 0 h 181"/>
                <a:gd name="T4" fmla="*/ 8 w 50"/>
                <a:gd name="T5" fmla="*/ 42 h 181"/>
                <a:gd name="T6" fmla="*/ 14 w 50"/>
                <a:gd name="T7" fmla="*/ 76 h 181"/>
                <a:gd name="T8" fmla="*/ 26 w 50"/>
                <a:gd name="T9" fmla="*/ 109 h 181"/>
                <a:gd name="T10" fmla="*/ 44 w 50"/>
                <a:gd name="T11" fmla="*/ 170 h 181"/>
                <a:gd name="T12" fmla="*/ 50 w 50"/>
                <a:gd name="T13" fmla="*/ 166 h 181"/>
                <a:gd name="T14" fmla="*/ 31 w 50"/>
                <a:gd name="T15" fmla="*/ 107 h 181"/>
                <a:gd name="T16" fmla="*/ 21 w 50"/>
                <a:gd name="T17" fmla="*/ 76 h 181"/>
                <a:gd name="T18" fmla="*/ 13 w 50"/>
                <a:gd name="T19" fmla="*/ 40 h 181"/>
                <a:gd name="T20" fmla="*/ 8 w 50"/>
                <a:gd name="T21" fmla="*/ 0 h 181"/>
                <a:gd name="T22" fmla="*/ 8 w 50"/>
                <a:gd name="T23" fmla="*/ 0 h 181"/>
                <a:gd name="T24" fmla="*/ 0 w 50"/>
                <a:gd name="T25" fmla="*/ 0 h 18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0" h="181">
                  <a:moveTo>
                    <a:pt x="0" y="0"/>
                  </a:moveTo>
                  <a:lnTo>
                    <a:pt x="1" y="0"/>
                  </a:lnTo>
                  <a:lnTo>
                    <a:pt x="8" y="42"/>
                  </a:lnTo>
                  <a:lnTo>
                    <a:pt x="14" y="76"/>
                  </a:lnTo>
                  <a:lnTo>
                    <a:pt x="26" y="120"/>
                  </a:lnTo>
                  <a:lnTo>
                    <a:pt x="44" y="181"/>
                  </a:lnTo>
                  <a:lnTo>
                    <a:pt x="50" y="177"/>
                  </a:lnTo>
                  <a:lnTo>
                    <a:pt x="31" y="118"/>
                  </a:lnTo>
                  <a:lnTo>
                    <a:pt x="21" y="76"/>
                  </a:lnTo>
                  <a:lnTo>
                    <a:pt x="13" y="40"/>
                  </a:lnTo>
                  <a:lnTo>
                    <a:pt x="8" y="0"/>
                  </a:lnTo>
                  <a:lnTo>
                    <a:pt x="0" y="0"/>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60" name="Freeform 21"/>
            <p:cNvSpPr>
              <a:spLocks/>
            </p:cNvSpPr>
            <p:nvPr/>
          </p:nvSpPr>
          <p:spPr bwMode="auto">
            <a:xfrm>
              <a:off x="241" y="240"/>
              <a:ext cx="12" cy="149"/>
            </a:xfrm>
            <a:custGeom>
              <a:avLst/>
              <a:gdLst>
                <a:gd name="T0" fmla="*/ 4 w 12"/>
                <a:gd name="T1" fmla="*/ 0 h 148"/>
                <a:gd name="T2" fmla="*/ 0 w 12"/>
                <a:gd name="T3" fmla="*/ 6 h 148"/>
                <a:gd name="T4" fmla="*/ 0 w 12"/>
                <a:gd name="T5" fmla="*/ 19 h 148"/>
                <a:gd name="T6" fmla="*/ 0 w 12"/>
                <a:gd name="T7" fmla="*/ 56 h 148"/>
                <a:gd name="T8" fmla="*/ 2 w 12"/>
                <a:gd name="T9" fmla="*/ 114 h 148"/>
                <a:gd name="T10" fmla="*/ 4 w 12"/>
                <a:gd name="T11" fmla="*/ 159 h 148"/>
                <a:gd name="T12" fmla="*/ 12 w 12"/>
                <a:gd name="T13" fmla="*/ 159 h 148"/>
                <a:gd name="T14" fmla="*/ 7 w 12"/>
                <a:gd name="T15" fmla="*/ 114 h 148"/>
                <a:gd name="T16" fmla="*/ 5 w 12"/>
                <a:gd name="T17" fmla="*/ 56 h 148"/>
                <a:gd name="T18" fmla="*/ 5 w 12"/>
                <a:gd name="T19" fmla="*/ 19 h 148"/>
                <a:gd name="T20" fmla="*/ 5 w 12"/>
                <a:gd name="T21" fmla="*/ 6 h 148"/>
                <a:gd name="T22" fmla="*/ 4 w 12"/>
                <a:gd name="T23" fmla="*/ 8 h 148"/>
                <a:gd name="T24" fmla="*/ 4 w 12"/>
                <a:gd name="T25" fmla="*/ 0 h 148"/>
                <a:gd name="T26" fmla="*/ 0 w 12"/>
                <a:gd name="T27" fmla="*/ 0 h 148"/>
                <a:gd name="T28" fmla="*/ 0 w 12"/>
                <a:gd name="T29" fmla="*/ 6 h 148"/>
                <a:gd name="T30" fmla="*/ 4 w 12"/>
                <a:gd name="T31" fmla="*/ 0 h 1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 h="148">
                  <a:moveTo>
                    <a:pt x="4" y="0"/>
                  </a:moveTo>
                  <a:lnTo>
                    <a:pt x="0" y="6"/>
                  </a:lnTo>
                  <a:lnTo>
                    <a:pt x="0" y="19"/>
                  </a:lnTo>
                  <a:lnTo>
                    <a:pt x="0" y="56"/>
                  </a:lnTo>
                  <a:lnTo>
                    <a:pt x="2" y="103"/>
                  </a:lnTo>
                  <a:lnTo>
                    <a:pt x="4" y="148"/>
                  </a:lnTo>
                  <a:lnTo>
                    <a:pt x="12" y="148"/>
                  </a:lnTo>
                  <a:lnTo>
                    <a:pt x="7" y="103"/>
                  </a:lnTo>
                  <a:lnTo>
                    <a:pt x="5" y="56"/>
                  </a:lnTo>
                  <a:lnTo>
                    <a:pt x="5" y="19"/>
                  </a:lnTo>
                  <a:lnTo>
                    <a:pt x="5" y="6"/>
                  </a:lnTo>
                  <a:lnTo>
                    <a:pt x="4" y="8"/>
                  </a:lnTo>
                  <a:lnTo>
                    <a:pt x="4" y="0"/>
                  </a:lnTo>
                  <a:lnTo>
                    <a:pt x="0" y="0"/>
                  </a:lnTo>
                  <a:lnTo>
                    <a:pt x="0" y="6"/>
                  </a:lnTo>
                  <a:lnTo>
                    <a:pt x="4" y="0"/>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61" name="Freeform 22"/>
            <p:cNvSpPr>
              <a:spLocks/>
            </p:cNvSpPr>
            <p:nvPr/>
          </p:nvSpPr>
          <p:spPr bwMode="auto">
            <a:xfrm>
              <a:off x="146" y="197"/>
              <a:ext cx="514" cy="654"/>
            </a:xfrm>
            <a:custGeom>
              <a:avLst/>
              <a:gdLst>
                <a:gd name="T0" fmla="*/ 510 w 514"/>
                <a:gd name="T1" fmla="*/ 2 h 655"/>
                <a:gd name="T2" fmla="*/ 511 w 514"/>
                <a:gd name="T3" fmla="*/ 0 h 655"/>
                <a:gd name="T4" fmla="*/ 513 w 514"/>
                <a:gd name="T5" fmla="*/ 2 h 655"/>
                <a:gd name="T6" fmla="*/ 513 w 514"/>
                <a:gd name="T7" fmla="*/ 17 h 655"/>
                <a:gd name="T8" fmla="*/ 508 w 514"/>
                <a:gd name="T9" fmla="*/ 60 h 655"/>
                <a:gd name="T10" fmla="*/ 506 w 514"/>
                <a:gd name="T11" fmla="*/ 105 h 655"/>
                <a:gd name="T12" fmla="*/ 503 w 514"/>
                <a:gd name="T13" fmla="*/ 141 h 655"/>
                <a:gd name="T14" fmla="*/ 498 w 514"/>
                <a:gd name="T15" fmla="*/ 181 h 655"/>
                <a:gd name="T16" fmla="*/ 492 w 514"/>
                <a:gd name="T17" fmla="*/ 215 h 655"/>
                <a:gd name="T18" fmla="*/ 485 w 514"/>
                <a:gd name="T19" fmla="*/ 249 h 655"/>
                <a:gd name="T20" fmla="*/ 475 w 514"/>
                <a:gd name="T21" fmla="*/ 287 h 655"/>
                <a:gd name="T22" fmla="*/ 464 w 514"/>
                <a:gd name="T23" fmla="*/ 327 h 655"/>
                <a:gd name="T24" fmla="*/ 441 w 514"/>
                <a:gd name="T25" fmla="*/ 397 h 655"/>
                <a:gd name="T26" fmla="*/ 421 w 514"/>
                <a:gd name="T27" fmla="*/ 444 h 655"/>
                <a:gd name="T28" fmla="*/ 396 w 514"/>
                <a:gd name="T29" fmla="*/ 493 h 655"/>
                <a:gd name="T30" fmla="*/ 359 w 514"/>
                <a:gd name="T31" fmla="*/ 545 h 655"/>
                <a:gd name="T32" fmla="*/ 316 w 514"/>
                <a:gd name="T33" fmla="*/ 594 h 655"/>
                <a:gd name="T34" fmla="*/ 280 w 514"/>
                <a:gd name="T35" fmla="*/ 630 h 655"/>
                <a:gd name="T36" fmla="*/ 269 w 514"/>
                <a:gd name="T37" fmla="*/ 641 h 655"/>
                <a:gd name="T38" fmla="*/ 265 w 514"/>
                <a:gd name="T39" fmla="*/ 644 h 655"/>
                <a:gd name="T40" fmla="*/ 259 w 514"/>
                <a:gd name="T41" fmla="*/ 639 h 655"/>
                <a:gd name="T42" fmla="*/ 247 w 514"/>
                <a:gd name="T43" fmla="*/ 630 h 655"/>
                <a:gd name="T44" fmla="*/ 226 w 514"/>
                <a:gd name="T45" fmla="*/ 614 h 655"/>
                <a:gd name="T46" fmla="*/ 218 w 514"/>
                <a:gd name="T47" fmla="*/ 605 h 655"/>
                <a:gd name="T48" fmla="*/ 206 w 514"/>
                <a:gd name="T49" fmla="*/ 589 h 655"/>
                <a:gd name="T50" fmla="*/ 185 w 514"/>
                <a:gd name="T51" fmla="*/ 565 h 655"/>
                <a:gd name="T52" fmla="*/ 160 w 514"/>
                <a:gd name="T53" fmla="*/ 527 h 655"/>
                <a:gd name="T54" fmla="*/ 116 w 514"/>
                <a:gd name="T55" fmla="*/ 451 h 655"/>
                <a:gd name="T56" fmla="*/ 82 w 514"/>
                <a:gd name="T57" fmla="*/ 379 h 655"/>
                <a:gd name="T58" fmla="*/ 65 w 514"/>
                <a:gd name="T59" fmla="*/ 338 h 655"/>
                <a:gd name="T60" fmla="*/ 47 w 514"/>
                <a:gd name="T61" fmla="*/ 293 h 655"/>
                <a:gd name="T62" fmla="*/ 24 w 514"/>
                <a:gd name="T63" fmla="*/ 206 h 655"/>
                <a:gd name="T64" fmla="*/ 11 w 514"/>
                <a:gd name="T65" fmla="*/ 132 h 655"/>
                <a:gd name="T66" fmla="*/ 5 w 514"/>
                <a:gd name="T67" fmla="*/ 82 h 655"/>
                <a:gd name="T68" fmla="*/ 1 w 514"/>
                <a:gd name="T69" fmla="*/ 35 h 655"/>
                <a:gd name="T70" fmla="*/ 0 w 514"/>
                <a:gd name="T71" fmla="*/ 11 h 655"/>
                <a:gd name="T72" fmla="*/ 1 w 514"/>
                <a:gd name="T73" fmla="*/ 2 h 65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14" h="655">
                  <a:moveTo>
                    <a:pt x="1" y="2"/>
                  </a:moveTo>
                  <a:lnTo>
                    <a:pt x="510" y="2"/>
                  </a:lnTo>
                  <a:lnTo>
                    <a:pt x="511" y="2"/>
                  </a:lnTo>
                  <a:lnTo>
                    <a:pt x="511" y="0"/>
                  </a:lnTo>
                  <a:lnTo>
                    <a:pt x="513" y="0"/>
                  </a:lnTo>
                  <a:lnTo>
                    <a:pt x="513" y="2"/>
                  </a:lnTo>
                  <a:lnTo>
                    <a:pt x="514" y="8"/>
                  </a:lnTo>
                  <a:lnTo>
                    <a:pt x="513" y="17"/>
                  </a:lnTo>
                  <a:lnTo>
                    <a:pt x="511" y="29"/>
                  </a:lnTo>
                  <a:lnTo>
                    <a:pt x="508" y="60"/>
                  </a:lnTo>
                  <a:lnTo>
                    <a:pt x="508" y="89"/>
                  </a:lnTo>
                  <a:lnTo>
                    <a:pt x="506" y="105"/>
                  </a:lnTo>
                  <a:lnTo>
                    <a:pt x="505" y="121"/>
                  </a:lnTo>
                  <a:lnTo>
                    <a:pt x="503" y="141"/>
                  </a:lnTo>
                  <a:lnTo>
                    <a:pt x="500" y="161"/>
                  </a:lnTo>
                  <a:lnTo>
                    <a:pt x="498" y="181"/>
                  </a:lnTo>
                  <a:lnTo>
                    <a:pt x="495" y="199"/>
                  </a:lnTo>
                  <a:lnTo>
                    <a:pt x="492" y="215"/>
                  </a:lnTo>
                  <a:lnTo>
                    <a:pt x="490" y="231"/>
                  </a:lnTo>
                  <a:lnTo>
                    <a:pt x="485" y="249"/>
                  </a:lnTo>
                  <a:lnTo>
                    <a:pt x="480" y="267"/>
                  </a:lnTo>
                  <a:lnTo>
                    <a:pt x="475" y="287"/>
                  </a:lnTo>
                  <a:lnTo>
                    <a:pt x="469" y="311"/>
                  </a:lnTo>
                  <a:lnTo>
                    <a:pt x="464" y="338"/>
                  </a:lnTo>
                  <a:lnTo>
                    <a:pt x="455" y="361"/>
                  </a:lnTo>
                  <a:lnTo>
                    <a:pt x="441" y="408"/>
                  </a:lnTo>
                  <a:lnTo>
                    <a:pt x="433" y="432"/>
                  </a:lnTo>
                  <a:lnTo>
                    <a:pt x="421" y="455"/>
                  </a:lnTo>
                  <a:lnTo>
                    <a:pt x="410" y="479"/>
                  </a:lnTo>
                  <a:lnTo>
                    <a:pt x="396" y="504"/>
                  </a:lnTo>
                  <a:lnTo>
                    <a:pt x="380" y="529"/>
                  </a:lnTo>
                  <a:lnTo>
                    <a:pt x="359" y="556"/>
                  </a:lnTo>
                  <a:lnTo>
                    <a:pt x="337" y="581"/>
                  </a:lnTo>
                  <a:lnTo>
                    <a:pt x="316" y="605"/>
                  </a:lnTo>
                  <a:lnTo>
                    <a:pt x="295" y="625"/>
                  </a:lnTo>
                  <a:lnTo>
                    <a:pt x="280" y="641"/>
                  </a:lnTo>
                  <a:lnTo>
                    <a:pt x="273" y="646"/>
                  </a:lnTo>
                  <a:lnTo>
                    <a:pt x="269" y="652"/>
                  </a:lnTo>
                  <a:lnTo>
                    <a:pt x="267" y="654"/>
                  </a:lnTo>
                  <a:lnTo>
                    <a:pt x="265" y="655"/>
                  </a:lnTo>
                  <a:lnTo>
                    <a:pt x="264" y="654"/>
                  </a:lnTo>
                  <a:lnTo>
                    <a:pt x="259" y="650"/>
                  </a:lnTo>
                  <a:lnTo>
                    <a:pt x="254" y="646"/>
                  </a:lnTo>
                  <a:lnTo>
                    <a:pt x="247" y="641"/>
                  </a:lnTo>
                  <a:lnTo>
                    <a:pt x="232" y="630"/>
                  </a:lnTo>
                  <a:lnTo>
                    <a:pt x="226" y="625"/>
                  </a:lnTo>
                  <a:lnTo>
                    <a:pt x="223" y="619"/>
                  </a:lnTo>
                  <a:lnTo>
                    <a:pt x="218" y="616"/>
                  </a:lnTo>
                  <a:lnTo>
                    <a:pt x="213" y="609"/>
                  </a:lnTo>
                  <a:lnTo>
                    <a:pt x="206" y="600"/>
                  </a:lnTo>
                  <a:lnTo>
                    <a:pt x="196" y="589"/>
                  </a:lnTo>
                  <a:lnTo>
                    <a:pt x="185" y="576"/>
                  </a:lnTo>
                  <a:lnTo>
                    <a:pt x="173" y="558"/>
                  </a:lnTo>
                  <a:lnTo>
                    <a:pt x="160" y="538"/>
                  </a:lnTo>
                  <a:lnTo>
                    <a:pt x="144" y="515"/>
                  </a:lnTo>
                  <a:lnTo>
                    <a:pt x="116" y="462"/>
                  </a:lnTo>
                  <a:lnTo>
                    <a:pt x="91" y="414"/>
                  </a:lnTo>
                  <a:lnTo>
                    <a:pt x="82" y="390"/>
                  </a:lnTo>
                  <a:lnTo>
                    <a:pt x="72" y="369"/>
                  </a:lnTo>
                  <a:lnTo>
                    <a:pt x="65" y="349"/>
                  </a:lnTo>
                  <a:lnTo>
                    <a:pt x="57" y="331"/>
                  </a:lnTo>
                  <a:lnTo>
                    <a:pt x="47" y="293"/>
                  </a:lnTo>
                  <a:lnTo>
                    <a:pt x="36" y="251"/>
                  </a:lnTo>
                  <a:lnTo>
                    <a:pt x="24" y="206"/>
                  </a:lnTo>
                  <a:lnTo>
                    <a:pt x="16" y="157"/>
                  </a:lnTo>
                  <a:lnTo>
                    <a:pt x="11" y="132"/>
                  </a:lnTo>
                  <a:lnTo>
                    <a:pt x="8" y="107"/>
                  </a:lnTo>
                  <a:lnTo>
                    <a:pt x="5" y="82"/>
                  </a:lnTo>
                  <a:lnTo>
                    <a:pt x="3" y="56"/>
                  </a:lnTo>
                  <a:lnTo>
                    <a:pt x="1" y="35"/>
                  </a:lnTo>
                  <a:lnTo>
                    <a:pt x="0" y="17"/>
                  </a:lnTo>
                  <a:lnTo>
                    <a:pt x="0" y="11"/>
                  </a:lnTo>
                  <a:lnTo>
                    <a:pt x="0" y="6"/>
                  </a:lnTo>
                  <a:lnTo>
                    <a:pt x="1" y="2"/>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62" name="Freeform 23"/>
            <p:cNvSpPr>
              <a:spLocks/>
            </p:cNvSpPr>
            <p:nvPr/>
          </p:nvSpPr>
          <p:spPr bwMode="auto">
            <a:xfrm>
              <a:off x="148" y="199"/>
              <a:ext cx="184" cy="174"/>
            </a:xfrm>
            <a:custGeom>
              <a:avLst/>
              <a:gdLst>
                <a:gd name="T0" fmla="*/ 17 w 184"/>
                <a:gd name="T1" fmla="*/ 0 h 175"/>
                <a:gd name="T2" fmla="*/ 184 w 184"/>
                <a:gd name="T3" fmla="*/ 0 h 175"/>
                <a:gd name="T4" fmla="*/ 182 w 184"/>
                <a:gd name="T5" fmla="*/ 164 h 175"/>
                <a:gd name="T6" fmla="*/ 15 w 184"/>
                <a:gd name="T7" fmla="*/ 164 h 175"/>
                <a:gd name="T8" fmla="*/ 15 w 184"/>
                <a:gd name="T9" fmla="*/ 164 h 175"/>
                <a:gd name="T10" fmla="*/ 17 w 184"/>
                <a:gd name="T11" fmla="*/ 164 h 175"/>
                <a:gd name="T12" fmla="*/ 18 w 184"/>
                <a:gd name="T13" fmla="*/ 161 h 175"/>
                <a:gd name="T14" fmla="*/ 17 w 184"/>
                <a:gd name="T15" fmla="*/ 157 h 175"/>
                <a:gd name="T16" fmla="*/ 15 w 184"/>
                <a:gd name="T17" fmla="*/ 150 h 175"/>
                <a:gd name="T18" fmla="*/ 15 w 184"/>
                <a:gd name="T19" fmla="*/ 146 h 175"/>
                <a:gd name="T20" fmla="*/ 15 w 184"/>
                <a:gd name="T21" fmla="*/ 143 h 175"/>
                <a:gd name="T22" fmla="*/ 15 w 184"/>
                <a:gd name="T23" fmla="*/ 137 h 175"/>
                <a:gd name="T24" fmla="*/ 13 w 184"/>
                <a:gd name="T25" fmla="*/ 128 h 175"/>
                <a:gd name="T26" fmla="*/ 12 w 184"/>
                <a:gd name="T27" fmla="*/ 121 h 175"/>
                <a:gd name="T28" fmla="*/ 10 w 184"/>
                <a:gd name="T29" fmla="*/ 112 h 175"/>
                <a:gd name="T30" fmla="*/ 8 w 184"/>
                <a:gd name="T31" fmla="*/ 101 h 175"/>
                <a:gd name="T32" fmla="*/ 8 w 184"/>
                <a:gd name="T33" fmla="*/ 92 h 175"/>
                <a:gd name="T34" fmla="*/ 7 w 184"/>
                <a:gd name="T35" fmla="*/ 87 h 175"/>
                <a:gd name="T36" fmla="*/ 5 w 184"/>
                <a:gd name="T37" fmla="*/ 85 h 175"/>
                <a:gd name="T38" fmla="*/ 2 w 184"/>
                <a:gd name="T39" fmla="*/ 65 h 175"/>
                <a:gd name="T40" fmla="*/ 2 w 184"/>
                <a:gd name="T41" fmla="*/ 45 h 175"/>
                <a:gd name="T42" fmla="*/ 2 w 184"/>
                <a:gd name="T43" fmla="*/ 40 h 175"/>
                <a:gd name="T44" fmla="*/ 2 w 184"/>
                <a:gd name="T45" fmla="*/ 33 h 175"/>
                <a:gd name="T46" fmla="*/ 2 w 184"/>
                <a:gd name="T47" fmla="*/ 20 h 175"/>
                <a:gd name="T48" fmla="*/ 0 w 184"/>
                <a:gd name="T49" fmla="*/ 11 h 175"/>
                <a:gd name="T50" fmla="*/ 0 w 184"/>
                <a:gd name="T51" fmla="*/ 6 h 175"/>
                <a:gd name="T52" fmla="*/ 0 w 184"/>
                <a:gd name="T53" fmla="*/ 2 h 175"/>
                <a:gd name="T54" fmla="*/ 0 w 184"/>
                <a:gd name="T55" fmla="*/ 0 h 175"/>
                <a:gd name="T56" fmla="*/ 17 w 184"/>
                <a:gd name="T57" fmla="*/ 0 h 17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84" h="175">
                  <a:moveTo>
                    <a:pt x="17" y="0"/>
                  </a:moveTo>
                  <a:lnTo>
                    <a:pt x="184" y="0"/>
                  </a:lnTo>
                  <a:lnTo>
                    <a:pt x="182" y="175"/>
                  </a:lnTo>
                  <a:lnTo>
                    <a:pt x="15" y="175"/>
                  </a:lnTo>
                  <a:lnTo>
                    <a:pt x="17" y="175"/>
                  </a:lnTo>
                  <a:lnTo>
                    <a:pt x="18" y="172"/>
                  </a:lnTo>
                  <a:lnTo>
                    <a:pt x="17" y="168"/>
                  </a:lnTo>
                  <a:lnTo>
                    <a:pt x="15" y="161"/>
                  </a:lnTo>
                  <a:lnTo>
                    <a:pt x="15" y="157"/>
                  </a:lnTo>
                  <a:lnTo>
                    <a:pt x="15" y="154"/>
                  </a:lnTo>
                  <a:lnTo>
                    <a:pt x="15" y="148"/>
                  </a:lnTo>
                  <a:lnTo>
                    <a:pt x="13" y="139"/>
                  </a:lnTo>
                  <a:lnTo>
                    <a:pt x="12" y="132"/>
                  </a:lnTo>
                  <a:lnTo>
                    <a:pt x="10" y="123"/>
                  </a:lnTo>
                  <a:lnTo>
                    <a:pt x="8" y="112"/>
                  </a:lnTo>
                  <a:lnTo>
                    <a:pt x="8" y="103"/>
                  </a:lnTo>
                  <a:lnTo>
                    <a:pt x="7" y="94"/>
                  </a:lnTo>
                  <a:lnTo>
                    <a:pt x="5" y="85"/>
                  </a:lnTo>
                  <a:lnTo>
                    <a:pt x="2" y="65"/>
                  </a:lnTo>
                  <a:lnTo>
                    <a:pt x="2" y="45"/>
                  </a:lnTo>
                  <a:lnTo>
                    <a:pt x="2" y="40"/>
                  </a:lnTo>
                  <a:lnTo>
                    <a:pt x="2" y="33"/>
                  </a:lnTo>
                  <a:lnTo>
                    <a:pt x="2" y="20"/>
                  </a:lnTo>
                  <a:lnTo>
                    <a:pt x="0" y="11"/>
                  </a:lnTo>
                  <a:lnTo>
                    <a:pt x="0" y="6"/>
                  </a:lnTo>
                  <a:lnTo>
                    <a:pt x="0" y="2"/>
                  </a:lnTo>
                  <a:lnTo>
                    <a:pt x="0" y="0"/>
                  </a:lnTo>
                  <a:lnTo>
                    <a:pt x="17" y="0"/>
                  </a:lnTo>
                  <a:close/>
                </a:path>
              </a:pathLst>
            </a:custGeom>
            <a:solidFill>
              <a:srgbClr val="61BFF3"/>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63" name="Freeform 24"/>
            <p:cNvSpPr>
              <a:spLocks/>
            </p:cNvSpPr>
            <p:nvPr/>
          </p:nvSpPr>
          <p:spPr bwMode="auto">
            <a:xfrm>
              <a:off x="160" y="206"/>
              <a:ext cx="59" cy="89"/>
            </a:xfrm>
            <a:custGeom>
              <a:avLst/>
              <a:gdLst>
                <a:gd name="T0" fmla="*/ 20 w 58"/>
                <a:gd name="T1" fmla="*/ 25 h 89"/>
                <a:gd name="T2" fmla="*/ 22 w 58"/>
                <a:gd name="T3" fmla="*/ 24 h 89"/>
                <a:gd name="T4" fmla="*/ 20 w 58"/>
                <a:gd name="T5" fmla="*/ 18 h 89"/>
                <a:gd name="T6" fmla="*/ 20 w 58"/>
                <a:gd name="T7" fmla="*/ 15 h 89"/>
                <a:gd name="T8" fmla="*/ 25 w 58"/>
                <a:gd name="T9" fmla="*/ 13 h 89"/>
                <a:gd name="T10" fmla="*/ 23 w 58"/>
                <a:gd name="T11" fmla="*/ 11 h 89"/>
                <a:gd name="T12" fmla="*/ 27 w 58"/>
                <a:gd name="T13" fmla="*/ 7 h 89"/>
                <a:gd name="T14" fmla="*/ 41 w 58"/>
                <a:gd name="T15" fmla="*/ 6 h 89"/>
                <a:gd name="T16" fmla="*/ 44 w 58"/>
                <a:gd name="T17" fmla="*/ 4 h 89"/>
                <a:gd name="T18" fmla="*/ 51 w 58"/>
                <a:gd name="T19" fmla="*/ 2 h 89"/>
                <a:gd name="T20" fmla="*/ 52 w 58"/>
                <a:gd name="T21" fmla="*/ 4 h 89"/>
                <a:gd name="T22" fmla="*/ 52 w 58"/>
                <a:gd name="T23" fmla="*/ 7 h 89"/>
                <a:gd name="T24" fmla="*/ 52 w 58"/>
                <a:gd name="T25" fmla="*/ 9 h 89"/>
                <a:gd name="T26" fmla="*/ 54 w 58"/>
                <a:gd name="T27" fmla="*/ 27 h 89"/>
                <a:gd name="T28" fmla="*/ 49 w 58"/>
                <a:gd name="T29" fmla="*/ 33 h 89"/>
                <a:gd name="T30" fmla="*/ 44 w 58"/>
                <a:gd name="T31" fmla="*/ 34 h 89"/>
                <a:gd name="T32" fmla="*/ 44 w 58"/>
                <a:gd name="T33" fmla="*/ 42 h 89"/>
                <a:gd name="T34" fmla="*/ 47 w 58"/>
                <a:gd name="T35" fmla="*/ 45 h 89"/>
                <a:gd name="T36" fmla="*/ 49 w 58"/>
                <a:gd name="T37" fmla="*/ 54 h 89"/>
                <a:gd name="T38" fmla="*/ 52 w 58"/>
                <a:gd name="T39" fmla="*/ 33 h 89"/>
                <a:gd name="T40" fmla="*/ 54 w 58"/>
                <a:gd name="T41" fmla="*/ 31 h 89"/>
                <a:gd name="T42" fmla="*/ 57 w 58"/>
                <a:gd name="T43" fmla="*/ 31 h 89"/>
                <a:gd name="T44" fmla="*/ 62 w 58"/>
                <a:gd name="T45" fmla="*/ 31 h 89"/>
                <a:gd name="T46" fmla="*/ 69 w 58"/>
                <a:gd name="T47" fmla="*/ 38 h 89"/>
                <a:gd name="T48" fmla="*/ 62 w 58"/>
                <a:gd name="T49" fmla="*/ 40 h 89"/>
                <a:gd name="T50" fmla="*/ 57 w 58"/>
                <a:gd name="T51" fmla="*/ 34 h 89"/>
                <a:gd name="T52" fmla="*/ 54 w 58"/>
                <a:gd name="T53" fmla="*/ 34 h 89"/>
                <a:gd name="T54" fmla="*/ 52 w 58"/>
                <a:gd name="T55" fmla="*/ 36 h 89"/>
                <a:gd name="T56" fmla="*/ 54 w 58"/>
                <a:gd name="T57" fmla="*/ 40 h 89"/>
                <a:gd name="T58" fmla="*/ 54 w 58"/>
                <a:gd name="T59" fmla="*/ 51 h 89"/>
                <a:gd name="T60" fmla="*/ 47 w 58"/>
                <a:gd name="T61" fmla="*/ 62 h 89"/>
                <a:gd name="T62" fmla="*/ 51 w 58"/>
                <a:gd name="T63" fmla="*/ 81 h 89"/>
                <a:gd name="T64" fmla="*/ 44 w 58"/>
                <a:gd name="T65" fmla="*/ 89 h 89"/>
                <a:gd name="T66" fmla="*/ 23 w 58"/>
                <a:gd name="T67" fmla="*/ 83 h 89"/>
                <a:gd name="T68" fmla="*/ 23 w 58"/>
                <a:gd name="T69" fmla="*/ 78 h 89"/>
                <a:gd name="T70" fmla="*/ 41 w 58"/>
                <a:gd name="T71" fmla="*/ 76 h 89"/>
                <a:gd name="T72" fmla="*/ 41 w 58"/>
                <a:gd name="T73" fmla="*/ 72 h 89"/>
                <a:gd name="T74" fmla="*/ 23 w 58"/>
                <a:gd name="T75" fmla="*/ 72 h 89"/>
                <a:gd name="T76" fmla="*/ 12 w 58"/>
                <a:gd name="T77" fmla="*/ 65 h 89"/>
                <a:gd name="T78" fmla="*/ 9 w 58"/>
                <a:gd name="T79" fmla="*/ 58 h 89"/>
                <a:gd name="T80" fmla="*/ 12 w 58"/>
                <a:gd name="T81" fmla="*/ 54 h 89"/>
                <a:gd name="T82" fmla="*/ 15 w 58"/>
                <a:gd name="T83" fmla="*/ 53 h 89"/>
                <a:gd name="T84" fmla="*/ 18 w 58"/>
                <a:gd name="T85" fmla="*/ 60 h 89"/>
                <a:gd name="T86" fmla="*/ 20 w 58"/>
                <a:gd name="T87" fmla="*/ 60 h 89"/>
                <a:gd name="T88" fmla="*/ 18 w 58"/>
                <a:gd name="T89" fmla="*/ 51 h 89"/>
                <a:gd name="T90" fmla="*/ 23 w 58"/>
                <a:gd name="T91" fmla="*/ 51 h 89"/>
                <a:gd name="T92" fmla="*/ 23 w 58"/>
                <a:gd name="T93" fmla="*/ 47 h 89"/>
                <a:gd name="T94" fmla="*/ 17 w 58"/>
                <a:gd name="T95" fmla="*/ 47 h 89"/>
                <a:gd name="T96" fmla="*/ 0 w 58"/>
                <a:gd name="T97" fmla="*/ 43 h 89"/>
                <a:gd name="T98" fmla="*/ 4 w 58"/>
                <a:gd name="T99" fmla="*/ 31 h 89"/>
                <a:gd name="T100" fmla="*/ 7 w 58"/>
                <a:gd name="T101" fmla="*/ 34 h 89"/>
                <a:gd name="T102" fmla="*/ 10 w 58"/>
                <a:gd name="T103" fmla="*/ 40 h 89"/>
                <a:gd name="T104" fmla="*/ 15 w 58"/>
                <a:gd name="T105" fmla="*/ 38 h 89"/>
                <a:gd name="T106" fmla="*/ 14 w 58"/>
                <a:gd name="T107" fmla="*/ 34 h 89"/>
                <a:gd name="T108" fmla="*/ 10 w 58"/>
                <a:gd name="T109" fmla="*/ 31 h 89"/>
                <a:gd name="T110" fmla="*/ 7 w 58"/>
                <a:gd name="T111" fmla="*/ 25 h 89"/>
                <a:gd name="T112" fmla="*/ 5 w 58"/>
                <a:gd name="T113" fmla="*/ 20 h 89"/>
                <a:gd name="T114" fmla="*/ 7 w 58"/>
                <a:gd name="T115" fmla="*/ 15 h 89"/>
                <a:gd name="T116" fmla="*/ 12 w 58"/>
                <a:gd name="T117" fmla="*/ 15 h 89"/>
                <a:gd name="T118" fmla="*/ 15 w 58"/>
                <a:gd name="T119" fmla="*/ 24 h 8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58" h="89">
                  <a:moveTo>
                    <a:pt x="15" y="24"/>
                  </a:moveTo>
                  <a:lnTo>
                    <a:pt x="15" y="24"/>
                  </a:lnTo>
                  <a:lnTo>
                    <a:pt x="15" y="25"/>
                  </a:lnTo>
                  <a:lnTo>
                    <a:pt x="17" y="25"/>
                  </a:lnTo>
                  <a:lnTo>
                    <a:pt x="20" y="25"/>
                  </a:lnTo>
                  <a:lnTo>
                    <a:pt x="20" y="24"/>
                  </a:lnTo>
                  <a:lnTo>
                    <a:pt x="22" y="24"/>
                  </a:lnTo>
                  <a:lnTo>
                    <a:pt x="22" y="20"/>
                  </a:lnTo>
                  <a:lnTo>
                    <a:pt x="20" y="20"/>
                  </a:lnTo>
                  <a:lnTo>
                    <a:pt x="20" y="18"/>
                  </a:lnTo>
                  <a:lnTo>
                    <a:pt x="20" y="16"/>
                  </a:lnTo>
                  <a:lnTo>
                    <a:pt x="18" y="16"/>
                  </a:lnTo>
                  <a:lnTo>
                    <a:pt x="20" y="16"/>
                  </a:lnTo>
                  <a:lnTo>
                    <a:pt x="20" y="15"/>
                  </a:lnTo>
                  <a:lnTo>
                    <a:pt x="22" y="15"/>
                  </a:lnTo>
                  <a:lnTo>
                    <a:pt x="23" y="15"/>
                  </a:lnTo>
                  <a:lnTo>
                    <a:pt x="25" y="15"/>
                  </a:lnTo>
                  <a:lnTo>
                    <a:pt x="25" y="13"/>
                  </a:lnTo>
                  <a:lnTo>
                    <a:pt x="23" y="13"/>
                  </a:lnTo>
                  <a:lnTo>
                    <a:pt x="23" y="11"/>
                  </a:lnTo>
                  <a:lnTo>
                    <a:pt x="25" y="11"/>
                  </a:lnTo>
                  <a:lnTo>
                    <a:pt x="25" y="9"/>
                  </a:lnTo>
                  <a:lnTo>
                    <a:pt x="27" y="9"/>
                  </a:lnTo>
                  <a:lnTo>
                    <a:pt x="27" y="7"/>
                  </a:lnTo>
                  <a:lnTo>
                    <a:pt x="28" y="7"/>
                  </a:lnTo>
                  <a:lnTo>
                    <a:pt x="28" y="6"/>
                  </a:lnTo>
                  <a:lnTo>
                    <a:pt x="30" y="6"/>
                  </a:lnTo>
                  <a:lnTo>
                    <a:pt x="32" y="6"/>
                  </a:lnTo>
                  <a:lnTo>
                    <a:pt x="32" y="4"/>
                  </a:lnTo>
                  <a:lnTo>
                    <a:pt x="33" y="4"/>
                  </a:lnTo>
                  <a:lnTo>
                    <a:pt x="33" y="2"/>
                  </a:lnTo>
                  <a:lnTo>
                    <a:pt x="35" y="0"/>
                  </a:lnTo>
                  <a:lnTo>
                    <a:pt x="36" y="0"/>
                  </a:lnTo>
                  <a:lnTo>
                    <a:pt x="40" y="2"/>
                  </a:lnTo>
                  <a:lnTo>
                    <a:pt x="40" y="4"/>
                  </a:lnTo>
                  <a:lnTo>
                    <a:pt x="41" y="4"/>
                  </a:lnTo>
                  <a:lnTo>
                    <a:pt x="41" y="6"/>
                  </a:lnTo>
                  <a:lnTo>
                    <a:pt x="41" y="7"/>
                  </a:lnTo>
                  <a:lnTo>
                    <a:pt x="41" y="9"/>
                  </a:lnTo>
                  <a:lnTo>
                    <a:pt x="43" y="11"/>
                  </a:lnTo>
                  <a:lnTo>
                    <a:pt x="41" y="11"/>
                  </a:lnTo>
                  <a:lnTo>
                    <a:pt x="43" y="13"/>
                  </a:lnTo>
                  <a:lnTo>
                    <a:pt x="45" y="15"/>
                  </a:lnTo>
                  <a:lnTo>
                    <a:pt x="45" y="18"/>
                  </a:lnTo>
                  <a:lnTo>
                    <a:pt x="45" y="20"/>
                  </a:lnTo>
                  <a:lnTo>
                    <a:pt x="43" y="22"/>
                  </a:lnTo>
                  <a:lnTo>
                    <a:pt x="43" y="25"/>
                  </a:lnTo>
                  <a:lnTo>
                    <a:pt x="43" y="27"/>
                  </a:lnTo>
                  <a:lnTo>
                    <a:pt x="41" y="29"/>
                  </a:lnTo>
                  <a:lnTo>
                    <a:pt x="41" y="31"/>
                  </a:lnTo>
                  <a:lnTo>
                    <a:pt x="40" y="31"/>
                  </a:lnTo>
                  <a:lnTo>
                    <a:pt x="38" y="33"/>
                  </a:lnTo>
                  <a:lnTo>
                    <a:pt x="36" y="33"/>
                  </a:lnTo>
                  <a:lnTo>
                    <a:pt x="35" y="33"/>
                  </a:lnTo>
                  <a:lnTo>
                    <a:pt x="35" y="34"/>
                  </a:lnTo>
                  <a:lnTo>
                    <a:pt x="33" y="34"/>
                  </a:lnTo>
                  <a:lnTo>
                    <a:pt x="33" y="36"/>
                  </a:lnTo>
                  <a:lnTo>
                    <a:pt x="33" y="40"/>
                  </a:lnTo>
                  <a:lnTo>
                    <a:pt x="33" y="42"/>
                  </a:lnTo>
                  <a:lnTo>
                    <a:pt x="33" y="43"/>
                  </a:lnTo>
                  <a:lnTo>
                    <a:pt x="35" y="43"/>
                  </a:lnTo>
                  <a:lnTo>
                    <a:pt x="35" y="45"/>
                  </a:lnTo>
                  <a:lnTo>
                    <a:pt x="36" y="45"/>
                  </a:lnTo>
                  <a:lnTo>
                    <a:pt x="36" y="47"/>
                  </a:lnTo>
                  <a:lnTo>
                    <a:pt x="36" y="49"/>
                  </a:lnTo>
                  <a:lnTo>
                    <a:pt x="36" y="51"/>
                  </a:lnTo>
                  <a:lnTo>
                    <a:pt x="38" y="51"/>
                  </a:lnTo>
                  <a:lnTo>
                    <a:pt x="38" y="53"/>
                  </a:lnTo>
                  <a:lnTo>
                    <a:pt x="38" y="54"/>
                  </a:lnTo>
                  <a:lnTo>
                    <a:pt x="38" y="56"/>
                  </a:lnTo>
                  <a:lnTo>
                    <a:pt x="40" y="56"/>
                  </a:lnTo>
                  <a:lnTo>
                    <a:pt x="41" y="54"/>
                  </a:lnTo>
                  <a:lnTo>
                    <a:pt x="41" y="33"/>
                  </a:lnTo>
                  <a:lnTo>
                    <a:pt x="41" y="31"/>
                  </a:lnTo>
                  <a:lnTo>
                    <a:pt x="43" y="31"/>
                  </a:lnTo>
                  <a:lnTo>
                    <a:pt x="45" y="31"/>
                  </a:lnTo>
                  <a:lnTo>
                    <a:pt x="46" y="31"/>
                  </a:lnTo>
                  <a:lnTo>
                    <a:pt x="48" y="31"/>
                  </a:lnTo>
                  <a:lnTo>
                    <a:pt x="48" y="29"/>
                  </a:lnTo>
                  <a:lnTo>
                    <a:pt x="50" y="31"/>
                  </a:lnTo>
                  <a:lnTo>
                    <a:pt x="51" y="31"/>
                  </a:lnTo>
                  <a:lnTo>
                    <a:pt x="53" y="33"/>
                  </a:lnTo>
                  <a:lnTo>
                    <a:pt x="55" y="34"/>
                  </a:lnTo>
                  <a:lnTo>
                    <a:pt x="56" y="36"/>
                  </a:lnTo>
                  <a:lnTo>
                    <a:pt x="58" y="36"/>
                  </a:lnTo>
                  <a:lnTo>
                    <a:pt x="58" y="38"/>
                  </a:lnTo>
                  <a:lnTo>
                    <a:pt x="56" y="38"/>
                  </a:lnTo>
                  <a:lnTo>
                    <a:pt x="56" y="40"/>
                  </a:lnTo>
                  <a:lnTo>
                    <a:pt x="55" y="40"/>
                  </a:lnTo>
                  <a:lnTo>
                    <a:pt x="51" y="40"/>
                  </a:lnTo>
                  <a:lnTo>
                    <a:pt x="50" y="40"/>
                  </a:lnTo>
                  <a:lnTo>
                    <a:pt x="48" y="38"/>
                  </a:lnTo>
                  <a:lnTo>
                    <a:pt x="48" y="36"/>
                  </a:lnTo>
                  <a:lnTo>
                    <a:pt x="46" y="36"/>
                  </a:lnTo>
                  <a:lnTo>
                    <a:pt x="46" y="34"/>
                  </a:lnTo>
                  <a:lnTo>
                    <a:pt x="46" y="33"/>
                  </a:lnTo>
                  <a:lnTo>
                    <a:pt x="45" y="33"/>
                  </a:lnTo>
                  <a:lnTo>
                    <a:pt x="45" y="34"/>
                  </a:lnTo>
                  <a:lnTo>
                    <a:pt x="43" y="34"/>
                  </a:lnTo>
                  <a:lnTo>
                    <a:pt x="41" y="34"/>
                  </a:lnTo>
                  <a:lnTo>
                    <a:pt x="41" y="36"/>
                  </a:lnTo>
                  <a:lnTo>
                    <a:pt x="41" y="40"/>
                  </a:lnTo>
                  <a:lnTo>
                    <a:pt x="43" y="40"/>
                  </a:lnTo>
                  <a:lnTo>
                    <a:pt x="43" y="42"/>
                  </a:lnTo>
                  <a:lnTo>
                    <a:pt x="41" y="42"/>
                  </a:lnTo>
                  <a:lnTo>
                    <a:pt x="41" y="43"/>
                  </a:lnTo>
                  <a:lnTo>
                    <a:pt x="43" y="43"/>
                  </a:lnTo>
                  <a:lnTo>
                    <a:pt x="43" y="49"/>
                  </a:lnTo>
                  <a:lnTo>
                    <a:pt x="43" y="51"/>
                  </a:lnTo>
                  <a:lnTo>
                    <a:pt x="41" y="56"/>
                  </a:lnTo>
                  <a:lnTo>
                    <a:pt x="41" y="60"/>
                  </a:lnTo>
                  <a:lnTo>
                    <a:pt x="40" y="60"/>
                  </a:lnTo>
                  <a:lnTo>
                    <a:pt x="38" y="60"/>
                  </a:lnTo>
                  <a:lnTo>
                    <a:pt x="36" y="60"/>
                  </a:lnTo>
                  <a:lnTo>
                    <a:pt x="36" y="62"/>
                  </a:lnTo>
                  <a:lnTo>
                    <a:pt x="36" y="63"/>
                  </a:lnTo>
                  <a:lnTo>
                    <a:pt x="36" y="65"/>
                  </a:lnTo>
                  <a:lnTo>
                    <a:pt x="36" y="67"/>
                  </a:lnTo>
                  <a:lnTo>
                    <a:pt x="36" y="69"/>
                  </a:lnTo>
                  <a:lnTo>
                    <a:pt x="36" y="71"/>
                  </a:lnTo>
                  <a:lnTo>
                    <a:pt x="38" y="72"/>
                  </a:lnTo>
                  <a:lnTo>
                    <a:pt x="40" y="72"/>
                  </a:lnTo>
                  <a:lnTo>
                    <a:pt x="40" y="81"/>
                  </a:lnTo>
                  <a:lnTo>
                    <a:pt x="38" y="81"/>
                  </a:lnTo>
                  <a:lnTo>
                    <a:pt x="38" y="83"/>
                  </a:lnTo>
                  <a:lnTo>
                    <a:pt x="36" y="83"/>
                  </a:lnTo>
                  <a:lnTo>
                    <a:pt x="36" y="89"/>
                  </a:lnTo>
                  <a:lnTo>
                    <a:pt x="35" y="89"/>
                  </a:lnTo>
                  <a:lnTo>
                    <a:pt x="33" y="89"/>
                  </a:lnTo>
                  <a:lnTo>
                    <a:pt x="30" y="89"/>
                  </a:lnTo>
                  <a:lnTo>
                    <a:pt x="27" y="89"/>
                  </a:lnTo>
                  <a:lnTo>
                    <a:pt x="25" y="89"/>
                  </a:lnTo>
                  <a:lnTo>
                    <a:pt x="23" y="89"/>
                  </a:lnTo>
                  <a:lnTo>
                    <a:pt x="23" y="87"/>
                  </a:lnTo>
                  <a:lnTo>
                    <a:pt x="23" y="85"/>
                  </a:lnTo>
                  <a:lnTo>
                    <a:pt x="23" y="83"/>
                  </a:lnTo>
                  <a:lnTo>
                    <a:pt x="23" y="81"/>
                  </a:lnTo>
                  <a:lnTo>
                    <a:pt x="22" y="80"/>
                  </a:lnTo>
                  <a:lnTo>
                    <a:pt x="23" y="80"/>
                  </a:lnTo>
                  <a:lnTo>
                    <a:pt x="23" y="78"/>
                  </a:lnTo>
                  <a:lnTo>
                    <a:pt x="27" y="78"/>
                  </a:lnTo>
                  <a:lnTo>
                    <a:pt x="28" y="78"/>
                  </a:lnTo>
                  <a:lnTo>
                    <a:pt x="28" y="76"/>
                  </a:lnTo>
                  <a:lnTo>
                    <a:pt x="30" y="76"/>
                  </a:lnTo>
                  <a:lnTo>
                    <a:pt x="32" y="76"/>
                  </a:lnTo>
                  <a:lnTo>
                    <a:pt x="32" y="74"/>
                  </a:lnTo>
                  <a:lnTo>
                    <a:pt x="30" y="74"/>
                  </a:lnTo>
                  <a:lnTo>
                    <a:pt x="30" y="72"/>
                  </a:lnTo>
                  <a:lnTo>
                    <a:pt x="30" y="71"/>
                  </a:lnTo>
                  <a:lnTo>
                    <a:pt x="28" y="71"/>
                  </a:lnTo>
                  <a:lnTo>
                    <a:pt x="27" y="71"/>
                  </a:lnTo>
                  <a:lnTo>
                    <a:pt x="25" y="72"/>
                  </a:lnTo>
                  <a:lnTo>
                    <a:pt x="23" y="72"/>
                  </a:lnTo>
                  <a:lnTo>
                    <a:pt x="22" y="71"/>
                  </a:lnTo>
                  <a:lnTo>
                    <a:pt x="20" y="71"/>
                  </a:lnTo>
                  <a:lnTo>
                    <a:pt x="15" y="71"/>
                  </a:lnTo>
                  <a:lnTo>
                    <a:pt x="14" y="67"/>
                  </a:lnTo>
                  <a:lnTo>
                    <a:pt x="12" y="67"/>
                  </a:lnTo>
                  <a:lnTo>
                    <a:pt x="12" y="65"/>
                  </a:lnTo>
                  <a:lnTo>
                    <a:pt x="10" y="65"/>
                  </a:lnTo>
                  <a:lnTo>
                    <a:pt x="9" y="63"/>
                  </a:lnTo>
                  <a:lnTo>
                    <a:pt x="9" y="60"/>
                  </a:lnTo>
                  <a:lnTo>
                    <a:pt x="9" y="58"/>
                  </a:lnTo>
                  <a:lnTo>
                    <a:pt x="9" y="56"/>
                  </a:lnTo>
                  <a:lnTo>
                    <a:pt x="10" y="56"/>
                  </a:lnTo>
                  <a:lnTo>
                    <a:pt x="10" y="54"/>
                  </a:lnTo>
                  <a:lnTo>
                    <a:pt x="12" y="54"/>
                  </a:lnTo>
                  <a:lnTo>
                    <a:pt x="14" y="53"/>
                  </a:lnTo>
                  <a:lnTo>
                    <a:pt x="15" y="53"/>
                  </a:lnTo>
                  <a:lnTo>
                    <a:pt x="15" y="54"/>
                  </a:lnTo>
                  <a:lnTo>
                    <a:pt x="15" y="60"/>
                  </a:lnTo>
                  <a:lnTo>
                    <a:pt x="17" y="60"/>
                  </a:lnTo>
                  <a:lnTo>
                    <a:pt x="18" y="60"/>
                  </a:lnTo>
                  <a:lnTo>
                    <a:pt x="18" y="62"/>
                  </a:lnTo>
                  <a:lnTo>
                    <a:pt x="20" y="62"/>
                  </a:lnTo>
                  <a:lnTo>
                    <a:pt x="20" y="60"/>
                  </a:lnTo>
                  <a:lnTo>
                    <a:pt x="18" y="60"/>
                  </a:lnTo>
                  <a:lnTo>
                    <a:pt x="18" y="58"/>
                  </a:lnTo>
                  <a:lnTo>
                    <a:pt x="18" y="56"/>
                  </a:lnTo>
                  <a:lnTo>
                    <a:pt x="18" y="53"/>
                  </a:lnTo>
                  <a:lnTo>
                    <a:pt x="18" y="51"/>
                  </a:lnTo>
                  <a:lnTo>
                    <a:pt x="20" y="51"/>
                  </a:lnTo>
                  <a:lnTo>
                    <a:pt x="22" y="51"/>
                  </a:lnTo>
                  <a:lnTo>
                    <a:pt x="23" y="51"/>
                  </a:lnTo>
                  <a:lnTo>
                    <a:pt x="23" y="49"/>
                  </a:lnTo>
                  <a:lnTo>
                    <a:pt x="23" y="47"/>
                  </a:lnTo>
                  <a:lnTo>
                    <a:pt x="22" y="47"/>
                  </a:lnTo>
                  <a:lnTo>
                    <a:pt x="20" y="47"/>
                  </a:lnTo>
                  <a:lnTo>
                    <a:pt x="17" y="47"/>
                  </a:lnTo>
                  <a:lnTo>
                    <a:pt x="15" y="47"/>
                  </a:lnTo>
                  <a:lnTo>
                    <a:pt x="9" y="45"/>
                  </a:lnTo>
                  <a:lnTo>
                    <a:pt x="7" y="45"/>
                  </a:lnTo>
                  <a:lnTo>
                    <a:pt x="5" y="45"/>
                  </a:lnTo>
                  <a:lnTo>
                    <a:pt x="4" y="45"/>
                  </a:lnTo>
                  <a:lnTo>
                    <a:pt x="2" y="43"/>
                  </a:lnTo>
                  <a:lnTo>
                    <a:pt x="0" y="43"/>
                  </a:lnTo>
                  <a:lnTo>
                    <a:pt x="0" y="42"/>
                  </a:lnTo>
                  <a:lnTo>
                    <a:pt x="0" y="40"/>
                  </a:lnTo>
                  <a:lnTo>
                    <a:pt x="0" y="36"/>
                  </a:lnTo>
                  <a:lnTo>
                    <a:pt x="0" y="34"/>
                  </a:lnTo>
                  <a:lnTo>
                    <a:pt x="0" y="33"/>
                  </a:lnTo>
                  <a:lnTo>
                    <a:pt x="2" y="33"/>
                  </a:lnTo>
                  <a:lnTo>
                    <a:pt x="4" y="31"/>
                  </a:lnTo>
                  <a:lnTo>
                    <a:pt x="5" y="31"/>
                  </a:lnTo>
                  <a:lnTo>
                    <a:pt x="5" y="33"/>
                  </a:lnTo>
                  <a:lnTo>
                    <a:pt x="7" y="33"/>
                  </a:lnTo>
                  <a:lnTo>
                    <a:pt x="7" y="34"/>
                  </a:lnTo>
                  <a:lnTo>
                    <a:pt x="7" y="36"/>
                  </a:lnTo>
                  <a:lnTo>
                    <a:pt x="7" y="38"/>
                  </a:lnTo>
                  <a:lnTo>
                    <a:pt x="7" y="40"/>
                  </a:lnTo>
                  <a:lnTo>
                    <a:pt x="9" y="40"/>
                  </a:lnTo>
                  <a:lnTo>
                    <a:pt x="10" y="40"/>
                  </a:lnTo>
                  <a:lnTo>
                    <a:pt x="12" y="40"/>
                  </a:lnTo>
                  <a:lnTo>
                    <a:pt x="14" y="40"/>
                  </a:lnTo>
                  <a:lnTo>
                    <a:pt x="14" y="38"/>
                  </a:lnTo>
                  <a:lnTo>
                    <a:pt x="15" y="38"/>
                  </a:lnTo>
                  <a:lnTo>
                    <a:pt x="15" y="36"/>
                  </a:lnTo>
                  <a:lnTo>
                    <a:pt x="14" y="36"/>
                  </a:lnTo>
                  <a:lnTo>
                    <a:pt x="14" y="34"/>
                  </a:lnTo>
                  <a:lnTo>
                    <a:pt x="12" y="33"/>
                  </a:lnTo>
                  <a:lnTo>
                    <a:pt x="10" y="33"/>
                  </a:lnTo>
                  <a:lnTo>
                    <a:pt x="10" y="31"/>
                  </a:lnTo>
                  <a:lnTo>
                    <a:pt x="9" y="31"/>
                  </a:lnTo>
                  <a:lnTo>
                    <a:pt x="9" y="29"/>
                  </a:lnTo>
                  <a:lnTo>
                    <a:pt x="7" y="25"/>
                  </a:lnTo>
                  <a:lnTo>
                    <a:pt x="7" y="24"/>
                  </a:lnTo>
                  <a:lnTo>
                    <a:pt x="7" y="22"/>
                  </a:lnTo>
                  <a:lnTo>
                    <a:pt x="5" y="22"/>
                  </a:lnTo>
                  <a:lnTo>
                    <a:pt x="4" y="20"/>
                  </a:lnTo>
                  <a:lnTo>
                    <a:pt x="5" y="20"/>
                  </a:lnTo>
                  <a:lnTo>
                    <a:pt x="5" y="18"/>
                  </a:lnTo>
                  <a:lnTo>
                    <a:pt x="7" y="18"/>
                  </a:lnTo>
                  <a:lnTo>
                    <a:pt x="7" y="16"/>
                  </a:lnTo>
                  <a:lnTo>
                    <a:pt x="7" y="15"/>
                  </a:lnTo>
                  <a:lnTo>
                    <a:pt x="9" y="15"/>
                  </a:lnTo>
                  <a:lnTo>
                    <a:pt x="10" y="15"/>
                  </a:lnTo>
                  <a:lnTo>
                    <a:pt x="12" y="15"/>
                  </a:lnTo>
                  <a:lnTo>
                    <a:pt x="14" y="15"/>
                  </a:lnTo>
                  <a:lnTo>
                    <a:pt x="14" y="22"/>
                  </a:lnTo>
                  <a:lnTo>
                    <a:pt x="14" y="24"/>
                  </a:lnTo>
                  <a:lnTo>
                    <a:pt x="15" y="2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64" name="Freeform 25"/>
            <p:cNvSpPr>
              <a:spLocks/>
            </p:cNvSpPr>
            <p:nvPr/>
          </p:nvSpPr>
          <p:spPr bwMode="auto">
            <a:xfrm>
              <a:off x="271" y="206"/>
              <a:ext cx="55" cy="89"/>
            </a:xfrm>
            <a:custGeom>
              <a:avLst/>
              <a:gdLst>
                <a:gd name="T0" fmla="*/ 18 w 56"/>
                <a:gd name="T1" fmla="*/ 25 h 89"/>
                <a:gd name="T2" fmla="*/ 20 w 56"/>
                <a:gd name="T3" fmla="*/ 24 h 89"/>
                <a:gd name="T4" fmla="*/ 20 w 56"/>
                <a:gd name="T5" fmla="*/ 18 h 89"/>
                <a:gd name="T6" fmla="*/ 20 w 56"/>
                <a:gd name="T7" fmla="*/ 15 h 89"/>
                <a:gd name="T8" fmla="*/ 23 w 56"/>
                <a:gd name="T9" fmla="*/ 13 h 89"/>
                <a:gd name="T10" fmla="*/ 23 w 56"/>
                <a:gd name="T11" fmla="*/ 11 h 89"/>
                <a:gd name="T12" fmla="*/ 26 w 56"/>
                <a:gd name="T13" fmla="*/ 7 h 89"/>
                <a:gd name="T14" fmla="*/ 28 w 56"/>
                <a:gd name="T15" fmla="*/ 6 h 89"/>
                <a:gd name="T16" fmla="*/ 28 w 56"/>
                <a:gd name="T17" fmla="*/ 2 h 89"/>
                <a:gd name="T18" fmla="*/ 28 w 56"/>
                <a:gd name="T19" fmla="*/ 2 h 89"/>
                <a:gd name="T20" fmla="*/ 29 w 56"/>
                <a:gd name="T21" fmla="*/ 4 h 89"/>
                <a:gd name="T22" fmla="*/ 29 w 56"/>
                <a:gd name="T23" fmla="*/ 7 h 89"/>
                <a:gd name="T24" fmla="*/ 32 w 56"/>
                <a:gd name="T25" fmla="*/ 11 h 89"/>
                <a:gd name="T26" fmla="*/ 30 w 56"/>
                <a:gd name="T27" fmla="*/ 29 h 89"/>
                <a:gd name="T28" fmla="*/ 28 w 56"/>
                <a:gd name="T29" fmla="*/ 33 h 89"/>
                <a:gd name="T30" fmla="*/ 28 w 56"/>
                <a:gd name="T31" fmla="*/ 34 h 89"/>
                <a:gd name="T32" fmla="*/ 28 w 56"/>
                <a:gd name="T33" fmla="*/ 42 h 89"/>
                <a:gd name="T34" fmla="*/ 28 w 56"/>
                <a:gd name="T35" fmla="*/ 45 h 89"/>
                <a:gd name="T36" fmla="*/ 28 w 56"/>
                <a:gd name="T37" fmla="*/ 54 h 89"/>
                <a:gd name="T38" fmla="*/ 29 w 56"/>
                <a:gd name="T39" fmla="*/ 33 h 89"/>
                <a:gd name="T40" fmla="*/ 32 w 56"/>
                <a:gd name="T41" fmla="*/ 31 h 89"/>
                <a:gd name="T42" fmla="*/ 35 w 56"/>
                <a:gd name="T43" fmla="*/ 31 h 89"/>
                <a:gd name="T44" fmla="*/ 42 w 56"/>
                <a:gd name="T45" fmla="*/ 33 h 89"/>
                <a:gd name="T46" fmla="*/ 45 w 56"/>
                <a:gd name="T47" fmla="*/ 38 h 89"/>
                <a:gd name="T48" fmla="*/ 37 w 56"/>
                <a:gd name="T49" fmla="*/ 40 h 89"/>
                <a:gd name="T50" fmla="*/ 35 w 56"/>
                <a:gd name="T51" fmla="*/ 34 h 89"/>
                <a:gd name="T52" fmla="*/ 32 w 56"/>
                <a:gd name="T53" fmla="*/ 34 h 89"/>
                <a:gd name="T54" fmla="*/ 30 w 56"/>
                <a:gd name="T55" fmla="*/ 36 h 89"/>
                <a:gd name="T56" fmla="*/ 30 w 56"/>
                <a:gd name="T57" fmla="*/ 42 h 89"/>
                <a:gd name="T58" fmla="*/ 30 w 56"/>
                <a:gd name="T59" fmla="*/ 56 h 89"/>
                <a:gd name="T60" fmla="*/ 28 w 56"/>
                <a:gd name="T61" fmla="*/ 63 h 89"/>
                <a:gd name="T62" fmla="*/ 28 w 56"/>
                <a:gd name="T63" fmla="*/ 81 h 89"/>
                <a:gd name="T64" fmla="*/ 25 w 56"/>
                <a:gd name="T65" fmla="*/ 89 h 89"/>
                <a:gd name="T66" fmla="*/ 20 w 56"/>
                <a:gd name="T67" fmla="*/ 81 h 89"/>
                <a:gd name="T68" fmla="*/ 23 w 56"/>
                <a:gd name="T69" fmla="*/ 78 h 89"/>
                <a:gd name="T70" fmla="*/ 28 w 56"/>
                <a:gd name="T71" fmla="*/ 76 h 89"/>
                <a:gd name="T72" fmla="*/ 28 w 56"/>
                <a:gd name="T73" fmla="*/ 71 h 89"/>
                <a:gd name="T74" fmla="*/ 20 w 56"/>
                <a:gd name="T75" fmla="*/ 71 h 89"/>
                <a:gd name="T76" fmla="*/ 8 w 56"/>
                <a:gd name="T77" fmla="*/ 63 h 89"/>
                <a:gd name="T78" fmla="*/ 8 w 56"/>
                <a:gd name="T79" fmla="*/ 56 h 89"/>
                <a:gd name="T80" fmla="*/ 12 w 56"/>
                <a:gd name="T81" fmla="*/ 54 h 89"/>
                <a:gd name="T82" fmla="*/ 13 w 56"/>
                <a:gd name="T83" fmla="*/ 54 h 89"/>
                <a:gd name="T84" fmla="*/ 18 w 56"/>
                <a:gd name="T85" fmla="*/ 60 h 89"/>
                <a:gd name="T86" fmla="*/ 18 w 56"/>
                <a:gd name="T87" fmla="*/ 60 h 89"/>
                <a:gd name="T88" fmla="*/ 20 w 56"/>
                <a:gd name="T89" fmla="*/ 51 h 89"/>
                <a:gd name="T90" fmla="*/ 22 w 56"/>
                <a:gd name="T91" fmla="*/ 51 h 89"/>
                <a:gd name="T92" fmla="*/ 22 w 56"/>
                <a:gd name="T93" fmla="*/ 47 h 89"/>
                <a:gd name="T94" fmla="*/ 12 w 56"/>
                <a:gd name="T95" fmla="*/ 47 h 89"/>
                <a:gd name="T96" fmla="*/ 0 w 56"/>
                <a:gd name="T97" fmla="*/ 40 h 89"/>
                <a:gd name="T98" fmla="*/ 2 w 56"/>
                <a:gd name="T99" fmla="*/ 31 h 89"/>
                <a:gd name="T100" fmla="*/ 7 w 56"/>
                <a:gd name="T101" fmla="*/ 38 h 89"/>
                <a:gd name="T102" fmla="*/ 12 w 56"/>
                <a:gd name="T103" fmla="*/ 40 h 89"/>
                <a:gd name="T104" fmla="*/ 13 w 56"/>
                <a:gd name="T105" fmla="*/ 36 h 89"/>
                <a:gd name="T106" fmla="*/ 12 w 56"/>
                <a:gd name="T107" fmla="*/ 33 h 89"/>
                <a:gd name="T108" fmla="*/ 8 w 56"/>
                <a:gd name="T109" fmla="*/ 31 h 89"/>
                <a:gd name="T110" fmla="*/ 5 w 56"/>
                <a:gd name="T111" fmla="*/ 22 h 89"/>
                <a:gd name="T112" fmla="*/ 4 w 56"/>
                <a:gd name="T113" fmla="*/ 18 h 89"/>
                <a:gd name="T114" fmla="*/ 7 w 56"/>
                <a:gd name="T115" fmla="*/ 15 h 89"/>
                <a:gd name="T116" fmla="*/ 12 w 56"/>
                <a:gd name="T117" fmla="*/ 15 h 8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6" h="89">
                  <a:moveTo>
                    <a:pt x="12" y="24"/>
                  </a:moveTo>
                  <a:lnTo>
                    <a:pt x="12" y="24"/>
                  </a:lnTo>
                  <a:lnTo>
                    <a:pt x="13" y="25"/>
                  </a:lnTo>
                  <a:lnTo>
                    <a:pt x="15" y="25"/>
                  </a:lnTo>
                  <a:lnTo>
                    <a:pt x="17" y="25"/>
                  </a:lnTo>
                  <a:lnTo>
                    <a:pt x="18" y="25"/>
                  </a:lnTo>
                  <a:lnTo>
                    <a:pt x="20" y="25"/>
                  </a:lnTo>
                  <a:lnTo>
                    <a:pt x="20" y="24"/>
                  </a:lnTo>
                  <a:lnTo>
                    <a:pt x="20" y="20"/>
                  </a:lnTo>
                  <a:lnTo>
                    <a:pt x="20" y="18"/>
                  </a:lnTo>
                  <a:lnTo>
                    <a:pt x="18" y="16"/>
                  </a:lnTo>
                  <a:lnTo>
                    <a:pt x="20" y="16"/>
                  </a:lnTo>
                  <a:lnTo>
                    <a:pt x="20" y="15"/>
                  </a:lnTo>
                  <a:lnTo>
                    <a:pt x="22" y="15"/>
                  </a:lnTo>
                  <a:lnTo>
                    <a:pt x="25" y="15"/>
                  </a:lnTo>
                  <a:lnTo>
                    <a:pt x="25" y="13"/>
                  </a:lnTo>
                  <a:lnTo>
                    <a:pt x="23" y="13"/>
                  </a:lnTo>
                  <a:lnTo>
                    <a:pt x="22" y="13"/>
                  </a:lnTo>
                  <a:lnTo>
                    <a:pt x="20" y="13"/>
                  </a:lnTo>
                  <a:lnTo>
                    <a:pt x="20" y="11"/>
                  </a:lnTo>
                  <a:lnTo>
                    <a:pt x="22" y="11"/>
                  </a:lnTo>
                  <a:lnTo>
                    <a:pt x="23" y="11"/>
                  </a:lnTo>
                  <a:lnTo>
                    <a:pt x="25" y="11"/>
                  </a:lnTo>
                  <a:lnTo>
                    <a:pt x="25" y="9"/>
                  </a:lnTo>
                  <a:lnTo>
                    <a:pt x="25" y="7"/>
                  </a:lnTo>
                  <a:lnTo>
                    <a:pt x="26" y="7"/>
                  </a:lnTo>
                  <a:lnTo>
                    <a:pt x="28" y="7"/>
                  </a:lnTo>
                  <a:lnTo>
                    <a:pt x="28" y="6"/>
                  </a:lnTo>
                  <a:lnTo>
                    <a:pt x="30" y="6"/>
                  </a:lnTo>
                  <a:lnTo>
                    <a:pt x="30" y="4"/>
                  </a:lnTo>
                  <a:lnTo>
                    <a:pt x="31" y="4"/>
                  </a:lnTo>
                  <a:lnTo>
                    <a:pt x="31" y="2"/>
                  </a:lnTo>
                  <a:lnTo>
                    <a:pt x="33" y="2"/>
                  </a:lnTo>
                  <a:lnTo>
                    <a:pt x="35" y="0"/>
                  </a:lnTo>
                  <a:lnTo>
                    <a:pt x="36" y="0"/>
                  </a:lnTo>
                  <a:lnTo>
                    <a:pt x="38" y="0"/>
                  </a:lnTo>
                  <a:lnTo>
                    <a:pt x="38" y="2"/>
                  </a:lnTo>
                  <a:lnTo>
                    <a:pt x="38" y="4"/>
                  </a:lnTo>
                  <a:lnTo>
                    <a:pt x="40" y="4"/>
                  </a:lnTo>
                  <a:lnTo>
                    <a:pt x="40" y="6"/>
                  </a:lnTo>
                  <a:lnTo>
                    <a:pt x="40" y="7"/>
                  </a:lnTo>
                  <a:lnTo>
                    <a:pt x="41" y="7"/>
                  </a:lnTo>
                  <a:lnTo>
                    <a:pt x="41" y="9"/>
                  </a:lnTo>
                  <a:lnTo>
                    <a:pt x="43" y="11"/>
                  </a:lnTo>
                  <a:lnTo>
                    <a:pt x="41" y="11"/>
                  </a:lnTo>
                  <a:lnTo>
                    <a:pt x="43" y="13"/>
                  </a:lnTo>
                  <a:lnTo>
                    <a:pt x="43" y="15"/>
                  </a:lnTo>
                  <a:lnTo>
                    <a:pt x="45" y="18"/>
                  </a:lnTo>
                  <a:lnTo>
                    <a:pt x="45" y="20"/>
                  </a:lnTo>
                  <a:lnTo>
                    <a:pt x="43" y="22"/>
                  </a:lnTo>
                  <a:lnTo>
                    <a:pt x="43" y="25"/>
                  </a:lnTo>
                  <a:lnTo>
                    <a:pt x="43" y="27"/>
                  </a:lnTo>
                  <a:lnTo>
                    <a:pt x="41" y="29"/>
                  </a:lnTo>
                  <a:lnTo>
                    <a:pt x="41" y="31"/>
                  </a:lnTo>
                  <a:lnTo>
                    <a:pt x="40" y="31"/>
                  </a:lnTo>
                  <a:lnTo>
                    <a:pt x="38" y="31"/>
                  </a:lnTo>
                  <a:lnTo>
                    <a:pt x="38" y="33"/>
                  </a:lnTo>
                  <a:lnTo>
                    <a:pt x="36" y="33"/>
                  </a:lnTo>
                  <a:lnTo>
                    <a:pt x="35" y="33"/>
                  </a:lnTo>
                  <a:lnTo>
                    <a:pt x="35" y="34"/>
                  </a:lnTo>
                  <a:lnTo>
                    <a:pt x="33" y="34"/>
                  </a:lnTo>
                  <a:lnTo>
                    <a:pt x="33" y="36"/>
                  </a:lnTo>
                  <a:lnTo>
                    <a:pt x="31" y="36"/>
                  </a:lnTo>
                  <a:lnTo>
                    <a:pt x="31" y="40"/>
                  </a:lnTo>
                  <a:lnTo>
                    <a:pt x="31" y="42"/>
                  </a:lnTo>
                  <a:lnTo>
                    <a:pt x="33" y="43"/>
                  </a:lnTo>
                  <a:lnTo>
                    <a:pt x="35" y="43"/>
                  </a:lnTo>
                  <a:lnTo>
                    <a:pt x="35" y="45"/>
                  </a:lnTo>
                  <a:lnTo>
                    <a:pt x="36" y="45"/>
                  </a:lnTo>
                  <a:lnTo>
                    <a:pt x="36" y="47"/>
                  </a:lnTo>
                  <a:lnTo>
                    <a:pt x="36" y="49"/>
                  </a:lnTo>
                  <a:lnTo>
                    <a:pt x="36" y="51"/>
                  </a:lnTo>
                  <a:lnTo>
                    <a:pt x="36" y="53"/>
                  </a:lnTo>
                  <a:lnTo>
                    <a:pt x="36" y="54"/>
                  </a:lnTo>
                  <a:lnTo>
                    <a:pt x="38" y="54"/>
                  </a:lnTo>
                  <a:lnTo>
                    <a:pt x="38" y="56"/>
                  </a:lnTo>
                  <a:lnTo>
                    <a:pt x="38" y="54"/>
                  </a:lnTo>
                  <a:lnTo>
                    <a:pt x="40" y="33"/>
                  </a:lnTo>
                  <a:lnTo>
                    <a:pt x="41" y="33"/>
                  </a:lnTo>
                  <a:lnTo>
                    <a:pt x="41" y="31"/>
                  </a:lnTo>
                  <a:lnTo>
                    <a:pt x="43" y="31"/>
                  </a:lnTo>
                  <a:lnTo>
                    <a:pt x="45" y="31"/>
                  </a:lnTo>
                  <a:lnTo>
                    <a:pt x="46" y="31"/>
                  </a:lnTo>
                  <a:lnTo>
                    <a:pt x="46" y="29"/>
                  </a:lnTo>
                  <a:lnTo>
                    <a:pt x="48" y="31"/>
                  </a:lnTo>
                  <a:lnTo>
                    <a:pt x="49" y="31"/>
                  </a:lnTo>
                  <a:lnTo>
                    <a:pt x="51" y="31"/>
                  </a:lnTo>
                  <a:lnTo>
                    <a:pt x="51" y="33"/>
                  </a:lnTo>
                  <a:lnTo>
                    <a:pt x="53" y="33"/>
                  </a:lnTo>
                  <a:lnTo>
                    <a:pt x="53" y="34"/>
                  </a:lnTo>
                  <a:lnTo>
                    <a:pt x="54" y="34"/>
                  </a:lnTo>
                  <a:lnTo>
                    <a:pt x="56" y="36"/>
                  </a:lnTo>
                  <a:lnTo>
                    <a:pt x="56" y="38"/>
                  </a:lnTo>
                  <a:lnTo>
                    <a:pt x="56" y="40"/>
                  </a:lnTo>
                  <a:lnTo>
                    <a:pt x="54" y="40"/>
                  </a:lnTo>
                  <a:lnTo>
                    <a:pt x="51" y="40"/>
                  </a:lnTo>
                  <a:lnTo>
                    <a:pt x="48" y="40"/>
                  </a:lnTo>
                  <a:lnTo>
                    <a:pt x="46" y="38"/>
                  </a:lnTo>
                  <a:lnTo>
                    <a:pt x="46" y="36"/>
                  </a:lnTo>
                  <a:lnTo>
                    <a:pt x="46" y="34"/>
                  </a:lnTo>
                  <a:lnTo>
                    <a:pt x="45" y="34"/>
                  </a:lnTo>
                  <a:lnTo>
                    <a:pt x="45" y="33"/>
                  </a:lnTo>
                  <a:lnTo>
                    <a:pt x="43" y="33"/>
                  </a:lnTo>
                  <a:lnTo>
                    <a:pt x="43" y="34"/>
                  </a:lnTo>
                  <a:lnTo>
                    <a:pt x="41" y="34"/>
                  </a:lnTo>
                  <a:lnTo>
                    <a:pt x="41" y="36"/>
                  </a:lnTo>
                  <a:lnTo>
                    <a:pt x="41" y="40"/>
                  </a:lnTo>
                  <a:lnTo>
                    <a:pt x="41" y="42"/>
                  </a:lnTo>
                  <a:lnTo>
                    <a:pt x="41" y="43"/>
                  </a:lnTo>
                  <a:lnTo>
                    <a:pt x="43" y="43"/>
                  </a:lnTo>
                  <a:lnTo>
                    <a:pt x="43" y="49"/>
                  </a:lnTo>
                  <a:lnTo>
                    <a:pt x="43" y="51"/>
                  </a:lnTo>
                  <a:lnTo>
                    <a:pt x="41" y="56"/>
                  </a:lnTo>
                  <a:lnTo>
                    <a:pt x="40" y="60"/>
                  </a:lnTo>
                  <a:lnTo>
                    <a:pt x="38" y="60"/>
                  </a:lnTo>
                  <a:lnTo>
                    <a:pt x="36" y="60"/>
                  </a:lnTo>
                  <a:lnTo>
                    <a:pt x="36" y="62"/>
                  </a:lnTo>
                  <a:lnTo>
                    <a:pt x="36" y="63"/>
                  </a:lnTo>
                  <a:lnTo>
                    <a:pt x="36" y="65"/>
                  </a:lnTo>
                  <a:lnTo>
                    <a:pt x="36" y="67"/>
                  </a:lnTo>
                  <a:lnTo>
                    <a:pt x="36" y="69"/>
                  </a:lnTo>
                  <a:lnTo>
                    <a:pt x="36" y="71"/>
                  </a:lnTo>
                  <a:lnTo>
                    <a:pt x="38" y="72"/>
                  </a:lnTo>
                  <a:lnTo>
                    <a:pt x="38" y="81"/>
                  </a:lnTo>
                  <a:lnTo>
                    <a:pt x="38" y="83"/>
                  </a:lnTo>
                  <a:lnTo>
                    <a:pt x="36" y="83"/>
                  </a:lnTo>
                  <a:lnTo>
                    <a:pt x="36" y="87"/>
                  </a:lnTo>
                  <a:lnTo>
                    <a:pt x="35" y="89"/>
                  </a:lnTo>
                  <a:lnTo>
                    <a:pt x="33" y="89"/>
                  </a:lnTo>
                  <a:lnTo>
                    <a:pt x="31" y="89"/>
                  </a:lnTo>
                  <a:lnTo>
                    <a:pt x="30" y="89"/>
                  </a:lnTo>
                  <a:lnTo>
                    <a:pt x="25" y="89"/>
                  </a:lnTo>
                  <a:lnTo>
                    <a:pt x="23" y="89"/>
                  </a:lnTo>
                  <a:lnTo>
                    <a:pt x="22" y="87"/>
                  </a:lnTo>
                  <a:lnTo>
                    <a:pt x="23" y="87"/>
                  </a:lnTo>
                  <a:lnTo>
                    <a:pt x="23" y="85"/>
                  </a:lnTo>
                  <a:lnTo>
                    <a:pt x="22" y="83"/>
                  </a:lnTo>
                  <a:lnTo>
                    <a:pt x="22" y="81"/>
                  </a:lnTo>
                  <a:lnTo>
                    <a:pt x="20" y="81"/>
                  </a:lnTo>
                  <a:lnTo>
                    <a:pt x="20" y="80"/>
                  </a:lnTo>
                  <a:lnTo>
                    <a:pt x="22" y="80"/>
                  </a:lnTo>
                  <a:lnTo>
                    <a:pt x="22" y="78"/>
                  </a:lnTo>
                  <a:lnTo>
                    <a:pt x="23" y="78"/>
                  </a:lnTo>
                  <a:lnTo>
                    <a:pt x="25" y="78"/>
                  </a:lnTo>
                  <a:lnTo>
                    <a:pt x="28" y="78"/>
                  </a:lnTo>
                  <a:lnTo>
                    <a:pt x="28" y="76"/>
                  </a:lnTo>
                  <a:lnTo>
                    <a:pt x="30" y="76"/>
                  </a:lnTo>
                  <a:lnTo>
                    <a:pt x="30" y="74"/>
                  </a:lnTo>
                  <a:lnTo>
                    <a:pt x="30" y="72"/>
                  </a:lnTo>
                  <a:lnTo>
                    <a:pt x="28" y="71"/>
                  </a:lnTo>
                  <a:lnTo>
                    <a:pt x="26" y="71"/>
                  </a:lnTo>
                  <a:lnTo>
                    <a:pt x="25" y="72"/>
                  </a:lnTo>
                  <a:lnTo>
                    <a:pt x="23" y="72"/>
                  </a:lnTo>
                  <a:lnTo>
                    <a:pt x="22" y="72"/>
                  </a:lnTo>
                  <a:lnTo>
                    <a:pt x="20" y="71"/>
                  </a:lnTo>
                  <a:lnTo>
                    <a:pt x="15" y="71"/>
                  </a:lnTo>
                  <a:lnTo>
                    <a:pt x="12" y="67"/>
                  </a:lnTo>
                  <a:lnTo>
                    <a:pt x="10" y="65"/>
                  </a:lnTo>
                  <a:lnTo>
                    <a:pt x="8" y="65"/>
                  </a:lnTo>
                  <a:lnTo>
                    <a:pt x="8" y="63"/>
                  </a:lnTo>
                  <a:lnTo>
                    <a:pt x="7" y="63"/>
                  </a:lnTo>
                  <a:lnTo>
                    <a:pt x="7" y="60"/>
                  </a:lnTo>
                  <a:lnTo>
                    <a:pt x="7" y="58"/>
                  </a:lnTo>
                  <a:lnTo>
                    <a:pt x="8" y="58"/>
                  </a:lnTo>
                  <a:lnTo>
                    <a:pt x="8" y="56"/>
                  </a:lnTo>
                  <a:lnTo>
                    <a:pt x="10" y="56"/>
                  </a:lnTo>
                  <a:lnTo>
                    <a:pt x="10" y="54"/>
                  </a:lnTo>
                  <a:lnTo>
                    <a:pt x="12" y="54"/>
                  </a:lnTo>
                  <a:lnTo>
                    <a:pt x="12" y="53"/>
                  </a:lnTo>
                  <a:lnTo>
                    <a:pt x="13" y="53"/>
                  </a:lnTo>
                  <a:lnTo>
                    <a:pt x="13" y="54"/>
                  </a:lnTo>
                  <a:lnTo>
                    <a:pt x="15" y="54"/>
                  </a:lnTo>
                  <a:lnTo>
                    <a:pt x="15" y="60"/>
                  </a:lnTo>
                  <a:lnTo>
                    <a:pt x="17" y="60"/>
                  </a:lnTo>
                  <a:lnTo>
                    <a:pt x="18" y="60"/>
                  </a:lnTo>
                  <a:lnTo>
                    <a:pt x="18" y="62"/>
                  </a:lnTo>
                  <a:lnTo>
                    <a:pt x="20" y="62"/>
                  </a:lnTo>
                  <a:lnTo>
                    <a:pt x="20" y="60"/>
                  </a:lnTo>
                  <a:lnTo>
                    <a:pt x="18" y="60"/>
                  </a:lnTo>
                  <a:lnTo>
                    <a:pt x="18" y="58"/>
                  </a:lnTo>
                  <a:lnTo>
                    <a:pt x="18" y="56"/>
                  </a:lnTo>
                  <a:lnTo>
                    <a:pt x="18" y="53"/>
                  </a:lnTo>
                  <a:lnTo>
                    <a:pt x="18" y="51"/>
                  </a:lnTo>
                  <a:lnTo>
                    <a:pt x="20" y="51"/>
                  </a:lnTo>
                  <a:lnTo>
                    <a:pt x="22" y="51"/>
                  </a:lnTo>
                  <a:lnTo>
                    <a:pt x="22" y="49"/>
                  </a:lnTo>
                  <a:lnTo>
                    <a:pt x="22" y="47"/>
                  </a:lnTo>
                  <a:lnTo>
                    <a:pt x="20" y="47"/>
                  </a:lnTo>
                  <a:lnTo>
                    <a:pt x="18" y="47"/>
                  </a:lnTo>
                  <a:lnTo>
                    <a:pt x="15" y="47"/>
                  </a:lnTo>
                  <a:lnTo>
                    <a:pt x="12" y="47"/>
                  </a:lnTo>
                  <a:lnTo>
                    <a:pt x="7" y="45"/>
                  </a:lnTo>
                  <a:lnTo>
                    <a:pt x="4" y="45"/>
                  </a:lnTo>
                  <a:lnTo>
                    <a:pt x="0" y="43"/>
                  </a:lnTo>
                  <a:lnTo>
                    <a:pt x="0" y="42"/>
                  </a:lnTo>
                  <a:lnTo>
                    <a:pt x="0" y="40"/>
                  </a:lnTo>
                  <a:lnTo>
                    <a:pt x="0" y="36"/>
                  </a:lnTo>
                  <a:lnTo>
                    <a:pt x="0" y="34"/>
                  </a:lnTo>
                  <a:lnTo>
                    <a:pt x="0" y="33"/>
                  </a:lnTo>
                  <a:lnTo>
                    <a:pt x="2" y="33"/>
                  </a:lnTo>
                  <a:lnTo>
                    <a:pt x="2" y="31"/>
                  </a:lnTo>
                  <a:lnTo>
                    <a:pt x="4" y="33"/>
                  </a:lnTo>
                  <a:lnTo>
                    <a:pt x="5" y="34"/>
                  </a:lnTo>
                  <a:lnTo>
                    <a:pt x="5" y="36"/>
                  </a:lnTo>
                  <a:lnTo>
                    <a:pt x="7" y="36"/>
                  </a:lnTo>
                  <a:lnTo>
                    <a:pt x="7" y="38"/>
                  </a:lnTo>
                  <a:lnTo>
                    <a:pt x="7" y="40"/>
                  </a:lnTo>
                  <a:lnTo>
                    <a:pt x="8" y="40"/>
                  </a:lnTo>
                  <a:lnTo>
                    <a:pt x="10" y="40"/>
                  </a:lnTo>
                  <a:lnTo>
                    <a:pt x="12" y="40"/>
                  </a:lnTo>
                  <a:lnTo>
                    <a:pt x="12" y="38"/>
                  </a:lnTo>
                  <a:lnTo>
                    <a:pt x="12" y="36"/>
                  </a:lnTo>
                  <a:lnTo>
                    <a:pt x="13" y="36"/>
                  </a:lnTo>
                  <a:lnTo>
                    <a:pt x="12" y="36"/>
                  </a:lnTo>
                  <a:lnTo>
                    <a:pt x="12" y="34"/>
                  </a:lnTo>
                  <a:lnTo>
                    <a:pt x="12" y="33"/>
                  </a:lnTo>
                  <a:lnTo>
                    <a:pt x="10" y="33"/>
                  </a:lnTo>
                  <a:lnTo>
                    <a:pt x="10" y="31"/>
                  </a:lnTo>
                  <a:lnTo>
                    <a:pt x="8" y="31"/>
                  </a:lnTo>
                  <a:lnTo>
                    <a:pt x="7" y="29"/>
                  </a:lnTo>
                  <a:lnTo>
                    <a:pt x="7" y="25"/>
                  </a:lnTo>
                  <a:lnTo>
                    <a:pt x="5" y="25"/>
                  </a:lnTo>
                  <a:lnTo>
                    <a:pt x="5" y="24"/>
                  </a:lnTo>
                  <a:lnTo>
                    <a:pt x="5" y="22"/>
                  </a:lnTo>
                  <a:lnTo>
                    <a:pt x="4" y="22"/>
                  </a:lnTo>
                  <a:lnTo>
                    <a:pt x="2" y="20"/>
                  </a:lnTo>
                  <a:lnTo>
                    <a:pt x="4" y="20"/>
                  </a:lnTo>
                  <a:lnTo>
                    <a:pt x="4" y="18"/>
                  </a:lnTo>
                  <a:lnTo>
                    <a:pt x="5" y="18"/>
                  </a:lnTo>
                  <a:lnTo>
                    <a:pt x="5" y="16"/>
                  </a:lnTo>
                  <a:lnTo>
                    <a:pt x="7" y="16"/>
                  </a:lnTo>
                  <a:lnTo>
                    <a:pt x="7" y="15"/>
                  </a:lnTo>
                  <a:lnTo>
                    <a:pt x="8" y="15"/>
                  </a:lnTo>
                  <a:lnTo>
                    <a:pt x="10" y="15"/>
                  </a:lnTo>
                  <a:lnTo>
                    <a:pt x="12" y="15"/>
                  </a:lnTo>
                  <a:lnTo>
                    <a:pt x="12" y="22"/>
                  </a:lnTo>
                  <a:lnTo>
                    <a:pt x="12" y="2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65" name="Freeform 26"/>
            <p:cNvSpPr>
              <a:spLocks/>
            </p:cNvSpPr>
            <p:nvPr/>
          </p:nvSpPr>
          <p:spPr bwMode="auto">
            <a:xfrm>
              <a:off x="215" y="278"/>
              <a:ext cx="57" cy="87"/>
            </a:xfrm>
            <a:custGeom>
              <a:avLst/>
              <a:gdLst>
                <a:gd name="T0" fmla="*/ 18 w 56"/>
                <a:gd name="T1" fmla="*/ 26 h 87"/>
                <a:gd name="T2" fmla="*/ 21 w 56"/>
                <a:gd name="T3" fmla="*/ 24 h 87"/>
                <a:gd name="T4" fmla="*/ 20 w 56"/>
                <a:gd name="T5" fmla="*/ 18 h 87"/>
                <a:gd name="T6" fmla="*/ 18 w 56"/>
                <a:gd name="T7" fmla="*/ 17 h 87"/>
                <a:gd name="T8" fmla="*/ 25 w 56"/>
                <a:gd name="T9" fmla="*/ 13 h 87"/>
                <a:gd name="T10" fmla="*/ 21 w 56"/>
                <a:gd name="T11" fmla="*/ 9 h 87"/>
                <a:gd name="T12" fmla="*/ 26 w 56"/>
                <a:gd name="T13" fmla="*/ 8 h 87"/>
                <a:gd name="T14" fmla="*/ 39 w 56"/>
                <a:gd name="T15" fmla="*/ 6 h 87"/>
                <a:gd name="T16" fmla="*/ 41 w 56"/>
                <a:gd name="T17" fmla="*/ 4 h 87"/>
                <a:gd name="T18" fmla="*/ 49 w 56"/>
                <a:gd name="T19" fmla="*/ 0 h 87"/>
                <a:gd name="T20" fmla="*/ 50 w 56"/>
                <a:gd name="T21" fmla="*/ 4 h 87"/>
                <a:gd name="T22" fmla="*/ 50 w 56"/>
                <a:gd name="T23" fmla="*/ 8 h 87"/>
                <a:gd name="T24" fmla="*/ 54 w 56"/>
                <a:gd name="T25" fmla="*/ 9 h 87"/>
                <a:gd name="T26" fmla="*/ 52 w 56"/>
                <a:gd name="T27" fmla="*/ 27 h 87"/>
                <a:gd name="T28" fmla="*/ 47 w 56"/>
                <a:gd name="T29" fmla="*/ 33 h 87"/>
                <a:gd name="T30" fmla="*/ 44 w 56"/>
                <a:gd name="T31" fmla="*/ 35 h 87"/>
                <a:gd name="T32" fmla="*/ 44 w 56"/>
                <a:gd name="T33" fmla="*/ 44 h 87"/>
                <a:gd name="T34" fmla="*/ 47 w 56"/>
                <a:gd name="T35" fmla="*/ 45 h 87"/>
                <a:gd name="T36" fmla="*/ 49 w 56"/>
                <a:gd name="T37" fmla="*/ 56 h 87"/>
                <a:gd name="T38" fmla="*/ 50 w 56"/>
                <a:gd name="T39" fmla="*/ 33 h 87"/>
                <a:gd name="T40" fmla="*/ 54 w 56"/>
                <a:gd name="T41" fmla="*/ 29 h 87"/>
                <a:gd name="T42" fmla="*/ 57 w 56"/>
                <a:gd name="T43" fmla="*/ 29 h 87"/>
                <a:gd name="T44" fmla="*/ 64 w 56"/>
                <a:gd name="T45" fmla="*/ 33 h 87"/>
                <a:gd name="T46" fmla="*/ 67 w 56"/>
                <a:gd name="T47" fmla="*/ 38 h 87"/>
                <a:gd name="T48" fmla="*/ 59 w 56"/>
                <a:gd name="T49" fmla="*/ 38 h 87"/>
                <a:gd name="T50" fmla="*/ 57 w 56"/>
                <a:gd name="T51" fmla="*/ 35 h 87"/>
                <a:gd name="T52" fmla="*/ 54 w 56"/>
                <a:gd name="T53" fmla="*/ 35 h 87"/>
                <a:gd name="T54" fmla="*/ 52 w 56"/>
                <a:gd name="T55" fmla="*/ 36 h 87"/>
                <a:gd name="T56" fmla="*/ 52 w 56"/>
                <a:gd name="T57" fmla="*/ 40 h 87"/>
                <a:gd name="T58" fmla="*/ 54 w 56"/>
                <a:gd name="T59" fmla="*/ 51 h 87"/>
                <a:gd name="T60" fmla="*/ 46 w 56"/>
                <a:gd name="T61" fmla="*/ 62 h 87"/>
                <a:gd name="T62" fmla="*/ 49 w 56"/>
                <a:gd name="T63" fmla="*/ 82 h 87"/>
                <a:gd name="T64" fmla="*/ 23 w 56"/>
                <a:gd name="T65" fmla="*/ 87 h 87"/>
                <a:gd name="T66" fmla="*/ 21 w 56"/>
                <a:gd name="T67" fmla="*/ 82 h 87"/>
                <a:gd name="T68" fmla="*/ 23 w 56"/>
                <a:gd name="T69" fmla="*/ 78 h 87"/>
                <a:gd name="T70" fmla="*/ 41 w 56"/>
                <a:gd name="T71" fmla="*/ 76 h 87"/>
                <a:gd name="T72" fmla="*/ 39 w 56"/>
                <a:gd name="T73" fmla="*/ 71 h 87"/>
                <a:gd name="T74" fmla="*/ 21 w 56"/>
                <a:gd name="T75" fmla="*/ 71 h 87"/>
                <a:gd name="T76" fmla="*/ 10 w 56"/>
                <a:gd name="T77" fmla="*/ 65 h 87"/>
                <a:gd name="T78" fmla="*/ 7 w 56"/>
                <a:gd name="T79" fmla="*/ 56 h 87"/>
                <a:gd name="T80" fmla="*/ 12 w 56"/>
                <a:gd name="T81" fmla="*/ 55 h 87"/>
                <a:gd name="T82" fmla="*/ 13 w 56"/>
                <a:gd name="T83" fmla="*/ 55 h 87"/>
                <a:gd name="T84" fmla="*/ 18 w 56"/>
                <a:gd name="T85" fmla="*/ 60 h 87"/>
                <a:gd name="T86" fmla="*/ 18 w 56"/>
                <a:gd name="T87" fmla="*/ 58 h 87"/>
                <a:gd name="T88" fmla="*/ 18 w 56"/>
                <a:gd name="T89" fmla="*/ 51 h 87"/>
                <a:gd name="T90" fmla="*/ 21 w 56"/>
                <a:gd name="T91" fmla="*/ 49 h 87"/>
                <a:gd name="T92" fmla="*/ 21 w 56"/>
                <a:gd name="T93" fmla="*/ 47 h 87"/>
                <a:gd name="T94" fmla="*/ 12 w 56"/>
                <a:gd name="T95" fmla="*/ 47 h 87"/>
                <a:gd name="T96" fmla="*/ 0 w 56"/>
                <a:gd name="T97" fmla="*/ 38 h 87"/>
                <a:gd name="T98" fmla="*/ 2 w 56"/>
                <a:gd name="T99" fmla="*/ 31 h 87"/>
                <a:gd name="T100" fmla="*/ 7 w 56"/>
                <a:gd name="T101" fmla="*/ 36 h 87"/>
                <a:gd name="T102" fmla="*/ 12 w 56"/>
                <a:gd name="T103" fmla="*/ 38 h 87"/>
                <a:gd name="T104" fmla="*/ 12 w 56"/>
                <a:gd name="T105" fmla="*/ 36 h 87"/>
                <a:gd name="T106" fmla="*/ 12 w 56"/>
                <a:gd name="T107" fmla="*/ 35 h 87"/>
                <a:gd name="T108" fmla="*/ 8 w 56"/>
                <a:gd name="T109" fmla="*/ 31 h 87"/>
                <a:gd name="T110" fmla="*/ 5 w 56"/>
                <a:gd name="T111" fmla="*/ 22 h 87"/>
                <a:gd name="T112" fmla="*/ 3 w 56"/>
                <a:gd name="T113" fmla="*/ 17 h 87"/>
                <a:gd name="T114" fmla="*/ 7 w 56"/>
                <a:gd name="T115" fmla="*/ 15 h 87"/>
                <a:gd name="T116" fmla="*/ 12 w 56"/>
                <a:gd name="T117" fmla="*/ 15 h 8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6" h="87">
                  <a:moveTo>
                    <a:pt x="12" y="24"/>
                  </a:moveTo>
                  <a:lnTo>
                    <a:pt x="12" y="24"/>
                  </a:lnTo>
                  <a:lnTo>
                    <a:pt x="13" y="24"/>
                  </a:lnTo>
                  <a:lnTo>
                    <a:pt x="13" y="26"/>
                  </a:lnTo>
                  <a:lnTo>
                    <a:pt x="15" y="26"/>
                  </a:lnTo>
                  <a:lnTo>
                    <a:pt x="17" y="26"/>
                  </a:lnTo>
                  <a:lnTo>
                    <a:pt x="18" y="26"/>
                  </a:lnTo>
                  <a:lnTo>
                    <a:pt x="20" y="26"/>
                  </a:lnTo>
                  <a:lnTo>
                    <a:pt x="20" y="24"/>
                  </a:lnTo>
                  <a:lnTo>
                    <a:pt x="21" y="24"/>
                  </a:lnTo>
                  <a:lnTo>
                    <a:pt x="21" y="22"/>
                  </a:lnTo>
                  <a:lnTo>
                    <a:pt x="21" y="18"/>
                  </a:lnTo>
                  <a:lnTo>
                    <a:pt x="20" y="18"/>
                  </a:lnTo>
                  <a:lnTo>
                    <a:pt x="18" y="17"/>
                  </a:lnTo>
                  <a:lnTo>
                    <a:pt x="20" y="17"/>
                  </a:lnTo>
                  <a:lnTo>
                    <a:pt x="20" y="15"/>
                  </a:lnTo>
                  <a:lnTo>
                    <a:pt x="21" y="15"/>
                  </a:lnTo>
                  <a:lnTo>
                    <a:pt x="25" y="15"/>
                  </a:lnTo>
                  <a:lnTo>
                    <a:pt x="25" y="13"/>
                  </a:lnTo>
                  <a:lnTo>
                    <a:pt x="23" y="13"/>
                  </a:lnTo>
                  <a:lnTo>
                    <a:pt x="21" y="13"/>
                  </a:lnTo>
                  <a:lnTo>
                    <a:pt x="21" y="11"/>
                  </a:lnTo>
                  <a:lnTo>
                    <a:pt x="21" y="9"/>
                  </a:lnTo>
                  <a:lnTo>
                    <a:pt x="23" y="9"/>
                  </a:lnTo>
                  <a:lnTo>
                    <a:pt x="23" y="8"/>
                  </a:lnTo>
                  <a:lnTo>
                    <a:pt x="25" y="8"/>
                  </a:lnTo>
                  <a:lnTo>
                    <a:pt x="26" y="8"/>
                  </a:lnTo>
                  <a:lnTo>
                    <a:pt x="28" y="8"/>
                  </a:lnTo>
                  <a:lnTo>
                    <a:pt x="28" y="6"/>
                  </a:lnTo>
                  <a:lnTo>
                    <a:pt x="30" y="6"/>
                  </a:lnTo>
                  <a:lnTo>
                    <a:pt x="30" y="4"/>
                  </a:lnTo>
                  <a:lnTo>
                    <a:pt x="30" y="2"/>
                  </a:lnTo>
                  <a:lnTo>
                    <a:pt x="31" y="2"/>
                  </a:lnTo>
                  <a:lnTo>
                    <a:pt x="33" y="2"/>
                  </a:lnTo>
                  <a:lnTo>
                    <a:pt x="35" y="0"/>
                  </a:lnTo>
                  <a:lnTo>
                    <a:pt x="36" y="0"/>
                  </a:lnTo>
                  <a:lnTo>
                    <a:pt x="38" y="0"/>
                  </a:lnTo>
                  <a:lnTo>
                    <a:pt x="38" y="2"/>
                  </a:lnTo>
                  <a:lnTo>
                    <a:pt x="39" y="2"/>
                  </a:lnTo>
                  <a:lnTo>
                    <a:pt x="39" y="4"/>
                  </a:lnTo>
                  <a:lnTo>
                    <a:pt x="39" y="6"/>
                  </a:lnTo>
                  <a:lnTo>
                    <a:pt x="39" y="8"/>
                  </a:lnTo>
                  <a:lnTo>
                    <a:pt x="41" y="8"/>
                  </a:lnTo>
                  <a:lnTo>
                    <a:pt x="43" y="9"/>
                  </a:lnTo>
                  <a:lnTo>
                    <a:pt x="41" y="9"/>
                  </a:lnTo>
                  <a:lnTo>
                    <a:pt x="43" y="13"/>
                  </a:lnTo>
                  <a:lnTo>
                    <a:pt x="43" y="15"/>
                  </a:lnTo>
                  <a:lnTo>
                    <a:pt x="44" y="18"/>
                  </a:lnTo>
                  <a:lnTo>
                    <a:pt x="44" y="20"/>
                  </a:lnTo>
                  <a:lnTo>
                    <a:pt x="43" y="22"/>
                  </a:lnTo>
                  <a:lnTo>
                    <a:pt x="43" y="24"/>
                  </a:lnTo>
                  <a:lnTo>
                    <a:pt x="43" y="26"/>
                  </a:lnTo>
                  <a:lnTo>
                    <a:pt x="41" y="27"/>
                  </a:lnTo>
                  <a:lnTo>
                    <a:pt x="41" y="29"/>
                  </a:lnTo>
                  <a:lnTo>
                    <a:pt x="39" y="31"/>
                  </a:lnTo>
                  <a:lnTo>
                    <a:pt x="38" y="31"/>
                  </a:lnTo>
                  <a:lnTo>
                    <a:pt x="38" y="33"/>
                  </a:lnTo>
                  <a:lnTo>
                    <a:pt x="36" y="33"/>
                  </a:lnTo>
                  <a:lnTo>
                    <a:pt x="35" y="33"/>
                  </a:lnTo>
                  <a:lnTo>
                    <a:pt x="35" y="35"/>
                  </a:lnTo>
                  <a:lnTo>
                    <a:pt x="33" y="35"/>
                  </a:lnTo>
                  <a:lnTo>
                    <a:pt x="33" y="36"/>
                  </a:lnTo>
                  <a:lnTo>
                    <a:pt x="31" y="36"/>
                  </a:lnTo>
                  <a:lnTo>
                    <a:pt x="31" y="38"/>
                  </a:lnTo>
                  <a:lnTo>
                    <a:pt x="31" y="42"/>
                  </a:lnTo>
                  <a:lnTo>
                    <a:pt x="33" y="44"/>
                  </a:lnTo>
                  <a:lnTo>
                    <a:pt x="35" y="44"/>
                  </a:lnTo>
                  <a:lnTo>
                    <a:pt x="35" y="45"/>
                  </a:lnTo>
                  <a:lnTo>
                    <a:pt x="36" y="45"/>
                  </a:lnTo>
                  <a:lnTo>
                    <a:pt x="36" y="47"/>
                  </a:lnTo>
                  <a:lnTo>
                    <a:pt x="36" y="49"/>
                  </a:lnTo>
                  <a:lnTo>
                    <a:pt x="36" y="51"/>
                  </a:lnTo>
                  <a:lnTo>
                    <a:pt x="36" y="53"/>
                  </a:lnTo>
                  <a:lnTo>
                    <a:pt x="36" y="55"/>
                  </a:lnTo>
                  <a:lnTo>
                    <a:pt x="38" y="55"/>
                  </a:lnTo>
                  <a:lnTo>
                    <a:pt x="38" y="56"/>
                  </a:lnTo>
                  <a:lnTo>
                    <a:pt x="39" y="56"/>
                  </a:lnTo>
                  <a:lnTo>
                    <a:pt x="39" y="55"/>
                  </a:lnTo>
                  <a:lnTo>
                    <a:pt x="39" y="33"/>
                  </a:lnTo>
                  <a:lnTo>
                    <a:pt x="39" y="31"/>
                  </a:lnTo>
                  <a:lnTo>
                    <a:pt x="41" y="31"/>
                  </a:lnTo>
                  <a:lnTo>
                    <a:pt x="43" y="31"/>
                  </a:lnTo>
                  <a:lnTo>
                    <a:pt x="43" y="29"/>
                  </a:lnTo>
                  <a:lnTo>
                    <a:pt x="44" y="29"/>
                  </a:lnTo>
                  <a:lnTo>
                    <a:pt x="46" y="29"/>
                  </a:lnTo>
                  <a:lnTo>
                    <a:pt x="48" y="29"/>
                  </a:lnTo>
                  <a:lnTo>
                    <a:pt x="48" y="27"/>
                  </a:lnTo>
                  <a:lnTo>
                    <a:pt x="48" y="29"/>
                  </a:lnTo>
                  <a:lnTo>
                    <a:pt x="49" y="29"/>
                  </a:lnTo>
                  <a:lnTo>
                    <a:pt x="51" y="31"/>
                  </a:lnTo>
                  <a:lnTo>
                    <a:pt x="51" y="33"/>
                  </a:lnTo>
                  <a:lnTo>
                    <a:pt x="53" y="33"/>
                  </a:lnTo>
                  <a:lnTo>
                    <a:pt x="53" y="35"/>
                  </a:lnTo>
                  <a:lnTo>
                    <a:pt x="54" y="35"/>
                  </a:lnTo>
                  <a:lnTo>
                    <a:pt x="56" y="36"/>
                  </a:lnTo>
                  <a:lnTo>
                    <a:pt x="56" y="38"/>
                  </a:lnTo>
                  <a:lnTo>
                    <a:pt x="54" y="38"/>
                  </a:lnTo>
                  <a:lnTo>
                    <a:pt x="53" y="38"/>
                  </a:lnTo>
                  <a:lnTo>
                    <a:pt x="51" y="38"/>
                  </a:lnTo>
                  <a:lnTo>
                    <a:pt x="48" y="38"/>
                  </a:lnTo>
                  <a:lnTo>
                    <a:pt x="46" y="36"/>
                  </a:lnTo>
                  <a:lnTo>
                    <a:pt x="46" y="35"/>
                  </a:lnTo>
                  <a:lnTo>
                    <a:pt x="44" y="35"/>
                  </a:lnTo>
                  <a:lnTo>
                    <a:pt x="44" y="33"/>
                  </a:lnTo>
                  <a:lnTo>
                    <a:pt x="43" y="33"/>
                  </a:lnTo>
                  <a:lnTo>
                    <a:pt x="43" y="35"/>
                  </a:lnTo>
                  <a:lnTo>
                    <a:pt x="41" y="35"/>
                  </a:lnTo>
                  <a:lnTo>
                    <a:pt x="41" y="36"/>
                  </a:lnTo>
                  <a:lnTo>
                    <a:pt x="41" y="38"/>
                  </a:lnTo>
                  <a:lnTo>
                    <a:pt x="41" y="40"/>
                  </a:lnTo>
                  <a:lnTo>
                    <a:pt x="41" y="42"/>
                  </a:lnTo>
                  <a:lnTo>
                    <a:pt x="41" y="44"/>
                  </a:lnTo>
                  <a:lnTo>
                    <a:pt x="43" y="44"/>
                  </a:lnTo>
                  <a:lnTo>
                    <a:pt x="43" y="47"/>
                  </a:lnTo>
                  <a:lnTo>
                    <a:pt x="43" y="51"/>
                  </a:lnTo>
                  <a:lnTo>
                    <a:pt x="41" y="56"/>
                  </a:lnTo>
                  <a:lnTo>
                    <a:pt x="39" y="60"/>
                  </a:lnTo>
                  <a:lnTo>
                    <a:pt x="38" y="58"/>
                  </a:lnTo>
                  <a:lnTo>
                    <a:pt x="36" y="58"/>
                  </a:lnTo>
                  <a:lnTo>
                    <a:pt x="36" y="60"/>
                  </a:lnTo>
                  <a:lnTo>
                    <a:pt x="36" y="62"/>
                  </a:lnTo>
                  <a:lnTo>
                    <a:pt x="35" y="62"/>
                  </a:lnTo>
                  <a:lnTo>
                    <a:pt x="35" y="64"/>
                  </a:lnTo>
                  <a:lnTo>
                    <a:pt x="36" y="65"/>
                  </a:lnTo>
                  <a:lnTo>
                    <a:pt x="36" y="67"/>
                  </a:lnTo>
                  <a:lnTo>
                    <a:pt x="36" y="71"/>
                  </a:lnTo>
                  <a:lnTo>
                    <a:pt x="38" y="71"/>
                  </a:lnTo>
                  <a:lnTo>
                    <a:pt x="39" y="73"/>
                  </a:lnTo>
                  <a:lnTo>
                    <a:pt x="39" y="82"/>
                  </a:lnTo>
                  <a:lnTo>
                    <a:pt x="38" y="82"/>
                  </a:lnTo>
                  <a:lnTo>
                    <a:pt x="36" y="83"/>
                  </a:lnTo>
                  <a:lnTo>
                    <a:pt x="36" y="87"/>
                  </a:lnTo>
                  <a:lnTo>
                    <a:pt x="35" y="87"/>
                  </a:lnTo>
                  <a:lnTo>
                    <a:pt x="33" y="87"/>
                  </a:lnTo>
                  <a:lnTo>
                    <a:pt x="31" y="87"/>
                  </a:lnTo>
                  <a:lnTo>
                    <a:pt x="30" y="87"/>
                  </a:lnTo>
                  <a:lnTo>
                    <a:pt x="25" y="87"/>
                  </a:lnTo>
                  <a:lnTo>
                    <a:pt x="23" y="87"/>
                  </a:lnTo>
                  <a:lnTo>
                    <a:pt x="21" y="87"/>
                  </a:lnTo>
                  <a:lnTo>
                    <a:pt x="23" y="87"/>
                  </a:lnTo>
                  <a:lnTo>
                    <a:pt x="23" y="85"/>
                  </a:lnTo>
                  <a:lnTo>
                    <a:pt x="23" y="83"/>
                  </a:lnTo>
                  <a:lnTo>
                    <a:pt x="21" y="83"/>
                  </a:lnTo>
                  <a:lnTo>
                    <a:pt x="21" y="82"/>
                  </a:lnTo>
                  <a:lnTo>
                    <a:pt x="21" y="80"/>
                  </a:lnTo>
                  <a:lnTo>
                    <a:pt x="21" y="78"/>
                  </a:lnTo>
                  <a:lnTo>
                    <a:pt x="23" y="78"/>
                  </a:lnTo>
                  <a:lnTo>
                    <a:pt x="25" y="78"/>
                  </a:lnTo>
                  <a:lnTo>
                    <a:pt x="28" y="78"/>
                  </a:lnTo>
                  <a:lnTo>
                    <a:pt x="28" y="76"/>
                  </a:lnTo>
                  <a:lnTo>
                    <a:pt x="30" y="76"/>
                  </a:lnTo>
                  <a:lnTo>
                    <a:pt x="30" y="74"/>
                  </a:lnTo>
                  <a:lnTo>
                    <a:pt x="30" y="73"/>
                  </a:lnTo>
                  <a:lnTo>
                    <a:pt x="30" y="71"/>
                  </a:lnTo>
                  <a:lnTo>
                    <a:pt x="28" y="71"/>
                  </a:lnTo>
                  <a:lnTo>
                    <a:pt x="26" y="69"/>
                  </a:lnTo>
                  <a:lnTo>
                    <a:pt x="26" y="71"/>
                  </a:lnTo>
                  <a:lnTo>
                    <a:pt x="25" y="73"/>
                  </a:lnTo>
                  <a:lnTo>
                    <a:pt x="23" y="73"/>
                  </a:lnTo>
                  <a:lnTo>
                    <a:pt x="21" y="73"/>
                  </a:lnTo>
                  <a:lnTo>
                    <a:pt x="21" y="71"/>
                  </a:lnTo>
                  <a:lnTo>
                    <a:pt x="20" y="69"/>
                  </a:lnTo>
                  <a:lnTo>
                    <a:pt x="15" y="67"/>
                  </a:lnTo>
                  <a:lnTo>
                    <a:pt x="13" y="67"/>
                  </a:lnTo>
                  <a:lnTo>
                    <a:pt x="12" y="67"/>
                  </a:lnTo>
                  <a:lnTo>
                    <a:pt x="10" y="65"/>
                  </a:lnTo>
                  <a:lnTo>
                    <a:pt x="8" y="65"/>
                  </a:lnTo>
                  <a:lnTo>
                    <a:pt x="8" y="64"/>
                  </a:lnTo>
                  <a:lnTo>
                    <a:pt x="7" y="64"/>
                  </a:lnTo>
                  <a:lnTo>
                    <a:pt x="7" y="60"/>
                  </a:lnTo>
                  <a:lnTo>
                    <a:pt x="7" y="58"/>
                  </a:lnTo>
                  <a:lnTo>
                    <a:pt x="7" y="56"/>
                  </a:lnTo>
                  <a:lnTo>
                    <a:pt x="8" y="56"/>
                  </a:lnTo>
                  <a:lnTo>
                    <a:pt x="10" y="56"/>
                  </a:lnTo>
                  <a:lnTo>
                    <a:pt x="10" y="55"/>
                  </a:lnTo>
                  <a:lnTo>
                    <a:pt x="12" y="55"/>
                  </a:lnTo>
                  <a:lnTo>
                    <a:pt x="12" y="53"/>
                  </a:lnTo>
                  <a:lnTo>
                    <a:pt x="12" y="51"/>
                  </a:lnTo>
                  <a:lnTo>
                    <a:pt x="13" y="53"/>
                  </a:lnTo>
                  <a:lnTo>
                    <a:pt x="13" y="55"/>
                  </a:lnTo>
                  <a:lnTo>
                    <a:pt x="15" y="55"/>
                  </a:lnTo>
                  <a:lnTo>
                    <a:pt x="15" y="58"/>
                  </a:lnTo>
                  <a:lnTo>
                    <a:pt x="15" y="60"/>
                  </a:lnTo>
                  <a:lnTo>
                    <a:pt x="17" y="60"/>
                  </a:lnTo>
                  <a:lnTo>
                    <a:pt x="18" y="60"/>
                  </a:lnTo>
                  <a:lnTo>
                    <a:pt x="18" y="62"/>
                  </a:lnTo>
                  <a:lnTo>
                    <a:pt x="20" y="62"/>
                  </a:lnTo>
                  <a:lnTo>
                    <a:pt x="20" y="60"/>
                  </a:lnTo>
                  <a:lnTo>
                    <a:pt x="20" y="58"/>
                  </a:lnTo>
                  <a:lnTo>
                    <a:pt x="18" y="58"/>
                  </a:lnTo>
                  <a:lnTo>
                    <a:pt x="18" y="56"/>
                  </a:lnTo>
                  <a:lnTo>
                    <a:pt x="17" y="53"/>
                  </a:lnTo>
                  <a:lnTo>
                    <a:pt x="18" y="53"/>
                  </a:lnTo>
                  <a:lnTo>
                    <a:pt x="18" y="51"/>
                  </a:lnTo>
                  <a:lnTo>
                    <a:pt x="20" y="51"/>
                  </a:lnTo>
                  <a:lnTo>
                    <a:pt x="21" y="51"/>
                  </a:lnTo>
                  <a:lnTo>
                    <a:pt x="21" y="49"/>
                  </a:lnTo>
                  <a:lnTo>
                    <a:pt x="21" y="47"/>
                  </a:lnTo>
                  <a:lnTo>
                    <a:pt x="20" y="47"/>
                  </a:lnTo>
                  <a:lnTo>
                    <a:pt x="18" y="47"/>
                  </a:lnTo>
                  <a:lnTo>
                    <a:pt x="12" y="47"/>
                  </a:lnTo>
                  <a:lnTo>
                    <a:pt x="7" y="45"/>
                  </a:lnTo>
                  <a:lnTo>
                    <a:pt x="7" y="44"/>
                  </a:lnTo>
                  <a:lnTo>
                    <a:pt x="3" y="44"/>
                  </a:lnTo>
                  <a:lnTo>
                    <a:pt x="0" y="44"/>
                  </a:lnTo>
                  <a:lnTo>
                    <a:pt x="0" y="42"/>
                  </a:lnTo>
                  <a:lnTo>
                    <a:pt x="0" y="38"/>
                  </a:lnTo>
                  <a:lnTo>
                    <a:pt x="0" y="36"/>
                  </a:lnTo>
                  <a:lnTo>
                    <a:pt x="0" y="33"/>
                  </a:lnTo>
                  <a:lnTo>
                    <a:pt x="2" y="33"/>
                  </a:lnTo>
                  <a:lnTo>
                    <a:pt x="2" y="31"/>
                  </a:lnTo>
                  <a:lnTo>
                    <a:pt x="3" y="31"/>
                  </a:lnTo>
                  <a:lnTo>
                    <a:pt x="3" y="33"/>
                  </a:lnTo>
                  <a:lnTo>
                    <a:pt x="3" y="35"/>
                  </a:lnTo>
                  <a:lnTo>
                    <a:pt x="5" y="35"/>
                  </a:lnTo>
                  <a:lnTo>
                    <a:pt x="5" y="36"/>
                  </a:lnTo>
                  <a:lnTo>
                    <a:pt x="7" y="36"/>
                  </a:lnTo>
                  <a:lnTo>
                    <a:pt x="7" y="38"/>
                  </a:lnTo>
                  <a:lnTo>
                    <a:pt x="8" y="38"/>
                  </a:lnTo>
                  <a:lnTo>
                    <a:pt x="10" y="38"/>
                  </a:lnTo>
                  <a:lnTo>
                    <a:pt x="12" y="38"/>
                  </a:lnTo>
                  <a:lnTo>
                    <a:pt x="12" y="36"/>
                  </a:lnTo>
                  <a:lnTo>
                    <a:pt x="13" y="36"/>
                  </a:lnTo>
                  <a:lnTo>
                    <a:pt x="12" y="36"/>
                  </a:lnTo>
                  <a:lnTo>
                    <a:pt x="12" y="35"/>
                  </a:lnTo>
                  <a:lnTo>
                    <a:pt x="12" y="33"/>
                  </a:lnTo>
                  <a:lnTo>
                    <a:pt x="10" y="33"/>
                  </a:lnTo>
                  <a:lnTo>
                    <a:pt x="10" y="31"/>
                  </a:lnTo>
                  <a:lnTo>
                    <a:pt x="8" y="31"/>
                  </a:lnTo>
                  <a:lnTo>
                    <a:pt x="8" y="29"/>
                  </a:lnTo>
                  <a:lnTo>
                    <a:pt x="7" y="27"/>
                  </a:lnTo>
                  <a:lnTo>
                    <a:pt x="7" y="26"/>
                  </a:lnTo>
                  <a:lnTo>
                    <a:pt x="7" y="24"/>
                  </a:lnTo>
                  <a:lnTo>
                    <a:pt x="5" y="24"/>
                  </a:lnTo>
                  <a:lnTo>
                    <a:pt x="5" y="22"/>
                  </a:lnTo>
                  <a:lnTo>
                    <a:pt x="3" y="22"/>
                  </a:lnTo>
                  <a:lnTo>
                    <a:pt x="3" y="20"/>
                  </a:lnTo>
                  <a:lnTo>
                    <a:pt x="3" y="18"/>
                  </a:lnTo>
                  <a:lnTo>
                    <a:pt x="3" y="17"/>
                  </a:lnTo>
                  <a:lnTo>
                    <a:pt x="5" y="17"/>
                  </a:lnTo>
                  <a:lnTo>
                    <a:pt x="7" y="17"/>
                  </a:lnTo>
                  <a:lnTo>
                    <a:pt x="7" y="15"/>
                  </a:lnTo>
                  <a:lnTo>
                    <a:pt x="8" y="15"/>
                  </a:lnTo>
                  <a:lnTo>
                    <a:pt x="10" y="13"/>
                  </a:lnTo>
                  <a:lnTo>
                    <a:pt x="12" y="13"/>
                  </a:lnTo>
                  <a:lnTo>
                    <a:pt x="12" y="15"/>
                  </a:lnTo>
                  <a:lnTo>
                    <a:pt x="12" y="22"/>
                  </a:lnTo>
                  <a:lnTo>
                    <a:pt x="12" y="2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66" name="Freeform 27"/>
            <p:cNvSpPr>
              <a:spLocks/>
            </p:cNvSpPr>
            <p:nvPr/>
          </p:nvSpPr>
          <p:spPr bwMode="auto">
            <a:xfrm>
              <a:off x="172" y="231"/>
              <a:ext cx="145" cy="125"/>
            </a:xfrm>
            <a:custGeom>
              <a:avLst/>
              <a:gdLst>
                <a:gd name="T0" fmla="*/ 0 w 146"/>
                <a:gd name="T1" fmla="*/ 110 h 124"/>
                <a:gd name="T2" fmla="*/ 72 w 146"/>
                <a:gd name="T3" fmla="*/ 0 h 124"/>
                <a:gd name="T4" fmla="*/ 135 w 146"/>
                <a:gd name="T5" fmla="*/ 110 h 124"/>
                <a:gd name="T6" fmla="*/ 135 w 146"/>
                <a:gd name="T7" fmla="*/ 133 h 124"/>
                <a:gd name="T8" fmla="*/ 72 w 146"/>
                <a:gd name="T9" fmla="*/ 30 h 124"/>
                <a:gd name="T10" fmla="*/ 2 w 146"/>
                <a:gd name="T11" fmla="*/ 135 h 124"/>
                <a:gd name="T12" fmla="*/ 0 w 146"/>
                <a:gd name="T13" fmla="*/ 110 h 1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6" h="124">
                  <a:moveTo>
                    <a:pt x="0" y="99"/>
                  </a:moveTo>
                  <a:lnTo>
                    <a:pt x="72" y="0"/>
                  </a:lnTo>
                  <a:lnTo>
                    <a:pt x="146" y="99"/>
                  </a:lnTo>
                  <a:lnTo>
                    <a:pt x="146" y="122"/>
                  </a:lnTo>
                  <a:lnTo>
                    <a:pt x="72" y="30"/>
                  </a:lnTo>
                  <a:lnTo>
                    <a:pt x="2" y="124"/>
                  </a:lnTo>
                  <a:lnTo>
                    <a:pt x="0" y="99"/>
                  </a:lnTo>
                  <a:close/>
                </a:path>
              </a:pathLst>
            </a:custGeom>
            <a:solidFill>
              <a:srgbClr val="F9A03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67" name="Freeform 28"/>
            <p:cNvSpPr>
              <a:spLocks/>
            </p:cNvSpPr>
            <p:nvPr/>
          </p:nvSpPr>
          <p:spPr bwMode="auto">
            <a:xfrm>
              <a:off x="326" y="204"/>
              <a:ext cx="5" cy="170"/>
            </a:xfrm>
            <a:custGeom>
              <a:avLst/>
              <a:gdLst>
                <a:gd name="T0" fmla="*/ 3 w 5"/>
                <a:gd name="T1" fmla="*/ 160 h 171"/>
                <a:gd name="T2" fmla="*/ 5 w 5"/>
                <a:gd name="T3" fmla="*/ 158 h 171"/>
                <a:gd name="T4" fmla="*/ 5 w 5"/>
                <a:gd name="T5" fmla="*/ 0 h 171"/>
                <a:gd name="T6" fmla="*/ 0 w 5"/>
                <a:gd name="T7" fmla="*/ 0 h 171"/>
                <a:gd name="T8" fmla="*/ 0 w 5"/>
                <a:gd name="T9" fmla="*/ 158 h 171"/>
                <a:gd name="T10" fmla="*/ 3 w 5"/>
                <a:gd name="T11" fmla="*/ 160 h 171"/>
                <a:gd name="T12" fmla="*/ 3 w 5"/>
                <a:gd name="T13" fmla="*/ 160 h 171"/>
                <a:gd name="T14" fmla="*/ 5 w 5"/>
                <a:gd name="T15" fmla="*/ 160 h 171"/>
                <a:gd name="T16" fmla="*/ 5 w 5"/>
                <a:gd name="T17" fmla="*/ 158 h 171"/>
                <a:gd name="T18" fmla="*/ 3 w 5"/>
                <a:gd name="T19" fmla="*/ 160 h 17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 h="171">
                  <a:moveTo>
                    <a:pt x="3" y="171"/>
                  </a:moveTo>
                  <a:lnTo>
                    <a:pt x="5" y="169"/>
                  </a:lnTo>
                  <a:lnTo>
                    <a:pt x="5" y="0"/>
                  </a:lnTo>
                  <a:lnTo>
                    <a:pt x="0" y="0"/>
                  </a:lnTo>
                  <a:lnTo>
                    <a:pt x="0" y="169"/>
                  </a:lnTo>
                  <a:lnTo>
                    <a:pt x="3" y="171"/>
                  </a:lnTo>
                  <a:lnTo>
                    <a:pt x="5" y="171"/>
                  </a:lnTo>
                  <a:lnTo>
                    <a:pt x="5" y="169"/>
                  </a:lnTo>
                  <a:lnTo>
                    <a:pt x="3" y="171"/>
                  </a:lnTo>
                  <a:close/>
                </a:path>
              </a:pathLst>
            </a:custGeom>
            <a:solidFill>
              <a:srgbClr val="61BFF3"/>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68" name="Rectangle 29"/>
            <p:cNvSpPr>
              <a:spLocks noChangeArrowheads="1"/>
            </p:cNvSpPr>
            <p:nvPr/>
          </p:nvSpPr>
          <p:spPr bwMode="auto">
            <a:xfrm>
              <a:off x="170" y="371"/>
              <a:ext cx="159" cy="4"/>
            </a:xfrm>
            <a:prstGeom prst="rect">
              <a:avLst/>
            </a:prstGeom>
            <a:solidFill>
              <a:srgbClr val="61BFF3"/>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pPr>
                <a:buClr>
                  <a:srgbClr val="000000"/>
                </a:buClr>
              </a:pPr>
              <a:endParaRPr lang="en-US">
                <a:solidFill>
                  <a:srgbClr val="000000"/>
                </a:solidFill>
              </a:endParaRPr>
            </a:p>
          </p:txBody>
        </p:sp>
        <p:sp>
          <p:nvSpPr>
            <p:cNvPr id="10269" name="Freeform 30"/>
            <p:cNvSpPr>
              <a:spLocks/>
            </p:cNvSpPr>
            <p:nvPr/>
          </p:nvSpPr>
          <p:spPr bwMode="auto">
            <a:xfrm>
              <a:off x="149" y="195"/>
              <a:ext cx="504" cy="9"/>
            </a:xfrm>
            <a:custGeom>
              <a:avLst/>
              <a:gdLst>
                <a:gd name="T0" fmla="*/ 494 w 505"/>
                <a:gd name="T1" fmla="*/ 7 h 9"/>
                <a:gd name="T2" fmla="*/ 494 w 505"/>
                <a:gd name="T3" fmla="*/ 0 h 9"/>
                <a:gd name="T4" fmla="*/ 0 w 505"/>
                <a:gd name="T5" fmla="*/ 1 h 9"/>
                <a:gd name="T6" fmla="*/ 0 w 505"/>
                <a:gd name="T7" fmla="*/ 9 h 9"/>
                <a:gd name="T8" fmla="*/ 494 w 505"/>
                <a:gd name="T9" fmla="*/ 7 h 9"/>
                <a:gd name="T10" fmla="*/ 494 w 505"/>
                <a:gd name="T11" fmla="*/ 7 h 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05" h="9">
                  <a:moveTo>
                    <a:pt x="505" y="7"/>
                  </a:moveTo>
                  <a:lnTo>
                    <a:pt x="505" y="0"/>
                  </a:lnTo>
                  <a:lnTo>
                    <a:pt x="0" y="1"/>
                  </a:lnTo>
                  <a:lnTo>
                    <a:pt x="0" y="9"/>
                  </a:lnTo>
                  <a:lnTo>
                    <a:pt x="505" y="7"/>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70" name="Freeform 31"/>
            <p:cNvSpPr>
              <a:spLocks/>
            </p:cNvSpPr>
            <p:nvPr/>
          </p:nvSpPr>
          <p:spPr bwMode="auto">
            <a:xfrm>
              <a:off x="652" y="195"/>
              <a:ext cx="5" cy="38"/>
            </a:xfrm>
            <a:custGeom>
              <a:avLst/>
              <a:gdLst>
                <a:gd name="T0" fmla="*/ 3 w 6"/>
                <a:gd name="T1" fmla="*/ 48 h 37"/>
                <a:gd name="T2" fmla="*/ 3 w 6"/>
                <a:gd name="T3" fmla="*/ 48 h 37"/>
                <a:gd name="T4" fmla="*/ 3 w 6"/>
                <a:gd name="T5" fmla="*/ 16 h 37"/>
                <a:gd name="T6" fmla="*/ 3 w 6"/>
                <a:gd name="T7" fmla="*/ 0 h 37"/>
                <a:gd name="T8" fmla="*/ 3 w 6"/>
                <a:gd name="T9" fmla="*/ 7 h 37"/>
                <a:gd name="T10" fmla="*/ 1 w 6"/>
                <a:gd name="T11" fmla="*/ 16 h 37"/>
                <a:gd name="T12" fmla="*/ 0 w 6"/>
                <a:gd name="T13" fmla="*/ 47 h 37"/>
                <a:gd name="T14" fmla="*/ 0 w 6"/>
                <a:gd name="T15" fmla="*/ 47 h 37"/>
                <a:gd name="T16" fmla="*/ 3 w 6"/>
                <a:gd name="T17" fmla="*/ 48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 h="37">
                  <a:moveTo>
                    <a:pt x="6" y="37"/>
                  </a:moveTo>
                  <a:lnTo>
                    <a:pt x="6" y="37"/>
                  </a:lnTo>
                  <a:lnTo>
                    <a:pt x="6" y="16"/>
                  </a:lnTo>
                  <a:lnTo>
                    <a:pt x="3" y="0"/>
                  </a:lnTo>
                  <a:lnTo>
                    <a:pt x="3" y="7"/>
                  </a:lnTo>
                  <a:lnTo>
                    <a:pt x="1" y="16"/>
                  </a:lnTo>
                  <a:lnTo>
                    <a:pt x="0" y="36"/>
                  </a:lnTo>
                  <a:lnTo>
                    <a:pt x="6" y="37"/>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71" name="Freeform 32"/>
            <p:cNvSpPr>
              <a:spLocks/>
            </p:cNvSpPr>
            <p:nvPr/>
          </p:nvSpPr>
          <p:spPr bwMode="auto">
            <a:xfrm>
              <a:off x="641" y="231"/>
              <a:ext cx="16" cy="130"/>
            </a:xfrm>
            <a:custGeom>
              <a:avLst/>
              <a:gdLst>
                <a:gd name="T0" fmla="*/ 5 w 16"/>
                <a:gd name="T1" fmla="*/ 120 h 131"/>
                <a:gd name="T2" fmla="*/ 5 w 16"/>
                <a:gd name="T3" fmla="*/ 120 h 131"/>
                <a:gd name="T4" fmla="*/ 11 w 16"/>
                <a:gd name="T5" fmla="*/ 75 h 131"/>
                <a:gd name="T6" fmla="*/ 13 w 16"/>
                <a:gd name="T7" fmla="*/ 47 h 131"/>
                <a:gd name="T8" fmla="*/ 15 w 16"/>
                <a:gd name="T9" fmla="*/ 16 h 131"/>
                <a:gd name="T10" fmla="*/ 16 w 16"/>
                <a:gd name="T11" fmla="*/ 1 h 131"/>
                <a:gd name="T12" fmla="*/ 10 w 16"/>
                <a:gd name="T13" fmla="*/ 0 h 131"/>
                <a:gd name="T14" fmla="*/ 10 w 16"/>
                <a:gd name="T15" fmla="*/ 16 h 131"/>
                <a:gd name="T16" fmla="*/ 8 w 16"/>
                <a:gd name="T17" fmla="*/ 47 h 131"/>
                <a:gd name="T18" fmla="*/ 3 w 16"/>
                <a:gd name="T19" fmla="*/ 75 h 131"/>
                <a:gd name="T20" fmla="*/ 0 w 16"/>
                <a:gd name="T21" fmla="*/ 119 h 131"/>
                <a:gd name="T22" fmla="*/ 0 w 16"/>
                <a:gd name="T23" fmla="*/ 119 h 131"/>
                <a:gd name="T24" fmla="*/ 5 w 16"/>
                <a:gd name="T25" fmla="*/ 120 h 1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 h="131">
                  <a:moveTo>
                    <a:pt x="5" y="131"/>
                  </a:moveTo>
                  <a:lnTo>
                    <a:pt x="5" y="131"/>
                  </a:lnTo>
                  <a:lnTo>
                    <a:pt x="11" y="86"/>
                  </a:lnTo>
                  <a:lnTo>
                    <a:pt x="13" y="47"/>
                  </a:lnTo>
                  <a:lnTo>
                    <a:pt x="15" y="16"/>
                  </a:lnTo>
                  <a:lnTo>
                    <a:pt x="16" y="1"/>
                  </a:lnTo>
                  <a:lnTo>
                    <a:pt x="10" y="0"/>
                  </a:lnTo>
                  <a:lnTo>
                    <a:pt x="10" y="16"/>
                  </a:lnTo>
                  <a:lnTo>
                    <a:pt x="8" y="47"/>
                  </a:lnTo>
                  <a:lnTo>
                    <a:pt x="3" y="86"/>
                  </a:lnTo>
                  <a:lnTo>
                    <a:pt x="0" y="130"/>
                  </a:lnTo>
                  <a:lnTo>
                    <a:pt x="5" y="131"/>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72" name="Freeform 33"/>
            <p:cNvSpPr>
              <a:spLocks/>
            </p:cNvSpPr>
            <p:nvPr/>
          </p:nvSpPr>
          <p:spPr bwMode="auto">
            <a:xfrm>
              <a:off x="536" y="361"/>
              <a:ext cx="111" cy="344"/>
            </a:xfrm>
            <a:custGeom>
              <a:avLst/>
              <a:gdLst>
                <a:gd name="T0" fmla="*/ 5 w 110"/>
                <a:gd name="T1" fmla="*/ 344 h 344"/>
                <a:gd name="T2" fmla="*/ 5 w 110"/>
                <a:gd name="T3" fmla="*/ 344 h 344"/>
                <a:gd name="T4" fmla="*/ 16 w 110"/>
                <a:gd name="T5" fmla="*/ 324 h 344"/>
                <a:gd name="T6" fmla="*/ 28 w 110"/>
                <a:gd name="T7" fmla="*/ 305 h 344"/>
                <a:gd name="T8" fmla="*/ 38 w 110"/>
                <a:gd name="T9" fmla="*/ 285 h 344"/>
                <a:gd name="T10" fmla="*/ 46 w 110"/>
                <a:gd name="T11" fmla="*/ 265 h 344"/>
                <a:gd name="T12" fmla="*/ 73 w 110"/>
                <a:gd name="T13" fmla="*/ 223 h 344"/>
                <a:gd name="T14" fmla="*/ 85 w 110"/>
                <a:gd name="T15" fmla="*/ 182 h 344"/>
                <a:gd name="T16" fmla="*/ 96 w 110"/>
                <a:gd name="T17" fmla="*/ 139 h 344"/>
                <a:gd name="T18" fmla="*/ 106 w 110"/>
                <a:gd name="T19" fmla="*/ 93 h 344"/>
                <a:gd name="T20" fmla="*/ 114 w 110"/>
                <a:gd name="T21" fmla="*/ 48 h 344"/>
                <a:gd name="T22" fmla="*/ 121 w 110"/>
                <a:gd name="T23" fmla="*/ 1 h 344"/>
                <a:gd name="T24" fmla="*/ 116 w 110"/>
                <a:gd name="T25" fmla="*/ 0 h 344"/>
                <a:gd name="T26" fmla="*/ 108 w 110"/>
                <a:gd name="T27" fmla="*/ 47 h 344"/>
                <a:gd name="T28" fmla="*/ 99 w 110"/>
                <a:gd name="T29" fmla="*/ 93 h 344"/>
                <a:gd name="T30" fmla="*/ 91 w 110"/>
                <a:gd name="T31" fmla="*/ 137 h 344"/>
                <a:gd name="T32" fmla="*/ 80 w 110"/>
                <a:gd name="T33" fmla="*/ 180 h 344"/>
                <a:gd name="T34" fmla="*/ 67 w 110"/>
                <a:gd name="T35" fmla="*/ 222 h 344"/>
                <a:gd name="T36" fmla="*/ 39 w 110"/>
                <a:gd name="T37" fmla="*/ 263 h 344"/>
                <a:gd name="T38" fmla="*/ 31 w 110"/>
                <a:gd name="T39" fmla="*/ 283 h 344"/>
                <a:gd name="T40" fmla="*/ 21 w 110"/>
                <a:gd name="T41" fmla="*/ 303 h 344"/>
                <a:gd name="T42" fmla="*/ 11 w 110"/>
                <a:gd name="T43" fmla="*/ 323 h 344"/>
                <a:gd name="T44" fmla="*/ 0 w 110"/>
                <a:gd name="T45" fmla="*/ 341 h 344"/>
                <a:gd name="T46" fmla="*/ 0 w 110"/>
                <a:gd name="T47" fmla="*/ 341 h 344"/>
                <a:gd name="T48" fmla="*/ 5 w 110"/>
                <a:gd name="T49" fmla="*/ 344 h 34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0" h="344">
                  <a:moveTo>
                    <a:pt x="5" y="344"/>
                  </a:moveTo>
                  <a:lnTo>
                    <a:pt x="5" y="344"/>
                  </a:lnTo>
                  <a:lnTo>
                    <a:pt x="16" y="324"/>
                  </a:lnTo>
                  <a:lnTo>
                    <a:pt x="28" y="305"/>
                  </a:lnTo>
                  <a:lnTo>
                    <a:pt x="38" y="285"/>
                  </a:lnTo>
                  <a:lnTo>
                    <a:pt x="46" y="265"/>
                  </a:lnTo>
                  <a:lnTo>
                    <a:pt x="62" y="223"/>
                  </a:lnTo>
                  <a:lnTo>
                    <a:pt x="74" y="182"/>
                  </a:lnTo>
                  <a:lnTo>
                    <a:pt x="85" y="139"/>
                  </a:lnTo>
                  <a:lnTo>
                    <a:pt x="95" y="93"/>
                  </a:lnTo>
                  <a:lnTo>
                    <a:pt x="103" y="48"/>
                  </a:lnTo>
                  <a:lnTo>
                    <a:pt x="110" y="1"/>
                  </a:lnTo>
                  <a:lnTo>
                    <a:pt x="105" y="0"/>
                  </a:lnTo>
                  <a:lnTo>
                    <a:pt x="97" y="47"/>
                  </a:lnTo>
                  <a:lnTo>
                    <a:pt x="88" y="93"/>
                  </a:lnTo>
                  <a:lnTo>
                    <a:pt x="80" y="137"/>
                  </a:lnTo>
                  <a:lnTo>
                    <a:pt x="69" y="180"/>
                  </a:lnTo>
                  <a:lnTo>
                    <a:pt x="56" y="222"/>
                  </a:lnTo>
                  <a:lnTo>
                    <a:pt x="39" y="263"/>
                  </a:lnTo>
                  <a:lnTo>
                    <a:pt x="31" y="283"/>
                  </a:lnTo>
                  <a:lnTo>
                    <a:pt x="21" y="303"/>
                  </a:lnTo>
                  <a:lnTo>
                    <a:pt x="11" y="323"/>
                  </a:lnTo>
                  <a:lnTo>
                    <a:pt x="0" y="341"/>
                  </a:lnTo>
                  <a:lnTo>
                    <a:pt x="5" y="344"/>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73" name="Freeform 34"/>
            <p:cNvSpPr>
              <a:spLocks/>
            </p:cNvSpPr>
            <p:nvPr/>
          </p:nvSpPr>
          <p:spPr bwMode="auto">
            <a:xfrm>
              <a:off x="409" y="701"/>
              <a:ext cx="132" cy="155"/>
            </a:xfrm>
            <a:custGeom>
              <a:avLst/>
              <a:gdLst>
                <a:gd name="T0" fmla="*/ 0 w 131"/>
                <a:gd name="T1" fmla="*/ 155 h 155"/>
                <a:gd name="T2" fmla="*/ 0 w 131"/>
                <a:gd name="T3" fmla="*/ 155 h 155"/>
                <a:gd name="T4" fmla="*/ 8 w 131"/>
                <a:gd name="T5" fmla="*/ 153 h 155"/>
                <a:gd name="T6" fmla="*/ 18 w 131"/>
                <a:gd name="T7" fmla="*/ 146 h 155"/>
                <a:gd name="T8" fmla="*/ 31 w 131"/>
                <a:gd name="T9" fmla="*/ 131 h 155"/>
                <a:gd name="T10" fmla="*/ 49 w 131"/>
                <a:gd name="T11" fmla="*/ 113 h 155"/>
                <a:gd name="T12" fmla="*/ 78 w 131"/>
                <a:gd name="T13" fmla="*/ 90 h 155"/>
                <a:gd name="T14" fmla="*/ 99 w 131"/>
                <a:gd name="T15" fmla="*/ 65 h 155"/>
                <a:gd name="T16" fmla="*/ 122 w 131"/>
                <a:gd name="T17" fmla="*/ 34 h 155"/>
                <a:gd name="T18" fmla="*/ 142 w 131"/>
                <a:gd name="T19" fmla="*/ 3 h 155"/>
                <a:gd name="T20" fmla="*/ 137 w 131"/>
                <a:gd name="T21" fmla="*/ 0 h 155"/>
                <a:gd name="T22" fmla="*/ 116 w 131"/>
                <a:gd name="T23" fmla="*/ 30 h 155"/>
                <a:gd name="T24" fmla="*/ 94 w 131"/>
                <a:gd name="T25" fmla="*/ 59 h 155"/>
                <a:gd name="T26" fmla="*/ 64 w 131"/>
                <a:gd name="T27" fmla="*/ 86 h 155"/>
                <a:gd name="T28" fmla="*/ 44 w 131"/>
                <a:gd name="T29" fmla="*/ 108 h 155"/>
                <a:gd name="T30" fmla="*/ 26 w 131"/>
                <a:gd name="T31" fmla="*/ 126 h 155"/>
                <a:gd name="T32" fmla="*/ 13 w 131"/>
                <a:gd name="T33" fmla="*/ 139 h 155"/>
                <a:gd name="T34" fmla="*/ 5 w 131"/>
                <a:gd name="T35" fmla="*/ 148 h 155"/>
                <a:gd name="T36" fmla="*/ 5 w 131"/>
                <a:gd name="T37" fmla="*/ 149 h 155"/>
                <a:gd name="T38" fmla="*/ 5 w 131"/>
                <a:gd name="T39" fmla="*/ 149 h 155"/>
                <a:gd name="T40" fmla="*/ 0 w 131"/>
                <a:gd name="T41" fmla="*/ 155 h 15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31" h="155">
                  <a:moveTo>
                    <a:pt x="0" y="155"/>
                  </a:moveTo>
                  <a:lnTo>
                    <a:pt x="0" y="155"/>
                  </a:lnTo>
                  <a:lnTo>
                    <a:pt x="8" y="153"/>
                  </a:lnTo>
                  <a:lnTo>
                    <a:pt x="18" y="146"/>
                  </a:lnTo>
                  <a:lnTo>
                    <a:pt x="31" y="131"/>
                  </a:lnTo>
                  <a:lnTo>
                    <a:pt x="49" y="113"/>
                  </a:lnTo>
                  <a:lnTo>
                    <a:pt x="67" y="90"/>
                  </a:lnTo>
                  <a:lnTo>
                    <a:pt x="88" y="65"/>
                  </a:lnTo>
                  <a:lnTo>
                    <a:pt x="111" y="34"/>
                  </a:lnTo>
                  <a:lnTo>
                    <a:pt x="131" y="3"/>
                  </a:lnTo>
                  <a:lnTo>
                    <a:pt x="126" y="0"/>
                  </a:lnTo>
                  <a:lnTo>
                    <a:pt x="105" y="30"/>
                  </a:lnTo>
                  <a:lnTo>
                    <a:pt x="83" y="59"/>
                  </a:lnTo>
                  <a:lnTo>
                    <a:pt x="64" y="86"/>
                  </a:lnTo>
                  <a:lnTo>
                    <a:pt x="44" y="108"/>
                  </a:lnTo>
                  <a:lnTo>
                    <a:pt x="26" y="126"/>
                  </a:lnTo>
                  <a:lnTo>
                    <a:pt x="13" y="139"/>
                  </a:lnTo>
                  <a:lnTo>
                    <a:pt x="5" y="148"/>
                  </a:lnTo>
                  <a:lnTo>
                    <a:pt x="5" y="149"/>
                  </a:lnTo>
                  <a:lnTo>
                    <a:pt x="0" y="155"/>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74" name="Freeform 35"/>
            <p:cNvSpPr>
              <a:spLocks/>
            </p:cNvSpPr>
            <p:nvPr/>
          </p:nvSpPr>
          <p:spPr bwMode="auto">
            <a:xfrm>
              <a:off x="369" y="817"/>
              <a:ext cx="45" cy="40"/>
            </a:xfrm>
            <a:custGeom>
              <a:avLst/>
              <a:gdLst>
                <a:gd name="T0" fmla="*/ 0 w 46"/>
                <a:gd name="T1" fmla="*/ 4 h 40"/>
                <a:gd name="T2" fmla="*/ 0 w 46"/>
                <a:gd name="T3" fmla="*/ 4 h 40"/>
                <a:gd name="T4" fmla="*/ 9 w 46"/>
                <a:gd name="T5" fmla="*/ 15 h 40"/>
                <a:gd name="T6" fmla="*/ 23 w 46"/>
                <a:gd name="T7" fmla="*/ 24 h 40"/>
                <a:gd name="T8" fmla="*/ 23 w 46"/>
                <a:gd name="T9" fmla="*/ 34 h 40"/>
                <a:gd name="T10" fmla="*/ 30 w 46"/>
                <a:gd name="T11" fmla="*/ 40 h 40"/>
                <a:gd name="T12" fmla="*/ 35 w 46"/>
                <a:gd name="T13" fmla="*/ 34 h 40"/>
                <a:gd name="T14" fmla="*/ 26 w 46"/>
                <a:gd name="T15" fmla="*/ 29 h 40"/>
                <a:gd name="T16" fmla="*/ 23 w 46"/>
                <a:gd name="T17" fmla="*/ 20 h 40"/>
                <a:gd name="T18" fmla="*/ 13 w 46"/>
                <a:gd name="T19" fmla="*/ 9 h 40"/>
                <a:gd name="T20" fmla="*/ 3 w 46"/>
                <a:gd name="T21" fmla="*/ 0 h 40"/>
                <a:gd name="T22" fmla="*/ 3 w 46"/>
                <a:gd name="T23" fmla="*/ 0 h 40"/>
                <a:gd name="T24" fmla="*/ 0 w 46"/>
                <a:gd name="T25" fmla="*/ 4 h 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6" h="40">
                  <a:moveTo>
                    <a:pt x="0" y="4"/>
                  </a:moveTo>
                  <a:lnTo>
                    <a:pt x="0" y="4"/>
                  </a:lnTo>
                  <a:lnTo>
                    <a:pt x="9" y="15"/>
                  </a:lnTo>
                  <a:lnTo>
                    <a:pt x="23" y="24"/>
                  </a:lnTo>
                  <a:lnTo>
                    <a:pt x="34" y="34"/>
                  </a:lnTo>
                  <a:lnTo>
                    <a:pt x="41" y="40"/>
                  </a:lnTo>
                  <a:lnTo>
                    <a:pt x="46" y="34"/>
                  </a:lnTo>
                  <a:lnTo>
                    <a:pt x="37" y="29"/>
                  </a:lnTo>
                  <a:lnTo>
                    <a:pt x="26" y="20"/>
                  </a:lnTo>
                  <a:lnTo>
                    <a:pt x="13" y="9"/>
                  </a:lnTo>
                  <a:lnTo>
                    <a:pt x="3" y="0"/>
                  </a:lnTo>
                  <a:lnTo>
                    <a:pt x="0" y="4"/>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75" name="Freeform 36"/>
            <p:cNvSpPr>
              <a:spLocks/>
            </p:cNvSpPr>
            <p:nvPr/>
          </p:nvSpPr>
          <p:spPr bwMode="auto">
            <a:xfrm>
              <a:off x="290" y="713"/>
              <a:ext cx="81" cy="108"/>
            </a:xfrm>
            <a:custGeom>
              <a:avLst/>
              <a:gdLst>
                <a:gd name="T0" fmla="*/ 0 w 82"/>
                <a:gd name="T1" fmla="*/ 1 h 108"/>
                <a:gd name="T2" fmla="*/ 0 w 82"/>
                <a:gd name="T3" fmla="*/ 1 h 108"/>
                <a:gd name="T4" fmla="*/ 28 w 82"/>
                <a:gd name="T5" fmla="*/ 46 h 108"/>
                <a:gd name="T6" fmla="*/ 41 w 82"/>
                <a:gd name="T7" fmla="*/ 77 h 108"/>
                <a:gd name="T8" fmla="*/ 56 w 82"/>
                <a:gd name="T9" fmla="*/ 97 h 108"/>
                <a:gd name="T10" fmla="*/ 68 w 82"/>
                <a:gd name="T11" fmla="*/ 108 h 108"/>
                <a:gd name="T12" fmla="*/ 71 w 82"/>
                <a:gd name="T13" fmla="*/ 104 h 108"/>
                <a:gd name="T14" fmla="*/ 61 w 82"/>
                <a:gd name="T15" fmla="*/ 92 h 108"/>
                <a:gd name="T16" fmla="*/ 45 w 82"/>
                <a:gd name="T17" fmla="*/ 74 h 108"/>
                <a:gd name="T18" fmla="*/ 34 w 82"/>
                <a:gd name="T19" fmla="*/ 43 h 108"/>
                <a:gd name="T20" fmla="*/ 5 w 82"/>
                <a:gd name="T21" fmla="*/ 0 h 108"/>
                <a:gd name="T22" fmla="*/ 5 w 82"/>
                <a:gd name="T23" fmla="*/ 0 h 108"/>
                <a:gd name="T24" fmla="*/ 0 w 82"/>
                <a:gd name="T25" fmla="*/ 1 h 10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2" h="108">
                  <a:moveTo>
                    <a:pt x="0" y="1"/>
                  </a:moveTo>
                  <a:lnTo>
                    <a:pt x="0" y="1"/>
                  </a:lnTo>
                  <a:lnTo>
                    <a:pt x="28" y="46"/>
                  </a:lnTo>
                  <a:lnTo>
                    <a:pt x="52" y="77"/>
                  </a:lnTo>
                  <a:lnTo>
                    <a:pt x="67" y="97"/>
                  </a:lnTo>
                  <a:lnTo>
                    <a:pt x="79" y="108"/>
                  </a:lnTo>
                  <a:lnTo>
                    <a:pt x="82" y="104"/>
                  </a:lnTo>
                  <a:lnTo>
                    <a:pt x="72" y="92"/>
                  </a:lnTo>
                  <a:lnTo>
                    <a:pt x="56" y="74"/>
                  </a:lnTo>
                  <a:lnTo>
                    <a:pt x="34" y="43"/>
                  </a:lnTo>
                  <a:lnTo>
                    <a:pt x="5" y="0"/>
                  </a:lnTo>
                  <a:lnTo>
                    <a:pt x="0" y="1"/>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76" name="Freeform 37"/>
            <p:cNvSpPr>
              <a:spLocks/>
            </p:cNvSpPr>
            <p:nvPr/>
          </p:nvSpPr>
          <p:spPr bwMode="auto">
            <a:xfrm>
              <a:off x="203" y="528"/>
              <a:ext cx="92" cy="187"/>
            </a:xfrm>
            <a:custGeom>
              <a:avLst/>
              <a:gdLst>
                <a:gd name="T0" fmla="*/ 0 w 92"/>
                <a:gd name="T1" fmla="*/ 2 h 186"/>
                <a:gd name="T2" fmla="*/ 0 w 92"/>
                <a:gd name="T3" fmla="*/ 2 h 186"/>
                <a:gd name="T4" fmla="*/ 7 w 92"/>
                <a:gd name="T5" fmla="*/ 22 h 186"/>
                <a:gd name="T6" fmla="*/ 13 w 92"/>
                <a:gd name="T7" fmla="*/ 42 h 186"/>
                <a:gd name="T8" fmla="*/ 23 w 92"/>
                <a:gd name="T9" fmla="*/ 64 h 186"/>
                <a:gd name="T10" fmla="*/ 33 w 92"/>
                <a:gd name="T11" fmla="*/ 85 h 186"/>
                <a:gd name="T12" fmla="*/ 44 w 92"/>
                <a:gd name="T13" fmla="*/ 122 h 186"/>
                <a:gd name="T14" fmla="*/ 57 w 92"/>
                <a:gd name="T15" fmla="*/ 147 h 186"/>
                <a:gd name="T16" fmla="*/ 71 w 92"/>
                <a:gd name="T17" fmla="*/ 172 h 186"/>
                <a:gd name="T18" fmla="*/ 87 w 92"/>
                <a:gd name="T19" fmla="*/ 197 h 186"/>
                <a:gd name="T20" fmla="*/ 92 w 92"/>
                <a:gd name="T21" fmla="*/ 196 h 186"/>
                <a:gd name="T22" fmla="*/ 77 w 92"/>
                <a:gd name="T23" fmla="*/ 168 h 186"/>
                <a:gd name="T24" fmla="*/ 62 w 92"/>
                <a:gd name="T25" fmla="*/ 143 h 186"/>
                <a:gd name="T26" fmla="*/ 51 w 92"/>
                <a:gd name="T27" fmla="*/ 118 h 186"/>
                <a:gd name="T28" fmla="*/ 38 w 92"/>
                <a:gd name="T29" fmla="*/ 83 h 186"/>
                <a:gd name="T30" fmla="*/ 28 w 92"/>
                <a:gd name="T31" fmla="*/ 60 h 186"/>
                <a:gd name="T32" fmla="*/ 20 w 92"/>
                <a:gd name="T33" fmla="*/ 38 h 186"/>
                <a:gd name="T34" fmla="*/ 12 w 92"/>
                <a:gd name="T35" fmla="*/ 18 h 186"/>
                <a:gd name="T36" fmla="*/ 7 w 92"/>
                <a:gd name="T37" fmla="*/ 0 h 186"/>
                <a:gd name="T38" fmla="*/ 7 w 92"/>
                <a:gd name="T39" fmla="*/ 0 h 186"/>
                <a:gd name="T40" fmla="*/ 0 w 92"/>
                <a:gd name="T41" fmla="*/ 2 h 1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2" h="186">
                  <a:moveTo>
                    <a:pt x="0" y="2"/>
                  </a:moveTo>
                  <a:lnTo>
                    <a:pt x="0" y="2"/>
                  </a:lnTo>
                  <a:lnTo>
                    <a:pt x="7" y="22"/>
                  </a:lnTo>
                  <a:lnTo>
                    <a:pt x="13" y="42"/>
                  </a:lnTo>
                  <a:lnTo>
                    <a:pt x="23" y="64"/>
                  </a:lnTo>
                  <a:lnTo>
                    <a:pt x="33" y="85"/>
                  </a:lnTo>
                  <a:lnTo>
                    <a:pt x="44" y="111"/>
                  </a:lnTo>
                  <a:lnTo>
                    <a:pt x="57" y="136"/>
                  </a:lnTo>
                  <a:lnTo>
                    <a:pt x="71" y="161"/>
                  </a:lnTo>
                  <a:lnTo>
                    <a:pt x="87" y="186"/>
                  </a:lnTo>
                  <a:lnTo>
                    <a:pt x="92" y="185"/>
                  </a:lnTo>
                  <a:lnTo>
                    <a:pt x="77" y="157"/>
                  </a:lnTo>
                  <a:lnTo>
                    <a:pt x="62" y="132"/>
                  </a:lnTo>
                  <a:lnTo>
                    <a:pt x="51" y="107"/>
                  </a:lnTo>
                  <a:lnTo>
                    <a:pt x="38" y="83"/>
                  </a:lnTo>
                  <a:lnTo>
                    <a:pt x="28" y="60"/>
                  </a:lnTo>
                  <a:lnTo>
                    <a:pt x="20" y="38"/>
                  </a:lnTo>
                  <a:lnTo>
                    <a:pt x="12" y="18"/>
                  </a:lnTo>
                  <a:lnTo>
                    <a:pt x="7" y="0"/>
                  </a:lnTo>
                  <a:lnTo>
                    <a:pt x="0" y="2"/>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77" name="Freeform 38"/>
            <p:cNvSpPr>
              <a:spLocks/>
            </p:cNvSpPr>
            <p:nvPr/>
          </p:nvSpPr>
          <p:spPr bwMode="auto">
            <a:xfrm>
              <a:off x="160" y="358"/>
              <a:ext cx="50" cy="172"/>
            </a:xfrm>
            <a:custGeom>
              <a:avLst/>
              <a:gdLst>
                <a:gd name="T0" fmla="*/ 0 w 50"/>
                <a:gd name="T1" fmla="*/ 0 h 173"/>
                <a:gd name="T2" fmla="*/ 0 w 50"/>
                <a:gd name="T3" fmla="*/ 0 h 173"/>
                <a:gd name="T4" fmla="*/ 10 w 50"/>
                <a:gd name="T5" fmla="*/ 49 h 173"/>
                <a:gd name="T6" fmla="*/ 22 w 50"/>
                <a:gd name="T7" fmla="*/ 86 h 173"/>
                <a:gd name="T8" fmla="*/ 33 w 50"/>
                <a:gd name="T9" fmla="*/ 126 h 173"/>
                <a:gd name="T10" fmla="*/ 43 w 50"/>
                <a:gd name="T11" fmla="*/ 162 h 173"/>
                <a:gd name="T12" fmla="*/ 50 w 50"/>
                <a:gd name="T13" fmla="*/ 160 h 173"/>
                <a:gd name="T14" fmla="*/ 38 w 50"/>
                <a:gd name="T15" fmla="*/ 124 h 173"/>
                <a:gd name="T16" fmla="*/ 27 w 50"/>
                <a:gd name="T17" fmla="*/ 86 h 173"/>
                <a:gd name="T18" fmla="*/ 15 w 50"/>
                <a:gd name="T19" fmla="*/ 47 h 173"/>
                <a:gd name="T20" fmla="*/ 7 w 50"/>
                <a:gd name="T21" fmla="*/ 0 h 173"/>
                <a:gd name="T22" fmla="*/ 7 w 50"/>
                <a:gd name="T23" fmla="*/ 0 h 173"/>
                <a:gd name="T24" fmla="*/ 0 w 50"/>
                <a:gd name="T25" fmla="*/ 0 h 1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0" h="173">
                  <a:moveTo>
                    <a:pt x="0" y="0"/>
                  </a:moveTo>
                  <a:lnTo>
                    <a:pt x="0" y="0"/>
                  </a:lnTo>
                  <a:lnTo>
                    <a:pt x="10" y="49"/>
                  </a:lnTo>
                  <a:lnTo>
                    <a:pt x="22" y="94"/>
                  </a:lnTo>
                  <a:lnTo>
                    <a:pt x="33" y="137"/>
                  </a:lnTo>
                  <a:lnTo>
                    <a:pt x="43" y="173"/>
                  </a:lnTo>
                  <a:lnTo>
                    <a:pt x="50" y="171"/>
                  </a:lnTo>
                  <a:lnTo>
                    <a:pt x="38" y="135"/>
                  </a:lnTo>
                  <a:lnTo>
                    <a:pt x="27" y="92"/>
                  </a:lnTo>
                  <a:lnTo>
                    <a:pt x="15" y="47"/>
                  </a:lnTo>
                  <a:lnTo>
                    <a:pt x="7" y="0"/>
                  </a:lnTo>
                  <a:lnTo>
                    <a:pt x="0" y="0"/>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78" name="Freeform 39"/>
            <p:cNvSpPr>
              <a:spLocks/>
            </p:cNvSpPr>
            <p:nvPr/>
          </p:nvSpPr>
          <p:spPr bwMode="auto">
            <a:xfrm>
              <a:off x="148" y="197"/>
              <a:ext cx="19" cy="161"/>
            </a:xfrm>
            <a:custGeom>
              <a:avLst/>
              <a:gdLst>
                <a:gd name="T0" fmla="*/ 2 w 20"/>
                <a:gd name="T1" fmla="*/ 0 h 161"/>
                <a:gd name="T2" fmla="*/ 0 w 20"/>
                <a:gd name="T3" fmla="*/ 2 h 161"/>
                <a:gd name="T4" fmla="*/ 0 w 20"/>
                <a:gd name="T5" fmla="*/ 22 h 161"/>
                <a:gd name="T6" fmla="*/ 2 w 20"/>
                <a:gd name="T7" fmla="*/ 62 h 161"/>
                <a:gd name="T8" fmla="*/ 7 w 20"/>
                <a:gd name="T9" fmla="*/ 110 h 161"/>
                <a:gd name="T10" fmla="*/ 10 w 20"/>
                <a:gd name="T11" fmla="*/ 161 h 161"/>
                <a:gd name="T12" fmla="*/ 10 w 20"/>
                <a:gd name="T13" fmla="*/ 161 h 161"/>
                <a:gd name="T14" fmla="*/ 10 w 20"/>
                <a:gd name="T15" fmla="*/ 110 h 161"/>
                <a:gd name="T16" fmla="*/ 8 w 20"/>
                <a:gd name="T17" fmla="*/ 62 h 161"/>
                <a:gd name="T18" fmla="*/ 7 w 20"/>
                <a:gd name="T19" fmla="*/ 22 h 161"/>
                <a:gd name="T20" fmla="*/ 5 w 20"/>
                <a:gd name="T21" fmla="*/ 2 h 161"/>
                <a:gd name="T22" fmla="*/ 2 w 20"/>
                <a:gd name="T23" fmla="*/ 8 h 161"/>
                <a:gd name="T24" fmla="*/ 2 w 20"/>
                <a:gd name="T25" fmla="*/ 0 h 161"/>
                <a:gd name="T26" fmla="*/ 0 w 20"/>
                <a:gd name="T27" fmla="*/ 0 h 161"/>
                <a:gd name="T28" fmla="*/ 0 w 20"/>
                <a:gd name="T29" fmla="*/ 2 h 161"/>
                <a:gd name="T30" fmla="*/ 2 w 20"/>
                <a:gd name="T31" fmla="*/ 0 h 1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0" h="161">
                  <a:moveTo>
                    <a:pt x="2" y="0"/>
                  </a:moveTo>
                  <a:lnTo>
                    <a:pt x="0" y="2"/>
                  </a:lnTo>
                  <a:lnTo>
                    <a:pt x="0" y="22"/>
                  </a:lnTo>
                  <a:lnTo>
                    <a:pt x="2" y="62"/>
                  </a:lnTo>
                  <a:lnTo>
                    <a:pt x="7" y="110"/>
                  </a:lnTo>
                  <a:lnTo>
                    <a:pt x="13" y="161"/>
                  </a:lnTo>
                  <a:lnTo>
                    <a:pt x="20" y="161"/>
                  </a:lnTo>
                  <a:lnTo>
                    <a:pt x="13" y="110"/>
                  </a:lnTo>
                  <a:lnTo>
                    <a:pt x="8" y="62"/>
                  </a:lnTo>
                  <a:lnTo>
                    <a:pt x="7" y="22"/>
                  </a:lnTo>
                  <a:lnTo>
                    <a:pt x="5" y="2"/>
                  </a:lnTo>
                  <a:lnTo>
                    <a:pt x="2" y="8"/>
                  </a:lnTo>
                  <a:lnTo>
                    <a:pt x="2" y="0"/>
                  </a:lnTo>
                  <a:lnTo>
                    <a:pt x="0" y="0"/>
                  </a:lnTo>
                  <a:lnTo>
                    <a:pt x="0" y="2"/>
                  </a:lnTo>
                  <a:lnTo>
                    <a:pt x="2" y="0"/>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79" name="Rectangle 40"/>
            <p:cNvSpPr>
              <a:spLocks noChangeArrowheads="1"/>
            </p:cNvSpPr>
            <p:nvPr/>
          </p:nvSpPr>
          <p:spPr bwMode="auto">
            <a:xfrm>
              <a:off x="369" y="439"/>
              <a:ext cx="73" cy="85"/>
            </a:xfrm>
            <a:prstGeom prst="rect">
              <a:avLst/>
            </a:prstGeom>
            <a:solidFill>
              <a:srgbClr val="EB3D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pPr>
                <a:buClr>
                  <a:srgbClr val="000000"/>
                </a:buClr>
              </a:pPr>
              <a:endParaRPr lang="en-US">
                <a:solidFill>
                  <a:srgbClr val="000000"/>
                </a:solidFill>
              </a:endParaRPr>
            </a:p>
          </p:txBody>
        </p:sp>
        <p:sp>
          <p:nvSpPr>
            <p:cNvPr id="10280" name="Freeform 41"/>
            <p:cNvSpPr>
              <a:spLocks/>
            </p:cNvSpPr>
            <p:nvPr/>
          </p:nvSpPr>
          <p:spPr bwMode="auto">
            <a:xfrm>
              <a:off x="227" y="250"/>
              <a:ext cx="353" cy="455"/>
            </a:xfrm>
            <a:custGeom>
              <a:avLst/>
              <a:gdLst>
                <a:gd name="T0" fmla="*/ 252 w 352"/>
                <a:gd name="T1" fmla="*/ 1 h 456"/>
                <a:gd name="T2" fmla="*/ 240 w 352"/>
                <a:gd name="T3" fmla="*/ 14 h 456"/>
                <a:gd name="T4" fmla="*/ 227 w 352"/>
                <a:gd name="T5" fmla="*/ 41 h 456"/>
                <a:gd name="T6" fmla="*/ 216 w 352"/>
                <a:gd name="T7" fmla="*/ 90 h 456"/>
                <a:gd name="T8" fmla="*/ 209 w 352"/>
                <a:gd name="T9" fmla="*/ 149 h 456"/>
                <a:gd name="T10" fmla="*/ 206 w 352"/>
                <a:gd name="T11" fmla="*/ 193 h 456"/>
                <a:gd name="T12" fmla="*/ 209 w 352"/>
                <a:gd name="T13" fmla="*/ 211 h 456"/>
                <a:gd name="T14" fmla="*/ 216 w 352"/>
                <a:gd name="T15" fmla="*/ 211 h 456"/>
                <a:gd name="T16" fmla="*/ 232 w 352"/>
                <a:gd name="T17" fmla="*/ 211 h 456"/>
                <a:gd name="T18" fmla="*/ 260 w 352"/>
                <a:gd name="T19" fmla="*/ 211 h 456"/>
                <a:gd name="T20" fmla="*/ 298 w 352"/>
                <a:gd name="T21" fmla="*/ 205 h 456"/>
                <a:gd name="T22" fmla="*/ 330 w 352"/>
                <a:gd name="T23" fmla="*/ 196 h 456"/>
                <a:gd name="T24" fmla="*/ 347 w 352"/>
                <a:gd name="T25" fmla="*/ 186 h 456"/>
                <a:gd name="T26" fmla="*/ 363 w 352"/>
                <a:gd name="T27" fmla="*/ 166 h 456"/>
                <a:gd name="T28" fmla="*/ 352 w 352"/>
                <a:gd name="T29" fmla="*/ 270 h 456"/>
                <a:gd name="T30" fmla="*/ 330 w 352"/>
                <a:gd name="T31" fmla="*/ 259 h 456"/>
                <a:gd name="T32" fmla="*/ 302 w 352"/>
                <a:gd name="T33" fmla="*/ 250 h 456"/>
                <a:gd name="T34" fmla="*/ 273 w 352"/>
                <a:gd name="T35" fmla="*/ 245 h 456"/>
                <a:gd name="T36" fmla="*/ 248 w 352"/>
                <a:gd name="T37" fmla="*/ 241 h 456"/>
                <a:gd name="T38" fmla="*/ 221 w 352"/>
                <a:gd name="T39" fmla="*/ 240 h 456"/>
                <a:gd name="T40" fmla="*/ 216 w 352"/>
                <a:gd name="T41" fmla="*/ 240 h 456"/>
                <a:gd name="T42" fmla="*/ 206 w 352"/>
                <a:gd name="T43" fmla="*/ 241 h 456"/>
                <a:gd name="T44" fmla="*/ 206 w 352"/>
                <a:gd name="T45" fmla="*/ 259 h 456"/>
                <a:gd name="T46" fmla="*/ 206 w 352"/>
                <a:gd name="T47" fmla="*/ 279 h 456"/>
                <a:gd name="T48" fmla="*/ 211 w 352"/>
                <a:gd name="T49" fmla="*/ 341 h 456"/>
                <a:gd name="T50" fmla="*/ 221 w 352"/>
                <a:gd name="T51" fmla="*/ 398 h 456"/>
                <a:gd name="T52" fmla="*/ 229 w 352"/>
                <a:gd name="T53" fmla="*/ 422 h 456"/>
                <a:gd name="T54" fmla="*/ 245 w 352"/>
                <a:gd name="T55" fmla="*/ 443 h 456"/>
                <a:gd name="T56" fmla="*/ 116 w 352"/>
                <a:gd name="T57" fmla="*/ 443 h 456"/>
                <a:gd name="T58" fmla="*/ 124 w 352"/>
                <a:gd name="T59" fmla="*/ 429 h 456"/>
                <a:gd name="T60" fmla="*/ 139 w 352"/>
                <a:gd name="T61" fmla="*/ 397 h 456"/>
                <a:gd name="T62" fmla="*/ 144 w 352"/>
                <a:gd name="T63" fmla="*/ 382 h 456"/>
                <a:gd name="T64" fmla="*/ 149 w 352"/>
                <a:gd name="T65" fmla="*/ 368 h 456"/>
                <a:gd name="T66" fmla="*/ 152 w 352"/>
                <a:gd name="T67" fmla="*/ 342 h 456"/>
                <a:gd name="T68" fmla="*/ 159 w 352"/>
                <a:gd name="T69" fmla="*/ 301 h 456"/>
                <a:gd name="T70" fmla="*/ 160 w 352"/>
                <a:gd name="T71" fmla="*/ 259 h 456"/>
                <a:gd name="T72" fmla="*/ 159 w 352"/>
                <a:gd name="T73" fmla="*/ 243 h 456"/>
                <a:gd name="T74" fmla="*/ 154 w 352"/>
                <a:gd name="T75" fmla="*/ 241 h 456"/>
                <a:gd name="T76" fmla="*/ 149 w 352"/>
                <a:gd name="T77" fmla="*/ 241 h 456"/>
                <a:gd name="T78" fmla="*/ 134 w 352"/>
                <a:gd name="T79" fmla="*/ 240 h 456"/>
                <a:gd name="T80" fmla="*/ 105 w 352"/>
                <a:gd name="T81" fmla="*/ 241 h 456"/>
                <a:gd name="T82" fmla="*/ 75 w 352"/>
                <a:gd name="T83" fmla="*/ 245 h 456"/>
                <a:gd name="T84" fmla="*/ 44 w 352"/>
                <a:gd name="T85" fmla="*/ 254 h 456"/>
                <a:gd name="T86" fmla="*/ 19 w 352"/>
                <a:gd name="T87" fmla="*/ 265 h 456"/>
                <a:gd name="T88" fmla="*/ 1 w 352"/>
                <a:gd name="T89" fmla="*/ 274 h 456"/>
                <a:gd name="T90" fmla="*/ 0 w 352"/>
                <a:gd name="T91" fmla="*/ 168 h 456"/>
                <a:gd name="T92" fmla="*/ 18 w 352"/>
                <a:gd name="T93" fmla="*/ 180 h 456"/>
                <a:gd name="T94" fmla="*/ 54 w 352"/>
                <a:gd name="T95" fmla="*/ 198 h 456"/>
                <a:gd name="T96" fmla="*/ 72 w 352"/>
                <a:gd name="T97" fmla="*/ 205 h 456"/>
                <a:gd name="T98" fmla="*/ 109 w 352"/>
                <a:gd name="T99" fmla="*/ 209 h 456"/>
                <a:gd name="T100" fmla="*/ 141 w 352"/>
                <a:gd name="T101" fmla="*/ 211 h 456"/>
                <a:gd name="T102" fmla="*/ 160 w 352"/>
                <a:gd name="T103" fmla="*/ 202 h 456"/>
                <a:gd name="T104" fmla="*/ 164 w 352"/>
                <a:gd name="T105" fmla="*/ 213 h 456"/>
                <a:gd name="T106" fmla="*/ 160 w 352"/>
                <a:gd name="T107" fmla="*/ 214 h 456"/>
                <a:gd name="T108" fmla="*/ 160 w 352"/>
                <a:gd name="T109" fmla="*/ 195 h 456"/>
                <a:gd name="T110" fmla="*/ 162 w 352"/>
                <a:gd name="T111" fmla="*/ 177 h 456"/>
                <a:gd name="T112" fmla="*/ 160 w 352"/>
                <a:gd name="T113" fmla="*/ 157 h 456"/>
                <a:gd name="T114" fmla="*/ 155 w 352"/>
                <a:gd name="T115" fmla="*/ 122 h 456"/>
                <a:gd name="T116" fmla="*/ 150 w 352"/>
                <a:gd name="T117" fmla="*/ 95 h 456"/>
                <a:gd name="T118" fmla="*/ 147 w 352"/>
                <a:gd name="T119" fmla="*/ 68 h 456"/>
                <a:gd name="T120" fmla="*/ 141 w 352"/>
                <a:gd name="T121" fmla="*/ 41 h 456"/>
                <a:gd name="T122" fmla="*/ 126 w 352"/>
                <a:gd name="T123" fmla="*/ 12 h 456"/>
                <a:gd name="T124" fmla="*/ 114 w 352"/>
                <a:gd name="T125" fmla="*/ 0 h 45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52" h="456">
                  <a:moveTo>
                    <a:pt x="114" y="0"/>
                  </a:moveTo>
                  <a:lnTo>
                    <a:pt x="241" y="1"/>
                  </a:lnTo>
                  <a:lnTo>
                    <a:pt x="239" y="3"/>
                  </a:lnTo>
                  <a:lnTo>
                    <a:pt x="234" y="7"/>
                  </a:lnTo>
                  <a:lnTo>
                    <a:pt x="229" y="14"/>
                  </a:lnTo>
                  <a:lnTo>
                    <a:pt x="223" y="23"/>
                  </a:lnTo>
                  <a:lnTo>
                    <a:pt x="219" y="30"/>
                  </a:lnTo>
                  <a:lnTo>
                    <a:pt x="216" y="41"/>
                  </a:lnTo>
                  <a:lnTo>
                    <a:pt x="214" y="48"/>
                  </a:lnTo>
                  <a:lnTo>
                    <a:pt x="213" y="56"/>
                  </a:lnTo>
                  <a:lnTo>
                    <a:pt x="205" y="90"/>
                  </a:lnTo>
                  <a:lnTo>
                    <a:pt x="203" y="110"/>
                  </a:lnTo>
                  <a:lnTo>
                    <a:pt x="200" y="130"/>
                  </a:lnTo>
                  <a:lnTo>
                    <a:pt x="198" y="149"/>
                  </a:lnTo>
                  <a:lnTo>
                    <a:pt x="195" y="166"/>
                  </a:lnTo>
                  <a:lnTo>
                    <a:pt x="195" y="180"/>
                  </a:lnTo>
                  <a:lnTo>
                    <a:pt x="195" y="193"/>
                  </a:lnTo>
                  <a:lnTo>
                    <a:pt x="195" y="204"/>
                  </a:lnTo>
                  <a:lnTo>
                    <a:pt x="196" y="207"/>
                  </a:lnTo>
                  <a:lnTo>
                    <a:pt x="198" y="211"/>
                  </a:lnTo>
                  <a:lnTo>
                    <a:pt x="200" y="211"/>
                  </a:lnTo>
                  <a:lnTo>
                    <a:pt x="205" y="211"/>
                  </a:lnTo>
                  <a:lnTo>
                    <a:pt x="210" y="211"/>
                  </a:lnTo>
                  <a:lnTo>
                    <a:pt x="214" y="211"/>
                  </a:lnTo>
                  <a:lnTo>
                    <a:pt x="221" y="211"/>
                  </a:lnTo>
                  <a:lnTo>
                    <a:pt x="231" y="211"/>
                  </a:lnTo>
                  <a:lnTo>
                    <a:pt x="241" y="211"/>
                  </a:lnTo>
                  <a:lnTo>
                    <a:pt x="249" y="211"/>
                  </a:lnTo>
                  <a:lnTo>
                    <a:pt x="262" y="209"/>
                  </a:lnTo>
                  <a:lnTo>
                    <a:pt x="275" y="207"/>
                  </a:lnTo>
                  <a:lnTo>
                    <a:pt x="287" y="205"/>
                  </a:lnTo>
                  <a:lnTo>
                    <a:pt x="300" y="204"/>
                  </a:lnTo>
                  <a:lnTo>
                    <a:pt x="310" y="200"/>
                  </a:lnTo>
                  <a:lnTo>
                    <a:pt x="319" y="196"/>
                  </a:lnTo>
                  <a:lnTo>
                    <a:pt x="328" y="193"/>
                  </a:lnTo>
                  <a:lnTo>
                    <a:pt x="331" y="189"/>
                  </a:lnTo>
                  <a:lnTo>
                    <a:pt x="336" y="186"/>
                  </a:lnTo>
                  <a:lnTo>
                    <a:pt x="344" y="177"/>
                  </a:lnTo>
                  <a:lnTo>
                    <a:pt x="349" y="168"/>
                  </a:lnTo>
                  <a:lnTo>
                    <a:pt x="352" y="166"/>
                  </a:lnTo>
                  <a:lnTo>
                    <a:pt x="352" y="285"/>
                  </a:lnTo>
                  <a:lnTo>
                    <a:pt x="341" y="281"/>
                  </a:lnTo>
                  <a:lnTo>
                    <a:pt x="323" y="272"/>
                  </a:lnTo>
                  <a:lnTo>
                    <a:pt x="321" y="272"/>
                  </a:lnTo>
                  <a:lnTo>
                    <a:pt x="319" y="270"/>
                  </a:lnTo>
                  <a:lnTo>
                    <a:pt x="311" y="267"/>
                  </a:lnTo>
                  <a:lnTo>
                    <a:pt x="301" y="265"/>
                  </a:lnTo>
                  <a:lnTo>
                    <a:pt x="291" y="261"/>
                  </a:lnTo>
                  <a:lnTo>
                    <a:pt x="285" y="260"/>
                  </a:lnTo>
                  <a:lnTo>
                    <a:pt x="278" y="258"/>
                  </a:lnTo>
                  <a:lnTo>
                    <a:pt x="262" y="256"/>
                  </a:lnTo>
                  <a:lnTo>
                    <a:pt x="247" y="254"/>
                  </a:lnTo>
                  <a:lnTo>
                    <a:pt x="241" y="252"/>
                  </a:lnTo>
                  <a:lnTo>
                    <a:pt x="237" y="252"/>
                  </a:lnTo>
                  <a:lnTo>
                    <a:pt x="229" y="252"/>
                  </a:lnTo>
                  <a:lnTo>
                    <a:pt x="218" y="252"/>
                  </a:lnTo>
                  <a:lnTo>
                    <a:pt x="210" y="251"/>
                  </a:lnTo>
                  <a:lnTo>
                    <a:pt x="208" y="251"/>
                  </a:lnTo>
                  <a:lnTo>
                    <a:pt x="206" y="251"/>
                  </a:lnTo>
                  <a:lnTo>
                    <a:pt x="205" y="251"/>
                  </a:lnTo>
                  <a:lnTo>
                    <a:pt x="201" y="249"/>
                  </a:lnTo>
                  <a:lnTo>
                    <a:pt x="198" y="251"/>
                  </a:lnTo>
                  <a:lnTo>
                    <a:pt x="195" y="252"/>
                  </a:lnTo>
                  <a:lnTo>
                    <a:pt x="195" y="256"/>
                  </a:lnTo>
                  <a:lnTo>
                    <a:pt x="195" y="260"/>
                  </a:lnTo>
                  <a:lnTo>
                    <a:pt x="195" y="270"/>
                  </a:lnTo>
                  <a:lnTo>
                    <a:pt x="195" y="278"/>
                  </a:lnTo>
                  <a:lnTo>
                    <a:pt x="195" y="285"/>
                  </a:lnTo>
                  <a:lnTo>
                    <a:pt x="195" y="290"/>
                  </a:lnTo>
                  <a:lnTo>
                    <a:pt x="195" y="296"/>
                  </a:lnTo>
                  <a:lnTo>
                    <a:pt x="198" y="323"/>
                  </a:lnTo>
                  <a:lnTo>
                    <a:pt x="200" y="352"/>
                  </a:lnTo>
                  <a:lnTo>
                    <a:pt x="205" y="380"/>
                  </a:lnTo>
                  <a:lnTo>
                    <a:pt x="208" y="406"/>
                  </a:lnTo>
                  <a:lnTo>
                    <a:pt x="210" y="409"/>
                  </a:lnTo>
                  <a:lnTo>
                    <a:pt x="211" y="415"/>
                  </a:lnTo>
                  <a:lnTo>
                    <a:pt x="213" y="424"/>
                  </a:lnTo>
                  <a:lnTo>
                    <a:pt x="218" y="433"/>
                  </a:lnTo>
                  <a:lnTo>
                    <a:pt x="219" y="435"/>
                  </a:lnTo>
                  <a:lnTo>
                    <a:pt x="219" y="436"/>
                  </a:lnTo>
                  <a:lnTo>
                    <a:pt x="234" y="454"/>
                  </a:lnTo>
                  <a:lnTo>
                    <a:pt x="113" y="456"/>
                  </a:lnTo>
                  <a:lnTo>
                    <a:pt x="114" y="456"/>
                  </a:lnTo>
                  <a:lnTo>
                    <a:pt x="116" y="454"/>
                  </a:lnTo>
                  <a:lnTo>
                    <a:pt x="118" y="453"/>
                  </a:lnTo>
                  <a:lnTo>
                    <a:pt x="121" y="447"/>
                  </a:lnTo>
                  <a:lnTo>
                    <a:pt x="124" y="440"/>
                  </a:lnTo>
                  <a:lnTo>
                    <a:pt x="131" y="433"/>
                  </a:lnTo>
                  <a:lnTo>
                    <a:pt x="134" y="422"/>
                  </a:lnTo>
                  <a:lnTo>
                    <a:pt x="139" y="408"/>
                  </a:lnTo>
                  <a:lnTo>
                    <a:pt x="142" y="402"/>
                  </a:lnTo>
                  <a:lnTo>
                    <a:pt x="142" y="399"/>
                  </a:lnTo>
                  <a:lnTo>
                    <a:pt x="144" y="393"/>
                  </a:lnTo>
                  <a:lnTo>
                    <a:pt x="146" y="390"/>
                  </a:lnTo>
                  <a:lnTo>
                    <a:pt x="147" y="384"/>
                  </a:lnTo>
                  <a:lnTo>
                    <a:pt x="149" y="379"/>
                  </a:lnTo>
                  <a:lnTo>
                    <a:pt x="150" y="370"/>
                  </a:lnTo>
                  <a:lnTo>
                    <a:pt x="150" y="361"/>
                  </a:lnTo>
                  <a:lnTo>
                    <a:pt x="152" y="353"/>
                  </a:lnTo>
                  <a:lnTo>
                    <a:pt x="154" y="339"/>
                  </a:lnTo>
                  <a:lnTo>
                    <a:pt x="155" y="326"/>
                  </a:lnTo>
                  <a:lnTo>
                    <a:pt x="159" y="312"/>
                  </a:lnTo>
                  <a:lnTo>
                    <a:pt x="160" y="296"/>
                  </a:lnTo>
                  <a:lnTo>
                    <a:pt x="160" y="281"/>
                  </a:lnTo>
                  <a:lnTo>
                    <a:pt x="160" y="270"/>
                  </a:lnTo>
                  <a:lnTo>
                    <a:pt x="159" y="263"/>
                  </a:lnTo>
                  <a:lnTo>
                    <a:pt x="159" y="256"/>
                  </a:lnTo>
                  <a:lnTo>
                    <a:pt x="159" y="254"/>
                  </a:lnTo>
                  <a:lnTo>
                    <a:pt x="159" y="252"/>
                  </a:lnTo>
                  <a:lnTo>
                    <a:pt x="157" y="252"/>
                  </a:lnTo>
                  <a:lnTo>
                    <a:pt x="154" y="252"/>
                  </a:lnTo>
                  <a:lnTo>
                    <a:pt x="150" y="252"/>
                  </a:lnTo>
                  <a:lnTo>
                    <a:pt x="149" y="252"/>
                  </a:lnTo>
                  <a:lnTo>
                    <a:pt x="146" y="251"/>
                  </a:lnTo>
                  <a:lnTo>
                    <a:pt x="142" y="251"/>
                  </a:lnTo>
                  <a:lnTo>
                    <a:pt x="134" y="251"/>
                  </a:lnTo>
                  <a:lnTo>
                    <a:pt x="124" y="251"/>
                  </a:lnTo>
                  <a:lnTo>
                    <a:pt x="114" y="251"/>
                  </a:lnTo>
                  <a:lnTo>
                    <a:pt x="105" y="252"/>
                  </a:lnTo>
                  <a:lnTo>
                    <a:pt x="96" y="252"/>
                  </a:lnTo>
                  <a:lnTo>
                    <a:pt x="88" y="254"/>
                  </a:lnTo>
                  <a:lnTo>
                    <a:pt x="75" y="256"/>
                  </a:lnTo>
                  <a:lnTo>
                    <a:pt x="68" y="258"/>
                  </a:lnTo>
                  <a:lnTo>
                    <a:pt x="60" y="260"/>
                  </a:lnTo>
                  <a:lnTo>
                    <a:pt x="44" y="265"/>
                  </a:lnTo>
                  <a:lnTo>
                    <a:pt x="34" y="267"/>
                  </a:lnTo>
                  <a:lnTo>
                    <a:pt x="26" y="272"/>
                  </a:lnTo>
                  <a:lnTo>
                    <a:pt x="19" y="276"/>
                  </a:lnTo>
                  <a:lnTo>
                    <a:pt x="13" y="279"/>
                  </a:lnTo>
                  <a:lnTo>
                    <a:pt x="8" y="283"/>
                  </a:lnTo>
                  <a:lnTo>
                    <a:pt x="1" y="285"/>
                  </a:lnTo>
                  <a:lnTo>
                    <a:pt x="0" y="285"/>
                  </a:lnTo>
                  <a:lnTo>
                    <a:pt x="0" y="166"/>
                  </a:lnTo>
                  <a:lnTo>
                    <a:pt x="0" y="168"/>
                  </a:lnTo>
                  <a:lnTo>
                    <a:pt x="3" y="169"/>
                  </a:lnTo>
                  <a:lnTo>
                    <a:pt x="9" y="175"/>
                  </a:lnTo>
                  <a:lnTo>
                    <a:pt x="18" y="180"/>
                  </a:lnTo>
                  <a:lnTo>
                    <a:pt x="27" y="186"/>
                  </a:lnTo>
                  <a:lnTo>
                    <a:pt x="37" y="191"/>
                  </a:lnTo>
                  <a:lnTo>
                    <a:pt x="54" y="198"/>
                  </a:lnTo>
                  <a:lnTo>
                    <a:pt x="60" y="202"/>
                  </a:lnTo>
                  <a:lnTo>
                    <a:pt x="67" y="204"/>
                  </a:lnTo>
                  <a:lnTo>
                    <a:pt x="72" y="205"/>
                  </a:lnTo>
                  <a:lnTo>
                    <a:pt x="80" y="205"/>
                  </a:lnTo>
                  <a:lnTo>
                    <a:pt x="100" y="209"/>
                  </a:lnTo>
                  <a:lnTo>
                    <a:pt x="109" y="209"/>
                  </a:lnTo>
                  <a:lnTo>
                    <a:pt x="121" y="209"/>
                  </a:lnTo>
                  <a:lnTo>
                    <a:pt x="131" y="211"/>
                  </a:lnTo>
                  <a:lnTo>
                    <a:pt x="141" y="211"/>
                  </a:lnTo>
                  <a:lnTo>
                    <a:pt x="150" y="207"/>
                  </a:lnTo>
                  <a:lnTo>
                    <a:pt x="159" y="204"/>
                  </a:lnTo>
                  <a:lnTo>
                    <a:pt x="160" y="202"/>
                  </a:lnTo>
                  <a:lnTo>
                    <a:pt x="164" y="205"/>
                  </a:lnTo>
                  <a:lnTo>
                    <a:pt x="164" y="207"/>
                  </a:lnTo>
                  <a:lnTo>
                    <a:pt x="164" y="213"/>
                  </a:lnTo>
                  <a:lnTo>
                    <a:pt x="164" y="216"/>
                  </a:lnTo>
                  <a:lnTo>
                    <a:pt x="162" y="216"/>
                  </a:lnTo>
                  <a:lnTo>
                    <a:pt x="160" y="214"/>
                  </a:lnTo>
                  <a:lnTo>
                    <a:pt x="160" y="209"/>
                  </a:lnTo>
                  <a:lnTo>
                    <a:pt x="160" y="205"/>
                  </a:lnTo>
                  <a:lnTo>
                    <a:pt x="160" y="195"/>
                  </a:lnTo>
                  <a:lnTo>
                    <a:pt x="160" y="187"/>
                  </a:lnTo>
                  <a:lnTo>
                    <a:pt x="160" y="182"/>
                  </a:lnTo>
                  <a:lnTo>
                    <a:pt x="162" y="177"/>
                  </a:lnTo>
                  <a:lnTo>
                    <a:pt x="160" y="173"/>
                  </a:lnTo>
                  <a:lnTo>
                    <a:pt x="160" y="166"/>
                  </a:lnTo>
                  <a:lnTo>
                    <a:pt x="160" y="157"/>
                  </a:lnTo>
                  <a:lnTo>
                    <a:pt x="159" y="146"/>
                  </a:lnTo>
                  <a:lnTo>
                    <a:pt x="157" y="133"/>
                  </a:lnTo>
                  <a:lnTo>
                    <a:pt x="155" y="122"/>
                  </a:lnTo>
                  <a:lnTo>
                    <a:pt x="154" y="115"/>
                  </a:lnTo>
                  <a:lnTo>
                    <a:pt x="154" y="108"/>
                  </a:lnTo>
                  <a:lnTo>
                    <a:pt x="150" y="95"/>
                  </a:lnTo>
                  <a:lnTo>
                    <a:pt x="150" y="83"/>
                  </a:lnTo>
                  <a:lnTo>
                    <a:pt x="149" y="75"/>
                  </a:lnTo>
                  <a:lnTo>
                    <a:pt x="147" y="68"/>
                  </a:lnTo>
                  <a:lnTo>
                    <a:pt x="146" y="59"/>
                  </a:lnTo>
                  <a:lnTo>
                    <a:pt x="142" y="48"/>
                  </a:lnTo>
                  <a:lnTo>
                    <a:pt x="141" y="41"/>
                  </a:lnTo>
                  <a:lnTo>
                    <a:pt x="137" y="34"/>
                  </a:lnTo>
                  <a:lnTo>
                    <a:pt x="132" y="25"/>
                  </a:lnTo>
                  <a:lnTo>
                    <a:pt x="126" y="12"/>
                  </a:lnTo>
                  <a:lnTo>
                    <a:pt x="119" y="3"/>
                  </a:lnTo>
                  <a:lnTo>
                    <a:pt x="116" y="1"/>
                  </a:lnTo>
                  <a:lnTo>
                    <a:pt x="114"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81" name="Freeform 42"/>
            <p:cNvSpPr>
              <a:spLocks/>
            </p:cNvSpPr>
            <p:nvPr/>
          </p:nvSpPr>
          <p:spPr bwMode="auto">
            <a:xfrm>
              <a:off x="342" y="248"/>
              <a:ext cx="128" cy="4"/>
            </a:xfrm>
            <a:custGeom>
              <a:avLst/>
              <a:gdLst>
                <a:gd name="T0" fmla="*/ 128 w 128"/>
                <a:gd name="T1" fmla="*/ 2 h 5"/>
                <a:gd name="T2" fmla="*/ 127 w 128"/>
                <a:gd name="T3" fmla="*/ 0 h 5"/>
                <a:gd name="T4" fmla="*/ 0 w 128"/>
                <a:gd name="T5" fmla="*/ 0 h 5"/>
                <a:gd name="T6" fmla="*/ 0 w 128"/>
                <a:gd name="T7" fmla="*/ 2 h 5"/>
                <a:gd name="T8" fmla="*/ 127 w 128"/>
                <a:gd name="T9" fmla="*/ 2 h 5"/>
                <a:gd name="T10" fmla="*/ 128 w 128"/>
                <a:gd name="T11" fmla="*/ 2 h 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8" h="5">
                  <a:moveTo>
                    <a:pt x="128" y="5"/>
                  </a:moveTo>
                  <a:lnTo>
                    <a:pt x="127" y="0"/>
                  </a:lnTo>
                  <a:lnTo>
                    <a:pt x="0" y="0"/>
                  </a:lnTo>
                  <a:lnTo>
                    <a:pt x="0" y="5"/>
                  </a:lnTo>
                  <a:lnTo>
                    <a:pt x="127" y="5"/>
                  </a:lnTo>
                  <a:lnTo>
                    <a:pt x="128" y="5"/>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82" name="Freeform 43"/>
            <p:cNvSpPr>
              <a:spLocks/>
            </p:cNvSpPr>
            <p:nvPr/>
          </p:nvSpPr>
          <p:spPr bwMode="auto">
            <a:xfrm>
              <a:off x="456" y="248"/>
              <a:ext cx="14" cy="19"/>
            </a:xfrm>
            <a:custGeom>
              <a:avLst/>
              <a:gdLst>
                <a:gd name="T0" fmla="*/ 3 w 14"/>
                <a:gd name="T1" fmla="*/ 10 h 20"/>
                <a:gd name="T2" fmla="*/ 3 w 14"/>
                <a:gd name="T3" fmla="*/ 10 h 20"/>
                <a:gd name="T4" fmla="*/ 13 w 14"/>
                <a:gd name="T5" fmla="*/ 7 h 20"/>
                <a:gd name="T6" fmla="*/ 14 w 14"/>
                <a:gd name="T7" fmla="*/ 5 h 20"/>
                <a:gd name="T8" fmla="*/ 13 w 14"/>
                <a:gd name="T9" fmla="*/ 0 h 20"/>
                <a:gd name="T10" fmla="*/ 9 w 14"/>
                <a:gd name="T11" fmla="*/ 3 h 20"/>
                <a:gd name="T12" fmla="*/ 0 w 14"/>
                <a:gd name="T13" fmla="*/ 10 h 20"/>
                <a:gd name="T14" fmla="*/ 0 w 14"/>
                <a:gd name="T15" fmla="*/ 10 h 20"/>
                <a:gd name="T16" fmla="*/ 3 w 14"/>
                <a:gd name="T17" fmla="*/ 10 h 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 h="20">
                  <a:moveTo>
                    <a:pt x="3" y="20"/>
                  </a:moveTo>
                  <a:lnTo>
                    <a:pt x="3" y="20"/>
                  </a:lnTo>
                  <a:lnTo>
                    <a:pt x="13" y="7"/>
                  </a:lnTo>
                  <a:lnTo>
                    <a:pt x="14" y="5"/>
                  </a:lnTo>
                  <a:lnTo>
                    <a:pt x="13" y="0"/>
                  </a:lnTo>
                  <a:lnTo>
                    <a:pt x="9" y="3"/>
                  </a:lnTo>
                  <a:lnTo>
                    <a:pt x="0" y="14"/>
                  </a:lnTo>
                  <a:lnTo>
                    <a:pt x="3" y="2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83" name="Freeform 44"/>
            <p:cNvSpPr>
              <a:spLocks/>
            </p:cNvSpPr>
            <p:nvPr/>
          </p:nvSpPr>
          <p:spPr bwMode="auto">
            <a:xfrm>
              <a:off x="439" y="261"/>
              <a:ext cx="21" cy="45"/>
            </a:xfrm>
            <a:custGeom>
              <a:avLst/>
              <a:gdLst>
                <a:gd name="T0" fmla="*/ 3 w 20"/>
                <a:gd name="T1" fmla="*/ 45 h 45"/>
                <a:gd name="T2" fmla="*/ 3 w 20"/>
                <a:gd name="T3" fmla="*/ 45 h 45"/>
                <a:gd name="T4" fmla="*/ 8 w 20"/>
                <a:gd name="T5" fmla="*/ 29 h 45"/>
                <a:gd name="T6" fmla="*/ 21 w 20"/>
                <a:gd name="T7" fmla="*/ 20 h 45"/>
                <a:gd name="T8" fmla="*/ 26 w 20"/>
                <a:gd name="T9" fmla="*/ 13 h 45"/>
                <a:gd name="T10" fmla="*/ 32 w 20"/>
                <a:gd name="T11" fmla="*/ 6 h 45"/>
                <a:gd name="T12" fmla="*/ 28 w 20"/>
                <a:gd name="T13" fmla="*/ 0 h 45"/>
                <a:gd name="T14" fmla="*/ 21 w 20"/>
                <a:gd name="T15" fmla="*/ 9 h 45"/>
                <a:gd name="T16" fmla="*/ 7 w 20"/>
                <a:gd name="T17" fmla="*/ 17 h 45"/>
                <a:gd name="T18" fmla="*/ 3 w 20"/>
                <a:gd name="T19" fmla="*/ 27 h 45"/>
                <a:gd name="T20" fmla="*/ 0 w 20"/>
                <a:gd name="T21" fmla="*/ 44 h 45"/>
                <a:gd name="T22" fmla="*/ 0 w 20"/>
                <a:gd name="T23" fmla="*/ 44 h 45"/>
                <a:gd name="T24" fmla="*/ 3 w 20"/>
                <a:gd name="T25" fmla="*/ 45 h 4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0" h="45">
                  <a:moveTo>
                    <a:pt x="3" y="45"/>
                  </a:moveTo>
                  <a:lnTo>
                    <a:pt x="3" y="45"/>
                  </a:lnTo>
                  <a:lnTo>
                    <a:pt x="8" y="29"/>
                  </a:lnTo>
                  <a:lnTo>
                    <a:pt x="10" y="20"/>
                  </a:lnTo>
                  <a:lnTo>
                    <a:pt x="15" y="13"/>
                  </a:lnTo>
                  <a:lnTo>
                    <a:pt x="20" y="6"/>
                  </a:lnTo>
                  <a:lnTo>
                    <a:pt x="17" y="0"/>
                  </a:lnTo>
                  <a:lnTo>
                    <a:pt x="10" y="9"/>
                  </a:lnTo>
                  <a:lnTo>
                    <a:pt x="7" y="17"/>
                  </a:lnTo>
                  <a:lnTo>
                    <a:pt x="3" y="27"/>
                  </a:lnTo>
                  <a:lnTo>
                    <a:pt x="0" y="44"/>
                  </a:lnTo>
                  <a:lnTo>
                    <a:pt x="3" y="45"/>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84" name="Freeform 45"/>
            <p:cNvSpPr>
              <a:spLocks/>
            </p:cNvSpPr>
            <p:nvPr/>
          </p:nvSpPr>
          <p:spPr bwMode="auto">
            <a:xfrm>
              <a:off x="427" y="305"/>
              <a:ext cx="16" cy="74"/>
            </a:xfrm>
            <a:custGeom>
              <a:avLst/>
              <a:gdLst>
                <a:gd name="T0" fmla="*/ 5 w 16"/>
                <a:gd name="T1" fmla="*/ 74 h 74"/>
                <a:gd name="T2" fmla="*/ 5 w 16"/>
                <a:gd name="T3" fmla="*/ 74 h 74"/>
                <a:gd name="T4" fmla="*/ 7 w 16"/>
                <a:gd name="T5" fmla="*/ 54 h 74"/>
                <a:gd name="T6" fmla="*/ 10 w 16"/>
                <a:gd name="T7" fmla="*/ 36 h 74"/>
                <a:gd name="T8" fmla="*/ 13 w 16"/>
                <a:gd name="T9" fmla="*/ 18 h 74"/>
                <a:gd name="T10" fmla="*/ 16 w 16"/>
                <a:gd name="T11" fmla="*/ 1 h 74"/>
                <a:gd name="T12" fmla="*/ 13 w 16"/>
                <a:gd name="T13" fmla="*/ 0 h 74"/>
                <a:gd name="T14" fmla="*/ 8 w 16"/>
                <a:gd name="T15" fmla="*/ 16 h 74"/>
                <a:gd name="T16" fmla="*/ 5 w 16"/>
                <a:gd name="T17" fmla="*/ 34 h 74"/>
                <a:gd name="T18" fmla="*/ 2 w 16"/>
                <a:gd name="T19" fmla="*/ 52 h 74"/>
                <a:gd name="T20" fmla="*/ 0 w 16"/>
                <a:gd name="T21" fmla="*/ 72 h 74"/>
                <a:gd name="T22" fmla="*/ 0 w 16"/>
                <a:gd name="T23" fmla="*/ 72 h 74"/>
                <a:gd name="T24" fmla="*/ 5 w 16"/>
                <a:gd name="T25" fmla="*/ 74 h 7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 h="74">
                  <a:moveTo>
                    <a:pt x="5" y="74"/>
                  </a:moveTo>
                  <a:lnTo>
                    <a:pt x="5" y="74"/>
                  </a:lnTo>
                  <a:lnTo>
                    <a:pt x="7" y="54"/>
                  </a:lnTo>
                  <a:lnTo>
                    <a:pt x="10" y="36"/>
                  </a:lnTo>
                  <a:lnTo>
                    <a:pt x="13" y="18"/>
                  </a:lnTo>
                  <a:lnTo>
                    <a:pt x="16" y="1"/>
                  </a:lnTo>
                  <a:lnTo>
                    <a:pt x="13" y="0"/>
                  </a:lnTo>
                  <a:lnTo>
                    <a:pt x="8" y="16"/>
                  </a:lnTo>
                  <a:lnTo>
                    <a:pt x="5" y="34"/>
                  </a:lnTo>
                  <a:lnTo>
                    <a:pt x="2" y="52"/>
                  </a:lnTo>
                  <a:lnTo>
                    <a:pt x="0" y="72"/>
                  </a:lnTo>
                  <a:lnTo>
                    <a:pt x="5" y="74"/>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85" name="Freeform 46"/>
            <p:cNvSpPr>
              <a:spLocks/>
            </p:cNvSpPr>
            <p:nvPr/>
          </p:nvSpPr>
          <p:spPr bwMode="auto">
            <a:xfrm>
              <a:off x="420" y="376"/>
              <a:ext cx="12" cy="66"/>
            </a:xfrm>
            <a:custGeom>
              <a:avLst/>
              <a:gdLst>
                <a:gd name="T0" fmla="*/ 5 w 12"/>
                <a:gd name="T1" fmla="*/ 76 h 65"/>
                <a:gd name="T2" fmla="*/ 5 w 12"/>
                <a:gd name="T3" fmla="*/ 76 h 65"/>
                <a:gd name="T4" fmla="*/ 5 w 12"/>
                <a:gd name="T5" fmla="*/ 63 h 65"/>
                <a:gd name="T6" fmla="*/ 7 w 12"/>
                <a:gd name="T7" fmla="*/ 49 h 65"/>
                <a:gd name="T8" fmla="*/ 10 w 12"/>
                <a:gd name="T9" fmla="*/ 21 h 65"/>
                <a:gd name="T10" fmla="*/ 12 w 12"/>
                <a:gd name="T11" fmla="*/ 2 h 65"/>
                <a:gd name="T12" fmla="*/ 7 w 12"/>
                <a:gd name="T13" fmla="*/ 0 h 65"/>
                <a:gd name="T14" fmla="*/ 4 w 12"/>
                <a:gd name="T15" fmla="*/ 20 h 65"/>
                <a:gd name="T16" fmla="*/ 4 w 12"/>
                <a:gd name="T17" fmla="*/ 49 h 65"/>
                <a:gd name="T18" fmla="*/ 2 w 12"/>
                <a:gd name="T19" fmla="*/ 61 h 65"/>
                <a:gd name="T20" fmla="*/ 0 w 12"/>
                <a:gd name="T21" fmla="*/ 76 h 65"/>
                <a:gd name="T22" fmla="*/ 0 w 12"/>
                <a:gd name="T23" fmla="*/ 76 h 65"/>
                <a:gd name="T24" fmla="*/ 5 w 12"/>
                <a:gd name="T25" fmla="*/ 76 h 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 h="65">
                  <a:moveTo>
                    <a:pt x="5" y="65"/>
                  </a:moveTo>
                  <a:lnTo>
                    <a:pt x="5" y="65"/>
                  </a:lnTo>
                  <a:lnTo>
                    <a:pt x="5" y="52"/>
                  </a:lnTo>
                  <a:lnTo>
                    <a:pt x="7" y="38"/>
                  </a:lnTo>
                  <a:lnTo>
                    <a:pt x="10" y="21"/>
                  </a:lnTo>
                  <a:lnTo>
                    <a:pt x="12" y="2"/>
                  </a:lnTo>
                  <a:lnTo>
                    <a:pt x="7" y="0"/>
                  </a:lnTo>
                  <a:lnTo>
                    <a:pt x="4" y="20"/>
                  </a:lnTo>
                  <a:lnTo>
                    <a:pt x="4" y="38"/>
                  </a:lnTo>
                  <a:lnTo>
                    <a:pt x="2" y="50"/>
                  </a:lnTo>
                  <a:lnTo>
                    <a:pt x="0" y="65"/>
                  </a:lnTo>
                  <a:lnTo>
                    <a:pt x="5" y="65"/>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86" name="Freeform 47"/>
            <p:cNvSpPr>
              <a:spLocks/>
            </p:cNvSpPr>
            <p:nvPr/>
          </p:nvSpPr>
          <p:spPr bwMode="auto">
            <a:xfrm>
              <a:off x="420" y="443"/>
              <a:ext cx="7" cy="19"/>
            </a:xfrm>
            <a:custGeom>
              <a:avLst/>
              <a:gdLst>
                <a:gd name="T0" fmla="*/ 7 w 7"/>
                <a:gd name="T1" fmla="*/ 10 h 20"/>
                <a:gd name="T2" fmla="*/ 7 w 7"/>
                <a:gd name="T3" fmla="*/ 10 h 20"/>
                <a:gd name="T4" fmla="*/ 7 w 7"/>
                <a:gd name="T5" fmla="*/ 10 h 20"/>
                <a:gd name="T6" fmla="*/ 5 w 7"/>
                <a:gd name="T7" fmla="*/ 0 h 20"/>
                <a:gd name="T8" fmla="*/ 0 w 7"/>
                <a:gd name="T9" fmla="*/ 0 h 20"/>
                <a:gd name="T10" fmla="*/ 2 w 7"/>
                <a:gd name="T11" fmla="*/ 10 h 20"/>
                <a:gd name="T12" fmla="*/ 5 w 7"/>
                <a:gd name="T13" fmla="*/ 10 h 20"/>
                <a:gd name="T14" fmla="*/ 5 w 7"/>
                <a:gd name="T15" fmla="*/ 10 h 20"/>
                <a:gd name="T16" fmla="*/ 7 w 7"/>
                <a:gd name="T17" fmla="*/ 10 h 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 h="20">
                  <a:moveTo>
                    <a:pt x="7" y="14"/>
                  </a:moveTo>
                  <a:lnTo>
                    <a:pt x="7" y="14"/>
                  </a:lnTo>
                  <a:lnTo>
                    <a:pt x="7" y="12"/>
                  </a:lnTo>
                  <a:lnTo>
                    <a:pt x="5" y="0"/>
                  </a:lnTo>
                  <a:lnTo>
                    <a:pt x="0" y="0"/>
                  </a:lnTo>
                  <a:lnTo>
                    <a:pt x="2" y="14"/>
                  </a:lnTo>
                  <a:lnTo>
                    <a:pt x="5" y="20"/>
                  </a:lnTo>
                  <a:lnTo>
                    <a:pt x="7" y="14"/>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87" name="Freeform 48"/>
            <p:cNvSpPr>
              <a:spLocks/>
            </p:cNvSpPr>
            <p:nvPr/>
          </p:nvSpPr>
          <p:spPr bwMode="auto">
            <a:xfrm>
              <a:off x="423" y="456"/>
              <a:ext cx="36" cy="8"/>
            </a:xfrm>
            <a:custGeom>
              <a:avLst/>
              <a:gdLst>
                <a:gd name="T0" fmla="*/ 46 w 35"/>
                <a:gd name="T1" fmla="*/ 0 h 7"/>
                <a:gd name="T2" fmla="*/ 46 w 35"/>
                <a:gd name="T3" fmla="*/ 0 h 7"/>
                <a:gd name="T4" fmla="*/ 9 w 35"/>
                <a:gd name="T5" fmla="*/ 0 h 7"/>
                <a:gd name="T6" fmla="*/ 2 w 35"/>
                <a:gd name="T7" fmla="*/ 0 h 7"/>
                <a:gd name="T8" fmla="*/ 0 w 35"/>
                <a:gd name="T9" fmla="*/ 25 h 7"/>
                <a:gd name="T10" fmla="*/ 9 w 35"/>
                <a:gd name="T11" fmla="*/ 29 h 7"/>
                <a:gd name="T12" fmla="*/ 46 w 35"/>
                <a:gd name="T13" fmla="*/ 29 h 7"/>
                <a:gd name="T14" fmla="*/ 46 w 35"/>
                <a:gd name="T15" fmla="*/ 29 h 7"/>
                <a:gd name="T16" fmla="*/ 46 w 35"/>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 h="7">
                  <a:moveTo>
                    <a:pt x="35" y="0"/>
                  </a:moveTo>
                  <a:lnTo>
                    <a:pt x="35" y="0"/>
                  </a:lnTo>
                  <a:lnTo>
                    <a:pt x="9" y="0"/>
                  </a:lnTo>
                  <a:lnTo>
                    <a:pt x="2" y="0"/>
                  </a:lnTo>
                  <a:lnTo>
                    <a:pt x="0" y="6"/>
                  </a:lnTo>
                  <a:lnTo>
                    <a:pt x="9" y="7"/>
                  </a:lnTo>
                  <a:lnTo>
                    <a:pt x="35" y="7"/>
                  </a:lnTo>
                  <a:lnTo>
                    <a:pt x="35"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88" name="Freeform 49"/>
            <p:cNvSpPr>
              <a:spLocks/>
            </p:cNvSpPr>
            <p:nvPr/>
          </p:nvSpPr>
          <p:spPr bwMode="auto">
            <a:xfrm>
              <a:off x="460" y="454"/>
              <a:ext cx="55" cy="9"/>
            </a:xfrm>
            <a:custGeom>
              <a:avLst/>
              <a:gdLst>
                <a:gd name="T0" fmla="*/ 45 w 56"/>
                <a:gd name="T1" fmla="*/ 0 h 10"/>
                <a:gd name="T2" fmla="*/ 45 w 56"/>
                <a:gd name="T3" fmla="*/ 0 h 10"/>
                <a:gd name="T4" fmla="*/ 31 w 56"/>
                <a:gd name="T5" fmla="*/ 1 h 10"/>
                <a:gd name="T6" fmla="*/ 28 w 56"/>
                <a:gd name="T7" fmla="*/ 1 h 10"/>
                <a:gd name="T8" fmla="*/ 18 w 56"/>
                <a:gd name="T9" fmla="*/ 3 h 10"/>
                <a:gd name="T10" fmla="*/ 0 w 56"/>
                <a:gd name="T11" fmla="*/ 3 h 10"/>
                <a:gd name="T12" fmla="*/ 0 w 56"/>
                <a:gd name="T13" fmla="*/ 5 h 10"/>
                <a:gd name="T14" fmla="*/ 18 w 56"/>
                <a:gd name="T15" fmla="*/ 5 h 10"/>
                <a:gd name="T16" fmla="*/ 28 w 56"/>
                <a:gd name="T17" fmla="*/ 5 h 10"/>
                <a:gd name="T18" fmla="*/ 33 w 56"/>
                <a:gd name="T19" fmla="*/ 5 h 10"/>
                <a:gd name="T20" fmla="*/ 45 w 56"/>
                <a:gd name="T21" fmla="*/ 5 h 10"/>
                <a:gd name="T22" fmla="*/ 45 w 56"/>
                <a:gd name="T23" fmla="*/ 5 h 10"/>
                <a:gd name="T24" fmla="*/ 45 w 56"/>
                <a:gd name="T25" fmla="*/ 0 h 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6" h="10">
                  <a:moveTo>
                    <a:pt x="56" y="0"/>
                  </a:moveTo>
                  <a:lnTo>
                    <a:pt x="56" y="0"/>
                  </a:lnTo>
                  <a:lnTo>
                    <a:pt x="42" y="1"/>
                  </a:lnTo>
                  <a:lnTo>
                    <a:pt x="31" y="1"/>
                  </a:lnTo>
                  <a:lnTo>
                    <a:pt x="18" y="3"/>
                  </a:lnTo>
                  <a:lnTo>
                    <a:pt x="0" y="3"/>
                  </a:lnTo>
                  <a:lnTo>
                    <a:pt x="0" y="10"/>
                  </a:lnTo>
                  <a:lnTo>
                    <a:pt x="18" y="10"/>
                  </a:lnTo>
                  <a:lnTo>
                    <a:pt x="31" y="9"/>
                  </a:lnTo>
                  <a:lnTo>
                    <a:pt x="44" y="7"/>
                  </a:lnTo>
                  <a:lnTo>
                    <a:pt x="56" y="5"/>
                  </a:lnTo>
                  <a:lnTo>
                    <a:pt x="56"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89" name="Freeform 50"/>
            <p:cNvSpPr>
              <a:spLocks/>
            </p:cNvSpPr>
            <p:nvPr/>
          </p:nvSpPr>
          <p:spPr bwMode="auto">
            <a:xfrm>
              <a:off x="515" y="441"/>
              <a:ext cx="42" cy="17"/>
            </a:xfrm>
            <a:custGeom>
              <a:avLst/>
              <a:gdLst>
                <a:gd name="T0" fmla="*/ 50 w 41"/>
                <a:gd name="T1" fmla="*/ 0 h 18"/>
                <a:gd name="T2" fmla="*/ 50 w 41"/>
                <a:gd name="T3" fmla="*/ 0 h 18"/>
                <a:gd name="T4" fmla="*/ 42 w 41"/>
                <a:gd name="T5" fmla="*/ 4 h 18"/>
                <a:gd name="T6" fmla="*/ 34 w 41"/>
                <a:gd name="T7" fmla="*/ 5 h 18"/>
                <a:gd name="T8" fmla="*/ 13 w 41"/>
                <a:gd name="T9" fmla="*/ 9 h 18"/>
                <a:gd name="T10" fmla="*/ 0 w 41"/>
                <a:gd name="T11" fmla="*/ 9 h 18"/>
                <a:gd name="T12" fmla="*/ 0 w 41"/>
                <a:gd name="T13" fmla="*/ 9 h 18"/>
                <a:gd name="T14" fmla="*/ 14 w 41"/>
                <a:gd name="T15" fmla="*/ 9 h 18"/>
                <a:gd name="T16" fmla="*/ 34 w 41"/>
                <a:gd name="T17" fmla="*/ 9 h 18"/>
                <a:gd name="T18" fmla="*/ 43 w 41"/>
                <a:gd name="T19" fmla="*/ 9 h 18"/>
                <a:gd name="T20" fmla="*/ 52 w 41"/>
                <a:gd name="T21" fmla="*/ 5 h 18"/>
                <a:gd name="T22" fmla="*/ 52 w 41"/>
                <a:gd name="T23" fmla="*/ 5 h 18"/>
                <a:gd name="T24" fmla="*/ 50 w 41"/>
                <a:gd name="T25" fmla="*/ 0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 h="18">
                  <a:moveTo>
                    <a:pt x="39" y="0"/>
                  </a:moveTo>
                  <a:lnTo>
                    <a:pt x="39" y="0"/>
                  </a:lnTo>
                  <a:lnTo>
                    <a:pt x="31" y="4"/>
                  </a:lnTo>
                  <a:lnTo>
                    <a:pt x="23" y="5"/>
                  </a:lnTo>
                  <a:lnTo>
                    <a:pt x="13" y="9"/>
                  </a:lnTo>
                  <a:lnTo>
                    <a:pt x="0" y="13"/>
                  </a:lnTo>
                  <a:lnTo>
                    <a:pt x="0" y="18"/>
                  </a:lnTo>
                  <a:lnTo>
                    <a:pt x="14" y="14"/>
                  </a:lnTo>
                  <a:lnTo>
                    <a:pt x="23" y="13"/>
                  </a:lnTo>
                  <a:lnTo>
                    <a:pt x="32" y="9"/>
                  </a:lnTo>
                  <a:lnTo>
                    <a:pt x="41" y="5"/>
                  </a:lnTo>
                  <a:lnTo>
                    <a:pt x="39"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90" name="Freeform 51"/>
            <p:cNvSpPr>
              <a:spLocks/>
            </p:cNvSpPr>
            <p:nvPr/>
          </p:nvSpPr>
          <p:spPr bwMode="auto">
            <a:xfrm>
              <a:off x="555" y="414"/>
              <a:ext cx="28" cy="30"/>
            </a:xfrm>
            <a:custGeom>
              <a:avLst/>
              <a:gdLst>
                <a:gd name="T0" fmla="*/ 28 w 28"/>
                <a:gd name="T1" fmla="*/ 0 h 30"/>
                <a:gd name="T2" fmla="*/ 28 w 28"/>
                <a:gd name="T3" fmla="*/ 0 h 30"/>
                <a:gd name="T4" fmla="*/ 16 w 28"/>
                <a:gd name="T5" fmla="*/ 9 h 30"/>
                <a:gd name="T6" fmla="*/ 0 w 28"/>
                <a:gd name="T7" fmla="*/ 25 h 30"/>
                <a:gd name="T8" fmla="*/ 2 w 28"/>
                <a:gd name="T9" fmla="*/ 30 h 30"/>
                <a:gd name="T10" fmla="*/ 20 w 28"/>
                <a:gd name="T11" fmla="*/ 12 h 30"/>
                <a:gd name="T12" fmla="*/ 23 w 28"/>
                <a:gd name="T13" fmla="*/ 0 h 30"/>
                <a:gd name="T14" fmla="*/ 23 w 28"/>
                <a:gd name="T15" fmla="*/ 0 h 30"/>
                <a:gd name="T16" fmla="*/ 28 w 28"/>
                <a:gd name="T17" fmla="*/ 0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 h="30">
                  <a:moveTo>
                    <a:pt x="28" y="0"/>
                  </a:moveTo>
                  <a:lnTo>
                    <a:pt x="28" y="0"/>
                  </a:lnTo>
                  <a:lnTo>
                    <a:pt x="16" y="9"/>
                  </a:lnTo>
                  <a:lnTo>
                    <a:pt x="0" y="25"/>
                  </a:lnTo>
                  <a:lnTo>
                    <a:pt x="2" y="30"/>
                  </a:lnTo>
                  <a:lnTo>
                    <a:pt x="20" y="12"/>
                  </a:lnTo>
                  <a:lnTo>
                    <a:pt x="23" y="0"/>
                  </a:lnTo>
                  <a:lnTo>
                    <a:pt x="28"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91" name="Freeform 52"/>
            <p:cNvSpPr>
              <a:spLocks/>
            </p:cNvSpPr>
            <p:nvPr/>
          </p:nvSpPr>
          <p:spPr bwMode="auto">
            <a:xfrm>
              <a:off x="577" y="414"/>
              <a:ext cx="5" cy="125"/>
            </a:xfrm>
            <a:custGeom>
              <a:avLst/>
              <a:gdLst>
                <a:gd name="T0" fmla="*/ 2 w 5"/>
                <a:gd name="T1" fmla="*/ 133 h 124"/>
                <a:gd name="T2" fmla="*/ 5 w 5"/>
                <a:gd name="T3" fmla="*/ 130 h 124"/>
                <a:gd name="T4" fmla="*/ 5 w 5"/>
                <a:gd name="T5" fmla="*/ 0 h 124"/>
                <a:gd name="T6" fmla="*/ 0 w 5"/>
                <a:gd name="T7" fmla="*/ 0 h 124"/>
                <a:gd name="T8" fmla="*/ 0 w 5"/>
                <a:gd name="T9" fmla="*/ 130 h 124"/>
                <a:gd name="T10" fmla="*/ 2 w 5"/>
                <a:gd name="T11" fmla="*/ 133 h 124"/>
                <a:gd name="T12" fmla="*/ 2 w 5"/>
                <a:gd name="T13" fmla="*/ 133 h 124"/>
                <a:gd name="T14" fmla="*/ 5 w 5"/>
                <a:gd name="T15" fmla="*/ 135 h 124"/>
                <a:gd name="T16" fmla="*/ 5 w 5"/>
                <a:gd name="T17" fmla="*/ 130 h 124"/>
                <a:gd name="T18" fmla="*/ 2 w 5"/>
                <a:gd name="T19" fmla="*/ 133 h 1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 h="124">
                  <a:moveTo>
                    <a:pt x="2" y="122"/>
                  </a:moveTo>
                  <a:lnTo>
                    <a:pt x="5" y="119"/>
                  </a:lnTo>
                  <a:lnTo>
                    <a:pt x="5" y="0"/>
                  </a:lnTo>
                  <a:lnTo>
                    <a:pt x="0" y="0"/>
                  </a:lnTo>
                  <a:lnTo>
                    <a:pt x="0" y="119"/>
                  </a:lnTo>
                  <a:lnTo>
                    <a:pt x="2" y="122"/>
                  </a:lnTo>
                  <a:lnTo>
                    <a:pt x="5" y="124"/>
                  </a:lnTo>
                  <a:lnTo>
                    <a:pt x="5" y="119"/>
                  </a:lnTo>
                  <a:lnTo>
                    <a:pt x="2" y="122"/>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92" name="Freeform 53"/>
            <p:cNvSpPr>
              <a:spLocks/>
            </p:cNvSpPr>
            <p:nvPr/>
          </p:nvSpPr>
          <p:spPr bwMode="auto">
            <a:xfrm>
              <a:off x="567" y="528"/>
              <a:ext cx="14" cy="9"/>
            </a:xfrm>
            <a:custGeom>
              <a:avLst/>
              <a:gdLst>
                <a:gd name="T0" fmla="*/ 3 w 13"/>
                <a:gd name="T1" fmla="*/ 0 h 10"/>
                <a:gd name="T2" fmla="*/ 0 w 13"/>
                <a:gd name="T3" fmla="*/ 5 h 10"/>
                <a:gd name="T4" fmla="*/ 26 w 13"/>
                <a:gd name="T5" fmla="*/ 5 h 10"/>
                <a:gd name="T6" fmla="*/ 28 w 13"/>
                <a:gd name="T7" fmla="*/ 5 h 10"/>
                <a:gd name="T8" fmla="*/ 3 w 13"/>
                <a:gd name="T9" fmla="*/ 0 h 10"/>
                <a:gd name="T10" fmla="*/ 3 w 13"/>
                <a:gd name="T11" fmla="*/ 0 h 1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 h="10">
                  <a:moveTo>
                    <a:pt x="3" y="0"/>
                  </a:moveTo>
                  <a:lnTo>
                    <a:pt x="0" y="5"/>
                  </a:lnTo>
                  <a:lnTo>
                    <a:pt x="12" y="10"/>
                  </a:lnTo>
                  <a:lnTo>
                    <a:pt x="13" y="7"/>
                  </a:lnTo>
                  <a:lnTo>
                    <a:pt x="3"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93" name="Freeform 54"/>
            <p:cNvSpPr>
              <a:spLocks/>
            </p:cNvSpPr>
            <p:nvPr/>
          </p:nvSpPr>
          <p:spPr bwMode="auto">
            <a:xfrm>
              <a:off x="550" y="518"/>
              <a:ext cx="21" cy="13"/>
            </a:xfrm>
            <a:custGeom>
              <a:avLst/>
              <a:gdLst>
                <a:gd name="T0" fmla="*/ 2 w 21"/>
                <a:gd name="T1" fmla="*/ 0 h 14"/>
                <a:gd name="T2" fmla="*/ 0 w 21"/>
                <a:gd name="T3" fmla="*/ 5 h 14"/>
                <a:gd name="T4" fmla="*/ 18 w 21"/>
                <a:gd name="T5" fmla="*/ 7 h 14"/>
                <a:gd name="T6" fmla="*/ 21 w 21"/>
                <a:gd name="T7" fmla="*/ 7 h 14"/>
                <a:gd name="T8" fmla="*/ 3 w 21"/>
                <a:gd name="T9" fmla="*/ 0 h 14"/>
                <a:gd name="T10" fmla="*/ 2 w 21"/>
                <a:gd name="T11" fmla="*/ 0 h 1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14">
                  <a:moveTo>
                    <a:pt x="2" y="0"/>
                  </a:moveTo>
                  <a:lnTo>
                    <a:pt x="0" y="5"/>
                  </a:lnTo>
                  <a:lnTo>
                    <a:pt x="18" y="14"/>
                  </a:lnTo>
                  <a:lnTo>
                    <a:pt x="21" y="9"/>
                  </a:lnTo>
                  <a:lnTo>
                    <a:pt x="3" y="0"/>
                  </a:lnTo>
                  <a:lnTo>
                    <a:pt x="2"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94" name="Freeform 55"/>
            <p:cNvSpPr>
              <a:spLocks/>
            </p:cNvSpPr>
            <p:nvPr/>
          </p:nvSpPr>
          <p:spPr bwMode="auto">
            <a:xfrm>
              <a:off x="518" y="507"/>
              <a:ext cx="33" cy="17"/>
            </a:xfrm>
            <a:custGeom>
              <a:avLst/>
              <a:gdLst>
                <a:gd name="T0" fmla="*/ 0 w 32"/>
                <a:gd name="T1" fmla="*/ 7 h 16"/>
                <a:gd name="T2" fmla="*/ 0 w 32"/>
                <a:gd name="T3" fmla="*/ 7 h 16"/>
                <a:gd name="T4" fmla="*/ 31 w 32"/>
                <a:gd name="T5" fmla="*/ 23 h 16"/>
                <a:gd name="T6" fmla="*/ 41 w 32"/>
                <a:gd name="T7" fmla="*/ 30 h 16"/>
                <a:gd name="T8" fmla="*/ 43 w 32"/>
                <a:gd name="T9" fmla="*/ 22 h 16"/>
                <a:gd name="T10" fmla="*/ 33 w 32"/>
                <a:gd name="T11" fmla="*/ 7 h 16"/>
                <a:gd name="T12" fmla="*/ 2 w 32"/>
                <a:gd name="T13" fmla="*/ 0 h 16"/>
                <a:gd name="T14" fmla="*/ 2 w 32"/>
                <a:gd name="T15" fmla="*/ 0 h 16"/>
                <a:gd name="T16" fmla="*/ 0 w 32"/>
                <a:gd name="T17" fmla="*/ 7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2" h="16">
                  <a:moveTo>
                    <a:pt x="0" y="7"/>
                  </a:moveTo>
                  <a:lnTo>
                    <a:pt x="0" y="7"/>
                  </a:lnTo>
                  <a:lnTo>
                    <a:pt x="20" y="12"/>
                  </a:lnTo>
                  <a:lnTo>
                    <a:pt x="30" y="16"/>
                  </a:lnTo>
                  <a:lnTo>
                    <a:pt x="32" y="11"/>
                  </a:lnTo>
                  <a:lnTo>
                    <a:pt x="22" y="7"/>
                  </a:lnTo>
                  <a:lnTo>
                    <a:pt x="2" y="0"/>
                  </a:lnTo>
                  <a:lnTo>
                    <a:pt x="0" y="7"/>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95" name="Freeform 56"/>
            <p:cNvSpPr>
              <a:spLocks/>
            </p:cNvSpPr>
            <p:nvPr/>
          </p:nvSpPr>
          <p:spPr bwMode="auto">
            <a:xfrm>
              <a:off x="465" y="497"/>
              <a:ext cx="55" cy="17"/>
            </a:xfrm>
            <a:custGeom>
              <a:avLst/>
              <a:gdLst>
                <a:gd name="T0" fmla="*/ 0 w 56"/>
                <a:gd name="T1" fmla="*/ 7 h 16"/>
                <a:gd name="T2" fmla="*/ 0 w 56"/>
                <a:gd name="T3" fmla="*/ 7 h 16"/>
                <a:gd name="T4" fmla="*/ 10 w 56"/>
                <a:gd name="T5" fmla="*/ 7 h 16"/>
                <a:gd name="T6" fmla="*/ 25 w 56"/>
                <a:gd name="T7" fmla="*/ 20 h 16"/>
                <a:gd name="T8" fmla="*/ 30 w 56"/>
                <a:gd name="T9" fmla="*/ 23 h 16"/>
                <a:gd name="T10" fmla="*/ 43 w 56"/>
                <a:gd name="T11" fmla="*/ 30 h 16"/>
                <a:gd name="T12" fmla="*/ 45 w 56"/>
                <a:gd name="T13" fmla="*/ 20 h 16"/>
                <a:gd name="T14" fmla="*/ 30 w 56"/>
                <a:gd name="T15" fmla="*/ 7 h 16"/>
                <a:gd name="T16" fmla="*/ 27 w 56"/>
                <a:gd name="T17" fmla="*/ 3 h 16"/>
                <a:gd name="T18" fmla="*/ 12 w 56"/>
                <a:gd name="T19" fmla="*/ 2 h 16"/>
                <a:gd name="T20" fmla="*/ 0 w 56"/>
                <a:gd name="T21" fmla="*/ 0 h 16"/>
                <a:gd name="T22" fmla="*/ 0 w 56"/>
                <a:gd name="T23" fmla="*/ 0 h 16"/>
                <a:gd name="T24" fmla="*/ 0 w 56"/>
                <a:gd name="T25" fmla="*/ 7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6" h="16">
                  <a:moveTo>
                    <a:pt x="0" y="7"/>
                  </a:moveTo>
                  <a:lnTo>
                    <a:pt x="0" y="7"/>
                  </a:lnTo>
                  <a:lnTo>
                    <a:pt x="10" y="7"/>
                  </a:lnTo>
                  <a:lnTo>
                    <a:pt x="25" y="9"/>
                  </a:lnTo>
                  <a:lnTo>
                    <a:pt x="41" y="12"/>
                  </a:lnTo>
                  <a:lnTo>
                    <a:pt x="54" y="16"/>
                  </a:lnTo>
                  <a:lnTo>
                    <a:pt x="56" y="9"/>
                  </a:lnTo>
                  <a:lnTo>
                    <a:pt x="41" y="7"/>
                  </a:lnTo>
                  <a:lnTo>
                    <a:pt x="27" y="3"/>
                  </a:lnTo>
                  <a:lnTo>
                    <a:pt x="12" y="2"/>
                  </a:lnTo>
                  <a:lnTo>
                    <a:pt x="0" y="0"/>
                  </a:lnTo>
                  <a:lnTo>
                    <a:pt x="0" y="7"/>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96" name="Freeform 57"/>
            <p:cNvSpPr>
              <a:spLocks/>
            </p:cNvSpPr>
            <p:nvPr/>
          </p:nvSpPr>
          <p:spPr bwMode="auto">
            <a:xfrm>
              <a:off x="434" y="495"/>
              <a:ext cx="31" cy="9"/>
            </a:xfrm>
            <a:custGeom>
              <a:avLst/>
              <a:gdLst>
                <a:gd name="T0" fmla="*/ 5 w 32"/>
                <a:gd name="T1" fmla="*/ 4 h 9"/>
                <a:gd name="T2" fmla="*/ 5 w 32"/>
                <a:gd name="T3" fmla="*/ 4 h 9"/>
                <a:gd name="T4" fmla="*/ 13 w 32"/>
                <a:gd name="T5" fmla="*/ 7 h 9"/>
                <a:gd name="T6" fmla="*/ 21 w 32"/>
                <a:gd name="T7" fmla="*/ 9 h 9"/>
                <a:gd name="T8" fmla="*/ 21 w 32"/>
                <a:gd name="T9" fmla="*/ 2 h 9"/>
                <a:gd name="T10" fmla="*/ 13 w 32"/>
                <a:gd name="T11" fmla="*/ 0 h 9"/>
                <a:gd name="T12" fmla="*/ 0 w 32"/>
                <a:gd name="T13" fmla="*/ 4 h 9"/>
                <a:gd name="T14" fmla="*/ 0 w 32"/>
                <a:gd name="T15" fmla="*/ 4 h 9"/>
                <a:gd name="T16" fmla="*/ 5 w 32"/>
                <a:gd name="T17" fmla="*/ 4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2" h="9">
                  <a:moveTo>
                    <a:pt x="5" y="4"/>
                  </a:moveTo>
                  <a:lnTo>
                    <a:pt x="5" y="4"/>
                  </a:lnTo>
                  <a:lnTo>
                    <a:pt x="13" y="7"/>
                  </a:lnTo>
                  <a:lnTo>
                    <a:pt x="32" y="9"/>
                  </a:lnTo>
                  <a:lnTo>
                    <a:pt x="32" y="2"/>
                  </a:lnTo>
                  <a:lnTo>
                    <a:pt x="13" y="0"/>
                  </a:lnTo>
                  <a:lnTo>
                    <a:pt x="0" y="4"/>
                  </a:lnTo>
                  <a:lnTo>
                    <a:pt x="5" y="4"/>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97" name="Freeform 58"/>
            <p:cNvSpPr>
              <a:spLocks/>
            </p:cNvSpPr>
            <p:nvPr/>
          </p:nvSpPr>
          <p:spPr bwMode="auto">
            <a:xfrm>
              <a:off x="420" y="495"/>
              <a:ext cx="19" cy="13"/>
            </a:xfrm>
            <a:custGeom>
              <a:avLst/>
              <a:gdLst>
                <a:gd name="T0" fmla="*/ 5 w 19"/>
                <a:gd name="T1" fmla="*/ 13 h 13"/>
                <a:gd name="T2" fmla="*/ 5 w 19"/>
                <a:gd name="T3" fmla="*/ 13 h 13"/>
                <a:gd name="T4" fmla="*/ 5 w 19"/>
                <a:gd name="T5" fmla="*/ 9 h 13"/>
                <a:gd name="T6" fmla="*/ 7 w 19"/>
                <a:gd name="T7" fmla="*/ 7 h 13"/>
                <a:gd name="T8" fmla="*/ 9 w 19"/>
                <a:gd name="T9" fmla="*/ 7 h 13"/>
                <a:gd name="T10" fmla="*/ 9 w 19"/>
                <a:gd name="T11" fmla="*/ 5 h 13"/>
                <a:gd name="T12" fmla="*/ 14 w 19"/>
                <a:gd name="T13" fmla="*/ 7 h 13"/>
                <a:gd name="T14" fmla="*/ 19 w 19"/>
                <a:gd name="T15" fmla="*/ 4 h 13"/>
                <a:gd name="T16" fmla="*/ 14 w 19"/>
                <a:gd name="T17" fmla="*/ 4 h 13"/>
                <a:gd name="T18" fmla="*/ 14 w 19"/>
                <a:gd name="T19" fmla="*/ 0 h 13"/>
                <a:gd name="T20" fmla="*/ 10 w 19"/>
                <a:gd name="T21" fmla="*/ 0 h 13"/>
                <a:gd name="T22" fmla="*/ 5 w 19"/>
                <a:gd name="T23" fmla="*/ 0 h 13"/>
                <a:gd name="T24" fmla="*/ 4 w 19"/>
                <a:gd name="T25" fmla="*/ 4 h 13"/>
                <a:gd name="T26" fmla="*/ 2 w 19"/>
                <a:gd name="T27" fmla="*/ 7 h 13"/>
                <a:gd name="T28" fmla="*/ 0 w 19"/>
                <a:gd name="T29" fmla="*/ 13 h 13"/>
                <a:gd name="T30" fmla="*/ 0 w 19"/>
                <a:gd name="T31" fmla="*/ 13 h 13"/>
                <a:gd name="T32" fmla="*/ 5 w 19"/>
                <a:gd name="T33" fmla="*/ 13 h 1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 h="13">
                  <a:moveTo>
                    <a:pt x="5" y="13"/>
                  </a:moveTo>
                  <a:lnTo>
                    <a:pt x="5" y="13"/>
                  </a:lnTo>
                  <a:lnTo>
                    <a:pt x="5" y="9"/>
                  </a:lnTo>
                  <a:lnTo>
                    <a:pt x="7" y="7"/>
                  </a:lnTo>
                  <a:lnTo>
                    <a:pt x="9" y="7"/>
                  </a:lnTo>
                  <a:lnTo>
                    <a:pt x="9" y="5"/>
                  </a:lnTo>
                  <a:lnTo>
                    <a:pt x="14" y="7"/>
                  </a:lnTo>
                  <a:lnTo>
                    <a:pt x="19" y="4"/>
                  </a:lnTo>
                  <a:lnTo>
                    <a:pt x="14" y="4"/>
                  </a:lnTo>
                  <a:lnTo>
                    <a:pt x="14" y="0"/>
                  </a:lnTo>
                  <a:lnTo>
                    <a:pt x="10" y="0"/>
                  </a:lnTo>
                  <a:lnTo>
                    <a:pt x="5" y="0"/>
                  </a:lnTo>
                  <a:lnTo>
                    <a:pt x="4" y="4"/>
                  </a:lnTo>
                  <a:lnTo>
                    <a:pt x="2" y="7"/>
                  </a:lnTo>
                  <a:lnTo>
                    <a:pt x="0" y="13"/>
                  </a:lnTo>
                  <a:lnTo>
                    <a:pt x="5" y="13"/>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98" name="Freeform 59"/>
            <p:cNvSpPr>
              <a:spLocks/>
            </p:cNvSpPr>
            <p:nvPr/>
          </p:nvSpPr>
          <p:spPr bwMode="auto">
            <a:xfrm>
              <a:off x="420" y="509"/>
              <a:ext cx="7" cy="36"/>
            </a:xfrm>
            <a:custGeom>
              <a:avLst/>
              <a:gdLst>
                <a:gd name="T0" fmla="*/ 7 w 7"/>
                <a:gd name="T1" fmla="*/ 36 h 36"/>
                <a:gd name="T2" fmla="*/ 7 w 7"/>
                <a:gd name="T3" fmla="*/ 36 h 36"/>
                <a:gd name="T4" fmla="*/ 5 w 7"/>
                <a:gd name="T5" fmla="*/ 16 h 36"/>
                <a:gd name="T6" fmla="*/ 5 w 7"/>
                <a:gd name="T7" fmla="*/ 0 h 36"/>
                <a:gd name="T8" fmla="*/ 0 w 7"/>
                <a:gd name="T9" fmla="*/ 0 h 36"/>
                <a:gd name="T10" fmla="*/ 2 w 7"/>
                <a:gd name="T11" fmla="*/ 16 h 36"/>
                <a:gd name="T12" fmla="*/ 2 w 7"/>
                <a:gd name="T13" fmla="*/ 36 h 36"/>
                <a:gd name="T14" fmla="*/ 2 w 7"/>
                <a:gd name="T15" fmla="*/ 36 h 36"/>
                <a:gd name="T16" fmla="*/ 7 w 7"/>
                <a:gd name="T17" fmla="*/ 36 h 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 h="36">
                  <a:moveTo>
                    <a:pt x="7" y="36"/>
                  </a:moveTo>
                  <a:lnTo>
                    <a:pt x="7" y="36"/>
                  </a:lnTo>
                  <a:lnTo>
                    <a:pt x="5" y="16"/>
                  </a:lnTo>
                  <a:lnTo>
                    <a:pt x="5" y="0"/>
                  </a:lnTo>
                  <a:lnTo>
                    <a:pt x="0" y="0"/>
                  </a:lnTo>
                  <a:lnTo>
                    <a:pt x="2" y="16"/>
                  </a:lnTo>
                  <a:lnTo>
                    <a:pt x="2" y="36"/>
                  </a:lnTo>
                  <a:lnTo>
                    <a:pt x="7" y="36"/>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299" name="Freeform 60"/>
            <p:cNvSpPr>
              <a:spLocks/>
            </p:cNvSpPr>
            <p:nvPr/>
          </p:nvSpPr>
          <p:spPr bwMode="auto">
            <a:xfrm>
              <a:off x="421" y="545"/>
              <a:ext cx="17" cy="111"/>
            </a:xfrm>
            <a:custGeom>
              <a:avLst/>
              <a:gdLst>
                <a:gd name="T0" fmla="*/ 9 w 18"/>
                <a:gd name="T1" fmla="*/ 99 h 112"/>
                <a:gd name="T2" fmla="*/ 9 w 18"/>
                <a:gd name="T3" fmla="*/ 99 h 112"/>
                <a:gd name="T4" fmla="*/ 9 w 18"/>
                <a:gd name="T5" fmla="*/ 73 h 112"/>
                <a:gd name="T6" fmla="*/ 9 w 18"/>
                <a:gd name="T7" fmla="*/ 56 h 112"/>
                <a:gd name="T8" fmla="*/ 8 w 18"/>
                <a:gd name="T9" fmla="*/ 27 h 112"/>
                <a:gd name="T10" fmla="*/ 5 w 18"/>
                <a:gd name="T11" fmla="*/ 0 h 112"/>
                <a:gd name="T12" fmla="*/ 0 w 18"/>
                <a:gd name="T13" fmla="*/ 0 h 112"/>
                <a:gd name="T14" fmla="*/ 2 w 18"/>
                <a:gd name="T15" fmla="*/ 29 h 112"/>
                <a:gd name="T16" fmla="*/ 5 w 18"/>
                <a:gd name="T17" fmla="*/ 56 h 112"/>
                <a:gd name="T18" fmla="*/ 8 w 18"/>
                <a:gd name="T19" fmla="*/ 73 h 112"/>
                <a:gd name="T20" fmla="*/ 9 w 18"/>
                <a:gd name="T21" fmla="*/ 101 h 112"/>
                <a:gd name="T22" fmla="*/ 9 w 18"/>
                <a:gd name="T23" fmla="*/ 101 h 112"/>
                <a:gd name="T24" fmla="*/ 9 w 18"/>
                <a:gd name="T25" fmla="*/ 99 h 1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 h="112">
                  <a:moveTo>
                    <a:pt x="18" y="110"/>
                  </a:moveTo>
                  <a:lnTo>
                    <a:pt x="18" y="110"/>
                  </a:lnTo>
                  <a:lnTo>
                    <a:pt x="13" y="84"/>
                  </a:lnTo>
                  <a:lnTo>
                    <a:pt x="10" y="56"/>
                  </a:lnTo>
                  <a:lnTo>
                    <a:pt x="8" y="27"/>
                  </a:lnTo>
                  <a:lnTo>
                    <a:pt x="5" y="0"/>
                  </a:lnTo>
                  <a:lnTo>
                    <a:pt x="0" y="0"/>
                  </a:lnTo>
                  <a:lnTo>
                    <a:pt x="2" y="29"/>
                  </a:lnTo>
                  <a:lnTo>
                    <a:pt x="5" y="56"/>
                  </a:lnTo>
                  <a:lnTo>
                    <a:pt x="8" y="84"/>
                  </a:lnTo>
                  <a:lnTo>
                    <a:pt x="12" y="112"/>
                  </a:lnTo>
                  <a:lnTo>
                    <a:pt x="18" y="11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300" name="Freeform 61"/>
            <p:cNvSpPr>
              <a:spLocks/>
            </p:cNvSpPr>
            <p:nvPr/>
          </p:nvSpPr>
          <p:spPr bwMode="auto">
            <a:xfrm>
              <a:off x="434" y="654"/>
              <a:ext cx="17" cy="32"/>
            </a:xfrm>
            <a:custGeom>
              <a:avLst/>
              <a:gdLst>
                <a:gd name="T0" fmla="*/ 30 w 16"/>
                <a:gd name="T1" fmla="*/ 29 h 32"/>
                <a:gd name="T2" fmla="*/ 30 w 16"/>
                <a:gd name="T3" fmla="*/ 29 h 32"/>
                <a:gd name="T4" fmla="*/ 22 w 16"/>
                <a:gd name="T5" fmla="*/ 18 h 32"/>
                <a:gd name="T6" fmla="*/ 6 w 16"/>
                <a:gd name="T7" fmla="*/ 0 h 32"/>
                <a:gd name="T8" fmla="*/ 0 w 16"/>
                <a:gd name="T9" fmla="*/ 2 h 32"/>
                <a:gd name="T10" fmla="*/ 19 w 16"/>
                <a:gd name="T11" fmla="*/ 18 h 32"/>
                <a:gd name="T12" fmla="*/ 24 w 16"/>
                <a:gd name="T13" fmla="*/ 32 h 32"/>
                <a:gd name="T14" fmla="*/ 24 w 16"/>
                <a:gd name="T15" fmla="*/ 32 h 32"/>
                <a:gd name="T16" fmla="*/ 30 w 16"/>
                <a:gd name="T17" fmla="*/ 29 h 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 h="32">
                  <a:moveTo>
                    <a:pt x="16" y="29"/>
                  </a:moveTo>
                  <a:lnTo>
                    <a:pt x="16" y="29"/>
                  </a:lnTo>
                  <a:lnTo>
                    <a:pt x="11" y="18"/>
                  </a:lnTo>
                  <a:lnTo>
                    <a:pt x="6" y="0"/>
                  </a:lnTo>
                  <a:lnTo>
                    <a:pt x="0" y="2"/>
                  </a:lnTo>
                  <a:lnTo>
                    <a:pt x="8" y="18"/>
                  </a:lnTo>
                  <a:lnTo>
                    <a:pt x="13" y="32"/>
                  </a:lnTo>
                  <a:lnTo>
                    <a:pt x="16" y="29"/>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301" name="Freeform 62"/>
            <p:cNvSpPr>
              <a:spLocks/>
            </p:cNvSpPr>
            <p:nvPr/>
          </p:nvSpPr>
          <p:spPr bwMode="auto">
            <a:xfrm>
              <a:off x="446" y="684"/>
              <a:ext cx="23" cy="23"/>
            </a:xfrm>
            <a:custGeom>
              <a:avLst/>
              <a:gdLst>
                <a:gd name="T0" fmla="*/ 16 w 23"/>
                <a:gd name="T1" fmla="*/ 23 h 23"/>
                <a:gd name="T2" fmla="*/ 19 w 23"/>
                <a:gd name="T3" fmla="*/ 19 h 23"/>
                <a:gd name="T4" fmla="*/ 3 w 23"/>
                <a:gd name="T5" fmla="*/ 0 h 23"/>
                <a:gd name="T6" fmla="*/ 0 w 23"/>
                <a:gd name="T7" fmla="*/ 3 h 23"/>
                <a:gd name="T8" fmla="*/ 14 w 23"/>
                <a:gd name="T9" fmla="*/ 23 h 23"/>
                <a:gd name="T10" fmla="*/ 16 w 23"/>
                <a:gd name="T11" fmla="*/ 23 h 23"/>
                <a:gd name="T12" fmla="*/ 16 w 23"/>
                <a:gd name="T13" fmla="*/ 23 h 23"/>
                <a:gd name="T14" fmla="*/ 23 w 23"/>
                <a:gd name="T15" fmla="*/ 23 h 23"/>
                <a:gd name="T16" fmla="*/ 19 w 23"/>
                <a:gd name="T17" fmla="*/ 19 h 23"/>
                <a:gd name="T18" fmla="*/ 16 w 23"/>
                <a:gd name="T19" fmla="*/ 23 h 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 h="23">
                  <a:moveTo>
                    <a:pt x="16" y="23"/>
                  </a:moveTo>
                  <a:lnTo>
                    <a:pt x="19" y="19"/>
                  </a:lnTo>
                  <a:lnTo>
                    <a:pt x="3" y="0"/>
                  </a:lnTo>
                  <a:lnTo>
                    <a:pt x="0" y="3"/>
                  </a:lnTo>
                  <a:lnTo>
                    <a:pt x="14" y="23"/>
                  </a:lnTo>
                  <a:lnTo>
                    <a:pt x="16" y="23"/>
                  </a:lnTo>
                  <a:lnTo>
                    <a:pt x="23" y="23"/>
                  </a:lnTo>
                  <a:lnTo>
                    <a:pt x="19" y="19"/>
                  </a:lnTo>
                  <a:lnTo>
                    <a:pt x="16" y="23"/>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302" name="Freeform 63"/>
            <p:cNvSpPr>
              <a:spLocks/>
            </p:cNvSpPr>
            <p:nvPr/>
          </p:nvSpPr>
          <p:spPr bwMode="auto">
            <a:xfrm>
              <a:off x="338" y="701"/>
              <a:ext cx="123" cy="8"/>
            </a:xfrm>
            <a:custGeom>
              <a:avLst/>
              <a:gdLst>
                <a:gd name="T0" fmla="*/ 0 w 123"/>
                <a:gd name="T1" fmla="*/ 1 h 7"/>
                <a:gd name="T2" fmla="*/ 2 w 123"/>
                <a:gd name="T3" fmla="*/ 29 h 7"/>
                <a:gd name="T4" fmla="*/ 123 w 123"/>
                <a:gd name="T5" fmla="*/ 22 h 7"/>
                <a:gd name="T6" fmla="*/ 123 w 123"/>
                <a:gd name="T7" fmla="*/ 0 h 7"/>
                <a:gd name="T8" fmla="*/ 2 w 123"/>
                <a:gd name="T9" fmla="*/ 1 h 7"/>
                <a:gd name="T10" fmla="*/ 0 w 123"/>
                <a:gd name="T11" fmla="*/ 1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 h="7">
                  <a:moveTo>
                    <a:pt x="0" y="1"/>
                  </a:moveTo>
                  <a:lnTo>
                    <a:pt x="2" y="7"/>
                  </a:lnTo>
                  <a:lnTo>
                    <a:pt x="123" y="5"/>
                  </a:lnTo>
                  <a:lnTo>
                    <a:pt x="123" y="0"/>
                  </a:lnTo>
                  <a:lnTo>
                    <a:pt x="2" y="1"/>
                  </a:lnTo>
                  <a:lnTo>
                    <a:pt x="0" y="1"/>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303" name="Freeform 64"/>
            <p:cNvSpPr>
              <a:spLocks/>
            </p:cNvSpPr>
            <p:nvPr/>
          </p:nvSpPr>
          <p:spPr bwMode="auto">
            <a:xfrm>
              <a:off x="338" y="694"/>
              <a:ext cx="14" cy="15"/>
            </a:xfrm>
            <a:custGeom>
              <a:avLst/>
              <a:gdLst>
                <a:gd name="T0" fmla="*/ 19 w 13"/>
                <a:gd name="T1" fmla="*/ 0 h 16"/>
                <a:gd name="T2" fmla="*/ 19 w 13"/>
                <a:gd name="T3" fmla="*/ 0 h 16"/>
                <a:gd name="T4" fmla="*/ 2 w 13"/>
                <a:gd name="T5" fmla="*/ 8 h 16"/>
                <a:gd name="T6" fmla="*/ 0 w 13"/>
                <a:gd name="T7" fmla="*/ 8 h 16"/>
                <a:gd name="T8" fmla="*/ 2 w 13"/>
                <a:gd name="T9" fmla="*/ 8 h 16"/>
                <a:gd name="T10" fmla="*/ 5 w 13"/>
                <a:gd name="T11" fmla="*/ 8 h 16"/>
                <a:gd name="T12" fmla="*/ 28 w 13"/>
                <a:gd name="T13" fmla="*/ 5 h 16"/>
                <a:gd name="T14" fmla="*/ 28 w 13"/>
                <a:gd name="T15" fmla="*/ 5 h 16"/>
                <a:gd name="T16" fmla="*/ 19 w 13"/>
                <a:gd name="T17" fmla="*/ 0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 h="16">
                  <a:moveTo>
                    <a:pt x="8" y="0"/>
                  </a:moveTo>
                  <a:lnTo>
                    <a:pt x="8" y="0"/>
                  </a:lnTo>
                  <a:lnTo>
                    <a:pt x="2" y="9"/>
                  </a:lnTo>
                  <a:lnTo>
                    <a:pt x="0" y="10"/>
                  </a:lnTo>
                  <a:lnTo>
                    <a:pt x="2" y="16"/>
                  </a:lnTo>
                  <a:lnTo>
                    <a:pt x="5" y="12"/>
                  </a:lnTo>
                  <a:lnTo>
                    <a:pt x="13" y="5"/>
                  </a:lnTo>
                  <a:lnTo>
                    <a:pt x="8"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304" name="Freeform 65"/>
            <p:cNvSpPr>
              <a:spLocks/>
            </p:cNvSpPr>
            <p:nvPr/>
          </p:nvSpPr>
          <p:spPr bwMode="auto">
            <a:xfrm>
              <a:off x="347" y="656"/>
              <a:ext cx="23" cy="42"/>
            </a:xfrm>
            <a:custGeom>
              <a:avLst/>
              <a:gdLst>
                <a:gd name="T0" fmla="*/ 17 w 23"/>
                <a:gd name="T1" fmla="*/ 0 h 41"/>
                <a:gd name="T2" fmla="*/ 17 w 23"/>
                <a:gd name="T3" fmla="*/ 0 h 41"/>
                <a:gd name="T4" fmla="*/ 9 w 23"/>
                <a:gd name="T5" fmla="*/ 34 h 41"/>
                <a:gd name="T6" fmla="*/ 0 w 23"/>
                <a:gd name="T7" fmla="*/ 47 h 41"/>
                <a:gd name="T8" fmla="*/ 5 w 23"/>
                <a:gd name="T9" fmla="*/ 52 h 41"/>
                <a:gd name="T10" fmla="*/ 13 w 23"/>
                <a:gd name="T11" fmla="*/ 36 h 41"/>
                <a:gd name="T12" fmla="*/ 23 w 23"/>
                <a:gd name="T13" fmla="*/ 1 h 41"/>
                <a:gd name="T14" fmla="*/ 23 w 23"/>
                <a:gd name="T15" fmla="*/ 1 h 41"/>
                <a:gd name="T16" fmla="*/ 17 w 23"/>
                <a:gd name="T17" fmla="*/ 0 h 4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1">
                  <a:moveTo>
                    <a:pt x="17" y="0"/>
                  </a:moveTo>
                  <a:lnTo>
                    <a:pt x="17" y="0"/>
                  </a:lnTo>
                  <a:lnTo>
                    <a:pt x="9" y="23"/>
                  </a:lnTo>
                  <a:lnTo>
                    <a:pt x="0" y="36"/>
                  </a:lnTo>
                  <a:lnTo>
                    <a:pt x="5" y="41"/>
                  </a:lnTo>
                  <a:lnTo>
                    <a:pt x="13" y="25"/>
                  </a:lnTo>
                  <a:lnTo>
                    <a:pt x="23" y="1"/>
                  </a:lnTo>
                  <a:lnTo>
                    <a:pt x="17"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305" name="Freeform 66"/>
            <p:cNvSpPr>
              <a:spLocks/>
            </p:cNvSpPr>
            <p:nvPr/>
          </p:nvSpPr>
          <p:spPr bwMode="auto">
            <a:xfrm>
              <a:off x="364" y="618"/>
              <a:ext cx="16" cy="40"/>
            </a:xfrm>
            <a:custGeom>
              <a:avLst/>
              <a:gdLst>
                <a:gd name="T0" fmla="*/ 11 w 16"/>
                <a:gd name="T1" fmla="*/ 0 h 39"/>
                <a:gd name="T2" fmla="*/ 11 w 16"/>
                <a:gd name="T3" fmla="*/ 0 h 39"/>
                <a:gd name="T4" fmla="*/ 8 w 16"/>
                <a:gd name="T5" fmla="*/ 14 h 39"/>
                <a:gd name="T6" fmla="*/ 6 w 16"/>
                <a:gd name="T7" fmla="*/ 32 h 39"/>
                <a:gd name="T8" fmla="*/ 5 w 16"/>
                <a:gd name="T9" fmla="*/ 38 h 39"/>
                <a:gd name="T10" fmla="*/ 0 w 16"/>
                <a:gd name="T11" fmla="*/ 49 h 39"/>
                <a:gd name="T12" fmla="*/ 6 w 16"/>
                <a:gd name="T13" fmla="*/ 50 h 39"/>
                <a:gd name="T14" fmla="*/ 10 w 16"/>
                <a:gd name="T15" fmla="*/ 40 h 39"/>
                <a:gd name="T16" fmla="*/ 11 w 16"/>
                <a:gd name="T17" fmla="*/ 34 h 39"/>
                <a:gd name="T18" fmla="*/ 13 w 16"/>
                <a:gd name="T19" fmla="*/ 14 h 39"/>
                <a:gd name="T20" fmla="*/ 16 w 16"/>
                <a:gd name="T21" fmla="*/ 0 h 39"/>
                <a:gd name="T22" fmla="*/ 16 w 16"/>
                <a:gd name="T23" fmla="*/ 0 h 39"/>
                <a:gd name="T24" fmla="*/ 11 w 16"/>
                <a:gd name="T25" fmla="*/ 0 h 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 h="39">
                  <a:moveTo>
                    <a:pt x="11" y="0"/>
                  </a:moveTo>
                  <a:lnTo>
                    <a:pt x="11" y="0"/>
                  </a:lnTo>
                  <a:lnTo>
                    <a:pt x="8" y="14"/>
                  </a:lnTo>
                  <a:lnTo>
                    <a:pt x="6" y="21"/>
                  </a:lnTo>
                  <a:lnTo>
                    <a:pt x="5" y="27"/>
                  </a:lnTo>
                  <a:lnTo>
                    <a:pt x="0" y="38"/>
                  </a:lnTo>
                  <a:lnTo>
                    <a:pt x="6" y="39"/>
                  </a:lnTo>
                  <a:lnTo>
                    <a:pt x="10" y="29"/>
                  </a:lnTo>
                  <a:lnTo>
                    <a:pt x="11" y="23"/>
                  </a:lnTo>
                  <a:lnTo>
                    <a:pt x="13" y="14"/>
                  </a:lnTo>
                  <a:lnTo>
                    <a:pt x="16" y="0"/>
                  </a:lnTo>
                  <a:lnTo>
                    <a:pt x="11"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306" name="Freeform 67"/>
            <p:cNvSpPr>
              <a:spLocks/>
            </p:cNvSpPr>
            <p:nvPr/>
          </p:nvSpPr>
          <p:spPr bwMode="auto">
            <a:xfrm>
              <a:off x="375" y="562"/>
              <a:ext cx="14" cy="57"/>
            </a:xfrm>
            <a:custGeom>
              <a:avLst/>
              <a:gdLst>
                <a:gd name="T0" fmla="*/ 19 w 13"/>
                <a:gd name="T1" fmla="*/ 0 h 58"/>
                <a:gd name="T2" fmla="*/ 19 w 13"/>
                <a:gd name="T3" fmla="*/ 0 h 58"/>
                <a:gd name="T4" fmla="*/ 5 w 13"/>
                <a:gd name="T5" fmla="*/ 14 h 58"/>
                <a:gd name="T6" fmla="*/ 3 w 13"/>
                <a:gd name="T7" fmla="*/ 27 h 58"/>
                <a:gd name="T8" fmla="*/ 3 w 13"/>
                <a:gd name="T9" fmla="*/ 29 h 58"/>
                <a:gd name="T10" fmla="*/ 0 w 13"/>
                <a:gd name="T11" fmla="*/ 47 h 58"/>
                <a:gd name="T12" fmla="*/ 5 w 13"/>
                <a:gd name="T13" fmla="*/ 47 h 58"/>
                <a:gd name="T14" fmla="*/ 19 w 13"/>
                <a:gd name="T15" fmla="*/ 30 h 58"/>
                <a:gd name="T16" fmla="*/ 22 w 13"/>
                <a:gd name="T17" fmla="*/ 27 h 58"/>
                <a:gd name="T18" fmla="*/ 26 w 13"/>
                <a:gd name="T19" fmla="*/ 14 h 58"/>
                <a:gd name="T20" fmla="*/ 28 w 13"/>
                <a:gd name="T21" fmla="*/ 0 h 58"/>
                <a:gd name="T22" fmla="*/ 28 w 13"/>
                <a:gd name="T23" fmla="*/ 0 h 58"/>
                <a:gd name="T24" fmla="*/ 19 w 13"/>
                <a:gd name="T25" fmla="*/ 0 h 5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 h="58">
                  <a:moveTo>
                    <a:pt x="8" y="0"/>
                  </a:moveTo>
                  <a:lnTo>
                    <a:pt x="8" y="0"/>
                  </a:lnTo>
                  <a:lnTo>
                    <a:pt x="5" y="14"/>
                  </a:lnTo>
                  <a:lnTo>
                    <a:pt x="3" y="27"/>
                  </a:lnTo>
                  <a:lnTo>
                    <a:pt x="3" y="40"/>
                  </a:lnTo>
                  <a:lnTo>
                    <a:pt x="0" y="58"/>
                  </a:lnTo>
                  <a:lnTo>
                    <a:pt x="5" y="58"/>
                  </a:lnTo>
                  <a:lnTo>
                    <a:pt x="8" y="41"/>
                  </a:lnTo>
                  <a:lnTo>
                    <a:pt x="10" y="27"/>
                  </a:lnTo>
                  <a:lnTo>
                    <a:pt x="12" y="14"/>
                  </a:lnTo>
                  <a:lnTo>
                    <a:pt x="13" y="0"/>
                  </a:lnTo>
                  <a:lnTo>
                    <a:pt x="8"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307" name="Freeform 68"/>
            <p:cNvSpPr>
              <a:spLocks/>
            </p:cNvSpPr>
            <p:nvPr/>
          </p:nvSpPr>
          <p:spPr bwMode="auto">
            <a:xfrm>
              <a:off x="383" y="512"/>
              <a:ext cx="7" cy="49"/>
            </a:xfrm>
            <a:custGeom>
              <a:avLst/>
              <a:gdLst>
                <a:gd name="T0" fmla="*/ 0 w 7"/>
                <a:gd name="T1" fmla="*/ 2 h 49"/>
                <a:gd name="T2" fmla="*/ 0 w 7"/>
                <a:gd name="T3" fmla="*/ 2 h 49"/>
                <a:gd name="T4" fmla="*/ 2 w 7"/>
                <a:gd name="T5" fmla="*/ 9 h 49"/>
                <a:gd name="T6" fmla="*/ 2 w 7"/>
                <a:gd name="T7" fmla="*/ 20 h 49"/>
                <a:gd name="T8" fmla="*/ 2 w 7"/>
                <a:gd name="T9" fmla="*/ 33 h 49"/>
                <a:gd name="T10" fmla="*/ 0 w 7"/>
                <a:gd name="T11" fmla="*/ 49 h 49"/>
                <a:gd name="T12" fmla="*/ 5 w 7"/>
                <a:gd name="T13" fmla="*/ 49 h 49"/>
                <a:gd name="T14" fmla="*/ 7 w 7"/>
                <a:gd name="T15" fmla="*/ 33 h 49"/>
                <a:gd name="T16" fmla="*/ 7 w 7"/>
                <a:gd name="T17" fmla="*/ 20 h 49"/>
                <a:gd name="T18" fmla="*/ 7 w 7"/>
                <a:gd name="T19" fmla="*/ 7 h 49"/>
                <a:gd name="T20" fmla="*/ 5 w 7"/>
                <a:gd name="T21" fmla="*/ 0 h 49"/>
                <a:gd name="T22" fmla="*/ 5 w 7"/>
                <a:gd name="T23" fmla="*/ 0 h 49"/>
                <a:gd name="T24" fmla="*/ 0 w 7"/>
                <a:gd name="T25" fmla="*/ 2 h 4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 h="49">
                  <a:moveTo>
                    <a:pt x="0" y="2"/>
                  </a:moveTo>
                  <a:lnTo>
                    <a:pt x="0" y="2"/>
                  </a:lnTo>
                  <a:lnTo>
                    <a:pt x="2" y="9"/>
                  </a:lnTo>
                  <a:lnTo>
                    <a:pt x="2" y="20"/>
                  </a:lnTo>
                  <a:lnTo>
                    <a:pt x="2" y="33"/>
                  </a:lnTo>
                  <a:lnTo>
                    <a:pt x="0" y="49"/>
                  </a:lnTo>
                  <a:lnTo>
                    <a:pt x="5" y="49"/>
                  </a:lnTo>
                  <a:lnTo>
                    <a:pt x="7" y="33"/>
                  </a:lnTo>
                  <a:lnTo>
                    <a:pt x="7" y="20"/>
                  </a:lnTo>
                  <a:lnTo>
                    <a:pt x="7" y="7"/>
                  </a:lnTo>
                  <a:lnTo>
                    <a:pt x="5" y="0"/>
                  </a:lnTo>
                  <a:lnTo>
                    <a:pt x="0" y="2"/>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308" name="Freeform 69"/>
            <p:cNvSpPr>
              <a:spLocks/>
            </p:cNvSpPr>
            <p:nvPr/>
          </p:nvSpPr>
          <p:spPr bwMode="auto">
            <a:xfrm>
              <a:off x="382" y="497"/>
              <a:ext cx="7" cy="17"/>
            </a:xfrm>
            <a:custGeom>
              <a:avLst/>
              <a:gdLst>
                <a:gd name="T0" fmla="*/ 0 w 6"/>
                <a:gd name="T1" fmla="*/ 7 h 16"/>
                <a:gd name="T2" fmla="*/ 0 w 6"/>
                <a:gd name="T3" fmla="*/ 7 h 16"/>
                <a:gd name="T4" fmla="*/ 21 w 6"/>
                <a:gd name="T5" fmla="*/ 7 h 16"/>
                <a:gd name="T6" fmla="*/ 1 w 6"/>
                <a:gd name="T7" fmla="*/ 5 h 16"/>
                <a:gd name="T8" fmla="*/ 1 w 6"/>
                <a:gd name="T9" fmla="*/ 20 h 16"/>
                <a:gd name="T10" fmla="*/ 1 w 6"/>
                <a:gd name="T11" fmla="*/ 30 h 16"/>
                <a:gd name="T12" fmla="*/ 34 w 6"/>
                <a:gd name="T13" fmla="*/ 26 h 16"/>
                <a:gd name="T14" fmla="*/ 34 w 6"/>
                <a:gd name="T15" fmla="*/ 20 h 16"/>
                <a:gd name="T16" fmla="*/ 34 w 6"/>
                <a:gd name="T17" fmla="*/ 7 h 16"/>
                <a:gd name="T18" fmla="*/ 34 w 6"/>
                <a:gd name="T19" fmla="*/ 2 h 16"/>
                <a:gd name="T20" fmla="*/ 0 w 6"/>
                <a:gd name="T21" fmla="*/ 0 h 16"/>
                <a:gd name="T22" fmla="*/ 0 w 6"/>
                <a:gd name="T23" fmla="*/ 0 h 16"/>
                <a:gd name="T24" fmla="*/ 0 w 6"/>
                <a:gd name="T25" fmla="*/ 7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 h="16">
                  <a:moveTo>
                    <a:pt x="0" y="7"/>
                  </a:moveTo>
                  <a:lnTo>
                    <a:pt x="0" y="7"/>
                  </a:lnTo>
                  <a:lnTo>
                    <a:pt x="3" y="7"/>
                  </a:lnTo>
                  <a:lnTo>
                    <a:pt x="1" y="5"/>
                  </a:lnTo>
                  <a:lnTo>
                    <a:pt x="1" y="9"/>
                  </a:lnTo>
                  <a:lnTo>
                    <a:pt x="1" y="16"/>
                  </a:lnTo>
                  <a:lnTo>
                    <a:pt x="6" y="14"/>
                  </a:lnTo>
                  <a:lnTo>
                    <a:pt x="6" y="9"/>
                  </a:lnTo>
                  <a:lnTo>
                    <a:pt x="6" y="7"/>
                  </a:lnTo>
                  <a:lnTo>
                    <a:pt x="6" y="2"/>
                  </a:lnTo>
                  <a:lnTo>
                    <a:pt x="0" y="0"/>
                  </a:lnTo>
                  <a:lnTo>
                    <a:pt x="0" y="7"/>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309" name="Freeform 70"/>
            <p:cNvSpPr>
              <a:spLocks/>
            </p:cNvSpPr>
            <p:nvPr/>
          </p:nvSpPr>
          <p:spPr bwMode="auto">
            <a:xfrm>
              <a:off x="352" y="495"/>
              <a:ext cx="29" cy="9"/>
            </a:xfrm>
            <a:custGeom>
              <a:avLst/>
              <a:gdLst>
                <a:gd name="T0" fmla="*/ 0 w 30"/>
                <a:gd name="T1" fmla="*/ 7 h 9"/>
                <a:gd name="T2" fmla="*/ 0 w 30"/>
                <a:gd name="T3" fmla="*/ 7 h 9"/>
                <a:gd name="T4" fmla="*/ 15 w 30"/>
                <a:gd name="T5" fmla="*/ 7 h 9"/>
                <a:gd name="T6" fmla="*/ 15 w 30"/>
                <a:gd name="T7" fmla="*/ 7 h 9"/>
                <a:gd name="T8" fmla="*/ 15 w 30"/>
                <a:gd name="T9" fmla="*/ 9 h 9"/>
                <a:gd name="T10" fmla="*/ 19 w 30"/>
                <a:gd name="T11" fmla="*/ 9 h 9"/>
                <a:gd name="T12" fmla="*/ 19 w 30"/>
                <a:gd name="T13" fmla="*/ 2 h 9"/>
                <a:gd name="T14" fmla="*/ 15 w 30"/>
                <a:gd name="T15" fmla="*/ 2 h 9"/>
                <a:gd name="T16" fmla="*/ 15 w 30"/>
                <a:gd name="T17" fmla="*/ 2 h 9"/>
                <a:gd name="T18" fmla="*/ 15 w 30"/>
                <a:gd name="T19" fmla="*/ 0 h 9"/>
                <a:gd name="T20" fmla="*/ 0 w 30"/>
                <a:gd name="T21" fmla="*/ 0 h 9"/>
                <a:gd name="T22" fmla="*/ 0 w 30"/>
                <a:gd name="T23" fmla="*/ 0 h 9"/>
                <a:gd name="T24" fmla="*/ 0 w 30"/>
                <a:gd name="T25" fmla="*/ 7 h 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 h="9">
                  <a:moveTo>
                    <a:pt x="0" y="7"/>
                  </a:moveTo>
                  <a:lnTo>
                    <a:pt x="0" y="7"/>
                  </a:lnTo>
                  <a:lnTo>
                    <a:pt x="18" y="7"/>
                  </a:lnTo>
                  <a:lnTo>
                    <a:pt x="23" y="7"/>
                  </a:lnTo>
                  <a:lnTo>
                    <a:pt x="26" y="9"/>
                  </a:lnTo>
                  <a:lnTo>
                    <a:pt x="30" y="9"/>
                  </a:lnTo>
                  <a:lnTo>
                    <a:pt x="30" y="2"/>
                  </a:lnTo>
                  <a:lnTo>
                    <a:pt x="26" y="2"/>
                  </a:lnTo>
                  <a:lnTo>
                    <a:pt x="23" y="2"/>
                  </a:lnTo>
                  <a:lnTo>
                    <a:pt x="18" y="0"/>
                  </a:lnTo>
                  <a:lnTo>
                    <a:pt x="0" y="0"/>
                  </a:lnTo>
                  <a:lnTo>
                    <a:pt x="0" y="7"/>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310" name="Freeform 71"/>
            <p:cNvSpPr>
              <a:spLocks/>
            </p:cNvSpPr>
            <p:nvPr/>
          </p:nvSpPr>
          <p:spPr bwMode="auto">
            <a:xfrm>
              <a:off x="286" y="495"/>
              <a:ext cx="66" cy="17"/>
            </a:xfrm>
            <a:custGeom>
              <a:avLst/>
              <a:gdLst>
                <a:gd name="T0" fmla="*/ 1 w 65"/>
                <a:gd name="T1" fmla="*/ 30 h 16"/>
                <a:gd name="T2" fmla="*/ 1 w 65"/>
                <a:gd name="T3" fmla="*/ 30 h 16"/>
                <a:gd name="T4" fmla="*/ 16 w 65"/>
                <a:gd name="T5" fmla="*/ 22 h 16"/>
                <a:gd name="T6" fmla="*/ 29 w 65"/>
                <a:gd name="T7" fmla="*/ 20 h 16"/>
                <a:gd name="T8" fmla="*/ 57 w 65"/>
                <a:gd name="T9" fmla="*/ 20 h 16"/>
                <a:gd name="T10" fmla="*/ 76 w 65"/>
                <a:gd name="T11" fmla="*/ 7 h 16"/>
                <a:gd name="T12" fmla="*/ 76 w 65"/>
                <a:gd name="T13" fmla="*/ 0 h 16"/>
                <a:gd name="T14" fmla="*/ 57 w 65"/>
                <a:gd name="T15" fmla="*/ 2 h 16"/>
                <a:gd name="T16" fmla="*/ 29 w 65"/>
                <a:gd name="T17" fmla="*/ 4 h 16"/>
                <a:gd name="T18" fmla="*/ 16 w 65"/>
                <a:gd name="T19" fmla="*/ 7 h 16"/>
                <a:gd name="T20" fmla="*/ 0 w 65"/>
                <a:gd name="T21" fmla="*/ 20 h 16"/>
                <a:gd name="T22" fmla="*/ 0 w 65"/>
                <a:gd name="T23" fmla="*/ 20 h 16"/>
                <a:gd name="T24" fmla="*/ 1 w 65"/>
                <a:gd name="T25" fmla="*/ 30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5" h="16">
                  <a:moveTo>
                    <a:pt x="1" y="16"/>
                  </a:moveTo>
                  <a:lnTo>
                    <a:pt x="1" y="16"/>
                  </a:lnTo>
                  <a:lnTo>
                    <a:pt x="16" y="11"/>
                  </a:lnTo>
                  <a:lnTo>
                    <a:pt x="29" y="9"/>
                  </a:lnTo>
                  <a:lnTo>
                    <a:pt x="46" y="9"/>
                  </a:lnTo>
                  <a:lnTo>
                    <a:pt x="65" y="7"/>
                  </a:lnTo>
                  <a:lnTo>
                    <a:pt x="65" y="0"/>
                  </a:lnTo>
                  <a:lnTo>
                    <a:pt x="46" y="2"/>
                  </a:lnTo>
                  <a:lnTo>
                    <a:pt x="29" y="4"/>
                  </a:lnTo>
                  <a:lnTo>
                    <a:pt x="16" y="7"/>
                  </a:lnTo>
                  <a:lnTo>
                    <a:pt x="0" y="9"/>
                  </a:lnTo>
                  <a:lnTo>
                    <a:pt x="1" y="16"/>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311" name="Freeform 72"/>
            <p:cNvSpPr>
              <a:spLocks/>
            </p:cNvSpPr>
            <p:nvPr/>
          </p:nvSpPr>
          <p:spPr bwMode="auto">
            <a:xfrm>
              <a:off x="246" y="505"/>
              <a:ext cx="42" cy="23"/>
            </a:xfrm>
            <a:custGeom>
              <a:avLst/>
              <a:gdLst>
                <a:gd name="T0" fmla="*/ 1 w 42"/>
                <a:gd name="T1" fmla="*/ 33 h 22"/>
                <a:gd name="T2" fmla="*/ 1 w 42"/>
                <a:gd name="T3" fmla="*/ 33 h 22"/>
                <a:gd name="T4" fmla="*/ 9 w 42"/>
                <a:gd name="T5" fmla="*/ 29 h 22"/>
                <a:gd name="T6" fmla="*/ 18 w 42"/>
                <a:gd name="T7" fmla="*/ 25 h 22"/>
                <a:gd name="T8" fmla="*/ 26 w 42"/>
                <a:gd name="T9" fmla="*/ 9 h 22"/>
                <a:gd name="T10" fmla="*/ 42 w 42"/>
                <a:gd name="T11" fmla="*/ 7 h 22"/>
                <a:gd name="T12" fmla="*/ 41 w 42"/>
                <a:gd name="T13" fmla="*/ 0 h 22"/>
                <a:gd name="T14" fmla="*/ 26 w 42"/>
                <a:gd name="T15" fmla="*/ 5 h 22"/>
                <a:gd name="T16" fmla="*/ 14 w 42"/>
                <a:gd name="T17" fmla="*/ 9 h 22"/>
                <a:gd name="T18" fmla="*/ 6 w 42"/>
                <a:gd name="T19" fmla="*/ 24 h 22"/>
                <a:gd name="T20" fmla="*/ 0 w 42"/>
                <a:gd name="T21" fmla="*/ 29 h 22"/>
                <a:gd name="T22" fmla="*/ 0 w 42"/>
                <a:gd name="T23" fmla="*/ 29 h 22"/>
                <a:gd name="T24" fmla="*/ 1 w 42"/>
                <a:gd name="T25" fmla="*/ 33 h 2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 h="22">
                  <a:moveTo>
                    <a:pt x="1" y="22"/>
                  </a:moveTo>
                  <a:lnTo>
                    <a:pt x="1" y="22"/>
                  </a:lnTo>
                  <a:lnTo>
                    <a:pt x="9" y="18"/>
                  </a:lnTo>
                  <a:lnTo>
                    <a:pt x="18" y="14"/>
                  </a:lnTo>
                  <a:lnTo>
                    <a:pt x="26" y="9"/>
                  </a:lnTo>
                  <a:lnTo>
                    <a:pt x="42" y="7"/>
                  </a:lnTo>
                  <a:lnTo>
                    <a:pt x="41" y="0"/>
                  </a:lnTo>
                  <a:lnTo>
                    <a:pt x="26" y="5"/>
                  </a:lnTo>
                  <a:lnTo>
                    <a:pt x="14" y="9"/>
                  </a:lnTo>
                  <a:lnTo>
                    <a:pt x="6" y="13"/>
                  </a:lnTo>
                  <a:lnTo>
                    <a:pt x="0" y="18"/>
                  </a:lnTo>
                  <a:lnTo>
                    <a:pt x="1" y="22"/>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312" name="Freeform 73"/>
            <p:cNvSpPr>
              <a:spLocks/>
            </p:cNvSpPr>
            <p:nvPr/>
          </p:nvSpPr>
          <p:spPr bwMode="auto">
            <a:xfrm>
              <a:off x="226" y="524"/>
              <a:ext cx="21" cy="13"/>
            </a:xfrm>
            <a:custGeom>
              <a:avLst/>
              <a:gdLst>
                <a:gd name="T0" fmla="*/ 0 w 21"/>
                <a:gd name="T1" fmla="*/ 7 h 14"/>
                <a:gd name="T2" fmla="*/ 0 w 21"/>
                <a:gd name="T3" fmla="*/ 7 h 14"/>
                <a:gd name="T4" fmla="*/ 3 w 21"/>
                <a:gd name="T5" fmla="*/ 7 h 14"/>
                <a:gd name="T6" fmla="*/ 10 w 21"/>
                <a:gd name="T7" fmla="*/ 7 h 14"/>
                <a:gd name="T8" fmla="*/ 16 w 21"/>
                <a:gd name="T9" fmla="*/ 7 h 14"/>
                <a:gd name="T10" fmla="*/ 21 w 21"/>
                <a:gd name="T11" fmla="*/ 4 h 14"/>
                <a:gd name="T12" fmla="*/ 20 w 21"/>
                <a:gd name="T13" fmla="*/ 0 h 14"/>
                <a:gd name="T14" fmla="*/ 13 w 21"/>
                <a:gd name="T15" fmla="*/ 2 h 14"/>
                <a:gd name="T16" fmla="*/ 8 w 21"/>
                <a:gd name="T17" fmla="*/ 7 h 14"/>
                <a:gd name="T18" fmla="*/ 2 w 21"/>
                <a:gd name="T19" fmla="*/ 7 h 14"/>
                <a:gd name="T20" fmla="*/ 3 w 21"/>
                <a:gd name="T21" fmla="*/ 7 h 14"/>
                <a:gd name="T22" fmla="*/ 3 w 21"/>
                <a:gd name="T23" fmla="*/ 7 h 14"/>
                <a:gd name="T24" fmla="*/ 0 w 21"/>
                <a:gd name="T25" fmla="*/ 7 h 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1" h="14">
                  <a:moveTo>
                    <a:pt x="0" y="11"/>
                  </a:moveTo>
                  <a:lnTo>
                    <a:pt x="0" y="11"/>
                  </a:lnTo>
                  <a:lnTo>
                    <a:pt x="3" y="14"/>
                  </a:lnTo>
                  <a:lnTo>
                    <a:pt x="10" y="11"/>
                  </a:lnTo>
                  <a:lnTo>
                    <a:pt x="16" y="9"/>
                  </a:lnTo>
                  <a:lnTo>
                    <a:pt x="21" y="4"/>
                  </a:lnTo>
                  <a:lnTo>
                    <a:pt x="20" y="0"/>
                  </a:lnTo>
                  <a:lnTo>
                    <a:pt x="13" y="2"/>
                  </a:lnTo>
                  <a:lnTo>
                    <a:pt x="8" y="7"/>
                  </a:lnTo>
                  <a:lnTo>
                    <a:pt x="2" y="9"/>
                  </a:lnTo>
                  <a:lnTo>
                    <a:pt x="3" y="11"/>
                  </a:lnTo>
                  <a:lnTo>
                    <a:pt x="0" y="11"/>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313" name="Freeform 74"/>
            <p:cNvSpPr>
              <a:spLocks/>
            </p:cNvSpPr>
            <p:nvPr/>
          </p:nvSpPr>
          <p:spPr bwMode="auto">
            <a:xfrm>
              <a:off x="226" y="414"/>
              <a:ext cx="5" cy="119"/>
            </a:xfrm>
            <a:custGeom>
              <a:avLst/>
              <a:gdLst>
                <a:gd name="T0" fmla="*/ 5 w 5"/>
                <a:gd name="T1" fmla="*/ 0 h 119"/>
                <a:gd name="T2" fmla="*/ 0 w 5"/>
                <a:gd name="T3" fmla="*/ 0 h 119"/>
                <a:gd name="T4" fmla="*/ 0 w 5"/>
                <a:gd name="T5" fmla="*/ 119 h 119"/>
                <a:gd name="T6" fmla="*/ 3 w 5"/>
                <a:gd name="T7" fmla="*/ 119 h 119"/>
                <a:gd name="T8" fmla="*/ 5 w 5"/>
                <a:gd name="T9" fmla="*/ 0 h 119"/>
                <a:gd name="T10" fmla="*/ 5 w 5"/>
                <a:gd name="T11" fmla="*/ 0 h 1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 h="119">
                  <a:moveTo>
                    <a:pt x="5" y="0"/>
                  </a:moveTo>
                  <a:lnTo>
                    <a:pt x="0" y="0"/>
                  </a:lnTo>
                  <a:lnTo>
                    <a:pt x="0" y="119"/>
                  </a:lnTo>
                  <a:lnTo>
                    <a:pt x="3" y="119"/>
                  </a:lnTo>
                  <a:lnTo>
                    <a:pt x="5"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314" name="Freeform 75"/>
            <p:cNvSpPr>
              <a:spLocks/>
            </p:cNvSpPr>
            <p:nvPr/>
          </p:nvSpPr>
          <p:spPr bwMode="auto">
            <a:xfrm>
              <a:off x="226" y="414"/>
              <a:ext cx="21" cy="19"/>
            </a:xfrm>
            <a:custGeom>
              <a:avLst/>
              <a:gdLst>
                <a:gd name="T0" fmla="*/ 32 w 20"/>
                <a:gd name="T1" fmla="*/ 22 h 18"/>
                <a:gd name="T2" fmla="*/ 32 w 20"/>
                <a:gd name="T3" fmla="*/ 22 h 18"/>
                <a:gd name="T4" fmla="*/ 7 w 20"/>
                <a:gd name="T5" fmla="*/ 2 h 18"/>
                <a:gd name="T6" fmla="*/ 5 w 20"/>
                <a:gd name="T7" fmla="*/ 0 h 18"/>
                <a:gd name="T8" fmla="*/ 0 w 20"/>
                <a:gd name="T9" fmla="*/ 2 h 18"/>
                <a:gd name="T10" fmla="*/ 3 w 20"/>
                <a:gd name="T11" fmla="*/ 7 h 18"/>
                <a:gd name="T12" fmla="*/ 32 w 20"/>
                <a:gd name="T13" fmla="*/ 31 h 18"/>
                <a:gd name="T14" fmla="*/ 32 w 20"/>
                <a:gd name="T15" fmla="*/ 31 h 18"/>
                <a:gd name="T16" fmla="*/ 32 w 20"/>
                <a:gd name="T17" fmla="*/ 22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 h="18">
                  <a:moveTo>
                    <a:pt x="20" y="11"/>
                  </a:moveTo>
                  <a:lnTo>
                    <a:pt x="20" y="11"/>
                  </a:lnTo>
                  <a:lnTo>
                    <a:pt x="7" y="2"/>
                  </a:lnTo>
                  <a:lnTo>
                    <a:pt x="5" y="0"/>
                  </a:lnTo>
                  <a:lnTo>
                    <a:pt x="0" y="2"/>
                  </a:lnTo>
                  <a:lnTo>
                    <a:pt x="3" y="7"/>
                  </a:lnTo>
                  <a:lnTo>
                    <a:pt x="20" y="18"/>
                  </a:lnTo>
                  <a:lnTo>
                    <a:pt x="20" y="11"/>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315" name="Freeform 76"/>
            <p:cNvSpPr>
              <a:spLocks/>
            </p:cNvSpPr>
            <p:nvPr/>
          </p:nvSpPr>
          <p:spPr bwMode="auto">
            <a:xfrm>
              <a:off x="246" y="426"/>
              <a:ext cx="36" cy="23"/>
            </a:xfrm>
            <a:custGeom>
              <a:avLst/>
              <a:gdLst>
                <a:gd name="T0" fmla="*/ 36 w 36"/>
                <a:gd name="T1" fmla="*/ 19 h 23"/>
                <a:gd name="T2" fmla="*/ 36 w 36"/>
                <a:gd name="T3" fmla="*/ 19 h 23"/>
                <a:gd name="T4" fmla="*/ 19 w 36"/>
                <a:gd name="T5" fmla="*/ 10 h 23"/>
                <a:gd name="T6" fmla="*/ 0 w 36"/>
                <a:gd name="T7" fmla="*/ 0 h 23"/>
                <a:gd name="T8" fmla="*/ 0 w 36"/>
                <a:gd name="T9" fmla="*/ 7 h 23"/>
                <a:gd name="T10" fmla="*/ 18 w 36"/>
                <a:gd name="T11" fmla="*/ 18 h 23"/>
                <a:gd name="T12" fmla="*/ 34 w 36"/>
                <a:gd name="T13" fmla="*/ 23 h 23"/>
                <a:gd name="T14" fmla="*/ 34 w 36"/>
                <a:gd name="T15" fmla="*/ 23 h 23"/>
                <a:gd name="T16" fmla="*/ 36 w 36"/>
                <a:gd name="T17" fmla="*/ 19 h 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23">
                  <a:moveTo>
                    <a:pt x="36" y="19"/>
                  </a:moveTo>
                  <a:lnTo>
                    <a:pt x="36" y="19"/>
                  </a:lnTo>
                  <a:lnTo>
                    <a:pt x="19" y="10"/>
                  </a:lnTo>
                  <a:lnTo>
                    <a:pt x="0" y="0"/>
                  </a:lnTo>
                  <a:lnTo>
                    <a:pt x="0" y="7"/>
                  </a:lnTo>
                  <a:lnTo>
                    <a:pt x="18" y="18"/>
                  </a:lnTo>
                  <a:lnTo>
                    <a:pt x="34" y="23"/>
                  </a:lnTo>
                  <a:lnTo>
                    <a:pt x="36" y="19"/>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316" name="Freeform 77"/>
            <p:cNvSpPr>
              <a:spLocks/>
            </p:cNvSpPr>
            <p:nvPr/>
          </p:nvSpPr>
          <p:spPr bwMode="auto">
            <a:xfrm>
              <a:off x="279" y="444"/>
              <a:ext cx="31" cy="13"/>
            </a:xfrm>
            <a:custGeom>
              <a:avLst/>
              <a:gdLst>
                <a:gd name="T0" fmla="*/ 41 w 30"/>
                <a:gd name="T1" fmla="*/ 8 h 13"/>
                <a:gd name="T2" fmla="*/ 41 w 30"/>
                <a:gd name="T3" fmla="*/ 8 h 13"/>
                <a:gd name="T4" fmla="*/ 26 w 30"/>
                <a:gd name="T5" fmla="*/ 4 h 13"/>
                <a:gd name="T6" fmla="*/ 2 w 30"/>
                <a:gd name="T7" fmla="*/ 0 h 13"/>
                <a:gd name="T8" fmla="*/ 0 w 30"/>
                <a:gd name="T9" fmla="*/ 4 h 13"/>
                <a:gd name="T10" fmla="*/ 13 w 30"/>
                <a:gd name="T11" fmla="*/ 9 h 13"/>
                <a:gd name="T12" fmla="*/ 39 w 30"/>
                <a:gd name="T13" fmla="*/ 13 h 13"/>
                <a:gd name="T14" fmla="*/ 39 w 30"/>
                <a:gd name="T15" fmla="*/ 13 h 13"/>
                <a:gd name="T16" fmla="*/ 41 w 30"/>
                <a:gd name="T17" fmla="*/ 8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 h="13">
                  <a:moveTo>
                    <a:pt x="30" y="8"/>
                  </a:moveTo>
                  <a:lnTo>
                    <a:pt x="30" y="8"/>
                  </a:lnTo>
                  <a:lnTo>
                    <a:pt x="15" y="4"/>
                  </a:lnTo>
                  <a:lnTo>
                    <a:pt x="2" y="0"/>
                  </a:lnTo>
                  <a:lnTo>
                    <a:pt x="0" y="4"/>
                  </a:lnTo>
                  <a:lnTo>
                    <a:pt x="13" y="9"/>
                  </a:lnTo>
                  <a:lnTo>
                    <a:pt x="28" y="13"/>
                  </a:lnTo>
                  <a:lnTo>
                    <a:pt x="30" y="8"/>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317" name="Freeform 78"/>
            <p:cNvSpPr>
              <a:spLocks/>
            </p:cNvSpPr>
            <p:nvPr/>
          </p:nvSpPr>
          <p:spPr bwMode="auto">
            <a:xfrm>
              <a:off x="309" y="454"/>
              <a:ext cx="40" cy="8"/>
            </a:xfrm>
            <a:custGeom>
              <a:avLst/>
              <a:gdLst>
                <a:gd name="T0" fmla="*/ 30 w 41"/>
                <a:gd name="T1" fmla="*/ 1 h 9"/>
                <a:gd name="T2" fmla="*/ 30 w 41"/>
                <a:gd name="T3" fmla="*/ 1 h 9"/>
                <a:gd name="T4" fmla="*/ 20 w 41"/>
                <a:gd name="T5" fmla="*/ 1 h 9"/>
                <a:gd name="T6" fmla="*/ 2 w 41"/>
                <a:gd name="T7" fmla="*/ 0 h 9"/>
                <a:gd name="T8" fmla="*/ 0 w 41"/>
                <a:gd name="T9" fmla="*/ 4 h 9"/>
                <a:gd name="T10" fmla="*/ 20 w 41"/>
                <a:gd name="T11" fmla="*/ 4 h 9"/>
                <a:gd name="T12" fmla="*/ 30 w 41"/>
                <a:gd name="T13" fmla="*/ 4 h 9"/>
                <a:gd name="T14" fmla="*/ 30 w 41"/>
                <a:gd name="T15" fmla="*/ 4 h 9"/>
                <a:gd name="T16" fmla="*/ 30 w 41"/>
                <a:gd name="T17" fmla="*/ 1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 h="9">
                  <a:moveTo>
                    <a:pt x="41" y="1"/>
                  </a:moveTo>
                  <a:lnTo>
                    <a:pt x="41" y="1"/>
                  </a:lnTo>
                  <a:lnTo>
                    <a:pt x="21" y="1"/>
                  </a:lnTo>
                  <a:lnTo>
                    <a:pt x="2" y="0"/>
                  </a:lnTo>
                  <a:lnTo>
                    <a:pt x="0" y="5"/>
                  </a:lnTo>
                  <a:lnTo>
                    <a:pt x="20" y="9"/>
                  </a:lnTo>
                  <a:lnTo>
                    <a:pt x="41" y="9"/>
                  </a:lnTo>
                  <a:lnTo>
                    <a:pt x="41" y="1"/>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318" name="Freeform 79"/>
            <p:cNvSpPr>
              <a:spLocks/>
            </p:cNvSpPr>
            <p:nvPr/>
          </p:nvSpPr>
          <p:spPr bwMode="auto">
            <a:xfrm>
              <a:off x="349" y="448"/>
              <a:ext cx="40" cy="13"/>
            </a:xfrm>
            <a:custGeom>
              <a:avLst/>
              <a:gdLst>
                <a:gd name="T0" fmla="*/ 47 w 39"/>
                <a:gd name="T1" fmla="*/ 0 h 13"/>
                <a:gd name="T2" fmla="*/ 47 w 39"/>
                <a:gd name="T3" fmla="*/ 0 h 13"/>
                <a:gd name="T4" fmla="*/ 39 w 39"/>
                <a:gd name="T5" fmla="*/ 5 h 13"/>
                <a:gd name="T6" fmla="*/ 31 w 39"/>
                <a:gd name="T7" fmla="*/ 7 h 13"/>
                <a:gd name="T8" fmla="*/ 10 w 39"/>
                <a:gd name="T9" fmla="*/ 7 h 13"/>
                <a:gd name="T10" fmla="*/ 0 w 39"/>
                <a:gd name="T11" fmla="*/ 5 h 13"/>
                <a:gd name="T12" fmla="*/ 0 w 39"/>
                <a:gd name="T13" fmla="*/ 13 h 13"/>
                <a:gd name="T14" fmla="*/ 10 w 39"/>
                <a:gd name="T15" fmla="*/ 13 h 13"/>
                <a:gd name="T16" fmla="*/ 31 w 39"/>
                <a:gd name="T17" fmla="*/ 13 h 13"/>
                <a:gd name="T18" fmla="*/ 40 w 39"/>
                <a:gd name="T19" fmla="*/ 11 h 13"/>
                <a:gd name="T20" fmla="*/ 50 w 39"/>
                <a:gd name="T21" fmla="*/ 5 h 13"/>
                <a:gd name="T22" fmla="*/ 50 w 39"/>
                <a:gd name="T23" fmla="*/ 5 h 13"/>
                <a:gd name="T24" fmla="*/ 47 w 39"/>
                <a:gd name="T25" fmla="*/ 0 h 1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 h="13">
                  <a:moveTo>
                    <a:pt x="36" y="0"/>
                  </a:moveTo>
                  <a:lnTo>
                    <a:pt x="36" y="0"/>
                  </a:lnTo>
                  <a:lnTo>
                    <a:pt x="28" y="5"/>
                  </a:lnTo>
                  <a:lnTo>
                    <a:pt x="20" y="7"/>
                  </a:lnTo>
                  <a:lnTo>
                    <a:pt x="10" y="7"/>
                  </a:lnTo>
                  <a:lnTo>
                    <a:pt x="0" y="5"/>
                  </a:lnTo>
                  <a:lnTo>
                    <a:pt x="0" y="13"/>
                  </a:lnTo>
                  <a:lnTo>
                    <a:pt x="10" y="13"/>
                  </a:lnTo>
                  <a:lnTo>
                    <a:pt x="20" y="13"/>
                  </a:lnTo>
                  <a:lnTo>
                    <a:pt x="29" y="11"/>
                  </a:lnTo>
                  <a:lnTo>
                    <a:pt x="39" y="5"/>
                  </a:lnTo>
                  <a:lnTo>
                    <a:pt x="36"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319" name="Freeform 80"/>
            <p:cNvSpPr>
              <a:spLocks/>
            </p:cNvSpPr>
            <p:nvPr/>
          </p:nvSpPr>
          <p:spPr bwMode="auto">
            <a:xfrm>
              <a:off x="385" y="446"/>
              <a:ext cx="10" cy="21"/>
            </a:xfrm>
            <a:custGeom>
              <a:avLst/>
              <a:gdLst>
                <a:gd name="T0" fmla="*/ 2 w 10"/>
                <a:gd name="T1" fmla="*/ 7 h 20"/>
                <a:gd name="T2" fmla="*/ 2 w 10"/>
                <a:gd name="T3" fmla="*/ 7 h 20"/>
                <a:gd name="T4" fmla="*/ 2 w 10"/>
                <a:gd name="T5" fmla="*/ 27 h 20"/>
                <a:gd name="T6" fmla="*/ 3 w 10"/>
                <a:gd name="T7" fmla="*/ 32 h 20"/>
                <a:gd name="T8" fmla="*/ 8 w 10"/>
                <a:gd name="T9" fmla="*/ 29 h 20"/>
                <a:gd name="T10" fmla="*/ 8 w 10"/>
                <a:gd name="T11" fmla="*/ 26 h 20"/>
                <a:gd name="T12" fmla="*/ 10 w 10"/>
                <a:gd name="T13" fmla="*/ 9 h 20"/>
                <a:gd name="T14" fmla="*/ 8 w 10"/>
                <a:gd name="T15" fmla="*/ 6 h 20"/>
                <a:gd name="T16" fmla="*/ 7 w 10"/>
                <a:gd name="T17" fmla="*/ 4 h 20"/>
                <a:gd name="T18" fmla="*/ 3 w 10"/>
                <a:gd name="T19" fmla="*/ 0 h 20"/>
                <a:gd name="T20" fmla="*/ 2 w 10"/>
                <a:gd name="T21" fmla="*/ 2 h 20"/>
                <a:gd name="T22" fmla="*/ 0 w 10"/>
                <a:gd name="T23" fmla="*/ 2 h 20"/>
                <a:gd name="T24" fmla="*/ 3 w 10"/>
                <a:gd name="T25" fmla="*/ 7 h 20"/>
                <a:gd name="T26" fmla="*/ 3 w 10"/>
                <a:gd name="T27" fmla="*/ 7 h 20"/>
                <a:gd name="T28" fmla="*/ 3 w 10"/>
                <a:gd name="T29" fmla="*/ 7 h 20"/>
                <a:gd name="T30" fmla="*/ 3 w 10"/>
                <a:gd name="T31" fmla="*/ 7 h 20"/>
                <a:gd name="T32" fmla="*/ 3 w 10"/>
                <a:gd name="T33" fmla="*/ 7 h 20"/>
                <a:gd name="T34" fmla="*/ 3 w 10"/>
                <a:gd name="T35" fmla="*/ 9 h 20"/>
                <a:gd name="T36" fmla="*/ 3 w 10"/>
                <a:gd name="T37" fmla="*/ 26 h 20"/>
                <a:gd name="T38" fmla="*/ 3 w 10"/>
                <a:gd name="T39" fmla="*/ 27 h 20"/>
                <a:gd name="T40" fmla="*/ 7 w 10"/>
                <a:gd name="T41" fmla="*/ 29 h 20"/>
                <a:gd name="T42" fmla="*/ 7 w 10"/>
                <a:gd name="T43" fmla="*/ 26 h 20"/>
                <a:gd name="T44" fmla="*/ 7 w 10"/>
                <a:gd name="T45" fmla="*/ 7 h 20"/>
                <a:gd name="T46" fmla="*/ 7 w 10"/>
                <a:gd name="T47" fmla="*/ 7 h 20"/>
                <a:gd name="T48" fmla="*/ 2 w 10"/>
                <a:gd name="T49" fmla="*/ 7 h 2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 h="20">
                  <a:moveTo>
                    <a:pt x="2" y="7"/>
                  </a:moveTo>
                  <a:lnTo>
                    <a:pt x="2" y="7"/>
                  </a:lnTo>
                  <a:lnTo>
                    <a:pt x="2" y="16"/>
                  </a:lnTo>
                  <a:lnTo>
                    <a:pt x="3" y="20"/>
                  </a:lnTo>
                  <a:lnTo>
                    <a:pt x="8" y="18"/>
                  </a:lnTo>
                  <a:lnTo>
                    <a:pt x="8" y="15"/>
                  </a:lnTo>
                  <a:lnTo>
                    <a:pt x="10" y="9"/>
                  </a:lnTo>
                  <a:lnTo>
                    <a:pt x="8" y="6"/>
                  </a:lnTo>
                  <a:lnTo>
                    <a:pt x="7" y="4"/>
                  </a:lnTo>
                  <a:lnTo>
                    <a:pt x="3" y="0"/>
                  </a:lnTo>
                  <a:lnTo>
                    <a:pt x="2" y="2"/>
                  </a:lnTo>
                  <a:lnTo>
                    <a:pt x="0" y="2"/>
                  </a:lnTo>
                  <a:lnTo>
                    <a:pt x="3" y="7"/>
                  </a:lnTo>
                  <a:lnTo>
                    <a:pt x="3" y="9"/>
                  </a:lnTo>
                  <a:lnTo>
                    <a:pt x="3" y="15"/>
                  </a:lnTo>
                  <a:lnTo>
                    <a:pt x="3" y="16"/>
                  </a:lnTo>
                  <a:lnTo>
                    <a:pt x="7" y="18"/>
                  </a:lnTo>
                  <a:lnTo>
                    <a:pt x="7" y="15"/>
                  </a:lnTo>
                  <a:lnTo>
                    <a:pt x="7" y="7"/>
                  </a:lnTo>
                  <a:lnTo>
                    <a:pt x="2" y="7"/>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320" name="Freeform 81"/>
            <p:cNvSpPr>
              <a:spLocks/>
            </p:cNvSpPr>
            <p:nvPr/>
          </p:nvSpPr>
          <p:spPr bwMode="auto">
            <a:xfrm>
              <a:off x="383" y="395"/>
              <a:ext cx="9" cy="59"/>
            </a:xfrm>
            <a:custGeom>
              <a:avLst/>
              <a:gdLst>
                <a:gd name="T0" fmla="*/ 0 w 9"/>
                <a:gd name="T1" fmla="*/ 0 h 59"/>
                <a:gd name="T2" fmla="*/ 0 w 9"/>
                <a:gd name="T3" fmla="*/ 0 h 59"/>
                <a:gd name="T4" fmla="*/ 4 w 9"/>
                <a:gd name="T5" fmla="*/ 20 h 59"/>
                <a:gd name="T6" fmla="*/ 4 w 9"/>
                <a:gd name="T7" fmla="*/ 31 h 59"/>
                <a:gd name="T8" fmla="*/ 4 w 9"/>
                <a:gd name="T9" fmla="*/ 40 h 59"/>
                <a:gd name="T10" fmla="*/ 4 w 9"/>
                <a:gd name="T11" fmla="*/ 59 h 59"/>
                <a:gd name="T12" fmla="*/ 9 w 9"/>
                <a:gd name="T13" fmla="*/ 59 h 59"/>
                <a:gd name="T14" fmla="*/ 9 w 9"/>
                <a:gd name="T15" fmla="*/ 40 h 59"/>
                <a:gd name="T16" fmla="*/ 9 w 9"/>
                <a:gd name="T17" fmla="*/ 31 h 59"/>
                <a:gd name="T18" fmla="*/ 9 w 9"/>
                <a:gd name="T19" fmla="*/ 20 h 59"/>
                <a:gd name="T20" fmla="*/ 5 w 9"/>
                <a:gd name="T21" fmla="*/ 0 h 59"/>
                <a:gd name="T22" fmla="*/ 5 w 9"/>
                <a:gd name="T23" fmla="*/ 0 h 59"/>
                <a:gd name="T24" fmla="*/ 0 w 9"/>
                <a:gd name="T25" fmla="*/ 0 h 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 h="59">
                  <a:moveTo>
                    <a:pt x="0" y="0"/>
                  </a:moveTo>
                  <a:lnTo>
                    <a:pt x="0" y="0"/>
                  </a:lnTo>
                  <a:lnTo>
                    <a:pt x="4" y="20"/>
                  </a:lnTo>
                  <a:lnTo>
                    <a:pt x="4" y="31"/>
                  </a:lnTo>
                  <a:lnTo>
                    <a:pt x="4" y="40"/>
                  </a:lnTo>
                  <a:lnTo>
                    <a:pt x="4" y="59"/>
                  </a:lnTo>
                  <a:lnTo>
                    <a:pt x="9" y="59"/>
                  </a:lnTo>
                  <a:lnTo>
                    <a:pt x="9" y="40"/>
                  </a:lnTo>
                  <a:lnTo>
                    <a:pt x="9" y="31"/>
                  </a:lnTo>
                  <a:lnTo>
                    <a:pt x="9" y="20"/>
                  </a:lnTo>
                  <a:lnTo>
                    <a:pt x="5" y="0"/>
                  </a:lnTo>
                  <a:lnTo>
                    <a:pt x="0"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321" name="Freeform 82"/>
            <p:cNvSpPr>
              <a:spLocks/>
            </p:cNvSpPr>
            <p:nvPr/>
          </p:nvSpPr>
          <p:spPr bwMode="auto">
            <a:xfrm>
              <a:off x="375" y="331"/>
              <a:ext cx="14" cy="64"/>
            </a:xfrm>
            <a:custGeom>
              <a:avLst/>
              <a:gdLst>
                <a:gd name="T0" fmla="*/ 0 w 13"/>
                <a:gd name="T1" fmla="*/ 0 h 63"/>
                <a:gd name="T2" fmla="*/ 0 w 13"/>
                <a:gd name="T3" fmla="*/ 0 h 63"/>
                <a:gd name="T4" fmla="*/ 2 w 13"/>
                <a:gd name="T5" fmla="*/ 14 h 63"/>
                <a:gd name="T6" fmla="*/ 3 w 13"/>
                <a:gd name="T7" fmla="*/ 25 h 63"/>
                <a:gd name="T8" fmla="*/ 5 w 13"/>
                <a:gd name="T9" fmla="*/ 50 h 63"/>
                <a:gd name="T10" fmla="*/ 19 w 13"/>
                <a:gd name="T11" fmla="*/ 74 h 63"/>
                <a:gd name="T12" fmla="*/ 28 w 13"/>
                <a:gd name="T13" fmla="*/ 74 h 63"/>
                <a:gd name="T14" fmla="*/ 26 w 13"/>
                <a:gd name="T15" fmla="*/ 49 h 63"/>
                <a:gd name="T16" fmla="*/ 19 w 13"/>
                <a:gd name="T17" fmla="*/ 25 h 63"/>
                <a:gd name="T18" fmla="*/ 18 w 13"/>
                <a:gd name="T19" fmla="*/ 12 h 63"/>
                <a:gd name="T20" fmla="*/ 5 w 13"/>
                <a:gd name="T21" fmla="*/ 0 h 63"/>
                <a:gd name="T22" fmla="*/ 5 w 13"/>
                <a:gd name="T23" fmla="*/ 0 h 63"/>
                <a:gd name="T24" fmla="*/ 0 w 13"/>
                <a:gd name="T25" fmla="*/ 0 h 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 h="63">
                  <a:moveTo>
                    <a:pt x="0" y="0"/>
                  </a:moveTo>
                  <a:lnTo>
                    <a:pt x="0" y="0"/>
                  </a:lnTo>
                  <a:lnTo>
                    <a:pt x="2" y="14"/>
                  </a:lnTo>
                  <a:lnTo>
                    <a:pt x="3" y="25"/>
                  </a:lnTo>
                  <a:lnTo>
                    <a:pt x="5" y="39"/>
                  </a:lnTo>
                  <a:lnTo>
                    <a:pt x="8" y="63"/>
                  </a:lnTo>
                  <a:lnTo>
                    <a:pt x="13" y="63"/>
                  </a:lnTo>
                  <a:lnTo>
                    <a:pt x="12" y="38"/>
                  </a:lnTo>
                  <a:lnTo>
                    <a:pt x="8" y="25"/>
                  </a:lnTo>
                  <a:lnTo>
                    <a:pt x="7" y="12"/>
                  </a:lnTo>
                  <a:lnTo>
                    <a:pt x="5" y="0"/>
                  </a:lnTo>
                  <a:lnTo>
                    <a:pt x="0"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322" name="Freeform 83"/>
            <p:cNvSpPr>
              <a:spLocks/>
            </p:cNvSpPr>
            <p:nvPr/>
          </p:nvSpPr>
          <p:spPr bwMode="auto">
            <a:xfrm>
              <a:off x="363" y="284"/>
              <a:ext cx="17" cy="47"/>
            </a:xfrm>
            <a:custGeom>
              <a:avLst/>
              <a:gdLst>
                <a:gd name="T0" fmla="*/ 0 w 18"/>
                <a:gd name="T1" fmla="*/ 2 h 49"/>
                <a:gd name="T2" fmla="*/ 0 w 18"/>
                <a:gd name="T3" fmla="*/ 2 h 49"/>
                <a:gd name="T4" fmla="*/ 5 w 18"/>
                <a:gd name="T5" fmla="*/ 12 h 49"/>
                <a:gd name="T6" fmla="*/ 8 w 18"/>
                <a:gd name="T7" fmla="*/ 14 h 49"/>
                <a:gd name="T8" fmla="*/ 9 w 18"/>
                <a:gd name="T9" fmla="*/ 25 h 49"/>
                <a:gd name="T10" fmla="*/ 9 w 18"/>
                <a:gd name="T11" fmla="*/ 31 h 49"/>
                <a:gd name="T12" fmla="*/ 9 w 18"/>
                <a:gd name="T13" fmla="*/ 31 h 49"/>
                <a:gd name="T14" fmla="*/ 9 w 18"/>
                <a:gd name="T15" fmla="*/ 23 h 49"/>
                <a:gd name="T16" fmla="*/ 9 w 18"/>
                <a:gd name="T17" fmla="*/ 12 h 49"/>
                <a:gd name="T18" fmla="*/ 9 w 18"/>
                <a:gd name="T19" fmla="*/ 12 h 49"/>
                <a:gd name="T20" fmla="*/ 5 w 18"/>
                <a:gd name="T21" fmla="*/ 0 h 49"/>
                <a:gd name="T22" fmla="*/ 5 w 18"/>
                <a:gd name="T23" fmla="*/ 0 h 49"/>
                <a:gd name="T24" fmla="*/ 0 w 18"/>
                <a:gd name="T25" fmla="*/ 2 h 4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 h="49">
                  <a:moveTo>
                    <a:pt x="0" y="2"/>
                  </a:moveTo>
                  <a:lnTo>
                    <a:pt x="0" y="2"/>
                  </a:lnTo>
                  <a:lnTo>
                    <a:pt x="5" y="14"/>
                  </a:lnTo>
                  <a:lnTo>
                    <a:pt x="8" y="25"/>
                  </a:lnTo>
                  <a:lnTo>
                    <a:pt x="12" y="36"/>
                  </a:lnTo>
                  <a:lnTo>
                    <a:pt x="13" y="49"/>
                  </a:lnTo>
                  <a:lnTo>
                    <a:pt x="18" y="49"/>
                  </a:lnTo>
                  <a:lnTo>
                    <a:pt x="16" y="34"/>
                  </a:lnTo>
                  <a:lnTo>
                    <a:pt x="13" y="23"/>
                  </a:lnTo>
                  <a:lnTo>
                    <a:pt x="10" y="14"/>
                  </a:lnTo>
                  <a:lnTo>
                    <a:pt x="5" y="0"/>
                  </a:lnTo>
                  <a:lnTo>
                    <a:pt x="0" y="2"/>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323" name="Freeform 84"/>
            <p:cNvSpPr>
              <a:spLocks/>
            </p:cNvSpPr>
            <p:nvPr/>
          </p:nvSpPr>
          <p:spPr bwMode="auto">
            <a:xfrm>
              <a:off x="342" y="248"/>
              <a:ext cx="26" cy="38"/>
            </a:xfrm>
            <a:custGeom>
              <a:avLst/>
              <a:gdLst>
                <a:gd name="T0" fmla="*/ 0 w 25"/>
                <a:gd name="T1" fmla="*/ 0 h 38"/>
                <a:gd name="T2" fmla="*/ 0 w 25"/>
                <a:gd name="T3" fmla="*/ 5 h 38"/>
                <a:gd name="T4" fmla="*/ 2 w 25"/>
                <a:gd name="T5" fmla="*/ 9 h 38"/>
                <a:gd name="T6" fmla="*/ 10 w 25"/>
                <a:gd name="T7" fmla="*/ 18 h 38"/>
                <a:gd name="T8" fmla="*/ 28 w 25"/>
                <a:gd name="T9" fmla="*/ 29 h 38"/>
                <a:gd name="T10" fmla="*/ 31 w 25"/>
                <a:gd name="T11" fmla="*/ 38 h 38"/>
                <a:gd name="T12" fmla="*/ 36 w 25"/>
                <a:gd name="T13" fmla="*/ 36 h 38"/>
                <a:gd name="T14" fmla="*/ 31 w 25"/>
                <a:gd name="T15" fmla="*/ 25 h 38"/>
                <a:gd name="T16" fmla="*/ 25 w 25"/>
                <a:gd name="T17" fmla="*/ 14 h 38"/>
                <a:gd name="T18" fmla="*/ 7 w 25"/>
                <a:gd name="T19" fmla="*/ 3 h 38"/>
                <a:gd name="T20" fmla="*/ 0 w 25"/>
                <a:gd name="T21" fmla="*/ 0 h 38"/>
                <a:gd name="T22" fmla="*/ 0 w 25"/>
                <a:gd name="T23" fmla="*/ 5 h 38"/>
                <a:gd name="T24" fmla="*/ 0 w 25"/>
                <a:gd name="T25" fmla="*/ 0 h 3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5" h="38">
                  <a:moveTo>
                    <a:pt x="0" y="0"/>
                  </a:moveTo>
                  <a:lnTo>
                    <a:pt x="0" y="5"/>
                  </a:lnTo>
                  <a:lnTo>
                    <a:pt x="2" y="9"/>
                  </a:lnTo>
                  <a:lnTo>
                    <a:pt x="10" y="18"/>
                  </a:lnTo>
                  <a:lnTo>
                    <a:pt x="17" y="29"/>
                  </a:lnTo>
                  <a:lnTo>
                    <a:pt x="20" y="38"/>
                  </a:lnTo>
                  <a:lnTo>
                    <a:pt x="25" y="36"/>
                  </a:lnTo>
                  <a:lnTo>
                    <a:pt x="20" y="25"/>
                  </a:lnTo>
                  <a:lnTo>
                    <a:pt x="14" y="14"/>
                  </a:lnTo>
                  <a:lnTo>
                    <a:pt x="7" y="3"/>
                  </a:lnTo>
                  <a:lnTo>
                    <a:pt x="0" y="0"/>
                  </a:lnTo>
                  <a:lnTo>
                    <a:pt x="0" y="5"/>
                  </a:lnTo>
                  <a:lnTo>
                    <a:pt x="0"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324" name="Rectangle 85"/>
            <p:cNvSpPr>
              <a:spLocks noChangeArrowheads="1"/>
            </p:cNvSpPr>
            <p:nvPr/>
          </p:nvSpPr>
          <p:spPr bwMode="auto">
            <a:xfrm>
              <a:off x="149" y="197"/>
              <a:ext cx="508" cy="6"/>
            </a:xfrm>
            <a:prstGeom prst="rect">
              <a:avLst/>
            </a:prstGeom>
            <a:solidFill>
              <a:srgbClr val="25221E"/>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pPr>
                <a:buClr>
                  <a:srgbClr val="000000"/>
                </a:buClr>
              </a:pPr>
              <a:endParaRPr lang="en-US">
                <a:solidFill>
                  <a:srgbClr val="000000"/>
                </a:solidFill>
              </a:endParaRPr>
            </a:p>
          </p:txBody>
        </p:sp>
      </p:grpSp>
      <p:sp>
        <p:nvSpPr>
          <p:cNvPr id="10244" name="Rectangle 86"/>
          <p:cNvSpPr>
            <a:spLocks noChangeArrowheads="1"/>
          </p:cNvSpPr>
          <p:nvPr/>
        </p:nvSpPr>
        <p:spPr bwMode="auto">
          <a:xfrm>
            <a:off x="685800" y="762000"/>
            <a:ext cx="1347788" cy="1825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buClrTx/>
              <a:buSzTx/>
              <a:buFontTx/>
              <a:buNone/>
            </a:pPr>
            <a:r>
              <a:rPr lang="en-GB" sz="1200">
                <a:solidFill>
                  <a:srgbClr val="000000"/>
                </a:solidFill>
                <a:latin typeface="Times New Roman" charset="0"/>
              </a:rPr>
              <a:t>University of Durham</a:t>
            </a:r>
            <a:endParaRPr lang="en-GB" sz="1200">
              <a:solidFill>
                <a:srgbClr val="000000"/>
              </a:solidFill>
              <a:latin typeface="Verdana" charset="0"/>
            </a:endParaRPr>
          </a:p>
        </p:txBody>
      </p:sp>
      <p:pic>
        <p:nvPicPr>
          <p:cNvPr id="10245" name="Picture 87" descr="icc5"/>
          <p:cNvPicPr>
            <a:picLocks noChangeAspect="1" noChangeArrowheads="1"/>
          </p:cNvPicPr>
          <p:nvPr/>
        </p:nvPicPr>
        <p:blipFill>
          <a:blip r:embed="rId4">
            <a:clrChange>
              <a:clrFrom>
                <a:srgbClr val="FFFFFD"/>
              </a:clrFrom>
              <a:clrTo>
                <a:srgbClr val="FFFFFD">
                  <a:alpha val="0"/>
                </a:srgbClr>
              </a:clrTo>
            </a:clrChange>
            <a:extLst>
              <a:ext uri="{28A0092B-C50C-407E-A947-70E740481C1C}">
                <a14:useLocalDpi xmlns:a14="http://schemas.microsoft.com/office/drawing/2010/main" val="0"/>
              </a:ext>
            </a:extLst>
          </a:blip>
          <a:srcRect/>
          <a:stretch>
            <a:fillRect/>
          </a:stretch>
        </p:blipFill>
        <p:spPr bwMode="auto">
          <a:xfrm>
            <a:off x="685800" y="228600"/>
            <a:ext cx="1360488" cy="552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10246" name="Group 96"/>
          <p:cNvGrpSpPr>
            <a:grpSpLocks/>
          </p:cNvGrpSpPr>
          <p:nvPr/>
        </p:nvGrpSpPr>
        <p:grpSpPr bwMode="auto">
          <a:xfrm>
            <a:off x="5994400" y="6464300"/>
            <a:ext cx="2998788" cy="266700"/>
            <a:chOff x="3696" y="4016"/>
            <a:chExt cx="1889" cy="168"/>
          </a:xfrm>
        </p:grpSpPr>
        <p:sp>
          <p:nvSpPr>
            <p:cNvPr id="10247" name="AutoShape 91"/>
            <p:cNvSpPr>
              <a:spLocks noChangeArrowheads="1"/>
            </p:cNvSpPr>
            <p:nvPr/>
          </p:nvSpPr>
          <p:spPr bwMode="auto">
            <a:xfrm>
              <a:off x="3728" y="4032"/>
              <a:ext cx="1840" cy="152"/>
            </a:xfrm>
            <a:prstGeom prst="roundRect">
              <a:avLst>
                <a:gd name="adj" fmla="val 16667"/>
              </a:avLst>
            </a:prstGeom>
            <a:noFill/>
            <a:ln w="28575">
              <a:solidFill>
                <a:schemeClr val="accent2"/>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pPr>
                <a:buClr>
                  <a:srgbClr val="000000"/>
                </a:buClr>
              </a:pPr>
              <a:endParaRPr lang="en-US">
                <a:solidFill>
                  <a:srgbClr val="000000"/>
                </a:solidFill>
              </a:endParaRPr>
            </a:p>
          </p:txBody>
        </p:sp>
        <p:sp>
          <p:nvSpPr>
            <p:cNvPr id="10248" name="Rectangle 94"/>
            <p:cNvSpPr>
              <a:spLocks noChangeArrowheads="1"/>
            </p:cNvSpPr>
            <p:nvPr/>
          </p:nvSpPr>
          <p:spPr bwMode="auto">
            <a:xfrm>
              <a:off x="3696" y="4016"/>
              <a:ext cx="1889" cy="1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8575">
                  <a:solidFill>
                    <a:srgbClr val="000000"/>
                  </a:solidFill>
                  <a:miter lim="800000"/>
                  <a:headEnd/>
                  <a:tailEnd/>
                </a14:hiddenLine>
              </a:ext>
            </a:extLst>
          </p:spPr>
          <p:txBody>
            <a:bodyPr lIns="95793" tIns="47896" rIns="95793" bIns="47896">
              <a:spAutoFit/>
            </a:bodyPr>
            <a:lstStyle/>
            <a:p>
              <a:pPr>
                <a:spcBef>
                  <a:spcPct val="0"/>
                </a:spcBef>
                <a:buClrTx/>
                <a:buSzTx/>
                <a:buFontTx/>
                <a:buNone/>
              </a:pPr>
              <a:r>
                <a:rPr lang="en-US" sz="1000" b="1">
                  <a:solidFill>
                    <a:srgbClr val="000066"/>
                  </a:solidFill>
                  <a:latin typeface="Verdana" charset="0"/>
                </a:rPr>
                <a:t>Institute for Computational Cosmology</a:t>
              </a:r>
            </a:p>
          </p:txBody>
        </p:sp>
      </p:grpSp>
    </p:spTree>
    <p:extLst>
      <p:ext uri="{BB962C8B-B14F-4D97-AF65-F5344CB8AC3E}">
        <p14:creationId xmlns:p14="http://schemas.microsoft.com/office/powerpoint/2010/main" val="2339718369"/>
      </p:ext>
    </p:extLst>
  </p:cSld>
  <p:clrMap bg1="lt1" tx1="dk1" bg2="lt2" tx2="dk2" accent1="accent1" accent2="accent2" accent3="accent3" accent4="accent4" accent5="accent5" accent6="accent6" hlink="hlink" folHlink="folHlink"/>
  <p:sldLayoutIdLst>
    <p:sldLayoutId id="2147483814" r:id="rId1"/>
    <p:sldLayoutId id="2147483815" r:id="rId2"/>
  </p:sldLayoutIdLst>
  <p:transition>
    <p:zoom/>
  </p:transition>
  <p:txStyles>
    <p:titleStyle>
      <a:lvl1pPr algn="ctr" defTabSz="957263" rtl="0" eaLnBrk="0" fontAlgn="base" hangingPunct="0">
        <a:spcBef>
          <a:spcPct val="0"/>
        </a:spcBef>
        <a:spcAft>
          <a:spcPct val="0"/>
        </a:spcAft>
        <a:defRPr sz="4600">
          <a:solidFill>
            <a:schemeClr val="tx2"/>
          </a:solidFill>
          <a:latin typeface="+mj-lt"/>
          <a:ea typeface="ＭＳ Ｐゴシック" pitchFamily="-65" charset="-128"/>
          <a:cs typeface="ＭＳ Ｐゴシック" pitchFamily="-65" charset="-128"/>
        </a:defRPr>
      </a:lvl1pPr>
      <a:lvl2pPr algn="ctr" defTabSz="957263" rtl="0" eaLnBrk="0" fontAlgn="base" hangingPunct="0">
        <a:spcBef>
          <a:spcPct val="0"/>
        </a:spcBef>
        <a:spcAft>
          <a:spcPct val="0"/>
        </a:spcAft>
        <a:defRPr sz="4600">
          <a:solidFill>
            <a:schemeClr val="tx2"/>
          </a:solidFill>
          <a:latin typeface="Times New Roman" pitchFamily="-65" charset="0"/>
          <a:ea typeface="ＭＳ Ｐゴシック" pitchFamily="-65" charset="-128"/>
          <a:cs typeface="ＭＳ Ｐゴシック" pitchFamily="-65" charset="-128"/>
        </a:defRPr>
      </a:lvl2pPr>
      <a:lvl3pPr algn="ctr" defTabSz="957263" rtl="0" eaLnBrk="0" fontAlgn="base" hangingPunct="0">
        <a:spcBef>
          <a:spcPct val="0"/>
        </a:spcBef>
        <a:spcAft>
          <a:spcPct val="0"/>
        </a:spcAft>
        <a:defRPr sz="4600">
          <a:solidFill>
            <a:schemeClr val="tx2"/>
          </a:solidFill>
          <a:latin typeface="Times New Roman" pitchFamily="-65" charset="0"/>
          <a:ea typeface="ＭＳ Ｐゴシック" pitchFamily="-65" charset="-128"/>
          <a:cs typeface="ＭＳ Ｐゴシック" pitchFamily="-65" charset="-128"/>
        </a:defRPr>
      </a:lvl3pPr>
      <a:lvl4pPr algn="ctr" defTabSz="957263" rtl="0" eaLnBrk="0" fontAlgn="base" hangingPunct="0">
        <a:spcBef>
          <a:spcPct val="0"/>
        </a:spcBef>
        <a:spcAft>
          <a:spcPct val="0"/>
        </a:spcAft>
        <a:defRPr sz="4600">
          <a:solidFill>
            <a:schemeClr val="tx2"/>
          </a:solidFill>
          <a:latin typeface="Times New Roman" pitchFamily="-65" charset="0"/>
          <a:ea typeface="ＭＳ Ｐゴシック" pitchFamily="-65" charset="-128"/>
          <a:cs typeface="ＭＳ Ｐゴシック" pitchFamily="-65" charset="-128"/>
        </a:defRPr>
      </a:lvl4pPr>
      <a:lvl5pPr algn="ctr" defTabSz="957263" rtl="0" eaLnBrk="0" fontAlgn="base" hangingPunct="0">
        <a:spcBef>
          <a:spcPct val="0"/>
        </a:spcBef>
        <a:spcAft>
          <a:spcPct val="0"/>
        </a:spcAft>
        <a:defRPr sz="4600">
          <a:solidFill>
            <a:schemeClr val="tx2"/>
          </a:solidFill>
          <a:latin typeface="Times New Roman" pitchFamily="-65" charset="0"/>
          <a:ea typeface="ＭＳ Ｐゴシック" pitchFamily="-65" charset="-128"/>
          <a:cs typeface="ＭＳ Ｐゴシック" pitchFamily="-65" charset="-128"/>
        </a:defRPr>
      </a:lvl5pPr>
      <a:lvl6pPr marL="457200" algn="ctr" defTabSz="957263" rtl="0" eaLnBrk="0" fontAlgn="base" hangingPunct="0">
        <a:spcBef>
          <a:spcPct val="0"/>
        </a:spcBef>
        <a:spcAft>
          <a:spcPct val="0"/>
        </a:spcAft>
        <a:defRPr sz="4600">
          <a:solidFill>
            <a:schemeClr val="tx2"/>
          </a:solidFill>
          <a:latin typeface="Times New Roman" pitchFamily="-65" charset="0"/>
        </a:defRPr>
      </a:lvl6pPr>
      <a:lvl7pPr marL="914400" algn="ctr" defTabSz="957263" rtl="0" eaLnBrk="0" fontAlgn="base" hangingPunct="0">
        <a:spcBef>
          <a:spcPct val="0"/>
        </a:spcBef>
        <a:spcAft>
          <a:spcPct val="0"/>
        </a:spcAft>
        <a:defRPr sz="4600">
          <a:solidFill>
            <a:schemeClr val="tx2"/>
          </a:solidFill>
          <a:latin typeface="Times New Roman" pitchFamily="-65" charset="0"/>
        </a:defRPr>
      </a:lvl7pPr>
      <a:lvl8pPr marL="1371600" algn="ctr" defTabSz="957263" rtl="0" eaLnBrk="0" fontAlgn="base" hangingPunct="0">
        <a:spcBef>
          <a:spcPct val="0"/>
        </a:spcBef>
        <a:spcAft>
          <a:spcPct val="0"/>
        </a:spcAft>
        <a:defRPr sz="4600">
          <a:solidFill>
            <a:schemeClr val="tx2"/>
          </a:solidFill>
          <a:latin typeface="Times New Roman" pitchFamily="-65" charset="0"/>
        </a:defRPr>
      </a:lvl8pPr>
      <a:lvl9pPr marL="1828800" algn="ctr" defTabSz="957263" rtl="0" eaLnBrk="0" fontAlgn="base" hangingPunct="0">
        <a:spcBef>
          <a:spcPct val="0"/>
        </a:spcBef>
        <a:spcAft>
          <a:spcPct val="0"/>
        </a:spcAft>
        <a:defRPr sz="4600">
          <a:solidFill>
            <a:schemeClr val="tx2"/>
          </a:solidFill>
          <a:latin typeface="Times New Roman" pitchFamily="-65" charset="0"/>
        </a:defRPr>
      </a:lvl9pPr>
    </p:titleStyle>
    <p:bodyStyle>
      <a:lvl1pPr marL="358775" indent="-358775" algn="l" defTabSz="957263" rtl="0" eaLnBrk="0" fontAlgn="base" hangingPunct="0">
        <a:spcBef>
          <a:spcPct val="20000"/>
        </a:spcBef>
        <a:spcAft>
          <a:spcPct val="0"/>
        </a:spcAft>
        <a:buChar char="•"/>
        <a:defRPr sz="3400">
          <a:solidFill>
            <a:schemeClr val="tx1"/>
          </a:solidFill>
          <a:latin typeface="+mn-lt"/>
          <a:ea typeface="ＭＳ Ｐゴシック" pitchFamily="-65" charset="-128"/>
          <a:cs typeface="ＭＳ Ｐゴシック" pitchFamily="-65" charset="-128"/>
        </a:defRPr>
      </a:lvl1pPr>
      <a:lvl2pPr marL="777875" indent="-298450" algn="l" defTabSz="957263" rtl="0" eaLnBrk="0" fontAlgn="base" hangingPunct="0">
        <a:spcBef>
          <a:spcPct val="20000"/>
        </a:spcBef>
        <a:spcAft>
          <a:spcPct val="0"/>
        </a:spcAft>
        <a:buChar char="–"/>
        <a:defRPr sz="2900">
          <a:solidFill>
            <a:schemeClr val="tx1"/>
          </a:solidFill>
          <a:latin typeface="+mn-lt"/>
          <a:ea typeface="ＭＳ Ｐゴシック" pitchFamily="-65" charset="-128"/>
        </a:defRPr>
      </a:lvl2pPr>
      <a:lvl3pPr marL="1196975" indent="-239713" algn="l" defTabSz="957263" rtl="0" eaLnBrk="0" fontAlgn="base" hangingPunct="0">
        <a:spcBef>
          <a:spcPct val="20000"/>
        </a:spcBef>
        <a:spcAft>
          <a:spcPct val="0"/>
        </a:spcAft>
        <a:buChar char="•"/>
        <a:defRPr sz="2500">
          <a:solidFill>
            <a:schemeClr val="tx1"/>
          </a:solidFill>
          <a:latin typeface="+mn-lt"/>
          <a:ea typeface="ＭＳ Ｐゴシック" pitchFamily="-65" charset="-128"/>
        </a:defRPr>
      </a:lvl3pPr>
      <a:lvl4pPr marL="1676400" indent="-239713" algn="l" defTabSz="957263" rtl="0" eaLnBrk="0" fontAlgn="base" hangingPunct="0">
        <a:spcBef>
          <a:spcPct val="20000"/>
        </a:spcBef>
        <a:spcAft>
          <a:spcPct val="0"/>
        </a:spcAft>
        <a:buChar char="–"/>
        <a:defRPr sz="2100">
          <a:solidFill>
            <a:schemeClr val="tx1"/>
          </a:solidFill>
          <a:latin typeface="+mn-lt"/>
          <a:ea typeface="ＭＳ Ｐゴシック" pitchFamily="-65" charset="-128"/>
        </a:defRPr>
      </a:lvl4pPr>
      <a:lvl5pPr marL="2155825" indent="-239713" algn="l" defTabSz="957263" rtl="0" eaLnBrk="0" fontAlgn="base" hangingPunct="0">
        <a:spcBef>
          <a:spcPct val="20000"/>
        </a:spcBef>
        <a:spcAft>
          <a:spcPct val="0"/>
        </a:spcAft>
        <a:buChar char="»"/>
        <a:defRPr sz="2100">
          <a:solidFill>
            <a:schemeClr val="tx1"/>
          </a:solidFill>
          <a:latin typeface="+mn-lt"/>
          <a:ea typeface="ＭＳ Ｐゴシック" pitchFamily="-65" charset="-128"/>
        </a:defRPr>
      </a:lvl5pPr>
      <a:lvl6pPr marL="2613025" indent="-239713" algn="l" defTabSz="957263" rtl="0" eaLnBrk="0" fontAlgn="base" hangingPunct="0">
        <a:spcBef>
          <a:spcPct val="20000"/>
        </a:spcBef>
        <a:spcAft>
          <a:spcPct val="0"/>
        </a:spcAft>
        <a:buChar char="»"/>
        <a:defRPr sz="2100">
          <a:solidFill>
            <a:schemeClr val="tx1"/>
          </a:solidFill>
          <a:latin typeface="+mn-lt"/>
          <a:ea typeface="ＭＳ Ｐゴシック" pitchFamily="-65" charset="-128"/>
        </a:defRPr>
      </a:lvl6pPr>
      <a:lvl7pPr marL="3070225" indent="-239713" algn="l" defTabSz="957263" rtl="0" eaLnBrk="0" fontAlgn="base" hangingPunct="0">
        <a:spcBef>
          <a:spcPct val="20000"/>
        </a:spcBef>
        <a:spcAft>
          <a:spcPct val="0"/>
        </a:spcAft>
        <a:buChar char="»"/>
        <a:defRPr sz="2100">
          <a:solidFill>
            <a:schemeClr val="tx1"/>
          </a:solidFill>
          <a:latin typeface="+mn-lt"/>
          <a:ea typeface="ＭＳ Ｐゴシック" pitchFamily="-65" charset="-128"/>
        </a:defRPr>
      </a:lvl7pPr>
      <a:lvl8pPr marL="3527425" indent="-239713" algn="l" defTabSz="957263" rtl="0" eaLnBrk="0" fontAlgn="base" hangingPunct="0">
        <a:spcBef>
          <a:spcPct val="20000"/>
        </a:spcBef>
        <a:spcAft>
          <a:spcPct val="0"/>
        </a:spcAft>
        <a:buChar char="»"/>
        <a:defRPr sz="2100">
          <a:solidFill>
            <a:schemeClr val="tx1"/>
          </a:solidFill>
          <a:latin typeface="+mn-lt"/>
          <a:ea typeface="ＭＳ Ｐゴシック" pitchFamily="-65" charset="-128"/>
        </a:defRPr>
      </a:lvl8pPr>
      <a:lvl9pPr marL="3984625" indent="-239713" algn="l" defTabSz="957263" rtl="0" eaLnBrk="0" fontAlgn="base" hangingPunct="0">
        <a:spcBef>
          <a:spcPct val="20000"/>
        </a:spcBef>
        <a:spcAft>
          <a:spcPct val="0"/>
        </a:spcAft>
        <a:buChar char="»"/>
        <a:defRPr sz="2100">
          <a:solidFill>
            <a:schemeClr val="tx1"/>
          </a:solidFill>
          <a:latin typeface="+mn-lt"/>
          <a:ea typeface="ＭＳ Ｐゴシック" pitchFamily="-65"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CCFF"/>
            </a:gs>
            <a:gs pos="100000">
              <a:srgbClr val="C1F3FF"/>
            </a:gs>
          </a:gsLst>
          <a:lin ang="5400000" scaled="1"/>
        </a:gradFill>
        <a:effectLst/>
      </p:bgPr>
    </p:bg>
    <p:spTree>
      <p:nvGrpSpPr>
        <p:cNvPr id="1" name=""/>
        <p:cNvGrpSpPr/>
        <p:nvPr/>
      </p:nvGrpSpPr>
      <p:grpSpPr>
        <a:xfrm>
          <a:off x="0" y="0"/>
          <a:ext cx="0" cy="0"/>
          <a:chOff x="0" y="0"/>
          <a:chExt cx="0" cy="0"/>
        </a:xfrm>
      </p:grpSpPr>
      <p:sp>
        <p:nvSpPr>
          <p:cNvPr id="1031" name="Rectangle 7"/>
          <p:cNvSpPr>
            <a:spLocks noChangeArrowheads="1"/>
          </p:cNvSpPr>
          <p:nvPr/>
        </p:nvSpPr>
        <p:spPr bwMode="auto">
          <a:xfrm>
            <a:off x="4476750" y="3030538"/>
            <a:ext cx="190500" cy="796925"/>
          </a:xfrm>
          <a:prstGeom prst="rect">
            <a:avLst/>
          </a:prstGeom>
          <a:noFill/>
          <a:ln w="28575">
            <a:noFill/>
            <a:miter lim="800000"/>
            <a:headEnd/>
            <a:tailEnd/>
          </a:ln>
          <a:effectLst/>
        </p:spPr>
        <p:txBody>
          <a:bodyPr wrap="none" lIns="95793" tIns="47896" rIns="95793" bIns="47896">
            <a:spAutoFit/>
          </a:bodyPr>
          <a:lstStyle/>
          <a:p>
            <a:pPr>
              <a:spcBef>
                <a:spcPct val="0"/>
              </a:spcBef>
              <a:buClrTx/>
              <a:buSzTx/>
              <a:buFontTx/>
              <a:buNone/>
              <a:defRPr/>
            </a:pPr>
            <a:endParaRPr lang="en-GB" sz="4600">
              <a:solidFill>
                <a:srgbClr val="000000"/>
              </a:solidFill>
              <a:latin typeface="Times New Roman" charset="0"/>
            </a:endParaRPr>
          </a:p>
        </p:txBody>
      </p:sp>
      <p:grpSp>
        <p:nvGrpSpPr>
          <p:cNvPr id="35843" name="Group 9"/>
          <p:cNvGrpSpPr>
            <a:grpSpLocks/>
          </p:cNvGrpSpPr>
          <p:nvPr/>
        </p:nvGrpSpPr>
        <p:grpSpPr bwMode="auto">
          <a:xfrm>
            <a:off x="228600" y="304800"/>
            <a:ext cx="533400" cy="561975"/>
            <a:chOff x="146" y="195"/>
            <a:chExt cx="582" cy="669"/>
          </a:xfrm>
        </p:grpSpPr>
        <p:sp>
          <p:nvSpPr>
            <p:cNvPr id="1034" name="Freeform 10"/>
            <p:cNvSpPr>
              <a:spLocks/>
            </p:cNvSpPr>
            <p:nvPr/>
          </p:nvSpPr>
          <p:spPr bwMode="auto">
            <a:xfrm>
              <a:off x="246" y="248"/>
              <a:ext cx="478" cy="612"/>
            </a:xfrm>
            <a:custGeom>
              <a:avLst/>
              <a:gdLst/>
              <a:ahLst/>
              <a:cxnLst>
                <a:cxn ang="0">
                  <a:pos x="478" y="0"/>
                </a:cxn>
                <a:cxn ang="0">
                  <a:pos x="478" y="5"/>
                </a:cxn>
                <a:cxn ang="0">
                  <a:pos x="478" y="23"/>
                </a:cxn>
                <a:cxn ang="0">
                  <a:pos x="478" y="40"/>
                </a:cxn>
                <a:cxn ang="0">
                  <a:pos x="477" y="70"/>
                </a:cxn>
                <a:cxn ang="0">
                  <a:pos x="474" y="106"/>
                </a:cxn>
                <a:cxn ang="0">
                  <a:pos x="465" y="168"/>
                </a:cxn>
                <a:cxn ang="0">
                  <a:pos x="459" y="213"/>
                </a:cxn>
                <a:cxn ang="0">
                  <a:pos x="452" y="245"/>
                </a:cxn>
                <a:cxn ang="0">
                  <a:pos x="439" y="287"/>
                </a:cxn>
                <a:cxn ang="0">
                  <a:pos x="403" y="382"/>
                </a:cxn>
                <a:cxn ang="0">
                  <a:pos x="354" y="476"/>
                </a:cxn>
                <a:cxn ang="0">
                  <a:pos x="321" y="525"/>
                </a:cxn>
                <a:cxn ang="0">
                  <a:pos x="287" y="568"/>
                </a:cxn>
                <a:cxn ang="0">
                  <a:pos x="257" y="603"/>
                </a:cxn>
                <a:cxn ang="0">
                  <a:pos x="247" y="614"/>
                </a:cxn>
                <a:cxn ang="0">
                  <a:pos x="246" y="614"/>
                </a:cxn>
                <a:cxn ang="0">
                  <a:pos x="236" y="604"/>
                </a:cxn>
                <a:cxn ang="0">
                  <a:pos x="216" y="586"/>
                </a:cxn>
                <a:cxn ang="0">
                  <a:pos x="206" y="577"/>
                </a:cxn>
                <a:cxn ang="0">
                  <a:pos x="195" y="565"/>
                </a:cxn>
                <a:cxn ang="0">
                  <a:pos x="180" y="547"/>
                </a:cxn>
                <a:cxn ang="0">
                  <a:pos x="159" y="514"/>
                </a:cxn>
                <a:cxn ang="0">
                  <a:pos x="144" y="491"/>
                </a:cxn>
                <a:cxn ang="0">
                  <a:pos x="129" y="466"/>
                </a:cxn>
                <a:cxn ang="0">
                  <a:pos x="105" y="431"/>
                </a:cxn>
                <a:cxn ang="0">
                  <a:pos x="80" y="399"/>
                </a:cxn>
                <a:cxn ang="0">
                  <a:pos x="64" y="366"/>
                </a:cxn>
                <a:cxn ang="0">
                  <a:pos x="54" y="337"/>
                </a:cxn>
                <a:cxn ang="0">
                  <a:pos x="42" y="303"/>
                </a:cxn>
                <a:cxn ang="0">
                  <a:pos x="32" y="274"/>
                </a:cxn>
                <a:cxn ang="0">
                  <a:pos x="23" y="238"/>
                </a:cxn>
                <a:cxn ang="0">
                  <a:pos x="14" y="200"/>
                </a:cxn>
                <a:cxn ang="0">
                  <a:pos x="8" y="164"/>
                </a:cxn>
                <a:cxn ang="0">
                  <a:pos x="1" y="119"/>
                </a:cxn>
                <a:cxn ang="0">
                  <a:pos x="0" y="72"/>
                </a:cxn>
                <a:cxn ang="0">
                  <a:pos x="0" y="31"/>
                </a:cxn>
                <a:cxn ang="0">
                  <a:pos x="0" y="9"/>
                </a:cxn>
                <a:cxn ang="0">
                  <a:pos x="0" y="0"/>
                </a:cxn>
              </a:cxnLst>
              <a:rect l="0" t="0" r="r" b="b"/>
              <a:pathLst>
                <a:path w="478" h="614">
                  <a:moveTo>
                    <a:pt x="0" y="0"/>
                  </a:moveTo>
                  <a:lnTo>
                    <a:pt x="478" y="0"/>
                  </a:lnTo>
                  <a:lnTo>
                    <a:pt x="478" y="0"/>
                  </a:lnTo>
                  <a:lnTo>
                    <a:pt x="478" y="5"/>
                  </a:lnTo>
                  <a:lnTo>
                    <a:pt x="478" y="13"/>
                  </a:lnTo>
                  <a:lnTo>
                    <a:pt x="478" y="23"/>
                  </a:lnTo>
                  <a:lnTo>
                    <a:pt x="478" y="31"/>
                  </a:lnTo>
                  <a:lnTo>
                    <a:pt x="478" y="40"/>
                  </a:lnTo>
                  <a:lnTo>
                    <a:pt x="477" y="54"/>
                  </a:lnTo>
                  <a:lnTo>
                    <a:pt x="477" y="70"/>
                  </a:lnTo>
                  <a:lnTo>
                    <a:pt x="475" y="88"/>
                  </a:lnTo>
                  <a:lnTo>
                    <a:pt x="474" y="106"/>
                  </a:lnTo>
                  <a:lnTo>
                    <a:pt x="469" y="148"/>
                  </a:lnTo>
                  <a:lnTo>
                    <a:pt x="465" y="168"/>
                  </a:lnTo>
                  <a:lnTo>
                    <a:pt x="462" y="182"/>
                  </a:lnTo>
                  <a:lnTo>
                    <a:pt x="459" y="213"/>
                  </a:lnTo>
                  <a:lnTo>
                    <a:pt x="455" y="227"/>
                  </a:lnTo>
                  <a:lnTo>
                    <a:pt x="452" y="245"/>
                  </a:lnTo>
                  <a:lnTo>
                    <a:pt x="446" y="265"/>
                  </a:lnTo>
                  <a:lnTo>
                    <a:pt x="439" y="287"/>
                  </a:lnTo>
                  <a:lnTo>
                    <a:pt x="423" y="337"/>
                  </a:lnTo>
                  <a:lnTo>
                    <a:pt x="403" y="382"/>
                  </a:lnTo>
                  <a:lnTo>
                    <a:pt x="380" y="429"/>
                  </a:lnTo>
                  <a:lnTo>
                    <a:pt x="354" y="476"/>
                  </a:lnTo>
                  <a:lnTo>
                    <a:pt x="339" y="500"/>
                  </a:lnTo>
                  <a:lnTo>
                    <a:pt x="321" y="525"/>
                  </a:lnTo>
                  <a:lnTo>
                    <a:pt x="303" y="547"/>
                  </a:lnTo>
                  <a:lnTo>
                    <a:pt x="287" y="568"/>
                  </a:lnTo>
                  <a:lnTo>
                    <a:pt x="272" y="586"/>
                  </a:lnTo>
                  <a:lnTo>
                    <a:pt x="257" y="603"/>
                  </a:lnTo>
                  <a:lnTo>
                    <a:pt x="249" y="612"/>
                  </a:lnTo>
                  <a:lnTo>
                    <a:pt x="247" y="614"/>
                  </a:lnTo>
                  <a:lnTo>
                    <a:pt x="247" y="614"/>
                  </a:lnTo>
                  <a:lnTo>
                    <a:pt x="246" y="614"/>
                  </a:lnTo>
                  <a:lnTo>
                    <a:pt x="241" y="610"/>
                  </a:lnTo>
                  <a:lnTo>
                    <a:pt x="236" y="604"/>
                  </a:lnTo>
                  <a:lnTo>
                    <a:pt x="231" y="599"/>
                  </a:lnTo>
                  <a:lnTo>
                    <a:pt x="216" y="586"/>
                  </a:lnTo>
                  <a:lnTo>
                    <a:pt x="211" y="583"/>
                  </a:lnTo>
                  <a:lnTo>
                    <a:pt x="206" y="577"/>
                  </a:lnTo>
                  <a:lnTo>
                    <a:pt x="198" y="570"/>
                  </a:lnTo>
                  <a:lnTo>
                    <a:pt x="195" y="565"/>
                  </a:lnTo>
                  <a:lnTo>
                    <a:pt x="187" y="558"/>
                  </a:lnTo>
                  <a:lnTo>
                    <a:pt x="180" y="547"/>
                  </a:lnTo>
                  <a:lnTo>
                    <a:pt x="170" y="534"/>
                  </a:lnTo>
                  <a:lnTo>
                    <a:pt x="159" y="514"/>
                  </a:lnTo>
                  <a:lnTo>
                    <a:pt x="151" y="505"/>
                  </a:lnTo>
                  <a:lnTo>
                    <a:pt x="144" y="491"/>
                  </a:lnTo>
                  <a:lnTo>
                    <a:pt x="137" y="478"/>
                  </a:lnTo>
                  <a:lnTo>
                    <a:pt x="129" y="466"/>
                  </a:lnTo>
                  <a:lnTo>
                    <a:pt x="116" y="447"/>
                  </a:lnTo>
                  <a:lnTo>
                    <a:pt x="105" y="431"/>
                  </a:lnTo>
                  <a:lnTo>
                    <a:pt x="91" y="417"/>
                  </a:lnTo>
                  <a:lnTo>
                    <a:pt x="80" y="399"/>
                  </a:lnTo>
                  <a:lnTo>
                    <a:pt x="70" y="379"/>
                  </a:lnTo>
                  <a:lnTo>
                    <a:pt x="64" y="366"/>
                  </a:lnTo>
                  <a:lnTo>
                    <a:pt x="59" y="354"/>
                  </a:lnTo>
                  <a:lnTo>
                    <a:pt x="54" y="337"/>
                  </a:lnTo>
                  <a:lnTo>
                    <a:pt x="47" y="321"/>
                  </a:lnTo>
                  <a:lnTo>
                    <a:pt x="42" y="303"/>
                  </a:lnTo>
                  <a:lnTo>
                    <a:pt x="36" y="287"/>
                  </a:lnTo>
                  <a:lnTo>
                    <a:pt x="32" y="274"/>
                  </a:lnTo>
                  <a:lnTo>
                    <a:pt x="28" y="260"/>
                  </a:lnTo>
                  <a:lnTo>
                    <a:pt x="23" y="238"/>
                  </a:lnTo>
                  <a:lnTo>
                    <a:pt x="18" y="218"/>
                  </a:lnTo>
                  <a:lnTo>
                    <a:pt x="14" y="200"/>
                  </a:lnTo>
                  <a:lnTo>
                    <a:pt x="11" y="182"/>
                  </a:lnTo>
                  <a:lnTo>
                    <a:pt x="8" y="164"/>
                  </a:lnTo>
                  <a:lnTo>
                    <a:pt x="5" y="142"/>
                  </a:lnTo>
                  <a:lnTo>
                    <a:pt x="1" y="119"/>
                  </a:lnTo>
                  <a:lnTo>
                    <a:pt x="0" y="97"/>
                  </a:lnTo>
                  <a:lnTo>
                    <a:pt x="0" y="72"/>
                  </a:lnTo>
                  <a:lnTo>
                    <a:pt x="0" y="50"/>
                  </a:lnTo>
                  <a:lnTo>
                    <a:pt x="0" y="31"/>
                  </a:lnTo>
                  <a:lnTo>
                    <a:pt x="0" y="14"/>
                  </a:lnTo>
                  <a:lnTo>
                    <a:pt x="0" y="9"/>
                  </a:lnTo>
                  <a:lnTo>
                    <a:pt x="0" y="3"/>
                  </a:lnTo>
                  <a:lnTo>
                    <a:pt x="0" y="0"/>
                  </a:lnTo>
                  <a:lnTo>
                    <a:pt x="0" y="0"/>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35" name="Freeform 11"/>
            <p:cNvSpPr>
              <a:spLocks/>
            </p:cNvSpPr>
            <p:nvPr/>
          </p:nvSpPr>
          <p:spPr bwMode="auto">
            <a:xfrm>
              <a:off x="246" y="240"/>
              <a:ext cx="480" cy="9"/>
            </a:xfrm>
            <a:custGeom>
              <a:avLst/>
              <a:gdLst/>
              <a:ahLst/>
              <a:cxnLst>
                <a:cxn ang="0">
                  <a:pos x="480" y="6"/>
                </a:cxn>
                <a:cxn ang="0">
                  <a:pos x="478" y="0"/>
                </a:cxn>
                <a:cxn ang="0">
                  <a:pos x="0" y="0"/>
                </a:cxn>
                <a:cxn ang="0">
                  <a:pos x="0" y="8"/>
                </a:cxn>
                <a:cxn ang="0">
                  <a:pos x="478" y="8"/>
                </a:cxn>
                <a:cxn ang="0">
                  <a:pos x="480" y="6"/>
                </a:cxn>
              </a:cxnLst>
              <a:rect l="0" t="0" r="r" b="b"/>
              <a:pathLst>
                <a:path w="480" h="8">
                  <a:moveTo>
                    <a:pt x="480" y="6"/>
                  </a:moveTo>
                  <a:lnTo>
                    <a:pt x="478" y="0"/>
                  </a:lnTo>
                  <a:lnTo>
                    <a:pt x="0" y="0"/>
                  </a:lnTo>
                  <a:lnTo>
                    <a:pt x="0" y="8"/>
                  </a:lnTo>
                  <a:lnTo>
                    <a:pt x="478" y="8"/>
                  </a:lnTo>
                  <a:lnTo>
                    <a:pt x="480" y="6"/>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36" name="Freeform 12"/>
            <p:cNvSpPr>
              <a:spLocks/>
            </p:cNvSpPr>
            <p:nvPr/>
          </p:nvSpPr>
          <p:spPr bwMode="auto">
            <a:xfrm>
              <a:off x="721" y="248"/>
              <a:ext cx="7" cy="23"/>
            </a:xfrm>
            <a:custGeom>
              <a:avLst/>
              <a:gdLst/>
              <a:ahLst/>
              <a:cxnLst>
                <a:cxn ang="0">
                  <a:pos x="5" y="23"/>
                </a:cxn>
                <a:cxn ang="0">
                  <a:pos x="5" y="23"/>
                </a:cxn>
                <a:cxn ang="0">
                  <a:pos x="7" y="5"/>
                </a:cxn>
                <a:cxn ang="0">
                  <a:pos x="5" y="0"/>
                </a:cxn>
                <a:cxn ang="0">
                  <a:pos x="0" y="0"/>
                </a:cxn>
                <a:cxn ang="0">
                  <a:pos x="0" y="5"/>
                </a:cxn>
                <a:cxn ang="0">
                  <a:pos x="0" y="22"/>
                </a:cxn>
                <a:cxn ang="0">
                  <a:pos x="0" y="22"/>
                </a:cxn>
                <a:cxn ang="0">
                  <a:pos x="5" y="23"/>
                </a:cxn>
              </a:cxnLst>
              <a:rect l="0" t="0" r="r" b="b"/>
              <a:pathLst>
                <a:path w="7" h="23">
                  <a:moveTo>
                    <a:pt x="5" y="23"/>
                  </a:moveTo>
                  <a:lnTo>
                    <a:pt x="5" y="23"/>
                  </a:lnTo>
                  <a:lnTo>
                    <a:pt x="7" y="5"/>
                  </a:lnTo>
                  <a:lnTo>
                    <a:pt x="5" y="0"/>
                  </a:lnTo>
                  <a:lnTo>
                    <a:pt x="0" y="0"/>
                  </a:lnTo>
                  <a:lnTo>
                    <a:pt x="0" y="5"/>
                  </a:lnTo>
                  <a:lnTo>
                    <a:pt x="0" y="22"/>
                  </a:lnTo>
                  <a:lnTo>
                    <a:pt x="0" y="22"/>
                  </a:lnTo>
                  <a:lnTo>
                    <a:pt x="5" y="23"/>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37" name="Freeform 13"/>
            <p:cNvSpPr>
              <a:spLocks/>
            </p:cNvSpPr>
            <p:nvPr/>
          </p:nvSpPr>
          <p:spPr bwMode="auto">
            <a:xfrm>
              <a:off x="711" y="269"/>
              <a:ext cx="16" cy="127"/>
            </a:xfrm>
            <a:custGeom>
              <a:avLst/>
              <a:gdLst/>
              <a:ahLst/>
              <a:cxnLst>
                <a:cxn ang="0">
                  <a:pos x="5" y="126"/>
                </a:cxn>
                <a:cxn ang="0">
                  <a:pos x="5" y="126"/>
                </a:cxn>
                <a:cxn ang="0">
                  <a:pos x="12" y="86"/>
                </a:cxn>
                <a:cxn ang="0">
                  <a:pos x="13" y="48"/>
                </a:cxn>
                <a:cxn ang="0">
                  <a:pos x="15" y="18"/>
                </a:cxn>
                <a:cxn ang="0">
                  <a:pos x="15" y="1"/>
                </a:cxn>
                <a:cxn ang="0">
                  <a:pos x="10" y="0"/>
                </a:cxn>
                <a:cxn ang="0">
                  <a:pos x="10" y="18"/>
                </a:cxn>
                <a:cxn ang="0">
                  <a:pos x="9" y="48"/>
                </a:cxn>
                <a:cxn ang="0">
                  <a:pos x="5" y="84"/>
                </a:cxn>
                <a:cxn ang="0">
                  <a:pos x="0" y="126"/>
                </a:cxn>
                <a:cxn ang="0">
                  <a:pos x="0" y="126"/>
                </a:cxn>
                <a:cxn ang="0">
                  <a:pos x="5" y="126"/>
                </a:cxn>
              </a:cxnLst>
              <a:rect l="0" t="0" r="r" b="b"/>
              <a:pathLst>
                <a:path w="15" h="126">
                  <a:moveTo>
                    <a:pt x="5" y="126"/>
                  </a:moveTo>
                  <a:lnTo>
                    <a:pt x="5" y="126"/>
                  </a:lnTo>
                  <a:lnTo>
                    <a:pt x="12" y="86"/>
                  </a:lnTo>
                  <a:lnTo>
                    <a:pt x="13" y="48"/>
                  </a:lnTo>
                  <a:lnTo>
                    <a:pt x="15" y="18"/>
                  </a:lnTo>
                  <a:lnTo>
                    <a:pt x="15" y="1"/>
                  </a:lnTo>
                  <a:lnTo>
                    <a:pt x="10" y="0"/>
                  </a:lnTo>
                  <a:lnTo>
                    <a:pt x="10" y="18"/>
                  </a:lnTo>
                  <a:lnTo>
                    <a:pt x="9" y="48"/>
                  </a:lnTo>
                  <a:lnTo>
                    <a:pt x="5" y="84"/>
                  </a:lnTo>
                  <a:lnTo>
                    <a:pt x="0" y="126"/>
                  </a:lnTo>
                  <a:lnTo>
                    <a:pt x="0" y="126"/>
                  </a:lnTo>
                  <a:lnTo>
                    <a:pt x="5" y="126"/>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38" name="Freeform 14"/>
            <p:cNvSpPr>
              <a:spLocks/>
            </p:cNvSpPr>
            <p:nvPr/>
          </p:nvSpPr>
          <p:spPr bwMode="auto">
            <a:xfrm>
              <a:off x="681" y="395"/>
              <a:ext cx="35" cy="138"/>
            </a:xfrm>
            <a:custGeom>
              <a:avLst/>
              <a:gdLst/>
              <a:ahLst/>
              <a:cxnLst>
                <a:cxn ang="0">
                  <a:pos x="6" y="139"/>
                </a:cxn>
                <a:cxn ang="0">
                  <a:pos x="6" y="139"/>
                </a:cxn>
                <a:cxn ang="0">
                  <a:pos x="18" y="99"/>
                </a:cxn>
                <a:cxn ang="0">
                  <a:pos x="24" y="67"/>
                </a:cxn>
                <a:cxn ang="0">
                  <a:pos x="29" y="36"/>
                </a:cxn>
                <a:cxn ang="0">
                  <a:pos x="34" y="0"/>
                </a:cxn>
                <a:cxn ang="0">
                  <a:pos x="29" y="0"/>
                </a:cxn>
                <a:cxn ang="0">
                  <a:pos x="24" y="34"/>
                </a:cxn>
                <a:cxn ang="0">
                  <a:pos x="19" y="65"/>
                </a:cxn>
                <a:cxn ang="0">
                  <a:pos x="13" y="97"/>
                </a:cxn>
                <a:cxn ang="0">
                  <a:pos x="0" y="139"/>
                </a:cxn>
                <a:cxn ang="0">
                  <a:pos x="0" y="139"/>
                </a:cxn>
                <a:cxn ang="0">
                  <a:pos x="6" y="139"/>
                </a:cxn>
              </a:cxnLst>
              <a:rect l="0" t="0" r="r" b="b"/>
              <a:pathLst>
                <a:path w="34" h="139">
                  <a:moveTo>
                    <a:pt x="6" y="139"/>
                  </a:moveTo>
                  <a:lnTo>
                    <a:pt x="6" y="139"/>
                  </a:lnTo>
                  <a:lnTo>
                    <a:pt x="18" y="99"/>
                  </a:lnTo>
                  <a:lnTo>
                    <a:pt x="24" y="67"/>
                  </a:lnTo>
                  <a:lnTo>
                    <a:pt x="29" y="36"/>
                  </a:lnTo>
                  <a:lnTo>
                    <a:pt x="34" y="0"/>
                  </a:lnTo>
                  <a:lnTo>
                    <a:pt x="29" y="0"/>
                  </a:lnTo>
                  <a:lnTo>
                    <a:pt x="24" y="34"/>
                  </a:lnTo>
                  <a:lnTo>
                    <a:pt x="19" y="65"/>
                  </a:lnTo>
                  <a:lnTo>
                    <a:pt x="13" y="97"/>
                  </a:lnTo>
                  <a:lnTo>
                    <a:pt x="0" y="139"/>
                  </a:lnTo>
                  <a:lnTo>
                    <a:pt x="0" y="139"/>
                  </a:lnTo>
                  <a:lnTo>
                    <a:pt x="6" y="139"/>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39" name="Freeform 15"/>
            <p:cNvSpPr>
              <a:spLocks/>
            </p:cNvSpPr>
            <p:nvPr/>
          </p:nvSpPr>
          <p:spPr bwMode="auto">
            <a:xfrm>
              <a:off x="598" y="533"/>
              <a:ext cx="90" cy="189"/>
            </a:xfrm>
            <a:custGeom>
              <a:avLst/>
              <a:gdLst/>
              <a:ahLst/>
              <a:cxnLst>
                <a:cxn ang="0">
                  <a:pos x="5" y="189"/>
                </a:cxn>
                <a:cxn ang="0">
                  <a:pos x="5" y="189"/>
                </a:cxn>
                <a:cxn ang="0">
                  <a:pos x="18" y="168"/>
                </a:cxn>
                <a:cxn ang="0">
                  <a:pos x="30" y="144"/>
                </a:cxn>
                <a:cxn ang="0">
                  <a:pos x="43" y="119"/>
                </a:cxn>
                <a:cxn ang="0">
                  <a:pos x="54" y="97"/>
                </a:cxn>
                <a:cxn ang="0">
                  <a:pos x="64" y="74"/>
                </a:cxn>
                <a:cxn ang="0">
                  <a:pos x="72" y="50"/>
                </a:cxn>
                <a:cxn ang="0">
                  <a:pos x="82" y="27"/>
                </a:cxn>
                <a:cxn ang="0">
                  <a:pos x="90" y="0"/>
                </a:cxn>
                <a:cxn ang="0">
                  <a:pos x="84" y="0"/>
                </a:cxn>
                <a:cxn ang="0">
                  <a:pos x="77" y="23"/>
                </a:cxn>
                <a:cxn ang="0">
                  <a:pos x="67" y="49"/>
                </a:cxn>
                <a:cxn ang="0">
                  <a:pos x="58" y="70"/>
                </a:cxn>
                <a:cxn ang="0">
                  <a:pos x="48" y="94"/>
                </a:cxn>
                <a:cxn ang="0">
                  <a:pos x="38" y="119"/>
                </a:cxn>
                <a:cxn ang="0">
                  <a:pos x="26" y="141"/>
                </a:cxn>
                <a:cxn ang="0">
                  <a:pos x="13" y="164"/>
                </a:cxn>
                <a:cxn ang="0">
                  <a:pos x="0" y="188"/>
                </a:cxn>
                <a:cxn ang="0">
                  <a:pos x="0" y="188"/>
                </a:cxn>
                <a:cxn ang="0">
                  <a:pos x="5" y="189"/>
                </a:cxn>
              </a:cxnLst>
              <a:rect l="0" t="0" r="r" b="b"/>
              <a:pathLst>
                <a:path w="90" h="189">
                  <a:moveTo>
                    <a:pt x="5" y="189"/>
                  </a:moveTo>
                  <a:lnTo>
                    <a:pt x="5" y="189"/>
                  </a:lnTo>
                  <a:lnTo>
                    <a:pt x="18" y="168"/>
                  </a:lnTo>
                  <a:lnTo>
                    <a:pt x="30" y="144"/>
                  </a:lnTo>
                  <a:lnTo>
                    <a:pt x="43" y="119"/>
                  </a:lnTo>
                  <a:lnTo>
                    <a:pt x="54" y="97"/>
                  </a:lnTo>
                  <a:lnTo>
                    <a:pt x="64" y="74"/>
                  </a:lnTo>
                  <a:lnTo>
                    <a:pt x="72" y="50"/>
                  </a:lnTo>
                  <a:lnTo>
                    <a:pt x="82" y="27"/>
                  </a:lnTo>
                  <a:lnTo>
                    <a:pt x="90" y="0"/>
                  </a:lnTo>
                  <a:lnTo>
                    <a:pt x="84" y="0"/>
                  </a:lnTo>
                  <a:lnTo>
                    <a:pt x="77" y="23"/>
                  </a:lnTo>
                  <a:lnTo>
                    <a:pt x="67" y="49"/>
                  </a:lnTo>
                  <a:lnTo>
                    <a:pt x="58" y="70"/>
                  </a:lnTo>
                  <a:lnTo>
                    <a:pt x="48" y="94"/>
                  </a:lnTo>
                  <a:lnTo>
                    <a:pt x="38" y="119"/>
                  </a:lnTo>
                  <a:lnTo>
                    <a:pt x="26" y="141"/>
                  </a:lnTo>
                  <a:lnTo>
                    <a:pt x="13" y="164"/>
                  </a:lnTo>
                  <a:lnTo>
                    <a:pt x="0" y="188"/>
                  </a:lnTo>
                  <a:lnTo>
                    <a:pt x="0" y="188"/>
                  </a:lnTo>
                  <a:lnTo>
                    <a:pt x="5" y="189"/>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40" name="Freeform 16"/>
            <p:cNvSpPr>
              <a:spLocks/>
            </p:cNvSpPr>
            <p:nvPr/>
          </p:nvSpPr>
          <p:spPr bwMode="auto">
            <a:xfrm>
              <a:off x="491" y="722"/>
              <a:ext cx="113" cy="142"/>
            </a:xfrm>
            <a:custGeom>
              <a:avLst/>
              <a:gdLst/>
              <a:ahLst/>
              <a:cxnLst>
                <a:cxn ang="0">
                  <a:pos x="2" y="142"/>
                </a:cxn>
                <a:cxn ang="0">
                  <a:pos x="3" y="140"/>
                </a:cxn>
                <a:cxn ang="0">
                  <a:pos x="16" y="129"/>
                </a:cxn>
                <a:cxn ang="0">
                  <a:pos x="44" y="95"/>
                </a:cxn>
                <a:cxn ang="0">
                  <a:pos x="62" y="74"/>
                </a:cxn>
                <a:cxn ang="0">
                  <a:pos x="80" y="50"/>
                </a:cxn>
                <a:cxn ang="0">
                  <a:pos x="97" y="27"/>
                </a:cxn>
                <a:cxn ang="0">
                  <a:pos x="113" y="1"/>
                </a:cxn>
                <a:cxn ang="0">
                  <a:pos x="108" y="0"/>
                </a:cxn>
                <a:cxn ang="0">
                  <a:pos x="92" y="21"/>
                </a:cxn>
                <a:cxn ang="0">
                  <a:pos x="75" y="46"/>
                </a:cxn>
                <a:cxn ang="0">
                  <a:pos x="57" y="70"/>
                </a:cxn>
                <a:cxn ang="0">
                  <a:pos x="39" y="90"/>
                </a:cxn>
                <a:cxn ang="0">
                  <a:pos x="13" y="124"/>
                </a:cxn>
                <a:cxn ang="0">
                  <a:pos x="0" y="137"/>
                </a:cxn>
                <a:cxn ang="0">
                  <a:pos x="3" y="137"/>
                </a:cxn>
                <a:cxn ang="0">
                  <a:pos x="2" y="142"/>
                </a:cxn>
              </a:cxnLst>
              <a:rect l="0" t="0" r="r" b="b"/>
              <a:pathLst>
                <a:path w="113" h="142">
                  <a:moveTo>
                    <a:pt x="2" y="142"/>
                  </a:moveTo>
                  <a:lnTo>
                    <a:pt x="3" y="140"/>
                  </a:lnTo>
                  <a:lnTo>
                    <a:pt x="16" y="129"/>
                  </a:lnTo>
                  <a:lnTo>
                    <a:pt x="44" y="95"/>
                  </a:lnTo>
                  <a:lnTo>
                    <a:pt x="62" y="74"/>
                  </a:lnTo>
                  <a:lnTo>
                    <a:pt x="80" y="50"/>
                  </a:lnTo>
                  <a:lnTo>
                    <a:pt x="97" y="27"/>
                  </a:lnTo>
                  <a:lnTo>
                    <a:pt x="113" y="1"/>
                  </a:lnTo>
                  <a:lnTo>
                    <a:pt x="108" y="0"/>
                  </a:lnTo>
                  <a:lnTo>
                    <a:pt x="92" y="21"/>
                  </a:lnTo>
                  <a:lnTo>
                    <a:pt x="75" y="46"/>
                  </a:lnTo>
                  <a:lnTo>
                    <a:pt x="57" y="70"/>
                  </a:lnTo>
                  <a:lnTo>
                    <a:pt x="39" y="90"/>
                  </a:lnTo>
                  <a:lnTo>
                    <a:pt x="13" y="124"/>
                  </a:lnTo>
                  <a:lnTo>
                    <a:pt x="0" y="137"/>
                  </a:lnTo>
                  <a:lnTo>
                    <a:pt x="3" y="137"/>
                  </a:lnTo>
                  <a:lnTo>
                    <a:pt x="2" y="142"/>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41" name="Freeform 17"/>
            <p:cNvSpPr>
              <a:spLocks/>
            </p:cNvSpPr>
            <p:nvPr/>
          </p:nvSpPr>
          <p:spPr bwMode="auto">
            <a:xfrm>
              <a:off x="449" y="821"/>
              <a:ext cx="43" cy="43"/>
            </a:xfrm>
            <a:custGeom>
              <a:avLst/>
              <a:gdLst/>
              <a:ahLst/>
              <a:cxnLst>
                <a:cxn ang="0">
                  <a:pos x="0" y="5"/>
                </a:cxn>
                <a:cxn ang="0">
                  <a:pos x="0" y="5"/>
                </a:cxn>
                <a:cxn ang="0">
                  <a:pos x="25" y="29"/>
                </a:cxn>
                <a:cxn ang="0">
                  <a:pos x="43" y="43"/>
                </a:cxn>
                <a:cxn ang="0">
                  <a:pos x="44" y="38"/>
                </a:cxn>
                <a:cxn ang="0">
                  <a:pos x="28" y="23"/>
                </a:cxn>
                <a:cxn ang="0">
                  <a:pos x="5" y="0"/>
                </a:cxn>
                <a:cxn ang="0">
                  <a:pos x="5" y="0"/>
                </a:cxn>
                <a:cxn ang="0">
                  <a:pos x="0" y="5"/>
                </a:cxn>
              </a:cxnLst>
              <a:rect l="0" t="0" r="r" b="b"/>
              <a:pathLst>
                <a:path w="44" h="43">
                  <a:moveTo>
                    <a:pt x="0" y="5"/>
                  </a:moveTo>
                  <a:lnTo>
                    <a:pt x="0" y="5"/>
                  </a:lnTo>
                  <a:lnTo>
                    <a:pt x="25" y="29"/>
                  </a:lnTo>
                  <a:lnTo>
                    <a:pt x="43" y="43"/>
                  </a:lnTo>
                  <a:lnTo>
                    <a:pt x="44" y="38"/>
                  </a:lnTo>
                  <a:lnTo>
                    <a:pt x="28" y="23"/>
                  </a:lnTo>
                  <a:lnTo>
                    <a:pt x="5" y="0"/>
                  </a:lnTo>
                  <a:lnTo>
                    <a:pt x="5" y="0"/>
                  </a:lnTo>
                  <a:lnTo>
                    <a:pt x="0" y="5"/>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42" name="Freeform 18"/>
            <p:cNvSpPr>
              <a:spLocks/>
            </p:cNvSpPr>
            <p:nvPr/>
          </p:nvSpPr>
          <p:spPr bwMode="auto">
            <a:xfrm>
              <a:off x="389" y="735"/>
              <a:ext cx="66" cy="91"/>
            </a:xfrm>
            <a:custGeom>
              <a:avLst/>
              <a:gdLst/>
              <a:ahLst/>
              <a:cxnLst>
                <a:cxn ang="0">
                  <a:pos x="0" y="4"/>
                </a:cxn>
                <a:cxn ang="0">
                  <a:pos x="0" y="4"/>
                </a:cxn>
                <a:cxn ang="0">
                  <a:pos x="13" y="27"/>
                </a:cxn>
                <a:cxn ang="0">
                  <a:pos x="27" y="45"/>
                </a:cxn>
                <a:cxn ang="0">
                  <a:pos x="35" y="61"/>
                </a:cxn>
                <a:cxn ang="0">
                  <a:pos x="45" y="70"/>
                </a:cxn>
                <a:cxn ang="0">
                  <a:pos x="54" y="83"/>
                </a:cxn>
                <a:cxn ang="0">
                  <a:pos x="61" y="90"/>
                </a:cxn>
                <a:cxn ang="0">
                  <a:pos x="66" y="85"/>
                </a:cxn>
                <a:cxn ang="0">
                  <a:pos x="59" y="78"/>
                </a:cxn>
                <a:cxn ang="0">
                  <a:pos x="48" y="65"/>
                </a:cxn>
                <a:cxn ang="0">
                  <a:pos x="40" y="56"/>
                </a:cxn>
                <a:cxn ang="0">
                  <a:pos x="30" y="43"/>
                </a:cxn>
                <a:cxn ang="0">
                  <a:pos x="18" y="25"/>
                </a:cxn>
                <a:cxn ang="0">
                  <a:pos x="5" y="0"/>
                </a:cxn>
                <a:cxn ang="0">
                  <a:pos x="5" y="0"/>
                </a:cxn>
                <a:cxn ang="0">
                  <a:pos x="0" y="4"/>
                </a:cxn>
              </a:cxnLst>
              <a:rect l="0" t="0" r="r" b="b"/>
              <a:pathLst>
                <a:path w="66" h="90">
                  <a:moveTo>
                    <a:pt x="0" y="4"/>
                  </a:moveTo>
                  <a:lnTo>
                    <a:pt x="0" y="4"/>
                  </a:lnTo>
                  <a:lnTo>
                    <a:pt x="13" y="27"/>
                  </a:lnTo>
                  <a:lnTo>
                    <a:pt x="27" y="45"/>
                  </a:lnTo>
                  <a:lnTo>
                    <a:pt x="35" y="61"/>
                  </a:lnTo>
                  <a:lnTo>
                    <a:pt x="45" y="70"/>
                  </a:lnTo>
                  <a:lnTo>
                    <a:pt x="54" y="83"/>
                  </a:lnTo>
                  <a:lnTo>
                    <a:pt x="61" y="90"/>
                  </a:lnTo>
                  <a:lnTo>
                    <a:pt x="66" y="85"/>
                  </a:lnTo>
                  <a:lnTo>
                    <a:pt x="59" y="78"/>
                  </a:lnTo>
                  <a:lnTo>
                    <a:pt x="48" y="65"/>
                  </a:lnTo>
                  <a:lnTo>
                    <a:pt x="40" y="56"/>
                  </a:lnTo>
                  <a:lnTo>
                    <a:pt x="30" y="43"/>
                  </a:lnTo>
                  <a:lnTo>
                    <a:pt x="18" y="25"/>
                  </a:lnTo>
                  <a:lnTo>
                    <a:pt x="5" y="0"/>
                  </a:lnTo>
                  <a:lnTo>
                    <a:pt x="5" y="0"/>
                  </a:lnTo>
                  <a:lnTo>
                    <a:pt x="0" y="4"/>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43" name="Freeform 19"/>
            <p:cNvSpPr>
              <a:spLocks/>
            </p:cNvSpPr>
            <p:nvPr/>
          </p:nvSpPr>
          <p:spPr bwMode="auto">
            <a:xfrm>
              <a:off x="290" y="565"/>
              <a:ext cx="104" cy="174"/>
            </a:xfrm>
            <a:custGeom>
              <a:avLst/>
              <a:gdLst/>
              <a:ahLst/>
              <a:cxnLst>
                <a:cxn ang="0">
                  <a:pos x="0" y="4"/>
                </a:cxn>
                <a:cxn ang="0">
                  <a:pos x="0" y="4"/>
                </a:cxn>
                <a:cxn ang="0">
                  <a:pos x="11" y="36"/>
                </a:cxn>
                <a:cxn ang="0">
                  <a:pos x="23" y="62"/>
                </a:cxn>
                <a:cxn ang="0">
                  <a:pos x="34" y="82"/>
                </a:cxn>
                <a:cxn ang="0">
                  <a:pos x="44" y="98"/>
                </a:cxn>
                <a:cxn ang="0">
                  <a:pos x="57" y="114"/>
                </a:cxn>
                <a:cxn ang="0">
                  <a:pos x="70" y="130"/>
                </a:cxn>
                <a:cxn ang="0">
                  <a:pos x="82" y="150"/>
                </a:cxn>
                <a:cxn ang="0">
                  <a:pos x="98" y="174"/>
                </a:cxn>
                <a:cxn ang="0">
                  <a:pos x="103" y="170"/>
                </a:cxn>
                <a:cxn ang="0">
                  <a:pos x="88" y="147"/>
                </a:cxn>
                <a:cxn ang="0">
                  <a:pos x="74" y="127"/>
                </a:cxn>
                <a:cxn ang="0">
                  <a:pos x="62" y="110"/>
                </a:cxn>
                <a:cxn ang="0">
                  <a:pos x="51" y="96"/>
                </a:cxn>
                <a:cxn ang="0">
                  <a:pos x="39" y="78"/>
                </a:cxn>
                <a:cxn ang="0">
                  <a:pos x="28" y="58"/>
                </a:cxn>
                <a:cxn ang="0">
                  <a:pos x="18" y="35"/>
                </a:cxn>
                <a:cxn ang="0">
                  <a:pos x="6" y="0"/>
                </a:cxn>
                <a:cxn ang="0">
                  <a:pos x="6" y="0"/>
                </a:cxn>
                <a:cxn ang="0">
                  <a:pos x="0" y="4"/>
                </a:cxn>
              </a:cxnLst>
              <a:rect l="0" t="0" r="r" b="b"/>
              <a:pathLst>
                <a:path w="103" h="174">
                  <a:moveTo>
                    <a:pt x="0" y="4"/>
                  </a:moveTo>
                  <a:lnTo>
                    <a:pt x="0" y="4"/>
                  </a:lnTo>
                  <a:lnTo>
                    <a:pt x="11" y="36"/>
                  </a:lnTo>
                  <a:lnTo>
                    <a:pt x="23" y="62"/>
                  </a:lnTo>
                  <a:lnTo>
                    <a:pt x="34" y="82"/>
                  </a:lnTo>
                  <a:lnTo>
                    <a:pt x="44" y="98"/>
                  </a:lnTo>
                  <a:lnTo>
                    <a:pt x="57" y="114"/>
                  </a:lnTo>
                  <a:lnTo>
                    <a:pt x="70" y="130"/>
                  </a:lnTo>
                  <a:lnTo>
                    <a:pt x="82" y="150"/>
                  </a:lnTo>
                  <a:lnTo>
                    <a:pt x="98" y="174"/>
                  </a:lnTo>
                  <a:lnTo>
                    <a:pt x="103" y="170"/>
                  </a:lnTo>
                  <a:lnTo>
                    <a:pt x="88" y="147"/>
                  </a:lnTo>
                  <a:lnTo>
                    <a:pt x="74" y="127"/>
                  </a:lnTo>
                  <a:lnTo>
                    <a:pt x="62" y="110"/>
                  </a:lnTo>
                  <a:lnTo>
                    <a:pt x="51" y="96"/>
                  </a:lnTo>
                  <a:lnTo>
                    <a:pt x="39" y="78"/>
                  </a:lnTo>
                  <a:lnTo>
                    <a:pt x="28" y="58"/>
                  </a:lnTo>
                  <a:lnTo>
                    <a:pt x="18" y="35"/>
                  </a:lnTo>
                  <a:lnTo>
                    <a:pt x="6" y="0"/>
                  </a:lnTo>
                  <a:lnTo>
                    <a:pt x="6" y="0"/>
                  </a:lnTo>
                  <a:lnTo>
                    <a:pt x="0" y="4"/>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44" name="Freeform 20"/>
            <p:cNvSpPr>
              <a:spLocks/>
            </p:cNvSpPr>
            <p:nvPr/>
          </p:nvSpPr>
          <p:spPr bwMode="auto">
            <a:xfrm>
              <a:off x="246" y="390"/>
              <a:ext cx="50" cy="180"/>
            </a:xfrm>
            <a:custGeom>
              <a:avLst/>
              <a:gdLst/>
              <a:ahLst/>
              <a:cxnLst>
                <a:cxn ang="0">
                  <a:pos x="0" y="0"/>
                </a:cxn>
                <a:cxn ang="0">
                  <a:pos x="1" y="0"/>
                </a:cxn>
                <a:cxn ang="0">
                  <a:pos x="8" y="42"/>
                </a:cxn>
                <a:cxn ang="0">
                  <a:pos x="14" y="76"/>
                </a:cxn>
                <a:cxn ang="0">
                  <a:pos x="26" y="120"/>
                </a:cxn>
                <a:cxn ang="0">
                  <a:pos x="44" y="181"/>
                </a:cxn>
                <a:cxn ang="0">
                  <a:pos x="50" y="177"/>
                </a:cxn>
                <a:cxn ang="0">
                  <a:pos x="31" y="118"/>
                </a:cxn>
                <a:cxn ang="0">
                  <a:pos x="21" y="76"/>
                </a:cxn>
                <a:cxn ang="0">
                  <a:pos x="13" y="40"/>
                </a:cxn>
                <a:cxn ang="0">
                  <a:pos x="8" y="0"/>
                </a:cxn>
                <a:cxn ang="0">
                  <a:pos x="8" y="0"/>
                </a:cxn>
                <a:cxn ang="0">
                  <a:pos x="0" y="0"/>
                </a:cxn>
              </a:cxnLst>
              <a:rect l="0" t="0" r="r" b="b"/>
              <a:pathLst>
                <a:path w="50" h="181">
                  <a:moveTo>
                    <a:pt x="0" y="0"/>
                  </a:moveTo>
                  <a:lnTo>
                    <a:pt x="1" y="0"/>
                  </a:lnTo>
                  <a:lnTo>
                    <a:pt x="8" y="42"/>
                  </a:lnTo>
                  <a:lnTo>
                    <a:pt x="14" y="76"/>
                  </a:lnTo>
                  <a:lnTo>
                    <a:pt x="26" y="120"/>
                  </a:lnTo>
                  <a:lnTo>
                    <a:pt x="44" y="181"/>
                  </a:lnTo>
                  <a:lnTo>
                    <a:pt x="50" y="177"/>
                  </a:lnTo>
                  <a:lnTo>
                    <a:pt x="31" y="118"/>
                  </a:lnTo>
                  <a:lnTo>
                    <a:pt x="21" y="76"/>
                  </a:lnTo>
                  <a:lnTo>
                    <a:pt x="13" y="40"/>
                  </a:lnTo>
                  <a:lnTo>
                    <a:pt x="8" y="0"/>
                  </a:lnTo>
                  <a:lnTo>
                    <a:pt x="8" y="0"/>
                  </a:lnTo>
                  <a:lnTo>
                    <a:pt x="0" y="0"/>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45" name="Freeform 21"/>
            <p:cNvSpPr>
              <a:spLocks/>
            </p:cNvSpPr>
            <p:nvPr/>
          </p:nvSpPr>
          <p:spPr bwMode="auto">
            <a:xfrm>
              <a:off x="241" y="240"/>
              <a:ext cx="12" cy="149"/>
            </a:xfrm>
            <a:custGeom>
              <a:avLst/>
              <a:gdLst/>
              <a:ahLst/>
              <a:cxnLst>
                <a:cxn ang="0">
                  <a:pos x="4" y="0"/>
                </a:cxn>
                <a:cxn ang="0">
                  <a:pos x="0" y="6"/>
                </a:cxn>
                <a:cxn ang="0">
                  <a:pos x="0" y="19"/>
                </a:cxn>
                <a:cxn ang="0">
                  <a:pos x="0" y="56"/>
                </a:cxn>
                <a:cxn ang="0">
                  <a:pos x="2" y="103"/>
                </a:cxn>
                <a:cxn ang="0">
                  <a:pos x="4" y="148"/>
                </a:cxn>
                <a:cxn ang="0">
                  <a:pos x="12" y="148"/>
                </a:cxn>
                <a:cxn ang="0">
                  <a:pos x="7" y="103"/>
                </a:cxn>
                <a:cxn ang="0">
                  <a:pos x="5" y="56"/>
                </a:cxn>
                <a:cxn ang="0">
                  <a:pos x="5" y="19"/>
                </a:cxn>
                <a:cxn ang="0">
                  <a:pos x="5" y="6"/>
                </a:cxn>
                <a:cxn ang="0">
                  <a:pos x="4" y="8"/>
                </a:cxn>
                <a:cxn ang="0">
                  <a:pos x="4" y="0"/>
                </a:cxn>
                <a:cxn ang="0">
                  <a:pos x="0" y="0"/>
                </a:cxn>
                <a:cxn ang="0">
                  <a:pos x="0" y="6"/>
                </a:cxn>
                <a:cxn ang="0">
                  <a:pos x="4" y="0"/>
                </a:cxn>
              </a:cxnLst>
              <a:rect l="0" t="0" r="r" b="b"/>
              <a:pathLst>
                <a:path w="12" h="148">
                  <a:moveTo>
                    <a:pt x="4" y="0"/>
                  </a:moveTo>
                  <a:lnTo>
                    <a:pt x="0" y="6"/>
                  </a:lnTo>
                  <a:lnTo>
                    <a:pt x="0" y="19"/>
                  </a:lnTo>
                  <a:lnTo>
                    <a:pt x="0" y="56"/>
                  </a:lnTo>
                  <a:lnTo>
                    <a:pt x="2" y="103"/>
                  </a:lnTo>
                  <a:lnTo>
                    <a:pt x="4" y="148"/>
                  </a:lnTo>
                  <a:lnTo>
                    <a:pt x="12" y="148"/>
                  </a:lnTo>
                  <a:lnTo>
                    <a:pt x="7" y="103"/>
                  </a:lnTo>
                  <a:lnTo>
                    <a:pt x="5" y="56"/>
                  </a:lnTo>
                  <a:lnTo>
                    <a:pt x="5" y="19"/>
                  </a:lnTo>
                  <a:lnTo>
                    <a:pt x="5" y="6"/>
                  </a:lnTo>
                  <a:lnTo>
                    <a:pt x="4" y="8"/>
                  </a:lnTo>
                  <a:lnTo>
                    <a:pt x="4" y="0"/>
                  </a:lnTo>
                  <a:lnTo>
                    <a:pt x="0" y="0"/>
                  </a:lnTo>
                  <a:lnTo>
                    <a:pt x="0" y="6"/>
                  </a:lnTo>
                  <a:lnTo>
                    <a:pt x="4" y="0"/>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46" name="Freeform 22"/>
            <p:cNvSpPr>
              <a:spLocks/>
            </p:cNvSpPr>
            <p:nvPr/>
          </p:nvSpPr>
          <p:spPr bwMode="auto">
            <a:xfrm>
              <a:off x="146" y="197"/>
              <a:ext cx="514" cy="654"/>
            </a:xfrm>
            <a:custGeom>
              <a:avLst/>
              <a:gdLst/>
              <a:ahLst/>
              <a:cxnLst>
                <a:cxn ang="0">
                  <a:pos x="510" y="2"/>
                </a:cxn>
                <a:cxn ang="0">
                  <a:pos x="511" y="0"/>
                </a:cxn>
                <a:cxn ang="0">
                  <a:pos x="513" y="2"/>
                </a:cxn>
                <a:cxn ang="0">
                  <a:pos x="513" y="17"/>
                </a:cxn>
                <a:cxn ang="0">
                  <a:pos x="508" y="60"/>
                </a:cxn>
                <a:cxn ang="0">
                  <a:pos x="506" y="105"/>
                </a:cxn>
                <a:cxn ang="0">
                  <a:pos x="503" y="141"/>
                </a:cxn>
                <a:cxn ang="0">
                  <a:pos x="498" y="181"/>
                </a:cxn>
                <a:cxn ang="0">
                  <a:pos x="492" y="215"/>
                </a:cxn>
                <a:cxn ang="0">
                  <a:pos x="485" y="249"/>
                </a:cxn>
                <a:cxn ang="0">
                  <a:pos x="475" y="287"/>
                </a:cxn>
                <a:cxn ang="0">
                  <a:pos x="464" y="338"/>
                </a:cxn>
                <a:cxn ang="0">
                  <a:pos x="441" y="408"/>
                </a:cxn>
                <a:cxn ang="0">
                  <a:pos x="421" y="455"/>
                </a:cxn>
                <a:cxn ang="0">
                  <a:pos x="396" y="504"/>
                </a:cxn>
                <a:cxn ang="0">
                  <a:pos x="359" y="556"/>
                </a:cxn>
                <a:cxn ang="0">
                  <a:pos x="316" y="605"/>
                </a:cxn>
                <a:cxn ang="0">
                  <a:pos x="280" y="641"/>
                </a:cxn>
                <a:cxn ang="0">
                  <a:pos x="269" y="652"/>
                </a:cxn>
                <a:cxn ang="0">
                  <a:pos x="265" y="655"/>
                </a:cxn>
                <a:cxn ang="0">
                  <a:pos x="259" y="650"/>
                </a:cxn>
                <a:cxn ang="0">
                  <a:pos x="247" y="641"/>
                </a:cxn>
                <a:cxn ang="0">
                  <a:pos x="226" y="625"/>
                </a:cxn>
                <a:cxn ang="0">
                  <a:pos x="218" y="616"/>
                </a:cxn>
                <a:cxn ang="0">
                  <a:pos x="206" y="600"/>
                </a:cxn>
                <a:cxn ang="0">
                  <a:pos x="185" y="576"/>
                </a:cxn>
                <a:cxn ang="0">
                  <a:pos x="160" y="538"/>
                </a:cxn>
                <a:cxn ang="0">
                  <a:pos x="116" y="462"/>
                </a:cxn>
                <a:cxn ang="0">
                  <a:pos x="82" y="390"/>
                </a:cxn>
                <a:cxn ang="0">
                  <a:pos x="65" y="349"/>
                </a:cxn>
                <a:cxn ang="0">
                  <a:pos x="47" y="293"/>
                </a:cxn>
                <a:cxn ang="0">
                  <a:pos x="24" y="206"/>
                </a:cxn>
                <a:cxn ang="0">
                  <a:pos x="11" y="132"/>
                </a:cxn>
                <a:cxn ang="0">
                  <a:pos x="5" y="82"/>
                </a:cxn>
                <a:cxn ang="0">
                  <a:pos x="1" y="35"/>
                </a:cxn>
                <a:cxn ang="0">
                  <a:pos x="0" y="11"/>
                </a:cxn>
                <a:cxn ang="0">
                  <a:pos x="1" y="2"/>
                </a:cxn>
              </a:cxnLst>
              <a:rect l="0" t="0" r="r" b="b"/>
              <a:pathLst>
                <a:path w="514" h="655">
                  <a:moveTo>
                    <a:pt x="1" y="2"/>
                  </a:moveTo>
                  <a:lnTo>
                    <a:pt x="510" y="2"/>
                  </a:lnTo>
                  <a:lnTo>
                    <a:pt x="511" y="2"/>
                  </a:lnTo>
                  <a:lnTo>
                    <a:pt x="511" y="0"/>
                  </a:lnTo>
                  <a:lnTo>
                    <a:pt x="513" y="0"/>
                  </a:lnTo>
                  <a:lnTo>
                    <a:pt x="513" y="2"/>
                  </a:lnTo>
                  <a:lnTo>
                    <a:pt x="514" y="8"/>
                  </a:lnTo>
                  <a:lnTo>
                    <a:pt x="513" y="17"/>
                  </a:lnTo>
                  <a:lnTo>
                    <a:pt x="511" y="29"/>
                  </a:lnTo>
                  <a:lnTo>
                    <a:pt x="508" y="60"/>
                  </a:lnTo>
                  <a:lnTo>
                    <a:pt x="508" y="89"/>
                  </a:lnTo>
                  <a:lnTo>
                    <a:pt x="506" y="105"/>
                  </a:lnTo>
                  <a:lnTo>
                    <a:pt x="505" y="121"/>
                  </a:lnTo>
                  <a:lnTo>
                    <a:pt x="503" y="141"/>
                  </a:lnTo>
                  <a:lnTo>
                    <a:pt x="500" y="161"/>
                  </a:lnTo>
                  <a:lnTo>
                    <a:pt x="498" y="181"/>
                  </a:lnTo>
                  <a:lnTo>
                    <a:pt x="495" y="199"/>
                  </a:lnTo>
                  <a:lnTo>
                    <a:pt x="492" y="215"/>
                  </a:lnTo>
                  <a:lnTo>
                    <a:pt x="490" y="231"/>
                  </a:lnTo>
                  <a:lnTo>
                    <a:pt x="485" y="249"/>
                  </a:lnTo>
                  <a:lnTo>
                    <a:pt x="480" y="267"/>
                  </a:lnTo>
                  <a:lnTo>
                    <a:pt x="475" y="287"/>
                  </a:lnTo>
                  <a:lnTo>
                    <a:pt x="469" y="311"/>
                  </a:lnTo>
                  <a:lnTo>
                    <a:pt x="464" y="338"/>
                  </a:lnTo>
                  <a:lnTo>
                    <a:pt x="455" y="361"/>
                  </a:lnTo>
                  <a:lnTo>
                    <a:pt x="441" y="408"/>
                  </a:lnTo>
                  <a:lnTo>
                    <a:pt x="433" y="432"/>
                  </a:lnTo>
                  <a:lnTo>
                    <a:pt x="421" y="455"/>
                  </a:lnTo>
                  <a:lnTo>
                    <a:pt x="410" y="479"/>
                  </a:lnTo>
                  <a:lnTo>
                    <a:pt x="396" y="504"/>
                  </a:lnTo>
                  <a:lnTo>
                    <a:pt x="380" y="529"/>
                  </a:lnTo>
                  <a:lnTo>
                    <a:pt x="359" y="556"/>
                  </a:lnTo>
                  <a:lnTo>
                    <a:pt x="337" y="581"/>
                  </a:lnTo>
                  <a:lnTo>
                    <a:pt x="316" y="605"/>
                  </a:lnTo>
                  <a:lnTo>
                    <a:pt x="295" y="625"/>
                  </a:lnTo>
                  <a:lnTo>
                    <a:pt x="280" y="641"/>
                  </a:lnTo>
                  <a:lnTo>
                    <a:pt x="273" y="646"/>
                  </a:lnTo>
                  <a:lnTo>
                    <a:pt x="269" y="652"/>
                  </a:lnTo>
                  <a:lnTo>
                    <a:pt x="267" y="654"/>
                  </a:lnTo>
                  <a:lnTo>
                    <a:pt x="265" y="655"/>
                  </a:lnTo>
                  <a:lnTo>
                    <a:pt x="264" y="654"/>
                  </a:lnTo>
                  <a:lnTo>
                    <a:pt x="259" y="650"/>
                  </a:lnTo>
                  <a:lnTo>
                    <a:pt x="254" y="646"/>
                  </a:lnTo>
                  <a:lnTo>
                    <a:pt x="247" y="641"/>
                  </a:lnTo>
                  <a:lnTo>
                    <a:pt x="232" y="630"/>
                  </a:lnTo>
                  <a:lnTo>
                    <a:pt x="226" y="625"/>
                  </a:lnTo>
                  <a:lnTo>
                    <a:pt x="223" y="619"/>
                  </a:lnTo>
                  <a:lnTo>
                    <a:pt x="218" y="616"/>
                  </a:lnTo>
                  <a:lnTo>
                    <a:pt x="213" y="609"/>
                  </a:lnTo>
                  <a:lnTo>
                    <a:pt x="206" y="600"/>
                  </a:lnTo>
                  <a:lnTo>
                    <a:pt x="196" y="589"/>
                  </a:lnTo>
                  <a:lnTo>
                    <a:pt x="185" y="576"/>
                  </a:lnTo>
                  <a:lnTo>
                    <a:pt x="173" y="558"/>
                  </a:lnTo>
                  <a:lnTo>
                    <a:pt x="160" y="538"/>
                  </a:lnTo>
                  <a:lnTo>
                    <a:pt x="144" y="515"/>
                  </a:lnTo>
                  <a:lnTo>
                    <a:pt x="116" y="462"/>
                  </a:lnTo>
                  <a:lnTo>
                    <a:pt x="91" y="414"/>
                  </a:lnTo>
                  <a:lnTo>
                    <a:pt x="82" y="390"/>
                  </a:lnTo>
                  <a:lnTo>
                    <a:pt x="72" y="369"/>
                  </a:lnTo>
                  <a:lnTo>
                    <a:pt x="65" y="349"/>
                  </a:lnTo>
                  <a:lnTo>
                    <a:pt x="57" y="331"/>
                  </a:lnTo>
                  <a:lnTo>
                    <a:pt x="47" y="293"/>
                  </a:lnTo>
                  <a:lnTo>
                    <a:pt x="36" y="251"/>
                  </a:lnTo>
                  <a:lnTo>
                    <a:pt x="24" y="206"/>
                  </a:lnTo>
                  <a:lnTo>
                    <a:pt x="16" y="157"/>
                  </a:lnTo>
                  <a:lnTo>
                    <a:pt x="11" y="132"/>
                  </a:lnTo>
                  <a:lnTo>
                    <a:pt x="8" y="107"/>
                  </a:lnTo>
                  <a:lnTo>
                    <a:pt x="5" y="82"/>
                  </a:lnTo>
                  <a:lnTo>
                    <a:pt x="3" y="56"/>
                  </a:lnTo>
                  <a:lnTo>
                    <a:pt x="1" y="35"/>
                  </a:lnTo>
                  <a:lnTo>
                    <a:pt x="0" y="17"/>
                  </a:lnTo>
                  <a:lnTo>
                    <a:pt x="0" y="11"/>
                  </a:lnTo>
                  <a:lnTo>
                    <a:pt x="0" y="6"/>
                  </a:lnTo>
                  <a:lnTo>
                    <a:pt x="1" y="2"/>
                  </a:lnTo>
                  <a:lnTo>
                    <a:pt x="1" y="2"/>
                  </a:lnTo>
                  <a:close/>
                </a:path>
              </a:pathLst>
            </a:custGeom>
            <a:solidFill>
              <a:srgbClr val="FFFFFF"/>
            </a:solidFill>
            <a:ln w="9525">
              <a:noFill/>
              <a:round/>
              <a:headEnd/>
              <a:tailEnd/>
            </a:ln>
          </p:spPr>
          <p:txBody>
            <a:bodyPr/>
            <a:lstStyle/>
            <a:p>
              <a:pPr>
                <a:buClr>
                  <a:srgbClr val="000000"/>
                </a:buClr>
                <a:defRPr/>
              </a:pPr>
              <a:endParaRPr lang="en-US">
                <a:solidFill>
                  <a:srgbClr val="000000"/>
                </a:solidFill>
              </a:endParaRPr>
            </a:p>
          </p:txBody>
        </p:sp>
        <p:sp>
          <p:nvSpPr>
            <p:cNvPr id="1047" name="Freeform 23"/>
            <p:cNvSpPr>
              <a:spLocks/>
            </p:cNvSpPr>
            <p:nvPr/>
          </p:nvSpPr>
          <p:spPr bwMode="auto">
            <a:xfrm>
              <a:off x="148" y="199"/>
              <a:ext cx="184" cy="174"/>
            </a:xfrm>
            <a:custGeom>
              <a:avLst/>
              <a:gdLst/>
              <a:ahLst/>
              <a:cxnLst>
                <a:cxn ang="0">
                  <a:pos x="17" y="0"/>
                </a:cxn>
                <a:cxn ang="0">
                  <a:pos x="184" y="0"/>
                </a:cxn>
                <a:cxn ang="0">
                  <a:pos x="182" y="175"/>
                </a:cxn>
                <a:cxn ang="0">
                  <a:pos x="15" y="175"/>
                </a:cxn>
                <a:cxn ang="0">
                  <a:pos x="15" y="175"/>
                </a:cxn>
                <a:cxn ang="0">
                  <a:pos x="17" y="175"/>
                </a:cxn>
                <a:cxn ang="0">
                  <a:pos x="18" y="172"/>
                </a:cxn>
                <a:cxn ang="0">
                  <a:pos x="17" y="168"/>
                </a:cxn>
                <a:cxn ang="0">
                  <a:pos x="15" y="161"/>
                </a:cxn>
                <a:cxn ang="0">
                  <a:pos x="15" y="157"/>
                </a:cxn>
                <a:cxn ang="0">
                  <a:pos x="15" y="154"/>
                </a:cxn>
                <a:cxn ang="0">
                  <a:pos x="15" y="148"/>
                </a:cxn>
                <a:cxn ang="0">
                  <a:pos x="13" y="139"/>
                </a:cxn>
                <a:cxn ang="0">
                  <a:pos x="12" y="132"/>
                </a:cxn>
                <a:cxn ang="0">
                  <a:pos x="10" y="123"/>
                </a:cxn>
                <a:cxn ang="0">
                  <a:pos x="8" y="112"/>
                </a:cxn>
                <a:cxn ang="0">
                  <a:pos x="8" y="103"/>
                </a:cxn>
                <a:cxn ang="0">
                  <a:pos x="7" y="94"/>
                </a:cxn>
                <a:cxn ang="0">
                  <a:pos x="5" y="85"/>
                </a:cxn>
                <a:cxn ang="0">
                  <a:pos x="2" y="65"/>
                </a:cxn>
                <a:cxn ang="0">
                  <a:pos x="2" y="45"/>
                </a:cxn>
                <a:cxn ang="0">
                  <a:pos x="2" y="40"/>
                </a:cxn>
                <a:cxn ang="0">
                  <a:pos x="2" y="33"/>
                </a:cxn>
                <a:cxn ang="0">
                  <a:pos x="2" y="20"/>
                </a:cxn>
                <a:cxn ang="0">
                  <a:pos x="0" y="11"/>
                </a:cxn>
                <a:cxn ang="0">
                  <a:pos x="0" y="6"/>
                </a:cxn>
                <a:cxn ang="0">
                  <a:pos x="0" y="2"/>
                </a:cxn>
                <a:cxn ang="0">
                  <a:pos x="0" y="0"/>
                </a:cxn>
                <a:cxn ang="0">
                  <a:pos x="17" y="0"/>
                </a:cxn>
              </a:cxnLst>
              <a:rect l="0" t="0" r="r" b="b"/>
              <a:pathLst>
                <a:path w="184" h="175">
                  <a:moveTo>
                    <a:pt x="17" y="0"/>
                  </a:moveTo>
                  <a:lnTo>
                    <a:pt x="184" y="0"/>
                  </a:lnTo>
                  <a:lnTo>
                    <a:pt x="182" y="175"/>
                  </a:lnTo>
                  <a:lnTo>
                    <a:pt x="15" y="175"/>
                  </a:lnTo>
                  <a:lnTo>
                    <a:pt x="15" y="175"/>
                  </a:lnTo>
                  <a:lnTo>
                    <a:pt x="17" y="175"/>
                  </a:lnTo>
                  <a:lnTo>
                    <a:pt x="18" y="172"/>
                  </a:lnTo>
                  <a:lnTo>
                    <a:pt x="17" y="168"/>
                  </a:lnTo>
                  <a:lnTo>
                    <a:pt x="15" y="161"/>
                  </a:lnTo>
                  <a:lnTo>
                    <a:pt x="15" y="157"/>
                  </a:lnTo>
                  <a:lnTo>
                    <a:pt x="15" y="154"/>
                  </a:lnTo>
                  <a:lnTo>
                    <a:pt x="15" y="148"/>
                  </a:lnTo>
                  <a:lnTo>
                    <a:pt x="13" y="139"/>
                  </a:lnTo>
                  <a:lnTo>
                    <a:pt x="12" y="132"/>
                  </a:lnTo>
                  <a:lnTo>
                    <a:pt x="10" y="123"/>
                  </a:lnTo>
                  <a:lnTo>
                    <a:pt x="8" y="112"/>
                  </a:lnTo>
                  <a:lnTo>
                    <a:pt x="8" y="103"/>
                  </a:lnTo>
                  <a:lnTo>
                    <a:pt x="7" y="94"/>
                  </a:lnTo>
                  <a:lnTo>
                    <a:pt x="5" y="85"/>
                  </a:lnTo>
                  <a:lnTo>
                    <a:pt x="2" y="65"/>
                  </a:lnTo>
                  <a:lnTo>
                    <a:pt x="2" y="45"/>
                  </a:lnTo>
                  <a:lnTo>
                    <a:pt x="2" y="40"/>
                  </a:lnTo>
                  <a:lnTo>
                    <a:pt x="2" y="33"/>
                  </a:lnTo>
                  <a:lnTo>
                    <a:pt x="2" y="20"/>
                  </a:lnTo>
                  <a:lnTo>
                    <a:pt x="0" y="11"/>
                  </a:lnTo>
                  <a:lnTo>
                    <a:pt x="0" y="6"/>
                  </a:lnTo>
                  <a:lnTo>
                    <a:pt x="0" y="2"/>
                  </a:lnTo>
                  <a:lnTo>
                    <a:pt x="0" y="0"/>
                  </a:lnTo>
                  <a:lnTo>
                    <a:pt x="17" y="0"/>
                  </a:lnTo>
                  <a:close/>
                </a:path>
              </a:pathLst>
            </a:custGeom>
            <a:solidFill>
              <a:srgbClr val="61BFF3"/>
            </a:solidFill>
            <a:ln w="9525">
              <a:noFill/>
              <a:round/>
              <a:headEnd/>
              <a:tailEnd/>
            </a:ln>
          </p:spPr>
          <p:txBody>
            <a:bodyPr/>
            <a:lstStyle/>
            <a:p>
              <a:pPr>
                <a:buClr>
                  <a:srgbClr val="000000"/>
                </a:buClr>
                <a:defRPr/>
              </a:pPr>
              <a:endParaRPr lang="en-US">
                <a:solidFill>
                  <a:srgbClr val="000000"/>
                </a:solidFill>
              </a:endParaRPr>
            </a:p>
          </p:txBody>
        </p:sp>
        <p:sp>
          <p:nvSpPr>
            <p:cNvPr id="1048" name="Freeform 24"/>
            <p:cNvSpPr>
              <a:spLocks/>
            </p:cNvSpPr>
            <p:nvPr/>
          </p:nvSpPr>
          <p:spPr bwMode="auto">
            <a:xfrm>
              <a:off x="160" y="206"/>
              <a:ext cx="59" cy="89"/>
            </a:xfrm>
            <a:custGeom>
              <a:avLst/>
              <a:gdLst/>
              <a:ahLst/>
              <a:cxnLst>
                <a:cxn ang="0">
                  <a:pos x="20" y="25"/>
                </a:cxn>
                <a:cxn ang="0">
                  <a:pos x="22" y="24"/>
                </a:cxn>
                <a:cxn ang="0">
                  <a:pos x="20" y="18"/>
                </a:cxn>
                <a:cxn ang="0">
                  <a:pos x="20" y="15"/>
                </a:cxn>
                <a:cxn ang="0">
                  <a:pos x="25" y="13"/>
                </a:cxn>
                <a:cxn ang="0">
                  <a:pos x="23" y="11"/>
                </a:cxn>
                <a:cxn ang="0">
                  <a:pos x="27" y="7"/>
                </a:cxn>
                <a:cxn ang="0">
                  <a:pos x="30" y="6"/>
                </a:cxn>
                <a:cxn ang="0">
                  <a:pos x="33" y="4"/>
                </a:cxn>
                <a:cxn ang="0">
                  <a:pos x="40" y="2"/>
                </a:cxn>
                <a:cxn ang="0">
                  <a:pos x="41" y="4"/>
                </a:cxn>
                <a:cxn ang="0">
                  <a:pos x="41" y="7"/>
                </a:cxn>
                <a:cxn ang="0">
                  <a:pos x="41" y="9"/>
                </a:cxn>
                <a:cxn ang="0">
                  <a:pos x="43" y="27"/>
                </a:cxn>
                <a:cxn ang="0">
                  <a:pos x="38" y="33"/>
                </a:cxn>
                <a:cxn ang="0">
                  <a:pos x="33" y="34"/>
                </a:cxn>
                <a:cxn ang="0">
                  <a:pos x="33" y="42"/>
                </a:cxn>
                <a:cxn ang="0">
                  <a:pos x="36" y="45"/>
                </a:cxn>
                <a:cxn ang="0">
                  <a:pos x="38" y="54"/>
                </a:cxn>
                <a:cxn ang="0">
                  <a:pos x="41" y="33"/>
                </a:cxn>
                <a:cxn ang="0">
                  <a:pos x="43" y="31"/>
                </a:cxn>
                <a:cxn ang="0">
                  <a:pos x="46" y="31"/>
                </a:cxn>
                <a:cxn ang="0">
                  <a:pos x="51" y="31"/>
                </a:cxn>
                <a:cxn ang="0">
                  <a:pos x="58" y="38"/>
                </a:cxn>
                <a:cxn ang="0">
                  <a:pos x="51" y="40"/>
                </a:cxn>
                <a:cxn ang="0">
                  <a:pos x="46" y="34"/>
                </a:cxn>
                <a:cxn ang="0">
                  <a:pos x="43" y="34"/>
                </a:cxn>
                <a:cxn ang="0">
                  <a:pos x="41" y="36"/>
                </a:cxn>
                <a:cxn ang="0">
                  <a:pos x="43" y="40"/>
                </a:cxn>
                <a:cxn ang="0">
                  <a:pos x="43" y="51"/>
                </a:cxn>
                <a:cxn ang="0">
                  <a:pos x="36" y="62"/>
                </a:cxn>
                <a:cxn ang="0">
                  <a:pos x="40" y="81"/>
                </a:cxn>
                <a:cxn ang="0">
                  <a:pos x="33" y="89"/>
                </a:cxn>
                <a:cxn ang="0">
                  <a:pos x="23" y="83"/>
                </a:cxn>
                <a:cxn ang="0">
                  <a:pos x="23" y="78"/>
                </a:cxn>
                <a:cxn ang="0">
                  <a:pos x="30" y="76"/>
                </a:cxn>
                <a:cxn ang="0">
                  <a:pos x="30" y="72"/>
                </a:cxn>
                <a:cxn ang="0">
                  <a:pos x="23" y="72"/>
                </a:cxn>
                <a:cxn ang="0">
                  <a:pos x="12" y="65"/>
                </a:cxn>
                <a:cxn ang="0">
                  <a:pos x="9" y="58"/>
                </a:cxn>
                <a:cxn ang="0">
                  <a:pos x="12" y="54"/>
                </a:cxn>
                <a:cxn ang="0">
                  <a:pos x="15" y="53"/>
                </a:cxn>
                <a:cxn ang="0">
                  <a:pos x="18" y="60"/>
                </a:cxn>
                <a:cxn ang="0">
                  <a:pos x="20" y="60"/>
                </a:cxn>
                <a:cxn ang="0">
                  <a:pos x="18" y="51"/>
                </a:cxn>
                <a:cxn ang="0">
                  <a:pos x="23" y="51"/>
                </a:cxn>
                <a:cxn ang="0">
                  <a:pos x="23" y="47"/>
                </a:cxn>
                <a:cxn ang="0">
                  <a:pos x="17" y="47"/>
                </a:cxn>
                <a:cxn ang="0">
                  <a:pos x="0" y="43"/>
                </a:cxn>
                <a:cxn ang="0">
                  <a:pos x="4" y="31"/>
                </a:cxn>
                <a:cxn ang="0">
                  <a:pos x="7" y="34"/>
                </a:cxn>
                <a:cxn ang="0">
                  <a:pos x="10" y="40"/>
                </a:cxn>
                <a:cxn ang="0">
                  <a:pos x="15" y="38"/>
                </a:cxn>
                <a:cxn ang="0">
                  <a:pos x="14" y="34"/>
                </a:cxn>
                <a:cxn ang="0">
                  <a:pos x="10" y="31"/>
                </a:cxn>
                <a:cxn ang="0">
                  <a:pos x="7" y="25"/>
                </a:cxn>
                <a:cxn ang="0">
                  <a:pos x="5" y="20"/>
                </a:cxn>
                <a:cxn ang="0">
                  <a:pos x="7" y="15"/>
                </a:cxn>
                <a:cxn ang="0">
                  <a:pos x="12" y="15"/>
                </a:cxn>
                <a:cxn ang="0">
                  <a:pos x="15" y="24"/>
                </a:cxn>
              </a:cxnLst>
              <a:rect l="0" t="0" r="r" b="b"/>
              <a:pathLst>
                <a:path w="58" h="89">
                  <a:moveTo>
                    <a:pt x="15" y="24"/>
                  </a:moveTo>
                  <a:lnTo>
                    <a:pt x="15" y="24"/>
                  </a:lnTo>
                  <a:lnTo>
                    <a:pt x="15" y="25"/>
                  </a:lnTo>
                  <a:lnTo>
                    <a:pt x="15" y="25"/>
                  </a:lnTo>
                  <a:lnTo>
                    <a:pt x="15" y="25"/>
                  </a:lnTo>
                  <a:lnTo>
                    <a:pt x="15" y="25"/>
                  </a:lnTo>
                  <a:lnTo>
                    <a:pt x="15" y="25"/>
                  </a:lnTo>
                  <a:lnTo>
                    <a:pt x="15" y="25"/>
                  </a:lnTo>
                  <a:lnTo>
                    <a:pt x="17" y="25"/>
                  </a:lnTo>
                  <a:lnTo>
                    <a:pt x="20" y="25"/>
                  </a:lnTo>
                  <a:lnTo>
                    <a:pt x="20" y="25"/>
                  </a:lnTo>
                  <a:lnTo>
                    <a:pt x="20" y="25"/>
                  </a:lnTo>
                  <a:lnTo>
                    <a:pt x="20" y="25"/>
                  </a:lnTo>
                  <a:lnTo>
                    <a:pt x="20" y="25"/>
                  </a:lnTo>
                  <a:lnTo>
                    <a:pt x="20" y="25"/>
                  </a:lnTo>
                  <a:lnTo>
                    <a:pt x="20" y="25"/>
                  </a:lnTo>
                  <a:lnTo>
                    <a:pt x="20" y="24"/>
                  </a:lnTo>
                  <a:lnTo>
                    <a:pt x="22" y="24"/>
                  </a:lnTo>
                  <a:lnTo>
                    <a:pt x="22" y="24"/>
                  </a:lnTo>
                  <a:lnTo>
                    <a:pt x="22" y="24"/>
                  </a:lnTo>
                  <a:lnTo>
                    <a:pt x="22" y="24"/>
                  </a:lnTo>
                  <a:lnTo>
                    <a:pt x="22" y="24"/>
                  </a:lnTo>
                  <a:lnTo>
                    <a:pt x="22" y="24"/>
                  </a:lnTo>
                  <a:lnTo>
                    <a:pt x="22" y="24"/>
                  </a:lnTo>
                  <a:lnTo>
                    <a:pt x="22" y="20"/>
                  </a:lnTo>
                  <a:lnTo>
                    <a:pt x="22" y="20"/>
                  </a:lnTo>
                  <a:lnTo>
                    <a:pt x="22" y="20"/>
                  </a:lnTo>
                  <a:lnTo>
                    <a:pt x="22" y="20"/>
                  </a:lnTo>
                  <a:lnTo>
                    <a:pt x="22" y="20"/>
                  </a:lnTo>
                  <a:lnTo>
                    <a:pt x="22" y="20"/>
                  </a:lnTo>
                  <a:lnTo>
                    <a:pt x="22" y="20"/>
                  </a:lnTo>
                  <a:lnTo>
                    <a:pt x="20" y="20"/>
                  </a:lnTo>
                  <a:lnTo>
                    <a:pt x="20" y="18"/>
                  </a:lnTo>
                  <a:lnTo>
                    <a:pt x="20" y="18"/>
                  </a:lnTo>
                  <a:lnTo>
                    <a:pt x="20" y="18"/>
                  </a:lnTo>
                  <a:lnTo>
                    <a:pt x="20" y="18"/>
                  </a:lnTo>
                  <a:lnTo>
                    <a:pt x="20" y="18"/>
                  </a:lnTo>
                  <a:lnTo>
                    <a:pt x="20" y="18"/>
                  </a:lnTo>
                  <a:lnTo>
                    <a:pt x="20" y="18"/>
                  </a:lnTo>
                  <a:lnTo>
                    <a:pt x="20" y="16"/>
                  </a:lnTo>
                  <a:lnTo>
                    <a:pt x="18" y="16"/>
                  </a:lnTo>
                  <a:lnTo>
                    <a:pt x="18" y="16"/>
                  </a:lnTo>
                  <a:lnTo>
                    <a:pt x="20" y="16"/>
                  </a:lnTo>
                  <a:lnTo>
                    <a:pt x="20" y="15"/>
                  </a:lnTo>
                  <a:lnTo>
                    <a:pt x="22" y="15"/>
                  </a:lnTo>
                  <a:lnTo>
                    <a:pt x="23" y="15"/>
                  </a:lnTo>
                  <a:lnTo>
                    <a:pt x="23" y="15"/>
                  </a:lnTo>
                  <a:lnTo>
                    <a:pt x="25" y="15"/>
                  </a:lnTo>
                  <a:lnTo>
                    <a:pt x="25" y="15"/>
                  </a:lnTo>
                  <a:lnTo>
                    <a:pt x="25" y="15"/>
                  </a:lnTo>
                  <a:lnTo>
                    <a:pt x="25" y="15"/>
                  </a:lnTo>
                  <a:lnTo>
                    <a:pt x="25" y="15"/>
                  </a:lnTo>
                  <a:lnTo>
                    <a:pt x="25" y="15"/>
                  </a:lnTo>
                  <a:lnTo>
                    <a:pt x="25" y="13"/>
                  </a:lnTo>
                  <a:lnTo>
                    <a:pt x="25" y="13"/>
                  </a:lnTo>
                  <a:lnTo>
                    <a:pt x="25" y="13"/>
                  </a:lnTo>
                  <a:lnTo>
                    <a:pt x="23" y="13"/>
                  </a:lnTo>
                  <a:lnTo>
                    <a:pt x="23" y="13"/>
                  </a:lnTo>
                  <a:lnTo>
                    <a:pt x="23" y="13"/>
                  </a:lnTo>
                  <a:lnTo>
                    <a:pt x="23" y="11"/>
                  </a:lnTo>
                  <a:lnTo>
                    <a:pt x="23" y="11"/>
                  </a:lnTo>
                  <a:lnTo>
                    <a:pt x="23" y="11"/>
                  </a:lnTo>
                  <a:lnTo>
                    <a:pt x="23" y="11"/>
                  </a:lnTo>
                  <a:lnTo>
                    <a:pt x="23" y="11"/>
                  </a:lnTo>
                  <a:lnTo>
                    <a:pt x="23" y="11"/>
                  </a:lnTo>
                  <a:lnTo>
                    <a:pt x="23" y="11"/>
                  </a:lnTo>
                  <a:lnTo>
                    <a:pt x="23" y="11"/>
                  </a:lnTo>
                  <a:lnTo>
                    <a:pt x="23" y="11"/>
                  </a:lnTo>
                  <a:lnTo>
                    <a:pt x="25" y="11"/>
                  </a:lnTo>
                  <a:lnTo>
                    <a:pt x="25" y="9"/>
                  </a:lnTo>
                  <a:lnTo>
                    <a:pt x="25" y="9"/>
                  </a:lnTo>
                  <a:lnTo>
                    <a:pt x="25" y="9"/>
                  </a:lnTo>
                  <a:lnTo>
                    <a:pt x="27" y="9"/>
                  </a:lnTo>
                  <a:lnTo>
                    <a:pt x="27" y="7"/>
                  </a:lnTo>
                  <a:lnTo>
                    <a:pt x="27" y="7"/>
                  </a:lnTo>
                  <a:lnTo>
                    <a:pt x="27" y="7"/>
                  </a:lnTo>
                  <a:lnTo>
                    <a:pt x="27" y="7"/>
                  </a:lnTo>
                  <a:lnTo>
                    <a:pt x="27" y="7"/>
                  </a:lnTo>
                  <a:lnTo>
                    <a:pt x="28" y="7"/>
                  </a:lnTo>
                  <a:lnTo>
                    <a:pt x="28" y="7"/>
                  </a:lnTo>
                  <a:lnTo>
                    <a:pt x="28" y="7"/>
                  </a:lnTo>
                  <a:lnTo>
                    <a:pt x="28" y="6"/>
                  </a:lnTo>
                  <a:lnTo>
                    <a:pt x="28" y="6"/>
                  </a:lnTo>
                  <a:lnTo>
                    <a:pt x="28" y="6"/>
                  </a:lnTo>
                  <a:lnTo>
                    <a:pt x="30" y="6"/>
                  </a:lnTo>
                  <a:lnTo>
                    <a:pt x="30" y="6"/>
                  </a:lnTo>
                  <a:lnTo>
                    <a:pt x="30" y="6"/>
                  </a:lnTo>
                  <a:lnTo>
                    <a:pt x="30" y="6"/>
                  </a:lnTo>
                  <a:lnTo>
                    <a:pt x="30" y="6"/>
                  </a:lnTo>
                  <a:lnTo>
                    <a:pt x="32" y="6"/>
                  </a:lnTo>
                  <a:lnTo>
                    <a:pt x="32" y="6"/>
                  </a:lnTo>
                  <a:lnTo>
                    <a:pt x="32" y="6"/>
                  </a:lnTo>
                  <a:lnTo>
                    <a:pt x="32" y="4"/>
                  </a:lnTo>
                  <a:lnTo>
                    <a:pt x="32" y="4"/>
                  </a:lnTo>
                  <a:lnTo>
                    <a:pt x="32" y="4"/>
                  </a:lnTo>
                  <a:lnTo>
                    <a:pt x="32" y="4"/>
                  </a:lnTo>
                  <a:lnTo>
                    <a:pt x="32" y="4"/>
                  </a:lnTo>
                  <a:lnTo>
                    <a:pt x="33" y="4"/>
                  </a:lnTo>
                  <a:lnTo>
                    <a:pt x="33" y="4"/>
                  </a:lnTo>
                  <a:lnTo>
                    <a:pt x="33" y="2"/>
                  </a:lnTo>
                  <a:lnTo>
                    <a:pt x="33" y="2"/>
                  </a:lnTo>
                  <a:lnTo>
                    <a:pt x="33" y="2"/>
                  </a:lnTo>
                  <a:lnTo>
                    <a:pt x="33" y="2"/>
                  </a:lnTo>
                  <a:lnTo>
                    <a:pt x="33" y="2"/>
                  </a:lnTo>
                  <a:lnTo>
                    <a:pt x="33" y="2"/>
                  </a:lnTo>
                  <a:lnTo>
                    <a:pt x="33" y="2"/>
                  </a:lnTo>
                  <a:lnTo>
                    <a:pt x="33" y="2"/>
                  </a:lnTo>
                  <a:lnTo>
                    <a:pt x="35" y="0"/>
                  </a:lnTo>
                  <a:lnTo>
                    <a:pt x="36" y="0"/>
                  </a:lnTo>
                  <a:lnTo>
                    <a:pt x="40" y="2"/>
                  </a:lnTo>
                  <a:lnTo>
                    <a:pt x="40" y="2"/>
                  </a:lnTo>
                  <a:lnTo>
                    <a:pt x="40" y="2"/>
                  </a:lnTo>
                  <a:lnTo>
                    <a:pt x="40" y="2"/>
                  </a:lnTo>
                  <a:lnTo>
                    <a:pt x="40" y="2"/>
                  </a:lnTo>
                  <a:lnTo>
                    <a:pt x="40" y="2"/>
                  </a:lnTo>
                  <a:lnTo>
                    <a:pt x="40" y="4"/>
                  </a:lnTo>
                  <a:lnTo>
                    <a:pt x="41" y="4"/>
                  </a:lnTo>
                  <a:lnTo>
                    <a:pt x="41" y="4"/>
                  </a:lnTo>
                  <a:lnTo>
                    <a:pt x="41" y="4"/>
                  </a:lnTo>
                  <a:lnTo>
                    <a:pt x="41" y="4"/>
                  </a:lnTo>
                  <a:lnTo>
                    <a:pt x="41" y="4"/>
                  </a:lnTo>
                  <a:lnTo>
                    <a:pt x="41" y="4"/>
                  </a:lnTo>
                  <a:lnTo>
                    <a:pt x="41" y="4"/>
                  </a:lnTo>
                  <a:lnTo>
                    <a:pt x="41" y="4"/>
                  </a:lnTo>
                  <a:lnTo>
                    <a:pt x="41" y="4"/>
                  </a:lnTo>
                  <a:lnTo>
                    <a:pt x="41" y="4"/>
                  </a:lnTo>
                  <a:lnTo>
                    <a:pt x="41" y="6"/>
                  </a:lnTo>
                  <a:lnTo>
                    <a:pt x="41" y="6"/>
                  </a:lnTo>
                  <a:lnTo>
                    <a:pt x="41" y="7"/>
                  </a:lnTo>
                  <a:lnTo>
                    <a:pt x="41" y="7"/>
                  </a:lnTo>
                  <a:lnTo>
                    <a:pt x="41" y="7"/>
                  </a:lnTo>
                  <a:lnTo>
                    <a:pt x="41" y="7"/>
                  </a:lnTo>
                  <a:lnTo>
                    <a:pt x="41" y="7"/>
                  </a:lnTo>
                  <a:lnTo>
                    <a:pt x="41" y="7"/>
                  </a:lnTo>
                  <a:lnTo>
                    <a:pt x="41" y="7"/>
                  </a:lnTo>
                  <a:lnTo>
                    <a:pt x="41" y="7"/>
                  </a:lnTo>
                  <a:lnTo>
                    <a:pt x="41" y="7"/>
                  </a:lnTo>
                  <a:lnTo>
                    <a:pt x="41" y="7"/>
                  </a:lnTo>
                  <a:lnTo>
                    <a:pt x="41" y="9"/>
                  </a:lnTo>
                  <a:lnTo>
                    <a:pt x="41" y="9"/>
                  </a:lnTo>
                  <a:lnTo>
                    <a:pt x="41" y="9"/>
                  </a:lnTo>
                  <a:lnTo>
                    <a:pt x="41" y="9"/>
                  </a:lnTo>
                  <a:lnTo>
                    <a:pt x="41" y="9"/>
                  </a:lnTo>
                  <a:lnTo>
                    <a:pt x="43" y="11"/>
                  </a:lnTo>
                  <a:lnTo>
                    <a:pt x="41" y="11"/>
                  </a:lnTo>
                  <a:lnTo>
                    <a:pt x="41" y="11"/>
                  </a:lnTo>
                  <a:lnTo>
                    <a:pt x="41" y="11"/>
                  </a:lnTo>
                  <a:lnTo>
                    <a:pt x="43" y="13"/>
                  </a:lnTo>
                  <a:lnTo>
                    <a:pt x="45" y="15"/>
                  </a:lnTo>
                  <a:lnTo>
                    <a:pt x="45" y="18"/>
                  </a:lnTo>
                  <a:lnTo>
                    <a:pt x="45" y="20"/>
                  </a:lnTo>
                  <a:lnTo>
                    <a:pt x="43" y="22"/>
                  </a:lnTo>
                  <a:lnTo>
                    <a:pt x="43" y="25"/>
                  </a:lnTo>
                  <a:lnTo>
                    <a:pt x="43" y="27"/>
                  </a:lnTo>
                  <a:lnTo>
                    <a:pt x="41" y="29"/>
                  </a:lnTo>
                  <a:lnTo>
                    <a:pt x="41" y="31"/>
                  </a:lnTo>
                  <a:lnTo>
                    <a:pt x="41" y="31"/>
                  </a:lnTo>
                  <a:lnTo>
                    <a:pt x="41" y="31"/>
                  </a:lnTo>
                  <a:lnTo>
                    <a:pt x="41" y="31"/>
                  </a:lnTo>
                  <a:lnTo>
                    <a:pt x="41" y="31"/>
                  </a:lnTo>
                  <a:lnTo>
                    <a:pt x="41" y="31"/>
                  </a:lnTo>
                  <a:lnTo>
                    <a:pt x="40" y="31"/>
                  </a:lnTo>
                  <a:lnTo>
                    <a:pt x="40" y="31"/>
                  </a:lnTo>
                  <a:lnTo>
                    <a:pt x="40" y="31"/>
                  </a:lnTo>
                  <a:lnTo>
                    <a:pt x="38" y="33"/>
                  </a:lnTo>
                  <a:lnTo>
                    <a:pt x="36" y="33"/>
                  </a:lnTo>
                  <a:lnTo>
                    <a:pt x="35" y="33"/>
                  </a:lnTo>
                  <a:lnTo>
                    <a:pt x="35" y="34"/>
                  </a:lnTo>
                  <a:lnTo>
                    <a:pt x="35" y="34"/>
                  </a:lnTo>
                  <a:lnTo>
                    <a:pt x="35" y="34"/>
                  </a:lnTo>
                  <a:lnTo>
                    <a:pt x="35" y="34"/>
                  </a:lnTo>
                  <a:lnTo>
                    <a:pt x="33" y="34"/>
                  </a:lnTo>
                  <a:lnTo>
                    <a:pt x="33" y="34"/>
                  </a:lnTo>
                  <a:lnTo>
                    <a:pt x="33" y="34"/>
                  </a:lnTo>
                  <a:lnTo>
                    <a:pt x="33" y="34"/>
                  </a:lnTo>
                  <a:lnTo>
                    <a:pt x="33" y="34"/>
                  </a:lnTo>
                  <a:lnTo>
                    <a:pt x="33" y="34"/>
                  </a:lnTo>
                  <a:lnTo>
                    <a:pt x="33" y="36"/>
                  </a:lnTo>
                  <a:lnTo>
                    <a:pt x="33" y="36"/>
                  </a:lnTo>
                  <a:lnTo>
                    <a:pt x="33" y="40"/>
                  </a:lnTo>
                  <a:lnTo>
                    <a:pt x="33" y="42"/>
                  </a:lnTo>
                  <a:lnTo>
                    <a:pt x="33" y="42"/>
                  </a:lnTo>
                  <a:lnTo>
                    <a:pt x="33" y="42"/>
                  </a:lnTo>
                  <a:lnTo>
                    <a:pt x="33" y="42"/>
                  </a:lnTo>
                  <a:lnTo>
                    <a:pt x="33" y="42"/>
                  </a:lnTo>
                  <a:lnTo>
                    <a:pt x="33" y="42"/>
                  </a:lnTo>
                  <a:lnTo>
                    <a:pt x="33" y="42"/>
                  </a:lnTo>
                  <a:lnTo>
                    <a:pt x="33" y="43"/>
                  </a:lnTo>
                  <a:lnTo>
                    <a:pt x="33" y="43"/>
                  </a:lnTo>
                  <a:lnTo>
                    <a:pt x="35" y="43"/>
                  </a:lnTo>
                  <a:lnTo>
                    <a:pt x="35" y="43"/>
                  </a:lnTo>
                  <a:lnTo>
                    <a:pt x="35" y="43"/>
                  </a:lnTo>
                  <a:lnTo>
                    <a:pt x="35" y="45"/>
                  </a:lnTo>
                  <a:lnTo>
                    <a:pt x="35" y="45"/>
                  </a:lnTo>
                  <a:lnTo>
                    <a:pt x="35" y="45"/>
                  </a:lnTo>
                  <a:lnTo>
                    <a:pt x="35" y="45"/>
                  </a:lnTo>
                  <a:lnTo>
                    <a:pt x="35" y="45"/>
                  </a:lnTo>
                  <a:lnTo>
                    <a:pt x="36" y="45"/>
                  </a:lnTo>
                  <a:lnTo>
                    <a:pt x="36" y="45"/>
                  </a:lnTo>
                  <a:lnTo>
                    <a:pt x="36" y="45"/>
                  </a:lnTo>
                  <a:lnTo>
                    <a:pt x="36" y="45"/>
                  </a:lnTo>
                  <a:lnTo>
                    <a:pt x="36" y="47"/>
                  </a:lnTo>
                  <a:lnTo>
                    <a:pt x="36" y="47"/>
                  </a:lnTo>
                  <a:lnTo>
                    <a:pt x="36" y="49"/>
                  </a:lnTo>
                  <a:lnTo>
                    <a:pt x="36" y="51"/>
                  </a:lnTo>
                  <a:lnTo>
                    <a:pt x="38" y="51"/>
                  </a:lnTo>
                  <a:lnTo>
                    <a:pt x="38" y="51"/>
                  </a:lnTo>
                  <a:lnTo>
                    <a:pt x="38" y="53"/>
                  </a:lnTo>
                  <a:lnTo>
                    <a:pt x="38" y="54"/>
                  </a:lnTo>
                  <a:lnTo>
                    <a:pt x="38" y="54"/>
                  </a:lnTo>
                  <a:lnTo>
                    <a:pt x="38" y="56"/>
                  </a:lnTo>
                  <a:lnTo>
                    <a:pt x="40" y="56"/>
                  </a:lnTo>
                  <a:lnTo>
                    <a:pt x="40" y="56"/>
                  </a:lnTo>
                  <a:lnTo>
                    <a:pt x="40" y="56"/>
                  </a:lnTo>
                  <a:lnTo>
                    <a:pt x="40" y="56"/>
                  </a:lnTo>
                  <a:lnTo>
                    <a:pt x="40" y="56"/>
                  </a:lnTo>
                  <a:lnTo>
                    <a:pt x="40" y="56"/>
                  </a:lnTo>
                  <a:lnTo>
                    <a:pt x="40" y="56"/>
                  </a:lnTo>
                  <a:lnTo>
                    <a:pt x="41" y="54"/>
                  </a:lnTo>
                  <a:lnTo>
                    <a:pt x="41" y="33"/>
                  </a:lnTo>
                  <a:lnTo>
                    <a:pt x="41" y="33"/>
                  </a:lnTo>
                  <a:lnTo>
                    <a:pt x="41" y="33"/>
                  </a:lnTo>
                  <a:lnTo>
                    <a:pt x="41" y="33"/>
                  </a:lnTo>
                  <a:lnTo>
                    <a:pt x="41" y="33"/>
                  </a:lnTo>
                  <a:lnTo>
                    <a:pt x="41" y="33"/>
                  </a:lnTo>
                  <a:lnTo>
                    <a:pt x="41" y="33"/>
                  </a:lnTo>
                  <a:lnTo>
                    <a:pt x="41" y="31"/>
                  </a:lnTo>
                  <a:lnTo>
                    <a:pt x="41" y="31"/>
                  </a:lnTo>
                  <a:lnTo>
                    <a:pt x="41" y="31"/>
                  </a:lnTo>
                  <a:lnTo>
                    <a:pt x="43" y="31"/>
                  </a:lnTo>
                  <a:lnTo>
                    <a:pt x="43" y="31"/>
                  </a:lnTo>
                  <a:lnTo>
                    <a:pt x="43" y="31"/>
                  </a:lnTo>
                  <a:lnTo>
                    <a:pt x="43" y="31"/>
                  </a:lnTo>
                  <a:lnTo>
                    <a:pt x="43" y="31"/>
                  </a:lnTo>
                  <a:lnTo>
                    <a:pt x="45" y="31"/>
                  </a:lnTo>
                  <a:lnTo>
                    <a:pt x="46" y="31"/>
                  </a:lnTo>
                  <a:lnTo>
                    <a:pt x="46" y="31"/>
                  </a:lnTo>
                  <a:lnTo>
                    <a:pt x="46" y="31"/>
                  </a:lnTo>
                  <a:lnTo>
                    <a:pt x="46" y="31"/>
                  </a:lnTo>
                  <a:lnTo>
                    <a:pt x="46" y="31"/>
                  </a:lnTo>
                  <a:lnTo>
                    <a:pt x="46" y="31"/>
                  </a:lnTo>
                  <a:lnTo>
                    <a:pt x="46" y="31"/>
                  </a:lnTo>
                  <a:lnTo>
                    <a:pt x="46" y="31"/>
                  </a:lnTo>
                  <a:lnTo>
                    <a:pt x="46" y="31"/>
                  </a:lnTo>
                  <a:lnTo>
                    <a:pt x="48" y="31"/>
                  </a:lnTo>
                  <a:lnTo>
                    <a:pt x="48" y="31"/>
                  </a:lnTo>
                  <a:lnTo>
                    <a:pt x="48" y="29"/>
                  </a:lnTo>
                  <a:lnTo>
                    <a:pt x="50" y="31"/>
                  </a:lnTo>
                  <a:lnTo>
                    <a:pt x="51" y="31"/>
                  </a:lnTo>
                  <a:lnTo>
                    <a:pt x="51" y="31"/>
                  </a:lnTo>
                  <a:lnTo>
                    <a:pt x="51" y="31"/>
                  </a:lnTo>
                  <a:lnTo>
                    <a:pt x="51" y="31"/>
                  </a:lnTo>
                  <a:lnTo>
                    <a:pt x="51" y="31"/>
                  </a:lnTo>
                  <a:lnTo>
                    <a:pt x="53" y="33"/>
                  </a:lnTo>
                  <a:lnTo>
                    <a:pt x="53" y="33"/>
                  </a:lnTo>
                  <a:lnTo>
                    <a:pt x="53" y="33"/>
                  </a:lnTo>
                  <a:lnTo>
                    <a:pt x="53" y="33"/>
                  </a:lnTo>
                  <a:lnTo>
                    <a:pt x="55" y="34"/>
                  </a:lnTo>
                  <a:lnTo>
                    <a:pt x="55" y="34"/>
                  </a:lnTo>
                  <a:lnTo>
                    <a:pt x="55" y="34"/>
                  </a:lnTo>
                  <a:lnTo>
                    <a:pt x="56" y="36"/>
                  </a:lnTo>
                  <a:lnTo>
                    <a:pt x="56" y="36"/>
                  </a:lnTo>
                  <a:lnTo>
                    <a:pt x="58" y="36"/>
                  </a:lnTo>
                  <a:lnTo>
                    <a:pt x="58" y="38"/>
                  </a:lnTo>
                  <a:lnTo>
                    <a:pt x="58" y="38"/>
                  </a:lnTo>
                  <a:lnTo>
                    <a:pt x="58" y="38"/>
                  </a:lnTo>
                  <a:lnTo>
                    <a:pt x="56" y="38"/>
                  </a:lnTo>
                  <a:lnTo>
                    <a:pt x="56" y="38"/>
                  </a:lnTo>
                  <a:lnTo>
                    <a:pt x="56" y="38"/>
                  </a:lnTo>
                  <a:lnTo>
                    <a:pt x="56" y="40"/>
                  </a:lnTo>
                  <a:lnTo>
                    <a:pt x="56" y="40"/>
                  </a:lnTo>
                  <a:lnTo>
                    <a:pt x="55" y="40"/>
                  </a:lnTo>
                  <a:lnTo>
                    <a:pt x="55" y="40"/>
                  </a:lnTo>
                  <a:lnTo>
                    <a:pt x="55" y="40"/>
                  </a:lnTo>
                  <a:lnTo>
                    <a:pt x="51" y="40"/>
                  </a:lnTo>
                  <a:lnTo>
                    <a:pt x="51" y="40"/>
                  </a:lnTo>
                  <a:lnTo>
                    <a:pt x="50" y="40"/>
                  </a:lnTo>
                  <a:lnTo>
                    <a:pt x="50" y="40"/>
                  </a:lnTo>
                  <a:lnTo>
                    <a:pt x="48" y="38"/>
                  </a:lnTo>
                  <a:lnTo>
                    <a:pt x="48" y="38"/>
                  </a:lnTo>
                  <a:lnTo>
                    <a:pt x="48" y="36"/>
                  </a:lnTo>
                  <a:lnTo>
                    <a:pt x="48" y="36"/>
                  </a:lnTo>
                  <a:lnTo>
                    <a:pt x="48" y="36"/>
                  </a:lnTo>
                  <a:lnTo>
                    <a:pt x="46" y="36"/>
                  </a:lnTo>
                  <a:lnTo>
                    <a:pt x="46" y="34"/>
                  </a:lnTo>
                  <a:lnTo>
                    <a:pt x="46" y="34"/>
                  </a:lnTo>
                  <a:lnTo>
                    <a:pt x="46" y="34"/>
                  </a:lnTo>
                  <a:lnTo>
                    <a:pt x="46" y="34"/>
                  </a:lnTo>
                  <a:lnTo>
                    <a:pt x="46" y="34"/>
                  </a:lnTo>
                  <a:lnTo>
                    <a:pt x="46" y="34"/>
                  </a:lnTo>
                  <a:lnTo>
                    <a:pt x="46" y="33"/>
                  </a:lnTo>
                  <a:lnTo>
                    <a:pt x="45" y="33"/>
                  </a:lnTo>
                  <a:lnTo>
                    <a:pt x="45" y="34"/>
                  </a:lnTo>
                  <a:lnTo>
                    <a:pt x="43" y="34"/>
                  </a:lnTo>
                  <a:lnTo>
                    <a:pt x="43" y="34"/>
                  </a:lnTo>
                  <a:lnTo>
                    <a:pt x="43" y="34"/>
                  </a:lnTo>
                  <a:lnTo>
                    <a:pt x="43" y="34"/>
                  </a:lnTo>
                  <a:lnTo>
                    <a:pt x="43" y="34"/>
                  </a:lnTo>
                  <a:lnTo>
                    <a:pt x="43" y="34"/>
                  </a:lnTo>
                  <a:lnTo>
                    <a:pt x="43" y="34"/>
                  </a:lnTo>
                  <a:lnTo>
                    <a:pt x="43" y="34"/>
                  </a:lnTo>
                  <a:lnTo>
                    <a:pt x="43" y="34"/>
                  </a:lnTo>
                  <a:lnTo>
                    <a:pt x="43" y="34"/>
                  </a:lnTo>
                  <a:lnTo>
                    <a:pt x="43" y="34"/>
                  </a:lnTo>
                  <a:lnTo>
                    <a:pt x="41" y="34"/>
                  </a:lnTo>
                  <a:lnTo>
                    <a:pt x="41" y="36"/>
                  </a:lnTo>
                  <a:lnTo>
                    <a:pt x="41" y="36"/>
                  </a:lnTo>
                  <a:lnTo>
                    <a:pt x="41" y="36"/>
                  </a:lnTo>
                  <a:lnTo>
                    <a:pt x="41" y="36"/>
                  </a:lnTo>
                  <a:lnTo>
                    <a:pt x="41" y="36"/>
                  </a:lnTo>
                  <a:lnTo>
                    <a:pt x="41" y="36"/>
                  </a:lnTo>
                  <a:lnTo>
                    <a:pt x="41" y="36"/>
                  </a:lnTo>
                  <a:lnTo>
                    <a:pt x="41" y="40"/>
                  </a:lnTo>
                  <a:lnTo>
                    <a:pt x="41" y="40"/>
                  </a:lnTo>
                  <a:lnTo>
                    <a:pt x="41" y="40"/>
                  </a:lnTo>
                  <a:lnTo>
                    <a:pt x="41" y="40"/>
                  </a:lnTo>
                  <a:lnTo>
                    <a:pt x="41" y="40"/>
                  </a:lnTo>
                  <a:lnTo>
                    <a:pt x="41" y="40"/>
                  </a:lnTo>
                  <a:lnTo>
                    <a:pt x="43" y="40"/>
                  </a:lnTo>
                  <a:lnTo>
                    <a:pt x="43" y="42"/>
                  </a:lnTo>
                  <a:lnTo>
                    <a:pt x="41" y="42"/>
                  </a:lnTo>
                  <a:lnTo>
                    <a:pt x="41" y="43"/>
                  </a:lnTo>
                  <a:lnTo>
                    <a:pt x="43" y="43"/>
                  </a:lnTo>
                  <a:lnTo>
                    <a:pt x="43" y="43"/>
                  </a:lnTo>
                  <a:lnTo>
                    <a:pt x="43" y="43"/>
                  </a:lnTo>
                  <a:lnTo>
                    <a:pt x="43" y="43"/>
                  </a:lnTo>
                  <a:lnTo>
                    <a:pt x="43" y="43"/>
                  </a:lnTo>
                  <a:lnTo>
                    <a:pt x="43" y="43"/>
                  </a:lnTo>
                  <a:lnTo>
                    <a:pt x="43" y="49"/>
                  </a:lnTo>
                  <a:lnTo>
                    <a:pt x="43" y="51"/>
                  </a:lnTo>
                  <a:lnTo>
                    <a:pt x="41" y="56"/>
                  </a:lnTo>
                  <a:lnTo>
                    <a:pt x="41" y="60"/>
                  </a:lnTo>
                  <a:lnTo>
                    <a:pt x="40" y="60"/>
                  </a:lnTo>
                  <a:lnTo>
                    <a:pt x="38" y="60"/>
                  </a:lnTo>
                  <a:lnTo>
                    <a:pt x="38" y="60"/>
                  </a:lnTo>
                  <a:lnTo>
                    <a:pt x="38" y="60"/>
                  </a:lnTo>
                  <a:lnTo>
                    <a:pt x="38" y="60"/>
                  </a:lnTo>
                  <a:lnTo>
                    <a:pt x="36" y="60"/>
                  </a:lnTo>
                  <a:lnTo>
                    <a:pt x="36" y="60"/>
                  </a:lnTo>
                  <a:lnTo>
                    <a:pt x="36" y="62"/>
                  </a:lnTo>
                  <a:lnTo>
                    <a:pt x="36" y="62"/>
                  </a:lnTo>
                  <a:lnTo>
                    <a:pt x="36" y="62"/>
                  </a:lnTo>
                  <a:lnTo>
                    <a:pt x="36" y="63"/>
                  </a:lnTo>
                  <a:lnTo>
                    <a:pt x="36" y="65"/>
                  </a:lnTo>
                  <a:lnTo>
                    <a:pt x="36" y="67"/>
                  </a:lnTo>
                  <a:lnTo>
                    <a:pt x="36" y="67"/>
                  </a:lnTo>
                  <a:lnTo>
                    <a:pt x="36" y="69"/>
                  </a:lnTo>
                  <a:lnTo>
                    <a:pt x="36" y="71"/>
                  </a:lnTo>
                  <a:lnTo>
                    <a:pt x="38" y="72"/>
                  </a:lnTo>
                  <a:lnTo>
                    <a:pt x="40" y="72"/>
                  </a:lnTo>
                  <a:lnTo>
                    <a:pt x="40" y="72"/>
                  </a:lnTo>
                  <a:lnTo>
                    <a:pt x="40" y="81"/>
                  </a:lnTo>
                  <a:lnTo>
                    <a:pt x="40" y="81"/>
                  </a:lnTo>
                  <a:lnTo>
                    <a:pt x="38" y="81"/>
                  </a:lnTo>
                  <a:lnTo>
                    <a:pt x="38" y="83"/>
                  </a:lnTo>
                  <a:lnTo>
                    <a:pt x="38" y="83"/>
                  </a:lnTo>
                  <a:lnTo>
                    <a:pt x="36" y="83"/>
                  </a:lnTo>
                  <a:lnTo>
                    <a:pt x="36" y="83"/>
                  </a:lnTo>
                  <a:lnTo>
                    <a:pt x="36" y="83"/>
                  </a:lnTo>
                  <a:lnTo>
                    <a:pt x="36" y="89"/>
                  </a:lnTo>
                  <a:lnTo>
                    <a:pt x="35" y="89"/>
                  </a:lnTo>
                  <a:lnTo>
                    <a:pt x="33" y="89"/>
                  </a:lnTo>
                  <a:lnTo>
                    <a:pt x="33" y="89"/>
                  </a:lnTo>
                  <a:lnTo>
                    <a:pt x="30" y="89"/>
                  </a:lnTo>
                  <a:lnTo>
                    <a:pt x="27" y="89"/>
                  </a:lnTo>
                  <a:lnTo>
                    <a:pt x="25" y="89"/>
                  </a:lnTo>
                  <a:lnTo>
                    <a:pt x="23" y="89"/>
                  </a:lnTo>
                  <a:lnTo>
                    <a:pt x="23" y="87"/>
                  </a:lnTo>
                  <a:lnTo>
                    <a:pt x="23" y="87"/>
                  </a:lnTo>
                  <a:lnTo>
                    <a:pt x="23" y="87"/>
                  </a:lnTo>
                  <a:lnTo>
                    <a:pt x="23" y="85"/>
                  </a:lnTo>
                  <a:lnTo>
                    <a:pt x="23" y="85"/>
                  </a:lnTo>
                  <a:lnTo>
                    <a:pt x="23" y="83"/>
                  </a:lnTo>
                  <a:lnTo>
                    <a:pt x="23" y="83"/>
                  </a:lnTo>
                  <a:lnTo>
                    <a:pt x="23" y="81"/>
                  </a:lnTo>
                  <a:lnTo>
                    <a:pt x="23" y="81"/>
                  </a:lnTo>
                  <a:lnTo>
                    <a:pt x="23" y="81"/>
                  </a:lnTo>
                  <a:lnTo>
                    <a:pt x="23" y="81"/>
                  </a:lnTo>
                  <a:lnTo>
                    <a:pt x="22" y="80"/>
                  </a:lnTo>
                  <a:lnTo>
                    <a:pt x="22" y="80"/>
                  </a:lnTo>
                  <a:lnTo>
                    <a:pt x="23" y="80"/>
                  </a:lnTo>
                  <a:lnTo>
                    <a:pt x="23" y="80"/>
                  </a:lnTo>
                  <a:lnTo>
                    <a:pt x="23" y="80"/>
                  </a:lnTo>
                  <a:lnTo>
                    <a:pt x="23" y="78"/>
                  </a:lnTo>
                  <a:lnTo>
                    <a:pt x="23" y="78"/>
                  </a:lnTo>
                  <a:lnTo>
                    <a:pt x="23" y="78"/>
                  </a:lnTo>
                  <a:lnTo>
                    <a:pt x="23" y="78"/>
                  </a:lnTo>
                  <a:lnTo>
                    <a:pt x="23" y="78"/>
                  </a:lnTo>
                  <a:lnTo>
                    <a:pt x="23" y="78"/>
                  </a:lnTo>
                  <a:lnTo>
                    <a:pt x="27" y="78"/>
                  </a:lnTo>
                  <a:lnTo>
                    <a:pt x="28" y="78"/>
                  </a:lnTo>
                  <a:lnTo>
                    <a:pt x="28" y="78"/>
                  </a:lnTo>
                  <a:lnTo>
                    <a:pt x="28" y="76"/>
                  </a:lnTo>
                  <a:lnTo>
                    <a:pt x="30" y="76"/>
                  </a:lnTo>
                  <a:lnTo>
                    <a:pt x="30" y="76"/>
                  </a:lnTo>
                  <a:lnTo>
                    <a:pt x="30" y="76"/>
                  </a:lnTo>
                  <a:lnTo>
                    <a:pt x="30" y="76"/>
                  </a:lnTo>
                  <a:lnTo>
                    <a:pt x="30" y="76"/>
                  </a:lnTo>
                  <a:lnTo>
                    <a:pt x="30" y="76"/>
                  </a:lnTo>
                  <a:lnTo>
                    <a:pt x="30" y="76"/>
                  </a:lnTo>
                  <a:lnTo>
                    <a:pt x="32" y="76"/>
                  </a:lnTo>
                  <a:lnTo>
                    <a:pt x="32" y="74"/>
                  </a:lnTo>
                  <a:lnTo>
                    <a:pt x="30" y="74"/>
                  </a:lnTo>
                  <a:lnTo>
                    <a:pt x="30" y="72"/>
                  </a:lnTo>
                  <a:lnTo>
                    <a:pt x="30" y="72"/>
                  </a:lnTo>
                  <a:lnTo>
                    <a:pt x="30" y="72"/>
                  </a:lnTo>
                  <a:lnTo>
                    <a:pt x="30" y="72"/>
                  </a:lnTo>
                  <a:lnTo>
                    <a:pt x="30" y="71"/>
                  </a:lnTo>
                  <a:lnTo>
                    <a:pt x="30" y="71"/>
                  </a:lnTo>
                  <a:lnTo>
                    <a:pt x="28" y="71"/>
                  </a:lnTo>
                  <a:lnTo>
                    <a:pt x="27" y="71"/>
                  </a:lnTo>
                  <a:lnTo>
                    <a:pt x="27" y="71"/>
                  </a:lnTo>
                  <a:lnTo>
                    <a:pt x="25" y="72"/>
                  </a:lnTo>
                  <a:lnTo>
                    <a:pt x="25" y="72"/>
                  </a:lnTo>
                  <a:lnTo>
                    <a:pt x="25" y="72"/>
                  </a:lnTo>
                  <a:lnTo>
                    <a:pt x="25" y="72"/>
                  </a:lnTo>
                  <a:lnTo>
                    <a:pt x="23" y="72"/>
                  </a:lnTo>
                  <a:lnTo>
                    <a:pt x="23" y="72"/>
                  </a:lnTo>
                  <a:lnTo>
                    <a:pt x="23" y="72"/>
                  </a:lnTo>
                  <a:lnTo>
                    <a:pt x="22" y="71"/>
                  </a:lnTo>
                  <a:lnTo>
                    <a:pt x="20" y="71"/>
                  </a:lnTo>
                  <a:lnTo>
                    <a:pt x="15" y="71"/>
                  </a:lnTo>
                  <a:lnTo>
                    <a:pt x="14" y="67"/>
                  </a:lnTo>
                  <a:lnTo>
                    <a:pt x="14" y="67"/>
                  </a:lnTo>
                  <a:lnTo>
                    <a:pt x="12" y="67"/>
                  </a:lnTo>
                  <a:lnTo>
                    <a:pt x="12" y="67"/>
                  </a:lnTo>
                  <a:lnTo>
                    <a:pt x="12" y="67"/>
                  </a:lnTo>
                  <a:lnTo>
                    <a:pt x="12" y="65"/>
                  </a:lnTo>
                  <a:lnTo>
                    <a:pt x="12" y="65"/>
                  </a:lnTo>
                  <a:lnTo>
                    <a:pt x="10" y="65"/>
                  </a:lnTo>
                  <a:lnTo>
                    <a:pt x="10" y="65"/>
                  </a:lnTo>
                  <a:lnTo>
                    <a:pt x="10" y="65"/>
                  </a:lnTo>
                  <a:lnTo>
                    <a:pt x="9" y="63"/>
                  </a:lnTo>
                  <a:lnTo>
                    <a:pt x="9" y="63"/>
                  </a:lnTo>
                  <a:lnTo>
                    <a:pt x="9" y="63"/>
                  </a:lnTo>
                  <a:lnTo>
                    <a:pt x="9" y="63"/>
                  </a:lnTo>
                  <a:lnTo>
                    <a:pt x="9" y="60"/>
                  </a:lnTo>
                  <a:lnTo>
                    <a:pt x="9" y="60"/>
                  </a:lnTo>
                  <a:lnTo>
                    <a:pt x="9" y="58"/>
                  </a:lnTo>
                  <a:lnTo>
                    <a:pt x="9" y="58"/>
                  </a:lnTo>
                  <a:lnTo>
                    <a:pt x="9" y="58"/>
                  </a:lnTo>
                  <a:lnTo>
                    <a:pt x="9" y="58"/>
                  </a:lnTo>
                  <a:lnTo>
                    <a:pt x="9" y="56"/>
                  </a:lnTo>
                  <a:lnTo>
                    <a:pt x="10" y="56"/>
                  </a:lnTo>
                  <a:lnTo>
                    <a:pt x="10" y="56"/>
                  </a:lnTo>
                  <a:lnTo>
                    <a:pt x="10" y="56"/>
                  </a:lnTo>
                  <a:lnTo>
                    <a:pt x="10" y="54"/>
                  </a:lnTo>
                  <a:lnTo>
                    <a:pt x="10" y="54"/>
                  </a:lnTo>
                  <a:lnTo>
                    <a:pt x="12" y="54"/>
                  </a:lnTo>
                  <a:lnTo>
                    <a:pt x="12" y="54"/>
                  </a:lnTo>
                  <a:lnTo>
                    <a:pt x="12" y="54"/>
                  </a:lnTo>
                  <a:lnTo>
                    <a:pt x="12" y="54"/>
                  </a:lnTo>
                  <a:lnTo>
                    <a:pt x="12" y="54"/>
                  </a:lnTo>
                  <a:lnTo>
                    <a:pt x="14" y="53"/>
                  </a:lnTo>
                  <a:lnTo>
                    <a:pt x="14" y="53"/>
                  </a:lnTo>
                  <a:lnTo>
                    <a:pt x="14" y="53"/>
                  </a:lnTo>
                  <a:lnTo>
                    <a:pt x="14" y="53"/>
                  </a:lnTo>
                  <a:lnTo>
                    <a:pt x="15" y="53"/>
                  </a:lnTo>
                  <a:lnTo>
                    <a:pt x="15" y="53"/>
                  </a:lnTo>
                  <a:lnTo>
                    <a:pt x="15" y="53"/>
                  </a:lnTo>
                  <a:lnTo>
                    <a:pt x="15" y="53"/>
                  </a:lnTo>
                  <a:lnTo>
                    <a:pt x="15" y="53"/>
                  </a:lnTo>
                  <a:lnTo>
                    <a:pt x="15" y="54"/>
                  </a:lnTo>
                  <a:lnTo>
                    <a:pt x="15" y="54"/>
                  </a:lnTo>
                  <a:lnTo>
                    <a:pt x="15" y="54"/>
                  </a:lnTo>
                  <a:lnTo>
                    <a:pt x="15" y="54"/>
                  </a:lnTo>
                  <a:lnTo>
                    <a:pt x="15" y="60"/>
                  </a:lnTo>
                  <a:lnTo>
                    <a:pt x="15" y="60"/>
                  </a:lnTo>
                  <a:lnTo>
                    <a:pt x="15" y="60"/>
                  </a:lnTo>
                  <a:lnTo>
                    <a:pt x="15" y="60"/>
                  </a:lnTo>
                  <a:lnTo>
                    <a:pt x="17" y="60"/>
                  </a:lnTo>
                  <a:lnTo>
                    <a:pt x="17" y="60"/>
                  </a:lnTo>
                  <a:lnTo>
                    <a:pt x="18" y="60"/>
                  </a:lnTo>
                  <a:lnTo>
                    <a:pt x="18" y="60"/>
                  </a:lnTo>
                  <a:lnTo>
                    <a:pt x="18" y="62"/>
                  </a:lnTo>
                  <a:lnTo>
                    <a:pt x="18" y="62"/>
                  </a:lnTo>
                  <a:lnTo>
                    <a:pt x="18" y="62"/>
                  </a:lnTo>
                  <a:lnTo>
                    <a:pt x="20" y="62"/>
                  </a:lnTo>
                  <a:lnTo>
                    <a:pt x="20" y="62"/>
                  </a:lnTo>
                  <a:lnTo>
                    <a:pt x="20" y="60"/>
                  </a:lnTo>
                  <a:lnTo>
                    <a:pt x="20" y="60"/>
                  </a:lnTo>
                  <a:lnTo>
                    <a:pt x="20" y="60"/>
                  </a:lnTo>
                  <a:lnTo>
                    <a:pt x="20" y="60"/>
                  </a:lnTo>
                  <a:lnTo>
                    <a:pt x="20" y="60"/>
                  </a:lnTo>
                  <a:lnTo>
                    <a:pt x="18" y="60"/>
                  </a:lnTo>
                  <a:lnTo>
                    <a:pt x="18" y="60"/>
                  </a:lnTo>
                  <a:lnTo>
                    <a:pt x="18" y="58"/>
                  </a:lnTo>
                  <a:lnTo>
                    <a:pt x="18" y="58"/>
                  </a:lnTo>
                  <a:lnTo>
                    <a:pt x="18" y="56"/>
                  </a:lnTo>
                  <a:lnTo>
                    <a:pt x="18" y="53"/>
                  </a:lnTo>
                  <a:lnTo>
                    <a:pt x="18" y="53"/>
                  </a:lnTo>
                  <a:lnTo>
                    <a:pt x="18" y="53"/>
                  </a:lnTo>
                  <a:lnTo>
                    <a:pt x="18" y="53"/>
                  </a:lnTo>
                  <a:lnTo>
                    <a:pt x="18" y="51"/>
                  </a:lnTo>
                  <a:lnTo>
                    <a:pt x="18" y="51"/>
                  </a:lnTo>
                  <a:lnTo>
                    <a:pt x="20" y="51"/>
                  </a:lnTo>
                  <a:lnTo>
                    <a:pt x="22" y="51"/>
                  </a:lnTo>
                  <a:lnTo>
                    <a:pt x="22" y="51"/>
                  </a:lnTo>
                  <a:lnTo>
                    <a:pt x="23" y="51"/>
                  </a:lnTo>
                  <a:lnTo>
                    <a:pt x="23" y="51"/>
                  </a:lnTo>
                  <a:lnTo>
                    <a:pt x="23" y="51"/>
                  </a:lnTo>
                  <a:lnTo>
                    <a:pt x="23" y="51"/>
                  </a:lnTo>
                  <a:lnTo>
                    <a:pt x="23" y="51"/>
                  </a:lnTo>
                  <a:lnTo>
                    <a:pt x="23" y="51"/>
                  </a:lnTo>
                  <a:lnTo>
                    <a:pt x="23" y="51"/>
                  </a:lnTo>
                  <a:lnTo>
                    <a:pt x="23" y="51"/>
                  </a:lnTo>
                  <a:lnTo>
                    <a:pt x="23" y="51"/>
                  </a:lnTo>
                  <a:lnTo>
                    <a:pt x="23" y="51"/>
                  </a:lnTo>
                  <a:lnTo>
                    <a:pt x="23" y="51"/>
                  </a:lnTo>
                  <a:lnTo>
                    <a:pt x="23" y="49"/>
                  </a:lnTo>
                  <a:lnTo>
                    <a:pt x="23" y="49"/>
                  </a:lnTo>
                  <a:lnTo>
                    <a:pt x="23" y="49"/>
                  </a:lnTo>
                  <a:lnTo>
                    <a:pt x="23" y="49"/>
                  </a:lnTo>
                  <a:lnTo>
                    <a:pt x="23" y="47"/>
                  </a:lnTo>
                  <a:lnTo>
                    <a:pt x="23" y="47"/>
                  </a:lnTo>
                  <a:lnTo>
                    <a:pt x="23" y="47"/>
                  </a:lnTo>
                  <a:lnTo>
                    <a:pt x="23" y="47"/>
                  </a:lnTo>
                  <a:lnTo>
                    <a:pt x="23" y="47"/>
                  </a:lnTo>
                  <a:lnTo>
                    <a:pt x="23" y="47"/>
                  </a:lnTo>
                  <a:lnTo>
                    <a:pt x="23" y="47"/>
                  </a:lnTo>
                  <a:lnTo>
                    <a:pt x="23" y="47"/>
                  </a:lnTo>
                  <a:lnTo>
                    <a:pt x="23" y="47"/>
                  </a:lnTo>
                  <a:lnTo>
                    <a:pt x="23" y="47"/>
                  </a:lnTo>
                  <a:lnTo>
                    <a:pt x="22" y="47"/>
                  </a:lnTo>
                  <a:lnTo>
                    <a:pt x="22" y="47"/>
                  </a:lnTo>
                  <a:lnTo>
                    <a:pt x="22" y="47"/>
                  </a:lnTo>
                  <a:lnTo>
                    <a:pt x="20" y="47"/>
                  </a:lnTo>
                  <a:lnTo>
                    <a:pt x="17" y="47"/>
                  </a:lnTo>
                  <a:lnTo>
                    <a:pt x="15" y="47"/>
                  </a:lnTo>
                  <a:lnTo>
                    <a:pt x="9" y="45"/>
                  </a:lnTo>
                  <a:lnTo>
                    <a:pt x="9" y="45"/>
                  </a:lnTo>
                  <a:lnTo>
                    <a:pt x="7" y="45"/>
                  </a:lnTo>
                  <a:lnTo>
                    <a:pt x="7" y="45"/>
                  </a:lnTo>
                  <a:lnTo>
                    <a:pt x="7" y="45"/>
                  </a:lnTo>
                  <a:lnTo>
                    <a:pt x="5" y="45"/>
                  </a:lnTo>
                  <a:lnTo>
                    <a:pt x="4" y="45"/>
                  </a:lnTo>
                  <a:lnTo>
                    <a:pt x="2" y="43"/>
                  </a:lnTo>
                  <a:lnTo>
                    <a:pt x="2" y="43"/>
                  </a:lnTo>
                  <a:lnTo>
                    <a:pt x="0" y="43"/>
                  </a:lnTo>
                  <a:lnTo>
                    <a:pt x="0" y="42"/>
                  </a:lnTo>
                  <a:lnTo>
                    <a:pt x="0" y="40"/>
                  </a:lnTo>
                  <a:lnTo>
                    <a:pt x="0" y="40"/>
                  </a:lnTo>
                  <a:lnTo>
                    <a:pt x="0" y="36"/>
                  </a:lnTo>
                  <a:lnTo>
                    <a:pt x="0" y="34"/>
                  </a:lnTo>
                  <a:lnTo>
                    <a:pt x="0" y="33"/>
                  </a:lnTo>
                  <a:lnTo>
                    <a:pt x="2" y="33"/>
                  </a:lnTo>
                  <a:lnTo>
                    <a:pt x="2" y="33"/>
                  </a:lnTo>
                  <a:lnTo>
                    <a:pt x="2" y="33"/>
                  </a:lnTo>
                  <a:lnTo>
                    <a:pt x="2" y="33"/>
                  </a:lnTo>
                  <a:lnTo>
                    <a:pt x="4" y="31"/>
                  </a:lnTo>
                  <a:lnTo>
                    <a:pt x="4" y="31"/>
                  </a:lnTo>
                  <a:lnTo>
                    <a:pt x="4" y="31"/>
                  </a:lnTo>
                  <a:lnTo>
                    <a:pt x="5" y="31"/>
                  </a:lnTo>
                  <a:lnTo>
                    <a:pt x="5" y="33"/>
                  </a:lnTo>
                  <a:lnTo>
                    <a:pt x="7" y="33"/>
                  </a:lnTo>
                  <a:lnTo>
                    <a:pt x="7" y="33"/>
                  </a:lnTo>
                  <a:lnTo>
                    <a:pt x="7" y="33"/>
                  </a:lnTo>
                  <a:lnTo>
                    <a:pt x="7" y="34"/>
                  </a:lnTo>
                  <a:lnTo>
                    <a:pt x="7" y="34"/>
                  </a:lnTo>
                  <a:lnTo>
                    <a:pt x="7" y="34"/>
                  </a:lnTo>
                  <a:lnTo>
                    <a:pt x="7" y="34"/>
                  </a:lnTo>
                  <a:lnTo>
                    <a:pt x="7" y="36"/>
                  </a:lnTo>
                  <a:lnTo>
                    <a:pt x="7" y="36"/>
                  </a:lnTo>
                  <a:lnTo>
                    <a:pt x="7" y="38"/>
                  </a:lnTo>
                  <a:lnTo>
                    <a:pt x="7" y="40"/>
                  </a:lnTo>
                  <a:lnTo>
                    <a:pt x="7" y="40"/>
                  </a:lnTo>
                  <a:lnTo>
                    <a:pt x="9" y="40"/>
                  </a:lnTo>
                  <a:lnTo>
                    <a:pt x="9" y="40"/>
                  </a:lnTo>
                  <a:lnTo>
                    <a:pt x="9" y="40"/>
                  </a:lnTo>
                  <a:lnTo>
                    <a:pt x="10" y="40"/>
                  </a:lnTo>
                  <a:lnTo>
                    <a:pt x="10" y="40"/>
                  </a:lnTo>
                  <a:lnTo>
                    <a:pt x="10" y="40"/>
                  </a:lnTo>
                  <a:lnTo>
                    <a:pt x="10" y="40"/>
                  </a:lnTo>
                  <a:lnTo>
                    <a:pt x="12" y="40"/>
                  </a:lnTo>
                  <a:lnTo>
                    <a:pt x="12" y="40"/>
                  </a:lnTo>
                  <a:lnTo>
                    <a:pt x="14" y="40"/>
                  </a:lnTo>
                  <a:lnTo>
                    <a:pt x="14" y="38"/>
                  </a:lnTo>
                  <a:lnTo>
                    <a:pt x="14" y="38"/>
                  </a:lnTo>
                  <a:lnTo>
                    <a:pt x="14" y="38"/>
                  </a:lnTo>
                  <a:lnTo>
                    <a:pt x="14" y="38"/>
                  </a:lnTo>
                  <a:lnTo>
                    <a:pt x="14" y="38"/>
                  </a:lnTo>
                  <a:lnTo>
                    <a:pt x="14" y="38"/>
                  </a:lnTo>
                  <a:lnTo>
                    <a:pt x="15" y="38"/>
                  </a:lnTo>
                  <a:lnTo>
                    <a:pt x="15" y="38"/>
                  </a:lnTo>
                  <a:lnTo>
                    <a:pt x="15" y="36"/>
                  </a:lnTo>
                  <a:lnTo>
                    <a:pt x="15" y="36"/>
                  </a:lnTo>
                  <a:lnTo>
                    <a:pt x="15" y="36"/>
                  </a:lnTo>
                  <a:lnTo>
                    <a:pt x="15" y="36"/>
                  </a:lnTo>
                  <a:lnTo>
                    <a:pt x="14" y="36"/>
                  </a:lnTo>
                  <a:lnTo>
                    <a:pt x="14" y="36"/>
                  </a:lnTo>
                  <a:lnTo>
                    <a:pt x="14" y="36"/>
                  </a:lnTo>
                  <a:lnTo>
                    <a:pt x="14" y="36"/>
                  </a:lnTo>
                  <a:lnTo>
                    <a:pt x="14" y="34"/>
                  </a:lnTo>
                  <a:lnTo>
                    <a:pt x="14" y="34"/>
                  </a:lnTo>
                  <a:lnTo>
                    <a:pt x="14" y="34"/>
                  </a:lnTo>
                  <a:lnTo>
                    <a:pt x="14" y="34"/>
                  </a:lnTo>
                  <a:lnTo>
                    <a:pt x="12" y="33"/>
                  </a:lnTo>
                  <a:lnTo>
                    <a:pt x="12" y="33"/>
                  </a:lnTo>
                  <a:lnTo>
                    <a:pt x="12" y="33"/>
                  </a:lnTo>
                  <a:lnTo>
                    <a:pt x="12" y="33"/>
                  </a:lnTo>
                  <a:lnTo>
                    <a:pt x="10" y="33"/>
                  </a:lnTo>
                  <a:lnTo>
                    <a:pt x="10" y="33"/>
                  </a:lnTo>
                  <a:lnTo>
                    <a:pt x="10" y="33"/>
                  </a:lnTo>
                  <a:lnTo>
                    <a:pt x="10" y="33"/>
                  </a:lnTo>
                  <a:lnTo>
                    <a:pt x="10" y="31"/>
                  </a:lnTo>
                  <a:lnTo>
                    <a:pt x="10" y="31"/>
                  </a:lnTo>
                  <a:lnTo>
                    <a:pt x="10" y="31"/>
                  </a:lnTo>
                  <a:lnTo>
                    <a:pt x="10" y="31"/>
                  </a:lnTo>
                  <a:lnTo>
                    <a:pt x="10" y="31"/>
                  </a:lnTo>
                  <a:lnTo>
                    <a:pt x="9" y="31"/>
                  </a:lnTo>
                  <a:lnTo>
                    <a:pt x="9" y="29"/>
                  </a:lnTo>
                  <a:lnTo>
                    <a:pt x="9" y="29"/>
                  </a:lnTo>
                  <a:lnTo>
                    <a:pt x="7" y="25"/>
                  </a:lnTo>
                  <a:lnTo>
                    <a:pt x="7" y="25"/>
                  </a:lnTo>
                  <a:lnTo>
                    <a:pt x="7" y="25"/>
                  </a:lnTo>
                  <a:lnTo>
                    <a:pt x="7" y="25"/>
                  </a:lnTo>
                  <a:lnTo>
                    <a:pt x="7" y="24"/>
                  </a:lnTo>
                  <a:lnTo>
                    <a:pt x="7" y="24"/>
                  </a:lnTo>
                  <a:lnTo>
                    <a:pt x="7" y="22"/>
                  </a:lnTo>
                  <a:lnTo>
                    <a:pt x="7" y="22"/>
                  </a:lnTo>
                  <a:lnTo>
                    <a:pt x="5" y="22"/>
                  </a:lnTo>
                  <a:lnTo>
                    <a:pt x="4" y="20"/>
                  </a:lnTo>
                  <a:lnTo>
                    <a:pt x="4" y="20"/>
                  </a:lnTo>
                  <a:lnTo>
                    <a:pt x="4" y="20"/>
                  </a:lnTo>
                  <a:lnTo>
                    <a:pt x="4" y="20"/>
                  </a:lnTo>
                  <a:lnTo>
                    <a:pt x="4" y="20"/>
                  </a:lnTo>
                  <a:lnTo>
                    <a:pt x="5" y="20"/>
                  </a:lnTo>
                  <a:lnTo>
                    <a:pt x="5" y="18"/>
                  </a:lnTo>
                  <a:lnTo>
                    <a:pt x="7" y="18"/>
                  </a:lnTo>
                  <a:lnTo>
                    <a:pt x="7" y="18"/>
                  </a:lnTo>
                  <a:lnTo>
                    <a:pt x="7" y="18"/>
                  </a:lnTo>
                  <a:lnTo>
                    <a:pt x="7" y="18"/>
                  </a:lnTo>
                  <a:lnTo>
                    <a:pt x="7" y="16"/>
                  </a:lnTo>
                  <a:lnTo>
                    <a:pt x="7" y="16"/>
                  </a:lnTo>
                  <a:lnTo>
                    <a:pt x="7" y="16"/>
                  </a:lnTo>
                  <a:lnTo>
                    <a:pt x="7" y="16"/>
                  </a:lnTo>
                  <a:lnTo>
                    <a:pt x="7" y="16"/>
                  </a:lnTo>
                  <a:lnTo>
                    <a:pt x="7" y="15"/>
                  </a:lnTo>
                  <a:lnTo>
                    <a:pt x="7" y="15"/>
                  </a:lnTo>
                  <a:lnTo>
                    <a:pt x="7" y="15"/>
                  </a:lnTo>
                  <a:lnTo>
                    <a:pt x="7" y="15"/>
                  </a:lnTo>
                  <a:lnTo>
                    <a:pt x="9" y="15"/>
                  </a:lnTo>
                  <a:lnTo>
                    <a:pt x="9" y="15"/>
                  </a:lnTo>
                  <a:lnTo>
                    <a:pt x="9" y="15"/>
                  </a:lnTo>
                  <a:lnTo>
                    <a:pt x="9" y="15"/>
                  </a:lnTo>
                  <a:lnTo>
                    <a:pt x="9" y="15"/>
                  </a:lnTo>
                  <a:lnTo>
                    <a:pt x="9" y="15"/>
                  </a:lnTo>
                  <a:lnTo>
                    <a:pt x="10" y="15"/>
                  </a:lnTo>
                  <a:lnTo>
                    <a:pt x="12" y="15"/>
                  </a:lnTo>
                  <a:lnTo>
                    <a:pt x="12" y="15"/>
                  </a:lnTo>
                  <a:lnTo>
                    <a:pt x="12" y="15"/>
                  </a:lnTo>
                  <a:lnTo>
                    <a:pt x="12" y="15"/>
                  </a:lnTo>
                  <a:lnTo>
                    <a:pt x="14" y="15"/>
                  </a:lnTo>
                  <a:lnTo>
                    <a:pt x="14" y="15"/>
                  </a:lnTo>
                  <a:lnTo>
                    <a:pt x="14" y="22"/>
                  </a:lnTo>
                  <a:lnTo>
                    <a:pt x="14" y="24"/>
                  </a:lnTo>
                  <a:lnTo>
                    <a:pt x="14" y="24"/>
                  </a:lnTo>
                  <a:lnTo>
                    <a:pt x="14" y="24"/>
                  </a:lnTo>
                  <a:lnTo>
                    <a:pt x="14" y="24"/>
                  </a:lnTo>
                  <a:lnTo>
                    <a:pt x="15" y="24"/>
                  </a:lnTo>
                  <a:lnTo>
                    <a:pt x="15" y="24"/>
                  </a:lnTo>
                  <a:close/>
                </a:path>
              </a:pathLst>
            </a:custGeom>
            <a:solidFill>
              <a:srgbClr val="FFFFFF"/>
            </a:solidFill>
            <a:ln w="9525">
              <a:noFill/>
              <a:round/>
              <a:headEnd/>
              <a:tailEnd/>
            </a:ln>
          </p:spPr>
          <p:txBody>
            <a:bodyPr/>
            <a:lstStyle/>
            <a:p>
              <a:pPr>
                <a:buClr>
                  <a:srgbClr val="000000"/>
                </a:buClr>
                <a:defRPr/>
              </a:pPr>
              <a:endParaRPr lang="en-US">
                <a:solidFill>
                  <a:srgbClr val="000000"/>
                </a:solidFill>
              </a:endParaRPr>
            </a:p>
          </p:txBody>
        </p:sp>
        <p:sp>
          <p:nvSpPr>
            <p:cNvPr id="1049" name="Freeform 25"/>
            <p:cNvSpPr>
              <a:spLocks/>
            </p:cNvSpPr>
            <p:nvPr/>
          </p:nvSpPr>
          <p:spPr bwMode="auto">
            <a:xfrm>
              <a:off x="271" y="206"/>
              <a:ext cx="55" cy="89"/>
            </a:xfrm>
            <a:custGeom>
              <a:avLst/>
              <a:gdLst/>
              <a:ahLst/>
              <a:cxnLst>
                <a:cxn ang="0">
                  <a:pos x="18" y="25"/>
                </a:cxn>
                <a:cxn ang="0">
                  <a:pos x="20" y="24"/>
                </a:cxn>
                <a:cxn ang="0">
                  <a:pos x="20" y="18"/>
                </a:cxn>
                <a:cxn ang="0">
                  <a:pos x="20" y="15"/>
                </a:cxn>
                <a:cxn ang="0">
                  <a:pos x="23" y="13"/>
                </a:cxn>
                <a:cxn ang="0">
                  <a:pos x="23" y="11"/>
                </a:cxn>
                <a:cxn ang="0">
                  <a:pos x="26" y="7"/>
                </a:cxn>
                <a:cxn ang="0">
                  <a:pos x="30" y="6"/>
                </a:cxn>
                <a:cxn ang="0">
                  <a:pos x="31" y="2"/>
                </a:cxn>
                <a:cxn ang="0">
                  <a:pos x="38" y="2"/>
                </a:cxn>
                <a:cxn ang="0">
                  <a:pos x="40" y="4"/>
                </a:cxn>
                <a:cxn ang="0">
                  <a:pos x="40" y="7"/>
                </a:cxn>
                <a:cxn ang="0">
                  <a:pos x="43" y="11"/>
                </a:cxn>
                <a:cxn ang="0">
                  <a:pos x="41" y="29"/>
                </a:cxn>
                <a:cxn ang="0">
                  <a:pos x="36" y="33"/>
                </a:cxn>
                <a:cxn ang="0">
                  <a:pos x="33" y="34"/>
                </a:cxn>
                <a:cxn ang="0">
                  <a:pos x="31" y="42"/>
                </a:cxn>
                <a:cxn ang="0">
                  <a:pos x="35" y="45"/>
                </a:cxn>
                <a:cxn ang="0">
                  <a:pos x="38" y="54"/>
                </a:cxn>
                <a:cxn ang="0">
                  <a:pos x="40" y="33"/>
                </a:cxn>
                <a:cxn ang="0">
                  <a:pos x="43" y="31"/>
                </a:cxn>
                <a:cxn ang="0">
                  <a:pos x="46" y="31"/>
                </a:cxn>
                <a:cxn ang="0">
                  <a:pos x="53" y="33"/>
                </a:cxn>
                <a:cxn ang="0">
                  <a:pos x="56" y="38"/>
                </a:cxn>
                <a:cxn ang="0">
                  <a:pos x="48" y="40"/>
                </a:cxn>
                <a:cxn ang="0">
                  <a:pos x="46" y="34"/>
                </a:cxn>
                <a:cxn ang="0">
                  <a:pos x="43" y="34"/>
                </a:cxn>
                <a:cxn ang="0">
                  <a:pos x="41" y="36"/>
                </a:cxn>
                <a:cxn ang="0">
                  <a:pos x="41" y="42"/>
                </a:cxn>
                <a:cxn ang="0">
                  <a:pos x="41" y="56"/>
                </a:cxn>
                <a:cxn ang="0">
                  <a:pos x="36" y="63"/>
                </a:cxn>
                <a:cxn ang="0">
                  <a:pos x="38" y="81"/>
                </a:cxn>
                <a:cxn ang="0">
                  <a:pos x="25" y="89"/>
                </a:cxn>
                <a:cxn ang="0">
                  <a:pos x="20" y="81"/>
                </a:cxn>
                <a:cxn ang="0">
                  <a:pos x="23" y="78"/>
                </a:cxn>
                <a:cxn ang="0">
                  <a:pos x="30" y="76"/>
                </a:cxn>
                <a:cxn ang="0">
                  <a:pos x="28" y="71"/>
                </a:cxn>
                <a:cxn ang="0">
                  <a:pos x="20" y="71"/>
                </a:cxn>
                <a:cxn ang="0">
                  <a:pos x="8" y="63"/>
                </a:cxn>
                <a:cxn ang="0">
                  <a:pos x="8" y="56"/>
                </a:cxn>
                <a:cxn ang="0">
                  <a:pos x="12" y="54"/>
                </a:cxn>
                <a:cxn ang="0">
                  <a:pos x="13" y="54"/>
                </a:cxn>
                <a:cxn ang="0">
                  <a:pos x="18" y="60"/>
                </a:cxn>
                <a:cxn ang="0">
                  <a:pos x="18" y="60"/>
                </a:cxn>
                <a:cxn ang="0">
                  <a:pos x="20" y="51"/>
                </a:cxn>
                <a:cxn ang="0">
                  <a:pos x="22" y="51"/>
                </a:cxn>
                <a:cxn ang="0">
                  <a:pos x="22" y="47"/>
                </a:cxn>
                <a:cxn ang="0">
                  <a:pos x="12" y="47"/>
                </a:cxn>
                <a:cxn ang="0">
                  <a:pos x="0" y="40"/>
                </a:cxn>
                <a:cxn ang="0">
                  <a:pos x="2" y="31"/>
                </a:cxn>
                <a:cxn ang="0">
                  <a:pos x="7" y="38"/>
                </a:cxn>
                <a:cxn ang="0">
                  <a:pos x="12" y="40"/>
                </a:cxn>
                <a:cxn ang="0">
                  <a:pos x="13" y="36"/>
                </a:cxn>
                <a:cxn ang="0">
                  <a:pos x="12" y="33"/>
                </a:cxn>
                <a:cxn ang="0">
                  <a:pos x="8" y="31"/>
                </a:cxn>
                <a:cxn ang="0">
                  <a:pos x="5" y="22"/>
                </a:cxn>
                <a:cxn ang="0">
                  <a:pos x="4" y="18"/>
                </a:cxn>
                <a:cxn ang="0">
                  <a:pos x="7" y="15"/>
                </a:cxn>
                <a:cxn ang="0">
                  <a:pos x="12" y="15"/>
                </a:cxn>
              </a:cxnLst>
              <a:rect l="0" t="0" r="r" b="b"/>
              <a:pathLst>
                <a:path w="56" h="89">
                  <a:moveTo>
                    <a:pt x="12" y="24"/>
                  </a:moveTo>
                  <a:lnTo>
                    <a:pt x="12" y="24"/>
                  </a:lnTo>
                  <a:lnTo>
                    <a:pt x="13" y="25"/>
                  </a:lnTo>
                  <a:lnTo>
                    <a:pt x="13" y="25"/>
                  </a:lnTo>
                  <a:lnTo>
                    <a:pt x="13" y="25"/>
                  </a:lnTo>
                  <a:lnTo>
                    <a:pt x="13" y="25"/>
                  </a:lnTo>
                  <a:lnTo>
                    <a:pt x="13" y="25"/>
                  </a:lnTo>
                  <a:lnTo>
                    <a:pt x="15" y="25"/>
                  </a:lnTo>
                  <a:lnTo>
                    <a:pt x="17" y="25"/>
                  </a:lnTo>
                  <a:lnTo>
                    <a:pt x="18" y="25"/>
                  </a:lnTo>
                  <a:lnTo>
                    <a:pt x="18" y="25"/>
                  </a:lnTo>
                  <a:lnTo>
                    <a:pt x="18" y="25"/>
                  </a:lnTo>
                  <a:lnTo>
                    <a:pt x="20" y="25"/>
                  </a:lnTo>
                  <a:lnTo>
                    <a:pt x="20" y="25"/>
                  </a:lnTo>
                  <a:lnTo>
                    <a:pt x="20" y="25"/>
                  </a:lnTo>
                  <a:lnTo>
                    <a:pt x="20" y="25"/>
                  </a:lnTo>
                  <a:lnTo>
                    <a:pt x="20" y="25"/>
                  </a:lnTo>
                  <a:lnTo>
                    <a:pt x="20" y="24"/>
                  </a:lnTo>
                  <a:lnTo>
                    <a:pt x="20" y="24"/>
                  </a:lnTo>
                  <a:lnTo>
                    <a:pt x="20" y="24"/>
                  </a:lnTo>
                  <a:lnTo>
                    <a:pt x="20" y="24"/>
                  </a:lnTo>
                  <a:lnTo>
                    <a:pt x="20" y="24"/>
                  </a:lnTo>
                  <a:lnTo>
                    <a:pt x="20" y="24"/>
                  </a:lnTo>
                  <a:lnTo>
                    <a:pt x="20" y="24"/>
                  </a:lnTo>
                  <a:lnTo>
                    <a:pt x="20" y="24"/>
                  </a:lnTo>
                  <a:lnTo>
                    <a:pt x="20" y="20"/>
                  </a:lnTo>
                  <a:lnTo>
                    <a:pt x="20" y="20"/>
                  </a:lnTo>
                  <a:lnTo>
                    <a:pt x="20" y="20"/>
                  </a:lnTo>
                  <a:lnTo>
                    <a:pt x="20" y="20"/>
                  </a:lnTo>
                  <a:lnTo>
                    <a:pt x="20" y="20"/>
                  </a:lnTo>
                  <a:lnTo>
                    <a:pt x="20" y="20"/>
                  </a:lnTo>
                  <a:lnTo>
                    <a:pt x="20" y="20"/>
                  </a:lnTo>
                  <a:lnTo>
                    <a:pt x="20" y="18"/>
                  </a:lnTo>
                  <a:lnTo>
                    <a:pt x="20" y="18"/>
                  </a:lnTo>
                  <a:lnTo>
                    <a:pt x="20" y="18"/>
                  </a:lnTo>
                  <a:lnTo>
                    <a:pt x="20" y="18"/>
                  </a:lnTo>
                  <a:lnTo>
                    <a:pt x="20" y="18"/>
                  </a:lnTo>
                  <a:lnTo>
                    <a:pt x="20" y="18"/>
                  </a:lnTo>
                  <a:lnTo>
                    <a:pt x="20" y="18"/>
                  </a:lnTo>
                  <a:lnTo>
                    <a:pt x="18" y="16"/>
                  </a:lnTo>
                  <a:lnTo>
                    <a:pt x="18" y="16"/>
                  </a:lnTo>
                  <a:lnTo>
                    <a:pt x="18" y="16"/>
                  </a:lnTo>
                  <a:lnTo>
                    <a:pt x="20" y="16"/>
                  </a:lnTo>
                  <a:lnTo>
                    <a:pt x="20" y="15"/>
                  </a:lnTo>
                  <a:lnTo>
                    <a:pt x="20" y="15"/>
                  </a:lnTo>
                  <a:lnTo>
                    <a:pt x="22" y="15"/>
                  </a:lnTo>
                  <a:lnTo>
                    <a:pt x="25" y="15"/>
                  </a:lnTo>
                  <a:lnTo>
                    <a:pt x="25" y="15"/>
                  </a:lnTo>
                  <a:lnTo>
                    <a:pt x="25" y="15"/>
                  </a:lnTo>
                  <a:lnTo>
                    <a:pt x="25" y="15"/>
                  </a:lnTo>
                  <a:lnTo>
                    <a:pt x="25" y="15"/>
                  </a:lnTo>
                  <a:lnTo>
                    <a:pt x="25" y="15"/>
                  </a:lnTo>
                  <a:lnTo>
                    <a:pt x="25" y="13"/>
                  </a:lnTo>
                  <a:lnTo>
                    <a:pt x="23" y="13"/>
                  </a:lnTo>
                  <a:lnTo>
                    <a:pt x="23" y="13"/>
                  </a:lnTo>
                  <a:lnTo>
                    <a:pt x="23" y="13"/>
                  </a:lnTo>
                  <a:lnTo>
                    <a:pt x="22" y="13"/>
                  </a:lnTo>
                  <a:lnTo>
                    <a:pt x="22" y="13"/>
                  </a:lnTo>
                  <a:lnTo>
                    <a:pt x="20" y="13"/>
                  </a:lnTo>
                  <a:lnTo>
                    <a:pt x="20" y="11"/>
                  </a:lnTo>
                  <a:lnTo>
                    <a:pt x="20" y="11"/>
                  </a:lnTo>
                  <a:lnTo>
                    <a:pt x="22" y="11"/>
                  </a:lnTo>
                  <a:lnTo>
                    <a:pt x="22" y="11"/>
                  </a:lnTo>
                  <a:lnTo>
                    <a:pt x="22" y="11"/>
                  </a:lnTo>
                  <a:lnTo>
                    <a:pt x="23" y="11"/>
                  </a:lnTo>
                  <a:lnTo>
                    <a:pt x="23" y="11"/>
                  </a:lnTo>
                  <a:lnTo>
                    <a:pt x="23" y="11"/>
                  </a:lnTo>
                  <a:lnTo>
                    <a:pt x="23" y="11"/>
                  </a:lnTo>
                  <a:lnTo>
                    <a:pt x="25" y="11"/>
                  </a:lnTo>
                  <a:lnTo>
                    <a:pt x="25" y="9"/>
                  </a:lnTo>
                  <a:lnTo>
                    <a:pt x="25" y="9"/>
                  </a:lnTo>
                  <a:lnTo>
                    <a:pt x="25" y="9"/>
                  </a:lnTo>
                  <a:lnTo>
                    <a:pt x="25" y="9"/>
                  </a:lnTo>
                  <a:lnTo>
                    <a:pt x="25" y="7"/>
                  </a:lnTo>
                  <a:lnTo>
                    <a:pt x="26" y="7"/>
                  </a:lnTo>
                  <a:lnTo>
                    <a:pt x="26" y="7"/>
                  </a:lnTo>
                  <a:lnTo>
                    <a:pt x="26" y="7"/>
                  </a:lnTo>
                  <a:lnTo>
                    <a:pt x="26" y="7"/>
                  </a:lnTo>
                  <a:lnTo>
                    <a:pt x="26" y="7"/>
                  </a:lnTo>
                  <a:lnTo>
                    <a:pt x="26" y="7"/>
                  </a:lnTo>
                  <a:lnTo>
                    <a:pt x="28" y="7"/>
                  </a:lnTo>
                  <a:lnTo>
                    <a:pt x="28" y="6"/>
                  </a:lnTo>
                  <a:lnTo>
                    <a:pt x="28" y="6"/>
                  </a:lnTo>
                  <a:lnTo>
                    <a:pt x="28" y="6"/>
                  </a:lnTo>
                  <a:lnTo>
                    <a:pt x="28" y="6"/>
                  </a:lnTo>
                  <a:lnTo>
                    <a:pt x="30" y="6"/>
                  </a:lnTo>
                  <a:lnTo>
                    <a:pt x="30" y="6"/>
                  </a:lnTo>
                  <a:lnTo>
                    <a:pt x="30" y="6"/>
                  </a:lnTo>
                  <a:lnTo>
                    <a:pt x="30" y="6"/>
                  </a:lnTo>
                  <a:lnTo>
                    <a:pt x="30" y="6"/>
                  </a:lnTo>
                  <a:lnTo>
                    <a:pt x="30" y="6"/>
                  </a:lnTo>
                  <a:lnTo>
                    <a:pt x="30" y="4"/>
                  </a:lnTo>
                  <a:lnTo>
                    <a:pt x="30" y="4"/>
                  </a:lnTo>
                  <a:lnTo>
                    <a:pt x="30" y="4"/>
                  </a:lnTo>
                  <a:lnTo>
                    <a:pt x="30" y="4"/>
                  </a:lnTo>
                  <a:lnTo>
                    <a:pt x="30" y="4"/>
                  </a:lnTo>
                  <a:lnTo>
                    <a:pt x="30" y="4"/>
                  </a:lnTo>
                  <a:lnTo>
                    <a:pt x="31" y="4"/>
                  </a:lnTo>
                  <a:lnTo>
                    <a:pt x="31" y="2"/>
                  </a:lnTo>
                  <a:lnTo>
                    <a:pt x="31" y="2"/>
                  </a:lnTo>
                  <a:lnTo>
                    <a:pt x="31" y="2"/>
                  </a:lnTo>
                  <a:lnTo>
                    <a:pt x="31" y="2"/>
                  </a:lnTo>
                  <a:lnTo>
                    <a:pt x="31" y="2"/>
                  </a:lnTo>
                  <a:lnTo>
                    <a:pt x="31" y="2"/>
                  </a:lnTo>
                  <a:lnTo>
                    <a:pt x="33" y="2"/>
                  </a:lnTo>
                  <a:lnTo>
                    <a:pt x="33" y="2"/>
                  </a:lnTo>
                  <a:lnTo>
                    <a:pt x="35" y="0"/>
                  </a:lnTo>
                  <a:lnTo>
                    <a:pt x="36" y="0"/>
                  </a:lnTo>
                  <a:lnTo>
                    <a:pt x="38" y="0"/>
                  </a:lnTo>
                  <a:lnTo>
                    <a:pt x="38" y="2"/>
                  </a:lnTo>
                  <a:lnTo>
                    <a:pt x="38" y="2"/>
                  </a:lnTo>
                  <a:lnTo>
                    <a:pt x="38" y="2"/>
                  </a:lnTo>
                  <a:lnTo>
                    <a:pt x="38" y="2"/>
                  </a:lnTo>
                  <a:lnTo>
                    <a:pt x="38" y="2"/>
                  </a:lnTo>
                  <a:lnTo>
                    <a:pt x="38" y="2"/>
                  </a:lnTo>
                  <a:lnTo>
                    <a:pt x="38" y="4"/>
                  </a:lnTo>
                  <a:lnTo>
                    <a:pt x="38" y="4"/>
                  </a:lnTo>
                  <a:lnTo>
                    <a:pt x="38" y="4"/>
                  </a:lnTo>
                  <a:lnTo>
                    <a:pt x="40" y="4"/>
                  </a:lnTo>
                  <a:lnTo>
                    <a:pt x="40" y="4"/>
                  </a:lnTo>
                  <a:lnTo>
                    <a:pt x="40" y="4"/>
                  </a:lnTo>
                  <a:lnTo>
                    <a:pt x="40" y="4"/>
                  </a:lnTo>
                  <a:lnTo>
                    <a:pt x="40" y="4"/>
                  </a:lnTo>
                  <a:lnTo>
                    <a:pt x="40" y="4"/>
                  </a:lnTo>
                  <a:lnTo>
                    <a:pt x="40" y="4"/>
                  </a:lnTo>
                  <a:lnTo>
                    <a:pt x="40" y="6"/>
                  </a:lnTo>
                  <a:lnTo>
                    <a:pt x="40" y="6"/>
                  </a:lnTo>
                  <a:lnTo>
                    <a:pt x="40" y="7"/>
                  </a:lnTo>
                  <a:lnTo>
                    <a:pt x="40" y="7"/>
                  </a:lnTo>
                  <a:lnTo>
                    <a:pt x="40" y="7"/>
                  </a:lnTo>
                  <a:lnTo>
                    <a:pt x="40" y="7"/>
                  </a:lnTo>
                  <a:lnTo>
                    <a:pt x="40" y="7"/>
                  </a:lnTo>
                  <a:lnTo>
                    <a:pt x="40" y="7"/>
                  </a:lnTo>
                  <a:lnTo>
                    <a:pt x="40" y="7"/>
                  </a:lnTo>
                  <a:lnTo>
                    <a:pt x="41" y="7"/>
                  </a:lnTo>
                  <a:lnTo>
                    <a:pt x="41" y="7"/>
                  </a:lnTo>
                  <a:lnTo>
                    <a:pt x="41" y="7"/>
                  </a:lnTo>
                  <a:lnTo>
                    <a:pt x="41" y="9"/>
                  </a:lnTo>
                  <a:lnTo>
                    <a:pt x="41" y="9"/>
                  </a:lnTo>
                  <a:lnTo>
                    <a:pt x="41" y="9"/>
                  </a:lnTo>
                  <a:lnTo>
                    <a:pt x="41" y="9"/>
                  </a:lnTo>
                  <a:lnTo>
                    <a:pt x="41" y="9"/>
                  </a:lnTo>
                  <a:lnTo>
                    <a:pt x="43" y="11"/>
                  </a:lnTo>
                  <a:lnTo>
                    <a:pt x="41" y="11"/>
                  </a:lnTo>
                  <a:lnTo>
                    <a:pt x="41" y="11"/>
                  </a:lnTo>
                  <a:lnTo>
                    <a:pt x="41" y="11"/>
                  </a:lnTo>
                  <a:lnTo>
                    <a:pt x="43" y="13"/>
                  </a:lnTo>
                  <a:lnTo>
                    <a:pt x="43" y="15"/>
                  </a:lnTo>
                  <a:lnTo>
                    <a:pt x="45" y="18"/>
                  </a:lnTo>
                  <a:lnTo>
                    <a:pt x="45" y="20"/>
                  </a:lnTo>
                  <a:lnTo>
                    <a:pt x="43" y="22"/>
                  </a:lnTo>
                  <a:lnTo>
                    <a:pt x="43" y="25"/>
                  </a:lnTo>
                  <a:lnTo>
                    <a:pt x="43" y="27"/>
                  </a:lnTo>
                  <a:lnTo>
                    <a:pt x="41" y="29"/>
                  </a:lnTo>
                  <a:lnTo>
                    <a:pt x="41" y="31"/>
                  </a:lnTo>
                  <a:lnTo>
                    <a:pt x="40" y="31"/>
                  </a:lnTo>
                  <a:lnTo>
                    <a:pt x="40" y="31"/>
                  </a:lnTo>
                  <a:lnTo>
                    <a:pt x="40" y="31"/>
                  </a:lnTo>
                  <a:lnTo>
                    <a:pt x="40" y="31"/>
                  </a:lnTo>
                  <a:lnTo>
                    <a:pt x="38" y="31"/>
                  </a:lnTo>
                  <a:lnTo>
                    <a:pt x="38" y="31"/>
                  </a:lnTo>
                  <a:lnTo>
                    <a:pt x="38" y="31"/>
                  </a:lnTo>
                  <a:lnTo>
                    <a:pt x="38" y="31"/>
                  </a:lnTo>
                  <a:lnTo>
                    <a:pt x="38" y="33"/>
                  </a:lnTo>
                  <a:lnTo>
                    <a:pt x="36" y="33"/>
                  </a:lnTo>
                  <a:lnTo>
                    <a:pt x="35" y="33"/>
                  </a:lnTo>
                  <a:lnTo>
                    <a:pt x="35" y="34"/>
                  </a:lnTo>
                  <a:lnTo>
                    <a:pt x="35" y="34"/>
                  </a:lnTo>
                  <a:lnTo>
                    <a:pt x="35" y="34"/>
                  </a:lnTo>
                  <a:lnTo>
                    <a:pt x="33" y="34"/>
                  </a:lnTo>
                  <a:lnTo>
                    <a:pt x="33" y="34"/>
                  </a:lnTo>
                  <a:lnTo>
                    <a:pt x="33" y="34"/>
                  </a:lnTo>
                  <a:lnTo>
                    <a:pt x="33" y="34"/>
                  </a:lnTo>
                  <a:lnTo>
                    <a:pt x="33" y="34"/>
                  </a:lnTo>
                  <a:lnTo>
                    <a:pt x="33" y="34"/>
                  </a:lnTo>
                  <a:lnTo>
                    <a:pt x="33" y="34"/>
                  </a:lnTo>
                  <a:lnTo>
                    <a:pt x="33" y="34"/>
                  </a:lnTo>
                  <a:lnTo>
                    <a:pt x="33" y="36"/>
                  </a:lnTo>
                  <a:lnTo>
                    <a:pt x="31" y="36"/>
                  </a:lnTo>
                  <a:lnTo>
                    <a:pt x="31" y="40"/>
                  </a:lnTo>
                  <a:lnTo>
                    <a:pt x="31" y="42"/>
                  </a:lnTo>
                  <a:lnTo>
                    <a:pt x="31" y="42"/>
                  </a:lnTo>
                  <a:lnTo>
                    <a:pt x="31" y="42"/>
                  </a:lnTo>
                  <a:lnTo>
                    <a:pt x="31" y="42"/>
                  </a:lnTo>
                  <a:lnTo>
                    <a:pt x="31" y="42"/>
                  </a:lnTo>
                  <a:lnTo>
                    <a:pt x="31" y="42"/>
                  </a:lnTo>
                  <a:lnTo>
                    <a:pt x="31" y="42"/>
                  </a:lnTo>
                  <a:lnTo>
                    <a:pt x="33" y="43"/>
                  </a:lnTo>
                  <a:lnTo>
                    <a:pt x="33" y="43"/>
                  </a:lnTo>
                  <a:lnTo>
                    <a:pt x="33" y="43"/>
                  </a:lnTo>
                  <a:lnTo>
                    <a:pt x="35" y="43"/>
                  </a:lnTo>
                  <a:lnTo>
                    <a:pt x="35" y="43"/>
                  </a:lnTo>
                  <a:lnTo>
                    <a:pt x="35" y="45"/>
                  </a:lnTo>
                  <a:lnTo>
                    <a:pt x="35" y="45"/>
                  </a:lnTo>
                  <a:lnTo>
                    <a:pt x="35" y="45"/>
                  </a:lnTo>
                  <a:lnTo>
                    <a:pt x="35" y="45"/>
                  </a:lnTo>
                  <a:lnTo>
                    <a:pt x="35" y="45"/>
                  </a:lnTo>
                  <a:lnTo>
                    <a:pt x="35" y="45"/>
                  </a:lnTo>
                  <a:lnTo>
                    <a:pt x="36" y="45"/>
                  </a:lnTo>
                  <a:lnTo>
                    <a:pt x="36" y="45"/>
                  </a:lnTo>
                  <a:lnTo>
                    <a:pt x="36" y="47"/>
                  </a:lnTo>
                  <a:lnTo>
                    <a:pt x="36" y="47"/>
                  </a:lnTo>
                  <a:lnTo>
                    <a:pt x="36" y="49"/>
                  </a:lnTo>
                  <a:lnTo>
                    <a:pt x="36" y="51"/>
                  </a:lnTo>
                  <a:lnTo>
                    <a:pt x="36" y="51"/>
                  </a:lnTo>
                  <a:lnTo>
                    <a:pt x="36" y="51"/>
                  </a:lnTo>
                  <a:lnTo>
                    <a:pt x="36" y="53"/>
                  </a:lnTo>
                  <a:lnTo>
                    <a:pt x="36" y="54"/>
                  </a:lnTo>
                  <a:lnTo>
                    <a:pt x="38" y="54"/>
                  </a:lnTo>
                  <a:lnTo>
                    <a:pt x="38" y="56"/>
                  </a:lnTo>
                  <a:lnTo>
                    <a:pt x="38" y="56"/>
                  </a:lnTo>
                  <a:lnTo>
                    <a:pt x="38" y="56"/>
                  </a:lnTo>
                  <a:lnTo>
                    <a:pt x="38" y="56"/>
                  </a:lnTo>
                  <a:lnTo>
                    <a:pt x="38" y="56"/>
                  </a:lnTo>
                  <a:lnTo>
                    <a:pt x="38" y="56"/>
                  </a:lnTo>
                  <a:lnTo>
                    <a:pt x="38" y="56"/>
                  </a:lnTo>
                  <a:lnTo>
                    <a:pt x="38" y="54"/>
                  </a:lnTo>
                  <a:lnTo>
                    <a:pt x="40" y="33"/>
                  </a:lnTo>
                  <a:lnTo>
                    <a:pt x="40" y="33"/>
                  </a:lnTo>
                  <a:lnTo>
                    <a:pt x="40" y="33"/>
                  </a:lnTo>
                  <a:lnTo>
                    <a:pt x="40" y="33"/>
                  </a:lnTo>
                  <a:lnTo>
                    <a:pt x="40" y="33"/>
                  </a:lnTo>
                  <a:lnTo>
                    <a:pt x="41" y="33"/>
                  </a:lnTo>
                  <a:lnTo>
                    <a:pt x="41" y="31"/>
                  </a:lnTo>
                  <a:lnTo>
                    <a:pt x="41" y="31"/>
                  </a:lnTo>
                  <a:lnTo>
                    <a:pt x="41" y="31"/>
                  </a:lnTo>
                  <a:lnTo>
                    <a:pt x="41" y="31"/>
                  </a:lnTo>
                  <a:lnTo>
                    <a:pt x="43" y="31"/>
                  </a:lnTo>
                  <a:lnTo>
                    <a:pt x="43" y="31"/>
                  </a:lnTo>
                  <a:lnTo>
                    <a:pt x="43" y="31"/>
                  </a:lnTo>
                  <a:lnTo>
                    <a:pt x="43" y="31"/>
                  </a:lnTo>
                  <a:lnTo>
                    <a:pt x="45" y="31"/>
                  </a:lnTo>
                  <a:lnTo>
                    <a:pt x="45" y="31"/>
                  </a:lnTo>
                  <a:lnTo>
                    <a:pt x="45" y="31"/>
                  </a:lnTo>
                  <a:lnTo>
                    <a:pt x="45" y="31"/>
                  </a:lnTo>
                  <a:lnTo>
                    <a:pt x="46" y="31"/>
                  </a:lnTo>
                  <a:lnTo>
                    <a:pt x="46" y="31"/>
                  </a:lnTo>
                  <a:lnTo>
                    <a:pt x="46" y="31"/>
                  </a:lnTo>
                  <a:lnTo>
                    <a:pt x="46" y="31"/>
                  </a:lnTo>
                  <a:lnTo>
                    <a:pt x="46" y="31"/>
                  </a:lnTo>
                  <a:lnTo>
                    <a:pt x="46" y="31"/>
                  </a:lnTo>
                  <a:lnTo>
                    <a:pt x="46" y="31"/>
                  </a:lnTo>
                  <a:lnTo>
                    <a:pt x="46" y="31"/>
                  </a:lnTo>
                  <a:lnTo>
                    <a:pt x="46" y="29"/>
                  </a:lnTo>
                  <a:lnTo>
                    <a:pt x="48" y="31"/>
                  </a:lnTo>
                  <a:lnTo>
                    <a:pt x="49" y="31"/>
                  </a:lnTo>
                  <a:lnTo>
                    <a:pt x="49" y="31"/>
                  </a:lnTo>
                  <a:lnTo>
                    <a:pt x="51" y="31"/>
                  </a:lnTo>
                  <a:lnTo>
                    <a:pt x="51" y="31"/>
                  </a:lnTo>
                  <a:lnTo>
                    <a:pt x="51" y="31"/>
                  </a:lnTo>
                  <a:lnTo>
                    <a:pt x="51" y="33"/>
                  </a:lnTo>
                  <a:lnTo>
                    <a:pt x="51" y="33"/>
                  </a:lnTo>
                  <a:lnTo>
                    <a:pt x="53" y="33"/>
                  </a:lnTo>
                  <a:lnTo>
                    <a:pt x="53" y="33"/>
                  </a:lnTo>
                  <a:lnTo>
                    <a:pt x="53" y="33"/>
                  </a:lnTo>
                  <a:lnTo>
                    <a:pt x="53" y="34"/>
                  </a:lnTo>
                  <a:lnTo>
                    <a:pt x="54" y="34"/>
                  </a:lnTo>
                  <a:lnTo>
                    <a:pt x="54" y="34"/>
                  </a:lnTo>
                  <a:lnTo>
                    <a:pt x="56" y="36"/>
                  </a:lnTo>
                  <a:lnTo>
                    <a:pt x="56" y="36"/>
                  </a:lnTo>
                  <a:lnTo>
                    <a:pt x="56" y="36"/>
                  </a:lnTo>
                  <a:lnTo>
                    <a:pt x="56" y="38"/>
                  </a:lnTo>
                  <a:lnTo>
                    <a:pt x="56" y="38"/>
                  </a:lnTo>
                  <a:lnTo>
                    <a:pt x="56" y="38"/>
                  </a:lnTo>
                  <a:lnTo>
                    <a:pt x="56" y="38"/>
                  </a:lnTo>
                  <a:lnTo>
                    <a:pt x="56" y="38"/>
                  </a:lnTo>
                  <a:lnTo>
                    <a:pt x="56" y="38"/>
                  </a:lnTo>
                  <a:lnTo>
                    <a:pt x="56" y="38"/>
                  </a:lnTo>
                  <a:lnTo>
                    <a:pt x="56" y="40"/>
                  </a:lnTo>
                  <a:lnTo>
                    <a:pt x="56" y="40"/>
                  </a:lnTo>
                  <a:lnTo>
                    <a:pt x="54" y="40"/>
                  </a:lnTo>
                  <a:lnTo>
                    <a:pt x="54" y="40"/>
                  </a:lnTo>
                  <a:lnTo>
                    <a:pt x="54" y="40"/>
                  </a:lnTo>
                  <a:lnTo>
                    <a:pt x="51" y="40"/>
                  </a:lnTo>
                  <a:lnTo>
                    <a:pt x="48" y="40"/>
                  </a:lnTo>
                  <a:lnTo>
                    <a:pt x="48" y="40"/>
                  </a:lnTo>
                  <a:lnTo>
                    <a:pt x="48" y="40"/>
                  </a:lnTo>
                  <a:lnTo>
                    <a:pt x="46" y="38"/>
                  </a:lnTo>
                  <a:lnTo>
                    <a:pt x="46" y="38"/>
                  </a:lnTo>
                  <a:lnTo>
                    <a:pt x="46" y="36"/>
                  </a:lnTo>
                  <a:lnTo>
                    <a:pt x="46" y="36"/>
                  </a:lnTo>
                  <a:lnTo>
                    <a:pt x="46" y="36"/>
                  </a:lnTo>
                  <a:lnTo>
                    <a:pt x="46" y="36"/>
                  </a:lnTo>
                  <a:lnTo>
                    <a:pt x="46" y="34"/>
                  </a:lnTo>
                  <a:lnTo>
                    <a:pt x="46" y="34"/>
                  </a:lnTo>
                  <a:lnTo>
                    <a:pt x="46" y="34"/>
                  </a:lnTo>
                  <a:lnTo>
                    <a:pt x="46" y="34"/>
                  </a:lnTo>
                  <a:lnTo>
                    <a:pt x="45" y="34"/>
                  </a:lnTo>
                  <a:lnTo>
                    <a:pt x="45" y="34"/>
                  </a:lnTo>
                  <a:lnTo>
                    <a:pt x="45" y="33"/>
                  </a:lnTo>
                  <a:lnTo>
                    <a:pt x="43" y="33"/>
                  </a:lnTo>
                  <a:lnTo>
                    <a:pt x="43" y="34"/>
                  </a:lnTo>
                  <a:lnTo>
                    <a:pt x="43" y="34"/>
                  </a:lnTo>
                  <a:lnTo>
                    <a:pt x="43" y="34"/>
                  </a:lnTo>
                  <a:lnTo>
                    <a:pt x="43" y="34"/>
                  </a:lnTo>
                  <a:lnTo>
                    <a:pt x="43" y="34"/>
                  </a:lnTo>
                  <a:lnTo>
                    <a:pt x="43" y="34"/>
                  </a:lnTo>
                  <a:lnTo>
                    <a:pt x="43" y="34"/>
                  </a:lnTo>
                  <a:lnTo>
                    <a:pt x="43" y="34"/>
                  </a:lnTo>
                  <a:lnTo>
                    <a:pt x="43" y="34"/>
                  </a:lnTo>
                  <a:lnTo>
                    <a:pt x="43" y="34"/>
                  </a:lnTo>
                  <a:lnTo>
                    <a:pt x="41" y="34"/>
                  </a:lnTo>
                  <a:lnTo>
                    <a:pt x="41" y="34"/>
                  </a:lnTo>
                  <a:lnTo>
                    <a:pt x="41" y="34"/>
                  </a:lnTo>
                  <a:lnTo>
                    <a:pt x="41" y="36"/>
                  </a:lnTo>
                  <a:lnTo>
                    <a:pt x="41" y="36"/>
                  </a:lnTo>
                  <a:lnTo>
                    <a:pt x="41" y="36"/>
                  </a:lnTo>
                  <a:lnTo>
                    <a:pt x="41" y="36"/>
                  </a:lnTo>
                  <a:lnTo>
                    <a:pt x="41" y="36"/>
                  </a:lnTo>
                  <a:lnTo>
                    <a:pt x="41" y="36"/>
                  </a:lnTo>
                  <a:lnTo>
                    <a:pt x="41" y="36"/>
                  </a:lnTo>
                  <a:lnTo>
                    <a:pt x="41" y="40"/>
                  </a:lnTo>
                  <a:lnTo>
                    <a:pt x="41" y="40"/>
                  </a:lnTo>
                  <a:lnTo>
                    <a:pt x="41" y="40"/>
                  </a:lnTo>
                  <a:lnTo>
                    <a:pt x="41" y="40"/>
                  </a:lnTo>
                  <a:lnTo>
                    <a:pt x="41" y="40"/>
                  </a:lnTo>
                  <a:lnTo>
                    <a:pt x="41" y="40"/>
                  </a:lnTo>
                  <a:lnTo>
                    <a:pt x="41" y="40"/>
                  </a:lnTo>
                  <a:lnTo>
                    <a:pt x="41" y="42"/>
                  </a:lnTo>
                  <a:lnTo>
                    <a:pt x="41" y="42"/>
                  </a:lnTo>
                  <a:lnTo>
                    <a:pt x="41" y="43"/>
                  </a:lnTo>
                  <a:lnTo>
                    <a:pt x="41" y="43"/>
                  </a:lnTo>
                  <a:lnTo>
                    <a:pt x="41" y="43"/>
                  </a:lnTo>
                  <a:lnTo>
                    <a:pt x="41" y="43"/>
                  </a:lnTo>
                  <a:lnTo>
                    <a:pt x="43" y="43"/>
                  </a:lnTo>
                  <a:lnTo>
                    <a:pt x="43" y="43"/>
                  </a:lnTo>
                  <a:lnTo>
                    <a:pt x="43" y="43"/>
                  </a:lnTo>
                  <a:lnTo>
                    <a:pt x="43" y="49"/>
                  </a:lnTo>
                  <a:lnTo>
                    <a:pt x="43" y="51"/>
                  </a:lnTo>
                  <a:lnTo>
                    <a:pt x="41" y="56"/>
                  </a:lnTo>
                  <a:lnTo>
                    <a:pt x="40" y="60"/>
                  </a:lnTo>
                  <a:lnTo>
                    <a:pt x="38" y="60"/>
                  </a:lnTo>
                  <a:lnTo>
                    <a:pt x="38" y="60"/>
                  </a:lnTo>
                  <a:lnTo>
                    <a:pt x="36" y="60"/>
                  </a:lnTo>
                  <a:lnTo>
                    <a:pt x="36" y="60"/>
                  </a:lnTo>
                  <a:lnTo>
                    <a:pt x="36" y="60"/>
                  </a:lnTo>
                  <a:lnTo>
                    <a:pt x="36" y="60"/>
                  </a:lnTo>
                  <a:lnTo>
                    <a:pt x="36" y="62"/>
                  </a:lnTo>
                  <a:lnTo>
                    <a:pt x="36" y="62"/>
                  </a:lnTo>
                  <a:lnTo>
                    <a:pt x="36" y="62"/>
                  </a:lnTo>
                  <a:lnTo>
                    <a:pt x="36" y="63"/>
                  </a:lnTo>
                  <a:lnTo>
                    <a:pt x="36" y="65"/>
                  </a:lnTo>
                  <a:lnTo>
                    <a:pt x="36" y="67"/>
                  </a:lnTo>
                  <a:lnTo>
                    <a:pt x="36" y="67"/>
                  </a:lnTo>
                  <a:lnTo>
                    <a:pt x="36" y="69"/>
                  </a:lnTo>
                  <a:lnTo>
                    <a:pt x="36" y="71"/>
                  </a:lnTo>
                  <a:lnTo>
                    <a:pt x="38" y="72"/>
                  </a:lnTo>
                  <a:lnTo>
                    <a:pt x="38" y="72"/>
                  </a:lnTo>
                  <a:lnTo>
                    <a:pt x="38" y="72"/>
                  </a:lnTo>
                  <a:lnTo>
                    <a:pt x="38" y="81"/>
                  </a:lnTo>
                  <a:lnTo>
                    <a:pt x="38" y="81"/>
                  </a:lnTo>
                  <a:lnTo>
                    <a:pt x="38" y="81"/>
                  </a:lnTo>
                  <a:lnTo>
                    <a:pt x="38" y="83"/>
                  </a:lnTo>
                  <a:lnTo>
                    <a:pt x="36" y="83"/>
                  </a:lnTo>
                  <a:lnTo>
                    <a:pt x="36" y="83"/>
                  </a:lnTo>
                  <a:lnTo>
                    <a:pt x="36" y="83"/>
                  </a:lnTo>
                  <a:lnTo>
                    <a:pt x="36" y="83"/>
                  </a:lnTo>
                  <a:lnTo>
                    <a:pt x="36" y="87"/>
                  </a:lnTo>
                  <a:lnTo>
                    <a:pt x="35" y="89"/>
                  </a:lnTo>
                  <a:lnTo>
                    <a:pt x="33" y="89"/>
                  </a:lnTo>
                  <a:lnTo>
                    <a:pt x="31" y="89"/>
                  </a:lnTo>
                  <a:lnTo>
                    <a:pt x="30" y="89"/>
                  </a:lnTo>
                  <a:lnTo>
                    <a:pt x="25" y="89"/>
                  </a:lnTo>
                  <a:lnTo>
                    <a:pt x="23" y="89"/>
                  </a:lnTo>
                  <a:lnTo>
                    <a:pt x="22" y="87"/>
                  </a:lnTo>
                  <a:lnTo>
                    <a:pt x="22" y="87"/>
                  </a:lnTo>
                  <a:lnTo>
                    <a:pt x="23" y="87"/>
                  </a:lnTo>
                  <a:lnTo>
                    <a:pt x="23" y="85"/>
                  </a:lnTo>
                  <a:lnTo>
                    <a:pt x="23" y="85"/>
                  </a:lnTo>
                  <a:lnTo>
                    <a:pt x="22" y="83"/>
                  </a:lnTo>
                  <a:lnTo>
                    <a:pt x="22" y="83"/>
                  </a:lnTo>
                  <a:lnTo>
                    <a:pt x="22" y="81"/>
                  </a:lnTo>
                  <a:lnTo>
                    <a:pt x="22" y="81"/>
                  </a:lnTo>
                  <a:lnTo>
                    <a:pt x="20" y="81"/>
                  </a:lnTo>
                  <a:lnTo>
                    <a:pt x="20" y="80"/>
                  </a:lnTo>
                  <a:lnTo>
                    <a:pt x="20" y="80"/>
                  </a:lnTo>
                  <a:lnTo>
                    <a:pt x="20" y="80"/>
                  </a:lnTo>
                  <a:lnTo>
                    <a:pt x="22" y="80"/>
                  </a:lnTo>
                  <a:lnTo>
                    <a:pt x="22" y="80"/>
                  </a:lnTo>
                  <a:lnTo>
                    <a:pt x="22" y="78"/>
                  </a:lnTo>
                  <a:lnTo>
                    <a:pt x="22" y="78"/>
                  </a:lnTo>
                  <a:lnTo>
                    <a:pt x="22" y="78"/>
                  </a:lnTo>
                  <a:lnTo>
                    <a:pt x="23" y="78"/>
                  </a:lnTo>
                  <a:lnTo>
                    <a:pt x="23" y="78"/>
                  </a:lnTo>
                  <a:lnTo>
                    <a:pt x="23" y="78"/>
                  </a:lnTo>
                  <a:lnTo>
                    <a:pt x="23" y="78"/>
                  </a:lnTo>
                  <a:lnTo>
                    <a:pt x="25" y="78"/>
                  </a:lnTo>
                  <a:lnTo>
                    <a:pt x="28" y="78"/>
                  </a:lnTo>
                  <a:lnTo>
                    <a:pt x="28" y="78"/>
                  </a:lnTo>
                  <a:lnTo>
                    <a:pt x="28" y="76"/>
                  </a:lnTo>
                  <a:lnTo>
                    <a:pt x="28" y="76"/>
                  </a:lnTo>
                  <a:lnTo>
                    <a:pt x="28" y="76"/>
                  </a:lnTo>
                  <a:lnTo>
                    <a:pt x="30" y="76"/>
                  </a:lnTo>
                  <a:lnTo>
                    <a:pt x="30" y="76"/>
                  </a:lnTo>
                  <a:lnTo>
                    <a:pt x="30" y="76"/>
                  </a:lnTo>
                  <a:lnTo>
                    <a:pt x="30" y="76"/>
                  </a:lnTo>
                  <a:lnTo>
                    <a:pt x="30" y="76"/>
                  </a:lnTo>
                  <a:lnTo>
                    <a:pt x="30" y="76"/>
                  </a:lnTo>
                  <a:lnTo>
                    <a:pt x="30" y="76"/>
                  </a:lnTo>
                  <a:lnTo>
                    <a:pt x="30" y="74"/>
                  </a:lnTo>
                  <a:lnTo>
                    <a:pt x="30" y="74"/>
                  </a:lnTo>
                  <a:lnTo>
                    <a:pt x="30" y="72"/>
                  </a:lnTo>
                  <a:lnTo>
                    <a:pt x="30" y="72"/>
                  </a:lnTo>
                  <a:lnTo>
                    <a:pt x="30" y="72"/>
                  </a:lnTo>
                  <a:lnTo>
                    <a:pt x="30" y="72"/>
                  </a:lnTo>
                  <a:lnTo>
                    <a:pt x="28" y="71"/>
                  </a:lnTo>
                  <a:lnTo>
                    <a:pt x="28" y="71"/>
                  </a:lnTo>
                  <a:lnTo>
                    <a:pt x="28" y="71"/>
                  </a:lnTo>
                  <a:lnTo>
                    <a:pt x="26" y="71"/>
                  </a:lnTo>
                  <a:lnTo>
                    <a:pt x="26" y="71"/>
                  </a:lnTo>
                  <a:lnTo>
                    <a:pt x="25" y="72"/>
                  </a:lnTo>
                  <a:lnTo>
                    <a:pt x="25" y="72"/>
                  </a:lnTo>
                  <a:lnTo>
                    <a:pt x="25" y="72"/>
                  </a:lnTo>
                  <a:lnTo>
                    <a:pt x="23" y="72"/>
                  </a:lnTo>
                  <a:lnTo>
                    <a:pt x="22" y="72"/>
                  </a:lnTo>
                  <a:lnTo>
                    <a:pt x="22" y="72"/>
                  </a:lnTo>
                  <a:lnTo>
                    <a:pt x="20" y="71"/>
                  </a:lnTo>
                  <a:lnTo>
                    <a:pt x="20" y="71"/>
                  </a:lnTo>
                  <a:lnTo>
                    <a:pt x="15" y="71"/>
                  </a:lnTo>
                  <a:lnTo>
                    <a:pt x="12" y="67"/>
                  </a:lnTo>
                  <a:lnTo>
                    <a:pt x="12" y="67"/>
                  </a:lnTo>
                  <a:lnTo>
                    <a:pt x="12" y="67"/>
                  </a:lnTo>
                  <a:lnTo>
                    <a:pt x="12" y="67"/>
                  </a:lnTo>
                  <a:lnTo>
                    <a:pt x="12" y="67"/>
                  </a:lnTo>
                  <a:lnTo>
                    <a:pt x="10" y="65"/>
                  </a:lnTo>
                  <a:lnTo>
                    <a:pt x="10" y="65"/>
                  </a:lnTo>
                  <a:lnTo>
                    <a:pt x="10" y="65"/>
                  </a:lnTo>
                  <a:lnTo>
                    <a:pt x="8" y="65"/>
                  </a:lnTo>
                  <a:lnTo>
                    <a:pt x="8" y="63"/>
                  </a:lnTo>
                  <a:lnTo>
                    <a:pt x="8" y="63"/>
                  </a:lnTo>
                  <a:lnTo>
                    <a:pt x="8" y="63"/>
                  </a:lnTo>
                  <a:lnTo>
                    <a:pt x="8" y="63"/>
                  </a:lnTo>
                  <a:lnTo>
                    <a:pt x="7" y="63"/>
                  </a:lnTo>
                  <a:lnTo>
                    <a:pt x="7" y="60"/>
                  </a:lnTo>
                  <a:lnTo>
                    <a:pt x="7" y="60"/>
                  </a:lnTo>
                  <a:lnTo>
                    <a:pt x="7" y="58"/>
                  </a:lnTo>
                  <a:lnTo>
                    <a:pt x="8" y="58"/>
                  </a:lnTo>
                  <a:lnTo>
                    <a:pt x="8" y="58"/>
                  </a:lnTo>
                  <a:lnTo>
                    <a:pt x="8" y="58"/>
                  </a:lnTo>
                  <a:lnTo>
                    <a:pt x="8" y="56"/>
                  </a:lnTo>
                  <a:lnTo>
                    <a:pt x="8" y="56"/>
                  </a:lnTo>
                  <a:lnTo>
                    <a:pt x="10" y="56"/>
                  </a:lnTo>
                  <a:lnTo>
                    <a:pt x="10" y="56"/>
                  </a:lnTo>
                  <a:lnTo>
                    <a:pt x="10" y="56"/>
                  </a:lnTo>
                  <a:lnTo>
                    <a:pt x="10" y="54"/>
                  </a:lnTo>
                  <a:lnTo>
                    <a:pt x="10" y="54"/>
                  </a:lnTo>
                  <a:lnTo>
                    <a:pt x="10" y="54"/>
                  </a:lnTo>
                  <a:lnTo>
                    <a:pt x="12" y="54"/>
                  </a:lnTo>
                  <a:lnTo>
                    <a:pt x="12" y="54"/>
                  </a:lnTo>
                  <a:lnTo>
                    <a:pt x="12" y="54"/>
                  </a:lnTo>
                  <a:lnTo>
                    <a:pt x="12" y="54"/>
                  </a:lnTo>
                  <a:lnTo>
                    <a:pt x="12" y="53"/>
                  </a:lnTo>
                  <a:lnTo>
                    <a:pt x="12" y="53"/>
                  </a:lnTo>
                  <a:lnTo>
                    <a:pt x="12" y="53"/>
                  </a:lnTo>
                  <a:lnTo>
                    <a:pt x="12" y="53"/>
                  </a:lnTo>
                  <a:lnTo>
                    <a:pt x="12" y="53"/>
                  </a:lnTo>
                  <a:lnTo>
                    <a:pt x="12" y="53"/>
                  </a:lnTo>
                  <a:lnTo>
                    <a:pt x="13" y="53"/>
                  </a:lnTo>
                  <a:lnTo>
                    <a:pt x="13" y="53"/>
                  </a:lnTo>
                  <a:lnTo>
                    <a:pt x="13" y="53"/>
                  </a:lnTo>
                  <a:lnTo>
                    <a:pt x="13" y="53"/>
                  </a:lnTo>
                  <a:lnTo>
                    <a:pt x="13" y="54"/>
                  </a:lnTo>
                  <a:lnTo>
                    <a:pt x="13" y="54"/>
                  </a:lnTo>
                  <a:lnTo>
                    <a:pt x="15" y="54"/>
                  </a:lnTo>
                  <a:lnTo>
                    <a:pt x="15" y="54"/>
                  </a:lnTo>
                  <a:lnTo>
                    <a:pt x="15" y="60"/>
                  </a:lnTo>
                  <a:lnTo>
                    <a:pt x="15" y="60"/>
                  </a:lnTo>
                  <a:lnTo>
                    <a:pt x="15" y="60"/>
                  </a:lnTo>
                  <a:lnTo>
                    <a:pt x="15" y="60"/>
                  </a:lnTo>
                  <a:lnTo>
                    <a:pt x="15" y="60"/>
                  </a:lnTo>
                  <a:lnTo>
                    <a:pt x="15" y="60"/>
                  </a:lnTo>
                  <a:lnTo>
                    <a:pt x="17" y="60"/>
                  </a:lnTo>
                  <a:lnTo>
                    <a:pt x="18" y="60"/>
                  </a:lnTo>
                  <a:lnTo>
                    <a:pt x="18" y="62"/>
                  </a:lnTo>
                  <a:lnTo>
                    <a:pt x="18" y="62"/>
                  </a:lnTo>
                  <a:lnTo>
                    <a:pt x="18" y="62"/>
                  </a:lnTo>
                  <a:lnTo>
                    <a:pt x="20" y="62"/>
                  </a:lnTo>
                  <a:lnTo>
                    <a:pt x="20" y="62"/>
                  </a:lnTo>
                  <a:lnTo>
                    <a:pt x="20" y="60"/>
                  </a:lnTo>
                  <a:lnTo>
                    <a:pt x="20" y="60"/>
                  </a:lnTo>
                  <a:lnTo>
                    <a:pt x="20" y="60"/>
                  </a:lnTo>
                  <a:lnTo>
                    <a:pt x="20" y="60"/>
                  </a:lnTo>
                  <a:lnTo>
                    <a:pt x="18" y="60"/>
                  </a:lnTo>
                  <a:lnTo>
                    <a:pt x="18" y="60"/>
                  </a:lnTo>
                  <a:lnTo>
                    <a:pt x="18" y="60"/>
                  </a:lnTo>
                  <a:lnTo>
                    <a:pt x="18" y="58"/>
                  </a:lnTo>
                  <a:lnTo>
                    <a:pt x="18" y="58"/>
                  </a:lnTo>
                  <a:lnTo>
                    <a:pt x="18" y="56"/>
                  </a:lnTo>
                  <a:lnTo>
                    <a:pt x="18" y="53"/>
                  </a:lnTo>
                  <a:lnTo>
                    <a:pt x="18" y="53"/>
                  </a:lnTo>
                  <a:lnTo>
                    <a:pt x="18" y="53"/>
                  </a:lnTo>
                  <a:lnTo>
                    <a:pt x="18" y="53"/>
                  </a:lnTo>
                  <a:lnTo>
                    <a:pt x="18" y="51"/>
                  </a:lnTo>
                  <a:lnTo>
                    <a:pt x="18" y="51"/>
                  </a:lnTo>
                  <a:lnTo>
                    <a:pt x="20" y="51"/>
                  </a:lnTo>
                  <a:lnTo>
                    <a:pt x="20" y="51"/>
                  </a:lnTo>
                  <a:lnTo>
                    <a:pt x="20" y="51"/>
                  </a:lnTo>
                  <a:lnTo>
                    <a:pt x="20" y="51"/>
                  </a:lnTo>
                  <a:lnTo>
                    <a:pt x="20" y="51"/>
                  </a:lnTo>
                  <a:lnTo>
                    <a:pt x="22" y="51"/>
                  </a:lnTo>
                  <a:lnTo>
                    <a:pt x="22" y="51"/>
                  </a:lnTo>
                  <a:lnTo>
                    <a:pt x="22" y="51"/>
                  </a:lnTo>
                  <a:lnTo>
                    <a:pt x="22" y="51"/>
                  </a:lnTo>
                  <a:lnTo>
                    <a:pt x="22" y="51"/>
                  </a:lnTo>
                  <a:lnTo>
                    <a:pt x="22" y="51"/>
                  </a:lnTo>
                  <a:lnTo>
                    <a:pt x="22" y="51"/>
                  </a:lnTo>
                  <a:lnTo>
                    <a:pt x="22" y="51"/>
                  </a:lnTo>
                  <a:lnTo>
                    <a:pt x="22" y="51"/>
                  </a:lnTo>
                  <a:lnTo>
                    <a:pt x="22" y="49"/>
                  </a:lnTo>
                  <a:lnTo>
                    <a:pt x="22" y="49"/>
                  </a:lnTo>
                  <a:lnTo>
                    <a:pt x="22" y="49"/>
                  </a:lnTo>
                  <a:lnTo>
                    <a:pt x="22" y="49"/>
                  </a:lnTo>
                  <a:lnTo>
                    <a:pt x="22" y="47"/>
                  </a:lnTo>
                  <a:lnTo>
                    <a:pt x="22" y="47"/>
                  </a:lnTo>
                  <a:lnTo>
                    <a:pt x="22" y="47"/>
                  </a:lnTo>
                  <a:lnTo>
                    <a:pt x="22" y="47"/>
                  </a:lnTo>
                  <a:lnTo>
                    <a:pt x="22" y="47"/>
                  </a:lnTo>
                  <a:lnTo>
                    <a:pt x="22" y="47"/>
                  </a:lnTo>
                  <a:lnTo>
                    <a:pt x="22" y="47"/>
                  </a:lnTo>
                  <a:lnTo>
                    <a:pt x="20" y="47"/>
                  </a:lnTo>
                  <a:lnTo>
                    <a:pt x="20" y="47"/>
                  </a:lnTo>
                  <a:lnTo>
                    <a:pt x="20" y="47"/>
                  </a:lnTo>
                  <a:lnTo>
                    <a:pt x="20" y="47"/>
                  </a:lnTo>
                  <a:lnTo>
                    <a:pt x="20" y="47"/>
                  </a:lnTo>
                  <a:lnTo>
                    <a:pt x="20" y="47"/>
                  </a:lnTo>
                  <a:lnTo>
                    <a:pt x="18" y="47"/>
                  </a:lnTo>
                  <a:lnTo>
                    <a:pt x="15" y="47"/>
                  </a:lnTo>
                  <a:lnTo>
                    <a:pt x="12" y="47"/>
                  </a:lnTo>
                  <a:lnTo>
                    <a:pt x="7" y="45"/>
                  </a:lnTo>
                  <a:lnTo>
                    <a:pt x="7" y="45"/>
                  </a:lnTo>
                  <a:lnTo>
                    <a:pt x="7" y="45"/>
                  </a:lnTo>
                  <a:lnTo>
                    <a:pt x="7" y="45"/>
                  </a:lnTo>
                  <a:lnTo>
                    <a:pt x="4" y="45"/>
                  </a:lnTo>
                  <a:lnTo>
                    <a:pt x="0" y="43"/>
                  </a:lnTo>
                  <a:lnTo>
                    <a:pt x="0" y="43"/>
                  </a:lnTo>
                  <a:lnTo>
                    <a:pt x="0" y="43"/>
                  </a:lnTo>
                  <a:lnTo>
                    <a:pt x="0" y="42"/>
                  </a:lnTo>
                  <a:lnTo>
                    <a:pt x="0" y="40"/>
                  </a:lnTo>
                  <a:lnTo>
                    <a:pt x="0" y="40"/>
                  </a:lnTo>
                  <a:lnTo>
                    <a:pt x="0" y="36"/>
                  </a:lnTo>
                  <a:lnTo>
                    <a:pt x="0" y="34"/>
                  </a:lnTo>
                  <a:lnTo>
                    <a:pt x="0" y="33"/>
                  </a:lnTo>
                  <a:lnTo>
                    <a:pt x="0" y="33"/>
                  </a:lnTo>
                  <a:lnTo>
                    <a:pt x="2" y="33"/>
                  </a:lnTo>
                  <a:lnTo>
                    <a:pt x="2" y="33"/>
                  </a:lnTo>
                  <a:lnTo>
                    <a:pt x="2" y="33"/>
                  </a:lnTo>
                  <a:lnTo>
                    <a:pt x="2" y="33"/>
                  </a:lnTo>
                  <a:lnTo>
                    <a:pt x="2" y="31"/>
                  </a:lnTo>
                  <a:lnTo>
                    <a:pt x="2" y="31"/>
                  </a:lnTo>
                  <a:lnTo>
                    <a:pt x="2" y="31"/>
                  </a:lnTo>
                  <a:lnTo>
                    <a:pt x="2" y="31"/>
                  </a:lnTo>
                  <a:lnTo>
                    <a:pt x="4" y="33"/>
                  </a:lnTo>
                  <a:lnTo>
                    <a:pt x="4" y="33"/>
                  </a:lnTo>
                  <a:lnTo>
                    <a:pt x="4" y="33"/>
                  </a:lnTo>
                  <a:lnTo>
                    <a:pt x="5" y="34"/>
                  </a:lnTo>
                  <a:lnTo>
                    <a:pt x="5" y="34"/>
                  </a:lnTo>
                  <a:lnTo>
                    <a:pt x="5" y="34"/>
                  </a:lnTo>
                  <a:lnTo>
                    <a:pt x="5" y="34"/>
                  </a:lnTo>
                  <a:lnTo>
                    <a:pt x="5" y="36"/>
                  </a:lnTo>
                  <a:lnTo>
                    <a:pt x="7" y="36"/>
                  </a:lnTo>
                  <a:lnTo>
                    <a:pt x="7" y="38"/>
                  </a:lnTo>
                  <a:lnTo>
                    <a:pt x="7" y="40"/>
                  </a:lnTo>
                  <a:lnTo>
                    <a:pt x="7" y="40"/>
                  </a:lnTo>
                  <a:lnTo>
                    <a:pt x="7" y="40"/>
                  </a:lnTo>
                  <a:lnTo>
                    <a:pt x="7" y="40"/>
                  </a:lnTo>
                  <a:lnTo>
                    <a:pt x="8" y="40"/>
                  </a:lnTo>
                  <a:lnTo>
                    <a:pt x="8" y="40"/>
                  </a:lnTo>
                  <a:lnTo>
                    <a:pt x="10" y="40"/>
                  </a:lnTo>
                  <a:lnTo>
                    <a:pt x="10" y="40"/>
                  </a:lnTo>
                  <a:lnTo>
                    <a:pt x="10" y="40"/>
                  </a:lnTo>
                  <a:lnTo>
                    <a:pt x="12" y="40"/>
                  </a:lnTo>
                  <a:lnTo>
                    <a:pt x="12" y="40"/>
                  </a:lnTo>
                  <a:lnTo>
                    <a:pt x="12" y="40"/>
                  </a:lnTo>
                  <a:lnTo>
                    <a:pt x="12" y="38"/>
                  </a:lnTo>
                  <a:lnTo>
                    <a:pt x="12" y="38"/>
                  </a:lnTo>
                  <a:lnTo>
                    <a:pt x="12" y="38"/>
                  </a:lnTo>
                  <a:lnTo>
                    <a:pt x="12" y="38"/>
                  </a:lnTo>
                  <a:lnTo>
                    <a:pt x="12" y="38"/>
                  </a:lnTo>
                  <a:lnTo>
                    <a:pt x="12" y="38"/>
                  </a:lnTo>
                  <a:lnTo>
                    <a:pt x="12" y="38"/>
                  </a:lnTo>
                  <a:lnTo>
                    <a:pt x="12" y="38"/>
                  </a:lnTo>
                  <a:lnTo>
                    <a:pt x="12" y="36"/>
                  </a:lnTo>
                  <a:lnTo>
                    <a:pt x="13" y="36"/>
                  </a:lnTo>
                  <a:lnTo>
                    <a:pt x="13" y="36"/>
                  </a:lnTo>
                  <a:lnTo>
                    <a:pt x="12" y="36"/>
                  </a:lnTo>
                  <a:lnTo>
                    <a:pt x="12" y="36"/>
                  </a:lnTo>
                  <a:lnTo>
                    <a:pt x="12" y="36"/>
                  </a:lnTo>
                  <a:lnTo>
                    <a:pt x="12" y="36"/>
                  </a:lnTo>
                  <a:lnTo>
                    <a:pt x="12" y="36"/>
                  </a:lnTo>
                  <a:lnTo>
                    <a:pt x="12" y="34"/>
                  </a:lnTo>
                  <a:lnTo>
                    <a:pt x="12" y="34"/>
                  </a:lnTo>
                  <a:lnTo>
                    <a:pt x="12" y="34"/>
                  </a:lnTo>
                  <a:lnTo>
                    <a:pt x="12" y="34"/>
                  </a:lnTo>
                  <a:lnTo>
                    <a:pt x="12" y="33"/>
                  </a:lnTo>
                  <a:lnTo>
                    <a:pt x="12" y="33"/>
                  </a:lnTo>
                  <a:lnTo>
                    <a:pt x="12" y="33"/>
                  </a:lnTo>
                  <a:lnTo>
                    <a:pt x="12" y="33"/>
                  </a:lnTo>
                  <a:lnTo>
                    <a:pt x="10" y="33"/>
                  </a:lnTo>
                  <a:lnTo>
                    <a:pt x="10" y="33"/>
                  </a:lnTo>
                  <a:lnTo>
                    <a:pt x="10" y="33"/>
                  </a:lnTo>
                  <a:lnTo>
                    <a:pt x="10" y="33"/>
                  </a:lnTo>
                  <a:lnTo>
                    <a:pt x="10" y="31"/>
                  </a:lnTo>
                  <a:lnTo>
                    <a:pt x="10" y="31"/>
                  </a:lnTo>
                  <a:lnTo>
                    <a:pt x="8" y="31"/>
                  </a:lnTo>
                  <a:lnTo>
                    <a:pt x="8" y="31"/>
                  </a:lnTo>
                  <a:lnTo>
                    <a:pt x="8" y="31"/>
                  </a:lnTo>
                  <a:lnTo>
                    <a:pt x="8" y="31"/>
                  </a:lnTo>
                  <a:lnTo>
                    <a:pt x="7" y="29"/>
                  </a:lnTo>
                  <a:lnTo>
                    <a:pt x="7" y="29"/>
                  </a:lnTo>
                  <a:lnTo>
                    <a:pt x="7" y="25"/>
                  </a:lnTo>
                  <a:lnTo>
                    <a:pt x="7" y="25"/>
                  </a:lnTo>
                  <a:lnTo>
                    <a:pt x="7" y="25"/>
                  </a:lnTo>
                  <a:lnTo>
                    <a:pt x="5" y="25"/>
                  </a:lnTo>
                  <a:lnTo>
                    <a:pt x="5" y="24"/>
                  </a:lnTo>
                  <a:lnTo>
                    <a:pt x="5" y="24"/>
                  </a:lnTo>
                  <a:lnTo>
                    <a:pt x="5" y="22"/>
                  </a:lnTo>
                  <a:lnTo>
                    <a:pt x="5" y="22"/>
                  </a:lnTo>
                  <a:lnTo>
                    <a:pt x="4" y="22"/>
                  </a:lnTo>
                  <a:lnTo>
                    <a:pt x="2" y="20"/>
                  </a:lnTo>
                  <a:lnTo>
                    <a:pt x="2" y="20"/>
                  </a:lnTo>
                  <a:lnTo>
                    <a:pt x="2" y="20"/>
                  </a:lnTo>
                  <a:lnTo>
                    <a:pt x="2" y="20"/>
                  </a:lnTo>
                  <a:lnTo>
                    <a:pt x="2" y="20"/>
                  </a:lnTo>
                  <a:lnTo>
                    <a:pt x="4" y="20"/>
                  </a:lnTo>
                  <a:lnTo>
                    <a:pt x="4" y="18"/>
                  </a:lnTo>
                  <a:lnTo>
                    <a:pt x="4" y="18"/>
                  </a:lnTo>
                  <a:lnTo>
                    <a:pt x="4" y="18"/>
                  </a:lnTo>
                  <a:lnTo>
                    <a:pt x="5" y="18"/>
                  </a:lnTo>
                  <a:lnTo>
                    <a:pt x="5" y="16"/>
                  </a:lnTo>
                  <a:lnTo>
                    <a:pt x="5" y="16"/>
                  </a:lnTo>
                  <a:lnTo>
                    <a:pt x="5" y="16"/>
                  </a:lnTo>
                  <a:lnTo>
                    <a:pt x="7" y="16"/>
                  </a:lnTo>
                  <a:lnTo>
                    <a:pt x="7" y="15"/>
                  </a:lnTo>
                  <a:lnTo>
                    <a:pt x="7" y="15"/>
                  </a:lnTo>
                  <a:lnTo>
                    <a:pt x="7" y="15"/>
                  </a:lnTo>
                  <a:lnTo>
                    <a:pt x="7" y="15"/>
                  </a:lnTo>
                  <a:lnTo>
                    <a:pt x="7" y="15"/>
                  </a:lnTo>
                  <a:lnTo>
                    <a:pt x="7" y="15"/>
                  </a:lnTo>
                  <a:lnTo>
                    <a:pt x="7" y="15"/>
                  </a:lnTo>
                  <a:lnTo>
                    <a:pt x="8" y="15"/>
                  </a:lnTo>
                  <a:lnTo>
                    <a:pt x="8" y="15"/>
                  </a:lnTo>
                  <a:lnTo>
                    <a:pt x="8" y="15"/>
                  </a:lnTo>
                  <a:lnTo>
                    <a:pt x="10" y="15"/>
                  </a:lnTo>
                  <a:lnTo>
                    <a:pt x="12" y="15"/>
                  </a:lnTo>
                  <a:lnTo>
                    <a:pt x="12" y="15"/>
                  </a:lnTo>
                  <a:lnTo>
                    <a:pt x="12" y="15"/>
                  </a:lnTo>
                  <a:lnTo>
                    <a:pt x="12" y="15"/>
                  </a:lnTo>
                  <a:lnTo>
                    <a:pt x="12" y="15"/>
                  </a:lnTo>
                  <a:lnTo>
                    <a:pt x="12" y="15"/>
                  </a:lnTo>
                  <a:lnTo>
                    <a:pt x="12" y="22"/>
                  </a:lnTo>
                  <a:lnTo>
                    <a:pt x="12" y="24"/>
                  </a:lnTo>
                  <a:lnTo>
                    <a:pt x="12" y="24"/>
                  </a:lnTo>
                  <a:lnTo>
                    <a:pt x="12" y="24"/>
                  </a:lnTo>
                  <a:lnTo>
                    <a:pt x="12" y="24"/>
                  </a:lnTo>
                  <a:lnTo>
                    <a:pt x="12" y="24"/>
                  </a:lnTo>
                  <a:lnTo>
                    <a:pt x="12" y="24"/>
                  </a:lnTo>
                  <a:close/>
                </a:path>
              </a:pathLst>
            </a:custGeom>
            <a:solidFill>
              <a:srgbClr val="FFFFFF"/>
            </a:solidFill>
            <a:ln w="9525">
              <a:noFill/>
              <a:round/>
              <a:headEnd/>
              <a:tailEnd/>
            </a:ln>
          </p:spPr>
          <p:txBody>
            <a:bodyPr/>
            <a:lstStyle/>
            <a:p>
              <a:pPr>
                <a:buClr>
                  <a:srgbClr val="000000"/>
                </a:buClr>
                <a:defRPr/>
              </a:pPr>
              <a:endParaRPr lang="en-US">
                <a:solidFill>
                  <a:srgbClr val="000000"/>
                </a:solidFill>
              </a:endParaRPr>
            </a:p>
          </p:txBody>
        </p:sp>
        <p:sp>
          <p:nvSpPr>
            <p:cNvPr id="1050" name="Freeform 26"/>
            <p:cNvSpPr>
              <a:spLocks/>
            </p:cNvSpPr>
            <p:nvPr/>
          </p:nvSpPr>
          <p:spPr bwMode="auto">
            <a:xfrm>
              <a:off x="215" y="278"/>
              <a:ext cx="57" cy="87"/>
            </a:xfrm>
            <a:custGeom>
              <a:avLst/>
              <a:gdLst/>
              <a:ahLst/>
              <a:cxnLst>
                <a:cxn ang="0">
                  <a:pos x="18" y="26"/>
                </a:cxn>
                <a:cxn ang="0">
                  <a:pos x="21" y="24"/>
                </a:cxn>
                <a:cxn ang="0">
                  <a:pos x="20" y="18"/>
                </a:cxn>
                <a:cxn ang="0">
                  <a:pos x="18" y="17"/>
                </a:cxn>
                <a:cxn ang="0">
                  <a:pos x="25" y="13"/>
                </a:cxn>
                <a:cxn ang="0">
                  <a:pos x="21" y="9"/>
                </a:cxn>
                <a:cxn ang="0">
                  <a:pos x="26" y="8"/>
                </a:cxn>
                <a:cxn ang="0">
                  <a:pos x="28" y="6"/>
                </a:cxn>
                <a:cxn ang="0">
                  <a:pos x="30" y="4"/>
                </a:cxn>
                <a:cxn ang="0">
                  <a:pos x="38" y="0"/>
                </a:cxn>
                <a:cxn ang="0">
                  <a:pos x="39" y="4"/>
                </a:cxn>
                <a:cxn ang="0">
                  <a:pos x="39" y="8"/>
                </a:cxn>
                <a:cxn ang="0">
                  <a:pos x="43" y="9"/>
                </a:cxn>
                <a:cxn ang="0">
                  <a:pos x="41" y="27"/>
                </a:cxn>
                <a:cxn ang="0">
                  <a:pos x="36" y="33"/>
                </a:cxn>
                <a:cxn ang="0">
                  <a:pos x="33" y="35"/>
                </a:cxn>
                <a:cxn ang="0">
                  <a:pos x="33" y="44"/>
                </a:cxn>
                <a:cxn ang="0">
                  <a:pos x="36" y="45"/>
                </a:cxn>
                <a:cxn ang="0">
                  <a:pos x="38" y="56"/>
                </a:cxn>
                <a:cxn ang="0">
                  <a:pos x="39" y="33"/>
                </a:cxn>
                <a:cxn ang="0">
                  <a:pos x="43" y="29"/>
                </a:cxn>
                <a:cxn ang="0">
                  <a:pos x="46" y="29"/>
                </a:cxn>
                <a:cxn ang="0">
                  <a:pos x="53" y="33"/>
                </a:cxn>
                <a:cxn ang="0">
                  <a:pos x="56" y="38"/>
                </a:cxn>
                <a:cxn ang="0">
                  <a:pos x="48" y="38"/>
                </a:cxn>
                <a:cxn ang="0">
                  <a:pos x="46" y="35"/>
                </a:cxn>
                <a:cxn ang="0">
                  <a:pos x="43" y="35"/>
                </a:cxn>
                <a:cxn ang="0">
                  <a:pos x="41" y="36"/>
                </a:cxn>
                <a:cxn ang="0">
                  <a:pos x="41" y="40"/>
                </a:cxn>
                <a:cxn ang="0">
                  <a:pos x="43" y="51"/>
                </a:cxn>
                <a:cxn ang="0">
                  <a:pos x="35" y="62"/>
                </a:cxn>
                <a:cxn ang="0">
                  <a:pos x="38" y="82"/>
                </a:cxn>
                <a:cxn ang="0">
                  <a:pos x="23" y="87"/>
                </a:cxn>
                <a:cxn ang="0">
                  <a:pos x="21" y="82"/>
                </a:cxn>
                <a:cxn ang="0">
                  <a:pos x="23" y="78"/>
                </a:cxn>
                <a:cxn ang="0">
                  <a:pos x="30" y="76"/>
                </a:cxn>
                <a:cxn ang="0">
                  <a:pos x="28" y="71"/>
                </a:cxn>
                <a:cxn ang="0">
                  <a:pos x="21" y="71"/>
                </a:cxn>
                <a:cxn ang="0">
                  <a:pos x="10" y="65"/>
                </a:cxn>
                <a:cxn ang="0">
                  <a:pos x="7" y="56"/>
                </a:cxn>
                <a:cxn ang="0">
                  <a:pos x="12" y="55"/>
                </a:cxn>
                <a:cxn ang="0">
                  <a:pos x="13" y="55"/>
                </a:cxn>
                <a:cxn ang="0">
                  <a:pos x="18" y="60"/>
                </a:cxn>
                <a:cxn ang="0">
                  <a:pos x="18" y="58"/>
                </a:cxn>
                <a:cxn ang="0">
                  <a:pos x="18" y="51"/>
                </a:cxn>
                <a:cxn ang="0">
                  <a:pos x="21" y="49"/>
                </a:cxn>
                <a:cxn ang="0">
                  <a:pos x="21" y="47"/>
                </a:cxn>
                <a:cxn ang="0">
                  <a:pos x="12" y="47"/>
                </a:cxn>
                <a:cxn ang="0">
                  <a:pos x="0" y="38"/>
                </a:cxn>
                <a:cxn ang="0">
                  <a:pos x="2" y="31"/>
                </a:cxn>
                <a:cxn ang="0">
                  <a:pos x="7" y="36"/>
                </a:cxn>
                <a:cxn ang="0">
                  <a:pos x="12" y="38"/>
                </a:cxn>
                <a:cxn ang="0">
                  <a:pos x="12" y="36"/>
                </a:cxn>
                <a:cxn ang="0">
                  <a:pos x="12" y="35"/>
                </a:cxn>
                <a:cxn ang="0">
                  <a:pos x="8" y="31"/>
                </a:cxn>
                <a:cxn ang="0">
                  <a:pos x="5" y="22"/>
                </a:cxn>
                <a:cxn ang="0">
                  <a:pos x="3" y="17"/>
                </a:cxn>
                <a:cxn ang="0">
                  <a:pos x="7" y="15"/>
                </a:cxn>
                <a:cxn ang="0">
                  <a:pos x="12" y="15"/>
                </a:cxn>
              </a:cxnLst>
              <a:rect l="0" t="0" r="r" b="b"/>
              <a:pathLst>
                <a:path w="56" h="87">
                  <a:moveTo>
                    <a:pt x="12" y="24"/>
                  </a:moveTo>
                  <a:lnTo>
                    <a:pt x="12" y="24"/>
                  </a:lnTo>
                  <a:lnTo>
                    <a:pt x="13" y="24"/>
                  </a:lnTo>
                  <a:lnTo>
                    <a:pt x="13" y="26"/>
                  </a:lnTo>
                  <a:lnTo>
                    <a:pt x="13" y="26"/>
                  </a:lnTo>
                  <a:lnTo>
                    <a:pt x="13" y="26"/>
                  </a:lnTo>
                  <a:lnTo>
                    <a:pt x="13" y="26"/>
                  </a:lnTo>
                  <a:lnTo>
                    <a:pt x="15" y="26"/>
                  </a:lnTo>
                  <a:lnTo>
                    <a:pt x="17" y="26"/>
                  </a:lnTo>
                  <a:lnTo>
                    <a:pt x="18" y="26"/>
                  </a:lnTo>
                  <a:lnTo>
                    <a:pt x="18" y="26"/>
                  </a:lnTo>
                  <a:lnTo>
                    <a:pt x="18" y="26"/>
                  </a:lnTo>
                  <a:lnTo>
                    <a:pt x="20" y="26"/>
                  </a:lnTo>
                  <a:lnTo>
                    <a:pt x="20" y="26"/>
                  </a:lnTo>
                  <a:lnTo>
                    <a:pt x="20" y="26"/>
                  </a:lnTo>
                  <a:lnTo>
                    <a:pt x="20" y="26"/>
                  </a:lnTo>
                  <a:lnTo>
                    <a:pt x="20" y="24"/>
                  </a:lnTo>
                  <a:lnTo>
                    <a:pt x="20" y="24"/>
                  </a:lnTo>
                  <a:lnTo>
                    <a:pt x="20" y="24"/>
                  </a:lnTo>
                  <a:lnTo>
                    <a:pt x="20" y="24"/>
                  </a:lnTo>
                  <a:lnTo>
                    <a:pt x="21" y="24"/>
                  </a:lnTo>
                  <a:lnTo>
                    <a:pt x="21" y="24"/>
                  </a:lnTo>
                  <a:lnTo>
                    <a:pt x="21" y="24"/>
                  </a:lnTo>
                  <a:lnTo>
                    <a:pt x="21" y="24"/>
                  </a:lnTo>
                  <a:lnTo>
                    <a:pt x="21" y="24"/>
                  </a:lnTo>
                  <a:lnTo>
                    <a:pt x="21" y="22"/>
                  </a:lnTo>
                  <a:lnTo>
                    <a:pt x="21" y="18"/>
                  </a:lnTo>
                  <a:lnTo>
                    <a:pt x="21" y="18"/>
                  </a:lnTo>
                  <a:lnTo>
                    <a:pt x="21" y="18"/>
                  </a:lnTo>
                  <a:lnTo>
                    <a:pt x="21" y="18"/>
                  </a:lnTo>
                  <a:lnTo>
                    <a:pt x="21" y="18"/>
                  </a:lnTo>
                  <a:lnTo>
                    <a:pt x="20" y="18"/>
                  </a:lnTo>
                  <a:lnTo>
                    <a:pt x="20" y="18"/>
                  </a:lnTo>
                  <a:lnTo>
                    <a:pt x="20" y="18"/>
                  </a:lnTo>
                  <a:lnTo>
                    <a:pt x="20" y="18"/>
                  </a:lnTo>
                  <a:lnTo>
                    <a:pt x="20" y="18"/>
                  </a:lnTo>
                  <a:lnTo>
                    <a:pt x="20" y="18"/>
                  </a:lnTo>
                  <a:lnTo>
                    <a:pt x="20" y="18"/>
                  </a:lnTo>
                  <a:lnTo>
                    <a:pt x="20" y="18"/>
                  </a:lnTo>
                  <a:lnTo>
                    <a:pt x="20" y="18"/>
                  </a:lnTo>
                  <a:lnTo>
                    <a:pt x="18" y="17"/>
                  </a:lnTo>
                  <a:lnTo>
                    <a:pt x="18" y="17"/>
                  </a:lnTo>
                  <a:lnTo>
                    <a:pt x="18" y="17"/>
                  </a:lnTo>
                  <a:lnTo>
                    <a:pt x="18" y="17"/>
                  </a:lnTo>
                  <a:lnTo>
                    <a:pt x="20" y="17"/>
                  </a:lnTo>
                  <a:lnTo>
                    <a:pt x="20" y="15"/>
                  </a:lnTo>
                  <a:lnTo>
                    <a:pt x="21" y="15"/>
                  </a:lnTo>
                  <a:lnTo>
                    <a:pt x="21" y="15"/>
                  </a:lnTo>
                  <a:lnTo>
                    <a:pt x="25" y="15"/>
                  </a:lnTo>
                  <a:lnTo>
                    <a:pt x="25" y="15"/>
                  </a:lnTo>
                  <a:lnTo>
                    <a:pt x="25" y="15"/>
                  </a:lnTo>
                  <a:lnTo>
                    <a:pt x="25" y="15"/>
                  </a:lnTo>
                  <a:lnTo>
                    <a:pt x="25" y="15"/>
                  </a:lnTo>
                  <a:lnTo>
                    <a:pt x="25" y="13"/>
                  </a:lnTo>
                  <a:lnTo>
                    <a:pt x="25" y="13"/>
                  </a:lnTo>
                  <a:lnTo>
                    <a:pt x="23" y="13"/>
                  </a:lnTo>
                  <a:lnTo>
                    <a:pt x="23" y="13"/>
                  </a:lnTo>
                  <a:lnTo>
                    <a:pt x="23" y="13"/>
                  </a:lnTo>
                  <a:lnTo>
                    <a:pt x="21" y="13"/>
                  </a:lnTo>
                  <a:lnTo>
                    <a:pt x="21" y="13"/>
                  </a:lnTo>
                  <a:lnTo>
                    <a:pt x="21" y="13"/>
                  </a:lnTo>
                  <a:lnTo>
                    <a:pt x="21" y="11"/>
                  </a:lnTo>
                  <a:lnTo>
                    <a:pt x="21" y="11"/>
                  </a:lnTo>
                  <a:lnTo>
                    <a:pt x="21" y="9"/>
                  </a:lnTo>
                  <a:lnTo>
                    <a:pt x="21" y="9"/>
                  </a:lnTo>
                  <a:lnTo>
                    <a:pt x="21" y="9"/>
                  </a:lnTo>
                  <a:lnTo>
                    <a:pt x="23" y="9"/>
                  </a:lnTo>
                  <a:lnTo>
                    <a:pt x="23" y="9"/>
                  </a:lnTo>
                  <a:lnTo>
                    <a:pt x="23" y="9"/>
                  </a:lnTo>
                  <a:lnTo>
                    <a:pt x="23" y="9"/>
                  </a:lnTo>
                  <a:lnTo>
                    <a:pt x="23" y="8"/>
                  </a:lnTo>
                  <a:lnTo>
                    <a:pt x="25" y="8"/>
                  </a:lnTo>
                  <a:lnTo>
                    <a:pt x="25" y="8"/>
                  </a:lnTo>
                  <a:lnTo>
                    <a:pt x="25" y="8"/>
                  </a:lnTo>
                  <a:lnTo>
                    <a:pt x="25" y="8"/>
                  </a:lnTo>
                  <a:lnTo>
                    <a:pt x="25" y="8"/>
                  </a:lnTo>
                  <a:lnTo>
                    <a:pt x="26" y="8"/>
                  </a:lnTo>
                  <a:lnTo>
                    <a:pt x="26" y="8"/>
                  </a:lnTo>
                  <a:lnTo>
                    <a:pt x="26" y="8"/>
                  </a:lnTo>
                  <a:lnTo>
                    <a:pt x="26" y="8"/>
                  </a:lnTo>
                  <a:lnTo>
                    <a:pt x="26" y="8"/>
                  </a:lnTo>
                  <a:lnTo>
                    <a:pt x="26" y="8"/>
                  </a:lnTo>
                  <a:lnTo>
                    <a:pt x="28" y="8"/>
                  </a:lnTo>
                  <a:lnTo>
                    <a:pt x="28" y="6"/>
                  </a:lnTo>
                  <a:lnTo>
                    <a:pt x="28" y="6"/>
                  </a:lnTo>
                  <a:lnTo>
                    <a:pt x="28" y="6"/>
                  </a:lnTo>
                  <a:lnTo>
                    <a:pt x="28" y="6"/>
                  </a:lnTo>
                  <a:lnTo>
                    <a:pt x="28" y="6"/>
                  </a:lnTo>
                  <a:lnTo>
                    <a:pt x="30" y="6"/>
                  </a:lnTo>
                  <a:lnTo>
                    <a:pt x="30" y="6"/>
                  </a:lnTo>
                  <a:lnTo>
                    <a:pt x="30" y="6"/>
                  </a:lnTo>
                  <a:lnTo>
                    <a:pt x="30" y="6"/>
                  </a:lnTo>
                  <a:lnTo>
                    <a:pt x="30" y="4"/>
                  </a:lnTo>
                  <a:lnTo>
                    <a:pt x="30" y="4"/>
                  </a:lnTo>
                  <a:lnTo>
                    <a:pt x="30" y="4"/>
                  </a:lnTo>
                  <a:lnTo>
                    <a:pt x="30" y="4"/>
                  </a:lnTo>
                  <a:lnTo>
                    <a:pt x="30" y="4"/>
                  </a:lnTo>
                  <a:lnTo>
                    <a:pt x="30" y="4"/>
                  </a:lnTo>
                  <a:lnTo>
                    <a:pt x="30" y="4"/>
                  </a:lnTo>
                  <a:lnTo>
                    <a:pt x="30" y="2"/>
                  </a:lnTo>
                  <a:lnTo>
                    <a:pt x="31" y="2"/>
                  </a:lnTo>
                  <a:lnTo>
                    <a:pt x="31" y="2"/>
                  </a:lnTo>
                  <a:lnTo>
                    <a:pt x="31" y="2"/>
                  </a:lnTo>
                  <a:lnTo>
                    <a:pt x="31" y="2"/>
                  </a:lnTo>
                  <a:lnTo>
                    <a:pt x="31" y="2"/>
                  </a:lnTo>
                  <a:lnTo>
                    <a:pt x="33" y="2"/>
                  </a:lnTo>
                  <a:lnTo>
                    <a:pt x="33" y="2"/>
                  </a:lnTo>
                  <a:lnTo>
                    <a:pt x="35" y="0"/>
                  </a:lnTo>
                  <a:lnTo>
                    <a:pt x="36" y="0"/>
                  </a:lnTo>
                  <a:lnTo>
                    <a:pt x="38" y="0"/>
                  </a:lnTo>
                  <a:lnTo>
                    <a:pt x="38" y="2"/>
                  </a:lnTo>
                  <a:lnTo>
                    <a:pt x="38" y="2"/>
                  </a:lnTo>
                  <a:lnTo>
                    <a:pt x="39" y="2"/>
                  </a:lnTo>
                  <a:lnTo>
                    <a:pt x="39" y="2"/>
                  </a:lnTo>
                  <a:lnTo>
                    <a:pt x="39" y="2"/>
                  </a:lnTo>
                  <a:lnTo>
                    <a:pt x="39" y="2"/>
                  </a:lnTo>
                  <a:lnTo>
                    <a:pt x="39" y="4"/>
                  </a:lnTo>
                  <a:lnTo>
                    <a:pt x="39" y="4"/>
                  </a:lnTo>
                  <a:lnTo>
                    <a:pt x="39" y="4"/>
                  </a:lnTo>
                  <a:lnTo>
                    <a:pt x="39" y="4"/>
                  </a:lnTo>
                  <a:lnTo>
                    <a:pt x="39" y="4"/>
                  </a:lnTo>
                  <a:lnTo>
                    <a:pt x="39" y="4"/>
                  </a:lnTo>
                  <a:lnTo>
                    <a:pt x="39" y="4"/>
                  </a:lnTo>
                  <a:lnTo>
                    <a:pt x="39" y="4"/>
                  </a:lnTo>
                  <a:lnTo>
                    <a:pt x="39" y="4"/>
                  </a:lnTo>
                  <a:lnTo>
                    <a:pt x="39" y="4"/>
                  </a:lnTo>
                  <a:lnTo>
                    <a:pt x="39" y="6"/>
                  </a:lnTo>
                  <a:lnTo>
                    <a:pt x="39" y="6"/>
                  </a:lnTo>
                  <a:lnTo>
                    <a:pt x="39" y="6"/>
                  </a:lnTo>
                  <a:lnTo>
                    <a:pt x="39" y="8"/>
                  </a:lnTo>
                  <a:lnTo>
                    <a:pt x="39" y="8"/>
                  </a:lnTo>
                  <a:lnTo>
                    <a:pt x="39" y="8"/>
                  </a:lnTo>
                  <a:lnTo>
                    <a:pt x="39" y="8"/>
                  </a:lnTo>
                  <a:lnTo>
                    <a:pt x="39" y="8"/>
                  </a:lnTo>
                  <a:lnTo>
                    <a:pt x="39" y="8"/>
                  </a:lnTo>
                  <a:lnTo>
                    <a:pt x="39" y="8"/>
                  </a:lnTo>
                  <a:lnTo>
                    <a:pt x="41" y="8"/>
                  </a:lnTo>
                  <a:lnTo>
                    <a:pt x="41" y="8"/>
                  </a:lnTo>
                  <a:lnTo>
                    <a:pt x="41" y="8"/>
                  </a:lnTo>
                  <a:lnTo>
                    <a:pt x="41" y="8"/>
                  </a:lnTo>
                  <a:lnTo>
                    <a:pt x="41" y="8"/>
                  </a:lnTo>
                  <a:lnTo>
                    <a:pt x="41" y="8"/>
                  </a:lnTo>
                  <a:lnTo>
                    <a:pt x="43" y="9"/>
                  </a:lnTo>
                  <a:lnTo>
                    <a:pt x="41" y="9"/>
                  </a:lnTo>
                  <a:lnTo>
                    <a:pt x="41" y="9"/>
                  </a:lnTo>
                  <a:lnTo>
                    <a:pt x="41" y="9"/>
                  </a:lnTo>
                  <a:lnTo>
                    <a:pt x="43" y="13"/>
                  </a:lnTo>
                  <a:lnTo>
                    <a:pt x="43" y="15"/>
                  </a:lnTo>
                  <a:lnTo>
                    <a:pt x="44" y="18"/>
                  </a:lnTo>
                  <a:lnTo>
                    <a:pt x="44" y="20"/>
                  </a:lnTo>
                  <a:lnTo>
                    <a:pt x="43" y="22"/>
                  </a:lnTo>
                  <a:lnTo>
                    <a:pt x="43" y="24"/>
                  </a:lnTo>
                  <a:lnTo>
                    <a:pt x="43" y="26"/>
                  </a:lnTo>
                  <a:lnTo>
                    <a:pt x="41" y="27"/>
                  </a:lnTo>
                  <a:lnTo>
                    <a:pt x="41" y="29"/>
                  </a:lnTo>
                  <a:lnTo>
                    <a:pt x="39" y="31"/>
                  </a:lnTo>
                  <a:lnTo>
                    <a:pt x="39" y="31"/>
                  </a:lnTo>
                  <a:lnTo>
                    <a:pt x="39" y="31"/>
                  </a:lnTo>
                  <a:lnTo>
                    <a:pt x="39" y="31"/>
                  </a:lnTo>
                  <a:lnTo>
                    <a:pt x="39" y="31"/>
                  </a:lnTo>
                  <a:lnTo>
                    <a:pt x="39" y="31"/>
                  </a:lnTo>
                  <a:lnTo>
                    <a:pt x="39" y="31"/>
                  </a:lnTo>
                  <a:lnTo>
                    <a:pt x="38" y="31"/>
                  </a:lnTo>
                  <a:lnTo>
                    <a:pt x="38" y="33"/>
                  </a:lnTo>
                  <a:lnTo>
                    <a:pt x="36" y="33"/>
                  </a:lnTo>
                  <a:lnTo>
                    <a:pt x="35" y="33"/>
                  </a:lnTo>
                  <a:lnTo>
                    <a:pt x="35" y="33"/>
                  </a:lnTo>
                  <a:lnTo>
                    <a:pt x="35" y="35"/>
                  </a:lnTo>
                  <a:lnTo>
                    <a:pt x="33" y="35"/>
                  </a:lnTo>
                  <a:lnTo>
                    <a:pt x="33" y="35"/>
                  </a:lnTo>
                  <a:lnTo>
                    <a:pt x="33" y="35"/>
                  </a:lnTo>
                  <a:lnTo>
                    <a:pt x="33" y="35"/>
                  </a:lnTo>
                  <a:lnTo>
                    <a:pt x="33" y="35"/>
                  </a:lnTo>
                  <a:lnTo>
                    <a:pt x="33" y="35"/>
                  </a:lnTo>
                  <a:lnTo>
                    <a:pt x="33" y="35"/>
                  </a:lnTo>
                  <a:lnTo>
                    <a:pt x="33" y="35"/>
                  </a:lnTo>
                  <a:lnTo>
                    <a:pt x="33" y="36"/>
                  </a:lnTo>
                  <a:lnTo>
                    <a:pt x="31" y="36"/>
                  </a:lnTo>
                  <a:lnTo>
                    <a:pt x="31" y="38"/>
                  </a:lnTo>
                  <a:lnTo>
                    <a:pt x="31" y="42"/>
                  </a:lnTo>
                  <a:lnTo>
                    <a:pt x="31" y="42"/>
                  </a:lnTo>
                  <a:lnTo>
                    <a:pt x="31" y="42"/>
                  </a:lnTo>
                  <a:lnTo>
                    <a:pt x="31" y="42"/>
                  </a:lnTo>
                  <a:lnTo>
                    <a:pt x="31" y="42"/>
                  </a:lnTo>
                  <a:lnTo>
                    <a:pt x="31" y="42"/>
                  </a:lnTo>
                  <a:lnTo>
                    <a:pt x="31" y="42"/>
                  </a:lnTo>
                  <a:lnTo>
                    <a:pt x="33" y="44"/>
                  </a:lnTo>
                  <a:lnTo>
                    <a:pt x="33" y="44"/>
                  </a:lnTo>
                  <a:lnTo>
                    <a:pt x="33" y="44"/>
                  </a:lnTo>
                  <a:lnTo>
                    <a:pt x="33" y="44"/>
                  </a:lnTo>
                  <a:lnTo>
                    <a:pt x="35" y="44"/>
                  </a:lnTo>
                  <a:lnTo>
                    <a:pt x="35" y="45"/>
                  </a:lnTo>
                  <a:lnTo>
                    <a:pt x="35" y="45"/>
                  </a:lnTo>
                  <a:lnTo>
                    <a:pt x="35" y="45"/>
                  </a:lnTo>
                  <a:lnTo>
                    <a:pt x="35" y="45"/>
                  </a:lnTo>
                  <a:lnTo>
                    <a:pt x="35" y="45"/>
                  </a:lnTo>
                  <a:lnTo>
                    <a:pt x="35" y="45"/>
                  </a:lnTo>
                  <a:lnTo>
                    <a:pt x="36" y="45"/>
                  </a:lnTo>
                  <a:lnTo>
                    <a:pt x="36" y="47"/>
                  </a:lnTo>
                  <a:lnTo>
                    <a:pt x="36" y="47"/>
                  </a:lnTo>
                  <a:lnTo>
                    <a:pt x="36" y="47"/>
                  </a:lnTo>
                  <a:lnTo>
                    <a:pt x="36" y="49"/>
                  </a:lnTo>
                  <a:lnTo>
                    <a:pt x="36" y="49"/>
                  </a:lnTo>
                  <a:lnTo>
                    <a:pt x="36" y="51"/>
                  </a:lnTo>
                  <a:lnTo>
                    <a:pt x="36" y="53"/>
                  </a:lnTo>
                  <a:lnTo>
                    <a:pt x="36" y="55"/>
                  </a:lnTo>
                  <a:lnTo>
                    <a:pt x="38" y="55"/>
                  </a:lnTo>
                  <a:lnTo>
                    <a:pt x="38" y="56"/>
                  </a:lnTo>
                  <a:lnTo>
                    <a:pt x="38" y="56"/>
                  </a:lnTo>
                  <a:lnTo>
                    <a:pt x="39" y="56"/>
                  </a:lnTo>
                  <a:lnTo>
                    <a:pt x="39" y="56"/>
                  </a:lnTo>
                  <a:lnTo>
                    <a:pt x="39" y="56"/>
                  </a:lnTo>
                  <a:lnTo>
                    <a:pt x="39" y="56"/>
                  </a:lnTo>
                  <a:lnTo>
                    <a:pt x="39" y="56"/>
                  </a:lnTo>
                  <a:lnTo>
                    <a:pt x="39" y="55"/>
                  </a:lnTo>
                  <a:lnTo>
                    <a:pt x="39" y="33"/>
                  </a:lnTo>
                  <a:lnTo>
                    <a:pt x="39" y="33"/>
                  </a:lnTo>
                  <a:lnTo>
                    <a:pt x="39" y="33"/>
                  </a:lnTo>
                  <a:lnTo>
                    <a:pt x="39" y="33"/>
                  </a:lnTo>
                  <a:lnTo>
                    <a:pt x="39" y="33"/>
                  </a:lnTo>
                  <a:lnTo>
                    <a:pt x="39" y="33"/>
                  </a:lnTo>
                  <a:lnTo>
                    <a:pt x="39" y="31"/>
                  </a:lnTo>
                  <a:lnTo>
                    <a:pt x="41" y="31"/>
                  </a:lnTo>
                  <a:lnTo>
                    <a:pt x="41" y="31"/>
                  </a:lnTo>
                  <a:lnTo>
                    <a:pt x="41" y="31"/>
                  </a:lnTo>
                  <a:lnTo>
                    <a:pt x="41" y="31"/>
                  </a:lnTo>
                  <a:lnTo>
                    <a:pt x="43" y="31"/>
                  </a:lnTo>
                  <a:lnTo>
                    <a:pt x="43" y="31"/>
                  </a:lnTo>
                  <a:lnTo>
                    <a:pt x="43" y="29"/>
                  </a:lnTo>
                  <a:lnTo>
                    <a:pt x="43" y="29"/>
                  </a:lnTo>
                  <a:lnTo>
                    <a:pt x="43" y="29"/>
                  </a:lnTo>
                  <a:lnTo>
                    <a:pt x="44" y="29"/>
                  </a:lnTo>
                  <a:lnTo>
                    <a:pt x="44" y="29"/>
                  </a:lnTo>
                  <a:lnTo>
                    <a:pt x="44" y="29"/>
                  </a:lnTo>
                  <a:lnTo>
                    <a:pt x="44" y="29"/>
                  </a:lnTo>
                  <a:lnTo>
                    <a:pt x="44" y="29"/>
                  </a:lnTo>
                  <a:lnTo>
                    <a:pt x="44" y="29"/>
                  </a:lnTo>
                  <a:lnTo>
                    <a:pt x="46" y="29"/>
                  </a:lnTo>
                  <a:lnTo>
                    <a:pt x="46" y="29"/>
                  </a:lnTo>
                  <a:lnTo>
                    <a:pt x="46" y="29"/>
                  </a:lnTo>
                  <a:lnTo>
                    <a:pt x="46" y="29"/>
                  </a:lnTo>
                  <a:lnTo>
                    <a:pt x="46" y="29"/>
                  </a:lnTo>
                  <a:lnTo>
                    <a:pt x="48" y="29"/>
                  </a:lnTo>
                  <a:lnTo>
                    <a:pt x="48" y="27"/>
                  </a:lnTo>
                  <a:lnTo>
                    <a:pt x="48" y="29"/>
                  </a:lnTo>
                  <a:lnTo>
                    <a:pt x="49" y="29"/>
                  </a:lnTo>
                  <a:lnTo>
                    <a:pt x="49" y="29"/>
                  </a:lnTo>
                  <a:lnTo>
                    <a:pt x="49" y="29"/>
                  </a:lnTo>
                  <a:lnTo>
                    <a:pt x="51" y="31"/>
                  </a:lnTo>
                  <a:lnTo>
                    <a:pt x="51" y="31"/>
                  </a:lnTo>
                  <a:lnTo>
                    <a:pt x="51" y="33"/>
                  </a:lnTo>
                  <a:lnTo>
                    <a:pt x="51" y="33"/>
                  </a:lnTo>
                  <a:lnTo>
                    <a:pt x="53" y="33"/>
                  </a:lnTo>
                  <a:lnTo>
                    <a:pt x="53" y="33"/>
                  </a:lnTo>
                  <a:lnTo>
                    <a:pt x="53" y="33"/>
                  </a:lnTo>
                  <a:lnTo>
                    <a:pt x="53" y="35"/>
                  </a:lnTo>
                  <a:lnTo>
                    <a:pt x="54" y="35"/>
                  </a:lnTo>
                  <a:lnTo>
                    <a:pt x="54" y="35"/>
                  </a:lnTo>
                  <a:lnTo>
                    <a:pt x="56" y="36"/>
                  </a:lnTo>
                  <a:lnTo>
                    <a:pt x="56" y="36"/>
                  </a:lnTo>
                  <a:lnTo>
                    <a:pt x="56" y="36"/>
                  </a:lnTo>
                  <a:lnTo>
                    <a:pt x="56" y="36"/>
                  </a:lnTo>
                  <a:lnTo>
                    <a:pt x="56" y="38"/>
                  </a:lnTo>
                  <a:lnTo>
                    <a:pt x="56" y="38"/>
                  </a:lnTo>
                  <a:lnTo>
                    <a:pt x="56" y="38"/>
                  </a:lnTo>
                  <a:lnTo>
                    <a:pt x="56" y="38"/>
                  </a:lnTo>
                  <a:lnTo>
                    <a:pt x="56" y="38"/>
                  </a:lnTo>
                  <a:lnTo>
                    <a:pt x="56" y="38"/>
                  </a:lnTo>
                  <a:lnTo>
                    <a:pt x="56" y="38"/>
                  </a:lnTo>
                  <a:lnTo>
                    <a:pt x="54" y="38"/>
                  </a:lnTo>
                  <a:lnTo>
                    <a:pt x="54" y="38"/>
                  </a:lnTo>
                  <a:lnTo>
                    <a:pt x="53" y="38"/>
                  </a:lnTo>
                  <a:lnTo>
                    <a:pt x="53" y="38"/>
                  </a:lnTo>
                  <a:lnTo>
                    <a:pt x="51" y="38"/>
                  </a:lnTo>
                  <a:lnTo>
                    <a:pt x="48" y="38"/>
                  </a:lnTo>
                  <a:lnTo>
                    <a:pt x="48" y="38"/>
                  </a:lnTo>
                  <a:lnTo>
                    <a:pt x="48" y="38"/>
                  </a:lnTo>
                  <a:lnTo>
                    <a:pt x="48" y="38"/>
                  </a:lnTo>
                  <a:lnTo>
                    <a:pt x="48" y="38"/>
                  </a:lnTo>
                  <a:lnTo>
                    <a:pt x="46" y="36"/>
                  </a:lnTo>
                  <a:lnTo>
                    <a:pt x="46" y="36"/>
                  </a:lnTo>
                  <a:lnTo>
                    <a:pt x="46" y="36"/>
                  </a:lnTo>
                  <a:lnTo>
                    <a:pt x="46" y="36"/>
                  </a:lnTo>
                  <a:lnTo>
                    <a:pt x="46" y="35"/>
                  </a:lnTo>
                  <a:lnTo>
                    <a:pt x="46" y="35"/>
                  </a:lnTo>
                  <a:lnTo>
                    <a:pt x="46" y="35"/>
                  </a:lnTo>
                  <a:lnTo>
                    <a:pt x="44" y="35"/>
                  </a:lnTo>
                  <a:lnTo>
                    <a:pt x="44" y="35"/>
                  </a:lnTo>
                  <a:lnTo>
                    <a:pt x="44" y="35"/>
                  </a:lnTo>
                  <a:lnTo>
                    <a:pt x="44" y="33"/>
                  </a:lnTo>
                  <a:lnTo>
                    <a:pt x="43" y="33"/>
                  </a:lnTo>
                  <a:lnTo>
                    <a:pt x="43" y="33"/>
                  </a:lnTo>
                  <a:lnTo>
                    <a:pt x="43" y="33"/>
                  </a:lnTo>
                  <a:lnTo>
                    <a:pt x="43" y="35"/>
                  </a:lnTo>
                  <a:lnTo>
                    <a:pt x="43" y="35"/>
                  </a:lnTo>
                  <a:lnTo>
                    <a:pt x="43" y="35"/>
                  </a:lnTo>
                  <a:lnTo>
                    <a:pt x="43" y="35"/>
                  </a:lnTo>
                  <a:lnTo>
                    <a:pt x="43" y="35"/>
                  </a:lnTo>
                  <a:lnTo>
                    <a:pt x="43" y="35"/>
                  </a:lnTo>
                  <a:lnTo>
                    <a:pt x="43" y="35"/>
                  </a:lnTo>
                  <a:lnTo>
                    <a:pt x="43" y="35"/>
                  </a:lnTo>
                  <a:lnTo>
                    <a:pt x="41" y="35"/>
                  </a:lnTo>
                  <a:lnTo>
                    <a:pt x="41" y="35"/>
                  </a:lnTo>
                  <a:lnTo>
                    <a:pt x="41" y="35"/>
                  </a:lnTo>
                  <a:lnTo>
                    <a:pt x="41" y="35"/>
                  </a:lnTo>
                  <a:lnTo>
                    <a:pt x="41" y="36"/>
                  </a:lnTo>
                  <a:lnTo>
                    <a:pt x="41" y="36"/>
                  </a:lnTo>
                  <a:lnTo>
                    <a:pt x="41" y="36"/>
                  </a:lnTo>
                  <a:lnTo>
                    <a:pt x="41" y="36"/>
                  </a:lnTo>
                  <a:lnTo>
                    <a:pt x="41" y="36"/>
                  </a:lnTo>
                  <a:lnTo>
                    <a:pt x="41" y="36"/>
                  </a:lnTo>
                  <a:lnTo>
                    <a:pt x="41" y="38"/>
                  </a:lnTo>
                  <a:lnTo>
                    <a:pt x="41" y="40"/>
                  </a:lnTo>
                  <a:lnTo>
                    <a:pt x="41" y="40"/>
                  </a:lnTo>
                  <a:lnTo>
                    <a:pt x="41" y="40"/>
                  </a:lnTo>
                  <a:lnTo>
                    <a:pt x="41" y="40"/>
                  </a:lnTo>
                  <a:lnTo>
                    <a:pt x="41" y="40"/>
                  </a:lnTo>
                  <a:lnTo>
                    <a:pt x="41" y="40"/>
                  </a:lnTo>
                  <a:lnTo>
                    <a:pt x="41" y="40"/>
                  </a:lnTo>
                  <a:lnTo>
                    <a:pt x="41" y="42"/>
                  </a:lnTo>
                  <a:lnTo>
                    <a:pt x="41" y="42"/>
                  </a:lnTo>
                  <a:lnTo>
                    <a:pt x="41" y="44"/>
                  </a:lnTo>
                  <a:lnTo>
                    <a:pt x="41" y="44"/>
                  </a:lnTo>
                  <a:lnTo>
                    <a:pt x="41" y="44"/>
                  </a:lnTo>
                  <a:lnTo>
                    <a:pt x="41" y="44"/>
                  </a:lnTo>
                  <a:lnTo>
                    <a:pt x="43" y="44"/>
                  </a:lnTo>
                  <a:lnTo>
                    <a:pt x="43" y="44"/>
                  </a:lnTo>
                  <a:lnTo>
                    <a:pt x="43" y="44"/>
                  </a:lnTo>
                  <a:lnTo>
                    <a:pt x="43" y="47"/>
                  </a:lnTo>
                  <a:lnTo>
                    <a:pt x="43" y="51"/>
                  </a:lnTo>
                  <a:lnTo>
                    <a:pt x="41" y="56"/>
                  </a:lnTo>
                  <a:lnTo>
                    <a:pt x="39" y="60"/>
                  </a:lnTo>
                  <a:lnTo>
                    <a:pt x="39" y="60"/>
                  </a:lnTo>
                  <a:lnTo>
                    <a:pt x="38" y="58"/>
                  </a:lnTo>
                  <a:lnTo>
                    <a:pt x="36" y="58"/>
                  </a:lnTo>
                  <a:lnTo>
                    <a:pt x="36" y="60"/>
                  </a:lnTo>
                  <a:lnTo>
                    <a:pt x="36" y="60"/>
                  </a:lnTo>
                  <a:lnTo>
                    <a:pt x="36" y="60"/>
                  </a:lnTo>
                  <a:lnTo>
                    <a:pt x="36" y="60"/>
                  </a:lnTo>
                  <a:lnTo>
                    <a:pt x="36" y="62"/>
                  </a:lnTo>
                  <a:lnTo>
                    <a:pt x="35" y="62"/>
                  </a:lnTo>
                  <a:lnTo>
                    <a:pt x="35" y="64"/>
                  </a:lnTo>
                  <a:lnTo>
                    <a:pt x="36" y="65"/>
                  </a:lnTo>
                  <a:lnTo>
                    <a:pt x="36" y="67"/>
                  </a:lnTo>
                  <a:lnTo>
                    <a:pt x="36" y="71"/>
                  </a:lnTo>
                  <a:lnTo>
                    <a:pt x="38" y="71"/>
                  </a:lnTo>
                  <a:lnTo>
                    <a:pt x="39" y="73"/>
                  </a:lnTo>
                  <a:lnTo>
                    <a:pt x="39" y="73"/>
                  </a:lnTo>
                  <a:lnTo>
                    <a:pt x="39" y="82"/>
                  </a:lnTo>
                  <a:lnTo>
                    <a:pt x="39" y="82"/>
                  </a:lnTo>
                  <a:lnTo>
                    <a:pt x="38" y="82"/>
                  </a:lnTo>
                  <a:lnTo>
                    <a:pt x="38" y="82"/>
                  </a:lnTo>
                  <a:lnTo>
                    <a:pt x="36" y="83"/>
                  </a:lnTo>
                  <a:lnTo>
                    <a:pt x="36" y="83"/>
                  </a:lnTo>
                  <a:lnTo>
                    <a:pt x="36" y="83"/>
                  </a:lnTo>
                  <a:lnTo>
                    <a:pt x="36" y="83"/>
                  </a:lnTo>
                  <a:lnTo>
                    <a:pt x="36" y="87"/>
                  </a:lnTo>
                  <a:lnTo>
                    <a:pt x="35" y="87"/>
                  </a:lnTo>
                  <a:lnTo>
                    <a:pt x="33" y="87"/>
                  </a:lnTo>
                  <a:lnTo>
                    <a:pt x="31" y="87"/>
                  </a:lnTo>
                  <a:lnTo>
                    <a:pt x="30" y="87"/>
                  </a:lnTo>
                  <a:lnTo>
                    <a:pt x="25" y="87"/>
                  </a:lnTo>
                  <a:lnTo>
                    <a:pt x="23" y="87"/>
                  </a:lnTo>
                  <a:lnTo>
                    <a:pt x="21" y="87"/>
                  </a:lnTo>
                  <a:lnTo>
                    <a:pt x="21" y="87"/>
                  </a:lnTo>
                  <a:lnTo>
                    <a:pt x="23" y="87"/>
                  </a:lnTo>
                  <a:lnTo>
                    <a:pt x="23" y="85"/>
                  </a:lnTo>
                  <a:lnTo>
                    <a:pt x="23" y="85"/>
                  </a:lnTo>
                  <a:lnTo>
                    <a:pt x="23" y="83"/>
                  </a:lnTo>
                  <a:lnTo>
                    <a:pt x="21" y="83"/>
                  </a:lnTo>
                  <a:lnTo>
                    <a:pt x="21" y="83"/>
                  </a:lnTo>
                  <a:lnTo>
                    <a:pt x="21" y="82"/>
                  </a:lnTo>
                  <a:lnTo>
                    <a:pt x="21" y="82"/>
                  </a:lnTo>
                  <a:lnTo>
                    <a:pt x="21" y="82"/>
                  </a:lnTo>
                  <a:lnTo>
                    <a:pt x="21" y="80"/>
                  </a:lnTo>
                  <a:lnTo>
                    <a:pt x="21" y="78"/>
                  </a:lnTo>
                  <a:lnTo>
                    <a:pt x="21" y="78"/>
                  </a:lnTo>
                  <a:lnTo>
                    <a:pt x="21" y="78"/>
                  </a:lnTo>
                  <a:lnTo>
                    <a:pt x="21" y="78"/>
                  </a:lnTo>
                  <a:lnTo>
                    <a:pt x="21" y="78"/>
                  </a:lnTo>
                  <a:lnTo>
                    <a:pt x="21" y="78"/>
                  </a:lnTo>
                  <a:lnTo>
                    <a:pt x="21" y="78"/>
                  </a:lnTo>
                  <a:lnTo>
                    <a:pt x="23" y="78"/>
                  </a:lnTo>
                  <a:lnTo>
                    <a:pt x="23" y="78"/>
                  </a:lnTo>
                  <a:lnTo>
                    <a:pt x="23" y="78"/>
                  </a:lnTo>
                  <a:lnTo>
                    <a:pt x="23" y="78"/>
                  </a:lnTo>
                  <a:lnTo>
                    <a:pt x="25" y="78"/>
                  </a:lnTo>
                  <a:lnTo>
                    <a:pt x="28" y="78"/>
                  </a:lnTo>
                  <a:lnTo>
                    <a:pt x="28" y="78"/>
                  </a:lnTo>
                  <a:lnTo>
                    <a:pt x="28" y="76"/>
                  </a:lnTo>
                  <a:lnTo>
                    <a:pt x="28" y="76"/>
                  </a:lnTo>
                  <a:lnTo>
                    <a:pt x="28" y="76"/>
                  </a:lnTo>
                  <a:lnTo>
                    <a:pt x="30" y="76"/>
                  </a:lnTo>
                  <a:lnTo>
                    <a:pt x="30" y="76"/>
                  </a:lnTo>
                  <a:lnTo>
                    <a:pt x="30" y="76"/>
                  </a:lnTo>
                  <a:lnTo>
                    <a:pt x="30" y="76"/>
                  </a:lnTo>
                  <a:lnTo>
                    <a:pt x="30" y="76"/>
                  </a:lnTo>
                  <a:lnTo>
                    <a:pt x="30" y="76"/>
                  </a:lnTo>
                  <a:lnTo>
                    <a:pt x="30" y="74"/>
                  </a:lnTo>
                  <a:lnTo>
                    <a:pt x="30" y="73"/>
                  </a:lnTo>
                  <a:lnTo>
                    <a:pt x="30" y="73"/>
                  </a:lnTo>
                  <a:lnTo>
                    <a:pt x="30" y="73"/>
                  </a:lnTo>
                  <a:lnTo>
                    <a:pt x="30" y="73"/>
                  </a:lnTo>
                  <a:lnTo>
                    <a:pt x="30" y="71"/>
                  </a:lnTo>
                  <a:lnTo>
                    <a:pt x="28" y="71"/>
                  </a:lnTo>
                  <a:lnTo>
                    <a:pt x="28" y="71"/>
                  </a:lnTo>
                  <a:lnTo>
                    <a:pt x="28" y="71"/>
                  </a:lnTo>
                  <a:lnTo>
                    <a:pt x="28" y="71"/>
                  </a:lnTo>
                  <a:lnTo>
                    <a:pt x="26" y="69"/>
                  </a:lnTo>
                  <a:lnTo>
                    <a:pt x="26" y="71"/>
                  </a:lnTo>
                  <a:lnTo>
                    <a:pt x="25" y="73"/>
                  </a:lnTo>
                  <a:lnTo>
                    <a:pt x="25" y="73"/>
                  </a:lnTo>
                  <a:lnTo>
                    <a:pt x="25" y="73"/>
                  </a:lnTo>
                  <a:lnTo>
                    <a:pt x="23" y="73"/>
                  </a:lnTo>
                  <a:lnTo>
                    <a:pt x="21" y="73"/>
                  </a:lnTo>
                  <a:lnTo>
                    <a:pt x="21" y="73"/>
                  </a:lnTo>
                  <a:lnTo>
                    <a:pt x="21" y="71"/>
                  </a:lnTo>
                  <a:lnTo>
                    <a:pt x="21" y="71"/>
                  </a:lnTo>
                  <a:lnTo>
                    <a:pt x="20" y="69"/>
                  </a:lnTo>
                  <a:lnTo>
                    <a:pt x="15" y="67"/>
                  </a:lnTo>
                  <a:lnTo>
                    <a:pt x="13" y="67"/>
                  </a:lnTo>
                  <a:lnTo>
                    <a:pt x="12" y="67"/>
                  </a:lnTo>
                  <a:lnTo>
                    <a:pt x="12" y="67"/>
                  </a:lnTo>
                  <a:lnTo>
                    <a:pt x="12" y="67"/>
                  </a:lnTo>
                  <a:lnTo>
                    <a:pt x="12" y="67"/>
                  </a:lnTo>
                  <a:lnTo>
                    <a:pt x="12" y="67"/>
                  </a:lnTo>
                  <a:lnTo>
                    <a:pt x="10" y="65"/>
                  </a:lnTo>
                  <a:lnTo>
                    <a:pt x="10" y="65"/>
                  </a:lnTo>
                  <a:lnTo>
                    <a:pt x="10" y="65"/>
                  </a:lnTo>
                  <a:lnTo>
                    <a:pt x="8" y="65"/>
                  </a:lnTo>
                  <a:lnTo>
                    <a:pt x="8" y="64"/>
                  </a:lnTo>
                  <a:lnTo>
                    <a:pt x="8" y="64"/>
                  </a:lnTo>
                  <a:lnTo>
                    <a:pt x="8" y="64"/>
                  </a:lnTo>
                  <a:lnTo>
                    <a:pt x="8" y="64"/>
                  </a:lnTo>
                  <a:lnTo>
                    <a:pt x="7" y="64"/>
                  </a:lnTo>
                  <a:lnTo>
                    <a:pt x="7" y="60"/>
                  </a:lnTo>
                  <a:lnTo>
                    <a:pt x="7" y="58"/>
                  </a:lnTo>
                  <a:lnTo>
                    <a:pt x="7" y="58"/>
                  </a:lnTo>
                  <a:lnTo>
                    <a:pt x="7" y="58"/>
                  </a:lnTo>
                  <a:lnTo>
                    <a:pt x="7" y="56"/>
                  </a:lnTo>
                  <a:lnTo>
                    <a:pt x="8" y="56"/>
                  </a:lnTo>
                  <a:lnTo>
                    <a:pt x="8" y="56"/>
                  </a:lnTo>
                  <a:lnTo>
                    <a:pt x="8" y="56"/>
                  </a:lnTo>
                  <a:lnTo>
                    <a:pt x="10" y="56"/>
                  </a:lnTo>
                  <a:lnTo>
                    <a:pt x="10" y="56"/>
                  </a:lnTo>
                  <a:lnTo>
                    <a:pt x="10" y="55"/>
                  </a:lnTo>
                  <a:lnTo>
                    <a:pt x="10" y="55"/>
                  </a:lnTo>
                  <a:lnTo>
                    <a:pt x="10" y="55"/>
                  </a:lnTo>
                  <a:lnTo>
                    <a:pt x="12" y="55"/>
                  </a:lnTo>
                  <a:lnTo>
                    <a:pt x="12" y="55"/>
                  </a:lnTo>
                  <a:lnTo>
                    <a:pt x="12" y="55"/>
                  </a:lnTo>
                  <a:lnTo>
                    <a:pt x="12" y="53"/>
                  </a:lnTo>
                  <a:lnTo>
                    <a:pt x="12" y="53"/>
                  </a:lnTo>
                  <a:lnTo>
                    <a:pt x="12" y="53"/>
                  </a:lnTo>
                  <a:lnTo>
                    <a:pt x="12" y="51"/>
                  </a:lnTo>
                  <a:lnTo>
                    <a:pt x="12" y="51"/>
                  </a:lnTo>
                  <a:lnTo>
                    <a:pt x="13" y="53"/>
                  </a:lnTo>
                  <a:lnTo>
                    <a:pt x="13" y="53"/>
                  </a:lnTo>
                  <a:lnTo>
                    <a:pt x="13" y="53"/>
                  </a:lnTo>
                  <a:lnTo>
                    <a:pt x="13" y="53"/>
                  </a:lnTo>
                  <a:lnTo>
                    <a:pt x="13" y="55"/>
                  </a:lnTo>
                  <a:lnTo>
                    <a:pt x="13" y="55"/>
                  </a:lnTo>
                  <a:lnTo>
                    <a:pt x="15" y="55"/>
                  </a:lnTo>
                  <a:lnTo>
                    <a:pt x="15" y="55"/>
                  </a:lnTo>
                  <a:lnTo>
                    <a:pt x="15" y="58"/>
                  </a:lnTo>
                  <a:lnTo>
                    <a:pt x="15" y="58"/>
                  </a:lnTo>
                  <a:lnTo>
                    <a:pt x="15" y="60"/>
                  </a:lnTo>
                  <a:lnTo>
                    <a:pt x="15" y="60"/>
                  </a:lnTo>
                  <a:lnTo>
                    <a:pt x="15" y="60"/>
                  </a:lnTo>
                  <a:lnTo>
                    <a:pt x="15" y="60"/>
                  </a:lnTo>
                  <a:lnTo>
                    <a:pt x="17" y="60"/>
                  </a:lnTo>
                  <a:lnTo>
                    <a:pt x="18" y="60"/>
                  </a:lnTo>
                  <a:lnTo>
                    <a:pt x="18" y="60"/>
                  </a:lnTo>
                  <a:lnTo>
                    <a:pt x="18" y="60"/>
                  </a:lnTo>
                  <a:lnTo>
                    <a:pt x="18" y="62"/>
                  </a:lnTo>
                  <a:lnTo>
                    <a:pt x="18" y="62"/>
                  </a:lnTo>
                  <a:lnTo>
                    <a:pt x="20" y="62"/>
                  </a:lnTo>
                  <a:lnTo>
                    <a:pt x="20" y="62"/>
                  </a:lnTo>
                  <a:lnTo>
                    <a:pt x="20" y="60"/>
                  </a:lnTo>
                  <a:lnTo>
                    <a:pt x="20" y="60"/>
                  </a:lnTo>
                  <a:lnTo>
                    <a:pt x="20" y="60"/>
                  </a:lnTo>
                  <a:lnTo>
                    <a:pt x="20" y="58"/>
                  </a:lnTo>
                  <a:lnTo>
                    <a:pt x="20" y="58"/>
                  </a:lnTo>
                  <a:lnTo>
                    <a:pt x="18" y="58"/>
                  </a:lnTo>
                  <a:lnTo>
                    <a:pt x="18" y="58"/>
                  </a:lnTo>
                  <a:lnTo>
                    <a:pt x="18" y="58"/>
                  </a:lnTo>
                  <a:lnTo>
                    <a:pt x="18" y="58"/>
                  </a:lnTo>
                  <a:lnTo>
                    <a:pt x="18" y="58"/>
                  </a:lnTo>
                  <a:lnTo>
                    <a:pt x="18" y="56"/>
                  </a:lnTo>
                  <a:lnTo>
                    <a:pt x="17" y="53"/>
                  </a:lnTo>
                  <a:lnTo>
                    <a:pt x="18" y="53"/>
                  </a:lnTo>
                  <a:lnTo>
                    <a:pt x="18" y="53"/>
                  </a:lnTo>
                  <a:lnTo>
                    <a:pt x="18" y="53"/>
                  </a:lnTo>
                  <a:lnTo>
                    <a:pt x="18" y="51"/>
                  </a:lnTo>
                  <a:lnTo>
                    <a:pt x="18" y="51"/>
                  </a:lnTo>
                  <a:lnTo>
                    <a:pt x="20" y="51"/>
                  </a:lnTo>
                  <a:lnTo>
                    <a:pt x="21" y="51"/>
                  </a:lnTo>
                  <a:lnTo>
                    <a:pt x="21" y="51"/>
                  </a:lnTo>
                  <a:lnTo>
                    <a:pt x="21" y="51"/>
                  </a:lnTo>
                  <a:lnTo>
                    <a:pt x="21" y="51"/>
                  </a:lnTo>
                  <a:lnTo>
                    <a:pt x="21" y="51"/>
                  </a:lnTo>
                  <a:lnTo>
                    <a:pt x="21" y="51"/>
                  </a:lnTo>
                  <a:lnTo>
                    <a:pt x="21" y="51"/>
                  </a:lnTo>
                  <a:lnTo>
                    <a:pt x="21" y="51"/>
                  </a:lnTo>
                  <a:lnTo>
                    <a:pt x="21" y="49"/>
                  </a:lnTo>
                  <a:lnTo>
                    <a:pt x="21" y="49"/>
                  </a:lnTo>
                  <a:lnTo>
                    <a:pt x="21" y="49"/>
                  </a:lnTo>
                  <a:lnTo>
                    <a:pt x="21" y="49"/>
                  </a:lnTo>
                  <a:lnTo>
                    <a:pt x="21" y="49"/>
                  </a:lnTo>
                  <a:lnTo>
                    <a:pt x="21" y="47"/>
                  </a:lnTo>
                  <a:lnTo>
                    <a:pt x="21" y="47"/>
                  </a:lnTo>
                  <a:lnTo>
                    <a:pt x="21" y="47"/>
                  </a:lnTo>
                  <a:lnTo>
                    <a:pt x="21" y="47"/>
                  </a:lnTo>
                  <a:lnTo>
                    <a:pt x="21" y="47"/>
                  </a:lnTo>
                  <a:lnTo>
                    <a:pt x="21" y="47"/>
                  </a:lnTo>
                  <a:lnTo>
                    <a:pt x="21" y="47"/>
                  </a:lnTo>
                  <a:lnTo>
                    <a:pt x="21" y="47"/>
                  </a:lnTo>
                  <a:lnTo>
                    <a:pt x="21" y="47"/>
                  </a:lnTo>
                  <a:lnTo>
                    <a:pt x="21" y="47"/>
                  </a:lnTo>
                  <a:lnTo>
                    <a:pt x="21" y="47"/>
                  </a:lnTo>
                  <a:lnTo>
                    <a:pt x="21" y="47"/>
                  </a:lnTo>
                  <a:lnTo>
                    <a:pt x="21" y="47"/>
                  </a:lnTo>
                  <a:lnTo>
                    <a:pt x="21" y="47"/>
                  </a:lnTo>
                  <a:lnTo>
                    <a:pt x="21" y="47"/>
                  </a:lnTo>
                  <a:lnTo>
                    <a:pt x="21" y="47"/>
                  </a:lnTo>
                  <a:lnTo>
                    <a:pt x="20" y="47"/>
                  </a:lnTo>
                  <a:lnTo>
                    <a:pt x="18" y="47"/>
                  </a:lnTo>
                  <a:lnTo>
                    <a:pt x="12" y="47"/>
                  </a:lnTo>
                  <a:lnTo>
                    <a:pt x="7" y="45"/>
                  </a:lnTo>
                  <a:lnTo>
                    <a:pt x="7" y="45"/>
                  </a:lnTo>
                  <a:lnTo>
                    <a:pt x="7" y="45"/>
                  </a:lnTo>
                  <a:lnTo>
                    <a:pt x="7" y="44"/>
                  </a:lnTo>
                  <a:lnTo>
                    <a:pt x="3" y="44"/>
                  </a:lnTo>
                  <a:lnTo>
                    <a:pt x="0" y="44"/>
                  </a:lnTo>
                  <a:lnTo>
                    <a:pt x="0" y="44"/>
                  </a:lnTo>
                  <a:lnTo>
                    <a:pt x="0" y="44"/>
                  </a:lnTo>
                  <a:lnTo>
                    <a:pt x="0" y="42"/>
                  </a:lnTo>
                  <a:lnTo>
                    <a:pt x="0" y="38"/>
                  </a:lnTo>
                  <a:lnTo>
                    <a:pt x="0" y="38"/>
                  </a:lnTo>
                  <a:lnTo>
                    <a:pt x="0" y="36"/>
                  </a:lnTo>
                  <a:lnTo>
                    <a:pt x="0" y="33"/>
                  </a:lnTo>
                  <a:lnTo>
                    <a:pt x="0" y="33"/>
                  </a:lnTo>
                  <a:lnTo>
                    <a:pt x="0" y="33"/>
                  </a:lnTo>
                  <a:lnTo>
                    <a:pt x="2" y="33"/>
                  </a:lnTo>
                  <a:lnTo>
                    <a:pt x="2" y="33"/>
                  </a:lnTo>
                  <a:lnTo>
                    <a:pt x="2" y="33"/>
                  </a:lnTo>
                  <a:lnTo>
                    <a:pt x="2" y="33"/>
                  </a:lnTo>
                  <a:lnTo>
                    <a:pt x="2" y="31"/>
                  </a:lnTo>
                  <a:lnTo>
                    <a:pt x="2" y="31"/>
                  </a:lnTo>
                  <a:lnTo>
                    <a:pt x="2" y="31"/>
                  </a:lnTo>
                  <a:lnTo>
                    <a:pt x="3" y="31"/>
                  </a:lnTo>
                  <a:lnTo>
                    <a:pt x="3" y="33"/>
                  </a:lnTo>
                  <a:lnTo>
                    <a:pt x="3" y="33"/>
                  </a:lnTo>
                  <a:lnTo>
                    <a:pt x="3" y="33"/>
                  </a:lnTo>
                  <a:lnTo>
                    <a:pt x="3" y="33"/>
                  </a:lnTo>
                  <a:lnTo>
                    <a:pt x="3" y="35"/>
                  </a:lnTo>
                  <a:lnTo>
                    <a:pt x="5" y="35"/>
                  </a:lnTo>
                  <a:lnTo>
                    <a:pt x="5" y="35"/>
                  </a:lnTo>
                  <a:lnTo>
                    <a:pt x="5" y="35"/>
                  </a:lnTo>
                  <a:lnTo>
                    <a:pt x="5" y="36"/>
                  </a:lnTo>
                  <a:lnTo>
                    <a:pt x="7" y="36"/>
                  </a:lnTo>
                  <a:lnTo>
                    <a:pt x="7" y="38"/>
                  </a:lnTo>
                  <a:lnTo>
                    <a:pt x="7" y="38"/>
                  </a:lnTo>
                  <a:lnTo>
                    <a:pt x="7" y="38"/>
                  </a:lnTo>
                  <a:lnTo>
                    <a:pt x="7" y="38"/>
                  </a:lnTo>
                  <a:lnTo>
                    <a:pt x="7" y="38"/>
                  </a:lnTo>
                  <a:lnTo>
                    <a:pt x="8" y="38"/>
                  </a:lnTo>
                  <a:lnTo>
                    <a:pt x="8" y="38"/>
                  </a:lnTo>
                  <a:lnTo>
                    <a:pt x="10" y="38"/>
                  </a:lnTo>
                  <a:lnTo>
                    <a:pt x="10" y="38"/>
                  </a:lnTo>
                  <a:lnTo>
                    <a:pt x="10" y="38"/>
                  </a:lnTo>
                  <a:lnTo>
                    <a:pt x="12" y="38"/>
                  </a:lnTo>
                  <a:lnTo>
                    <a:pt x="12" y="38"/>
                  </a:lnTo>
                  <a:lnTo>
                    <a:pt x="12" y="38"/>
                  </a:lnTo>
                  <a:lnTo>
                    <a:pt x="12" y="38"/>
                  </a:lnTo>
                  <a:lnTo>
                    <a:pt x="12" y="38"/>
                  </a:lnTo>
                  <a:lnTo>
                    <a:pt x="12" y="38"/>
                  </a:lnTo>
                  <a:lnTo>
                    <a:pt x="12" y="38"/>
                  </a:lnTo>
                  <a:lnTo>
                    <a:pt x="12" y="38"/>
                  </a:lnTo>
                  <a:lnTo>
                    <a:pt x="12" y="38"/>
                  </a:lnTo>
                  <a:lnTo>
                    <a:pt x="12" y="38"/>
                  </a:lnTo>
                  <a:lnTo>
                    <a:pt x="12" y="38"/>
                  </a:lnTo>
                  <a:lnTo>
                    <a:pt x="12" y="36"/>
                  </a:lnTo>
                  <a:lnTo>
                    <a:pt x="13" y="36"/>
                  </a:lnTo>
                  <a:lnTo>
                    <a:pt x="13" y="36"/>
                  </a:lnTo>
                  <a:lnTo>
                    <a:pt x="12" y="36"/>
                  </a:lnTo>
                  <a:lnTo>
                    <a:pt x="12" y="36"/>
                  </a:lnTo>
                  <a:lnTo>
                    <a:pt x="12" y="36"/>
                  </a:lnTo>
                  <a:lnTo>
                    <a:pt x="12" y="36"/>
                  </a:lnTo>
                  <a:lnTo>
                    <a:pt x="12" y="35"/>
                  </a:lnTo>
                  <a:lnTo>
                    <a:pt x="12" y="35"/>
                  </a:lnTo>
                  <a:lnTo>
                    <a:pt x="12" y="35"/>
                  </a:lnTo>
                  <a:lnTo>
                    <a:pt x="12" y="35"/>
                  </a:lnTo>
                  <a:lnTo>
                    <a:pt x="12" y="35"/>
                  </a:lnTo>
                  <a:lnTo>
                    <a:pt x="12" y="33"/>
                  </a:lnTo>
                  <a:lnTo>
                    <a:pt x="12" y="33"/>
                  </a:lnTo>
                  <a:lnTo>
                    <a:pt x="10" y="33"/>
                  </a:lnTo>
                  <a:lnTo>
                    <a:pt x="10" y="33"/>
                  </a:lnTo>
                  <a:lnTo>
                    <a:pt x="10" y="33"/>
                  </a:lnTo>
                  <a:lnTo>
                    <a:pt x="10" y="33"/>
                  </a:lnTo>
                  <a:lnTo>
                    <a:pt x="10" y="33"/>
                  </a:lnTo>
                  <a:lnTo>
                    <a:pt x="10" y="31"/>
                  </a:lnTo>
                  <a:lnTo>
                    <a:pt x="10" y="31"/>
                  </a:lnTo>
                  <a:lnTo>
                    <a:pt x="8" y="31"/>
                  </a:lnTo>
                  <a:lnTo>
                    <a:pt x="8" y="31"/>
                  </a:lnTo>
                  <a:lnTo>
                    <a:pt x="8" y="29"/>
                  </a:lnTo>
                  <a:lnTo>
                    <a:pt x="8" y="29"/>
                  </a:lnTo>
                  <a:lnTo>
                    <a:pt x="7" y="27"/>
                  </a:lnTo>
                  <a:lnTo>
                    <a:pt x="7" y="27"/>
                  </a:lnTo>
                  <a:lnTo>
                    <a:pt x="7" y="26"/>
                  </a:lnTo>
                  <a:lnTo>
                    <a:pt x="7" y="26"/>
                  </a:lnTo>
                  <a:lnTo>
                    <a:pt x="7" y="24"/>
                  </a:lnTo>
                  <a:lnTo>
                    <a:pt x="5" y="24"/>
                  </a:lnTo>
                  <a:lnTo>
                    <a:pt x="5" y="24"/>
                  </a:lnTo>
                  <a:lnTo>
                    <a:pt x="5" y="24"/>
                  </a:lnTo>
                  <a:lnTo>
                    <a:pt x="5" y="22"/>
                  </a:lnTo>
                  <a:lnTo>
                    <a:pt x="5" y="22"/>
                  </a:lnTo>
                  <a:lnTo>
                    <a:pt x="3" y="22"/>
                  </a:lnTo>
                  <a:lnTo>
                    <a:pt x="3" y="20"/>
                  </a:lnTo>
                  <a:lnTo>
                    <a:pt x="3" y="20"/>
                  </a:lnTo>
                  <a:lnTo>
                    <a:pt x="3" y="20"/>
                  </a:lnTo>
                  <a:lnTo>
                    <a:pt x="3" y="20"/>
                  </a:lnTo>
                  <a:lnTo>
                    <a:pt x="3" y="18"/>
                  </a:lnTo>
                  <a:lnTo>
                    <a:pt x="3" y="18"/>
                  </a:lnTo>
                  <a:lnTo>
                    <a:pt x="3" y="18"/>
                  </a:lnTo>
                  <a:lnTo>
                    <a:pt x="3" y="18"/>
                  </a:lnTo>
                  <a:lnTo>
                    <a:pt x="3" y="17"/>
                  </a:lnTo>
                  <a:lnTo>
                    <a:pt x="3" y="17"/>
                  </a:lnTo>
                  <a:lnTo>
                    <a:pt x="3" y="17"/>
                  </a:lnTo>
                  <a:lnTo>
                    <a:pt x="5" y="17"/>
                  </a:lnTo>
                  <a:lnTo>
                    <a:pt x="5" y="17"/>
                  </a:lnTo>
                  <a:lnTo>
                    <a:pt x="5" y="17"/>
                  </a:lnTo>
                  <a:lnTo>
                    <a:pt x="7" y="17"/>
                  </a:lnTo>
                  <a:lnTo>
                    <a:pt x="7" y="15"/>
                  </a:lnTo>
                  <a:lnTo>
                    <a:pt x="7" y="15"/>
                  </a:lnTo>
                  <a:lnTo>
                    <a:pt x="7" y="15"/>
                  </a:lnTo>
                  <a:lnTo>
                    <a:pt x="7" y="15"/>
                  </a:lnTo>
                  <a:lnTo>
                    <a:pt x="7" y="15"/>
                  </a:lnTo>
                  <a:lnTo>
                    <a:pt x="7" y="15"/>
                  </a:lnTo>
                  <a:lnTo>
                    <a:pt x="7" y="15"/>
                  </a:lnTo>
                  <a:lnTo>
                    <a:pt x="7" y="15"/>
                  </a:lnTo>
                  <a:lnTo>
                    <a:pt x="8" y="15"/>
                  </a:lnTo>
                  <a:lnTo>
                    <a:pt x="8" y="15"/>
                  </a:lnTo>
                  <a:lnTo>
                    <a:pt x="10" y="13"/>
                  </a:lnTo>
                  <a:lnTo>
                    <a:pt x="12" y="13"/>
                  </a:lnTo>
                  <a:lnTo>
                    <a:pt x="12" y="15"/>
                  </a:lnTo>
                  <a:lnTo>
                    <a:pt x="12" y="15"/>
                  </a:lnTo>
                  <a:lnTo>
                    <a:pt x="12" y="15"/>
                  </a:lnTo>
                  <a:lnTo>
                    <a:pt x="12" y="15"/>
                  </a:lnTo>
                  <a:lnTo>
                    <a:pt x="12" y="15"/>
                  </a:lnTo>
                  <a:lnTo>
                    <a:pt x="12" y="22"/>
                  </a:lnTo>
                  <a:lnTo>
                    <a:pt x="12" y="22"/>
                  </a:lnTo>
                  <a:lnTo>
                    <a:pt x="12" y="24"/>
                  </a:lnTo>
                  <a:lnTo>
                    <a:pt x="12" y="24"/>
                  </a:lnTo>
                  <a:lnTo>
                    <a:pt x="12" y="24"/>
                  </a:lnTo>
                  <a:lnTo>
                    <a:pt x="12" y="24"/>
                  </a:lnTo>
                  <a:lnTo>
                    <a:pt x="12" y="24"/>
                  </a:lnTo>
                  <a:close/>
                </a:path>
              </a:pathLst>
            </a:custGeom>
            <a:solidFill>
              <a:srgbClr val="FFFFFF"/>
            </a:solidFill>
            <a:ln w="9525">
              <a:noFill/>
              <a:round/>
              <a:headEnd/>
              <a:tailEnd/>
            </a:ln>
          </p:spPr>
          <p:txBody>
            <a:bodyPr/>
            <a:lstStyle/>
            <a:p>
              <a:pPr>
                <a:buClr>
                  <a:srgbClr val="000000"/>
                </a:buClr>
                <a:defRPr/>
              </a:pPr>
              <a:endParaRPr lang="en-US">
                <a:solidFill>
                  <a:srgbClr val="000000"/>
                </a:solidFill>
              </a:endParaRPr>
            </a:p>
          </p:txBody>
        </p:sp>
        <p:sp>
          <p:nvSpPr>
            <p:cNvPr id="1051" name="Freeform 27"/>
            <p:cNvSpPr>
              <a:spLocks/>
            </p:cNvSpPr>
            <p:nvPr/>
          </p:nvSpPr>
          <p:spPr bwMode="auto">
            <a:xfrm>
              <a:off x="172" y="231"/>
              <a:ext cx="145" cy="125"/>
            </a:xfrm>
            <a:custGeom>
              <a:avLst/>
              <a:gdLst/>
              <a:ahLst/>
              <a:cxnLst>
                <a:cxn ang="0">
                  <a:pos x="0" y="99"/>
                </a:cxn>
                <a:cxn ang="0">
                  <a:pos x="72" y="0"/>
                </a:cxn>
                <a:cxn ang="0">
                  <a:pos x="146" y="99"/>
                </a:cxn>
                <a:cxn ang="0">
                  <a:pos x="146" y="122"/>
                </a:cxn>
                <a:cxn ang="0">
                  <a:pos x="72" y="30"/>
                </a:cxn>
                <a:cxn ang="0">
                  <a:pos x="2" y="124"/>
                </a:cxn>
                <a:cxn ang="0">
                  <a:pos x="0" y="99"/>
                </a:cxn>
              </a:cxnLst>
              <a:rect l="0" t="0" r="r" b="b"/>
              <a:pathLst>
                <a:path w="146" h="124">
                  <a:moveTo>
                    <a:pt x="0" y="99"/>
                  </a:moveTo>
                  <a:lnTo>
                    <a:pt x="72" y="0"/>
                  </a:lnTo>
                  <a:lnTo>
                    <a:pt x="146" y="99"/>
                  </a:lnTo>
                  <a:lnTo>
                    <a:pt x="146" y="122"/>
                  </a:lnTo>
                  <a:lnTo>
                    <a:pt x="72" y="30"/>
                  </a:lnTo>
                  <a:lnTo>
                    <a:pt x="2" y="124"/>
                  </a:lnTo>
                  <a:lnTo>
                    <a:pt x="0" y="99"/>
                  </a:lnTo>
                  <a:close/>
                </a:path>
              </a:pathLst>
            </a:custGeom>
            <a:solidFill>
              <a:srgbClr val="F9A03F"/>
            </a:solidFill>
            <a:ln w="9525">
              <a:noFill/>
              <a:round/>
              <a:headEnd/>
              <a:tailEnd/>
            </a:ln>
          </p:spPr>
          <p:txBody>
            <a:bodyPr/>
            <a:lstStyle/>
            <a:p>
              <a:pPr>
                <a:buClr>
                  <a:srgbClr val="000000"/>
                </a:buClr>
                <a:defRPr/>
              </a:pPr>
              <a:endParaRPr lang="en-US">
                <a:solidFill>
                  <a:srgbClr val="000000"/>
                </a:solidFill>
              </a:endParaRPr>
            </a:p>
          </p:txBody>
        </p:sp>
        <p:sp>
          <p:nvSpPr>
            <p:cNvPr id="1052" name="Freeform 28"/>
            <p:cNvSpPr>
              <a:spLocks/>
            </p:cNvSpPr>
            <p:nvPr/>
          </p:nvSpPr>
          <p:spPr bwMode="auto">
            <a:xfrm>
              <a:off x="326" y="204"/>
              <a:ext cx="5" cy="170"/>
            </a:xfrm>
            <a:custGeom>
              <a:avLst/>
              <a:gdLst/>
              <a:ahLst/>
              <a:cxnLst>
                <a:cxn ang="0">
                  <a:pos x="3" y="171"/>
                </a:cxn>
                <a:cxn ang="0">
                  <a:pos x="5" y="169"/>
                </a:cxn>
                <a:cxn ang="0">
                  <a:pos x="5" y="0"/>
                </a:cxn>
                <a:cxn ang="0">
                  <a:pos x="0" y="0"/>
                </a:cxn>
                <a:cxn ang="0">
                  <a:pos x="0" y="169"/>
                </a:cxn>
                <a:cxn ang="0">
                  <a:pos x="3" y="171"/>
                </a:cxn>
                <a:cxn ang="0">
                  <a:pos x="3" y="171"/>
                </a:cxn>
                <a:cxn ang="0">
                  <a:pos x="5" y="171"/>
                </a:cxn>
                <a:cxn ang="0">
                  <a:pos x="5" y="169"/>
                </a:cxn>
                <a:cxn ang="0">
                  <a:pos x="3" y="171"/>
                </a:cxn>
              </a:cxnLst>
              <a:rect l="0" t="0" r="r" b="b"/>
              <a:pathLst>
                <a:path w="5" h="171">
                  <a:moveTo>
                    <a:pt x="3" y="171"/>
                  </a:moveTo>
                  <a:lnTo>
                    <a:pt x="5" y="169"/>
                  </a:lnTo>
                  <a:lnTo>
                    <a:pt x="5" y="0"/>
                  </a:lnTo>
                  <a:lnTo>
                    <a:pt x="0" y="0"/>
                  </a:lnTo>
                  <a:lnTo>
                    <a:pt x="0" y="169"/>
                  </a:lnTo>
                  <a:lnTo>
                    <a:pt x="3" y="171"/>
                  </a:lnTo>
                  <a:lnTo>
                    <a:pt x="3" y="171"/>
                  </a:lnTo>
                  <a:lnTo>
                    <a:pt x="5" y="171"/>
                  </a:lnTo>
                  <a:lnTo>
                    <a:pt x="5" y="169"/>
                  </a:lnTo>
                  <a:lnTo>
                    <a:pt x="3" y="171"/>
                  </a:lnTo>
                  <a:close/>
                </a:path>
              </a:pathLst>
            </a:custGeom>
            <a:solidFill>
              <a:srgbClr val="61BFF3"/>
            </a:solidFill>
            <a:ln w="9525">
              <a:noFill/>
              <a:round/>
              <a:headEnd/>
              <a:tailEnd/>
            </a:ln>
          </p:spPr>
          <p:txBody>
            <a:bodyPr/>
            <a:lstStyle/>
            <a:p>
              <a:pPr>
                <a:buClr>
                  <a:srgbClr val="000000"/>
                </a:buClr>
                <a:defRPr/>
              </a:pPr>
              <a:endParaRPr lang="en-US">
                <a:solidFill>
                  <a:srgbClr val="000000"/>
                </a:solidFill>
              </a:endParaRPr>
            </a:p>
          </p:txBody>
        </p:sp>
        <p:sp>
          <p:nvSpPr>
            <p:cNvPr id="1053" name="Rectangle 29"/>
            <p:cNvSpPr>
              <a:spLocks noChangeArrowheads="1"/>
            </p:cNvSpPr>
            <p:nvPr/>
          </p:nvSpPr>
          <p:spPr bwMode="auto">
            <a:xfrm>
              <a:off x="170" y="371"/>
              <a:ext cx="159" cy="4"/>
            </a:xfrm>
            <a:prstGeom prst="rect">
              <a:avLst/>
            </a:prstGeom>
            <a:solidFill>
              <a:srgbClr val="61BFF3"/>
            </a:solidFill>
            <a:ln w="9525">
              <a:noFill/>
              <a:miter lim="800000"/>
              <a:headEnd/>
              <a:tailEnd/>
            </a:ln>
          </p:spPr>
          <p:txBody>
            <a:bodyPr/>
            <a:lstStyle/>
            <a:p>
              <a:pPr>
                <a:buClr>
                  <a:srgbClr val="000000"/>
                </a:buClr>
                <a:defRPr/>
              </a:pPr>
              <a:endParaRPr lang="en-US">
                <a:solidFill>
                  <a:srgbClr val="000000"/>
                </a:solidFill>
              </a:endParaRPr>
            </a:p>
          </p:txBody>
        </p:sp>
        <p:sp>
          <p:nvSpPr>
            <p:cNvPr id="1054" name="Freeform 30"/>
            <p:cNvSpPr>
              <a:spLocks/>
            </p:cNvSpPr>
            <p:nvPr/>
          </p:nvSpPr>
          <p:spPr bwMode="auto">
            <a:xfrm>
              <a:off x="149" y="195"/>
              <a:ext cx="504" cy="9"/>
            </a:xfrm>
            <a:custGeom>
              <a:avLst/>
              <a:gdLst/>
              <a:ahLst/>
              <a:cxnLst>
                <a:cxn ang="0">
                  <a:pos x="505" y="7"/>
                </a:cxn>
                <a:cxn ang="0">
                  <a:pos x="505" y="0"/>
                </a:cxn>
                <a:cxn ang="0">
                  <a:pos x="0" y="1"/>
                </a:cxn>
                <a:cxn ang="0">
                  <a:pos x="0" y="9"/>
                </a:cxn>
                <a:cxn ang="0">
                  <a:pos x="505" y="7"/>
                </a:cxn>
                <a:cxn ang="0">
                  <a:pos x="505" y="7"/>
                </a:cxn>
              </a:cxnLst>
              <a:rect l="0" t="0" r="r" b="b"/>
              <a:pathLst>
                <a:path w="505" h="9">
                  <a:moveTo>
                    <a:pt x="505" y="7"/>
                  </a:moveTo>
                  <a:lnTo>
                    <a:pt x="505" y="0"/>
                  </a:lnTo>
                  <a:lnTo>
                    <a:pt x="0" y="1"/>
                  </a:lnTo>
                  <a:lnTo>
                    <a:pt x="0" y="9"/>
                  </a:lnTo>
                  <a:lnTo>
                    <a:pt x="505" y="7"/>
                  </a:lnTo>
                  <a:lnTo>
                    <a:pt x="505" y="7"/>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55" name="Freeform 31"/>
            <p:cNvSpPr>
              <a:spLocks/>
            </p:cNvSpPr>
            <p:nvPr/>
          </p:nvSpPr>
          <p:spPr bwMode="auto">
            <a:xfrm>
              <a:off x="652" y="195"/>
              <a:ext cx="5" cy="38"/>
            </a:xfrm>
            <a:custGeom>
              <a:avLst/>
              <a:gdLst/>
              <a:ahLst/>
              <a:cxnLst>
                <a:cxn ang="0">
                  <a:pos x="6" y="37"/>
                </a:cxn>
                <a:cxn ang="0">
                  <a:pos x="6" y="37"/>
                </a:cxn>
                <a:cxn ang="0">
                  <a:pos x="6" y="16"/>
                </a:cxn>
                <a:cxn ang="0">
                  <a:pos x="3" y="0"/>
                </a:cxn>
                <a:cxn ang="0">
                  <a:pos x="3" y="7"/>
                </a:cxn>
                <a:cxn ang="0">
                  <a:pos x="1" y="16"/>
                </a:cxn>
                <a:cxn ang="0">
                  <a:pos x="0" y="36"/>
                </a:cxn>
                <a:cxn ang="0">
                  <a:pos x="0" y="36"/>
                </a:cxn>
                <a:cxn ang="0">
                  <a:pos x="6" y="37"/>
                </a:cxn>
              </a:cxnLst>
              <a:rect l="0" t="0" r="r" b="b"/>
              <a:pathLst>
                <a:path w="6" h="37">
                  <a:moveTo>
                    <a:pt x="6" y="37"/>
                  </a:moveTo>
                  <a:lnTo>
                    <a:pt x="6" y="37"/>
                  </a:lnTo>
                  <a:lnTo>
                    <a:pt x="6" y="16"/>
                  </a:lnTo>
                  <a:lnTo>
                    <a:pt x="3" y="0"/>
                  </a:lnTo>
                  <a:lnTo>
                    <a:pt x="3" y="7"/>
                  </a:lnTo>
                  <a:lnTo>
                    <a:pt x="1" y="16"/>
                  </a:lnTo>
                  <a:lnTo>
                    <a:pt x="0" y="36"/>
                  </a:lnTo>
                  <a:lnTo>
                    <a:pt x="0" y="36"/>
                  </a:lnTo>
                  <a:lnTo>
                    <a:pt x="6" y="37"/>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56" name="Freeform 32"/>
            <p:cNvSpPr>
              <a:spLocks/>
            </p:cNvSpPr>
            <p:nvPr/>
          </p:nvSpPr>
          <p:spPr bwMode="auto">
            <a:xfrm>
              <a:off x="641" y="231"/>
              <a:ext cx="16" cy="130"/>
            </a:xfrm>
            <a:custGeom>
              <a:avLst/>
              <a:gdLst/>
              <a:ahLst/>
              <a:cxnLst>
                <a:cxn ang="0">
                  <a:pos x="5" y="131"/>
                </a:cxn>
                <a:cxn ang="0">
                  <a:pos x="5" y="131"/>
                </a:cxn>
                <a:cxn ang="0">
                  <a:pos x="11" y="86"/>
                </a:cxn>
                <a:cxn ang="0">
                  <a:pos x="13" y="47"/>
                </a:cxn>
                <a:cxn ang="0">
                  <a:pos x="15" y="16"/>
                </a:cxn>
                <a:cxn ang="0">
                  <a:pos x="16" y="1"/>
                </a:cxn>
                <a:cxn ang="0">
                  <a:pos x="10" y="0"/>
                </a:cxn>
                <a:cxn ang="0">
                  <a:pos x="10" y="16"/>
                </a:cxn>
                <a:cxn ang="0">
                  <a:pos x="8" y="47"/>
                </a:cxn>
                <a:cxn ang="0">
                  <a:pos x="3" y="86"/>
                </a:cxn>
                <a:cxn ang="0">
                  <a:pos x="0" y="130"/>
                </a:cxn>
                <a:cxn ang="0">
                  <a:pos x="0" y="130"/>
                </a:cxn>
                <a:cxn ang="0">
                  <a:pos x="5" y="131"/>
                </a:cxn>
              </a:cxnLst>
              <a:rect l="0" t="0" r="r" b="b"/>
              <a:pathLst>
                <a:path w="16" h="131">
                  <a:moveTo>
                    <a:pt x="5" y="131"/>
                  </a:moveTo>
                  <a:lnTo>
                    <a:pt x="5" y="131"/>
                  </a:lnTo>
                  <a:lnTo>
                    <a:pt x="11" y="86"/>
                  </a:lnTo>
                  <a:lnTo>
                    <a:pt x="13" y="47"/>
                  </a:lnTo>
                  <a:lnTo>
                    <a:pt x="15" y="16"/>
                  </a:lnTo>
                  <a:lnTo>
                    <a:pt x="16" y="1"/>
                  </a:lnTo>
                  <a:lnTo>
                    <a:pt x="10" y="0"/>
                  </a:lnTo>
                  <a:lnTo>
                    <a:pt x="10" y="16"/>
                  </a:lnTo>
                  <a:lnTo>
                    <a:pt x="8" y="47"/>
                  </a:lnTo>
                  <a:lnTo>
                    <a:pt x="3" y="86"/>
                  </a:lnTo>
                  <a:lnTo>
                    <a:pt x="0" y="130"/>
                  </a:lnTo>
                  <a:lnTo>
                    <a:pt x="0" y="130"/>
                  </a:lnTo>
                  <a:lnTo>
                    <a:pt x="5" y="131"/>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57" name="Freeform 33"/>
            <p:cNvSpPr>
              <a:spLocks/>
            </p:cNvSpPr>
            <p:nvPr/>
          </p:nvSpPr>
          <p:spPr bwMode="auto">
            <a:xfrm>
              <a:off x="536" y="361"/>
              <a:ext cx="111" cy="344"/>
            </a:xfrm>
            <a:custGeom>
              <a:avLst/>
              <a:gdLst/>
              <a:ahLst/>
              <a:cxnLst>
                <a:cxn ang="0">
                  <a:pos x="5" y="344"/>
                </a:cxn>
                <a:cxn ang="0">
                  <a:pos x="5" y="344"/>
                </a:cxn>
                <a:cxn ang="0">
                  <a:pos x="16" y="324"/>
                </a:cxn>
                <a:cxn ang="0">
                  <a:pos x="28" y="305"/>
                </a:cxn>
                <a:cxn ang="0">
                  <a:pos x="38" y="285"/>
                </a:cxn>
                <a:cxn ang="0">
                  <a:pos x="46" y="265"/>
                </a:cxn>
                <a:cxn ang="0">
                  <a:pos x="62" y="223"/>
                </a:cxn>
                <a:cxn ang="0">
                  <a:pos x="74" y="182"/>
                </a:cxn>
                <a:cxn ang="0">
                  <a:pos x="85" y="139"/>
                </a:cxn>
                <a:cxn ang="0">
                  <a:pos x="95" y="93"/>
                </a:cxn>
                <a:cxn ang="0">
                  <a:pos x="103" y="48"/>
                </a:cxn>
                <a:cxn ang="0">
                  <a:pos x="110" y="1"/>
                </a:cxn>
                <a:cxn ang="0">
                  <a:pos x="105" y="0"/>
                </a:cxn>
                <a:cxn ang="0">
                  <a:pos x="97" y="47"/>
                </a:cxn>
                <a:cxn ang="0">
                  <a:pos x="88" y="93"/>
                </a:cxn>
                <a:cxn ang="0">
                  <a:pos x="80" y="137"/>
                </a:cxn>
                <a:cxn ang="0">
                  <a:pos x="69" y="180"/>
                </a:cxn>
                <a:cxn ang="0">
                  <a:pos x="56" y="222"/>
                </a:cxn>
                <a:cxn ang="0">
                  <a:pos x="39" y="263"/>
                </a:cxn>
                <a:cxn ang="0">
                  <a:pos x="31" y="283"/>
                </a:cxn>
                <a:cxn ang="0">
                  <a:pos x="21" y="303"/>
                </a:cxn>
                <a:cxn ang="0">
                  <a:pos x="11" y="323"/>
                </a:cxn>
                <a:cxn ang="0">
                  <a:pos x="0" y="341"/>
                </a:cxn>
                <a:cxn ang="0">
                  <a:pos x="0" y="341"/>
                </a:cxn>
                <a:cxn ang="0">
                  <a:pos x="5" y="344"/>
                </a:cxn>
              </a:cxnLst>
              <a:rect l="0" t="0" r="r" b="b"/>
              <a:pathLst>
                <a:path w="110" h="344">
                  <a:moveTo>
                    <a:pt x="5" y="344"/>
                  </a:moveTo>
                  <a:lnTo>
                    <a:pt x="5" y="344"/>
                  </a:lnTo>
                  <a:lnTo>
                    <a:pt x="16" y="324"/>
                  </a:lnTo>
                  <a:lnTo>
                    <a:pt x="28" y="305"/>
                  </a:lnTo>
                  <a:lnTo>
                    <a:pt x="38" y="285"/>
                  </a:lnTo>
                  <a:lnTo>
                    <a:pt x="46" y="265"/>
                  </a:lnTo>
                  <a:lnTo>
                    <a:pt x="62" y="223"/>
                  </a:lnTo>
                  <a:lnTo>
                    <a:pt x="74" y="182"/>
                  </a:lnTo>
                  <a:lnTo>
                    <a:pt x="85" y="139"/>
                  </a:lnTo>
                  <a:lnTo>
                    <a:pt x="95" y="93"/>
                  </a:lnTo>
                  <a:lnTo>
                    <a:pt x="103" y="48"/>
                  </a:lnTo>
                  <a:lnTo>
                    <a:pt x="110" y="1"/>
                  </a:lnTo>
                  <a:lnTo>
                    <a:pt x="105" y="0"/>
                  </a:lnTo>
                  <a:lnTo>
                    <a:pt x="97" y="47"/>
                  </a:lnTo>
                  <a:lnTo>
                    <a:pt x="88" y="93"/>
                  </a:lnTo>
                  <a:lnTo>
                    <a:pt x="80" y="137"/>
                  </a:lnTo>
                  <a:lnTo>
                    <a:pt x="69" y="180"/>
                  </a:lnTo>
                  <a:lnTo>
                    <a:pt x="56" y="222"/>
                  </a:lnTo>
                  <a:lnTo>
                    <a:pt x="39" y="263"/>
                  </a:lnTo>
                  <a:lnTo>
                    <a:pt x="31" y="283"/>
                  </a:lnTo>
                  <a:lnTo>
                    <a:pt x="21" y="303"/>
                  </a:lnTo>
                  <a:lnTo>
                    <a:pt x="11" y="323"/>
                  </a:lnTo>
                  <a:lnTo>
                    <a:pt x="0" y="341"/>
                  </a:lnTo>
                  <a:lnTo>
                    <a:pt x="0" y="341"/>
                  </a:lnTo>
                  <a:lnTo>
                    <a:pt x="5" y="344"/>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58" name="Freeform 34"/>
            <p:cNvSpPr>
              <a:spLocks/>
            </p:cNvSpPr>
            <p:nvPr/>
          </p:nvSpPr>
          <p:spPr bwMode="auto">
            <a:xfrm>
              <a:off x="409" y="701"/>
              <a:ext cx="132" cy="155"/>
            </a:xfrm>
            <a:custGeom>
              <a:avLst/>
              <a:gdLst/>
              <a:ahLst/>
              <a:cxnLst>
                <a:cxn ang="0">
                  <a:pos x="0" y="155"/>
                </a:cxn>
                <a:cxn ang="0">
                  <a:pos x="0" y="155"/>
                </a:cxn>
                <a:cxn ang="0">
                  <a:pos x="8" y="153"/>
                </a:cxn>
                <a:cxn ang="0">
                  <a:pos x="18" y="146"/>
                </a:cxn>
                <a:cxn ang="0">
                  <a:pos x="31" y="131"/>
                </a:cxn>
                <a:cxn ang="0">
                  <a:pos x="49" y="113"/>
                </a:cxn>
                <a:cxn ang="0">
                  <a:pos x="67" y="90"/>
                </a:cxn>
                <a:cxn ang="0">
                  <a:pos x="88" y="65"/>
                </a:cxn>
                <a:cxn ang="0">
                  <a:pos x="111" y="34"/>
                </a:cxn>
                <a:cxn ang="0">
                  <a:pos x="131" y="3"/>
                </a:cxn>
                <a:cxn ang="0">
                  <a:pos x="126" y="0"/>
                </a:cxn>
                <a:cxn ang="0">
                  <a:pos x="105" y="30"/>
                </a:cxn>
                <a:cxn ang="0">
                  <a:pos x="83" y="59"/>
                </a:cxn>
                <a:cxn ang="0">
                  <a:pos x="64" y="86"/>
                </a:cxn>
                <a:cxn ang="0">
                  <a:pos x="44" y="108"/>
                </a:cxn>
                <a:cxn ang="0">
                  <a:pos x="26" y="126"/>
                </a:cxn>
                <a:cxn ang="0">
                  <a:pos x="13" y="139"/>
                </a:cxn>
                <a:cxn ang="0">
                  <a:pos x="5" y="148"/>
                </a:cxn>
                <a:cxn ang="0">
                  <a:pos x="5" y="149"/>
                </a:cxn>
                <a:cxn ang="0">
                  <a:pos x="5" y="149"/>
                </a:cxn>
                <a:cxn ang="0">
                  <a:pos x="0" y="155"/>
                </a:cxn>
              </a:cxnLst>
              <a:rect l="0" t="0" r="r" b="b"/>
              <a:pathLst>
                <a:path w="131" h="155">
                  <a:moveTo>
                    <a:pt x="0" y="155"/>
                  </a:moveTo>
                  <a:lnTo>
                    <a:pt x="0" y="155"/>
                  </a:lnTo>
                  <a:lnTo>
                    <a:pt x="8" y="153"/>
                  </a:lnTo>
                  <a:lnTo>
                    <a:pt x="18" y="146"/>
                  </a:lnTo>
                  <a:lnTo>
                    <a:pt x="31" y="131"/>
                  </a:lnTo>
                  <a:lnTo>
                    <a:pt x="49" y="113"/>
                  </a:lnTo>
                  <a:lnTo>
                    <a:pt x="67" y="90"/>
                  </a:lnTo>
                  <a:lnTo>
                    <a:pt x="88" y="65"/>
                  </a:lnTo>
                  <a:lnTo>
                    <a:pt x="111" y="34"/>
                  </a:lnTo>
                  <a:lnTo>
                    <a:pt x="131" y="3"/>
                  </a:lnTo>
                  <a:lnTo>
                    <a:pt x="126" y="0"/>
                  </a:lnTo>
                  <a:lnTo>
                    <a:pt x="105" y="30"/>
                  </a:lnTo>
                  <a:lnTo>
                    <a:pt x="83" y="59"/>
                  </a:lnTo>
                  <a:lnTo>
                    <a:pt x="64" y="86"/>
                  </a:lnTo>
                  <a:lnTo>
                    <a:pt x="44" y="108"/>
                  </a:lnTo>
                  <a:lnTo>
                    <a:pt x="26" y="126"/>
                  </a:lnTo>
                  <a:lnTo>
                    <a:pt x="13" y="139"/>
                  </a:lnTo>
                  <a:lnTo>
                    <a:pt x="5" y="148"/>
                  </a:lnTo>
                  <a:lnTo>
                    <a:pt x="5" y="149"/>
                  </a:lnTo>
                  <a:lnTo>
                    <a:pt x="5" y="149"/>
                  </a:lnTo>
                  <a:lnTo>
                    <a:pt x="0" y="155"/>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59" name="Freeform 35"/>
            <p:cNvSpPr>
              <a:spLocks/>
            </p:cNvSpPr>
            <p:nvPr/>
          </p:nvSpPr>
          <p:spPr bwMode="auto">
            <a:xfrm>
              <a:off x="369" y="817"/>
              <a:ext cx="45" cy="40"/>
            </a:xfrm>
            <a:custGeom>
              <a:avLst/>
              <a:gdLst/>
              <a:ahLst/>
              <a:cxnLst>
                <a:cxn ang="0">
                  <a:pos x="0" y="4"/>
                </a:cxn>
                <a:cxn ang="0">
                  <a:pos x="0" y="4"/>
                </a:cxn>
                <a:cxn ang="0">
                  <a:pos x="9" y="15"/>
                </a:cxn>
                <a:cxn ang="0">
                  <a:pos x="23" y="24"/>
                </a:cxn>
                <a:cxn ang="0">
                  <a:pos x="34" y="34"/>
                </a:cxn>
                <a:cxn ang="0">
                  <a:pos x="41" y="40"/>
                </a:cxn>
                <a:cxn ang="0">
                  <a:pos x="46" y="34"/>
                </a:cxn>
                <a:cxn ang="0">
                  <a:pos x="37" y="29"/>
                </a:cxn>
                <a:cxn ang="0">
                  <a:pos x="26" y="20"/>
                </a:cxn>
                <a:cxn ang="0">
                  <a:pos x="13" y="9"/>
                </a:cxn>
                <a:cxn ang="0">
                  <a:pos x="3" y="0"/>
                </a:cxn>
                <a:cxn ang="0">
                  <a:pos x="3" y="0"/>
                </a:cxn>
                <a:cxn ang="0">
                  <a:pos x="0" y="4"/>
                </a:cxn>
              </a:cxnLst>
              <a:rect l="0" t="0" r="r" b="b"/>
              <a:pathLst>
                <a:path w="46" h="40">
                  <a:moveTo>
                    <a:pt x="0" y="4"/>
                  </a:moveTo>
                  <a:lnTo>
                    <a:pt x="0" y="4"/>
                  </a:lnTo>
                  <a:lnTo>
                    <a:pt x="9" y="15"/>
                  </a:lnTo>
                  <a:lnTo>
                    <a:pt x="23" y="24"/>
                  </a:lnTo>
                  <a:lnTo>
                    <a:pt x="34" y="34"/>
                  </a:lnTo>
                  <a:lnTo>
                    <a:pt x="41" y="40"/>
                  </a:lnTo>
                  <a:lnTo>
                    <a:pt x="46" y="34"/>
                  </a:lnTo>
                  <a:lnTo>
                    <a:pt x="37" y="29"/>
                  </a:lnTo>
                  <a:lnTo>
                    <a:pt x="26" y="20"/>
                  </a:lnTo>
                  <a:lnTo>
                    <a:pt x="13" y="9"/>
                  </a:lnTo>
                  <a:lnTo>
                    <a:pt x="3" y="0"/>
                  </a:lnTo>
                  <a:lnTo>
                    <a:pt x="3" y="0"/>
                  </a:lnTo>
                  <a:lnTo>
                    <a:pt x="0" y="4"/>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60" name="Freeform 36"/>
            <p:cNvSpPr>
              <a:spLocks/>
            </p:cNvSpPr>
            <p:nvPr/>
          </p:nvSpPr>
          <p:spPr bwMode="auto">
            <a:xfrm>
              <a:off x="290" y="713"/>
              <a:ext cx="81" cy="108"/>
            </a:xfrm>
            <a:custGeom>
              <a:avLst/>
              <a:gdLst/>
              <a:ahLst/>
              <a:cxnLst>
                <a:cxn ang="0">
                  <a:pos x="0" y="1"/>
                </a:cxn>
                <a:cxn ang="0">
                  <a:pos x="0" y="1"/>
                </a:cxn>
                <a:cxn ang="0">
                  <a:pos x="28" y="46"/>
                </a:cxn>
                <a:cxn ang="0">
                  <a:pos x="52" y="77"/>
                </a:cxn>
                <a:cxn ang="0">
                  <a:pos x="67" y="97"/>
                </a:cxn>
                <a:cxn ang="0">
                  <a:pos x="79" y="108"/>
                </a:cxn>
                <a:cxn ang="0">
                  <a:pos x="82" y="104"/>
                </a:cxn>
                <a:cxn ang="0">
                  <a:pos x="72" y="92"/>
                </a:cxn>
                <a:cxn ang="0">
                  <a:pos x="56" y="74"/>
                </a:cxn>
                <a:cxn ang="0">
                  <a:pos x="34" y="43"/>
                </a:cxn>
                <a:cxn ang="0">
                  <a:pos x="5" y="0"/>
                </a:cxn>
                <a:cxn ang="0">
                  <a:pos x="5" y="0"/>
                </a:cxn>
                <a:cxn ang="0">
                  <a:pos x="0" y="1"/>
                </a:cxn>
              </a:cxnLst>
              <a:rect l="0" t="0" r="r" b="b"/>
              <a:pathLst>
                <a:path w="82" h="108">
                  <a:moveTo>
                    <a:pt x="0" y="1"/>
                  </a:moveTo>
                  <a:lnTo>
                    <a:pt x="0" y="1"/>
                  </a:lnTo>
                  <a:lnTo>
                    <a:pt x="28" y="46"/>
                  </a:lnTo>
                  <a:lnTo>
                    <a:pt x="52" y="77"/>
                  </a:lnTo>
                  <a:lnTo>
                    <a:pt x="67" y="97"/>
                  </a:lnTo>
                  <a:lnTo>
                    <a:pt x="79" y="108"/>
                  </a:lnTo>
                  <a:lnTo>
                    <a:pt x="82" y="104"/>
                  </a:lnTo>
                  <a:lnTo>
                    <a:pt x="72" y="92"/>
                  </a:lnTo>
                  <a:lnTo>
                    <a:pt x="56" y="74"/>
                  </a:lnTo>
                  <a:lnTo>
                    <a:pt x="34" y="43"/>
                  </a:lnTo>
                  <a:lnTo>
                    <a:pt x="5" y="0"/>
                  </a:lnTo>
                  <a:lnTo>
                    <a:pt x="5" y="0"/>
                  </a:lnTo>
                  <a:lnTo>
                    <a:pt x="0" y="1"/>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61" name="Freeform 37"/>
            <p:cNvSpPr>
              <a:spLocks/>
            </p:cNvSpPr>
            <p:nvPr/>
          </p:nvSpPr>
          <p:spPr bwMode="auto">
            <a:xfrm>
              <a:off x="203" y="528"/>
              <a:ext cx="92" cy="187"/>
            </a:xfrm>
            <a:custGeom>
              <a:avLst/>
              <a:gdLst/>
              <a:ahLst/>
              <a:cxnLst>
                <a:cxn ang="0">
                  <a:pos x="0" y="2"/>
                </a:cxn>
                <a:cxn ang="0">
                  <a:pos x="0" y="2"/>
                </a:cxn>
                <a:cxn ang="0">
                  <a:pos x="7" y="22"/>
                </a:cxn>
                <a:cxn ang="0">
                  <a:pos x="13" y="42"/>
                </a:cxn>
                <a:cxn ang="0">
                  <a:pos x="23" y="64"/>
                </a:cxn>
                <a:cxn ang="0">
                  <a:pos x="33" y="85"/>
                </a:cxn>
                <a:cxn ang="0">
                  <a:pos x="44" y="111"/>
                </a:cxn>
                <a:cxn ang="0">
                  <a:pos x="57" y="136"/>
                </a:cxn>
                <a:cxn ang="0">
                  <a:pos x="71" y="161"/>
                </a:cxn>
                <a:cxn ang="0">
                  <a:pos x="87" y="186"/>
                </a:cxn>
                <a:cxn ang="0">
                  <a:pos x="92" y="185"/>
                </a:cxn>
                <a:cxn ang="0">
                  <a:pos x="77" y="157"/>
                </a:cxn>
                <a:cxn ang="0">
                  <a:pos x="62" y="132"/>
                </a:cxn>
                <a:cxn ang="0">
                  <a:pos x="51" y="107"/>
                </a:cxn>
                <a:cxn ang="0">
                  <a:pos x="38" y="83"/>
                </a:cxn>
                <a:cxn ang="0">
                  <a:pos x="28" y="60"/>
                </a:cxn>
                <a:cxn ang="0">
                  <a:pos x="20" y="38"/>
                </a:cxn>
                <a:cxn ang="0">
                  <a:pos x="12" y="18"/>
                </a:cxn>
                <a:cxn ang="0">
                  <a:pos x="7" y="0"/>
                </a:cxn>
                <a:cxn ang="0">
                  <a:pos x="7" y="0"/>
                </a:cxn>
                <a:cxn ang="0">
                  <a:pos x="0" y="2"/>
                </a:cxn>
              </a:cxnLst>
              <a:rect l="0" t="0" r="r" b="b"/>
              <a:pathLst>
                <a:path w="92" h="186">
                  <a:moveTo>
                    <a:pt x="0" y="2"/>
                  </a:moveTo>
                  <a:lnTo>
                    <a:pt x="0" y="2"/>
                  </a:lnTo>
                  <a:lnTo>
                    <a:pt x="7" y="22"/>
                  </a:lnTo>
                  <a:lnTo>
                    <a:pt x="13" y="42"/>
                  </a:lnTo>
                  <a:lnTo>
                    <a:pt x="23" y="64"/>
                  </a:lnTo>
                  <a:lnTo>
                    <a:pt x="33" y="85"/>
                  </a:lnTo>
                  <a:lnTo>
                    <a:pt x="44" y="111"/>
                  </a:lnTo>
                  <a:lnTo>
                    <a:pt x="57" y="136"/>
                  </a:lnTo>
                  <a:lnTo>
                    <a:pt x="71" y="161"/>
                  </a:lnTo>
                  <a:lnTo>
                    <a:pt x="87" y="186"/>
                  </a:lnTo>
                  <a:lnTo>
                    <a:pt x="92" y="185"/>
                  </a:lnTo>
                  <a:lnTo>
                    <a:pt x="77" y="157"/>
                  </a:lnTo>
                  <a:lnTo>
                    <a:pt x="62" y="132"/>
                  </a:lnTo>
                  <a:lnTo>
                    <a:pt x="51" y="107"/>
                  </a:lnTo>
                  <a:lnTo>
                    <a:pt x="38" y="83"/>
                  </a:lnTo>
                  <a:lnTo>
                    <a:pt x="28" y="60"/>
                  </a:lnTo>
                  <a:lnTo>
                    <a:pt x="20" y="38"/>
                  </a:lnTo>
                  <a:lnTo>
                    <a:pt x="12" y="18"/>
                  </a:lnTo>
                  <a:lnTo>
                    <a:pt x="7" y="0"/>
                  </a:lnTo>
                  <a:lnTo>
                    <a:pt x="7" y="0"/>
                  </a:lnTo>
                  <a:lnTo>
                    <a:pt x="0" y="2"/>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62" name="Freeform 38"/>
            <p:cNvSpPr>
              <a:spLocks/>
            </p:cNvSpPr>
            <p:nvPr/>
          </p:nvSpPr>
          <p:spPr bwMode="auto">
            <a:xfrm>
              <a:off x="160" y="358"/>
              <a:ext cx="50" cy="172"/>
            </a:xfrm>
            <a:custGeom>
              <a:avLst/>
              <a:gdLst/>
              <a:ahLst/>
              <a:cxnLst>
                <a:cxn ang="0">
                  <a:pos x="0" y="0"/>
                </a:cxn>
                <a:cxn ang="0">
                  <a:pos x="0" y="0"/>
                </a:cxn>
                <a:cxn ang="0">
                  <a:pos x="10" y="49"/>
                </a:cxn>
                <a:cxn ang="0">
                  <a:pos x="22" y="94"/>
                </a:cxn>
                <a:cxn ang="0">
                  <a:pos x="33" y="137"/>
                </a:cxn>
                <a:cxn ang="0">
                  <a:pos x="43" y="173"/>
                </a:cxn>
                <a:cxn ang="0">
                  <a:pos x="50" y="171"/>
                </a:cxn>
                <a:cxn ang="0">
                  <a:pos x="38" y="135"/>
                </a:cxn>
                <a:cxn ang="0">
                  <a:pos x="27" y="92"/>
                </a:cxn>
                <a:cxn ang="0">
                  <a:pos x="15" y="47"/>
                </a:cxn>
                <a:cxn ang="0">
                  <a:pos x="7" y="0"/>
                </a:cxn>
                <a:cxn ang="0">
                  <a:pos x="7" y="0"/>
                </a:cxn>
                <a:cxn ang="0">
                  <a:pos x="0" y="0"/>
                </a:cxn>
              </a:cxnLst>
              <a:rect l="0" t="0" r="r" b="b"/>
              <a:pathLst>
                <a:path w="50" h="173">
                  <a:moveTo>
                    <a:pt x="0" y="0"/>
                  </a:moveTo>
                  <a:lnTo>
                    <a:pt x="0" y="0"/>
                  </a:lnTo>
                  <a:lnTo>
                    <a:pt x="10" y="49"/>
                  </a:lnTo>
                  <a:lnTo>
                    <a:pt x="22" y="94"/>
                  </a:lnTo>
                  <a:lnTo>
                    <a:pt x="33" y="137"/>
                  </a:lnTo>
                  <a:lnTo>
                    <a:pt x="43" y="173"/>
                  </a:lnTo>
                  <a:lnTo>
                    <a:pt x="50" y="171"/>
                  </a:lnTo>
                  <a:lnTo>
                    <a:pt x="38" y="135"/>
                  </a:lnTo>
                  <a:lnTo>
                    <a:pt x="27" y="92"/>
                  </a:lnTo>
                  <a:lnTo>
                    <a:pt x="15" y="47"/>
                  </a:lnTo>
                  <a:lnTo>
                    <a:pt x="7" y="0"/>
                  </a:lnTo>
                  <a:lnTo>
                    <a:pt x="7" y="0"/>
                  </a:lnTo>
                  <a:lnTo>
                    <a:pt x="0" y="0"/>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63" name="Freeform 39"/>
            <p:cNvSpPr>
              <a:spLocks/>
            </p:cNvSpPr>
            <p:nvPr/>
          </p:nvSpPr>
          <p:spPr bwMode="auto">
            <a:xfrm>
              <a:off x="148" y="197"/>
              <a:ext cx="19" cy="161"/>
            </a:xfrm>
            <a:custGeom>
              <a:avLst/>
              <a:gdLst/>
              <a:ahLst/>
              <a:cxnLst>
                <a:cxn ang="0">
                  <a:pos x="2" y="0"/>
                </a:cxn>
                <a:cxn ang="0">
                  <a:pos x="0" y="2"/>
                </a:cxn>
                <a:cxn ang="0">
                  <a:pos x="0" y="22"/>
                </a:cxn>
                <a:cxn ang="0">
                  <a:pos x="2" y="62"/>
                </a:cxn>
                <a:cxn ang="0">
                  <a:pos x="7" y="110"/>
                </a:cxn>
                <a:cxn ang="0">
                  <a:pos x="13" y="161"/>
                </a:cxn>
                <a:cxn ang="0">
                  <a:pos x="20" y="161"/>
                </a:cxn>
                <a:cxn ang="0">
                  <a:pos x="13" y="110"/>
                </a:cxn>
                <a:cxn ang="0">
                  <a:pos x="8" y="62"/>
                </a:cxn>
                <a:cxn ang="0">
                  <a:pos x="7" y="22"/>
                </a:cxn>
                <a:cxn ang="0">
                  <a:pos x="5" y="2"/>
                </a:cxn>
                <a:cxn ang="0">
                  <a:pos x="2" y="8"/>
                </a:cxn>
                <a:cxn ang="0">
                  <a:pos x="2" y="0"/>
                </a:cxn>
                <a:cxn ang="0">
                  <a:pos x="0" y="0"/>
                </a:cxn>
                <a:cxn ang="0">
                  <a:pos x="0" y="2"/>
                </a:cxn>
                <a:cxn ang="0">
                  <a:pos x="2" y="0"/>
                </a:cxn>
              </a:cxnLst>
              <a:rect l="0" t="0" r="r" b="b"/>
              <a:pathLst>
                <a:path w="20" h="161">
                  <a:moveTo>
                    <a:pt x="2" y="0"/>
                  </a:moveTo>
                  <a:lnTo>
                    <a:pt x="0" y="2"/>
                  </a:lnTo>
                  <a:lnTo>
                    <a:pt x="0" y="22"/>
                  </a:lnTo>
                  <a:lnTo>
                    <a:pt x="2" y="62"/>
                  </a:lnTo>
                  <a:lnTo>
                    <a:pt x="7" y="110"/>
                  </a:lnTo>
                  <a:lnTo>
                    <a:pt x="13" y="161"/>
                  </a:lnTo>
                  <a:lnTo>
                    <a:pt x="20" y="161"/>
                  </a:lnTo>
                  <a:lnTo>
                    <a:pt x="13" y="110"/>
                  </a:lnTo>
                  <a:lnTo>
                    <a:pt x="8" y="62"/>
                  </a:lnTo>
                  <a:lnTo>
                    <a:pt x="7" y="22"/>
                  </a:lnTo>
                  <a:lnTo>
                    <a:pt x="5" y="2"/>
                  </a:lnTo>
                  <a:lnTo>
                    <a:pt x="2" y="8"/>
                  </a:lnTo>
                  <a:lnTo>
                    <a:pt x="2" y="0"/>
                  </a:lnTo>
                  <a:lnTo>
                    <a:pt x="0" y="0"/>
                  </a:lnTo>
                  <a:lnTo>
                    <a:pt x="0" y="2"/>
                  </a:lnTo>
                  <a:lnTo>
                    <a:pt x="2" y="0"/>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64" name="Rectangle 40"/>
            <p:cNvSpPr>
              <a:spLocks noChangeArrowheads="1"/>
            </p:cNvSpPr>
            <p:nvPr/>
          </p:nvSpPr>
          <p:spPr bwMode="auto">
            <a:xfrm>
              <a:off x="369" y="439"/>
              <a:ext cx="73" cy="85"/>
            </a:xfrm>
            <a:prstGeom prst="rect">
              <a:avLst/>
            </a:prstGeom>
            <a:solidFill>
              <a:srgbClr val="EB3D00"/>
            </a:solidFill>
            <a:ln w="9525">
              <a:noFill/>
              <a:miter lim="800000"/>
              <a:headEnd/>
              <a:tailEnd/>
            </a:ln>
          </p:spPr>
          <p:txBody>
            <a:bodyPr/>
            <a:lstStyle/>
            <a:p>
              <a:pPr>
                <a:buClr>
                  <a:srgbClr val="000000"/>
                </a:buClr>
                <a:defRPr/>
              </a:pPr>
              <a:endParaRPr lang="en-US">
                <a:solidFill>
                  <a:srgbClr val="000000"/>
                </a:solidFill>
              </a:endParaRPr>
            </a:p>
          </p:txBody>
        </p:sp>
        <p:sp>
          <p:nvSpPr>
            <p:cNvPr id="1065" name="Freeform 41"/>
            <p:cNvSpPr>
              <a:spLocks/>
            </p:cNvSpPr>
            <p:nvPr/>
          </p:nvSpPr>
          <p:spPr bwMode="auto">
            <a:xfrm>
              <a:off x="227" y="250"/>
              <a:ext cx="353" cy="455"/>
            </a:xfrm>
            <a:custGeom>
              <a:avLst/>
              <a:gdLst/>
              <a:ahLst/>
              <a:cxnLst>
                <a:cxn ang="0">
                  <a:pos x="241" y="1"/>
                </a:cxn>
                <a:cxn ang="0">
                  <a:pos x="229" y="14"/>
                </a:cxn>
                <a:cxn ang="0">
                  <a:pos x="216" y="41"/>
                </a:cxn>
                <a:cxn ang="0">
                  <a:pos x="205" y="90"/>
                </a:cxn>
                <a:cxn ang="0">
                  <a:pos x="198" y="149"/>
                </a:cxn>
                <a:cxn ang="0">
                  <a:pos x="195" y="193"/>
                </a:cxn>
                <a:cxn ang="0">
                  <a:pos x="198" y="211"/>
                </a:cxn>
                <a:cxn ang="0">
                  <a:pos x="205" y="211"/>
                </a:cxn>
                <a:cxn ang="0">
                  <a:pos x="221" y="211"/>
                </a:cxn>
                <a:cxn ang="0">
                  <a:pos x="249" y="211"/>
                </a:cxn>
                <a:cxn ang="0">
                  <a:pos x="287" y="205"/>
                </a:cxn>
                <a:cxn ang="0">
                  <a:pos x="319" y="196"/>
                </a:cxn>
                <a:cxn ang="0">
                  <a:pos x="336" y="186"/>
                </a:cxn>
                <a:cxn ang="0">
                  <a:pos x="352" y="166"/>
                </a:cxn>
                <a:cxn ang="0">
                  <a:pos x="341" y="281"/>
                </a:cxn>
                <a:cxn ang="0">
                  <a:pos x="319" y="270"/>
                </a:cxn>
                <a:cxn ang="0">
                  <a:pos x="291" y="261"/>
                </a:cxn>
                <a:cxn ang="0">
                  <a:pos x="262" y="256"/>
                </a:cxn>
                <a:cxn ang="0">
                  <a:pos x="237" y="252"/>
                </a:cxn>
                <a:cxn ang="0">
                  <a:pos x="210" y="251"/>
                </a:cxn>
                <a:cxn ang="0">
                  <a:pos x="205" y="251"/>
                </a:cxn>
                <a:cxn ang="0">
                  <a:pos x="195" y="252"/>
                </a:cxn>
                <a:cxn ang="0">
                  <a:pos x="195" y="270"/>
                </a:cxn>
                <a:cxn ang="0">
                  <a:pos x="195" y="290"/>
                </a:cxn>
                <a:cxn ang="0">
                  <a:pos x="200" y="352"/>
                </a:cxn>
                <a:cxn ang="0">
                  <a:pos x="210" y="409"/>
                </a:cxn>
                <a:cxn ang="0">
                  <a:pos x="218" y="433"/>
                </a:cxn>
                <a:cxn ang="0">
                  <a:pos x="234" y="454"/>
                </a:cxn>
                <a:cxn ang="0">
                  <a:pos x="116" y="454"/>
                </a:cxn>
                <a:cxn ang="0">
                  <a:pos x="124" y="440"/>
                </a:cxn>
                <a:cxn ang="0">
                  <a:pos x="139" y="408"/>
                </a:cxn>
                <a:cxn ang="0">
                  <a:pos x="144" y="393"/>
                </a:cxn>
                <a:cxn ang="0">
                  <a:pos x="149" y="379"/>
                </a:cxn>
                <a:cxn ang="0">
                  <a:pos x="152" y="353"/>
                </a:cxn>
                <a:cxn ang="0">
                  <a:pos x="159" y="312"/>
                </a:cxn>
                <a:cxn ang="0">
                  <a:pos x="160" y="270"/>
                </a:cxn>
                <a:cxn ang="0">
                  <a:pos x="159" y="254"/>
                </a:cxn>
                <a:cxn ang="0">
                  <a:pos x="154" y="252"/>
                </a:cxn>
                <a:cxn ang="0">
                  <a:pos x="149" y="252"/>
                </a:cxn>
                <a:cxn ang="0">
                  <a:pos x="134" y="251"/>
                </a:cxn>
                <a:cxn ang="0">
                  <a:pos x="105" y="252"/>
                </a:cxn>
                <a:cxn ang="0">
                  <a:pos x="75" y="256"/>
                </a:cxn>
                <a:cxn ang="0">
                  <a:pos x="44" y="265"/>
                </a:cxn>
                <a:cxn ang="0">
                  <a:pos x="19" y="276"/>
                </a:cxn>
                <a:cxn ang="0">
                  <a:pos x="1" y="285"/>
                </a:cxn>
                <a:cxn ang="0">
                  <a:pos x="0" y="168"/>
                </a:cxn>
                <a:cxn ang="0">
                  <a:pos x="18" y="180"/>
                </a:cxn>
                <a:cxn ang="0">
                  <a:pos x="54" y="198"/>
                </a:cxn>
                <a:cxn ang="0">
                  <a:pos x="72" y="205"/>
                </a:cxn>
                <a:cxn ang="0">
                  <a:pos x="109" y="209"/>
                </a:cxn>
                <a:cxn ang="0">
                  <a:pos x="141" y="211"/>
                </a:cxn>
                <a:cxn ang="0">
                  <a:pos x="160" y="202"/>
                </a:cxn>
                <a:cxn ang="0">
                  <a:pos x="164" y="213"/>
                </a:cxn>
                <a:cxn ang="0">
                  <a:pos x="160" y="214"/>
                </a:cxn>
                <a:cxn ang="0">
                  <a:pos x="160" y="195"/>
                </a:cxn>
                <a:cxn ang="0">
                  <a:pos x="162" y="177"/>
                </a:cxn>
                <a:cxn ang="0">
                  <a:pos x="160" y="157"/>
                </a:cxn>
                <a:cxn ang="0">
                  <a:pos x="155" y="122"/>
                </a:cxn>
                <a:cxn ang="0">
                  <a:pos x="150" y="95"/>
                </a:cxn>
                <a:cxn ang="0">
                  <a:pos x="147" y="68"/>
                </a:cxn>
                <a:cxn ang="0">
                  <a:pos x="141" y="41"/>
                </a:cxn>
                <a:cxn ang="0">
                  <a:pos x="126" y="12"/>
                </a:cxn>
                <a:cxn ang="0">
                  <a:pos x="114" y="0"/>
                </a:cxn>
              </a:cxnLst>
              <a:rect l="0" t="0" r="r" b="b"/>
              <a:pathLst>
                <a:path w="352" h="456">
                  <a:moveTo>
                    <a:pt x="114" y="0"/>
                  </a:moveTo>
                  <a:lnTo>
                    <a:pt x="241" y="1"/>
                  </a:lnTo>
                  <a:lnTo>
                    <a:pt x="241" y="1"/>
                  </a:lnTo>
                  <a:lnTo>
                    <a:pt x="239" y="3"/>
                  </a:lnTo>
                  <a:lnTo>
                    <a:pt x="234" y="7"/>
                  </a:lnTo>
                  <a:lnTo>
                    <a:pt x="229" y="14"/>
                  </a:lnTo>
                  <a:lnTo>
                    <a:pt x="223" y="23"/>
                  </a:lnTo>
                  <a:lnTo>
                    <a:pt x="219" y="30"/>
                  </a:lnTo>
                  <a:lnTo>
                    <a:pt x="216" y="41"/>
                  </a:lnTo>
                  <a:lnTo>
                    <a:pt x="214" y="48"/>
                  </a:lnTo>
                  <a:lnTo>
                    <a:pt x="213" y="56"/>
                  </a:lnTo>
                  <a:lnTo>
                    <a:pt x="205" y="90"/>
                  </a:lnTo>
                  <a:lnTo>
                    <a:pt x="203" y="110"/>
                  </a:lnTo>
                  <a:lnTo>
                    <a:pt x="200" y="130"/>
                  </a:lnTo>
                  <a:lnTo>
                    <a:pt x="198" y="149"/>
                  </a:lnTo>
                  <a:lnTo>
                    <a:pt x="195" y="166"/>
                  </a:lnTo>
                  <a:lnTo>
                    <a:pt x="195" y="180"/>
                  </a:lnTo>
                  <a:lnTo>
                    <a:pt x="195" y="193"/>
                  </a:lnTo>
                  <a:lnTo>
                    <a:pt x="195" y="204"/>
                  </a:lnTo>
                  <a:lnTo>
                    <a:pt x="196" y="207"/>
                  </a:lnTo>
                  <a:lnTo>
                    <a:pt x="198" y="211"/>
                  </a:lnTo>
                  <a:lnTo>
                    <a:pt x="198" y="211"/>
                  </a:lnTo>
                  <a:lnTo>
                    <a:pt x="200" y="211"/>
                  </a:lnTo>
                  <a:lnTo>
                    <a:pt x="205" y="211"/>
                  </a:lnTo>
                  <a:lnTo>
                    <a:pt x="210" y="211"/>
                  </a:lnTo>
                  <a:lnTo>
                    <a:pt x="214" y="211"/>
                  </a:lnTo>
                  <a:lnTo>
                    <a:pt x="221" y="211"/>
                  </a:lnTo>
                  <a:lnTo>
                    <a:pt x="231" y="211"/>
                  </a:lnTo>
                  <a:lnTo>
                    <a:pt x="241" y="211"/>
                  </a:lnTo>
                  <a:lnTo>
                    <a:pt x="249" y="211"/>
                  </a:lnTo>
                  <a:lnTo>
                    <a:pt x="262" y="209"/>
                  </a:lnTo>
                  <a:lnTo>
                    <a:pt x="275" y="207"/>
                  </a:lnTo>
                  <a:lnTo>
                    <a:pt x="287" y="205"/>
                  </a:lnTo>
                  <a:lnTo>
                    <a:pt x="300" y="204"/>
                  </a:lnTo>
                  <a:lnTo>
                    <a:pt x="310" y="200"/>
                  </a:lnTo>
                  <a:lnTo>
                    <a:pt x="319" y="196"/>
                  </a:lnTo>
                  <a:lnTo>
                    <a:pt x="328" y="193"/>
                  </a:lnTo>
                  <a:lnTo>
                    <a:pt x="331" y="189"/>
                  </a:lnTo>
                  <a:lnTo>
                    <a:pt x="336" y="186"/>
                  </a:lnTo>
                  <a:lnTo>
                    <a:pt x="344" y="177"/>
                  </a:lnTo>
                  <a:lnTo>
                    <a:pt x="349" y="168"/>
                  </a:lnTo>
                  <a:lnTo>
                    <a:pt x="352" y="166"/>
                  </a:lnTo>
                  <a:lnTo>
                    <a:pt x="352" y="166"/>
                  </a:lnTo>
                  <a:lnTo>
                    <a:pt x="352" y="285"/>
                  </a:lnTo>
                  <a:lnTo>
                    <a:pt x="341" y="281"/>
                  </a:lnTo>
                  <a:lnTo>
                    <a:pt x="323" y="272"/>
                  </a:lnTo>
                  <a:lnTo>
                    <a:pt x="321" y="272"/>
                  </a:lnTo>
                  <a:lnTo>
                    <a:pt x="319" y="270"/>
                  </a:lnTo>
                  <a:lnTo>
                    <a:pt x="311" y="267"/>
                  </a:lnTo>
                  <a:lnTo>
                    <a:pt x="301" y="265"/>
                  </a:lnTo>
                  <a:lnTo>
                    <a:pt x="291" y="261"/>
                  </a:lnTo>
                  <a:lnTo>
                    <a:pt x="285" y="260"/>
                  </a:lnTo>
                  <a:lnTo>
                    <a:pt x="278" y="258"/>
                  </a:lnTo>
                  <a:lnTo>
                    <a:pt x="262" y="256"/>
                  </a:lnTo>
                  <a:lnTo>
                    <a:pt x="247" y="254"/>
                  </a:lnTo>
                  <a:lnTo>
                    <a:pt x="241" y="252"/>
                  </a:lnTo>
                  <a:lnTo>
                    <a:pt x="237" y="252"/>
                  </a:lnTo>
                  <a:lnTo>
                    <a:pt x="229" y="252"/>
                  </a:lnTo>
                  <a:lnTo>
                    <a:pt x="218" y="252"/>
                  </a:lnTo>
                  <a:lnTo>
                    <a:pt x="210" y="251"/>
                  </a:lnTo>
                  <a:lnTo>
                    <a:pt x="208" y="251"/>
                  </a:lnTo>
                  <a:lnTo>
                    <a:pt x="206" y="251"/>
                  </a:lnTo>
                  <a:lnTo>
                    <a:pt x="205" y="251"/>
                  </a:lnTo>
                  <a:lnTo>
                    <a:pt x="201" y="249"/>
                  </a:lnTo>
                  <a:lnTo>
                    <a:pt x="198" y="251"/>
                  </a:lnTo>
                  <a:lnTo>
                    <a:pt x="195" y="252"/>
                  </a:lnTo>
                  <a:lnTo>
                    <a:pt x="195" y="256"/>
                  </a:lnTo>
                  <a:lnTo>
                    <a:pt x="195" y="260"/>
                  </a:lnTo>
                  <a:lnTo>
                    <a:pt x="195" y="270"/>
                  </a:lnTo>
                  <a:lnTo>
                    <a:pt x="195" y="278"/>
                  </a:lnTo>
                  <a:lnTo>
                    <a:pt x="195" y="285"/>
                  </a:lnTo>
                  <a:lnTo>
                    <a:pt x="195" y="290"/>
                  </a:lnTo>
                  <a:lnTo>
                    <a:pt x="195" y="296"/>
                  </a:lnTo>
                  <a:lnTo>
                    <a:pt x="198" y="323"/>
                  </a:lnTo>
                  <a:lnTo>
                    <a:pt x="200" y="352"/>
                  </a:lnTo>
                  <a:lnTo>
                    <a:pt x="205" y="380"/>
                  </a:lnTo>
                  <a:lnTo>
                    <a:pt x="208" y="406"/>
                  </a:lnTo>
                  <a:lnTo>
                    <a:pt x="210" y="409"/>
                  </a:lnTo>
                  <a:lnTo>
                    <a:pt x="211" y="415"/>
                  </a:lnTo>
                  <a:lnTo>
                    <a:pt x="213" y="424"/>
                  </a:lnTo>
                  <a:lnTo>
                    <a:pt x="218" y="433"/>
                  </a:lnTo>
                  <a:lnTo>
                    <a:pt x="219" y="435"/>
                  </a:lnTo>
                  <a:lnTo>
                    <a:pt x="219" y="436"/>
                  </a:lnTo>
                  <a:lnTo>
                    <a:pt x="234" y="454"/>
                  </a:lnTo>
                  <a:lnTo>
                    <a:pt x="113" y="456"/>
                  </a:lnTo>
                  <a:lnTo>
                    <a:pt x="114" y="456"/>
                  </a:lnTo>
                  <a:lnTo>
                    <a:pt x="116" y="454"/>
                  </a:lnTo>
                  <a:lnTo>
                    <a:pt x="118" y="453"/>
                  </a:lnTo>
                  <a:lnTo>
                    <a:pt x="121" y="447"/>
                  </a:lnTo>
                  <a:lnTo>
                    <a:pt x="124" y="440"/>
                  </a:lnTo>
                  <a:lnTo>
                    <a:pt x="131" y="433"/>
                  </a:lnTo>
                  <a:lnTo>
                    <a:pt x="134" y="422"/>
                  </a:lnTo>
                  <a:lnTo>
                    <a:pt x="139" y="408"/>
                  </a:lnTo>
                  <a:lnTo>
                    <a:pt x="142" y="402"/>
                  </a:lnTo>
                  <a:lnTo>
                    <a:pt x="142" y="399"/>
                  </a:lnTo>
                  <a:lnTo>
                    <a:pt x="144" y="393"/>
                  </a:lnTo>
                  <a:lnTo>
                    <a:pt x="146" y="390"/>
                  </a:lnTo>
                  <a:lnTo>
                    <a:pt x="147" y="384"/>
                  </a:lnTo>
                  <a:lnTo>
                    <a:pt x="149" y="379"/>
                  </a:lnTo>
                  <a:lnTo>
                    <a:pt x="150" y="370"/>
                  </a:lnTo>
                  <a:lnTo>
                    <a:pt x="150" y="361"/>
                  </a:lnTo>
                  <a:lnTo>
                    <a:pt x="152" y="353"/>
                  </a:lnTo>
                  <a:lnTo>
                    <a:pt x="154" y="339"/>
                  </a:lnTo>
                  <a:lnTo>
                    <a:pt x="155" y="326"/>
                  </a:lnTo>
                  <a:lnTo>
                    <a:pt x="159" y="312"/>
                  </a:lnTo>
                  <a:lnTo>
                    <a:pt x="160" y="296"/>
                  </a:lnTo>
                  <a:lnTo>
                    <a:pt x="160" y="281"/>
                  </a:lnTo>
                  <a:lnTo>
                    <a:pt x="160" y="270"/>
                  </a:lnTo>
                  <a:lnTo>
                    <a:pt x="159" y="263"/>
                  </a:lnTo>
                  <a:lnTo>
                    <a:pt x="159" y="256"/>
                  </a:lnTo>
                  <a:lnTo>
                    <a:pt x="159" y="254"/>
                  </a:lnTo>
                  <a:lnTo>
                    <a:pt x="159" y="252"/>
                  </a:lnTo>
                  <a:lnTo>
                    <a:pt x="157" y="252"/>
                  </a:lnTo>
                  <a:lnTo>
                    <a:pt x="154" y="252"/>
                  </a:lnTo>
                  <a:lnTo>
                    <a:pt x="150" y="252"/>
                  </a:lnTo>
                  <a:lnTo>
                    <a:pt x="150" y="252"/>
                  </a:lnTo>
                  <a:lnTo>
                    <a:pt x="149" y="252"/>
                  </a:lnTo>
                  <a:lnTo>
                    <a:pt x="146" y="251"/>
                  </a:lnTo>
                  <a:lnTo>
                    <a:pt x="142" y="251"/>
                  </a:lnTo>
                  <a:lnTo>
                    <a:pt x="134" y="251"/>
                  </a:lnTo>
                  <a:lnTo>
                    <a:pt x="124" y="251"/>
                  </a:lnTo>
                  <a:lnTo>
                    <a:pt x="114" y="251"/>
                  </a:lnTo>
                  <a:lnTo>
                    <a:pt x="105" y="252"/>
                  </a:lnTo>
                  <a:lnTo>
                    <a:pt x="96" y="252"/>
                  </a:lnTo>
                  <a:lnTo>
                    <a:pt x="88" y="254"/>
                  </a:lnTo>
                  <a:lnTo>
                    <a:pt x="75" y="256"/>
                  </a:lnTo>
                  <a:lnTo>
                    <a:pt x="68" y="258"/>
                  </a:lnTo>
                  <a:lnTo>
                    <a:pt x="60" y="260"/>
                  </a:lnTo>
                  <a:lnTo>
                    <a:pt x="44" y="265"/>
                  </a:lnTo>
                  <a:lnTo>
                    <a:pt x="34" y="267"/>
                  </a:lnTo>
                  <a:lnTo>
                    <a:pt x="26" y="272"/>
                  </a:lnTo>
                  <a:lnTo>
                    <a:pt x="19" y="276"/>
                  </a:lnTo>
                  <a:lnTo>
                    <a:pt x="13" y="279"/>
                  </a:lnTo>
                  <a:lnTo>
                    <a:pt x="8" y="283"/>
                  </a:lnTo>
                  <a:lnTo>
                    <a:pt x="1" y="285"/>
                  </a:lnTo>
                  <a:lnTo>
                    <a:pt x="0" y="285"/>
                  </a:lnTo>
                  <a:lnTo>
                    <a:pt x="0" y="166"/>
                  </a:lnTo>
                  <a:lnTo>
                    <a:pt x="0" y="168"/>
                  </a:lnTo>
                  <a:lnTo>
                    <a:pt x="3" y="169"/>
                  </a:lnTo>
                  <a:lnTo>
                    <a:pt x="9" y="175"/>
                  </a:lnTo>
                  <a:lnTo>
                    <a:pt x="18" y="180"/>
                  </a:lnTo>
                  <a:lnTo>
                    <a:pt x="27" y="186"/>
                  </a:lnTo>
                  <a:lnTo>
                    <a:pt x="37" y="191"/>
                  </a:lnTo>
                  <a:lnTo>
                    <a:pt x="54" y="198"/>
                  </a:lnTo>
                  <a:lnTo>
                    <a:pt x="60" y="202"/>
                  </a:lnTo>
                  <a:lnTo>
                    <a:pt x="67" y="204"/>
                  </a:lnTo>
                  <a:lnTo>
                    <a:pt x="72" y="205"/>
                  </a:lnTo>
                  <a:lnTo>
                    <a:pt x="80" y="205"/>
                  </a:lnTo>
                  <a:lnTo>
                    <a:pt x="100" y="209"/>
                  </a:lnTo>
                  <a:lnTo>
                    <a:pt x="109" y="209"/>
                  </a:lnTo>
                  <a:lnTo>
                    <a:pt x="121" y="209"/>
                  </a:lnTo>
                  <a:lnTo>
                    <a:pt x="131" y="211"/>
                  </a:lnTo>
                  <a:lnTo>
                    <a:pt x="141" y="211"/>
                  </a:lnTo>
                  <a:lnTo>
                    <a:pt x="150" y="207"/>
                  </a:lnTo>
                  <a:lnTo>
                    <a:pt x="159" y="204"/>
                  </a:lnTo>
                  <a:lnTo>
                    <a:pt x="160" y="202"/>
                  </a:lnTo>
                  <a:lnTo>
                    <a:pt x="164" y="205"/>
                  </a:lnTo>
                  <a:lnTo>
                    <a:pt x="164" y="207"/>
                  </a:lnTo>
                  <a:lnTo>
                    <a:pt x="164" y="213"/>
                  </a:lnTo>
                  <a:lnTo>
                    <a:pt x="164" y="216"/>
                  </a:lnTo>
                  <a:lnTo>
                    <a:pt x="162" y="216"/>
                  </a:lnTo>
                  <a:lnTo>
                    <a:pt x="160" y="214"/>
                  </a:lnTo>
                  <a:lnTo>
                    <a:pt x="160" y="209"/>
                  </a:lnTo>
                  <a:lnTo>
                    <a:pt x="160" y="205"/>
                  </a:lnTo>
                  <a:lnTo>
                    <a:pt x="160" y="195"/>
                  </a:lnTo>
                  <a:lnTo>
                    <a:pt x="160" y="187"/>
                  </a:lnTo>
                  <a:lnTo>
                    <a:pt x="160" y="182"/>
                  </a:lnTo>
                  <a:lnTo>
                    <a:pt x="162" y="177"/>
                  </a:lnTo>
                  <a:lnTo>
                    <a:pt x="160" y="173"/>
                  </a:lnTo>
                  <a:lnTo>
                    <a:pt x="160" y="166"/>
                  </a:lnTo>
                  <a:lnTo>
                    <a:pt x="160" y="157"/>
                  </a:lnTo>
                  <a:lnTo>
                    <a:pt x="159" y="146"/>
                  </a:lnTo>
                  <a:lnTo>
                    <a:pt x="157" y="133"/>
                  </a:lnTo>
                  <a:lnTo>
                    <a:pt x="155" y="122"/>
                  </a:lnTo>
                  <a:lnTo>
                    <a:pt x="154" y="115"/>
                  </a:lnTo>
                  <a:lnTo>
                    <a:pt x="154" y="108"/>
                  </a:lnTo>
                  <a:lnTo>
                    <a:pt x="150" y="95"/>
                  </a:lnTo>
                  <a:lnTo>
                    <a:pt x="150" y="83"/>
                  </a:lnTo>
                  <a:lnTo>
                    <a:pt x="149" y="75"/>
                  </a:lnTo>
                  <a:lnTo>
                    <a:pt x="147" y="68"/>
                  </a:lnTo>
                  <a:lnTo>
                    <a:pt x="146" y="59"/>
                  </a:lnTo>
                  <a:lnTo>
                    <a:pt x="142" y="48"/>
                  </a:lnTo>
                  <a:lnTo>
                    <a:pt x="141" y="41"/>
                  </a:lnTo>
                  <a:lnTo>
                    <a:pt x="137" y="34"/>
                  </a:lnTo>
                  <a:lnTo>
                    <a:pt x="132" y="25"/>
                  </a:lnTo>
                  <a:lnTo>
                    <a:pt x="126" y="12"/>
                  </a:lnTo>
                  <a:lnTo>
                    <a:pt x="119" y="3"/>
                  </a:lnTo>
                  <a:lnTo>
                    <a:pt x="116" y="1"/>
                  </a:lnTo>
                  <a:lnTo>
                    <a:pt x="114"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66" name="Freeform 42"/>
            <p:cNvSpPr>
              <a:spLocks/>
            </p:cNvSpPr>
            <p:nvPr/>
          </p:nvSpPr>
          <p:spPr bwMode="auto">
            <a:xfrm>
              <a:off x="342" y="248"/>
              <a:ext cx="128" cy="4"/>
            </a:xfrm>
            <a:custGeom>
              <a:avLst/>
              <a:gdLst/>
              <a:ahLst/>
              <a:cxnLst>
                <a:cxn ang="0">
                  <a:pos x="128" y="5"/>
                </a:cxn>
                <a:cxn ang="0">
                  <a:pos x="127" y="0"/>
                </a:cxn>
                <a:cxn ang="0">
                  <a:pos x="0" y="0"/>
                </a:cxn>
                <a:cxn ang="0">
                  <a:pos x="0" y="5"/>
                </a:cxn>
                <a:cxn ang="0">
                  <a:pos x="127" y="5"/>
                </a:cxn>
                <a:cxn ang="0">
                  <a:pos x="128" y="5"/>
                </a:cxn>
              </a:cxnLst>
              <a:rect l="0" t="0" r="r" b="b"/>
              <a:pathLst>
                <a:path w="128" h="5">
                  <a:moveTo>
                    <a:pt x="128" y="5"/>
                  </a:moveTo>
                  <a:lnTo>
                    <a:pt x="127" y="0"/>
                  </a:lnTo>
                  <a:lnTo>
                    <a:pt x="0" y="0"/>
                  </a:lnTo>
                  <a:lnTo>
                    <a:pt x="0" y="5"/>
                  </a:lnTo>
                  <a:lnTo>
                    <a:pt x="127" y="5"/>
                  </a:lnTo>
                  <a:lnTo>
                    <a:pt x="128" y="5"/>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67" name="Freeform 43"/>
            <p:cNvSpPr>
              <a:spLocks/>
            </p:cNvSpPr>
            <p:nvPr/>
          </p:nvSpPr>
          <p:spPr bwMode="auto">
            <a:xfrm>
              <a:off x="456" y="248"/>
              <a:ext cx="14" cy="19"/>
            </a:xfrm>
            <a:custGeom>
              <a:avLst/>
              <a:gdLst/>
              <a:ahLst/>
              <a:cxnLst>
                <a:cxn ang="0">
                  <a:pos x="3" y="20"/>
                </a:cxn>
                <a:cxn ang="0">
                  <a:pos x="3" y="20"/>
                </a:cxn>
                <a:cxn ang="0">
                  <a:pos x="13" y="7"/>
                </a:cxn>
                <a:cxn ang="0">
                  <a:pos x="14" y="5"/>
                </a:cxn>
                <a:cxn ang="0">
                  <a:pos x="13" y="0"/>
                </a:cxn>
                <a:cxn ang="0">
                  <a:pos x="9" y="3"/>
                </a:cxn>
                <a:cxn ang="0">
                  <a:pos x="0" y="14"/>
                </a:cxn>
                <a:cxn ang="0">
                  <a:pos x="0" y="14"/>
                </a:cxn>
                <a:cxn ang="0">
                  <a:pos x="3" y="20"/>
                </a:cxn>
              </a:cxnLst>
              <a:rect l="0" t="0" r="r" b="b"/>
              <a:pathLst>
                <a:path w="14" h="20">
                  <a:moveTo>
                    <a:pt x="3" y="20"/>
                  </a:moveTo>
                  <a:lnTo>
                    <a:pt x="3" y="20"/>
                  </a:lnTo>
                  <a:lnTo>
                    <a:pt x="13" y="7"/>
                  </a:lnTo>
                  <a:lnTo>
                    <a:pt x="14" y="5"/>
                  </a:lnTo>
                  <a:lnTo>
                    <a:pt x="13" y="0"/>
                  </a:lnTo>
                  <a:lnTo>
                    <a:pt x="9" y="3"/>
                  </a:lnTo>
                  <a:lnTo>
                    <a:pt x="0" y="14"/>
                  </a:lnTo>
                  <a:lnTo>
                    <a:pt x="0" y="14"/>
                  </a:lnTo>
                  <a:lnTo>
                    <a:pt x="3" y="2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68" name="Freeform 44"/>
            <p:cNvSpPr>
              <a:spLocks/>
            </p:cNvSpPr>
            <p:nvPr/>
          </p:nvSpPr>
          <p:spPr bwMode="auto">
            <a:xfrm>
              <a:off x="439" y="261"/>
              <a:ext cx="21" cy="45"/>
            </a:xfrm>
            <a:custGeom>
              <a:avLst/>
              <a:gdLst/>
              <a:ahLst/>
              <a:cxnLst>
                <a:cxn ang="0">
                  <a:pos x="3" y="45"/>
                </a:cxn>
                <a:cxn ang="0">
                  <a:pos x="3" y="45"/>
                </a:cxn>
                <a:cxn ang="0">
                  <a:pos x="8" y="29"/>
                </a:cxn>
                <a:cxn ang="0">
                  <a:pos x="10" y="20"/>
                </a:cxn>
                <a:cxn ang="0">
                  <a:pos x="15" y="13"/>
                </a:cxn>
                <a:cxn ang="0">
                  <a:pos x="20" y="6"/>
                </a:cxn>
                <a:cxn ang="0">
                  <a:pos x="17" y="0"/>
                </a:cxn>
                <a:cxn ang="0">
                  <a:pos x="10" y="9"/>
                </a:cxn>
                <a:cxn ang="0">
                  <a:pos x="7" y="17"/>
                </a:cxn>
                <a:cxn ang="0">
                  <a:pos x="3" y="27"/>
                </a:cxn>
                <a:cxn ang="0">
                  <a:pos x="0" y="44"/>
                </a:cxn>
                <a:cxn ang="0">
                  <a:pos x="0" y="44"/>
                </a:cxn>
                <a:cxn ang="0">
                  <a:pos x="3" y="45"/>
                </a:cxn>
              </a:cxnLst>
              <a:rect l="0" t="0" r="r" b="b"/>
              <a:pathLst>
                <a:path w="20" h="45">
                  <a:moveTo>
                    <a:pt x="3" y="45"/>
                  </a:moveTo>
                  <a:lnTo>
                    <a:pt x="3" y="45"/>
                  </a:lnTo>
                  <a:lnTo>
                    <a:pt x="8" y="29"/>
                  </a:lnTo>
                  <a:lnTo>
                    <a:pt x="10" y="20"/>
                  </a:lnTo>
                  <a:lnTo>
                    <a:pt x="15" y="13"/>
                  </a:lnTo>
                  <a:lnTo>
                    <a:pt x="20" y="6"/>
                  </a:lnTo>
                  <a:lnTo>
                    <a:pt x="17" y="0"/>
                  </a:lnTo>
                  <a:lnTo>
                    <a:pt x="10" y="9"/>
                  </a:lnTo>
                  <a:lnTo>
                    <a:pt x="7" y="17"/>
                  </a:lnTo>
                  <a:lnTo>
                    <a:pt x="3" y="27"/>
                  </a:lnTo>
                  <a:lnTo>
                    <a:pt x="0" y="44"/>
                  </a:lnTo>
                  <a:lnTo>
                    <a:pt x="0" y="44"/>
                  </a:lnTo>
                  <a:lnTo>
                    <a:pt x="3" y="45"/>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69" name="Freeform 45"/>
            <p:cNvSpPr>
              <a:spLocks/>
            </p:cNvSpPr>
            <p:nvPr/>
          </p:nvSpPr>
          <p:spPr bwMode="auto">
            <a:xfrm>
              <a:off x="427" y="305"/>
              <a:ext cx="16" cy="74"/>
            </a:xfrm>
            <a:custGeom>
              <a:avLst/>
              <a:gdLst/>
              <a:ahLst/>
              <a:cxnLst>
                <a:cxn ang="0">
                  <a:pos x="5" y="74"/>
                </a:cxn>
                <a:cxn ang="0">
                  <a:pos x="5" y="74"/>
                </a:cxn>
                <a:cxn ang="0">
                  <a:pos x="7" y="54"/>
                </a:cxn>
                <a:cxn ang="0">
                  <a:pos x="10" y="36"/>
                </a:cxn>
                <a:cxn ang="0">
                  <a:pos x="13" y="18"/>
                </a:cxn>
                <a:cxn ang="0">
                  <a:pos x="16" y="1"/>
                </a:cxn>
                <a:cxn ang="0">
                  <a:pos x="13" y="0"/>
                </a:cxn>
                <a:cxn ang="0">
                  <a:pos x="8" y="16"/>
                </a:cxn>
                <a:cxn ang="0">
                  <a:pos x="5" y="34"/>
                </a:cxn>
                <a:cxn ang="0">
                  <a:pos x="2" y="52"/>
                </a:cxn>
                <a:cxn ang="0">
                  <a:pos x="0" y="72"/>
                </a:cxn>
                <a:cxn ang="0">
                  <a:pos x="0" y="72"/>
                </a:cxn>
                <a:cxn ang="0">
                  <a:pos x="5" y="74"/>
                </a:cxn>
              </a:cxnLst>
              <a:rect l="0" t="0" r="r" b="b"/>
              <a:pathLst>
                <a:path w="16" h="74">
                  <a:moveTo>
                    <a:pt x="5" y="74"/>
                  </a:moveTo>
                  <a:lnTo>
                    <a:pt x="5" y="74"/>
                  </a:lnTo>
                  <a:lnTo>
                    <a:pt x="7" y="54"/>
                  </a:lnTo>
                  <a:lnTo>
                    <a:pt x="10" y="36"/>
                  </a:lnTo>
                  <a:lnTo>
                    <a:pt x="13" y="18"/>
                  </a:lnTo>
                  <a:lnTo>
                    <a:pt x="16" y="1"/>
                  </a:lnTo>
                  <a:lnTo>
                    <a:pt x="13" y="0"/>
                  </a:lnTo>
                  <a:lnTo>
                    <a:pt x="8" y="16"/>
                  </a:lnTo>
                  <a:lnTo>
                    <a:pt x="5" y="34"/>
                  </a:lnTo>
                  <a:lnTo>
                    <a:pt x="2" y="52"/>
                  </a:lnTo>
                  <a:lnTo>
                    <a:pt x="0" y="72"/>
                  </a:lnTo>
                  <a:lnTo>
                    <a:pt x="0" y="72"/>
                  </a:lnTo>
                  <a:lnTo>
                    <a:pt x="5" y="74"/>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70" name="Freeform 46"/>
            <p:cNvSpPr>
              <a:spLocks/>
            </p:cNvSpPr>
            <p:nvPr/>
          </p:nvSpPr>
          <p:spPr bwMode="auto">
            <a:xfrm>
              <a:off x="420" y="376"/>
              <a:ext cx="12" cy="66"/>
            </a:xfrm>
            <a:custGeom>
              <a:avLst/>
              <a:gdLst/>
              <a:ahLst/>
              <a:cxnLst>
                <a:cxn ang="0">
                  <a:pos x="5" y="65"/>
                </a:cxn>
                <a:cxn ang="0">
                  <a:pos x="5" y="65"/>
                </a:cxn>
                <a:cxn ang="0">
                  <a:pos x="5" y="52"/>
                </a:cxn>
                <a:cxn ang="0">
                  <a:pos x="7" y="38"/>
                </a:cxn>
                <a:cxn ang="0">
                  <a:pos x="10" y="21"/>
                </a:cxn>
                <a:cxn ang="0">
                  <a:pos x="12" y="2"/>
                </a:cxn>
                <a:cxn ang="0">
                  <a:pos x="7" y="0"/>
                </a:cxn>
                <a:cxn ang="0">
                  <a:pos x="4" y="20"/>
                </a:cxn>
                <a:cxn ang="0">
                  <a:pos x="4" y="38"/>
                </a:cxn>
                <a:cxn ang="0">
                  <a:pos x="2" y="50"/>
                </a:cxn>
                <a:cxn ang="0">
                  <a:pos x="0" y="65"/>
                </a:cxn>
                <a:cxn ang="0">
                  <a:pos x="0" y="65"/>
                </a:cxn>
                <a:cxn ang="0">
                  <a:pos x="5" y="65"/>
                </a:cxn>
              </a:cxnLst>
              <a:rect l="0" t="0" r="r" b="b"/>
              <a:pathLst>
                <a:path w="12" h="65">
                  <a:moveTo>
                    <a:pt x="5" y="65"/>
                  </a:moveTo>
                  <a:lnTo>
                    <a:pt x="5" y="65"/>
                  </a:lnTo>
                  <a:lnTo>
                    <a:pt x="5" y="52"/>
                  </a:lnTo>
                  <a:lnTo>
                    <a:pt x="7" y="38"/>
                  </a:lnTo>
                  <a:lnTo>
                    <a:pt x="10" y="21"/>
                  </a:lnTo>
                  <a:lnTo>
                    <a:pt x="12" y="2"/>
                  </a:lnTo>
                  <a:lnTo>
                    <a:pt x="7" y="0"/>
                  </a:lnTo>
                  <a:lnTo>
                    <a:pt x="4" y="20"/>
                  </a:lnTo>
                  <a:lnTo>
                    <a:pt x="4" y="38"/>
                  </a:lnTo>
                  <a:lnTo>
                    <a:pt x="2" y="50"/>
                  </a:lnTo>
                  <a:lnTo>
                    <a:pt x="0" y="65"/>
                  </a:lnTo>
                  <a:lnTo>
                    <a:pt x="0" y="65"/>
                  </a:lnTo>
                  <a:lnTo>
                    <a:pt x="5" y="65"/>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71" name="Freeform 47"/>
            <p:cNvSpPr>
              <a:spLocks/>
            </p:cNvSpPr>
            <p:nvPr/>
          </p:nvSpPr>
          <p:spPr bwMode="auto">
            <a:xfrm>
              <a:off x="420" y="443"/>
              <a:ext cx="7" cy="19"/>
            </a:xfrm>
            <a:custGeom>
              <a:avLst/>
              <a:gdLst/>
              <a:ahLst/>
              <a:cxnLst>
                <a:cxn ang="0">
                  <a:pos x="7" y="14"/>
                </a:cxn>
                <a:cxn ang="0">
                  <a:pos x="7" y="14"/>
                </a:cxn>
                <a:cxn ang="0">
                  <a:pos x="7" y="12"/>
                </a:cxn>
                <a:cxn ang="0">
                  <a:pos x="5" y="0"/>
                </a:cxn>
                <a:cxn ang="0">
                  <a:pos x="0" y="0"/>
                </a:cxn>
                <a:cxn ang="0">
                  <a:pos x="2" y="14"/>
                </a:cxn>
                <a:cxn ang="0">
                  <a:pos x="5" y="20"/>
                </a:cxn>
                <a:cxn ang="0">
                  <a:pos x="5" y="20"/>
                </a:cxn>
                <a:cxn ang="0">
                  <a:pos x="7" y="14"/>
                </a:cxn>
              </a:cxnLst>
              <a:rect l="0" t="0" r="r" b="b"/>
              <a:pathLst>
                <a:path w="7" h="20">
                  <a:moveTo>
                    <a:pt x="7" y="14"/>
                  </a:moveTo>
                  <a:lnTo>
                    <a:pt x="7" y="14"/>
                  </a:lnTo>
                  <a:lnTo>
                    <a:pt x="7" y="12"/>
                  </a:lnTo>
                  <a:lnTo>
                    <a:pt x="5" y="0"/>
                  </a:lnTo>
                  <a:lnTo>
                    <a:pt x="0" y="0"/>
                  </a:lnTo>
                  <a:lnTo>
                    <a:pt x="2" y="14"/>
                  </a:lnTo>
                  <a:lnTo>
                    <a:pt x="5" y="20"/>
                  </a:lnTo>
                  <a:lnTo>
                    <a:pt x="5" y="20"/>
                  </a:lnTo>
                  <a:lnTo>
                    <a:pt x="7" y="14"/>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72" name="Freeform 48"/>
            <p:cNvSpPr>
              <a:spLocks/>
            </p:cNvSpPr>
            <p:nvPr/>
          </p:nvSpPr>
          <p:spPr bwMode="auto">
            <a:xfrm>
              <a:off x="423" y="456"/>
              <a:ext cx="36" cy="8"/>
            </a:xfrm>
            <a:custGeom>
              <a:avLst/>
              <a:gdLst/>
              <a:ahLst/>
              <a:cxnLst>
                <a:cxn ang="0">
                  <a:pos x="35" y="0"/>
                </a:cxn>
                <a:cxn ang="0">
                  <a:pos x="35" y="0"/>
                </a:cxn>
                <a:cxn ang="0">
                  <a:pos x="9" y="0"/>
                </a:cxn>
                <a:cxn ang="0">
                  <a:pos x="2" y="0"/>
                </a:cxn>
                <a:cxn ang="0">
                  <a:pos x="0" y="6"/>
                </a:cxn>
                <a:cxn ang="0">
                  <a:pos x="9" y="7"/>
                </a:cxn>
                <a:cxn ang="0">
                  <a:pos x="35" y="7"/>
                </a:cxn>
                <a:cxn ang="0">
                  <a:pos x="35" y="7"/>
                </a:cxn>
                <a:cxn ang="0">
                  <a:pos x="35" y="0"/>
                </a:cxn>
              </a:cxnLst>
              <a:rect l="0" t="0" r="r" b="b"/>
              <a:pathLst>
                <a:path w="35" h="7">
                  <a:moveTo>
                    <a:pt x="35" y="0"/>
                  </a:moveTo>
                  <a:lnTo>
                    <a:pt x="35" y="0"/>
                  </a:lnTo>
                  <a:lnTo>
                    <a:pt x="9" y="0"/>
                  </a:lnTo>
                  <a:lnTo>
                    <a:pt x="2" y="0"/>
                  </a:lnTo>
                  <a:lnTo>
                    <a:pt x="0" y="6"/>
                  </a:lnTo>
                  <a:lnTo>
                    <a:pt x="9" y="7"/>
                  </a:lnTo>
                  <a:lnTo>
                    <a:pt x="35" y="7"/>
                  </a:lnTo>
                  <a:lnTo>
                    <a:pt x="35" y="7"/>
                  </a:lnTo>
                  <a:lnTo>
                    <a:pt x="35"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73" name="Freeform 49"/>
            <p:cNvSpPr>
              <a:spLocks/>
            </p:cNvSpPr>
            <p:nvPr/>
          </p:nvSpPr>
          <p:spPr bwMode="auto">
            <a:xfrm>
              <a:off x="460" y="454"/>
              <a:ext cx="55" cy="9"/>
            </a:xfrm>
            <a:custGeom>
              <a:avLst/>
              <a:gdLst/>
              <a:ahLst/>
              <a:cxnLst>
                <a:cxn ang="0">
                  <a:pos x="56" y="0"/>
                </a:cxn>
                <a:cxn ang="0">
                  <a:pos x="56" y="0"/>
                </a:cxn>
                <a:cxn ang="0">
                  <a:pos x="42" y="1"/>
                </a:cxn>
                <a:cxn ang="0">
                  <a:pos x="31" y="1"/>
                </a:cxn>
                <a:cxn ang="0">
                  <a:pos x="18" y="3"/>
                </a:cxn>
                <a:cxn ang="0">
                  <a:pos x="0" y="3"/>
                </a:cxn>
                <a:cxn ang="0">
                  <a:pos x="0" y="10"/>
                </a:cxn>
                <a:cxn ang="0">
                  <a:pos x="18" y="10"/>
                </a:cxn>
                <a:cxn ang="0">
                  <a:pos x="31" y="9"/>
                </a:cxn>
                <a:cxn ang="0">
                  <a:pos x="44" y="7"/>
                </a:cxn>
                <a:cxn ang="0">
                  <a:pos x="56" y="5"/>
                </a:cxn>
                <a:cxn ang="0">
                  <a:pos x="56" y="5"/>
                </a:cxn>
                <a:cxn ang="0">
                  <a:pos x="56" y="0"/>
                </a:cxn>
              </a:cxnLst>
              <a:rect l="0" t="0" r="r" b="b"/>
              <a:pathLst>
                <a:path w="56" h="10">
                  <a:moveTo>
                    <a:pt x="56" y="0"/>
                  </a:moveTo>
                  <a:lnTo>
                    <a:pt x="56" y="0"/>
                  </a:lnTo>
                  <a:lnTo>
                    <a:pt x="42" y="1"/>
                  </a:lnTo>
                  <a:lnTo>
                    <a:pt x="31" y="1"/>
                  </a:lnTo>
                  <a:lnTo>
                    <a:pt x="18" y="3"/>
                  </a:lnTo>
                  <a:lnTo>
                    <a:pt x="0" y="3"/>
                  </a:lnTo>
                  <a:lnTo>
                    <a:pt x="0" y="10"/>
                  </a:lnTo>
                  <a:lnTo>
                    <a:pt x="18" y="10"/>
                  </a:lnTo>
                  <a:lnTo>
                    <a:pt x="31" y="9"/>
                  </a:lnTo>
                  <a:lnTo>
                    <a:pt x="44" y="7"/>
                  </a:lnTo>
                  <a:lnTo>
                    <a:pt x="56" y="5"/>
                  </a:lnTo>
                  <a:lnTo>
                    <a:pt x="56" y="5"/>
                  </a:lnTo>
                  <a:lnTo>
                    <a:pt x="56"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74" name="Freeform 50"/>
            <p:cNvSpPr>
              <a:spLocks/>
            </p:cNvSpPr>
            <p:nvPr/>
          </p:nvSpPr>
          <p:spPr bwMode="auto">
            <a:xfrm>
              <a:off x="515" y="441"/>
              <a:ext cx="42" cy="17"/>
            </a:xfrm>
            <a:custGeom>
              <a:avLst/>
              <a:gdLst/>
              <a:ahLst/>
              <a:cxnLst>
                <a:cxn ang="0">
                  <a:pos x="39" y="0"/>
                </a:cxn>
                <a:cxn ang="0">
                  <a:pos x="39" y="0"/>
                </a:cxn>
                <a:cxn ang="0">
                  <a:pos x="31" y="4"/>
                </a:cxn>
                <a:cxn ang="0">
                  <a:pos x="23" y="5"/>
                </a:cxn>
                <a:cxn ang="0">
                  <a:pos x="13" y="9"/>
                </a:cxn>
                <a:cxn ang="0">
                  <a:pos x="0" y="13"/>
                </a:cxn>
                <a:cxn ang="0">
                  <a:pos x="0" y="18"/>
                </a:cxn>
                <a:cxn ang="0">
                  <a:pos x="14" y="14"/>
                </a:cxn>
                <a:cxn ang="0">
                  <a:pos x="23" y="13"/>
                </a:cxn>
                <a:cxn ang="0">
                  <a:pos x="32" y="9"/>
                </a:cxn>
                <a:cxn ang="0">
                  <a:pos x="41" y="5"/>
                </a:cxn>
                <a:cxn ang="0">
                  <a:pos x="41" y="5"/>
                </a:cxn>
                <a:cxn ang="0">
                  <a:pos x="39" y="0"/>
                </a:cxn>
              </a:cxnLst>
              <a:rect l="0" t="0" r="r" b="b"/>
              <a:pathLst>
                <a:path w="41" h="18">
                  <a:moveTo>
                    <a:pt x="39" y="0"/>
                  </a:moveTo>
                  <a:lnTo>
                    <a:pt x="39" y="0"/>
                  </a:lnTo>
                  <a:lnTo>
                    <a:pt x="31" y="4"/>
                  </a:lnTo>
                  <a:lnTo>
                    <a:pt x="23" y="5"/>
                  </a:lnTo>
                  <a:lnTo>
                    <a:pt x="13" y="9"/>
                  </a:lnTo>
                  <a:lnTo>
                    <a:pt x="0" y="13"/>
                  </a:lnTo>
                  <a:lnTo>
                    <a:pt x="0" y="18"/>
                  </a:lnTo>
                  <a:lnTo>
                    <a:pt x="14" y="14"/>
                  </a:lnTo>
                  <a:lnTo>
                    <a:pt x="23" y="13"/>
                  </a:lnTo>
                  <a:lnTo>
                    <a:pt x="32" y="9"/>
                  </a:lnTo>
                  <a:lnTo>
                    <a:pt x="41" y="5"/>
                  </a:lnTo>
                  <a:lnTo>
                    <a:pt x="41" y="5"/>
                  </a:lnTo>
                  <a:lnTo>
                    <a:pt x="39"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75" name="Freeform 51"/>
            <p:cNvSpPr>
              <a:spLocks/>
            </p:cNvSpPr>
            <p:nvPr/>
          </p:nvSpPr>
          <p:spPr bwMode="auto">
            <a:xfrm>
              <a:off x="555" y="414"/>
              <a:ext cx="28" cy="30"/>
            </a:xfrm>
            <a:custGeom>
              <a:avLst/>
              <a:gdLst/>
              <a:ahLst/>
              <a:cxnLst>
                <a:cxn ang="0">
                  <a:pos x="28" y="0"/>
                </a:cxn>
                <a:cxn ang="0">
                  <a:pos x="28" y="0"/>
                </a:cxn>
                <a:cxn ang="0">
                  <a:pos x="16" y="9"/>
                </a:cxn>
                <a:cxn ang="0">
                  <a:pos x="0" y="25"/>
                </a:cxn>
                <a:cxn ang="0">
                  <a:pos x="2" y="30"/>
                </a:cxn>
                <a:cxn ang="0">
                  <a:pos x="20" y="12"/>
                </a:cxn>
                <a:cxn ang="0">
                  <a:pos x="23" y="0"/>
                </a:cxn>
                <a:cxn ang="0">
                  <a:pos x="23" y="0"/>
                </a:cxn>
                <a:cxn ang="0">
                  <a:pos x="28" y="0"/>
                </a:cxn>
              </a:cxnLst>
              <a:rect l="0" t="0" r="r" b="b"/>
              <a:pathLst>
                <a:path w="28" h="30">
                  <a:moveTo>
                    <a:pt x="28" y="0"/>
                  </a:moveTo>
                  <a:lnTo>
                    <a:pt x="28" y="0"/>
                  </a:lnTo>
                  <a:lnTo>
                    <a:pt x="16" y="9"/>
                  </a:lnTo>
                  <a:lnTo>
                    <a:pt x="0" y="25"/>
                  </a:lnTo>
                  <a:lnTo>
                    <a:pt x="2" y="30"/>
                  </a:lnTo>
                  <a:lnTo>
                    <a:pt x="20" y="12"/>
                  </a:lnTo>
                  <a:lnTo>
                    <a:pt x="23" y="0"/>
                  </a:lnTo>
                  <a:lnTo>
                    <a:pt x="23" y="0"/>
                  </a:lnTo>
                  <a:lnTo>
                    <a:pt x="28"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76" name="Freeform 52"/>
            <p:cNvSpPr>
              <a:spLocks/>
            </p:cNvSpPr>
            <p:nvPr/>
          </p:nvSpPr>
          <p:spPr bwMode="auto">
            <a:xfrm>
              <a:off x="577" y="414"/>
              <a:ext cx="5" cy="125"/>
            </a:xfrm>
            <a:custGeom>
              <a:avLst/>
              <a:gdLst/>
              <a:ahLst/>
              <a:cxnLst>
                <a:cxn ang="0">
                  <a:pos x="2" y="122"/>
                </a:cxn>
                <a:cxn ang="0">
                  <a:pos x="5" y="119"/>
                </a:cxn>
                <a:cxn ang="0">
                  <a:pos x="5" y="0"/>
                </a:cxn>
                <a:cxn ang="0">
                  <a:pos x="0" y="0"/>
                </a:cxn>
                <a:cxn ang="0">
                  <a:pos x="0" y="119"/>
                </a:cxn>
                <a:cxn ang="0">
                  <a:pos x="2" y="122"/>
                </a:cxn>
                <a:cxn ang="0">
                  <a:pos x="2" y="122"/>
                </a:cxn>
                <a:cxn ang="0">
                  <a:pos x="5" y="124"/>
                </a:cxn>
                <a:cxn ang="0">
                  <a:pos x="5" y="119"/>
                </a:cxn>
                <a:cxn ang="0">
                  <a:pos x="2" y="122"/>
                </a:cxn>
              </a:cxnLst>
              <a:rect l="0" t="0" r="r" b="b"/>
              <a:pathLst>
                <a:path w="5" h="124">
                  <a:moveTo>
                    <a:pt x="2" y="122"/>
                  </a:moveTo>
                  <a:lnTo>
                    <a:pt x="5" y="119"/>
                  </a:lnTo>
                  <a:lnTo>
                    <a:pt x="5" y="0"/>
                  </a:lnTo>
                  <a:lnTo>
                    <a:pt x="0" y="0"/>
                  </a:lnTo>
                  <a:lnTo>
                    <a:pt x="0" y="119"/>
                  </a:lnTo>
                  <a:lnTo>
                    <a:pt x="2" y="122"/>
                  </a:lnTo>
                  <a:lnTo>
                    <a:pt x="2" y="122"/>
                  </a:lnTo>
                  <a:lnTo>
                    <a:pt x="5" y="124"/>
                  </a:lnTo>
                  <a:lnTo>
                    <a:pt x="5" y="119"/>
                  </a:lnTo>
                  <a:lnTo>
                    <a:pt x="2" y="122"/>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77" name="Freeform 53"/>
            <p:cNvSpPr>
              <a:spLocks/>
            </p:cNvSpPr>
            <p:nvPr/>
          </p:nvSpPr>
          <p:spPr bwMode="auto">
            <a:xfrm>
              <a:off x="567" y="528"/>
              <a:ext cx="14" cy="9"/>
            </a:xfrm>
            <a:custGeom>
              <a:avLst/>
              <a:gdLst/>
              <a:ahLst/>
              <a:cxnLst>
                <a:cxn ang="0">
                  <a:pos x="3" y="0"/>
                </a:cxn>
                <a:cxn ang="0">
                  <a:pos x="0" y="5"/>
                </a:cxn>
                <a:cxn ang="0">
                  <a:pos x="12" y="10"/>
                </a:cxn>
                <a:cxn ang="0">
                  <a:pos x="13" y="7"/>
                </a:cxn>
                <a:cxn ang="0">
                  <a:pos x="3" y="0"/>
                </a:cxn>
                <a:cxn ang="0">
                  <a:pos x="3" y="0"/>
                </a:cxn>
              </a:cxnLst>
              <a:rect l="0" t="0" r="r" b="b"/>
              <a:pathLst>
                <a:path w="13" h="10">
                  <a:moveTo>
                    <a:pt x="3" y="0"/>
                  </a:moveTo>
                  <a:lnTo>
                    <a:pt x="0" y="5"/>
                  </a:lnTo>
                  <a:lnTo>
                    <a:pt x="12" y="10"/>
                  </a:lnTo>
                  <a:lnTo>
                    <a:pt x="13" y="7"/>
                  </a:lnTo>
                  <a:lnTo>
                    <a:pt x="3" y="0"/>
                  </a:lnTo>
                  <a:lnTo>
                    <a:pt x="3"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78" name="Freeform 54"/>
            <p:cNvSpPr>
              <a:spLocks/>
            </p:cNvSpPr>
            <p:nvPr/>
          </p:nvSpPr>
          <p:spPr bwMode="auto">
            <a:xfrm>
              <a:off x="550" y="518"/>
              <a:ext cx="21" cy="13"/>
            </a:xfrm>
            <a:custGeom>
              <a:avLst/>
              <a:gdLst/>
              <a:ahLst/>
              <a:cxnLst>
                <a:cxn ang="0">
                  <a:pos x="2" y="0"/>
                </a:cxn>
                <a:cxn ang="0">
                  <a:pos x="0" y="5"/>
                </a:cxn>
                <a:cxn ang="0">
                  <a:pos x="18" y="14"/>
                </a:cxn>
                <a:cxn ang="0">
                  <a:pos x="21" y="9"/>
                </a:cxn>
                <a:cxn ang="0">
                  <a:pos x="3" y="0"/>
                </a:cxn>
                <a:cxn ang="0">
                  <a:pos x="2" y="0"/>
                </a:cxn>
              </a:cxnLst>
              <a:rect l="0" t="0" r="r" b="b"/>
              <a:pathLst>
                <a:path w="21" h="14">
                  <a:moveTo>
                    <a:pt x="2" y="0"/>
                  </a:moveTo>
                  <a:lnTo>
                    <a:pt x="0" y="5"/>
                  </a:lnTo>
                  <a:lnTo>
                    <a:pt x="18" y="14"/>
                  </a:lnTo>
                  <a:lnTo>
                    <a:pt x="21" y="9"/>
                  </a:lnTo>
                  <a:lnTo>
                    <a:pt x="3" y="0"/>
                  </a:lnTo>
                  <a:lnTo>
                    <a:pt x="2"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79" name="Freeform 55"/>
            <p:cNvSpPr>
              <a:spLocks/>
            </p:cNvSpPr>
            <p:nvPr/>
          </p:nvSpPr>
          <p:spPr bwMode="auto">
            <a:xfrm>
              <a:off x="518" y="507"/>
              <a:ext cx="33" cy="17"/>
            </a:xfrm>
            <a:custGeom>
              <a:avLst/>
              <a:gdLst/>
              <a:ahLst/>
              <a:cxnLst>
                <a:cxn ang="0">
                  <a:pos x="0" y="7"/>
                </a:cxn>
                <a:cxn ang="0">
                  <a:pos x="0" y="7"/>
                </a:cxn>
                <a:cxn ang="0">
                  <a:pos x="20" y="12"/>
                </a:cxn>
                <a:cxn ang="0">
                  <a:pos x="30" y="16"/>
                </a:cxn>
                <a:cxn ang="0">
                  <a:pos x="32" y="11"/>
                </a:cxn>
                <a:cxn ang="0">
                  <a:pos x="22" y="7"/>
                </a:cxn>
                <a:cxn ang="0">
                  <a:pos x="2" y="0"/>
                </a:cxn>
                <a:cxn ang="0">
                  <a:pos x="2" y="0"/>
                </a:cxn>
                <a:cxn ang="0">
                  <a:pos x="0" y="7"/>
                </a:cxn>
              </a:cxnLst>
              <a:rect l="0" t="0" r="r" b="b"/>
              <a:pathLst>
                <a:path w="32" h="16">
                  <a:moveTo>
                    <a:pt x="0" y="7"/>
                  </a:moveTo>
                  <a:lnTo>
                    <a:pt x="0" y="7"/>
                  </a:lnTo>
                  <a:lnTo>
                    <a:pt x="20" y="12"/>
                  </a:lnTo>
                  <a:lnTo>
                    <a:pt x="30" y="16"/>
                  </a:lnTo>
                  <a:lnTo>
                    <a:pt x="32" y="11"/>
                  </a:lnTo>
                  <a:lnTo>
                    <a:pt x="22" y="7"/>
                  </a:lnTo>
                  <a:lnTo>
                    <a:pt x="2" y="0"/>
                  </a:lnTo>
                  <a:lnTo>
                    <a:pt x="2" y="0"/>
                  </a:lnTo>
                  <a:lnTo>
                    <a:pt x="0" y="7"/>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80" name="Freeform 56"/>
            <p:cNvSpPr>
              <a:spLocks/>
            </p:cNvSpPr>
            <p:nvPr/>
          </p:nvSpPr>
          <p:spPr bwMode="auto">
            <a:xfrm>
              <a:off x="465" y="497"/>
              <a:ext cx="55" cy="17"/>
            </a:xfrm>
            <a:custGeom>
              <a:avLst/>
              <a:gdLst/>
              <a:ahLst/>
              <a:cxnLst>
                <a:cxn ang="0">
                  <a:pos x="0" y="7"/>
                </a:cxn>
                <a:cxn ang="0">
                  <a:pos x="0" y="7"/>
                </a:cxn>
                <a:cxn ang="0">
                  <a:pos x="10" y="7"/>
                </a:cxn>
                <a:cxn ang="0">
                  <a:pos x="25" y="9"/>
                </a:cxn>
                <a:cxn ang="0">
                  <a:pos x="41" y="12"/>
                </a:cxn>
                <a:cxn ang="0">
                  <a:pos x="54" y="16"/>
                </a:cxn>
                <a:cxn ang="0">
                  <a:pos x="56" y="9"/>
                </a:cxn>
                <a:cxn ang="0">
                  <a:pos x="41" y="7"/>
                </a:cxn>
                <a:cxn ang="0">
                  <a:pos x="27" y="3"/>
                </a:cxn>
                <a:cxn ang="0">
                  <a:pos x="12" y="2"/>
                </a:cxn>
                <a:cxn ang="0">
                  <a:pos x="0" y="0"/>
                </a:cxn>
                <a:cxn ang="0">
                  <a:pos x="0" y="0"/>
                </a:cxn>
                <a:cxn ang="0">
                  <a:pos x="0" y="7"/>
                </a:cxn>
              </a:cxnLst>
              <a:rect l="0" t="0" r="r" b="b"/>
              <a:pathLst>
                <a:path w="56" h="16">
                  <a:moveTo>
                    <a:pt x="0" y="7"/>
                  </a:moveTo>
                  <a:lnTo>
                    <a:pt x="0" y="7"/>
                  </a:lnTo>
                  <a:lnTo>
                    <a:pt x="10" y="7"/>
                  </a:lnTo>
                  <a:lnTo>
                    <a:pt x="25" y="9"/>
                  </a:lnTo>
                  <a:lnTo>
                    <a:pt x="41" y="12"/>
                  </a:lnTo>
                  <a:lnTo>
                    <a:pt x="54" y="16"/>
                  </a:lnTo>
                  <a:lnTo>
                    <a:pt x="56" y="9"/>
                  </a:lnTo>
                  <a:lnTo>
                    <a:pt x="41" y="7"/>
                  </a:lnTo>
                  <a:lnTo>
                    <a:pt x="27" y="3"/>
                  </a:lnTo>
                  <a:lnTo>
                    <a:pt x="12" y="2"/>
                  </a:lnTo>
                  <a:lnTo>
                    <a:pt x="0" y="0"/>
                  </a:lnTo>
                  <a:lnTo>
                    <a:pt x="0" y="0"/>
                  </a:lnTo>
                  <a:lnTo>
                    <a:pt x="0" y="7"/>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81" name="Freeform 57"/>
            <p:cNvSpPr>
              <a:spLocks/>
            </p:cNvSpPr>
            <p:nvPr/>
          </p:nvSpPr>
          <p:spPr bwMode="auto">
            <a:xfrm>
              <a:off x="434" y="495"/>
              <a:ext cx="31" cy="9"/>
            </a:xfrm>
            <a:custGeom>
              <a:avLst/>
              <a:gdLst/>
              <a:ahLst/>
              <a:cxnLst>
                <a:cxn ang="0">
                  <a:pos x="5" y="4"/>
                </a:cxn>
                <a:cxn ang="0">
                  <a:pos x="5" y="4"/>
                </a:cxn>
                <a:cxn ang="0">
                  <a:pos x="13" y="7"/>
                </a:cxn>
                <a:cxn ang="0">
                  <a:pos x="32" y="9"/>
                </a:cxn>
                <a:cxn ang="0">
                  <a:pos x="32" y="2"/>
                </a:cxn>
                <a:cxn ang="0">
                  <a:pos x="13" y="0"/>
                </a:cxn>
                <a:cxn ang="0">
                  <a:pos x="0" y="4"/>
                </a:cxn>
                <a:cxn ang="0">
                  <a:pos x="0" y="4"/>
                </a:cxn>
                <a:cxn ang="0">
                  <a:pos x="5" y="4"/>
                </a:cxn>
              </a:cxnLst>
              <a:rect l="0" t="0" r="r" b="b"/>
              <a:pathLst>
                <a:path w="32" h="9">
                  <a:moveTo>
                    <a:pt x="5" y="4"/>
                  </a:moveTo>
                  <a:lnTo>
                    <a:pt x="5" y="4"/>
                  </a:lnTo>
                  <a:lnTo>
                    <a:pt x="13" y="7"/>
                  </a:lnTo>
                  <a:lnTo>
                    <a:pt x="32" y="9"/>
                  </a:lnTo>
                  <a:lnTo>
                    <a:pt x="32" y="2"/>
                  </a:lnTo>
                  <a:lnTo>
                    <a:pt x="13" y="0"/>
                  </a:lnTo>
                  <a:lnTo>
                    <a:pt x="0" y="4"/>
                  </a:lnTo>
                  <a:lnTo>
                    <a:pt x="0" y="4"/>
                  </a:lnTo>
                  <a:lnTo>
                    <a:pt x="5" y="4"/>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82" name="Freeform 58"/>
            <p:cNvSpPr>
              <a:spLocks/>
            </p:cNvSpPr>
            <p:nvPr/>
          </p:nvSpPr>
          <p:spPr bwMode="auto">
            <a:xfrm>
              <a:off x="420" y="495"/>
              <a:ext cx="19" cy="13"/>
            </a:xfrm>
            <a:custGeom>
              <a:avLst/>
              <a:gdLst/>
              <a:ahLst/>
              <a:cxnLst>
                <a:cxn ang="0">
                  <a:pos x="5" y="13"/>
                </a:cxn>
                <a:cxn ang="0">
                  <a:pos x="5" y="13"/>
                </a:cxn>
                <a:cxn ang="0">
                  <a:pos x="5" y="9"/>
                </a:cxn>
                <a:cxn ang="0">
                  <a:pos x="7" y="7"/>
                </a:cxn>
                <a:cxn ang="0">
                  <a:pos x="9" y="7"/>
                </a:cxn>
                <a:cxn ang="0">
                  <a:pos x="9" y="5"/>
                </a:cxn>
                <a:cxn ang="0">
                  <a:pos x="14" y="7"/>
                </a:cxn>
                <a:cxn ang="0">
                  <a:pos x="19" y="4"/>
                </a:cxn>
                <a:cxn ang="0">
                  <a:pos x="14" y="4"/>
                </a:cxn>
                <a:cxn ang="0">
                  <a:pos x="14" y="0"/>
                </a:cxn>
                <a:cxn ang="0">
                  <a:pos x="10" y="0"/>
                </a:cxn>
                <a:cxn ang="0">
                  <a:pos x="5" y="0"/>
                </a:cxn>
                <a:cxn ang="0">
                  <a:pos x="4" y="4"/>
                </a:cxn>
                <a:cxn ang="0">
                  <a:pos x="2" y="7"/>
                </a:cxn>
                <a:cxn ang="0">
                  <a:pos x="0" y="13"/>
                </a:cxn>
                <a:cxn ang="0">
                  <a:pos x="0" y="13"/>
                </a:cxn>
                <a:cxn ang="0">
                  <a:pos x="5" y="13"/>
                </a:cxn>
              </a:cxnLst>
              <a:rect l="0" t="0" r="r" b="b"/>
              <a:pathLst>
                <a:path w="19" h="13">
                  <a:moveTo>
                    <a:pt x="5" y="13"/>
                  </a:moveTo>
                  <a:lnTo>
                    <a:pt x="5" y="13"/>
                  </a:lnTo>
                  <a:lnTo>
                    <a:pt x="5" y="9"/>
                  </a:lnTo>
                  <a:lnTo>
                    <a:pt x="7" y="7"/>
                  </a:lnTo>
                  <a:lnTo>
                    <a:pt x="9" y="7"/>
                  </a:lnTo>
                  <a:lnTo>
                    <a:pt x="9" y="5"/>
                  </a:lnTo>
                  <a:lnTo>
                    <a:pt x="14" y="7"/>
                  </a:lnTo>
                  <a:lnTo>
                    <a:pt x="19" y="4"/>
                  </a:lnTo>
                  <a:lnTo>
                    <a:pt x="14" y="4"/>
                  </a:lnTo>
                  <a:lnTo>
                    <a:pt x="14" y="0"/>
                  </a:lnTo>
                  <a:lnTo>
                    <a:pt x="10" y="0"/>
                  </a:lnTo>
                  <a:lnTo>
                    <a:pt x="5" y="0"/>
                  </a:lnTo>
                  <a:lnTo>
                    <a:pt x="4" y="4"/>
                  </a:lnTo>
                  <a:lnTo>
                    <a:pt x="2" y="7"/>
                  </a:lnTo>
                  <a:lnTo>
                    <a:pt x="0" y="13"/>
                  </a:lnTo>
                  <a:lnTo>
                    <a:pt x="0" y="13"/>
                  </a:lnTo>
                  <a:lnTo>
                    <a:pt x="5" y="13"/>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83" name="Freeform 59"/>
            <p:cNvSpPr>
              <a:spLocks/>
            </p:cNvSpPr>
            <p:nvPr/>
          </p:nvSpPr>
          <p:spPr bwMode="auto">
            <a:xfrm>
              <a:off x="420" y="509"/>
              <a:ext cx="7" cy="36"/>
            </a:xfrm>
            <a:custGeom>
              <a:avLst/>
              <a:gdLst/>
              <a:ahLst/>
              <a:cxnLst>
                <a:cxn ang="0">
                  <a:pos x="7" y="36"/>
                </a:cxn>
                <a:cxn ang="0">
                  <a:pos x="7" y="36"/>
                </a:cxn>
                <a:cxn ang="0">
                  <a:pos x="5" y="16"/>
                </a:cxn>
                <a:cxn ang="0">
                  <a:pos x="5" y="0"/>
                </a:cxn>
                <a:cxn ang="0">
                  <a:pos x="0" y="0"/>
                </a:cxn>
                <a:cxn ang="0">
                  <a:pos x="2" y="16"/>
                </a:cxn>
                <a:cxn ang="0">
                  <a:pos x="2" y="36"/>
                </a:cxn>
                <a:cxn ang="0">
                  <a:pos x="2" y="36"/>
                </a:cxn>
                <a:cxn ang="0">
                  <a:pos x="7" y="36"/>
                </a:cxn>
              </a:cxnLst>
              <a:rect l="0" t="0" r="r" b="b"/>
              <a:pathLst>
                <a:path w="7" h="36">
                  <a:moveTo>
                    <a:pt x="7" y="36"/>
                  </a:moveTo>
                  <a:lnTo>
                    <a:pt x="7" y="36"/>
                  </a:lnTo>
                  <a:lnTo>
                    <a:pt x="5" y="16"/>
                  </a:lnTo>
                  <a:lnTo>
                    <a:pt x="5" y="0"/>
                  </a:lnTo>
                  <a:lnTo>
                    <a:pt x="0" y="0"/>
                  </a:lnTo>
                  <a:lnTo>
                    <a:pt x="2" y="16"/>
                  </a:lnTo>
                  <a:lnTo>
                    <a:pt x="2" y="36"/>
                  </a:lnTo>
                  <a:lnTo>
                    <a:pt x="2" y="36"/>
                  </a:lnTo>
                  <a:lnTo>
                    <a:pt x="7" y="36"/>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84" name="Freeform 60"/>
            <p:cNvSpPr>
              <a:spLocks/>
            </p:cNvSpPr>
            <p:nvPr/>
          </p:nvSpPr>
          <p:spPr bwMode="auto">
            <a:xfrm>
              <a:off x="421" y="545"/>
              <a:ext cx="17" cy="111"/>
            </a:xfrm>
            <a:custGeom>
              <a:avLst/>
              <a:gdLst/>
              <a:ahLst/>
              <a:cxnLst>
                <a:cxn ang="0">
                  <a:pos x="18" y="110"/>
                </a:cxn>
                <a:cxn ang="0">
                  <a:pos x="18" y="110"/>
                </a:cxn>
                <a:cxn ang="0">
                  <a:pos x="13" y="84"/>
                </a:cxn>
                <a:cxn ang="0">
                  <a:pos x="10" y="56"/>
                </a:cxn>
                <a:cxn ang="0">
                  <a:pos x="8" y="27"/>
                </a:cxn>
                <a:cxn ang="0">
                  <a:pos x="5" y="0"/>
                </a:cxn>
                <a:cxn ang="0">
                  <a:pos x="0" y="0"/>
                </a:cxn>
                <a:cxn ang="0">
                  <a:pos x="2" y="29"/>
                </a:cxn>
                <a:cxn ang="0">
                  <a:pos x="5" y="56"/>
                </a:cxn>
                <a:cxn ang="0">
                  <a:pos x="8" y="84"/>
                </a:cxn>
                <a:cxn ang="0">
                  <a:pos x="12" y="112"/>
                </a:cxn>
                <a:cxn ang="0">
                  <a:pos x="12" y="112"/>
                </a:cxn>
                <a:cxn ang="0">
                  <a:pos x="18" y="110"/>
                </a:cxn>
              </a:cxnLst>
              <a:rect l="0" t="0" r="r" b="b"/>
              <a:pathLst>
                <a:path w="18" h="112">
                  <a:moveTo>
                    <a:pt x="18" y="110"/>
                  </a:moveTo>
                  <a:lnTo>
                    <a:pt x="18" y="110"/>
                  </a:lnTo>
                  <a:lnTo>
                    <a:pt x="13" y="84"/>
                  </a:lnTo>
                  <a:lnTo>
                    <a:pt x="10" y="56"/>
                  </a:lnTo>
                  <a:lnTo>
                    <a:pt x="8" y="27"/>
                  </a:lnTo>
                  <a:lnTo>
                    <a:pt x="5" y="0"/>
                  </a:lnTo>
                  <a:lnTo>
                    <a:pt x="0" y="0"/>
                  </a:lnTo>
                  <a:lnTo>
                    <a:pt x="2" y="29"/>
                  </a:lnTo>
                  <a:lnTo>
                    <a:pt x="5" y="56"/>
                  </a:lnTo>
                  <a:lnTo>
                    <a:pt x="8" y="84"/>
                  </a:lnTo>
                  <a:lnTo>
                    <a:pt x="12" y="112"/>
                  </a:lnTo>
                  <a:lnTo>
                    <a:pt x="12" y="112"/>
                  </a:lnTo>
                  <a:lnTo>
                    <a:pt x="18" y="11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85" name="Freeform 61"/>
            <p:cNvSpPr>
              <a:spLocks/>
            </p:cNvSpPr>
            <p:nvPr/>
          </p:nvSpPr>
          <p:spPr bwMode="auto">
            <a:xfrm>
              <a:off x="434" y="654"/>
              <a:ext cx="17" cy="32"/>
            </a:xfrm>
            <a:custGeom>
              <a:avLst/>
              <a:gdLst/>
              <a:ahLst/>
              <a:cxnLst>
                <a:cxn ang="0">
                  <a:pos x="16" y="29"/>
                </a:cxn>
                <a:cxn ang="0">
                  <a:pos x="16" y="29"/>
                </a:cxn>
                <a:cxn ang="0">
                  <a:pos x="11" y="18"/>
                </a:cxn>
                <a:cxn ang="0">
                  <a:pos x="6" y="0"/>
                </a:cxn>
                <a:cxn ang="0">
                  <a:pos x="0" y="2"/>
                </a:cxn>
                <a:cxn ang="0">
                  <a:pos x="8" y="18"/>
                </a:cxn>
                <a:cxn ang="0">
                  <a:pos x="13" y="32"/>
                </a:cxn>
                <a:cxn ang="0">
                  <a:pos x="13" y="32"/>
                </a:cxn>
                <a:cxn ang="0">
                  <a:pos x="16" y="29"/>
                </a:cxn>
              </a:cxnLst>
              <a:rect l="0" t="0" r="r" b="b"/>
              <a:pathLst>
                <a:path w="16" h="32">
                  <a:moveTo>
                    <a:pt x="16" y="29"/>
                  </a:moveTo>
                  <a:lnTo>
                    <a:pt x="16" y="29"/>
                  </a:lnTo>
                  <a:lnTo>
                    <a:pt x="11" y="18"/>
                  </a:lnTo>
                  <a:lnTo>
                    <a:pt x="6" y="0"/>
                  </a:lnTo>
                  <a:lnTo>
                    <a:pt x="0" y="2"/>
                  </a:lnTo>
                  <a:lnTo>
                    <a:pt x="8" y="18"/>
                  </a:lnTo>
                  <a:lnTo>
                    <a:pt x="13" y="32"/>
                  </a:lnTo>
                  <a:lnTo>
                    <a:pt x="13" y="32"/>
                  </a:lnTo>
                  <a:lnTo>
                    <a:pt x="16" y="29"/>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86" name="Freeform 62"/>
            <p:cNvSpPr>
              <a:spLocks/>
            </p:cNvSpPr>
            <p:nvPr/>
          </p:nvSpPr>
          <p:spPr bwMode="auto">
            <a:xfrm>
              <a:off x="446" y="684"/>
              <a:ext cx="23" cy="23"/>
            </a:xfrm>
            <a:custGeom>
              <a:avLst/>
              <a:gdLst/>
              <a:ahLst/>
              <a:cxnLst>
                <a:cxn ang="0">
                  <a:pos x="16" y="23"/>
                </a:cxn>
                <a:cxn ang="0">
                  <a:pos x="19" y="19"/>
                </a:cxn>
                <a:cxn ang="0">
                  <a:pos x="3" y="0"/>
                </a:cxn>
                <a:cxn ang="0">
                  <a:pos x="0" y="3"/>
                </a:cxn>
                <a:cxn ang="0">
                  <a:pos x="14" y="23"/>
                </a:cxn>
                <a:cxn ang="0">
                  <a:pos x="16" y="23"/>
                </a:cxn>
                <a:cxn ang="0">
                  <a:pos x="16" y="23"/>
                </a:cxn>
                <a:cxn ang="0">
                  <a:pos x="23" y="23"/>
                </a:cxn>
                <a:cxn ang="0">
                  <a:pos x="19" y="19"/>
                </a:cxn>
                <a:cxn ang="0">
                  <a:pos x="16" y="23"/>
                </a:cxn>
              </a:cxnLst>
              <a:rect l="0" t="0" r="r" b="b"/>
              <a:pathLst>
                <a:path w="23" h="23">
                  <a:moveTo>
                    <a:pt x="16" y="23"/>
                  </a:moveTo>
                  <a:lnTo>
                    <a:pt x="19" y="19"/>
                  </a:lnTo>
                  <a:lnTo>
                    <a:pt x="3" y="0"/>
                  </a:lnTo>
                  <a:lnTo>
                    <a:pt x="0" y="3"/>
                  </a:lnTo>
                  <a:lnTo>
                    <a:pt x="14" y="23"/>
                  </a:lnTo>
                  <a:lnTo>
                    <a:pt x="16" y="23"/>
                  </a:lnTo>
                  <a:lnTo>
                    <a:pt x="16" y="23"/>
                  </a:lnTo>
                  <a:lnTo>
                    <a:pt x="23" y="23"/>
                  </a:lnTo>
                  <a:lnTo>
                    <a:pt x="19" y="19"/>
                  </a:lnTo>
                  <a:lnTo>
                    <a:pt x="16" y="23"/>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87" name="Freeform 63"/>
            <p:cNvSpPr>
              <a:spLocks/>
            </p:cNvSpPr>
            <p:nvPr/>
          </p:nvSpPr>
          <p:spPr bwMode="auto">
            <a:xfrm>
              <a:off x="338" y="701"/>
              <a:ext cx="123" cy="8"/>
            </a:xfrm>
            <a:custGeom>
              <a:avLst/>
              <a:gdLst/>
              <a:ahLst/>
              <a:cxnLst>
                <a:cxn ang="0">
                  <a:pos x="0" y="1"/>
                </a:cxn>
                <a:cxn ang="0">
                  <a:pos x="2" y="7"/>
                </a:cxn>
                <a:cxn ang="0">
                  <a:pos x="123" y="5"/>
                </a:cxn>
                <a:cxn ang="0">
                  <a:pos x="123" y="0"/>
                </a:cxn>
                <a:cxn ang="0">
                  <a:pos x="2" y="1"/>
                </a:cxn>
                <a:cxn ang="0">
                  <a:pos x="0" y="1"/>
                </a:cxn>
              </a:cxnLst>
              <a:rect l="0" t="0" r="r" b="b"/>
              <a:pathLst>
                <a:path w="123" h="7">
                  <a:moveTo>
                    <a:pt x="0" y="1"/>
                  </a:moveTo>
                  <a:lnTo>
                    <a:pt x="2" y="7"/>
                  </a:lnTo>
                  <a:lnTo>
                    <a:pt x="123" y="5"/>
                  </a:lnTo>
                  <a:lnTo>
                    <a:pt x="123" y="0"/>
                  </a:lnTo>
                  <a:lnTo>
                    <a:pt x="2" y="1"/>
                  </a:lnTo>
                  <a:lnTo>
                    <a:pt x="0" y="1"/>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88" name="Freeform 64"/>
            <p:cNvSpPr>
              <a:spLocks/>
            </p:cNvSpPr>
            <p:nvPr/>
          </p:nvSpPr>
          <p:spPr bwMode="auto">
            <a:xfrm>
              <a:off x="338" y="694"/>
              <a:ext cx="14" cy="15"/>
            </a:xfrm>
            <a:custGeom>
              <a:avLst/>
              <a:gdLst/>
              <a:ahLst/>
              <a:cxnLst>
                <a:cxn ang="0">
                  <a:pos x="8" y="0"/>
                </a:cxn>
                <a:cxn ang="0">
                  <a:pos x="8" y="0"/>
                </a:cxn>
                <a:cxn ang="0">
                  <a:pos x="2" y="9"/>
                </a:cxn>
                <a:cxn ang="0">
                  <a:pos x="0" y="10"/>
                </a:cxn>
                <a:cxn ang="0">
                  <a:pos x="2" y="16"/>
                </a:cxn>
                <a:cxn ang="0">
                  <a:pos x="5" y="12"/>
                </a:cxn>
                <a:cxn ang="0">
                  <a:pos x="13" y="5"/>
                </a:cxn>
                <a:cxn ang="0">
                  <a:pos x="13" y="5"/>
                </a:cxn>
                <a:cxn ang="0">
                  <a:pos x="8" y="0"/>
                </a:cxn>
              </a:cxnLst>
              <a:rect l="0" t="0" r="r" b="b"/>
              <a:pathLst>
                <a:path w="13" h="16">
                  <a:moveTo>
                    <a:pt x="8" y="0"/>
                  </a:moveTo>
                  <a:lnTo>
                    <a:pt x="8" y="0"/>
                  </a:lnTo>
                  <a:lnTo>
                    <a:pt x="2" y="9"/>
                  </a:lnTo>
                  <a:lnTo>
                    <a:pt x="0" y="10"/>
                  </a:lnTo>
                  <a:lnTo>
                    <a:pt x="2" y="16"/>
                  </a:lnTo>
                  <a:lnTo>
                    <a:pt x="5" y="12"/>
                  </a:lnTo>
                  <a:lnTo>
                    <a:pt x="13" y="5"/>
                  </a:lnTo>
                  <a:lnTo>
                    <a:pt x="13" y="5"/>
                  </a:lnTo>
                  <a:lnTo>
                    <a:pt x="8"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89" name="Freeform 65"/>
            <p:cNvSpPr>
              <a:spLocks/>
            </p:cNvSpPr>
            <p:nvPr/>
          </p:nvSpPr>
          <p:spPr bwMode="auto">
            <a:xfrm>
              <a:off x="347" y="656"/>
              <a:ext cx="23" cy="42"/>
            </a:xfrm>
            <a:custGeom>
              <a:avLst/>
              <a:gdLst/>
              <a:ahLst/>
              <a:cxnLst>
                <a:cxn ang="0">
                  <a:pos x="17" y="0"/>
                </a:cxn>
                <a:cxn ang="0">
                  <a:pos x="17" y="0"/>
                </a:cxn>
                <a:cxn ang="0">
                  <a:pos x="9" y="23"/>
                </a:cxn>
                <a:cxn ang="0">
                  <a:pos x="0" y="36"/>
                </a:cxn>
                <a:cxn ang="0">
                  <a:pos x="5" y="41"/>
                </a:cxn>
                <a:cxn ang="0">
                  <a:pos x="13" y="25"/>
                </a:cxn>
                <a:cxn ang="0">
                  <a:pos x="23" y="1"/>
                </a:cxn>
                <a:cxn ang="0">
                  <a:pos x="23" y="1"/>
                </a:cxn>
                <a:cxn ang="0">
                  <a:pos x="17" y="0"/>
                </a:cxn>
              </a:cxnLst>
              <a:rect l="0" t="0" r="r" b="b"/>
              <a:pathLst>
                <a:path w="23" h="41">
                  <a:moveTo>
                    <a:pt x="17" y="0"/>
                  </a:moveTo>
                  <a:lnTo>
                    <a:pt x="17" y="0"/>
                  </a:lnTo>
                  <a:lnTo>
                    <a:pt x="9" y="23"/>
                  </a:lnTo>
                  <a:lnTo>
                    <a:pt x="0" y="36"/>
                  </a:lnTo>
                  <a:lnTo>
                    <a:pt x="5" y="41"/>
                  </a:lnTo>
                  <a:lnTo>
                    <a:pt x="13" y="25"/>
                  </a:lnTo>
                  <a:lnTo>
                    <a:pt x="23" y="1"/>
                  </a:lnTo>
                  <a:lnTo>
                    <a:pt x="23" y="1"/>
                  </a:lnTo>
                  <a:lnTo>
                    <a:pt x="17"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90" name="Freeform 66"/>
            <p:cNvSpPr>
              <a:spLocks/>
            </p:cNvSpPr>
            <p:nvPr/>
          </p:nvSpPr>
          <p:spPr bwMode="auto">
            <a:xfrm>
              <a:off x="364" y="618"/>
              <a:ext cx="16" cy="40"/>
            </a:xfrm>
            <a:custGeom>
              <a:avLst/>
              <a:gdLst/>
              <a:ahLst/>
              <a:cxnLst>
                <a:cxn ang="0">
                  <a:pos x="11" y="0"/>
                </a:cxn>
                <a:cxn ang="0">
                  <a:pos x="11" y="0"/>
                </a:cxn>
                <a:cxn ang="0">
                  <a:pos x="8" y="14"/>
                </a:cxn>
                <a:cxn ang="0">
                  <a:pos x="6" y="21"/>
                </a:cxn>
                <a:cxn ang="0">
                  <a:pos x="5" y="27"/>
                </a:cxn>
                <a:cxn ang="0">
                  <a:pos x="0" y="38"/>
                </a:cxn>
                <a:cxn ang="0">
                  <a:pos x="6" y="39"/>
                </a:cxn>
                <a:cxn ang="0">
                  <a:pos x="10" y="29"/>
                </a:cxn>
                <a:cxn ang="0">
                  <a:pos x="11" y="23"/>
                </a:cxn>
                <a:cxn ang="0">
                  <a:pos x="13" y="14"/>
                </a:cxn>
                <a:cxn ang="0">
                  <a:pos x="16" y="0"/>
                </a:cxn>
                <a:cxn ang="0">
                  <a:pos x="16" y="0"/>
                </a:cxn>
                <a:cxn ang="0">
                  <a:pos x="11" y="0"/>
                </a:cxn>
              </a:cxnLst>
              <a:rect l="0" t="0" r="r" b="b"/>
              <a:pathLst>
                <a:path w="16" h="39">
                  <a:moveTo>
                    <a:pt x="11" y="0"/>
                  </a:moveTo>
                  <a:lnTo>
                    <a:pt x="11" y="0"/>
                  </a:lnTo>
                  <a:lnTo>
                    <a:pt x="8" y="14"/>
                  </a:lnTo>
                  <a:lnTo>
                    <a:pt x="6" y="21"/>
                  </a:lnTo>
                  <a:lnTo>
                    <a:pt x="5" y="27"/>
                  </a:lnTo>
                  <a:lnTo>
                    <a:pt x="0" y="38"/>
                  </a:lnTo>
                  <a:lnTo>
                    <a:pt x="6" y="39"/>
                  </a:lnTo>
                  <a:lnTo>
                    <a:pt x="10" y="29"/>
                  </a:lnTo>
                  <a:lnTo>
                    <a:pt x="11" y="23"/>
                  </a:lnTo>
                  <a:lnTo>
                    <a:pt x="13" y="14"/>
                  </a:lnTo>
                  <a:lnTo>
                    <a:pt x="16" y="0"/>
                  </a:lnTo>
                  <a:lnTo>
                    <a:pt x="16" y="0"/>
                  </a:lnTo>
                  <a:lnTo>
                    <a:pt x="11"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91" name="Freeform 67"/>
            <p:cNvSpPr>
              <a:spLocks/>
            </p:cNvSpPr>
            <p:nvPr/>
          </p:nvSpPr>
          <p:spPr bwMode="auto">
            <a:xfrm>
              <a:off x="375" y="562"/>
              <a:ext cx="14" cy="57"/>
            </a:xfrm>
            <a:custGeom>
              <a:avLst/>
              <a:gdLst/>
              <a:ahLst/>
              <a:cxnLst>
                <a:cxn ang="0">
                  <a:pos x="8" y="0"/>
                </a:cxn>
                <a:cxn ang="0">
                  <a:pos x="8" y="0"/>
                </a:cxn>
                <a:cxn ang="0">
                  <a:pos x="5" y="14"/>
                </a:cxn>
                <a:cxn ang="0">
                  <a:pos x="3" y="27"/>
                </a:cxn>
                <a:cxn ang="0">
                  <a:pos x="3" y="40"/>
                </a:cxn>
                <a:cxn ang="0">
                  <a:pos x="0" y="58"/>
                </a:cxn>
                <a:cxn ang="0">
                  <a:pos x="5" y="58"/>
                </a:cxn>
                <a:cxn ang="0">
                  <a:pos x="8" y="41"/>
                </a:cxn>
                <a:cxn ang="0">
                  <a:pos x="10" y="27"/>
                </a:cxn>
                <a:cxn ang="0">
                  <a:pos x="12" y="14"/>
                </a:cxn>
                <a:cxn ang="0">
                  <a:pos x="13" y="0"/>
                </a:cxn>
                <a:cxn ang="0">
                  <a:pos x="13" y="0"/>
                </a:cxn>
                <a:cxn ang="0">
                  <a:pos x="8" y="0"/>
                </a:cxn>
              </a:cxnLst>
              <a:rect l="0" t="0" r="r" b="b"/>
              <a:pathLst>
                <a:path w="13" h="58">
                  <a:moveTo>
                    <a:pt x="8" y="0"/>
                  </a:moveTo>
                  <a:lnTo>
                    <a:pt x="8" y="0"/>
                  </a:lnTo>
                  <a:lnTo>
                    <a:pt x="5" y="14"/>
                  </a:lnTo>
                  <a:lnTo>
                    <a:pt x="3" y="27"/>
                  </a:lnTo>
                  <a:lnTo>
                    <a:pt x="3" y="40"/>
                  </a:lnTo>
                  <a:lnTo>
                    <a:pt x="0" y="58"/>
                  </a:lnTo>
                  <a:lnTo>
                    <a:pt x="5" y="58"/>
                  </a:lnTo>
                  <a:lnTo>
                    <a:pt x="8" y="41"/>
                  </a:lnTo>
                  <a:lnTo>
                    <a:pt x="10" y="27"/>
                  </a:lnTo>
                  <a:lnTo>
                    <a:pt x="12" y="14"/>
                  </a:lnTo>
                  <a:lnTo>
                    <a:pt x="13" y="0"/>
                  </a:lnTo>
                  <a:lnTo>
                    <a:pt x="13" y="0"/>
                  </a:lnTo>
                  <a:lnTo>
                    <a:pt x="8"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92" name="Freeform 68"/>
            <p:cNvSpPr>
              <a:spLocks/>
            </p:cNvSpPr>
            <p:nvPr/>
          </p:nvSpPr>
          <p:spPr bwMode="auto">
            <a:xfrm>
              <a:off x="383" y="512"/>
              <a:ext cx="7" cy="49"/>
            </a:xfrm>
            <a:custGeom>
              <a:avLst/>
              <a:gdLst/>
              <a:ahLst/>
              <a:cxnLst>
                <a:cxn ang="0">
                  <a:pos x="0" y="2"/>
                </a:cxn>
                <a:cxn ang="0">
                  <a:pos x="0" y="2"/>
                </a:cxn>
                <a:cxn ang="0">
                  <a:pos x="2" y="9"/>
                </a:cxn>
                <a:cxn ang="0">
                  <a:pos x="2" y="20"/>
                </a:cxn>
                <a:cxn ang="0">
                  <a:pos x="2" y="33"/>
                </a:cxn>
                <a:cxn ang="0">
                  <a:pos x="0" y="49"/>
                </a:cxn>
                <a:cxn ang="0">
                  <a:pos x="5" y="49"/>
                </a:cxn>
                <a:cxn ang="0">
                  <a:pos x="7" y="33"/>
                </a:cxn>
                <a:cxn ang="0">
                  <a:pos x="7" y="20"/>
                </a:cxn>
                <a:cxn ang="0">
                  <a:pos x="7" y="7"/>
                </a:cxn>
                <a:cxn ang="0">
                  <a:pos x="5" y="0"/>
                </a:cxn>
                <a:cxn ang="0">
                  <a:pos x="5" y="0"/>
                </a:cxn>
                <a:cxn ang="0">
                  <a:pos x="0" y="2"/>
                </a:cxn>
              </a:cxnLst>
              <a:rect l="0" t="0" r="r" b="b"/>
              <a:pathLst>
                <a:path w="7" h="49">
                  <a:moveTo>
                    <a:pt x="0" y="2"/>
                  </a:moveTo>
                  <a:lnTo>
                    <a:pt x="0" y="2"/>
                  </a:lnTo>
                  <a:lnTo>
                    <a:pt x="2" y="9"/>
                  </a:lnTo>
                  <a:lnTo>
                    <a:pt x="2" y="20"/>
                  </a:lnTo>
                  <a:lnTo>
                    <a:pt x="2" y="33"/>
                  </a:lnTo>
                  <a:lnTo>
                    <a:pt x="0" y="49"/>
                  </a:lnTo>
                  <a:lnTo>
                    <a:pt x="5" y="49"/>
                  </a:lnTo>
                  <a:lnTo>
                    <a:pt x="7" y="33"/>
                  </a:lnTo>
                  <a:lnTo>
                    <a:pt x="7" y="20"/>
                  </a:lnTo>
                  <a:lnTo>
                    <a:pt x="7" y="7"/>
                  </a:lnTo>
                  <a:lnTo>
                    <a:pt x="5" y="0"/>
                  </a:lnTo>
                  <a:lnTo>
                    <a:pt x="5" y="0"/>
                  </a:lnTo>
                  <a:lnTo>
                    <a:pt x="0" y="2"/>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93" name="Freeform 69"/>
            <p:cNvSpPr>
              <a:spLocks/>
            </p:cNvSpPr>
            <p:nvPr/>
          </p:nvSpPr>
          <p:spPr bwMode="auto">
            <a:xfrm>
              <a:off x="382" y="497"/>
              <a:ext cx="7" cy="17"/>
            </a:xfrm>
            <a:custGeom>
              <a:avLst/>
              <a:gdLst/>
              <a:ahLst/>
              <a:cxnLst>
                <a:cxn ang="0">
                  <a:pos x="0" y="7"/>
                </a:cxn>
                <a:cxn ang="0">
                  <a:pos x="0" y="7"/>
                </a:cxn>
                <a:cxn ang="0">
                  <a:pos x="3" y="7"/>
                </a:cxn>
                <a:cxn ang="0">
                  <a:pos x="1" y="5"/>
                </a:cxn>
                <a:cxn ang="0">
                  <a:pos x="1" y="9"/>
                </a:cxn>
                <a:cxn ang="0">
                  <a:pos x="1" y="16"/>
                </a:cxn>
                <a:cxn ang="0">
                  <a:pos x="6" y="14"/>
                </a:cxn>
                <a:cxn ang="0">
                  <a:pos x="6" y="9"/>
                </a:cxn>
                <a:cxn ang="0">
                  <a:pos x="6" y="7"/>
                </a:cxn>
                <a:cxn ang="0">
                  <a:pos x="6" y="2"/>
                </a:cxn>
                <a:cxn ang="0">
                  <a:pos x="0" y="0"/>
                </a:cxn>
                <a:cxn ang="0">
                  <a:pos x="0" y="0"/>
                </a:cxn>
                <a:cxn ang="0">
                  <a:pos x="0" y="7"/>
                </a:cxn>
              </a:cxnLst>
              <a:rect l="0" t="0" r="r" b="b"/>
              <a:pathLst>
                <a:path w="6" h="16">
                  <a:moveTo>
                    <a:pt x="0" y="7"/>
                  </a:moveTo>
                  <a:lnTo>
                    <a:pt x="0" y="7"/>
                  </a:lnTo>
                  <a:lnTo>
                    <a:pt x="3" y="7"/>
                  </a:lnTo>
                  <a:lnTo>
                    <a:pt x="1" y="5"/>
                  </a:lnTo>
                  <a:lnTo>
                    <a:pt x="1" y="9"/>
                  </a:lnTo>
                  <a:lnTo>
                    <a:pt x="1" y="16"/>
                  </a:lnTo>
                  <a:lnTo>
                    <a:pt x="6" y="14"/>
                  </a:lnTo>
                  <a:lnTo>
                    <a:pt x="6" y="9"/>
                  </a:lnTo>
                  <a:lnTo>
                    <a:pt x="6" y="7"/>
                  </a:lnTo>
                  <a:lnTo>
                    <a:pt x="6" y="2"/>
                  </a:lnTo>
                  <a:lnTo>
                    <a:pt x="0" y="0"/>
                  </a:lnTo>
                  <a:lnTo>
                    <a:pt x="0" y="0"/>
                  </a:lnTo>
                  <a:lnTo>
                    <a:pt x="0" y="7"/>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94" name="Freeform 70"/>
            <p:cNvSpPr>
              <a:spLocks/>
            </p:cNvSpPr>
            <p:nvPr/>
          </p:nvSpPr>
          <p:spPr bwMode="auto">
            <a:xfrm>
              <a:off x="352" y="495"/>
              <a:ext cx="29" cy="9"/>
            </a:xfrm>
            <a:custGeom>
              <a:avLst/>
              <a:gdLst/>
              <a:ahLst/>
              <a:cxnLst>
                <a:cxn ang="0">
                  <a:pos x="0" y="7"/>
                </a:cxn>
                <a:cxn ang="0">
                  <a:pos x="0" y="7"/>
                </a:cxn>
                <a:cxn ang="0">
                  <a:pos x="18" y="7"/>
                </a:cxn>
                <a:cxn ang="0">
                  <a:pos x="23" y="7"/>
                </a:cxn>
                <a:cxn ang="0">
                  <a:pos x="26" y="9"/>
                </a:cxn>
                <a:cxn ang="0">
                  <a:pos x="30" y="9"/>
                </a:cxn>
                <a:cxn ang="0">
                  <a:pos x="30" y="2"/>
                </a:cxn>
                <a:cxn ang="0">
                  <a:pos x="26" y="2"/>
                </a:cxn>
                <a:cxn ang="0">
                  <a:pos x="23" y="2"/>
                </a:cxn>
                <a:cxn ang="0">
                  <a:pos x="18" y="0"/>
                </a:cxn>
                <a:cxn ang="0">
                  <a:pos x="0" y="0"/>
                </a:cxn>
                <a:cxn ang="0">
                  <a:pos x="0" y="0"/>
                </a:cxn>
                <a:cxn ang="0">
                  <a:pos x="0" y="7"/>
                </a:cxn>
              </a:cxnLst>
              <a:rect l="0" t="0" r="r" b="b"/>
              <a:pathLst>
                <a:path w="30" h="9">
                  <a:moveTo>
                    <a:pt x="0" y="7"/>
                  </a:moveTo>
                  <a:lnTo>
                    <a:pt x="0" y="7"/>
                  </a:lnTo>
                  <a:lnTo>
                    <a:pt x="18" y="7"/>
                  </a:lnTo>
                  <a:lnTo>
                    <a:pt x="23" y="7"/>
                  </a:lnTo>
                  <a:lnTo>
                    <a:pt x="26" y="9"/>
                  </a:lnTo>
                  <a:lnTo>
                    <a:pt x="30" y="9"/>
                  </a:lnTo>
                  <a:lnTo>
                    <a:pt x="30" y="2"/>
                  </a:lnTo>
                  <a:lnTo>
                    <a:pt x="26" y="2"/>
                  </a:lnTo>
                  <a:lnTo>
                    <a:pt x="23" y="2"/>
                  </a:lnTo>
                  <a:lnTo>
                    <a:pt x="18" y="0"/>
                  </a:lnTo>
                  <a:lnTo>
                    <a:pt x="0" y="0"/>
                  </a:lnTo>
                  <a:lnTo>
                    <a:pt x="0" y="0"/>
                  </a:lnTo>
                  <a:lnTo>
                    <a:pt x="0" y="7"/>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95" name="Freeform 71"/>
            <p:cNvSpPr>
              <a:spLocks/>
            </p:cNvSpPr>
            <p:nvPr/>
          </p:nvSpPr>
          <p:spPr bwMode="auto">
            <a:xfrm>
              <a:off x="286" y="495"/>
              <a:ext cx="66" cy="17"/>
            </a:xfrm>
            <a:custGeom>
              <a:avLst/>
              <a:gdLst/>
              <a:ahLst/>
              <a:cxnLst>
                <a:cxn ang="0">
                  <a:pos x="1" y="16"/>
                </a:cxn>
                <a:cxn ang="0">
                  <a:pos x="1" y="16"/>
                </a:cxn>
                <a:cxn ang="0">
                  <a:pos x="16" y="11"/>
                </a:cxn>
                <a:cxn ang="0">
                  <a:pos x="29" y="9"/>
                </a:cxn>
                <a:cxn ang="0">
                  <a:pos x="46" y="9"/>
                </a:cxn>
                <a:cxn ang="0">
                  <a:pos x="65" y="7"/>
                </a:cxn>
                <a:cxn ang="0">
                  <a:pos x="65" y="0"/>
                </a:cxn>
                <a:cxn ang="0">
                  <a:pos x="46" y="2"/>
                </a:cxn>
                <a:cxn ang="0">
                  <a:pos x="29" y="4"/>
                </a:cxn>
                <a:cxn ang="0">
                  <a:pos x="16" y="7"/>
                </a:cxn>
                <a:cxn ang="0">
                  <a:pos x="0" y="9"/>
                </a:cxn>
                <a:cxn ang="0">
                  <a:pos x="0" y="9"/>
                </a:cxn>
                <a:cxn ang="0">
                  <a:pos x="1" y="16"/>
                </a:cxn>
              </a:cxnLst>
              <a:rect l="0" t="0" r="r" b="b"/>
              <a:pathLst>
                <a:path w="65" h="16">
                  <a:moveTo>
                    <a:pt x="1" y="16"/>
                  </a:moveTo>
                  <a:lnTo>
                    <a:pt x="1" y="16"/>
                  </a:lnTo>
                  <a:lnTo>
                    <a:pt x="16" y="11"/>
                  </a:lnTo>
                  <a:lnTo>
                    <a:pt x="29" y="9"/>
                  </a:lnTo>
                  <a:lnTo>
                    <a:pt x="46" y="9"/>
                  </a:lnTo>
                  <a:lnTo>
                    <a:pt x="65" y="7"/>
                  </a:lnTo>
                  <a:lnTo>
                    <a:pt x="65" y="0"/>
                  </a:lnTo>
                  <a:lnTo>
                    <a:pt x="46" y="2"/>
                  </a:lnTo>
                  <a:lnTo>
                    <a:pt x="29" y="4"/>
                  </a:lnTo>
                  <a:lnTo>
                    <a:pt x="16" y="7"/>
                  </a:lnTo>
                  <a:lnTo>
                    <a:pt x="0" y="9"/>
                  </a:lnTo>
                  <a:lnTo>
                    <a:pt x="0" y="9"/>
                  </a:lnTo>
                  <a:lnTo>
                    <a:pt x="1" y="16"/>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96" name="Freeform 72"/>
            <p:cNvSpPr>
              <a:spLocks/>
            </p:cNvSpPr>
            <p:nvPr/>
          </p:nvSpPr>
          <p:spPr bwMode="auto">
            <a:xfrm>
              <a:off x="246" y="505"/>
              <a:ext cx="42" cy="23"/>
            </a:xfrm>
            <a:custGeom>
              <a:avLst/>
              <a:gdLst/>
              <a:ahLst/>
              <a:cxnLst>
                <a:cxn ang="0">
                  <a:pos x="1" y="22"/>
                </a:cxn>
                <a:cxn ang="0">
                  <a:pos x="1" y="22"/>
                </a:cxn>
                <a:cxn ang="0">
                  <a:pos x="9" y="18"/>
                </a:cxn>
                <a:cxn ang="0">
                  <a:pos x="18" y="14"/>
                </a:cxn>
                <a:cxn ang="0">
                  <a:pos x="26" y="9"/>
                </a:cxn>
                <a:cxn ang="0">
                  <a:pos x="42" y="7"/>
                </a:cxn>
                <a:cxn ang="0">
                  <a:pos x="41" y="0"/>
                </a:cxn>
                <a:cxn ang="0">
                  <a:pos x="26" y="5"/>
                </a:cxn>
                <a:cxn ang="0">
                  <a:pos x="14" y="9"/>
                </a:cxn>
                <a:cxn ang="0">
                  <a:pos x="6" y="13"/>
                </a:cxn>
                <a:cxn ang="0">
                  <a:pos x="0" y="18"/>
                </a:cxn>
                <a:cxn ang="0">
                  <a:pos x="0" y="18"/>
                </a:cxn>
                <a:cxn ang="0">
                  <a:pos x="1" y="22"/>
                </a:cxn>
              </a:cxnLst>
              <a:rect l="0" t="0" r="r" b="b"/>
              <a:pathLst>
                <a:path w="42" h="22">
                  <a:moveTo>
                    <a:pt x="1" y="22"/>
                  </a:moveTo>
                  <a:lnTo>
                    <a:pt x="1" y="22"/>
                  </a:lnTo>
                  <a:lnTo>
                    <a:pt x="9" y="18"/>
                  </a:lnTo>
                  <a:lnTo>
                    <a:pt x="18" y="14"/>
                  </a:lnTo>
                  <a:lnTo>
                    <a:pt x="26" y="9"/>
                  </a:lnTo>
                  <a:lnTo>
                    <a:pt x="42" y="7"/>
                  </a:lnTo>
                  <a:lnTo>
                    <a:pt x="41" y="0"/>
                  </a:lnTo>
                  <a:lnTo>
                    <a:pt x="26" y="5"/>
                  </a:lnTo>
                  <a:lnTo>
                    <a:pt x="14" y="9"/>
                  </a:lnTo>
                  <a:lnTo>
                    <a:pt x="6" y="13"/>
                  </a:lnTo>
                  <a:lnTo>
                    <a:pt x="0" y="18"/>
                  </a:lnTo>
                  <a:lnTo>
                    <a:pt x="0" y="18"/>
                  </a:lnTo>
                  <a:lnTo>
                    <a:pt x="1" y="22"/>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97" name="Freeform 73"/>
            <p:cNvSpPr>
              <a:spLocks/>
            </p:cNvSpPr>
            <p:nvPr/>
          </p:nvSpPr>
          <p:spPr bwMode="auto">
            <a:xfrm>
              <a:off x="226" y="524"/>
              <a:ext cx="21" cy="13"/>
            </a:xfrm>
            <a:custGeom>
              <a:avLst/>
              <a:gdLst/>
              <a:ahLst/>
              <a:cxnLst>
                <a:cxn ang="0">
                  <a:pos x="0" y="11"/>
                </a:cxn>
                <a:cxn ang="0">
                  <a:pos x="0" y="11"/>
                </a:cxn>
                <a:cxn ang="0">
                  <a:pos x="3" y="14"/>
                </a:cxn>
                <a:cxn ang="0">
                  <a:pos x="10" y="11"/>
                </a:cxn>
                <a:cxn ang="0">
                  <a:pos x="16" y="9"/>
                </a:cxn>
                <a:cxn ang="0">
                  <a:pos x="21" y="4"/>
                </a:cxn>
                <a:cxn ang="0">
                  <a:pos x="20" y="0"/>
                </a:cxn>
                <a:cxn ang="0">
                  <a:pos x="13" y="2"/>
                </a:cxn>
                <a:cxn ang="0">
                  <a:pos x="8" y="7"/>
                </a:cxn>
                <a:cxn ang="0">
                  <a:pos x="2" y="9"/>
                </a:cxn>
                <a:cxn ang="0">
                  <a:pos x="3" y="11"/>
                </a:cxn>
                <a:cxn ang="0">
                  <a:pos x="3" y="11"/>
                </a:cxn>
                <a:cxn ang="0">
                  <a:pos x="0" y="11"/>
                </a:cxn>
              </a:cxnLst>
              <a:rect l="0" t="0" r="r" b="b"/>
              <a:pathLst>
                <a:path w="21" h="14">
                  <a:moveTo>
                    <a:pt x="0" y="11"/>
                  </a:moveTo>
                  <a:lnTo>
                    <a:pt x="0" y="11"/>
                  </a:lnTo>
                  <a:lnTo>
                    <a:pt x="3" y="14"/>
                  </a:lnTo>
                  <a:lnTo>
                    <a:pt x="10" y="11"/>
                  </a:lnTo>
                  <a:lnTo>
                    <a:pt x="16" y="9"/>
                  </a:lnTo>
                  <a:lnTo>
                    <a:pt x="21" y="4"/>
                  </a:lnTo>
                  <a:lnTo>
                    <a:pt x="20" y="0"/>
                  </a:lnTo>
                  <a:lnTo>
                    <a:pt x="13" y="2"/>
                  </a:lnTo>
                  <a:lnTo>
                    <a:pt x="8" y="7"/>
                  </a:lnTo>
                  <a:lnTo>
                    <a:pt x="2" y="9"/>
                  </a:lnTo>
                  <a:lnTo>
                    <a:pt x="3" y="11"/>
                  </a:lnTo>
                  <a:lnTo>
                    <a:pt x="3" y="11"/>
                  </a:lnTo>
                  <a:lnTo>
                    <a:pt x="0" y="11"/>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98" name="Freeform 74"/>
            <p:cNvSpPr>
              <a:spLocks/>
            </p:cNvSpPr>
            <p:nvPr/>
          </p:nvSpPr>
          <p:spPr bwMode="auto">
            <a:xfrm>
              <a:off x="226" y="414"/>
              <a:ext cx="5" cy="119"/>
            </a:xfrm>
            <a:custGeom>
              <a:avLst/>
              <a:gdLst/>
              <a:ahLst/>
              <a:cxnLst>
                <a:cxn ang="0">
                  <a:pos x="5" y="0"/>
                </a:cxn>
                <a:cxn ang="0">
                  <a:pos x="0" y="0"/>
                </a:cxn>
                <a:cxn ang="0">
                  <a:pos x="0" y="119"/>
                </a:cxn>
                <a:cxn ang="0">
                  <a:pos x="3" y="119"/>
                </a:cxn>
                <a:cxn ang="0">
                  <a:pos x="5" y="0"/>
                </a:cxn>
                <a:cxn ang="0">
                  <a:pos x="5" y="0"/>
                </a:cxn>
              </a:cxnLst>
              <a:rect l="0" t="0" r="r" b="b"/>
              <a:pathLst>
                <a:path w="5" h="119">
                  <a:moveTo>
                    <a:pt x="5" y="0"/>
                  </a:moveTo>
                  <a:lnTo>
                    <a:pt x="0" y="0"/>
                  </a:lnTo>
                  <a:lnTo>
                    <a:pt x="0" y="119"/>
                  </a:lnTo>
                  <a:lnTo>
                    <a:pt x="3" y="119"/>
                  </a:lnTo>
                  <a:lnTo>
                    <a:pt x="5" y="0"/>
                  </a:lnTo>
                  <a:lnTo>
                    <a:pt x="5"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99" name="Freeform 75"/>
            <p:cNvSpPr>
              <a:spLocks/>
            </p:cNvSpPr>
            <p:nvPr/>
          </p:nvSpPr>
          <p:spPr bwMode="auto">
            <a:xfrm>
              <a:off x="226" y="414"/>
              <a:ext cx="21" cy="19"/>
            </a:xfrm>
            <a:custGeom>
              <a:avLst/>
              <a:gdLst/>
              <a:ahLst/>
              <a:cxnLst>
                <a:cxn ang="0">
                  <a:pos x="20" y="11"/>
                </a:cxn>
                <a:cxn ang="0">
                  <a:pos x="20" y="11"/>
                </a:cxn>
                <a:cxn ang="0">
                  <a:pos x="7" y="2"/>
                </a:cxn>
                <a:cxn ang="0">
                  <a:pos x="5" y="0"/>
                </a:cxn>
                <a:cxn ang="0">
                  <a:pos x="0" y="2"/>
                </a:cxn>
                <a:cxn ang="0">
                  <a:pos x="3" y="7"/>
                </a:cxn>
                <a:cxn ang="0">
                  <a:pos x="20" y="18"/>
                </a:cxn>
                <a:cxn ang="0">
                  <a:pos x="20" y="18"/>
                </a:cxn>
                <a:cxn ang="0">
                  <a:pos x="20" y="11"/>
                </a:cxn>
              </a:cxnLst>
              <a:rect l="0" t="0" r="r" b="b"/>
              <a:pathLst>
                <a:path w="20" h="18">
                  <a:moveTo>
                    <a:pt x="20" y="11"/>
                  </a:moveTo>
                  <a:lnTo>
                    <a:pt x="20" y="11"/>
                  </a:lnTo>
                  <a:lnTo>
                    <a:pt x="7" y="2"/>
                  </a:lnTo>
                  <a:lnTo>
                    <a:pt x="5" y="0"/>
                  </a:lnTo>
                  <a:lnTo>
                    <a:pt x="0" y="2"/>
                  </a:lnTo>
                  <a:lnTo>
                    <a:pt x="3" y="7"/>
                  </a:lnTo>
                  <a:lnTo>
                    <a:pt x="20" y="18"/>
                  </a:lnTo>
                  <a:lnTo>
                    <a:pt x="20" y="18"/>
                  </a:lnTo>
                  <a:lnTo>
                    <a:pt x="20" y="11"/>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100" name="Freeform 76"/>
            <p:cNvSpPr>
              <a:spLocks/>
            </p:cNvSpPr>
            <p:nvPr/>
          </p:nvSpPr>
          <p:spPr bwMode="auto">
            <a:xfrm>
              <a:off x="246" y="426"/>
              <a:ext cx="36" cy="23"/>
            </a:xfrm>
            <a:custGeom>
              <a:avLst/>
              <a:gdLst/>
              <a:ahLst/>
              <a:cxnLst>
                <a:cxn ang="0">
                  <a:pos x="36" y="19"/>
                </a:cxn>
                <a:cxn ang="0">
                  <a:pos x="36" y="19"/>
                </a:cxn>
                <a:cxn ang="0">
                  <a:pos x="19" y="10"/>
                </a:cxn>
                <a:cxn ang="0">
                  <a:pos x="0" y="0"/>
                </a:cxn>
                <a:cxn ang="0">
                  <a:pos x="0" y="7"/>
                </a:cxn>
                <a:cxn ang="0">
                  <a:pos x="18" y="18"/>
                </a:cxn>
                <a:cxn ang="0">
                  <a:pos x="34" y="23"/>
                </a:cxn>
                <a:cxn ang="0">
                  <a:pos x="34" y="23"/>
                </a:cxn>
                <a:cxn ang="0">
                  <a:pos x="36" y="19"/>
                </a:cxn>
              </a:cxnLst>
              <a:rect l="0" t="0" r="r" b="b"/>
              <a:pathLst>
                <a:path w="36" h="23">
                  <a:moveTo>
                    <a:pt x="36" y="19"/>
                  </a:moveTo>
                  <a:lnTo>
                    <a:pt x="36" y="19"/>
                  </a:lnTo>
                  <a:lnTo>
                    <a:pt x="19" y="10"/>
                  </a:lnTo>
                  <a:lnTo>
                    <a:pt x="0" y="0"/>
                  </a:lnTo>
                  <a:lnTo>
                    <a:pt x="0" y="7"/>
                  </a:lnTo>
                  <a:lnTo>
                    <a:pt x="18" y="18"/>
                  </a:lnTo>
                  <a:lnTo>
                    <a:pt x="34" y="23"/>
                  </a:lnTo>
                  <a:lnTo>
                    <a:pt x="34" y="23"/>
                  </a:lnTo>
                  <a:lnTo>
                    <a:pt x="36" y="19"/>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101" name="Freeform 77"/>
            <p:cNvSpPr>
              <a:spLocks/>
            </p:cNvSpPr>
            <p:nvPr/>
          </p:nvSpPr>
          <p:spPr bwMode="auto">
            <a:xfrm>
              <a:off x="279" y="444"/>
              <a:ext cx="31" cy="13"/>
            </a:xfrm>
            <a:custGeom>
              <a:avLst/>
              <a:gdLst/>
              <a:ahLst/>
              <a:cxnLst>
                <a:cxn ang="0">
                  <a:pos x="30" y="8"/>
                </a:cxn>
                <a:cxn ang="0">
                  <a:pos x="30" y="8"/>
                </a:cxn>
                <a:cxn ang="0">
                  <a:pos x="15" y="4"/>
                </a:cxn>
                <a:cxn ang="0">
                  <a:pos x="2" y="0"/>
                </a:cxn>
                <a:cxn ang="0">
                  <a:pos x="0" y="4"/>
                </a:cxn>
                <a:cxn ang="0">
                  <a:pos x="13" y="9"/>
                </a:cxn>
                <a:cxn ang="0">
                  <a:pos x="28" y="13"/>
                </a:cxn>
                <a:cxn ang="0">
                  <a:pos x="28" y="13"/>
                </a:cxn>
                <a:cxn ang="0">
                  <a:pos x="30" y="8"/>
                </a:cxn>
              </a:cxnLst>
              <a:rect l="0" t="0" r="r" b="b"/>
              <a:pathLst>
                <a:path w="30" h="13">
                  <a:moveTo>
                    <a:pt x="30" y="8"/>
                  </a:moveTo>
                  <a:lnTo>
                    <a:pt x="30" y="8"/>
                  </a:lnTo>
                  <a:lnTo>
                    <a:pt x="15" y="4"/>
                  </a:lnTo>
                  <a:lnTo>
                    <a:pt x="2" y="0"/>
                  </a:lnTo>
                  <a:lnTo>
                    <a:pt x="0" y="4"/>
                  </a:lnTo>
                  <a:lnTo>
                    <a:pt x="13" y="9"/>
                  </a:lnTo>
                  <a:lnTo>
                    <a:pt x="28" y="13"/>
                  </a:lnTo>
                  <a:lnTo>
                    <a:pt x="28" y="13"/>
                  </a:lnTo>
                  <a:lnTo>
                    <a:pt x="30" y="8"/>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102" name="Freeform 78"/>
            <p:cNvSpPr>
              <a:spLocks/>
            </p:cNvSpPr>
            <p:nvPr/>
          </p:nvSpPr>
          <p:spPr bwMode="auto">
            <a:xfrm>
              <a:off x="309" y="454"/>
              <a:ext cx="40" cy="8"/>
            </a:xfrm>
            <a:custGeom>
              <a:avLst/>
              <a:gdLst/>
              <a:ahLst/>
              <a:cxnLst>
                <a:cxn ang="0">
                  <a:pos x="41" y="1"/>
                </a:cxn>
                <a:cxn ang="0">
                  <a:pos x="41" y="1"/>
                </a:cxn>
                <a:cxn ang="0">
                  <a:pos x="21" y="1"/>
                </a:cxn>
                <a:cxn ang="0">
                  <a:pos x="2" y="0"/>
                </a:cxn>
                <a:cxn ang="0">
                  <a:pos x="0" y="5"/>
                </a:cxn>
                <a:cxn ang="0">
                  <a:pos x="20" y="9"/>
                </a:cxn>
                <a:cxn ang="0">
                  <a:pos x="41" y="9"/>
                </a:cxn>
                <a:cxn ang="0">
                  <a:pos x="41" y="9"/>
                </a:cxn>
                <a:cxn ang="0">
                  <a:pos x="41" y="1"/>
                </a:cxn>
              </a:cxnLst>
              <a:rect l="0" t="0" r="r" b="b"/>
              <a:pathLst>
                <a:path w="41" h="9">
                  <a:moveTo>
                    <a:pt x="41" y="1"/>
                  </a:moveTo>
                  <a:lnTo>
                    <a:pt x="41" y="1"/>
                  </a:lnTo>
                  <a:lnTo>
                    <a:pt x="21" y="1"/>
                  </a:lnTo>
                  <a:lnTo>
                    <a:pt x="2" y="0"/>
                  </a:lnTo>
                  <a:lnTo>
                    <a:pt x="0" y="5"/>
                  </a:lnTo>
                  <a:lnTo>
                    <a:pt x="20" y="9"/>
                  </a:lnTo>
                  <a:lnTo>
                    <a:pt x="41" y="9"/>
                  </a:lnTo>
                  <a:lnTo>
                    <a:pt x="41" y="9"/>
                  </a:lnTo>
                  <a:lnTo>
                    <a:pt x="41" y="1"/>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103" name="Freeform 79"/>
            <p:cNvSpPr>
              <a:spLocks/>
            </p:cNvSpPr>
            <p:nvPr/>
          </p:nvSpPr>
          <p:spPr bwMode="auto">
            <a:xfrm>
              <a:off x="349" y="448"/>
              <a:ext cx="40" cy="13"/>
            </a:xfrm>
            <a:custGeom>
              <a:avLst/>
              <a:gdLst/>
              <a:ahLst/>
              <a:cxnLst>
                <a:cxn ang="0">
                  <a:pos x="36" y="0"/>
                </a:cxn>
                <a:cxn ang="0">
                  <a:pos x="36" y="0"/>
                </a:cxn>
                <a:cxn ang="0">
                  <a:pos x="28" y="5"/>
                </a:cxn>
                <a:cxn ang="0">
                  <a:pos x="20" y="7"/>
                </a:cxn>
                <a:cxn ang="0">
                  <a:pos x="10" y="7"/>
                </a:cxn>
                <a:cxn ang="0">
                  <a:pos x="0" y="5"/>
                </a:cxn>
                <a:cxn ang="0">
                  <a:pos x="0" y="13"/>
                </a:cxn>
                <a:cxn ang="0">
                  <a:pos x="10" y="13"/>
                </a:cxn>
                <a:cxn ang="0">
                  <a:pos x="20" y="13"/>
                </a:cxn>
                <a:cxn ang="0">
                  <a:pos x="29" y="11"/>
                </a:cxn>
                <a:cxn ang="0">
                  <a:pos x="39" y="5"/>
                </a:cxn>
                <a:cxn ang="0">
                  <a:pos x="39" y="5"/>
                </a:cxn>
                <a:cxn ang="0">
                  <a:pos x="36" y="0"/>
                </a:cxn>
              </a:cxnLst>
              <a:rect l="0" t="0" r="r" b="b"/>
              <a:pathLst>
                <a:path w="39" h="13">
                  <a:moveTo>
                    <a:pt x="36" y="0"/>
                  </a:moveTo>
                  <a:lnTo>
                    <a:pt x="36" y="0"/>
                  </a:lnTo>
                  <a:lnTo>
                    <a:pt x="28" y="5"/>
                  </a:lnTo>
                  <a:lnTo>
                    <a:pt x="20" y="7"/>
                  </a:lnTo>
                  <a:lnTo>
                    <a:pt x="10" y="7"/>
                  </a:lnTo>
                  <a:lnTo>
                    <a:pt x="0" y="5"/>
                  </a:lnTo>
                  <a:lnTo>
                    <a:pt x="0" y="13"/>
                  </a:lnTo>
                  <a:lnTo>
                    <a:pt x="10" y="13"/>
                  </a:lnTo>
                  <a:lnTo>
                    <a:pt x="20" y="13"/>
                  </a:lnTo>
                  <a:lnTo>
                    <a:pt x="29" y="11"/>
                  </a:lnTo>
                  <a:lnTo>
                    <a:pt x="39" y="5"/>
                  </a:lnTo>
                  <a:lnTo>
                    <a:pt x="39" y="5"/>
                  </a:lnTo>
                  <a:lnTo>
                    <a:pt x="36"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104" name="Freeform 80"/>
            <p:cNvSpPr>
              <a:spLocks/>
            </p:cNvSpPr>
            <p:nvPr/>
          </p:nvSpPr>
          <p:spPr bwMode="auto">
            <a:xfrm>
              <a:off x="385" y="446"/>
              <a:ext cx="10" cy="21"/>
            </a:xfrm>
            <a:custGeom>
              <a:avLst/>
              <a:gdLst/>
              <a:ahLst/>
              <a:cxnLst>
                <a:cxn ang="0">
                  <a:pos x="2" y="7"/>
                </a:cxn>
                <a:cxn ang="0">
                  <a:pos x="2" y="7"/>
                </a:cxn>
                <a:cxn ang="0">
                  <a:pos x="2" y="16"/>
                </a:cxn>
                <a:cxn ang="0">
                  <a:pos x="3" y="20"/>
                </a:cxn>
                <a:cxn ang="0">
                  <a:pos x="8" y="18"/>
                </a:cxn>
                <a:cxn ang="0">
                  <a:pos x="8" y="15"/>
                </a:cxn>
                <a:cxn ang="0">
                  <a:pos x="10" y="9"/>
                </a:cxn>
                <a:cxn ang="0">
                  <a:pos x="8" y="6"/>
                </a:cxn>
                <a:cxn ang="0">
                  <a:pos x="7" y="4"/>
                </a:cxn>
                <a:cxn ang="0">
                  <a:pos x="3" y="0"/>
                </a:cxn>
                <a:cxn ang="0">
                  <a:pos x="2" y="2"/>
                </a:cxn>
                <a:cxn ang="0">
                  <a:pos x="0" y="2"/>
                </a:cxn>
                <a:cxn ang="0">
                  <a:pos x="3" y="7"/>
                </a:cxn>
                <a:cxn ang="0">
                  <a:pos x="3" y="7"/>
                </a:cxn>
                <a:cxn ang="0">
                  <a:pos x="3" y="7"/>
                </a:cxn>
                <a:cxn ang="0">
                  <a:pos x="3" y="7"/>
                </a:cxn>
                <a:cxn ang="0">
                  <a:pos x="3" y="7"/>
                </a:cxn>
                <a:cxn ang="0">
                  <a:pos x="3" y="9"/>
                </a:cxn>
                <a:cxn ang="0">
                  <a:pos x="3" y="15"/>
                </a:cxn>
                <a:cxn ang="0">
                  <a:pos x="3" y="16"/>
                </a:cxn>
                <a:cxn ang="0">
                  <a:pos x="7" y="18"/>
                </a:cxn>
                <a:cxn ang="0">
                  <a:pos x="7" y="15"/>
                </a:cxn>
                <a:cxn ang="0">
                  <a:pos x="7" y="7"/>
                </a:cxn>
                <a:cxn ang="0">
                  <a:pos x="7" y="7"/>
                </a:cxn>
                <a:cxn ang="0">
                  <a:pos x="2" y="7"/>
                </a:cxn>
              </a:cxnLst>
              <a:rect l="0" t="0" r="r" b="b"/>
              <a:pathLst>
                <a:path w="10" h="20">
                  <a:moveTo>
                    <a:pt x="2" y="7"/>
                  </a:moveTo>
                  <a:lnTo>
                    <a:pt x="2" y="7"/>
                  </a:lnTo>
                  <a:lnTo>
                    <a:pt x="2" y="16"/>
                  </a:lnTo>
                  <a:lnTo>
                    <a:pt x="3" y="20"/>
                  </a:lnTo>
                  <a:lnTo>
                    <a:pt x="8" y="18"/>
                  </a:lnTo>
                  <a:lnTo>
                    <a:pt x="8" y="15"/>
                  </a:lnTo>
                  <a:lnTo>
                    <a:pt x="10" y="9"/>
                  </a:lnTo>
                  <a:lnTo>
                    <a:pt x="8" y="6"/>
                  </a:lnTo>
                  <a:lnTo>
                    <a:pt x="7" y="4"/>
                  </a:lnTo>
                  <a:lnTo>
                    <a:pt x="3" y="0"/>
                  </a:lnTo>
                  <a:lnTo>
                    <a:pt x="2" y="2"/>
                  </a:lnTo>
                  <a:lnTo>
                    <a:pt x="0" y="2"/>
                  </a:lnTo>
                  <a:lnTo>
                    <a:pt x="3" y="7"/>
                  </a:lnTo>
                  <a:lnTo>
                    <a:pt x="3" y="7"/>
                  </a:lnTo>
                  <a:lnTo>
                    <a:pt x="3" y="7"/>
                  </a:lnTo>
                  <a:lnTo>
                    <a:pt x="3" y="7"/>
                  </a:lnTo>
                  <a:lnTo>
                    <a:pt x="3" y="7"/>
                  </a:lnTo>
                  <a:lnTo>
                    <a:pt x="3" y="9"/>
                  </a:lnTo>
                  <a:lnTo>
                    <a:pt x="3" y="15"/>
                  </a:lnTo>
                  <a:lnTo>
                    <a:pt x="3" y="16"/>
                  </a:lnTo>
                  <a:lnTo>
                    <a:pt x="7" y="18"/>
                  </a:lnTo>
                  <a:lnTo>
                    <a:pt x="7" y="15"/>
                  </a:lnTo>
                  <a:lnTo>
                    <a:pt x="7" y="7"/>
                  </a:lnTo>
                  <a:lnTo>
                    <a:pt x="7" y="7"/>
                  </a:lnTo>
                  <a:lnTo>
                    <a:pt x="2" y="7"/>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105" name="Freeform 81"/>
            <p:cNvSpPr>
              <a:spLocks/>
            </p:cNvSpPr>
            <p:nvPr/>
          </p:nvSpPr>
          <p:spPr bwMode="auto">
            <a:xfrm>
              <a:off x="383" y="395"/>
              <a:ext cx="9" cy="59"/>
            </a:xfrm>
            <a:custGeom>
              <a:avLst/>
              <a:gdLst/>
              <a:ahLst/>
              <a:cxnLst>
                <a:cxn ang="0">
                  <a:pos x="0" y="0"/>
                </a:cxn>
                <a:cxn ang="0">
                  <a:pos x="0" y="0"/>
                </a:cxn>
                <a:cxn ang="0">
                  <a:pos x="4" y="20"/>
                </a:cxn>
                <a:cxn ang="0">
                  <a:pos x="4" y="31"/>
                </a:cxn>
                <a:cxn ang="0">
                  <a:pos x="4" y="40"/>
                </a:cxn>
                <a:cxn ang="0">
                  <a:pos x="4" y="59"/>
                </a:cxn>
                <a:cxn ang="0">
                  <a:pos x="9" y="59"/>
                </a:cxn>
                <a:cxn ang="0">
                  <a:pos x="9" y="40"/>
                </a:cxn>
                <a:cxn ang="0">
                  <a:pos x="9" y="31"/>
                </a:cxn>
                <a:cxn ang="0">
                  <a:pos x="9" y="20"/>
                </a:cxn>
                <a:cxn ang="0">
                  <a:pos x="5" y="0"/>
                </a:cxn>
                <a:cxn ang="0">
                  <a:pos x="5" y="0"/>
                </a:cxn>
                <a:cxn ang="0">
                  <a:pos x="0" y="0"/>
                </a:cxn>
              </a:cxnLst>
              <a:rect l="0" t="0" r="r" b="b"/>
              <a:pathLst>
                <a:path w="9" h="59">
                  <a:moveTo>
                    <a:pt x="0" y="0"/>
                  </a:moveTo>
                  <a:lnTo>
                    <a:pt x="0" y="0"/>
                  </a:lnTo>
                  <a:lnTo>
                    <a:pt x="4" y="20"/>
                  </a:lnTo>
                  <a:lnTo>
                    <a:pt x="4" y="31"/>
                  </a:lnTo>
                  <a:lnTo>
                    <a:pt x="4" y="40"/>
                  </a:lnTo>
                  <a:lnTo>
                    <a:pt x="4" y="59"/>
                  </a:lnTo>
                  <a:lnTo>
                    <a:pt x="9" y="59"/>
                  </a:lnTo>
                  <a:lnTo>
                    <a:pt x="9" y="40"/>
                  </a:lnTo>
                  <a:lnTo>
                    <a:pt x="9" y="31"/>
                  </a:lnTo>
                  <a:lnTo>
                    <a:pt x="9" y="20"/>
                  </a:lnTo>
                  <a:lnTo>
                    <a:pt x="5" y="0"/>
                  </a:lnTo>
                  <a:lnTo>
                    <a:pt x="5" y="0"/>
                  </a:lnTo>
                  <a:lnTo>
                    <a:pt x="0"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106" name="Freeform 82"/>
            <p:cNvSpPr>
              <a:spLocks/>
            </p:cNvSpPr>
            <p:nvPr/>
          </p:nvSpPr>
          <p:spPr bwMode="auto">
            <a:xfrm>
              <a:off x="375" y="331"/>
              <a:ext cx="14" cy="64"/>
            </a:xfrm>
            <a:custGeom>
              <a:avLst/>
              <a:gdLst/>
              <a:ahLst/>
              <a:cxnLst>
                <a:cxn ang="0">
                  <a:pos x="0" y="0"/>
                </a:cxn>
                <a:cxn ang="0">
                  <a:pos x="0" y="0"/>
                </a:cxn>
                <a:cxn ang="0">
                  <a:pos x="2" y="14"/>
                </a:cxn>
                <a:cxn ang="0">
                  <a:pos x="3" y="25"/>
                </a:cxn>
                <a:cxn ang="0">
                  <a:pos x="5" y="39"/>
                </a:cxn>
                <a:cxn ang="0">
                  <a:pos x="8" y="63"/>
                </a:cxn>
                <a:cxn ang="0">
                  <a:pos x="13" y="63"/>
                </a:cxn>
                <a:cxn ang="0">
                  <a:pos x="12" y="38"/>
                </a:cxn>
                <a:cxn ang="0">
                  <a:pos x="8" y="25"/>
                </a:cxn>
                <a:cxn ang="0">
                  <a:pos x="7" y="12"/>
                </a:cxn>
                <a:cxn ang="0">
                  <a:pos x="5" y="0"/>
                </a:cxn>
                <a:cxn ang="0">
                  <a:pos x="5" y="0"/>
                </a:cxn>
                <a:cxn ang="0">
                  <a:pos x="0" y="0"/>
                </a:cxn>
              </a:cxnLst>
              <a:rect l="0" t="0" r="r" b="b"/>
              <a:pathLst>
                <a:path w="13" h="63">
                  <a:moveTo>
                    <a:pt x="0" y="0"/>
                  </a:moveTo>
                  <a:lnTo>
                    <a:pt x="0" y="0"/>
                  </a:lnTo>
                  <a:lnTo>
                    <a:pt x="2" y="14"/>
                  </a:lnTo>
                  <a:lnTo>
                    <a:pt x="3" y="25"/>
                  </a:lnTo>
                  <a:lnTo>
                    <a:pt x="5" y="39"/>
                  </a:lnTo>
                  <a:lnTo>
                    <a:pt x="8" y="63"/>
                  </a:lnTo>
                  <a:lnTo>
                    <a:pt x="13" y="63"/>
                  </a:lnTo>
                  <a:lnTo>
                    <a:pt x="12" y="38"/>
                  </a:lnTo>
                  <a:lnTo>
                    <a:pt x="8" y="25"/>
                  </a:lnTo>
                  <a:lnTo>
                    <a:pt x="7" y="12"/>
                  </a:lnTo>
                  <a:lnTo>
                    <a:pt x="5" y="0"/>
                  </a:lnTo>
                  <a:lnTo>
                    <a:pt x="5" y="0"/>
                  </a:lnTo>
                  <a:lnTo>
                    <a:pt x="0"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107" name="Freeform 83"/>
            <p:cNvSpPr>
              <a:spLocks/>
            </p:cNvSpPr>
            <p:nvPr/>
          </p:nvSpPr>
          <p:spPr bwMode="auto">
            <a:xfrm>
              <a:off x="363" y="284"/>
              <a:ext cx="17" cy="47"/>
            </a:xfrm>
            <a:custGeom>
              <a:avLst/>
              <a:gdLst/>
              <a:ahLst/>
              <a:cxnLst>
                <a:cxn ang="0">
                  <a:pos x="0" y="2"/>
                </a:cxn>
                <a:cxn ang="0">
                  <a:pos x="0" y="2"/>
                </a:cxn>
                <a:cxn ang="0">
                  <a:pos x="5" y="14"/>
                </a:cxn>
                <a:cxn ang="0">
                  <a:pos x="8" y="25"/>
                </a:cxn>
                <a:cxn ang="0">
                  <a:pos x="12" y="36"/>
                </a:cxn>
                <a:cxn ang="0">
                  <a:pos x="13" y="49"/>
                </a:cxn>
                <a:cxn ang="0">
                  <a:pos x="18" y="49"/>
                </a:cxn>
                <a:cxn ang="0">
                  <a:pos x="16" y="34"/>
                </a:cxn>
                <a:cxn ang="0">
                  <a:pos x="13" y="23"/>
                </a:cxn>
                <a:cxn ang="0">
                  <a:pos x="10" y="14"/>
                </a:cxn>
                <a:cxn ang="0">
                  <a:pos x="5" y="0"/>
                </a:cxn>
                <a:cxn ang="0">
                  <a:pos x="5" y="0"/>
                </a:cxn>
                <a:cxn ang="0">
                  <a:pos x="0" y="2"/>
                </a:cxn>
              </a:cxnLst>
              <a:rect l="0" t="0" r="r" b="b"/>
              <a:pathLst>
                <a:path w="18" h="49">
                  <a:moveTo>
                    <a:pt x="0" y="2"/>
                  </a:moveTo>
                  <a:lnTo>
                    <a:pt x="0" y="2"/>
                  </a:lnTo>
                  <a:lnTo>
                    <a:pt x="5" y="14"/>
                  </a:lnTo>
                  <a:lnTo>
                    <a:pt x="8" y="25"/>
                  </a:lnTo>
                  <a:lnTo>
                    <a:pt x="12" y="36"/>
                  </a:lnTo>
                  <a:lnTo>
                    <a:pt x="13" y="49"/>
                  </a:lnTo>
                  <a:lnTo>
                    <a:pt x="18" y="49"/>
                  </a:lnTo>
                  <a:lnTo>
                    <a:pt x="16" y="34"/>
                  </a:lnTo>
                  <a:lnTo>
                    <a:pt x="13" y="23"/>
                  </a:lnTo>
                  <a:lnTo>
                    <a:pt x="10" y="14"/>
                  </a:lnTo>
                  <a:lnTo>
                    <a:pt x="5" y="0"/>
                  </a:lnTo>
                  <a:lnTo>
                    <a:pt x="5" y="0"/>
                  </a:lnTo>
                  <a:lnTo>
                    <a:pt x="0" y="2"/>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108" name="Freeform 84"/>
            <p:cNvSpPr>
              <a:spLocks/>
            </p:cNvSpPr>
            <p:nvPr/>
          </p:nvSpPr>
          <p:spPr bwMode="auto">
            <a:xfrm>
              <a:off x="342" y="248"/>
              <a:ext cx="26" cy="38"/>
            </a:xfrm>
            <a:custGeom>
              <a:avLst/>
              <a:gdLst/>
              <a:ahLst/>
              <a:cxnLst>
                <a:cxn ang="0">
                  <a:pos x="0" y="0"/>
                </a:cxn>
                <a:cxn ang="0">
                  <a:pos x="0" y="5"/>
                </a:cxn>
                <a:cxn ang="0">
                  <a:pos x="2" y="9"/>
                </a:cxn>
                <a:cxn ang="0">
                  <a:pos x="10" y="18"/>
                </a:cxn>
                <a:cxn ang="0">
                  <a:pos x="17" y="29"/>
                </a:cxn>
                <a:cxn ang="0">
                  <a:pos x="20" y="38"/>
                </a:cxn>
                <a:cxn ang="0">
                  <a:pos x="25" y="36"/>
                </a:cxn>
                <a:cxn ang="0">
                  <a:pos x="20" y="25"/>
                </a:cxn>
                <a:cxn ang="0">
                  <a:pos x="14" y="14"/>
                </a:cxn>
                <a:cxn ang="0">
                  <a:pos x="7" y="3"/>
                </a:cxn>
                <a:cxn ang="0">
                  <a:pos x="0" y="0"/>
                </a:cxn>
                <a:cxn ang="0">
                  <a:pos x="0" y="5"/>
                </a:cxn>
                <a:cxn ang="0">
                  <a:pos x="0" y="0"/>
                </a:cxn>
              </a:cxnLst>
              <a:rect l="0" t="0" r="r" b="b"/>
              <a:pathLst>
                <a:path w="25" h="38">
                  <a:moveTo>
                    <a:pt x="0" y="0"/>
                  </a:moveTo>
                  <a:lnTo>
                    <a:pt x="0" y="5"/>
                  </a:lnTo>
                  <a:lnTo>
                    <a:pt x="2" y="9"/>
                  </a:lnTo>
                  <a:lnTo>
                    <a:pt x="10" y="18"/>
                  </a:lnTo>
                  <a:lnTo>
                    <a:pt x="17" y="29"/>
                  </a:lnTo>
                  <a:lnTo>
                    <a:pt x="20" y="38"/>
                  </a:lnTo>
                  <a:lnTo>
                    <a:pt x="25" y="36"/>
                  </a:lnTo>
                  <a:lnTo>
                    <a:pt x="20" y="25"/>
                  </a:lnTo>
                  <a:lnTo>
                    <a:pt x="14" y="14"/>
                  </a:lnTo>
                  <a:lnTo>
                    <a:pt x="7" y="3"/>
                  </a:lnTo>
                  <a:lnTo>
                    <a:pt x="0" y="0"/>
                  </a:lnTo>
                  <a:lnTo>
                    <a:pt x="0" y="5"/>
                  </a:lnTo>
                  <a:lnTo>
                    <a:pt x="0"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109" name="Rectangle 85"/>
            <p:cNvSpPr>
              <a:spLocks noChangeArrowheads="1"/>
            </p:cNvSpPr>
            <p:nvPr/>
          </p:nvSpPr>
          <p:spPr bwMode="auto">
            <a:xfrm>
              <a:off x="149" y="197"/>
              <a:ext cx="508" cy="6"/>
            </a:xfrm>
            <a:prstGeom prst="rect">
              <a:avLst/>
            </a:prstGeom>
            <a:solidFill>
              <a:srgbClr val="25221E"/>
            </a:solidFill>
            <a:ln w="9525">
              <a:noFill/>
              <a:miter lim="800000"/>
              <a:headEnd/>
              <a:tailEnd/>
            </a:ln>
          </p:spPr>
          <p:txBody>
            <a:bodyPr/>
            <a:lstStyle/>
            <a:p>
              <a:pPr>
                <a:buClr>
                  <a:srgbClr val="000000"/>
                </a:buClr>
                <a:defRPr/>
              </a:pPr>
              <a:endParaRPr lang="en-US">
                <a:solidFill>
                  <a:srgbClr val="000000"/>
                </a:solidFill>
              </a:endParaRPr>
            </a:p>
          </p:txBody>
        </p:sp>
      </p:grpSp>
      <p:sp>
        <p:nvSpPr>
          <p:cNvPr id="1110" name="Rectangle 86"/>
          <p:cNvSpPr>
            <a:spLocks noChangeArrowheads="1"/>
          </p:cNvSpPr>
          <p:nvPr/>
        </p:nvSpPr>
        <p:spPr bwMode="auto">
          <a:xfrm>
            <a:off x="685800" y="762000"/>
            <a:ext cx="1347788" cy="182563"/>
          </a:xfrm>
          <a:prstGeom prst="rect">
            <a:avLst/>
          </a:prstGeom>
          <a:noFill/>
          <a:ln w="9525">
            <a:noFill/>
            <a:miter lim="800000"/>
            <a:headEnd/>
            <a:tailEnd/>
          </a:ln>
        </p:spPr>
        <p:txBody>
          <a:bodyPr wrap="none" lIns="0" tIns="0" rIns="0" bIns="0">
            <a:spAutoFit/>
          </a:bodyPr>
          <a:lstStyle/>
          <a:p>
            <a:pPr algn="l">
              <a:spcBef>
                <a:spcPct val="0"/>
              </a:spcBef>
              <a:buClrTx/>
              <a:buSzTx/>
              <a:buFontTx/>
              <a:buNone/>
            </a:pPr>
            <a:r>
              <a:rPr lang="en-GB" sz="1200">
                <a:solidFill>
                  <a:srgbClr val="000000"/>
                </a:solidFill>
                <a:latin typeface="Times New Roman" charset="0"/>
              </a:rPr>
              <a:t>University of Durham</a:t>
            </a:r>
            <a:endParaRPr lang="en-GB" sz="1200">
              <a:solidFill>
                <a:srgbClr val="000000"/>
              </a:solidFill>
              <a:latin typeface="Verdana" charset="0"/>
            </a:endParaRPr>
          </a:p>
        </p:txBody>
      </p:sp>
      <p:pic>
        <p:nvPicPr>
          <p:cNvPr id="35845" name="Picture 87" descr="icc5"/>
          <p:cNvPicPr>
            <a:picLocks noChangeAspect="1" noChangeArrowheads="1"/>
          </p:cNvPicPr>
          <p:nvPr/>
        </p:nvPicPr>
        <p:blipFill>
          <a:blip r:embed="rId4">
            <a:clrChange>
              <a:clrFrom>
                <a:srgbClr val="FFFFFD"/>
              </a:clrFrom>
              <a:clrTo>
                <a:srgbClr val="FFFFFD">
                  <a:alpha val="0"/>
                </a:srgbClr>
              </a:clrTo>
            </a:clrChange>
            <a:extLst>
              <a:ext uri="{28A0092B-C50C-407E-A947-70E740481C1C}">
                <a14:useLocalDpi xmlns:a14="http://schemas.microsoft.com/office/drawing/2010/main" val="0"/>
              </a:ext>
            </a:extLst>
          </a:blip>
          <a:srcRect/>
          <a:stretch>
            <a:fillRect/>
          </a:stretch>
        </p:blipFill>
        <p:spPr bwMode="auto">
          <a:xfrm>
            <a:off x="685800" y="228600"/>
            <a:ext cx="1360488" cy="552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35846" name="Group 96"/>
          <p:cNvGrpSpPr>
            <a:grpSpLocks/>
          </p:cNvGrpSpPr>
          <p:nvPr userDrawn="1"/>
        </p:nvGrpSpPr>
        <p:grpSpPr bwMode="auto">
          <a:xfrm>
            <a:off x="5994400" y="6464300"/>
            <a:ext cx="2998788" cy="266700"/>
            <a:chOff x="3696" y="4016"/>
            <a:chExt cx="1889" cy="168"/>
          </a:xfrm>
        </p:grpSpPr>
        <p:sp>
          <p:nvSpPr>
            <p:cNvPr id="1115" name="AutoShape 91"/>
            <p:cNvSpPr>
              <a:spLocks noChangeArrowheads="1"/>
            </p:cNvSpPr>
            <p:nvPr/>
          </p:nvSpPr>
          <p:spPr bwMode="auto">
            <a:xfrm>
              <a:off x="3728" y="4032"/>
              <a:ext cx="1840" cy="152"/>
            </a:xfrm>
            <a:prstGeom prst="roundRect">
              <a:avLst>
                <a:gd name="adj" fmla="val 16667"/>
              </a:avLst>
            </a:prstGeom>
            <a:noFill/>
            <a:ln w="28575">
              <a:solidFill>
                <a:schemeClr val="accent2"/>
              </a:solidFill>
              <a:round/>
              <a:headEnd/>
              <a:tailEnd/>
            </a:ln>
            <a:effectLst/>
          </p:spPr>
          <p:txBody>
            <a:bodyPr wrap="none" anchor="ctr"/>
            <a:lstStyle/>
            <a:p>
              <a:pPr>
                <a:buClr>
                  <a:srgbClr val="000000"/>
                </a:buClr>
                <a:defRPr/>
              </a:pPr>
              <a:endParaRPr lang="en-US">
                <a:solidFill>
                  <a:srgbClr val="000000"/>
                </a:solidFill>
              </a:endParaRPr>
            </a:p>
          </p:txBody>
        </p:sp>
        <p:sp>
          <p:nvSpPr>
            <p:cNvPr id="1118" name="Rectangle 94"/>
            <p:cNvSpPr>
              <a:spLocks noChangeArrowheads="1"/>
            </p:cNvSpPr>
            <p:nvPr/>
          </p:nvSpPr>
          <p:spPr bwMode="auto">
            <a:xfrm>
              <a:off x="3696" y="4016"/>
              <a:ext cx="1889" cy="156"/>
            </a:xfrm>
            <a:prstGeom prst="rect">
              <a:avLst/>
            </a:prstGeom>
            <a:noFill/>
            <a:ln w="28575">
              <a:noFill/>
              <a:miter lim="800000"/>
              <a:headEnd/>
              <a:tailEnd/>
            </a:ln>
            <a:effectLst/>
          </p:spPr>
          <p:txBody>
            <a:bodyPr lIns="95793" tIns="47896" rIns="95793" bIns="47896">
              <a:spAutoFit/>
            </a:bodyPr>
            <a:lstStyle/>
            <a:p>
              <a:pPr>
                <a:spcBef>
                  <a:spcPct val="0"/>
                </a:spcBef>
                <a:buClrTx/>
                <a:buSzTx/>
                <a:buFontTx/>
                <a:buNone/>
                <a:defRPr/>
              </a:pPr>
              <a:r>
                <a:rPr lang="en-US" sz="1000" b="1">
                  <a:solidFill>
                    <a:srgbClr val="000066"/>
                  </a:solidFill>
                  <a:latin typeface="Verdana" charset="0"/>
                </a:rPr>
                <a:t>Institute for Computational Cosmology</a:t>
              </a:r>
            </a:p>
          </p:txBody>
        </p:sp>
      </p:grpSp>
    </p:spTree>
    <p:extLst>
      <p:ext uri="{BB962C8B-B14F-4D97-AF65-F5344CB8AC3E}">
        <p14:creationId xmlns:p14="http://schemas.microsoft.com/office/powerpoint/2010/main" val="449827158"/>
      </p:ext>
    </p:extLst>
  </p:cSld>
  <p:clrMap bg1="lt1" tx1="dk1" bg2="lt2" tx2="dk2" accent1="accent1" accent2="accent2" accent3="accent3" accent4="accent4" accent5="accent5" accent6="accent6" hlink="hlink" folHlink="folHlink"/>
  <p:sldLayoutIdLst>
    <p:sldLayoutId id="2147483817" r:id="rId1"/>
    <p:sldLayoutId id="2147483818" r:id="rId2"/>
  </p:sldLayoutIdLst>
  <p:transition>
    <p:zoom/>
  </p:transition>
  <p:txStyles>
    <p:titleStyle>
      <a:lvl1pPr algn="ctr" defTabSz="957263" rtl="0" eaLnBrk="0" fontAlgn="base" hangingPunct="0">
        <a:spcBef>
          <a:spcPct val="0"/>
        </a:spcBef>
        <a:spcAft>
          <a:spcPct val="0"/>
        </a:spcAft>
        <a:defRPr sz="4600">
          <a:solidFill>
            <a:schemeClr val="tx2"/>
          </a:solidFill>
          <a:latin typeface="+mj-lt"/>
          <a:ea typeface="ＭＳ Ｐゴシック" pitchFamily="-65" charset="-128"/>
          <a:cs typeface="ＭＳ Ｐゴシック" pitchFamily="-65" charset="-128"/>
        </a:defRPr>
      </a:lvl1pPr>
      <a:lvl2pPr algn="ctr" defTabSz="957263" rtl="0" eaLnBrk="0" fontAlgn="base" hangingPunct="0">
        <a:spcBef>
          <a:spcPct val="0"/>
        </a:spcBef>
        <a:spcAft>
          <a:spcPct val="0"/>
        </a:spcAft>
        <a:defRPr sz="4600">
          <a:solidFill>
            <a:schemeClr val="tx2"/>
          </a:solidFill>
          <a:latin typeface="Times New Roman" pitchFamily="-65" charset="0"/>
          <a:ea typeface="ＭＳ Ｐゴシック" pitchFamily="-65" charset="-128"/>
          <a:cs typeface="ＭＳ Ｐゴシック" pitchFamily="-65" charset="-128"/>
        </a:defRPr>
      </a:lvl2pPr>
      <a:lvl3pPr algn="ctr" defTabSz="957263" rtl="0" eaLnBrk="0" fontAlgn="base" hangingPunct="0">
        <a:spcBef>
          <a:spcPct val="0"/>
        </a:spcBef>
        <a:spcAft>
          <a:spcPct val="0"/>
        </a:spcAft>
        <a:defRPr sz="4600">
          <a:solidFill>
            <a:schemeClr val="tx2"/>
          </a:solidFill>
          <a:latin typeface="Times New Roman" pitchFamily="-65" charset="0"/>
          <a:ea typeface="ＭＳ Ｐゴシック" pitchFamily="-65" charset="-128"/>
          <a:cs typeface="ＭＳ Ｐゴシック" pitchFamily="-65" charset="-128"/>
        </a:defRPr>
      </a:lvl3pPr>
      <a:lvl4pPr algn="ctr" defTabSz="957263" rtl="0" eaLnBrk="0" fontAlgn="base" hangingPunct="0">
        <a:spcBef>
          <a:spcPct val="0"/>
        </a:spcBef>
        <a:spcAft>
          <a:spcPct val="0"/>
        </a:spcAft>
        <a:defRPr sz="4600">
          <a:solidFill>
            <a:schemeClr val="tx2"/>
          </a:solidFill>
          <a:latin typeface="Times New Roman" pitchFamily="-65" charset="0"/>
          <a:ea typeface="ＭＳ Ｐゴシック" pitchFamily="-65" charset="-128"/>
          <a:cs typeface="ＭＳ Ｐゴシック" pitchFamily="-65" charset="-128"/>
        </a:defRPr>
      </a:lvl4pPr>
      <a:lvl5pPr algn="ctr" defTabSz="957263" rtl="0" eaLnBrk="0" fontAlgn="base" hangingPunct="0">
        <a:spcBef>
          <a:spcPct val="0"/>
        </a:spcBef>
        <a:spcAft>
          <a:spcPct val="0"/>
        </a:spcAft>
        <a:defRPr sz="4600">
          <a:solidFill>
            <a:schemeClr val="tx2"/>
          </a:solidFill>
          <a:latin typeface="Times New Roman" pitchFamily="-65" charset="0"/>
          <a:ea typeface="ＭＳ Ｐゴシック" pitchFamily="-65" charset="-128"/>
          <a:cs typeface="ＭＳ Ｐゴシック" pitchFamily="-65" charset="-128"/>
        </a:defRPr>
      </a:lvl5pPr>
      <a:lvl6pPr marL="457200" algn="ctr" defTabSz="957263" rtl="0" eaLnBrk="0" fontAlgn="base" hangingPunct="0">
        <a:spcBef>
          <a:spcPct val="0"/>
        </a:spcBef>
        <a:spcAft>
          <a:spcPct val="0"/>
        </a:spcAft>
        <a:defRPr sz="4600">
          <a:solidFill>
            <a:schemeClr val="tx2"/>
          </a:solidFill>
          <a:latin typeface="Times New Roman" pitchFamily="-65" charset="0"/>
        </a:defRPr>
      </a:lvl6pPr>
      <a:lvl7pPr marL="914400" algn="ctr" defTabSz="957263" rtl="0" eaLnBrk="0" fontAlgn="base" hangingPunct="0">
        <a:spcBef>
          <a:spcPct val="0"/>
        </a:spcBef>
        <a:spcAft>
          <a:spcPct val="0"/>
        </a:spcAft>
        <a:defRPr sz="4600">
          <a:solidFill>
            <a:schemeClr val="tx2"/>
          </a:solidFill>
          <a:latin typeface="Times New Roman" pitchFamily="-65" charset="0"/>
        </a:defRPr>
      </a:lvl7pPr>
      <a:lvl8pPr marL="1371600" algn="ctr" defTabSz="957263" rtl="0" eaLnBrk="0" fontAlgn="base" hangingPunct="0">
        <a:spcBef>
          <a:spcPct val="0"/>
        </a:spcBef>
        <a:spcAft>
          <a:spcPct val="0"/>
        </a:spcAft>
        <a:defRPr sz="4600">
          <a:solidFill>
            <a:schemeClr val="tx2"/>
          </a:solidFill>
          <a:latin typeface="Times New Roman" pitchFamily="-65" charset="0"/>
        </a:defRPr>
      </a:lvl8pPr>
      <a:lvl9pPr marL="1828800" algn="ctr" defTabSz="957263" rtl="0" eaLnBrk="0" fontAlgn="base" hangingPunct="0">
        <a:spcBef>
          <a:spcPct val="0"/>
        </a:spcBef>
        <a:spcAft>
          <a:spcPct val="0"/>
        </a:spcAft>
        <a:defRPr sz="4600">
          <a:solidFill>
            <a:schemeClr val="tx2"/>
          </a:solidFill>
          <a:latin typeface="Times New Roman" pitchFamily="-65" charset="0"/>
        </a:defRPr>
      </a:lvl9pPr>
    </p:titleStyle>
    <p:bodyStyle>
      <a:lvl1pPr marL="358775" indent="-358775" algn="l" defTabSz="957263" rtl="0" eaLnBrk="0" fontAlgn="base" hangingPunct="0">
        <a:spcBef>
          <a:spcPct val="20000"/>
        </a:spcBef>
        <a:spcAft>
          <a:spcPct val="0"/>
        </a:spcAft>
        <a:buChar char="•"/>
        <a:defRPr sz="3400">
          <a:solidFill>
            <a:schemeClr val="tx1"/>
          </a:solidFill>
          <a:latin typeface="+mn-lt"/>
          <a:ea typeface="ＭＳ Ｐゴシック" pitchFamily="-65" charset="-128"/>
          <a:cs typeface="ＭＳ Ｐゴシック" pitchFamily="-65" charset="-128"/>
        </a:defRPr>
      </a:lvl1pPr>
      <a:lvl2pPr marL="777875" indent="-298450" algn="l" defTabSz="957263" rtl="0" eaLnBrk="0" fontAlgn="base" hangingPunct="0">
        <a:spcBef>
          <a:spcPct val="20000"/>
        </a:spcBef>
        <a:spcAft>
          <a:spcPct val="0"/>
        </a:spcAft>
        <a:buChar char="–"/>
        <a:defRPr sz="2900">
          <a:solidFill>
            <a:schemeClr val="tx1"/>
          </a:solidFill>
          <a:latin typeface="+mn-lt"/>
          <a:ea typeface="ＭＳ Ｐゴシック" pitchFamily="-65" charset="-128"/>
        </a:defRPr>
      </a:lvl2pPr>
      <a:lvl3pPr marL="1196975" indent="-239713" algn="l" defTabSz="957263" rtl="0" eaLnBrk="0" fontAlgn="base" hangingPunct="0">
        <a:spcBef>
          <a:spcPct val="20000"/>
        </a:spcBef>
        <a:spcAft>
          <a:spcPct val="0"/>
        </a:spcAft>
        <a:buChar char="•"/>
        <a:defRPr sz="2500">
          <a:solidFill>
            <a:schemeClr val="tx1"/>
          </a:solidFill>
          <a:latin typeface="+mn-lt"/>
          <a:ea typeface="ＭＳ Ｐゴシック" pitchFamily="-65" charset="-128"/>
        </a:defRPr>
      </a:lvl3pPr>
      <a:lvl4pPr marL="1676400" indent="-239713" algn="l" defTabSz="957263" rtl="0" eaLnBrk="0" fontAlgn="base" hangingPunct="0">
        <a:spcBef>
          <a:spcPct val="20000"/>
        </a:spcBef>
        <a:spcAft>
          <a:spcPct val="0"/>
        </a:spcAft>
        <a:buChar char="–"/>
        <a:defRPr sz="2100">
          <a:solidFill>
            <a:schemeClr val="tx1"/>
          </a:solidFill>
          <a:latin typeface="+mn-lt"/>
          <a:ea typeface="ＭＳ Ｐゴシック" pitchFamily="-65" charset="-128"/>
        </a:defRPr>
      </a:lvl4pPr>
      <a:lvl5pPr marL="2155825" indent="-239713" algn="l" defTabSz="957263" rtl="0" eaLnBrk="0" fontAlgn="base" hangingPunct="0">
        <a:spcBef>
          <a:spcPct val="20000"/>
        </a:spcBef>
        <a:spcAft>
          <a:spcPct val="0"/>
        </a:spcAft>
        <a:buChar char="»"/>
        <a:defRPr sz="2100">
          <a:solidFill>
            <a:schemeClr val="tx1"/>
          </a:solidFill>
          <a:latin typeface="+mn-lt"/>
          <a:ea typeface="ＭＳ Ｐゴシック" pitchFamily="-65" charset="-128"/>
        </a:defRPr>
      </a:lvl5pPr>
      <a:lvl6pPr marL="2613025" indent="-239713" algn="l" defTabSz="957263" rtl="0" eaLnBrk="0" fontAlgn="base" hangingPunct="0">
        <a:spcBef>
          <a:spcPct val="20000"/>
        </a:spcBef>
        <a:spcAft>
          <a:spcPct val="0"/>
        </a:spcAft>
        <a:buChar char="»"/>
        <a:defRPr sz="2100">
          <a:solidFill>
            <a:schemeClr val="tx1"/>
          </a:solidFill>
          <a:latin typeface="+mn-lt"/>
          <a:ea typeface="ＭＳ Ｐゴシック" pitchFamily="-65" charset="-128"/>
        </a:defRPr>
      </a:lvl6pPr>
      <a:lvl7pPr marL="3070225" indent="-239713" algn="l" defTabSz="957263" rtl="0" eaLnBrk="0" fontAlgn="base" hangingPunct="0">
        <a:spcBef>
          <a:spcPct val="20000"/>
        </a:spcBef>
        <a:spcAft>
          <a:spcPct val="0"/>
        </a:spcAft>
        <a:buChar char="»"/>
        <a:defRPr sz="2100">
          <a:solidFill>
            <a:schemeClr val="tx1"/>
          </a:solidFill>
          <a:latin typeface="+mn-lt"/>
          <a:ea typeface="ＭＳ Ｐゴシック" pitchFamily="-65" charset="-128"/>
        </a:defRPr>
      </a:lvl7pPr>
      <a:lvl8pPr marL="3527425" indent="-239713" algn="l" defTabSz="957263" rtl="0" eaLnBrk="0" fontAlgn="base" hangingPunct="0">
        <a:spcBef>
          <a:spcPct val="20000"/>
        </a:spcBef>
        <a:spcAft>
          <a:spcPct val="0"/>
        </a:spcAft>
        <a:buChar char="»"/>
        <a:defRPr sz="2100">
          <a:solidFill>
            <a:schemeClr val="tx1"/>
          </a:solidFill>
          <a:latin typeface="+mn-lt"/>
          <a:ea typeface="ＭＳ Ｐゴシック" pitchFamily="-65" charset="-128"/>
        </a:defRPr>
      </a:lvl8pPr>
      <a:lvl9pPr marL="3984625" indent="-239713" algn="l" defTabSz="957263" rtl="0" eaLnBrk="0" fontAlgn="base" hangingPunct="0">
        <a:spcBef>
          <a:spcPct val="20000"/>
        </a:spcBef>
        <a:spcAft>
          <a:spcPct val="0"/>
        </a:spcAft>
        <a:buChar char="»"/>
        <a:defRPr sz="2100">
          <a:solidFill>
            <a:schemeClr val="tx1"/>
          </a:solidFill>
          <a:latin typeface="+mn-lt"/>
          <a:ea typeface="ＭＳ Ｐゴシック" pitchFamily="-65"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CCFF"/>
            </a:gs>
            <a:gs pos="100000">
              <a:srgbClr val="C1F3FF"/>
            </a:gs>
          </a:gsLst>
          <a:lin ang="5400000" scaled="1"/>
        </a:gradFill>
        <a:effectLst/>
      </p:bgPr>
    </p:bg>
    <p:spTree>
      <p:nvGrpSpPr>
        <p:cNvPr id="1" name=""/>
        <p:cNvGrpSpPr/>
        <p:nvPr/>
      </p:nvGrpSpPr>
      <p:grpSpPr>
        <a:xfrm>
          <a:off x="0" y="0"/>
          <a:ext cx="0" cy="0"/>
          <a:chOff x="0" y="0"/>
          <a:chExt cx="0" cy="0"/>
        </a:xfrm>
      </p:grpSpPr>
      <p:sp>
        <p:nvSpPr>
          <p:cNvPr id="16386" name="Rectangle 7"/>
          <p:cNvSpPr>
            <a:spLocks noChangeArrowheads="1"/>
          </p:cNvSpPr>
          <p:nvPr/>
        </p:nvSpPr>
        <p:spPr bwMode="auto">
          <a:xfrm>
            <a:off x="4476750" y="3030538"/>
            <a:ext cx="190500" cy="796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8575">
                <a:solidFill>
                  <a:srgbClr val="000000"/>
                </a:solidFill>
                <a:miter lim="800000"/>
                <a:headEnd/>
                <a:tailEnd/>
              </a14:hiddenLine>
            </a:ext>
          </a:extLst>
        </p:spPr>
        <p:txBody>
          <a:bodyPr wrap="none" lIns="95793" tIns="47896" rIns="95793" bIns="47896">
            <a:spAutoFit/>
          </a:bodyPr>
          <a:lstStyle/>
          <a:p>
            <a:pPr>
              <a:spcBef>
                <a:spcPct val="0"/>
              </a:spcBef>
              <a:buClrTx/>
              <a:buSzTx/>
              <a:buFontTx/>
              <a:buNone/>
            </a:pPr>
            <a:endParaRPr lang="en-GB" sz="4600">
              <a:solidFill>
                <a:srgbClr val="000000"/>
              </a:solidFill>
              <a:latin typeface="Times New Roman" charset="0"/>
            </a:endParaRPr>
          </a:p>
        </p:txBody>
      </p:sp>
      <p:grpSp>
        <p:nvGrpSpPr>
          <p:cNvPr id="16387" name="Group 9"/>
          <p:cNvGrpSpPr>
            <a:grpSpLocks/>
          </p:cNvGrpSpPr>
          <p:nvPr/>
        </p:nvGrpSpPr>
        <p:grpSpPr bwMode="auto">
          <a:xfrm>
            <a:off x="228600" y="304800"/>
            <a:ext cx="533400" cy="561975"/>
            <a:chOff x="146" y="195"/>
            <a:chExt cx="582" cy="669"/>
          </a:xfrm>
        </p:grpSpPr>
        <p:sp>
          <p:nvSpPr>
            <p:cNvPr id="16393" name="Freeform 10"/>
            <p:cNvSpPr>
              <a:spLocks/>
            </p:cNvSpPr>
            <p:nvPr/>
          </p:nvSpPr>
          <p:spPr bwMode="auto">
            <a:xfrm>
              <a:off x="246" y="248"/>
              <a:ext cx="478" cy="612"/>
            </a:xfrm>
            <a:custGeom>
              <a:avLst/>
              <a:gdLst>
                <a:gd name="T0" fmla="*/ 478 w 478"/>
                <a:gd name="T1" fmla="*/ 0 h 614"/>
                <a:gd name="T2" fmla="*/ 478 w 478"/>
                <a:gd name="T3" fmla="*/ 5 h 614"/>
                <a:gd name="T4" fmla="*/ 478 w 478"/>
                <a:gd name="T5" fmla="*/ 23 h 614"/>
                <a:gd name="T6" fmla="*/ 478 w 478"/>
                <a:gd name="T7" fmla="*/ 40 h 614"/>
                <a:gd name="T8" fmla="*/ 477 w 478"/>
                <a:gd name="T9" fmla="*/ 70 h 614"/>
                <a:gd name="T10" fmla="*/ 474 w 478"/>
                <a:gd name="T11" fmla="*/ 106 h 614"/>
                <a:gd name="T12" fmla="*/ 465 w 478"/>
                <a:gd name="T13" fmla="*/ 153 h 614"/>
                <a:gd name="T14" fmla="*/ 459 w 478"/>
                <a:gd name="T15" fmla="*/ 196 h 614"/>
                <a:gd name="T16" fmla="*/ 452 w 478"/>
                <a:gd name="T17" fmla="*/ 228 h 614"/>
                <a:gd name="T18" fmla="*/ 439 w 478"/>
                <a:gd name="T19" fmla="*/ 270 h 614"/>
                <a:gd name="T20" fmla="*/ 403 w 478"/>
                <a:gd name="T21" fmla="*/ 365 h 614"/>
                <a:gd name="T22" fmla="*/ 354 w 478"/>
                <a:gd name="T23" fmla="*/ 451 h 614"/>
                <a:gd name="T24" fmla="*/ 321 w 478"/>
                <a:gd name="T25" fmla="*/ 491 h 614"/>
                <a:gd name="T26" fmla="*/ 287 w 478"/>
                <a:gd name="T27" fmla="*/ 534 h 614"/>
                <a:gd name="T28" fmla="*/ 257 w 478"/>
                <a:gd name="T29" fmla="*/ 569 h 614"/>
                <a:gd name="T30" fmla="*/ 247 w 478"/>
                <a:gd name="T31" fmla="*/ 580 h 614"/>
                <a:gd name="T32" fmla="*/ 246 w 478"/>
                <a:gd name="T33" fmla="*/ 580 h 614"/>
                <a:gd name="T34" fmla="*/ 236 w 478"/>
                <a:gd name="T35" fmla="*/ 570 h 614"/>
                <a:gd name="T36" fmla="*/ 216 w 478"/>
                <a:gd name="T37" fmla="*/ 552 h 614"/>
                <a:gd name="T38" fmla="*/ 206 w 478"/>
                <a:gd name="T39" fmla="*/ 543 h 614"/>
                <a:gd name="T40" fmla="*/ 195 w 478"/>
                <a:gd name="T41" fmla="*/ 531 h 614"/>
                <a:gd name="T42" fmla="*/ 180 w 478"/>
                <a:gd name="T43" fmla="*/ 513 h 614"/>
                <a:gd name="T44" fmla="*/ 159 w 478"/>
                <a:gd name="T45" fmla="*/ 480 h 614"/>
                <a:gd name="T46" fmla="*/ 144 w 478"/>
                <a:gd name="T47" fmla="*/ 458 h 614"/>
                <a:gd name="T48" fmla="*/ 129 w 478"/>
                <a:gd name="T49" fmla="*/ 446 h 614"/>
                <a:gd name="T50" fmla="*/ 105 w 478"/>
                <a:gd name="T51" fmla="*/ 414 h 614"/>
                <a:gd name="T52" fmla="*/ 80 w 478"/>
                <a:gd name="T53" fmla="*/ 382 h 614"/>
                <a:gd name="T54" fmla="*/ 64 w 478"/>
                <a:gd name="T55" fmla="*/ 349 h 614"/>
                <a:gd name="T56" fmla="*/ 54 w 478"/>
                <a:gd name="T57" fmla="*/ 320 h 614"/>
                <a:gd name="T58" fmla="*/ 42 w 478"/>
                <a:gd name="T59" fmla="*/ 286 h 614"/>
                <a:gd name="T60" fmla="*/ 32 w 478"/>
                <a:gd name="T61" fmla="*/ 257 h 614"/>
                <a:gd name="T62" fmla="*/ 23 w 478"/>
                <a:gd name="T63" fmla="*/ 221 h 614"/>
                <a:gd name="T64" fmla="*/ 14 w 478"/>
                <a:gd name="T65" fmla="*/ 183 h 614"/>
                <a:gd name="T66" fmla="*/ 8 w 478"/>
                <a:gd name="T67" fmla="*/ 153 h 614"/>
                <a:gd name="T68" fmla="*/ 1 w 478"/>
                <a:gd name="T69" fmla="*/ 119 h 614"/>
                <a:gd name="T70" fmla="*/ 0 w 478"/>
                <a:gd name="T71" fmla="*/ 72 h 614"/>
                <a:gd name="T72" fmla="*/ 0 w 478"/>
                <a:gd name="T73" fmla="*/ 31 h 614"/>
                <a:gd name="T74" fmla="*/ 0 w 478"/>
                <a:gd name="T75" fmla="*/ 9 h 614"/>
                <a:gd name="T76" fmla="*/ 0 w 478"/>
                <a:gd name="T77" fmla="*/ 0 h 61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478" h="614">
                  <a:moveTo>
                    <a:pt x="0" y="0"/>
                  </a:moveTo>
                  <a:lnTo>
                    <a:pt x="478" y="0"/>
                  </a:lnTo>
                  <a:lnTo>
                    <a:pt x="478" y="5"/>
                  </a:lnTo>
                  <a:lnTo>
                    <a:pt x="478" y="13"/>
                  </a:lnTo>
                  <a:lnTo>
                    <a:pt x="478" y="23"/>
                  </a:lnTo>
                  <a:lnTo>
                    <a:pt x="478" y="31"/>
                  </a:lnTo>
                  <a:lnTo>
                    <a:pt x="478" y="40"/>
                  </a:lnTo>
                  <a:lnTo>
                    <a:pt x="477" y="54"/>
                  </a:lnTo>
                  <a:lnTo>
                    <a:pt x="477" y="70"/>
                  </a:lnTo>
                  <a:lnTo>
                    <a:pt x="475" y="88"/>
                  </a:lnTo>
                  <a:lnTo>
                    <a:pt x="474" y="106"/>
                  </a:lnTo>
                  <a:lnTo>
                    <a:pt x="469" y="148"/>
                  </a:lnTo>
                  <a:lnTo>
                    <a:pt x="465" y="168"/>
                  </a:lnTo>
                  <a:lnTo>
                    <a:pt x="462" y="182"/>
                  </a:lnTo>
                  <a:lnTo>
                    <a:pt x="459" y="213"/>
                  </a:lnTo>
                  <a:lnTo>
                    <a:pt x="455" y="227"/>
                  </a:lnTo>
                  <a:lnTo>
                    <a:pt x="452" y="245"/>
                  </a:lnTo>
                  <a:lnTo>
                    <a:pt x="446" y="265"/>
                  </a:lnTo>
                  <a:lnTo>
                    <a:pt x="439" y="287"/>
                  </a:lnTo>
                  <a:lnTo>
                    <a:pt x="423" y="337"/>
                  </a:lnTo>
                  <a:lnTo>
                    <a:pt x="403" y="382"/>
                  </a:lnTo>
                  <a:lnTo>
                    <a:pt x="380" y="429"/>
                  </a:lnTo>
                  <a:lnTo>
                    <a:pt x="354" y="476"/>
                  </a:lnTo>
                  <a:lnTo>
                    <a:pt x="339" y="500"/>
                  </a:lnTo>
                  <a:lnTo>
                    <a:pt x="321" y="525"/>
                  </a:lnTo>
                  <a:lnTo>
                    <a:pt x="303" y="547"/>
                  </a:lnTo>
                  <a:lnTo>
                    <a:pt x="287" y="568"/>
                  </a:lnTo>
                  <a:lnTo>
                    <a:pt x="272" y="586"/>
                  </a:lnTo>
                  <a:lnTo>
                    <a:pt x="257" y="603"/>
                  </a:lnTo>
                  <a:lnTo>
                    <a:pt x="249" y="612"/>
                  </a:lnTo>
                  <a:lnTo>
                    <a:pt x="247" y="614"/>
                  </a:lnTo>
                  <a:lnTo>
                    <a:pt x="246" y="614"/>
                  </a:lnTo>
                  <a:lnTo>
                    <a:pt x="241" y="610"/>
                  </a:lnTo>
                  <a:lnTo>
                    <a:pt x="236" y="604"/>
                  </a:lnTo>
                  <a:lnTo>
                    <a:pt x="231" y="599"/>
                  </a:lnTo>
                  <a:lnTo>
                    <a:pt x="216" y="586"/>
                  </a:lnTo>
                  <a:lnTo>
                    <a:pt x="211" y="583"/>
                  </a:lnTo>
                  <a:lnTo>
                    <a:pt x="206" y="577"/>
                  </a:lnTo>
                  <a:lnTo>
                    <a:pt x="198" y="570"/>
                  </a:lnTo>
                  <a:lnTo>
                    <a:pt x="195" y="565"/>
                  </a:lnTo>
                  <a:lnTo>
                    <a:pt x="187" y="558"/>
                  </a:lnTo>
                  <a:lnTo>
                    <a:pt x="180" y="547"/>
                  </a:lnTo>
                  <a:lnTo>
                    <a:pt x="170" y="534"/>
                  </a:lnTo>
                  <a:lnTo>
                    <a:pt x="159" y="514"/>
                  </a:lnTo>
                  <a:lnTo>
                    <a:pt x="151" y="505"/>
                  </a:lnTo>
                  <a:lnTo>
                    <a:pt x="144" y="491"/>
                  </a:lnTo>
                  <a:lnTo>
                    <a:pt x="137" y="478"/>
                  </a:lnTo>
                  <a:lnTo>
                    <a:pt x="129" y="466"/>
                  </a:lnTo>
                  <a:lnTo>
                    <a:pt x="116" y="447"/>
                  </a:lnTo>
                  <a:lnTo>
                    <a:pt x="105" y="431"/>
                  </a:lnTo>
                  <a:lnTo>
                    <a:pt x="91" y="417"/>
                  </a:lnTo>
                  <a:lnTo>
                    <a:pt x="80" y="399"/>
                  </a:lnTo>
                  <a:lnTo>
                    <a:pt x="70" y="379"/>
                  </a:lnTo>
                  <a:lnTo>
                    <a:pt x="64" y="366"/>
                  </a:lnTo>
                  <a:lnTo>
                    <a:pt x="59" y="354"/>
                  </a:lnTo>
                  <a:lnTo>
                    <a:pt x="54" y="337"/>
                  </a:lnTo>
                  <a:lnTo>
                    <a:pt x="47" y="321"/>
                  </a:lnTo>
                  <a:lnTo>
                    <a:pt x="42" y="303"/>
                  </a:lnTo>
                  <a:lnTo>
                    <a:pt x="36" y="287"/>
                  </a:lnTo>
                  <a:lnTo>
                    <a:pt x="32" y="274"/>
                  </a:lnTo>
                  <a:lnTo>
                    <a:pt x="28" y="260"/>
                  </a:lnTo>
                  <a:lnTo>
                    <a:pt x="23" y="238"/>
                  </a:lnTo>
                  <a:lnTo>
                    <a:pt x="18" y="218"/>
                  </a:lnTo>
                  <a:lnTo>
                    <a:pt x="14" y="200"/>
                  </a:lnTo>
                  <a:lnTo>
                    <a:pt x="11" y="182"/>
                  </a:lnTo>
                  <a:lnTo>
                    <a:pt x="8" y="164"/>
                  </a:lnTo>
                  <a:lnTo>
                    <a:pt x="5" y="142"/>
                  </a:lnTo>
                  <a:lnTo>
                    <a:pt x="1" y="119"/>
                  </a:lnTo>
                  <a:lnTo>
                    <a:pt x="0" y="97"/>
                  </a:lnTo>
                  <a:lnTo>
                    <a:pt x="0" y="72"/>
                  </a:lnTo>
                  <a:lnTo>
                    <a:pt x="0" y="50"/>
                  </a:lnTo>
                  <a:lnTo>
                    <a:pt x="0" y="31"/>
                  </a:lnTo>
                  <a:lnTo>
                    <a:pt x="0" y="14"/>
                  </a:lnTo>
                  <a:lnTo>
                    <a:pt x="0" y="9"/>
                  </a:lnTo>
                  <a:lnTo>
                    <a:pt x="0" y="3"/>
                  </a:lnTo>
                  <a:lnTo>
                    <a:pt x="0" y="0"/>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394" name="Freeform 11"/>
            <p:cNvSpPr>
              <a:spLocks/>
            </p:cNvSpPr>
            <p:nvPr/>
          </p:nvSpPr>
          <p:spPr bwMode="auto">
            <a:xfrm>
              <a:off x="246" y="240"/>
              <a:ext cx="480" cy="9"/>
            </a:xfrm>
            <a:custGeom>
              <a:avLst/>
              <a:gdLst>
                <a:gd name="T0" fmla="*/ 480 w 480"/>
                <a:gd name="T1" fmla="*/ 47 h 8"/>
                <a:gd name="T2" fmla="*/ 478 w 480"/>
                <a:gd name="T3" fmla="*/ 0 h 8"/>
                <a:gd name="T4" fmla="*/ 0 w 480"/>
                <a:gd name="T5" fmla="*/ 0 h 8"/>
                <a:gd name="T6" fmla="*/ 0 w 480"/>
                <a:gd name="T7" fmla="*/ 60 h 8"/>
                <a:gd name="T8" fmla="*/ 478 w 480"/>
                <a:gd name="T9" fmla="*/ 60 h 8"/>
                <a:gd name="T10" fmla="*/ 480 w 480"/>
                <a:gd name="T11" fmla="*/ 47 h 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0" h="8">
                  <a:moveTo>
                    <a:pt x="480" y="6"/>
                  </a:moveTo>
                  <a:lnTo>
                    <a:pt x="478" y="0"/>
                  </a:lnTo>
                  <a:lnTo>
                    <a:pt x="0" y="0"/>
                  </a:lnTo>
                  <a:lnTo>
                    <a:pt x="0" y="8"/>
                  </a:lnTo>
                  <a:lnTo>
                    <a:pt x="478" y="8"/>
                  </a:lnTo>
                  <a:lnTo>
                    <a:pt x="480" y="6"/>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395" name="Freeform 12"/>
            <p:cNvSpPr>
              <a:spLocks/>
            </p:cNvSpPr>
            <p:nvPr/>
          </p:nvSpPr>
          <p:spPr bwMode="auto">
            <a:xfrm>
              <a:off x="721" y="248"/>
              <a:ext cx="7" cy="23"/>
            </a:xfrm>
            <a:custGeom>
              <a:avLst/>
              <a:gdLst>
                <a:gd name="T0" fmla="*/ 5 w 7"/>
                <a:gd name="T1" fmla="*/ 23 h 23"/>
                <a:gd name="T2" fmla="*/ 5 w 7"/>
                <a:gd name="T3" fmla="*/ 23 h 23"/>
                <a:gd name="T4" fmla="*/ 7 w 7"/>
                <a:gd name="T5" fmla="*/ 5 h 23"/>
                <a:gd name="T6" fmla="*/ 5 w 7"/>
                <a:gd name="T7" fmla="*/ 0 h 23"/>
                <a:gd name="T8" fmla="*/ 0 w 7"/>
                <a:gd name="T9" fmla="*/ 0 h 23"/>
                <a:gd name="T10" fmla="*/ 0 w 7"/>
                <a:gd name="T11" fmla="*/ 5 h 23"/>
                <a:gd name="T12" fmla="*/ 0 w 7"/>
                <a:gd name="T13" fmla="*/ 22 h 23"/>
                <a:gd name="T14" fmla="*/ 0 w 7"/>
                <a:gd name="T15" fmla="*/ 22 h 23"/>
                <a:gd name="T16" fmla="*/ 5 w 7"/>
                <a:gd name="T17" fmla="*/ 23 h 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 h="23">
                  <a:moveTo>
                    <a:pt x="5" y="23"/>
                  </a:moveTo>
                  <a:lnTo>
                    <a:pt x="5" y="23"/>
                  </a:lnTo>
                  <a:lnTo>
                    <a:pt x="7" y="5"/>
                  </a:lnTo>
                  <a:lnTo>
                    <a:pt x="5" y="0"/>
                  </a:lnTo>
                  <a:lnTo>
                    <a:pt x="0" y="0"/>
                  </a:lnTo>
                  <a:lnTo>
                    <a:pt x="0" y="5"/>
                  </a:lnTo>
                  <a:lnTo>
                    <a:pt x="0" y="22"/>
                  </a:lnTo>
                  <a:lnTo>
                    <a:pt x="5" y="23"/>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396" name="Freeform 13"/>
            <p:cNvSpPr>
              <a:spLocks/>
            </p:cNvSpPr>
            <p:nvPr/>
          </p:nvSpPr>
          <p:spPr bwMode="auto">
            <a:xfrm>
              <a:off x="711" y="269"/>
              <a:ext cx="16" cy="127"/>
            </a:xfrm>
            <a:custGeom>
              <a:avLst/>
              <a:gdLst>
                <a:gd name="T0" fmla="*/ 5 w 15"/>
                <a:gd name="T1" fmla="*/ 143 h 126"/>
                <a:gd name="T2" fmla="*/ 5 w 15"/>
                <a:gd name="T3" fmla="*/ 143 h 126"/>
                <a:gd name="T4" fmla="*/ 35 w 15"/>
                <a:gd name="T5" fmla="*/ 103 h 126"/>
                <a:gd name="T6" fmla="*/ 37 w 15"/>
                <a:gd name="T7" fmla="*/ 48 h 126"/>
                <a:gd name="T8" fmla="*/ 42 w 15"/>
                <a:gd name="T9" fmla="*/ 18 h 126"/>
                <a:gd name="T10" fmla="*/ 42 w 15"/>
                <a:gd name="T11" fmla="*/ 1 h 126"/>
                <a:gd name="T12" fmla="*/ 31 w 15"/>
                <a:gd name="T13" fmla="*/ 0 h 126"/>
                <a:gd name="T14" fmla="*/ 31 w 15"/>
                <a:gd name="T15" fmla="*/ 18 h 126"/>
                <a:gd name="T16" fmla="*/ 29 w 15"/>
                <a:gd name="T17" fmla="*/ 48 h 126"/>
                <a:gd name="T18" fmla="*/ 5 w 15"/>
                <a:gd name="T19" fmla="*/ 101 h 126"/>
                <a:gd name="T20" fmla="*/ 0 w 15"/>
                <a:gd name="T21" fmla="*/ 143 h 126"/>
                <a:gd name="T22" fmla="*/ 0 w 15"/>
                <a:gd name="T23" fmla="*/ 143 h 126"/>
                <a:gd name="T24" fmla="*/ 5 w 15"/>
                <a:gd name="T25" fmla="*/ 143 h 12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 h="126">
                  <a:moveTo>
                    <a:pt x="5" y="126"/>
                  </a:moveTo>
                  <a:lnTo>
                    <a:pt x="5" y="126"/>
                  </a:lnTo>
                  <a:lnTo>
                    <a:pt x="12" y="86"/>
                  </a:lnTo>
                  <a:lnTo>
                    <a:pt x="13" y="48"/>
                  </a:lnTo>
                  <a:lnTo>
                    <a:pt x="15" y="18"/>
                  </a:lnTo>
                  <a:lnTo>
                    <a:pt x="15" y="1"/>
                  </a:lnTo>
                  <a:lnTo>
                    <a:pt x="10" y="0"/>
                  </a:lnTo>
                  <a:lnTo>
                    <a:pt x="10" y="18"/>
                  </a:lnTo>
                  <a:lnTo>
                    <a:pt x="9" y="48"/>
                  </a:lnTo>
                  <a:lnTo>
                    <a:pt x="5" y="84"/>
                  </a:lnTo>
                  <a:lnTo>
                    <a:pt x="0" y="126"/>
                  </a:lnTo>
                  <a:lnTo>
                    <a:pt x="5" y="126"/>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397" name="Freeform 14"/>
            <p:cNvSpPr>
              <a:spLocks/>
            </p:cNvSpPr>
            <p:nvPr/>
          </p:nvSpPr>
          <p:spPr bwMode="auto">
            <a:xfrm>
              <a:off x="681" y="395"/>
              <a:ext cx="35" cy="138"/>
            </a:xfrm>
            <a:custGeom>
              <a:avLst/>
              <a:gdLst>
                <a:gd name="T0" fmla="*/ 6 w 34"/>
                <a:gd name="T1" fmla="*/ 122 h 139"/>
                <a:gd name="T2" fmla="*/ 6 w 34"/>
                <a:gd name="T3" fmla="*/ 122 h 139"/>
                <a:gd name="T4" fmla="*/ 35 w 34"/>
                <a:gd name="T5" fmla="*/ 82 h 139"/>
                <a:gd name="T6" fmla="*/ 41 w 34"/>
                <a:gd name="T7" fmla="*/ 67 h 139"/>
                <a:gd name="T8" fmla="*/ 46 w 34"/>
                <a:gd name="T9" fmla="*/ 36 h 139"/>
                <a:gd name="T10" fmla="*/ 51 w 34"/>
                <a:gd name="T11" fmla="*/ 0 h 139"/>
                <a:gd name="T12" fmla="*/ 46 w 34"/>
                <a:gd name="T13" fmla="*/ 0 h 139"/>
                <a:gd name="T14" fmla="*/ 41 w 34"/>
                <a:gd name="T15" fmla="*/ 34 h 139"/>
                <a:gd name="T16" fmla="*/ 36 w 34"/>
                <a:gd name="T17" fmla="*/ 65 h 139"/>
                <a:gd name="T18" fmla="*/ 13 w 34"/>
                <a:gd name="T19" fmla="*/ 80 h 139"/>
                <a:gd name="T20" fmla="*/ 0 w 34"/>
                <a:gd name="T21" fmla="*/ 122 h 139"/>
                <a:gd name="T22" fmla="*/ 0 w 34"/>
                <a:gd name="T23" fmla="*/ 122 h 139"/>
                <a:gd name="T24" fmla="*/ 6 w 34"/>
                <a:gd name="T25" fmla="*/ 122 h 1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4" h="139">
                  <a:moveTo>
                    <a:pt x="6" y="139"/>
                  </a:moveTo>
                  <a:lnTo>
                    <a:pt x="6" y="139"/>
                  </a:lnTo>
                  <a:lnTo>
                    <a:pt x="18" y="99"/>
                  </a:lnTo>
                  <a:lnTo>
                    <a:pt x="24" y="67"/>
                  </a:lnTo>
                  <a:lnTo>
                    <a:pt x="29" y="36"/>
                  </a:lnTo>
                  <a:lnTo>
                    <a:pt x="34" y="0"/>
                  </a:lnTo>
                  <a:lnTo>
                    <a:pt x="29" y="0"/>
                  </a:lnTo>
                  <a:lnTo>
                    <a:pt x="24" y="34"/>
                  </a:lnTo>
                  <a:lnTo>
                    <a:pt x="19" y="65"/>
                  </a:lnTo>
                  <a:lnTo>
                    <a:pt x="13" y="97"/>
                  </a:lnTo>
                  <a:lnTo>
                    <a:pt x="0" y="139"/>
                  </a:lnTo>
                  <a:lnTo>
                    <a:pt x="6" y="139"/>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398" name="Freeform 15"/>
            <p:cNvSpPr>
              <a:spLocks/>
            </p:cNvSpPr>
            <p:nvPr/>
          </p:nvSpPr>
          <p:spPr bwMode="auto">
            <a:xfrm>
              <a:off x="598" y="533"/>
              <a:ext cx="90" cy="189"/>
            </a:xfrm>
            <a:custGeom>
              <a:avLst/>
              <a:gdLst>
                <a:gd name="T0" fmla="*/ 5 w 90"/>
                <a:gd name="T1" fmla="*/ 189 h 189"/>
                <a:gd name="T2" fmla="*/ 5 w 90"/>
                <a:gd name="T3" fmla="*/ 189 h 189"/>
                <a:gd name="T4" fmla="*/ 18 w 90"/>
                <a:gd name="T5" fmla="*/ 168 h 189"/>
                <a:gd name="T6" fmla="*/ 30 w 90"/>
                <a:gd name="T7" fmla="*/ 144 h 189"/>
                <a:gd name="T8" fmla="*/ 43 w 90"/>
                <a:gd name="T9" fmla="*/ 119 h 189"/>
                <a:gd name="T10" fmla="*/ 54 w 90"/>
                <a:gd name="T11" fmla="*/ 97 h 189"/>
                <a:gd name="T12" fmla="*/ 64 w 90"/>
                <a:gd name="T13" fmla="*/ 74 h 189"/>
                <a:gd name="T14" fmla="*/ 72 w 90"/>
                <a:gd name="T15" fmla="*/ 50 h 189"/>
                <a:gd name="T16" fmla="*/ 82 w 90"/>
                <a:gd name="T17" fmla="*/ 27 h 189"/>
                <a:gd name="T18" fmla="*/ 90 w 90"/>
                <a:gd name="T19" fmla="*/ 0 h 189"/>
                <a:gd name="T20" fmla="*/ 84 w 90"/>
                <a:gd name="T21" fmla="*/ 0 h 189"/>
                <a:gd name="T22" fmla="*/ 77 w 90"/>
                <a:gd name="T23" fmla="*/ 23 h 189"/>
                <a:gd name="T24" fmla="*/ 67 w 90"/>
                <a:gd name="T25" fmla="*/ 49 h 189"/>
                <a:gd name="T26" fmla="*/ 58 w 90"/>
                <a:gd name="T27" fmla="*/ 70 h 189"/>
                <a:gd name="T28" fmla="*/ 48 w 90"/>
                <a:gd name="T29" fmla="*/ 94 h 189"/>
                <a:gd name="T30" fmla="*/ 38 w 90"/>
                <a:gd name="T31" fmla="*/ 119 h 189"/>
                <a:gd name="T32" fmla="*/ 26 w 90"/>
                <a:gd name="T33" fmla="*/ 141 h 189"/>
                <a:gd name="T34" fmla="*/ 13 w 90"/>
                <a:gd name="T35" fmla="*/ 164 h 189"/>
                <a:gd name="T36" fmla="*/ 0 w 90"/>
                <a:gd name="T37" fmla="*/ 188 h 189"/>
                <a:gd name="T38" fmla="*/ 0 w 90"/>
                <a:gd name="T39" fmla="*/ 188 h 189"/>
                <a:gd name="T40" fmla="*/ 5 w 90"/>
                <a:gd name="T41" fmla="*/ 189 h 18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0" h="189">
                  <a:moveTo>
                    <a:pt x="5" y="189"/>
                  </a:moveTo>
                  <a:lnTo>
                    <a:pt x="5" y="189"/>
                  </a:lnTo>
                  <a:lnTo>
                    <a:pt x="18" y="168"/>
                  </a:lnTo>
                  <a:lnTo>
                    <a:pt x="30" y="144"/>
                  </a:lnTo>
                  <a:lnTo>
                    <a:pt x="43" y="119"/>
                  </a:lnTo>
                  <a:lnTo>
                    <a:pt x="54" y="97"/>
                  </a:lnTo>
                  <a:lnTo>
                    <a:pt x="64" y="74"/>
                  </a:lnTo>
                  <a:lnTo>
                    <a:pt x="72" y="50"/>
                  </a:lnTo>
                  <a:lnTo>
                    <a:pt x="82" y="27"/>
                  </a:lnTo>
                  <a:lnTo>
                    <a:pt x="90" y="0"/>
                  </a:lnTo>
                  <a:lnTo>
                    <a:pt x="84" y="0"/>
                  </a:lnTo>
                  <a:lnTo>
                    <a:pt x="77" y="23"/>
                  </a:lnTo>
                  <a:lnTo>
                    <a:pt x="67" y="49"/>
                  </a:lnTo>
                  <a:lnTo>
                    <a:pt x="58" y="70"/>
                  </a:lnTo>
                  <a:lnTo>
                    <a:pt x="48" y="94"/>
                  </a:lnTo>
                  <a:lnTo>
                    <a:pt x="38" y="119"/>
                  </a:lnTo>
                  <a:lnTo>
                    <a:pt x="26" y="141"/>
                  </a:lnTo>
                  <a:lnTo>
                    <a:pt x="13" y="164"/>
                  </a:lnTo>
                  <a:lnTo>
                    <a:pt x="0" y="188"/>
                  </a:lnTo>
                  <a:lnTo>
                    <a:pt x="5" y="189"/>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399" name="Freeform 16"/>
            <p:cNvSpPr>
              <a:spLocks/>
            </p:cNvSpPr>
            <p:nvPr/>
          </p:nvSpPr>
          <p:spPr bwMode="auto">
            <a:xfrm>
              <a:off x="491" y="722"/>
              <a:ext cx="113" cy="142"/>
            </a:xfrm>
            <a:custGeom>
              <a:avLst/>
              <a:gdLst>
                <a:gd name="T0" fmla="*/ 2 w 113"/>
                <a:gd name="T1" fmla="*/ 142 h 142"/>
                <a:gd name="T2" fmla="*/ 3 w 113"/>
                <a:gd name="T3" fmla="*/ 140 h 142"/>
                <a:gd name="T4" fmla="*/ 16 w 113"/>
                <a:gd name="T5" fmla="*/ 129 h 142"/>
                <a:gd name="T6" fmla="*/ 44 w 113"/>
                <a:gd name="T7" fmla="*/ 95 h 142"/>
                <a:gd name="T8" fmla="*/ 62 w 113"/>
                <a:gd name="T9" fmla="*/ 74 h 142"/>
                <a:gd name="T10" fmla="*/ 80 w 113"/>
                <a:gd name="T11" fmla="*/ 50 h 142"/>
                <a:gd name="T12" fmla="*/ 97 w 113"/>
                <a:gd name="T13" fmla="*/ 27 h 142"/>
                <a:gd name="T14" fmla="*/ 113 w 113"/>
                <a:gd name="T15" fmla="*/ 1 h 142"/>
                <a:gd name="T16" fmla="*/ 108 w 113"/>
                <a:gd name="T17" fmla="*/ 0 h 142"/>
                <a:gd name="T18" fmla="*/ 92 w 113"/>
                <a:gd name="T19" fmla="*/ 21 h 142"/>
                <a:gd name="T20" fmla="*/ 75 w 113"/>
                <a:gd name="T21" fmla="*/ 46 h 142"/>
                <a:gd name="T22" fmla="*/ 57 w 113"/>
                <a:gd name="T23" fmla="*/ 70 h 142"/>
                <a:gd name="T24" fmla="*/ 39 w 113"/>
                <a:gd name="T25" fmla="*/ 90 h 142"/>
                <a:gd name="T26" fmla="*/ 13 w 113"/>
                <a:gd name="T27" fmla="*/ 124 h 142"/>
                <a:gd name="T28" fmla="*/ 0 w 113"/>
                <a:gd name="T29" fmla="*/ 137 h 142"/>
                <a:gd name="T30" fmla="*/ 3 w 113"/>
                <a:gd name="T31" fmla="*/ 137 h 142"/>
                <a:gd name="T32" fmla="*/ 2 w 113"/>
                <a:gd name="T33" fmla="*/ 142 h 1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13" h="142">
                  <a:moveTo>
                    <a:pt x="2" y="142"/>
                  </a:moveTo>
                  <a:lnTo>
                    <a:pt x="3" y="140"/>
                  </a:lnTo>
                  <a:lnTo>
                    <a:pt x="16" y="129"/>
                  </a:lnTo>
                  <a:lnTo>
                    <a:pt x="44" y="95"/>
                  </a:lnTo>
                  <a:lnTo>
                    <a:pt x="62" y="74"/>
                  </a:lnTo>
                  <a:lnTo>
                    <a:pt x="80" y="50"/>
                  </a:lnTo>
                  <a:lnTo>
                    <a:pt x="97" y="27"/>
                  </a:lnTo>
                  <a:lnTo>
                    <a:pt x="113" y="1"/>
                  </a:lnTo>
                  <a:lnTo>
                    <a:pt x="108" y="0"/>
                  </a:lnTo>
                  <a:lnTo>
                    <a:pt x="92" y="21"/>
                  </a:lnTo>
                  <a:lnTo>
                    <a:pt x="75" y="46"/>
                  </a:lnTo>
                  <a:lnTo>
                    <a:pt x="57" y="70"/>
                  </a:lnTo>
                  <a:lnTo>
                    <a:pt x="39" y="90"/>
                  </a:lnTo>
                  <a:lnTo>
                    <a:pt x="13" y="124"/>
                  </a:lnTo>
                  <a:lnTo>
                    <a:pt x="0" y="137"/>
                  </a:lnTo>
                  <a:lnTo>
                    <a:pt x="3" y="137"/>
                  </a:lnTo>
                  <a:lnTo>
                    <a:pt x="2" y="142"/>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00" name="Freeform 17"/>
            <p:cNvSpPr>
              <a:spLocks/>
            </p:cNvSpPr>
            <p:nvPr/>
          </p:nvSpPr>
          <p:spPr bwMode="auto">
            <a:xfrm>
              <a:off x="449" y="821"/>
              <a:ext cx="43" cy="43"/>
            </a:xfrm>
            <a:custGeom>
              <a:avLst/>
              <a:gdLst>
                <a:gd name="T0" fmla="*/ 0 w 44"/>
                <a:gd name="T1" fmla="*/ 5 h 43"/>
                <a:gd name="T2" fmla="*/ 0 w 44"/>
                <a:gd name="T3" fmla="*/ 5 h 43"/>
                <a:gd name="T4" fmla="*/ 22 w 44"/>
                <a:gd name="T5" fmla="*/ 29 h 43"/>
                <a:gd name="T6" fmla="*/ 26 w 44"/>
                <a:gd name="T7" fmla="*/ 43 h 43"/>
                <a:gd name="T8" fmla="*/ 27 w 44"/>
                <a:gd name="T9" fmla="*/ 38 h 43"/>
                <a:gd name="T10" fmla="*/ 22 w 44"/>
                <a:gd name="T11" fmla="*/ 23 h 43"/>
                <a:gd name="T12" fmla="*/ 5 w 44"/>
                <a:gd name="T13" fmla="*/ 0 h 43"/>
                <a:gd name="T14" fmla="*/ 5 w 44"/>
                <a:gd name="T15" fmla="*/ 0 h 43"/>
                <a:gd name="T16" fmla="*/ 0 w 44"/>
                <a:gd name="T17" fmla="*/ 5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4" h="43">
                  <a:moveTo>
                    <a:pt x="0" y="5"/>
                  </a:moveTo>
                  <a:lnTo>
                    <a:pt x="0" y="5"/>
                  </a:lnTo>
                  <a:lnTo>
                    <a:pt x="25" y="29"/>
                  </a:lnTo>
                  <a:lnTo>
                    <a:pt x="43" y="43"/>
                  </a:lnTo>
                  <a:lnTo>
                    <a:pt x="44" y="38"/>
                  </a:lnTo>
                  <a:lnTo>
                    <a:pt x="28" y="23"/>
                  </a:lnTo>
                  <a:lnTo>
                    <a:pt x="5" y="0"/>
                  </a:lnTo>
                  <a:lnTo>
                    <a:pt x="0" y="5"/>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01" name="Freeform 18"/>
            <p:cNvSpPr>
              <a:spLocks/>
            </p:cNvSpPr>
            <p:nvPr/>
          </p:nvSpPr>
          <p:spPr bwMode="auto">
            <a:xfrm>
              <a:off x="389" y="735"/>
              <a:ext cx="66" cy="91"/>
            </a:xfrm>
            <a:custGeom>
              <a:avLst/>
              <a:gdLst>
                <a:gd name="T0" fmla="*/ 0 w 66"/>
                <a:gd name="T1" fmla="*/ 4 h 90"/>
                <a:gd name="T2" fmla="*/ 0 w 66"/>
                <a:gd name="T3" fmla="*/ 4 h 90"/>
                <a:gd name="T4" fmla="*/ 13 w 66"/>
                <a:gd name="T5" fmla="*/ 27 h 90"/>
                <a:gd name="T6" fmla="*/ 27 w 66"/>
                <a:gd name="T7" fmla="*/ 62 h 90"/>
                <a:gd name="T8" fmla="*/ 35 w 66"/>
                <a:gd name="T9" fmla="*/ 78 h 90"/>
                <a:gd name="T10" fmla="*/ 45 w 66"/>
                <a:gd name="T11" fmla="*/ 87 h 90"/>
                <a:gd name="T12" fmla="*/ 54 w 66"/>
                <a:gd name="T13" fmla="*/ 100 h 90"/>
                <a:gd name="T14" fmla="*/ 61 w 66"/>
                <a:gd name="T15" fmla="*/ 107 h 90"/>
                <a:gd name="T16" fmla="*/ 66 w 66"/>
                <a:gd name="T17" fmla="*/ 102 h 90"/>
                <a:gd name="T18" fmla="*/ 59 w 66"/>
                <a:gd name="T19" fmla="*/ 95 h 90"/>
                <a:gd name="T20" fmla="*/ 48 w 66"/>
                <a:gd name="T21" fmla="*/ 82 h 90"/>
                <a:gd name="T22" fmla="*/ 40 w 66"/>
                <a:gd name="T23" fmla="*/ 73 h 90"/>
                <a:gd name="T24" fmla="*/ 30 w 66"/>
                <a:gd name="T25" fmla="*/ 43 h 90"/>
                <a:gd name="T26" fmla="*/ 18 w 66"/>
                <a:gd name="T27" fmla="*/ 25 h 90"/>
                <a:gd name="T28" fmla="*/ 5 w 66"/>
                <a:gd name="T29" fmla="*/ 0 h 90"/>
                <a:gd name="T30" fmla="*/ 5 w 66"/>
                <a:gd name="T31" fmla="*/ 0 h 90"/>
                <a:gd name="T32" fmla="*/ 0 w 66"/>
                <a:gd name="T33" fmla="*/ 4 h 9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6" h="90">
                  <a:moveTo>
                    <a:pt x="0" y="4"/>
                  </a:moveTo>
                  <a:lnTo>
                    <a:pt x="0" y="4"/>
                  </a:lnTo>
                  <a:lnTo>
                    <a:pt x="13" y="27"/>
                  </a:lnTo>
                  <a:lnTo>
                    <a:pt x="27" y="45"/>
                  </a:lnTo>
                  <a:lnTo>
                    <a:pt x="35" y="61"/>
                  </a:lnTo>
                  <a:lnTo>
                    <a:pt x="45" y="70"/>
                  </a:lnTo>
                  <a:lnTo>
                    <a:pt x="54" y="83"/>
                  </a:lnTo>
                  <a:lnTo>
                    <a:pt x="61" y="90"/>
                  </a:lnTo>
                  <a:lnTo>
                    <a:pt x="66" y="85"/>
                  </a:lnTo>
                  <a:lnTo>
                    <a:pt x="59" y="78"/>
                  </a:lnTo>
                  <a:lnTo>
                    <a:pt x="48" y="65"/>
                  </a:lnTo>
                  <a:lnTo>
                    <a:pt x="40" y="56"/>
                  </a:lnTo>
                  <a:lnTo>
                    <a:pt x="30" y="43"/>
                  </a:lnTo>
                  <a:lnTo>
                    <a:pt x="18" y="25"/>
                  </a:lnTo>
                  <a:lnTo>
                    <a:pt x="5" y="0"/>
                  </a:lnTo>
                  <a:lnTo>
                    <a:pt x="0" y="4"/>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02" name="Freeform 19"/>
            <p:cNvSpPr>
              <a:spLocks/>
            </p:cNvSpPr>
            <p:nvPr/>
          </p:nvSpPr>
          <p:spPr bwMode="auto">
            <a:xfrm>
              <a:off x="290" y="565"/>
              <a:ext cx="104" cy="174"/>
            </a:xfrm>
            <a:custGeom>
              <a:avLst/>
              <a:gdLst>
                <a:gd name="T0" fmla="*/ 0 w 103"/>
                <a:gd name="T1" fmla="*/ 4 h 174"/>
                <a:gd name="T2" fmla="*/ 0 w 103"/>
                <a:gd name="T3" fmla="*/ 4 h 174"/>
                <a:gd name="T4" fmla="*/ 11 w 103"/>
                <a:gd name="T5" fmla="*/ 36 h 174"/>
                <a:gd name="T6" fmla="*/ 23 w 103"/>
                <a:gd name="T7" fmla="*/ 62 h 174"/>
                <a:gd name="T8" fmla="*/ 34 w 103"/>
                <a:gd name="T9" fmla="*/ 82 h 174"/>
                <a:gd name="T10" fmla="*/ 44 w 103"/>
                <a:gd name="T11" fmla="*/ 98 h 174"/>
                <a:gd name="T12" fmla="*/ 74 w 103"/>
                <a:gd name="T13" fmla="*/ 114 h 174"/>
                <a:gd name="T14" fmla="*/ 87 w 103"/>
                <a:gd name="T15" fmla="*/ 130 h 174"/>
                <a:gd name="T16" fmla="*/ 99 w 103"/>
                <a:gd name="T17" fmla="*/ 150 h 174"/>
                <a:gd name="T18" fmla="*/ 115 w 103"/>
                <a:gd name="T19" fmla="*/ 174 h 174"/>
                <a:gd name="T20" fmla="*/ 120 w 103"/>
                <a:gd name="T21" fmla="*/ 170 h 174"/>
                <a:gd name="T22" fmla="*/ 105 w 103"/>
                <a:gd name="T23" fmla="*/ 147 h 174"/>
                <a:gd name="T24" fmla="*/ 91 w 103"/>
                <a:gd name="T25" fmla="*/ 127 h 174"/>
                <a:gd name="T26" fmla="*/ 79 w 103"/>
                <a:gd name="T27" fmla="*/ 110 h 174"/>
                <a:gd name="T28" fmla="*/ 51 w 103"/>
                <a:gd name="T29" fmla="*/ 96 h 174"/>
                <a:gd name="T30" fmla="*/ 39 w 103"/>
                <a:gd name="T31" fmla="*/ 78 h 174"/>
                <a:gd name="T32" fmla="*/ 28 w 103"/>
                <a:gd name="T33" fmla="*/ 58 h 174"/>
                <a:gd name="T34" fmla="*/ 18 w 103"/>
                <a:gd name="T35" fmla="*/ 35 h 174"/>
                <a:gd name="T36" fmla="*/ 6 w 103"/>
                <a:gd name="T37" fmla="*/ 0 h 174"/>
                <a:gd name="T38" fmla="*/ 6 w 103"/>
                <a:gd name="T39" fmla="*/ 0 h 174"/>
                <a:gd name="T40" fmla="*/ 0 w 103"/>
                <a:gd name="T41" fmla="*/ 4 h 17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3" h="174">
                  <a:moveTo>
                    <a:pt x="0" y="4"/>
                  </a:moveTo>
                  <a:lnTo>
                    <a:pt x="0" y="4"/>
                  </a:lnTo>
                  <a:lnTo>
                    <a:pt x="11" y="36"/>
                  </a:lnTo>
                  <a:lnTo>
                    <a:pt x="23" y="62"/>
                  </a:lnTo>
                  <a:lnTo>
                    <a:pt x="34" y="82"/>
                  </a:lnTo>
                  <a:lnTo>
                    <a:pt x="44" y="98"/>
                  </a:lnTo>
                  <a:lnTo>
                    <a:pt x="57" y="114"/>
                  </a:lnTo>
                  <a:lnTo>
                    <a:pt x="70" y="130"/>
                  </a:lnTo>
                  <a:lnTo>
                    <a:pt x="82" y="150"/>
                  </a:lnTo>
                  <a:lnTo>
                    <a:pt x="98" y="174"/>
                  </a:lnTo>
                  <a:lnTo>
                    <a:pt x="103" y="170"/>
                  </a:lnTo>
                  <a:lnTo>
                    <a:pt x="88" y="147"/>
                  </a:lnTo>
                  <a:lnTo>
                    <a:pt x="74" y="127"/>
                  </a:lnTo>
                  <a:lnTo>
                    <a:pt x="62" y="110"/>
                  </a:lnTo>
                  <a:lnTo>
                    <a:pt x="51" y="96"/>
                  </a:lnTo>
                  <a:lnTo>
                    <a:pt x="39" y="78"/>
                  </a:lnTo>
                  <a:lnTo>
                    <a:pt x="28" y="58"/>
                  </a:lnTo>
                  <a:lnTo>
                    <a:pt x="18" y="35"/>
                  </a:lnTo>
                  <a:lnTo>
                    <a:pt x="6" y="0"/>
                  </a:lnTo>
                  <a:lnTo>
                    <a:pt x="0" y="4"/>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03" name="Freeform 20"/>
            <p:cNvSpPr>
              <a:spLocks/>
            </p:cNvSpPr>
            <p:nvPr/>
          </p:nvSpPr>
          <p:spPr bwMode="auto">
            <a:xfrm>
              <a:off x="246" y="390"/>
              <a:ext cx="50" cy="180"/>
            </a:xfrm>
            <a:custGeom>
              <a:avLst/>
              <a:gdLst>
                <a:gd name="T0" fmla="*/ 0 w 50"/>
                <a:gd name="T1" fmla="*/ 0 h 181"/>
                <a:gd name="T2" fmla="*/ 1 w 50"/>
                <a:gd name="T3" fmla="*/ 0 h 181"/>
                <a:gd name="T4" fmla="*/ 8 w 50"/>
                <a:gd name="T5" fmla="*/ 42 h 181"/>
                <a:gd name="T6" fmla="*/ 14 w 50"/>
                <a:gd name="T7" fmla="*/ 76 h 181"/>
                <a:gd name="T8" fmla="*/ 26 w 50"/>
                <a:gd name="T9" fmla="*/ 103 h 181"/>
                <a:gd name="T10" fmla="*/ 44 w 50"/>
                <a:gd name="T11" fmla="*/ 164 h 181"/>
                <a:gd name="T12" fmla="*/ 50 w 50"/>
                <a:gd name="T13" fmla="*/ 160 h 181"/>
                <a:gd name="T14" fmla="*/ 31 w 50"/>
                <a:gd name="T15" fmla="*/ 101 h 181"/>
                <a:gd name="T16" fmla="*/ 21 w 50"/>
                <a:gd name="T17" fmla="*/ 76 h 181"/>
                <a:gd name="T18" fmla="*/ 13 w 50"/>
                <a:gd name="T19" fmla="*/ 40 h 181"/>
                <a:gd name="T20" fmla="*/ 8 w 50"/>
                <a:gd name="T21" fmla="*/ 0 h 181"/>
                <a:gd name="T22" fmla="*/ 8 w 50"/>
                <a:gd name="T23" fmla="*/ 0 h 181"/>
                <a:gd name="T24" fmla="*/ 0 w 50"/>
                <a:gd name="T25" fmla="*/ 0 h 18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0" h="181">
                  <a:moveTo>
                    <a:pt x="0" y="0"/>
                  </a:moveTo>
                  <a:lnTo>
                    <a:pt x="1" y="0"/>
                  </a:lnTo>
                  <a:lnTo>
                    <a:pt x="8" y="42"/>
                  </a:lnTo>
                  <a:lnTo>
                    <a:pt x="14" y="76"/>
                  </a:lnTo>
                  <a:lnTo>
                    <a:pt x="26" y="120"/>
                  </a:lnTo>
                  <a:lnTo>
                    <a:pt x="44" y="181"/>
                  </a:lnTo>
                  <a:lnTo>
                    <a:pt x="50" y="177"/>
                  </a:lnTo>
                  <a:lnTo>
                    <a:pt x="31" y="118"/>
                  </a:lnTo>
                  <a:lnTo>
                    <a:pt x="21" y="76"/>
                  </a:lnTo>
                  <a:lnTo>
                    <a:pt x="13" y="40"/>
                  </a:lnTo>
                  <a:lnTo>
                    <a:pt x="8" y="0"/>
                  </a:lnTo>
                  <a:lnTo>
                    <a:pt x="0" y="0"/>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04" name="Freeform 21"/>
            <p:cNvSpPr>
              <a:spLocks/>
            </p:cNvSpPr>
            <p:nvPr/>
          </p:nvSpPr>
          <p:spPr bwMode="auto">
            <a:xfrm>
              <a:off x="241" y="240"/>
              <a:ext cx="12" cy="149"/>
            </a:xfrm>
            <a:custGeom>
              <a:avLst/>
              <a:gdLst>
                <a:gd name="T0" fmla="*/ 4 w 12"/>
                <a:gd name="T1" fmla="*/ 0 h 148"/>
                <a:gd name="T2" fmla="*/ 0 w 12"/>
                <a:gd name="T3" fmla="*/ 6 h 148"/>
                <a:gd name="T4" fmla="*/ 0 w 12"/>
                <a:gd name="T5" fmla="*/ 19 h 148"/>
                <a:gd name="T6" fmla="*/ 0 w 12"/>
                <a:gd name="T7" fmla="*/ 56 h 148"/>
                <a:gd name="T8" fmla="*/ 2 w 12"/>
                <a:gd name="T9" fmla="*/ 120 h 148"/>
                <a:gd name="T10" fmla="*/ 4 w 12"/>
                <a:gd name="T11" fmla="*/ 165 h 148"/>
                <a:gd name="T12" fmla="*/ 12 w 12"/>
                <a:gd name="T13" fmla="*/ 165 h 148"/>
                <a:gd name="T14" fmla="*/ 7 w 12"/>
                <a:gd name="T15" fmla="*/ 120 h 148"/>
                <a:gd name="T16" fmla="*/ 5 w 12"/>
                <a:gd name="T17" fmla="*/ 56 h 148"/>
                <a:gd name="T18" fmla="*/ 5 w 12"/>
                <a:gd name="T19" fmla="*/ 19 h 148"/>
                <a:gd name="T20" fmla="*/ 5 w 12"/>
                <a:gd name="T21" fmla="*/ 6 h 148"/>
                <a:gd name="T22" fmla="*/ 4 w 12"/>
                <a:gd name="T23" fmla="*/ 8 h 148"/>
                <a:gd name="T24" fmla="*/ 4 w 12"/>
                <a:gd name="T25" fmla="*/ 0 h 148"/>
                <a:gd name="T26" fmla="*/ 0 w 12"/>
                <a:gd name="T27" fmla="*/ 0 h 148"/>
                <a:gd name="T28" fmla="*/ 0 w 12"/>
                <a:gd name="T29" fmla="*/ 6 h 148"/>
                <a:gd name="T30" fmla="*/ 4 w 12"/>
                <a:gd name="T31" fmla="*/ 0 h 1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 h="148">
                  <a:moveTo>
                    <a:pt x="4" y="0"/>
                  </a:moveTo>
                  <a:lnTo>
                    <a:pt x="0" y="6"/>
                  </a:lnTo>
                  <a:lnTo>
                    <a:pt x="0" y="19"/>
                  </a:lnTo>
                  <a:lnTo>
                    <a:pt x="0" y="56"/>
                  </a:lnTo>
                  <a:lnTo>
                    <a:pt x="2" y="103"/>
                  </a:lnTo>
                  <a:lnTo>
                    <a:pt x="4" y="148"/>
                  </a:lnTo>
                  <a:lnTo>
                    <a:pt x="12" y="148"/>
                  </a:lnTo>
                  <a:lnTo>
                    <a:pt x="7" y="103"/>
                  </a:lnTo>
                  <a:lnTo>
                    <a:pt x="5" y="56"/>
                  </a:lnTo>
                  <a:lnTo>
                    <a:pt x="5" y="19"/>
                  </a:lnTo>
                  <a:lnTo>
                    <a:pt x="5" y="6"/>
                  </a:lnTo>
                  <a:lnTo>
                    <a:pt x="4" y="8"/>
                  </a:lnTo>
                  <a:lnTo>
                    <a:pt x="4" y="0"/>
                  </a:lnTo>
                  <a:lnTo>
                    <a:pt x="0" y="0"/>
                  </a:lnTo>
                  <a:lnTo>
                    <a:pt x="0" y="6"/>
                  </a:lnTo>
                  <a:lnTo>
                    <a:pt x="4" y="0"/>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05" name="Freeform 22"/>
            <p:cNvSpPr>
              <a:spLocks/>
            </p:cNvSpPr>
            <p:nvPr/>
          </p:nvSpPr>
          <p:spPr bwMode="auto">
            <a:xfrm>
              <a:off x="146" y="197"/>
              <a:ext cx="514" cy="654"/>
            </a:xfrm>
            <a:custGeom>
              <a:avLst/>
              <a:gdLst>
                <a:gd name="T0" fmla="*/ 510 w 514"/>
                <a:gd name="T1" fmla="*/ 2 h 655"/>
                <a:gd name="T2" fmla="*/ 511 w 514"/>
                <a:gd name="T3" fmla="*/ 0 h 655"/>
                <a:gd name="T4" fmla="*/ 513 w 514"/>
                <a:gd name="T5" fmla="*/ 2 h 655"/>
                <a:gd name="T6" fmla="*/ 513 w 514"/>
                <a:gd name="T7" fmla="*/ 17 h 655"/>
                <a:gd name="T8" fmla="*/ 508 w 514"/>
                <a:gd name="T9" fmla="*/ 60 h 655"/>
                <a:gd name="T10" fmla="*/ 506 w 514"/>
                <a:gd name="T11" fmla="*/ 105 h 655"/>
                <a:gd name="T12" fmla="*/ 503 w 514"/>
                <a:gd name="T13" fmla="*/ 141 h 655"/>
                <a:gd name="T14" fmla="*/ 498 w 514"/>
                <a:gd name="T15" fmla="*/ 181 h 655"/>
                <a:gd name="T16" fmla="*/ 492 w 514"/>
                <a:gd name="T17" fmla="*/ 215 h 655"/>
                <a:gd name="T18" fmla="*/ 485 w 514"/>
                <a:gd name="T19" fmla="*/ 249 h 655"/>
                <a:gd name="T20" fmla="*/ 475 w 514"/>
                <a:gd name="T21" fmla="*/ 287 h 655"/>
                <a:gd name="T22" fmla="*/ 464 w 514"/>
                <a:gd name="T23" fmla="*/ 327 h 655"/>
                <a:gd name="T24" fmla="*/ 441 w 514"/>
                <a:gd name="T25" fmla="*/ 391 h 655"/>
                <a:gd name="T26" fmla="*/ 421 w 514"/>
                <a:gd name="T27" fmla="*/ 438 h 655"/>
                <a:gd name="T28" fmla="*/ 396 w 514"/>
                <a:gd name="T29" fmla="*/ 487 h 655"/>
                <a:gd name="T30" fmla="*/ 359 w 514"/>
                <a:gd name="T31" fmla="*/ 539 h 655"/>
                <a:gd name="T32" fmla="*/ 316 w 514"/>
                <a:gd name="T33" fmla="*/ 588 h 655"/>
                <a:gd name="T34" fmla="*/ 280 w 514"/>
                <a:gd name="T35" fmla="*/ 624 h 655"/>
                <a:gd name="T36" fmla="*/ 269 w 514"/>
                <a:gd name="T37" fmla="*/ 635 h 655"/>
                <a:gd name="T38" fmla="*/ 265 w 514"/>
                <a:gd name="T39" fmla="*/ 638 h 655"/>
                <a:gd name="T40" fmla="*/ 259 w 514"/>
                <a:gd name="T41" fmla="*/ 633 h 655"/>
                <a:gd name="T42" fmla="*/ 247 w 514"/>
                <a:gd name="T43" fmla="*/ 624 h 655"/>
                <a:gd name="T44" fmla="*/ 226 w 514"/>
                <a:gd name="T45" fmla="*/ 608 h 655"/>
                <a:gd name="T46" fmla="*/ 218 w 514"/>
                <a:gd name="T47" fmla="*/ 599 h 655"/>
                <a:gd name="T48" fmla="*/ 206 w 514"/>
                <a:gd name="T49" fmla="*/ 583 h 655"/>
                <a:gd name="T50" fmla="*/ 185 w 514"/>
                <a:gd name="T51" fmla="*/ 559 h 655"/>
                <a:gd name="T52" fmla="*/ 160 w 514"/>
                <a:gd name="T53" fmla="*/ 521 h 655"/>
                <a:gd name="T54" fmla="*/ 116 w 514"/>
                <a:gd name="T55" fmla="*/ 445 h 655"/>
                <a:gd name="T56" fmla="*/ 82 w 514"/>
                <a:gd name="T57" fmla="*/ 373 h 655"/>
                <a:gd name="T58" fmla="*/ 65 w 514"/>
                <a:gd name="T59" fmla="*/ 332 h 655"/>
                <a:gd name="T60" fmla="*/ 47 w 514"/>
                <a:gd name="T61" fmla="*/ 293 h 655"/>
                <a:gd name="T62" fmla="*/ 24 w 514"/>
                <a:gd name="T63" fmla="*/ 206 h 655"/>
                <a:gd name="T64" fmla="*/ 11 w 514"/>
                <a:gd name="T65" fmla="*/ 132 h 655"/>
                <a:gd name="T66" fmla="*/ 5 w 514"/>
                <a:gd name="T67" fmla="*/ 82 h 655"/>
                <a:gd name="T68" fmla="*/ 1 w 514"/>
                <a:gd name="T69" fmla="*/ 35 h 655"/>
                <a:gd name="T70" fmla="*/ 0 w 514"/>
                <a:gd name="T71" fmla="*/ 11 h 655"/>
                <a:gd name="T72" fmla="*/ 1 w 514"/>
                <a:gd name="T73" fmla="*/ 2 h 65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14" h="655">
                  <a:moveTo>
                    <a:pt x="1" y="2"/>
                  </a:moveTo>
                  <a:lnTo>
                    <a:pt x="510" y="2"/>
                  </a:lnTo>
                  <a:lnTo>
                    <a:pt x="511" y="2"/>
                  </a:lnTo>
                  <a:lnTo>
                    <a:pt x="511" y="0"/>
                  </a:lnTo>
                  <a:lnTo>
                    <a:pt x="513" y="0"/>
                  </a:lnTo>
                  <a:lnTo>
                    <a:pt x="513" y="2"/>
                  </a:lnTo>
                  <a:lnTo>
                    <a:pt x="514" y="8"/>
                  </a:lnTo>
                  <a:lnTo>
                    <a:pt x="513" y="17"/>
                  </a:lnTo>
                  <a:lnTo>
                    <a:pt x="511" y="29"/>
                  </a:lnTo>
                  <a:lnTo>
                    <a:pt x="508" y="60"/>
                  </a:lnTo>
                  <a:lnTo>
                    <a:pt x="508" y="89"/>
                  </a:lnTo>
                  <a:lnTo>
                    <a:pt x="506" y="105"/>
                  </a:lnTo>
                  <a:lnTo>
                    <a:pt x="505" y="121"/>
                  </a:lnTo>
                  <a:lnTo>
                    <a:pt x="503" y="141"/>
                  </a:lnTo>
                  <a:lnTo>
                    <a:pt x="500" y="161"/>
                  </a:lnTo>
                  <a:lnTo>
                    <a:pt x="498" y="181"/>
                  </a:lnTo>
                  <a:lnTo>
                    <a:pt x="495" y="199"/>
                  </a:lnTo>
                  <a:lnTo>
                    <a:pt x="492" y="215"/>
                  </a:lnTo>
                  <a:lnTo>
                    <a:pt x="490" y="231"/>
                  </a:lnTo>
                  <a:lnTo>
                    <a:pt x="485" y="249"/>
                  </a:lnTo>
                  <a:lnTo>
                    <a:pt x="480" y="267"/>
                  </a:lnTo>
                  <a:lnTo>
                    <a:pt x="475" y="287"/>
                  </a:lnTo>
                  <a:lnTo>
                    <a:pt x="469" y="311"/>
                  </a:lnTo>
                  <a:lnTo>
                    <a:pt x="464" y="338"/>
                  </a:lnTo>
                  <a:lnTo>
                    <a:pt x="455" y="361"/>
                  </a:lnTo>
                  <a:lnTo>
                    <a:pt x="441" y="408"/>
                  </a:lnTo>
                  <a:lnTo>
                    <a:pt x="433" y="432"/>
                  </a:lnTo>
                  <a:lnTo>
                    <a:pt x="421" y="455"/>
                  </a:lnTo>
                  <a:lnTo>
                    <a:pt x="410" y="479"/>
                  </a:lnTo>
                  <a:lnTo>
                    <a:pt x="396" y="504"/>
                  </a:lnTo>
                  <a:lnTo>
                    <a:pt x="380" y="529"/>
                  </a:lnTo>
                  <a:lnTo>
                    <a:pt x="359" y="556"/>
                  </a:lnTo>
                  <a:lnTo>
                    <a:pt x="337" y="581"/>
                  </a:lnTo>
                  <a:lnTo>
                    <a:pt x="316" y="605"/>
                  </a:lnTo>
                  <a:lnTo>
                    <a:pt x="295" y="625"/>
                  </a:lnTo>
                  <a:lnTo>
                    <a:pt x="280" y="641"/>
                  </a:lnTo>
                  <a:lnTo>
                    <a:pt x="273" y="646"/>
                  </a:lnTo>
                  <a:lnTo>
                    <a:pt x="269" y="652"/>
                  </a:lnTo>
                  <a:lnTo>
                    <a:pt x="267" y="654"/>
                  </a:lnTo>
                  <a:lnTo>
                    <a:pt x="265" y="655"/>
                  </a:lnTo>
                  <a:lnTo>
                    <a:pt x="264" y="654"/>
                  </a:lnTo>
                  <a:lnTo>
                    <a:pt x="259" y="650"/>
                  </a:lnTo>
                  <a:lnTo>
                    <a:pt x="254" y="646"/>
                  </a:lnTo>
                  <a:lnTo>
                    <a:pt x="247" y="641"/>
                  </a:lnTo>
                  <a:lnTo>
                    <a:pt x="232" y="630"/>
                  </a:lnTo>
                  <a:lnTo>
                    <a:pt x="226" y="625"/>
                  </a:lnTo>
                  <a:lnTo>
                    <a:pt x="223" y="619"/>
                  </a:lnTo>
                  <a:lnTo>
                    <a:pt x="218" y="616"/>
                  </a:lnTo>
                  <a:lnTo>
                    <a:pt x="213" y="609"/>
                  </a:lnTo>
                  <a:lnTo>
                    <a:pt x="206" y="600"/>
                  </a:lnTo>
                  <a:lnTo>
                    <a:pt x="196" y="589"/>
                  </a:lnTo>
                  <a:lnTo>
                    <a:pt x="185" y="576"/>
                  </a:lnTo>
                  <a:lnTo>
                    <a:pt x="173" y="558"/>
                  </a:lnTo>
                  <a:lnTo>
                    <a:pt x="160" y="538"/>
                  </a:lnTo>
                  <a:lnTo>
                    <a:pt x="144" y="515"/>
                  </a:lnTo>
                  <a:lnTo>
                    <a:pt x="116" y="462"/>
                  </a:lnTo>
                  <a:lnTo>
                    <a:pt x="91" y="414"/>
                  </a:lnTo>
                  <a:lnTo>
                    <a:pt x="82" y="390"/>
                  </a:lnTo>
                  <a:lnTo>
                    <a:pt x="72" y="369"/>
                  </a:lnTo>
                  <a:lnTo>
                    <a:pt x="65" y="349"/>
                  </a:lnTo>
                  <a:lnTo>
                    <a:pt x="57" y="331"/>
                  </a:lnTo>
                  <a:lnTo>
                    <a:pt x="47" y="293"/>
                  </a:lnTo>
                  <a:lnTo>
                    <a:pt x="36" y="251"/>
                  </a:lnTo>
                  <a:lnTo>
                    <a:pt x="24" y="206"/>
                  </a:lnTo>
                  <a:lnTo>
                    <a:pt x="16" y="157"/>
                  </a:lnTo>
                  <a:lnTo>
                    <a:pt x="11" y="132"/>
                  </a:lnTo>
                  <a:lnTo>
                    <a:pt x="8" y="107"/>
                  </a:lnTo>
                  <a:lnTo>
                    <a:pt x="5" y="82"/>
                  </a:lnTo>
                  <a:lnTo>
                    <a:pt x="3" y="56"/>
                  </a:lnTo>
                  <a:lnTo>
                    <a:pt x="1" y="35"/>
                  </a:lnTo>
                  <a:lnTo>
                    <a:pt x="0" y="17"/>
                  </a:lnTo>
                  <a:lnTo>
                    <a:pt x="0" y="11"/>
                  </a:lnTo>
                  <a:lnTo>
                    <a:pt x="0" y="6"/>
                  </a:lnTo>
                  <a:lnTo>
                    <a:pt x="1" y="2"/>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06" name="Freeform 23"/>
            <p:cNvSpPr>
              <a:spLocks/>
            </p:cNvSpPr>
            <p:nvPr/>
          </p:nvSpPr>
          <p:spPr bwMode="auto">
            <a:xfrm>
              <a:off x="148" y="199"/>
              <a:ext cx="184" cy="174"/>
            </a:xfrm>
            <a:custGeom>
              <a:avLst/>
              <a:gdLst>
                <a:gd name="T0" fmla="*/ 17 w 184"/>
                <a:gd name="T1" fmla="*/ 0 h 175"/>
                <a:gd name="T2" fmla="*/ 184 w 184"/>
                <a:gd name="T3" fmla="*/ 0 h 175"/>
                <a:gd name="T4" fmla="*/ 182 w 184"/>
                <a:gd name="T5" fmla="*/ 158 h 175"/>
                <a:gd name="T6" fmla="*/ 15 w 184"/>
                <a:gd name="T7" fmla="*/ 158 h 175"/>
                <a:gd name="T8" fmla="*/ 15 w 184"/>
                <a:gd name="T9" fmla="*/ 158 h 175"/>
                <a:gd name="T10" fmla="*/ 17 w 184"/>
                <a:gd name="T11" fmla="*/ 158 h 175"/>
                <a:gd name="T12" fmla="*/ 18 w 184"/>
                <a:gd name="T13" fmla="*/ 155 h 175"/>
                <a:gd name="T14" fmla="*/ 17 w 184"/>
                <a:gd name="T15" fmla="*/ 151 h 175"/>
                <a:gd name="T16" fmla="*/ 15 w 184"/>
                <a:gd name="T17" fmla="*/ 144 h 175"/>
                <a:gd name="T18" fmla="*/ 15 w 184"/>
                <a:gd name="T19" fmla="*/ 140 h 175"/>
                <a:gd name="T20" fmla="*/ 15 w 184"/>
                <a:gd name="T21" fmla="*/ 137 h 175"/>
                <a:gd name="T22" fmla="*/ 15 w 184"/>
                <a:gd name="T23" fmla="*/ 131 h 175"/>
                <a:gd name="T24" fmla="*/ 13 w 184"/>
                <a:gd name="T25" fmla="*/ 122 h 175"/>
                <a:gd name="T26" fmla="*/ 12 w 184"/>
                <a:gd name="T27" fmla="*/ 115 h 175"/>
                <a:gd name="T28" fmla="*/ 10 w 184"/>
                <a:gd name="T29" fmla="*/ 106 h 175"/>
                <a:gd name="T30" fmla="*/ 8 w 184"/>
                <a:gd name="T31" fmla="*/ 95 h 175"/>
                <a:gd name="T32" fmla="*/ 8 w 184"/>
                <a:gd name="T33" fmla="*/ 87 h 175"/>
                <a:gd name="T34" fmla="*/ 7 w 184"/>
                <a:gd name="T35" fmla="*/ 87 h 175"/>
                <a:gd name="T36" fmla="*/ 5 w 184"/>
                <a:gd name="T37" fmla="*/ 85 h 175"/>
                <a:gd name="T38" fmla="*/ 2 w 184"/>
                <a:gd name="T39" fmla="*/ 65 h 175"/>
                <a:gd name="T40" fmla="*/ 2 w 184"/>
                <a:gd name="T41" fmla="*/ 45 h 175"/>
                <a:gd name="T42" fmla="*/ 2 w 184"/>
                <a:gd name="T43" fmla="*/ 40 h 175"/>
                <a:gd name="T44" fmla="*/ 2 w 184"/>
                <a:gd name="T45" fmla="*/ 33 h 175"/>
                <a:gd name="T46" fmla="*/ 2 w 184"/>
                <a:gd name="T47" fmla="*/ 20 h 175"/>
                <a:gd name="T48" fmla="*/ 0 w 184"/>
                <a:gd name="T49" fmla="*/ 11 h 175"/>
                <a:gd name="T50" fmla="*/ 0 w 184"/>
                <a:gd name="T51" fmla="*/ 6 h 175"/>
                <a:gd name="T52" fmla="*/ 0 w 184"/>
                <a:gd name="T53" fmla="*/ 2 h 175"/>
                <a:gd name="T54" fmla="*/ 0 w 184"/>
                <a:gd name="T55" fmla="*/ 0 h 175"/>
                <a:gd name="T56" fmla="*/ 17 w 184"/>
                <a:gd name="T57" fmla="*/ 0 h 17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84" h="175">
                  <a:moveTo>
                    <a:pt x="17" y="0"/>
                  </a:moveTo>
                  <a:lnTo>
                    <a:pt x="184" y="0"/>
                  </a:lnTo>
                  <a:lnTo>
                    <a:pt x="182" y="175"/>
                  </a:lnTo>
                  <a:lnTo>
                    <a:pt x="15" y="175"/>
                  </a:lnTo>
                  <a:lnTo>
                    <a:pt x="17" y="175"/>
                  </a:lnTo>
                  <a:lnTo>
                    <a:pt x="18" y="172"/>
                  </a:lnTo>
                  <a:lnTo>
                    <a:pt x="17" y="168"/>
                  </a:lnTo>
                  <a:lnTo>
                    <a:pt x="15" y="161"/>
                  </a:lnTo>
                  <a:lnTo>
                    <a:pt x="15" y="157"/>
                  </a:lnTo>
                  <a:lnTo>
                    <a:pt x="15" y="154"/>
                  </a:lnTo>
                  <a:lnTo>
                    <a:pt x="15" y="148"/>
                  </a:lnTo>
                  <a:lnTo>
                    <a:pt x="13" y="139"/>
                  </a:lnTo>
                  <a:lnTo>
                    <a:pt x="12" y="132"/>
                  </a:lnTo>
                  <a:lnTo>
                    <a:pt x="10" y="123"/>
                  </a:lnTo>
                  <a:lnTo>
                    <a:pt x="8" y="112"/>
                  </a:lnTo>
                  <a:lnTo>
                    <a:pt x="8" y="103"/>
                  </a:lnTo>
                  <a:lnTo>
                    <a:pt x="7" y="94"/>
                  </a:lnTo>
                  <a:lnTo>
                    <a:pt x="5" y="85"/>
                  </a:lnTo>
                  <a:lnTo>
                    <a:pt x="2" y="65"/>
                  </a:lnTo>
                  <a:lnTo>
                    <a:pt x="2" y="45"/>
                  </a:lnTo>
                  <a:lnTo>
                    <a:pt x="2" y="40"/>
                  </a:lnTo>
                  <a:lnTo>
                    <a:pt x="2" y="33"/>
                  </a:lnTo>
                  <a:lnTo>
                    <a:pt x="2" y="20"/>
                  </a:lnTo>
                  <a:lnTo>
                    <a:pt x="0" y="11"/>
                  </a:lnTo>
                  <a:lnTo>
                    <a:pt x="0" y="6"/>
                  </a:lnTo>
                  <a:lnTo>
                    <a:pt x="0" y="2"/>
                  </a:lnTo>
                  <a:lnTo>
                    <a:pt x="0" y="0"/>
                  </a:lnTo>
                  <a:lnTo>
                    <a:pt x="17" y="0"/>
                  </a:lnTo>
                  <a:close/>
                </a:path>
              </a:pathLst>
            </a:custGeom>
            <a:solidFill>
              <a:srgbClr val="61BFF3"/>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07" name="Freeform 24"/>
            <p:cNvSpPr>
              <a:spLocks/>
            </p:cNvSpPr>
            <p:nvPr/>
          </p:nvSpPr>
          <p:spPr bwMode="auto">
            <a:xfrm>
              <a:off x="160" y="206"/>
              <a:ext cx="59" cy="89"/>
            </a:xfrm>
            <a:custGeom>
              <a:avLst/>
              <a:gdLst>
                <a:gd name="T0" fmla="*/ 20 w 58"/>
                <a:gd name="T1" fmla="*/ 25 h 89"/>
                <a:gd name="T2" fmla="*/ 22 w 58"/>
                <a:gd name="T3" fmla="*/ 24 h 89"/>
                <a:gd name="T4" fmla="*/ 20 w 58"/>
                <a:gd name="T5" fmla="*/ 18 h 89"/>
                <a:gd name="T6" fmla="*/ 20 w 58"/>
                <a:gd name="T7" fmla="*/ 15 h 89"/>
                <a:gd name="T8" fmla="*/ 25 w 58"/>
                <a:gd name="T9" fmla="*/ 13 h 89"/>
                <a:gd name="T10" fmla="*/ 23 w 58"/>
                <a:gd name="T11" fmla="*/ 11 h 89"/>
                <a:gd name="T12" fmla="*/ 27 w 58"/>
                <a:gd name="T13" fmla="*/ 7 h 89"/>
                <a:gd name="T14" fmla="*/ 47 w 58"/>
                <a:gd name="T15" fmla="*/ 6 h 89"/>
                <a:gd name="T16" fmla="*/ 50 w 58"/>
                <a:gd name="T17" fmla="*/ 4 h 89"/>
                <a:gd name="T18" fmla="*/ 57 w 58"/>
                <a:gd name="T19" fmla="*/ 2 h 89"/>
                <a:gd name="T20" fmla="*/ 58 w 58"/>
                <a:gd name="T21" fmla="*/ 4 h 89"/>
                <a:gd name="T22" fmla="*/ 58 w 58"/>
                <a:gd name="T23" fmla="*/ 7 h 89"/>
                <a:gd name="T24" fmla="*/ 58 w 58"/>
                <a:gd name="T25" fmla="*/ 9 h 89"/>
                <a:gd name="T26" fmla="*/ 60 w 58"/>
                <a:gd name="T27" fmla="*/ 27 h 89"/>
                <a:gd name="T28" fmla="*/ 55 w 58"/>
                <a:gd name="T29" fmla="*/ 33 h 89"/>
                <a:gd name="T30" fmla="*/ 50 w 58"/>
                <a:gd name="T31" fmla="*/ 34 h 89"/>
                <a:gd name="T32" fmla="*/ 50 w 58"/>
                <a:gd name="T33" fmla="*/ 42 h 89"/>
                <a:gd name="T34" fmla="*/ 53 w 58"/>
                <a:gd name="T35" fmla="*/ 45 h 89"/>
                <a:gd name="T36" fmla="*/ 55 w 58"/>
                <a:gd name="T37" fmla="*/ 54 h 89"/>
                <a:gd name="T38" fmla="*/ 58 w 58"/>
                <a:gd name="T39" fmla="*/ 33 h 89"/>
                <a:gd name="T40" fmla="*/ 60 w 58"/>
                <a:gd name="T41" fmla="*/ 31 h 89"/>
                <a:gd name="T42" fmla="*/ 63 w 58"/>
                <a:gd name="T43" fmla="*/ 31 h 89"/>
                <a:gd name="T44" fmla="*/ 68 w 58"/>
                <a:gd name="T45" fmla="*/ 31 h 89"/>
                <a:gd name="T46" fmla="*/ 75 w 58"/>
                <a:gd name="T47" fmla="*/ 38 h 89"/>
                <a:gd name="T48" fmla="*/ 68 w 58"/>
                <a:gd name="T49" fmla="*/ 40 h 89"/>
                <a:gd name="T50" fmla="*/ 63 w 58"/>
                <a:gd name="T51" fmla="*/ 34 h 89"/>
                <a:gd name="T52" fmla="*/ 60 w 58"/>
                <a:gd name="T53" fmla="*/ 34 h 89"/>
                <a:gd name="T54" fmla="*/ 58 w 58"/>
                <a:gd name="T55" fmla="*/ 36 h 89"/>
                <a:gd name="T56" fmla="*/ 60 w 58"/>
                <a:gd name="T57" fmla="*/ 40 h 89"/>
                <a:gd name="T58" fmla="*/ 60 w 58"/>
                <a:gd name="T59" fmla="*/ 51 h 89"/>
                <a:gd name="T60" fmla="*/ 53 w 58"/>
                <a:gd name="T61" fmla="*/ 62 h 89"/>
                <a:gd name="T62" fmla="*/ 57 w 58"/>
                <a:gd name="T63" fmla="*/ 81 h 89"/>
                <a:gd name="T64" fmla="*/ 50 w 58"/>
                <a:gd name="T65" fmla="*/ 89 h 89"/>
                <a:gd name="T66" fmla="*/ 23 w 58"/>
                <a:gd name="T67" fmla="*/ 83 h 89"/>
                <a:gd name="T68" fmla="*/ 23 w 58"/>
                <a:gd name="T69" fmla="*/ 78 h 89"/>
                <a:gd name="T70" fmla="*/ 47 w 58"/>
                <a:gd name="T71" fmla="*/ 76 h 89"/>
                <a:gd name="T72" fmla="*/ 47 w 58"/>
                <a:gd name="T73" fmla="*/ 72 h 89"/>
                <a:gd name="T74" fmla="*/ 23 w 58"/>
                <a:gd name="T75" fmla="*/ 72 h 89"/>
                <a:gd name="T76" fmla="*/ 12 w 58"/>
                <a:gd name="T77" fmla="*/ 65 h 89"/>
                <a:gd name="T78" fmla="*/ 9 w 58"/>
                <a:gd name="T79" fmla="*/ 58 h 89"/>
                <a:gd name="T80" fmla="*/ 12 w 58"/>
                <a:gd name="T81" fmla="*/ 54 h 89"/>
                <a:gd name="T82" fmla="*/ 15 w 58"/>
                <a:gd name="T83" fmla="*/ 53 h 89"/>
                <a:gd name="T84" fmla="*/ 18 w 58"/>
                <a:gd name="T85" fmla="*/ 60 h 89"/>
                <a:gd name="T86" fmla="*/ 20 w 58"/>
                <a:gd name="T87" fmla="*/ 60 h 89"/>
                <a:gd name="T88" fmla="*/ 18 w 58"/>
                <a:gd name="T89" fmla="*/ 51 h 89"/>
                <a:gd name="T90" fmla="*/ 23 w 58"/>
                <a:gd name="T91" fmla="*/ 51 h 89"/>
                <a:gd name="T92" fmla="*/ 23 w 58"/>
                <a:gd name="T93" fmla="*/ 47 h 89"/>
                <a:gd name="T94" fmla="*/ 17 w 58"/>
                <a:gd name="T95" fmla="*/ 47 h 89"/>
                <a:gd name="T96" fmla="*/ 0 w 58"/>
                <a:gd name="T97" fmla="*/ 43 h 89"/>
                <a:gd name="T98" fmla="*/ 4 w 58"/>
                <a:gd name="T99" fmla="*/ 31 h 89"/>
                <a:gd name="T100" fmla="*/ 7 w 58"/>
                <a:gd name="T101" fmla="*/ 34 h 89"/>
                <a:gd name="T102" fmla="*/ 10 w 58"/>
                <a:gd name="T103" fmla="*/ 40 h 89"/>
                <a:gd name="T104" fmla="*/ 15 w 58"/>
                <a:gd name="T105" fmla="*/ 38 h 89"/>
                <a:gd name="T106" fmla="*/ 14 w 58"/>
                <a:gd name="T107" fmla="*/ 34 h 89"/>
                <a:gd name="T108" fmla="*/ 10 w 58"/>
                <a:gd name="T109" fmla="*/ 31 h 89"/>
                <a:gd name="T110" fmla="*/ 7 w 58"/>
                <a:gd name="T111" fmla="*/ 25 h 89"/>
                <a:gd name="T112" fmla="*/ 5 w 58"/>
                <a:gd name="T113" fmla="*/ 20 h 89"/>
                <a:gd name="T114" fmla="*/ 7 w 58"/>
                <a:gd name="T115" fmla="*/ 15 h 89"/>
                <a:gd name="T116" fmla="*/ 12 w 58"/>
                <a:gd name="T117" fmla="*/ 15 h 89"/>
                <a:gd name="T118" fmla="*/ 15 w 58"/>
                <a:gd name="T119" fmla="*/ 24 h 8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58" h="89">
                  <a:moveTo>
                    <a:pt x="15" y="24"/>
                  </a:moveTo>
                  <a:lnTo>
                    <a:pt x="15" y="24"/>
                  </a:lnTo>
                  <a:lnTo>
                    <a:pt x="15" y="25"/>
                  </a:lnTo>
                  <a:lnTo>
                    <a:pt x="17" y="25"/>
                  </a:lnTo>
                  <a:lnTo>
                    <a:pt x="20" y="25"/>
                  </a:lnTo>
                  <a:lnTo>
                    <a:pt x="20" y="24"/>
                  </a:lnTo>
                  <a:lnTo>
                    <a:pt x="22" y="24"/>
                  </a:lnTo>
                  <a:lnTo>
                    <a:pt x="22" y="20"/>
                  </a:lnTo>
                  <a:lnTo>
                    <a:pt x="20" y="20"/>
                  </a:lnTo>
                  <a:lnTo>
                    <a:pt x="20" y="18"/>
                  </a:lnTo>
                  <a:lnTo>
                    <a:pt x="20" y="16"/>
                  </a:lnTo>
                  <a:lnTo>
                    <a:pt x="18" y="16"/>
                  </a:lnTo>
                  <a:lnTo>
                    <a:pt x="20" y="16"/>
                  </a:lnTo>
                  <a:lnTo>
                    <a:pt x="20" y="15"/>
                  </a:lnTo>
                  <a:lnTo>
                    <a:pt x="22" y="15"/>
                  </a:lnTo>
                  <a:lnTo>
                    <a:pt x="23" y="15"/>
                  </a:lnTo>
                  <a:lnTo>
                    <a:pt x="25" y="15"/>
                  </a:lnTo>
                  <a:lnTo>
                    <a:pt x="25" y="13"/>
                  </a:lnTo>
                  <a:lnTo>
                    <a:pt x="23" y="13"/>
                  </a:lnTo>
                  <a:lnTo>
                    <a:pt x="23" y="11"/>
                  </a:lnTo>
                  <a:lnTo>
                    <a:pt x="25" y="11"/>
                  </a:lnTo>
                  <a:lnTo>
                    <a:pt x="25" y="9"/>
                  </a:lnTo>
                  <a:lnTo>
                    <a:pt x="27" y="9"/>
                  </a:lnTo>
                  <a:lnTo>
                    <a:pt x="27" y="7"/>
                  </a:lnTo>
                  <a:lnTo>
                    <a:pt x="28" y="7"/>
                  </a:lnTo>
                  <a:lnTo>
                    <a:pt x="28" y="6"/>
                  </a:lnTo>
                  <a:lnTo>
                    <a:pt x="30" y="6"/>
                  </a:lnTo>
                  <a:lnTo>
                    <a:pt x="32" y="6"/>
                  </a:lnTo>
                  <a:lnTo>
                    <a:pt x="32" y="4"/>
                  </a:lnTo>
                  <a:lnTo>
                    <a:pt x="33" y="4"/>
                  </a:lnTo>
                  <a:lnTo>
                    <a:pt x="33" y="2"/>
                  </a:lnTo>
                  <a:lnTo>
                    <a:pt x="35" y="0"/>
                  </a:lnTo>
                  <a:lnTo>
                    <a:pt x="36" y="0"/>
                  </a:lnTo>
                  <a:lnTo>
                    <a:pt x="40" y="2"/>
                  </a:lnTo>
                  <a:lnTo>
                    <a:pt x="40" y="4"/>
                  </a:lnTo>
                  <a:lnTo>
                    <a:pt x="41" y="4"/>
                  </a:lnTo>
                  <a:lnTo>
                    <a:pt x="41" y="6"/>
                  </a:lnTo>
                  <a:lnTo>
                    <a:pt x="41" y="7"/>
                  </a:lnTo>
                  <a:lnTo>
                    <a:pt x="41" y="9"/>
                  </a:lnTo>
                  <a:lnTo>
                    <a:pt x="43" y="11"/>
                  </a:lnTo>
                  <a:lnTo>
                    <a:pt x="41" y="11"/>
                  </a:lnTo>
                  <a:lnTo>
                    <a:pt x="43" y="13"/>
                  </a:lnTo>
                  <a:lnTo>
                    <a:pt x="45" y="15"/>
                  </a:lnTo>
                  <a:lnTo>
                    <a:pt x="45" y="18"/>
                  </a:lnTo>
                  <a:lnTo>
                    <a:pt x="45" y="20"/>
                  </a:lnTo>
                  <a:lnTo>
                    <a:pt x="43" y="22"/>
                  </a:lnTo>
                  <a:lnTo>
                    <a:pt x="43" y="25"/>
                  </a:lnTo>
                  <a:lnTo>
                    <a:pt x="43" y="27"/>
                  </a:lnTo>
                  <a:lnTo>
                    <a:pt x="41" y="29"/>
                  </a:lnTo>
                  <a:lnTo>
                    <a:pt x="41" y="31"/>
                  </a:lnTo>
                  <a:lnTo>
                    <a:pt x="40" y="31"/>
                  </a:lnTo>
                  <a:lnTo>
                    <a:pt x="38" y="33"/>
                  </a:lnTo>
                  <a:lnTo>
                    <a:pt x="36" y="33"/>
                  </a:lnTo>
                  <a:lnTo>
                    <a:pt x="35" y="33"/>
                  </a:lnTo>
                  <a:lnTo>
                    <a:pt x="35" y="34"/>
                  </a:lnTo>
                  <a:lnTo>
                    <a:pt x="33" y="34"/>
                  </a:lnTo>
                  <a:lnTo>
                    <a:pt x="33" y="36"/>
                  </a:lnTo>
                  <a:lnTo>
                    <a:pt x="33" y="40"/>
                  </a:lnTo>
                  <a:lnTo>
                    <a:pt x="33" y="42"/>
                  </a:lnTo>
                  <a:lnTo>
                    <a:pt x="33" y="43"/>
                  </a:lnTo>
                  <a:lnTo>
                    <a:pt x="35" y="43"/>
                  </a:lnTo>
                  <a:lnTo>
                    <a:pt x="35" y="45"/>
                  </a:lnTo>
                  <a:lnTo>
                    <a:pt x="36" y="45"/>
                  </a:lnTo>
                  <a:lnTo>
                    <a:pt x="36" y="47"/>
                  </a:lnTo>
                  <a:lnTo>
                    <a:pt x="36" y="49"/>
                  </a:lnTo>
                  <a:lnTo>
                    <a:pt x="36" y="51"/>
                  </a:lnTo>
                  <a:lnTo>
                    <a:pt x="38" y="51"/>
                  </a:lnTo>
                  <a:lnTo>
                    <a:pt x="38" y="53"/>
                  </a:lnTo>
                  <a:lnTo>
                    <a:pt x="38" y="54"/>
                  </a:lnTo>
                  <a:lnTo>
                    <a:pt x="38" y="56"/>
                  </a:lnTo>
                  <a:lnTo>
                    <a:pt x="40" y="56"/>
                  </a:lnTo>
                  <a:lnTo>
                    <a:pt x="41" y="54"/>
                  </a:lnTo>
                  <a:lnTo>
                    <a:pt x="41" y="33"/>
                  </a:lnTo>
                  <a:lnTo>
                    <a:pt x="41" y="31"/>
                  </a:lnTo>
                  <a:lnTo>
                    <a:pt x="43" y="31"/>
                  </a:lnTo>
                  <a:lnTo>
                    <a:pt x="45" y="31"/>
                  </a:lnTo>
                  <a:lnTo>
                    <a:pt x="46" y="31"/>
                  </a:lnTo>
                  <a:lnTo>
                    <a:pt x="48" y="31"/>
                  </a:lnTo>
                  <a:lnTo>
                    <a:pt x="48" y="29"/>
                  </a:lnTo>
                  <a:lnTo>
                    <a:pt x="50" y="31"/>
                  </a:lnTo>
                  <a:lnTo>
                    <a:pt x="51" y="31"/>
                  </a:lnTo>
                  <a:lnTo>
                    <a:pt x="53" y="33"/>
                  </a:lnTo>
                  <a:lnTo>
                    <a:pt x="55" y="34"/>
                  </a:lnTo>
                  <a:lnTo>
                    <a:pt x="56" y="36"/>
                  </a:lnTo>
                  <a:lnTo>
                    <a:pt x="58" y="36"/>
                  </a:lnTo>
                  <a:lnTo>
                    <a:pt x="58" y="38"/>
                  </a:lnTo>
                  <a:lnTo>
                    <a:pt x="56" y="38"/>
                  </a:lnTo>
                  <a:lnTo>
                    <a:pt x="56" y="40"/>
                  </a:lnTo>
                  <a:lnTo>
                    <a:pt x="55" y="40"/>
                  </a:lnTo>
                  <a:lnTo>
                    <a:pt x="51" y="40"/>
                  </a:lnTo>
                  <a:lnTo>
                    <a:pt x="50" y="40"/>
                  </a:lnTo>
                  <a:lnTo>
                    <a:pt x="48" y="38"/>
                  </a:lnTo>
                  <a:lnTo>
                    <a:pt x="48" y="36"/>
                  </a:lnTo>
                  <a:lnTo>
                    <a:pt x="46" y="36"/>
                  </a:lnTo>
                  <a:lnTo>
                    <a:pt x="46" y="34"/>
                  </a:lnTo>
                  <a:lnTo>
                    <a:pt x="46" y="33"/>
                  </a:lnTo>
                  <a:lnTo>
                    <a:pt x="45" y="33"/>
                  </a:lnTo>
                  <a:lnTo>
                    <a:pt x="45" y="34"/>
                  </a:lnTo>
                  <a:lnTo>
                    <a:pt x="43" y="34"/>
                  </a:lnTo>
                  <a:lnTo>
                    <a:pt x="41" y="34"/>
                  </a:lnTo>
                  <a:lnTo>
                    <a:pt x="41" y="36"/>
                  </a:lnTo>
                  <a:lnTo>
                    <a:pt x="41" y="40"/>
                  </a:lnTo>
                  <a:lnTo>
                    <a:pt x="43" y="40"/>
                  </a:lnTo>
                  <a:lnTo>
                    <a:pt x="43" y="42"/>
                  </a:lnTo>
                  <a:lnTo>
                    <a:pt x="41" y="42"/>
                  </a:lnTo>
                  <a:lnTo>
                    <a:pt x="41" y="43"/>
                  </a:lnTo>
                  <a:lnTo>
                    <a:pt x="43" y="43"/>
                  </a:lnTo>
                  <a:lnTo>
                    <a:pt x="43" y="49"/>
                  </a:lnTo>
                  <a:lnTo>
                    <a:pt x="43" y="51"/>
                  </a:lnTo>
                  <a:lnTo>
                    <a:pt x="41" y="56"/>
                  </a:lnTo>
                  <a:lnTo>
                    <a:pt x="41" y="60"/>
                  </a:lnTo>
                  <a:lnTo>
                    <a:pt x="40" y="60"/>
                  </a:lnTo>
                  <a:lnTo>
                    <a:pt x="38" y="60"/>
                  </a:lnTo>
                  <a:lnTo>
                    <a:pt x="36" y="60"/>
                  </a:lnTo>
                  <a:lnTo>
                    <a:pt x="36" y="62"/>
                  </a:lnTo>
                  <a:lnTo>
                    <a:pt x="36" y="63"/>
                  </a:lnTo>
                  <a:lnTo>
                    <a:pt x="36" y="65"/>
                  </a:lnTo>
                  <a:lnTo>
                    <a:pt x="36" y="67"/>
                  </a:lnTo>
                  <a:lnTo>
                    <a:pt x="36" y="69"/>
                  </a:lnTo>
                  <a:lnTo>
                    <a:pt x="36" y="71"/>
                  </a:lnTo>
                  <a:lnTo>
                    <a:pt x="38" y="72"/>
                  </a:lnTo>
                  <a:lnTo>
                    <a:pt x="40" y="72"/>
                  </a:lnTo>
                  <a:lnTo>
                    <a:pt x="40" y="81"/>
                  </a:lnTo>
                  <a:lnTo>
                    <a:pt x="38" y="81"/>
                  </a:lnTo>
                  <a:lnTo>
                    <a:pt x="38" y="83"/>
                  </a:lnTo>
                  <a:lnTo>
                    <a:pt x="36" y="83"/>
                  </a:lnTo>
                  <a:lnTo>
                    <a:pt x="36" y="89"/>
                  </a:lnTo>
                  <a:lnTo>
                    <a:pt x="35" y="89"/>
                  </a:lnTo>
                  <a:lnTo>
                    <a:pt x="33" y="89"/>
                  </a:lnTo>
                  <a:lnTo>
                    <a:pt x="30" y="89"/>
                  </a:lnTo>
                  <a:lnTo>
                    <a:pt x="27" y="89"/>
                  </a:lnTo>
                  <a:lnTo>
                    <a:pt x="25" y="89"/>
                  </a:lnTo>
                  <a:lnTo>
                    <a:pt x="23" y="89"/>
                  </a:lnTo>
                  <a:lnTo>
                    <a:pt x="23" y="87"/>
                  </a:lnTo>
                  <a:lnTo>
                    <a:pt x="23" y="85"/>
                  </a:lnTo>
                  <a:lnTo>
                    <a:pt x="23" y="83"/>
                  </a:lnTo>
                  <a:lnTo>
                    <a:pt x="23" y="81"/>
                  </a:lnTo>
                  <a:lnTo>
                    <a:pt x="22" y="80"/>
                  </a:lnTo>
                  <a:lnTo>
                    <a:pt x="23" y="80"/>
                  </a:lnTo>
                  <a:lnTo>
                    <a:pt x="23" y="78"/>
                  </a:lnTo>
                  <a:lnTo>
                    <a:pt x="27" y="78"/>
                  </a:lnTo>
                  <a:lnTo>
                    <a:pt x="28" y="78"/>
                  </a:lnTo>
                  <a:lnTo>
                    <a:pt x="28" y="76"/>
                  </a:lnTo>
                  <a:lnTo>
                    <a:pt x="30" y="76"/>
                  </a:lnTo>
                  <a:lnTo>
                    <a:pt x="32" y="76"/>
                  </a:lnTo>
                  <a:lnTo>
                    <a:pt x="32" y="74"/>
                  </a:lnTo>
                  <a:lnTo>
                    <a:pt x="30" y="74"/>
                  </a:lnTo>
                  <a:lnTo>
                    <a:pt x="30" y="72"/>
                  </a:lnTo>
                  <a:lnTo>
                    <a:pt x="30" y="71"/>
                  </a:lnTo>
                  <a:lnTo>
                    <a:pt x="28" y="71"/>
                  </a:lnTo>
                  <a:lnTo>
                    <a:pt x="27" y="71"/>
                  </a:lnTo>
                  <a:lnTo>
                    <a:pt x="25" y="72"/>
                  </a:lnTo>
                  <a:lnTo>
                    <a:pt x="23" y="72"/>
                  </a:lnTo>
                  <a:lnTo>
                    <a:pt x="22" y="71"/>
                  </a:lnTo>
                  <a:lnTo>
                    <a:pt x="20" y="71"/>
                  </a:lnTo>
                  <a:lnTo>
                    <a:pt x="15" y="71"/>
                  </a:lnTo>
                  <a:lnTo>
                    <a:pt x="14" y="67"/>
                  </a:lnTo>
                  <a:lnTo>
                    <a:pt x="12" y="67"/>
                  </a:lnTo>
                  <a:lnTo>
                    <a:pt x="12" y="65"/>
                  </a:lnTo>
                  <a:lnTo>
                    <a:pt x="10" y="65"/>
                  </a:lnTo>
                  <a:lnTo>
                    <a:pt x="9" y="63"/>
                  </a:lnTo>
                  <a:lnTo>
                    <a:pt x="9" y="60"/>
                  </a:lnTo>
                  <a:lnTo>
                    <a:pt x="9" y="58"/>
                  </a:lnTo>
                  <a:lnTo>
                    <a:pt x="9" y="56"/>
                  </a:lnTo>
                  <a:lnTo>
                    <a:pt x="10" y="56"/>
                  </a:lnTo>
                  <a:lnTo>
                    <a:pt x="10" y="54"/>
                  </a:lnTo>
                  <a:lnTo>
                    <a:pt x="12" y="54"/>
                  </a:lnTo>
                  <a:lnTo>
                    <a:pt x="14" y="53"/>
                  </a:lnTo>
                  <a:lnTo>
                    <a:pt x="15" y="53"/>
                  </a:lnTo>
                  <a:lnTo>
                    <a:pt x="15" y="54"/>
                  </a:lnTo>
                  <a:lnTo>
                    <a:pt x="15" y="60"/>
                  </a:lnTo>
                  <a:lnTo>
                    <a:pt x="17" y="60"/>
                  </a:lnTo>
                  <a:lnTo>
                    <a:pt x="18" y="60"/>
                  </a:lnTo>
                  <a:lnTo>
                    <a:pt x="18" y="62"/>
                  </a:lnTo>
                  <a:lnTo>
                    <a:pt x="20" y="62"/>
                  </a:lnTo>
                  <a:lnTo>
                    <a:pt x="20" y="60"/>
                  </a:lnTo>
                  <a:lnTo>
                    <a:pt x="18" y="60"/>
                  </a:lnTo>
                  <a:lnTo>
                    <a:pt x="18" y="58"/>
                  </a:lnTo>
                  <a:lnTo>
                    <a:pt x="18" y="56"/>
                  </a:lnTo>
                  <a:lnTo>
                    <a:pt x="18" y="53"/>
                  </a:lnTo>
                  <a:lnTo>
                    <a:pt x="18" y="51"/>
                  </a:lnTo>
                  <a:lnTo>
                    <a:pt x="20" y="51"/>
                  </a:lnTo>
                  <a:lnTo>
                    <a:pt x="22" y="51"/>
                  </a:lnTo>
                  <a:lnTo>
                    <a:pt x="23" y="51"/>
                  </a:lnTo>
                  <a:lnTo>
                    <a:pt x="23" y="49"/>
                  </a:lnTo>
                  <a:lnTo>
                    <a:pt x="23" y="47"/>
                  </a:lnTo>
                  <a:lnTo>
                    <a:pt x="22" y="47"/>
                  </a:lnTo>
                  <a:lnTo>
                    <a:pt x="20" y="47"/>
                  </a:lnTo>
                  <a:lnTo>
                    <a:pt x="17" y="47"/>
                  </a:lnTo>
                  <a:lnTo>
                    <a:pt x="15" y="47"/>
                  </a:lnTo>
                  <a:lnTo>
                    <a:pt x="9" y="45"/>
                  </a:lnTo>
                  <a:lnTo>
                    <a:pt x="7" y="45"/>
                  </a:lnTo>
                  <a:lnTo>
                    <a:pt x="5" y="45"/>
                  </a:lnTo>
                  <a:lnTo>
                    <a:pt x="4" y="45"/>
                  </a:lnTo>
                  <a:lnTo>
                    <a:pt x="2" y="43"/>
                  </a:lnTo>
                  <a:lnTo>
                    <a:pt x="0" y="43"/>
                  </a:lnTo>
                  <a:lnTo>
                    <a:pt x="0" y="42"/>
                  </a:lnTo>
                  <a:lnTo>
                    <a:pt x="0" y="40"/>
                  </a:lnTo>
                  <a:lnTo>
                    <a:pt x="0" y="36"/>
                  </a:lnTo>
                  <a:lnTo>
                    <a:pt x="0" y="34"/>
                  </a:lnTo>
                  <a:lnTo>
                    <a:pt x="0" y="33"/>
                  </a:lnTo>
                  <a:lnTo>
                    <a:pt x="2" y="33"/>
                  </a:lnTo>
                  <a:lnTo>
                    <a:pt x="4" y="31"/>
                  </a:lnTo>
                  <a:lnTo>
                    <a:pt x="5" y="31"/>
                  </a:lnTo>
                  <a:lnTo>
                    <a:pt x="5" y="33"/>
                  </a:lnTo>
                  <a:lnTo>
                    <a:pt x="7" y="33"/>
                  </a:lnTo>
                  <a:lnTo>
                    <a:pt x="7" y="34"/>
                  </a:lnTo>
                  <a:lnTo>
                    <a:pt x="7" y="36"/>
                  </a:lnTo>
                  <a:lnTo>
                    <a:pt x="7" y="38"/>
                  </a:lnTo>
                  <a:lnTo>
                    <a:pt x="7" y="40"/>
                  </a:lnTo>
                  <a:lnTo>
                    <a:pt x="9" y="40"/>
                  </a:lnTo>
                  <a:lnTo>
                    <a:pt x="10" y="40"/>
                  </a:lnTo>
                  <a:lnTo>
                    <a:pt x="12" y="40"/>
                  </a:lnTo>
                  <a:lnTo>
                    <a:pt x="14" y="40"/>
                  </a:lnTo>
                  <a:lnTo>
                    <a:pt x="14" y="38"/>
                  </a:lnTo>
                  <a:lnTo>
                    <a:pt x="15" y="38"/>
                  </a:lnTo>
                  <a:lnTo>
                    <a:pt x="15" y="36"/>
                  </a:lnTo>
                  <a:lnTo>
                    <a:pt x="14" y="36"/>
                  </a:lnTo>
                  <a:lnTo>
                    <a:pt x="14" y="34"/>
                  </a:lnTo>
                  <a:lnTo>
                    <a:pt x="12" y="33"/>
                  </a:lnTo>
                  <a:lnTo>
                    <a:pt x="10" y="33"/>
                  </a:lnTo>
                  <a:lnTo>
                    <a:pt x="10" y="31"/>
                  </a:lnTo>
                  <a:lnTo>
                    <a:pt x="9" y="31"/>
                  </a:lnTo>
                  <a:lnTo>
                    <a:pt x="9" y="29"/>
                  </a:lnTo>
                  <a:lnTo>
                    <a:pt x="7" y="25"/>
                  </a:lnTo>
                  <a:lnTo>
                    <a:pt x="7" y="24"/>
                  </a:lnTo>
                  <a:lnTo>
                    <a:pt x="7" y="22"/>
                  </a:lnTo>
                  <a:lnTo>
                    <a:pt x="5" y="22"/>
                  </a:lnTo>
                  <a:lnTo>
                    <a:pt x="4" y="20"/>
                  </a:lnTo>
                  <a:lnTo>
                    <a:pt x="5" y="20"/>
                  </a:lnTo>
                  <a:lnTo>
                    <a:pt x="5" y="18"/>
                  </a:lnTo>
                  <a:lnTo>
                    <a:pt x="7" y="18"/>
                  </a:lnTo>
                  <a:lnTo>
                    <a:pt x="7" y="16"/>
                  </a:lnTo>
                  <a:lnTo>
                    <a:pt x="7" y="15"/>
                  </a:lnTo>
                  <a:lnTo>
                    <a:pt x="9" y="15"/>
                  </a:lnTo>
                  <a:lnTo>
                    <a:pt x="10" y="15"/>
                  </a:lnTo>
                  <a:lnTo>
                    <a:pt x="12" y="15"/>
                  </a:lnTo>
                  <a:lnTo>
                    <a:pt x="14" y="15"/>
                  </a:lnTo>
                  <a:lnTo>
                    <a:pt x="14" y="22"/>
                  </a:lnTo>
                  <a:lnTo>
                    <a:pt x="14" y="24"/>
                  </a:lnTo>
                  <a:lnTo>
                    <a:pt x="15" y="2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08" name="Freeform 25"/>
            <p:cNvSpPr>
              <a:spLocks/>
            </p:cNvSpPr>
            <p:nvPr/>
          </p:nvSpPr>
          <p:spPr bwMode="auto">
            <a:xfrm>
              <a:off x="271" y="206"/>
              <a:ext cx="55" cy="89"/>
            </a:xfrm>
            <a:custGeom>
              <a:avLst/>
              <a:gdLst>
                <a:gd name="T0" fmla="*/ 18 w 56"/>
                <a:gd name="T1" fmla="*/ 25 h 89"/>
                <a:gd name="T2" fmla="*/ 20 w 56"/>
                <a:gd name="T3" fmla="*/ 24 h 89"/>
                <a:gd name="T4" fmla="*/ 20 w 56"/>
                <a:gd name="T5" fmla="*/ 18 h 89"/>
                <a:gd name="T6" fmla="*/ 20 w 56"/>
                <a:gd name="T7" fmla="*/ 15 h 89"/>
                <a:gd name="T8" fmla="*/ 23 w 56"/>
                <a:gd name="T9" fmla="*/ 13 h 89"/>
                <a:gd name="T10" fmla="*/ 23 w 56"/>
                <a:gd name="T11" fmla="*/ 11 h 89"/>
                <a:gd name="T12" fmla="*/ 26 w 56"/>
                <a:gd name="T13" fmla="*/ 7 h 89"/>
                <a:gd name="T14" fmla="*/ 28 w 56"/>
                <a:gd name="T15" fmla="*/ 6 h 89"/>
                <a:gd name="T16" fmla="*/ 28 w 56"/>
                <a:gd name="T17" fmla="*/ 2 h 89"/>
                <a:gd name="T18" fmla="*/ 28 w 56"/>
                <a:gd name="T19" fmla="*/ 2 h 89"/>
                <a:gd name="T20" fmla="*/ 28 w 56"/>
                <a:gd name="T21" fmla="*/ 4 h 89"/>
                <a:gd name="T22" fmla="*/ 28 w 56"/>
                <a:gd name="T23" fmla="*/ 7 h 89"/>
                <a:gd name="T24" fmla="*/ 28 w 56"/>
                <a:gd name="T25" fmla="*/ 11 h 89"/>
                <a:gd name="T26" fmla="*/ 28 w 56"/>
                <a:gd name="T27" fmla="*/ 29 h 89"/>
                <a:gd name="T28" fmla="*/ 28 w 56"/>
                <a:gd name="T29" fmla="*/ 33 h 89"/>
                <a:gd name="T30" fmla="*/ 28 w 56"/>
                <a:gd name="T31" fmla="*/ 34 h 89"/>
                <a:gd name="T32" fmla="*/ 28 w 56"/>
                <a:gd name="T33" fmla="*/ 42 h 89"/>
                <a:gd name="T34" fmla="*/ 28 w 56"/>
                <a:gd name="T35" fmla="*/ 45 h 89"/>
                <a:gd name="T36" fmla="*/ 28 w 56"/>
                <a:gd name="T37" fmla="*/ 54 h 89"/>
                <a:gd name="T38" fmla="*/ 28 w 56"/>
                <a:gd name="T39" fmla="*/ 33 h 89"/>
                <a:gd name="T40" fmla="*/ 28 w 56"/>
                <a:gd name="T41" fmla="*/ 31 h 89"/>
                <a:gd name="T42" fmla="*/ 29 w 56"/>
                <a:gd name="T43" fmla="*/ 31 h 89"/>
                <a:gd name="T44" fmla="*/ 36 w 56"/>
                <a:gd name="T45" fmla="*/ 33 h 89"/>
                <a:gd name="T46" fmla="*/ 39 w 56"/>
                <a:gd name="T47" fmla="*/ 38 h 89"/>
                <a:gd name="T48" fmla="*/ 31 w 56"/>
                <a:gd name="T49" fmla="*/ 40 h 89"/>
                <a:gd name="T50" fmla="*/ 29 w 56"/>
                <a:gd name="T51" fmla="*/ 34 h 89"/>
                <a:gd name="T52" fmla="*/ 28 w 56"/>
                <a:gd name="T53" fmla="*/ 34 h 89"/>
                <a:gd name="T54" fmla="*/ 28 w 56"/>
                <a:gd name="T55" fmla="*/ 36 h 89"/>
                <a:gd name="T56" fmla="*/ 28 w 56"/>
                <a:gd name="T57" fmla="*/ 42 h 89"/>
                <a:gd name="T58" fmla="*/ 28 w 56"/>
                <a:gd name="T59" fmla="*/ 56 h 89"/>
                <a:gd name="T60" fmla="*/ 28 w 56"/>
                <a:gd name="T61" fmla="*/ 63 h 89"/>
                <a:gd name="T62" fmla="*/ 28 w 56"/>
                <a:gd name="T63" fmla="*/ 81 h 89"/>
                <a:gd name="T64" fmla="*/ 25 w 56"/>
                <a:gd name="T65" fmla="*/ 89 h 89"/>
                <a:gd name="T66" fmla="*/ 20 w 56"/>
                <a:gd name="T67" fmla="*/ 81 h 89"/>
                <a:gd name="T68" fmla="*/ 23 w 56"/>
                <a:gd name="T69" fmla="*/ 78 h 89"/>
                <a:gd name="T70" fmla="*/ 28 w 56"/>
                <a:gd name="T71" fmla="*/ 76 h 89"/>
                <a:gd name="T72" fmla="*/ 28 w 56"/>
                <a:gd name="T73" fmla="*/ 71 h 89"/>
                <a:gd name="T74" fmla="*/ 20 w 56"/>
                <a:gd name="T75" fmla="*/ 71 h 89"/>
                <a:gd name="T76" fmla="*/ 8 w 56"/>
                <a:gd name="T77" fmla="*/ 63 h 89"/>
                <a:gd name="T78" fmla="*/ 8 w 56"/>
                <a:gd name="T79" fmla="*/ 56 h 89"/>
                <a:gd name="T80" fmla="*/ 12 w 56"/>
                <a:gd name="T81" fmla="*/ 54 h 89"/>
                <a:gd name="T82" fmla="*/ 13 w 56"/>
                <a:gd name="T83" fmla="*/ 54 h 89"/>
                <a:gd name="T84" fmla="*/ 18 w 56"/>
                <a:gd name="T85" fmla="*/ 60 h 89"/>
                <a:gd name="T86" fmla="*/ 18 w 56"/>
                <a:gd name="T87" fmla="*/ 60 h 89"/>
                <a:gd name="T88" fmla="*/ 20 w 56"/>
                <a:gd name="T89" fmla="*/ 51 h 89"/>
                <a:gd name="T90" fmla="*/ 22 w 56"/>
                <a:gd name="T91" fmla="*/ 51 h 89"/>
                <a:gd name="T92" fmla="*/ 22 w 56"/>
                <a:gd name="T93" fmla="*/ 47 h 89"/>
                <a:gd name="T94" fmla="*/ 12 w 56"/>
                <a:gd name="T95" fmla="*/ 47 h 89"/>
                <a:gd name="T96" fmla="*/ 0 w 56"/>
                <a:gd name="T97" fmla="*/ 40 h 89"/>
                <a:gd name="T98" fmla="*/ 2 w 56"/>
                <a:gd name="T99" fmla="*/ 31 h 89"/>
                <a:gd name="T100" fmla="*/ 7 w 56"/>
                <a:gd name="T101" fmla="*/ 38 h 89"/>
                <a:gd name="T102" fmla="*/ 12 w 56"/>
                <a:gd name="T103" fmla="*/ 40 h 89"/>
                <a:gd name="T104" fmla="*/ 13 w 56"/>
                <a:gd name="T105" fmla="*/ 36 h 89"/>
                <a:gd name="T106" fmla="*/ 12 w 56"/>
                <a:gd name="T107" fmla="*/ 33 h 89"/>
                <a:gd name="T108" fmla="*/ 8 w 56"/>
                <a:gd name="T109" fmla="*/ 31 h 89"/>
                <a:gd name="T110" fmla="*/ 5 w 56"/>
                <a:gd name="T111" fmla="*/ 22 h 89"/>
                <a:gd name="T112" fmla="*/ 4 w 56"/>
                <a:gd name="T113" fmla="*/ 18 h 89"/>
                <a:gd name="T114" fmla="*/ 7 w 56"/>
                <a:gd name="T115" fmla="*/ 15 h 89"/>
                <a:gd name="T116" fmla="*/ 12 w 56"/>
                <a:gd name="T117" fmla="*/ 15 h 8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6" h="89">
                  <a:moveTo>
                    <a:pt x="12" y="24"/>
                  </a:moveTo>
                  <a:lnTo>
                    <a:pt x="12" y="24"/>
                  </a:lnTo>
                  <a:lnTo>
                    <a:pt x="13" y="25"/>
                  </a:lnTo>
                  <a:lnTo>
                    <a:pt x="15" y="25"/>
                  </a:lnTo>
                  <a:lnTo>
                    <a:pt x="17" y="25"/>
                  </a:lnTo>
                  <a:lnTo>
                    <a:pt x="18" y="25"/>
                  </a:lnTo>
                  <a:lnTo>
                    <a:pt x="20" y="25"/>
                  </a:lnTo>
                  <a:lnTo>
                    <a:pt x="20" y="24"/>
                  </a:lnTo>
                  <a:lnTo>
                    <a:pt x="20" y="20"/>
                  </a:lnTo>
                  <a:lnTo>
                    <a:pt x="20" y="18"/>
                  </a:lnTo>
                  <a:lnTo>
                    <a:pt x="18" y="16"/>
                  </a:lnTo>
                  <a:lnTo>
                    <a:pt x="20" y="16"/>
                  </a:lnTo>
                  <a:lnTo>
                    <a:pt x="20" y="15"/>
                  </a:lnTo>
                  <a:lnTo>
                    <a:pt x="22" y="15"/>
                  </a:lnTo>
                  <a:lnTo>
                    <a:pt x="25" y="15"/>
                  </a:lnTo>
                  <a:lnTo>
                    <a:pt x="25" y="13"/>
                  </a:lnTo>
                  <a:lnTo>
                    <a:pt x="23" y="13"/>
                  </a:lnTo>
                  <a:lnTo>
                    <a:pt x="22" y="13"/>
                  </a:lnTo>
                  <a:lnTo>
                    <a:pt x="20" y="13"/>
                  </a:lnTo>
                  <a:lnTo>
                    <a:pt x="20" y="11"/>
                  </a:lnTo>
                  <a:lnTo>
                    <a:pt x="22" y="11"/>
                  </a:lnTo>
                  <a:lnTo>
                    <a:pt x="23" y="11"/>
                  </a:lnTo>
                  <a:lnTo>
                    <a:pt x="25" y="11"/>
                  </a:lnTo>
                  <a:lnTo>
                    <a:pt x="25" y="9"/>
                  </a:lnTo>
                  <a:lnTo>
                    <a:pt x="25" y="7"/>
                  </a:lnTo>
                  <a:lnTo>
                    <a:pt x="26" y="7"/>
                  </a:lnTo>
                  <a:lnTo>
                    <a:pt x="28" y="7"/>
                  </a:lnTo>
                  <a:lnTo>
                    <a:pt x="28" y="6"/>
                  </a:lnTo>
                  <a:lnTo>
                    <a:pt x="30" y="6"/>
                  </a:lnTo>
                  <a:lnTo>
                    <a:pt x="30" y="4"/>
                  </a:lnTo>
                  <a:lnTo>
                    <a:pt x="31" y="4"/>
                  </a:lnTo>
                  <a:lnTo>
                    <a:pt x="31" y="2"/>
                  </a:lnTo>
                  <a:lnTo>
                    <a:pt x="33" y="2"/>
                  </a:lnTo>
                  <a:lnTo>
                    <a:pt x="35" y="0"/>
                  </a:lnTo>
                  <a:lnTo>
                    <a:pt x="36" y="0"/>
                  </a:lnTo>
                  <a:lnTo>
                    <a:pt x="38" y="0"/>
                  </a:lnTo>
                  <a:lnTo>
                    <a:pt x="38" y="2"/>
                  </a:lnTo>
                  <a:lnTo>
                    <a:pt x="38" y="4"/>
                  </a:lnTo>
                  <a:lnTo>
                    <a:pt x="40" y="4"/>
                  </a:lnTo>
                  <a:lnTo>
                    <a:pt x="40" y="6"/>
                  </a:lnTo>
                  <a:lnTo>
                    <a:pt x="40" y="7"/>
                  </a:lnTo>
                  <a:lnTo>
                    <a:pt x="41" y="7"/>
                  </a:lnTo>
                  <a:lnTo>
                    <a:pt x="41" y="9"/>
                  </a:lnTo>
                  <a:lnTo>
                    <a:pt x="43" y="11"/>
                  </a:lnTo>
                  <a:lnTo>
                    <a:pt x="41" y="11"/>
                  </a:lnTo>
                  <a:lnTo>
                    <a:pt x="43" y="13"/>
                  </a:lnTo>
                  <a:lnTo>
                    <a:pt x="43" y="15"/>
                  </a:lnTo>
                  <a:lnTo>
                    <a:pt x="45" y="18"/>
                  </a:lnTo>
                  <a:lnTo>
                    <a:pt x="45" y="20"/>
                  </a:lnTo>
                  <a:lnTo>
                    <a:pt x="43" y="22"/>
                  </a:lnTo>
                  <a:lnTo>
                    <a:pt x="43" y="25"/>
                  </a:lnTo>
                  <a:lnTo>
                    <a:pt x="43" y="27"/>
                  </a:lnTo>
                  <a:lnTo>
                    <a:pt x="41" y="29"/>
                  </a:lnTo>
                  <a:lnTo>
                    <a:pt x="41" y="31"/>
                  </a:lnTo>
                  <a:lnTo>
                    <a:pt x="40" y="31"/>
                  </a:lnTo>
                  <a:lnTo>
                    <a:pt x="38" y="31"/>
                  </a:lnTo>
                  <a:lnTo>
                    <a:pt x="38" y="33"/>
                  </a:lnTo>
                  <a:lnTo>
                    <a:pt x="36" y="33"/>
                  </a:lnTo>
                  <a:lnTo>
                    <a:pt x="35" y="33"/>
                  </a:lnTo>
                  <a:lnTo>
                    <a:pt x="35" y="34"/>
                  </a:lnTo>
                  <a:lnTo>
                    <a:pt x="33" y="34"/>
                  </a:lnTo>
                  <a:lnTo>
                    <a:pt x="33" y="36"/>
                  </a:lnTo>
                  <a:lnTo>
                    <a:pt x="31" y="36"/>
                  </a:lnTo>
                  <a:lnTo>
                    <a:pt x="31" y="40"/>
                  </a:lnTo>
                  <a:lnTo>
                    <a:pt x="31" y="42"/>
                  </a:lnTo>
                  <a:lnTo>
                    <a:pt x="33" y="43"/>
                  </a:lnTo>
                  <a:lnTo>
                    <a:pt x="35" y="43"/>
                  </a:lnTo>
                  <a:lnTo>
                    <a:pt x="35" y="45"/>
                  </a:lnTo>
                  <a:lnTo>
                    <a:pt x="36" y="45"/>
                  </a:lnTo>
                  <a:lnTo>
                    <a:pt x="36" y="47"/>
                  </a:lnTo>
                  <a:lnTo>
                    <a:pt x="36" y="49"/>
                  </a:lnTo>
                  <a:lnTo>
                    <a:pt x="36" y="51"/>
                  </a:lnTo>
                  <a:lnTo>
                    <a:pt x="36" y="53"/>
                  </a:lnTo>
                  <a:lnTo>
                    <a:pt x="36" y="54"/>
                  </a:lnTo>
                  <a:lnTo>
                    <a:pt x="38" y="54"/>
                  </a:lnTo>
                  <a:lnTo>
                    <a:pt x="38" y="56"/>
                  </a:lnTo>
                  <a:lnTo>
                    <a:pt x="38" y="54"/>
                  </a:lnTo>
                  <a:lnTo>
                    <a:pt x="40" y="33"/>
                  </a:lnTo>
                  <a:lnTo>
                    <a:pt x="41" y="33"/>
                  </a:lnTo>
                  <a:lnTo>
                    <a:pt x="41" y="31"/>
                  </a:lnTo>
                  <a:lnTo>
                    <a:pt x="43" y="31"/>
                  </a:lnTo>
                  <a:lnTo>
                    <a:pt x="45" y="31"/>
                  </a:lnTo>
                  <a:lnTo>
                    <a:pt x="46" y="31"/>
                  </a:lnTo>
                  <a:lnTo>
                    <a:pt x="46" y="29"/>
                  </a:lnTo>
                  <a:lnTo>
                    <a:pt x="48" y="31"/>
                  </a:lnTo>
                  <a:lnTo>
                    <a:pt x="49" y="31"/>
                  </a:lnTo>
                  <a:lnTo>
                    <a:pt x="51" y="31"/>
                  </a:lnTo>
                  <a:lnTo>
                    <a:pt x="51" y="33"/>
                  </a:lnTo>
                  <a:lnTo>
                    <a:pt x="53" y="33"/>
                  </a:lnTo>
                  <a:lnTo>
                    <a:pt x="53" y="34"/>
                  </a:lnTo>
                  <a:lnTo>
                    <a:pt x="54" y="34"/>
                  </a:lnTo>
                  <a:lnTo>
                    <a:pt x="56" y="36"/>
                  </a:lnTo>
                  <a:lnTo>
                    <a:pt x="56" y="38"/>
                  </a:lnTo>
                  <a:lnTo>
                    <a:pt x="56" y="40"/>
                  </a:lnTo>
                  <a:lnTo>
                    <a:pt x="54" y="40"/>
                  </a:lnTo>
                  <a:lnTo>
                    <a:pt x="51" y="40"/>
                  </a:lnTo>
                  <a:lnTo>
                    <a:pt x="48" y="40"/>
                  </a:lnTo>
                  <a:lnTo>
                    <a:pt x="46" y="38"/>
                  </a:lnTo>
                  <a:lnTo>
                    <a:pt x="46" y="36"/>
                  </a:lnTo>
                  <a:lnTo>
                    <a:pt x="46" y="34"/>
                  </a:lnTo>
                  <a:lnTo>
                    <a:pt x="45" y="34"/>
                  </a:lnTo>
                  <a:lnTo>
                    <a:pt x="45" y="33"/>
                  </a:lnTo>
                  <a:lnTo>
                    <a:pt x="43" y="33"/>
                  </a:lnTo>
                  <a:lnTo>
                    <a:pt x="43" y="34"/>
                  </a:lnTo>
                  <a:lnTo>
                    <a:pt x="41" y="34"/>
                  </a:lnTo>
                  <a:lnTo>
                    <a:pt x="41" y="36"/>
                  </a:lnTo>
                  <a:lnTo>
                    <a:pt x="41" y="40"/>
                  </a:lnTo>
                  <a:lnTo>
                    <a:pt x="41" y="42"/>
                  </a:lnTo>
                  <a:lnTo>
                    <a:pt x="41" y="43"/>
                  </a:lnTo>
                  <a:lnTo>
                    <a:pt x="43" y="43"/>
                  </a:lnTo>
                  <a:lnTo>
                    <a:pt x="43" y="49"/>
                  </a:lnTo>
                  <a:lnTo>
                    <a:pt x="43" y="51"/>
                  </a:lnTo>
                  <a:lnTo>
                    <a:pt x="41" y="56"/>
                  </a:lnTo>
                  <a:lnTo>
                    <a:pt x="40" y="60"/>
                  </a:lnTo>
                  <a:lnTo>
                    <a:pt x="38" y="60"/>
                  </a:lnTo>
                  <a:lnTo>
                    <a:pt x="36" y="60"/>
                  </a:lnTo>
                  <a:lnTo>
                    <a:pt x="36" y="62"/>
                  </a:lnTo>
                  <a:lnTo>
                    <a:pt x="36" y="63"/>
                  </a:lnTo>
                  <a:lnTo>
                    <a:pt x="36" y="65"/>
                  </a:lnTo>
                  <a:lnTo>
                    <a:pt x="36" y="67"/>
                  </a:lnTo>
                  <a:lnTo>
                    <a:pt x="36" y="69"/>
                  </a:lnTo>
                  <a:lnTo>
                    <a:pt x="36" y="71"/>
                  </a:lnTo>
                  <a:lnTo>
                    <a:pt x="38" y="72"/>
                  </a:lnTo>
                  <a:lnTo>
                    <a:pt x="38" y="81"/>
                  </a:lnTo>
                  <a:lnTo>
                    <a:pt x="38" y="83"/>
                  </a:lnTo>
                  <a:lnTo>
                    <a:pt x="36" y="83"/>
                  </a:lnTo>
                  <a:lnTo>
                    <a:pt x="36" y="87"/>
                  </a:lnTo>
                  <a:lnTo>
                    <a:pt x="35" y="89"/>
                  </a:lnTo>
                  <a:lnTo>
                    <a:pt x="33" y="89"/>
                  </a:lnTo>
                  <a:lnTo>
                    <a:pt x="31" y="89"/>
                  </a:lnTo>
                  <a:lnTo>
                    <a:pt x="30" y="89"/>
                  </a:lnTo>
                  <a:lnTo>
                    <a:pt x="25" y="89"/>
                  </a:lnTo>
                  <a:lnTo>
                    <a:pt x="23" y="89"/>
                  </a:lnTo>
                  <a:lnTo>
                    <a:pt x="22" y="87"/>
                  </a:lnTo>
                  <a:lnTo>
                    <a:pt x="23" y="87"/>
                  </a:lnTo>
                  <a:lnTo>
                    <a:pt x="23" y="85"/>
                  </a:lnTo>
                  <a:lnTo>
                    <a:pt x="22" y="83"/>
                  </a:lnTo>
                  <a:lnTo>
                    <a:pt x="22" y="81"/>
                  </a:lnTo>
                  <a:lnTo>
                    <a:pt x="20" y="81"/>
                  </a:lnTo>
                  <a:lnTo>
                    <a:pt x="20" y="80"/>
                  </a:lnTo>
                  <a:lnTo>
                    <a:pt x="22" y="80"/>
                  </a:lnTo>
                  <a:lnTo>
                    <a:pt x="22" y="78"/>
                  </a:lnTo>
                  <a:lnTo>
                    <a:pt x="23" y="78"/>
                  </a:lnTo>
                  <a:lnTo>
                    <a:pt x="25" y="78"/>
                  </a:lnTo>
                  <a:lnTo>
                    <a:pt x="28" y="78"/>
                  </a:lnTo>
                  <a:lnTo>
                    <a:pt x="28" y="76"/>
                  </a:lnTo>
                  <a:lnTo>
                    <a:pt x="30" y="76"/>
                  </a:lnTo>
                  <a:lnTo>
                    <a:pt x="30" y="74"/>
                  </a:lnTo>
                  <a:lnTo>
                    <a:pt x="30" y="72"/>
                  </a:lnTo>
                  <a:lnTo>
                    <a:pt x="28" y="71"/>
                  </a:lnTo>
                  <a:lnTo>
                    <a:pt x="26" y="71"/>
                  </a:lnTo>
                  <a:lnTo>
                    <a:pt x="25" y="72"/>
                  </a:lnTo>
                  <a:lnTo>
                    <a:pt x="23" y="72"/>
                  </a:lnTo>
                  <a:lnTo>
                    <a:pt x="22" y="72"/>
                  </a:lnTo>
                  <a:lnTo>
                    <a:pt x="20" y="71"/>
                  </a:lnTo>
                  <a:lnTo>
                    <a:pt x="15" y="71"/>
                  </a:lnTo>
                  <a:lnTo>
                    <a:pt x="12" y="67"/>
                  </a:lnTo>
                  <a:lnTo>
                    <a:pt x="10" y="65"/>
                  </a:lnTo>
                  <a:lnTo>
                    <a:pt x="8" y="65"/>
                  </a:lnTo>
                  <a:lnTo>
                    <a:pt x="8" y="63"/>
                  </a:lnTo>
                  <a:lnTo>
                    <a:pt x="7" y="63"/>
                  </a:lnTo>
                  <a:lnTo>
                    <a:pt x="7" y="60"/>
                  </a:lnTo>
                  <a:lnTo>
                    <a:pt x="7" y="58"/>
                  </a:lnTo>
                  <a:lnTo>
                    <a:pt x="8" y="58"/>
                  </a:lnTo>
                  <a:lnTo>
                    <a:pt x="8" y="56"/>
                  </a:lnTo>
                  <a:lnTo>
                    <a:pt x="10" y="56"/>
                  </a:lnTo>
                  <a:lnTo>
                    <a:pt x="10" y="54"/>
                  </a:lnTo>
                  <a:lnTo>
                    <a:pt x="12" y="54"/>
                  </a:lnTo>
                  <a:lnTo>
                    <a:pt x="12" y="53"/>
                  </a:lnTo>
                  <a:lnTo>
                    <a:pt x="13" y="53"/>
                  </a:lnTo>
                  <a:lnTo>
                    <a:pt x="13" y="54"/>
                  </a:lnTo>
                  <a:lnTo>
                    <a:pt x="15" y="54"/>
                  </a:lnTo>
                  <a:lnTo>
                    <a:pt x="15" y="60"/>
                  </a:lnTo>
                  <a:lnTo>
                    <a:pt x="17" y="60"/>
                  </a:lnTo>
                  <a:lnTo>
                    <a:pt x="18" y="60"/>
                  </a:lnTo>
                  <a:lnTo>
                    <a:pt x="18" y="62"/>
                  </a:lnTo>
                  <a:lnTo>
                    <a:pt x="20" y="62"/>
                  </a:lnTo>
                  <a:lnTo>
                    <a:pt x="20" y="60"/>
                  </a:lnTo>
                  <a:lnTo>
                    <a:pt x="18" y="60"/>
                  </a:lnTo>
                  <a:lnTo>
                    <a:pt x="18" y="58"/>
                  </a:lnTo>
                  <a:lnTo>
                    <a:pt x="18" y="56"/>
                  </a:lnTo>
                  <a:lnTo>
                    <a:pt x="18" y="53"/>
                  </a:lnTo>
                  <a:lnTo>
                    <a:pt x="18" y="51"/>
                  </a:lnTo>
                  <a:lnTo>
                    <a:pt x="20" y="51"/>
                  </a:lnTo>
                  <a:lnTo>
                    <a:pt x="22" y="51"/>
                  </a:lnTo>
                  <a:lnTo>
                    <a:pt x="22" y="49"/>
                  </a:lnTo>
                  <a:lnTo>
                    <a:pt x="22" y="47"/>
                  </a:lnTo>
                  <a:lnTo>
                    <a:pt x="20" y="47"/>
                  </a:lnTo>
                  <a:lnTo>
                    <a:pt x="18" y="47"/>
                  </a:lnTo>
                  <a:lnTo>
                    <a:pt x="15" y="47"/>
                  </a:lnTo>
                  <a:lnTo>
                    <a:pt x="12" y="47"/>
                  </a:lnTo>
                  <a:lnTo>
                    <a:pt x="7" y="45"/>
                  </a:lnTo>
                  <a:lnTo>
                    <a:pt x="4" y="45"/>
                  </a:lnTo>
                  <a:lnTo>
                    <a:pt x="0" y="43"/>
                  </a:lnTo>
                  <a:lnTo>
                    <a:pt x="0" y="42"/>
                  </a:lnTo>
                  <a:lnTo>
                    <a:pt x="0" y="40"/>
                  </a:lnTo>
                  <a:lnTo>
                    <a:pt x="0" y="36"/>
                  </a:lnTo>
                  <a:lnTo>
                    <a:pt x="0" y="34"/>
                  </a:lnTo>
                  <a:lnTo>
                    <a:pt x="0" y="33"/>
                  </a:lnTo>
                  <a:lnTo>
                    <a:pt x="2" y="33"/>
                  </a:lnTo>
                  <a:lnTo>
                    <a:pt x="2" y="31"/>
                  </a:lnTo>
                  <a:lnTo>
                    <a:pt x="4" y="33"/>
                  </a:lnTo>
                  <a:lnTo>
                    <a:pt x="5" y="34"/>
                  </a:lnTo>
                  <a:lnTo>
                    <a:pt x="5" y="36"/>
                  </a:lnTo>
                  <a:lnTo>
                    <a:pt x="7" y="36"/>
                  </a:lnTo>
                  <a:lnTo>
                    <a:pt x="7" y="38"/>
                  </a:lnTo>
                  <a:lnTo>
                    <a:pt x="7" y="40"/>
                  </a:lnTo>
                  <a:lnTo>
                    <a:pt x="8" y="40"/>
                  </a:lnTo>
                  <a:lnTo>
                    <a:pt x="10" y="40"/>
                  </a:lnTo>
                  <a:lnTo>
                    <a:pt x="12" y="40"/>
                  </a:lnTo>
                  <a:lnTo>
                    <a:pt x="12" y="38"/>
                  </a:lnTo>
                  <a:lnTo>
                    <a:pt x="12" y="36"/>
                  </a:lnTo>
                  <a:lnTo>
                    <a:pt x="13" y="36"/>
                  </a:lnTo>
                  <a:lnTo>
                    <a:pt x="12" y="36"/>
                  </a:lnTo>
                  <a:lnTo>
                    <a:pt x="12" y="34"/>
                  </a:lnTo>
                  <a:lnTo>
                    <a:pt x="12" y="33"/>
                  </a:lnTo>
                  <a:lnTo>
                    <a:pt x="10" y="33"/>
                  </a:lnTo>
                  <a:lnTo>
                    <a:pt x="10" y="31"/>
                  </a:lnTo>
                  <a:lnTo>
                    <a:pt x="8" y="31"/>
                  </a:lnTo>
                  <a:lnTo>
                    <a:pt x="7" y="29"/>
                  </a:lnTo>
                  <a:lnTo>
                    <a:pt x="7" y="25"/>
                  </a:lnTo>
                  <a:lnTo>
                    <a:pt x="5" y="25"/>
                  </a:lnTo>
                  <a:lnTo>
                    <a:pt x="5" y="24"/>
                  </a:lnTo>
                  <a:lnTo>
                    <a:pt x="5" y="22"/>
                  </a:lnTo>
                  <a:lnTo>
                    <a:pt x="4" y="22"/>
                  </a:lnTo>
                  <a:lnTo>
                    <a:pt x="2" y="20"/>
                  </a:lnTo>
                  <a:lnTo>
                    <a:pt x="4" y="20"/>
                  </a:lnTo>
                  <a:lnTo>
                    <a:pt x="4" y="18"/>
                  </a:lnTo>
                  <a:lnTo>
                    <a:pt x="5" y="18"/>
                  </a:lnTo>
                  <a:lnTo>
                    <a:pt x="5" y="16"/>
                  </a:lnTo>
                  <a:lnTo>
                    <a:pt x="7" y="16"/>
                  </a:lnTo>
                  <a:lnTo>
                    <a:pt x="7" y="15"/>
                  </a:lnTo>
                  <a:lnTo>
                    <a:pt x="8" y="15"/>
                  </a:lnTo>
                  <a:lnTo>
                    <a:pt x="10" y="15"/>
                  </a:lnTo>
                  <a:lnTo>
                    <a:pt x="12" y="15"/>
                  </a:lnTo>
                  <a:lnTo>
                    <a:pt x="12" y="22"/>
                  </a:lnTo>
                  <a:lnTo>
                    <a:pt x="12" y="2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09" name="Freeform 26"/>
            <p:cNvSpPr>
              <a:spLocks/>
            </p:cNvSpPr>
            <p:nvPr/>
          </p:nvSpPr>
          <p:spPr bwMode="auto">
            <a:xfrm>
              <a:off x="215" y="278"/>
              <a:ext cx="57" cy="87"/>
            </a:xfrm>
            <a:custGeom>
              <a:avLst/>
              <a:gdLst>
                <a:gd name="T0" fmla="*/ 18 w 56"/>
                <a:gd name="T1" fmla="*/ 26 h 87"/>
                <a:gd name="T2" fmla="*/ 21 w 56"/>
                <a:gd name="T3" fmla="*/ 24 h 87"/>
                <a:gd name="T4" fmla="*/ 20 w 56"/>
                <a:gd name="T5" fmla="*/ 18 h 87"/>
                <a:gd name="T6" fmla="*/ 18 w 56"/>
                <a:gd name="T7" fmla="*/ 17 h 87"/>
                <a:gd name="T8" fmla="*/ 25 w 56"/>
                <a:gd name="T9" fmla="*/ 13 h 87"/>
                <a:gd name="T10" fmla="*/ 21 w 56"/>
                <a:gd name="T11" fmla="*/ 9 h 87"/>
                <a:gd name="T12" fmla="*/ 26 w 56"/>
                <a:gd name="T13" fmla="*/ 8 h 87"/>
                <a:gd name="T14" fmla="*/ 45 w 56"/>
                <a:gd name="T15" fmla="*/ 6 h 87"/>
                <a:gd name="T16" fmla="*/ 47 w 56"/>
                <a:gd name="T17" fmla="*/ 4 h 87"/>
                <a:gd name="T18" fmla="*/ 55 w 56"/>
                <a:gd name="T19" fmla="*/ 0 h 87"/>
                <a:gd name="T20" fmla="*/ 56 w 56"/>
                <a:gd name="T21" fmla="*/ 4 h 87"/>
                <a:gd name="T22" fmla="*/ 56 w 56"/>
                <a:gd name="T23" fmla="*/ 8 h 87"/>
                <a:gd name="T24" fmla="*/ 60 w 56"/>
                <a:gd name="T25" fmla="*/ 9 h 87"/>
                <a:gd name="T26" fmla="*/ 58 w 56"/>
                <a:gd name="T27" fmla="*/ 27 h 87"/>
                <a:gd name="T28" fmla="*/ 53 w 56"/>
                <a:gd name="T29" fmla="*/ 33 h 87"/>
                <a:gd name="T30" fmla="*/ 50 w 56"/>
                <a:gd name="T31" fmla="*/ 35 h 87"/>
                <a:gd name="T32" fmla="*/ 50 w 56"/>
                <a:gd name="T33" fmla="*/ 44 h 87"/>
                <a:gd name="T34" fmla="*/ 53 w 56"/>
                <a:gd name="T35" fmla="*/ 45 h 87"/>
                <a:gd name="T36" fmla="*/ 55 w 56"/>
                <a:gd name="T37" fmla="*/ 56 h 87"/>
                <a:gd name="T38" fmla="*/ 56 w 56"/>
                <a:gd name="T39" fmla="*/ 33 h 87"/>
                <a:gd name="T40" fmla="*/ 60 w 56"/>
                <a:gd name="T41" fmla="*/ 29 h 87"/>
                <a:gd name="T42" fmla="*/ 63 w 56"/>
                <a:gd name="T43" fmla="*/ 29 h 87"/>
                <a:gd name="T44" fmla="*/ 70 w 56"/>
                <a:gd name="T45" fmla="*/ 33 h 87"/>
                <a:gd name="T46" fmla="*/ 73 w 56"/>
                <a:gd name="T47" fmla="*/ 38 h 87"/>
                <a:gd name="T48" fmla="*/ 65 w 56"/>
                <a:gd name="T49" fmla="*/ 38 h 87"/>
                <a:gd name="T50" fmla="*/ 63 w 56"/>
                <a:gd name="T51" fmla="*/ 35 h 87"/>
                <a:gd name="T52" fmla="*/ 60 w 56"/>
                <a:gd name="T53" fmla="*/ 35 h 87"/>
                <a:gd name="T54" fmla="*/ 58 w 56"/>
                <a:gd name="T55" fmla="*/ 36 h 87"/>
                <a:gd name="T56" fmla="*/ 58 w 56"/>
                <a:gd name="T57" fmla="*/ 40 h 87"/>
                <a:gd name="T58" fmla="*/ 60 w 56"/>
                <a:gd name="T59" fmla="*/ 51 h 87"/>
                <a:gd name="T60" fmla="*/ 52 w 56"/>
                <a:gd name="T61" fmla="*/ 62 h 87"/>
                <a:gd name="T62" fmla="*/ 55 w 56"/>
                <a:gd name="T63" fmla="*/ 82 h 87"/>
                <a:gd name="T64" fmla="*/ 23 w 56"/>
                <a:gd name="T65" fmla="*/ 87 h 87"/>
                <a:gd name="T66" fmla="*/ 21 w 56"/>
                <a:gd name="T67" fmla="*/ 82 h 87"/>
                <a:gd name="T68" fmla="*/ 23 w 56"/>
                <a:gd name="T69" fmla="*/ 78 h 87"/>
                <a:gd name="T70" fmla="*/ 47 w 56"/>
                <a:gd name="T71" fmla="*/ 76 h 87"/>
                <a:gd name="T72" fmla="*/ 45 w 56"/>
                <a:gd name="T73" fmla="*/ 71 h 87"/>
                <a:gd name="T74" fmla="*/ 21 w 56"/>
                <a:gd name="T75" fmla="*/ 71 h 87"/>
                <a:gd name="T76" fmla="*/ 10 w 56"/>
                <a:gd name="T77" fmla="*/ 65 h 87"/>
                <a:gd name="T78" fmla="*/ 7 w 56"/>
                <a:gd name="T79" fmla="*/ 56 h 87"/>
                <a:gd name="T80" fmla="*/ 12 w 56"/>
                <a:gd name="T81" fmla="*/ 55 h 87"/>
                <a:gd name="T82" fmla="*/ 13 w 56"/>
                <a:gd name="T83" fmla="*/ 55 h 87"/>
                <a:gd name="T84" fmla="*/ 18 w 56"/>
                <a:gd name="T85" fmla="*/ 60 h 87"/>
                <a:gd name="T86" fmla="*/ 18 w 56"/>
                <a:gd name="T87" fmla="*/ 58 h 87"/>
                <a:gd name="T88" fmla="*/ 18 w 56"/>
                <a:gd name="T89" fmla="*/ 51 h 87"/>
                <a:gd name="T90" fmla="*/ 21 w 56"/>
                <a:gd name="T91" fmla="*/ 49 h 87"/>
                <a:gd name="T92" fmla="*/ 21 w 56"/>
                <a:gd name="T93" fmla="*/ 47 h 87"/>
                <a:gd name="T94" fmla="*/ 12 w 56"/>
                <a:gd name="T95" fmla="*/ 47 h 87"/>
                <a:gd name="T96" fmla="*/ 0 w 56"/>
                <a:gd name="T97" fmla="*/ 38 h 87"/>
                <a:gd name="T98" fmla="*/ 2 w 56"/>
                <a:gd name="T99" fmla="*/ 31 h 87"/>
                <a:gd name="T100" fmla="*/ 7 w 56"/>
                <a:gd name="T101" fmla="*/ 36 h 87"/>
                <a:gd name="T102" fmla="*/ 12 w 56"/>
                <a:gd name="T103" fmla="*/ 38 h 87"/>
                <a:gd name="T104" fmla="*/ 12 w 56"/>
                <a:gd name="T105" fmla="*/ 36 h 87"/>
                <a:gd name="T106" fmla="*/ 12 w 56"/>
                <a:gd name="T107" fmla="*/ 35 h 87"/>
                <a:gd name="T108" fmla="*/ 8 w 56"/>
                <a:gd name="T109" fmla="*/ 31 h 87"/>
                <a:gd name="T110" fmla="*/ 5 w 56"/>
                <a:gd name="T111" fmla="*/ 22 h 87"/>
                <a:gd name="T112" fmla="*/ 3 w 56"/>
                <a:gd name="T113" fmla="*/ 17 h 87"/>
                <a:gd name="T114" fmla="*/ 7 w 56"/>
                <a:gd name="T115" fmla="*/ 15 h 87"/>
                <a:gd name="T116" fmla="*/ 12 w 56"/>
                <a:gd name="T117" fmla="*/ 15 h 8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6" h="87">
                  <a:moveTo>
                    <a:pt x="12" y="24"/>
                  </a:moveTo>
                  <a:lnTo>
                    <a:pt x="12" y="24"/>
                  </a:lnTo>
                  <a:lnTo>
                    <a:pt x="13" y="24"/>
                  </a:lnTo>
                  <a:lnTo>
                    <a:pt x="13" y="26"/>
                  </a:lnTo>
                  <a:lnTo>
                    <a:pt x="15" y="26"/>
                  </a:lnTo>
                  <a:lnTo>
                    <a:pt x="17" y="26"/>
                  </a:lnTo>
                  <a:lnTo>
                    <a:pt x="18" y="26"/>
                  </a:lnTo>
                  <a:lnTo>
                    <a:pt x="20" y="26"/>
                  </a:lnTo>
                  <a:lnTo>
                    <a:pt x="20" y="24"/>
                  </a:lnTo>
                  <a:lnTo>
                    <a:pt x="21" y="24"/>
                  </a:lnTo>
                  <a:lnTo>
                    <a:pt x="21" y="22"/>
                  </a:lnTo>
                  <a:lnTo>
                    <a:pt x="21" y="18"/>
                  </a:lnTo>
                  <a:lnTo>
                    <a:pt x="20" y="18"/>
                  </a:lnTo>
                  <a:lnTo>
                    <a:pt x="18" y="17"/>
                  </a:lnTo>
                  <a:lnTo>
                    <a:pt x="20" y="17"/>
                  </a:lnTo>
                  <a:lnTo>
                    <a:pt x="20" y="15"/>
                  </a:lnTo>
                  <a:lnTo>
                    <a:pt x="21" y="15"/>
                  </a:lnTo>
                  <a:lnTo>
                    <a:pt x="25" y="15"/>
                  </a:lnTo>
                  <a:lnTo>
                    <a:pt x="25" y="13"/>
                  </a:lnTo>
                  <a:lnTo>
                    <a:pt x="23" y="13"/>
                  </a:lnTo>
                  <a:lnTo>
                    <a:pt x="21" y="13"/>
                  </a:lnTo>
                  <a:lnTo>
                    <a:pt x="21" y="11"/>
                  </a:lnTo>
                  <a:lnTo>
                    <a:pt x="21" y="9"/>
                  </a:lnTo>
                  <a:lnTo>
                    <a:pt x="23" y="9"/>
                  </a:lnTo>
                  <a:lnTo>
                    <a:pt x="23" y="8"/>
                  </a:lnTo>
                  <a:lnTo>
                    <a:pt x="25" y="8"/>
                  </a:lnTo>
                  <a:lnTo>
                    <a:pt x="26" y="8"/>
                  </a:lnTo>
                  <a:lnTo>
                    <a:pt x="28" y="8"/>
                  </a:lnTo>
                  <a:lnTo>
                    <a:pt x="28" y="6"/>
                  </a:lnTo>
                  <a:lnTo>
                    <a:pt x="30" y="6"/>
                  </a:lnTo>
                  <a:lnTo>
                    <a:pt x="30" y="4"/>
                  </a:lnTo>
                  <a:lnTo>
                    <a:pt x="30" y="2"/>
                  </a:lnTo>
                  <a:lnTo>
                    <a:pt x="31" y="2"/>
                  </a:lnTo>
                  <a:lnTo>
                    <a:pt x="33" y="2"/>
                  </a:lnTo>
                  <a:lnTo>
                    <a:pt x="35" y="0"/>
                  </a:lnTo>
                  <a:lnTo>
                    <a:pt x="36" y="0"/>
                  </a:lnTo>
                  <a:lnTo>
                    <a:pt x="38" y="0"/>
                  </a:lnTo>
                  <a:lnTo>
                    <a:pt x="38" y="2"/>
                  </a:lnTo>
                  <a:lnTo>
                    <a:pt x="39" y="2"/>
                  </a:lnTo>
                  <a:lnTo>
                    <a:pt x="39" y="4"/>
                  </a:lnTo>
                  <a:lnTo>
                    <a:pt x="39" y="6"/>
                  </a:lnTo>
                  <a:lnTo>
                    <a:pt x="39" y="8"/>
                  </a:lnTo>
                  <a:lnTo>
                    <a:pt x="41" y="8"/>
                  </a:lnTo>
                  <a:lnTo>
                    <a:pt x="43" y="9"/>
                  </a:lnTo>
                  <a:lnTo>
                    <a:pt x="41" y="9"/>
                  </a:lnTo>
                  <a:lnTo>
                    <a:pt x="43" y="13"/>
                  </a:lnTo>
                  <a:lnTo>
                    <a:pt x="43" y="15"/>
                  </a:lnTo>
                  <a:lnTo>
                    <a:pt x="44" y="18"/>
                  </a:lnTo>
                  <a:lnTo>
                    <a:pt x="44" y="20"/>
                  </a:lnTo>
                  <a:lnTo>
                    <a:pt x="43" y="22"/>
                  </a:lnTo>
                  <a:lnTo>
                    <a:pt x="43" y="24"/>
                  </a:lnTo>
                  <a:lnTo>
                    <a:pt x="43" y="26"/>
                  </a:lnTo>
                  <a:lnTo>
                    <a:pt x="41" y="27"/>
                  </a:lnTo>
                  <a:lnTo>
                    <a:pt x="41" y="29"/>
                  </a:lnTo>
                  <a:lnTo>
                    <a:pt x="39" y="31"/>
                  </a:lnTo>
                  <a:lnTo>
                    <a:pt x="38" y="31"/>
                  </a:lnTo>
                  <a:lnTo>
                    <a:pt x="38" y="33"/>
                  </a:lnTo>
                  <a:lnTo>
                    <a:pt x="36" y="33"/>
                  </a:lnTo>
                  <a:lnTo>
                    <a:pt x="35" y="33"/>
                  </a:lnTo>
                  <a:lnTo>
                    <a:pt x="35" y="35"/>
                  </a:lnTo>
                  <a:lnTo>
                    <a:pt x="33" y="35"/>
                  </a:lnTo>
                  <a:lnTo>
                    <a:pt x="33" y="36"/>
                  </a:lnTo>
                  <a:lnTo>
                    <a:pt x="31" y="36"/>
                  </a:lnTo>
                  <a:lnTo>
                    <a:pt x="31" y="38"/>
                  </a:lnTo>
                  <a:lnTo>
                    <a:pt x="31" y="42"/>
                  </a:lnTo>
                  <a:lnTo>
                    <a:pt x="33" y="44"/>
                  </a:lnTo>
                  <a:lnTo>
                    <a:pt x="35" y="44"/>
                  </a:lnTo>
                  <a:lnTo>
                    <a:pt x="35" y="45"/>
                  </a:lnTo>
                  <a:lnTo>
                    <a:pt x="36" y="45"/>
                  </a:lnTo>
                  <a:lnTo>
                    <a:pt x="36" y="47"/>
                  </a:lnTo>
                  <a:lnTo>
                    <a:pt x="36" y="49"/>
                  </a:lnTo>
                  <a:lnTo>
                    <a:pt x="36" y="51"/>
                  </a:lnTo>
                  <a:lnTo>
                    <a:pt x="36" y="53"/>
                  </a:lnTo>
                  <a:lnTo>
                    <a:pt x="36" y="55"/>
                  </a:lnTo>
                  <a:lnTo>
                    <a:pt x="38" y="55"/>
                  </a:lnTo>
                  <a:lnTo>
                    <a:pt x="38" y="56"/>
                  </a:lnTo>
                  <a:lnTo>
                    <a:pt x="39" y="56"/>
                  </a:lnTo>
                  <a:lnTo>
                    <a:pt x="39" y="55"/>
                  </a:lnTo>
                  <a:lnTo>
                    <a:pt x="39" y="33"/>
                  </a:lnTo>
                  <a:lnTo>
                    <a:pt x="39" y="31"/>
                  </a:lnTo>
                  <a:lnTo>
                    <a:pt x="41" y="31"/>
                  </a:lnTo>
                  <a:lnTo>
                    <a:pt x="43" y="31"/>
                  </a:lnTo>
                  <a:lnTo>
                    <a:pt x="43" y="29"/>
                  </a:lnTo>
                  <a:lnTo>
                    <a:pt x="44" y="29"/>
                  </a:lnTo>
                  <a:lnTo>
                    <a:pt x="46" y="29"/>
                  </a:lnTo>
                  <a:lnTo>
                    <a:pt x="48" y="29"/>
                  </a:lnTo>
                  <a:lnTo>
                    <a:pt x="48" y="27"/>
                  </a:lnTo>
                  <a:lnTo>
                    <a:pt x="48" y="29"/>
                  </a:lnTo>
                  <a:lnTo>
                    <a:pt x="49" y="29"/>
                  </a:lnTo>
                  <a:lnTo>
                    <a:pt x="51" y="31"/>
                  </a:lnTo>
                  <a:lnTo>
                    <a:pt x="51" y="33"/>
                  </a:lnTo>
                  <a:lnTo>
                    <a:pt x="53" y="33"/>
                  </a:lnTo>
                  <a:lnTo>
                    <a:pt x="53" y="35"/>
                  </a:lnTo>
                  <a:lnTo>
                    <a:pt x="54" y="35"/>
                  </a:lnTo>
                  <a:lnTo>
                    <a:pt x="56" y="36"/>
                  </a:lnTo>
                  <a:lnTo>
                    <a:pt x="56" y="38"/>
                  </a:lnTo>
                  <a:lnTo>
                    <a:pt x="54" y="38"/>
                  </a:lnTo>
                  <a:lnTo>
                    <a:pt x="53" y="38"/>
                  </a:lnTo>
                  <a:lnTo>
                    <a:pt x="51" y="38"/>
                  </a:lnTo>
                  <a:lnTo>
                    <a:pt x="48" y="38"/>
                  </a:lnTo>
                  <a:lnTo>
                    <a:pt x="46" y="36"/>
                  </a:lnTo>
                  <a:lnTo>
                    <a:pt x="46" y="35"/>
                  </a:lnTo>
                  <a:lnTo>
                    <a:pt x="44" y="35"/>
                  </a:lnTo>
                  <a:lnTo>
                    <a:pt x="44" y="33"/>
                  </a:lnTo>
                  <a:lnTo>
                    <a:pt x="43" y="33"/>
                  </a:lnTo>
                  <a:lnTo>
                    <a:pt x="43" y="35"/>
                  </a:lnTo>
                  <a:lnTo>
                    <a:pt x="41" y="35"/>
                  </a:lnTo>
                  <a:lnTo>
                    <a:pt x="41" y="36"/>
                  </a:lnTo>
                  <a:lnTo>
                    <a:pt x="41" y="38"/>
                  </a:lnTo>
                  <a:lnTo>
                    <a:pt x="41" y="40"/>
                  </a:lnTo>
                  <a:lnTo>
                    <a:pt x="41" y="42"/>
                  </a:lnTo>
                  <a:lnTo>
                    <a:pt x="41" y="44"/>
                  </a:lnTo>
                  <a:lnTo>
                    <a:pt x="43" y="44"/>
                  </a:lnTo>
                  <a:lnTo>
                    <a:pt x="43" y="47"/>
                  </a:lnTo>
                  <a:lnTo>
                    <a:pt x="43" y="51"/>
                  </a:lnTo>
                  <a:lnTo>
                    <a:pt x="41" y="56"/>
                  </a:lnTo>
                  <a:lnTo>
                    <a:pt x="39" y="60"/>
                  </a:lnTo>
                  <a:lnTo>
                    <a:pt x="38" y="58"/>
                  </a:lnTo>
                  <a:lnTo>
                    <a:pt x="36" y="58"/>
                  </a:lnTo>
                  <a:lnTo>
                    <a:pt x="36" y="60"/>
                  </a:lnTo>
                  <a:lnTo>
                    <a:pt x="36" y="62"/>
                  </a:lnTo>
                  <a:lnTo>
                    <a:pt x="35" y="62"/>
                  </a:lnTo>
                  <a:lnTo>
                    <a:pt x="35" y="64"/>
                  </a:lnTo>
                  <a:lnTo>
                    <a:pt x="36" y="65"/>
                  </a:lnTo>
                  <a:lnTo>
                    <a:pt x="36" y="67"/>
                  </a:lnTo>
                  <a:lnTo>
                    <a:pt x="36" y="71"/>
                  </a:lnTo>
                  <a:lnTo>
                    <a:pt x="38" y="71"/>
                  </a:lnTo>
                  <a:lnTo>
                    <a:pt x="39" y="73"/>
                  </a:lnTo>
                  <a:lnTo>
                    <a:pt x="39" y="82"/>
                  </a:lnTo>
                  <a:lnTo>
                    <a:pt x="38" y="82"/>
                  </a:lnTo>
                  <a:lnTo>
                    <a:pt x="36" y="83"/>
                  </a:lnTo>
                  <a:lnTo>
                    <a:pt x="36" y="87"/>
                  </a:lnTo>
                  <a:lnTo>
                    <a:pt x="35" y="87"/>
                  </a:lnTo>
                  <a:lnTo>
                    <a:pt x="33" y="87"/>
                  </a:lnTo>
                  <a:lnTo>
                    <a:pt x="31" y="87"/>
                  </a:lnTo>
                  <a:lnTo>
                    <a:pt x="30" y="87"/>
                  </a:lnTo>
                  <a:lnTo>
                    <a:pt x="25" y="87"/>
                  </a:lnTo>
                  <a:lnTo>
                    <a:pt x="23" y="87"/>
                  </a:lnTo>
                  <a:lnTo>
                    <a:pt x="21" y="87"/>
                  </a:lnTo>
                  <a:lnTo>
                    <a:pt x="23" y="87"/>
                  </a:lnTo>
                  <a:lnTo>
                    <a:pt x="23" y="85"/>
                  </a:lnTo>
                  <a:lnTo>
                    <a:pt x="23" y="83"/>
                  </a:lnTo>
                  <a:lnTo>
                    <a:pt x="21" y="83"/>
                  </a:lnTo>
                  <a:lnTo>
                    <a:pt x="21" y="82"/>
                  </a:lnTo>
                  <a:lnTo>
                    <a:pt x="21" y="80"/>
                  </a:lnTo>
                  <a:lnTo>
                    <a:pt x="21" y="78"/>
                  </a:lnTo>
                  <a:lnTo>
                    <a:pt x="23" y="78"/>
                  </a:lnTo>
                  <a:lnTo>
                    <a:pt x="25" y="78"/>
                  </a:lnTo>
                  <a:lnTo>
                    <a:pt x="28" y="78"/>
                  </a:lnTo>
                  <a:lnTo>
                    <a:pt x="28" y="76"/>
                  </a:lnTo>
                  <a:lnTo>
                    <a:pt x="30" y="76"/>
                  </a:lnTo>
                  <a:lnTo>
                    <a:pt x="30" y="74"/>
                  </a:lnTo>
                  <a:lnTo>
                    <a:pt x="30" y="73"/>
                  </a:lnTo>
                  <a:lnTo>
                    <a:pt x="30" y="71"/>
                  </a:lnTo>
                  <a:lnTo>
                    <a:pt x="28" y="71"/>
                  </a:lnTo>
                  <a:lnTo>
                    <a:pt x="26" y="69"/>
                  </a:lnTo>
                  <a:lnTo>
                    <a:pt x="26" y="71"/>
                  </a:lnTo>
                  <a:lnTo>
                    <a:pt x="25" y="73"/>
                  </a:lnTo>
                  <a:lnTo>
                    <a:pt x="23" y="73"/>
                  </a:lnTo>
                  <a:lnTo>
                    <a:pt x="21" y="73"/>
                  </a:lnTo>
                  <a:lnTo>
                    <a:pt x="21" y="71"/>
                  </a:lnTo>
                  <a:lnTo>
                    <a:pt x="20" y="69"/>
                  </a:lnTo>
                  <a:lnTo>
                    <a:pt x="15" y="67"/>
                  </a:lnTo>
                  <a:lnTo>
                    <a:pt x="13" y="67"/>
                  </a:lnTo>
                  <a:lnTo>
                    <a:pt x="12" y="67"/>
                  </a:lnTo>
                  <a:lnTo>
                    <a:pt x="10" y="65"/>
                  </a:lnTo>
                  <a:lnTo>
                    <a:pt x="8" y="65"/>
                  </a:lnTo>
                  <a:lnTo>
                    <a:pt x="8" y="64"/>
                  </a:lnTo>
                  <a:lnTo>
                    <a:pt x="7" y="64"/>
                  </a:lnTo>
                  <a:lnTo>
                    <a:pt x="7" y="60"/>
                  </a:lnTo>
                  <a:lnTo>
                    <a:pt x="7" y="58"/>
                  </a:lnTo>
                  <a:lnTo>
                    <a:pt x="7" y="56"/>
                  </a:lnTo>
                  <a:lnTo>
                    <a:pt x="8" y="56"/>
                  </a:lnTo>
                  <a:lnTo>
                    <a:pt x="10" y="56"/>
                  </a:lnTo>
                  <a:lnTo>
                    <a:pt x="10" y="55"/>
                  </a:lnTo>
                  <a:lnTo>
                    <a:pt x="12" y="55"/>
                  </a:lnTo>
                  <a:lnTo>
                    <a:pt x="12" y="53"/>
                  </a:lnTo>
                  <a:lnTo>
                    <a:pt x="12" y="51"/>
                  </a:lnTo>
                  <a:lnTo>
                    <a:pt x="13" y="53"/>
                  </a:lnTo>
                  <a:lnTo>
                    <a:pt x="13" y="55"/>
                  </a:lnTo>
                  <a:lnTo>
                    <a:pt x="15" y="55"/>
                  </a:lnTo>
                  <a:lnTo>
                    <a:pt x="15" y="58"/>
                  </a:lnTo>
                  <a:lnTo>
                    <a:pt x="15" y="60"/>
                  </a:lnTo>
                  <a:lnTo>
                    <a:pt x="17" y="60"/>
                  </a:lnTo>
                  <a:lnTo>
                    <a:pt x="18" y="60"/>
                  </a:lnTo>
                  <a:lnTo>
                    <a:pt x="18" y="62"/>
                  </a:lnTo>
                  <a:lnTo>
                    <a:pt x="20" y="62"/>
                  </a:lnTo>
                  <a:lnTo>
                    <a:pt x="20" y="60"/>
                  </a:lnTo>
                  <a:lnTo>
                    <a:pt x="20" y="58"/>
                  </a:lnTo>
                  <a:lnTo>
                    <a:pt x="18" y="58"/>
                  </a:lnTo>
                  <a:lnTo>
                    <a:pt x="18" y="56"/>
                  </a:lnTo>
                  <a:lnTo>
                    <a:pt x="17" y="53"/>
                  </a:lnTo>
                  <a:lnTo>
                    <a:pt x="18" y="53"/>
                  </a:lnTo>
                  <a:lnTo>
                    <a:pt x="18" y="51"/>
                  </a:lnTo>
                  <a:lnTo>
                    <a:pt x="20" y="51"/>
                  </a:lnTo>
                  <a:lnTo>
                    <a:pt x="21" y="51"/>
                  </a:lnTo>
                  <a:lnTo>
                    <a:pt x="21" y="49"/>
                  </a:lnTo>
                  <a:lnTo>
                    <a:pt x="21" y="47"/>
                  </a:lnTo>
                  <a:lnTo>
                    <a:pt x="20" y="47"/>
                  </a:lnTo>
                  <a:lnTo>
                    <a:pt x="18" y="47"/>
                  </a:lnTo>
                  <a:lnTo>
                    <a:pt x="12" y="47"/>
                  </a:lnTo>
                  <a:lnTo>
                    <a:pt x="7" y="45"/>
                  </a:lnTo>
                  <a:lnTo>
                    <a:pt x="7" y="44"/>
                  </a:lnTo>
                  <a:lnTo>
                    <a:pt x="3" y="44"/>
                  </a:lnTo>
                  <a:lnTo>
                    <a:pt x="0" y="44"/>
                  </a:lnTo>
                  <a:lnTo>
                    <a:pt x="0" y="42"/>
                  </a:lnTo>
                  <a:lnTo>
                    <a:pt x="0" y="38"/>
                  </a:lnTo>
                  <a:lnTo>
                    <a:pt x="0" y="36"/>
                  </a:lnTo>
                  <a:lnTo>
                    <a:pt x="0" y="33"/>
                  </a:lnTo>
                  <a:lnTo>
                    <a:pt x="2" y="33"/>
                  </a:lnTo>
                  <a:lnTo>
                    <a:pt x="2" y="31"/>
                  </a:lnTo>
                  <a:lnTo>
                    <a:pt x="3" y="31"/>
                  </a:lnTo>
                  <a:lnTo>
                    <a:pt x="3" y="33"/>
                  </a:lnTo>
                  <a:lnTo>
                    <a:pt x="3" y="35"/>
                  </a:lnTo>
                  <a:lnTo>
                    <a:pt x="5" y="35"/>
                  </a:lnTo>
                  <a:lnTo>
                    <a:pt x="5" y="36"/>
                  </a:lnTo>
                  <a:lnTo>
                    <a:pt x="7" y="36"/>
                  </a:lnTo>
                  <a:lnTo>
                    <a:pt x="7" y="38"/>
                  </a:lnTo>
                  <a:lnTo>
                    <a:pt x="8" y="38"/>
                  </a:lnTo>
                  <a:lnTo>
                    <a:pt x="10" y="38"/>
                  </a:lnTo>
                  <a:lnTo>
                    <a:pt x="12" y="38"/>
                  </a:lnTo>
                  <a:lnTo>
                    <a:pt x="12" y="36"/>
                  </a:lnTo>
                  <a:lnTo>
                    <a:pt x="13" y="36"/>
                  </a:lnTo>
                  <a:lnTo>
                    <a:pt x="12" y="36"/>
                  </a:lnTo>
                  <a:lnTo>
                    <a:pt x="12" y="35"/>
                  </a:lnTo>
                  <a:lnTo>
                    <a:pt x="12" y="33"/>
                  </a:lnTo>
                  <a:lnTo>
                    <a:pt x="10" y="33"/>
                  </a:lnTo>
                  <a:lnTo>
                    <a:pt x="10" y="31"/>
                  </a:lnTo>
                  <a:lnTo>
                    <a:pt x="8" y="31"/>
                  </a:lnTo>
                  <a:lnTo>
                    <a:pt x="8" y="29"/>
                  </a:lnTo>
                  <a:lnTo>
                    <a:pt x="7" y="27"/>
                  </a:lnTo>
                  <a:lnTo>
                    <a:pt x="7" y="26"/>
                  </a:lnTo>
                  <a:lnTo>
                    <a:pt x="7" y="24"/>
                  </a:lnTo>
                  <a:lnTo>
                    <a:pt x="5" y="24"/>
                  </a:lnTo>
                  <a:lnTo>
                    <a:pt x="5" y="22"/>
                  </a:lnTo>
                  <a:lnTo>
                    <a:pt x="3" y="22"/>
                  </a:lnTo>
                  <a:lnTo>
                    <a:pt x="3" y="20"/>
                  </a:lnTo>
                  <a:lnTo>
                    <a:pt x="3" y="18"/>
                  </a:lnTo>
                  <a:lnTo>
                    <a:pt x="3" y="17"/>
                  </a:lnTo>
                  <a:lnTo>
                    <a:pt x="5" y="17"/>
                  </a:lnTo>
                  <a:lnTo>
                    <a:pt x="7" y="17"/>
                  </a:lnTo>
                  <a:lnTo>
                    <a:pt x="7" y="15"/>
                  </a:lnTo>
                  <a:lnTo>
                    <a:pt x="8" y="15"/>
                  </a:lnTo>
                  <a:lnTo>
                    <a:pt x="10" y="13"/>
                  </a:lnTo>
                  <a:lnTo>
                    <a:pt x="12" y="13"/>
                  </a:lnTo>
                  <a:lnTo>
                    <a:pt x="12" y="15"/>
                  </a:lnTo>
                  <a:lnTo>
                    <a:pt x="12" y="22"/>
                  </a:lnTo>
                  <a:lnTo>
                    <a:pt x="12" y="2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10" name="Freeform 27"/>
            <p:cNvSpPr>
              <a:spLocks/>
            </p:cNvSpPr>
            <p:nvPr/>
          </p:nvSpPr>
          <p:spPr bwMode="auto">
            <a:xfrm>
              <a:off x="172" y="231"/>
              <a:ext cx="145" cy="125"/>
            </a:xfrm>
            <a:custGeom>
              <a:avLst/>
              <a:gdLst>
                <a:gd name="T0" fmla="*/ 0 w 146"/>
                <a:gd name="T1" fmla="*/ 116 h 124"/>
                <a:gd name="T2" fmla="*/ 72 w 146"/>
                <a:gd name="T3" fmla="*/ 0 h 124"/>
                <a:gd name="T4" fmla="*/ 129 w 146"/>
                <a:gd name="T5" fmla="*/ 116 h 124"/>
                <a:gd name="T6" fmla="*/ 129 w 146"/>
                <a:gd name="T7" fmla="*/ 139 h 124"/>
                <a:gd name="T8" fmla="*/ 72 w 146"/>
                <a:gd name="T9" fmla="*/ 30 h 124"/>
                <a:gd name="T10" fmla="*/ 2 w 146"/>
                <a:gd name="T11" fmla="*/ 141 h 124"/>
                <a:gd name="T12" fmla="*/ 0 w 146"/>
                <a:gd name="T13" fmla="*/ 116 h 1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6" h="124">
                  <a:moveTo>
                    <a:pt x="0" y="99"/>
                  </a:moveTo>
                  <a:lnTo>
                    <a:pt x="72" y="0"/>
                  </a:lnTo>
                  <a:lnTo>
                    <a:pt x="146" y="99"/>
                  </a:lnTo>
                  <a:lnTo>
                    <a:pt x="146" y="122"/>
                  </a:lnTo>
                  <a:lnTo>
                    <a:pt x="72" y="30"/>
                  </a:lnTo>
                  <a:lnTo>
                    <a:pt x="2" y="124"/>
                  </a:lnTo>
                  <a:lnTo>
                    <a:pt x="0" y="99"/>
                  </a:lnTo>
                  <a:close/>
                </a:path>
              </a:pathLst>
            </a:custGeom>
            <a:solidFill>
              <a:srgbClr val="F9A03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11" name="Freeform 28"/>
            <p:cNvSpPr>
              <a:spLocks/>
            </p:cNvSpPr>
            <p:nvPr/>
          </p:nvSpPr>
          <p:spPr bwMode="auto">
            <a:xfrm>
              <a:off x="326" y="204"/>
              <a:ext cx="5" cy="170"/>
            </a:xfrm>
            <a:custGeom>
              <a:avLst/>
              <a:gdLst>
                <a:gd name="T0" fmla="*/ 3 w 5"/>
                <a:gd name="T1" fmla="*/ 154 h 171"/>
                <a:gd name="T2" fmla="*/ 5 w 5"/>
                <a:gd name="T3" fmla="*/ 152 h 171"/>
                <a:gd name="T4" fmla="*/ 5 w 5"/>
                <a:gd name="T5" fmla="*/ 0 h 171"/>
                <a:gd name="T6" fmla="*/ 0 w 5"/>
                <a:gd name="T7" fmla="*/ 0 h 171"/>
                <a:gd name="T8" fmla="*/ 0 w 5"/>
                <a:gd name="T9" fmla="*/ 152 h 171"/>
                <a:gd name="T10" fmla="*/ 3 w 5"/>
                <a:gd name="T11" fmla="*/ 154 h 171"/>
                <a:gd name="T12" fmla="*/ 3 w 5"/>
                <a:gd name="T13" fmla="*/ 154 h 171"/>
                <a:gd name="T14" fmla="*/ 5 w 5"/>
                <a:gd name="T15" fmla="*/ 154 h 171"/>
                <a:gd name="T16" fmla="*/ 5 w 5"/>
                <a:gd name="T17" fmla="*/ 152 h 171"/>
                <a:gd name="T18" fmla="*/ 3 w 5"/>
                <a:gd name="T19" fmla="*/ 154 h 17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 h="171">
                  <a:moveTo>
                    <a:pt x="3" y="171"/>
                  </a:moveTo>
                  <a:lnTo>
                    <a:pt x="5" y="169"/>
                  </a:lnTo>
                  <a:lnTo>
                    <a:pt x="5" y="0"/>
                  </a:lnTo>
                  <a:lnTo>
                    <a:pt x="0" y="0"/>
                  </a:lnTo>
                  <a:lnTo>
                    <a:pt x="0" y="169"/>
                  </a:lnTo>
                  <a:lnTo>
                    <a:pt x="3" y="171"/>
                  </a:lnTo>
                  <a:lnTo>
                    <a:pt x="5" y="171"/>
                  </a:lnTo>
                  <a:lnTo>
                    <a:pt x="5" y="169"/>
                  </a:lnTo>
                  <a:lnTo>
                    <a:pt x="3" y="171"/>
                  </a:lnTo>
                  <a:close/>
                </a:path>
              </a:pathLst>
            </a:custGeom>
            <a:solidFill>
              <a:srgbClr val="61BFF3"/>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12" name="Rectangle 29"/>
            <p:cNvSpPr>
              <a:spLocks noChangeArrowheads="1"/>
            </p:cNvSpPr>
            <p:nvPr/>
          </p:nvSpPr>
          <p:spPr bwMode="auto">
            <a:xfrm>
              <a:off x="170" y="371"/>
              <a:ext cx="159" cy="4"/>
            </a:xfrm>
            <a:prstGeom prst="rect">
              <a:avLst/>
            </a:prstGeom>
            <a:solidFill>
              <a:srgbClr val="61BFF3"/>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pPr>
                <a:buClr>
                  <a:srgbClr val="000000"/>
                </a:buClr>
              </a:pPr>
              <a:endParaRPr lang="en-US">
                <a:solidFill>
                  <a:srgbClr val="000000"/>
                </a:solidFill>
              </a:endParaRPr>
            </a:p>
          </p:txBody>
        </p:sp>
        <p:sp>
          <p:nvSpPr>
            <p:cNvPr id="16413" name="Freeform 30"/>
            <p:cNvSpPr>
              <a:spLocks/>
            </p:cNvSpPr>
            <p:nvPr/>
          </p:nvSpPr>
          <p:spPr bwMode="auto">
            <a:xfrm>
              <a:off x="149" y="195"/>
              <a:ext cx="504" cy="9"/>
            </a:xfrm>
            <a:custGeom>
              <a:avLst/>
              <a:gdLst>
                <a:gd name="T0" fmla="*/ 488 w 505"/>
                <a:gd name="T1" fmla="*/ 7 h 9"/>
                <a:gd name="T2" fmla="*/ 488 w 505"/>
                <a:gd name="T3" fmla="*/ 0 h 9"/>
                <a:gd name="T4" fmla="*/ 0 w 505"/>
                <a:gd name="T5" fmla="*/ 1 h 9"/>
                <a:gd name="T6" fmla="*/ 0 w 505"/>
                <a:gd name="T7" fmla="*/ 9 h 9"/>
                <a:gd name="T8" fmla="*/ 488 w 505"/>
                <a:gd name="T9" fmla="*/ 7 h 9"/>
                <a:gd name="T10" fmla="*/ 488 w 505"/>
                <a:gd name="T11" fmla="*/ 7 h 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05" h="9">
                  <a:moveTo>
                    <a:pt x="505" y="7"/>
                  </a:moveTo>
                  <a:lnTo>
                    <a:pt x="505" y="0"/>
                  </a:lnTo>
                  <a:lnTo>
                    <a:pt x="0" y="1"/>
                  </a:lnTo>
                  <a:lnTo>
                    <a:pt x="0" y="9"/>
                  </a:lnTo>
                  <a:lnTo>
                    <a:pt x="505" y="7"/>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14" name="Freeform 31"/>
            <p:cNvSpPr>
              <a:spLocks/>
            </p:cNvSpPr>
            <p:nvPr/>
          </p:nvSpPr>
          <p:spPr bwMode="auto">
            <a:xfrm>
              <a:off x="652" y="195"/>
              <a:ext cx="5" cy="38"/>
            </a:xfrm>
            <a:custGeom>
              <a:avLst/>
              <a:gdLst>
                <a:gd name="T0" fmla="*/ 3 w 6"/>
                <a:gd name="T1" fmla="*/ 54 h 37"/>
                <a:gd name="T2" fmla="*/ 3 w 6"/>
                <a:gd name="T3" fmla="*/ 54 h 37"/>
                <a:gd name="T4" fmla="*/ 3 w 6"/>
                <a:gd name="T5" fmla="*/ 16 h 37"/>
                <a:gd name="T6" fmla="*/ 3 w 6"/>
                <a:gd name="T7" fmla="*/ 0 h 37"/>
                <a:gd name="T8" fmla="*/ 3 w 6"/>
                <a:gd name="T9" fmla="*/ 7 h 37"/>
                <a:gd name="T10" fmla="*/ 1 w 6"/>
                <a:gd name="T11" fmla="*/ 16 h 37"/>
                <a:gd name="T12" fmla="*/ 0 w 6"/>
                <a:gd name="T13" fmla="*/ 53 h 37"/>
                <a:gd name="T14" fmla="*/ 0 w 6"/>
                <a:gd name="T15" fmla="*/ 53 h 37"/>
                <a:gd name="T16" fmla="*/ 3 w 6"/>
                <a:gd name="T17" fmla="*/ 54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 h="37">
                  <a:moveTo>
                    <a:pt x="6" y="37"/>
                  </a:moveTo>
                  <a:lnTo>
                    <a:pt x="6" y="37"/>
                  </a:lnTo>
                  <a:lnTo>
                    <a:pt x="6" y="16"/>
                  </a:lnTo>
                  <a:lnTo>
                    <a:pt x="3" y="0"/>
                  </a:lnTo>
                  <a:lnTo>
                    <a:pt x="3" y="7"/>
                  </a:lnTo>
                  <a:lnTo>
                    <a:pt x="1" y="16"/>
                  </a:lnTo>
                  <a:lnTo>
                    <a:pt x="0" y="36"/>
                  </a:lnTo>
                  <a:lnTo>
                    <a:pt x="6" y="37"/>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15" name="Freeform 32"/>
            <p:cNvSpPr>
              <a:spLocks/>
            </p:cNvSpPr>
            <p:nvPr/>
          </p:nvSpPr>
          <p:spPr bwMode="auto">
            <a:xfrm>
              <a:off x="641" y="231"/>
              <a:ext cx="16" cy="130"/>
            </a:xfrm>
            <a:custGeom>
              <a:avLst/>
              <a:gdLst>
                <a:gd name="T0" fmla="*/ 5 w 16"/>
                <a:gd name="T1" fmla="*/ 114 h 131"/>
                <a:gd name="T2" fmla="*/ 5 w 16"/>
                <a:gd name="T3" fmla="*/ 114 h 131"/>
                <a:gd name="T4" fmla="*/ 11 w 16"/>
                <a:gd name="T5" fmla="*/ 69 h 131"/>
                <a:gd name="T6" fmla="*/ 13 w 16"/>
                <a:gd name="T7" fmla="*/ 47 h 131"/>
                <a:gd name="T8" fmla="*/ 15 w 16"/>
                <a:gd name="T9" fmla="*/ 16 h 131"/>
                <a:gd name="T10" fmla="*/ 16 w 16"/>
                <a:gd name="T11" fmla="*/ 1 h 131"/>
                <a:gd name="T12" fmla="*/ 10 w 16"/>
                <a:gd name="T13" fmla="*/ 0 h 131"/>
                <a:gd name="T14" fmla="*/ 10 w 16"/>
                <a:gd name="T15" fmla="*/ 16 h 131"/>
                <a:gd name="T16" fmla="*/ 8 w 16"/>
                <a:gd name="T17" fmla="*/ 47 h 131"/>
                <a:gd name="T18" fmla="*/ 3 w 16"/>
                <a:gd name="T19" fmla="*/ 69 h 131"/>
                <a:gd name="T20" fmla="*/ 0 w 16"/>
                <a:gd name="T21" fmla="*/ 113 h 131"/>
                <a:gd name="T22" fmla="*/ 0 w 16"/>
                <a:gd name="T23" fmla="*/ 113 h 131"/>
                <a:gd name="T24" fmla="*/ 5 w 16"/>
                <a:gd name="T25" fmla="*/ 114 h 1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 h="131">
                  <a:moveTo>
                    <a:pt x="5" y="131"/>
                  </a:moveTo>
                  <a:lnTo>
                    <a:pt x="5" y="131"/>
                  </a:lnTo>
                  <a:lnTo>
                    <a:pt x="11" y="86"/>
                  </a:lnTo>
                  <a:lnTo>
                    <a:pt x="13" y="47"/>
                  </a:lnTo>
                  <a:lnTo>
                    <a:pt x="15" y="16"/>
                  </a:lnTo>
                  <a:lnTo>
                    <a:pt x="16" y="1"/>
                  </a:lnTo>
                  <a:lnTo>
                    <a:pt x="10" y="0"/>
                  </a:lnTo>
                  <a:lnTo>
                    <a:pt x="10" y="16"/>
                  </a:lnTo>
                  <a:lnTo>
                    <a:pt x="8" y="47"/>
                  </a:lnTo>
                  <a:lnTo>
                    <a:pt x="3" y="86"/>
                  </a:lnTo>
                  <a:lnTo>
                    <a:pt x="0" y="130"/>
                  </a:lnTo>
                  <a:lnTo>
                    <a:pt x="5" y="131"/>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16" name="Freeform 33"/>
            <p:cNvSpPr>
              <a:spLocks/>
            </p:cNvSpPr>
            <p:nvPr/>
          </p:nvSpPr>
          <p:spPr bwMode="auto">
            <a:xfrm>
              <a:off x="536" y="361"/>
              <a:ext cx="111" cy="344"/>
            </a:xfrm>
            <a:custGeom>
              <a:avLst/>
              <a:gdLst>
                <a:gd name="T0" fmla="*/ 5 w 110"/>
                <a:gd name="T1" fmla="*/ 344 h 344"/>
                <a:gd name="T2" fmla="*/ 5 w 110"/>
                <a:gd name="T3" fmla="*/ 344 h 344"/>
                <a:gd name="T4" fmla="*/ 16 w 110"/>
                <a:gd name="T5" fmla="*/ 324 h 344"/>
                <a:gd name="T6" fmla="*/ 28 w 110"/>
                <a:gd name="T7" fmla="*/ 305 h 344"/>
                <a:gd name="T8" fmla="*/ 38 w 110"/>
                <a:gd name="T9" fmla="*/ 285 h 344"/>
                <a:gd name="T10" fmla="*/ 46 w 110"/>
                <a:gd name="T11" fmla="*/ 265 h 344"/>
                <a:gd name="T12" fmla="*/ 79 w 110"/>
                <a:gd name="T13" fmla="*/ 223 h 344"/>
                <a:gd name="T14" fmla="*/ 91 w 110"/>
                <a:gd name="T15" fmla="*/ 182 h 344"/>
                <a:gd name="T16" fmla="*/ 102 w 110"/>
                <a:gd name="T17" fmla="*/ 139 h 344"/>
                <a:gd name="T18" fmla="*/ 112 w 110"/>
                <a:gd name="T19" fmla="*/ 93 h 344"/>
                <a:gd name="T20" fmla="*/ 120 w 110"/>
                <a:gd name="T21" fmla="*/ 48 h 344"/>
                <a:gd name="T22" fmla="*/ 127 w 110"/>
                <a:gd name="T23" fmla="*/ 1 h 344"/>
                <a:gd name="T24" fmla="*/ 122 w 110"/>
                <a:gd name="T25" fmla="*/ 0 h 344"/>
                <a:gd name="T26" fmla="*/ 114 w 110"/>
                <a:gd name="T27" fmla="*/ 47 h 344"/>
                <a:gd name="T28" fmla="*/ 105 w 110"/>
                <a:gd name="T29" fmla="*/ 93 h 344"/>
                <a:gd name="T30" fmla="*/ 97 w 110"/>
                <a:gd name="T31" fmla="*/ 137 h 344"/>
                <a:gd name="T32" fmla="*/ 86 w 110"/>
                <a:gd name="T33" fmla="*/ 180 h 344"/>
                <a:gd name="T34" fmla="*/ 73 w 110"/>
                <a:gd name="T35" fmla="*/ 222 h 344"/>
                <a:gd name="T36" fmla="*/ 39 w 110"/>
                <a:gd name="T37" fmla="*/ 263 h 344"/>
                <a:gd name="T38" fmla="*/ 31 w 110"/>
                <a:gd name="T39" fmla="*/ 283 h 344"/>
                <a:gd name="T40" fmla="*/ 21 w 110"/>
                <a:gd name="T41" fmla="*/ 303 h 344"/>
                <a:gd name="T42" fmla="*/ 11 w 110"/>
                <a:gd name="T43" fmla="*/ 323 h 344"/>
                <a:gd name="T44" fmla="*/ 0 w 110"/>
                <a:gd name="T45" fmla="*/ 341 h 344"/>
                <a:gd name="T46" fmla="*/ 0 w 110"/>
                <a:gd name="T47" fmla="*/ 341 h 344"/>
                <a:gd name="T48" fmla="*/ 5 w 110"/>
                <a:gd name="T49" fmla="*/ 344 h 34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0" h="344">
                  <a:moveTo>
                    <a:pt x="5" y="344"/>
                  </a:moveTo>
                  <a:lnTo>
                    <a:pt x="5" y="344"/>
                  </a:lnTo>
                  <a:lnTo>
                    <a:pt x="16" y="324"/>
                  </a:lnTo>
                  <a:lnTo>
                    <a:pt x="28" y="305"/>
                  </a:lnTo>
                  <a:lnTo>
                    <a:pt x="38" y="285"/>
                  </a:lnTo>
                  <a:lnTo>
                    <a:pt x="46" y="265"/>
                  </a:lnTo>
                  <a:lnTo>
                    <a:pt x="62" y="223"/>
                  </a:lnTo>
                  <a:lnTo>
                    <a:pt x="74" y="182"/>
                  </a:lnTo>
                  <a:lnTo>
                    <a:pt x="85" y="139"/>
                  </a:lnTo>
                  <a:lnTo>
                    <a:pt x="95" y="93"/>
                  </a:lnTo>
                  <a:lnTo>
                    <a:pt x="103" y="48"/>
                  </a:lnTo>
                  <a:lnTo>
                    <a:pt x="110" y="1"/>
                  </a:lnTo>
                  <a:lnTo>
                    <a:pt x="105" y="0"/>
                  </a:lnTo>
                  <a:lnTo>
                    <a:pt x="97" y="47"/>
                  </a:lnTo>
                  <a:lnTo>
                    <a:pt x="88" y="93"/>
                  </a:lnTo>
                  <a:lnTo>
                    <a:pt x="80" y="137"/>
                  </a:lnTo>
                  <a:lnTo>
                    <a:pt x="69" y="180"/>
                  </a:lnTo>
                  <a:lnTo>
                    <a:pt x="56" y="222"/>
                  </a:lnTo>
                  <a:lnTo>
                    <a:pt x="39" y="263"/>
                  </a:lnTo>
                  <a:lnTo>
                    <a:pt x="31" y="283"/>
                  </a:lnTo>
                  <a:lnTo>
                    <a:pt x="21" y="303"/>
                  </a:lnTo>
                  <a:lnTo>
                    <a:pt x="11" y="323"/>
                  </a:lnTo>
                  <a:lnTo>
                    <a:pt x="0" y="341"/>
                  </a:lnTo>
                  <a:lnTo>
                    <a:pt x="5" y="344"/>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17" name="Freeform 34"/>
            <p:cNvSpPr>
              <a:spLocks/>
            </p:cNvSpPr>
            <p:nvPr/>
          </p:nvSpPr>
          <p:spPr bwMode="auto">
            <a:xfrm>
              <a:off x="409" y="701"/>
              <a:ext cx="132" cy="155"/>
            </a:xfrm>
            <a:custGeom>
              <a:avLst/>
              <a:gdLst>
                <a:gd name="T0" fmla="*/ 0 w 131"/>
                <a:gd name="T1" fmla="*/ 155 h 155"/>
                <a:gd name="T2" fmla="*/ 0 w 131"/>
                <a:gd name="T3" fmla="*/ 155 h 155"/>
                <a:gd name="T4" fmla="*/ 8 w 131"/>
                <a:gd name="T5" fmla="*/ 153 h 155"/>
                <a:gd name="T6" fmla="*/ 18 w 131"/>
                <a:gd name="T7" fmla="*/ 146 h 155"/>
                <a:gd name="T8" fmla="*/ 31 w 131"/>
                <a:gd name="T9" fmla="*/ 131 h 155"/>
                <a:gd name="T10" fmla="*/ 49 w 131"/>
                <a:gd name="T11" fmla="*/ 113 h 155"/>
                <a:gd name="T12" fmla="*/ 84 w 131"/>
                <a:gd name="T13" fmla="*/ 90 h 155"/>
                <a:gd name="T14" fmla="*/ 105 w 131"/>
                <a:gd name="T15" fmla="*/ 65 h 155"/>
                <a:gd name="T16" fmla="*/ 128 w 131"/>
                <a:gd name="T17" fmla="*/ 34 h 155"/>
                <a:gd name="T18" fmla="*/ 148 w 131"/>
                <a:gd name="T19" fmla="*/ 3 h 155"/>
                <a:gd name="T20" fmla="*/ 143 w 131"/>
                <a:gd name="T21" fmla="*/ 0 h 155"/>
                <a:gd name="T22" fmla="*/ 122 w 131"/>
                <a:gd name="T23" fmla="*/ 30 h 155"/>
                <a:gd name="T24" fmla="*/ 100 w 131"/>
                <a:gd name="T25" fmla="*/ 59 h 155"/>
                <a:gd name="T26" fmla="*/ 64 w 131"/>
                <a:gd name="T27" fmla="*/ 86 h 155"/>
                <a:gd name="T28" fmla="*/ 44 w 131"/>
                <a:gd name="T29" fmla="*/ 108 h 155"/>
                <a:gd name="T30" fmla="*/ 26 w 131"/>
                <a:gd name="T31" fmla="*/ 126 h 155"/>
                <a:gd name="T32" fmla="*/ 13 w 131"/>
                <a:gd name="T33" fmla="*/ 139 h 155"/>
                <a:gd name="T34" fmla="*/ 5 w 131"/>
                <a:gd name="T35" fmla="*/ 148 h 155"/>
                <a:gd name="T36" fmla="*/ 5 w 131"/>
                <a:gd name="T37" fmla="*/ 149 h 155"/>
                <a:gd name="T38" fmla="*/ 5 w 131"/>
                <a:gd name="T39" fmla="*/ 149 h 155"/>
                <a:gd name="T40" fmla="*/ 0 w 131"/>
                <a:gd name="T41" fmla="*/ 155 h 15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31" h="155">
                  <a:moveTo>
                    <a:pt x="0" y="155"/>
                  </a:moveTo>
                  <a:lnTo>
                    <a:pt x="0" y="155"/>
                  </a:lnTo>
                  <a:lnTo>
                    <a:pt x="8" y="153"/>
                  </a:lnTo>
                  <a:lnTo>
                    <a:pt x="18" y="146"/>
                  </a:lnTo>
                  <a:lnTo>
                    <a:pt x="31" y="131"/>
                  </a:lnTo>
                  <a:lnTo>
                    <a:pt x="49" y="113"/>
                  </a:lnTo>
                  <a:lnTo>
                    <a:pt x="67" y="90"/>
                  </a:lnTo>
                  <a:lnTo>
                    <a:pt x="88" y="65"/>
                  </a:lnTo>
                  <a:lnTo>
                    <a:pt x="111" y="34"/>
                  </a:lnTo>
                  <a:lnTo>
                    <a:pt x="131" y="3"/>
                  </a:lnTo>
                  <a:lnTo>
                    <a:pt x="126" y="0"/>
                  </a:lnTo>
                  <a:lnTo>
                    <a:pt x="105" y="30"/>
                  </a:lnTo>
                  <a:lnTo>
                    <a:pt x="83" y="59"/>
                  </a:lnTo>
                  <a:lnTo>
                    <a:pt x="64" y="86"/>
                  </a:lnTo>
                  <a:lnTo>
                    <a:pt x="44" y="108"/>
                  </a:lnTo>
                  <a:lnTo>
                    <a:pt x="26" y="126"/>
                  </a:lnTo>
                  <a:lnTo>
                    <a:pt x="13" y="139"/>
                  </a:lnTo>
                  <a:lnTo>
                    <a:pt x="5" y="148"/>
                  </a:lnTo>
                  <a:lnTo>
                    <a:pt x="5" y="149"/>
                  </a:lnTo>
                  <a:lnTo>
                    <a:pt x="0" y="155"/>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18" name="Freeform 35"/>
            <p:cNvSpPr>
              <a:spLocks/>
            </p:cNvSpPr>
            <p:nvPr/>
          </p:nvSpPr>
          <p:spPr bwMode="auto">
            <a:xfrm>
              <a:off x="369" y="817"/>
              <a:ext cx="45" cy="40"/>
            </a:xfrm>
            <a:custGeom>
              <a:avLst/>
              <a:gdLst>
                <a:gd name="T0" fmla="*/ 0 w 46"/>
                <a:gd name="T1" fmla="*/ 4 h 40"/>
                <a:gd name="T2" fmla="*/ 0 w 46"/>
                <a:gd name="T3" fmla="*/ 4 h 40"/>
                <a:gd name="T4" fmla="*/ 9 w 46"/>
                <a:gd name="T5" fmla="*/ 15 h 40"/>
                <a:gd name="T6" fmla="*/ 23 w 46"/>
                <a:gd name="T7" fmla="*/ 24 h 40"/>
                <a:gd name="T8" fmla="*/ 23 w 46"/>
                <a:gd name="T9" fmla="*/ 34 h 40"/>
                <a:gd name="T10" fmla="*/ 24 w 46"/>
                <a:gd name="T11" fmla="*/ 40 h 40"/>
                <a:gd name="T12" fmla="*/ 29 w 46"/>
                <a:gd name="T13" fmla="*/ 34 h 40"/>
                <a:gd name="T14" fmla="*/ 23 w 46"/>
                <a:gd name="T15" fmla="*/ 29 h 40"/>
                <a:gd name="T16" fmla="*/ 23 w 46"/>
                <a:gd name="T17" fmla="*/ 20 h 40"/>
                <a:gd name="T18" fmla="*/ 13 w 46"/>
                <a:gd name="T19" fmla="*/ 9 h 40"/>
                <a:gd name="T20" fmla="*/ 3 w 46"/>
                <a:gd name="T21" fmla="*/ 0 h 40"/>
                <a:gd name="T22" fmla="*/ 3 w 46"/>
                <a:gd name="T23" fmla="*/ 0 h 40"/>
                <a:gd name="T24" fmla="*/ 0 w 46"/>
                <a:gd name="T25" fmla="*/ 4 h 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6" h="40">
                  <a:moveTo>
                    <a:pt x="0" y="4"/>
                  </a:moveTo>
                  <a:lnTo>
                    <a:pt x="0" y="4"/>
                  </a:lnTo>
                  <a:lnTo>
                    <a:pt x="9" y="15"/>
                  </a:lnTo>
                  <a:lnTo>
                    <a:pt x="23" y="24"/>
                  </a:lnTo>
                  <a:lnTo>
                    <a:pt x="34" y="34"/>
                  </a:lnTo>
                  <a:lnTo>
                    <a:pt x="41" y="40"/>
                  </a:lnTo>
                  <a:lnTo>
                    <a:pt x="46" y="34"/>
                  </a:lnTo>
                  <a:lnTo>
                    <a:pt x="37" y="29"/>
                  </a:lnTo>
                  <a:lnTo>
                    <a:pt x="26" y="20"/>
                  </a:lnTo>
                  <a:lnTo>
                    <a:pt x="13" y="9"/>
                  </a:lnTo>
                  <a:lnTo>
                    <a:pt x="3" y="0"/>
                  </a:lnTo>
                  <a:lnTo>
                    <a:pt x="0" y="4"/>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19" name="Freeform 36"/>
            <p:cNvSpPr>
              <a:spLocks/>
            </p:cNvSpPr>
            <p:nvPr/>
          </p:nvSpPr>
          <p:spPr bwMode="auto">
            <a:xfrm>
              <a:off x="290" y="713"/>
              <a:ext cx="81" cy="108"/>
            </a:xfrm>
            <a:custGeom>
              <a:avLst/>
              <a:gdLst>
                <a:gd name="T0" fmla="*/ 0 w 82"/>
                <a:gd name="T1" fmla="*/ 1 h 108"/>
                <a:gd name="T2" fmla="*/ 0 w 82"/>
                <a:gd name="T3" fmla="*/ 1 h 108"/>
                <a:gd name="T4" fmla="*/ 28 w 82"/>
                <a:gd name="T5" fmla="*/ 46 h 108"/>
                <a:gd name="T6" fmla="*/ 41 w 82"/>
                <a:gd name="T7" fmla="*/ 77 h 108"/>
                <a:gd name="T8" fmla="*/ 50 w 82"/>
                <a:gd name="T9" fmla="*/ 97 h 108"/>
                <a:gd name="T10" fmla="*/ 62 w 82"/>
                <a:gd name="T11" fmla="*/ 108 h 108"/>
                <a:gd name="T12" fmla="*/ 65 w 82"/>
                <a:gd name="T13" fmla="*/ 104 h 108"/>
                <a:gd name="T14" fmla="*/ 55 w 82"/>
                <a:gd name="T15" fmla="*/ 92 h 108"/>
                <a:gd name="T16" fmla="*/ 41 w 82"/>
                <a:gd name="T17" fmla="*/ 74 h 108"/>
                <a:gd name="T18" fmla="*/ 34 w 82"/>
                <a:gd name="T19" fmla="*/ 43 h 108"/>
                <a:gd name="T20" fmla="*/ 5 w 82"/>
                <a:gd name="T21" fmla="*/ 0 h 108"/>
                <a:gd name="T22" fmla="*/ 5 w 82"/>
                <a:gd name="T23" fmla="*/ 0 h 108"/>
                <a:gd name="T24" fmla="*/ 0 w 82"/>
                <a:gd name="T25" fmla="*/ 1 h 10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2" h="108">
                  <a:moveTo>
                    <a:pt x="0" y="1"/>
                  </a:moveTo>
                  <a:lnTo>
                    <a:pt x="0" y="1"/>
                  </a:lnTo>
                  <a:lnTo>
                    <a:pt x="28" y="46"/>
                  </a:lnTo>
                  <a:lnTo>
                    <a:pt x="52" y="77"/>
                  </a:lnTo>
                  <a:lnTo>
                    <a:pt x="67" y="97"/>
                  </a:lnTo>
                  <a:lnTo>
                    <a:pt x="79" y="108"/>
                  </a:lnTo>
                  <a:lnTo>
                    <a:pt x="82" y="104"/>
                  </a:lnTo>
                  <a:lnTo>
                    <a:pt x="72" y="92"/>
                  </a:lnTo>
                  <a:lnTo>
                    <a:pt x="56" y="74"/>
                  </a:lnTo>
                  <a:lnTo>
                    <a:pt x="34" y="43"/>
                  </a:lnTo>
                  <a:lnTo>
                    <a:pt x="5" y="0"/>
                  </a:lnTo>
                  <a:lnTo>
                    <a:pt x="0" y="1"/>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20" name="Freeform 37"/>
            <p:cNvSpPr>
              <a:spLocks/>
            </p:cNvSpPr>
            <p:nvPr/>
          </p:nvSpPr>
          <p:spPr bwMode="auto">
            <a:xfrm>
              <a:off x="203" y="528"/>
              <a:ext cx="92" cy="187"/>
            </a:xfrm>
            <a:custGeom>
              <a:avLst/>
              <a:gdLst>
                <a:gd name="T0" fmla="*/ 0 w 92"/>
                <a:gd name="T1" fmla="*/ 2 h 186"/>
                <a:gd name="T2" fmla="*/ 0 w 92"/>
                <a:gd name="T3" fmla="*/ 2 h 186"/>
                <a:gd name="T4" fmla="*/ 7 w 92"/>
                <a:gd name="T5" fmla="*/ 22 h 186"/>
                <a:gd name="T6" fmla="*/ 13 w 92"/>
                <a:gd name="T7" fmla="*/ 42 h 186"/>
                <a:gd name="T8" fmla="*/ 23 w 92"/>
                <a:gd name="T9" fmla="*/ 64 h 186"/>
                <a:gd name="T10" fmla="*/ 33 w 92"/>
                <a:gd name="T11" fmla="*/ 85 h 186"/>
                <a:gd name="T12" fmla="*/ 44 w 92"/>
                <a:gd name="T13" fmla="*/ 128 h 186"/>
                <a:gd name="T14" fmla="*/ 57 w 92"/>
                <a:gd name="T15" fmla="*/ 153 h 186"/>
                <a:gd name="T16" fmla="*/ 71 w 92"/>
                <a:gd name="T17" fmla="*/ 178 h 186"/>
                <a:gd name="T18" fmla="*/ 87 w 92"/>
                <a:gd name="T19" fmla="*/ 203 h 186"/>
                <a:gd name="T20" fmla="*/ 92 w 92"/>
                <a:gd name="T21" fmla="*/ 202 h 186"/>
                <a:gd name="T22" fmla="*/ 77 w 92"/>
                <a:gd name="T23" fmla="*/ 174 h 186"/>
                <a:gd name="T24" fmla="*/ 62 w 92"/>
                <a:gd name="T25" fmla="*/ 149 h 186"/>
                <a:gd name="T26" fmla="*/ 51 w 92"/>
                <a:gd name="T27" fmla="*/ 124 h 186"/>
                <a:gd name="T28" fmla="*/ 38 w 92"/>
                <a:gd name="T29" fmla="*/ 83 h 186"/>
                <a:gd name="T30" fmla="*/ 28 w 92"/>
                <a:gd name="T31" fmla="*/ 60 h 186"/>
                <a:gd name="T32" fmla="*/ 20 w 92"/>
                <a:gd name="T33" fmla="*/ 38 h 186"/>
                <a:gd name="T34" fmla="*/ 12 w 92"/>
                <a:gd name="T35" fmla="*/ 18 h 186"/>
                <a:gd name="T36" fmla="*/ 7 w 92"/>
                <a:gd name="T37" fmla="*/ 0 h 186"/>
                <a:gd name="T38" fmla="*/ 7 w 92"/>
                <a:gd name="T39" fmla="*/ 0 h 186"/>
                <a:gd name="T40" fmla="*/ 0 w 92"/>
                <a:gd name="T41" fmla="*/ 2 h 1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2" h="186">
                  <a:moveTo>
                    <a:pt x="0" y="2"/>
                  </a:moveTo>
                  <a:lnTo>
                    <a:pt x="0" y="2"/>
                  </a:lnTo>
                  <a:lnTo>
                    <a:pt x="7" y="22"/>
                  </a:lnTo>
                  <a:lnTo>
                    <a:pt x="13" y="42"/>
                  </a:lnTo>
                  <a:lnTo>
                    <a:pt x="23" y="64"/>
                  </a:lnTo>
                  <a:lnTo>
                    <a:pt x="33" y="85"/>
                  </a:lnTo>
                  <a:lnTo>
                    <a:pt x="44" y="111"/>
                  </a:lnTo>
                  <a:lnTo>
                    <a:pt x="57" y="136"/>
                  </a:lnTo>
                  <a:lnTo>
                    <a:pt x="71" y="161"/>
                  </a:lnTo>
                  <a:lnTo>
                    <a:pt x="87" y="186"/>
                  </a:lnTo>
                  <a:lnTo>
                    <a:pt x="92" y="185"/>
                  </a:lnTo>
                  <a:lnTo>
                    <a:pt x="77" y="157"/>
                  </a:lnTo>
                  <a:lnTo>
                    <a:pt x="62" y="132"/>
                  </a:lnTo>
                  <a:lnTo>
                    <a:pt x="51" y="107"/>
                  </a:lnTo>
                  <a:lnTo>
                    <a:pt x="38" y="83"/>
                  </a:lnTo>
                  <a:lnTo>
                    <a:pt x="28" y="60"/>
                  </a:lnTo>
                  <a:lnTo>
                    <a:pt x="20" y="38"/>
                  </a:lnTo>
                  <a:lnTo>
                    <a:pt x="12" y="18"/>
                  </a:lnTo>
                  <a:lnTo>
                    <a:pt x="7" y="0"/>
                  </a:lnTo>
                  <a:lnTo>
                    <a:pt x="0" y="2"/>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21" name="Freeform 38"/>
            <p:cNvSpPr>
              <a:spLocks/>
            </p:cNvSpPr>
            <p:nvPr/>
          </p:nvSpPr>
          <p:spPr bwMode="auto">
            <a:xfrm>
              <a:off x="160" y="358"/>
              <a:ext cx="50" cy="172"/>
            </a:xfrm>
            <a:custGeom>
              <a:avLst/>
              <a:gdLst>
                <a:gd name="T0" fmla="*/ 0 w 50"/>
                <a:gd name="T1" fmla="*/ 0 h 173"/>
                <a:gd name="T2" fmla="*/ 0 w 50"/>
                <a:gd name="T3" fmla="*/ 0 h 173"/>
                <a:gd name="T4" fmla="*/ 10 w 50"/>
                <a:gd name="T5" fmla="*/ 49 h 173"/>
                <a:gd name="T6" fmla="*/ 22 w 50"/>
                <a:gd name="T7" fmla="*/ 86 h 173"/>
                <a:gd name="T8" fmla="*/ 33 w 50"/>
                <a:gd name="T9" fmla="*/ 120 h 173"/>
                <a:gd name="T10" fmla="*/ 43 w 50"/>
                <a:gd name="T11" fmla="*/ 156 h 173"/>
                <a:gd name="T12" fmla="*/ 50 w 50"/>
                <a:gd name="T13" fmla="*/ 154 h 173"/>
                <a:gd name="T14" fmla="*/ 38 w 50"/>
                <a:gd name="T15" fmla="*/ 118 h 173"/>
                <a:gd name="T16" fmla="*/ 27 w 50"/>
                <a:gd name="T17" fmla="*/ 86 h 173"/>
                <a:gd name="T18" fmla="*/ 15 w 50"/>
                <a:gd name="T19" fmla="*/ 47 h 173"/>
                <a:gd name="T20" fmla="*/ 7 w 50"/>
                <a:gd name="T21" fmla="*/ 0 h 173"/>
                <a:gd name="T22" fmla="*/ 7 w 50"/>
                <a:gd name="T23" fmla="*/ 0 h 173"/>
                <a:gd name="T24" fmla="*/ 0 w 50"/>
                <a:gd name="T25" fmla="*/ 0 h 1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0" h="173">
                  <a:moveTo>
                    <a:pt x="0" y="0"/>
                  </a:moveTo>
                  <a:lnTo>
                    <a:pt x="0" y="0"/>
                  </a:lnTo>
                  <a:lnTo>
                    <a:pt x="10" y="49"/>
                  </a:lnTo>
                  <a:lnTo>
                    <a:pt x="22" y="94"/>
                  </a:lnTo>
                  <a:lnTo>
                    <a:pt x="33" y="137"/>
                  </a:lnTo>
                  <a:lnTo>
                    <a:pt x="43" y="173"/>
                  </a:lnTo>
                  <a:lnTo>
                    <a:pt x="50" y="171"/>
                  </a:lnTo>
                  <a:lnTo>
                    <a:pt x="38" y="135"/>
                  </a:lnTo>
                  <a:lnTo>
                    <a:pt x="27" y="92"/>
                  </a:lnTo>
                  <a:lnTo>
                    <a:pt x="15" y="47"/>
                  </a:lnTo>
                  <a:lnTo>
                    <a:pt x="7" y="0"/>
                  </a:lnTo>
                  <a:lnTo>
                    <a:pt x="0" y="0"/>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22" name="Freeform 39"/>
            <p:cNvSpPr>
              <a:spLocks/>
            </p:cNvSpPr>
            <p:nvPr/>
          </p:nvSpPr>
          <p:spPr bwMode="auto">
            <a:xfrm>
              <a:off x="148" y="197"/>
              <a:ext cx="19" cy="161"/>
            </a:xfrm>
            <a:custGeom>
              <a:avLst/>
              <a:gdLst>
                <a:gd name="T0" fmla="*/ 2 w 20"/>
                <a:gd name="T1" fmla="*/ 0 h 161"/>
                <a:gd name="T2" fmla="*/ 0 w 20"/>
                <a:gd name="T3" fmla="*/ 2 h 161"/>
                <a:gd name="T4" fmla="*/ 0 w 20"/>
                <a:gd name="T5" fmla="*/ 22 h 161"/>
                <a:gd name="T6" fmla="*/ 2 w 20"/>
                <a:gd name="T7" fmla="*/ 62 h 161"/>
                <a:gd name="T8" fmla="*/ 7 w 20"/>
                <a:gd name="T9" fmla="*/ 110 h 161"/>
                <a:gd name="T10" fmla="*/ 10 w 20"/>
                <a:gd name="T11" fmla="*/ 161 h 161"/>
                <a:gd name="T12" fmla="*/ 10 w 20"/>
                <a:gd name="T13" fmla="*/ 161 h 161"/>
                <a:gd name="T14" fmla="*/ 10 w 20"/>
                <a:gd name="T15" fmla="*/ 110 h 161"/>
                <a:gd name="T16" fmla="*/ 8 w 20"/>
                <a:gd name="T17" fmla="*/ 62 h 161"/>
                <a:gd name="T18" fmla="*/ 7 w 20"/>
                <a:gd name="T19" fmla="*/ 22 h 161"/>
                <a:gd name="T20" fmla="*/ 5 w 20"/>
                <a:gd name="T21" fmla="*/ 2 h 161"/>
                <a:gd name="T22" fmla="*/ 2 w 20"/>
                <a:gd name="T23" fmla="*/ 8 h 161"/>
                <a:gd name="T24" fmla="*/ 2 w 20"/>
                <a:gd name="T25" fmla="*/ 0 h 161"/>
                <a:gd name="T26" fmla="*/ 0 w 20"/>
                <a:gd name="T27" fmla="*/ 0 h 161"/>
                <a:gd name="T28" fmla="*/ 0 w 20"/>
                <a:gd name="T29" fmla="*/ 2 h 161"/>
                <a:gd name="T30" fmla="*/ 2 w 20"/>
                <a:gd name="T31" fmla="*/ 0 h 1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0" h="161">
                  <a:moveTo>
                    <a:pt x="2" y="0"/>
                  </a:moveTo>
                  <a:lnTo>
                    <a:pt x="0" y="2"/>
                  </a:lnTo>
                  <a:lnTo>
                    <a:pt x="0" y="22"/>
                  </a:lnTo>
                  <a:lnTo>
                    <a:pt x="2" y="62"/>
                  </a:lnTo>
                  <a:lnTo>
                    <a:pt x="7" y="110"/>
                  </a:lnTo>
                  <a:lnTo>
                    <a:pt x="13" y="161"/>
                  </a:lnTo>
                  <a:lnTo>
                    <a:pt x="20" y="161"/>
                  </a:lnTo>
                  <a:lnTo>
                    <a:pt x="13" y="110"/>
                  </a:lnTo>
                  <a:lnTo>
                    <a:pt x="8" y="62"/>
                  </a:lnTo>
                  <a:lnTo>
                    <a:pt x="7" y="22"/>
                  </a:lnTo>
                  <a:lnTo>
                    <a:pt x="5" y="2"/>
                  </a:lnTo>
                  <a:lnTo>
                    <a:pt x="2" y="8"/>
                  </a:lnTo>
                  <a:lnTo>
                    <a:pt x="2" y="0"/>
                  </a:lnTo>
                  <a:lnTo>
                    <a:pt x="0" y="0"/>
                  </a:lnTo>
                  <a:lnTo>
                    <a:pt x="0" y="2"/>
                  </a:lnTo>
                  <a:lnTo>
                    <a:pt x="2" y="0"/>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23" name="Rectangle 40"/>
            <p:cNvSpPr>
              <a:spLocks noChangeArrowheads="1"/>
            </p:cNvSpPr>
            <p:nvPr/>
          </p:nvSpPr>
          <p:spPr bwMode="auto">
            <a:xfrm>
              <a:off x="369" y="439"/>
              <a:ext cx="73" cy="85"/>
            </a:xfrm>
            <a:prstGeom prst="rect">
              <a:avLst/>
            </a:prstGeom>
            <a:solidFill>
              <a:srgbClr val="EB3D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pPr>
                <a:buClr>
                  <a:srgbClr val="000000"/>
                </a:buClr>
              </a:pPr>
              <a:endParaRPr lang="en-US">
                <a:solidFill>
                  <a:srgbClr val="000000"/>
                </a:solidFill>
              </a:endParaRPr>
            </a:p>
          </p:txBody>
        </p:sp>
        <p:sp>
          <p:nvSpPr>
            <p:cNvPr id="16424" name="Freeform 41"/>
            <p:cNvSpPr>
              <a:spLocks/>
            </p:cNvSpPr>
            <p:nvPr/>
          </p:nvSpPr>
          <p:spPr bwMode="auto">
            <a:xfrm>
              <a:off x="227" y="250"/>
              <a:ext cx="353" cy="455"/>
            </a:xfrm>
            <a:custGeom>
              <a:avLst/>
              <a:gdLst>
                <a:gd name="T0" fmla="*/ 258 w 352"/>
                <a:gd name="T1" fmla="*/ 1 h 456"/>
                <a:gd name="T2" fmla="*/ 246 w 352"/>
                <a:gd name="T3" fmla="*/ 14 h 456"/>
                <a:gd name="T4" fmla="*/ 233 w 352"/>
                <a:gd name="T5" fmla="*/ 41 h 456"/>
                <a:gd name="T6" fmla="*/ 222 w 352"/>
                <a:gd name="T7" fmla="*/ 90 h 456"/>
                <a:gd name="T8" fmla="*/ 215 w 352"/>
                <a:gd name="T9" fmla="*/ 149 h 456"/>
                <a:gd name="T10" fmla="*/ 212 w 352"/>
                <a:gd name="T11" fmla="*/ 193 h 456"/>
                <a:gd name="T12" fmla="*/ 215 w 352"/>
                <a:gd name="T13" fmla="*/ 211 h 456"/>
                <a:gd name="T14" fmla="*/ 222 w 352"/>
                <a:gd name="T15" fmla="*/ 211 h 456"/>
                <a:gd name="T16" fmla="*/ 238 w 352"/>
                <a:gd name="T17" fmla="*/ 211 h 456"/>
                <a:gd name="T18" fmla="*/ 266 w 352"/>
                <a:gd name="T19" fmla="*/ 211 h 456"/>
                <a:gd name="T20" fmla="*/ 304 w 352"/>
                <a:gd name="T21" fmla="*/ 205 h 456"/>
                <a:gd name="T22" fmla="*/ 336 w 352"/>
                <a:gd name="T23" fmla="*/ 196 h 456"/>
                <a:gd name="T24" fmla="*/ 353 w 352"/>
                <a:gd name="T25" fmla="*/ 186 h 456"/>
                <a:gd name="T26" fmla="*/ 369 w 352"/>
                <a:gd name="T27" fmla="*/ 166 h 456"/>
                <a:gd name="T28" fmla="*/ 358 w 352"/>
                <a:gd name="T29" fmla="*/ 264 h 456"/>
                <a:gd name="T30" fmla="*/ 336 w 352"/>
                <a:gd name="T31" fmla="*/ 253 h 456"/>
                <a:gd name="T32" fmla="*/ 308 w 352"/>
                <a:gd name="T33" fmla="*/ 244 h 456"/>
                <a:gd name="T34" fmla="*/ 279 w 352"/>
                <a:gd name="T35" fmla="*/ 239 h 456"/>
                <a:gd name="T36" fmla="*/ 254 w 352"/>
                <a:gd name="T37" fmla="*/ 235 h 456"/>
                <a:gd name="T38" fmla="*/ 227 w 352"/>
                <a:gd name="T39" fmla="*/ 234 h 456"/>
                <a:gd name="T40" fmla="*/ 222 w 352"/>
                <a:gd name="T41" fmla="*/ 234 h 456"/>
                <a:gd name="T42" fmla="*/ 212 w 352"/>
                <a:gd name="T43" fmla="*/ 235 h 456"/>
                <a:gd name="T44" fmla="*/ 212 w 352"/>
                <a:gd name="T45" fmla="*/ 253 h 456"/>
                <a:gd name="T46" fmla="*/ 212 w 352"/>
                <a:gd name="T47" fmla="*/ 273 h 456"/>
                <a:gd name="T48" fmla="*/ 217 w 352"/>
                <a:gd name="T49" fmla="*/ 335 h 456"/>
                <a:gd name="T50" fmla="*/ 227 w 352"/>
                <a:gd name="T51" fmla="*/ 392 h 456"/>
                <a:gd name="T52" fmla="*/ 235 w 352"/>
                <a:gd name="T53" fmla="*/ 416 h 456"/>
                <a:gd name="T54" fmla="*/ 251 w 352"/>
                <a:gd name="T55" fmla="*/ 437 h 456"/>
                <a:gd name="T56" fmla="*/ 116 w 352"/>
                <a:gd name="T57" fmla="*/ 437 h 456"/>
                <a:gd name="T58" fmla="*/ 124 w 352"/>
                <a:gd name="T59" fmla="*/ 423 h 456"/>
                <a:gd name="T60" fmla="*/ 139 w 352"/>
                <a:gd name="T61" fmla="*/ 391 h 456"/>
                <a:gd name="T62" fmla="*/ 144 w 352"/>
                <a:gd name="T63" fmla="*/ 376 h 456"/>
                <a:gd name="T64" fmla="*/ 149 w 352"/>
                <a:gd name="T65" fmla="*/ 362 h 456"/>
                <a:gd name="T66" fmla="*/ 152 w 352"/>
                <a:gd name="T67" fmla="*/ 336 h 456"/>
                <a:gd name="T68" fmla="*/ 159 w 352"/>
                <a:gd name="T69" fmla="*/ 295 h 456"/>
                <a:gd name="T70" fmla="*/ 160 w 352"/>
                <a:gd name="T71" fmla="*/ 253 h 456"/>
                <a:gd name="T72" fmla="*/ 159 w 352"/>
                <a:gd name="T73" fmla="*/ 237 h 456"/>
                <a:gd name="T74" fmla="*/ 154 w 352"/>
                <a:gd name="T75" fmla="*/ 235 h 456"/>
                <a:gd name="T76" fmla="*/ 149 w 352"/>
                <a:gd name="T77" fmla="*/ 235 h 456"/>
                <a:gd name="T78" fmla="*/ 134 w 352"/>
                <a:gd name="T79" fmla="*/ 234 h 456"/>
                <a:gd name="T80" fmla="*/ 105 w 352"/>
                <a:gd name="T81" fmla="*/ 235 h 456"/>
                <a:gd name="T82" fmla="*/ 75 w 352"/>
                <a:gd name="T83" fmla="*/ 239 h 456"/>
                <a:gd name="T84" fmla="*/ 44 w 352"/>
                <a:gd name="T85" fmla="*/ 248 h 456"/>
                <a:gd name="T86" fmla="*/ 19 w 352"/>
                <a:gd name="T87" fmla="*/ 259 h 456"/>
                <a:gd name="T88" fmla="*/ 1 w 352"/>
                <a:gd name="T89" fmla="*/ 268 h 456"/>
                <a:gd name="T90" fmla="*/ 0 w 352"/>
                <a:gd name="T91" fmla="*/ 168 h 456"/>
                <a:gd name="T92" fmla="*/ 18 w 352"/>
                <a:gd name="T93" fmla="*/ 180 h 456"/>
                <a:gd name="T94" fmla="*/ 54 w 352"/>
                <a:gd name="T95" fmla="*/ 198 h 456"/>
                <a:gd name="T96" fmla="*/ 72 w 352"/>
                <a:gd name="T97" fmla="*/ 205 h 456"/>
                <a:gd name="T98" fmla="*/ 109 w 352"/>
                <a:gd name="T99" fmla="*/ 209 h 456"/>
                <a:gd name="T100" fmla="*/ 141 w 352"/>
                <a:gd name="T101" fmla="*/ 211 h 456"/>
                <a:gd name="T102" fmla="*/ 160 w 352"/>
                <a:gd name="T103" fmla="*/ 202 h 456"/>
                <a:gd name="T104" fmla="*/ 164 w 352"/>
                <a:gd name="T105" fmla="*/ 213 h 456"/>
                <a:gd name="T106" fmla="*/ 160 w 352"/>
                <a:gd name="T107" fmla="*/ 214 h 456"/>
                <a:gd name="T108" fmla="*/ 160 w 352"/>
                <a:gd name="T109" fmla="*/ 195 h 456"/>
                <a:gd name="T110" fmla="*/ 162 w 352"/>
                <a:gd name="T111" fmla="*/ 177 h 456"/>
                <a:gd name="T112" fmla="*/ 160 w 352"/>
                <a:gd name="T113" fmla="*/ 157 h 456"/>
                <a:gd name="T114" fmla="*/ 155 w 352"/>
                <a:gd name="T115" fmla="*/ 122 h 456"/>
                <a:gd name="T116" fmla="*/ 150 w 352"/>
                <a:gd name="T117" fmla="*/ 95 h 456"/>
                <a:gd name="T118" fmla="*/ 147 w 352"/>
                <a:gd name="T119" fmla="*/ 68 h 456"/>
                <a:gd name="T120" fmla="*/ 141 w 352"/>
                <a:gd name="T121" fmla="*/ 41 h 456"/>
                <a:gd name="T122" fmla="*/ 126 w 352"/>
                <a:gd name="T123" fmla="*/ 12 h 456"/>
                <a:gd name="T124" fmla="*/ 114 w 352"/>
                <a:gd name="T125" fmla="*/ 0 h 45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52" h="456">
                  <a:moveTo>
                    <a:pt x="114" y="0"/>
                  </a:moveTo>
                  <a:lnTo>
                    <a:pt x="241" y="1"/>
                  </a:lnTo>
                  <a:lnTo>
                    <a:pt x="239" y="3"/>
                  </a:lnTo>
                  <a:lnTo>
                    <a:pt x="234" y="7"/>
                  </a:lnTo>
                  <a:lnTo>
                    <a:pt x="229" y="14"/>
                  </a:lnTo>
                  <a:lnTo>
                    <a:pt x="223" y="23"/>
                  </a:lnTo>
                  <a:lnTo>
                    <a:pt x="219" y="30"/>
                  </a:lnTo>
                  <a:lnTo>
                    <a:pt x="216" y="41"/>
                  </a:lnTo>
                  <a:lnTo>
                    <a:pt x="214" y="48"/>
                  </a:lnTo>
                  <a:lnTo>
                    <a:pt x="213" y="56"/>
                  </a:lnTo>
                  <a:lnTo>
                    <a:pt x="205" y="90"/>
                  </a:lnTo>
                  <a:lnTo>
                    <a:pt x="203" y="110"/>
                  </a:lnTo>
                  <a:lnTo>
                    <a:pt x="200" y="130"/>
                  </a:lnTo>
                  <a:lnTo>
                    <a:pt x="198" y="149"/>
                  </a:lnTo>
                  <a:lnTo>
                    <a:pt x="195" y="166"/>
                  </a:lnTo>
                  <a:lnTo>
                    <a:pt x="195" y="180"/>
                  </a:lnTo>
                  <a:lnTo>
                    <a:pt x="195" y="193"/>
                  </a:lnTo>
                  <a:lnTo>
                    <a:pt x="195" y="204"/>
                  </a:lnTo>
                  <a:lnTo>
                    <a:pt x="196" y="207"/>
                  </a:lnTo>
                  <a:lnTo>
                    <a:pt x="198" y="211"/>
                  </a:lnTo>
                  <a:lnTo>
                    <a:pt x="200" y="211"/>
                  </a:lnTo>
                  <a:lnTo>
                    <a:pt x="205" y="211"/>
                  </a:lnTo>
                  <a:lnTo>
                    <a:pt x="210" y="211"/>
                  </a:lnTo>
                  <a:lnTo>
                    <a:pt x="214" y="211"/>
                  </a:lnTo>
                  <a:lnTo>
                    <a:pt x="221" y="211"/>
                  </a:lnTo>
                  <a:lnTo>
                    <a:pt x="231" y="211"/>
                  </a:lnTo>
                  <a:lnTo>
                    <a:pt x="241" y="211"/>
                  </a:lnTo>
                  <a:lnTo>
                    <a:pt x="249" y="211"/>
                  </a:lnTo>
                  <a:lnTo>
                    <a:pt x="262" y="209"/>
                  </a:lnTo>
                  <a:lnTo>
                    <a:pt x="275" y="207"/>
                  </a:lnTo>
                  <a:lnTo>
                    <a:pt x="287" y="205"/>
                  </a:lnTo>
                  <a:lnTo>
                    <a:pt x="300" y="204"/>
                  </a:lnTo>
                  <a:lnTo>
                    <a:pt x="310" y="200"/>
                  </a:lnTo>
                  <a:lnTo>
                    <a:pt x="319" y="196"/>
                  </a:lnTo>
                  <a:lnTo>
                    <a:pt x="328" y="193"/>
                  </a:lnTo>
                  <a:lnTo>
                    <a:pt x="331" y="189"/>
                  </a:lnTo>
                  <a:lnTo>
                    <a:pt x="336" y="186"/>
                  </a:lnTo>
                  <a:lnTo>
                    <a:pt x="344" y="177"/>
                  </a:lnTo>
                  <a:lnTo>
                    <a:pt x="349" y="168"/>
                  </a:lnTo>
                  <a:lnTo>
                    <a:pt x="352" y="166"/>
                  </a:lnTo>
                  <a:lnTo>
                    <a:pt x="352" y="285"/>
                  </a:lnTo>
                  <a:lnTo>
                    <a:pt x="341" y="281"/>
                  </a:lnTo>
                  <a:lnTo>
                    <a:pt x="323" y="272"/>
                  </a:lnTo>
                  <a:lnTo>
                    <a:pt x="321" y="272"/>
                  </a:lnTo>
                  <a:lnTo>
                    <a:pt x="319" y="270"/>
                  </a:lnTo>
                  <a:lnTo>
                    <a:pt x="311" y="267"/>
                  </a:lnTo>
                  <a:lnTo>
                    <a:pt x="301" y="265"/>
                  </a:lnTo>
                  <a:lnTo>
                    <a:pt x="291" y="261"/>
                  </a:lnTo>
                  <a:lnTo>
                    <a:pt x="285" y="260"/>
                  </a:lnTo>
                  <a:lnTo>
                    <a:pt x="278" y="258"/>
                  </a:lnTo>
                  <a:lnTo>
                    <a:pt x="262" y="256"/>
                  </a:lnTo>
                  <a:lnTo>
                    <a:pt x="247" y="254"/>
                  </a:lnTo>
                  <a:lnTo>
                    <a:pt x="241" y="252"/>
                  </a:lnTo>
                  <a:lnTo>
                    <a:pt x="237" y="252"/>
                  </a:lnTo>
                  <a:lnTo>
                    <a:pt x="229" y="252"/>
                  </a:lnTo>
                  <a:lnTo>
                    <a:pt x="218" y="252"/>
                  </a:lnTo>
                  <a:lnTo>
                    <a:pt x="210" y="251"/>
                  </a:lnTo>
                  <a:lnTo>
                    <a:pt x="208" y="251"/>
                  </a:lnTo>
                  <a:lnTo>
                    <a:pt x="206" y="251"/>
                  </a:lnTo>
                  <a:lnTo>
                    <a:pt x="205" y="251"/>
                  </a:lnTo>
                  <a:lnTo>
                    <a:pt x="201" y="249"/>
                  </a:lnTo>
                  <a:lnTo>
                    <a:pt x="198" y="251"/>
                  </a:lnTo>
                  <a:lnTo>
                    <a:pt x="195" y="252"/>
                  </a:lnTo>
                  <a:lnTo>
                    <a:pt x="195" y="256"/>
                  </a:lnTo>
                  <a:lnTo>
                    <a:pt x="195" y="260"/>
                  </a:lnTo>
                  <a:lnTo>
                    <a:pt x="195" y="270"/>
                  </a:lnTo>
                  <a:lnTo>
                    <a:pt x="195" y="278"/>
                  </a:lnTo>
                  <a:lnTo>
                    <a:pt x="195" y="285"/>
                  </a:lnTo>
                  <a:lnTo>
                    <a:pt x="195" y="290"/>
                  </a:lnTo>
                  <a:lnTo>
                    <a:pt x="195" y="296"/>
                  </a:lnTo>
                  <a:lnTo>
                    <a:pt x="198" y="323"/>
                  </a:lnTo>
                  <a:lnTo>
                    <a:pt x="200" y="352"/>
                  </a:lnTo>
                  <a:lnTo>
                    <a:pt x="205" y="380"/>
                  </a:lnTo>
                  <a:lnTo>
                    <a:pt x="208" y="406"/>
                  </a:lnTo>
                  <a:lnTo>
                    <a:pt x="210" y="409"/>
                  </a:lnTo>
                  <a:lnTo>
                    <a:pt x="211" y="415"/>
                  </a:lnTo>
                  <a:lnTo>
                    <a:pt x="213" y="424"/>
                  </a:lnTo>
                  <a:lnTo>
                    <a:pt x="218" y="433"/>
                  </a:lnTo>
                  <a:lnTo>
                    <a:pt x="219" y="435"/>
                  </a:lnTo>
                  <a:lnTo>
                    <a:pt x="219" y="436"/>
                  </a:lnTo>
                  <a:lnTo>
                    <a:pt x="234" y="454"/>
                  </a:lnTo>
                  <a:lnTo>
                    <a:pt x="113" y="456"/>
                  </a:lnTo>
                  <a:lnTo>
                    <a:pt x="114" y="456"/>
                  </a:lnTo>
                  <a:lnTo>
                    <a:pt x="116" y="454"/>
                  </a:lnTo>
                  <a:lnTo>
                    <a:pt x="118" y="453"/>
                  </a:lnTo>
                  <a:lnTo>
                    <a:pt x="121" y="447"/>
                  </a:lnTo>
                  <a:lnTo>
                    <a:pt x="124" y="440"/>
                  </a:lnTo>
                  <a:lnTo>
                    <a:pt x="131" y="433"/>
                  </a:lnTo>
                  <a:lnTo>
                    <a:pt x="134" y="422"/>
                  </a:lnTo>
                  <a:lnTo>
                    <a:pt x="139" y="408"/>
                  </a:lnTo>
                  <a:lnTo>
                    <a:pt x="142" y="402"/>
                  </a:lnTo>
                  <a:lnTo>
                    <a:pt x="142" y="399"/>
                  </a:lnTo>
                  <a:lnTo>
                    <a:pt x="144" y="393"/>
                  </a:lnTo>
                  <a:lnTo>
                    <a:pt x="146" y="390"/>
                  </a:lnTo>
                  <a:lnTo>
                    <a:pt x="147" y="384"/>
                  </a:lnTo>
                  <a:lnTo>
                    <a:pt x="149" y="379"/>
                  </a:lnTo>
                  <a:lnTo>
                    <a:pt x="150" y="370"/>
                  </a:lnTo>
                  <a:lnTo>
                    <a:pt x="150" y="361"/>
                  </a:lnTo>
                  <a:lnTo>
                    <a:pt x="152" y="353"/>
                  </a:lnTo>
                  <a:lnTo>
                    <a:pt x="154" y="339"/>
                  </a:lnTo>
                  <a:lnTo>
                    <a:pt x="155" y="326"/>
                  </a:lnTo>
                  <a:lnTo>
                    <a:pt x="159" y="312"/>
                  </a:lnTo>
                  <a:lnTo>
                    <a:pt x="160" y="296"/>
                  </a:lnTo>
                  <a:lnTo>
                    <a:pt x="160" y="281"/>
                  </a:lnTo>
                  <a:lnTo>
                    <a:pt x="160" y="270"/>
                  </a:lnTo>
                  <a:lnTo>
                    <a:pt x="159" y="263"/>
                  </a:lnTo>
                  <a:lnTo>
                    <a:pt x="159" y="256"/>
                  </a:lnTo>
                  <a:lnTo>
                    <a:pt x="159" y="254"/>
                  </a:lnTo>
                  <a:lnTo>
                    <a:pt x="159" y="252"/>
                  </a:lnTo>
                  <a:lnTo>
                    <a:pt x="157" y="252"/>
                  </a:lnTo>
                  <a:lnTo>
                    <a:pt x="154" y="252"/>
                  </a:lnTo>
                  <a:lnTo>
                    <a:pt x="150" y="252"/>
                  </a:lnTo>
                  <a:lnTo>
                    <a:pt x="149" y="252"/>
                  </a:lnTo>
                  <a:lnTo>
                    <a:pt x="146" y="251"/>
                  </a:lnTo>
                  <a:lnTo>
                    <a:pt x="142" y="251"/>
                  </a:lnTo>
                  <a:lnTo>
                    <a:pt x="134" y="251"/>
                  </a:lnTo>
                  <a:lnTo>
                    <a:pt x="124" y="251"/>
                  </a:lnTo>
                  <a:lnTo>
                    <a:pt x="114" y="251"/>
                  </a:lnTo>
                  <a:lnTo>
                    <a:pt x="105" y="252"/>
                  </a:lnTo>
                  <a:lnTo>
                    <a:pt x="96" y="252"/>
                  </a:lnTo>
                  <a:lnTo>
                    <a:pt x="88" y="254"/>
                  </a:lnTo>
                  <a:lnTo>
                    <a:pt x="75" y="256"/>
                  </a:lnTo>
                  <a:lnTo>
                    <a:pt x="68" y="258"/>
                  </a:lnTo>
                  <a:lnTo>
                    <a:pt x="60" y="260"/>
                  </a:lnTo>
                  <a:lnTo>
                    <a:pt x="44" y="265"/>
                  </a:lnTo>
                  <a:lnTo>
                    <a:pt x="34" y="267"/>
                  </a:lnTo>
                  <a:lnTo>
                    <a:pt x="26" y="272"/>
                  </a:lnTo>
                  <a:lnTo>
                    <a:pt x="19" y="276"/>
                  </a:lnTo>
                  <a:lnTo>
                    <a:pt x="13" y="279"/>
                  </a:lnTo>
                  <a:lnTo>
                    <a:pt x="8" y="283"/>
                  </a:lnTo>
                  <a:lnTo>
                    <a:pt x="1" y="285"/>
                  </a:lnTo>
                  <a:lnTo>
                    <a:pt x="0" y="285"/>
                  </a:lnTo>
                  <a:lnTo>
                    <a:pt x="0" y="166"/>
                  </a:lnTo>
                  <a:lnTo>
                    <a:pt x="0" y="168"/>
                  </a:lnTo>
                  <a:lnTo>
                    <a:pt x="3" y="169"/>
                  </a:lnTo>
                  <a:lnTo>
                    <a:pt x="9" y="175"/>
                  </a:lnTo>
                  <a:lnTo>
                    <a:pt x="18" y="180"/>
                  </a:lnTo>
                  <a:lnTo>
                    <a:pt x="27" y="186"/>
                  </a:lnTo>
                  <a:lnTo>
                    <a:pt x="37" y="191"/>
                  </a:lnTo>
                  <a:lnTo>
                    <a:pt x="54" y="198"/>
                  </a:lnTo>
                  <a:lnTo>
                    <a:pt x="60" y="202"/>
                  </a:lnTo>
                  <a:lnTo>
                    <a:pt x="67" y="204"/>
                  </a:lnTo>
                  <a:lnTo>
                    <a:pt x="72" y="205"/>
                  </a:lnTo>
                  <a:lnTo>
                    <a:pt x="80" y="205"/>
                  </a:lnTo>
                  <a:lnTo>
                    <a:pt x="100" y="209"/>
                  </a:lnTo>
                  <a:lnTo>
                    <a:pt x="109" y="209"/>
                  </a:lnTo>
                  <a:lnTo>
                    <a:pt x="121" y="209"/>
                  </a:lnTo>
                  <a:lnTo>
                    <a:pt x="131" y="211"/>
                  </a:lnTo>
                  <a:lnTo>
                    <a:pt x="141" y="211"/>
                  </a:lnTo>
                  <a:lnTo>
                    <a:pt x="150" y="207"/>
                  </a:lnTo>
                  <a:lnTo>
                    <a:pt x="159" y="204"/>
                  </a:lnTo>
                  <a:lnTo>
                    <a:pt x="160" y="202"/>
                  </a:lnTo>
                  <a:lnTo>
                    <a:pt x="164" y="205"/>
                  </a:lnTo>
                  <a:lnTo>
                    <a:pt x="164" y="207"/>
                  </a:lnTo>
                  <a:lnTo>
                    <a:pt x="164" y="213"/>
                  </a:lnTo>
                  <a:lnTo>
                    <a:pt x="164" y="216"/>
                  </a:lnTo>
                  <a:lnTo>
                    <a:pt x="162" y="216"/>
                  </a:lnTo>
                  <a:lnTo>
                    <a:pt x="160" y="214"/>
                  </a:lnTo>
                  <a:lnTo>
                    <a:pt x="160" y="209"/>
                  </a:lnTo>
                  <a:lnTo>
                    <a:pt x="160" y="205"/>
                  </a:lnTo>
                  <a:lnTo>
                    <a:pt x="160" y="195"/>
                  </a:lnTo>
                  <a:lnTo>
                    <a:pt x="160" y="187"/>
                  </a:lnTo>
                  <a:lnTo>
                    <a:pt x="160" y="182"/>
                  </a:lnTo>
                  <a:lnTo>
                    <a:pt x="162" y="177"/>
                  </a:lnTo>
                  <a:lnTo>
                    <a:pt x="160" y="173"/>
                  </a:lnTo>
                  <a:lnTo>
                    <a:pt x="160" y="166"/>
                  </a:lnTo>
                  <a:lnTo>
                    <a:pt x="160" y="157"/>
                  </a:lnTo>
                  <a:lnTo>
                    <a:pt x="159" y="146"/>
                  </a:lnTo>
                  <a:lnTo>
                    <a:pt x="157" y="133"/>
                  </a:lnTo>
                  <a:lnTo>
                    <a:pt x="155" y="122"/>
                  </a:lnTo>
                  <a:lnTo>
                    <a:pt x="154" y="115"/>
                  </a:lnTo>
                  <a:lnTo>
                    <a:pt x="154" y="108"/>
                  </a:lnTo>
                  <a:lnTo>
                    <a:pt x="150" y="95"/>
                  </a:lnTo>
                  <a:lnTo>
                    <a:pt x="150" y="83"/>
                  </a:lnTo>
                  <a:lnTo>
                    <a:pt x="149" y="75"/>
                  </a:lnTo>
                  <a:lnTo>
                    <a:pt x="147" y="68"/>
                  </a:lnTo>
                  <a:lnTo>
                    <a:pt x="146" y="59"/>
                  </a:lnTo>
                  <a:lnTo>
                    <a:pt x="142" y="48"/>
                  </a:lnTo>
                  <a:lnTo>
                    <a:pt x="141" y="41"/>
                  </a:lnTo>
                  <a:lnTo>
                    <a:pt x="137" y="34"/>
                  </a:lnTo>
                  <a:lnTo>
                    <a:pt x="132" y="25"/>
                  </a:lnTo>
                  <a:lnTo>
                    <a:pt x="126" y="12"/>
                  </a:lnTo>
                  <a:lnTo>
                    <a:pt x="119" y="3"/>
                  </a:lnTo>
                  <a:lnTo>
                    <a:pt x="116" y="1"/>
                  </a:lnTo>
                  <a:lnTo>
                    <a:pt x="114"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25" name="Freeform 42"/>
            <p:cNvSpPr>
              <a:spLocks/>
            </p:cNvSpPr>
            <p:nvPr/>
          </p:nvSpPr>
          <p:spPr bwMode="auto">
            <a:xfrm>
              <a:off x="342" y="248"/>
              <a:ext cx="128" cy="4"/>
            </a:xfrm>
            <a:custGeom>
              <a:avLst/>
              <a:gdLst>
                <a:gd name="T0" fmla="*/ 128 w 128"/>
                <a:gd name="T1" fmla="*/ 2 h 5"/>
                <a:gd name="T2" fmla="*/ 127 w 128"/>
                <a:gd name="T3" fmla="*/ 0 h 5"/>
                <a:gd name="T4" fmla="*/ 0 w 128"/>
                <a:gd name="T5" fmla="*/ 0 h 5"/>
                <a:gd name="T6" fmla="*/ 0 w 128"/>
                <a:gd name="T7" fmla="*/ 2 h 5"/>
                <a:gd name="T8" fmla="*/ 127 w 128"/>
                <a:gd name="T9" fmla="*/ 2 h 5"/>
                <a:gd name="T10" fmla="*/ 128 w 128"/>
                <a:gd name="T11" fmla="*/ 2 h 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8" h="5">
                  <a:moveTo>
                    <a:pt x="128" y="5"/>
                  </a:moveTo>
                  <a:lnTo>
                    <a:pt x="127" y="0"/>
                  </a:lnTo>
                  <a:lnTo>
                    <a:pt x="0" y="0"/>
                  </a:lnTo>
                  <a:lnTo>
                    <a:pt x="0" y="5"/>
                  </a:lnTo>
                  <a:lnTo>
                    <a:pt x="127" y="5"/>
                  </a:lnTo>
                  <a:lnTo>
                    <a:pt x="128" y="5"/>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26" name="Freeform 43"/>
            <p:cNvSpPr>
              <a:spLocks/>
            </p:cNvSpPr>
            <p:nvPr/>
          </p:nvSpPr>
          <p:spPr bwMode="auto">
            <a:xfrm>
              <a:off x="456" y="248"/>
              <a:ext cx="14" cy="19"/>
            </a:xfrm>
            <a:custGeom>
              <a:avLst/>
              <a:gdLst>
                <a:gd name="T0" fmla="*/ 3 w 14"/>
                <a:gd name="T1" fmla="*/ 10 h 20"/>
                <a:gd name="T2" fmla="*/ 3 w 14"/>
                <a:gd name="T3" fmla="*/ 10 h 20"/>
                <a:gd name="T4" fmla="*/ 13 w 14"/>
                <a:gd name="T5" fmla="*/ 7 h 20"/>
                <a:gd name="T6" fmla="*/ 14 w 14"/>
                <a:gd name="T7" fmla="*/ 5 h 20"/>
                <a:gd name="T8" fmla="*/ 13 w 14"/>
                <a:gd name="T9" fmla="*/ 0 h 20"/>
                <a:gd name="T10" fmla="*/ 9 w 14"/>
                <a:gd name="T11" fmla="*/ 3 h 20"/>
                <a:gd name="T12" fmla="*/ 0 w 14"/>
                <a:gd name="T13" fmla="*/ 10 h 20"/>
                <a:gd name="T14" fmla="*/ 0 w 14"/>
                <a:gd name="T15" fmla="*/ 10 h 20"/>
                <a:gd name="T16" fmla="*/ 3 w 14"/>
                <a:gd name="T17" fmla="*/ 10 h 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 h="20">
                  <a:moveTo>
                    <a:pt x="3" y="20"/>
                  </a:moveTo>
                  <a:lnTo>
                    <a:pt x="3" y="20"/>
                  </a:lnTo>
                  <a:lnTo>
                    <a:pt x="13" y="7"/>
                  </a:lnTo>
                  <a:lnTo>
                    <a:pt x="14" y="5"/>
                  </a:lnTo>
                  <a:lnTo>
                    <a:pt x="13" y="0"/>
                  </a:lnTo>
                  <a:lnTo>
                    <a:pt x="9" y="3"/>
                  </a:lnTo>
                  <a:lnTo>
                    <a:pt x="0" y="14"/>
                  </a:lnTo>
                  <a:lnTo>
                    <a:pt x="3" y="2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27" name="Freeform 44"/>
            <p:cNvSpPr>
              <a:spLocks/>
            </p:cNvSpPr>
            <p:nvPr/>
          </p:nvSpPr>
          <p:spPr bwMode="auto">
            <a:xfrm>
              <a:off x="439" y="261"/>
              <a:ext cx="21" cy="45"/>
            </a:xfrm>
            <a:custGeom>
              <a:avLst/>
              <a:gdLst>
                <a:gd name="T0" fmla="*/ 3 w 20"/>
                <a:gd name="T1" fmla="*/ 45 h 45"/>
                <a:gd name="T2" fmla="*/ 3 w 20"/>
                <a:gd name="T3" fmla="*/ 45 h 45"/>
                <a:gd name="T4" fmla="*/ 8 w 20"/>
                <a:gd name="T5" fmla="*/ 29 h 45"/>
                <a:gd name="T6" fmla="*/ 27 w 20"/>
                <a:gd name="T7" fmla="*/ 20 h 45"/>
                <a:gd name="T8" fmla="*/ 34 w 20"/>
                <a:gd name="T9" fmla="*/ 13 h 45"/>
                <a:gd name="T10" fmla="*/ 44 w 20"/>
                <a:gd name="T11" fmla="*/ 6 h 45"/>
                <a:gd name="T12" fmla="*/ 38 w 20"/>
                <a:gd name="T13" fmla="*/ 0 h 45"/>
                <a:gd name="T14" fmla="*/ 27 w 20"/>
                <a:gd name="T15" fmla="*/ 9 h 45"/>
                <a:gd name="T16" fmla="*/ 7 w 20"/>
                <a:gd name="T17" fmla="*/ 17 h 45"/>
                <a:gd name="T18" fmla="*/ 3 w 20"/>
                <a:gd name="T19" fmla="*/ 27 h 45"/>
                <a:gd name="T20" fmla="*/ 0 w 20"/>
                <a:gd name="T21" fmla="*/ 44 h 45"/>
                <a:gd name="T22" fmla="*/ 0 w 20"/>
                <a:gd name="T23" fmla="*/ 44 h 45"/>
                <a:gd name="T24" fmla="*/ 3 w 20"/>
                <a:gd name="T25" fmla="*/ 45 h 4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0" h="45">
                  <a:moveTo>
                    <a:pt x="3" y="45"/>
                  </a:moveTo>
                  <a:lnTo>
                    <a:pt x="3" y="45"/>
                  </a:lnTo>
                  <a:lnTo>
                    <a:pt x="8" y="29"/>
                  </a:lnTo>
                  <a:lnTo>
                    <a:pt x="10" y="20"/>
                  </a:lnTo>
                  <a:lnTo>
                    <a:pt x="15" y="13"/>
                  </a:lnTo>
                  <a:lnTo>
                    <a:pt x="20" y="6"/>
                  </a:lnTo>
                  <a:lnTo>
                    <a:pt x="17" y="0"/>
                  </a:lnTo>
                  <a:lnTo>
                    <a:pt x="10" y="9"/>
                  </a:lnTo>
                  <a:lnTo>
                    <a:pt x="7" y="17"/>
                  </a:lnTo>
                  <a:lnTo>
                    <a:pt x="3" y="27"/>
                  </a:lnTo>
                  <a:lnTo>
                    <a:pt x="0" y="44"/>
                  </a:lnTo>
                  <a:lnTo>
                    <a:pt x="3" y="45"/>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28" name="Freeform 45"/>
            <p:cNvSpPr>
              <a:spLocks/>
            </p:cNvSpPr>
            <p:nvPr/>
          </p:nvSpPr>
          <p:spPr bwMode="auto">
            <a:xfrm>
              <a:off x="427" y="305"/>
              <a:ext cx="16" cy="74"/>
            </a:xfrm>
            <a:custGeom>
              <a:avLst/>
              <a:gdLst>
                <a:gd name="T0" fmla="*/ 5 w 16"/>
                <a:gd name="T1" fmla="*/ 74 h 74"/>
                <a:gd name="T2" fmla="*/ 5 w 16"/>
                <a:gd name="T3" fmla="*/ 74 h 74"/>
                <a:gd name="T4" fmla="*/ 7 w 16"/>
                <a:gd name="T5" fmla="*/ 54 h 74"/>
                <a:gd name="T6" fmla="*/ 10 w 16"/>
                <a:gd name="T7" fmla="*/ 36 h 74"/>
                <a:gd name="T8" fmla="*/ 13 w 16"/>
                <a:gd name="T9" fmla="*/ 18 h 74"/>
                <a:gd name="T10" fmla="*/ 16 w 16"/>
                <a:gd name="T11" fmla="*/ 1 h 74"/>
                <a:gd name="T12" fmla="*/ 13 w 16"/>
                <a:gd name="T13" fmla="*/ 0 h 74"/>
                <a:gd name="T14" fmla="*/ 8 w 16"/>
                <a:gd name="T15" fmla="*/ 16 h 74"/>
                <a:gd name="T16" fmla="*/ 5 w 16"/>
                <a:gd name="T17" fmla="*/ 34 h 74"/>
                <a:gd name="T18" fmla="*/ 2 w 16"/>
                <a:gd name="T19" fmla="*/ 52 h 74"/>
                <a:gd name="T20" fmla="*/ 0 w 16"/>
                <a:gd name="T21" fmla="*/ 72 h 74"/>
                <a:gd name="T22" fmla="*/ 0 w 16"/>
                <a:gd name="T23" fmla="*/ 72 h 74"/>
                <a:gd name="T24" fmla="*/ 5 w 16"/>
                <a:gd name="T25" fmla="*/ 74 h 7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 h="74">
                  <a:moveTo>
                    <a:pt x="5" y="74"/>
                  </a:moveTo>
                  <a:lnTo>
                    <a:pt x="5" y="74"/>
                  </a:lnTo>
                  <a:lnTo>
                    <a:pt x="7" y="54"/>
                  </a:lnTo>
                  <a:lnTo>
                    <a:pt x="10" y="36"/>
                  </a:lnTo>
                  <a:lnTo>
                    <a:pt x="13" y="18"/>
                  </a:lnTo>
                  <a:lnTo>
                    <a:pt x="16" y="1"/>
                  </a:lnTo>
                  <a:lnTo>
                    <a:pt x="13" y="0"/>
                  </a:lnTo>
                  <a:lnTo>
                    <a:pt x="8" y="16"/>
                  </a:lnTo>
                  <a:lnTo>
                    <a:pt x="5" y="34"/>
                  </a:lnTo>
                  <a:lnTo>
                    <a:pt x="2" y="52"/>
                  </a:lnTo>
                  <a:lnTo>
                    <a:pt x="0" y="72"/>
                  </a:lnTo>
                  <a:lnTo>
                    <a:pt x="5" y="74"/>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29" name="Freeform 46"/>
            <p:cNvSpPr>
              <a:spLocks/>
            </p:cNvSpPr>
            <p:nvPr/>
          </p:nvSpPr>
          <p:spPr bwMode="auto">
            <a:xfrm>
              <a:off x="420" y="376"/>
              <a:ext cx="12" cy="66"/>
            </a:xfrm>
            <a:custGeom>
              <a:avLst/>
              <a:gdLst>
                <a:gd name="T0" fmla="*/ 5 w 12"/>
                <a:gd name="T1" fmla="*/ 82 h 65"/>
                <a:gd name="T2" fmla="*/ 5 w 12"/>
                <a:gd name="T3" fmla="*/ 82 h 65"/>
                <a:gd name="T4" fmla="*/ 5 w 12"/>
                <a:gd name="T5" fmla="*/ 69 h 65"/>
                <a:gd name="T6" fmla="*/ 7 w 12"/>
                <a:gd name="T7" fmla="*/ 55 h 65"/>
                <a:gd name="T8" fmla="*/ 10 w 12"/>
                <a:gd name="T9" fmla="*/ 21 h 65"/>
                <a:gd name="T10" fmla="*/ 12 w 12"/>
                <a:gd name="T11" fmla="*/ 2 h 65"/>
                <a:gd name="T12" fmla="*/ 7 w 12"/>
                <a:gd name="T13" fmla="*/ 0 h 65"/>
                <a:gd name="T14" fmla="*/ 4 w 12"/>
                <a:gd name="T15" fmla="*/ 20 h 65"/>
                <a:gd name="T16" fmla="*/ 4 w 12"/>
                <a:gd name="T17" fmla="*/ 55 h 65"/>
                <a:gd name="T18" fmla="*/ 2 w 12"/>
                <a:gd name="T19" fmla="*/ 67 h 65"/>
                <a:gd name="T20" fmla="*/ 0 w 12"/>
                <a:gd name="T21" fmla="*/ 82 h 65"/>
                <a:gd name="T22" fmla="*/ 0 w 12"/>
                <a:gd name="T23" fmla="*/ 82 h 65"/>
                <a:gd name="T24" fmla="*/ 5 w 12"/>
                <a:gd name="T25" fmla="*/ 82 h 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 h="65">
                  <a:moveTo>
                    <a:pt x="5" y="65"/>
                  </a:moveTo>
                  <a:lnTo>
                    <a:pt x="5" y="65"/>
                  </a:lnTo>
                  <a:lnTo>
                    <a:pt x="5" y="52"/>
                  </a:lnTo>
                  <a:lnTo>
                    <a:pt x="7" y="38"/>
                  </a:lnTo>
                  <a:lnTo>
                    <a:pt x="10" y="21"/>
                  </a:lnTo>
                  <a:lnTo>
                    <a:pt x="12" y="2"/>
                  </a:lnTo>
                  <a:lnTo>
                    <a:pt x="7" y="0"/>
                  </a:lnTo>
                  <a:lnTo>
                    <a:pt x="4" y="20"/>
                  </a:lnTo>
                  <a:lnTo>
                    <a:pt x="4" y="38"/>
                  </a:lnTo>
                  <a:lnTo>
                    <a:pt x="2" y="50"/>
                  </a:lnTo>
                  <a:lnTo>
                    <a:pt x="0" y="65"/>
                  </a:lnTo>
                  <a:lnTo>
                    <a:pt x="5" y="65"/>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30" name="Freeform 47"/>
            <p:cNvSpPr>
              <a:spLocks/>
            </p:cNvSpPr>
            <p:nvPr/>
          </p:nvSpPr>
          <p:spPr bwMode="auto">
            <a:xfrm>
              <a:off x="420" y="443"/>
              <a:ext cx="7" cy="19"/>
            </a:xfrm>
            <a:custGeom>
              <a:avLst/>
              <a:gdLst>
                <a:gd name="T0" fmla="*/ 7 w 7"/>
                <a:gd name="T1" fmla="*/ 10 h 20"/>
                <a:gd name="T2" fmla="*/ 7 w 7"/>
                <a:gd name="T3" fmla="*/ 10 h 20"/>
                <a:gd name="T4" fmla="*/ 7 w 7"/>
                <a:gd name="T5" fmla="*/ 10 h 20"/>
                <a:gd name="T6" fmla="*/ 5 w 7"/>
                <a:gd name="T7" fmla="*/ 0 h 20"/>
                <a:gd name="T8" fmla="*/ 0 w 7"/>
                <a:gd name="T9" fmla="*/ 0 h 20"/>
                <a:gd name="T10" fmla="*/ 2 w 7"/>
                <a:gd name="T11" fmla="*/ 10 h 20"/>
                <a:gd name="T12" fmla="*/ 5 w 7"/>
                <a:gd name="T13" fmla="*/ 10 h 20"/>
                <a:gd name="T14" fmla="*/ 5 w 7"/>
                <a:gd name="T15" fmla="*/ 10 h 20"/>
                <a:gd name="T16" fmla="*/ 7 w 7"/>
                <a:gd name="T17" fmla="*/ 10 h 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 h="20">
                  <a:moveTo>
                    <a:pt x="7" y="14"/>
                  </a:moveTo>
                  <a:lnTo>
                    <a:pt x="7" y="14"/>
                  </a:lnTo>
                  <a:lnTo>
                    <a:pt x="7" y="12"/>
                  </a:lnTo>
                  <a:lnTo>
                    <a:pt x="5" y="0"/>
                  </a:lnTo>
                  <a:lnTo>
                    <a:pt x="0" y="0"/>
                  </a:lnTo>
                  <a:lnTo>
                    <a:pt x="2" y="14"/>
                  </a:lnTo>
                  <a:lnTo>
                    <a:pt x="5" y="20"/>
                  </a:lnTo>
                  <a:lnTo>
                    <a:pt x="7" y="14"/>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31" name="Freeform 48"/>
            <p:cNvSpPr>
              <a:spLocks/>
            </p:cNvSpPr>
            <p:nvPr/>
          </p:nvSpPr>
          <p:spPr bwMode="auto">
            <a:xfrm>
              <a:off x="423" y="456"/>
              <a:ext cx="36" cy="8"/>
            </a:xfrm>
            <a:custGeom>
              <a:avLst/>
              <a:gdLst>
                <a:gd name="T0" fmla="*/ 52 w 35"/>
                <a:gd name="T1" fmla="*/ 0 h 7"/>
                <a:gd name="T2" fmla="*/ 52 w 35"/>
                <a:gd name="T3" fmla="*/ 0 h 7"/>
                <a:gd name="T4" fmla="*/ 9 w 35"/>
                <a:gd name="T5" fmla="*/ 0 h 7"/>
                <a:gd name="T6" fmla="*/ 2 w 35"/>
                <a:gd name="T7" fmla="*/ 0 h 7"/>
                <a:gd name="T8" fmla="*/ 0 w 35"/>
                <a:gd name="T9" fmla="*/ 56 h 7"/>
                <a:gd name="T10" fmla="*/ 9 w 35"/>
                <a:gd name="T11" fmla="*/ 64 h 7"/>
                <a:gd name="T12" fmla="*/ 52 w 35"/>
                <a:gd name="T13" fmla="*/ 64 h 7"/>
                <a:gd name="T14" fmla="*/ 52 w 35"/>
                <a:gd name="T15" fmla="*/ 64 h 7"/>
                <a:gd name="T16" fmla="*/ 52 w 35"/>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 h="7">
                  <a:moveTo>
                    <a:pt x="35" y="0"/>
                  </a:moveTo>
                  <a:lnTo>
                    <a:pt x="35" y="0"/>
                  </a:lnTo>
                  <a:lnTo>
                    <a:pt x="9" y="0"/>
                  </a:lnTo>
                  <a:lnTo>
                    <a:pt x="2" y="0"/>
                  </a:lnTo>
                  <a:lnTo>
                    <a:pt x="0" y="6"/>
                  </a:lnTo>
                  <a:lnTo>
                    <a:pt x="9" y="7"/>
                  </a:lnTo>
                  <a:lnTo>
                    <a:pt x="35" y="7"/>
                  </a:lnTo>
                  <a:lnTo>
                    <a:pt x="35"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32" name="Freeform 49"/>
            <p:cNvSpPr>
              <a:spLocks/>
            </p:cNvSpPr>
            <p:nvPr/>
          </p:nvSpPr>
          <p:spPr bwMode="auto">
            <a:xfrm>
              <a:off x="460" y="454"/>
              <a:ext cx="55" cy="9"/>
            </a:xfrm>
            <a:custGeom>
              <a:avLst/>
              <a:gdLst>
                <a:gd name="T0" fmla="*/ 39 w 56"/>
                <a:gd name="T1" fmla="*/ 0 h 10"/>
                <a:gd name="T2" fmla="*/ 39 w 56"/>
                <a:gd name="T3" fmla="*/ 0 h 10"/>
                <a:gd name="T4" fmla="*/ 28 w 56"/>
                <a:gd name="T5" fmla="*/ 1 h 10"/>
                <a:gd name="T6" fmla="*/ 28 w 56"/>
                <a:gd name="T7" fmla="*/ 1 h 10"/>
                <a:gd name="T8" fmla="*/ 18 w 56"/>
                <a:gd name="T9" fmla="*/ 3 h 10"/>
                <a:gd name="T10" fmla="*/ 0 w 56"/>
                <a:gd name="T11" fmla="*/ 3 h 10"/>
                <a:gd name="T12" fmla="*/ 0 w 56"/>
                <a:gd name="T13" fmla="*/ 5 h 10"/>
                <a:gd name="T14" fmla="*/ 18 w 56"/>
                <a:gd name="T15" fmla="*/ 5 h 10"/>
                <a:gd name="T16" fmla="*/ 28 w 56"/>
                <a:gd name="T17" fmla="*/ 5 h 10"/>
                <a:gd name="T18" fmla="*/ 28 w 56"/>
                <a:gd name="T19" fmla="*/ 5 h 10"/>
                <a:gd name="T20" fmla="*/ 39 w 56"/>
                <a:gd name="T21" fmla="*/ 5 h 10"/>
                <a:gd name="T22" fmla="*/ 39 w 56"/>
                <a:gd name="T23" fmla="*/ 5 h 10"/>
                <a:gd name="T24" fmla="*/ 39 w 56"/>
                <a:gd name="T25" fmla="*/ 0 h 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6" h="10">
                  <a:moveTo>
                    <a:pt x="56" y="0"/>
                  </a:moveTo>
                  <a:lnTo>
                    <a:pt x="56" y="0"/>
                  </a:lnTo>
                  <a:lnTo>
                    <a:pt x="42" y="1"/>
                  </a:lnTo>
                  <a:lnTo>
                    <a:pt x="31" y="1"/>
                  </a:lnTo>
                  <a:lnTo>
                    <a:pt x="18" y="3"/>
                  </a:lnTo>
                  <a:lnTo>
                    <a:pt x="0" y="3"/>
                  </a:lnTo>
                  <a:lnTo>
                    <a:pt x="0" y="10"/>
                  </a:lnTo>
                  <a:lnTo>
                    <a:pt x="18" y="10"/>
                  </a:lnTo>
                  <a:lnTo>
                    <a:pt x="31" y="9"/>
                  </a:lnTo>
                  <a:lnTo>
                    <a:pt x="44" y="7"/>
                  </a:lnTo>
                  <a:lnTo>
                    <a:pt x="56" y="5"/>
                  </a:lnTo>
                  <a:lnTo>
                    <a:pt x="56"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33" name="Freeform 50"/>
            <p:cNvSpPr>
              <a:spLocks/>
            </p:cNvSpPr>
            <p:nvPr/>
          </p:nvSpPr>
          <p:spPr bwMode="auto">
            <a:xfrm>
              <a:off x="515" y="441"/>
              <a:ext cx="42" cy="17"/>
            </a:xfrm>
            <a:custGeom>
              <a:avLst/>
              <a:gdLst>
                <a:gd name="T0" fmla="*/ 56 w 41"/>
                <a:gd name="T1" fmla="*/ 0 h 18"/>
                <a:gd name="T2" fmla="*/ 56 w 41"/>
                <a:gd name="T3" fmla="*/ 0 h 18"/>
                <a:gd name="T4" fmla="*/ 48 w 41"/>
                <a:gd name="T5" fmla="*/ 4 h 18"/>
                <a:gd name="T6" fmla="*/ 40 w 41"/>
                <a:gd name="T7" fmla="*/ 5 h 18"/>
                <a:gd name="T8" fmla="*/ 13 w 41"/>
                <a:gd name="T9" fmla="*/ 9 h 18"/>
                <a:gd name="T10" fmla="*/ 0 w 41"/>
                <a:gd name="T11" fmla="*/ 9 h 18"/>
                <a:gd name="T12" fmla="*/ 0 w 41"/>
                <a:gd name="T13" fmla="*/ 9 h 18"/>
                <a:gd name="T14" fmla="*/ 14 w 41"/>
                <a:gd name="T15" fmla="*/ 9 h 18"/>
                <a:gd name="T16" fmla="*/ 40 w 41"/>
                <a:gd name="T17" fmla="*/ 9 h 18"/>
                <a:gd name="T18" fmla="*/ 49 w 41"/>
                <a:gd name="T19" fmla="*/ 9 h 18"/>
                <a:gd name="T20" fmla="*/ 58 w 41"/>
                <a:gd name="T21" fmla="*/ 5 h 18"/>
                <a:gd name="T22" fmla="*/ 58 w 41"/>
                <a:gd name="T23" fmla="*/ 5 h 18"/>
                <a:gd name="T24" fmla="*/ 56 w 41"/>
                <a:gd name="T25" fmla="*/ 0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 h="18">
                  <a:moveTo>
                    <a:pt x="39" y="0"/>
                  </a:moveTo>
                  <a:lnTo>
                    <a:pt x="39" y="0"/>
                  </a:lnTo>
                  <a:lnTo>
                    <a:pt x="31" y="4"/>
                  </a:lnTo>
                  <a:lnTo>
                    <a:pt x="23" y="5"/>
                  </a:lnTo>
                  <a:lnTo>
                    <a:pt x="13" y="9"/>
                  </a:lnTo>
                  <a:lnTo>
                    <a:pt x="0" y="13"/>
                  </a:lnTo>
                  <a:lnTo>
                    <a:pt x="0" y="18"/>
                  </a:lnTo>
                  <a:lnTo>
                    <a:pt x="14" y="14"/>
                  </a:lnTo>
                  <a:lnTo>
                    <a:pt x="23" y="13"/>
                  </a:lnTo>
                  <a:lnTo>
                    <a:pt x="32" y="9"/>
                  </a:lnTo>
                  <a:lnTo>
                    <a:pt x="41" y="5"/>
                  </a:lnTo>
                  <a:lnTo>
                    <a:pt x="39"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34" name="Freeform 51"/>
            <p:cNvSpPr>
              <a:spLocks/>
            </p:cNvSpPr>
            <p:nvPr/>
          </p:nvSpPr>
          <p:spPr bwMode="auto">
            <a:xfrm>
              <a:off x="555" y="414"/>
              <a:ext cx="28" cy="30"/>
            </a:xfrm>
            <a:custGeom>
              <a:avLst/>
              <a:gdLst>
                <a:gd name="T0" fmla="*/ 28 w 28"/>
                <a:gd name="T1" fmla="*/ 0 h 30"/>
                <a:gd name="T2" fmla="*/ 28 w 28"/>
                <a:gd name="T3" fmla="*/ 0 h 30"/>
                <a:gd name="T4" fmla="*/ 16 w 28"/>
                <a:gd name="T5" fmla="*/ 9 h 30"/>
                <a:gd name="T6" fmla="*/ 0 w 28"/>
                <a:gd name="T7" fmla="*/ 25 h 30"/>
                <a:gd name="T8" fmla="*/ 2 w 28"/>
                <a:gd name="T9" fmla="*/ 30 h 30"/>
                <a:gd name="T10" fmla="*/ 20 w 28"/>
                <a:gd name="T11" fmla="*/ 12 h 30"/>
                <a:gd name="T12" fmla="*/ 23 w 28"/>
                <a:gd name="T13" fmla="*/ 0 h 30"/>
                <a:gd name="T14" fmla="*/ 23 w 28"/>
                <a:gd name="T15" fmla="*/ 0 h 30"/>
                <a:gd name="T16" fmla="*/ 28 w 28"/>
                <a:gd name="T17" fmla="*/ 0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 h="30">
                  <a:moveTo>
                    <a:pt x="28" y="0"/>
                  </a:moveTo>
                  <a:lnTo>
                    <a:pt x="28" y="0"/>
                  </a:lnTo>
                  <a:lnTo>
                    <a:pt x="16" y="9"/>
                  </a:lnTo>
                  <a:lnTo>
                    <a:pt x="0" y="25"/>
                  </a:lnTo>
                  <a:lnTo>
                    <a:pt x="2" y="30"/>
                  </a:lnTo>
                  <a:lnTo>
                    <a:pt x="20" y="12"/>
                  </a:lnTo>
                  <a:lnTo>
                    <a:pt x="23" y="0"/>
                  </a:lnTo>
                  <a:lnTo>
                    <a:pt x="28"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35" name="Freeform 52"/>
            <p:cNvSpPr>
              <a:spLocks/>
            </p:cNvSpPr>
            <p:nvPr/>
          </p:nvSpPr>
          <p:spPr bwMode="auto">
            <a:xfrm>
              <a:off x="577" y="414"/>
              <a:ext cx="5" cy="125"/>
            </a:xfrm>
            <a:custGeom>
              <a:avLst/>
              <a:gdLst>
                <a:gd name="T0" fmla="*/ 2 w 5"/>
                <a:gd name="T1" fmla="*/ 139 h 124"/>
                <a:gd name="T2" fmla="*/ 5 w 5"/>
                <a:gd name="T3" fmla="*/ 136 h 124"/>
                <a:gd name="T4" fmla="*/ 5 w 5"/>
                <a:gd name="T5" fmla="*/ 0 h 124"/>
                <a:gd name="T6" fmla="*/ 0 w 5"/>
                <a:gd name="T7" fmla="*/ 0 h 124"/>
                <a:gd name="T8" fmla="*/ 0 w 5"/>
                <a:gd name="T9" fmla="*/ 136 h 124"/>
                <a:gd name="T10" fmla="*/ 2 w 5"/>
                <a:gd name="T11" fmla="*/ 139 h 124"/>
                <a:gd name="T12" fmla="*/ 2 w 5"/>
                <a:gd name="T13" fmla="*/ 139 h 124"/>
                <a:gd name="T14" fmla="*/ 5 w 5"/>
                <a:gd name="T15" fmla="*/ 141 h 124"/>
                <a:gd name="T16" fmla="*/ 5 w 5"/>
                <a:gd name="T17" fmla="*/ 136 h 124"/>
                <a:gd name="T18" fmla="*/ 2 w 5"/>
                <a:gd name="T19" fmla="*/ 139 h 1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 h="124">
                  <a:moveTo>
                    <a:pt x="2" y="122"/>
                  </a:moveTo>
                  <a:lnTo>
                    <a:pt x="5" y="119"/>
                  </a:lnTo>
                  <a:lnTo>
                    <a:pt x="5" y="0"/>
                  </a:lnTo>
                  <a:lnTo>
                    <a:pt x="0" y="0"/>
                  </a:lnTo>
                  <a:lnTo>
                    <a:pt x="0" y="119"/>
                  </a:lnTo>
                  <a:lnTo>
                    <a:pt x="2" y="122"/>
                  </a:lnTo>
                  <a:lnTo>
                    <a:pt x="5" y="124"/>
                  </a:lnTo>
                  <a:lnTo>
                    <a:pt x="5" y="119"/>
                  </a:lnTo>
                  <a:lnTo>
                    <a:pt x="2" y="122"/>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36" name="Freeform 53"/>
            <p:cNvSpPr>
              <a:spLocks/>
            </p:cNvSpPr>
            <p:nvPr/>
          </p:nvSpPr>
          <p:spPr bwMode="auto">
            <a:xfrm>
              <a:off x="567" y="528"/>
              <a:ext cx="14" cy="9"/>
            </a:xfrm>
            <a:custGeom>
              <a:avLst/>
              <a:gdLst>
                <a:gd name="T0" fmla="*/ 3 w 13"/>
                <a:gd name="T1" fmla="*/ 0 h 10"/>
                <a:gd name="T2" fmla="*/ 0 w 13"/>
                <a:gd name="T3" fmla="*/ 5 h 10"/>
                <a:gd name="T4" fmla="*/ 40 w 13"/>
                <a:gd name="T5" fmla="*/ 5 h 10"/>
                <a:gd name="T6" fmla="*/ 43 w 13"/>
                <a:gd name="T7" fmla="*/ 5 h 10"/>
                <a:gd name="T8" fmla="*/ 3 w 13"/>
                <a:gd name="T9" fmla="*/ 0 h 10"/>
                <a:gd name="T10" fmla="*/ 3 w 13"/>
                <a:gd name="T11" fmla="*/ 0 h 1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 h="10">
                  <a:moveTo>
                    <a:pt x="3" y="0"/>
                  </a:moveTo>
                  <a:lnTo>
                    <a:pt x="0" y="5"/>
                  </a:lnTo>
                  <a:lnTo>
                    <a:pt x="12" y="10"/>
                  </a:lnTo>
                  <a:lnTo>
                    <a:pt x="13" y="7"/>
                  </a:lnTo>
                  <a:lnTo>
                    <a:pt x="3"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37" name="Freeform 54"/>
            <p:cNvSpPr>
              <a:spLocks/>
            </p:cNvSpPr>
            <p:nvPr/>
          </p:nvSpPr>
          <p:spPr bwMode="auto">
            <a:xfrm>
              <a:off x="550" y="518"/>
              <a:ext cx="21" cy="13"/>
            </a:xfrm>
            <a:custGeom>
              <a:avLst/>
              <a:gdLst>
                <a:gd name="T0" fmla="*/ 2 w 21"/>
                <a:gd name="T1" fmla="*/ 0 h 14"/>
                <a:gd name="T2" fmla="*/ 0 w 21"/>
                <a:gd name="T3" fmla="*/ 5 h 14"/>
                <a:gd name="T4" fmla="*/ 18 w 21"/>
                <a:gd name="T5" fmla="*/ 7 h 14"/>
                <a:gd name="T6" fmla="*/ 21 w 21"/>
                <a:gd name="T7" fmla="*/ 7 h 14"/>
                <a:gd name="T8" fmla="*/ 3 w 21"/>
                <a:gd name="T9" fmla="*/ 0 h 14"/>
                <a:gd name="T10" fmla="*/ 2 w 21"/>
                <a:gd name="T11" fmla="*/ 0 h 1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14">
                  <a:moveTo>
                    <a:pt x="2" y="0"/>
                  </a:moveTo>
                  <a:lnTo>
                    <a:pt x="0" y="5"/>
                  </a:lnTo>
                  <a:lnTo>
                    <a:pt x="18" y="14"/>
                  </a:lnTo>
                  <a:lnTo>
                    <a:pt x="21" y="9"/>
                  </a:lnTo>
                  <a:lnTo>
                    <a:pt x="3" y="0"/>
                  </a:lnTo>
                  <a:lnTo>
                    <a:pt x="2"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38" name="Freeform 55"/>
            <p:cNvSpPr>
              <a:spLocks/>
            </p:cNvSpPr>
            <p:nvPr/>
          </p:nvSpPr>
          <p:spPr bwMode="auto">
            <a:xfrm>
              <a:off x="518" y="507"/>
              <a:ext cx="33" cy="17"/>
            </a:xfrm>
            <a:custGeom>
              <a:avLst/>
              <a:gdLst>
                <a:gd name="T0" fmla="*/ 0 w 32"/>
                <a:gd name="T1" fmla="*/ 7 h 16"/>
                <a:gd name="T2" fmla="*/ 0 w 32"/>
                <a:gd name="T3" fmla="*/ 7 h 16"/>
                <a:gd name="T4" fmla="*/ 37 w 32"/>
                <a:gd name="T5" fmla="*/ 34 h 16"/>
                <a:gd name="T6" fmla="*/ 47 w 32"/>
                <a:gd name="T7" fmla="*/ 43 h 16"/>
                <a:gd name="T8" fmla="*/ 50 w 32"/>
                <a:gd name="T9" fmla="*/ 32 h 16"/>
                <a:gd name="T10" fmla="*/ 39 w 32"/>
                <a:gd name="T11" fmla="*/ 7 h 16"/>
                <a:gd name="T12" fmla="*/ 2 w 32"/>
                <a:gd name="T13" fmla="*/ 0 h 16"/>
                <a:gd name="T14" fmla="*/ 2 w 32"/>
                <a:gd name="T15" fmla="*/ 0 h 16"/>
                <a:gd name="T16" fmla="*/ 0 w 32"/>
                <a:gd name="T17" fmla="*/ 7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2" h="16">
                  <a:moveTo>
                    <a:pt x="0" y="7"/>
                  </a:moveTo>
                  <a:lnTo>
                    <a:pt x="0" y="7"/>
                  </a:lnTo>
                  <a:lnTo>
                    <a:pt x="20" y="12"/>
                  </a:lnTo>
                  <a:lnTo>
                    <a:pt x="30" y="16"/>
                  </a:lnTo>
                  <a:lnTo>
                    <a:pt x="32" y="11"/>
                  </a:lnTo>
                  <a:lnTo>
                    <a:pt x="22" y="7"/>
                  </a:lnTo>
                  <a:lnTo>
                    <a:pt x="2" y="0"/>
                  </a:lnTo>
                  <a:lnTo>
                    <a:pt x="0" y="7"/>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39" name="Freeform 56"/>
            <p:cNvSpPr>
              <a:spLocks/>
            </p:cNvSpPr>
            <p:nvPr/>
          </p:nvSpPr>
          <p:spPr bwMode="auto">
            <a:xfrm>
              <a:off x="465" y="497"/>
              <a:ext cx="55" cy="17"/>
            </a:xfrm>
            <a:custGeom>
              <a:avLst/>
              <a:gdLst>
                <a:gd name="T0" fmla="*/ 0 w 56"/>
                <a:gd name="T1" fmla="*/ 7 h 16"/>
                <a:gd name="T2" fmla="*/ 0 w 56"/>
                <a:gd name="T3" fmla="*/ 7 h 16"/>
                <a:gd name="T4" fmla="*/ 10 w 56"/>
                <a:gd name="T5" fmla="*/ 7 h 16"/>
                <a:gd name="T6" fmla="*/ 25 w 56"/>
                <a:gd name="T7" fmla="*/ 28 h 16"/>
                <a:gd name="T8" fmla="*/ 28 w 56"/>
                <a:gd name="T9" fmla="*/ 34 h 16"/>
                <a:gd name="T10" fmla="*/ 37 w 56"/>
                <a:gd name="T11" fmla="*/ 43 h 16"/>
                <a:gd name="T12" fmla="*/ 39 w 56"/>
                <a:gd name="T13" fmla="*/ 28 h 16"/>
                <a:gd name="T14" fmla="*/ 28 w 56"/>
                <a:gd name="T15" fmla="*/ 7 h 16"/>
                <a:gd name="T16" fmla="*/ 27 w 56"/>
                <a:gd name="T17" fmla="*/ 3 h 16"/>
                <a:gd name="T18" fmla="*/ 12 w 56"/>
                <a:gd name="T19" fmla="*/ 2 h 16"/>
                <a:gd name="T20" fmla="*/ 0 w 56"/>
                <a:gd name="T21" fmla="*/ 0 h 16"/>
                <a:gd name="T22" fmla="*/ 0 w 56"/>
                <a:gd name="T23" fmla="*/ 0 h 16"/>
                <a:gd name="T24" fmla="*/ 0 w 56"/>
                <a:gd name="T25" fmla="*/ 7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6" h="16">
                  <a:moveTo>
                    <a:pt x="0" y="7"/>
                  </a:moveTo>
                  <a:lnTo>
                    <a:pt x="0" y="7"/>
                  </a:lnTo>
                  <a:lnTo>
                    <a:pt x="10" y="7"/>
                  </a:lnTo>
                  <a:lnTo>
                    <a:pt x="25" y="9"/>
                  </a:lnTo>
                  <a:lnTo>
                    <a:pt x="41" y="12"/>
                  </a:lnTo>
                  <a:lnTo>
                    <a:pt x="54" y="16"/>
                  </a:lnTo>
                  <a:lnTo>
                    <a:pt x="56" y="9"/>
                  </a:lnTo>
                  <a:lnTo>
                    <a:pt x="41" y="7"/>
                  </a:lnTo>
                  <a:lnTo>
                    <a:pt x="27" y="3"/>
                  </a:lnTo>
                  <a:lnTo>
                    <a:pt x="12" y="2"/>
                  </a:lnTo>
                  <a:lnTo>
                    <a:pt x="0" y="0"/>
                  </a:lnTo>
                  <a:lnTo>
                    <a:pt x="0" y="7"/>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40" name="Freeform 57"/>
            <p:cNvSpPr>
              <a:spLocks/>
            </p:cNvSpPr>
            <p:nvPr/>
          </p:nvSpPr>
          <p:spPr bwMode="auto">
            <a:xfrm>
              <a:off x="434" y="495"/>
              <a:ext cx="31" cy="9"/>
            </a:xfrm>
            <a:custGeom>
              <a:avLst/>
              <a:gdLst>
                <a:gd name="T0" fmla="*/ 5 w 32"/>
                <a:gd name="T1" fmla="*/ 4 h 9"/>
                <a:gd name="T2" fmla="*/ 5 w 32"/>
                <a:gd name="T3" fmla="*/ 4 h 9"/>
                <a:gd name="T4" fmla="*/ 13 w 32"/>
                <a:gd name="T5" fmla="*/ 7 h 9"/>
                <a:gd name="T6" fmla="*/ 16 w 32"/>
                <a:gd name="T7" fmla="*/ 9 h 9"/>
                <a:gd name="T8" fmla="*/ 16 w 32"/>
                <a:gd name="T9" fmla="*/ 2 h 9"/>
                <a:gd name="T10" fmla="*/ 13 w 32"/>
                <a:gd name="T11" fmla="*/ 0 h 9"/>
                <a:gd name="T12" fmla="*/ 0 w 32"/>
                <a:gd name="T13" fmla="*/ 4 h 9"/>
                <a:gd name="T14" fmla="*/ 0 w 32"/>
                <a:gd name="T15" fmla="*/ 4 h 9"/>
                <a:gd name="T16" fmla="*/ 5 w 32"/>
                <a:gd name="T17" fmla="*/ 4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2" h="9">
                  <a:moveTo>
                    <a:pt x="5" y="4"/>
                  </a:moveTo>
                  <a:lnTo>
                    <a:pt x="5" y="4"/>
                  </a:lnTo>
                  <a:lnTo>
                    <a:pt x="13" y="7"/>
                  </a:lnTo>
                  <a:lnTo>
                    <a:pt x="32" y="9"/>
                  </a:lnTo>
                  <a:lnTo>
                    <a:pt x="32" y="2"/>
                  </a:lnTo>
                  <a:lnTo>
                    <a:pt x="13" y="0"/>
                  </a:lnTo>
                  <a:lnTo>
                    <a:pt x="0" y="4"/>
                  </a:lnTo>
                  <a:lnTo>
                    <a:pt x="5" y="4"/>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41" name="Freeform 58"/>
            <p:cNvSpPr>
              <a:spLocks/>
            </p:cNvSpPr>
            <p:nvPr/>
          </p:nvSpPr>
          <p:spPr bwMode="auto">
            <a:xfrm>
              <a:off x="420" y="495"/>
              <a:ext cx="19" cy="13"/>
            </a:xfrm>
            <a:custGeom>
              <a:avLst/>
              <a:gdLst>
                <a:gd name="T0" fmla="*/ 5 w 19"/>
                <a:gd name="T1" fmla="*/ 13 h 13"/>
                <a:gd name="T2" fmla="*/ 5 w 19"/>
                <a:gd name="T3" fmla="*/ 13 h 13"/>
                <a:gd name="T4" fmla="*/ 5 w 19"/>
                <a:gd name="T5" fmla="*/ 9 h 13"/>
                <a:gd name="T6" fmla="*/ 7 w 19"/>
                <a:gd name="T7" fmla="*/ 7 h 13"/>
                <a:gd name="T8" fmla="*/ 9 w 19"/>
                <a:gd name="T9" fmla="*/ 7 h 13"/>
                <a:gd name="T10" fmla="*/ 9 w 19"/>
                <a:gd name="T11" fmla="*/ 5 h 13"/>
                <a:gd name="T12" fmla="*/ 14 w 19"/>
                <a:gd name="T13" fmla="*/ 7 h 13"/>
                <a:gd name="T14" fmla="*/ 19 w 19"/>
                <a:gd name="T15" fmla="*/ 4 h 13"/>
                <a:gd name="T16" fmla="*/ 14 w 19"/>
                <a:gd name="T17" fmla="*/ 4 h 13"/>
                <a:gd name="T18" fmla="*/ 14 w 19"/>
                <a:gd name="T19" fmla="*/ 0 h 13"/>
                <a:gd name="T20" fmla="*/ 10 w 19"/>
                <a:gd name="T21" fmla="*/ 0 h 13"/>
                <a:gd name="T22" fmla="*/ 5 w 19"/>
                <a:gd name="T23" fmla="*/ 0 h 13"/>
                <a:gd name="T24" fmla="*/ 4 w 19"/>
                <a:gd name="T25" fmla="*/ 4 h 13"/>
                <a:gd name="T26" fmla="*/ 2 w 19"/>
                <a:gd name="T27" fmla="*/ 7 h 13"/>
                <a:gd name="T28" fmla="*/ 0 w 19"/>
                <a:gd name="T29" fmla="*/ 13 h 13"/>
                <a:gd name="T30" fmla="*/ 0 w 19"/>
                <a:gd name="T31" fmla="*/ 13 h 13"/>
                <a:gd name="T32" fmla="*/ 5 w 19"/>
                <a:gd name="T33" fmla="*/ 13 h 1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 h="13">
                  <a:moveTo>
                    <a:pt x="5" y="13"/>
                  </a:moveTo>
                  <a:lnTo>
                    <a:pt x="5" y="13"/>
                  </a:lnTo>
                  <a:lnTo>
                    <a:pt x="5" y="9"/>
                  </a:lnTo>
                  <a:lnTo>
                    <a:pt x="7" y="7"/>
                  </a:lnTo>
                  <a:lnTo>
                    <a:pt x="9" y="7"/>
                  </a:lnTo>
                  <a:lnTo>
                    <a:pt x="9" y="5"/>
                  </a:lnTo>
                  <a:lnTo>
                    <a:pt x="14" y="7"/>
                  </a:lnTo>
                  <a:lnTo>
                    <a:pt x="19" y="4"/>
                  </a:lnTo>
                  <a:lnTo>
                    <a:pt x="14" y="4"/>
                  </a:lnTo>
                  <a:lnTo>
                    <a:pt x="14" y="0"/>
                  </a:lnTo>
                  <a:lnTo>
                    <a:pt x="10" y="0"/>
                  </a:lnTo>
                  <a:lnTo>
                    <a:pt x="5" y="0"/>
                  </a:lnTo>
                  <a:lnTo>
                    <a:pt x="4" y="4"/>
                  </a:lnTo>
                  <a:lnTo>
                    <a:pt x="2" y="7"/>
                  </a:lnTo>
                  <a:lnTo>
                    <a:pt x="0" y="13"/>
                  </a:lnTo>
                  <a:lnTo>
                    <a:pt x="5" y="13"/>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42" name="Freeform 59"/>
            <p:cNvSpPr>
              <a:spLocks/>
            </p:cNvSpPr>
            <p:nvPr/>
          </p:nvSpPr>
          <p:spPr bwMode="auto">
            <a:xfrm>
              <a:off x="420" y="509"/>
              <a:ext cx="7" cy="36"/>
            </a:xfrm>
            <a:custGeom>
              <a:avLst/>
              <a:gdLst>
                <a:gd name="T0" fmla="*/ 7 w 7"/>
                <a:gd name="T1" fmla="*/ 36 h 36"/>
                <a:gd name="T2" fmla="*/ 7 w 7"/>
                <a:gd name="T3" fmla="*/ 36 h 36"/>
                <a:gd name="T4" fmla="*/ 5 w 7"/>
                <a:gd name="T5" fmla="*/ 16 h 36"/>
                <a:gd name="T6" fmla="*/ 5 w 7"/>
                <a:gd name="T7" fmla="*/ 0 h 36"/>
                <a:gd name="T8" fmla="*/ 0 w 7"/>
                <a:gd name="T9" fmla="*/ 0 h 36"/>
                <a:gd name="T10" fmla="*/ 2 w 7"/>
                <a:gd name="T11" fmla="*/ 16 h 36"/>
                <a:gd name="T12" fmla="*/ 2 w 7"/>
                <a:gd name="T13" fmla="*/ 36 h 36"/>
                <a:gd name="T14" fmla="*/ 2 w 7"/>
                <a:gd name="T15" fmla="*/ 36 h 36"/>
                <a:gd name="T16" fmla="*/ 7 w 7"/>
                <a:gd name="T17" fmla="*/ 36 h 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 h="36">
                  <a:moveTo>
                    <a:pt x="7" y="36"/>
                  </a:moveTo>
                  <a:lnTo>
                    <a:pt x="7" y="36"/>
                  </a:lnTo>
                  <a:lnTo>
                    <a:pt x="5" y="16"/>
                  </a:lnTo>
                  <a:lnTo>
                    <a:pt x="5" y="0"/>
                  </a:lnTo>
                  <a:lnTo>
                    <a:pt x="0" y="0"/>
                  </a:lnTo>
                  <a:lnTo>
                    <a:pt x="2" y="16"/>
                  </a:lnTo>
                  <a:lnTo>
                    <a:pt x="2" y="36"/>
                  </a:lnTo>
                  <a:lnTo>
                    <a:pt x="7" y="36"/>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43" name="Freeform 60"/>
            <p:cNvSpPr>
              <a:spLocks/>
            </p:cNvSpPr>
            <p:nvPr/>
          </p:nvSpPr>
          <p:spPr bwMode="auto">
            <a:xfrm>
              <a:off x="421" y="545"/>
              <a:ext cx="17" cy="111"/>
            </a:xfrm>
            <a:custGeom>
              <a:avLst/>
              <a:gdLst>
                <a:gd name="T0" fmla="*/ 9 w 18"/>
                <a:gd name="T1" fmla="*/ 93 h 112"/>
                <a:gd name="T2" fmla="*/ 9 w 18"/>
                <a:gd name="T3" fmla="*/ 93 h 112"/>
                <a:gd name="T4" fmla="*/ 9 w 18"/>
                <a:gd name="T5" fmla="*/ 67 h 112"/>
                <a:gd name="T6" fmla="*/ 9 w 18"/>
                <a:gd name="T7" fmla="*/ 56 h 112"/>
                <a:gd name="T8" fmla="*/ 8 w 18"/>
                <a:gd name="T9" fmla="*/ 27 h 112"/>
                <a:gd name="T10" fmla="*/ 5 w 18"/>
                <a:gd name="T11" fmla="*/ 0 h 112"/>
                <a:gd name="T12" fmla="*/ 0 w 18"/>
                <a:gd name="T13" fmla="*/ 0 h 112"/>
                <a:gd name="T14" fmla="*/ 2 w 18"/>
                <a:gd name="T15" fmla="*/ 29 h 112"/>
                <a:gd name="T16" fmla="*/ 5 w 18"/>
                <a:gd name="T17" fmla="*/ 56 h 112"/>
                <a:gd name="T18" fmla="*/ 8 w 18"/>
                <a:gd name="T19" fmla="*/ 67 h 112"/>
                <a:gd name="T20" fmla="*/ 9 w 18"/>
                <a:gd name="T21" fmla="*/ 95 h 112"/>
                <a:gd name="T22" fmla="*/ 9 w 18"/>
                <a:gd name="T23" fmla="*/ 95 h 112"/>
                <a:gd name="T24" fmla="*/ 9 w 18"/>
                <a:gd name="T25" fmla="*/ 93 h 1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 h="112">
                  <a:moveTo>
                    <a:pt x="18" y="110"/>
                  </a:moveTo>
                  <a:lnTo>
                    <a:pt x="18" y="110"/>
                  </a:lnTo>
                  <a:lnTo>
                    <a:pt x="13" y="84"/>
                  </a:lnTo>
                  <a:lnTo>
                    <a:pt x="10" y="56"/>
                  </a:lnTo>
                  <a:lnTo>
                    <a:pt x="8" y="27"/>
                  </a:lnTo>
                  <a:lnTo>
                    <a:pt x="5" y="0"/>
                  </a:lnTo>
                  <a:lnTo>
                    <a:pt x="0" y="0"/>
                  </a:lnTo>
                  <a:lnTo>
                    <a:pt x="2" y="29"/>
                  </a:lnTo>
                  <a:lnTo>
                    <a:pt x="5" y="56"/>
                  </a:lnTo>
                  <a:lnTo>
                    <a:pt x="8" y="84"/>
                  </a:lnTo>
                  <a:lnTo>
                    <a:pt x="12" y="112"/>
                  </a:lnTo>
                  <a:lnTo>
                    <a:pt x="18" y="11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44" name="Freeform 61"/>
            <p:cNvSpPr>
              <a:spLocks/>
            </p:cNvSpPr>
            <p:nvPr/>
          </p:nvSpPr>
          <p:spPr bwMode="auto">
            <a:xfrm>
              <a:off x="434" y="654"/>
              <a:ext cx="17" cy="32"/>
            </a:xfrm>
            <a:custGeom>
              <a:avLst/>
              <a:gdLst>
                <a:gd name="T0" fmla="*/ 43 w 16"/>
                <a:gd name="T1" fmla="*/ 29 h 32"/>
                <a:gd name="T2" fmla="*/ 43 w 16"/>
                <a:gd name="T3" fmla="*/ 29 h 32"/>
                <a:gd name="T4" fmla="*/ 32 w 16"/>
                <a:gd name="T5" fmla="*/ 18 h 32"/>
                <a:gd name="T6" fmla="*/ 6 w 16"/>
                <a:gd name="T7" fmla="*/ 0 h 32"/>
                <a:gd name="T8" fmla="*/ 0 w 16"/>
                <a:gd name="T9" fmla="*/ 2 h 32"/>
                <a:gd name="T10" fmla="*/ 26 w 16"/>
                <a:gd name="T11" fmla="*/ 18 h 32"/>
                <a:gd name="T12" fmla="*/ 36 w 16"/>
                <a:gd name="T13" fmla="*/ 32 h 32"/>
                <a:gd name="T14" fmla="*/ 36 w 16"/>
                <a:gd name="T15" fmla="*/ 32 h 32"/>
                <a:gd name="T16" fmla="*/ 43 w 16"/>
                <a:gd name="T17" fmla="*/ 29 h 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 h="32">
                  <a:moveTo>
                    <a:pt x="16" y="29"/>
                  </a:moveTo>
                  <a:lnTo>
                    <a:pt x="16" y="29"/>
                  </a:lnTo>
                  <a:lnTo>
                    <a:pt x="11" y="18"/>
                  </a:lnTo>
                  <a:lnTo>
                    <a:pt x="6" y="0"/>
                  </a:lnTo>
                  <a:lnTo>
                    <a:pt x="0" y="2"/>
                  </a:lnTo>
                  <a:lnTo>
                    <a:pt x="8" y="18"/>
                  </a:lnTo>
                  <a:lnTo>
                    <a:pt x="13" y="32"/>
                  </a:lnTo>
                  <a:lnTo>
                    <a:pt x="16" y="29"/>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45" name="Freeform 62"/>
            <p:cNvSpPr>
              <a:spLocks/>
            </p:cNvSpPr>
            <p:nvPr/>
          </p:nvSpPr>
          <p:spPr bwMode="auto">
            <a:xfrm>
              <a:off x="446" y="684"/>
              <a:ext cx="23" cy="23"/>
            </a:xfrm>
            <a:custGeom>
              <a:avLst/>
              <a:gdLst>
                <a:gd name="T0" fmla="*/ 16 w 23"/>
                <a:gd name="T1" fmla="*/ 23 h 23"/>
                <a:gd name="T2" fmla="*/ 19 w 23"/>
                <a:gd name="T3" fmla="*/ 19 h 23"/>
                <a:gd name="T4" fmla="*/ 3 w 23"/>
                <a:gd name="T5" fmla="*/ 0 h 23"/>
                <a:gd name="T6" fmla="*/ 0 w 23"/>
                <a:gd name="T7" fmla="*/ 3 h 23"/>
                <a:gd name="T8" fmla="*/ 14 w 23"/>
                <a:gd name="T9" fmla="*/ 23 h 23"/>
                <a:gd name="T10" fmla="*/ 16 w 23"/>
                <a:gd name="T11" fmla="*/ 23 h 23"/>
                <a:gd name="T12" fmla="*/ 16 w 23"/>
                <a:gd name="T13" fmla="*/ 23 h 23"/>
                <a:gd name="T14" fmla="*/ 23 w 23"/>
                <a:gd name="T15" fmla="*/ 23 h 23"/>
                <a:gd name="T16" fmla="*/ 19 w 23"/>
                <a:gd name="T17" fmla="*/ 19 h 23"/>
                <a:gd name="T18" fmla="*/ 16 w 23"/>
                <a:gd name="T19" fmla="*/ 23 h 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 h="23">
                  <a:moveTo>
                    <a:pt x="16" y="23"/>
                  </a:moveTo>
                  <a:lnTo>
                    <a:pt x="19" y="19"/>
                  </a:lnTo>
                  <a:lnTo>
                    <a:pt x="3" y="0"/>
                  </a:lnTo>
                  <a:lnTo>
                    <a:pt x="0" y="3"/>
                  </a:lnTo>
                  <a:lnTo>
                    <a:pt x="14" y="23"/>
                  </a:lnTo>
                  <a:lnTo>
                    <a:pt x="16" y="23"/>
                  </a:lnTo>
                  <a:lnTo>
                    <a:pt x="23" y="23"/>
                  </a:lnTo>
                  <a:lnTo>
                    <a:pt x="19" y="19"/>
                  </a:lnTo>
                  <a:lnTo>
                    <a:pt x="16" y="23"/>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46" name="Freeform 63"/>
            <p:cNvSpPr>
              <a:spLocks/>
            </p:cNvSpPr>
            <p:nvPr/>
          </p:nvSpPr>
          <p:spPr bwMode="auto">
            <a:xfrm>
              <a:off x="338" y="701"/>
              <a:ext cx="123" cy="8"/>
            </a:xfrm>
            <a:custGeom>
              <a:avLst/>
              <a:gdLst>
                <a:gd name="T0" fmla="*/ 0 w 123"/>
                <a:gd name="T1" fmla="*/ 1 h 7"/>
                <a:gd name="T2" fmla="*/ 2 w 123"/>
                <a:gd name="T3" fmla="*/ 64 h 7"/>
                <a:gd name="T4" fmla="*/ 123 w 123"/>
                <a:gd name="T5" fmla="*/ 49 h 7"/>
                <a:gd name="T6" fmla="*/ 123 w 123"/>
                <a:gd name="T7" fmla="*/ 0 h 7"/>
                <a:gd name="T8" fmla="*/ 2 w 123"/>
                <a:gd name="T9" fmla="*/ 1 h 7"/>
                <a:gd name="T10" fmla="*/ 0 w 123"/>
                <a:gd name="T11" fmla="*/ 1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 h="7">
                  <a:moveTo>
                    <a:pt x="0" y="1"/>
                  </a:moveTo>
                  <a:lnTo>
                    <a:pt x="2" y="7"/>
                  </a:lnTo>
                  <a:lnTo>
                    <a:pt x="123" y="5"/>
                  </a:lnTo>
                  <a:lnTo>
                    <a:pt x="123" y="0"/>
                  </a:lnTo>
                  <a:lnTo>
                    <a:pt x="2" y="1"/>
                  </a:lnTo>
                  <a:lnTo>
                    <a:pt x="0" y="1"/>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47" name="Freeform 64"/>
            <p:cNvSpPr>
              <a:spLocks/>
            </p:cNvSpPr>
            <p:nvPr/>
          </p:nvSpPr>
          <p:spPr bwMode="auto">
            <a:xfrm>
              <a:off x="338" y="694"/>
              <a:ext cx="14" cy="15"/>
            </a:xfrm>
            <a:custGeom>
              <a:avLst/>
              <a:gdLst>
                <a:gd name="T0" fmla="*/ 30 w 13"/>
                <a:gd name="T1" fmla="*/ 0 h 16"/>
                <a:gd name="T2" fmla="*/ 30 w 13"/>
                <a:gd name="T3" fmla="*/ 0 h 16"/>
                <a:gd name="T4" fmla="*/ 2 w 13"/>
                <a:gd name="T5" fmla="*/ 8 h 16"/>
                <a:gd name="T6" fmla="*/ 0 w 13"/>
                <a:gd name="T7" fmla="*/ 8 h 16"/>
                <a:gd name="T8" fmla="*/ 2 w 13"/>
                <a:gd name="T9" fmla="*/ 8 h 16"/>
                <a:gd name="T10" fmla="*/ 5 w 13"/>
                <a:gd name="T11" fmla="*/ 8 h 16"/>
                <a:gd name="T12" fmla="*/ 43 w 13"/>
                <a:gd name="T13" fmla="*/ 5 h 16"/>
                <a:gd name="T14" fmla="*/ 43 w 13"/>
                <a:gd name="T15" fmla="*/ 5 h 16"/>
                <a:gd name="T16" fmla="*/ 30 w 13"/>
                <a:gd name="T17" fmla="*/ 0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 h="16">
                  <a:moveTo>
                    <a:pt x="8" y="0"/>
                  </a:moveTo>
                  <a:lnTo>
                    <a:pt x="8" y="0"/>
                  </a:lnTo>
                  <a:lnTo>
                    <a:pt x="2" y="9"/>
                  </a:lnTo>
                  <a:lnTo>
                    <a:pt x="0" y="10"/>
                  </a:lnTo>
                  <a:lnTo>
                    <a:pt x="2" y="16"/>
                  </a:lnTo>
                  <a:lnTo>
                    <a:pt x="5" y="12"/>
                  </a:lnTo>
                  <a:lnTo>
                    <a:pt x="13" y="5"/>
                  </a:lnTo>
                  <a:lnTo>
                    <a:pt x="8"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48" name="Freeform 65"/>
            <p:cNvSpPr>
              <a:spLocks/>
            </p:cNvSpPr>
            <p:nvPr/>
          </p:nvSpPr>
          <p:spPr bwMode="auto">
            <a:xfrm>
              <a:off x="347" y="656"/>
              <a:ext cx="23" cy="42"/>
            </a:xfrm>
            <a:custGeom>
              <a:avLst/>
              <a:gdLst>
                <a:gd name="T0" fmla="*/ 17 w 23"/>
                <a:gd name="T1" fmla="*/ 0 h 41"/>
                <a:gd name="T2" fmla="*/ 17 w 23"/>
                <a:gd name="T3" fmla="*/ 0 h 41"/>
                <a:gd name="T4" fmla="*/ 9 w 23"/>
                <a:gd name="T5" fmla="*/ 40 h 41"/>
                <a:gd name="T6" fmla="*/ 0 w 23"/>
                <a:gd name="T7" fmla="*/ 53 h 41"/>
                <a:gd name="T8" fmla="*/ 5 w 23"/>
                <a:gd name="T9" fmla="*/ 58 h 41"/>
                <a:gd name="T10" fmla="*/ 13 w 23"/>
                <a:gd name="T11" fmla="*/ 42 h 41"/>
                <a:gd name="T12" fmla="*/ 23 w 23"/>
                <a:gd name="T13" fmla="*/ 1 h 41"/>
                <a:gd name="T14" fmla="*/ 23 w 23"/>
                <a:gd name="T15" fmla="*/ 1 h 41"/>
                <a:gd name="T16" fmla="*/ 17 w 23"/>
                <a:gd name="T17" fmla="*/ 0 h 4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1">
                  <a:moveTo>
                    <a:pt x="17" y="0"/>
                  </a:moveTo>
                  <a:lnTo>
                    <a:pt x="17" y="0"/>
                  </a:lnTo>
                  <a:lnTo>
                    <a:pt x="9" y="23"/>
                  </a:lnTo>
                  <a:lnTo>
                    <a:pt x="0" y="36"/>
                  </a:lnTo>
                  <a:lnTo>
                    <a:pt x="5" y="41"/>
                  </a:lnTo>
                  <a:lnTo>
                    <a:pt x="13" y="25"/>
                  </a:lnTo>
                  <a:lnTo>
                    <a:pt x="23" y="1"/>
                  </a:lnTo>
                  <a:lnTo>
                    <a:pt x="17"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49" name="Freeform 66"/>
            <p:cNvSpPr>
              <a:spLocks/>
            </p:cNvSpPr>
            <p:nvPr/>
          </p:nvSpPr>
          <p:spPr bwMode="auto">
            <a:xfrm>
              <a:off x="364" y="618"/>
              <a:ext cx="16" cy="40"/>
            </a:xfrm>
            <a:custGeom>
              <a:avLst/>
              <a:gdLst>
                <a:gd name="T0" fmla="*/ 11 w 16"/>
                <a:gd name="T1" fmla="*/ 0 h 39"/>
                <a:gd name="T2" fmla="*/ 11 w 16"/>
                <a:gd name="T3" fmla="*/ 0 h 39"/>
                <a:gd name="T4" fmla="*/ 8 w 16"/>
                <a:gd name="T5" fmla="*/ 14 h 39"/>
                <a:gd name="T6" fmla="*/ 6 w 16"/>
                <a:gd name="T7" fmla="*/ 38 h 39"/>
                <a:gd name="T8" fmla="*/ 5 w 16"/>
                <a:gd name="T9" fmla="*/ 44 h 39"/>
                <a:gd name="T10" fmla="*/ 0 w 16"/>
                <a:gd name="T11" fmla="*/ 55 h 39"/>
                <a:gd name="T12" fmla="*/ 6 w 16"/>
                <a:gd name="T13" fmla="*/ 56 h 39"/>
                <a:gd name="T14" fmla="*/ 10 w 16"/>
                <a:gd name="T15" fmla="*/ 46 h 39"/>
                <a:gd name="T16" fmla="*/ 11 w 16"/>
                <a:gd name="T17" fmla="*/ 40 h 39"/>
                <a:gd name="T18" fmla="*/ 13 w 16"/>
                <a:gd name="T19" fmla="*/ 14 h 39"/>
                <a:gd name="T20" fmla="*/ 16 w 16"/>
                <a:gd name="T21" fmla="*/ 0 h 39"/>
                <a:gd name="T22" fmla="*/ 16 w 16"/>
                <a:gd name="T23" fmla="*/ 0 h 39"/>
                <a:gd name="T24" fmla="*/ 11 w 16"/>
                <a:gd name="T25" fmla="*/ 0 h 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 h="39">
                  <a:moveTo>
                    <a:pt x="11" y="0"/>
                  </a:moveTo>
                  <a:lnTo>
                    <a:pt x="11" y="0"/>
                  </a:lnTo>
                  <a:lnTo>
                    <a:pt x="8" y="14"/>
                  </a:lnTo>
                  <a:lnTo>
                    <a:pt x="6" y="21"/>
                  </a:lnTo>
                  <a:lnTo>
                    <a:pt x="5" y="27"/>
                  </a:lnTo>
                  <a:lnTo>
                    <a:pt x="0" y="38"/>
                  </a:lnTo>
                  <a:lnTo>
                    <a:pt x="6" y="39"/>
                  </a:lnTo>
                  <a:lnTo>
                    <a:pt x="10" y="29"/>
                  </a:lnTo>
                  <a:lnTo>
                    <a:pt x="11" y="23"/>
                  </a:lnTo>
                  <a:lnTo>
                    <a:pt x="13" y="14"/>
                  </a:lnTo>
                  <a:lnTo>
                    <a:pt x="16" y="0"/>
                  </a:lnTo>
                  <a:lnTo>
                    <a:pt x="11"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50" name="Freeform 67"/>
            <p:cNvSpPr>
              <a:spLocks/>
            </p:cNvSpPr>
            <p:nvPr/>
          </p:nvSpPr>
          <p:spPr bwMode="auto">
            <a:xfrm>
              <a:off x="375" y="562"/>
              <a:ext cx="14" cy="57"/>
            </a:xfrm>
            <a:custGeom>
              <a:avLst/>
              <a:gdLst>
                <a:gd name="T0" fmla="*/ 30 w 13"/>
                <a:gd name="T1" fmla="*/ 0 h 58"/>
                <a:gd name="T2" fmla="*/ 30 w 13"/>
                <a:gd name="T3" fmla="*/ 0 h 58"/>
                <a:gd name="T4" fmla="*/ 5 w 13"/>
                <a:gd name="T5" fmla="*/ 14 h 58"/>
                <a:gd name="T6" fmla="*/ 3 w 13"/>
                <a:gd name="T7" fmla="*/ 27 h 58"/>
                <a:gd name="T8" fmla="*/ 3 w 13"/>
                <a:gd name="T9" fmla="*/ 29 h 58"/>
                <a:gd name="T10" fmla="*/ 0 w 13"/>
                <a:gd name="T11" fmla="*/ 41 h 58"/>
                <a:gd name="T12" fmla="*/ 5 w 13"/>
                <a:gd name="T13" fmla="*/ 41 h 58"/>
                <a:gd name="T14" fmla="*/ 30 w 13"/>
                <a:gd name="T15" fmla="*/ 29 h 58"/>
                <a:gd name="T16" fmla="*/ 34 w 13"/>
                <a:gd name="T17" fmla="*/ 27 h 58"/>
                <a:gd name="T18" fmla="*/ 40 w 13"/>
                <a:gd name="T19" fmla="*/ 14 h 58"/>
                <a:gd name="T20" fmla="*/ 43 w 13"/>
                <a:gd name="T21" fmla="*/ 0 h 58"/>
                <a:gd name="T22" fmla="*/ 43 w 13"/>
                <a:gd name="T23" fmla="*/ 0 h 58"/>
                <a:gd name="T24" fmla="*/ 30 w 13"/>
                <a:gd name="T25" fmla="*/ 0 h 5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 h="58">
                  <a:moveTo>
                    <a:pt x="8" y="0"/>
                  </a:moveTo>
                  <a:lnTo>
                    <a:pt x="8" y="0"/>
                  </a:lnTo>
                  <a:lnTo>
                    <a:pt x="5" y="14"/>
                  </a:lnTo>
                  <a:lnTo>
                    <a:pt x="3" y="27"/>
                  </a:lnTo>
                  <a:lnTo>
                    <a:pt x="3" y="40"/>
                  </a:lnTo>
                  <a:lnTo>
                    <a:pt x="0" y="58"/>
                  </a:lnTo>
                  <a:lnTo>
                    <a:pt x="5" y="58"/>
                  </a:lnTo>
                  <a:lnTo>
                    <a:pt x="8" y="41"/>
                  </a:lnTo>
                  <a:lnTo>
                    <a:pt x="10" y="27"/>
                  </a:lnTo>
                  <a:lnTo>
                    <a:pt x="12" y="14"/>
                  </a:lnTo>
                  <a:lnTo>
                    <a:pt x="13" y="0"/>
                  </a:lnTo>
                  <a:lnTo>
                    <a:pt x="8"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51" name="Freeform 68"/>
            <p:cNvSpPr>
              <a:spLocks/>
            </p:cNvSpPr>
            <p:nvPr/>
          </p:nvSpPr>
          <p:spPr bwMode="auto">
            <a:xfrm>
              <a:off x="383" y="512"/>
              <a:ext cx="7" cy="49"/>
            </a:xfrm>
            <a:custGeom>
              <a:avLst/>
              <a:gdLst>
                <a:gd name="T0" fmla="*/ 0 w 7"/>
                <a:gd name="T1" fmla="*/ 2 h 49"/>
                <a:gd name="T2" fmla="*/ 0 w 7"/>
                <a:gd name="T3" fmla="*/ 2 h 49"/>
                <a:gd name="T4" fmla="*/ 2 w 7"/>
                <a:gd name="T5" fmla="*/ 9 h 49"/>
                <a:gd name="T6" fmla="*/ 2 w 7"/>
                <a:gd name="T7" fmla="*/ 20 h 49"/>
                <a:gd name="T8" fmla="*/ 2 w 7"/>
                <a:gd name="T9" fmla="*/ 33 h 49"/>
                <a:gd name="T10" fmla="*/ 0 w 7"/>
                <a:gd name="T11" fmla="*/ 49 h 49"/>
                <a:gd name="T12" fmla="*/ 5 w 7"/>
                <a:gd name="T13" fmla="*/ 49 h 49"/>
                <a:gd name="T14" fmla="*/ 7 w 7"/>
                <a:gd name="T15" fmla="*/ 33 h 49"/>
                <a:gd name="T16" fmla="*/ 7 w 7"/>
                <a:gd name="T17" fmla="*/ 20 h 49"/>
                <a:gd name="T18" fmla="*/ 7 w 7"/>
                <a:gd name="T19" fmla="*/ 7 h 49"/>
                <a:gd name="T20" fmla="*/ 5 w 7"/>
                <a:gd name="T21" fmla="*/ 0 h 49"/>
                <a:gd name="T22" fmla="*/ 5 w 7"/>
                <a:gd name="T23" fmla="*/ 0 h 49"/>
                <a:gd name="T24" fmla="*/ 0 w 7"/>
                <a:gd name="T25" fmla="*/ 2 h 4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 h="49">
                  <a:moveTo>
                    <a:pt x="0" y="2"/>
                  </a:moveTo>
                  <a:lnTo>
                    <a:pt x="0" y="2"/>
                  </a:lnTo>
                  <a:lnTo>
                    <a:pt x="2" y="9"/>
                  </a:lnTo>
                  <a:lnTo>
                    <a:pt x="2" y="20"/>
                  </a:lnTo>
                  <a:lnTo>
                    <a:pt x="2" y="33"/>
                  </a:lnTo>
                  <a:lnTo>
                    <a:pt x="0" y="49"/>
                  </a:lnTo>
                  <a:lnTo>
                    <a:pt x="5" y="49"/>
                  </a:lnTo>
                  <a:lnTo>
                    <a:pt x="7" y="33"/>
                  </a:lnTo>
                  <a:lnTo>
                    <a:pt x="7" y="20"/>
                  </a:lnTo>
                  <a:lnTo>
                    <a:pt x="7" y="7"/>
                  </a:lnTo>
                  <a:lnTo>
                    <a:pt x="5" y="0"/>
                  </a:lnTo>
                  <a:lnTo>
                    <a:pt x="0" y="2"/>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52" name="Freeform 69"/>
            <p:cNvSpPr>
              <a:spLocks/>
            </p:cNvSpPr>
            <p:nvPr/>
          </p:nvSpPr>
          <p:spPr bwMode="auto">
            <a:xfrm>
              <a:off x="382" y="497"/>
              <a:ext cx="7" cy="17"/>
            </a:xfrm>
            <a:custGeom>
              <a:avLst/>
              <a:gdLst>
                <a:gd name="T0" fmla="*/ 0 w 6"/>
                <a:gd name="T1" fmla="*/ 7 h 16"/>
                <a:gd name="T2" fmla="*/ 0 w 6"/>
                <a:gd name="T3" fmla="*/ 7 h 16"/>
                <a:gd name="T4" fmla="*/ 55 w 6"/>
                <a:gd name="T5" fmla="*/ 7 h 16"/>
                <a:gd name="T6" fmla="*/ 1 w 6"/>
                <a:gd name="T7" fmla="*/ 5 h 16"/>
                <a:gd name="T8" fmla="*/ 1 w 6"/>
                <a:gd name="T9" fmla="*/ 28 h 16"/>
                <a:gd name="T10" fmla="*/ 1 w 6"/>
                <a:gd name="T11" fmla="*/ 43 h 16"/>
                <a:gd name="T12" fmla="*/ 88 w 6"/>
                <a:gd name="T13" fmla="*/ 38 h 16"/>
                <a:gd name="T14" fmla="*/ 88 w 6"/>
                <a:gd name="T15" fmla="*/ 28 h 16"/>
                <a:gd name="T16" fmla="*/ 88 w 6"/>
                <a:gd name="T17" fmla="*/ 7 h 16"/>
                <a:gd name="T18" fmla="*/ 88 w 6"/>
                <a:gd name="T19" fmla="*/ 2 h 16"/>
                <a:gd name="T20" fmla="*/ 0 w 6"/>
                <a:gd name="T21" fmla="*/ 0 h 16"/>
                <a:gd name="T22" fmla="*/ 0 w 6"/>
                <a:gd name="T23" fmla="*/ 0 h 16"/>
                <a:gd name="T24" fmla="*/ 0 w 6"/>
                <a:gd name="T25" fmla="*/ 7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 h="16">
                  <a:moveTo>
                    <a:pt x="0" y="7"/>
                  </a:moveTo>
                  <a:lnTo>
                    <a:pt x="0" y="7"/>
                  </a:lnTo>
                  <a:lnTo>
                    <a:pt x="3" y="7"/>
                  </a:lnTo>
                  <a:lnTo>
                    <a:pt x="1" y="5"/>
                  </a:lnTo>
                  <a:lnTo>
                    <a:pt x="1" y="9"/>
                  </a:lnTo>
                  <a:lnTo>
                    <a:pt x="1" y="16"/>
                  </a:lnTo>
                  <a:lnTo>
                    <a:pt x="6" y="14"/>
                  </a:lnTo>
                  <a:lnTo>
                    <a:pt x="6" y="9"/>
                  </a:lnTo>
                  <a:lnTo>
                    <a:pt x="6" y="7"/>
                  </a:lnTo>
                  <a:lnTo>
                    <a:pt x="6" y="2"/>
                  </a:lnTo>
                  <a:lnTo>
                    <a:pt x="0" y="0"/>
                  </a:lnTo>
                  <a:lnTo>
                    <a:pt x="0" y="7"/>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53" name="Freeform 70"/>
            <p:cNvSpPr>
              <a:spLocks/>
            </p:cNvSpPr>
            <p:nvPr/>
          </p:nvSpPr>
          <p:spPr bwMode="auto">
            <a:xfrm>
              <a:off x="352" y="495"/>
              <a:ext cx="29" cy="9"/>
            </a:xfrm>
            <a:custGeom>
              <a:avLst/>
              <a:gdLst>
                <a:gd name="T0" fmla="*/ 0 w 30"/>
                <a:gd name="T1" fmla="*/ 7 h 9"/>
                <a:gd name="T2" fmla="*/ 0 w 30"/>
                <a:gd name="T3" fmla="*/ 7 h 9"/>
                <a:gd name="T4" fmla="*/ 15 w 30"/>
                <a:gd name="T5" fmla="*/ 7 h 9"/>
                <a:gd name="T6" fmla="*/ 15 w 30"/>
                <a:gd name="T7" fmla="*/ 7 h 9"/>
                <a:gd name="T8" fmla="*/ 15 w 30"/>
                <a:gd name="T9" fmla="*/ 9 h 9"/>
                <a:gd name="T10" fmla="*/ 15 w 30"/>
                <a:gd name="T11" fmla="*/ 9 h 9"/>
                <a:gd name="T12" fmla="*/ 15 w 30"/>
                <a:gd name="T13" fmla="*/ 2 h 9"/>
                <a:gd name="T14" fmla="*/ 15 w 30"/>
                <a:gd name="T15" fmla="*/ 2 h 9"/>
                <a:gd name="T16" fmla="*/ 15 w 30"/>
                <a:gd name="T17" fmla="*/ 2 h 9"/>
                <a:gd name="T18" fmla="*/ 15 w 30"/>
                <a:gd name="T19" fmla="*/ 0 h 9"/>
                <a:gd name="T20" fmla="*/ 0 w 30"/>
                <a:gd name="T21" fmla="*/ 0 h 9"/>
                <a:gd name="T22" fmla="*/ 0 w 30"/>
                <a:gd name="T23" fmla="*/ 0 h 9"/>
                <a:gd name="T24" fmla="*/ 0 w 30"/>
                <a:gd name="T25" fmla="*/ 7 h 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 h="9">
                  <a:moveTo>
                    <a:pt x="0" y="7"/>
                  </a:moveTo>
                  <a:lnTo>
                    <a:pt x="0" y="7"/>
                  </a:lnTo>
                  <a:lnTo>
                    <a:pt x="18" y="7"/>
                  </a:lnTo>
                  <a:lnTo>
                    <a:pt x="23" y="7"/>
                  </a:lnTo>
                  <a:lnTo>
                    <a:pt x="26" y="9"/>
                  </a:lnTo>
                  <a:lnTo>
                    <a:pt x="30" y="9"/>
                  </a:lnTo>
                  <a:lnTo>
                    <a:pt x="30" y="2"/>
                  </a:lnTo>
                  <a:lnTo>
                    <a:pt x="26" y="2"/>
                  </a:lnTo>
                  <a:lnTo>
                    <a:pt x="23" y="2"/>
                  </a:lnTo>
                  <a:lnTo>
                    <a:pt x="18" y="0"/>
                  </a:lnTo>
                  <a:lnTo>
                    <a:pt x="0" y="0"/>
                  </a:lnTo>
                  <a:lnTo>
                    <a:pt x="0" y="7"/>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54" name="Freeform 71"/>
            <p:cNvSpPr>
              <a:spLocks/>
            </p:cNvSpPr>
            <p:nvPr/>
          </p:nvSpPr>
          <p:spPr bwMode="auto">
            <a:xfrm>
              <a:off x="286" y="495"/>
              <a:ext cx="66" cy="17"/>
            </a:xfrm>
            <a:custGeom>
              <a:avLst/>
              <a:gdLst>
                <a:gd name="T0" fmla="*/ 1 w 65"/>
                <a:gd name="T1" fmla="*/ 43 h 16"/>
                <a:gd name="T2" fmla="*/ 1 w 65"/>
                <a:gd name="T3" fmla="*/ 43 h 16"/>
                <a:gd name="T4" fmla="*/ 16 w 65"/>
                <a:gd name="T5" fmla="*/ 32 h 16"/>
                <a:gd name="T6" fmla="*/ 29 w 65"/>
                <a:gd name="T7" fmla="*/ 28 h 16"/>
                <a:gd name="T8" fmla="*/ 63 w 65"/>
                <a:gd name="T9" fmla="*/ 28 h 16"/>
                <a:gd name="T10" fmla="*/ 82 w 65"/>
                <a:gd name="T11" fmla="*/ 7 h 16"/>
                <a:gd name="T12" fmla="*/ 82 w 65"/>
                <a:gd name="T13" fmla="*/ 0 h 16"/>
                <a:gd name="T14" fmla="*/ 63 w 65"/>
                <a:gd name="T15" fmla="*/ 2 h 16"/>
                <a:gd name="T16" fmla="*/ 29 w 65"/>
                <a:gd name="T17" fmla="*/ 4 h 16"/>
                <a:gd name="T18" fmla="*/ 16 w 65"/>
                <a:gd name="T19" fmla="*/ 7 h 16"/>
                <a:gd name="T20" fmla="*/ 0 w 65"/>
                <a:gd name="T21" fmla="*/ 28 h 16"/>
                <a:gd name="T22" fmla="*/ 0 w 65"/>
                <a:gd name="T23" fmla="*/ 28 h 16"/>
                <a:gd name="T24" fmla="*/ 1 w 65"/>
                <a:gd name="T25" fmla="*/ 43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5" h="16">
                  <a:moveTo>
                    <a:pt x="1" y="16"/>
                  </a:moveTo>
                  <a:lnTo>
                    <a:pt x="1" y="16"/>
                  </a:lnTo>
                  <a:lnTo>
                    <a:pt x="16" y="11"/>
                  </a:lnTo>
                  <a:lnTo>
                    <a:pt x="29" y="9"/>
                  </a:lnTo>
                  <a:lnTo>
                    <a:pt x="46" y="9"/>
                  </a:lnTo>
                  <a:lnTo>
                    <a:pt x="65" y="7"/>
                  </a:lnTo>
                  <a:lnTo>
                    <a:pt x="65" y="0"/>
                  </a:lnTo>
                  <a:lnTo>
                    <a:pt x="46" y="2"/>
                  </a:lnTo>
                  <a:lnTo>
                    <a:pt x="29" y="4"/>
                  </a:lnTo>
                  <a:lnTo>
                    <a:pt x="16" y="7"/>
                  </a:lnTo>
                  <a:lnTo>
                    <a:pt x="0" y="9"/>
                  </a:lnTo>
                  <a:lnTo>
                    <a:pt x="1" y="16"/>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55" name="Freeform 72"/>
            <p:cNvSpPr>
              <a:spLocks/>
            </p:cNvSpPr>
            <p:nvPr/>
          </p:nvSpPr>
          <p:spPr bwMode="auto">
            <a:xfrm>
              <a:off x="246" y="505"/>
              <a:ext cx="42" cy="23"/>
            </a:xfrm>
            <a:custGeom>
              <a:avLst/>
              <a:gdLst>
                <a:gd name="T0" fmla="*/ 1 w 42"/>
                <a:gd name="T1" fmla="*/ 45 h 22"/>
                <a:gd name="T2" fmla="*/ 1 w 42"/>
                <a:gd name="T3" fmla="*/ 45 h 22"/>
                <a:gd name="T4" fmla="*/ 9 w 42"/>
                <a:gd name="T5" fmla="*/ 37 h 22"/>
                <a:gd name="T6" fmla="*/ 18 w 42"/>
                <a:gd name="T7" fmla="*/ 31 h 22"/>
                <a:gd name="T8" fmla="*/ 26 w 42"/>
                <a:gd name="T9" fmla="*/ 9 h 22"/>
                <a:gd name="T10" fmla="*/ 42 w 42"/>
                <a:gd name="T11" fmla="*/ 7 h 22"/>
                <a:gd name="T12" fmla="*/ 41 w 42"/>
                <a:gd name="T13" fmla="*/ 0 h 22"/>
                <a:gd name="T14" fmla="*/ 26 w 42"/>
                <a:gd name="T15" fmla="*/ 5 h 22"/>
                <a:gd name="T16" fmla="*/ 14 w 42"/>
                <a:gd name="T17" fmla="*/ 9 h 22"/>
                <a:gd name="T18" fmla="*/ 6 w 42"/>
                <a:gd name="T19" fmla="*/ 30 h 22"/>
                <a:gd name="T20" fmla="*/ 0 w 42"/>
                <a:gd name="T21" fmla="*/ 37 h 22"/>
                <a:gd name="T22" fmla="*/ 0 w 42"/>
                <a:gd name="T23" fmla="*/ 37 h 22"/>
                <a:gd name="T24" fmla="*/ 1 w 42"/>
                <a:gd name="T25" fmla="*/ 45 h 2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 h="22">
                  <a:moveTo>
                    <a:pt x="1" y="22"/>
                  </a:moveTo>
                  <a:lnTo>
                    <a:pt x="1" y="22"/>
                  </a:lnTo>
                  <a:lnTo>
                    <a:pt x="9" y="18"/>
                  </a:lnTo>
                  <a:lnTo>
                    <a:pt x="18" y="14"/>
                  </a:lnTo>
                  <a:lnTo>
                    <a:pt x="26" y="9"/>
                  </a:lnTo>
                  <a:lnTo>
                    <a:pt x="42" y="7"/>
                  </a:lnTo>
                  <a:lnTo>
                    <a:pt x="41" y="0"/>
                  </a:lnTo>
                  <a:lnTo>
                    <a:pt x="26" y="5"/>
                  </a:lnTo>
                  <a:lnTo>
                    <a:pt x="14" y="9"/>
                  </a:lnTo>
                  <a:lnTo>
                    <a:pt x="6" y="13"/>
                  </a:lnTo>
                  <a:lnTo>
                    <a:pt x="0" y="18"/>
                  </a:lnTo>
                  <a:lnTo>
                    <a:pt x="1" y="22"/>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56" name="Freeform 73"/>
            <p:cNvSpPr>
              <a:spLocks/>
            </p:cNvSpPr>
            <p:nvPr/>
          </p:nvSpPr>
          <p:spPr bwMode="auto">
            <a:xfrm>
              <a:off x="226" y="524"/>
              <a:ext cx="21" cy="13"/>
            </a:xfrm>
            <a:custGeom>
              <a:avLst/>
              <a:gdLst>
                <a:gd name="T0" fmla="*/ 0 w 21"/>
                <a:gd name="T1" fmla="*/ 7 h 14"/>
                <a:gd name="T2" fmla="*/ 0 w 21"/>
                <a:gd name="T3" fmla="*/ 7 h 14"/>
                <a:gd name="T4" fmla="*/ 3 w 21"/>
                <a:gd name="T5" fmla="*/ 7 h 14"/>
                <a:gd name="T6" fmla="*/ 10 w 21"/>
                <a:gd name="T7" fmla="*/ 7 h 14"/>
                <a:gd name="T8" fmla="*/ 16 w 21"/>
                <a:gd name="T9" fmla="*/ 7 h 14"/>
                <a:gd name="T10" fmla="*/ 21 w 21"/>
                <a:gd name="T11" fmla="*/ 4 h 14"/>
                <a:gd name="T12" fmla="*/ 20 w 21"/>
                <a:gd name="T13" fmla="*/ 0 h 14"/>
                <a:gd name="T14" fmla="*/ 13 w 21"/>
                <a:gd name="T15" fmla="*/ 2 h 14"/>
                <a:gd name="T16" fmla="*/ 8 w 21"/>
                <a:gd name="T17" fmla="*/ 7 h 14"/>
                <a:gd name="T18" fmla="*/ 2 w 21"/>
                <a:gd name="T19" fmla="*/ 7 h 14"/>
                <a:gd name="T20" fmla="*/ 3 w 21"/>
                <a:gd name="T21" fmla="*/ 7 h 14"/>
                <a:gd name="T22" fmla="*/ 3 w 21"/>
                <a:gd name="T23" fmla="*/ 7 h 14"/>
                <a:gd name="T24" fmla="*/ 0 w 21"/>
                <a:gd name="T25" fmla="*/ 7 h 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1" h="14">
                  <a:moveTo>
                    <a:pt x="0" y="11"/>
                  </a:moveTo>
                  <a:lnTo>
                    <a:pt x="0" y="11"/>
                  </a:lnTo>
                  <a:lnTo>
                    <a:pt x="3" y="14"/>
                  </a:lnTo>
                  <a:lnTo>
                    <a:pt x="10" y="11"/>
                  </a:lnTo>
                  <a:lnTo>
                    <a:pt x="16" y="9"/>
                  </a:lnTo>
                  <a:lnTo>
                    <a:pt x="21" y="4"/>
                  </a:lnTo>
                  <a:lnTo>
                    <a:pt x="20" y="0"/>
                  </a:lnTo>
                  <a:lnTo>
                    <a:pt x="13" y="2"/>
                  </a:lnTo>
                  <a:lnTo>
                    <a:pt x="8" y="7"/>
                  </a:lnTo>
                  <a:lnTo>
                    <a:pt x="2" y="9"/>
                  </a:lnTo>
                  <a:lnTo>
                    <a:pt x="3" y="11"/>
                  </a:lnTo>
                  <a:lnTo>
                    <a:pt x="0" y="11"/>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57" name="Freeform 74"/>
            <p:cNvSpPr>
              <a:spLocks/>
            </p:cNvSpPr>
            <p:nvPr/>
          </p:nvSpPr>
          <p:spPr bwMode="auto">
            <a:xfrm>
              <a:off x="226" y="414"/>
              <a:ext cx="5" cy="119"/>
            </a:xfrm>
            <a:custGeom>
              <a:avLst/>
              <a:gdLst>
                <a:gd name="T0" fmla="*/ 5 w 5"/>
                <a:gd name="T1" fmla="*/ 0 h 119"/>
                <a:gd name="T2" fmla="*/ 0 w 5"/>
                <a:gd name="T3" fmla="*/ 0 h 119"/>
                <a:gd name="T4" fmla="*/ 0 w 5"/>
                <a:gd name="T5" fmla="*/ 119 h 119"/>
                <a:gd name="T6" fmla="*/ 3 w 5"/>
                <a:gd name="T7" fmla="*/ 119 h 119"/>
                <a:gd name="T8" fmla="*/ 5 w 5"/>
                <a:gd name="T9" fmla="*/ 0 h 119"/>
                <a:gd name="T10" fmla="*/ 5 w 5"/>
                <a:gd name="T11" fmla="*/ 0 h 1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 h="119">
                  <a:moveTo>
                    <a:pt x="5" y="0"/>
                  </a:moveTo>
                  <a:lnTo>
                    <a:pt x="0" y="0"/>
                  </a:lnTo>
                  <a:lnTo>
                    <a:pt x="0" y="119"/>
                  </a:lnTo>
                  <a:lnTo>
                    <a:pt x="3" y="119"/>
                  </a:lnTo>
                  <a:lnTo>
                    <a:pt x="5"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58" name="Freeform 75"/>
            <p:cNvSpPr>
              <a:spLocks/>
            </p:cNvSpPr>
            <p:nvPr/>
          </p:nvSpPr>
          <p:spPr bwMode="auto">
            <a:xfrm>
              <a:off x="226" y="414"/>
              <a:ext cx="21" cy="19"/>
            </a:xfrm>
            <a:custGeom>
              <a:avLst/>
              <a:gdLst>
                <a:gd name="T0" fmla="*/ 44 w 20"/>
                <a:gd name="T1" fmla="*/ 29 h 18"/>
                <a:gd name="T2" fmla="*/ 44 w 20"/>
                <a:gd name="T3" fmla="*/ 29 h 18"/>
                <a:gd name="T4" fmla="*/ 7 w 20"/>
                <a:gd name="T5" fmla="*/ 2 h 18"/>
                <a:gd name="T6" fmla="*/ 5 w 20"/>
                <a:gd name="T7" fmla="*/ 0 h 18"/>
                <a:gd name="T8" fmla="*/ 0 w 20"/>
                <a:gd name="T9" fmla="*/ 2 h 18"/>
                <a:gd name="T10" fmla="*/ 3 w 20"/>
                <a:gd name="T11" fmla="*/ 7 h 18"/>
                <a:gd name="T12" fmla="*/ 44 w 20"/>
                <a:gd name="T13" fmla="*/ 43 h 18"/>
                <a:gd name="T14" fmla="*/ 44 w 20"/>
                <a:gd name="T15" fmla="*/ 43 h 18"/>
                <a:gd name="T16" fmla="*/ 44 w 20"/>
                <a:gd name="T17" fmla="*/ 29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 h="18">
                  <a:moveTo>
                    <a:pt x="20" y="11"/>
                  </a:moveTo>
                  <a:lnTo>
                    <a:pt x="20" y="11"/>
                  </a:lnTo>
                  <a:lnTo>
                    <a:pt x="7" y="2"/>
                  </a:lnTo>
                  <a:lnTo>
                    <a:pt x="5" y="0"/>
                  </a:lnTo>
                  <a:lnTo>
                    <a:pt x="0" y="2"/>
                  </a:lnTo>
                  <a:lnTo>
                    <a:pt x="3" y="7"/>
                  </a:lnTo>
                  <a:lnTo>
                    <a:pt x="20" y="18"/>
                  </a:lnTo>
                  <a:lnTo>
                    <a:pt x="20" y="11"/>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59" name="Freeform 76"/>
            <p:cNvSpPr>
              <a:spLocks/>
            </p:cNvSpPr>
            <p:nvPr/>
          </p:nvSpPr>
          <p:spPr bwMode="auto">
            <a:xfrm>
              <a:off x="246" y="426"/>
              <a:ext cx="36" cy="23"/>
            </a:xfrm>
            <a:custGeom>
              <a:avLst/>
              <a:gdLst>
                <a:gd name="T0" fmla="*/ 36 w 36"/>
                <a:gd name="T1" fmla="*/ 19 h 23"/>
                <a:gd name="T2" fmla="*/ 36 w 36"/>
                <a:gd name="T3" fmla="*/ 19 h 23"/>
                <a:gd name="T4" fmla="*/ 19 w 36"/>
                <a:gd name="T5" fmla="*/ 10 h 23"/>
                <a:gd name="T6" fmla="*/ 0 w 36"/>
                <a:gd name="T7" fmla="*/ 0 h 23"/>
                <a:gd name="T8" fmla="*/ 0 w 36"/>
                <a:gd name="T9" fmla="*/ 7 h 23"/>
                <a:gd name="T10" fmla="*/ 18 w 36"/>
                <a:gd name="T11" fmla="*/ 18 h 23"/>
                <a:gd name="T12" fmla="*/ 34 w 36"/>
                <a:gd name="T13" fmla="*/ 23 h 23"/>
                <a:gd name="T14" fmla="*/ 34 w 36"/>
                <a:gd name="T15" fmla="*/ 23 h 23"/>
                <a:gd name="T16" fmla="*/ 36 w 36"/>
                <a:gd name="T17" fmla="*/ 19 h 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23">
                  <a:moveTo>
                    <a:pt x="36" y="19"/>
                  </a:moveTo>
                  <a:lnTo>
                    <a:pt x="36" y="19"/>
                  </a:lnTo>
                  <a:lnTo>
                    <a:pt x="19" y="10"/>
                  </a:lnTo>
                  <a:lnTo>
                    <a:pt x="0" y="0"/>
                  </a:lnTo>
                  <a:lnTo>
                    <a:pt x="0" y="7"/>
                  </a:lnTo>
                  <a:lnTo>
                    <a:pt x="18" y="18"/>
                  </a:lnTo>
                  <a:lnTo>
                    <a:pt x="34" y="23"/>
                  </a:lnTo>
                  <a:lnTo>
                    <a:pt x="36" y="19"/>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60" name="Freeform 77"/>
            <p:cNvSpPr>
              <a:spLocks/>
            </p:cNvSpPr>
            <p:nvPr/>
          </p:nvSpPr>
          <p:spPr bwMode="auto">
            <a:xfrm>
              <a:off x="279" y="444"/>
              <a:ext cx="31" cy="13"/>
            </a:xfrm>
            <a:custGeom>
              <a:avLst/>
              <a:gdLst>
                <a:gd name="T0" fmla="*/ 49 w 30"/>
                <a:gd name="T1" fmla="*/ 8 h 13"/>
                <a:gd name="T2" fmla="*/ 49 w 30"/>
                <a:gd name="T3" fmla="*/ 8 h 13"/>
                <a:gd name="T4" fmla="*/ 32 w 30"/>
                <a:gd name="T5" fmla="*/ 4 h 13"/>
                <a:gd name="T6" fmla="*/ 2 w 30"/>
                <a:gd name="T7" fmla="*/ 0 h 13"/>
                <a:gd name="T8" fmla="*/ 0 w 30"/>
                <a:gd name="T9" fmla="*/ 4 h 13"/>
                <a:gd name="T10" fmla="*/ 13 w 30"/>
                <a:gd name="T11" fmla="*/ 9 h 13"/>
                <a:gd name="T12" fmla="*/ 45 w 30"/>
                <a:gd name="T13" fmla="*/ 13 h 13"/>
                <a:gd name="T14" fmla="*/ 45 w 30"/>
                <a:gd name="T15" fmla="*/ 13 h 13"/>
                <a:gd name="T16" fmla="*/ 49 w 30"/>
                <a:gd name="T17" fmla="*/ 8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 h="13">
                  <a:moveTo>
                    <a:pt x="30" y="8"/>
                  </a:moveTo>
                  <a:lnTo>
                    <a:pt x="30" y="8"/>
                  </a:lnTo>
                  <a:lnTo>
                    <a:pt x="15" y="4"/>
                  </a:lnTo>
                  <a:lnTo>
                    <a:pt x="2" y="0"/>
                  </a:lnTo>
                  <a:lnTo>
                    <a:pt x="0" y="4"/>
                  </a:lnTo>
                  <a:lnTo>
                    <a:pt x="13" y="9"/>
                  </a:lnTo>
                  <a:lnTo>
                    <a:pt x="28" y="13"/>
                  </a:lnTo>
                  <a:lnTo>
                    <a:pt x="30" y="8"/>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61" name="Freeform 78"/>
            <p:cNvSpPr>
              <a:spLocks/>
            </p:cNvSpPr>
            <p:nvPr/>
          </p:nvSpPr>
          <p:spPr bwMode="auto">
            <a:xfrm>
              <a:off x="309" y="454"/>
              <a:ext cx="40" cy="8"/>
            </a:xfrm>
            <a:custGeom>
              <a:avLst/>
              <a:gdLst>
                <a:gd name="T0" fmla="*/ 24 w 41"/>
                <a:gd name="T1" fmla="*/ 1 h 9"/>
                <a:gd name="T2" fmla="*/ 24 w 41"/>
                <a:gd name="T3" fmla="*/ 1 h 9"/>
                <a:gd name="T4" fmla="*/ 20 w 41"/>
                <a:gd name="T5" fmla="*/ 1 h 9"/>
                <a:gd name="T6" fmla="*/ 2 w 41"/>
                <a:gd name="T7" fmla="*/ 0 h 9"/>
                <a:gd name="T8" fmla="*/ 0 w 41"/>
                <a:gd name="T9" fmla="*/ 4 h 9"/>
                <a:gd name="T10" fmla="*/ 20 w 41"/>
                <a:gd name="T11" fmla="*/ 4 h 9"/>
                <a:gd name="T12" fmla="*/ 24 w 41"/>
                <a:gd name="T13" fmla="*/ 4 h 9"/>
                <a:gd name="T14" fmla="*/ 24 w 41"/>
                <a:gd name="T15" fmla="*/ 4 h 9"/>
                <a:gd name="T16" fmla="*/ 24 w 41"/>
                <a:gd name="T17" fmla="*/ 1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 h="9">
                  <a:moveTo>
                    <a:pt x="41" y="1"/>
                  </a:moveTo>
                  <a:lnTo>
                    <a:pt x="41" y="1"/>
                  </a:lnTo>
                  <a:lnTo>
                    <a:pt x="21" y="1"/>
                  </a:lnTo>
                  <a:lnTo>
                    <a:pt x="2" y="0"/>
                  </a:lnTo>
                  <a:lnTo>
                    <a:pt x="0" y="5"/>
                  </a:lnTo>
                  <a:lnTo>
                    <a:pt x="20" y="9"/>
                  </a:lnTo>
                  <a:lnTo>
                    <a:pt x="41" y="9"/>
                  </a:lnTo>
                  <a:lnTo>
                    <a:pt x="41" y="1"/>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62" name="Freeform 79"/>
            <p:cNvSpPr>
              <a:spLocks/>
            </p:cNvSpPr>
            <p:nvPr/>
          </p:nvSpPr>
          <p:spPr bwMode="auto">
            <a:xfrm>
              <a:off x="349" y="448"/>
              <a:ext cx="40" cy="13"/>
            </a:xfrm>
            <a:custGeom>
              <a:avLst/>
              <a:gdLst>
                <a:gd name="T0" fmla="*/ 53 w 39"/>
                <a:gd name="T1" fmla="*/ 0 h 13"/>
                <a:gd name="T2" fmla="*/ 53 w 39"/>
                <a:gd name="T3" fmla="*/ 0 h 13"/>
                <a:gd name="T4" fmla="*/ 45 w 39"/>
                <a:gd name="T5" fmla="*/ 5 h 13"/>
                <a:gd name="T6" fmla="*/ 37 w 39"/>
                <a:gd name="T7" fmla="*/ 7 h 13"/>
                <a:gd name="T8" fmla="*/ 10 w 39"/>
                <a:gd name="T9" fmla="*/ 7 h 13"/>
                <a:gd name="T10" fmla="*/ 0 w 39"/>
                <a:gd name="T11" fmla="*/ 5 h 13"/>
                <a:gd name="T12" fmla="*/ 0 w 39"/>
                <a:gd name="T13" fmla="*/ 13 h 13"/>
                <a:gd name="T14" fmla="*/ 10 w 39"/>
                <a:gd name="T15" fmla="*/ 13 h 13"/>
                <a:gd name="T16" fmla="*/ 37 w 39"/>
                <a:gd name="T17" fmla="*/ 13 h 13"/>
                <a:gd name="T18" fmla="*/ 46 w 39"/>
                <a:gd name="T19" fmla="*/ 11 h 13"/>
                <a:gd name="T20" fmla="*/ 56 w 39"/>
                <a:gd name="T21" fmla="*/ 5 h 13"/>
                <a:gd name="T22" fmla="*/ 56 w 39"/>
                <a:gd name="T23" fmla="*/ 5 h 13"/>
                <a:gd name="T24" fmla="*/ 53 w 39"/>
                <a:gd name="T25" fmla="*/ 0 h 1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 h="13">
                  <a:moveTo>
                    <a:pt x="36" y="0"/>
                  </a:moveTo>
                  <a:lnTo>
                    <a:pt x="36" y="0"/>
                  </a:lnTo>
                  <a:lnTo>
                    <a:pt x="28" y="5"/>
                  </a:lnTo>
                  <a:lnTo>
                    <a:pt x="20" y="7"/>
                  </a:lnTo>
                  <a:lnTo>
                    <a:pt x="10" y="7"/>
                  </a:lnTo>
                  <a:lnTo>
                    <a:pt x="0" y="5"/>
                  </a:lnTo>
                  <a:lnTo>
                    <a:pt x="0" y="13"/>
                  </a:lnTo>
                  <a:lnTo>
                    <a:pt x="10" y="13"/>
                  </a:lnTo>
                  <a:lnTo>
                    <a:pt x="20" y="13"/>
                  </a:lnTo>
                  <a:lnTo>
                    <a:pt x="29" y="11"/>
                  </a:lnTo>
                  <a:lnTo>
                    <a:pt x="39" y="5"/>
                  </a:lnTo>
                  <a:lnTo>
                    <a:pt x="36"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63" name="Freeform 80"/>
            <p:cNvSpPr>
              <a:spLocks/>
            </p:cNvSpPr>
            <p:nvPr/>
          </p:nvSpPr>
          <p:spPr bwMode="auto">
            <a:xfrm>
              <a:off x="385" y="446"/>
              <a:ext cx="10" cy="21"/>
            </a:xfrm>
            <a:custGeom>
              <a:avLst/>
              <a:gdLst>
                <a:gd name="T0" fmla="*/ 2 w 10"/>
                <a:gd name="T1" fmla="*/ 7 h 20"/>
                <a:gd name="T2" fmla="*/ 2 w 10"/>
                <a:gd name="T3" fmla="*/ 7 h 20"/>
                <a:gd name="T4" fmla="*/ 2 w 10"/>
                <a:gd name="T5" fmla="*/ 36 h 20"/>
                <a:gd name="T6" fmla="*/ 3 w 10"/>
                <a:gd name="T7" fmla="*/ 44 h 20"/>
                <a:gd name="T8" fmla="*/ 8 w 10"/>
                <a:gd name="T9" fmla="*/ 40 h 20"/>
                <a:gd name="T10" fmla="*/ 8 w 10"/>
                <a:gd name="T11" fmla="*/ 34 h 20"/>
                <a:gd name="T12" fmla="*/ 10 w 10"/>
                <a:gd name="T13" fmla="*/ 9 h 20"/>
                <a:gd name="T14" fmla="*/ 8 w 10"/>
                <a:gd name="T15" fmla="*/ 6 h 20"/>
                <a:gd name="T16" fmla="*/ 7 w 10"/>
                <a:gd name="T17" fmla="*/ 4 h 20"/>
                <a:gd name="T18" fmla="*/ 3 w 10"/>
                <a:gd name="T19" fmla="*/ 0 h 20"/>
                <a:gd name="T20" fmla="*/ 2 w 10"/>
                <a:gd name="T21" fmla="*/ 2 h 20"/>
                <a:gd name="T22" fmla="*/ 0 w 10"/>
                <a:gd name="T23" fmla="*/ 2 h 20"/>
                <a:gd name="T24" fmla="*/ 3 w 10"/>
                <a:gd name="T25" fmla="*/ 7 h 20"/>
                <a:gd name="T26" fmla="*/ 3 w 10"/>
                <a:gd name="T27" fmla="*/ 7 h 20"/>
                <a:gd name="T28" fmla="*/ 3 w 10"/>
                <a:gd name="T29" fmla="*/ 7 h 20"/>
                <a:gd name="T30" fmla="*/ 3 w 10"/>
                <a:gd name="T31" fmla="*/ 7 h 20"/>
                <a:gd name="T32" fmla="*/ 3 w 10"/>
                <a:gd name="T33" fmla="*/ 7 h 20"/>
                <a:gd name="T34" fmla="*/ 3 w 10"/>
                <a:gd name="T35" fmla="*/ 9 h 20"/>
                <a:gd name="T36" fmla="*/ 3 w 10"/>
                <a:gd name="T37" fmla="*/ 34 h 20"/>
                <a:gd name="T38" fmla="*/ 3 w 10"/>
                <a:gd name="T39" fmla="*/ 36 h 20"/>
                <a:gd name="T40" fmla="*/ 7 w 10"/>
                <a:gd name="T41" fmla="*/ 40 h 20"/>
                <a:gd name="T42" fmla="*/ 7 w 10"/>
                <a:gd name="T43" fmla="*/ 34 h 20"/>
                <a:gd name="T44" fmla="*/ 7 w 10"/>
                <a:gd name="T45" fmla="*/ 7 h 20"/>
                <a:gd name="T46" fmla="*/ 7 w 10"/>
                <a:gd name="T47" fmla="*/ 7 h 20"/>
                <a:gd name="T48" fmla="*/ 2 w 10"/>
                <a:gd name="T49" fmla="*/ 7 h 2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 h="20">
                  <a:moveTo>
                    <a:pt x="2" y="7"/>
                  </a:moveTo>
                  <a:lnTo>
                    <a:pt x="2" y="7"/>
                  </a:lnTo>
                  <a:lnTo>
                    <a:pt x="2" y="16"/>
                  </a:lnTo>
                  <a:lnTo>
                    <a:pt x="3" y="20"/>
                  </a:lnTo>
                  <a:lnTo>
                    <a:pt x="8" y="18"/>
                  </a:lnTo>
                  <a:lnTo>
                    <a:pt x="8" y="15"/>
                  </a:lnTo>
                  <a:lnTo>
                    <a:pt x="10" y="9"/>
                  </a:lnTo>
                  <a:lnTo>
                    <a:pt x="8" y="6"/>
                  </a:lnTo>
                  <a:lnTo>
                    <a:pt x="7" y="4"/>
                  </a:lnTo>
                  <a:lnTo>
                    <a:pt x="3" y="0"/>
                  </a:lnTo>
                  <a:lnTo>
                    <a:pt x="2" y="2"/>
                  </a:lnTo>
                  <a:lnTo>
                    <a:pt x="0" y="2"/>
                  </a:lnTo>
                  <a:lnTo>
                    <a:pt x="3" y="7"/>
                  </a:lnTo>
                  <a:lnTo>
                    <a:pt x="3" y="9"/>
                  </a:lnTo>
                  <a:lnTo>
                    <a:pt x="3" y="15"/>
                  </a:lnTo>
                  <a:lnTo>
                    <a:pt x="3" y="16"/>
                  </a:lnTo>
                  <a:lnTo>
                    <a:pt x="7" y="18"/>
                  </a:lnTo>
                  <a:lnTo>
                    <a:pt x="7" y="15"/>
                  </a:lnTo>
                  <a:lnTo>
                    <a:pt x="7" y="7"/>
                  </a:lnTo>
                  <a:lnTo>
                    <a:pt x="2" y="7"/>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64" name="Freeform 81"/>
            <p:cNvSpPr>
              <a:spLocks/>
            </p:cNvSpPr>
            <p:nvPr/>
          </p:nvSpPr>
          <p:spPr bwMode="auto">
            <a:xfrm>
              <a:off x="383" y="395"/>
              <a:ext cx="9" cy="59"/>
            </a:xfrm>
            <a:custGeom>
              <a:avLst/>
              <a:gdLst>
                <a:gd name="T0" fmla="*/ 0 w 9"/>
                <a:gd name="T1" fmla="*/ 0 h 59"/>
                <a:gd name="T2" fmla="*/ 0 w 9"/>
                <a:gd name="T3" fmla="*/ 0 h 59"/>
                <a:gd name="T4" fmla="*/ 4 w 9"/>
                <a:gd name="T5" fmla="*/ 20 h 59"/>
                <a:gd name="T6" fmla="*/ 4 w 9"/>
                <a:gd name="T7" fmla="*/ 31 h 59"/>
                <a:gd name="T8" fmla="*/ 4 w 9"/>
                <a:gd name="T9" fmla="*/ 40 h 59"/>
                <a:gd name="T10" fmla="*/ 4 w 9"/>
                <a:gd name="T11" fmla="*/ 59 h 59"/>
                <a:gd name="T12" fmla="*/ 9 w 9"/>
                <a:gd name="T13" fmla="*/ 59 h 59"/>
                <a:gd name="T14" fmla="*/ 9 w 9"/>
                <a:gd name="T15" fmla="*/ 40 h 59"/>
                <a:gd name="T16" fmla="*/ 9 w 9"/>
                <a:gd name="T17" fmla="*/ 31 h 59"/>
                <a:gd name="T18" fmla="*/ 9 w 9"/>
                <a:gd name="T19" fmla="*/ 20 h 59"/>
                <a:gd name="T20" fmla="*/ 5 w 9"/>
                <a:gd name="T21" fmla="*/ 0 h 59"/>
                <a:gd name="T22" fmla="*/ 5 w 9"/>
                <a:gd name="T23" fmla="*/ 0 h 59"/>
                <a:gd name="T24" fmla="*/ 0 w 9"/>
                <a:gd name="T25" fmla="*/ 0 h 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 h="59">
                  <a:moveTo>
                    <a:pt x="0" y="0"/>
                  </a:moveTo>
                  <a:lnTo>
                    <a:pt x="0" y="0"/>
                  </a:lnTo>
                  <a:lnTo>
                    <a:pt x="4" y="20"/>
                  </a:lnTo>
                  <a:lnTo>
                    <a:pt x="4" y="31"/>
                  </a:lnTo>
                  <a:lnTo>
                    <a:pt x="4" y="40"/>
                  </a:lnTo>
                  <a:lnTo>
                    <a:pt x="4" y="59"/>
                  </a:lnTo>
                  <a:lnTo>
                    <a:pt x="9" y="59"/>
                  </a:lnTo>
                  <a:lnTo>
                    <a:pt x="9" y="40"/>
                  </a:lnTo>
                  <a:lnTo>
                    <a:pt x="9" y="31"/>
                  </a:lnTo>
                  <a:lnTo>
                    <a:pt x="9" y="20"/>
                  </a:lnTo>
                  <a:lnTo>
                    <a:pt x="5" y="0"/>
                  </a:lnTo>
                  <a:lnTo>
                    <a:pt x="0"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65" name="Freeform 82"/>
            <p:cNvSpPr>
              <a:spLocks/>
            </p:cNvSpPr>
            <p:nvPr/>
          </p:nvSpPr>
          <p:spPr bwMode="auto">
            <a:xfrm>
              <a:off x="375" y="331"/>
              <a:ext cx="14" cy="64"/>
            </a:xfrm>
            <a:custGeom>
              <a:avLst/>
              <a:gdLst>
                <a:gd name="T0" fmla="*/ 0 w 13"/>
                <a:gd name="T1" fmla="*/ 0 h 63"/>
                <a:gd name="T2" fmla="*/ 0 w 13"/>
                <a:gd name="T3" fmla="*/ 0 h 63"/>
                <a:gd name="T4" fmla="*/ 2 w 13"/>
                <a:gd name="T5" fmla="*/ 14 h 63"/>
                <a:gd name="T6" fmla="*/ 3 w 13"/>
                <a:gd name="T7" fmla="*/ 25 h 63"/>
                <a:gd name="T8" fmla="*/ 5 w 13"/>
                <a:gd name="T9" fmla="*/ 56 h 63"/>
                <a:gd name="T10" fmla="*/ 30 w 13"/>
                <a:gd name="T11" fmla="*/ 80 h 63"/>
                <a:gd name="T12" fmla="*/ 43 w 13"/>
                <a:gd name="T13" fmla="*/ 80 h 63"/>
                <a:gd name="T14" fmla="*/ 40 w 13"/>
                <a:gd name="T15" fmla="*/ 55 h 63"/>
                <a:gd name="T16" fmla="*/ 30 w 13"/>
                <a:gd name="T17" fmla="*/ 25 h 63"/>
                <a:gd name="T18" fmla="*/ 28 w 13"/>
                <a:gd name="T19" fmla="*/ 12 h 63"/>
                <a:gd name="T20" fmla="*/ 5 w 13"/>
                <a:gd name="T21" fmla="*/ 0 h 63"/>
                <a:gd name="T22" fmla="*/ 5 w 13"/>
                <a:gd name="T23" fmla="*/ 0 h 63"/>
                <a:gd name="T24" fmla="*/ 0 w 13"/>
                <a:gd name="T25" fmla="*/ 0 h 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 h="63">
                  <a:moveTo>
                    <a:pt x="0" y="0"/>
                  </a:moveTo>
                  <a:lnTo>
                    <a:pt x="0" y="0"/>
                  </a:lnTo>
                  <a:lnTo>
                    <a:pt x="2" y="14"/>
                  </a:lnTo>
                  <a:lnTo>
                    <a:pt x="3" y="25"/>
                  </a:lnTo>
                  <a:lnTo>
                    <a:pt x="5" y="39"/>
                  </a:lnTo>
                  <a:lnTo>
                    <a:pt x="8" y="63"/>
                  </a:lnTo>
                  <a:lnTo>
                    <a:pt x="13" y="63"/>
                  </a:lnTo>
                  <a:lnTo>
                    <a:pt x="12" y="38"/>
                  </a:lnTo>
                  <a:lnTo>
                    <a:pt x="8" y="25"/>
                  </a:lnTo>
                  <a:lnTo>
                    <a:pt x="7" y="12"/>
                  </a:lnTo>
                  <a:lnTo>
                    <a:pt x="5" y="0"/>
                  </a:lnTo>
                  <a:lnTo>
                    <a:pt x="0"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66" name="Freeform 83"/>
            <p:cNvSpPr>
              <a:spLocks/>
            </p:cNvSpPr>
            <p:nvPr/>
          </p:nvSpPr>
          <p:spPr bwMode="auto">
            <a:xfrm>
              <a:off x="363" y="284"/>
              <a:ext cx="17" cy="47"/>
            </a:xfrm>
            <a:custGeom>
              <a:avLst/>
              <a:gdLst>
                <a:gd name="T0" fmla="*/ 0 w 18"/>
                <a:gd name="T1" fmla="*/ 2 h 49"/>
                <a:gd name="T2" fmla="*/ 0 w 18"/>
                <a:gd name="T3" fmla="*/ 2 h 49"/>
                <a:gd name="T4" fmla="*/ 5 w 18"/>
                <a:gd name="T5" fmla="*/ 12 h 49"/>
                <a:gd name="T6" fmla="*/ 8 w 18"/>
                <a:gd name="T7" fmla="*/ 12 h 49"/>
                <a:gd name="T8" fmla="*/ 9 w 18"/>
                <a:gd name="T9" fmla="*/ 19 h 49"/>
                <a:gd name="T10" fmla="*/ 9 w 18"/>
                <a:gd name="T11" fmla="*/ 25 h 49"/>
                <a:gd name="T12" fmla="*/ 9 w 18"/>
                <a:gd name="T13" fmla="*/ 25 h 49"/>
                <a:gd name="T14" fmla="*/ 9 w 18"/>
                <a:gd name="T15" fmla="*/ 17 h 49"/>
                <a:gd name="T16" fmla="*/ 9 w 18"/>
                <a:gd name="T17" fmla="*/ 12 h 49"/>
                <a:gd name="T18" fmla="*/ 9 w 18"/>
                <a:gd name="T19" fmla="*/ 12 h 49"/>
                <a:gd name="T20" fmla="*/ 5 w 18"/>
                <a:gd name="T21" fmla="*/ 0 h 49"/>
                <a:gd name="T22" fmla="*/ 5 w 18"/>
                <a:gd name="T23" fmla="*/ 0 h 49"/>
                <a:gd name="T24" fmla="*/ 0 w 18"/>
                <a:gd name="T25" fmla="*/ 2 h 4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 h="49">
                  <a:moveTo>
                    <a:pt x="0" y="2"/>
                  </a:moveTo>
                  <a:lnTo>
                    <a:pt x="0" y="2"/>
                  </a:lnTo>
                  <a:lnTo>
                    <a:pt x="5" y="14"/>
                  </a:lnTo>
                  <a:lnTo>
                    <a:pt x="8" y="25"/>
                  </a:lnTo>
                  <a:lnTo>
                    <a:pt x="12" y="36"/>
                  </a:lnTo>
                  <a:lnTo>
                    <a:pt x="13" y="49"/>
                  </a:lnTo>
                  <a:lnTo>
                    <a:pt x="18" y="49"/>
                  </a:lnTo>
                  <a:lnTo>
                    <a:pt x="16" y="34"/>
                  </a:lnTo>
                  <a:lnTo>
                    <a:pt x="13" y="23"/>
                  </a:lnTo>
                  <a:lnTo>
                    <a:pt x="10" y="14"/>
                  </a:lnTo>
                  <a:lnTo>
                    <a:pt x="5" y="0"/>
                  </a:lnTo>
                  <a:lnTo>
                    <a:pt x="0" y="2"/>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67" name="Freeform 84"/>
            <p:cNvSpPr>
              <a:spLocks/>
            </p:cNvSpPr>
            <p:nvPr/>
          </p:nvSpPr>
          <p:spPr bwMode="auto">
            <a:xfrm>
              <a:off x="342" y="248"/>
              <a:ext cx="26" cy="38"/>
            </a:xfrm>
            <a:custGeom>
              <a:avLst/>
              <a:gdLst>
                <a:gd name="T0" fmla="*/ 0 w 25"/>
                <a:gd name="T1" fmla="*/ 0 h 38"/>
                <a:gd name="T2" fmla="*/ 0 w 25"/>
                <a:gd name="T3" fmla="*/ 5 h 38"/>
                <a:gd name="T4" fmla="*/ 2 w 25"/>
                <a:gd name="T5" fmla="*/ 9 h 38"/>
                <a:gd name="T6" fmla="*/ 10 w 25"/>
                <a:gd name="T7" fmla="*/ 18 h 38"/>
                <a:gd name="T8" fmla="*/ 34 w 25"/>
                <a:gd name="T9" fmla="*/ 29 h 38"/>
                <a:gd name="T10" fmla="*/ 37 w 25"/>
                <a:gd name="T11" fmla="*/ 38 h 38"/>
                <a:gd name="T12" fmla="*/ 46 w 25"/>
                <a:gd name="T13" fmla="*/ 36 h 38"/>
                <a:gd name="T14" fmla="*/ 37 w 25"/>
                <a:gd name="T15" fmla="*/ 25 h 38"/>
                <a:gd name="T16" fmla="*/ 31 w 25"/>
                <a:gd name="T17" fmla="*/ 14 h 38"/>
                <a:gd name="T18" fmla="*/ 7 w 25"/>
                <a:gd name="T19" fmla="*/ 3 h 38"/>
                <a:gd name="T20" fmla="*/ 0 w 25"/>
                <a:gd name="T21" fmla="*/ 0 h 38"/>
                <a:gd name="T22" fmla="*/ 0 w 25"/>
                <a:gd name="T23" fmla="*/ 5 h 38"/>
                <a:gd name="T24" fmla="*/ 0 w 25"/>
                <a:gd name="T25" fmla="*/ 0 h 3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5" h="38">
                  <a:moveTo>
                    <a:pt x="0" y="0"/>
                  </a:moveTo>
                  <a:lnTo>
                    <a:pt x="0" y="5"/>
                  </a:lnTo>
                  <a:lnTo>
                    <a:pt x="2" y="9"/>
                  </a:lnTo>
                  <a:lnTo>
                    <a:pt x="10" y="18"/>
                  </a:lnTo>
                  <a:lnTo>
                    <a:pt x="17" y="29"/>
                  </a:lnTo>
                  <a:lnTo>
                    <a:pt x="20" y="38"/>
                  </a:lnTo>
                  <a:lnTo>
                    <a:pt x="25" y="36"/>
                  </a:lnTo>
                  <a:lnTo>
                    <a:pt x="20" y="25"/>
                  </a:lnTo>
                  <a:lnTo>
                    <a:pt x="14" y="14"/>
                  </a:lnTo>
                  <a:lnTo>
                    <a:pt x="7" y="3"/>
                  </a:lnTo>
                  <a:lnTo>
                    <a:pt x="0" y="0"/>
                  </a:lnTo>
                  <a:lnTo>
                    <a:pt x="0" y="5"/>
                  </a:lnTo>
                  <a:lnTo>
                    <a:pt x="0"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6468" name="Rectangle 85"/>
            <p:cNvSpPr>
              <a:spLocks noChangeArrowheads="1"/>
            </p:cNvSpPr>
            <p:nvPr/>
          </p:nvSpPr>
          <p:spPr bwMode="auto">
            <a:xfrm>
              <a:off x="149" y="197"/>
              <a:ext cx="508" cy="6"/>
            </a:xfrm>
            <a:prstGeom prst="rect">
              <a:avLst/>
            </a:prstGeom>
            <a:solidFill>
              <a:srgbClr val="25221E"/>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pPr>
                <a:buClr>
                  <a:srgbClr val="000000"/>
                </a:buClr>
              </a:pPr>
              <a:endParaRPr lang="en-US">
                <a:solidFill>
                  <a:srgbClr val="000000"/>
                </a:solidFill>
              </a:endParaRPr>
            </a:p>
          </p:txBody>
        </p:sp>
      </p:grpSp>
      <p:sp>
        <p:nvSpPr>
          <p:cNvPr id="16388" name="Rectangle 86"/>
          <p:cNvSpPr>
            <a:spLocks noChangeArrowheads="1"/>
          </p:cNvSpPr>
          <p:nvPr/>
        </p:nvSpPr>
        <p:spPr bwMode="auto">
          <a:xfrm>
            <a:off x="685800" y="762000"/>
            <a:ext cx="1347788" cy="1825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buClrTx/>
              <a:buSzTx/>
              <a:buFontTx/>
              <a:buNone/>
            </a:pPr>
            <a:r>
              <a:rPr lang="en-GB" sz="1200">
                <a:solidFill>
                  <a:srgbClr val="000000"/>
                </a:solidFill>
                <a:latin typeface="Times New Roman" charset="0"/>
              </a:rPr>
              <a:t>University of Durham</a:t>
            </a:r>
            <a:endParaRPr lang="en-GB" sz="1200">
              <a:solidFill>
                <a:srgbClr val="000000"/>
              </a:solidFill>
              <a:latin typeface="Verdana" charset="0"/>
            </a:endParaRPr>
          </a:p>
        </p:txBody>
      </p:sp>
      <p:pic>
        <p:nvPicPr>
          <p:cNvPr id="16389" name="Picture 87" descr="icc5"/>
          <p:cNvPicPr>
            <a:picLocks noChangeAspect="1" noChangeArrowheads="1"/>
          </p:cNvPicPr>
          <p:nvPr/>
        </p:nvPicPr>
        <p:blipFill>
          <a:blip r:embed="rId3">
            <a:clrChange>
              <a:clrFrom>
                <a:srgbClr val="FFFFFD"/>
              </a:clrFrom>
              <a:clrTo>
                <a:srgbClr val="FFFFFD">
                  <a:alpha val="0"/>
                </a:srgbClr>
              </a:clrTo>
            </a:clrChange>
            <a:extLst>
              <a:ext uri="{28A0092B-C50C-407E-A947-70E740481C1C}">
                <a14:useLocalDpi xmlns:a14="http://schemas.microsoft.com/office/drawing/2010/main" val="0"/>
              </a:ext>
            </a:extLst>
          </a:blip>
          <a:srcRect/>
          <a:stretch>
            <a:fillRect/>
          </a:stretch>
        </p:blipFill>
        <p:spPr bwMode="auto">
          <a:xfrm>
            <a:off x="685800" y="228600"/>
            <a:ext cx="1360488" cy="552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16390" name="Group 96"/>
          <p:cNvGrpSpPr>
            <a:grpSpLocks/>
          </p:cNvGrpSpPr>
          <p:nvPr/>
        </p:nvGrpSpPr>
        <p:grpSpPr bwMode="auto">
          <a:xfrm>
            <a:off x="5994400" y="6464300"/>
            <a:ext cx="2998788" cy="266700"/>
            <a:chOff x="3696" y="4016"/>
            <a:chExt cx="1889" cy="168"/>
          </a:xfrm>
        </p:grpSpPr>
        <p:sp>
          <p:nvSpPr>
            <p:cNvPr id="16391" name="AutoShape 91"/>
            <p:cNvSpPr>
              <a:spLocks noChangeArrowheads="1"/>
            </p:cNvSpPr>
            <p:nvPr/>
          </p:nvSpPr>
          <p:spPr bwMode="auto">
            <a:xfrm>
              <a:off x="3728" y="4032"/>
              <a:ext cx="1840" cy="152"/>
            </a:xfrm>
            <a:prstGeom prst="roundRect">
              <a:avLst>
                <a:gd name="adj" fmla="val 16667"/>
              </a:avLst>
            </a:prstGeom>
            <a:noFill/>
            <a:ln w="28575">
              <a:solidFill>
                <a:schemeClr val="accent2"/>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pPr>
                <a:buClr>
                  <a:srgbClr val="000000"/>
                </a:buClr>
              </a:pPr>
              <a:endParaRPr lang="en-US">
                <a:solidFill>
                  <a:srgbClr val="000000"/>
                </a:solidFill>
              </a:endParaRPr>
            </a:p>
          </p:txBody>
        </p:sp>
        <p:sp>
          <p:nvSpPr>
            <p:cNvPr id="16392" name="Rectangle 94"/>
            <p:cNvSpPr>
              <a:spLocks noChangeArrowheads="1"/>
            </p:cNvSpPr>
            <p:nvPr/>
          </p:nvSpPr>
          <p:spPr bwMode="auto">
            <a:xfrm>
              <a:off x="3696" y="4016"/>
              <a:ext cx="1889" cy="1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8575">
                  <a:solidFill>
                    <a:srgbClr val="000000"/>
                  </a:solidFill>
                  <a:miter lim="800000"/>
                  <a:headEnd/>
                  <a:tailEnd/>
                </a14:hiddenLine>
              </a:ext>
            </a:extLst>
          </p:spPr>
          <p:txBody>
            <a:bodyPr lIns="95793" tIns="47896" rIns="95793" bIns="47896">
              <a:spAutoFit/>
            </a:bodyPr>
            <a:lstStyle/>
            <a:p>
              <a:pPr>
                <a:spcBef>
                  <a:spcPct val="0"/>
                </a:spcBef>
                <a:buClrTx/>
                <a:buSzTx/>
                <a:buFontTx/>
                <a:buNone/>
              </a:pPr>
              <a:r>
                <a:rPr lang="en-US" sz="1000" b="1">
                  <a:solidFill>
                    <a:srgbClr val="000066"/>
                  </a:solidFill>
                  <a:latin typeface="Verdana" charset="0"/>
                </a:rPr>
                <a:t>Institute for Computational Cosmology</a:t>
              </a:r>
            </a:p>
          </p:txBody>
        </p:sp>
      </p:grpSp>
    </p:spTree>
    <p:extLst>
      <p:ext uri="{BB962C8B-B14F-4D97-AF65-F5344CB8AC3E}">
        <p14:creationId xmlns:p14="http://schemas.microsoft.com/office/powerpoint/2010/main" val="2822785048"/>
      </p:ext>
    </p:extLst>
  </p:cSld>
  <p:clrMap bg1="lt1" tx1="dk1" bg2="lt2" tx2="dk2" accent1="accent1" accent2="accent2" accent3="accent3" accent4="accent4" accent5="accent5" accent6="accent6" hlink="hlink" folHlink="folHlink"/>
  <p:sldLayoutIdLst>
    <p:sldLayoutId id="2147483820" r:id="rId1"/>
  </p:sldLayoutIdLst>
  <p:transition>
    <p:zoom/>
  </p:transition>
  <p:txStyles>
    <p:titleStyle>
      <a:lvl1pPr algn="ctr" defTabSz="957263" rtl="0" eaLnBrk="0" fontAlgn="base" hangingPunct="0">
        <a:spcBef>
          <a:spcPct val="0"/>
        </a:spcBef>
        <a:spcAft>
          <a:spcPct val="0"/>
        </a:spcAft>
        <a:defRPr sz="4600">
          <a:solidFill>
            <a:schemeClr val="tx2"/>
          </a:solidFill>
          <a:latin typeface="+mj-lt"/>
          <a:ea typeface="ＭＳ Ｐゴシック" pitchFamily="-65" charset="-128"/>
          <a:cs typeface="ＭＳ Ｐゴシック" pitchFamily="-65" charset="-128"/>
        </a:defRPr>
      </a:lvl1pPr>
      <a:lvl2pPr algn="ctr" defTabSz="957263" rtl="0" eaLnBrk="0" fontAlgn="base" hangingPunct="0">
        <a:spcBef>
          <a:spcPct val="0"/>
        </a:spcBef>
        <a:spcAft>
          <a:spcPct val="0"/>
        </a:spcAft>
        <a:defRPr sz="4600">
          <a:solidFill>
            <a:schemeClr val="tx2"/>
          </a:solidFill>
          <a:latin typeface="Times New Roman" pitchFamily="-65" charset="0"/>
          <a:ea typeface="ＭＳ Ｐゴシック" pitchFamily="-65" charset="-128"/>
          <a:cs typeface="ＭＳ Ｐゴシック" pitchFamily="-65" charset="-128"/>
        </a:defRPr>
      </a:lvl2pPr>
      <a:lvl3pPr algn="ctr" defTabSz="957263" rtl="0" eaLnBrk="0" fontAlgn="base" hangingPunct="0">
        <a:spcBef>
          <a:spcPct val="0"/>
        </a:spcBef>
        <a:spcAft>
          <a:spcPct val="0"/>
        </a:spcAft>
        <a:defRPr sz="4600">
          <a:solidFill>
            <a:schemeClr val="tx2"/>
          </a:solidFill>
          <a:latin typeface="Times New Roman" pitchFamily="-65" charset="0"/>
          <a:ea typeface="ＭＳ Ｐゴシック" pitchFamily="-65" charset="-128"/>
          <a:cs typeface="ＭＳ Ｐゴシック" pitchFamily="-65" charset="-128"/>
        </a:defRPr>
      </a:lvl3pPr>
      <a:lvl4pPr algn="ctr" defTabSz="957263" rtl="0" eaLnBrk="0" fontAlgn="base" hangingPunct="0">
        <a:spcBef>
          <a:spcPct val="0"/>
        </a:spcBef>
        <a:spcAft>
          <a:spcPct val="0"/>
        </a:spcAft>
        <a:defRPr sz="4600">
          <a:solidFill>
            <a:schemeClr val="tx2"/>
          </a:solidFill>
          <a:latin typeface="Times New Roman" pitchFamily="-65" charset="0"/>
          <a:ea typeface="ＭＳ Ｐゴシック" pitchFamily="-65" charset="-128"/>
          <a:cs typeface="ＭＳ Ｐゴシック" pitchFamily="-65" charset="-128"/>
        </a:defRPr>
      </a:lvl4pPr>
      <a:lvl5pPr algn="ctr" defTabSz="957263" rtl="0" eaLnBrk="0" fontAlgn="base" hangingPunct="0">
        <a:spcBef>
          <a:spcPct val="0"/>
        </a:spcBef>
        <a:spcAft>
          <a:spcPct val="0"/>
        </a:spcAft>
        <a:defRPr sz="4600">
          <a:solidFill>
            <a:schemeClr val="tx2"/>
          </a:solidFill>
          <a:latin typeface="Times New Roman" pitchFamily="-65" charset="0"/>
          <a:ea typeface="ＭＳ Ｐゴシック" pitchFamily="-65" charset="-128"/>
          <a:cs typeface="ＭＳ Ｐゴシック" pitchFamily="-65" charset="-128"/>
        </a:defRPr>
      </a:lvl5pPr>
      <a:lvl6pPr marL="457200" algn="ctr" defTabSz="957263" rtl="0" eaLnBrk="0" fontAlgn="base" hangingPunct="0">
        <a:spcBef>
          <a:spcPct val="0"/>
        </a:spcBef>
        <a:spcAft>
          <a:spcPct val="0"/>
        </a:spcAft>
        <a:defRPr sz="4600">
          <a:solidFill>
            <a:schemeClr val="tx2"/>
          </a:solidFill>
          <a:latin typeface="Times New Roman" pitchFamily="-65" charset="0"/>
        </a:defRPr>
      </a:lvl6pPr>
      <a:lvl7pPr marL="914400" algn="ctr" defTabSz="957263" rtl="0" eaLnBrk="0" fontAlgn="base" hangingPunct="0">
        <a:spcBef>
          <a:spcPct val="0"/>
        </a:spcBef>
        <a:spcAft>
          <a:spcPct val="0"/>
        </a:spcAft>
        <a:defRPr sz="4600">
          <a:solidFill>
            <a:schemeClr val="tx2"/>
          </a:solidFill>
          <a:latin typeface="Times New Roman" pitchFamily="-65" charset="0"/>
        </a:defRPr>
      </a:lvl7pPr>
      <a:lvl8pPr marL="1371600" algn="ctr" defTabSz="957263" rtl="0" eaLnBrk="0" fontAlgn="base" hangingPunct="0">
        <a:spcBef>
          <a:spcPct val="0"/>
        </a:spcBef>
        <a:spcAft>
          <a:spcPct val="0"/>
        </a:spcAft>
        <a:defRPr sz="4600">
          <a:solidFill>
            <a:schemeClr val="tx2"/>
          </a:solidFill>
          <a:latin typeface="Times New Roman" pitchFamily="-65" charset="0"/>
        </a:defRPr>
      </a:lvl8pPr>
      <a:lvl9pPr marL="1828800" algn="ctr" defTabSz="957263" rtl="0" eaLnBrk="0" fontAlgn="base" hangingPunct="0">
        <a:spcBef>
          <a:spcPct val="0"/>
        </a:spcBef>
        <a:spcAft>
          <a:spcPct val="0"/>
        </a:spcAft>
        <a:defRPr sz="4600">
          <a:solidFill>
            <a:schemeClr val="tx2"/>
          </a:solidFill>
          <a:latin typeface="Times New Roman" pitchFamily="-65" charset="0"/>
        </a:defRPr>
      </a:lvl9pPr>
    </p:titleStyle>
    <p:bodyStyle>
      <a:lvl1pPr marL="358775" indent="-358775" algn="l" defTabSz="957263" rtl="0" eaLnBrk="0" fontAlgn="base" hangingPunct="0">
        <a:spcBef>
          <a:spcPct val="20000"/>
        </a:spcBef>
        <a:spcAft>
          <a:spcPct val="0"/>
        </a:spcAft>
        <a:buChar char="•"/>
        <a:defRPr sz="3400">
          <a:solidFill>
            <a:schemeClr val="tx1"/>
          </a:solidFill>
          <a:latin typeface="+mn-lt"/>
          <a:ea typeface="ＭＳ Ｐゴシック" pitchFamily="-65" charset="-128"/>
          <a:cs typeface="ＭＳ Ｐゴシック" pitchFamily="-65" charset="-128"/>
        </a:defRPr>
      </a:lvl1pPr>
      <a:lvl2pPr marL="777875" indent="-298450" algn="l" defTabSz="957263" rtl="0" eaLnBrk="0" fontAlgn="base" hangingPunct="0">
        <a:spcBef>
          <a:spcPct val="20000"/>
        </a:spcBef>
        <a:spcAft>
          <a:spcPct val="0"/>
        </a:spcAft>
        <a:buChar char="–"/>
        <a:defRPr sz="2900">
          <a:solidFill>
            <a:schemeClr val="tx1"/>
          </a:solidFill>
          <a:latin typeface="+mn-lt"/>
          <a:ea typeface="ＭＳ Ｐゴシック" pitchFamily="-65" charset="-128"/>
        </a:defRPr>
      </a:lvl2pPr>
      <a:lvl3pPr marL="1196975" indent="-239713" algn="l" defTabSz="957263" rtl="0" eaLnBrk="0" fontAlgn="base" hangingPunct="0">
        <a:spcBef>
          <a:spcPct val="20000"/>
        </a:spcBef>
        <a:spcAft>
          <a:spcPct val="0"/>
        </a:spcAft>
        <a:buChar char="•"/>
        <a:defRPr sz="2500">
          <a:solidFill>
            <a:schemeClr val="tx1"/>
          </a:solidFill>
          <a:latin typeface="+mn-lt"/>
          <a:ea typeface="ＭＳ Ｐゴシック" pitchFamily="-65" charset="-128"/>
        </a:defRPr>
      </a:lvl3pPr>
      <a:lvl4pPr marL="1676400" indent="-239713" algn="l" defTabSz="957263" rtl="0" eaLnBrk="0" fontAlgn="base" hangingPunct="0">
        <a:spcBef>
          <a:spcPct val="20000"/>
        </a:spcBef>
        <a:spcAft>
          <a:spcPct val="0"/>
        </a:spcAft>
        <a:buChar char="–"/>
        <a:defRPr sz="2100">
          <a:solidFill>
            <a:schemeClr val="tx1"/>
          </a:solidFill>
          <a:latin typeface="+mn-lt"/>
          <a:ea typeface="ＭＳ Ｐゴシック" pitchFamily="-65" charset="-128"/>
        </a:defRPr>
      </a:lvl4pPr>
      <a:lvl5pPr marL="2155825" indent="-239713" algn="l" defTabSz="957263" rtl="0" eaLnBrk="0" fontAlgn="base" hangingPunct="0">
        <a:spcBef>
          <a:spcPct val="20000"/>
        </a:spcBef>
        <a:spcAft>
          <a:spcPct val="0"/>
        </a:spcAft>
        <a:buChar char="»"/>
        <a:defRPr sz="2100">
          <a:solidFill>
            <a:schemeClr val="tx1"/>
          </a:solidFill>
          <a:latin typeface="+mn-lt"/>
          <a:ea typeface="ＭＳ Ｐゴシック" pitchFamily="-65" charset="-128"/>
        </a:defRPr>
      </a:lvl5pPr>
      <a:lvl6pPr marL="2613025" indent="-239713" algn="l" defTabSz="957263" rtl="0" eaLnBrk="0" fontAlgn="base" hangingPunct="0">
        <a:spcBef>
          <a:spcPct val="20000"/>
        </a:spcBef>
        <a:spcAft>
          <a:spcPct val="0"/>
        </a:spcAft>
        <a:buChar char="»"/>
        <a:defRPr sz="2100">
          <a:solidFill>
            <a:schemeClr val="tx1"/>
          </a:solidFill>
          <a:latin typeface="+mn-lt"/>
          <a:ea typeface="ＭＳ Ｐゴシック" pitchFamily="-65" charset="-128"/>
        </a:defRPr>
      </a:lvl6pPr>
      <a:lvl7pPr marL="3070225" indent="-239713" algn="l" defTabSz="957263" rtl="0" eaLnBrk="0" fontAlgn="base" hangingPunct="0">
        <a:spcBef>
          <a:spcPct val="20000"/>
        </a:spcBef>
        <a:spcAft>
          <a:spcPct val="0"/>
        </a:spcAft>
        <a:buChar char="»"/>
        <a:defRPr sz="2100">
          <a:solidFill>
            <a:schemeClr val="tx1"/>
          </a:solidFill>
          <a:latin typeface="+mn-lt"/>
          <a:ea typeface="ＭＳ Ｐゴシック" pitchFamily="-65" charset="-128"/>
        </a:defRPr>
      </a:lvl7pPr>
      <a:lvl8pPr marL="3527425" indent="-239713" algn="l" defTabSz="957263" rtl="0" eaLnBrk="0" fontAlgn="base" hangingPunct="0">
        <a:spcBef>
          <a:spcPct val="20000"/>
        </a:spcBef>
        <a:spcAft>
          <a:spcPct val="0"/>
        </a:spcAft>
        <a:buChar char="»"/>
        <a:defRPr sz="2100">
          <a:solidFill>
            <a:schemeClr val="tx1"/>
          </a:solidFill>
          <a:latin typeface="+mn-lt"/>
          <a:ea typeface="ＭＳ Ｐゴシック" pitchFamily="-65" charset="-128"/>
        </a:defRPr>
      </a:lvl8pPr>
      <a:lvl9pPr marL="3984625" indent="-239713" algn="l" defTabSz="957263" rtl="0" eaLnBrk="0" fontAlgn="base" hangingPunct="0">
        <a:spcBef>
          <a:spcPct val="20000"/>
        </a:spcBef>
        <a:spcAft>
          <a:spcPct val="0"/>
        </a:spcAft>
        <a:buChar char="»"/>
        <a:defRPr sz="2100">
          <a:solidFill>
            <a:schemeClr val="tx1"/>
          </a:solidFill>
          <a:latin typeface="+mn-lt"/>
          <a:ea typeface="ＭＳ Ｐゴシック" pitchFamily="-65"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CCFF"/>
            </a:gs>
            <a:gs pos="100000">
              <a:srgbClr val="C1F3FF"/>
            </a:gs>
          </a:gsLst>
          <a:lin ang="5400000" scaled="1"/>
        </a:gradFill>
        <a:effectLst/>
      </p:bgPr>
    </p:bg>
    <p:spTree>
      <p:nvGrpSpPr>
        <p:cNvPr id="1" name=""/>
        <p:cNvGrpSpPr/>
        <p:nvPr/>
      </p:nvGrpSpPr>
      <p:grpSpPr>
        <a:xfrm>
          <a:off x="0" y="0"/>
          <a:ext cx="0" cy="0"/>
          <a:chOff x="0" y="0"/>
          <a:chExt cx="0" cy="0"/>
        </a:xfrm>
      </p:grpSpPr>
      <p:sp>
        <p:nvSpPr>
          <p:cNvPr id="1031" name="Rectangle 7"/>
          <p:cNvSpPr>
            <a:spLocks noChangeArrowheads="1"/>
          </p:cNvSpPr>
          <p:nvPr/>
        </p:nvSpPr>
        <p:spPr bwMode="auto">
          <a:xfrm>
            <a:off x="4476750" y="3030538"/>
            <a:ext cx="190500" cy="796925"/>
          </a:xfrm>
          <a:prstGeom prst="rect">
            <a:avLst/>
          </a:prstGeom>
          <a:noFill/>
          <a:ln w="28575">
            <a:noFill/>
            <a:miter lim="800000"/>
            <a:headEnd/>
            <a:tailEnd/>
          </a:ln>
          <a:effectLst/>
        </p:spPr>
        <p:txBody>
          <a:bodyPr wrap="none" lIns="95793" tIns="47896" rIns="95793" bIns="47896">
            <a:spAutoFit/>
          </a:bodyPr>
          <a:lstStyle/>
          <a:p>
            <a:pPr>
              <a:spcBef>
                <a:spcPct val="0"/>
              </a:spcBef>
              <a:buClrTx/>
              <a:buSzTx/>
              <a:buFontTx/>
              <a:buNone/>
              <a:defRPr/>
            </a:pPr>
            <a:endParaRPr lang="en-GB" sz="4600">
              <a:solidFill>
                <a:srgbClr val="000000"/>
              </a:solidFill>
              <a:latin typeface="Times New Roman" charset="0"/>
            </a:endParaRPr>
          </a:p>
        </p:txBody>
      </p:sp>
      <p:sp>
        <p:nvSpPr>
          <p:cNvPr id="1110" name="Rectangle 86"/>
          <p:cNvSpPr>
            <a:spLocks noChangeArrowheads="1"/>
          </p:cNvSpPr>
          <p:nvPr/>
        </p:nvSpPr>
        <p:spPr bwMode="auto">
          <a:xfrm>
            <a:off x="152400" y="685800"/>
            <a:ext cx="1347788" cy="182563"/>
          </a:xfrm>
          <a:prstGeom prst="rect">
            <a:avLst/>
          </a:prstGeom>
          <a:noFill/>
          <a:ln w="9525">
            <a:noFill/>
            <a:miter lim="800000"/>
            <a:headEnd/>
            <a:tailEnd/>
          </a:ln>
        </p:spPr>
        <p:txBody>
          <a:bodyPr wrap="none" lIns="0" tIns="0" rIns="0" bIns="0">
            <a:spAutoFit/>
          </a:bodyPr>
          <a:lstStyle/>
          <a:p>
            <a:pPr algn="l">
              <a:spcBef>
                <a:spcPct val="0"/>
              </a:spcBef>
              <a:buClrTx/>
              <a:buSzTx/>
              <a:buFontTx/>
              <a:buNone/>
            </a:pPr>
            <a:r>
              <a:rPr lang="en-GB" sz="1200">
                <a:solidFill>
                  <a:srgbClr val="000000"/>
                </a:solidFill>
                <a:latin typeface="Times New Roman" charset="0"/>
              </a:rPr>
              <a:t>University of Durham</a:t>
            </a:r>
            <a:endParaRPr lang="en-GB" sz="1200">
              <a:solidFill>
                <a:srgbClr val="000000"/>
              </a:solidFill>
              <a:latin typeface="Verdana" charset="0"/>
            </a:endParaRPr>
          </a:p>
        </p:txBody>
      </p:sp>
      <p:pic>
        <p:nvPicPr>
          <p:cNvPr id="1028" name="Picture 87" descr="icc5"/>
          <p:cNvPicPr>
            <a:picLocks noChangeAspect="1" noChangeArrowheads="1"/>
          </p:cNvPicPr>
          <p:nvPr/>
        </p:nvPicPr>
        <p:blipFill>
          <a:blip r:embed="rId13">
            <a:clrChange>
              <a:clrFrom>
                <a:srgbClr val="FFFFFD"/>
              </a:clrFrom>
              <a:clrTo>
                <a:srgbClr val="FFFFFD">
                  <a:alpha val="0"/>
                </a:srgbClr>
              </a:clrTo>
            </a:clrChange>
            <a:extLst>
              <a:ext uri="{28A0092B-C50C-407E-A947-70E740481C1C}">
                <a14:useLocalDpi xmlns:a14="http://schemas.microsoft.com/office/drawing/2010/main" val="0"/>
              </a:ext>
            </a:extLst>
          </a:blip>
          <a:srcRect/>
          <a:stretch>
            <a:fillRect/>
          </a:stretch>
        </p:blipFill>
        <p:spPr bwMode="auto">
          <a:xfrm>
            <a:off x="152400" y="133350"/>
            <a:ext cx="1360488" cy="552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1029" name="Group 90"/>
          <p:cNvGrpSpPr>
            <a:grpSpLocks/>
          </p:cNvGrpSpPr>
          <p:nvPr/>
        </p:nvGrpSpPr>
        <p:grpSpPr bwMode="auto">
          <a:xfrm>
            <a:off x="5929313" y="6477000"/>
            <a:ext cx="3062287" cy="298450"/>
            <a:chOff x="3888" y="4032"/>
            <a:chExt cx="1689" cy="144"/>
          </a:xfrm>
        </p:grpSpPr>
        <p:sp>
          <p:nvSpPr>
            <p:cNvPr id="1115" name="AutoShape 91"/>
            <p:cNvSpPr>
              <a:spLocks noChangeArrowheads="1"/>
            </p:cNvSpPr>
            <p:nvPr/>
          </p:nvSpPr>
          <p:spPr bwMode="auto">
            <a:xfrm>
              <a:off x="3888" y="4032"/>
              <a:ext cx="1680" cy="144"/>
            </a:xfrm>
            <a:prstGeom prst="roundRect">
              <a:avLst>
                <a:gd name="adj" fmla="val 16667"/>
              </a:avLst>
            </a:prstGeom>
            <a:noFill/>
            <a:ln w="28575">
              <a:solidFill>
                <a:schemeClr val="accent2"/>
              </a:solidFill>
              <a:round/>
              <a:headEnd/>
              <a:tailEnd/>
            </a:ln>
            <a:effectLst/>
          </p:spPr>
          <p:txBody>
            <a:bodyPr wrap="none" anchor="ctr"/>
            <a:lstStyle/>
            <a:p>
              <a:pPr algn="l">
                <a:lnSpc>
                  <a:spcPct val="115000"/>
                </a:lnSpc>
                <a:spcBef>
                  <a:spcPct val="25000"/>
                </a:spcBef>
                <a:buClr>
                  <a:srgbClr val="FF0000"/>
                </a:buClr>
                <a:buSzTx/>
                <a:buFontTx/>
                <a:buNone/>
                <a:defRPr/>
              </a:pPr>
              <a:endParaRPr lang="en-US" sz="2800">
                <a:solidFill>
                  <a:srgbClr val="000000"/>
                </a:solidFill>
              </a:endParaRPr>
            </a:p>
          </p:txBody>
        </p:sp>
        <p:sp>
          <p:nvSpPr>
            <p:cNvPr id="1116" name="Rectangle 92"/>
            <p:cNvSpPr>
              <a:spLocks noChangeArrowheads="1"/>
            </p:cNvSpPr>
            <p:nvPr/>
          </p:nvSpPr>
          <p:spPr bwMode="auto">
            <a:xfrm>
              <a:off x="3993" y="4032"/>
              <a:ext cx="1479" cy="120"/>
            </a:xfrm>
            <a:prstGeom prst="rect">
              <a:avLst/>
            </a:prstGeom>
            <a:noFill/>
            <a:ln w="28575">
              <a:noFill/>
              <a:miter lim="800000"/>
              <a:headEnd/>
              <a:tailEnd/>
            </a:ln>
            <a:effectLst/>
          </p:spPr>
          <p:txBody>
            <a:bodyPr wrap="none" lIns="95793" tIns="47896" rIns="95793" bIns="47896">
              <a:spAutoFit/>
            </a:bodyPr>
            <a:lstStyle/>
            <a:p>
              <a:pPr>
                <a:spcBef>
                  <a:spcPct val="0"/>
                </a:spcBef>
                <a:buClrTx/>
                <a:buSzTx/>
                <a:buFontTx/>
                <a:buNone/>
                <a:defRPr/>
              </a:pPr>
              <a:r>
                <a:rPr lang="en-US" sz="1000">
                  <a:solidFill>
                    <a:srgbClr val="000066"/>
                  </a:solidFill>
                  <a:latin typeface="Verdana" charset="0"/>
                </a:rPr>
                <a:t>Institute for Computational Cosmology</a:t>
              </a:r>
            </a:p>
          </p:txBody>
        </p:sp>
        <p:sp>
          <p:nvSpPr>
            <p:cNvPr id="1117" name="Rectangle 93"/>
            <p:cNvSpPr>
              <a:spLocks noChangeArrowheads="1"/>
            </p:cNvSpPr>
            <p:nvPr/>
          </p:nvSpPr>
          <p:spPr bwMode="auto">
            <a:xfrm>
              <a:off x="3993" y="4032"/>
              <a:ext cx="1479" cy="120"/>
            </a:xfrm>
            <a:prstGeom prst="rect">
              <a:avLst/>
            </a:prstGeom>
            <a:noFill/>
            <a:ln w="28575">
              <a:noFill/>
              <a:miter lim="800000"/>
              <a:headEnd/>
              <a:tailEnd/>
            </a:ln>
            <a:effectLst/>
          </p:spPr>
          <p:txBody>
            <a:bodyPr wrap="none" lIns="95793" tIns="47896" rIns="95793" bIns="47896">
              <a:spAutoFit/>
            </a:bodyPr>
            <a:lstStyle/>
            <a:p>
              <a:pPr>
                <a:spcBef>
                  <a:spcPct val="0"/>
                </a:spcBef>
                <a:buClrTx/>
                <a:buSzTx/>
                <a:buFontTx/>
                <a:buNone/>
                <a:defRPr/>
              </a:pPr>
              <a:r>
                <a:rPr lang="en-US" sz="1000">
                  <a:solidFill>
                    <a:srgbClr val="000066"/>
                  </a:solidFill>
                  <a:latin typeface="Verdana" charset="0"/>
                </a:rPr>
                <a:t>Institute for Computational Cosmology</a:t>
              </a:r>
            </a:p>
          </p:txBody>
        </p:sp>
        <p:sp>
          <p:nvSpPr>
            <p:cNvPr id="1118" name="Rectangle 94"/>
            <p:cNvSpPr>
              <a:spLocks noChangeArrowheads="1"/>
            </p:cNvSpPr>
            <p:nvPr/>
          </p:nvSpPr>
          <p:spPr bwMode="auto">
            <a:xfrm>
              <a:off x="3888" y="4032"/>
              <a:ext cx="1689" cy="120"/>
            </a:xfrm>
            <a:prstGeom prst="rect">
              <a:avLst/>
            </a:prstGeom>
            <a:noFill/>
            <a:ln w="28575">
              <a:noFill/>
              <a:miter lim="800000"/>
              <a:headEnd/>
              <a:tailEnd/>
            </a:ln>
            <a:effectLst/>
          </p:spPr>
          <p:txBody>
            <a:bodyPr lIns="95793" tIns="47896" rIns="95793" bIns="47896">
              <a:spAutoFit/>
            </a:bodyPr>
            <a:lstStyle/>
            <a:p>
              <a:pPr>
                <a:spcBef>
                  <a:spcPct val="0"/>
                </a:spcBef>
                <a:buClrTx/>
                <a:buSzTx/>
                <a:buFontTx/>
                <a:buNone/>
                <a:defRPr/>
              </a:pPr>
              <a:r>
                <a:rPr lang="en-US" sz="1000">
                  <a:solidFill>
                    <a:srgbClr val="000066"/>
                  </a:solidFill>
                  <a:latin typeface="Verdana" charset="0"/>
                </a:rPr>
                <a:t>Institute for Computational Cosmology</a:t>
              </a:r>
            </a:p>
          </p:txBody>
        </p:sp>
      </p:grpSp>
    </p:spTree>
    <p:extLst>
      <p:ext uri="{BB962C8B-B14F-4D97-AF65-F5344CB8AC3E}">
        <p14:creationId xmlns:p14="http://schemas.microsoft.com/office/powerpoint/2010/main" val="3317757354"/>
      </p:ext>
    </p:extLst>
  </p:cSld>
  <p:clrMap bg1="lt1" tx1="dk1" bg2="lt2" tx2="dk2" accent1="accent1" accent2="accent2" accent3="accent3" accent4="accent4" accent5="accent5" accent6="accent6" hlink="hlink" folHlink="folHlink"/>
  <p:sldLayoutIdLst>
    <p:sldLayoutId id="2147483822" r:id="rId1"/>
    <p:sldLayoutId id="2147483823" r:id="rId2"/>
    <p:sldLayoutId id="2147483824" r:id="rId3"/>
    <p:sldLayoutId id="2147483825" r:id="rId4"/>
    <p:sldLayoutId id="2147483826" r:id="rId5"/>
    <p:sldLayoutId id="2147483827" r:id="rId6"/>
    <p:sldLayoutId id="2147483828" r:id="rId7"/>
    <p:sldLayoutId id="2147483829" r:id="rId8"/>
    <p:sldLayoutId id="2147483830" r:id="rId9"/>
    <p:sldLayoutId id="2147483831" r:id="rId10"/>
    <p:sldLayoutId id="2147483832" r:id="rId11"/>
  </p:sldLayoutIdLst>
  <p:transition>
    <p:zoom/>
  </p:transition>
  <p:txStyles>
    <p:titleStyle>
      <a:lvl1pPr algn="ctr" defTabSz="957263" rtl="0" eaLnBrk="0" fontAlgn="base" hangingPunct="0">
        <a:spcBef>
          <a:spcPct val="0"/>
        </a:spcBef>
        <a:spcAft>
          <a:spcPct val="0"/>
        </a:spcAft>
        <a:defRPr sz="4600">
          <a:solidFill>
            <a:schemeClr val="tx2"/>
          </a:solidFill>
          <a:latin typeface="+mj-lt"/>
          <a:ea typeface="ＭＳ Ｐゴシック" pitchFamily="-65" charset="-128"/>
          <a:cs typeface="ＭＳ Ｐゴシック" pitchFamily="-65" charset="-128"/>
        </a:defRPr>
      </a:lvl1pPr>
      <a:lvl2pPr algn="ctr" defTabSz="957263" rtl="0" eaLnBrk="0" fontAlgn="base" hangingPunct="0">
        <a:spcBef>
          <a:spcPct val="0"/>
        </a:spcBef>
        <a:spcAft>
          <a:spcPct val="0"/>
        </a:spcAft>
        <a:defRPr sz="4600">
          <a:solidFill>
            <a:schemeClr val="tx2"/>
          </a:solidFill>
          <a:latin typeface="Times New Roman" pitchFamily="-65" charset="0"/>
          <a:ea typeface="ＭＳ Ｐゴシック" pitchFamily="-65" charset="-128"/>
          <a:cs typeface="ＭＳ Ｐゴシック" pitchFamily="-65" charset="-128"/>
        </a:defRPr>
      </a:lvl2pPr>
      <a:lvl3pPr algn="ctr" defTabSz="957263" rtl="0" eaLnBrk="0" fontAlgn="base" hangingPunct="0">
        <a:spcBef>
          <a:spcPct val="0"/>
        </a:spcBef>
        <a:spcAft>
          <a:spcPct val="0"/>
        </a:spcAft>
        <a:defRPr sz="4600">
          <a:solidFill>
            <a:schemeClr val="tx2"/>
          </a:solidFill>
          <a:latin typeface="Times New Roman" pitchFamily="-65" charset="0"/>
          <a:ea typeface="ＭＳ Ｐゴシック" pitchFamily="-65" charset="-128"/>
          <a:cs typeface="ＭＳ Ｐゴシック" pitchFamily="-65" charset="-128"/>
        </a:defRPr>
      </a:lvl3pPr>
      <a:lvl4pPr algn="ctr" defTabSz="957263" rtl="0" eaLnBrk="0" fontAlgn="base" hangingPunct="0">
        <a:spcBef>
          <a:spcPct val="0"/>
        </a:spcBef>
        <a:spcAft>
          <a:spcPct val="0"/>
        </a:spcAft>
        <a:defRPr sz="4600">
          <a:solidFill>
            <a:schemeClr val="tx2"/>
          </a:solidFill>
          <a:latin typeface="Times New Roman" pitchFamily="-65" charset="0"/>
          <a:ea typeface="ＭＳ Ｐゴシック" pitchFamily="-65" charset="-128"/>
          <a:cs typeface="ＭＳ Ｐゴシック" pitchFamily="-65" charset="-128"/>
        </a:defRPr>
      </a:lvl4pPr>
      <a:lvl5pPr algn="ctr" defTabSz="957263" rtl="0" eaLnBrk="0" fontAlgn="base" hangingPunct="0">
        <a:spcBef>
          <a:spcPct val="0"/>
        </a:spcBef>
        <a:spcAft>
          <a:spcPct val="0"/>
        </a:spcAft>
        <a:defRPr sz="4600">
          <a:solidFill>
            <a:schemeClr val="tx2"/>
          </a:solidFill>
          <a:latin typeface="Times New Roman" pitchFamily="-65" charset="0"/>
          <a:ea typeface="ＭＳ Ｐゴシック" pitchFamily="-65" charset="-128"/>
          <a:cs typeface="ＭＳ Ｐゴシック" pitchFamily="-65" charset="-128"/>
        </a:defRPr>
      </a:lvl5pPr>
      <a:lvl6pPr marL="457200" algn="ctr" defTabSz="957263" rtl="0" eaLnBrk="0" fontAlgn="base" hangingPunct="0">
        <a:spcBef>
          <a:spcPct val="0"/>
        </a:spcBef>
        <a:spcAft>
          <a:spcPct val="0"/>
        </a:spcAft>
        <a:defRPr sz="4600">
          <a:solidFill>
            <a:schemeClr val="tx2"/>
          </a:solidFill>
          <a:latin typeface="Times New Roman" pitchFamily="-65" charset="0"/>
        </a:defRPr>
      </a:lvl6pPr>
      <a:lvl7pPr marL="914400" algn="ctr" defTabSz="957263" rtl="0" eaLnBrk="0" fontAlgn="base" hangingPunct="0">
        <a:spcBef>
          <a:spcPct val="0"/>
        </a:spcBef>
        <a:spcAft>
          <a:spcPct val="0"/>
        </a:spcAft>
        <a:defRPr sz="4600">
          <a:solidFill>
            <a:schemeClr val="tx2"/>
          </a:solidFill>
          <a:latin typeface="Times New Roman" pitchFamily="-65" charset="0"/>
        </a:defRPr>
      </a:lvl7pPr>
      <a:lvl8pPr marL="1371600" algn="ctr" defTabSz="957263" rtl="0" eaLnBrk="0" fontAlgn="base" hangingPunct="0">
        <a:spcBef>
          <a:spcPct val="0"/>
        </a:spcBef>
        <a:spcAft>
          <a:spcPct val="0"/>
        </a:spcAft>
        <a:defRPr sz="4600">
          <a:solidFill>
            <a:schemeClr val="tx2"/>
          </a:solidFill>
          <a:latin typeface="Times New Roman" pitchFamily="-65" charset="0"/>
        </a:defRPr>
      </a:lvl8pPr>
      <a:lvl9pPr marL="1828800" algn="ctr" defTabSz="957263" rtl="0" eaLnBrk="0" fontAlgn="base" hangingPunct="0">
        <a:spcBef>
          <a:spcPct val="0"/>
        </a:spcBef>
        <a:spcAft>
          <a:spcPct val="0"/>
        </a:spcAft>
        <a:defRPr sz="4600">
          <a:solidFill>
            <a:schemeClr val="tx2"/>
          </a:solidFill>
          <a:latin typeface="Times New Roman" pitchFamily="-65" charset="0"/>
        </a:defRPr>
      </a:lvl9pPr>
    </p:titleStyle>
    <p:bodyStyle>
      <a:lvl1pPr marL="358775" indent="-358775" algn="l" defTabSz="957263" rtl="0" eaLnBrk="0" fontAlgn="base" hangingPunct="0">
        <a:spcBef>
          <a:spcPct val="20000"/>
        </a:spcBef>
        <a:spcAft>
          <a:spcPct val="0"/>
        </a:spcAft>
        <a:buChar char="•"/>
        <a:defRPr sz="3400">
          <a:solidFill>
            <a:schemeClr val="tx1"/>
          </a:solidFill>
          <a:latin typeface="+mn-lt"/>
          <a:ea typeface="ＭＳ Ｐゴシック" pitchFamily="-65" charset="-128"/>
          <a:cs typeface="ＭＳ Ｐゴシック" pitchFamily="-65" charset="-128"/>
        </a:defRPr>
      </a:lvl1pPr>
      <a:lvl2pPr marL="777875" indent="-298450" algn="l" defTabSz="957263" rtl="0" eaLnBrk="0" fontAlgn="base" hangingPunct="0">
        <a:spcBef>
          <a:spcPct val="20000"/>
        </a:spcBef>
        <a:spcAft>
          <a:spcPct val="0"/>
        </a:spcAft>
        <a:buChar char="–"/>
        <a:defRPr sz="2900">
          <a:solidFill>
            <a:schemeClr val="tx1"/>
          </a:solidFill>
          <a:latin typeface="+mn-lt"/>
          <a:ea typeface="ＭＳ Ｐゴシック" pitchFamily="-65" charset="-128"/>
        </a:defRPr>
      </a:lvl2pPr>
      <a:lvl3pPr marL="1196975" indent="-239713" algn="l" defTabSz="957263" rtl="0" eaLnBrk="0" fontAlgn="base" hangingPunct="0">
        <a:spcBef>
          <a:spcPct val="20000"/>
        </a:spcBef>
        <a:spcAft>
          <a:spcPct val="0"/>
        </a:spcAft>
        <a:buChar char="•"/>
        <a:defRPr sz="2500">
          <a:solidFill>
            <a:schemeClr val="tx1"/>
          </a:solidFill>
          <a:latin typeface="+mn-lt"/>
          <a:ea typeface="ＭＳ Ｐゴシック" pitchFamily="-65" charset="-128"/>
        </a:defRPr>
      </a:lvl3pPr>
      <a:lvl4pPr marL="1676400" indent="-239713" algn="l" defTabSz="957263" rtl="0" eaLnBrk="0" fontAlgn="base" hangingPunct="0">
        <a:spcBef>
          <a:spcPct val="20000"/>
        </a:spcBef>
        <a:spcAft>
          <a:spcPct val="0"/>
        </a:spcAft>
        <a:buChar char="–"/>
        <a:defRPr sz="2100">
          <a:solidFill>
            <a:schemeClr val="tx1"/>
          </a:solidFill>
          <a:latin typeface="+mn-lt"/>
          <a:ea typeface="ＭＳ Ｐゴシック" pitchFamily="-65" charset="-128"/>
        </a:defRPr>
      </a:lvl4pPr>
      <a:lvl5pPr marL="2155825" indent="-239713" algn="l" defTabSz="957263" rtl="0" eaLnBrk="0" fontAlgn="base" hangingPunct="0">
        <a:spcBef>
          <a:spcPct val="20000"/>
        </a:spcBef>
        <a:spcAft>
          <a:spcPct val="0"/>
        </a:spcAft>
        <a:buChar char="»"/>
        <a:defRPr sz="2100">
          <a:solidFill>
            <a:schemeClr val="tx1"/>
          </a:solidFill>
          <a:latin typeface="+mn-lt"/>
          <a:ea typeface="ＭＳ Ｐゴシック" pitchFamily="-65" charset="-128"/>
        </a:defRPr>
      </a:lvl5pPr>
      <a:lvl6pPr marL="2613025" indent="-239713" algn="l" defTabSz="957263" rtl="0" eaLnBrk="0" fontAlgn="base" hangingPunct="0">
        <a:spcBef>
          <a:spcPct val="20000"/>
        </a:spcBef>
        <a:spcAft>
          <a:spcPct val="0"/>
        </a:spcAft>
        <a:buChar char="»"/>
        <a:defRPr sz="2100">
          <a:solidFill>
            <a:schemeClr val="tx1"/>
          </a:solidFill>
          <a:latin typeface="+mn-lt"/>
          <a:ea typeface="ＭＳ Ｐゴシック" pitchFamily="-65" charset="-128"/>
        </a:defRPr>
      </a:lvl6pPr>
      <a:lvl7pPr marL="3070225" indent="-239713" algn="l" defTabSz="957263" rtl="0" eaLnBrk="0" fontAlgn="base" hangingPunct="0">
        <a:spcBef>
          <a:spcPct val="20000"/>
        </a:spcBef>
        <a:spcAft>
          <a:spcPct val="0"/>
        </a:spcAft>
        <a:buChar char="»"/>
        <a:defRPr sz="2100">
          <a:solidFill>
            <a:schemeClr val="tx1"/>
          </a:solidFill>
          <a:latin typeface="+mn-lt"/>
          <a:ea typeface="ＭＳ Ｐゴシック" pitchFamily="-65" charset="-128"/>
        </a:defRPr>
      </a:lvl7pPr>
      <a:lvl8pPr marL="3527425" indent="-239713" algn="l" defTabSz="957263" rtl="0" eaLnBrk="0" fontAlgn="base" hangingPunct="0">
        <a:spcBef>
          <a:spcPct val="20000"/>
        </a:spcBef>
        <a:spcAft>
          <a:spcPct val="0"/>
        </a:spcAft>
        <a:buChar char="»"/>
        <a:defRPr sz="2100">
          <a:solidFill>
            <a:schemeClr val="tx1"/>
          </a:solidFill>
          <a:latin typeface="+mn-lt"/>
          <a:ea typeface="ＭＳ Ｐゴシック" pitchFamily="-65" charset="-128"/>
        </a:defRPr>
      </a:lvl8pPr>
      <a:lvl9pPr marL="3984625" indent="-239713" algn="l" defTabSz="957263" rtl="0" eaLnBrk="0" fontAlgn="base" hangingPunct="0">
        <a:spcBef>
          <a:spcPct val="20000"/>
        </a:spcBef>
        <a:spcAft>
          <a:spcPct val="0"/>
        </a:spcAft>
        <a:buChar char="»"/>
        <a:defRPr sz="2100">
          <a:solidFill>
            <a:schemeClr val="tx1"/>
          </a:solidFill>
          <a:latin typeface="+mn-lt"/>
          <a:ea typeface="ＭＳ Ｐゴシック" pitchFamily="-65"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CCFF"/>
            </a:gs>
            <a:gs pos="100000">
              <a:srgbClr val="C1F3FF"/>
            </a:gs>
          </a:gsLst>
          <a:lin ang="5400000" scaled="1"/>
        </a:gradFill>
        <a:effectLst/>
      </p:bgPr>
    </p:bg>
    <p:spTree>
      <p:nvGrpSpPr>
        <p:cNvPr id="1" name=""/>
        <p:cNvGrpSpPr/>
        <p:nvPr/>
      </p:nvGrpSpPr>
      <p:grpSpPr>
        <a:xfrm>
          <a:off x="0" y="0"/>
          <a:ext cx="0" cy="0"/>
          <a:chOff x="0" y="0"/>
          <a:chExt cx="0" cy="0"/>
        </a:xfrm>
      </p:grpSpPr>
      <p:sp>
        <p:nvSpPr>
          <p:cNvPr id="1026" name="Rectangle 7"/>
          <p:cNvSpPr>
            <a:spLocks noChangeArrowheads="1"/>
          </p:cNvSpPr>
          <p:nvPr/>
        </p:nvSpPr>
        <p:spPr bwMode="auto">
          <a:xfrm>
            <a:off x="4476750" y="3030538"/>
            <a:ext cx="190500" cy="796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8575">
                <a:solidFill>
                  <a:srgbClr val="000000"/>
                </a:solidFill>
                <a:miter lim="800000"/>
                <a:headEnd/>
                <a:tailEnd/>
              </a14:hiddenLine>
            </a:ext>
          </a:extLst>
        </p:spPr>
        <p:txBody>
          <a:bodyPr wrap="none" lIns="95793" tIns="47896" rIns="95793" bIns="47896">
            <a:spAutoFit/>
          </a:bodyPr>
          <a:lstStyle/>
          <a:p>
            <a:pPr>
              <a:spcBef>
                <a:spcPct val="0"/>
              </a:spcBef>
              <a:buClrTx/>
              <a:buSzTx/>
              <a:buFontTx/>
              <a:buNone/>
            </a:pPr>
            <a:endParaRPr lang="en-GB" sz="4600">
              <a:solidFill>
                <a:srgbClr val="000000"/>
              </a:solidFill>
              <a:latin typeface="Times New Roman" charset="0"/>
            </a:endParaRPr>
          </a:p>
        </p:txBody>
      </p:sp>
      <p:grpSp>
        <p:nvGrpSpPr>
          <p:cNvPr id="1027" name="Group 9"/>
          <p:cNvGrpSpPr>
            <a:grpSpLocks/>
          </p:cNvGrpSpPr>
          <p:nvPr/>
        </p:nvGrpSpPr>
        <p:grpSpPr bwMode="auto">
          <a:xfrm>
            <a:off x="228600" y="304800"/>
            <a:ext cx="533400" cy="561975"/>
            <a:chOff x="146" y="195"/>
            <a:chExt cx="582" cy="669"/>
          </a:xfrm>
        </p:grpSpPr>
        <p:sp>
          <p:nvSpPr>
            <p:cNvPr id="1033" name="Freeform 10"/>
            <p:cNvSpPr>
              <a:spLocks/>
            </p:cNvSpPr>
            <p:nvPr/>
          </p:nvSpPr>
          <p:spPr bwMode="auto">
            <a:xfrm>
              <a:off x="246" y="248"/>
              <a:ext cx="478" cy="612"/>
            </a:xfrm>
            <a:custGeom>
              <a:avLst/>
              <a:gdLst>
                <a:gd name="T0" fmla="*/ 478 w 478"/>
                <a:gd name="T1" fmla="*/ 0 h 614"/>
                <a:gd name="T2" fmla="*/ 478 w 478"/>
                <a:gd name="T3" fmla="*/ 5 h 614"/>
                <a:gd name="T4" fmla="*/ 478 w 478"/>
                <a:gd name="T5" fmla="*/ 23 h 614"/>
                <a:gd name="T6" fmla="*/ 478 w 478"/>
                <a:gd name="T7" fmla="*/ 40 h 614"/>
                <a:gd name="T8" fmla="*/ 477 w 478"/>
                <a:gd name="T9" fmla="*/ 70 h 614"/>
                <a:gd name="T10" fmla="*/ 474 w 478"/>
                <a:gd name="T11" fmla="*/ 106 h 614"/>
                <a:gd name="T12" fmla="*/ 465 w 478"/>
                <a:gd name="T13" fmla="*/ 165 h 614"/>
                <a:gd name="T14" fmla="*/ 459 w 478"/>
                <a:gd name="T15" fmla="*/ 210 h 614"/>
                <a:gd name="T16" fmla="*/ 452 w 478"/>
                <a:gd name="T17" fmla="*/ 242 h 614"/>
                <a:gd name="T18" fmla="*/ 439 w 478"/>
                <a:gd name="T19" fmla="*/ 284 h 614"/>
                <a:gd name="T20" fmla="*/ 403 w 478"/>
                <a:gd name="T21" fmla="*/ 379 h 614"/>
                <a:gd name="T22" fmla="*/ 354 w 478"/>
                <a:gd name="T23" fmla="*/ 470 h 614"/>
                <a:gd name="T24" fmla="*/ 321 w 478"/>
                <a:gd name="T25" fmla="*/ 519 h 614"/>
                <a:gd name="T26" fmla="*/ 287 w 478"/>
                <a:gd name="T27" fmla="*/ 562 h 614"/>
                <a:gd name="T28" fmla="*/ 257 w 478"/>
                <a:gd name="T29" fmla="*/ 597 h 614"/>
                <a:gd name="T30" fmla="*/ 247 w 478"/>
                <a:gd name="T31" fmla="*/ 608 h 614"/>
                <a:gd name="T32" fmla="*/ 246 w 478"/>
                <a:gd name="T33" fmla="*/ 608 h 614"/>
                <a:gd name="T34" fmla="*/ 236 w 478"/>
                <a:gd name="T35" fmla="*/ 598 h 614"/>
                <a:gd name="T36" fmla="*/ 216 w 478"/>
                <a:gd name="T37" fmla="*/ 580 h 614"/>
                <a:gd name="T38" fmla="*/ 206 w 478"/>
                <a:gd name="T39" fmla="*/ 571 h 614"/>
                <a:gd name="T40" fmla="*/ 195 w 478"/>
                <a:gd name="T41" fmla="*/ 559 h 614"/>
                <a:gd name="T42" fmla="*/ 180 w 478"/>
                <a:gd name="T43" fmla="*/ 541 h 614"/>
                <a:gd name="T44" fmla="*/ 159 w 478"/>
                <a:gd name="T45" fmla="*/ 508 h 614"/>
                <a:gd name="T46" fmla="*/ 144 w 478"/>
                <a:gd name="T47" fmla="*/ 485 h 614"/>
                <a:gd name="T48" fmla="*/ 129 w 478"/>
                <a:gd name="T49" fmla="*/ 460 h 614"/>
                <a:gd name="T50" fmla="*/ 105 w 478"/>
                <a:gd name="T51" fmla="*/ 428 h 614"/>
                <a:gd name="T52" fmla="*/ 80 w 478"/>
                <a:gd name="T53" fmla="*/ 396 h 614"/>
                <a:gd name="T54" fmla="*/ 64 w 478"/>
                <a:gd name="T55" fmla="*/ 363 h 614"/>
                <a:gd name="T56" fmla="*/ 54 w 478"/>
                <a:gd name="T57" fmla="*/ 334 h 614"/>
                <a:gd name="T58" fmla="*/ 42 w 478"/>
                <a:gd name="T59" fmla="*/ 300 h 614"/>
                <a:gd name="T60" fmla="*/ 32 w 478"/>
                <a:gd name="T61" fmla="*/ 271 h 614"/>
                <a:gd name="T62" fmla="*/ 23 w 478"/>
                <a:gd name="T63" fmla="*/ 235 h 614"/>
                <a:gd name="T64" fmla="*/ 14 w 478"/>
                <a:gd name="T65" fmla="*/ 197 h 614"/>
                <a:gd name="T66" fmla="*/ 8 w 478"/>
                <a:gd name="T67" fmla="*/ 161 h 614"/>
                <a:gd name="T68" fmla="*/ 1 w 478"/>
                <a:gd name="T69" fmla="*/ 119 h 614"/>
                <a:gd name="T70" fmla="*/ 0 w 478"/>
                <a:gd name="T71" fmla="*/ 72 h 614"/>
                <a:gd name="T72" fmla="*/ 0 w 478"/>
                <a:gd name="T73" fmla="*/ 31 h 614"/>
                <a:gd name="T74" fmla="*/ 0 w 478"/>
                <a:gd name="T75" fmla="*/ 9 h 614"/>
                <a:gd name="T76" fmla="*/ 0 w 478"/>
                <a:gd name="T77" fmla="*/ 0 h 61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478" h="614">
                  <a:moveTo>
                    <a:pt x="0" y="0"/>
                  </a:moveTo>
                  <a:lnTo>
                    <a:pt x="478" y="0"/>
                  </a:lnTo>
                  <a:lnTo>
                    <a:pt x="478" y="5"/>
                  </a:lnTo>
                  <a:lnTo>
                    <a:pt x="478" y="13"/>
                  </a:lnTo>
                  <a:lnTo>
                    <a:pt x="478" y="23"/>
                  </a:lnTo>
                  <a:lnTo>
                    <a:pt x="478" y="31"/>
                  </a:lnTo>
                  <a:lnTo>
                    <a:pt x="478" y="40"/>
                  </a:lnTo>
                  <a:lnTo>
                    <a:pt x="477" y="54"/>
                  </a:lnTo>
                  <a:lnTo>
                    <a:pt x="477" y="70"/>
                  </a:lnTo>
                  <a:lnTo>
                    <a:pt x="475" y="88"/>
                  </a:lnTo>
                  <a:lnTo>
                    <a:pt x="474" y="106"/>
                  </a:lnTo>
                  <a:lnTo>
                    <a:pt x="469" y="148"/>
                  </a:lnTo>
                  <a:lnTo>
                    <a:pt x="465" y="168"/>
                  </a:lnTo>
                  <a:lnTo>
                    <a:pt x="462" y="182"/>
                  </a:lnTo>
                  <a:lnTo>
                    <a:pt x="459" y="213"/>
                  </a:lnTo>
                  <a:lnTo>
                    <a:pt x="455" y="227"/>
                  </a:lnTo>
                  <a:lnTo>
                    <a:pt x="452" y="245"/>
                  </a:lnTo>
                  <a:lnTo>
                    <a:pt x="446" y="265"/>
                  </a:lnTo>
                  <a:lnTo>
                    <a:pt x="439" y="287"/>
                  </a:lnTo>
                  <a:lnTo>
                    <a:pt x="423" y="337"/>
                  </a:lnTo>
                  <a:lnTo>
                    <a:pt x="403" y="382"/>
                  </a:lnTo>
                  <a:lnTo>
                    <a:pt x="380" y="429"/>
                  </a:lnTo>
                  <a:lnTo>
                    <a:pt x="354" y="476"/>
                  </a:lnTo>
                  <a:lnTo>
                    <a:pt x="339" y="500"/>
                  </a:lnTo>
                  <a:lnTo>
                    <a:pt x="321" y="525"/>
                  </a:lnTo>
                  <a:lnTo>
                    <a:pt x="303" y="547"/>
                  </a:lnTo>
                  <a:lnTo>
                    <a:pt x="287" y="568"/>
                  </a:lnTo>
                  <a:lnTo>
                    <a:pt x="272" y="586"/>
                  </a:lnTo>
                  <a:lnTo>
                    <a:pt x="257" y="603"/>
                  </a:lnTo>
                  <a:lnTo>
                    <a:pt x="249" y="612"/>
                  </a:lnTo>
                  <a:lnTo>
                    <a:pt x="247" y="614"/>
                  </a:lnTo>
                  <a:lnTo>
                    <a:pt x="246" y="614"/>
                  </a:lnTo>
                  <a:lnTo>
                    <a:pt x="241" y="610"/>
                  </a:lnTo>
                  <a:lnTo>
                    <a:pt x="236" y="604"/>
                  </a:lnTo>
                  <a:lnTo>
                    <a:pt x="231" y="599"/>
                  </a:lnTo>
                  <a:lnTo>
                    <a:pt x="216" y="586"/>
                  </a:lnTo>
                  <a:lnTo>
                    <a:pt x="211" y="583"/>
                  </a:lnTo>
                  <a:lnTo>
                    <a:pt x="206" y="577"/>
                  </a:lnTo>
                  <a:lnTo>
                    <a:pt x="198" y="570"/>
                  </a:lnTo>
                  <a:lnTo>
                    <a:pt x="195" y="565"/>
                  </a:lnTo>
                  <a:lnTo>
                    <a:pt x="187" y="558"/>
                  </a:lnTo>
                  <a:lnTo>
                    <a:pt x="180" y="547"/>
                  </a:lnTo>
                  <a:lnTo>
                    <a:pt x="170" y="534"/>
                  </a:lnTo>
                  <a:lnTo>
                    <a:pt x="159" y="514"/>
                  </a:lnTo>
                  <a:lnTo>
                    <a:pt x="151" y="505"/>
                  </a:lnTo>
                  <a:lnTo>
                    <a:pt x="144" y="491"/>
                  </a:lnTo>
                  <a:lnTo>
                    <a:pt x="137" y="478"/>
                  </a:lnTo>
                  <a:lnTo>
                    <a:pt x="129" y="466"/>
                  </a:lnTo>
                  <a:lnTo>
                    <a:pt x="116" y="447"/>
                  </a:lnTo>
                  <a:lnTo>
                    <a:pt x="105" y="431"/>
                  </a:lnTo>
                  <a:lnTo>
                    <a:pt x="91" y="417"/>
                  </a:lnTo>
                  <a:lnTo>
                    <a:pt x="80" y="399"/>
                  </a:lnTo>
                  <a:lnTo>
                    <a:pt x="70" y="379"/>
                  </a:lnTo>
                  <a:lnTo>
                    <a:pt x="64" y="366"/>
                  </a:lnTo>
                  <a:lnTo>
                    <a:pt x="59" y="354"/>
                  </a:lnTo>
                  <a:lnTo>
                    <a:pt x="54" y="337"/>
                  </a:lnTo>
                  <a:lnTo>
                    <a:pt x="47" y="321"/>
                  </a:lnTo>
                  <a:lnTo>
                    <a:pt x="42" y="303"/>
                  </a:lnTo>
                  <a:lnTo>
                    <a:pt x="36" y="287"/>
                  </a:lnTo>
                  <a:lnTo>
                    <a:pt x="32" y="274"/>
                  </a:lnTo>
                  <a:lnTo>
                    <a:pt x="28" y="260"/>
                  </a:lnTo>
                  <a:lnTo>
                    <a:pt x="23" y="238"/>
                  </a:lnTo>
                  <a:lnTo>
                    <a:pt x="18" y="218"/>
                  </a:lnTo>
                  <a:lnTo>
                    <a:pt x="14" y="200"/>
                  </a:lnTo>
                  <a:lnTo>
                    <a:pt x="11" y="182"/>
                  </a:lnTo>
                  <a:lnTo>
                    <a:pt x="8" y="164"/>
                  </a:lnTo>
                  <a:lnTo>
                    <a:pt x="5" y="142"/>
                  </a:lnTo>
                  <a:lnTo>
                    <a:pt x="1" y="119"/>
                  </a:lnTo>
                  <a:lnTo>
                    <a:pt x="0" y="97"/>
                  </a:lnTo>
                  <a:lnTo>
                    <a:pt x="0" y="72"/>
                  </a:lnTo>
                  <a:lnTo>
                    <a:pt x="0" y="50"/>
                  </a:lnTo>
                  <a:lnTo>
                    <a:pt x="0" y="31"/>
                  </a:lnTo>
                  <a:lnTo>
                    <a:pt x="0" y="14"/>
                  </a:lnTo>
                  <a:lnTo>
                    <a:pt x="0" y="9"/>
                  </a:lnTo>
                  <a:lnTo>
                    <a:pt x="0" y="3"/>
                  </a:lnTo>
                  <a:lnTo>
                    <a:pt x="0" y="0"/>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34" name="Freeform 11"/>
            <p:cNvSpPr>
              <a:spLocks/>
            </p:cNvSpPr>
            <p:nvPr/>
          </p:nvSpPr>
          <p:spPr bwMode="auto">
            <a:xfrm>
              <a:off x="246" y="240"/>
              <a:ext cx="480" cy="9"/>
            </a:xfrm>
            <a:custGeom>
              <a:avLst/>
              <a:gdLst>
                <a:gd name="T0" fmla="*/ 480 w 480"/>
                <a:gd name="T1" fmla="*/ 9 h 8"/>
                <a:gd name="T2" fmla="*/ 478 w 480"/>
                <a:gd name="T3" fmla="*/ 0 h 8"/>
                <a:gd name="T4" fmla="*/ 0 w 480"/>
                <a:gd name="T5" fmla="*/ 0 h 8"/>
                <a:gd name="T6" fmla="*/ 0 w 480"/>
                <a:gd name="T7" fmla="*/ 11 h 8"/>
                <a:gd name="T8" fmla="*/ 478 w 480"/>
                <a:gd name="T9" fmla="*/ 11 h 8"/>
                <a:gd name="T10" fmla="*/ 480 w 480"/>
                <a:gd name="T11" fmla="*/ 9 h 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0" h="8">
                  <a:moveTo>
                    <a:pt x="480" y="6"/>
                  </a:moveTo>
                  <a:lnTo>
                    <a:pt x="478" y="0"/>
                  </a:lnTo>
                  <a:lnTo>
                    <a:pt x="0" y="0"/>
                  </a:lnTo>
                  <a:lnTo>
                    <a:pt x="0" y="8"/>
                  </a:lnTo>
                  <a:lnTo>
                    <a:pt x="478" y="8"/>
                  </a:lnTo>
                  <a:lnTo>
                    <a:pt x="480" y="6"/>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35" name="Freeform 12"/>
            <p:cNvSpPr>
              <a:spLocks/>
            </p:cNvSpPr>
            <p:nvPr/>
          </p:nvSpPr>
          <p:spPr bwMode="auto">
            <a:xfrm>
              <a:off x="721" y="248"/>
              <a:ext cx="7" cy="23"/>
            </a:xfrm>
            <a:custGeom>
              <a:avLst/>
              <a:gdLst>
                <a:gd name="T0" fmla="*/ 5 w 7"/>
                <a:gd name="T1" fmla="*/ 23 h 23"/>
                <a:gd name="T2" fmla="*/ 5 w 7"/>
                <a:gd name="T3" fmla="*/ 23 h 23"/>
                <a:gd name="T4" fmla="*/ 7 w 7"/>
                <a:gd name="T5" fmla="*/ 5 h 23"/>
                <a:gd name="T6" fmla="*/ 5 w 7"/>
                <a:gd name="T7" fmla="*/ 0 h 23"/>
                <a:gd name="T8" fmla="*/ 0 w 7"/>
                <a:gd name="T9" fmla="*/ 0 h 23"/>
                <a:gd name="T10" fmla="*/ 0 w 7"/>
                <a:gd name="T11" fmla="*/ 5 h 23"/>
                <a:gd name="T12" fmla="*/ 0 w 7"/>
                <a:gd name="T13" fmla="*/ 22 h 23"/>
                <a:gd name="T14" fmla="*/ 0 w 7"/>
                <a:gd name="T15" fmla="*/ 22 h 23"/>
                <a:gd name="T16" fmla="*/ 5 w 7"/>
                <a:gd name="T17" fmla="*/ 23 h 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 h="23">
                  <a:moveTo>
                    <a:pt x="5" y="23"/>
                  </a:moveTo>
                  <a:lnTo>
                    <a:pt x="5" y="23"/>
                  </a:lnTo>
                  <a:lnTo>
                    <a:pt x="7" y="5"/>
                  </a:lnTo>
                  <a:lnTo>
                    <a:pt x="5" y="0"/>
                  </a:lnTo>
                  <a:lnTo>
                    <a:pt x="0" y="0"/>
                  </a:lnTo>
                  <a:lnTo>
                    <a:pt x="0" y="5"/>
                  </a:lnTo>
                  <a:lnTo>
                    <a:pt x="0" y="22"/>
                  </a:lnTo>
                  <a:lnTo>
                    <a:pt x="5" y="23"/>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36" name="Freeform 13"/>
            <p:cNvSpPr>
              <a:spLocks/>
            </p:cNvSpPr>
            <p:nvPr/>
          </p:nvSpPr>
          <p:spPr bwMode="auto">
            <a:xfrm>
              <a:off x="711" y="269"/>
              <a:ext cx="16" cy="127"/>
            </a:xfrm>
            <a:custGeom>
              <a:avLst/>
              <a:gdLst>
                <a:gd name="T0" fmla="*/ 5 w 15"/>
                <a:gd name="T1" fmla="*/ 129 h 126"/>
                <a:gd name="T2" fmla="*/ 5 w 15"/>
                <a:gd name="T3" fmla="*/ 129 h 126"/>
                <a:gd name="T4" fmla="*/ 15 w 15"/>
                <a:gd name="T5" fmla="*/ 89 h 126"/>
                <a:gd name="T6" fmla="*/ 16 w 15"/>
                <a:gd name="T7" fmla="*/ 48 h 126"/>
                <a:gd name="T8" fmla="*/ 18 w 15"/>
                <a:gd name="T9" fmla="*/ 18 h 126"/>
                <a:gd name="T10" fmla="*/ 18 w 15"/>
                <a:gd name="T11" fmla="*/ 1 h 126"/>
                <a:gd name="T12" fmla="*/ 13 w 15"/>
                <a:gd name="T13" fmla="*/ 0 h 126"/>
                <a:gd name="T14" fmla="*/ 13 w 15"/>
                <a:gd name="T15" fmla="*/ 18 h 126"/>
                <a:gd name="T16" fmla="*/ 12 w 15"/>
                <a:gd name="T17" fmla="*/ 48 h 126"/>
                <a:gd name="T18" fmla="*/ 5 w 15"/>
                <a:gd name="T19" fmla="*/ 87 h 126"/>
                <a:gd name="T20" fmla="*/ 0 w 15"/>
                <a:gd name="T21" fmla="*/ 129 h 126"/>
                <a:gd name="T22" fmla="*/ 0 w 15"/>
                <a:gd name="T23" fmla="*/ 129 h 126"/>
                <a:gd name="T24" fmla="*/ 5 w 15"/>
                <a:gd name="T25" fmla="*/ 129 h 12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 h="126">
                  <a:moveTo>
                    <a:pt x="5" y="126"/>
                  </a:moveTo>
                  <a:lnTo>
                    <a:pt x="5" y="126"/>
                  </a:lnTo>
                  <a:lnTo>
                    <a:pt x="12" y="86"/>
                  </a:lnTo>
                  <a:lnTo>
                    <a:pt x="13" y="48"/>
                  </a:lnTo>
                  <a:lnTo>
                    <a:pt x="15" y="18"/>
                  </a:lnTo>
                  <a:lnTo>
                    <a:pt x="15" y="1"/>
                  </a:lnTo>
                  <a:lnTo>
                    <a:pt x="10" y="0"/>
                  </a:lnTo>
                  <a:lnTo>
                    <a:pt x="10" y="18"/>
                  </a:lnTo>
                  <a:lnTo>
                    <a:pt x="9" y="48"/>
                  </a:lnTo>
                  <a:lnTo>
                    <a:pt x="5" y="84"/>
                  </a:lnTo>
                  <a:lnTo>
                    <a:pt x="0" y="126"/>
                  </a:lnTo>
                  <a:lnTo>
                    <a:pt x="5" y="126"/>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37" name="Freeform 14"/>
            <p:cNvSpPr>
              <a:spLocks/>
            </p:cNvSpPr>
            <p:nvPr/>
          </p:nvSpPr>
          <p:spPr bwMode="auto">
            <a:xfrm>
              <a:off x="681" y="395"/>
              <a:ext cx="35" cy="138"/>
            </a:xfrm>
            <a:custGeom>
              <a:avLst/>
              <a:gdLst>
                <a:gd name="T0" fmla="*/ 6 w 34"/>
                <a:gd name="T1" fmla="*/ 136 h 139"/>
                <a:gd name="T2" fmla="*/ 6 w 34"/>
                <a:gd name="T3" fmla="*/ 136 h 139"/>
                <a:gd name="T4" fmla="*/ 21 w 34"/>
                <a:gd name="T5" fmla="*/ 96 h 139"/>
                <a:gd name="T6" fmla="*/ 27 w 34"/>
                <a:gd name="T7" fmla="*/ 67 h 139"/>
                <a:gd name="T8" fmla="*/ 32 w 34"/>
                <a:gd name="T9" fmla="*/ 36 h 139"/>
                <a:gd name="T10" fmla="*/ 37 w 34"/>
                <a:gd name="T11" fmla="*/ 0 h 139"/>
                <a:gd name="T12" fmla="*/ 32 w 34"/>
                <a:gd name="T13" fmla="*/ 0 h 139"/>
                <a:gd name="T14" fmla="*/ 27 w 34"/>
                <a:gd name="T15" fmla="*/ 34 h 139"/>
                <a:gd name="T16" fmla="*/ 22 w 34"/>
                <a:gd name="T17" fmla="*/ 65 h 139"/>
                <a:gd name="T18" fmla="*/ 13 w 34"/>
                <a:gd name="T19" fmla="*/ 94 h 139"/>
                <a:gd name="T20" fmla="*/ 0 w 34"/>
                <a:gd name="T21" fmla="*/ 136 h 139"/>
                <a:gd name="T22" fmla="*/ 0 w 34"/>
                <a:gd name="T23" fmla="*/ 136 h 139"/>
                <a:gd name="T24" fmla="*/ 6 w 34"/>
                <a:gd name="T25" fmla="*/ 136 h 1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4" h="139">
                  <a:moveTo>
                    <a:pt x="6" y="139"/>
                  </a:moveTo>
                  <a:lnTo>
                    <a:pt x="6" y="139"/>
                  </a:lnTo>
                  <a:lnTo>
                    <a:pt x="18" y="99"/>
                  </a:lnTo>
                  <a:lnTo>
                    <a:pt x="24" y="67"/>
                  </a:lnTo>
                  <a:lnTo>
                    <a:pt x="29" y="36"/>
                  </a:lnTo>
                  <a:lnTo>
                    <a:pt x="34" y="0"/>
                  </a:lnTo>
                  <a:lnTo>
                    <a:pt x="29" y="0"/>
                  </a:lnTo>
                  <a:lnTo>
                    <a:pt x="24" y="34"/>
                  </a:lnTo>
                  <a:lnTo>
                    <a:pt x="19" y="65"/>
                  </a:lnTo>
                  <a:lnTo>
                    <a:pt x="13" y="97"/>
                  </a:lnTo>
                  <a:lnTo>
                    <a:pt x="0" y="139"/>
                  </a:lnTo>
                  <a:lnTo>
                    <a:pt x="6" y="139"/>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38" name="Freeform 15"/>
            <p:cNvSpPr>
              <a:spLocks/>
            </p:cNvSpPr>
            <p:nvPr/>
          </p:nvSpPr>
          <p:spPr bwMode="auto">
            <a:xfrm>
              <a:off x="598" y="533"/>
              <a:ext cx="90" cy="189"/>
            </a:xfrm>
            <a:custGeom>
              <a:avLst/>
              <a:gdLst>
                <a:gd name="T0" fmla="*/ 5 w 90"/>
                <a:gd name="T1" fmla="*/ 189 h 189"/>
                <a:gd name="T2" fmla="*/ 5 w 90"/>
                <a:gd name="T3" fmla="*/ 189 h 189"/>
                <a:gd name="T4" fmla="*/ 18 w 90"/>
                <a:gd name="T5" fmla="*/ 168 h 189"/>
                <a:gd name="T6" fmla="*/ 30 w 90"/>
                <a:gd name="T7" fmla="*/ 144 h 189"/>
                <a:gd name="T8" fmla="*/ 43 w 90"/>
                <a:gd name="T9" fmla="*/ 119 h 189"/>
                <a:gd name="T10" fmla="*/ 54 w 90"/>
                <a:gd name="T11" fmla="*/ 97 h 189"/>
                <a:gd name="T12" fmla="*/ 64 w 90"/>
                <a:gd name="T13" fmla="*/ 74 h 189"/>
                <a:gd name="T14" fmla="*/ 72 w 90"/>
                <a:gd name="T15" fmla="*/ 50 h 189"/>
                <a:gd name="T16" fmla="*/ 82 w 90"/>
                <a:gd name="T17" fmla="*/ 27 h 189"/>
                <a:gd name="T18" fmla="*/ 90 w 90"/>
                <a:gd name="T19" fmla="*/ 0 h 189"/>
                <a:gd name="T20" fmla="*/ 84 w 90"/>
                <a:gd name="T21" fmla="*/ 0 h 189"/>
                <a:gd name="T22" fmla="*/ 77 w 90"/>
                <a:gd name="T23" fmla="*/ 23 h 189"/>
                <a:gd name="T24" fmla="*/ 67 w 90"/>
                <a:gd name="T25" fmla="*/ 49 h 189"/>
                <a:gd name="T26" fmla="*/ 58 w 90"/>
                <a:gd name="T27" fmla="*/ 70 h 189"/>
                <a:gd name="T28" fmla="*/ 48 w 90"/>
                <a:gd name="T29" fmla="*/ 94 h 189"/>
                <a:gd name="T30" fmla="*/ 38 w 90"/>
                <a:gd name="T31" fmla="*/ 119 h 189"/>
                <a:gd name="T32" fmla="*/ 26 w 90"/>
                <a:gd name="T33" fmla="*/ 141 h 189"/>
                <a:gd name="T34" fmla="*/ 13 w 90"/>
                <a:gd name="T35" fmla="*/ 164 h 189"/>
                <a:gd name="T36" fmla="*/ 0 w 90"/>
                <a:gd name="T37" fmla="*/ 188 h 189"/>
                <a:gd name="T38" fmla="*/ 0 w 90"/>
                <a:gd name="T39" fmla="*/ 188 h 189"/>
                <a:gd name="T40" fmla="*/ 5 w 90"/>
                <a:gd name="T41" fmla="*/ 189 h 18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0" h="189">
                  <a:moveTo>
                    <a:pt x="5" y="189"/>
                  </a:moveTo>
                  <a:lnTo>
                    <a:pt x="5" y="189"/>
                  </a:lnTo>
                  <a:lnTo>
                    <a:pt x="18" y="168"/>
                  </a:lnTo>
                  <a:lnTo>
                    <a:pt x="30" y="144"/>
                  </a:lnTo>
                  <a:lnTo>
                    <a:pt x="43" y="119"/>
                  </a:lnTo>
                  <a:lnTo>
                    <a:pt x="54" y="97"/>
                  </a:lnTo>
                  <a:lnTo>
                    <a:pt x="64" y="74"/>
                  </a:lnTo>
                  <a:lnTo>
                    <a:pt x="72" y="50"/>
                  </a:lnTo>
                  <a:lnTo>
                    <a:pt x="82" y="27"/>
                  </a:lnTo>
                  <a:lnTo>
                    <a:pt x="90" y="0"/>
                  </a:lnTo>
                  <a:lnTo>
                    <a:pt x="84" y="0"/>
                  </a:lnTo>
                  <a:lnTo>
                    <a:pt x="77" y="23"/>
                  </a:lnTo>
                  <a:lnTo>
                    <a:pt x="67" y="49"/>
                  </a:lnTo>
                  <a:lnTo>
                    <a:pt x="58" y="70"/>
                  </a:lnTo>
                  <a:lnTo>
                    <a:pt x="48" y="94"/>
                  </a:lnTo>
                  <a:lnTo>
                    <a:pt x="38" y="119"/>
                  </a:lnTo>
                  <a:lnTo>
                    <a:pt x="26" y="141"/>
                  </a:lnTo>
                  <a:lnTo>
                    <a:pt x="13" y="164"/>
                  </a:lnTo>
                  <a:lnTo>
                    <a:pt x="0" y="188"/>
                  </a:lnTo>
                  <a:lnTo>
                    <a:pt x="5" y="189"/>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39" name="Freeform 16"/>
            <p:cNvSpPr>
              <a:spLocks/>
            </p:cNvSpPr>
            <p:nvPr/>
          </p:nvSpPr>
          <p:spPr bwMode="auto">
            <a:xfrm>
              <a:off x="491" y="722"/>
              <a:ext cx="113" cy="142"/>
            </a:xfrm>
            <a:custGeom>
              <a:avLst/>
              <a:gdLst>
                <a:gd name="T0" fmla="*/ 2 w 113"/>
                <a:gd name="T1" fmla="*/ 142 h 142"/>
                <a:gd name="T2" fmla="*/ 3 w 113"/>
                <a:gd name="T3" fmla="*/ 140 h 142"/>
                <a:gd name="T4" fmla="*/ 16 w 113"/>
                <a:gd name="T5" fmla="*/ 129 h 142"/>
                <a:gd name="T6" fmla="*/ 44 w 113"/>
                <a:gd name="T7" fmla="*/ 95 h 142"/>
                <a:gd name="T8" fmla="*/ 62 w 113"/>
                <a:gd name="T9" fmla="*/ 74 h 142"/>
                <a:gd name="T10" fmla="*/ 80 w 113"/>
                <a:gd name="T11" fmla="*/ 50 h 142"/>
                <a:gd name="T12" fmla="*/ 97 w 113"/>
                <a:gd name="T13" fmla="*/ 27 h 142"/>
                <a:gd name="T14" fmla="*/ 113 w 113"/>
                <a:gd name="T15" fmla="*/ 1 h 142"/>
                <a:gd name="T16" fmla="*/ 108 w 113"/>
                <a:gd name="T17" fmla="*/ 0 h 142"/>
                <a:gd name="T18" fmla="*/ 92 w 113"/>
                <a:gd name="T19" fmla="*/ 21 h 142"/>
                <a:gd name="T20" fmla="*/ 75 w 113"/>
                <a:gd name="T21" fmla="*/ 46 h 142"/>
                <a:gd name="T22" fmla="*/ 57 w 113"/>
                <a:gd name="T23" fmla="*/ 70 h 142"/>
                <a:gd name="T24" fmla="*/ 39 w 113"/>
                <a:gd name="T25" fmla="*/ 90 h 142"/>
                <a:gd name="T26" fmla="*/ 13 w 113"/>
                <a:gd name="T27" fmla="*/ 124 h 142"/>
                <a:gd name="T28" fmla="*/ 0 w 113"/>
                <a:gd name="T29" fmla="*/ 137 h 142"/>
                <a:gd name="T30" fmla="*/ 3 w 113"/>
                <a:gd name="T31" fmla="*/ 137 h 142"/>
                <a:gd name="T32" fmla="*/ 2 w 113"/>
                <a:gd name="T33" fmla="*/ 142 h 1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13" h="142">
                  <a:moveTo>
                    <a:pt x="2" y="142"/>
                  </a:moveTo>
                  <a:lnTo>
                    <a:pt x="3" y="140"/>
                  </a:lnTo>
                  <a:lnTo>
                    <a:pt x="16" y="129"/>
                  </a:lnTo>
                  <a:lnTo>
                    <a:pt x="44" y="95"/>
                  </a:lnTo>
                  <a:lnTo>
                    <a:pt x="62" y="74"/>
                  </a:lnTo>
                  <a:lnTo>
                    <a:pt x="80" y="50"/>
                  </a:lnTo>
                  <a:lnTo>
                    <a:pt x="97" y="27"/>
                  </a:lnTo>
                  <a:lnTo>
                    <a:pt x="113" y="1"/>
                  </a:lnTo>
                  <a:lnTo>
                    <a:pt x="108" y="0"/>
                  </a:lnTo>
                  <a:lnTo>
                    <a:pt x="92" y="21"/>
                  </a:lnTo>
                  <a:lnTo>
                    <a:pt x="75" y="46"/>
                  </a:lnTo>
                  <a:lnTo>
                    <a:pt x="57" y="70"/>
                  </a:lnTo>
                  <a:lnTo>
                    <a:pt x="39" y="90"/>
                  </a:lnTo>
                  <a:lnTo>
                    <a:pt x="13" y="124"/>
                  </a:lnTo>
                  <a:lnTo>
                    <a:pt x="0" y="137"/>
                  </a:lnTo>
                  <a:lnTo>
                    <a:pt x="3" y="137"/>
                  </a:lnTo>
                  <a:lnTo>
                    <a:pt x="2" y="142"/>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40" name="Freeform 17"/>
            <p:cNvSpPr>
              <a:spLocks/>
            </p:cNvSpPr>
            <p:nvPr/>
          </p:nvSpPr>
          <p:spPr bwMode="auto">
            <a:xfrm>
              <a:off x="449" y="821"/>
              <a:ext cx="43" cy="43"/>
            </a:xfrm>
            <a:custGeom>
              <a:avLst/>
              <a:gdLst>
                <a:gd name="T0" fmla="*/ 0 w 44"/>
                <a:gd name="T1" fmla="*/ 5 h 43"/>
                <a:gd name="T2" fmla="*/ 0 w 44"/>
                <a:gd name="T3" fmla="*/ 5 h 43"/>
                <a:gd name="T4" fmla="*/ 22 w 44"/>
                <a:gd name="T5" fmla="*/ 29 h 43"/>
                <a:gd name="T6" fmla="*/ 40 w 44"/>
                <a:gd name="T7" fmla="*/ 43 h 43"/>
                <a:gd name="T8" fmla="*/ 41 w 44"/>
                <a:gd name="T9" fmla="*/ 38 h 43"/>
                <a:gd name="T10" fmla="*/ 25 w 44"/>
                <a:gd name="T11" fmla="*/ 23 h 43"/>
                <a:gd name="T12" fmla="*/ 5 w 44"/>
                <a:gd name="T13" fmla="*/ 0 h 43"/>
                <a:gd name="T14" fmla="*/ 5 w 44"/>
                <a:gd name="T15" fmla="*/ 0 h 43"/>
                <a:gd name="T16" fmla="*/ 0 w 44"/>
                <a:gd name="T17" fmla="*/ 5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4" h="43">
                  <a:moveTo>
                    <a:pt x="0" y="5"/>
                  </a:moveTo>
                  <a:lnTo>
                    <a:pt x="0" y="5"/>
                  </a:lnTo>
                  <a:lnTo>
                    <a:pt x="25" y="29"/>
                  </a:lnTo>
                  <a:lnTo>
                    <a:pt x="43" y="43"/>
                  </a:lnTo>
                  <a:lnTo>
                    <a:pt x="44" y="38"/>
                  </a:lnTo>
                  <a:lnTo>
                    <a:pt x="28" y="23"/>
                  </a:lnTo>
                  <a:lnTo>
                    <a:pt x="5" y="0"/>
                  </a:lnTo>
                  <a:lnTo>
                    <a:pt x="0" y="5"/>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41" name="Freeform 18"/>
            <p:cNvSpPr>
              <a:spLocks/>
            </p:cNvSpPr>
            <p:nvPr/>
          </p:nvSpPr>
          <p:spPr bwMode="auto">
            <a:xfrm>
              <a:off x="389" y="735"/>
              <a:ext cx="66" cy="91"/>
            </a:xfrm>
            <a:custGeom>
              <a:avLst/>
              <a:gdLst>
                <a:gd name="T0" fmla="*/ 0 w 66"/>
                <a:gd name="T1" fmla="*/ 4 h 90"/>
                <a:gd name="T2" fmla="*/ 0 w 66"/>
                <a:gd name="T3" fmla="*/ 4 h 90"/>
                <a:gd name="T4" fmla="*/ 13 w 66"/>
                <a:gd name="T5" fmla="*/ 27 h 90"/>
                <a:gd name="T6" fmla="*/ 27 w 66"/>
                <a:gd name="T7" fmla="*/ 48 h 90"/>
                <a:gd name="T8" fmla="*/ 35 w 66"/>
                <a:gd name="T9" fmla="*/ 64 h 90"/>
                <a:gd name="T10" fmla="*/ 45 w 66"/>
                <a:gd name="T11" fmla="*/ 73 h 90"/>
                <a:gd name="T12" fmla="*/ 54 w 66"/>
                <a:gd name="T13" fmla="*/ 86 h 90"/>
                <a:gd name="T14" fmla="*/ 61 w 66"/>
                <a:gd name="T15" fmla="*/ 93 h 90"/>
                <a:gd name="T16" fmla="*/ 66 w 66"/>
                <a:gd name="T17" fmla="*/ 88 h 90"/>
                <a:gd name="T18" fmla="*/ 59 w 66"/>
                <a:gd name="T19" fmla="*/ 81 h 90"/>
                <a:gd name="T20" fmla="*/ 48 w 66"/>
                <a:gd name="T21" fmla="*/ 68 h 90"/>
                <a:gd name="T22" fmla="*/ 40 w 66"/>
                <a:gd name="T23" fmla="*/ 59 h 90"/>
                <a:gd name="T24" fmla="*/ 30 w 66"/>
                <a:gd name="T25" fmla="*/ 43 h 90"/>
                <a:gd name="T26" fmla="*/ 18 w 66"/>
                <a:gd name="T27" fmla="*/ 25 h 90"/>
                <a:gd name="T28" fmla="*/ 5 w 66"/>
                <a:gd name="T29" fmla="*/ 0 h 90"/>
                <a:gd name="T30" fmla="*/ 5 w 66"/>
                <a:gd name="T31" fmla="*/ 0 h 90"/>
                <a:gd name="T32" fmla="*/ 0 w 66"/>
                <a:gd name="T33" fmla="*/ 4 h 9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6" h="90">
                  <a:moveTo>
                    <a:pt x="0" y="4"/>
                  </a:moveTo>
                  <a:lnTo>
                    <a:pt x="0" y="4"/>
                  </a:lnTo>
                  <a:lnTo>
                    <a:pt x="13" y="27"/>
                  </a:lnTo>
                  <a:lnTo>
                    <a:pt x="27" y="45"/>
                  </a:lnTo>
                  <a:lnTo>
                    <a:pt x="35" y="61"/>
                  </a:lnTo>
                  <a:lnTo>
                    <a:pt x="45" y="70"/>
                  </a:lnTo>
                  <a:lnTo>
                    <a:pt x="54" y="83"/>
                  </a:lnTo>
                  <a:lnTo>
                    <a:pt x="61" y="90"/>
                  </a:lnTo>
                  <a:lnTo>
                    <a:pt x="66" y="85"/>
                  </a:lnTo>
                  <a:lnTo>
                    <a:pt x="59" y="78"/>
                  </a:lnTo>
                  <a:lnTo>
                    <a:pt x="48" y="65"/>
                  </a:lnTo>
                  <a:lnTo>
                    <a:pt x="40" y="56"/>
                  </a:lnTo>
                  <a:lnTo>
                    <a:pt x="30" y="43"/>
                  </a:lnTo>
                  <a:lnTo>
                    <a:pt x="18" y="25"/>
                  </a:lnTo>
                  <a:lnTo>
                    <a:pt x="5" y="0"/>
                  </a:lnTo>
                  <a:lnTo>
                    <a:pt x="0" y="4"/>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42" name="Freeform 19"/>
            <p:cNvSpPr>
              <a:spLocks/>
            </p:cNvSpPr>
            <p:nvPr/>
          </p:nvSpPr>
          <p:spPr bwMode="auto">
            <a:xfrm>
              <a:off x="290" y="565"/>
              <a:ext cx="104" cy="174"/>
            </a:xfrm>
            <a:custGeom>
              <a:avLst/>
              <a:gdLst>
                <a:gd name="T0" fmla="*/ 0 w 103"/>
                <a:gd name="T1" fmla="*/ 4 h 174"/>
                <a:gd name="T2" fmla="*/ 0 w 103"/>
                <a:gd name="T3" fmla="*/ 4 h 174"/>
                <a:gd name="T4" fmla="*/ 11 w 103"/>
                <a:gd name="T5" fmla="*/ 36 h 174"/>
                <a:gd name="T6" fmla="*/ 23 w 103"/>
                <a:gd name="T7" fmla="*/ 62 h 174"/>
                <a:gd name="T8" fmla="*/ 34 w 103"/>
                <a:gd name="T9" fmla="*/ 82 h 174"/>
                <a:gd name="T10" fmla="*/ 44 w 103"/>
                <a:gd name="T11" fmla="*/ 98 h 174"/>
                <a:gd name="T12" fmla="*/ 60 w 103"/>
                <a:gd name="T13" fmla="*/ 114 h 174"/>
                <a:gd name="T14" fmla="*/ 73 w 103"/>
                <a:gd name="T15" fmla="*/ 130 h 174"/>
                <a:gd name="T16" fmla="*/ 85 w 103"/>
                <a:gd name="T17" fmla="*/ 150 h 174"/>
                <a:gd name="T18" fmla="*/ 101 w 103"/>
                <a:gd name="T19" fmla="*/ 174 h 174"/>
                <a:gd name="T20" fmla="*/ 106 w 103"/>
                <a:gd name="T21" fmla="*/ 170 h 174"/>
                <a:gd name="T22" fmla="*/ 91 w 103"/>
                <a:gd name="T23" fmla="*/ 147 h 174"/>
                <a:gd name="T24" fmla="*/ 77 w 103"/>
                <a:gd name="T25" fmla="*/ 127 h 174"/>
                <a:gd name="T26" fmla="*/ 65 w 103"/>
                <a:gd name="T27" fmla="*/ 110 h 174"/>
                <a:gd name="T28" fmla="*/ 51 w 103"/>
                <a:gd name="T29" fmla="*/ 96 h 174"/>
                <a:gd name="T30" fmla="*/ 39 w 103"/>
                <a:gd name="T31" fmla="*/ 78 h 174"/>
                <a:gd name="T32" fmla="*/ 28 w 103"/>
                <a:gd name="T33" fmla="*/ 58 h 174"/>
                <a:gd name="T34" fmla="*/ 18 w 103"/>
                <a:gd name="T35" fmla="*/ 35 h 174"/>
                <a:gd name="T36" fmla="*/ 6 w 103"/>
                <a:gd name="T37" fmla="*/ 0 h 174"/>
                <a:gd name="T38" fmla="*/ 6 w 103"/>
                <a:gd name="T39" fmla="*/ 0 h 174"/>
                <a:gd name="T40" fmla="*/ 0 w 103"/>
                <a:gd name="T41" fmla="*/ 4 h 17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3" h="174">
                  <a:moveTo>
                    <a:pt x="0" y="4"/>
                  </a:moveTo>
                  <a:lnTo>
                    <a:pt x="0" y="4"/>
                  </a:lnTo>
                  <a:lnTo>
                    <a:pt x="11" y="36"/>
                  </a:lnTo>
                  <a:lnTo>
                    <a:pt x="23" y="62"/>
                  </a:lnTo>
                  <a:lnTo>
                    <a:pt x="34" y="82"/>
                  </a:lnTo>
                  <a:lnTo>
                    <a:pt x="44" y="98"/>
                  </a:lnTo>
                  <a:lnTo>
                    <a:pt x="57" y="114"/>
                  </a:lnTo>
                  <a:lnTo>
                    <a:pt x="70" y="130"/>
                  </a:lnTo>
                  <a:lnTo>
                    <a:pt x="82" y="150"/>
                  </a:lnTo>
                  <a:lnTo>
                    <a:pt x="98" y="174"/>
                  </a:lnTo>
                  <a:lnTo>
                    <a:pt x="103" y="170"/>
                  </a:lnTo>
                  <a:lnTo>
                    <a:pt x="88" y="147"/>
                  </a:lnTo>
                  <a:lnTo>
                    <a:pt x="74" y="127"/>
                  </a:lnTo>
                  <a:lnTo>
                    <a:pt x="62" y="110"/>
                  </a:lnTo>
                  <a:lnTo>
                    <a:pt x="51" y="96"/>
                  </a:lnTo>
                  <a:lnTo>
                    <a:pt x="39" y="78"/>
                  </a:lnTo>
                  <a:lnTo>
                    <a:pt x="28" y="58"/>
                  </a:lnTo>
                  <a:lnTo>
                    <a:pt x="18" y="35"/>
                  </a:lnTo>
                  <a:lnTo>
                    <a:pt x="6" y="0"/>
                  </a:lnTo>
                  <a:lnTo>
                    <a:pt x="0" y="4"/>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43" name="Freeform 20"/>
            <p:cNvSpPr>
              <a:spLocks/>
            </p:cNvSpPr>
            <p:nvPr/>
          </p:nvSpPr>
          <p:spPr bwMode="auto">
            <a:xfrm>
              <a:off x="246" y="390"/>
              <a:ext cx="50" cy="180"/>
            </a:xfrm>
            <a:custGeom>
              <a:avLst/>
              <a:gdLst>
                <a:gd name="T0" fmla="*/ 0 w 50"/>
                <a:gd name="T1" fmla="*/ 0 h 181"/>
                <a:gd name="T2" fmla="*/ 1 w 50"/>
                <a:gd name="T3" fmla="*/ 0 h 181"/>
                <a:gd name="T4" fmla="*/ 8 w 50"/>
                <a:gd name="T5" fmla="*/ 42 h 181"/>
                <a:gd name="T6" fmla="*/ 14 w 50"/>
                <a:gd name="T7" fmla="*/ 76 h 181"/>
                <a:gd name="T8" fmla="*/ 26 w 50"/>
                <a:gd name="T9" fmla="*/ 117 h 181"/>
                <a:gd name="T10" fmla="*/ 44 w 50"/>
                <a:gd name="T11" fmla="*/ 178 h 181"/>
                <a:gd name="T12" fmla="*/ 50 w 50"/>
                <a:gd name="T13" fmla="*/ 174 h 181"/>
                <a:gd name="T14" fmla="*/ 31 w 50"/>
                <a:gd name="T15" fmla="*/ 115 h 181"/>
                <a:gd name="T16" fmla="*/ 21 w 50"/>
                <a:gd name="T17" fmla="*/ 76 h 181"/>
                <a:gd name="T18" fmla="*/ 13 w 50"/>
                <a:gd name="T19" fmla="*/ 40 h 181"/>
                <a:gd name="T20" fmla="*/ 8 w 50"/>
                <a:gd name="T21" fmla="*/ 0 h 181"/>
                <a:gd name="T22" fmla="*/ 8 w 50"/>
                <a:gd name="T23" fmla="*/ 0 h 181"/>
                <a:gd name="T24" fmla="*/ 0 w 50"/>
                <a:gd name="T25" fmla="*/ 0 h 18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0" h="181">
                  <a:moveTo>
                    <a:pt x="0" y="0"/>
                  </a:moveTo>
                  <a:lnTo>
                    <a:pt x="1" y="0"/>
                  </a:lnTo>
                  <a:lnTo>
                    <a:pt x="8" y="42"/>
                  </a:lnTo>
                  <a:lnTo>
                    <a:pt x="14" y="76"/>
                  </a:lnTo>
                  <a:lnTo>
                    <a:pt x="26" y="120"/>
                  </a:lnTo>
                  <a:lnTo>
                    <a:pt x="44" y="181"/>
                  </a:lnTo>
                  <a:lnTo>
                    <a:pt x="50" y="177"/>
                  </a:lnTo>
                  <a:lnTo>
                    <a:pt x="31" y="118"/>
                  </a:lnTo>
                  <a:lnTo>
                    <a:pt x="21" y="76"/>
                  </a:lnTo>
                  <a:lnTo>
                    <a:pt x="13" y="40"/>
                  </a:lnTo>
                  <a:lnTo>
                    <a:pt x="8" y="0"/>
                  </a:lnTo>
                  <a:lnTo>
                    <a:pt x="0" y="0"/>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44" name="Freeform 21"/>
            <p:cNvSpPr>
              <a:spLocks/>
            </p:cNvSpPr>
            <p:nvPr/>
          </p:nvSpPr>
          <p:spPr bwMode="auto">
            <a:xfrm>
              <a:off x="241" y="240"/>
              <a:ext cx="12" cy="149"/>
            </a:xfrm>
            <a:custGeom>
              <a:avLst/>
              <a:gdLst>
                <a:gd name="T0" fmla="*/ 4 w 12"/>
                <a:gd name="T1" fmla="*/ 0 h 148"/>
                <a:gd name="T2" fmla="*/ 0 w 12"/>
                <a:gd name="T3" fmla="*/ 6 h 148"/>
                <a:gd name="T4" fmla="*/ 0 w 12"/>
                <a:gd name="T5" fmla="*/ 19 h 148"/>
                <a:gd name="T6" fmla="*/ 0 w 12"/>
                <a:gd name="T7" fmla="*/ 56 h 148"/>
                <a:gd name="T8" fmla="*/ 2 w 12"/>
                <a:gd name="T9" fmla="*/ 106 h 148"/>
                <a:gd name="T10" fmla="*/ 4 w 12"/>
                <a:gd name="T11" fmla="*/ 151 h 148"/>
                <a:gd name="T12" fmla="*/ 12 w 12"/>
                <a:gd name="T13" fmla="*/ 151 h 148"/>
                <a:gd name="T14" fmla="*/ 7 w 12"/>
                <a:gd name="T15" fmla="*/ 106 h 148"/>
                <a:gd name="T16" fmla="*/ 5 w 12"/>
                <a:gd name="T17" fmla="*/ 56 h 148"/>
                <a:gd name="T18" fmla="*/ 5 w 12"/>
                <a:gd name="T19" fmla="*/ 19 h 148"/>
                <a:gd name="T20" fmla="*/ 5 w 12"/>
                <a:gd name="T21" fmla="*/ 6 h 148"/>
                <a:gd name="T22" fmla="*/ 4 w 12"/>
                <a:gd name="T23" fmla="*/ 8 h 148"/>
                <a:gd name="T24" fmla="*/ 4 w 12"/>
                <a:gd name="T25" fmla="*/ 0 h 148"/>
                <a:gd name="T26" fmla="*/ 0 w 12"/>
                <a:gd name="T27" fmla="*/ 0 h 148"/>
                <a:gd name="T28" fmla="*/ 0 w 12"/>
                <a:gd name="T29" fmla="*/ 6 h 148"/>
                <a:gd name="T30" fmla="*/ 4 w 12"/>
                <a:gd name="T31" fmla="*/ 0 h 1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 h="148">
                  <a:moveTo>
                    <a:pt x="4" y="0"/>
                  </a:moveTo>
                  <a:lnTo>
                    <a:pt x="0" y="6"/>
                  </a:lnTo>
                  <a:lnTo>
                    <a:pt x="0" y="19"/>
                  </a:lnTo>
                  <a:lnTo>
                    <a:pt x="0" y="56"/>
                  </a:lnTo>
                  <a:lnTo>
                    <a:pt x="2" y="103"/>
                  </a:lnTo>
                  <a:lnTo>
                    <a:pt x="4" y="148"/>
                  </a:lnTo>
                  <a:lnTo>
                    <a:pt x="12" y="148"/>
                  </a:lnTo>
                  <a:lnTo>
                    <a:pt x="7" y="103"/>
                  </a:lnTo>
                  <a:lnTo>
                    <a:pt x="5" y="56"/>
                  </a:lnTo>
                  <a:lnTo>
                    <a:pt x="5" y="19"/>
                  </a:lnTo>
                  <a:lnTo>
                    <a:pt x="5" y="6"/>
                  </a:lnTo>
                  <a:lnTo>
                    <a:pt x="4" y="8"/>
                  </a:lnTo>
                  <a:lnTo>
                    <a:pt x="4" y="0"/>
                  </a:lnTo>
                  <a:lnTo>
                    <a:pt x="0" y="0"/>
                  </a:lnTo>
                  <a:lnTo>
                    <a:pt x="0" y="6"/>
                  </a:lnTo>
                  <a:lnTo>
                    <a:pt x="4" y="0"/>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45" name="Freeform 22"/>
            <p:cNvSpPr>
              <a:spLocks/>
            </p:cNvSpPr>
            <p:nvPr/>
          </p:nvSpPr>
          <p:spPr bwMode="auto">
            <a:xfrm>
              <a:off x="146" y="197"/>
              <a:ext cx="514" cy="654"/>
            </a:xfrm>
            <a:custGeom>
              <a:avLst/>
              <a:gdLst>
                <a:gd name="T0" fmla="*/ 510 w 514"/>
                <a:gd name="T1" fmla="*/ 2 h 655"/>
                <a:gd name="T2" fmla="*/ 511 w 514"/>
                <a:gd name="T3" fmla="*/ 0 h 655"/>
                <a:gd name="T4" fmla="*/ 513 w 514"/>
                <a:gd name="T5" fmla="*/ 2 h 655"/>
                <a:gd name="T6" fmla="*/ 513 w 514"/>
                <a:gd name="T7" fmla="*/ 17 h 655"/>
                <a:gd name="T8" fmla="*/ 508 w 514"/>
                <a:gd name="T9" fmla="*/ 60 h 655"/>
                <a:gd name="T10" fmla="*/ 506 w 514"/>
                <a:gd name="T11" fmla="*/ 105 h 655"/>
                <a:gd name="T12" fmla="*/ 503 w 514"/>
                <a:gd name="T13" fmla="*/ 141 h 655"/>
                <a:gd name="T14" fmla="*/ 498 w 514"/>
                <a:gd name="T15" fmla="*/ 181 h 655"/>
                <a:gd name="T16" fmla="*/ 492 w 514"/>
                <a:gd name="T17" fmla="*/ 215 h 655"/>
                <a:gd name="T18" fmla="*/ 485 w 514"/>
                <a:gd name="T19" fmla="*/ 249 h 655"/>
                <a:gd name="T20" fmla="*/ 475 w 514"/>
                <a:gd name="T21" fmla="*/ 287 h 655"/>
                <a:gd name="T22" fmla="*/ 464 w 514"/>
                <a:gd name="T23" fmla="*/ 335 h 655"/>
                <a:gd name="T24" fmla="*/ 441 w 514"/>
                <a:gd name="T25" fmla="*/ 405 h 655"/>
                <a:gd name="T26" fmla="*/ 421 w 514"/>
                <a:gd name="T27" fmla="*/ 452 h 655"/>
                <a:gd name="T28" fmla="*/ 396 w 514"/>
                <a:gd name="T29" fmla="*/ 501 h 655"/>
                <a:gd name="T30" fmla="*/ 359 w 514"/>
                <a:gd name="T31" fmla="*/ 553 h 655"/>
                <a:gd name="T32" fmla="*/ 316 w 514"/>
                <a:gd name="T33" fmla="*/ 602 h 655"/>
                <a:gd name="T34" fmla="*/ 280 w 514"/>
                <a:gd name="T35" fmla="*/ 638 h 655"/>
                <a:gd name="T36" fmla="*/ 269 w 514"/>
                <a:gd name="T37" fmla="*/ 649 h 655"/>
                <a:gd name="T38" fmla="*/ 265 w 514"/>
                <a:gd name="T39" fmla="*/ 652 h 655"/>
                <a:gd name="T40" fmla="*/ 259 w 514"/>
                <a:gd name="T41" fmla="*/ 647 h 655"/>
                <a:gd name="T42" fmla="*/ 247 w 514"/>
                <a:gd name="T43" fmla="*/ 638 h 655"/>
                <a:gd name="T44" fmla="*/ 226 w 514"/>
                <a:gd name="T45" fmla="*/ 622 h 655"/>
                <a:gd name="T46" fmla="*/ 218 w 514"/>
                <a:gd name="T47" fmla="*/ 613 h 655"/>
                <a:gd name="T48" fmla="*/ 206 w 514"/>
                <a:gd name="T49" fmla="*/ 597 h 655"/>
                <a:gd name="T50" fmla="*/ 185 w 514"/>
                <a:gd name="T51" fmla="*/ 573 h 655"/>
                <a:gd name="T52" fmla="*/ 160 w 514"/>
                <a:gd name="T53" fmla="*/ 535 h 655"/>
                <a:gd name="T54" fmla="*/ 116 w 514"/>
                <a:gd name="T55" fmla="*/ 459 h 655"/>
                <a:gd name="T56" fmla="*/ 82 w 514"/>
                <a:gd name="T57" fmla="*/ 387 h 655"/>
                <a:gd name="T58" fmla="*/ 65 w 514"/>
                <a:gd name="T59" fmla="*/ 346 h 655"/>
                <a:gd name="T60" fmla="*/ 47 w 514"/>
                <a:gd name="T61" fmla="*/ 293 h 655"/>
                <a:gd name="T62" fmla="*/ 24 w 514"/>
                <a:gd name="T63" fmla="*/ 206 h 655"/>
                <a:gd name="T64" fmla="*/ 11 w 514"/>
                <a:gd name="T65" fmla="*/ 132 h 655"/>
                <a:gd name="T66" fmla="*/ 5 w 514"/>
                <a:gd name="T67" fmla="*/ 82 h 655"/>
                <a:gd name="T68" fmla="*/ 1 w 514"/>
                <a:gd name="T69" fmla="*/ 35 h 655"/>
                <a:gd name="T70" fmla="*/ 0 w 514"/>
                <a:gd name="T71" fmla="*/ 11 h 655"/>
                <a:gd name="T72" fmla="*/ 1 w 514"/>
                <a:gd name="T73" fmla="*/ 2 h 65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14" h="655">
                  <a:moveTo>
                    <a:pt x="1" y="2"/>
                  </a:moveTo>
                  <a:lnTo>
                    <a:pt x="510" y="2"/>
                  </a:lnTo>
                  <a:lnTo>
                    <a:pt x="511" y="2"/>
                  </a:lnTo>
                  <a:lnTo>
                    <a:pt x="511" y="0"/>
                  </a:lnTo>
                  <a:lnTo>
                    <a:pt x="513" y="0"/>
                  </a:lnTo>
                  <a:lnTo>
                    <a:pt x="513" y="2"/>
                  </a:lnTo>
                  <a:lnTo>
                    <a:pt x="514" y="8"/>
                  </a:lnTo>
                  <a:lnTo>
                    <a:pt x="513" y="17"/>
                  </a:lnTo>
                  <a:lnTo>
                    <a:pt x="511" y="29"/>
                  </a:lnTo>
                  <a:lnTo>
                    <a:pt x="508" y="60"/>
                  </a:lnTo>
                  <a:lnTo>
                    <a:pt x="508" y="89"/>
                  </a:lnTo>
                  <a:lnTo>
                    <a:pt x="506" y="105"/>
                  </a:lnTo>
                  <a:lnTo>
                    <a:pt x="505" y="121"/>
                  </a:lnTo>
                  <a:lnTo>
                    <a:pt x="503" y="141"/>
                  </a:lnTo>
                  <a:lnTo>
                    <a:pt x="500" y="161"/>
                  </a:lnTo>
                  <a:lnTo>
                    <a:pt x="498" y="181"/>
                  </a:lnTo>
                  <a:lnTo>
                    <a:pt x="495" y="199"/>
                  </a:lnTo>
                  <a:lnTo>
                    <a:pt x="492" y="215"/>
                  </a:lnTo>
                  <a:lnTo>
                    <a:pt x="490" y="231"/>
                  </a:lnTo>
                  <a:lnTo>
                    <a:pt x="485" y="249"/>
                  </a:lnTo>
                  <a:lnTo>
                    <a:pt x="480" y="267"/>
                  </a:lnTo>
                  <a:lnTo>
                    <a:pt x="475" y="287"/>
                  </a:lnTo>
                  <a:lnTo>
                    <a:pt x="469" y="311"/>
                  </a:lnTo>
                  <a:lnTo>
                    <a:pt x="464" y="338"/>
                  </a:lnTo>
                  <a:lnTo>
                    <a:pt x="455" y="361"/>
                  </a:lnTo>
                  <a:lnTo>
                    <a:pt x="441" y="408"/>
                  </a:lnTo>
                  <a:lnTo>
                    <a:pt x="433" y="432"/>
                  </a:lnTo>
                  <a:lnTo>
                    <a:pt x="421" y="455"/>
                  </a:lnTo>
                  <a:lnTo>
                    <a:pt x="410" y="479"/>
                  </a:lnTo>
                  <a:lnTo>
                    <a:pt x="396" y="504"/>
                  </a:lnTo>
                  <a:lnTo>
                    <a:pt x="380" y="529"/>
                  </a:lnTo>
                  <a:lnTo>
                    <a:pt x="359" y="556"/>
                  </a:lnTo>
                  <a:lnTo>
                    <a:pt x="337" y="581"/>
                  </a:lnTo>
                  <a:lnTo>
                    <a:pt x="316" y="605"/>
                  </a:lnTo>
                  <a:lnTo>
                    <a:pt x="295" y="625"/>
                  </a:lnTo>
                  <a:lnTo>
                    <a:pt x="280" y="641"/>
                  </a:lnTo>
                  <a:lnTo>
                    <a:pt x="273" y="646"/>
                  </a:lnTo>
                  <a:lnTo>
                    <a:pt x="269" y="652"/>
                  </a:lnTo>
                  <a:lnTo>
                    <a:pt x="267" y="654"/>
                  </a:lnTo>
                  <a:lnTo>
                    <a:pt x="265" y="655"/>
                  </a:lnTo>
                  <a:lnTo>
                    <a:pt x="264" y="654"/>
                  </a:lnTo>
                  <a:lnTo>
                    <a:pt x="259" y="650"/>
                  </a:lnTo>
                  <a:lnTo>
                    <a:pt x="254" y="646"/>
                  </a:lnTo>
                  <a:lnTo>
                    <a:pt x="247" y="641"/>
                  </a:lnTo>
                  <a:lnTo>
                    <a:pt x="232" y="630"/>
                  </a:lnTo>
                  <a:lnTo>
                    <a:pt x="226" y="625"/>
                  </a:lnTo>
                  <a:lnTo>
                    <a:pt x="223" y="619"/>
                  </a:lnTo>
                  <a:lnTo>
                    <a:pt x="218" y="616"/>
                  </a:lnTo>
                  <a:lnTo>
                    <a:pt x="213" y="609"/>
                  </a:lnTo>
                  <a:lnTo>
                    <a:pt x="206" y="600"/>
                  </a:lnTo>
                  <a:lnTo>
                    <a:pt x="196" y="589"/>
                  </a:lnTo>
                  <a:lnTo>
                    <a:pt x="185" y="576"/>
                  </a:lnTo>
                  <a:lnTo>
                    <a:pt x="173" y="558"/>
                  </a:lnTo>
                  <a:lnTo>
                    <a:pt x="160" y="538"/>
                  </a:lnTo>
                  <a:lnTo>
                    <a:pt x="144" y="515"/>
                  </a:lnTo>
                  <a:lnTo>
                    <a:pt x="116" y="462"/>
                  </a:lnTo>
                  <a:lnTo>
                    <a:pt x="91" y="414"/>
                  </a:lnTo>
                  <a:lnTo>
                    <a:pt x="82" y="390"/>
                  </a:lnTo>
                  <a:lnTo>
                    <a:pt x="72" y="369"/>
                  </a:lnTo>
                  <a:lnTo>
                    <a:pt x="65" y="349"/>
                  </a:lnTo>
                  <a:lnTo>
                    <a:pt x="57" y="331"/>
                  </a:lnTo>
                  <a:lnTo>
                    <a:pt x="47" y="293"/>
                  </a:lnTo>
                  <a:lnTo>
                    <a:pt x="36" y="251"/>
                  </a:lnTo>
                  <a:lnTo>
                    <a:pt x="24" y="206"/>
                  </a:lnTo>
                  <a:lnTo>
                    <a:pt x="16" y="157"/>
                  </a:lnTo>
                  <a:lnTo>
                    <a:pt x="11" y="132"/>
                  </a:lnTo>
                  <a:lnTo>
                    <a:pt x="8" y="107"/>
                  </a:lnTo>
                  <a:lnTo>
                    <a:pt x="5" y="82"/>
                  </a:lnTo>
                  <a:lnTo>
                    <a:pt x="3" y="56"/>
                  </a:lnTo>
                  <a:lnTo>
                    <a:pt x="1" y="35"/>
                  </a:lnTo>
                  <a:lnTo>
                    <a:pt x="0" y="17"/>
                  </a:lnTo>
                  <a:lnTo>
                    <a:pt x="0" y="11"/>
                  </a:lnTo>
                  <a:lnTo>
                    <a:pt x="0" y="6"/>
                  </a:lnTo>
                  <a:lnTo>
                    <a:pt x="1" y="2"/>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46" name="Freeform 23"/>
            <p:cNvSpPr>
              <a:spLocks/>
            </p:cNvSpPr>
            <p:nvPr/>
          </p:nvSpPr>
          <p:spPr bwMode="auto">
            <a:xfrm>
              <a:off x="148" y="199"/>
              <a:ext cx="184" cy="174"/>
            </a:xfrm>
            <a:custGeom>
              <a:avLst/>
              <a:gdLst>
                <a:gd name="T0" fmla="*/ 17 w 184"/>
                <a:gd name="T1" fmla="*/ 0 h 175"/>
                <a:gd name="T2" fmla="*/ 184 w 184"/>
                <a:gd name="T3" fmla="*/ 0 h 175"/>
                <a:gd name="T4" fmla="*/ 182 w 184"/>
                <a:gd name="T5" fmla="*/ 172 h 175"/>
                <a:gd name="T6" fmla="*/ 15 w 184"/>
                <a:gd name="T7" fmla="*/ 172 h 175"/>
                <a:gd name="T8" fmla="*/ 15 w 184"/>
                <a:gd name="T9" fmla="*/ 172 h 175"/>
                <a:gd name="T10" fmla="*/ 17 w 184"/>
                <a:gd name="T11" fmla="*/ 172 h 175"/>
                <a:gd name="T12" fmla="*/ 18 w 184"/>
                <a:gd name="T13" fmla="*/ 169 h 175"/>
                <a:gd name="T14" fmla="*/ 17 w 184"/>
                <a:gd name="T15" fmla="*/ 165 h 175"/>
                <a:gd name="T16" fmla="*/ 15 w 184"/>
                <a:gd name="T17" fmla="*/ 158 h 175"/>
                <a:gd name="T18" fmla="*/ 15 w 184"/>
                <a:gd name="T19" fmla="*/ 154 h 175"/>
                <a:gd name="T20" fmla="*/ 15 w 184"/>
                <a:gd name="T21" fmla="*/ 151 h 175"/>
                <a:gd name="T22" fmla="*/ 15 w 184"/>
                <a:gd name="T23" fmla="*/ 145 h 175"/>
                <a:gd name="T24" fmla="*/ 13 w 184"/>
                <a:gd name="T25" fmla="*/ 136 h 175"/>
                <a:gd name="T26" fmla="*/ 12 w 184"/>
                <a:gd name="T27" fmla="*/ 129 h 175"/>
                <a:gd name="T28" fmla="*/ 10 w 184"/>
                <a:gd name="T29" fmla="*/ 120 h 175"/>
                <a:gd name="T30" fmla="*/ 8 w 184"/>
                <a:gd name="T31" fmla="*/ 109 h 175"/>
                <a:gd name="T32" fmla="*/ 8 w 184"/>
                <a:gd name="T33" fmla="*/ 100 h 175"/>
                <a:gd name="T34" fmla="*/ 7 w 184"/>
                <a:gd name="T35" fmla="*/ 91 h 175"/>
                <a:gd name="T36" fmla="*/ 5 w 184"/>
                <a:gd name="T37" fmla="*/ 85 h 175"/>
                <a:gd name="T38" fmla="*/ 2 w 184"/>
                <a:gd name="T39" fmla="*/ 65 h 175"/>
                <a:gd name="T40" fmla="*/ 2 w 184"/>
                <a:gd name="T41" fmla="*/ 45 h 175"/>
                <a:gd name="T42" fmla="*/ 2 w 184"/>
                <a:gd name="T43" fmla="*/ 40 h 175"/>
                <a:gd name="T44" fmla="*/ 2 w 184"/>
                <a:gd name="T45" fmla="*/ 33 h 175"/>
                <a:gd name="T46" fmla="*/ 2 w 184"/>
                <a:gd name="T47" fmla="*/ 20 h 175"/>
                <a:gd name="T48" fmla="*/ 0 w 184"/>
                <a:gd name="T49" fmla="*/ 11 h 175"/>
                <a:gd name="T50" fmla="*/ 0 w 184"/>
                <a:gd name="T51" fmla="*/ 6 h 175"/>
                <a:gd name="T52" fmla="*/ 0 w 184"/>
                <a:gd name="T53" fmla="*/ 2 h 175"/>
                <a:gd name="T54" fmla="*/ 0 w 184"/>
                <a:gd name="T55" fmla="*/ 0 h 175"/>
                <a:gd name="T56" fmla="*/ 17 w 184"/>
                <a:gd name="T57" fmla="*/ 0 h 17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84" h="175">
                  <a:moveTo>
                    <a:pt x="17" y="0"/>
                  </a:moveTo>
                  <a:lnTo>
                    <a:pt x="184" y="0"/>
                  </a:lnTo>
                  <a:lnTo>
                    <a:pt x="182" y="175"/>
                  </a:lnTo>
                  <a:lnTo>
                    <a:pt x="15" y="175"/>
                  </a:lnTo>
                  <a:lnTo>
                    <a:pt x="17" y="175"/>
                  </a:lnTo>
                  <a:lnTo>
                    <a:pt x="18" y="172"/>
                  </a:lnTo>
                  <a:lnTo>
                    <a:pt x="17" y="168"/>
                  </a:lnTo>
                  <a:lnTo>
                    <a:pt x="15" y="161"/>
                  </a:lnTo>
                  <a:lnTo>
                    <a:pt x="15" y="157"/>
                  </a:lnTo>
                  <a:lnTo>
                    <a:pt x="15" y="154"/>
                  </a:lnTo>
                  <a:lnTo>
                    <a:pt x="15" y="148"/>
                  </a:lnTo>
                  <a:lnTo>
                    <a:pt x="13" y="139"/>
                  </a:lnTo>
                  <a:lnTo>
                    <a:pt x="12" y="132"/>
                  </a:lnTo>
                  <a:lnTo>
                    <a:pt x="10" y="123"/>
                  </a:lnTo>
                  <a:lnTo>
                    <a:pt x="8" y="112"/>
                  </a:lnTo>
                  <a:lnTo>
                    <a:pt x="8" y="103"/>
                  </a:lnTo>
                  <a:lnTo>
                    <a:pt x="7" y="94"/>
                  </a:lnTo>
                  <a:lnTo>
                    <a:pt x="5" y="85"/>
                  </a:lnTo>
                  <a:lnTo>
                    <a:pt x="2" y="65"/>
                  </a:lnTo>
                  <a:lnTo>
                    <a:pt x="2" y="45"/>
                  </a:lnTo>
                  <a:lnTo>
                    <a:pt x="2" y="40"/>
                  </a:lnTo>
                  <a:lnTo>
                    <a:pt x="2" y="33"/>
                  </a:lnTo>
                  <a:lnTo>
                    <a:pt x="2" y="20"/>
                  </a:lnTo>
                  <a:lnTo>
                    <a:pt x="0" y="11"/>
                  </a:lnTo>
                  <a:lnTo>
                    <a:pt x="0" y="6"/>
                  </a:lnTo>
                  <a:lnTo>
                    <a:pt x="0" y="2"/>
                  </a:lnTo>
                  <a:lnTo>
                    <a:pt x="0" y="0"/>
                  </a:lnTo>
                  <a:lnTo>
                    <a:pt x="17" y="0"/>
                  </a:lnTo>
                  <a:close/>
                </a:path>
              </a:pathLst>
            </a:custGeom>
            <a:solidFill>
              <a:srgbClr val="61BFF3"/>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47" name="Freeform 24"/>
            <p:cNvSpPr>
              <a:spLocks/>
            </p:cNvSpPr>
            <p:nvPr/>
          </p:nvSpPr>
          <p:spPr bwMode="auto">
            <a:xfrm>
              <a:off x="160" y="206"/>
              <a:ext cx="59" cy="89"/>
            </a:xfrm>
            <a:custGeom>
              <a:avLst/>
              <a:gdLst>
                <a:gd name="T0" fmla="*/ 20 w 58"/>
                <a:gd name="T1" fmla="*/ 25 h 89"/>
                <a:gd name="T2" fmla="*/ 22 w 58"/>
                <a:gd name="T3" fmla="*/ 24 h 89"/>
                <a:gd name="T4" fmla="*/ 20 w 58"/>
                <a:gd name="T5" fmla="*/ 18 h 89"/>
                <a:gd name="T6" fmla="*/ 20 w 58"/>
                <a:gd name="T7" fmla="*/ 15 h 89"/>
                <a:gd name="T8" fmla="*/ 25 w 58"/>
                <a:gd name="T9" fmla="*/ 13 h 89"/>
                <a:gd name="T10" fmla="*/ 23 w 58"/>
                <a:gd name="T11" fmla="*/ 11 h 89"/>
                <a:gd name="T12" fmla="*/ 27 w 58"/>
                <a:gd name="T13" fmla="*/ 7 h 89"/>
                <a:gd name="T14" fmla="*/ 33 w 58"/>
                <a:gd name="T15" fmla="*/ 6 h 89"/>
                <a:gd name="T16" fmla="*/ 36 w 58"/>
                <a:gd name="T17" fmla="*/ 4 h 89"/>
                <a:gd name="T18" fmla="*/ 43 w 58"/>
                <a:gd name="T19" fmla="*/ 2 h 89"/>
                <a:gd name="T20" fmla="*/ 44 w 58"/>
                <a:gd name="T21" fmla="*/ 4 h 89"/>
                <a:gd name="T22" fmla="*/ 44 w 58"/>
                <a:gd name="T23" fmla="*/ 7 h 89"/>
                <a:gd name="T24" fmla="*/ 44 w 58"/>
                <a:gd name="T25" fmla="*/ 9 h 89"/>
                <a:gd name="T26" fmla="*/ 46 w 58"/>
                <a:gd name="T27" fmla="*/ 27 h 89"/>
                <a:gd name="T28" fmla="*/ 41 w 58"/>
                <a:gd name="T29" fmla="*/ 33 h 89"/>
                <a:gd name="T30" fmla="*/ 36 w 58"/>
                <a:gd name="T31" fmla="*/ 34 h 89"/>
                <a:gd name="T32" fmla="*/ 36 w 58"/>
                <a:gd name="T33" fmla="*/ 42 h 89"/>
                <a:gd name="T34" fmla="*/ 39 w 58"/>
                <a:gd name="T35" fmla="*/ 45 h 89"/>
                <a:gd name="T36" fmla="*/ 41 w 58"/>
                <a:gd name="T37" fmla="*/ 54 h 89"/>
                <a:gd name="T38" fmla="*/ 44 w 58"/>
                <a:gd name="T39" fmla="*/ 33 h 89"/>
                <a:gd name="T40" fmla="*/ 46 w 58"/>
                <a:gd name="T41" fmla="*/ 31 h 89"/>
                <a:gd name="T42" fmla="*/ 49 w 58"/>
                <a:gd name="T43" fmla="*/ 31 h 89"/>
                <a:gd name="T44" fmla="*/ 54 w 58"/>
                <a:gd name="T45" fmla="*/ 31 h 89"/>
                <a:gd name="T46" fmla="*/ 61 w 58"/>
                <a:gd name="T47" fmla="*/ 38 h 89"/>
                <a:gd name="T48" fmla="*/ 54 w 58"/>
                <a:gd name="T49" fmla="*/ 40 h 89"/>
                <a:gd name="T50" fmla="*/ 49 w 58"/>
                <a:gd name="T51" fmla="*/ 34 h 89"/>
                <a:gd name="T52" fmla="*/ 46 w 58"/>
                <a:gd name="T53" fmla="*/ 34 h 89"/>
                <a:gd name="T54" fmla="*/ 44 w 58"/>
                <a:gd name="T55" fmla="*/ 36 h 89"/>
                <a:gd name="T56" fmla="*/ 46 w 58"/>
                <a:gd name="T57" fmla="*/ 40 h 89"/>
                <a:gd name="T58" fmla="*/ 46 w 58"/>
                <a:gd name="T59" fmla="*/ 51 h 89"/>
                <a:gd name="T60" fmla="*/ 39 w 58"/>
                <a:gd name="T61" fmla="*/ 62 h 89"/>
                <a:gd name="T62" fmla="*/ 43 w 58"/>
                <a:gd name="T63" fmla="*/ 81 h 89"/>
                <a:gd name="T64" fmla="*/ 36 w 58"/>
                <a:gd name="T65" fmla="*/ 89 h 89"/>
                <a:gd name="T66" fmla="*/ 23 w 58"/>
                <a:gd name="T67" fmla="*/ 83 h 89"/>
                <a:gd name="T68" fmla="*/ 23 w 58"/>
                <a:gd name="T69" fmla="*/ 78 h 89"/>
                <a:gd name="T70" fmla="*/ 33 w 58"/>
                <a:gd name="T71" fmla="*/ 76 h 89"/>
                <a:gd name="T72" fmla="*/ 33 w 58"/>
                <a:gd name="T73" fmla="*/ 72 h 89"/>
                <a:gd name="T74" fmla="*/ 23 w 58"/>
                <a:gd name="T75" fmla="*/ 72 h 89"/>
                <a:gd name="T76" fmla="*/ 12 w 58"/>
                <a:gd name="T77" fmla="*/ 65 h 89"/>
                <a:gd name="T78" fmla="*/ 9 w 58"/>
                <a:gd name="T79" fmla="*/ 58 h 89"/>
                <a:gd name="T80" fmla="*/ 12 w 58"/>
                <a:gd name="T81" fmla="*/ 54 h 89"/>
                <a:gd name="T82" fmla="*/ 15 w 58"/>
                <a:gd name="T83" fmla="*/ 53 h 89"/>
                <a:gd name="T84" fmla="*/ 18 w 58"/>
                <a:gd name="T85" fmla="*/ 60 h 89"/>
                <a:gd name="T86" fmla="*/ 20 w 58"/>
                <a:gd name="T87" fmla="*/ 60 h 89"/>
                <a:gd name="T88" fmla="*/ 18 w 58"/>
                <a:gd name="T89" fmla="*/ 51 h 89"/>
                <a:gd name="T90" fmla="*/ 23 w 58"/>
                <a:gd name="T91" fmla="*/ 51 h 89"/>
                <a:gd name="T92" fmla="*/ 23 w 58"/>
                <a:gd name="T93" fmla="*/ 47 h 89"/>
                <a:gd name="T94" fmla="*/ 17 w 58"/>
                <a:gd name="T95" fmla="*/ 47 h 89"/>
                <a:gd name="T96" fmla="*/ 0 w 58"/>
                <a:gd name="T97" fmla="*/ 43 h 89"/>
                <a:gd name="T98" fmla="*/ 4 w 58"/>
                <a:gd name="T99" fmla="*/ 31 h 89"/>
                <a:gd name="T100" fmla="*/ 7 w 58"/>
                <a:gd name="T101" fmla="*/ 34 h 89"/>
                <a:gd name="T102" fmla="*/ 10 w 58"/>
                <a:gd name="T103" fmla="*/ 40 h 89"/>
                <a:gd name="T104" fmla="*/ 15 w 58"/>
                <a:gd name="T105" fmla="*/ 38 h 89"/>
                <a:gd name="T106" fmla="*/ 14 w 58"/>
                <a:gd name="T107" fmla="*/ 34 h 89"/>
                <a:gd name="T108" fmla="*/ 10 w 58"/>
                <a:gd name="T109" fmla="*/ 31 h 89"/>
                <a:gd name="T110" fmla="*/ 7 w 58"/>
                <a:gd name="T111" fmla="*/ 25 h 89"/>
                <a:gd name="T112" fmla="*/ 5 w 58"/>
                <a:gd name="T113" fmla="*/ 20 h 89"/>
                <a:gd name="T114" fmla="*/ 7 w 58"/>
                <a:gd name="T115" fmla="*/ 15 h 89"/>
                <a:gd name="T116" fmla="*/ 12 w 58"/>
                <a:gd name="T117" fmla="*/ 15 h 89"/>
                <a:gd name="T118" fmla="*/ 15 w 58"/>
                <a:gd name="T119" fmla="*/ 24 h 8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58" h="89">
                  <a:moveTo>
                    <a:pt x="15" y="24"/>
                  </a:moveTo>
                  <a:lnTo>
                    <a:pt x="15" y="24"/>
                  </a:lnTo>
                  <a:lnTo>
                    <a:pt x="15" y="25"/>
                  </a:lnTo>
                  <a:lnTo>
                    <a:pt x="17" y="25"/>
                  </a:lnTo>
                  <a:lnTo>
                    <a:pt x="20" y="25"/>
                  </a:lnTo>
                  <a:lnTo>
                    <a:pt x="20" y="24"/>
                  </a:lnTo>
                  <a:lnTo>
                    <a:pt x="22" y="24"/>
                  </a:lnTo>
                  <a:lnTo>
                    <a:pt x="22" y="20"/>
                  </a:lnTo>
                  <a:lnTo>
                    <a:pt x="20" y="20"/>
                  </a:lnTo>
                  <a:lnTo>
                    <a:pt x="20" y="18"/>
                  </a:lnTo>
                  <a:lnTo>
                    <a:pt x="20" y="16"/>
                  </a:lnTo>
                  <a:lnTo>
                    <a:pt x="18" y="16"/>
                  </a:lnTo>
                  <a:lnTo>
                    <a:pt x="20" y="16"/>
                  </a:lnTo>
                  <a:lnTo>
                    <a:pt x="20" y="15"/>
                  </a:lnTo>
                  <a:lnTo>
                    <a:pt x="22" y="15"/>
                  </a:lnTo>
                  <a:lnTo>
                    <a:pt x="23" y="15"/>
                  </a:lnTo>
                  <a:lnTo>
                    <a:pt x="25" y="15"/>
                  </a:lnTo>
                  <a:lnTo>
                    <a:pt x="25" y="13"/>
                  </a:lnTo>
                  <a:lnTo>
                    <a:pt x="23" y="13"/>
                  </a:lnTo>
                  <a:lnTo>
                    <a:pt x="23" y="11"/>
                  </a:lnTo>
                  <a:lnTo>
                    <a:pt x="25" y="11"/>
                  </a:lnTo>
                  <a:lnTo>
                    <a:pt x="25" y="9"/>
                  </a:lnTo>
                  <a:lnTo>
                    <a:pt x="27" y="9"/>
                  </a:lnTo>
                  <a:lnTo>
                    <a:pt x="27" y="7"/>
                  </a:lnTo>
                  <a:lnTo>
                    <a:pt x="28" y="7"/>
                  </a:lnTo>
                  <a:lnTo>
                    <a:pt x="28" y="6"/>
                  </a:lnTo>
                  <a:lnTo>
                    <a:pt x="30" y="6"/>
                  </a:lnTo>
                  <a:lnTo>
                    <a:pt x="32" y="6"/>
                  </a:lnTo>
                  <a:lnTo>
                    <a:pt x="32" y="4"/>
                  </a:lnTo>
                  <a:lnTo>
                    <a:pt x="33" y="4"/>
                  </a:lnTo>
                  <a:lnTo>
                    <a:pt x="33" y="2"/>
                  </a:lnTo>
                  <a:lnTo>
                    <a:pt x="35" y="0"/>
                  </a:lnTo>
                  <a:lnTo>
                    <a:pt x="36" y="0"/>
                  </a:lnTo>
                  <a:lnTo>
                    <a:pt x="40" y="2"/>
                  </a:lnTo>
                  <a:lnTo>
                    <a:pt x="40" y="4"/>
                  </a:lnTo>
                  <a:lnTo>
                    <a:pt x="41" y="4"/>
                  </a:lnTo>
                  <a:lnTo>
                    <a:pt x="41" y="6"/>
                  </a:lnTo>
                  <a:lnTo>
                    <a:pt x="41" y="7"/>
                  </a:lnTo>
                  <a:lnTo>
                    <a:pt x="41" y="9"/>
                  </a:lnTo>
                  <a:lnTo>
                    <a:pt x="43" y="11"/>
                  </a:lnTo>
                  <a:lnTo>
                    <a:pt x="41" y="11"/>
                  </a:lnTo>
                  <a:lnTo>
                    <a:pt x="43" y="13"/>
                  </a:lnTo>
                  <a:lnTo>
                    <a:pt x="45" y="15"/>
                  </a:lnTo>
                  <a:lnTo>
                    <a:pt x="45" y="18"/>
                  </a:lnTo>
                  <a:lnTo>
                    <a:pt x="45" y="20"/>
                  </a:lnTo>
                  <a:lnTo>
                    <a:pt x="43" y="22"/>
                  </a:lnTo>
                  <a:lnTo>
                    <a:pt x="43" y="25"/>
                  </a:lnTo>
                  <a:lnTo>
                    <a:pt x="43" y="27"/>
                  </a:lnTo>
                  <a:lnTo>
                    <a:pt x="41" y="29"/>
                  </a:lnTo>
                  <a:lnTo>
                    <a:pt x="41" y="31"/>
                  </a:lnTo>
                  <a:lnTo>
                    <a:pt x="40" y="31"/>
                  </a:lnTo>
                  <a:lnTo>
                    <a:pt x="38" y="33"/>
                  </a:lnTo>
                  <a:lnTo>
                    <a:pt x="36" y="33"/>
                  </a:lnTo>
                  <a:lnTo>
                    <a:pt x="35" y="33"/>
                  </a:lnTo>
                  <a:lnTo>
                    <a:pt x="35" y="34"/>
                  </a:lnTo>
                  <a:lnTo>
                    <a:pt x="33" y="34"/>
                  </a:lnTo>
                  <a:lnTo>
                    <a:pt x="33" y="36"/>
                  </a:lnTo>
                  <a:lnTo>
                    <a:pt x="33" y="40"/>
                  </a:lnTo>
                  <a:lnTo>
                    <a:pt x="33" y="42"/>
                  </a:lnTo>
                  <a:lnTo>
                    <a:pt x="33" y="43"/>
                  </a:lnTo>
                  <a:lnTo>
                    <a:pt x="35" y="43"/>
                  </a:lnTo>
                  <a:lnTo>
                    <a:pt x="35" y="45"/>
                  </a:lnTo>
                  <a:lnTo>
                    <a:pt x="36" y="45"/>
                  </a:lnTo>
                  <a:lnTo>
                    <a:pt x="36" y="47"/>
                  </a:lnTo>
                  <a:lnTo>
                    <a:pt x="36" y="49"/>
                  </a:lnTo>
                  <a:lnTo>
                    <a:pt x="36" y="51"/>
                  </a:lnTo>
                  <a:lnTo>
                    <a:pt x="38" y="51"/>
                  </a:lnTo>
                  <a:lnTo>
                    <a:pt x="38" y="53"/>
                  </a:lnTo>
                  <a:lnTo>
                    <a:pt x="38" y="54"/>
                  </a:lnTo>
                  <a:lnTo>
                    <a:pt x="38" y="56"/>
                  </a:lnTo>
                  <a:lnTo>
                    <a:pt x="40" y="56"/>
                  </a:lnTo>
                  <a:lnTo>
                    <a:pt x="41" y="54"/>
                  </a:lnTo>
                  <a:lnTo>
                    <a:pt x="41" y="33"/>
                  </a:lnTo>
                  <a:lnTo>
                    <a:pt x="41" y="31"/>
                  </a:lnTo>
                  <a:lnTo>
                    <a:pt x="43" y="31"/>
                  </a:lnTo>
                  <a:lnTo>
                    <a:pt x="45" y="31"/>
                  </a:lnTo>
                  <a:lnTo>
                    <a:pt x="46" y="31"/>
                  </a:lnTo>
                  <a:lnTo>
                    <a:pt x="48" y="31"/>
                  </a:lnTo>
                  <a:lnTo>
                    <a:pt x="48" y="29"/>
                  </a:lnTo>
                  <a:lnTo>
                    <a:pt x="50" y="31"/>
                  </a:lnTo>
                  <a:lnTo>
                    <a:pt x="51" y="31"/>
                  </a:lnTo>
                  <a:lnTo>
                    <a:pt x="53" y="33"/>
                  </a:lnTo>
                  <a:lnTo>
                    <a:pt x="55" y="34"/>
                  </a:lnTo>
                  <a:lnTo>
                    <a:pt x="56" y="36"/>
                  </a:lnTo>
                  <a:lnTo>
                    <a:pt x="58" y="36"/>
                  </a:lnTo>
                  <a:lnTo>
                    <a:pt x="58" y="38"/>
                  </a:lnTo>
                  <a:lnTo>
                    <a:pt x="56" y="38"/>
                  </a:lnTo>
                  <a:lnTo>
                    <a:pt x="56" y="40"/>
                  </a:lnTo>
                  <a:lnTo>
                    <a:pt x="55" y="40"/>
                  </a:lnTo>
                  <a:lnTo>
                    <a:pt x="51" y="40"/>
                  </a:lnTo>
                  <a:lnTo>
                    <a:pt x="50" y="40"/>
                  </a:lnTo>
                  <a:lnTo>
                    <a:pt x="48" y="38"/>
                  </a:lnTo>
                  <a:lnTo>
                    <a:pt x="48" y="36"/>
                  </a:lnTo>
                  <a:lnTo>
                    <a:pt x="46" y="36"/>
                  </a:lnTo>
                  <a:lnTo>
                    <a:pt x="46" y="34"/>
                  </a:lnTo>
                  <a:lnTo>
                    <a:pt x="46" y="33"/>
                  </a:lnTo>
                  <a:lnTo>
                    <a:pt x="45" y="33"/>
                  </a:lnTo>
                  <a:lnTo>
                    <a:pt x="45" y="34"/>
                  </a:lnTo>
                  <a:lnTo>
                    <a:pt x="43" y="34"/>
                  </a:lnTo>
                  <a:lnTo>
                    <a:pt x="41" y="34"/>
                  </a:lnTo>
                  <a:lnTo>
                    <a:pt x="41" y="36"/>
                  </a:lnTo>
                  <a:lnTo>
                    <a:pt x="41" y="40"/>
                  </a:lnTo>
                  <a:lnTo>
                    <a:pt x="43" y="40"/>
                  </a:lnTo>
                  <a:lnTo>
                    <a:pt x="43" y="42"/>
                  </a:lnTo>
                  <a:lnTo>
                    <a:pt x="41" y="42"/>
                  </a:lnTo>
                  <a:lnTo>
                    <a:pt x="41" y="43"/>
                  </a:lnTo>
                  <a:lnTo>
                    <a:pt x="43" y="43"/>
                  </a:lnTo>
                  <a:lnTo>
                    <a:pt x="43" y="49"/>
                  </a:lnTo>
                  <a:lnTo>
                    <a:pt x="43" y="51"/>
                  </a:lnTo>
                  <a:lnTo>
                    <a:pt x="41" y="56"/>
                  </a:lnTo>
                  <a:lnTo>
                    <a:pt x="41" y="60"/>
                  </a:lnTo>
                  <a:lnTo>
                    <a:pt x="40" y="60"/>
                  </a:lnTo>
                  <a:lnTo>
                    <a:pt x="38" y="60"/>
                  </a:lnTo>
                  <a:lnTo>
                    <a:pt x="36" y="60"/>
                  </a:lnTo>
                  <a:lnTo>
                    <a:pt x="36" y="62"/>
                  </a:lnTo>
                  <a:lnTo>
                    <a:pt x="36" y="63"/>
                  </a:lnTo>
                  <a:lnTo>
                    <a:pt x="36" y="65"/>
                  </a:lnTo>
                  <a:lnTo>
                    <a:pt x="36" y="67"/>
                  </a:lnTo>
                  <a:lnTo>
                    <a:pt x="36" y="69"/>
                  </a:lnTo>
                  <a:lnTo>
                    <a:pt x="36" y="71"/>
                  </a:lnTo>
                  <a:lnTo>
                    <a:pt x="38" y="72"/>
                  </a:lnTo>
                  <a:lnTo>
                    <a:pt x="40" y="72"/>
                  </a:lnTo>
                  <a:lnTo>
                    <a:pt x="40" y="81"/>
                  </a:lnTo>
                  <a:lnTo>
                    <a:pt x="38" y="81"/>
                  </a:lnTo>
                  <a:lnTo>
                    <a:pt x="38" y="83"/>
                  </a:lnTo>
                  <a:lnTo>
                    <a:pt x="36" y="83"/>
                  </a:lnTo>
                  <a:lnTo>
                    <a:pt x="36" y="89"/>
                  </a:lnTo>
                  <a:lnTo>
                    <a:pt x="35" y="89"/>
                  </a:lnTo>
                  <a:lnTo>
                    <a:pt x="33" y="89"/>
                  </a:lnTo>
                  <a:lnTo>
                    <a:pt x="30" y="89"/>
                  </a:lnTo>
                  <a:lnTo>
                    <a:pt x="27" y="89"/>
                  </a:lnTo>
                  <a:lnTo>
                    <a:pt x="25" y="89"/>
                  </a:lnTo>
                  <a:lnTo>
                    <a:pt x="23" y="89"/>
                  </a:lnTo>
                  <a:lnTo>
                    <a:pt x="23" y="87"/>
                  </a:lnTo>
                  <a:lnTo>
                    <a:pt x="23" y="85"/>
                  </a:lnTo>
                  <a:lnTo>
                    <a:pt x="23" y="83"/>
                  </a:lnTo>
                  <a:lnTo>
                    <a:pt x="23" y="81"/>
                  </a:lnTo>
                  <a:lnTo>
                    <a:pt x="22" y="80"/>
                  </a:lnTo>
                  <a:lnTo>
                    <a:pt x="23" y="80"/>
                  </a:lnTo>
                  <a:lnTo>
                    <a:pt x="23" y="78"/>
                  </a:lnTo>
                  <a:lnTo>
                    <a:pt x="27" y="78"/>
                  </a:lnTo>
                  <a:lnTo>
                    <a:pt x="28" y="78"/>
                  </a:lnTo>
                  <a:lnTo>
                    <a:pt x="28" y="76"/>
                  </a:lnTo>
                  <a:lnTo>
                    <a:pt x="30" y="76"/>
                  </a:lnTo>
                  <a:lnTo>
                    <a:pt x="32" y="76"/>
                  </a:lnTo>
                  <a:lnTo>
                    <a:pt x="32" y="74"/>
                  </a:lnTo>
                  <a:lnTo>
                    <a:pt x="30" y="74"/>
                  </a:lnTo>
                  <a:lnTo>
                    <a:pt x="30" y="72"/>
                  </a:lnTo>
                  <a:lnTo>
                    <a:pt x="30" y="71"/>
                  </a:lnTo>
                  <a:lnTo>
                    <a:pt x="28" y="71"/>
                  </a:lnTo>
                  <a:lnTo>
                    <a:pt x="27" y="71"/>
                  </a:lnTo>
                  <a:lnTo>
                    <a:pt x="25" y="72"/>
                  </a:lnTo>
                  <a:lnTo>
                    <a:pt x="23" y="72"/>
                  </a:lnTo>
                  <a:lnTo>
                    <a:pt x="22" y="71"/>
                  </a:lnTo>
                  <a:lnTo>
                    <a:pt x="20" y="71"/>
                  </a:lnTo>
                  <a:lnTo>
                    <a:pt x="15" y="71"/>
                  </a:lnTo>
                  <a:lnTo>
                    <a:pt x="14" y="67"/>
                  </a:lnTo>
                  <a:lnTo>
                    <a:pt x="12" y="67"/>
                  </a:lnTo>
                  <a:lnTo>
                    <a:pt x="12" y="65"/>
                  </a:lnTo>
                  <a:lnTo>
                    <a:pt x="10" y="65"/>
                  </a:lnTo>
                  <a:lnTo>
                    <a:pt x="9" y="63"/>
                  </a:lnTo>
                  <a:lnTo>
                    <a:pt x="9" y="60"/>
                  </a:lnTo>
                  <a:lnTo>
                    <a:pt x="9" y="58"/>
                  </a:lnTo>
                  <a:lnTo>
                    <a:pt x="9" y="56"/>
                  </a:lnTo>
                  <a:lnTo>
                    <a:pt x="10" y="56"/>
                  </a:lnTo>
                  <a:lnTo>
                    <a:pt x="10" y="54"/>
                  </a:lnTo>
                  <a:lnTo>
                    <a:pt x="12" y="54"/>
                  </a:lnTo>
                  <a:lnTo>
                    <a:pt x="14" y="53"/>
                  </a:lnTo>
                  <a:lnTo>
                    <a:pt x="15" y="53"/>
                  </a:lnTo>
                  <a:lnTo>
                    <a:pt x="15" y="54"/>
                  </a:lnTo>
                  <a:lnTo>
                    <a:pt x="15" y="60"/>
                  </a:lnTo>
                  <a:lnTo>
                    <a:pt x="17" y="60"/>
                  </a:lnTo>
                  <a:lnTo>
                    <a:pt x="18" y="60"/>
                  </a:lnTo>
                  <a:lnTo>
                    <a:pt x="18" y="62"/>
                  </a:lnTo>
                  <a:lnTo>
                    <a:pt x="20" y="62"/>
                  </a:lnTo>
                  <a:lnTo>
                    <a:pt x="20" y="60"/>
                  </a:lnTo>
                  <a:lnTo>
                    <a:pt x="18" y="60"/>
                  </a:lnTo>
                  <a:lnTo>
                    <a:pt x="18" y="58"/>
                  </a:lnTo>
                  <a:lnTo>
                    <a:pt x="18" y="56"/>
                  </a:lnTo>
                  <a:lnTo>
                    <a:pt x="18" y="53"/>
                  </a:lnTo>
                  <a:lnTo>
                    <a:pt x="18" y="51"/>
                  </a:lnTo>
                  <a:lnTo>
                    <a:pt x="20" y="51"/>
                  </a:lnTo>
                  <a:lnTo>
                    <a:pt x="22" y="51"/>
                  </a:lnTo>
                  <a:lnTo>
                    <a:pt x="23" y="51"/>
                  </a:lnTo>
                  <a:lnTo>
                    <a:pt x="23" y="49"/>
                  </a:lnTo>
                  <a:lnTo>
                    <a:pt x="23" y="47"/>
                  </a:lnTo>
                  <a:lnTo>
                    <a:pt x="22" y="47"/>
                  </a:lnTo>
                  <a:lnTo>
                    <a:pt x="20" y="47"/>
                  </a:lnTo>
                  <a:lnTo>
                    <a:pt x="17" y="47"/>
                  </a:lnTo>
                  <a:lnTo>
                    <a:pt x="15" y="47"/>
                  </a:lnTo>
                  <a:lnTo>
                    <a:pt x="9" y="45"/>
                  </a:lnTo>
                  <a:lnTo>
                    <a:pt x="7" y="45"/>
                  </a:lnTo>
                  <a:lnTo>
                    <a:pt x="5" y="45"/>
                  </a:lnTo>
                  <a:lnTo>
                    <a:pt x="4" y="45"/>
                  </a:lnTo>
                  <a:lnTo>
                    <a:pt x="2" y="43"/>
                  </a:lnTo>
                  <a:lnTo>
                    <a:pt x="0" y="43"/>
                  </a:lnTo>
                  <a:lnTo>
                    <a:pt x="0" y="42"/>
                  </a:lnTo>
                  <a:lnTo>
                    <a:pt x="0" y="40"/>
                  </a:lnTo>
                  <a:lnTo>
                    <a:pt x="0" y="36"/>
                  </a:lnTo>
                  <a:lnTo>
                    <a:pt x="0" y="34"/>
                  </a:lnTo>
                  <a:lnTo>
                    <a:pt x="0" y="33"/>
                  </a:lnTo>
                  <a:lnTo>
                    <a:pt x="2" y="33"/>
                  </a:lnTo>
                  <a:lnTo>
                    <a:pt x="4" y="31"/>
                  </a:lnTo>
                  <a:lnTo>
                    <a:pt x="5" y="31"/>
                  </a:lnTo>
                  <a:lnTo>
                    <a:pt x="5" y="33"/>
                  </a:lnTo>
                  <a:lnTo>
                    <a:pt x="7" y="33"/>
                  </a:lnTo>
                  <a:lnTo>
                    <a:pt x="7" y="34"/>
                  </a:lnTo>
                  <a:lnTo>
                    <a:pt x="7" y="36"/>
                  </a:lnTo>
                  <a:lnTo>
                    <a:pt x="7" y="38"/>
                  </a:lnTo>
                  <a:lnTo>
                    <a:pt x="7" y="40"/>
                  </a:lnTo>
                  <a:lnTo>
                    <a:pt x="9" y="40"/>
                  </a:lnTo>
                  <a:lnTo>
                    <a:pt x="10" y="40"/>
                  </a:lnTo>
                  <a:lnTo>
                    <a:pt x="12" y="40"/>
                  </a:lnTo>
                  <a:lnTo>
                    <a:pt x="14" y="40"/>
                  </a:lnTo>
                  <a:lnTo>
                    <a:pt x="14" y="38"/>
                  </a:lnTo>
                  <a:lnTo>
                    <a:pt x="15" y="38"/>
                  </a:lnTo>
                  <a:lnTo>
                    <a:pt x="15" y="36"/>
                  </a:lnTo>
                  <a:lnTo>
                    <a:pt x="14" y="36"/>
                  </a:lnTo>
                  <a:lnTo>
                    <a:pt x="14" y="34"/>
                  </a:lnTo>
                  <a:lnTo>
                    <a:pt x="12" y="33"/>
                  </a:lnTo>
                  <a:lnTo>
                    <a:pt x="10" y="33"/>
                  </a:lnTo>
                  <a:lnTo>
                    <a:pt x="10" y="31"/>
                  </a:lnTo>
                  <a:lnTo>
                    <a:pt x="9" y="31"/>
                  </a:lnTo>
                  <a:lnTo>
                    <a:pt x="9" y="29"/>
                  </a:lnTo>
                  <a:lnTo>
                    <a:pt x="7" y="25"/>
                  </a:lnTo>
                  <a:lnTo>
                    <a:pt x="7" y="24"/>
                  </a:lnTo>
                  <a:lnTo>
                    <a:pt x="7" y="22"/>
                  </a:lnTo>
                  <a:lnTo>
                    <a:pt x="5" y="22"/>
                  </a:lnTo>
                  <a:lnTo>
                    <a:pt x="4" y="20"/>
                  </a:lnTo>
                  <a:lnTo>
                    <a:pt x="5" y="20"/>
                  </a:lnTo>
                  <a:lnTo>
                    <a:pt x="5" y="18"/>
                  </a:lnTo>
                  <a:lnTo>
                    <a:pt x="7" y="18"/>
                  </a:lnTo>
                  <a:lnTo>
                    <a:pt x="7" y="16"/>
                  </a:lnTo>
                  <a:lnTo>
                    <a:pt x="7" y="15"/>
                  </a:lnTo>
                  <a:lnTo>
                    <a:pt x="9" y="15"/>
                  </a:lnTo>
                  <a:lnTo>
                    <a:pt x="10" y="15"/>
                  </a:lnTo>
                  <a:lnTo>
                    <a:pt x="12" y="15"/>
                  </a:lnTo>
                  <a:lnTo>
                    <a:pt x="14" y="15"/>
                  </a:lnTo>
                  <a:lnTo>
                    <a:pt x="14" y="22"/>
                  </a:lnTo>
                  <a:lnTo>
                    <a:pt x="14" y="24"/>
                  </a:lnTo>
                  <a:lnTo>
                    <a:pt x="15" y="2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48" name="Freeform 25"/>
            <p:cNvSpPr>
              <a:spLocks/>
            </p:cNvSpPr>
            <p:nvPr/>
          </p:nvSpPr>
          <p:spPr bwMode="auto">
            <a:xfrm>
              <a:off x="271" y="206"/>
              <a:ext cx="55" cy="89"/>
            </a:xfrm>
            <a:custGeom>
              <a:avLst/>
              <a:gdLst>
                <a:gd name="T0" fmla="*/ 18 w 56"/>
                <a:gd name="T1" fmla="*/ 25 h 89"/>
                <a:gd name="T2" fmla="*/ 20 w 56"/>
                <a:gd name="T3" fmla="*/ 24 h 89"/>
                <a:gd name="T4" fmla="*/ 20 w 56"/>
                <a:gd name="T5" fmla="*/ 18 h 89"/>
                <a:gd name="T6" fmla="*/ 20 w 56"/>
                <a:gd name="T7" fmla="*/ 15 h 89"/>
                <a:gd name="T8" fmla="*/ 23 w 56"/>
                <a:gd name="T9" fmla="*/ 13 h 89"/>
                <a:gd name="T10" fmla="*/ 23 w 56"/>
                <a:gd name="T11" fmla="*/ 11 h 89"/>
                <a:gd name="T12" fmla="*/ 26 w 56"/>
                <a:gd name="T13" fmla="*/ 7 h 89"/>
                <a:gd name="T14" fmla="*/ 28 w 56"/>
                <a:gd name="T15" fmla="*/ 6 h 89"/>
                <a:gd name="T16" fmla="*/ 28 w 56"/>
                <a:gd name="T17" fmla="*/ 2 h 89"/>
                <a:gd name="T18" fmla="*/ 35 w 56"/>
                <a:gd name="T19" fmla="*/ 2 h 89"/>
                <a:gd name="T20" fmla="*/ 37 w 56"/>
                <a:gd name="T21" fmla="*/ 4 h 89"/>
                <a:gd name="T22" fmla="*/ 37 w 56"/>
                <a:gd name="T23" fmla="*/ 7 h 89"/>
                <a:gd name="T24" fmla="*/ 40 w 56"/>
                <a:gd name="T25" fmla="*/ 11 h 89"/>
                <a:gd name="T26" fmla="*/ 38 w 56"/>
                <a:gd name="T27" fmla="*/ 29 h 89"/>
                <a:gd name="T28" fmla="*/ 33 w 56"/>
                <a:gd name="T29" fmla="*/ 33 h 89"/>
                <a:gd name="T30" fmla="*/ 30 w 56"/>
                <a:gd name="T31" fmla="*/ 34 h 89"/>
                <a:gd name="T32" fmla="*/ 28 w 56"/>
                <a:gd name="T33" fmla="*/ 42 h 89"/>
                <a:gd name="T34" fmla="*/ 32 w 56"/>
                <a:gd name="T35" fmla="*/ 45 h 89"/>
                <a:gd name="T36" fmla="*/ 35 w 56"/>
                <a:gd name="T37" fmla="*/ 54 h 89"/>
                <a:gd name="T38" fmla="*/ 37 w 56"/>
                <a:gd name="T39" fmla="*/ 33 h 89"/>
                <a:gd name="T40" fmla="*/ 40 w 56"/>
                <a:gd name="T41" fmla="*/ 31 h 89"/>
                <a:gd name="T42" fmla="*/ 43 w 56"/>
                <a:gd name="T43" fmla="*/ 31 h 89"/>
                <a:gd name="T44" fmla="*/ 50 w 56"/>
                <a:gd name="T45" fmla="*/ 33 h 89"/>
                <a:gd name="T46" fmla="*/ 53 w 56"/>
                <a:gd name="T47" fmla="*/ 38 h 89"/>
                <a:gd name="T48" fmla="*/ 45 w 56"/>
                <a:gd name="T49" fmla="*/ 40 h 89"/>
                <a:gd name="T50" fmla="*/ 43 w 56"/>
                <a:gd name="T51" fmla="*/ 34 h 89"/>
                <a:gd name="T52" fmla="*/ 40 w 56"/>
                <a:gd name="T53" fmla="*/ 34 h 89"/>
                <a:gd name="T54" fmla="*/ 38 w 56"/>
                <a:gd name="T55" fmla="*/ 36 h 89"/>
                <a:gd name="T56" fmla="*/ 38 w 56"/>
                <a:gd name="T57" fmla="*/ 42 h 89"/>
                <a:gd name="T58" fmla="*/ 38 w 56"/>
                <a:gd name="T59" fmla="*/ 56 h 89"/>
                <a:gd name="T60" fmla="*/ 33 w 56"/>
                <a:gd name="T61" fmla="*/ 63 h 89"/>
                <a:gd name="T62" fmla="*/ 35 w 56"/>
                <a:gd name="T63" fmla="*/ 81 h 89"/>
                <a:gd name="T64" fmla="*/ 25 w 56"/>
                <a:gd name="T65" fmla="*/ 89 h 89"/>
                <a:gd name="T66" fmla="*/ 20 w 56"/>
                <a:gd name="T67" fmla="*/ 81 h 89"/>
                <a:gd name="T68" fmla="*/ 23 w 56"/>
                <a:gd name="T69" fmla="*/ 78 h 89"/>
                <a:gd name="T70" fmla="*/ 28 w 56"/>
                <a:gd name="T71" fmla="*/ 76 h 89"/>
                <a:gd name="T72" fmla="*/ 28 w 56"/>
                <a:gd name="T73" fmla="*/ 71 h 89"/>
                <a:gd name="T74" fmla="*/ 20 w 56"/>
                <a:gd name="T75" fmla="*/ 71 h 89"/>
                <a:gd name="T76" fmla="*/ 8 w 56"/>
                <a:gd name="T77" fmla="*/ 63 h 89"/>
                <a:gd name="T78" fmla="*/ 8 w 56"/>
                <a:gd name="T79" fmla="*/ 56 h 89"/>
                <a:gd name="T80" fmla="*/ 12 w 56"/>
                <a:gd name="T81" fmla="*/ 54 h 89"/>
                <a:gd name="T82" fmla="*/ 13 w 56"/>
                <a:gd name="T83" fmla="*/ 54 h 89"/>
                <a:gd name="T84" fmla="*/ 18 w 56"/>
                <a:gd name="T85" fmla="*/ 60 h 89"/>
                <a:gd name="T86" fmla="*/ 18 w 56"/>
                <a:gd name="T87" fmla="*/ 60 h 89"/>
                <a:gd name="T88" fmla="*/ 20 w 56"/>
                <a:gd name="T89" fmla="*/ 51 h 89"/>
                <a:gd name="T90" fmla="*/ 22 w 56"/>
                <a:gd name="T91" fmla="*/ 51 h 89"/>
                <a:gd name="T92" fmla="*/ 22 w 56"/>
                <a:gd name="T93" fmla="*/ 47 h 89"/>
                <a:gd name="T94" fmla="*/ 12 w 56"/>
                <a:gd name="T95" fmla="*/ 47 h 89"/>
                <a:gd name="T96" fmla="*/ 0 w 56"/>
                <a:gd name="T97" fmla="*/ 40 h 89"/>
                <a:gd name="T98" fmla="*/ 2 w 56"/>
                <a:gd name="T99" fmla="*/ 31 h 89"/>
                <a:gd name="T100" fmla="*/ 7 w 56"/>
                <a:gd name="T101" fmla="*/ 38 h 89"/>
                <a:gd name="T102" fmla="*/ 12 w 56"/>
                <a:gd name="T103" fmla="*/ 40 h 89"/>
                <a:gd name="T104" fmla="*/ 13 w 56"/>
                <a:gd name="T105" fmla="*/ 36 h 89"/>
                <a:gd name="T106" fmla="*/ 12 w 56"/>
                <a:gd name="T107" fmla="*/ 33 h 89"/>
                <a:gd name="T108" fmla="*/ 8 w 56"/>
                <a:gd name="T109" fmla="*/ 31 h 89"/>
                <a:gd name="T110" fmla="*/ 5 w 56"/>
                <a:gd name="T111" fmla="*/ 22 h 89"/>
                <a:gd name="T112" fmla="*/ 4 w 56"/>
                <a:gd name="T113" fmla="*/ 18 h 89"/>
                <a:gd name="T114" fmla="*/ 7 w 56"/>
                <a:gd name="T115" fmla="*/ 15 h 89"/>
                <a:gd name="T116" fmla="*/ 12 w 56"/>
                <a:gd name="T117" fmla="*/ 15 h 8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6" h="89">
                  <a:moveTo>
                    <a:pt x="12" y="24"/>
                  </a:moveTo>
                  <a:lnTo>
                    <a:pt x="12" y="24"/>
                  </a:lnTo>
                  <a:lnTo>
                    <a:pt x="13" y="25"/>
                  </a:lnTo>
                  <a:lnTo>
                    <a:pt x="15" y="25"/>
                  </a:lnTo>
                  <a:lnTo>
                    <a:pt x="17" y="25"/>
                  </a:lnTo>
                  <a:lnTo>
                    <a:pt x="18" y="25"/>
                  </a:lnTo>
                  <a:lnTo>
                    <a:pt x="20" y="25"/>
                  </a:lnTo>
                  <a:lnTo>
                    <a:pt x="20" y="24"/>
                  </a:lnTo>
                  <a:lnTo>
                    <a:pt x="20" y="20"/>
                  </a:lnTo>
                  <a:lnTo>
                    <a:pt x="20" y="18"/>
                  </a:lnTo>
                  <a:lnTo>
                    <a:pt x="18" y="16"/>
                  </a:lnTo>
                  <a:lnTo>
                    <a:pt x="20" y="16"/>
                  </a:lnTo>
                  <a:lnTo>
                    <a:pt x="20" y="15"/>
                  </a:lnTo>
                  <a:lnTo>
                    <a:pt x="22" y="15"/>
                  </a:lnTo>
                  <a:lnTo>
                    <a:pt x="25" y="15"/>
                  </a:lnTo>
                  <a:lnTo>
                    <a:pt x="25" y="13"/>
                  </a:lnTo>
                  <a:lnTo>
                    <a:pt x="23" y="13"/>
                  </a:lnTo>
                  <a:lnTo>
                    <a:pt x="22" y="13"/>
                  </a:lnTo>
                  <a:lnTo>
                    <a:pt x="20" y="13"/>
                  </a:lnTo>
                  <a:lnTo>
                    <a:pt x="20" y="11"/>
                  </a:lnTo>
                  <a:lnTo>
                    <a:pt x="22" y="11"/>
                  </a:lnTo>
                  <a:lnTo>
                    <a:pt x="23" y="11"/>
                  </a:lnTo>
                  <a:lnTo>
                    <a:pt x="25" y="11"/>
                  </a:lnTo>
                  <a:lnTo>
                    <a:pt x="25" y="9"/>
                  </a:lnTo>
                  <a:lnTo>
                    <a:pt x="25" y="7"/>
                  </a:lnTo>
                  <a:lnTo>
                    <a:pt x="26" y="7"/>
                  </a:lnTo>
                  <a:lnTo>
                    <a:pt x="28" y="7"/>
                  </a:lnTo>
                  <a:lnTo>
                    <a:pt x="28" y="6"/>
                  </a:lnTo>
                  <a:lnTo>
                    <a:pt x="30" y="6"/>
                  </a:lnTo>
                  <a:lnTo>
                    <a:pt x="30" y="4"/>
                  </a:lnTo>
                  <a:lnTo>
                    <a:pt x="31" y="4"/>
                  </a:lnTo>
                  <a:lnTo>
                    <a:pt x="31" y="2"/>
                  </a:lnTo>
                  <a:lnTo>
                    <a:pt x="33" y="2"/>
                  </a:lnTo>
                  <a:lnTo>
                    <a:pt x="35" y="0"/>
                  </a:lnTo>
                  <a:lnTo>
                    <a:pt x="36" y="0"/>
                  </a:lnTo>
                  <a:lnTo>
                    <a:pt x="38" y="0"/>
                  </a:lnTo>
                  <a:lnTo>
                    <a:pt x="38" y="2"/>
                  </a:lnTo>
                  <a:lnTo>
                    <a:pt x="38" y="4"/>
                  </a:lnTo>
                  <a:lnTo>
                    <a:pt x="40" y="4"/>
                  </a:lnTo>
                  <a:lnTo>
                    <a:pt x="40" y="6"/>
                  </a:lnTo>
                  <a:lnTo>
                    <a:pt x="40" y="7"/>
                  </a:lnTo>
                  <a:lnTo>
                    <a:pt x="41" y="7"/>
                  </a:lnTo>
                  <a:lnTo>
                    <a:pt x="41" y="9"/>
                  </a:lnTo>
                  <a:lnTo>
                    <a:pt x="43" y="11"/>
                  </a:lnTo>
                  <a:lnTo>
                    <a:pt x="41" y="11"/>
                  </a:lnTo>
                  <a:lnTo>
                    <a:pt x="43" y="13"/>
                  </a:lnTo>
                  <a:lnTo>
                    <a:pt x="43" y="15"/>
                  </a:lnTo>
                  <a:lnTo>
                    <a:pt x="45" y="18"/>
                  </a:lnTo>
                  <a:lnTo>
                    <a:pt x="45" y="20"/>
                  </a:lnTo>
                  <a:lnTo>
                    <a:pt x="43" y="22"/>
                  </a:lnTo>
                  <a:lnTo>
                    <a:pt x="43" y="25"/>
                  </a:lnTo>
                  <a:lnTo>
                    <a:pt x="43" y="27"/>
                  </a:lnTo>
                  <a:lnTo>
                    <a:pt x="41" y="29"/>
                  </a:lnTo>
                  <a:lnTo>
                    <a:pt x="41" y="31"/>
                  </a:lnTo>
                  <a:lnTo>
                    <a:pt x="40" y="31"/>
                  </a:lnTo>
                  <a:lnTo>
                    <a:pt x="38" y="31"/>
                  </a:lnTo>
                  <a:lnTo>
                    <a:pt x="38" y="33"/>
                  </a:lnTo>
                  <a:lnTo>
                    <a:pt x="36" y="33"/>
                  </a:lnTo>
                  <a:lnTo>
                    <a:pt x="35" y="33"/>
                  </a:lnTo>
                  <a:lnTo>
                    <a:pt x="35" y="34"/>
                  </a:lnTo>
                  <a:lnTo>
                    <a:pt x="33" y="34"/>
                  </a:lnTo>
                  <a:lnTo>
                    <a:pt x="33" y="36"/>
                  </a:lnTo>
                  <a:lnTo>
                    <a:pt x="31" y="36"/>
                  </a:lnTo>
                  <a:lnTo>
                    <a:pt x="31" y="40"/>
                  </a:lnTo>
                  <a:lnTo>
                    <a:pt x="31" y="42"/>
                  </a:lnTo>
                  <a:lnTo>
                    <a:pt x="33" y="43"/>
                  </a:lnTo>
                  <a:lnTo>
                    <a:pt x="35" y="43"/>
                  </a:lnTo>
                  <a:lnTo>
                    <a:pt x="35" y="45"/>
                  </a:lnTo>
                  <a:lnTo>
                    <a:pt x="36" y="45"/>
                  </a:lnTo>
                  <a:lnTo>
                    <a:pt x="36" y="47"/>
                  </a:lnTo>
                  <a:lnTo>
                    <a:pt x="36" y="49"/>
                  </a:lnTo>
                  <a:lnTo>
                    <a:pt x="36" y="51"/>
                  </a:lnTo>
                  <a:lnTo>
                    <a:pt x="36" y="53"/>
                  </a:lnTo>
                  <a:lnTo>
                    <a:pt x="36" y="54"/>
                  </a:lnTo>
                  <a:lnTo>
                    <a:pt x="38" y="54"/>
                  </a:lnTo>
                  <a:lnTo>
                    <a:pt x="38" y="56"/>
                  </a:lnTo>
                  <a:lnTo>
                    <a:pt x="38" y="54"/>
                  </a:lnTo>
                  <a:lnTo>
                    <a:pt x="40" y="33"/>
                  </a:lnTo>
                  <a:lnTo>
                    <a:pt x="41" y="33"/>
                  </a:lnTo>
                  <a:lnTo>
                    <a:pt x="41" y="31"/>
                  </a:lnTo>
                  <a:lnTo>
                    <a:pt x="43" y="31"/>
                  </a:lnTo>
                  <a:lnTo>
                    <a:pt x="45" y="31"/>
                  </a:lnTo>
                  <a:lnTo>
                    <a:pt x="46" y="31"/>
                  </a:lnTo>
                  <a:lnTo>
                    <a:pt x="46" y="29"/>
                  </a:lnTo>
                  <a:lnTo>
                    <a:pt x="48" y="31"/>
                  </a:lnTo>
                  <a:lnTo>
                    <a:pt x="49" y="31"/>
                  </a:lnTo>
                  <a:lnTo>
                    <a:pt x="51" y="31"/>
                  </a:lnTo>
                  <a:lnTo>
                    <a:pt x="51" y="33"/>
                  </a:lnTo>
                  <a:lnTo>
                    <a:pt x="53" y="33"/>
                  </a:lnTo>
                  <a:lnTo>
                    <a:pt x="53" y="34"/>
                  </a:lnTo>
                  <a:lnTo>
                    <a:pt x="54" y="34"/>
                  </a:lnTo>
                  <a:lnTo>
                    <a:pt x="56" y="36"/>
                  </a:lnTo>
                  <a:lnTo>
                    <a:pt x="56" y="38"/>
                  </a:lnTo>
                  <a:lnTo>
                    <a:pt x="56" y="40"/>
                  </a:lnTo>
                  <a:lnTo>
                    <a:pt x="54" y="40"/>
                  </a:lnTo>
                  <a:lnTo>
                    <a:pt x="51" y="40"/>
                  </a:lnTo>
                  <a:lnTo>
                    <a:pt x="48" y="40"/>
                  </a:lnTo>
                  <a:lnTo>
                    <a:pt x="46" y="38"/>
                  </a:lnTo>
                  <a:lnTo>
                    <a:pt x="46" y="36"/>
                  </a:lnTo>
                  <a:lnTo>
                    <a:pt x="46" y="34"/>
                  </a:lnTo>
                  <a:lnTo>
                    <a:pt x="45" y="34"/>
                  </a:lnTo>
                  <a:lnTo>
                    <a:pt x="45" y="33"/>
                  </a:lnTo>
                  <a:lnTo>
                    <a:pt x="43" y="33"/>
                  </a:lnTo>
                  <a:lnTo>
                    <a:pt x="43" y="34"/>
                  </a:lnTo>
                  <a:lnTo>
                    <a:pt x="41" y="34"/>
                  </a:lnTo>
                  <a:lnTo>
                    <a:pt x="41" y="36"/>
                  </a:lnTo>
                  <a:lnTo>
                    <a:pt x="41" y="40"/>
                  </a:lnTo>
                  <a:lnTo>
                    <a:pt x="41" y="42"/>
                  </a:lnTo>
                  <a:lnTo>
                    <a:pt x="41" y="43"/>
                  </a:lnTo>
                  <a:lnTo>
                    <a:pt x="43" y="43"/>
                  </a:lnTo>
                  <a:lnTo>
                    <a:pt x="43" y="49"/>
                  </a:lnTo>
                  <a:lnTo>
                    <a:pt x="43" y="51"/>
                  </a:lnTo>
                  <a:lnTo>
                    <a:pt x="41" y="56"/>
                  </a:lnTo>
                  <a:lnTo>
                    <a:pt x="40" y="60"/>
                  </a:lnTo>
                  <a:lnTo>
                    <a:pt x="38" y="60"/>
                  </a:lnTo>
                  <a:lnTo>
                    <a:pt x="36" y="60"/>
                  </a:lnTo>
                  <a:lnTo>
                    <a:pt x="36" y="62"/>
                  </a:lnTo>
                  <a:lnTo>
                    <a:pt x="36" y="63"/>
                  </a:lnTo>
                  <a:lnTo>
                    <a:pt x="36" y="65"/>
                  </a:lnTo>
                  <a:lnTo>
                    <a:pt x="36" y="67"/>
                  </a:lnTo>
                  <a:lnTo>
                    <a:pt x="36" y="69"/>
                  </a:lnTo>
                  <a:lnTo>
                    <a:pt x="36" y="71"/>
                  </a:lnTo>
                  <a:lnTo>
                    <a:pt x="38" y="72"/>
                  </a:lnTo>
                  <a:lnTo>
                    <a:pt x="38" y="81"/>
                  </a:lnTo>
                  <a:lnTo>
                    <a:pt x="38" y="83"/>
                  </a:lnTo>
                  <a:lnTo>
                    <a:pt x="36" y="83"/>
                  </a:lnTo>
                  <a:lnTo>
                    <a:pt x="36" y="87"/>
                  </a:lnTo>
                  <a:lnTo>
                    <a:pt x="35" y="89"/>
                  </a:lnTo>
                  <a:lnTo>
                    <a:pt x="33" y="89"/>
                  </a:lnTo>
                  <a:lnTo>
                    <a:pt x="31" y="89"/>
                  </a:lnTo>
                  <a:lnTo>
                    <a:pt x="30" y="89"/>
                  </a:lnTo>
                  <a:lnTo>
                    <a:pt x="25" y="89"/>
                  </a:lnTo>
                  <a:lnTo>
                    <a:pt x="23" y="89"/>
                  </a:lnTo>
                  <a:lnTo>
                    <a:pt x="22" y="87"/>
                  </a:lnTo>
                  <a:lnTo>
                    <a:pt x="23" y="87"/>
                  </a:lnTo>
                  <a:lnTo>
                    <a:pt x="23" y="85"/>
                  </a:lnTo>
                  <a:lnTo>
                    <a:pt x="22" y="83"/>
                  </a:lnTo>
                  <a:lnTo>
                    <a:pt x="22" y="81"/>
                  </a:lnTo>
                  <a:lnTo>
                    <a:pt x="20" y="81"/>
                  </a:lnTo>
                  <a:lnTo>
                    <a:pt x="20" y="80"/>
                  </a:lnTo>
                  <a:lnTo>
                    <a:pt x="22" y="80"/>
                  </a:lnTo>
                  <a:lnTo>
                    <a:pt x="22" y="78"/>
                  </a:lnTo>
                  <a:lnTo>
                    <a:pt x="23" y="78"/>
                  </a:lnTo>
                  <a:lnTo>
                    <a:pt x="25" y="78"/>
                  </a:lnTo>
                  <a:lnTo>
                    <a:pt x="28" y="78"/>
                  </a:lnTo>
                  <a:lnTo>
                    <a:pt x="28" y="76"/>
                  </a:lnTo>
                  <a:lnTo>
                    <a:pt x="30" y="76"/>
                  </a:lnTo>
                  <a:lnTo>
                    <a:pt x="30" y="74"/>
                  </a:lnTo>
                  <a:lnTo>
                    <a:pt x="30" y="72"/>
                  </a:lnTo>
                  <a:lnTo>
                    <a:pt x="28" y="71"/>
                  </a:lnTo>
                  <a:lnTo>
                    <a:pt x="26" y="71"/>
                  </a:lnTo>
                  <a:lnTo>
                    <a:pt x="25" y="72"/>
                  </a:lnTo>
                  <a:lnTo>
                    <a:pt x="23" y="72"/>
                  </a:lnTo>
                  <a:lnTo>
                    <a:pt x="22" y="72"/>
                  </a:lnTo>
                  <a:lnTo>
                    <a:pt x="20" y="71"/>
                  </a:lnTo>
                  <a:lnTo>
                    <a:pt x="15" y="71"/>
                  </a:lnTo>
                  <a:lnTo>
                    <a:pt x="12" y="67"/>
                  </a:lnTo>
                  <a:lnTo>
                    <a:pt x="10" y="65"/>
                  </a:lnTo>
                  <a:lnTo>
                    <a:pt x="8" y="65"/>
                  </a:lnTo>
                  <a:lnTo>
                    <a:pt x="8" y="63"/>
                  </a:lnTo>
                  <a:lnTo>
                    <a:pt x="7" y="63"/>
                  </a:lnTo>
                  <a:lnTo>
                    <a:pt x="7" y="60"/>
                  </a:lnTo>
                  <a:lnTo>
                    <a:pt x="7" y="58"/>
                  </a:lnTo>
                  <a:lnTo>
                    <a:pt x="8" y="58"/>
                  </a:lnTo>
                  <a:lnTo>
                    <a:pt x="8" y="56"/>
                  </a:lnTo>
                  <a:lnTo>
                    <a:pt x="10" y="56"/>
                  </a:lnTo>
                  <a:lnTo>
                    <a:pt x="10" y="54"/>
                  </a:lnTo>
                  <a:lnTo>
                    <a:pt x="12" y="54"/>
                  </a:lnTo>
                  <a:lnTo>
                    <a:pt x="12" y="53"/>
                  </a:lnTo>
                  <a:lnTo>
                    <a:pt x="13" y="53"/>
                  </a:lnTo>
                  <a:lnTo>
                    <a:pt x="13" y="54"/>
                  </a:lnTo>
                  <a:lnTo>
                    <a:pt x="15" y="54"/>
                  </a:lnTo>
                  <a:lnTo>
                    <a:pt x="15" y="60"/>
                  </a:lnTo>
                  <a:lnTo>
                    <a:pt x="17" y="60"/>
                  </a:lnTo>
                  <a:lnTo>
                    <a:pt x="18" y="60"/>
                  </a:lnTo>
                  <a:lnTo>
                    <a:pt x="18" y="62"/>
                  </a:lnTo>
                  <a:lnTo>
                    <a:pt x="20" y="62"/>
                  </a:lnTo>
                  <a:lnTo>
                    <a:pt x="20" y="60"/>
                  </a:lnTo>
                  <a:lnTo>
                    <a:pt x="18" y="60"/>
                  </a:lnTo>
                  <a:lnTo>
                    <a:pt x="18" y="58"/>
                  </a:lnTo>
                  <a:lnTo>
                    <a:pt x="18" y="56"/>
                  </a:lnTo>
                  <a:lnTo>
                    <a:pt x="18" y="53"/>
                  </a:lnTo>
                  <a:lnTo>
                    <a:pt x="18" y="51"/>
                  </a:lnTo>
                  <a:lnTo>
                    <a:pt x="20" y="51"/>
                  </a:lnTo>
                  <a:lnTo>
                    <a:pt x="22" y="51"/>
                  </a:lnTo>
                  <a:lnTo>
                    <a:pt x="22" y="49"/>
                  </a:lnTo>
                  <a:lnTo>
                    <a:pt x="22" y="47"/>
                  </a:lnTo>
                  <a:lnTo>
                    <a:pt x="20" y="47"/>
                  </a:lnTo>
                  <a:lnTo>
                    <a:pt x="18" y="47"/>
                  </a:lnTo>
                  <a:lnTo>
                    <a:pt x="15" y="47"/>
                  </a:lnTo>
                  <a:lnTo>
                    <a:pt x="12" y="47"/>
                  </a:lnTo>
                  <a:lnTo>
                    <a:pt x="7" y="45"/>
                  </a:lnTo>
                  <a:lnTo>
                    <a:pt x="4" y="45"/>
                  </a:lnTo>
                  <a:lnTo>
                    <a:pt x="0" y="43"/>
                  </a:lnTo>
                  <a:lnTo>
                    <a:pt x="0" y="42"/>
                  </a:lnTo>
                  <a:lnTo>
                    <a:pt x="0" y="40"/>
                  </a:lnTo>
                  <a:lnTo>
                    <a:pt x="0" y="36"/>
                  </a:lnTo>
                  <a:lnTo>
                    <a:pt x="0" y="34"/>
                  </a:lnTo>
                  <a:lnTo>
                    <a:pt x="0" y="33"/>
                  </a:lnTo>
                  <a:lnTo>
                    <a:pt x="2" y="33"/>
                  </a:lnTo>
                  <a:lnTo>
                    <a:pt x="2" y="31"/>
                  </a:lnTo>
                  <a:lnTo>
                    <a:pt x="4" y="33"/>
                  </a:lnTo>
                  <a:lnTo>
                    <a:pt x="5" y="34"/>
                  </a:lnTo>
                  <a:lnTo>
                    <a:pt x="5" y="36"/>
                  </a:lnTo>
                  <a:lnTo>
                    <a:pt x="7" y="36"/>
                  </a:lnTo>
                  <a:lnTo>
                    <a:pt x="7" y="38"/>
                  </a:lnTo>
                  <a:lnTo>
                    <a:pt x="7" y="40"/>
                  </a:lnTo>
                  <a:lnTo>
                    <a:pt x="8" y="40"/>
                  </a:lnTo>
                  <a:lnTo>
                    <a:pt x="10" y="40"/>
                  </a:lnTo>
                  <a:lnTo>
                    <a:pt x="12" y="40"/>
                  </a:lnTo>
                  <a:lnTo>
                    <a:pt x="12" y="38"/>
                  </a:lnTo>
                  <a:lnTo>
                    <a:pt x="12" y="36"/>
                  </a:lnTo>
                  <a:lnTo>
                    <a:pt x="13" y="36"/>
                  </a:lnTo>
                  <a:lnTo>
                    <a:pt x="12" y="36"/>
                  </a:lnTo>
                  <a:lnTo>
                    <a:pt x="12" y="34"/>
                  </a:lnTo>
                  <a:lnTo>
                    <a:pt x="12" y="33"/>
                  </a:lnTo>
                  <a:lnTo>
                    <a:pt x="10" y="33"/>
                  </a:lnTo>
                  <a:lnTo>
                    <a:pt x="10" y="31"/>
                  </a:lnTo>
                  <a:lnTo>
                    <a:pt x="8" y="31"/>
                  </a:lnTo>
                  <a:lnTo>
                    <a:pt x="7" y="29"/>
                  </a:lnTo>
                  <a:lnTo>
                    <a:pt x="7" y="25"/>
                  </a:lnTo>
                  <a:lnTo>
                    <a:pt x="5" y="25"/>
                  </a:lnTo>
                  <a:lnTo>
                    <a:pt x="5" y="24"/>
                  </a:lnTo>
                  <a:lnTo>
                    <a:pt x="5" y="22"/>
                  </a:lnTo>
                  <a:lnTo>
                    <a:pt x="4" y="22"/>
                  </a:lnTo>
                  <a:lnTo>
                    <a:pt x="2" y="20"/>
                  </a:lnTo>
                  <a:lnTo>
                    <a:pt x="4" y="20"/>
                  </a:lnTo>
                  <a:lnTo>
                    <a:pt x="4" y="18"/>
                  </a:lnTo>
                  <a:lnTo>
                    <a:pt x="5" y="18"/>
                  </a:lnTo>
                  <a:lnTo>
                    <a:pt x="5" y="16"/>
                  </a:lnTo>
                  <a:lnTo>
                    <a:pt x="7" y="16"/>
                  </a:lnTo>
                  <a:lnTo>
                    <a:pt x="7" y="15"/>
                  </a:lnTo>
                  <a:lnTo>
                    <a:pt x="8" y="15"/>
                  </a:lnTo>
                  <a:lnTo>
                    <a:pt x="10" y="15"/>
                  </a:lnTo>
                  <a:lnTo>
                    <a:pt x="12" y="15"/>
                  </a:lnTo>
                  <a:lnTo>
                    <a:pt x="12" y="22"/>
                  </a:lnTo>
                  <a:lnTo>
                    <a:pt x="12" y="2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49" name="Freeform 26"/>
            <p:cNvSpPr>
              <a:spLocks/>
            </p:cNvSpPr>
            <p:nvPr/>
          </p:nvSpPr>
          <p:spPr bwMode="auto">
            <a:xfrm>
              <a:off x="215" y="278"/>
              <a:ext cx="57" cy="87"/>
            </a:xfrm>
            <a:custGeom>
              <a:avLst/>
              <a:gdLst>
                <a:gd name="T0" fmla="*/ 18 w 56"/>
                <a:gd name="T1" fmla="*/ 26 h 87"/>
                <a:gd name="T2" fmla="*/ 21 w 56"/>
                <a:gd name="T3" fmla="*/ 24 h 87"/>
                <a:gd name="T4" fmla="*/ 20 w 56"/>
                <a:gd name="T5" fmla="*/ 18 h 87"/>
                <a:gd name="T6" fmla="*/ 18 w 56"/>
                <a:gd name="T7" fmla="*/ 17 h 87"/>
                <a:gd name="T8" fmla="*/ 25 w 56"/>
                <a:gd name="T9" fmla="*/ 13 h 87"/>
                <a:gd name="T10" fmla="*/ 21 w 56"/>
                <a:gd name="T11" fmla="*/ 9 h 87"/>
                <a:gd name="T12" fmla="*/ 26 w 56"/>
                <a:gd name="T13" fmla="*/ 8 h 87"/>
                <a:gd name="T14" fmla="*/ 31 w 56"/>
                <a:gd name="T15" fmla="*/ 6 h 87"/>
                <a:gd name="T16" fmla="*/ 33 w 56"/>
                <a:gd name="T17" fmla="*/ 4 h 87"/>
                <a:gd name="T18" fmla="*/ 41 w 56"/>
                <a:gd name="T19" fmla="*/ 0 h 87"/>
                <a:gd name="T20" fmla="*/ 42 w 56"/>
                <a:gd name="T21" fmla="*/ 4 h 87"/>
                <a:gd name="T22" fmla="*/ 42 w 56"/>
                <a:gd name="T23" fmla="*/ 8 h 87"/>
                <a:gd name="T24" fmla="*/ 46 w 56"/>
                <a:gd name="T25" fmla="*/ 9 h 87"/>
                <a:gd name="T26" fmla="*/ 44 w 56"/>
                <a:gd name="T27" fmla="*/ 27 h 87"/>
                <a:gd name="T28" fmla="*/ 39 w 56"/>
                <a:gd name="T29" fmla="*/ 33 h 87"/>
                <a:gd name="T30" fmla="*/ 36 w 56"/>
                <a:gd name="T31" fmla="*/ 35 h 87"/>
                <a:gd name="T32" fmla="*/ 36 w 56"/>
                <a:gd name="T33" fmla="*/ 44 h 87"/>
                <a:gd name="T34" fmla="*/ 39 w 56"/>
                <a:gd name="T35" fmla="*/ 45 h 87"/>
                <a:gd name="T36" fmla="*/ 41 w 56"/>
                <a:gd name="T37" fmla="*/ 56 h 87"/>
                <a:gd name="T38" fmla="*/ 42 w 56"/>
                <a:gd name="T39" fmla="*/ 33 h 87"/>
                <a:gd name="T40" fmla="*/ 46 w 56"/>
                <a:gd name="T41" fmla="*/ 29 h 87"/>
                <a:gd name="T42" fmla="*/ 49 w 56"/>
                <a:gd name="T43" fmla="*/ 29 h 87"/>
                <a:gd name="T44" fmla="*/ 56 w 56"/>
                <a:gd name="T45" fmla="*/ 33 h 87"/>
                <a:gd name="T46" fmla="*/ 59 w 56"/>
                <a:gd name="T47" fmla="*/ 38 h 87"/>
                <a:gd name="T48" fmla="*/ 51 w 56"/>
                <a:gd name="T49" fmla="*/ 38 h 87"/>
                <a:gd name="T50" fmla="*/ 49 w 56"/>
                <a:gd name="T51" fmla="*/ 35 h 87"/>
                <a:gd name="T52" fmla="*/ 46 w 56"/>
                <a:gd name="T53" fmla="*/ 35 h 87"/>
                <a:gd name="T54" fmla="*/ 44 w 56"/>
                <a:gd name="T55" fmla="*/ 36 h 87"/>
                <a:gd name="T56" fmla="*/ 44 w 56"/>
                <a:gd name="T57" fmla="*/ 40 h 87"/>
                <a:gd name="T58" fmla="*/ 46 w 56"/>
                <a:gd name="T59" fmla="*/ 51 h 87"/>
                <a:gd name="T60" fmla="*/ 38 w 56"/>
                <a:gd name="T61" fmla="*/ 62 h 87"/>
                <a:gd name="T62" fmla="*/ 41 w 56"/>
                <a:gd name="T63" fmla="*/ 82 h 87"/>
                <a:gd name="T64" fmla="*/ 23 w 56"/>
                <a:gd name="T65" fmla="*/ 87 h 87"/>
                <a:gd name="T66" fmla="*/ 21 w 56"/>
                <a:gd name="T67" fmla="*/ 82 h 87"/>
                <a:gd name="T68" fmla="*/ 23 w 56"/>
                <a:gd name="T69" fmla="*/ 78 h 87"/>
                <a:gd name="T70" fmla="*/ 33 w 56"/>
                <a:gd name="T71" fmla="*/ 76 h 87"/>
                <a:gd name="T72" fmla="*/ 31 w 56"/>
                <a:gd name="T73" fmla="*/ 71 h 87"/>
                <a:gd name="T74" fmla="*/ 21 w 56"/>
                <a:gd name="T75" fmla="*/ 71 h 87"/>
                <a:gd name="T76" fmla="*/ 10 w 56"/>
                <a:gd name="T77" fmla="*/ 65 h 87"/>
                <a:gd name="T78" fmla="*/ 7 w 56"/>
                <a:gd name="T79" fmla="*/ 56 h 87"/>
                <a:gd name="T80" fmla="*/ 12 w 56"/>
                <a:gd name="T81" fmla="*/ 55 h 87"/>
                <a:gd name="T82" fmla="*/ 13 w 56"/>
                <a:gd name="T83" fmla="*/ 55 h 87"/>
                <a:gd name="T84" fmla="*/ 18 w 56"/>
                <a:gd name="T85" fmla="*/ 60 h 87"/>
                <a:gd name="T86" fmla="*/ 18 w 56"/>
                <a:gd name="T87" fmla="*/ 58 h 87"/>
                <a:gd name="T88" fmla="*/ 18 w 56"/>
                <a:gd name="T89" fmla="*/ 51 h 87"/>
                <a:gd name="T90" fmla="*/ 21 w 56"/>
                <a:gd name="T91" fmla="*/ 49 h 87"/>
                <a:gd name="T92" fmla="*/ 21 w 56"/>
                <a:gd name="T93" fmla="*/ 47 h 87"/>
                <a:gd name="T94" fmla="*/ 12 w 56"/>
                <a:gd name="T95" fmla="*/ 47 h 87"/>
                <a:gd name="T96" fmla="*/ 0 w 56"/>
                <a:gd name="T97" fmla="*/ 38 h 87"/>
                <a:gd name="T98" fmla="*/ 2 w 56"/>
                <a:gd name="T99" fmla="*/ 31 h 87"/>
                <a:gd name="T100" fmla="*/ 7 w 56"/>
                <a:gd name="T101" fmla="*/ 36 h 87"/>
                <a:gd name="T102" fmla="*/ 12 w 56"/>
                <a:gd name="T103" fmla="*/ 38 h 87"/>
                <a:gd name="T104" fmla="*/ 12 w 56"/>
                <a:gd name="T105" fmla="*/ 36 h 87"/>
                <a:gd name="T106" fmla="*/ 12 w 56"/>
                <a:gd name="T107" fmla="*/ 35 h 87"/>
                <a:gd name="T108" fmla="*/ 8 w 56"/>
                <a:gd name="T109" fmla="*/ 31 h 87"/>
                <a:gd name="T110" fmla="*/ 5 w 56"/>
                <a:gd name="T111" fmla="*/ 22 h 87"/>
                <a:gd name="T112" fmla="*/ 3 w 56"/>
                <a:gd name="T113" fmla="*/ 17 h 87"/>
                <a:gd name="T114" fmla="*/ 7 w 56"/>
                <a:gd name="T115" fmla="*/ 15 h 87"/>
                <a:gd name="T116" fmla="*/ 12 w 56"/>
                <a:gd name="T117" fmla="*/ 15 h 8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6" h="87">
                  <a:moveTo>
                    <a:pt x="12" y="24"/>
                  </a:moveTo>
                  <a:lnTo>
                    <a:pt x="12" y="24"/>
                  </a:lnTo>
                  <a:lnTo>
                    <a:pt x="13" y="24"/>
                  </a:lnTo>
                  <a:lnTo>
                    <a:pt x="13" y="26"/>
                  </a:lnTo>
                  <a:lnTo>
                    <a:pt x="15" y="26"/>
                  </a:lnTo>
                  <a:lnTo>
                    <a:pt x="17" y="26"/>
                  </a:lnTo>
                  <a:lnTo>
                    <a:pt x="18" y="26"/>
                  </a:lnTo>
                  <a:lnTo>
                    <a:pt x="20" y="26"/>
                  </a:lnTo>
                  <a:lnTo>
                    <a:pt x="20" y="24"/>
                  </a:lnTo>
                  <a:lnTo>
                    <a:pt x="21" y="24"/>
                  </a:lnTo>
                  <a:lnTo>
                    <a:pt x="21" y="22"/>
                  </a:lnTo>
                  <a:lnTo>
                    <a:pt x="21" y="18"/>
                  </a:lnTo>
                  <a:lnTo>
                    <a:pt x="20" y="18"/>
                  </a:lnTo>
                  <a:lnTo>
                    <a:pt x="18" y="17"/>
                  </a:lnTo>
                  <a:lnTo>
                    <a:pt x="20" y="17"/>
                  </a:lnTo>
                  <a:lnTo>
                    <a:pt x="20" y="15"/>
                  </a:lnTo>
                  <a:lnTo>
                    <a:pt x="21" y="15"/>
                  </a:lnTo>
                  <a:lnTo>
                    <a:pt x="25" y="15"/>
                  </a:lnTo>
                  <a:lnTo>
                    <a:pt x="25" y="13"/>
                  </a:lnTo>
                  <a:lnTo>
                    <a:pt x="23" y="13"/>
                  </a:lnTo>
                  <a:lnTo>
                    <a:pt x="21" y="13"/>
                  </a:lnTo>
                  <a:lnTo>
                    <a:pt x="21" y="11"/>
                  </a:lnTo>
                  <a:lnTo>
                    <a:pt x="21" y="9"/>
                  </a:lnTo>
                  <a:lnTo>
                    <a:pt x="23" y="9"/>
                  </a:lnTo>
                  <a:lnTo>
                    <a:pt x="23" y="8"/>
                  </a:lnTo>
                  <a:lnTo>
                    <a:pt x="25" y="8"/>
                  </a:lnTo>
                  <a:lnTo>
                    <a:pt x="26" y="8"/>
                  </a:lnTo>
                  <a:lnTo>
                    <a:pt x="28" y="8"/>
                  </a:lnTo>
                  <a:lnTo>
                    <a:pt x="28" y="6"/>
                  </a:lnTo>
                  <a:lnTo>
                    <a:pt x="30" y="6"/>
                  </a:lnTo>
                  <a:lnTo>
                    <a:pt x="30" y="4"/>
                  </a:lnTo>
                  <a:lnTo>
                    <a:pt x="30" y="2"/>
                  </a:lnTo>
                  <a:lnTo>
                    <a:pt x="31" y="2"/>
                  </a:lnTo>
                  <a:lnTo>
                    <a:pt x="33" y="2"/>
                  </a:lnTo>
                  <a:lnTo>
                    <a:pt x="35" y="0"/>
                  </a:lnTo>
                  <a:lnTo>
                    <a:pt x="36" y="0"/>
                  </a:lnTo>
                  <a:lnTo>
                    <a:pt x="38" y="0"/>
                  </a:lnTo>
                  <a:lnTo>
                    <a:pt x="38" y="2"/>
                  </a:lnTo>
                  <a:lnTo>
                    <a:pt x="39" y="2"/>
                  </a:lnTo>
                  <a:lnTo>
                    <a:pt x="39" y="4"/>
                  </a:lnTo>
                  <a:lnTo>
                    <a:pt x="39" y="6"/>
                  </a:lnTo>
                  <a:lnTo>
                    <a:pt x="39" y="8"/>
                  </a:lnTo>
                  <a:lnTo>
                    <a:pt x="41" y="8"/>
                  </a:lnTo>
                  <a:lnTo>
                    <a:pt x="43" y="9"/>
                  </a:lnTo>
                  <a:lnTo>
                    <a:pt x="41" y="9"/>
                  </a:lnTo>
                  <a:lnTo>
                    <a:pt x="43" y="13"/>
                  </a:lnTo>
                  <a:lnTo>
                    <a:pt x="43" y="15"/>
                  </a:lnTo>
                  <a:lnTo>
                    <a:pt x="44" y="18"/>
                  </a:lnTo>
                  <a:lnTo>
                    <a:pt x="44" y="20"/>
                  </a:lnTo>
                  <a:lnTo>
                    <a:pt x="43" y="22"/>
                  </a:lnTo>
                  <a:lnTo>
                    <a:pt x="43" y="24"/>
                  </a:lnTo>
                  <a:lnTo>
                    <a:pt x="43" y="26"/>
                  </a:lnTo>
                  <a:lnTo>
                    <a:pt x="41" y="27"/>
                  </a:lnTo>
                  <a:lnTo>
                    <a:pt x="41" y="29"/>
                  </a:lnTo>
                  <a:lnTo>
                    <a:pt x="39" y="31"/>
                  </a:lnTo>
                  <a:lnTo>
                    <a:pt x="38" y="31"/>
                  </a:lnTo>
                  <a:lnTo>
                    <a:pt x="38" y="33"/>
                  </a:lnTo>
                  <a:lnTo>
                    <a:pt x="36" y="33"/>
                  </a:lnTo>
                  <a:lnTo>
                    <a:pt x="35" y="33"/>
                  </a:lnTo>
                  <a:lnTo>
                    <a:pt x="35" y="35"/>
                  </a:lnTo>
                  <a:lnTo>
                    <a:pt x="33" y="35"/>
                  </a:lnTo>
                  <a:lnTo>
                    <a:pt x="33" y="36"/>
                  </a:lnTo>
                  <a:lnTo>
                    <a:pt x="31" y="36"/>
                  </a:lnTo>
                  <a:lnTo>
                    <a:pt x="31" y="38"/>
                  </a:lnTo>
                  <a:lnTo>
                    <a:pt x="31" y="42"/>
                  </a:lnTo>
                  <a:lnTo>
                    <a:pt x="33" y="44"/>
                  </a:lnTo>
                  <a:lnTo>
                    <a:pt x="35" y="44"/>
                  </a:lnTo>
                  <a:lnTo>
                    <a:pt x="35" y="45"/>
                  </a:lnTo>
                  <a:lnTo>
                    <a:pt x="36" y="45"/>
                  </a:lnTo>
                  <a:lnTo>
                    <a:pt x="36" y="47"/>
                  </a:lnTo>
                  <a:lnTo>
                    <a:pt x="36" y="49"/>
                  </a:lnTo>
                  <a:lnTo>
                    <a:pt x="36" y="51"/>
                  </a:lnTo>
                  <a:lnTo>
                    <a:pt x="36" y="53"/>
                  </a:lnTo>
                  <a:lnTo>
                    <a:pt x="36" y="55"/>
                  </a:lnTo>
                  <a:lnTo>
                    <a:pt x="38" y="55"/>
                  </a:lnTo>
                  <a:lnTo>
                    <a:pt x="38" y="56"/>
                  </a:lnTo>
                  <a:lnTo>
                    <a:pt x="39" y="56"/>
                  </a:lnTo>
                  <a:lnTo>
                    <a:pt x="39" y="55"/>
                  </a:lnTo>
                  <a:lnTo>
                    <a:pt x="39" y="33"/>
                  </a:lnTo>
                  <a:lnTo>
                    <a:pt x="39" y="31"/>
                  </a:lnTo>
                  <a:lnTo>
                    <a:pt x="41" y="31"/>
                  </a:lnTo>
                  <a:lnTo>
                    <a:pt x="43" y="31"/>
                  </a:lnTo>
                  <a:lnTo>
                    <a:pt x="43" y="29"/>
                  </a:lnTo>
                  <a:lnTo>
                    <a:pt x="44" y="29"/>
                  </a:lnTo>
                  <a:lnTo>
                    <a:pt x="46" y="29"/>
                  </a:lnTo>
                  <a:lnTo>
                    <a:pt x="48" y="29"/>
                  </a:lnTo>
                  <a:lnTo>
                    <a:pt x="48" y="27"/>
                  </a:lnTo>
                  <a:lnTo>
                    <a:pt x="48" y="29"/>
                  </a:lnTo>
                  <a:lnTo>
                    <a:pt x="49" y="29"/>
                  </a:lnTo>
                  <a:lnTo>
                    <a:pt x="51" y="31"/>
                  </a:lnTo>
                  <a:lnTo>
                    <a:pt x="51" y="33"/>
                  </a:lnTo>
                  <a:lnTo>
                    <a:pt x="53" y="33"/>
                  </a:lnTo>
                  <a:lnTo>
                    <a:pt x="53" y="35"/>
                  </a:lnTo>
                  <a:lnTo>
                    <a:pt x="54" y="35"/>
                  </a:lnTo>
                  <a:lnTo>
                    <a:pt x="56" y="36"/>
                  </a:lnTo>
                  <a:lnTo>
                    <a:pt x="56" y="38"/>
                  </a:lnTo>
                  <a:lnTo>
                    <a:pt x="54" y="38"/>
                  </a:lnTo>
                  <a:lnTo>
                    <a:pt x="53" y="38"/>
                  </a:lnTo>
                  <a:lnTo>
                    <a:pt x="51" y="38"/>
                  </a:lnTo>
                  <a:lnTo>
                    <a:pt x="48" y="38"/>
                  </a:lnTo>
                  <a:lnTo>
                    <a:pt x="46" y="36"/>
                  </a:lnTo>
                  <a:lnTo>
                    <a:pt x="46" y="35"/>
                  </a:lnTo>
                  <a:lnTo>
                    <a:pt x="44" y="35"/>
                  </a:lnTo>
                  <a:lnTo>
                    <a:pt x="44" y="33"/>
                  </a:lnTo>
                  <a:lnTo>
                    <a:pt x="43" y="33"/>
                  </a:lnTo>
                  <a:lnTo>
                    <a:pt x="43" y="35"/>
                  </a:lnTo>
                  <a:lnTo>
                    <a:pt x="41" y="35"/>
                  </a:lnTo>
                  <a:lnTo>
                    <a:pt x="41" y="36"/>
                  </a:lnTo>
                  <a:lnTo>
                    <a:pt x="41" y="38"/>
                  </a:lnTo>
                  <a:lnTo>
                    <a:pt x="41" y="40"/>
                  </a:lnTo>
                  <a:lnTo>
                    <a:pt x="41" y="42"/>
                  </a:lnTo>
                  <a:lnTo>
                    <a:pt x="41" y="44"/>
                  </a:lnTo>
                  <a:lnTo>
                    <a:pt x="43" y="44"/>
                  </a:lnTo>
                  <a:lnTo>
                    <a:pt x="43" y="47"/>
                  </a:lnTo>
                  <a:lnTo>
                    <a:pt x="43" y="51"/>
                  </a:lnTo>
                  <a:lnTo>
                    <a:pt x="41" y="56"/>
                  </a:lnTo>
                  <a:lnTo>
                    <a:pt x="39" y="60"/>
                  </a:lnTo>
                  <a:lnTo>
                    <a:pt x="38" y="58"/>
                  </a:lnTo>
                  <a:lnTo>
                    <a:pt x="36" y="58"/>
                  </a:lnTo>
                  <a:lnTo>
                    <a:pt x="36" y="60"/>
                  </a:lnTo>
                  <a:lnTo>
                    <a:pt x="36" y="62"/>
                  </a:lnTo>
                  <a:lnTo>
                    <a:pt x="35" y="62"/>
                  </a:lnTo>
                  <a:lnTo>
                    <a:pt x="35" y="64"/>
                  </a:lnTo>
                  <a:lnTo>
                    <a:pt x="36" y="65"/>
                  </a:lnTo>
                  <a:lnTo>
                    <a:pt x="36" y="67"/>
                  </a:lnTo>
                  <a:lnTo>
                    <a:pt x="36" y="71"/>
                  </a:lnTo>
                  <a:lnTo>
                    <a:pt x="38" y="71"/>
                  </a:lnTo>
                  <a:lnTo>
                    <a:pt x="39" y="73"/>
                  </a:lnTo>
                  <a:lnTo>
                    <a:pt x="39" y="82"/>
                  </a:lnTo>
                  <a:lnTo>
                    <a:pt x="38" y="82"/>
                  </a:lnTo>
                  <a:lnTo>
                    <a:pt x="36" y="83"/>
                  </a:lnTo>
                  <a:lnTo>
                    <a:pt x="36" y="87"/>
                  </a:lnTo>
                  <a:lnTo>
                    <a:pt x="35" y="87"/>
                  </a:lnTo>
                  <a:lnTo>
                    <a:pt x="33" y="87"/>
                  </a:lnTo>
                  <a:lnTo>
                    <a:pt x="31" y="87"/>
                  </a:lnTo>
                  <a:lnTo>
                    <a:pt x="30" y="87"/>
                  </a:lnTo>
                  <a:lnTo>
                    <a:pt x="25" y="87"/>
                  </a:lnTo>
                  <a:lnTo>
                    <a:pt x="23" y="87"/>
                  </a:lnTo>
                  <a:lnTo>
                    <a:pt x="21" y="87"/>
                  </a:lnTo>
                  <a:lnTo>
                    <a:pt x="23" y="87"/>
                  </a:lnTo>
                  <a:lnTo>
                    <a:pt x="23" y="85"/>
                  </a:lnTo>
                  <a:lnTo>
                    <a:pt x="23" y="83"/>
                  </a:lnTo>
                  <a:lnTo>
                    <a:pt x="21" y="83"/>
                  </a:lnTo>
                  <a:lnTo>
                    <a:pt x="21" y="82"/>
                  </a:lnTo>
                  <a:lnTo>
                    <a:pt x="21" y="80"/>
                  </a:lnTo>
                  <a:lnTo>
                    <a:pt x="21" y="78"/>
                  </a:lnTo>
                  <a:lnTo>
                    <a:pt x="23" y="78"/>
                  </a:lnTo>
                  <a:lnTo>
                    <a:pt x="25" y="78"/>
                  </a:lnTo>
                  <a:lnTo>
                    <a:pt x="28" y="78"/>
                  </a:lnTo>
                  <a:lnTo>
                    <a:pt x="28" y="76"/>
                  </a:lnTo>
                  <a:lnTo>
                    <a:pt x="30" y="76"/>
                  </a:lnTo>
                  <a:lnTo>
                    <a:pt x="30" y="74"/>
                  </a:lnTo>
                  <a:lnTo>
                    <a:pt x="30" y="73"/>
                  </a:lnTo>
                  <a:lnTo>
                    <a:pt x="30" y="71"/>
                  </a:lnTo>
                  <a:lnTo>
                    <a:pt x="28" y="71"/>
                  </a:lnTo>
                  <a:lnTo>
                    <a:pt x="26" y="69"/>
                  </a:lnTo>
                  <a:lnTo>
                    <a:pt x="26" y="71"/>
                  </a:lnTo>
                  <a:lnTo>
                    <a:pt x="25" y="73"/>
                  </a:lnTo>
                  <a:lnTo>
                    <a:pt x="23" y="73"/>
                  </a:lnTo>
                  <a:lnTo>
                    <a:pt x="21" y="73"/>
                  </a:lnTo>
                  <a:lnTo>
                    <a:pt x="21" y="71"/>
                  </a:lnTo>
                  <a:lnTo>
                    <a:pt x="20" y="69"/>
                  </a:lnTo>
                  <a:lnTo>
                    <a:pt x="15" y="67"/>
                  </a:lnTo>
                  <a:lnTo>
                    <a:pt x="13" y="67"/>
                  </a:lnTo>
                  <a:lnTo>
                    <a:pt x="12" y="67"/>
                  </a:lnTo>
                  <a:lnTo>
                    <a:pt x="10" y="65"/>
                  </a:lnTo>
                  <a:lnTo>
                    <a:pt x="8" y="65"/>
                  </a:lnTo>
                  <a:lnTo>
                    <a:pt x="8" y="64"/>
                  </a:lnTo>
                  <a:lnTo>
                    <a:pt x="7" y="64"/>
                  </a:lnTo>
                  <a:lnTo>
                    <a:pt x="7" y="60"/>
                  </a:lnTo>
                  <a:lnTo>
                    <a:pt x="7" y="58"/>
                  </a:lnTo>
                  <a:lnTo>
                    <a:pt x="7" y="56"/>
                  </a:lnTo>
                  <a:lnTo>
                    <a:pt x="8" y="56"/>
                  </a:lnTo>
                  <a:lnTo>
                    <a:pt x="10" y="56"/>
                  </a:lnTo>
                  <a:lnTo>
                    <a:pt x="10" y="55"/>
                  </a:lnTo>
                  <a:lnTo>
                    <a:pt x="12" y="55"/>
                  </a:lnTo>
                  <a:lnTo>
                    <a:pt x="12" y="53"/>
                  </a:lnTo>
                  <a:lnTo>
                    <a:pt x="12" y="51"/>
                  </a:lnTo>
                  <a:lnTo>
                    <a:pt x="13" y="53"/>
                  </a:lnTo>
                  <a:lnTo>
                    <a:pt x="13" y="55"/>
                  </a:lnTo>
                  <a:lnTo>
                    <a:pt x="15" y="55"/>
                  </a:lnTo>
                  <a:lnTo>
                    <a:pt x="15" y="58"/>
                  </a:lnTo>
                  <a:lnTo>
                    <a:pt x="15" y="60"/>
                  </a:lnTo>
                  <a:lnTo>
                    <a:pt x="17" y="60"/>
                  </a:lnTo>
                  <a:lnTo>
                    <a:pt x="18" y="60"/>
                  </a:lnTo>
                  <a:lnTo>
                    <a:pt x="18" y="62"/>
                  </a:lnTo>
                  <a:lnTo>
                    <a:pt x="20" y="62"/>
                  </a:lnTo>
                  <a:lnTo>
                    <a:pt x="20" y="60"/>
                  </a:lnTo>
                  <a:lnTo>
                    <a:pt x="20" y="58"/>
                  </a:lnTo>
                  <a:lnTo>
                    <a:pt x="18" y="58"/>
                  </a:lnTo>
                  <a:lnTo>
                    <a:pt x="18" y="56"/>
                  </a:lnTo>
                  <a:lnTo>
                    <a:pt x="17" y="53"/>
                  </a:lnTo>
                  <a:lnTo>
                    <a:pt x="18" y="53"/>
                  </a:lnTo>
                  <a:lnTo>
                    <a:pt x="18" y="51"/>
                  </a:lnTo>
                  <a:lnTo>
                    <a:pt x="20" y="51"/>
                  </a:lnTo>
                  <a:lnTo>
                    <a:pt x="21" y="51"/>
                  </a:lnTo>
                  <a:lnTo>
                    <a:pt x="21" y="49"/>
                  </a:lnTo>
                  <a:lnTo>
                    <a:pt x="21" y="47"/>
                  </a:lnTo>
                  <a:lnTo>
                    <a:pt x="20" y="47"/>
                  </a:lnTo>
                  <a:lnTo>
                    <a:pt x="18" y="47"/>
                  </a:lnTo>
                  <a:lnTo>
                    <a:pt x="12" y="47"/>
                  </a:lnTo>
                  <a:lnTo>
                    <a:pt x="7" y="45"/>
                  </a:lnTo>
                  <a:lnTo>
                    <a:pt x="7" y="44"/>
                  </a:lnTo>
                  <a:lnTo>
                    <a:pt x="3" y="44"/>
                  </a:lnTo>
                  <a:lnTo>
                    <a:pt x="0" y="44"/>
                  </a:lnTo>
                  <a:lnTo>
                    <a:pt x="0" y="42"/>
                  </a:lnTo>
                  <a:lnTo>
                    <a:pt x="0" y="38"/>
                  </a:lnTo>
                  <a:lnTo>
                    <a:pt x="0" y="36"/>
                  </a:lnTo>
                  <a:lnTo>
                    <a:pt x="0" y="33"/>
                  </a:lnTo>
                  <a:lnTo>
                    <a:pt x="2" y="33"/>
                  </a:lnTo>
                  <a:lnTo>
                    <a:pt x="2" y="31"/>
                  </a:lnTo>
                  <a:lnTo>
                    <a:pt x="3" y="31"/>
                  </a:lnTo>
                  <a:lnTo>
                    <a:pt x="3" y="33"/>
                  </a:lnTo>
                  <a:lnTo>
                    <a:pt x="3" y="35"/>
                  </a:lnTo>
                  <a:lnTo>
                    <a:pt x="5" y="35"/>
                  </a:lnTo>
                  <a:lnTo>
                    <a:pt x="5" y="36"/>
                  </a:lnTo>
                  <a:lnTo>
                    <a:pt x="7" y="36"/>
                  </a:lnTo>
                  <a:lnTo>
                    <a:pt x="7" y="38"/>
                  </a:lnTo>
                  <a:lnTo>
                    <a:pt x="8" y="38"/>
                  </a:lnTo>
                  <a:lnTo>
                    <a:pt x="10" y="38"/>
                  </a:lnTo>
                  <a:lnTo>
                    <a:pt x="12" y="38"/>
                  </a:lnTo>
                  <a:lnTo>
                    <a:pt x="12" y="36"/>
                  </a:lnTo>
                  <a:lnTo>
                    <a:pt x="13" y="36"/>
                  </a:lnTo>
                  <a:lnTo>
                    <a:pt x="12" y="36"/>
                  </a:lnTo>
                  <a:lnTo>
                    <a:pt x="12" y="35"/>
                  </a:lnTo>
                  <a:lnTo>
                    <a:pt x="12" y="33"/>
                  </a:lnTo>
                  <a:lnTo>
                    <a:pt x="10" y="33"/>
                  </a:lnTo>
                  <a:lnTo>
                    <a:pt x="10" y="31"/>
                  </a:lnTo>
                  <a:lnTo>
                    <a:pt x="8" y="31"/>
                  </a:lnTo>
                  <a:lnTo>
                    <a:pt x="8" y="29"/>
                  </a:lnTo>
                  <a:lnTo>
                    <a:pt x="7" y="27"/>
                  </a:lnTo>
                  <a:lnTo>
                    <a:pt x="7" y="26"/>
                  </a:lnTo>
                  <a:lnTo>
                    <a:pt x="7" y="24"/>
                  </a:lnTo>
                  <a:lnTo>
                    <a:pt x="5" y="24"/>
                  </a:lnTo>
                  <a:lnTo>
                    <a:pt x="5" y="22"/>
                  </a:lnTo>
                  <a:lnTo>
                    <a:pt x="3" y="22"/>
                  </a:lnTo>
                  <a:lnTo>
                    <a:pt x="3" y="20"/>
                  </a:lnTo>
                  <a:lnTo>
                    <a:pt x="3" y="18"/>
                  </a:lnTo>
                  <a:lnTo>
                    <a:pt x="3" y="17"/>
                  </a:lnTo>
                  <a:lnTo>
                    <a:pt x="5" y="17"/>
                  </a:lnTo>
                  <a:lnTo>
                    <a:pt x="7" y="17"/>
                  </a:lnTo>
                  <a:lnTo>
                    <a:pt x="7" y="15"/>
                  </a:lnTo>
                  <a:lnTo>
                    <a:pt x="8" y="15"/>
                  </a:lnTo>
                  <a:lnTo>
                    <a:pt x="10" y="13"/>
                  </a:lnTo>
                  <a:lnTo>
                    <a:pt x="12" y="13"/>
                  </a:lnTo>
                  <a:lnTo>
                    <a:pt x="12" y="15"/>
                  </a:lnTo>
                  <a:lnTo>
                    <a:pt x="12" y="22"/>
                  </a:lnTo>
                  <a:lnTo>
                    <a:pt x="12" y="2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50" name="Freeform 27"/>
            <p:cNvSpPr>
              <a:spLocks/>
            </p:cNvSpPr>
            <p:nvPr/>
          </p:nvSpPr>
          <p:spPr bwMode="auto">
            <a:xfrm>
              <a:off x="172" y="231"/>
              <a:ext cx="145" cy="125"/>
            </a:xfrm>
            <a:custGeom>
              <a:avLst/>
              <a:gdLst>
                <a:gd name="T0" fmla="*/ 0 w 146"/>
                <a:gd name="T1" fmla="*/ 102 h 124"/>
                <a:gd name="T2" fmla="*/ 72 w 146"/>
                <a:gd name="T3" fmla="*/ 0 h 124"/>
                <a:gd name="T4" fmla="*/ 143 w 146"/>
                <a:gd name="T5" fmla="*/ 102 h 124"/>
                <a:gd name="T6" fmla="*/ 143 w 146"/>
                <a:gd name="T7" fmla="*/ 125 h 124"/>
                <a:gd name="T8" fmla="*/ 72 w 146"/>
                <a:gd name="T9" fmla="*/ 30 h 124"/>
                <a:gd name="T10" fmla="*/ 2 w 146"/>
                <a:gd name="T11" fmla="*/ 127 h 124"/>
                <a:gd name="T12" fmla="*/ 0 w 146"/>
                <a:gd name="T13" fmla="*/ 102 h 1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6" h="124">
                  <a:moveTo>
                    <a:pt x="0" y="99"/>
                  </a:moveTo>
                  <a:lnTo>
                    <a:pt x="72" y="0"/>
                  </a:lnTo>
                  <a:lnTo>
                    <a:pt x="146" y="99"/>
                  </a:lnTo>
                  <a:lnTo>
                    <a:pt x="146" y="122"/>
                  </a:lnTo>
                  <a:lnTo>
                    <a:pt x="72" y="30"/>
                  </a:lnTo>
                  <a:lnTo>
                    <a:pt x="2" y="124"/>
                  </a:lnTo>
                  <a:lnTo>
                    <a:pt x="0" y="99"/>
                  </a:lnTo>
                  <a:close/>
                </a:path>
              </a:pathLst>
            </a:custGeom>
            <a:solidFill>
              <a:srgbClr val="F9A03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51" name="Freeform 28"/>
            <p:cNvSpPr>
              <a:spLocks/>
            </p:cNvSpPr>
            <p:nvPr/>
          </p:nvSpPr>
          <p:spPr bwMode="auto">
            <a:xfrm>
              <a:off x="326" y="204"/>
              <a:ext cx="5" cy="170"/>
            </a:xfrm>
            <a:custGeom>
              <a:avLst/>
              <a:gdLst>
                <a:gd name="T0" fmla="*/ 3 w 5"/>
                <a:gd name="T1" fmla="*/ 168 h 171"/>
                <a:gd name="T2" fmla="*/ 5 w 5"/>
                <a:gd name="T3" fmla="*/ 166 h 171"/>
                <a:gd name="T4" fmla="*/ 5 w 5"/>
                <a:gd name="T5" fmla="*/ 0 h 171"/>
                <a:gd name="T6" fmla="*/ 0 w 5"/>
                <a:gd name="T7" fmla="*/ 0 h 171"/>
                <a:gd name="T8" fmla="*/ 0 w 5"/>
                <a:gd name="T9" fmla="*/ 166 h 171"/>
                <a:gd name="T10" fmla="*/ 3 w 5"/>
                <a:gd name="T11" fmla="*/ 168 h 171"/>
                <a:gd name="T12" fmla="*/ 3 w 5"/>
                <a:gd name="T13" fmla="*/ 168 h 171"/>
                <a:gd name="T14" fmla="*/ 5 w 5"/>
                <a:gd name="T15" fmla="*/ 168 h 171"/>
                <a:gd name="T16" fmla="*/ 5 w 5"/>
                <a:gd name="T17" fmla="*/ 166 h 171"/>
                <a:gd name="T18" fmla="*/ 3 w 5"/>
                <a:gd name="T19" fmla="*/ 168 h 17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 h="171">
                  <a:moveTo>
                    <a:pt x="3" y="171"/>
                  </a:moveTo>
                  <a:lnTo>
                    <a:pt x="5" y="169"/>
                  </a:lnTo>
                  <a:lnTo>
                    <a:pt x="5" y="0"/>
                  </a:lnTo>
                  <a:lnTo>
                    <a:pt x="0" y="0"/>
                  </a:lnTo>
                  <a:lnTo>
                    <a:pt x="0" y="169"/>
                  </a:lnTo>
                  <a:lnTo>
                    <a:pt x="3" y="171"/>
                  </a:lnTo>
                  <a:lnTo>
                    <a:pt x="5" y="171"/>
                  </a:lnTo>
                  <a:lnTo>
                    <a:pt x="5" y="169"/>
                  </a:lnTo>
                  <a:lnTo>
                    <a:pt x="3" y="171"/>
                  </a:lnTo>
                  <a:close/>
                </a:path>
              </a:pathLst>
            </a:custGeom>
            <a:solidFill>
              <a:srgbClr val="61BFF3"/>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52" name="Rectangle 29"/>
            <p:cNvSpPr>
              <a:spLocks noChangeArrowheads="1"/>
            </p:cNvSpPr>
            <p:nvPr/>
          </p:nvSpPr>
          <p:spPr bwMode="auto">
            <a:xfrm>
              <a:off x="170" y="371"/>
              <a:ext cx="159" cy="4"/>
            </a:xfrm>
            <a:prstGeom prst="rect">
              <a:avLst/>
            </a:prstGeom>
            <a:solidFill>
              <a:srgbClr val="61BFF3"/>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pPr>
                <a:buClr>
                  <a:srgbClr val="000000"/>
                </a:buClr>
              </a:pPr>
              <a:endParaRPr lang="en-US">
                <a:solidFill>
                  <a:srgbClr val="000000"/>
                </a:solidFill>
              </a:endParaRPr>
            </a:p>
          </p:txBody>
        </p:sp>
        <p:sp>
          <p:nvSpPr>
            <p:cNvPr id="1053" name="Freeform 30"/>
            <p:cNvSpPr>
              <a:spLocks/>
            </p:cNvSpPr>
            <p:nvPr/>
          </p:nvSpPr>
          <p:spPr bwMode="auto">
            <a:xfrm>
              <a:off x="149" y="195"/>
              <a:ext cx="504" cy="9"/>
            </a:xfrm>
            <a:custGeom>
              <a:avLst/>
              <a:gdLst>
                <a:gd name="T0" fmla="*/ 502 w 505"/>
                <a:gd name="T1" fmla="*/ 7 h 9"/>
                <a:gd name="T2" fmla="*/ 502 w 505"/>
                <a:gd name="T3" fmla="*/ 0 h 9"/>
                <a:gd name="T4" fmla="*/ 0 w 505"/>
                <a:gd name="T5" fmla="*/ 1 h 9"/>
                <a:gd name="T6" fmla="*/ 0 w 505"/>
                <a:gd name="T7" fmla="*/ 9 h 9"/>
                <a:gd name="T8" fmla="*/ 502 w 505"/>
                <a:gd name="T9" fmla="*/ 7 h 9"/>
                <a:gd name="T10" fmla="*/ 502 w 505"/>
                <a:gd name="T11" fmla="*/ 7 h 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05" h="9">
                  <a:moveTo>
                    <a:pt x="505" y="7"/>
                  </a:moveTo>
                  <a:lnTo>
                    <a:pt x="505" y="0"/>
                  </a:lnTo>
                  <a:lnTo>
                    <a:pt x="0" y="1"/>
                  </a:lnTo>
                  <a:lnTo>
                    <a:pt x="0" y="9"/>
                  </a:lnTo>
                  <a:lnTo>
                    <a:pt x="505" y="7"/>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54" name="Freeform 31"/>
            <p:cNvSpPr>
              <a:spLocks/>
            </p:cNvSpPr>
            <p:nvPr/>
          </p:nvSpPr>
          <p:spPr bwMode="auto">
            <a:xfrm>
              <a:off x="652" y="195"/>
              <a:ext cx="5" cy="38"/>
            </a:xfrm>
            <a:custGeom>
              <a:avLst/>
              <a:gdLst>
                <a:gd name="T0" fmla="*/ 3 w 6"/>
                <a:gd name="T1" fmla="*/ 40 h 37"/>
                <a:gd name="T2" fmla="*/ 3 w 6"/>
                <a:gd name="T3" fmla="*/ 40 h 37"/>
                <a:gd name="T4" fmla="*/ 3 w 6"/>
                <a:gd name="T5" fmla="*/ 16 h 37"/>
                <a:gd name="T6" fmla="*/ 3 w 6"/>
                <a:gd name="T7" fmla="*/ 0 h 37"/>
                <a:gd name="T8" fmla="*/ 3 w 6"/>
                <a:gd name="T9" fmla="*/ 7 h 37"/>
                <a:gd name="T10" fmla="*/ 1 w 6"/>
                <a:gd name="T11" fmla="*/ 16 h 37"/>
                <a:gd name="T12" fmla="*/ 0 w 6"/>
                <a:gd name="T13" fmla="*/ 39 h 37"/>
                <a:gd name="T14" fmla="*/ 0 w 6"/>
                <a:gd name="T15" fmla="*/ 39 h 37"/>
                <a:gd name="T16" fmla="*/ 3 w 6"/>
                <a:gd name="T17" fmla="*/ 40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 h="37">
                  <a:moveTo>
                    <a:pt x="6" y="37"/>
                  </a:moveTo>
                  <a:lnTo>
                    <a:pt x="6" y="37"/>
                  </a:lnTo>
                  <a:lnTo>
                    <a:pt x="6" y="16"/>
                  </a:lnTo>
                  <a:lnTo>
                    <a:pt x="3" y="0"/>
                  </a:lnTo>
                  <a:lnTo>
                    <a:pt x="3" y="7"/>
                  </a:lnTo>
                  <a:lnTo>
                    <a:pt x="1" y="16"/>
                  </a:lnTo>
                  <a:lnTo>
                    <a:pt x="0" y="36"/>
                  </a:lnTo>
                  <a:lnTo>
                    <a:pt x="6" y="37"/>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55" name="Freeform 32"/>
            <p:cNvSpPr>
              <a:spLocks/>
            </p:cNvSpPr>
            <p:nvPr/>
          </p:nvSpPr>
          <p:spPr bwMode="auto">
            <a:xfrm>
              <a:off x="641" y="231"/>
              <a:ext cx="16" cy="130"/>
            </a:xfrm>
            <a:custGeom>
              <a:avLst/>
              <a:gdLst>
                <a:gd name="T0" fmla="*/ 5 w 16"/>
                <a:gd name="T1" fmla="*/ 128 h 131"/>
                <a:gd name="T2" fmla="*/ 5 w 16"/>
                <a:gd name="T3" fmla="*/ 128 h 131"/>
                <a:gd name="T4" fmla="*/ 11 w 16"/>
                <a:gd name="T5" fmla="*/ 83 h 131"/>
                <a:gd name="T6" fmla="*/ 13 w 16"/>
                <a:gd name="T7" fmla="*/ 47 h 131"/>
                <a:gd name="T8" fmla="*/ 15 w 16"/>
                <a:gd name="T9" fmla="*/ 16 h 131"/>
                <a:gd name="T10" fmla="*/ 16 w 16"/>
                <a:gd name="T11" fmla="*/ 1 h 131"/>
                <a:gd name="T12" fmla="*/ 10 w 16"/>
                <a:gd name="T13" fmla="*/ 0 h 131"/>
                <a:gd name="T14" fmla="*/ 10 w 16"/>
                <a:gd name="T15" fmla="*/ 16 h 131"/>
                <a:gd name="T16" fmla="*/ 8 w 16"/>
                <a:gd name="T17" fmla="*/ 47 h 131"/>
                <a:gd name="T18" fmla="*/ 3 w 16"/>
                <a:gd name="T19" fmla="*/ 83 h 131"/>
                <a:gd name="T20" fmla="*/ 0 w 16"/>
                <a:gd name="T21" fmla="*/ 127 h 131"/>
                <a:gd name="T22" fmla="*/ 0 w 16"/>
                <a:gd name="T23" fmla="*/ 127 h 131"/>
                <a:gd name="T24" fmla="*/ 5 w 16"/>
                <a:gd name="T25" fmla="*/ 128 h 1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 h="131">
                  <a:moveTo>
                    <a:pt x="5" y="131"/>
                  </a:moveTo>
                  <a:lnTo>
                    <a:pt x="5" y="131"/>
                  </a:lnTo>
                  <a:lnTo>
                    <a:pt x="11" y="86"/>
                  </a:lnTo>
                  <a:lnTo>
                    <a:pt x="13" y="47"/>
                  </a:lnTo>
                  <a:lnTo>
                    <a:pt x="15" y="16"/>
                  </a:lnTo>
                  <a:lnTo>
                    <a:pt x="16" y="1"/>
                  </a:lnTo>
                  <a:lnTo>
                    <a:pt x="10" y="0"/>
                  </a:lnTo>
                  <a:lnTo>
                    <a:pt x="10" y="16"/>
                  </a:lnTo>
                  <a:lnTo>
                    <a:pt x="8" y="47"/>
                  </a:lnTo>
                  <a:lnTo>
                    <a:pt x="3" y="86"/>
                  </a:lnTo>
                  <a:lnTo>
                    <a:pt x="0" y="130"/>
                  </a:lnTo>
                  <a:lnTo>
                    <a:pt x="5" y="131"/>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56" name="Freeform 33"/>
            <p:cNvSpPr>
              <a:spLocks/>
            </p:cNvSpPr>
            <p:nvPr/>
          </p:nvSpPr>
          <p:spPr bwMode="auto">
            <a:xfrm>
              <a:off x="536" y="361"/>
              <a:ext cx="111" cy="344"/>
            </a:xfrm>
            <a:custGeom>
              <a:avLst/>
              <a:gdLst>
                <a:gd name="T0" fmla="*/ 5 w 110"/>
                <a:gd name="T1" fmla="*/ 344 h 344"/>
                <a:gd name="T2" fmla="*/ 5 w 110"/>
                <a:gd name="T3" fmla="*/ 344 h 344"/>
                <a:gd name="T4" fmla="*/ 16 w 110"/>
                <a:gd name="T5" fmla="*/ 324 h 344"/>
                <a:gd name="T6" fmla="*/ 28 w 110"/>
                <a:gd name="T7" fmla="*/ 305 h 344"/>
                <a:gd name="T8" fmla="*/ 38 w 110"/>
                <a:gd name="T9" fmla="*/ 285 h 344"/>
                <a:gd name="T10" fmla="*/ 46 w 110"/>
                <a:gd name="T11" fmla="*/ 265 h 344"/>
                <a:gd name="T12" fmla="*/ 65 w 110"/>
                <a:gd name="T13" fmla="*/ 223 h 344"/>
                <a:gd name="T14" fmla="*/ 77 w 110"/>
                <a:gd name="T15" fmla="*/ 182 h 344"/>
                <a:gd name="T16" fmla="*/ 88 w 110"/>
                <a:gd name="T17" fmla="*/ 139 h 344"/>
                <a:gd name="T18" fmla="*/ 98 w 110"/>
                <a:gd name="T19" fmla="*/ 93 h 344"/>
                <a:gd name="T20" fmla="*/ 106 w 110"/>
                <a:gd name="T21" fmla="*/ 48 h 344"/>
                <a:gd name="T22" fmla="*/ 113 w 110"/>
                <a:gd name="T23" fmla="*/ 1 h 344"/>
                <a:gd name="T24" fmla="*/ 108 w 110"/>
                <a:gd name="T25" fmla="*/ 0 h 344"/>
                <a:gd name="T26" fmla="*/ 100 w 110"/>
                <a:gd name="T27" fmla="*/ 47 h 344"/>
                <a:gd name="T28" fmla="*/ 91 w 110"/>
                <a:gd name="T29" fmla="*/ 93 h 344"/>
                <a:gd name="T30" fmla="*/ 83 w 110"/>
                <a:gd name="T31" fmla="*/ 137 h 344"/>
                <a:gd name="T32" fmla="*/ 72 w 110"/>
                <a:gd name="T33" fmla="*/ 180 h 344"/>
                <a:gd name="T34" fmla="*/ 59 w 110"/>
                <a:gd name="T35" fmla="*/ 222 h 344"/>
                <a:gd name="T36" fmla="*/ 39 w 110"/>
                <a:gd name="T37" fmla="*/ 263 h 344"/>
                <a:gd name="T38" fmla="*/ 31 w 110"/>
                <a:gd name="T39" fmla="*/ 283 h 344"/>
                <a:gd name="T40" fmla="*/ 21 w 110"/>
                <a:gd name="T41" fmla="*/ 303 h 344"/>
                <a:gd name="T42" fmla="*/ 11 w 110"/>
                <a:gd name="T43" fmla="*/ 323 h 344"/>
                <a:gd name="T44" fmla="*/ 0 w 110"/>
                <a:gd name="T45" fmla="*/ 341 h 344"/>
                <a:gd name="T46" fmla="*/ 0 w 110"/>
                <a:gd name="T47" fmla="*/ 341 h 344"/>
                <a:gd name="T48" fmla="*/ 5 w 110"/>
                <a:gd name="T49" fmla="*/ 344 h 34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0" h="344">
                  <a:moveTo>
                    <a:pt x="5" y="344"/>
                  </a:moveTo>
                  <a:lnTo>
                    <a:pt x="5" y="344"/>
                  </a:lnTo>
                  <a:lnTo>
                    <a:pt x="16" y="324"/>
                  </a:lnTo>
                  <a:lnTo>
                    <a:pt x="28" y="305"/>
                  </a:lnTo>
                  <a:lnTo>
                    <a:pt x="38" y="285"/>
                  </a:lnTo>
                  <a:lnTo>
                    <a:pt x="46" y="265"/>
                  </a:lnTo>
                  <a:lnTo>
                    <a:pt x="62" y="223"/>
                  </a:lnTo>
                  <a:lnTo>
                    <a:pt x="74" y="182"/>
                  </a:lnTo>
                  <a:lnTo>
                    <a:pt x="85" y="139"/>
                  </a:lnTo>
                  <a:lnTo>
                    <a:pt x="95" y="93"/>
                  </a:lnTo>
                  <a:lnTo>
                    <a:pt x="103" y="48"/>
                  </a:lnTo>
                  <a:lnTo>
                    <a:pt x="110" y="1"/>
                  </a:lnTo>
                  <a:lnTo>
                    <a:pt x="105" y="0"/>
                  </a:lnTo>
                  <a:lnTo>
                    <a:pt x="97" y="47"/>
                  </a:lnTo>
                  <a:lnTo>
                    <a:pt x="88" y="93"/>
                  </a:lnTo>
                  <a:lnTo>
                    <a:pt x="80" y="137"/>
                  </a:lnTo>
                  <a:lnTo>
                    <a:pt x="69" y="180"/>
                  </a:lnTo>
                  <a:lnTo>
                    <a:pt x="56" y="222"/>
                  </a:lnTo>
                  <a:lnTo>
                    <a:pt x="39" y="263"/>
                  </a:lnTo>
                  <a:lnTo>
                    <a:pt x="31" y="283"/>
                  </a:lnTo>
                  <a:lnTo>
                    <a:pt x="21" y="303"/>
                  </a:lnTo>
                  <a:lnTo>
                    <a:pt x="11" y="323"/>
                  </a:lnTo>
                  <a:lnTo>
                    <a:pt x="0" y="341"/>
                  </a:lnTo>
                  <a:lnTo>
                    <a:pt x="5" y="344"/>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57" name="Freeform 34"/>
            <p:cNvSpPr>
              <a:spLocks/>
            </p:cNvSpPr>
            <p:nvPr/>
          </p:nvSpPr>
          <p:spPr bwMode="auto">
            <a:xfrm>
              <a:off x="409" y="701"/>
              <a:ext cx="132" cy="155"/>
            </a:xfrm>
            <a:custGeom>
              <a:avLst/>
              <a:gdLst>
                <a:gd name="T0" fmla="*/ 0 w 131"/>
                <a:gd name="T1" fmla="*/ 155 h 155"/>
                <a:gd name="T2" fmla="*/ 0 w 131"/>
                <a:gd name="T3" fmla="*/ 155 h 155"/>
                <a:gd name="T4" fmla="*/ 8 w 131"/>
                <a:gd name="T5" fmla="*/ 153 h 155"/>
                <a:gd name="T6" fmla="*/ 18 w 131"/>
                <a:gd name="T7" fmla="*/ 146 h 155"/>
                <a:gd name="T8" fmla="*/ 31 w 131"/>
                <a:gd name="T9" fmla="*/ 131 h 155"/>
                <a:gd name="T10" fmla="*/ 49 w 131"/>
                <a:gd name="T11" fmla="*/ 113 h 155"/>
                <a:gd name="T12" fmla="*/ 70 w 131"/>
                <a:gd name="T13" fmla="*/ 90 h 155"/>
                <a:gd name="T14" fmla="*/ 91 w 131"/>
                <a:gd name="T15" fmla="*/ 65 h 155"/>
                <a:gd name="T16" fmla="*/ 114 w 131"/>
                <a:gd name="T17" fmla="*/ 34 h 155"/>
                <a:gd name="T18" fmla="*/ 134 w 131"/>
                <a:gd name="T19" fmla="*/ 3 h 155"/>
                <a:gd name="T20" fmla="*/ 129 w 131"/>
                <a:gd name="T21" fmla="*/ 0 h 155"/>
                <a:gd name="T22" fmla="*/ 108 w 131"/>
                <a:gd name="T23" fmla="*/ 30 h 155"/>
                <a:gd name="T24" fmla="*/ 86 w 131"/>
                <a:gd name="T25" fmla="*/ 59 h 155"/>
                <a:gd name="T26" fmla="*/ 64 w 131"/>
                <a:gd name="T27" fmla="*/ 86 h 155"/>
                <a:gd name="T28" fmla="*/ 44 w 131"/>
                <a:gd name="T29" fmla="*/ 108 h 155"/>
                <a:gd name="T30" fmla="*/ 26 w 131"/>
                <a:gd name="T31" fmla="*/ 126 h 155"/>
                <a:gd name="T32" fmla="*/ 13 w 131"/>
                <a:gd name="T33" fmla="*/ 139 h 155"/>
                <a:gd name="T34" fmla="*/ 5 w 131"/>
                <a:gd name="T35" fmla="*/ 148 h 155"/>
                <a:gd name="T36" fmla="*/ 5 w 131"/>
                <a:gd name="T37" fmla="*/ 149 h 155"/>
                <a:gd name="T38" fmla="*/ 5 w 131"/>
                <a:gd name="T39" fmla="*/ 149 h 155"/>
                <a:gd name="T40" fmla="*/ 0 w 131"/>
                <a:gd name="T41" fmla="*/ 155 h 15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31" h="155">
                  <a:moveTo>
                    <a:pt x="0" y="155"/>
                  </a:moveTo>
                  <a:lnTo>
                    <a:pt x="0" y="155"/>
                  </a:lnTo>
                  <a:lnTo>
                    <a:pt x="8" y="153"/>
                  </a:lnTo>
                  <a:lnTo>
                    <a:pt x="18" y="146"/>
                  </a:lnTo>
                  <a:lnTo>
                    <a:pt x="31" y="131"/>
                  </a:lnTo>
                  <a:lnTo>
                    <a:pt x="49" y="113"/>
                  </a:lnTo>
                  <a:lnTo>
                    <a:pt x="67" y="90"/>
                  </a:lnTo>
                  <a:lnTo>
                    <a:pt x="88" y="65"/>
                  </a:lnTo>
                  <a:lnTo>
                    <a:pt x="111" y="34"/>
                  </a:lnTo>
                  <a:lnTo>
                    <a:pt x="131" y="3"/>
                  </a:lnTo>
                  <a:lnTo>
                    <a:pt x="126" y="0"/>
                  </a:lnTo>
                  <a:lnTo>
                    <a:pt x="105" y="30"/>
                  </a:lnTo>
                  <a:lnTo>
                    <a:pt x="83" y="59"/>
                  </a:lnTo>
                  <a:lnTo>
                    <a:pt x="64" y="86"/>
                  </a:lnTo>
                  <a:lnTo>
                    <a:pt x="44" y="108"/>
                  </a:lnTo>
                  <a:lnTo>
                    <a:pt x="26" y="126"/>
                  </a:lnTo>
                  <a:lnTo>
                    <a:pt x="13" y="139"/>
                  </a:lnTo>
                  <a:lnTo>
                    <a:pt x="5" y="148"/>
                  </a:lnTo>
                  <a:lnTo>
                    <a:pt x="5" y="149"/>
                  </a:lnTo>
                  <a:lnTo>
                    <a:pt x="0" y="155"/>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58" name="Freeform 35"/>
            <p:cNvSpPr>
              <a:spLocks/>
            </p:cNvSpPr>
            <p:nvPr/>
          </p:nvSpPr>
          <p:spPr bwMode="auto">
            <a:xfrm>
              <a:off x="369" y="817"/>
              <a:ext cx="45" cy="40"/>
            </a:xfrm>
            <a:custGeom>
              <a:avLst/>
              <a:gdLst>
                <a:gd name="T0" fmla="*/ 0 w 46"/>
                <a:gd name="T1" fmla="*/ 4 h 40"/>
                <a:gd name="T2" fmla="*/ 0 w 46"/>
                <a:gd name="T3" fmla="*/ 4 h 40"/>
                <a:gd name="T4" fmla="*/ 9 w 46"/>
                <a:gd name="T5" fmla="*/ 15 h 40"/>
                <a:gd name="T6" fmla="*/ 23 w 46"/>
                <a:gd name="T7" fmla="*/ 24 h 40"/>
                <a:gd name="T8" fmla="*/ 31 w 46"/>
                <a:gd name="T9" fmla="*/ 34 h 40"/>
                <a:gd name="T10" fmla="*/ 38 w 46"/>
                <a:gd name="T11" fmla="*/ 40 h 40"/>
                <a:gd name="T12" fmla="*/ 43 w 46"/>
                <a:gd name="T13" fmla="*/ 34 h 40"/>
                <a:gd name="T14" fmla="*/ 34 w 46"/>
                <a:gd name="T15" fmla="*/ 29 h 40"/>
                <a:gd name="T16" fmla="*/ 23 w 46"/>
                <a:gd name="T17" fmla="*/ 20 h 40"/>
                <a:gd name="T18" fmla="*/ 13 w 46"/>
                <a:gd name="T19" fmla="*/ 9 h 40"/>
                <a:gd name="T20" fmla="*/ 3 w 46"/>
                <a:gd name="T21" fmla="*/ 0 h 40"/>
                <a:gd name="T22" fmla="*/ 3 w 46"/>
                <a:gd name="T23" fmla="*/ 0 h 40"/>
                <a:gd name="T24" fmla="*/ 0 w 46"/>
                <a:gd name="T25" fmla="*/ 4 h 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6" h="40">
                  <a:moveTo>
                    <a:pt x="0" y="4"/>
                  </a:moveTo>
                  <a:lnTo>
                    <a:pt x="0" y="4"/>
                  </a:lnTo>
                  <a:lnTo>
                    <a:pt x="9" y="15"/>
                  </a:lnTo>
                  <a:lnTo>
                    <a:pt x="23" y="24"/>
                  </a:lnTo>
                  <a:lnTo>
                    <a:pt x="34" y="34"/>
                  </a:lnTo>
                  <a:lnTo>
                    <a:pt x="41" y="40"/>
                  </a:lnTo>
                  <a:lnTo>
                    <a:pt x="46" y="34"/>
                  </a:lnTo>
                  <a:lnTo>
                    <a:pt x="37" y="29"/>
                  </a:lnTo>
                  <a:lnTo>
                    <a:pt x="26" y="20"/>
                  </a:lnTo>
                  <a:lnTo>
                    <a:pt x="13" y="9"/>
                  </a:lnTo>
                  <a:lnTo>
                    <a:pt x="3" y="0"/>
                  </a:lnTo>
                  <a:lnTo>
                    <a:pt x="0" y="4"/>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59" name="Freeform 36"/>
            <p:cNvSpPr>
              <a:spLocks/>
            </p:cNvSpPr>
            <p:nvPr/>
          </p:nvSpPr>
          <p:spPr bwMode="auto">
            <a:xfrm>
              <a:off x="290" y="713"/>
              <a:ext cx="81" cy="108"/>
            </a:xfrm>
            <a:custGeom>
              <a:avLst/>
              <a:gdLst>
                <a:gd name="T0" fmla="*/ 0 w 82"/>
                <a:gd name="T1" fmla="*/ 1 h 108"/>
                <a:gd name="T2" fmla="*/ 0 w 82"/>
                <a:gd name="T3" fmla="*/ 1 h 108"/>
                <a:gd name="T4" fmla="*/ 28 w 82"/>
                <a:gd name="T5" fmla="*/ 46 h 108"/>
                <a:gd name="T6" fmla="*/ 49 w 82"/>
                <a:gd name="T7" fmla="*/ 77 h 108"/>
                <a:gd name="T8" fmla="*/ 64 w 82"/>
                <a:gd name="T9" fmla="*/ 97 h 108"/>
                <a:gd name="T10" fmla="*/ 76 w 82"/>
                <a:gd name="T11" fmla="*/ 108 h 108"/>
                <a:gd name="T12" fmla="*/ 79 w 82"/>
                <a:gd name="T13" fmla="*/ 104 h 108"/>
                <a:gd name="T14" fmla="*/ 69 w 82"/>
                <a:gd name="T15" fmla="*/ 92 h 108"/>
                <a:gd name="T16" fmla="*/ 53 w 82"/>
                <a:gd name="T17" fmla="*/ 74 h 108"/>
                <a:gd name="T18" fmla="*/ 34 w 82"/>
                <a:gd name="T19" fmla="*/ 43 h 108"/>
                <a:gd name="T20" fmla="*/ 5 w 82"/>
                <a:gd name="T21" fmla="*/ 0 h 108"/>
                <a:gd name="T22" fmla="*/ 5 w 82"/>
                <a:gd name="T23" fmla="*/ 0 h 108"/>
                <a:gd name="T24" fmla="*/ 0 w 82"/>
                <a:gd name="T25" fmla="*/ 1 h 10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2" h="108">
                  <a:moveTo>
                    <a:pt x="0" y="1"/>
                  </a:moveTo>
                  <a:lnTo>
                    <a:pt x="0" y="1"/>
                  </a:lnTo>
                  <a:lnTo>
                    <a:pt x="28" y="46"/>
                  </a:lnTo>
                  <a:lnTo>
                    <a:pt x="52" y="77"/>
                  </a:lnTo>
                  <a:lnTo>
                    <a:pt x="67" y="97"/>
                  </a:lnTo>
                  <a:lnTo>
                    <a:pt x="79" y="108"/>
                  </a:lnTo>
                  <a:lnTo>
                    <a:pt x="82" y="104"/>
                  </a:lnTo>
                  <a:lnTo>
                    <a:pt x="72" y="92"/>
                  </a:lnTo>
                  <a:lnTo>
                    <a:pt x="56" y="74"/>
                  </a:lnTo>
                  <a:lnTo>
                    <a:pt x="34" y="43"/>
                  </a:lnTo>
                  <a:lnTo>
                    <a:pt x="5" y="0"/>
                  </a:lnTo>
                  <a:lnTo>
                    <a:pt x="0" y="1"/>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60" name="Freeform 37"/>
            <p:cNvSpPr>
              <a:spLocks/>
            </p:cNvSpPr>
            <p:nvPr/>
          </p:nvSpPr>
          <p:spPr bwMode="auto">
            <a:xfrm>
              <a:off x="203" y="528"/>
              <a:ext cx="92" cy="187"/>
            </a:xfrm>
            <a:custGeom>
              <a:avLst/>
              <a:gdLst>
                <a:gd name="T0" fmla="*/ 0 w 92"/>
                <a:gd name="T1" fmla="*/ 2 h 186"/>
                <a:gd name="T2" fmla="*/ 0 w 92"/>
                <a:gd name="T3" fmla="*/ 2 h 186"/>
                <a:gd name="T4" fmla="*/ 7 w 92"/>
                <a:gd name="T5" fmla="*/ 22 h 186"/>
                <a:gd name="T6" fmla="*/ 13 w 92"/>
                <a:gd name="T7" fmla="*/ 42 h 186"/>
                <a:gd name="T8" fmla="*/ 23 w 92"/>
                <a:gd name="T9" fmla="*/ 64 h 186"/>
                <a:gd name="T10" fmla="*/ 33 w 92"/>
                <a:gd name="T11" fmla="*/ 85 h 186"/>
                <a:gd name="T12" fmla="*/ 44 w 92"/>
                <a:gd name="T13" fmla="*/ 114 h 186"/>
                <a:gd name="T14" fmla="*/ 57 w 92"/>
                <a:gd name="T15" fmla="*/ 139 h 186"/>
                <a:gd name="T16" fmla="*/ 71 w 92"/>
                <a:gd name="T17" fmla="*/ 164 h 186"/>
                <a:gd name="T18" fmla="*/ 87 w 92"/>
                <a:gd name="T19" fmla="*/ 189 h 186"/>
                <a:gd name="T20" fmla="*/ 92 w 92"/>
                <a:gd name="T21" fmla="*/ 188 h 186"/>
                <a:gd name="T22" fmla="*/ 77 w 92"/>
                <a:gd name="T23" fmla="*/ 160 h 186"/>
                <a:gd name="T24" fmla="*/ 62 w 92"/>
                <a:gd name="T25" fmla="*/ 135 h 186"/>
                <a:gd name="T26" fmla="*/ 51 w 92"/>
                <a:gd name="T27" fmla="*/ 110 h 186"/>
                <a:gd name="T28" fmla="*/ 38 w 92"/>
                <a:gd name="T29" fmla="*/ 83 h 186"/>
                <a:gd name="T30" fmla="*/ 28 w 92"/>
                <a:gd name="T31" fmla="*/ 60 h 186"/>
                <a:gd name="T32" fmla="*/ 20 w 92"/>
                <a:gd name="T33" fmla="*/ 38 h 186"/>
                <a:gd name="T34" fmla="*/ 12 w 92"/>
                <a:gd name="T35" fmla="*/ 18 h 186"/>
                <a:gd name="T36" fmla="*/ 7 w 92"/>
                <a:gd name="T37" fmla="*/ 0 h 186"/>
                <a:gd name="T38" fmla="*/ 7 w 92"/>
                <a:gd name="T39" fmla="*/ 0 h 186"/>
                <a:gd name="T40" fmla="*/ 0 w 92"/>
                <a:gd name="T41" fmla="*/ 2 h 1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2" h="186">
                  <a:moveTo>
                    <a:pt x="0" y="2"/>
                  </a:moveTo>
                  <a:lnTo>
                    <a:pt x="0" y="2"/>
                  </a:lnTo>
                  <a:lnTo>
                    <a:pt x="7" y="22"/>
                  </a:lnTo>
                  <a:lnTo>
                    <a:pt x="13" y="42"/>
                  </a:lnTo>
                  <a:lnTo>
                    <a:pt x="23" y="64"/>
                  </a:lnTo>
                  <a:lnTo>
                    <a:pt x="33" y="85"/>
                  </a:lnTo>
                  <a:lnTo>
                    <a:pt x="44" y="111"/>
                  </a:lnTo>
                  <a:lnTo>
                    <a:pt x="57" y="136"/>
                  </a:lnTo>
                  <a:lnTo>
                    <a:pt x="71" y="161"/>
                  </a:lnTo>
                  <a:lnTo>
                    <a:pt x="87" y="186"/>
                  </a:lnTo>
                  <a:lnTo>
                    <a:pt x="92" y="185"/>
                  </a:lnTo>
                  <a:lnTo>
                    <a:pt x="77" y="157"/>
                  </a:lnTo>
                  <a:lnTo>
                    <a:pt x="62" y="132"/>
                  </a:lnTo>
                  <a:lnTo>
                    <a:pt x="51" y="107"/>
                  </a:lnTo>
                  <a:lnTo>
                    <a:pt x="38" y="83"/>
                  </a:lnTo>
                  <a:lnTo>
                    <a:pt x="28" y="60"/>
                  </a:lnTo>
                  <a:lnTo>
                    <a:pt x="20" y="38"/>
                  </a:lnTo>
                  <a:lnTo>
                    <a:pt x="12" y="18"/>
                  </a:lnTo>
                  <a:lnTo>
                    <a:pt x="7" y="0"/>
                  </a:lnTo>
                  <a:lnTo>
                    <a:pt x="0" y="2"/>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61" name="Freeform 38"/>
            <p:cNvSpPr>
              <a:spLocks/>
            </p:cNvSpPr>
            <p:nvPr/>
          </p:nvSpPr>
          <p:spPr bwMode="auto">
            <a:xfrm>
              <a:off x="160" y="358"/>
              <a:ext cx="50" cy="172"/>
            </a:xfrm>
            <a:custGeom>
              <a:avLst/>
              <a:gdLst>
                <a:gd name="T0" fmla="*/ 0 w 50"/>
                <a:gd name="T1" fmla="*/ 0 h 173"/>
                <a:gd name="T2" fmla="*/ 0 w 50"/>
                <a:gd name="T3" fmla="*/ 0 h 173"/>
                <a:gd name="T4" fmla="*/ 10 w 50"/>
                <a:gd name="T5" fmla="*/ 49 h 173"/>
                <a:gd name="T6" fmla="*/ 22 w 50"/>
                <a:gd name="T7" fmla="*/ 91 h 173"/>
                <a:gd name="T8" fmla="*/ 33 w 50"/>
                <a:gd name="T9" fmla="*/ 134 h 173"/>
                <a:gd name="T10" fmla="*/ 43 w 50"/>
                <a:gd name="T11" fmla="*/ 170 h 173"/>
                <a:gd name="T12" fmla="*/ 50 w 50"/>
                <a:gd name="T13" fmla="*/ 168 h 173"/>
                <a:gd name="T14" fmla="*/ 38 w 50"/>
                <a:gd name="T15" fmla="*/ 132 h 173"/>
                <a:gd name="T16" fmla="*/ 27 w 50"/>
                <a:gd name="T17" fmla="*/ 89 h 173"/>
                <a:gd name="T18" fmla="*/ 15 w 50"/>
                <a:gd name="T19" fmla="*/ 47 h 173"/>
                <a:gd name="T20" fmla="*/ 7 w 50"/>
                <a:gd name="T21" fmla="*/ 0 h 173"/>
                <a:gd name="T22" fmla="*/ 7 w 50"/>
                <a:gd name="T23" fmla="*/ 0 h 173"/>
                <a:gd name="T24" fmla="*/ 0 w 50"/>
                <a:gd name="T25" fmla="*/ 0 h 1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0" h="173">
                  <a:moveTo>
                    <a:pt x="0" y="0"/>
                  </a:moveTo>
                  <a:lnTo>
                    <a:pt x="0" y="0"/>
                  </a:lnTo>
                  <a:lnTo>
                    <a:pt x="10" y="49"/>
                  </a:lnTo>
                  <a:lnTo>
                    <a:pt x="22" y="94"/>
                  </a:lnTo>
                  <a:lnTo>
                    <a:pt x="33" y="137"/>
                  </a:lnTo>
                  <a:lnTo>
                    <a:pt x="43" y="173"/>
                  </a:lnTo>
                  <a:lnTo>
                    <a:pt x="50" y="171"/>
                  </a:lnTo>
                  <a:lnTo>
                    <a:pt x="38" y="135"/>
                  </a:lnTo>
                  <a:lnTo>
                    <a:pt x="27" y="92"/>
                  </a:lnTo>
                  <a:lnTo>
                    <a:pt x="15" y="47"/>
                  </a:lnTo>
                  <a:lnTo>
                    <a:pt x="7" y="0"/>
                  </a:lnTo>
                  <a:lnTo>
                    <a:pt x="0" y="0"/>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62" name="Freeform 39"/>
            <p:cNvSpPr>
              <a:spLocks/>
            </p:cNvSpPr>
            <p:nvPr/>
          </p:nvSpPr>
          <p:spPr bwMode="auto">
            <a:xfrm>
              <a:off x="148" y="197"/>
              <a:ext cx="19" cy="161"/>
            </a:xfrm>
            <a:custGeom>
              <a:avLst/>
              <a:gdLst>
                <a:gd name="T0" fmla="*/ 2 w 20"/>
                <a:gd name="T1" fmla="*/ 0 h 161"/>
                <a:gd name="T2" fmla="*/ 0 w 20"/>
                <a:gd name="T3" fmla="*/ 2 h 161"/>
                <a:gd name="T4" fmla="*/ 0 w 20"/>
                <a:gd name="T5" fmla="*/ 22 h 161"/>
                <a:gd name="T6" fmla="*/ 2 w 20"/>
                <a:gd name="T7" fmla="*/ 62 h 161"/>
                <a:gd name="T8" fmla="*/ 7 w 20"/>
                <a:gd name="T9" fmla="*/ 110 h 161"/>
                <a:gd name="T10" fmla="*/ 10 w 20"/>
                <a:gd name="T11" fmla="*/ 161 h 161"/>
                <a:gd name="T12" fmla="*/ 17 w 20"/>
                <a:gd name="T13" fmla="*/ 161 h 161"/>
                <a:gd name="T14" fmla="*/ 10 w 20"/>
                <a:gd name="T15" fmla="*/ 110 h 161"/>
                <a:gd name="T16" fmla="*/ 8 w 20"/>
                <a:gd name="T17" fmla="*/ 62 h 161"/>
                <a:gd name="T18" fmla="*/ 7 w 20"/>
                <a:gd name="T19" fmla="*/ 22 h 161"/>
                <a:gd name="T20" fmla="*/ 5 w 20"/>
                <a:gd name="T21" fmla="*/ 2 h 161"/>
                <a:gd name="T22" fmla="*/ 2 w 20"/>
                <a:gd name="T23" fmla="*/ 8 h 161"/>
                <a:gd name="T24" fmla="*/ 2 w 20"/>
                <a:gd name="T25" fmla="*/ 0 h 161"/>
                <a:gd name="T26" fmla="*/ 0 w 20"/>
                <a:gd name="T27" fmla="*/ 0 h 161"/>
                <a:gd name="T28" fmla="*/ 0 w 20"/>
                <a:gd name="T29" fmla="*/ 2 h 161"/>
                <a:gd name="T30" fmla="*/ 2 w 20"/>
                <a:gd name="T31" fmla="*/ 0 h 1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0" h="161">
                  <a:moveTo>
                    <a:pt x="2" y="0"/>
                  </a:moveTo>
                  <a:lnTo>
                    <a:pt x="0" y="2"/>
                  </a:lnTo>
                  <a:lnTo>
                    <a:pt x="0" y="22"/>
                  </a:lnTo>
                  <a:lnTo>
                    <a:pt x="2" y="62"/>
                  </a:lnTo>
                  <a:lnTo>
                    <a:pt x="7" y="110"/>
                  </a:lnTo>
                  <a:lnTo>
                    <a:pt x="13" y="161"/>
                  </a:lnTo>
                  <a:lnTo>
                    <a:pt x="20" y="161"/>
                  </a:lnTo>
                  <a:lnTo>
                    <a:pt x="13" y="110"/>
                  </a:lnTo>
                  <a:lnTo>
                    <a:pt x="8" y="62"/>
                  </a:lnTo>
                  <a:lnTo>
                    <a:pt x="7" y="22"/>
                  </a:lnTo>
                  <a:lnTo>
                    <a:pt x="5" y="2"/>
                  </a:lnTo>
                  <a:lnTo>
                    <a:pt x="2" y="8"/>
                  </a:lnTo>
                  <a:lnTo>
                    <a:pt x="2" y="0"/>
                  </a:lnTo>
                  <a:lnTo>
                    <a:pt x="0" y="0"/>
                  </a:lnTo>
                  <a:lnTo>
                    <a:pt x="0" y="2"/>
                  </a:lnTo>
                  <a:lnTo>
                    <a:pt x="2" y="0"/>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63" name="Rectangle 40"/>
            <p:cNvSpPr>
              <a:spLocks noChangeArrowheads="1"/>
            </p:cNvSpPr>
            <p:nvPr/>
          </p:nvSpPr>
          <p:spPr bwMode="auto">
            <a:xfrm>
              <a:off x="369" y="439"/>
              <a:ext cx="73" cy="85"/>
            </a:xfrm>
            <a:prstGeom prst="rect">
              <a:avLst/>
            </a:prstGeom>
            <a:solidFill>
              <a:srgbClr val="EB3D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pPr>
                <a:buClr>
                  <a:srgbClr val="000000"/>
                </a:buClr>
              </a:pPr>
              <a:endParaRPr lang="en-US">
                <a:solidFill>
                  <a:srgbClr val="000000"/>
                </a:solidFill>
              </a:endParaRPr>
            </a:p>
          </p:txBody>
        </p:sp>
        <p:sp>
          <p:nvSpPr>
            <p:cNvPr id="1064" name="Freeform 41"/>
            <p:cNvSpPr>
              <a:spLocks/>
            </p:cNvSpPr>
            <p:nvPr/>
          </p:nvSpPr>
          <p:spPr bwMode="auto">
            <a:xfrm>
              <a:off x="227" y="250"/>
              <a:ext cx="353" cy="455"/>
            </a:xfrm>
            <a:custGeom>
              <a:avLst/>
              <a:gdLst>
                <a:gd name="T0" fmla="*/ 244 w 352"/>
                <a:gd name="T1" fmla="*/ 1 h 456"/>
                <a:gd name="T2" fmla="*/ 232 w 352"/>
                <a:gd name="T3" fmla="*/ 14 h 456"/>
                <a:gd name="T4" fmla="*/ 219 w 352"/>
                <a:gd name="T5" fmla="*/ 41 h 456"/>
                <a:gd name="T6" fmla="*/ 208 w 352"/>
                <a:gd name="T7" fmla="*/ 90 h 456"/>
                <a:gd name="T8" fmla="*/ 201 w 352"/>
                <a:gd name="T9" fmla="*/ 149 h 456"/>
                <a:gd name="T10" fmla="*/ 198 w 352"/>
                <a:gd name="T11" fmla="*/ 193 h 456"/>
                <a:gd name="T12" fmla="*/ 201 w 352"/>
                <a:gd name="T13" fmla="*/ 211 h 456"/>
                <a:gd name="T14" fmla="*/ 208 w 352"/>
                <a:gd name="T15" fmla="*/ 211 h 456"/>
                <a:gd name="T16" fmla="*/ 224 w 352"/>
                <a:gd name="T17" fmla="*/ 211 h 456"/>
                <a:gd name="T18" fmla="*/ 252 w 352"/>
                <a:gd name="T19" fmla="*/ 211 h 456"/>
                <a:gd name="T20" fmla="*/ 290 w 352"/>
                <a:gd name="T21" fmla="*/ 205 h 456"/>
                <a:gd name="T22" fmla="*/ 322 w 352"/>
                <a:gd name="T23" fmla="*/ 196 h 456"/>
                <a:gd name="T24" fmla="*/ 339 w 352"/>
                <a:gd name="T25" fmla="*/ 186 h 456"/>
                <a:gd name="T26" fmla="*/ 355 w 352"/>
                <a:gd name="T27" fmla="*/ 166 h 456"/>
                <a:gd name="T28" fmla="*/ 344 w 352"/>
                <a:gd name="T29" fmla="*/ 278 h 456"/>
                <a:gd name="T30" fmla="*/ 322 w 352"/>
                <a:gd name="T31" fmla="*/ 267 h 456"/>
                <a:gd name="T32" fmla="*/ 294 w 352"/>
                <a:gd name="T33" fmla="*/ 258 h 456"/>
                <a:gd name="T34" fmla="*/ 265 w 352"/>
                <a:gd name="T35" fmla="*/ 253 h 456"/>
                <a:gd name="T36" fmla="*/ 240 w 352"/>
                <a:gd name="T37" fmla="*/ 249 h 456"/>
                <a:gd name="T38" fmla="*/ 213 w 352"/>
                <a:gd name="T39" fmla="*/ 248 h 456"/>
                <a:gd name="T40" fmla="*/ 208 w 352"/>
                <a:gd name="T41" fmla="*/ 248 h 456"/>
                <a:gd name="T42" fmla="*/ 198 w 352"/>
                <a:gd name="T43" fmla="*/ 249 h 456"/>
                <a:gd name="T44" fmla="*/ 198 w 352"/>
                <a:gd name="T45" fmla="*/ 267 h 456"/>
                <a:gd name="T46" fmla="*/ 198 w 352"/>
                <a:gd name="T47" fmla="*/ 287 h 456"/>
                <a:gd name="T48" fmla="*/ 203 w 352"/>
                <a:gd name="T49" fmla="*/ 349 h 456"/>
                <a:gd name="T50" fmla="*/ 213 w 352"/>
                <a:gd name="T51" fmla="*/ 406 h 456"/>
                <a:gd name="T52" fmla="*/ 221 w 352"/>
                <a:gd name="T53" fmla="*/ 430 h 456"/>
                <a:gd name="T54" fmla="*/ 237 w 352"/>
                <a:gd name="T55" fmla="*/ 451 h 456"/>
                <a:gd name="T56" fmla="*/ 116 w 352"/>
                <a:gd name="T57" fmla="*/ 451 h 456"/>
                <a:gd name="T58" fmla="*/ 124 w 352"/>
                <a:gd name="T59" fmla="*/ 437 h 456"/>
                <a:gd name="T60" fmla="*/ 139 w 352"/>
                <a:gd name="T61" fmla="*/ 405 h 456"/>
                <a:gd name="T62" fmla="*/ 144 w 352"/>
                <a:gd name="T63" fmla="*/ 390 h 456"/>
                <a:gd name="T64" fmla="*/ 149 w 352"/>
                <a:gd name="T65" fmla="*/ 376 h 456"/>
                <a:gd name="T66" fmla="*/ 152 w 352"/>
                <a:gd name="T67" fmla="*/ 350 h 456"/>
                <a:gd name="T68" fmla="*/ 159 w 352"/>
                <a:gd name="T69" fmla="*/ 309 h 456"/>
                <a:gd name="T70" fmla="*/ 160 w 352"/>
                <a:gd name="T71" fmla="*/ 267 h 456"/>
                <a:gd name="T72" fmla="*/ 159 w 352"/>
                <a:gd name="T73" fmla="*/ 251 h 456"/>
                <a:gd name="T74" fmla="*/ 154 w 352"/>
                <a:gd name="T75" fmla="*/ 249 h 456"/>
                <a:gd name="T76" fmla="*/ 149 w 352"/>
                <a:gd name="T77" fmla="*/ 249 h 456"/>
                <a:gd name="T78" fmla="*/ 134 w 352"/>
                <a:gd name="T79" fmla="*/ 248 h 456"/>
                <a:gd name="T80" fmla="*/ 105 w 352"/>
                <a:gd name="T81" fmla="*/ 249 h 456"/>
                <a:gd name="T82" fmla="*/ 75 w 352"/>
                <a:gd name="T83" fmla="*/ 253 h 456"/>
                <a:gd name="T84" fmla="*/ 44 w 352"/>
                <a:gd name="T85" fmla="*/ 262 h 456"/>
                <a:gd name="T86" fmla="*/ 19 w 352"/>
                <a:gd name="T87" fmla="*/ 273 h 456"/>
                <a:gd name="T88" fmla="*/ 1 w 352"/>
                <a:gd name="T89" fmla="*/ 282 h 456"/>
                <a:gd name="T90" fmla="*/ 0 w 352"/>
                <a:gd name="T91" fmla="*/ 168 h 456"/>
                <a:gd name="T92" fmla="*/ 18 w 352"/>
                <a:gd name="T93" fmla="*/ 180 h 456"/>
                <a:gd name="T94" fmla="*/ 54 w 352"/>
                <a:gd name="T95" fmla="*/ 198 h 456"/>
                <a:gd name="T96" fmla="*/ 72 w 352"/>
                <a:gd name="T97" fmla="*/ 205 h 456"/>
                <a:gd name="T98" fmla="*/ 109 w 352"/>
                <a:gd name="T99" fmla="*/ 209 h 456"/>
                <a:gd name="T100" fmla="*/ 141 w 352"/>
                <a:gd name="T101" fmla="*/ 211 h 456"/>
                <a:gd name="T102" fmla="*/ 160 w 352"/>
                <a:gd name="T103" fmla="*/ 202 h 456"/>
                <a:gd name="T104" fmla="*/ 164 w 352"/>
                <a:gd name="T105" fmla="*/ 213 h 456"/>
                <a:gd name="T106" fmla="*/ 160 w 352"/>
                <a:gd name="T107" fmla="*/ 214 h 456"/>
                <a:gd name="T108" fmla="*/ 160 w 352"/>
                <a:gd name="T109" fmla="*/ 195 h 456"/>
                <a:gd name="T110" fmla="*/ 162 w 352"/>
                <a:gd name="T111" fmla="*/ 177 h 456"/>
                <a:gd name="T112" fmla="*/ 160 w 352"/>
                <a:gd name="T113" fmla="*/ 157 h 456"/>
                <a:gd name="T114" fmla="*/ 155 w 352"/>
                <a:gd name="T115" fmla="*/ 122 h 456"/>
                <a:gd name="T116" fmla="*/ 150 w 352"/>
                <a:gd name="T117" fmla="*/ 95 h 456"/>
                <a:gd name="T118" fmla="*/ 147 w 352"/>
                <a:gd name="T119" fmla="*/ 68 h 456"/>
                <a:gd name="T120" fmla="*/ 141 w 352"/>
                <a:gd name="T121" fmla="*/ 41 h 456"/>
                <a:gd name="T122" fmla="*/ 126 w 352"/>
                <a:gd name="T123" fmla="*/ 12 h 456"/>
                <a:gd name="T124" fmla="*/ 114 w 352"/>
                <a:gd name="T125" fmla="*/ 0 h 45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52" h="456">
                  <a:moveTo>
                    <a:pt x="114" y="0"/>
                  </a:moveTo>
                  <a:lnTo>
                    <a:pt x="241" y="1"/>
                  </a:lnTo>
                  <a:lnTo>
                    <a:pt x="239" y="3"/>
                  </a:lnTo>
                  <a:lnTo>
                    <a:pt x="234" y="7"/>
                  </a:lnTo>
                  <a:lnTo>
                    <a:pt x="229" y="14"/>
                  </a:lnTo>
                  <a:lnTo>
                    <a:pt x="223" y="23"/>
                  </a:lnTo>
                  <a:lnTo>
                    <a:pt x="219" y="30"/>
                  </a:lnTo>
                  <a:lnTo>
                    <a:pt x="216" y="41"/>
                  </a:lnTo>
                  <a:lnTo>
                    <a:pt x="214" y="48"/>
                  </a:lnTo>
                  <a:lnTo>
                    <a:pt x="213" y="56"/>
                  </a:lnTo>
                  <a:lnTo>
                    <a:pt x="205" y="90"/>
                  </a:lnTo>
                  <a:lnTo>
                    <a:pt x="203" y="110"/>
                  </a:lnTo>
                  <a:lnTo>
                    <a:pt x="200" y="130"/>
                  </a:lnTo>
                  <a:lnTo>
                    <a:pt x="198" y="149"/>
                  </a:lnTo>
                  <a:lnTo>
                    <a:pt x="195" y="166"/>
                  </a:lnTo>
                  <a:lnTo>
                    <a:pt x="195" y="180"/>
                  </a:lnTo>
                  <a:lnTo>
                    <a:pt x="195" y="193"/>
                  </a:lnTo>
                  <a:lnTo>
                    <a:pt x="195" y="204"/>
                  </a:lnTo>
                  <a:lnTo>
                    <a:pt x="196" y="207"/>
                  </a:lnTo>
                  <a:lnTo>
                    <a:pt x="198" y="211"/>
                  </a:lnTo>
                  <a:lnTo>
                    <a:pt x="200" y="211"/>
                  </a:lnTo>
                  <a:lnTo>
                    <a:pt x="205" y="211"/>
                  </a:lnTo>
                  <a:lnTo>
                    <a:pt x="210" y="211"/>
                  </a:lnTo>
                  <a:lnTo>
                    <a:pt x="214" y="211"/>
                  </a:lnTo>
                  <a:lnTo>
                    <a:pt x="221" y="211"/>
                  </a:lnTo>
                  <a:lnTo>
                    <a:pt x="231" y="211"/>
                  </a:lnTo>
                  <a:lnTo>
                    <a:pt x="241" y="211"/>
                  </a:lnTo>
                  <a:lnTo>
                    <a:pt x="249" y="211"/>
                  </a:lnTo>
                  <a:lnTo>
                    <a:pt x="262" y="209"/>
                  </a:lnTo>
                  <a:lnTo>
                    <a:pt x="275" y="207"/>
                  </a:lnTo>
                  <a:lnTo>
                    <a:pt x="287" y="205"/>
                  </a:lnTo>
                  <a:lnTo>
                    <a:pt x="300" y="204"/>
                  </a:lnTo>
                  <a:lnTo>
                    <a:pt x="310" y="200"/>
                  </a:lnTo>
                  <a:lnTo>
                    <a:pt x="319" y="196"/>
                  </a:lnTo>
                  <a:lnTo>
                    <a:pt x="328" y="193"/>
                  </a:lnTo>
                  <a:lnTo>
                    <a:pt x="331" y="189"/>
                  </a:lnTo>
                  <a:lnTo>
                    <a:pt x="336" y="186"/>
                  </a:lnTo>
                  <a:lnTo>
                    <a:pt x="344" y="177"/>
                  </a:lnTo>
                  <a:lnTo>
                    <a:pt x="349" y="168"/>
                  </a:lnTo>
                  <a:lnTo>
                    <a:pt x="352" y="166"/>
                  </a:lnTo>
                  <a:lnTo>
                    <a:pt x="352" y="285"/>
                  </a:lnTo>
                  <a:lnTo>
                    <a:pt x="341" y="281"/>
                  </a:lnTo>
                  <a:lnTo>
                    <a:pt x="323" y="272"/>
                  </a:lnTo>
                  <a:lnTo>
                    <a:pt x="321" y="272"/>
                  </a:lnTo>
                  <a:lnTo>
                    <a:pt x="319" y="270"/>
                  </a:lnTo>
                  <a:lnTo>
                    <a:pt x="311" y="267"/>
                  </a:lnTo>
                  <a:lnTo>
                    <a:pt x="301" y="265"/>
                  </a:lnTo>
                  <a:lnTo>
                    <a:pt x="291" y="261"/>
                  </a:lnTo>
                  <a:lnTo>
                    <a:pt x="285" y="260"/>
                  </a:lnTo>
                  <a:lnTo>
                    <a:pt x="278" y="258"/>
                  </a:lnTo>
                  <a:lnTo>
                    <a:pt x="262" y="256"/>
                  </a:lnTo>
                  <a:lnTo>
                    <a:pt x="247" y="254"/>
                  </a:lnTo>
                  <a:lnTo>
                    <a:pt x="241" y="252"/>
                  </a:lnTo>
                  <a:lnTo>
                    <a:pt x="237" y="252"/>
                  </a:lnTo>
                  <a:lnTo>
                    <a:pt x="229" y="252"/>
                  </a:lnTo>
                  <a:lnTo>
                    <a:pt x="218" y="252"/>
                  </a:lnTo>
                  <a:lnTo>
                    <a:pt x="210" y="251"/>
                  </a:lnTo>
                  <a:lnTo>
                    <a:pt x="208" y="251"/>
                  </a:lnTo>
                  <a:lnTo>
                    <a:pt x="206" y="251"/>
                  </a:lnTo>
                  <a:lnTo>
                    <a:pt x="205" y="251"/>
                  </a:lnTo>
                  <a:lnTo>
                    <a:pt x="201" y="249"/>
                  </a:lnTo>
                  <a:lnTo>
                    <a:pt x="198" y="251"/>
                  </a:lnTo>
                  <a:lnTo>
                    <a:pt x="195" y="252"/>
                  </a:lnTo>
                  <a:lnTo>
                    <a:pt x="195" y="256"/>
                  </a:lnTo>
                  <a:lnTo>
                    <a:pt x="195" y="260"/>
                  </a:lnTo>
                  <a:lnTo>
                    <a:pt x="195" y="270"/>
                  </a:lnTo>
                  <a:lnTo>
                    <a:pt x="195" y="278"/>
                  </a:lnTo>
                  <a:lnTo>
                    <a:pt x="195" y="285"/>
                  </a:lnTo>
                  <a:lnTo>
                    <a:pt x="195" y="290"/>
                  </a:lnTo>
                  <a:lnTo>
                    <a:pt x="195" y="296"/>
                  </a:lnTo>
                  <a:lnTo>
                    <a:pt x="198" y="323"/>
                  </a:lnTo>
                  <a:lnTo>
                    <a:pt x="200" y="352"/>
                  </a:lnTo>
                  <a:lnTo>
                    <a:pt x="205" y="380"/>
                  </a:lnTo>
                  <a:lnTo>
                    <a:pt x="208" y="406"/>
                  </a:lnTo>
                  <a:lnTo>
                    <a:pt x="210" y="409"/>
                  </a:lnTo>
                  <a:lnTo>
                    <a:pt x="211" y="415"/>
                  </a:lnTo>
                  <a:lnTo>
                    <a:pt x="213" y="424"/>
                  </a:lnTo>
                  <a:lnTo>
                    <a:pt x="218" y="433"/>
                  </a:lnTo>
                  <a:lnTo>
                    <a:pt x="219" y="435"/>
                  </a:lnTo>
                  <a:lnTo>
                    <a:pt x="219" y="436"/>
                  </a:lnTo>
                  <a:lnTo>
                    <a:pt x="234" y="454"/>
                  </a:lnTo>
                  <a:lnTo>
                    <a:pt x="113" y="456"/>
                  </a:lnTo>
                  <a:lnTo>
                    <a:pt x="114" y="456"/>
                  </a:lnTo>
                  <a:lnTo>
                    <a:pt x="116" y="454"/>
                  </a:lnTo>
                  <a:lnTo>
                    <a:pt x="118" y="453"/>
                  </a:lnTo>
                  <a:lnTo>
                    <a:pt x="121" y="447"/>
                  </a:lnTo>
                  <a:lnTo>
                    <a:pt x="124" y="440"/>
                  </a:lnTo>
                  <a:lnTo>
                    <a:pt x="131" y="433"/>
                  </a:lnTo>
                  <a:lnTo>
                    <a:pt x="134" y="422"/>
                  </a:lnTo>
                  <a:lnTo>
                    <a:pt x="139" y="408"/>
                  </a:lnTo>
                  <a:lnTo>
                    <a:pt x="142" y="402"/>
                  </a:lnTo>
                  <a:lnTo>
                    <a:pt x="142" y="399"/>
                  </a:lnTo>
                  <a:lnTo>
                    <a:pt x="144" y="393"/>
                  </a:lnTo>
                  <a:lnTo>
                    <a:pt x="146" y="390"/>
                  </a:lnTo>
                  <a:lnTo>
                    <a:pt x="147" y="384"/>
                  </a:lnTo>
                  <a:lnTo>
                    <a:pt x="149" y="379"/>
                  </a:lnTo>
                  <a:lnTo>
                    <a:pt x="150" y="370"/>
                  </a:lnTo>
                  <a:lnTo>
                    <a:pt x="150" y="361"/>
                  </a:lnTo>
                  <a:lnTo>
                    <a:pt x="152" y="353"/>
                  </a:lnTo>
                  <a:lnTo>
                    <a:pt x="154" y="339"/>
                  </a:lnTo>
                  <a:lnTo>
                    <a:pt x="155" y="326"/>
                  </a:lnTo>
                  <a:lnTo>
                    <a:pt x="159" y="312"/>
                  </a:lnTo>
                  <a:lnTo>
                    <a:pt x="160" y="296"/>
                  </a:lnTo>
                  <a:lnTo>
                    <a:pt x="160" y="281"/>
                  </a:lnTo>
                  <a:lnTo>
                    <a:pt x="160" y="270"/>
                  </a:lnTo>
                  <a:lnTo>
                    <a:pt x="159" y="263"/>
                  </a:lnTo>
                  <a:lnTo>
                    <a:pt x="159" y="256"/>
                  </a:lnTo>
                  <a:lnTo>
                    <a:pt x="159" y="254"/>
                  </a:lnTo>
                  <a:lnTo>
                    <a:pt x="159" y="252"/>
                  </a:lnTo>
                  <a:lnTo>
                    <a:pt x="157" y="252"/>
                  </a:lnTo>
                  <a:lnTo>
                    <a:pt x="154" y="252"/>
                  </a:lnTo>
                  <a:lnTo>
                    <a:pt x="150" y="252"/>
                  </a:lnTo>
                  <a:lnTo>
                    <a:pt x="149" y="252"/>
                  </a:lnTo>
                  <a:lnTo>
                    <a:pt x="146" y="251"/>
                  </a:lnTo>
                  <a:lnTo>
                    <a:pt x="142" y="251"/>
                  </a:lnTo>
                  <a:lnTo>
                    <a:pt x="134" y="251"/>
                  </a:lnTo>
                  <a:lnTo>
                    <a:pt x="124" y="251"/>
                  </a:lnTo>
                  <a:lnTo>
                    <a:pt x="114" y="251"/>
                  </a:lnTo>
                  <a:lnTo>
                    <a:pt x="105" y="252"/>
                  </a:lnTo>
                  <a:lnTo>
                    <a:pt x="96" y="252"/>
                  </a:lnTo>
                  <a:lnTo>
                    <a:pt x="88" y="254"/>
                  </a:lnTo>
                  <a:lnTo>
                    <a:pt x="75" y="256"/>
                  </a:lnTo>
                  <a:lnTo>
                    <a:pt x="68" y="258"/>
                  </a:lnTo>
                  <a:lnTo>
                    <a:pt x="60" y="260"/>
                  </a:lnTo>
                  <a:lnTo>
                    <a:pt x="44" y="265"/>
                  </a:lnTo>
                  <a:lnTo>
                    <a:pt x="34" y="267"/>
                  </a:lnTo>
                  <a:lnTo>
                    <a:pt x="26" y="272"/>
                  </a:lnTo>
                  <a:lnTo>
                    <a:pt x="19" y="276"/>
                  </a:lnTo>
                  <a:lnTo>
                    <a:pt x="13" y="279"/>
                  </a:lnTo>
                  <a:lnTo>
                    <a:pt x="8" y="283"/>
                  </a:lnTo>
                  <a:lnTo>
                    <a:pt x="1" y="285"/>
                  </a:lnTo>
                  <a:lnTo>
                    <a:pt x="0" y="285"/>
                  </a:lnTo>
                  <a:lnTo>
                    <a:pt x="0" y="166"/>
                  </a:lnTo>
                  <a:lnTo>
                    <a:pt x="0" y="168"/>
                  </a:lnTo>
                  <a:lnTo>
                    <a:pt x="3" y="169"/>
                  </a:lnTo>
                  <a:lnTo>
                    <a:pt x="9" y="175"/>
                  </a:lnTo>
                  <a:lnTo>
                    <a:pt x="18" y="180"/>
                  </a:lnTo>
                  <a:lnTo>
                    <a:pt x="27" y="186"/>
                  </a:lnTo>
                  <a:lnTo>
                    <a:pt x="37" y="191"/>
                  </a:lnTo>
                  <a:lnTo>
                    <a:pt x="54" y="198"/>
                  </a:lnTo>
                  <a:lnTo>
                    <a:pt x="60" y="202"/>
                  </a:lnTo>
                  <a:lnTo>
                    <a:pt x="67" y="204"/>
                  </a:lnTo>
                  <a:lnTo>
                    <a:pt x="72" y="205"/>
                  </a:lnTo>
                  <a:lnTo>
                    <a:pt x="80" y="205"/>
                  </a:lnTo>
                  <a:lnTo>
                    <a:pt x="100" y="209"/>
                  </a:lnTo>
                  <a:lnTo>
                    <a:pt x="109" y="209"/>
                  </a:lnTo>
                  <a:lnTo>
                    <a:pt x="121" y="209"/>
                  </a:lnTo>
                  <a:lnTo>
                    <a:pt x="131" y="211"/>
                  </a:lnTo>
                  <a:lnTo>
                    <a:pt x="141" y="211"/>
                  </a:lnTo>
                  <a:lnTo>
                    <a:pt x="150" y="207"/>
                  </a:lnTo>
                  <a:lnTo>
                    <a:pt x="159" y="204"/>
                  </a:lnTo>
                  <a:lnTo>
                    <a:pt x="160" y="202"/>
                  </a:lnTo>
                  <a:lnTo>
                    <a:pt x="164" y="205"/>
                  </a:lnTo>
                  <a:lnTo>
                    <a:pt x="164" y="207"/>
                  </a:lnTo>
                  <a:lnTo>
                    <a:pt x="164" y="213"/>
                  </a:lnTo>
                  <a:lnTo>
                    <a:pt x="164" y="216"/>
                  </a:lnTo>
                  <a:lnTo>
                    <a:pt x="162" y="216"/>
                  </a:lnTo>
                  <a:lnTo>
                    <a:pt x="160" y="214"/>
                  </a:lnTo>
                  <a:lnTo>
                    <a:pt x="160" y="209"/>
                  </a:lnTo>
                  <a:lnTo>
                    <a:pt x="160" y="205"/>
                  </a:lnTo>
                  <a:lnTo>
                    <a:pt x="160" y="195"/>
                  </a:lnTo>
                  <a:lnTo>
                    <a:pt x="160" y="187"/>
                  </a:lnTo>
                  <a:lnTo>
                    <a:pt x="160" y="182"/>
                  </a:lnTo>
                  <a:lnTo>
                    <a:pt x="162" y="177"/>
                  </a:lnTo>
                  <a:lnTo>
                    <a:pt x="160" y="173"/>
                  </a:lnTo>
                  <a:lnTo>
                    <a:pt x="160" y="166"/>
                  </a:lnTo>
                  <a:lnTo>
                    <a:pt x="160" y="157"/>
                  </a:lnTo>
                  <a:lnTo>
                    <a:pt x="159" y="146"/>
                  </a:lnTo>
                  <a:lnTo>
                    <a:pt x="157" y="133"/>
                  </a:lnTo>
                  <a:lnTo>
                    <a:pt x="155" y="122"/>
                  </a:lnTo>
                  <a:lnTo>
                    <a:pt x="154" y="115"/>
                  </a:lnTo>
                  <a:lnTo>
                    <a:pt x="154" y="108"/>
                  </a:lnTo>
                  <a:lnTo>
                    <a:pt x="150" y="95"/>
                  </a:lnTo>
                  <a:lnTo>
                    <a:pt x="150" y="83"/>
                  </a:lnTo>
                  <a:lnTo>
                    <a:pt x="149" y="75"/>
                  </a:lnTo>
                  <a:lnTo>
                    <a:pt x="147" y="68"/>
                  </a:lnTo>
                  <a:lnTo>
                    <a:pt x="146" y="59"/>
                  </a:lnTo>
                  <a:lnTo>
                    <a:pt x="142" y="48"/>
                  </a:lnTo>
                  <a:lnTo>
                    <a:pt x="141" y="41"/>
                  </a:lnTo>
                  <a:lnTo>
                    <a:pt x="137" y="34"/>
                  </a:lnTo>
                  <a:lnTo>
                    <a:pt x="132" y="25"/>
                  </a:lnTo>
                  <a:lnTo>
                    <a:pt x="126" y="12"/>
                  </a:lnTo>
                  <a:lnTo>
                    <a:pt x="119" y="3"/>
                  </a:lnTo>
                  <a:lnTo>
                    <a:pt x="116" y="1"/>
                  </a:lnTo>
                  <a:lnTo>
                    <a:pt x="114"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65" name="Freeform 42"/>
            <p:cNvSpPr>
              <a:spLocks/>
            </p:cNvSpPr>
            <p:nvPr/>
          </p:nvSpPr>
          <p:spPr bwMode="auto">
            <a:xfrm>
              <a:off x="342" y="248"/>
              <a:ext cx="128" cy="4"/>
            </a:xfrm>
            <a:custGeom>
              <a:avLst/>
              <a:gdLst>
                <a:gd name="T0" fmla="*/ 128 w 128"/>
                <a:gd name="T1" fmla="*/ 2 h 5"/>
                <a:gd name="T2" fmla="*/ 127 w 128"/>
                <a:gd name="T3" fmla="*/ 0 h 5"/>
                <a:gd name="T4" fmla="*/ 0 w 128"/>
                <a:gd name="T5" fmla="*/ 0 h 5"/>
                <a:gd name="T6" fmla="*/ 0 w 128"/>
                <a:gd name="T7" fmla="*/ 2 h 5"/>
                <a:gd name="T8" fmla="*/ 127 w 128"/>
                <a:gd name="T9" fmla="*/ 2 h 5"/>
                <a:gd name="T10" fmla="*/ 128 w 128"/>
                <a:gd name="T11" fmla="*/ 2 h 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8" h="5">
                  <a:moveTo>
                    <a:pt x="128" y="5"/>
                  </a:moveTo>
                  <a:lnTo>
                    <a:pt x="127" y="0"/>
                  </a:lnTo>
                  <a:lnTo>
                    <a:pt x="0" y="0"/>
                  </a:lnTo>
                  <a:lnTo>
                    <a:pt x="0" y="5"/>
                  </a:lnTo>
                  <a:lnTo>
                    <a:pt x="127" y="5"/>
                  </a:lnTo>
                  <a:lnTo>
                    <a:pt x="128" y="5"/>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66" name="Freeform 43"/>
            <p:cNvSpPr>
              <a:spLocks/>
            </p:cNvSpPr>
            <p:nvPr/>
          </p:nvSpPr>
          <p:spPr bwMode="auto">
            <a:xfrm>
              <a:off x="456" y="248"/>
              <a:ext cx="14" cy="19"/>
            </a:xfrm>
            <a:custGeom>
              <a:avLst/>
              <a:gdLst>
                <a:gd name="T0" fmla="*/ 3 w 14"/>
                <a:gd name="T1" fmla="*/ 17 h 20"/>
                <a:gd name="T2" fmla="*/ 3 w 14"/>
                <a:gd name="T3" fmla="*/ 17 h 20"/>
                <a:gd name="T4" fmla="*/ 13 w 14"/>
                <a:gd name="T5" fmla="*/ 7 h 20"/>
                <a:gd name="T6" fmla="*/ 14 w 14"/>
                <a:gd name="T7" fmla="*/ 5 h 20"/>
                <a:gd name="T8" fmla="*/ 13 w 14"/>
                <a:gd name="T9" fmla="*/ 0 h 20"/>
                <a:gd name="T10" fmla="*/ 9 w 14"/>
                <a:gd name="T11" fmla="*/ 3 h 20"/>
                <a:gd name="T12" fmla="*/ 0 w 14"/>
                <a:gd name="T13" fmla="*/ 11 h 20"/>
                <a:gd name="T14" fmla="*/ 0 w 14"/>
                <a:gd name="T15" fmla="*/ 11 h 20"/>
                <a:gd name="T16" fmla="*/ 3 w 14"/>
                <a:gd name="T17" fmla="*/ 17 h 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 h="20">
                  <a:moveTo>
                    <a:pt x="3" y="20"/>
                  </a:moveTo>
                  <a:lnTo>
                    <a:pt x="3" y="20"/>
                  </a:lnTo>
                  <a:lnTo>
                    <a:pt x="13" y="7"/>
                  </a:lnTo>
                  <a:lnTo>
                    <a:pt x="14" y="5"/>
                  </a:lnTo>
                  <a:lnTo>
                    <a:pt x="13" y="0"/>
                  </a:lnTo>
                  <a:lnTo>
                    <a:pt x="9" y="3"/>
                  </a:lnTo>
                  <a:lnTo>
                    <a:pt x="0" y="14"/>
                  </a:lnTo>
                  <a:lnTo>
                    <a:pt x="3" y="2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67" name="Freeform 44"/>
            <p:cNvSpPr>
              <a:spLocks/>
            </p:cNvSpPr>
            <p:nvPr/>
          </p:nvSpPr>
          <p:spPr bwMode="auto">
            <a:xfrm>
              <a:off x="439" y="261"/>
              <a:ext cx="21" cy="45"/>
            </a:xfrm>
            <a:custGeom>
              <a:avLst/>
              <a:gdLst>
                <a:gd name="T0" fmla="*/ 3 w 20"/>
                <a:gd name="T1" fmla="*/ 45 h 45"/>
                <a:gd name="T2" fmla="*/ 3 w 20"/>
                <a:gd name="T3" fmla="*/ 45 h 45"/>
                <a:gd name="T4" fmla="*/ 8 w 20"/>
                <a:gd name="T5" fmla="*/ 29 h 45"/>
                <a:gd name="T6" fmla="*/ 13 w 20"/>
                <a:gd name="T7" fmla="*/ 20 h 45"/>
                <a:gd name="T8" fmla="*/ 18 w 20"/>
                <a:gd name="T9" fmla="*/ 13 h 45"/>
                <a:gd name="T10" fmla="*/ 23 w 20"/>
                <a:gd name="T11" fmla="*/ 6 h 45"/>
                <a:gd name="T12" fmla="*/ 20 w 20"/>
                <a:gd name="T13" fmla="*/ 0 h 45"/>
                <a:gd name="T14" fmla="*/ 13 w 20"/>
                <a:gd name="T15" fmla="*/ 9 h 45"/>
                <a:gd name="T16" fmla="*/ 7 w 20"/>
                <a:gd name="T17" fmla="*/ 17 h 45"/>
                <a:gd name="T18" fmla="*/ 3 w 20"/>
                <a:gd name="T19" fmla="*/ 27 h 45"/>
                <a:gd name="T20" fmla="*/ 0 w 20"/>
                <a:gd name="T21" fmla="*/ 44 h 45"/>
                <a:gd name="T22" fmla="*/ 0 w 20"/>
                <a:gd name="T23" fmla="*/ 44 h 45"/>
                <a:gd name="T24" fmla="*/ 3 w 20"/>
                <a:gd name="T25" fmla="*/ 45 h 4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0" h="45">
                  <a:moveTo>
                    <a:pt x="3" y="45"/>
                  </a:moveTo>
                  <a:lnTo>
                    <a:pt x="3" y="45"/>
                  </a:lnTo>
                  <a:lnTo>
                    <a:pt x="8" y="29"/>
                  </a:lnTo>
                  <a:lnTo>
                    <a:pt x="10" y="20"/>
                  </a:lnTo>
                  <a:lnTo>
                    <a:pt x="15" y="13"/>
                  </a:lnTo>
                  <a:lnTo>
                    <a:pt x="20" y="6"/>
                  </a:lnTo>
                  <a:lnTo>
                    <a:pt x="17" y="0"/>
                  </a:lnTo>
                  <a:lnTo>
                    <a:pt x="10" y="9"/>
                  </a:lnTo>
                  <a:lnTo>
                    <a:pt x="7" y="17"/>
                  </a:lnTo>
                  <a:lnTo>
                    <a:pt x="3" y="27"/>
                  </a:lnTo>
                  <a:lnTo>
                    <a:pt x="0" y="44"/>
                  </a:lnTo>
                  <a:lnTo>
                    <a:pt x="3" y="45"/>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68" name="Freeform 45"/>
            <p:cNvSpPr>
              <a:spLocks/>
            </p:cNvSpPr>
            <p:nvPr/>
          </p:nvSpPr>
          <p:spPr bwMode="auto">
            <a:xfrm>
              <a:off x="427" y="305"/>
              <a:ext cx="16" cy="74"/>
            </a:xfrm>
            <a:custGeom>
              <a:avLst/>
              <a:gdLst>
                <a:gd name="T0" fmla="*/ 5 w 16"/>
                <a:gd name="T1" fmla="*/ 74 h 74"/>
                <a:gd name="T2" fmla="*/ 5 w 16"/>
                <a:gd name="T3" fmla="*/ 74 h 74"/>
                <a:gd name="T4" fmla="*/ 7 w 16"/>
                <a:gd name="T5" fmla="*/ 54 h 74"/>
                <a:gd name="T6" fmla="*/ 10 w 16"/>
                <a:gd name="T7" fmla="*/ 36 h 74"/>
                <a:gd name="T8" fmla="*/ 13 w 16"/>
                <a:gd name="T9" fmla="*/ 18 h 74"/>
                <a:gd name="T10" fmla="*/ 16 w 16"/>
                <a:gd name="T11" fmla="*/ 1 h 74"/>
                <a:gd name="T12" fmla="*/ 13 w 16"/>
                <a:gd name="T13" fmla="*/ 0 h 74"/>
                <a:gd name="T14" fmla="*/ 8 w 16"/>
                <a:gd name="T15" fmla="*/ 16 h 74"/>
                <a:gd name="T16" fmla="*/ 5 w 16"/>
                <a:gd name="T17" fmla="*/ 34 h 74"/>
                <a:gd name="T18" fmla="*/ 2 w 16"/>
                <a:gd name="T19" fmla="*/ 52 h 74"/>
                <a:gd name="T20" fmla="*/ 0 w 16"/>
                <a:gd name="T21" fmla="*/ 72 h 74"/>
                <a:gd name="T22" fmla="*/ 0 w 16"/>
                <a:gd name="T23" fmla="*/ 72 h 74"/>
                <a:gd name="T24" fmla="*/ 5 w 16"/>
                <a:gd name="T25" fmla="*/ 74 h 7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 h="74">
                  <a:moveTo>
                    <a:pt x="5" y="74"/>
                  </a:moveTo>
                  <a:lnTo>
                    <a:pt x="5" y="74"/>
                  </a:lnTo>
                  <a:lnTo>
                    <a:pt x="7" y="54"/>
                  </a:lnTo>
                  <a:lnTo>
                    <a:pt x="10" y="36"/>
                  </a:lnTo>
                  <a:lnTo>
                    <a:pt x="13" y="18"/>
                  </a:lnTo>
                  <a:lnTo>
                    <a:pt x="16" y="1"/>
                  </a:lnTo>
                  <a:lnTo>
                    <a:pt x="13" y="0"/>
                  </a:lnTo>
                  <a:lnTo>
                    <a:pt x="8" y="16"/>
                  </a:lnTo>
                  <a:lnTo>
                    <a:pt x="5" y="34"/>
                  </a:lnTo>
                  <a:lnTo>
                    <a:pt x="2" y="52"/>
                  </a:lnTo>
                  <a:lnTo>
                    <a:pt x="0" y="72"/>
                  </a:lnTo>
                  <a:lnTo>
                    <a:pt x="5" y="74"/>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69" name="Freeform 46"/>
            <p:cNvSpPr>
              <a:spLocks/>
            </p:cNvSpPr>
            <p:nvPr/>
          </p:nvSpPr>
          <p:spPr bwMode="auto">
            <a:xfrm>
              <a:off x="420" y="376"/>
              <a:ext cx="12" cy="66"/>
            </a:xfrm>
            <a:custGeom>
              <a:avLst/>
              <a:gdLst>
                <a:gd name="T0" fmla="*/ 5 w 12"/>
                <a:gd name="T1" fmla="*/ 68 h 65"/>
                <a:gd name="T2" fmla="*/ 5 w 12"/>
                <a:gd name="T3" fmla="*/ 68 h 65"/>
                <a:gd name="T4" fmla="*/ 5 w 12"/>
                <a:gd name="T5" fmla="*/ 55 h 65"/>
                <a:gd name="T6" fmla="*/ 7 w 12"/>
                <a:gd name="T7" fmla="*/ 41 h 65"/>
                <a:gd name="T8" fmla="*/ 10 w 12"/>
                <a:gd name="T9" fmla="*/ 21 h 65"/>
                <a:gd name="T10" fmla="*/ 12 w 12"/>
                <a:gd name="T11" fmla="*/ 2 h 65"/>
                <a:gd name="T12" fmla="*/ 7 w 12"/>
                <a:gd name="T13" fmla="*/ 0 h 65"/>
                <a:gd name="T14" fmla="*/ 4 w 12"/>
                <a:gd name="T15" fmla="*/ 20 h 65"/>
                <a:gd name="T16" fmla="*/ 4 w 12"/>
                <a:gd name="T17" fmla="*/ 41 h 65"/>
                <a:gd name="T18" fmla="*/ 2 w 12"/>
                <a:gd name="T19" fmla="*/ 53 h 65"/>
                <a:gd name="T20" fmla="*/ 0 w 12"/>
                <a:gd name="T21" fmla="*/ 68 h 65"/>
                <a:gd name="T22" fmla="*/ 0 w 12"/>
                <a:gd name="T23" fmla="*/ 68 h 65"/>
                <a:gd name="T24" fmla="*/ 5 w 12"/>
                <a:gd name="T25" fmla="*/ 68 h 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 h="65">
                  <a:moveTo>
                    <a:pt x="5" y="65"/>
                  </a:moveTo>
                  <a:lnTo>
                    <a:pt x="5" y="65"/>
                  </a:lnTo>
                  <a:lnTo>
                    <a:pt x="5" y="52"/>
                  </a:lnTo>
                  <a:lnTo>
                    <a:pt x="7" y="38"/>
                  </a:lnTo>
                  <a:lnTo>
                    <a:pt x="10" y="21"/>
                  </a:lnTo>
                  <a:lnTo>
                    <a:pt x="12" y="2"/>
                  </a:lnTo>
                  <a:lnTo>
                    <a:pt x="7" y="0"/>
                  </a:lnTo>
                  <a:lnTo>
                    <a:pt x="4" y="20"/>
                  </a:lnTo>
                  <a:lnTo>
                    <a:pt x="4" y="38"/>
                  </a:lnTo>
                  <a:lnTo>
                    <a:pt x="2" y="50"/>
                  </a:lnTo>
                  <a:lnTo>
                    <a:pt x="0" y="65"/>
                  </a:lnTo>
                  <a:lnTo>
                    <a:pt x="5" y="65"/>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70" name="Freeform 47"/>
            <p:cNvSpPr>
              <a:spLocks/>
            </p:cNvSpPr>
            <p:nvPr/>
          </p:nvSpPr>
          <p:spPr bwMode="auto">
            <a:xfrm>
              <a:off x="420" y="443"/>
              <a:ext cx="7" cy="19"/>
            </a:xfrm>
            <a:custGeom>
              <a:avLst/>
              <a:gdLst>
                <a:gd name="T0" fmla="*/ 7 w 7"/>
                <a:gd name="T1" fmla="*/ 11 h 20"/>
                <a:gd name="T2" fmla="*/ 7 w 7"/>
                <a:gd name="T3" fmla="*/ 11 h 20"/>
                <a:gd name="T4" fmla="*/ 7 w 7"/>
                <a:gd name="T5" fmla="*/ 10 h 20"/>
                <a:gd name="T6" fmla="*/ 5 w 7"/>
                <a:gd name="T7" fmla="*/ 0 h 20"/>
                <a:gd name="T8" fmla="*/ 0 w 7"/>
                <a:gd name="T9" fmla="*/ 0 h 20"/>
                <a:gd name="T10" fmla="*/ 2 w 7"/>
                <a:gd name="T11" fmla="*/ 11 h 20"/>
                <a:gd name="T12" fmla="*/ 5 w 7"/>
                <a:gd name="T13" fmla="*/ 17 h 20"/>
                <a:gd name="T14" fmla="*/ 5 w 7"/>
                <a:gd name="T15" fmla="*/ 17 h 20"/>
                <a:gd name="T16" fmla="*/ 7 w 7"/>
                <a:gd name="T17" fmla="*/ 11 h 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 h="20">
                  <a:moveTo>
                    <a:pt x="7" y="14"/>
                  </a:moveTo>
                  <a:lnTo>
                    <a:pt x="7" y="14"/>
                  </a:lnTo>
                  <a:lnTo>
                    <a:pt x="7" y="12"/>
                  </a:lnTo>
                  <a:lnTo>
                    <a:pt x="5" y="0"/>
                  </a:lnTo>
                  <a:lnTo>
                    <a:pt x="0" y="0"/>
                  </a:lnTo>
                  <a:lnTo>
                    <a:pt x="2" y="14"/>
                  </a:lnTo>
                  <a:lnTo>
                    <a:pt x="5" y="20"/>
                  </a:lnTo>
                  <a:lnTo>
                    <a:pt x="7" y="14"/>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71" name="Freeform 48"/>
            <p:cNvSpPr>
              <a:spLocks/>
            </p:cNvSpPr>
            <p:nvPr/>
          </p:nvSpPr>
          <p:spPr bwMode="auto">
            <a:xfrm>
              <a:off x="423" y="456"/>
              <a:ext cx="36" cy="8"/>
            </a:xfrm>
            <a:custGeom>
              <a:avLst/>
              <a:gdLst>
                <a:gd name="T0" fmla="*/ 38 w 35"/>
                <a:gd name="T1" fmla="*/ 0 h 7"/>
                <a:gd name="T2" fmla="*/ 38 w 35"/>
                <a:gd name="T3" fmla="*/ 0 h 7"/>
                <a:gd name="T4" fmla="*/ 9 w 35"/>
                <a:gd name="T5" fmla="*/ 0 h 7"/>
                <a:gd name="T6" fmla="*/ 2 w 35"/>
                <a:gd name="T7" fmla="*/ 0 h 7"/>
                <a:gd name="T8" fmla="*/ 0 w 35"/>
                <a:gd name="T9" fmla="*/ 9 h 7"/>
                <a:gd name="T10" fmla="*/ 9 w 35"/>
                <a:gd name="T11" fmla="*/ 10 h 7"/>
                <a:gd name="T12" fmla="*/ 38 w 35"/>
                <a:gd name="T13" fmla="*/ 10 h 7"/>
                <a:gd name="T14" fmla="*/ 38 w 35"/>
                <a:gd name="T15" fmla="*/ 10 h 7"/>
                <a:gd name="T16" fmla="*/ 38 w 35"/>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 h="7">
                  <a:moveTo>
                    <a:pt x="35" y="0"/>
                  </a:moveTo>
                  <a:lnTo>
                    <a:pt x="35" y="0"/>
                  </a:lnTo>
                  <a:lnTo>
                    <a:pt x="9" y="0"/>
                  </a:lnTo>
                  <a:lnTo>
                    <a:pt x="2" y="0"/>
                  </a:lnTo>
                  <a:lnTo>
                    <a:pt x="0" y="6"/>
                  </a:lnTo>
                  <a:lnTo>
                    <a:pt x="9" y="7"/>
                  </a:lnTo>
                  <a:lnTo>
                    <a:pt x="35" y="7"/>
                  </a:lnTo>
                  <a:lnTo>
                    <a:pt x="35"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72" name="Freeform 49"/>
            <p:cNvSpPr>
              <a:spLocks/>
            </p:cNvSpPr>
            <p:nvPr/>
          </p:nvSpPr>
          <p:spPr bwMode="auto">
            <a:xfrm>
              <a:off x="460" y="454"/>
              <a:ext cx="55" cy="9"/>
            </a:xfrm>
            <a:custGeom>
              <a:avLst/>
              <a:gdLst>
                <a:gd name="T0" fmla="*/ 53 w 56"/>
                <a:gd name="T1" fmla="*/ 0 h 10"/>
                <a:gd name="T2" fmla="*/ 53 w 56"/>
                <a:gd name="T3" fmla="*/ 0 h 10"/>
                <a:gd name="T4" fmla="*/ 39 w 56"/>
                <a:gd name="T5" fmla="*/ 1 h 10"/>
                <a:gd name="T6" fmla="*/ 28 w 56"/>
                <a:gd name="T7" fmla="*/ 1 h 10"/>
                <a:gd name="T8" fmla="*/ 18 w 56"/>
                <a:gd name="T9" fmla="*/ 3 h 10"/>
                <a:gd name="T10" fmla="*/ 0 w 56"/>
                <a:gd name="T11" fmla="*/ 3 h 10"/>
                <a:gd name="T12" fmla="*/ 0 w 56"/>
                <a:gd name="T13" fmla="*/ 7 h 10"/>
                <a:gd name="T14" fmla="*/ 18 w 56"/>
                <a:gd name="T15" fmla="*/ 7 h 10"/>
                <a:gd name="T16" fmla="*/ 28 w 56"/>
                <a:gd name="T17" fmla="*/ 6 h 10"/>
                <a:gd name="T18" fmla="*/ 41 w 56"/>
                <a:gd name="T19" fmla="*/ 5 h 10"/>
                <a:gd name="T20" fmla="*/ 53 w 56"/>
                <a:gd name="T21" fmla="*/ 5 h 10"/>
                <a:gd name="T22" fmla="*/ 53 w 56"/>
                <a:gd name="T23" fmla="*/ 5 h 10"/>
                <a:gd name="T24" fmla="*/ 53 w 56"/>
                <a:gd name="T25" fmla="*/ 0 h 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6" h="10">
                  <a:moveTo>
                    <a:pt x="56" y="0"/>
                  </a:moveTo>
                  <a:lnTo>
                    <a:pt x="56" y="0"/>
                  </a:lnTo>
                  <a:lnTo>
                    <a:pt x="42" y="1"/>
                  </a:lnTo>
                  <a:lnTo>
                    <a:pt x="31" y="1"/>
                  </a:lnTo>
                  <a:lnTo>
                    <a:pt x="18" y="3"/>
                  </a:lnTo>
                  <a:lnTo>
                    <a:pt x="0" y="3"/>
                  </a:lnTo>
                  <a:lnTo>
                    <a:pt x="0" y="10"/>
                  </a:lnTo>
                  <a:lnTo>
                    <a:pt x="18" y="10"/>
                  </a:lnTo>
                  <a:lnTo>
                    <a:pt x="31" y="9"/>
                  </a:lnTo>
                  <a:lnTo>
                    <a:pt x="44" y="7"/>
                  </a:lnTo>
                  <a:lnTo>
                    <a:pt x="56" y="5"/>
                  </a:lnTo>
                  <a:lnTo>
                    <a:pt x="56"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73" name="Freeform 50"/>
            <p:cNvSpPr>
              <a:spLocks/>
            </p:cNvSpPr>
            <p:nvPr/>
          </p:nvSpPr>
          <p:spPr bwMode="auto">
            <a:xfrm>
              <a:off x="515" y="441"/>
              <a:ext cx="42" cy="17"/>
            </a:xfrm>
            <a:custGeom>
              <a:avLst/>
              <a:gdLst>
                <a:gd name="T0" fmla="*/ 42 w 41"/>
                <a:gd name="T1" fmla="*/ 0 h 18"/>
                <a:gd name="T2" fmla="*/ 42 w 41"/>
                <a:gd name="T3" fmla="*/ 0 h 18"/>
                <a:gd name="T4" fmla="*/ 34 w 41"/>
                <a:gd name="T5" fmla="*/ 4 h 18"/>
                <a:gd name="T6" fmla="*/ 26 w 41"/>
                <a:gd name="T7" fmla="*/ 5 h 18"/>
                <a:gd name="T8" fmla="*/ 13 w 41"/>
                <a:gd name="T9" fmla="*/ 9 h 18"/>
                <a:gd name="T10" fmla="*/ 0 w 41"/>
                <a:gd name="T11" fmla="*/ 10 h 18"/>
                <a:gd name="T12" fmla="*/ 0 w 41"/>
                <a:gd name="T13" fmla="*/ 15 h 18"/>
                <a:gd name="T14" fmla="*/ 14 w 41"/>
                <a:gd name="T15" fmla="*/ 11 h 18"/>
                <a:gd name="T16" fmla="*/ 26 w 41"/>
                <a:gd name="T17" fmla="*/ 10 h 18"/>
                <a:gd name="T18" fmla="*/ 35 w 41"/>
                <a:gd name="T19" fmla="*/ 9 h 18"/>
                <a:gd name="T20" fmla="*/ 44 w 41"/>
                <a:gd name="T21" fmla="*/ 5 h 18"/>
                <a:gd name="T22" fmla="*/ 44 w 41"/>
                <a:gd name="T23" fmla="*/ 5 h 18"/>
                <a:gd name="T24" fmla="*/ 42 w 41"/>
                <a:gd name="T25" fmla="*/ 0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 h="18">
                  <a:moveTo>
                    <a:pt x="39" y="0"/>
                  </a:moveTo>
                  <a:lnTo>
                    <a:pt x="39" y="0"/>
                  </a:lnTo>
                  <a:lnTo>
                    <a:pt x="31" y="4"/>
                  </a:lnTo>
                  <a:lnTo>
                    <a:pt x="23" y="5"/>
                  </a:lnTo>
                  <a:lnTo>
                    <a:pt x="13" y="9"/>
                  </a:lnTo>
                  <a:lnTo>
                    <a:pt x="0" y="13"/>
                  </a:lnTo>
                  <a:lnTo>
                    <a:pt x="0" y="18"/>
                  </a:lnTo>
                  <a:lnTo>
                    <a:pt x="14" y="14"/>
                  </a:lnTo>
                  <a:lnTo>
                    <a:pt x="23" y="13"/>
                  </a:lnTo>
                  <a:lnTo>
                    <a:pt x="32" y="9"/>
                  </a:lnTo>
                  <a:lnTo>
                    <a:pt x="41" y="5"/>
                  </a:lnTo>
                  <a:lnTo>
                    <a:pt x="39"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74" name="Freeform 51"/>
            <p:cNvSpPr>
              <a:spLocks/>
            </p:cNvSpPr>
            <p:nvPr/>
          </p:nvSpPr>
          <p:spPr bwMode="auto">
            <a:xfrm>
              <a:off x="555" y="414"/>
              <a:ext cx="28" cy="30"/>
            </a:xfrm>
            <a:custGeom>
              <a:avLst/>
              <a:gdLst>
                <a:gd name="T0" fmla="*/ 28 w 28"/>
                <a:gd name="T1" fmla="*/ 0 h 30"/>
                <a:gd name="T2" fmla="*/ 28 w 28"/>
                <a:gd name="T3" fmla="*/ 0 h 30"/>
                <a:gd name="T4" fmla="*/ 16 w 28"/>
                <a:gd name="T5" fmla="*/ 9 h 30"/>
                <a:gd name="T6" fmla="*/ 0 w 28"/>
                <a:gd name="T7" fmla="*/ 25 h 30"/>
                <a:gd name="T8" fmla="*/ 2 w 28"/>
                <a:gd name="T9" fmla="*/ 30 h 30"/>
                <a:gd name="T10" fmla="*/ 20 w 28"/>
                <a:gd name="T11" fmla="*/ 12 h 30"/>
                <a:gd name="T12" fmla="*/ 23 w 28"/>
                <a:gd name="T13" fmla="*/ 0 h 30"/>
                <a:gd name="T14" fmla="*/ 23 w 28"/>
                <a:gd name="T15" fmla="*/ 0 h 30"/>
                <a:gd name="T16" fmla="*/ 28 w 28"/>
                <a:gd name="T17" fmla="*/ 0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 h="30">
                  <a:moveTo>
                    <a:pt x="28" y="0"/>
                  </a:moveTo>
                  <a:lnTo>
                    <a:pt x="28" y="0"/>
                  </a:lnTo>
                  <a:lnTo>
                    <a:pt x="16" y="9"/>
                  </a:lnTo>
                  <a:lnTo>
                    <a:pt x="0" y="25"/>
                  </a:lnTo>
                  <a:lnTo>
                    <a:pt x="2" y="30"/>
                  </a:lnTo>
                  <a:lnTo>
                    <a:pt x="20" y="12"/>
                  </a:lnTo>
                  <a:lnTo>
                    <a:pt x="23" y="0"/>
                  </a:lnTo>
                  <a:lnTo>
                    <a:pt x="28"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75" name="Freeform 52"/>
            <p:cNvSpPr>
              <a:spLocks/>
            </p:cNvSpPr>
            <p:nvPr/>
          </p:nvSpPr>
          <p:spPr bwMode="auto">
            <a:xfrm>
              <a:off x="577" y="414"/>
              <a:ext cx="5" cy="125"/>
            </a:xfrm>
            <a:custGeom>
              <a:avLst/>
              <a:gdLst>
                <a:gd name="T0" fmla="*/ 2 w 5"/>
                <a:gd name="T1" fmla="*/ 125 h 124"/>
                <a:gd name="T2" fmla="*/ 5 w 5"/>
                <a:gd name="T3" fmla="*/ 122 h 124"/>
                <a:gd name="T4" fmla="*/ 5 w 5"/>
                <a:gd name="T5" fmla="*/ 0 h 124"/>
                <a:gd name="T6" fmla="*/ 0 w 5"/>
                <a:gd name="T7" fmla="*/ 0 h 124"/>
                <a:gd name="T8" fmla="*/ 0 w 5"/>
                <a:gd name="T9" fmla="*/ 122 h 124"/>
                <a:gd name="T10" fmla="*/ 2 w 5"/>
                <a:gd name="T11" fmla="*/ 125 h 124"/>
                <a:gd name="T12" fmla="*/ 2 w 5"/>
                <a:gd name="T13" fmla="*/ 125 h 124"/>
                <a:gd name="T14" fmla="*/ 5 w 5"/>
                <a:gd name="T15" fmla="*/ 127 h 124"/>
                <a:gd name="T16" fmla="*/ 5 w 5"/>
                <a:gd name="T17" fmla="*/ 122 h 124"/>
                <a:gd name="T18" fmla="*/ 2 w 5"/>
                <a:gd name="T19" fmla="*/ 125 h 1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 h="124">
                  <a:moveTo>
                    <a:pt x="2" y="122"/>
                  </a:moveTo>
                  <a:lnTo>
                    <a:pt x="5" y="119"/>
                  </a:lnTo>
                  <a:lnTo>
                    <a:pt x="5" y="0"/>
                  </a:lnTo>
                  <a:lnTo>
                    <a:pt x="0" y="0"/>
                  </a:lnTo>
                  <a:lnTo>
                    <a:pt x="0" y="119"/>
                  </a:lnTo>
                  <a:lnTo>
                    <a:pt x="2" y="122"/>
                  </a:lnTo>
                  <a:lnTo>
                    <a:pt x="5" y="124"/>
                  </a:lnTo>
                  <a:lnTo>
                    <a:pt x="5" y="119"/>
                  </a:lnTo>
                  <a:lnTo>
                    <a:pt x="2" y="122"/>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76" name="Freeform 53"/>
            <p:cNvSpPr>
              <a:spLocks/>
            </p:cNvSpPr>
            <p:nvPr/>
          </p:nvSpPr>
          <p:spPr bwMode="auto">
            <a:xfrm>
              <a:off x="567" y="528"/>
              <a:ext cx="14" cy="9"/>
            </a:xfrm>
            <a:custGeom>
              <a:avLst/>
              <a:gdLst>
                <a:gd name="T0" fmla="*/ 3 w 13"/>
                <a:gd name="T1" fmla="*/ 0 h 10"/>
                <a:gd name="T2" fmla="*/ 0 w 13"/>
                <a:gd name="T3" fmla="*/ 5 h 10"/>
                <a:gd name="T4" fmla="*/ 15 w 13"/>
                <a:gd name="T5" fmla="*/ 7 h 10"/>
                <a:gd name="T6" fmla="*/ 16 w 13"/>
                <a:gd name="T7" fmla="*/ 5 h 10"/>
                <a:gd name="T8" fmla="*/ 3 w 13"/>
                <a:gd name="T9" fmla="*/ 0 h 10"/>
                <a:gd name="T10" fmla="*/ 3 w 13"/>
                <a:gd name="T11" fmla="*/ 0 h 1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 h="10">
                  <a:moveTo>
                    <a:pt x="3" y="0"/>
                  </a:moveTo>
                  <a:lnTo>
                    <a:pt x="0" y="5"/>
                  </a:lnTo>
                  <a:lnTo>
                    <a:pt x="12" y="10"/>
                  </a:lnTo>
                  <a:lnTo>
                    <a:pt x="13" y="7"/>
                  </a:lnTo>
                  <a:lnTo>
                    <a:pt x="3"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77" name="Freeform 54"/>
            <p:cNvSpPr>
              <a:spLocks/>
            </p:cNvSpPr>
            <p:nvPr/>
          </p:nvSpPr>
          <p:spPr bwMode="auto">
            <a:xfrm>
              <a:off x="550" y="518"/>
              <a:ext cx="21" cy="13"/>
            </a:xfrm>
            <a:custGeom>
              <a:avLst/>
              <a:gdLst>
                <a:gd name="T0" fmla="*/ 2 w 21"/>
                <a:gd name="T1" fmla="*/ 0 h 14"/>
                <a:gd name="T2" fmla="*/ 0 w 21"/>
                <a:gd name="T3" fmla="*/ 5 h 14"/>
                <a:gd name="T4" fmla="*/ 18 w 21"/>
                <a:gd name="T5" fmla="*/ 11 h 14"/>
                <a:gd name="T6" fmla="*/ 21 w 21"/>
                <a:gd name="T7" fmla="*/ 7 h 14"/>
                <a:gd name="T8" fmla="*/ 3 w 21"/>
                <a:gd name="T9" fmla="*/ 0 h 14"/>
                <a:gd name="T10" fmla="*/ 2 w 21"/>
                <a:gd name="T11" fmla="*/ 0 h 1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14">
                  <a:moveTo>
                    <a:pt x="2" y="0"/>
                  </a:moveTo>
                  <a:lnTo>
                    <a:pt x="0" y="5"/>
                  </a:lnTo>
                  <a:lnTo>
                    <a:pt x="18" y="14"/>
                  </a:lnTo>
                  <a:lnTo>
                    <a:pt x="21" y="9"/>
                  </a:lnTo>
                  <a:lnTo>
                    <a:pt x="3" y="0"/>
                  </a:lnTo>
                  <a:lnTo>
                    <a:pt x="2"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78" name="Freeform 55"/>
            <p:cNvSpPr>
              <a:spLocks/>
            </p:cNvSpPr>
            <p:nvPr/>
          </p:nvSpPr>
          <p:spPr bwMode="auto">
            <a:xfrm>
              <a:off x="518" y="507"/>
              <a:ext cx="33" cy="17"/>
            </a:xfrm>
            <a:custGeom>
              <a:avLst/>
              <a:gdLst>
                <a:gd name="T0" fmla="*/ 0 w 32"/>
                <a:gd name="T1" fmla="*/ 7 h 16"/>
                <a:gd name="T2" fmla="*/ 0 w 32"/>
                <a:gd name="T3" fmla="*/ 7 h 16"/>
                <a:gd name="T4" fmla="*/ 23 w 32"/>
                <a:gd name="T5" fmla="*/ 15 h 16"/>
                <a:gd name="T6" fmla="*/ 33 w 32"/>
                <a:gd name="T7" fmla="*/ 19 h 16"/>
                <a:gd name="T8" fmla="*/ 35 w 32"/>
                <a:gd name="T9" fmla="*/ 14 h 16"/>
                <a:gd name="T10" fmla="*/ 25 w 32"/>
                <a:gd name="T11" fmla="*/ 7 h 16"/>
                <a:gd name="T12" fmla="*/ 2 w 32"/>
                <a:gd name="T13" fmla="*/ 0 h 16"/>
                <a:gd name="T14" fmla="*/ 2 w 32"/>
                <a:gd name="T15" fmla="*/ 0 h 16"/>
                <a:gd name="T16" fmla="*/ 0 w 32"/>
                <a:gd name="T17" fmla="*/ 7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2" h="16">
                  <a:moveTo>
                    <a:pt x="0" y="7"/>
                  </a:moveTo>
                  <a:lnTo>
                    <a:pt x="0" y="7"/>
                  </a:lnTo>
                  <a:lnTo>
                    <a:pt x="20" y="12"/>
                  </a:lnTo>
                  <a:lnTo>
                    <a:pt x="30" y="16"/>
                  </a:lnTo>
                  <a:lnTo>
                    <a:pt x="32" y="11"/>
                  </a:lnTo>
                  <a:lnTo>
                    <a:pt x="22" y="7"/>
                  </a:lnTo>
                  <a:lnTo>
                    <a:pt x="2" y="0"/>
                  </a:lnTo>
                  <a:lnTo>
                    <a:pt x="0" y="7"/>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79" name="Freeform 56"/>
            <p:cNvSpPr>
              <a:spLocks/>
            </p:cNvSpPr>
            <p:nvPr/>
          </p:nvSpPr>
          <p:spPr bwMode="auto">
            <a:xfrm>
              <a:off x="465" y="497"/>
              <a:ext cx="55" cy="17"/>
            </a:xfrm>
            <a:custGeom>
              <a:avLst/>
              <a:gdLst>
                <a:gd name="T0" fmla="*/ 0 w 56"/>
                <a:gd name="T1" fmla="*/ 7 h 16"/>
                <a:gd name="T2" fmla="*/ 0 w 56"/>
                <a:gd name="T3" fmla="*/ 7 h 16"/>
                <a:gd name="T4" fmla="*/ 10 w 56"/>
                <a:gd name="T5" fmla="*/ 7 h 16"/>
                <a:gd name="T6" fmla="*/ 25 w 56"/>
                <a:gd name="T7" fmla="*/ 12 h 16"/>
                <a:gd name="T8" fmla="*/ 38 w 56"/>
                <a:gd name="T9" fmla="*/ 15 h 16"/>
                <a:gd name="T10" fmla="*/ 51 w 56"/>
                <a:gd name="T11" fmla="*/ 19 h 16"/>
                <a:gd name="T12" fmla="*/ 53 w 56"/>
                <a:gd name="T13" fmla="*/ 12 h 16"/>
                <a:gd name="T14" fmla="*/ 38 w 56"/>
                <a:gd name="T15" fmla="*/ 7 h 16"/>
                <a:gd name="T16" fmla="*/ 27 w 56"/>
                <a:gd name="T17" fmla="*/ 3 h 16"/>
                <a:gd name="T18" fmla="*/ 12 w 56"/>
                <a:gd name="T19" fmla="*/ 2 h 16"/>
                <a:gd name="T20" fmla="*/ 0 w 56"/>
                <a:gd name="T21" fmla="*/ 0 h 16"/>
                <a:gd name="T22" fmla="*/ 0 w 56"/>
                <a:gd name="T23" fmla="*/ 0 h 16"/>
                <a:gd name="T24" fmla="*/ 0 w 56"/>
                <a:gd name="T25" fmla="*/ 7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6" h="16">
                  <a:moveTo>
                    <a:pt x="0" y="7"/>
                  </a:moveTo>
                  <a:lnTo>
                    <a:pt x="0" y="7"/>
                  </a:lnTo>
                  <a:lnTo>
                    <a:pt x="10" y="7"/>
                  </a:lnTo>
                  <a:lnTo>
                    <a:pt x="25" y="9"/>
                  </a:lnTo>
                  <a:lnTo>
                    <a:pt x="41" y="12"/>
                  </a:lnTo>
                  <a:lnTo>
                    <a:pt x="54" y="16"/>
                  </a:lnTo>
                  <a:lnTo>
                    <a:pt x="56" y="9"/>
                  </a:lnTo>
                  <a:lnTo>
                    <a:pt x="41" y="7"/>
                  </a:lnTo>
                  <a:lnTo>
                    <a:pt x="27" y="3"/>
                  </a:lnTo>
                  <a:lnTo>
                    <a:pt x="12" y="2"/>
                  </a:lnTo>
                  <a:lnTo>
                    <a:pt x="0" y="0"/>
                  </a:lnTo>
                  <a:lnTo>
                    <a:pt x="0" y="7"/>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80" name="Freeform 57"/>
            <p:cNvSpPr>
              <a:spLocks/>
            </p:cNvSpPr>
            <p:nvPr/>
          </p:nvSpPr>
          <p:spPr bwMode="auto">
            <a:xfrm>
              <a:off x="434" y="495"/>
              <a:ext cx="31" cy="9"/>
            </a:xfrm>
            <a:custGeom>
              <a:avLst/>
              <a:gdLst>
                <a:gd name="T0" fmla="*/ 5 w 32"/>
                <a:gd name="T1" fmla="*/ 4 h 9"/>
                <a:gd name="T2" fmla="*/ 5 w 32"/>
                <a:gd name="T3" fmla="*/ 4 h 9"/>
                <a:gd name="T4" fmla="*/ 13 w 32"/>
                <a:gd name="T5" fmla="*/ 7 h 9"/>
                <a:gd name="T6" fmla="*/ 29 w 32"/>
                <a:gd name="T7" fmla="*/ 9 h 9"/>
                <a:gd name="T8" fmla="*/ 29 w 32"/>
                <a:gd name="T9" fmla="*/ 2 h 9"/>
                <a:gd name="T10" fmla="*/ 13 w 32"/>
                <a:gd name="T11" fmla="*/ 0 h 9"/>
                <a:gd name="T12" fmla="*/ 0 w 32"/>
                <a:gd name="T13" fmla="*/ 4 h 9"/>
                <a:gd name="T14" fmla="*/ 0 w 32"/>
                <a:gd name="T15" fmla="*/ 4 h 9"/>
                <a:gd name="T16" fmla="*/ 5 w 32"/>
                <a:gd name="T17" fmla="*/ 4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2" h="9">
                  <a:moveTo>
                    <a:pt x="5" y="4"/>
                  </a:moveTo>
                  <a:lnTo>
                    <a:pt x="5" y="4"/>
                  </a:lnTo>
                  <a:lnTo>
                    <a:pt x="13" y="7"/>
                  </a:lnTo>
                  <a:lnTo>
                    <a:pt x="32" y="9"/>
                  </a:lnTo>
                  <a:lnTo>
                    <a:pt x="32" y="2"/>
                  </a:lnTo>
                  <a:lnTo>
                    <a:pt x="13" y="0"/>
                  </a:lnTo>
                  <a:lnTo>
                    <a:pt x="0" y="4"/>
                  </a:lnTo>
                  <a:lnTo>
                    <a:pt x="5" y="4"/>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81" name="Freeform 58"/>
            <p:cNvSpPr>
              <a:spLocks/>
            </p:cNvSpPr>
            <p:nvPr/>
          </p:nvSpPr>
          <p:spPr bwMode="auto">
            <a:xfrm>
              <a:off x="420" y="495"/>
              <a:ext cx="19" cy="13"/>
            </a:xfrm>
            <a:custGeom>
              <a:avLst/>
              <a:gdLst>
                <a:gd name="T0" fmla="*/ 5 w 19"/>
                <a:gd name="T1" fmla="*/ 13 h 13"/>
                <a:gd name="T2" fmla="*/ 5 w 19"/>
                <a:gd name="T3" fmla="*/ 13 h 13"/>
                <a:gd name="T4" fmla="*/ 5 w 19"/>
                <a:gd name="T5" fmla="*/ 9 h 13"/>
                <a:gd name="T6" fmla="*/ 7 w 19"/>
                <a:gd name="T7" fmla="*/ 7 h 13"/>
                <a:gd name="T8" fmla="*/ 9 w 19"/>
                <a:gd name="T9" fmla="*/ 7 h 13"/>
                <a:gd name="T10" fmla="*/ 9 w 19"/>
                <a:gd name="T11" fmla="*/ 5 h 13"/>
                <a:gd name="T12" fmla="*/ 14 w 19"/>
                <a:gd name="T13" fmla="*/ 7 h 13"/>
                <a:gd name="T14" fmla="*/ 19 w 19"/>
                <a:gd name="T15" fmla="*/ 4 h 13"/>
                <a:gd name="T16" fmla="*/ 14 w 19"/>
                <a:gd name="T17" fmla="*/ 4 h 13"/>
                <a:gd name="T18" fmla="*/ 14 w 19"/>
                <a:gd name="T19" fmla="*/ 0 h 13"/>
                <a:gd name="T20" fmla="*/ 10 w 19"/>
                <a:gd name="T21" fmla="*/ 0 h 13"/>
                <a:gd name="T22" fmla="*/ 5 w 19"/>
                <a:gd name="T23" fmla="*/ 0 h 13"/>
                <a:gd name="T24" fmla="*/ 4 w 19"/>
                <a:gd name="T25" fmla="*/ 4 h 13"/>
                <a:gd name="T26" fmla="*/ 2 w 19"/>
                <a:gd name="T27" fmla="*/ 7 h 13"/>
                <a:gd name="T28" fmla="*/ 0 w 19"/>
                <a:gd name="T29" fmla="*/ 13 h 13"/>
                <a:gd name="T30" fmla="*/ 0 w 19"/>
                <a:gd name="T31" fmla="*/ 13 h 13"/>
                <a:gd name="T32" fmla="*/ 5 w 19"/>
                <a:gd name="T33" fmla="*/ 13 h 1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 h="13">
                  <a:moveTo>
                    <a:pt x="5" y="13"/>
                  </a:moveTo>
                  <a:lnTo>
                    <a:pt x="5" y="13"/>
                  </a:lnTo>
                  <a:lnTo>
                    <a:pt x="5" y="9"/>
                  </a:lnTo>
                  <a:lnTo>
                    <a:pt x="7" y="7"/>
                  </a:lnTo>
                  <a:lnTo>
                    <a:pt x="9" y="7"/>
                  </a:lnTo>
                  <a:lnTo>
                    <a:pt x="9" y="5"/>
                  </a:lnTo>
                  <a:lnTo>
                    <a:pt x="14" y="7"/>
                  </a:lnTo>
                  <a:lnTo>
                    <a:pt x="19" y="4"/>
                  </a:lnTo>
                  <a:lnTo>
                    <a:pt x="14" y="4"/>
                  </a:lnTo>
                  <a:lnTo>
                    <a:pt x="14" y="0"/>
                  </a:lnTo>
                  <a:lnTo>
                    <a:pt x="10" y="0"/>
                  </a:lnTo>
                  <a:lnTo>
                    <a:pt x="5" y="0"/>
                  </a:lnTo>
                  <a:lnTo>
                    <a:pt x="4" y="4"/>
                  </a:lnTo>
                  <a:lnTo>
                    <a:pt x="2" y="7"/>
                  </a:lnTo>
                  <a:lnTo>
                    <a:pt x="0" y="13"/>
                  </a:lnTo>
                  <a:lnTo>
                    <a:pt x="5" y="13"/>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82" name="Freeform 59"/>
            <p:cNvSpPr>
              <a:spLocks/>
            </p:cNvSpPr>
            <p:nvPr/>
          </p:nvSpPr>
          <p:spPr bwMode="auto">
            <a:xfrm>
              <a:off x="420" y="509"/>
              <a:ext cx="7" cy="36"/>
            </a:xfrm>
            <a:custGeom>
              <a:avLst/>
              <a:gdLst>
                <a:gd name="T0" fmla="*/ 7 w 7"/>
                <a:gd name="T1" fmla="*/ 36 h 36"/>
                <a:gd name="T2" fmla="*/ 7 w 7"/>
                <a:gd name="T3" fmla="*/ 36 h 36"/>
                <a:gd name="T4" fmla="*/ 5 w 7"/>
                <a:gd name="T5" fmla="*/ 16 h 36"/>
                <a:gd name="T6" fmla="*/ 5 w 7"/>
                <a:gd name="T7" fmla="*/ 0 h 36"/>
                <a:gd name="T8" fmla="*/ 0 w 7"/>
                <a:gd name="T9" fmla="*/ 0 h 36"/>
                <a:gd name="T10" fmla="*/ 2 w 7"/>
                <a:gd name="T11" fmla="*/ 16 h 36"/>
                <a:gd name="T12" fmla="*/ 2 w 7"/>
                <a:gd name="T13" fmla="*/ 36 h 36"/>
                <a:gd name="T14" fmla="*/ 2 w 7"/>
                <a:gd name="T15" fmla="*/ 36 h 36"/>
                <a:gd name="T16" fmla="*/ 7 w 7"/>
                <a:gd name="T17" fmla="*/ 36 h 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 h="36">
                  <a:moveTo>
                    <a:pt x="7" y="36"/>
                  </a:moveTo>
                  <a:lnTo>
                    <a:pt x="7" y="36"/>
                  </a:lnTo>
                  <a:lnTo>
                    <a:pt x="5" y="16"/>
                  </a:lnTo>
                  <a:lnTo>
                    <a:pt x="5" y="0"/>
                  </a:lnTo>
                  <a:lnTo>
                    <a:pt x="0" y="0"/>
                  </a:lnTo>
                  <a:lnTo>
                    <a:pt x="2" y="16"/>
                  </a:lnTo>
                  <a:lnTo>
                    <a:pt x="2" y="36"/>
                  </a:lnTo>
                  <a:lnTo>
                    <a:pt x="7" y="36"/>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83" name="Freeform 60"/>
            <p:cNvSpPr>
              <a:spLocks/>
            </p:cNvSpPr>
            <p:nvPr/>
          </p:nvSpPr>
          <p:spPr bwMode="auto">
            <a:xfrm>
              <a:off x="421" y="545"/>
              <a:ext cx="17" cy="111"/>
            </a:xfrm>
            <a:custGeom>
              <a:avLst/>
              <a:gdLst>
                <a:gd name="T0" fmla="*/ 15 w 18"/>
                <a:gd name="T1" fmla="*/ 107 h 112"/>
                <a:gd name="T2" fmla="*/ 15 w 18"/>
                <a:gd name="T3" fmla="*/ 107 h 112"/>
                <a:gd name="T4" fmla="*/ 10 w 18"/>
                <a:gd name="T5" fmla="*/ 81 h 112"/>
                <a:gd name="T6" fmla="*/ 9 w 18"/>
                <a:gd name="T7" fmla="*/ 56 h 112"/>
                <a:gd name="T8" fmla="*/ 8 w 18"/>
                <a:gd name="T9" fmla="*/ 27 h 112"/>
                <a:gd name="T10" fmla="*/ 5 w 18"/>
                <a:gd name="T11" fmla="*/ 0 h 112"/>
                <a:gd name="T12" fmla="*/ 0 w 18"/>
                <a:gd name="T13" fmla="*/ 0 h 112"/>
                <a:gd name="T14" fmla="*/ 2 w 18"/>
                <a:gd name="T15" fmla="*/ 29 h 112"/>
                <a:gd name="T16" fmla="*/ 5 w 18"/>
                <a:gd name="T17" fmla="*/ 56 h 112"/>
                <a:gd name="T18" fmla="*/ 8 w 18"/>
                <a:gd name="T19" fmla="*/ 81 h 112"/>
                <a:gd name="T20" fmla="*/ 9 w 18"/>
                <a:gd name="T21" fmla="*/ 109 h 112"/>
                <a:gd name="T22" fmla="*/ 9 w 18"/>
                <a:gd name="T23" fmla="*/ 109 h 112"/>
                <a:gd name="T24" fmla="*/ 15 w 18"/>
                <a:gd name="T25" fmla="*/ 107 h 1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 h="112">
                  <a:moveTo>
                    <a:pt x="18" y="110"/>
                  </a:moveTo>
                  <a:lnTo>
                    <a:pt x="18" y="110"/>
                  </a:lnTo>
                  <a:lnTo>
                    <a:pt x="13" y="84"/>
                  </a:lnTo>
                  <a:lnTo>
                    <a:pt x="10" y="56"/>
                  </a:lnTo>
                  <a:lnTo>
                    <a:pt x="8" y="27"/>
                  </a:lnTo>
                  <a:lnTo>
                    <a:pt x="5" y="0"/>
                  </a:lnTo>
                  <a:lnTo>
                    <a:pt x="0" y="0"/>
                  </a:lnTo>
                  <a:lnTo>
                    <a:pt x="2" y="29"/>
                  </a:lnTo>
                  <a:lnTo>
                    <a:pt x="5" y="56"/>
                  </a:lnTo>
                  <a:lnTo>
                    <a:pt x="8" y="84"/>
                  </a:lnTo>
                  <a:lnTo>
                    <a:pt x="12" y="112"/>
                  </a:lnTo>
                  <a:lnTo>
                    <a:pt x="18" y="11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84" name="Freeform 61"/>
            <p:cNvSpPr>
              <a:spLocks/>
            </p:cNvSpPr>
            <p:nvPr/>
          </p:nvSpPr>
          <p:spPr bwMode="auto">
            <a:xfrm>
              <a:off x="434" y="654"/>
              <a:ext cx="17" cy="32"/>
            </a:xfrm>
            <a:custGeom>
              <a:avLst/>
              <a:gdLst>
                <a:gd name="T0" fmla="*/ 19 w 16"/>
                <a:gd name="T1" fmla="*/ 29 h 32"/>
                <a:gd name="T2" fmla="*/ 19 w 16"/>
                <a:gd name="T3" fmla="*/ 29 h 32"/>
                <a:gd name="T4" fmla="*/ 14 w 16"/>
                <a:gd name="T5" fmla="*/ 18 h 32"/>
                <a:gd name="T6" fmla="*/ 6 w 16"/>
                <a:gd name="T7" fmla="*/ 0 h 32"/>
                <a:gd name="T8" fmla="*/ 0 w 16"/>
                <a:gd name="T9" fmla="*/ 2 h 32"/>
                <a:gd name="T10" fmla="*/ 11 w 16"/>
                <a:gd name="T11" fmla="*/ 18 h 32"/>
                <a:gd name="T12" fmla="*/ 16 w 16"/>
                <a:gd name="T13" fmla="*/ 32 h 32"/>
                <a:gd name="T14" fmla="*/ 16 w 16"/>
                <a:gd name="T15" fmla="*/ 32 h 32"/>
                <a:gd name="T16" fmla="*/ 19 w 16"/>
                <a:gd name="T17" fmla="*/ 29 h 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 h="32">
                  <a:moveTo>
                    <a:pt x="16" y="29"/>
                  </a:moveTo>
                  <a:lnTo>
                    <a:pt x="16" y="29"/>
                  </a:lnTo>
                  <a:lnTo>
                    <a:pt x="11" y="18"/>
                  </a:lnTo>
                  <a:lnTo>
                    <a:pt x="6" y="0"/>
                  </a:lnTo>
                  <a:lnTo>
                    <a:pt x="0" y="2"/>
                  </a:lnTo>
                  <a:lnTo>
                    <a:pt x="8" y="18"/>
                  </a:lnTo>
                  <a:lnTo>
                    <a:pt x="13" y="32"/>
                  </a:lnTo>
                  <a:lnTo>
                    <a:pt x="16" y="29"/>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85" name="Freeform 62"/>
            <p:cNvSpPr>
              <a:spLocks/>
            </p:cNvSpPr>
            <p:nvPr/>
          </p:nvSpPr>
          <p:spPr bwMode="auto">
            <a:xfrm>
              <a:off x="446" y="684"/>
              <a:ext cx="23" cy="23"/>
            </a:xfrm>
            <a:custGeom>
              <a:avLst/>
              <a:gdLst>
                <a:gd name="T0" fmla="*/ 16 w 23"/>
                <a:gd name="T1" fmla="*/ 23 h 23"/>
                <a:gd name="T2" fmla="*/ 19 w 23"/>
                <a:gd name="T3" fmla="*/ 19 h 23"/>
                <a:gd name="T4" fmla="*/ 3 w 23"/>
                <a:gd name="T5" fmla="*/ 0 h 23"/>
                <a:gd name="T6" fmla="*/ 0 w 23"/>
                <a:gd name="T7" fmla="*/ 3 h 23"/>
                <a:gd name="T8" fmla="*/ 14 w 23"/>
                <a:gd name="T9" fmla="*/ 23 h 23"/>
                <a:gd name="T10" fmla="*/ 16 w 23"/>
                <a:gd name="T11" fmla="*/ 23 h 23"/>
                <a:gd name="T12" fmla="*/ 16 w 23"/>
                <a:gd name="T13" fmla="*/ 23 h 23"/>
                <a:gd name="T14" fmla="*/ 23 w 23"/>
                <a:gd name="T15" fmla="*/ 23 h 23"/>
                <a:gd name="T16" fmla="*/ 19 w 23"/>
                <a:gd name="T17" fmla="*/ 19 h 23"/>
                <a:gd name="T18" fmla="*/ 16 w 23"/>
                <a:gd name="T19" fmla="*/ 23 h 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 h="23">
                  <a:moveTo>
                    <a:pt x="16" y="23"/>
                  </a:moveTo>
                  <a:lnTo>
                    <a:pt x="19" y="19"/>
                  </a:lnTo>
                  <a:lnTo>
                    <a:pt x="3" y="0"/>
                  </a:lnTo>
                  <a:lnTo>
                    <a:pt x="0" y="3"/>
                  </a:lnTo>
                  <a:lnTo>
                    <a:pt x="14" y="23"/>
                  </a:lnTo>
                  <a:lnTo>
                    <a:pt x="16" y="23"/>
                  </a:lnTo>
                  <a:lnTo>
                    <a:pt x="23" y="23"/>
                  </a:lnTo>
                  <a:lnTo>
                    <a:pt x="19" y="19"/>
                  </a:lnTo>
                  <a:lnTo>
                    <a:pt x="16" y="23"/>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86" name="Freeform 63"/>
            <p:cNvSpPr>
              <a:spLocks/>
            </p:cNvSpPr>
            <p:nvPr/>
          </p:nvSpPr>
          <p:spPr bwMode="auto">
            <a:xfrm>
              <a:off x="338" y="701"/>
              <a:ext cx="123" cy="8"/>
            </a:xfrm>
            <a:custGeom>
              <a:avLst/>
              <a:gdLst>
                <a:gd name="T0" fmla="*/ 0 w 123"/>
                <a:gd name="T1" fmla="*/ 1 h 7"/>
                <a:gd name="T2" fmla="*/ 2 w 123"/>
                <a:gd name="T3" fmla="*/ 10 h 7"/>
                <a:gd name="T4" fmla="*/ 123 w 123"/>
                <a:gd name="T5" fmla="*/ 8 h 7"/>
                <a:gd name="T6" fmla="*/ 123 w 123"/>
                <a:gd name="T7" fmla="*/ 0 h 7"/>
                <a:gd name="T8" fmla="*/ 2 w 123"/>
                <a:gd name="T9" fmla="*/ 1 h 7"/>
                <a:gd name="T10" fmla="*/ 0 w 123"/>
                <a:gd name="T11" fmla="*/ 1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 h="7">
                  <a:moveTo>
                    <a:pt x="0" y="1"/>
                  </a:moveTo>
                  <a:lnTo>
                    <a:pt x="2" y="7"/>
                  </a:lnTo>
                  <a:lnTo>
                    <a:pt x="123" y="5"/>
                  </a:lnTo>
                  <a:lnTo>
                    <a:pt x="123" y="0"/>
                  </a:lnTo>
                  <a:lnTo>
                    <a:pt x="2" y="1"/>
                  </a:lnTo>
                  <a:lnTo>
                    <a:pt x="0" y="1"/>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87" name="Freeform 64"/>
            <p:cNvSpPr>
              <a:spLocks/>
            </p:cNvSpPr>
            <p:nvPr/>
          </p:nvSpPr>
          <p:spPr bwMode="auto">
            <a:xfrm>
              <a:off x="338" y="694"/>
              <a:ext cx="14" cy="15"/>
            </a:xfrm>
            <a:custGeom>
              <a:avLst/>
              <a:gdLst>
                <a:gd name="T0" fmla="*/ 11 w 13"/>
                <a:gd name="T1" fmla="*/ 0 h 16"/>
                <a:gd name="T2" fmla="*/ 11 w 13"/>
                <a:gd name="T3" fmla="*/ 0 h 16"/>
                <a:gd name="T4" fmla="*/ 2 w 13"/>
                <a:gd name="T5" fmla="*/ 8 h 16"/>
                <a:gd name="T6" fmla="*/ 0 w 13"/>
                <a:gd name="T7" fmla="*/ 8 h 16"/>
                <a:gd name="T8" fmla="*/ 2 w 13"/>
                <a:gd name="T9" fmla="*/ 13 h 16"/>
                <a:gd name="T10" fmla="*/ 5 w 13"/>
                <a:gd name="T11" fmla="*/ 9 h 16"/>
                <a:gd name="T12" fmla="*/ 16 w 13"/>
                <a:gd name="T13" fmla="*/ 5 h 16"/>
                <a:gd name="T14" fmla="*/ 16 w 13"/>
                <a:gd name="T15" fmla="*/ 5 h 16"/>
                <a:gd name="T16" fmla="*/ 11 w 13"/>
                <a:gd name="T17" fmla="*/ 0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 h="16">
                  <a:moveTo>
                    <a:pt x="8" y="0"/>
                  </a:moveTo>
                  <a:lnTo>
                    <a:pt x="8" y="0"/>
                  </a:lnTo>
                  <a:lnTo>
                    <a:pt x="2" y="9"/>
                  </a:lnTo>
                  <a:lnTo>
                    <a:pt x="0" y="10"/>
                  </a:lnTo>
                  <a:lnTo>
                    <a:pt x="2" y="16"/>
                  </a:lnTo>
                  <a:lnTo>
                    <a:pt x="5" y="12"/>
                  </a:lnTo>
                  <a:lnTo>
                    <a:pt x="13" y="5"/>
                  </a:lnTo>
                  <a:lnTo>
                    <a:pt x="8"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88" name="Freeform 65"/>
            <p:cNvSpPr>
              <a:spLocks/>
            </p:cNvSpPr>
            <p:nvPr/>
          </p:nvSpPr>
          <p:spPr bwMode="auto">
            <a:xfrm>
              <a:off x="347" y="656"/>
              <a:ext cx="23" cy="42"/>
            </a:xfrm>
            <a:custGeom>
              <a:avLst/>
              <a:gdLst>
                <a:gd name="T0" fmla="*/ 17 w 23"/>
                <a:gd name="T1" fmla="*/ 0 h 41"/>
                <a:gd name="T2" fmla="*/ 17 w 23"/>
                <a:gd name="T3" fmla="*/ 0 h 41"/>
                <a:gd name="T4" fmla="*/ 9 w 23"/>
                <a:gd name="T5" fmla="*/ 26 h 41"/>
                <a:gd name="T6" fmla="*/ 0 w 23"/>
                <a:gd name="T7" fmla="*/ 39 h 41"/>
                <a:gd name="T8" fmla="*/ 5 w 23"/>
                <a:gd name="T9" fmla="*/ 44 h 41"/>
                <a:gd name="T10" fmla="*/ 13 w 23"/>
                <a:gd name="T11" fmla="*/ 28 h 41"/>
                <a:gd name="T12" fmla="*/ 23 w 23"/>
                <a:gd name="T13" fmla="*/ 1 h 41"/>
                <a:gd name="T14" fmla="*/ 23 w 23"/>
                <a:gd name="T15" fmla="*/ 1 h 41"/>
                <a:gd name="T16" fmla="*/ 17 w 23"/>
                <a:gd name="T17" fmla="*/ 0 h 4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1">
                  <a:moveTo>
                    <a:pt x="17" y="0"/>
                  </a:moveTo>
                  <a:lnTo>
                    <a:pt x="17" y="0"/>
                  </a:lnTo>
                  <a:lnTo>
                    <a:pt x="9" y="23"/>
                  </a:lnTo>
                  <a:lnTo>
                    <a:pt x="0" y="36"/>
                  </a:lnTo>
                  <a:lnTo>
                    <a:pt x="5" y="41"/>
                  </a:lnTo>
                  <a:lnTo>
                    <a:pt x="13" y="25"/>
                  </a:lnTo>
                  <a:lnTo>
                    <a:pt x="23" y="1"/>
                  </a:lnTo>
                  <a:lnTo>
                    <a:pt x="17"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89" name="Freeform 66"/>
            <p:cNvSpPr>
              <a:spLocks/>
            </p:cNvSpPr>
            <p:nvPr/>
          </p:nvSpPr>
          <p:spPr bwMode="auto">
            <a:xfrm>
              <a:off x="364" y="618"/>
              <a:ext cx="16" cy="40"/>
            </a:xfrm>
            <a:custGeom>
              <a:avLst/>
              <a:gdLst>
                <a:gd name="T0" fmla="*/ 11 w 16"/>
                <a:gd name="T1" fmla="*/ 0 h 39"/>
                <a:gd name="T2" fmla="*/ 11 w 16"/>
                <a:gd name="T3" fmla="*/ 0 h 39"/>
                <a:gd name="T4" fmla="*/ 8 w 16"/>
                <a:gd name="T5" fmla="*/ 14 h 39"/>
                <a:gd name="T6" fmla="*/ 6 w 16"/>
                <a:gd name="T7" fmla="*/ 24 h 39"/>
                <a:gd name="T8" fmla="*/ 5 w 16"/>
                <a:gd name="T9" fmla="*/ 30 h 39"/>
                <a:gd name="T10" fmla="*/ 0 w 16"/>
                <a:gd name="T11" fmla="*/ 41 h 39"/>
                <a:gd name="T12" fmla="*/ 6 w 16"/>
                <a:gd name="T13" fmla="*/ 42 h 39"/>
                <a:gd name="T14" fmla="*/ 10 w 16"/>
                <a:gd name="T15" fmla="*/ 32 h 39"/>
                <a:gd name="T16" fmla="*/ 11 w 16"/>
                <a:gd name="T17" fmla="*/ 26 h 39"/>
                <a:gd name="T18" fmla="*/ 13 w 16"/>
                <a:gd name="T19" fmla="*/ 14 h 39"/>
                <a:gd name="T20" fmla="*/ 16 w 16"/>
                <a:gd name="T21" fmla="*/ 0 h 39"/>
                <a:gd name="T22" fmla="*/ 16 w 16"/>
                <a:gd name="T23" fmla="*/ 0 h 39"/>
                <a:gd name="T24" fmla="*/ 11 w 16"/>
                <a:gd name="T25" fmla="*/ 0 h 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 h="39">
                  <a:moveTo>
                    <a:pt x="11" y="0"/>
                  </a:moveTo>
                  <a:lnTo>
                    <a:pt x="11" y="0"/>
                  </a:lnTo>
                  <a:lnTo>
                    <a:pt x="8" y="14"/>
                  </a:lnTo>
                  <a:lnTo>
                    <a:pt x="6" y="21"/>
                  </a:lnTo>
                  <a:lnTo>
                    <a:pt x="5" y="27"/>
                  </a:lnTo>
                  <a:lnTo>
                    <a:pt x="0" y="38"/>
                  </a:lnTo>
                  <a:lnTo>
                    <a:pt x="6" y="39"/>
                  </a:lnTo>
                  <a:lnTo>
                    <a:pt x="10" y="29"/>
                  </a:lnTo>
                  <a:lnTo>
                    <a:pt x="11" y="23"/>
                  </a:lnTo>
                  <a:lnTo>
                    <a:pt x="13" y="14"/>
                  </a:lnTo>
                  <a:lnTo>
                    <a:pt x="16" y="0"/>
                  </a:lnTo>
                  <a:lnTo>
                    <a:pt x="11"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90" name="Freeform 67"/>
            <p:cNvSpPr>
              <a:spLocks/>
            </p:cNvSpPr>
            <p:nvPr/>
          </p:nvSpPr>
          <p:spPr bwMode="auto">
            <a:xfrm>
              <a:off x="375" y="562"/>
              <a:ext cx="14" cy="57"/>
            </a:xfrm>
            <a:custGeom>
              <a:avLst/>
              <a:gdLst>
                <a:gd name="T0" fmla="*/ 11 w 13"/>
                <a:gd name="T1" fmla="*/ 0 h 58"/>
                <a:gd name="T2" fmla="*/ 11 w 13"/>
                <a:gd name="T3" fmla="*/ 0 h 58"/>
                <a:gd name="T4" fmla="*/ 5 w 13"/>
                <a:gd name="T5" fmla="*/ 14 h 58"/>
                <a:gd name="T6" fmla="*/ 3 w 13"/>
                <a:gd name="T7" fmla="*/ 27 h 58"/>
                <a:gd name="T8" fmla="*/ 3 w 13"/>
                <a:gd name="T9" fmla="*/ 37 h 58"/>
                <a:gd name="T10" fmla="*/ 0 w 13"/>
                <a:gd name="T11" fmla="*/ 55 h 58"/>
                <a:gd name="T12" fmla="*/ 5 w 13"/>
                <a:gd name="T13" fmla="*/ 55 h 58"/>
                <a:gd name="T14" fmla="*/ 11 w 13"/>
                <a:gd name="T15" fmla="*/ 38 h 58"/>
                <a:gd name="T16" fmla="*/ 13 w 13"/>
                <a:gd name="T17" fmla="*/ 27 h 58"/>
                <a:gd name="T18" fmla="*/ 15 w 13"/>
                <a:gd name="T19" fmla="*/ 14 h 58"/>
                <a:gd name="T20" fmla="*/ 16 w 13"/>
                <a:gd name="T21" fmla="*/ 0 h 58"/>
                <a:gd name="T22" fmla="*/ 16 w 13"/>
                <a:gd name="T23" fmla="*/ 0 h 58"/>
                <a:gd name="T24" fmla="*/ 11 w 13"/>
                <a:gd name="T25" fmla="*/ 0 h 5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 h="58">
                  <a:moveTo>
                    <a:pt x="8" y="0"/>
                  </a:moveTo>
                  <a:lnTo>
                    <a:pt x="8" y="0"/>
                  </a:lnTo>
                  <a:lnTo>
                    <a:pt x="5" y="14"/>
                  </a:lnTo>
                  <a:lnTo>
                    <a:pt x="3" y="27"/>
                  </a:lnTo>
                  <a:lnTo>
                    <a:pt x="3" y="40"/>
                  </a:lnTo>
                  <a:lnTo>
                    <a:pt x="0" y="58"/>
                  </a:lnTo>
                  <a:lnTo>
                    <a:pt x="5" y="58"/>
                  </a:lnTo>
                  <a:lnTo>
                    <a:pt x="8" y="41"/>
                  </a:lnTo>
                  <a:lnTo>
                    <a:pt x="10" y="27"/>
                  </a:lnTo>
                  <a:lnTo>
                    <a:pt x="12" y="14"/>
                  </a:lnTo>
                  <a:lnTo>
                    <a:pt x="13" y="0"/>
                  </a:lnTo>
                  <a:lnTo>
                    <a:pt x="8"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91" name="Freeform 68"/>
            <p:cNvSpPr>
              <a:spLocks/>
            </p:cNvSpPr>
            <p:nvPr/>
          </p:nvSpPr>
          <p:spPr bwMode="auto">
            <a:xfrm>
              <a:off x="383" y="512"/>
              <a:ext cx="7" cy="49"/>
            </a:xfrm>
            <a:custGeom>
              <a:avLst/>
              <a:gdLst>
                <a:gd name="T0" fmla="*/ 0 w 7"/>
                <a:gd name="T1" fmla="*/ 2 h 49"/>
                <a:gd name="T2" fmla="*/ 0 w 7"/>
                <a:gd name="T3" fmla="*/ 2 h 49"/>
                <a:gd name="T4" fmla="*/ 2 w 7"/>
                <a:gd name="T5" fmla="*/ 9 h 49"/>
                <a:gd name="T6" fmla="*/ 2 w 7"/>
                <a:gd name="T7" fmla="*/ 20 h 49"/>
                <a:gd name="T8" fmla="*/ 2 w 7"/>
                <a:gd name="T9" fmla="*/ 33 h 49"/>
                <a:gd name="T10" fmla="*/ 0 w 7"/>
                <a:gd name="T11" fmla="*/ 49 h 49"/>
                <a:gd name="T12" fmla="*/ 5 w 7"/>
                <a:gd name="T13" fmla="*/ 49 h 49"/>
                <a:gd name="T14" fmla="*/ 7 w 7"/>
                <a:gd name="T15" fmla="*/ 33 h 49"/>
                <a:gd name="T16" fmla="*/ 7 w 7"/>
                <a:gd name="T17" fmla="*/ 20 h 49"/>
                <a:gd name="T18" fmla="*/ 7 w 7"/>
                <a:gd name="T19" fmla="*/ 7 h 49"/>
                <a:gd name="T20" fmla="*/ 5 w 7"/>
                <a:gd name="T21" fmla="*/ 0 h 49"/>
                <a:gd name="T22" fmla="*/ 5 w 7"/>
                <a:gd name="T23" fmla="*/ 0 h 49"/>
                <a:gd name="T24" fmla="*/ 0 w 7"/>
                <a:gd name="T25" fmla="*/ 2 h 4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 h="49">
                  <a:moveTo>
                    <a:pt x="0" y="2"/>
                  </a:moveTo>
                  <a:lnTo>
                    <a:pt x="0" y="2"/>
                  </a:lnTo>
                  <a:lnTo>
                    <a:pt x="2" y="9"/>
                  </a:lnTo>
                  <a:lnTo>
                    <a:pt x="2" y="20"/>
                  </a:lnTo>
                  <a:lnTo>
                    <a:pt x="2" y="33"/>
                  </a:lnTo>
                  <a:lnTo>
                    <a:pt x="0" y="49"/>
                  </a:lnTo>
                  <a:lnTo>
                    <a:pt x="5" y="49"/>
                  </a:lnTo>
                  <a:lnTo>
                    <a:pt x="7" y="33"/>
                  </a:lnTo>
                  <a:lnTo>
                    <a:pt x="7" y="20"/>
                  </a:lnTo>
                  <a:lnTo>
                    <a:pt x="7" y="7"/>
                  </a:lnTo>
                  <a:lnTo>
                    <a:pt x="5" y="0"/>
                  </a:lnTo>
                  <a:lnTo>
                    <a:pt x="0" y="2"/>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92" name="Freeform 69"/>
            <p:cNvSpPr>
              <a:spLocks/>
            </p:cNvSpPr>
            <p:nvPr/>
          </p:nvSpPr>
          <p:spPr bwMode="auto">
            <a:xfrm>
              <a:off x="382" y="497"/>
              <a:ext cx="7" cy="17"/>
            </a:xfrm>
            <a:custGeom>
              <a:avLst/>
              <a:gdLst>
                <a:gd name="T0" fmla="*/ 0 w 6"/>
                <a:gd name="T1" fmla="*/ 7 h 16"/>
                <a:gd name="T2" fmla="*/ 0 w 6"/>
                <a:gd name="T3" fmla="*/ 7 h 16"/>
                <a:gd name="T4" fmla="*/ 6 w 6"/>
                <a:gd name="T5" fmla="*/ 7 h 16"/>
                <a:gd name="T6" fmla="*/ 1 w 6"/>
                <a:gd name="T7" fmla="*/ 5 h 16"/>
                <a:gd name="T8" fmla="*/ 1 w 6"/>
                <a:gd name="T9" fmla="*/ 12 h 16"/>
                <a:gd name="T10" fmla="*/ 1 w 6"/>
                <a:gd name="T11" fmla="*/ 19 h 16"/>
                <a:gd name="T12" fmla="*/ 9 w 6"/>
                <a:gd name="T13" fmla="*/ 17 h 16"/>
                <a:gd name="T14" fmla="*/ 9 w 6"/>
                <a:gd name="T15" fmla="*/ 12 h 16"/>
                <a:gd name="T16" fmla="*/ 9 w 6"/>
                <a:gd name="T17" fmla="*/ 7 h 16"/>
                <a:gd name="T18" fmla="*/ 9 w 6"/>
                <a:gd name="T19" fmla="*/ 2 h 16"/>
                <a:gd name="T20" fmla="*/ 0 w 6"/>
                <a:gd name="T21" fmla="*/ 0 h 16"/>
                <a:gd name="T22" fmla="*/ 0 w 6"/>
                <a:gd name="T23" fmla="*/ 0 h 16"/>
                <a:gd name="T24" fmla="*/ 0 w 6"/>
                <a:gd name="T25" fmla="*/ 7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 h="16">
                  <a:moveTo>
                    <a:pt x="0" y="7"/>
                  </a:moveTo>
                  <a:lnTo>
                    <a:pt x="0" y="7"/>
                  </a:lnTo>
                  <a:lnTo>
                    <a:pt x="3" y="7"/>
                  </a:lnTo>
                  <a:lnTo>
                    <a:pt x="1" y="5"/>
                  </a:lnTo>
                  <a:lnTo>
                    <a:pt x="1" y="9"/>
                  </a:lnTo>
                  <a:lnTo>
                    <a:pt x="1" y="16"/>
                  </a:lnTo>
                  <a:lnTo>
                    <a:pt x="6" y="14"/>
                  </a:lnTo>
                  <a:lnTo>
                    <a:pt x="6" y="9"/>
                  </a:lnTo>
                  <a:lnTo>
                    <a:pt x="6" y="7"/>
                  </a:lnTo>
                  <a:lnTo>
                    <a:pt x="6" y="2"/>
                  </a:lnTo>
                  <a:lnTo>
                    <a:pt x="0" y="0"/>
                  </a:lnTo>
                  <a:lnTo>
                    <a:pt x="0" y="7"/>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93" name="Freeform 70"/>
            <p:cNvSpPr>
              <a:spLocks/>
            </p:cNvSpPr>
            <p:nvPr/>
          </p:nvSpPr>
          <p:spPr bwMode="auto">
            <a:xfrm>
              <a:off x="352" y="495"/>
              <a:ext cx="29" cy="9"/>
            </a:xfrm>
            <a:custGeom>
              <a:avLst/>
              <a:gdLst>
                <a:gd name="T0" fmla="*/ 0 w 30"/>
                <a:gd name="T1" fmla="*/ 7 h 9"/>
                <a:gd name="T2" fmla="*/ 0 w 30"/>
                <a:gd name="T3" fmla="*/ 7 h 9"/>
                <a:gd name="T4" fmla="*/ 15 w 30"/>
                <a:gd name="T5" fmla="*/ 7 h 9"/>
                <a:gd name="T6" fmla="*/ 20 w 30"/>
                <a:gd name="T7" fmla="*/ 7 h 9"/>
                <a:gd name="T8" fmla="*/ 23 w 30"/>
                <a:gd name="T9" fmla="*/ 9 h 9"/>
                <a:gd name="T10" fmla="*/ 27 w 30"/>
                <a:gd name="T11" fmla="*/ 9 h 9"/>
                <a:gd name="T12" fmla="*/ 27 w 30"/>
                <a:gd name="T13" fmla="*/ 2 h 9"/>
                <a:gd name="T14" fmla="*/ 23 w 30"/>
                <a:gd name="T15" fmla="*/ 2 h 9"/>
                <a:gd name="T16" fmla="*/ 20 w 30"/>
                <a:gd name="T17" fmla="*/ 2 h 9"/>
                <a:gd name="T18" fmla="*/ 15 w 30"/>
                <a:gd name="T19" fmla="*/ 0 h 9"/>
                <a:gd name="T20" fmla="*/ 0 w 30"/>
                <a:gd name="T21" fmla="*/ 0 h 9"/>
                <a:gd name="T22" fmla="*/ 0 w 30"/>
                <a:gd name="T23" fmla="*/ 0 h 9"/>
                <a:gd name="T24" fmla="*/ 0 w 30"/>
                <a:gd name="T25" fmla="*/ 7 h 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 h="9">
                  <a:moveTo>
                    <a:pt x="0" y="7"/>
                  </a:moveTo>
                  <a:lnTo>
                    <a:pt x="0" y="7"/>
                  </a:lnTo>
                  <a:lnTo>
                    <a:pt x="18" y="7"/>
                  </a:lnTo>
                  <a:lnTo>
                    <a:pt x="23" y="7"/>
                  </a:lnTo>
                  <a:lnTo>
                    <a:pt x="26" y="9"/>
                  </a:lnTo>
                  <a:lnTo>
                    <a:pt x="30" y="9"/>
                  </a:lnTo>
                  <a:lnTo>
                    <a:pt x="30" y="2"/>
                  </a:lnTo>
                  <a:lnTo>
                    <a:pt x="26" y="2"/>
                  </a:lnTo>
                  <a:lnTo>
                    <a:pt x="23" y="2"/>
                  </a:lnTo>
                  <a:lnTo>
                    <a:pt x="18" y="0"/>
                  </a:lnTo>
                  <a:lnTo>
                    <a:pt x="0" y="0"/>
                  </a:lnTo>
                  <a:lnTo>
                    <a:pt x="0" y="7"/>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94" name="Freeform 71"/>
            <p:cNvSpPr>
              <a:spLocks/>
            </p:cNvSpPr>
            <p:nvPr/>
          </p:nvSpPr>
          <p:spPr bwMode="auto">
            <a:xfrm>
              <a:off x="286" y="495"/>
              <a:ext cx="66" cy="17"/>
            </a:xfrm>
            <a:custGeom>
              <a:avLst/>
              <a:gdLst>
                <a:gd name="T0" fmla="*/ 1 w 65"/>
                <a:gd name="T1" fmla="*/ 19 h 16"/>
                <a:gd name="T2" fmla="*/ 1 w 65"/>
                <a:gd name="T3" fmla="*/ 19 h 16"/>
                <a:gd name="T4" fmla="*/ 16 w 65"/>
                <a:gd name="T5" fmla="*/ 14 h 16"/>
                <a:gd name="T6" fmla="*/ 29 w 65"/>
                <a:gd name="T7" fmla="*/ 12 h 16"/>
                <a:gd name="T8" fmla="*/ 49 w 65"/>
                <a:gd name="T9" fmla="*/ 12 h 16"/>
                <a:gd name="T10" fmla="*/ 68 w 65"/>
                <a:gd name="T11" fmla="*/ 7 h 16"/>
                <a:gd name="T12" fmla="*/ 68 w 65"/>
                <a:gd name="T13" fmla="*/ 0 h 16"/>
                <a:gd name="T14" fmla="*/ 49 w 65"/>
                <a:gd name="T15" fmla="*/ 2 h 16"/>
                <a:gd name="T16" fmla="*/ 29 w 65"/>
                <a:gd name="T17" fmla="*/ 4 h 16"/>
                <a:gd name="T18" fmla="*/ 16 w 65"/>
                <a:gd name="T19" fmla="*/ 7 h 16"/>
                <a:gd name="T20" fmla="*/ 0 w 65"/>
                <a:gd name="T21" fmla="*/ 12 h 16"/>
                <a:gd name="T22" fmla="*/ 0 w 65"/>
                <a:gd name="T23" fmla="*/ 12 h 16"/>
                <a:gd name="T24" fmla="*/ 1 w 65"/>
                <a:gd name="T25" fmla="*/ 19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5" h="16">
                  <a:moveTo>
                    <a:pt x="1" y="16"/>
                  </a:moveTo>
                  <a:lnTo>
                    <a:pt x="1" y="16"/>
                  </a:lnTo>
                  <a:lnTo>
                    <a:pt x="16" y="11"/>
                  </a:lnTo>
                  <a:lnTo>
                    <a:pt x="29" y="9"/>
                  </a:lnTo>
                  <a:lnTo>
                    <a:pt x="46" y="9"/>
                  </a:lnTo>
                  <a:lnTo>
                    <a:pt x="65" y="7"/>
                  </a:lnTo>
                  <a:lnTo>
                    <a:pt x="65" y="0"/>
                  </a:lnTo>
                  <a:lnTo>
                    <a:pt x="46" y="2"/>
                  </a:lnTo>
                  <a:lnTo>
                    <a:pt x="29" y="4"/>
                  </a:lnTo>
                  <a:lnTo>
                    <a:pt x="16" y="7"/>
                  </a:lnTo>
                  <a:lnTo>
                    <a:pt x="0" y="9"/>
                  </a:lnTo>
                  <a:lnTo>
                    <a:pt x="1" y="16"/>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95" name="Freeform 72"/>
            <p:cNvSpPr>
              <a:spLocks/>
            </p:cNvSpPr>
            <p:nvPr/>
          </p:nvSpPr>
          <p:spPr bwMode="auto">
            <a:xfrm>
              <a:off x="246" y="505"/>
              <a:ext cx="42" cy="23"/>
            </a:xfrm>
            <a:custGeom>
              <a:avLst/>
              <a:gdLst>
                <a:gd name="T0" fmla="*/ 1 w 42"/>
                <a:gd name="T1" fmla="*/ 25 h 22"/>
                <a:gd name="T2" fmla="*/ 1 w 42"/>
                <a:gd name="T3" fmla="*/ 25 h 22"/>
                <a:gd name="T4" fmla="*/ 9 w 42"/>
                <a:gd name="T5" fmla="*/ 21 h 22"/>
                <a:gd name="T6" fmla="*/ 18 w 42"/>
                <a:gd name="T7" fmla="*/ 17 h 22"/>
                <a:gd name="T8" fmla="*/ 26 w 42"/>
                <a:gd name="T9" fmla="*/ 9 h 22"/>
                <a:gd name="T10" fmla="*/ 42 w 42"/>
                <a:gd name="T11" fmla="*/ 7 h 22"/>
                <a:gd name="T12" fmla="*/ 41 w 42"/>
                <a:gd name="T13" fmla="*/ 0 h 22"/>
                <a:gd name="T14" fmla="*/ 26 w 42"/>
                <a:gd name="T15" fmla="*/ 5 h 22"/>
                <a:gd name="T16" fmla="*/ 14 w 42"/>
                <a:gd name="T17" fmla="*/ 9 h 22"/>
                <a:gd name="T18" fmla="*/ 6 w 42"/>
                <a:gd name="T19" fmla="*/ 16 h 22"/>
                <a:gd name="T20" fmla="*/ 0 w 42"/>
                <a:gd name="T21" fmla="*/ 21 h 22"/>
                <a:gd name="T22" fmla="*/ 0 w 42"/>
                <a:gd name="T23" fmla="*/ 21 h 22"/>
                <a:gd name="T24" fmla="*/ 1 w 42"/>
                <a:gd name="T25" fmla="*/ 25 h 2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 h="22">
                  <a:moveTo>
                    <a:pt x="1" y="22"/>
                  </a:moveTo>
                  <a:lnTo>
                    <a:pt x="1" y="22"/>
                  </a:lnTo>
                  <a:lnTo>
                    <a:pt x="9" y="18"/>
                  </a:lnTo>
                  <a:lnTo>
                    <a:pt x="18" y="14"/>
                  </a:lnTo>
                  <a:lnTo>
                    <a:pt x="26" y="9"/>
                  </a:lnTo>
                  <a:lnTo>
                    <a:pt x="42" y="7"/>
                  </a:lnTo>
                  <a:lnTo>
                    <a:pt x="41" y="0"/>
                  </a:lnTo>
                  <a:lnTo>
                    <a:pt x="26" y="5"/>
                  </a:lnTo>
                  <a:lnTo>
                    <a:pt x="14" y="9"/>
                  </a:lnTo>
                  <a:lnTo>
                    <a:pt x="6" y="13"/>
                  </a:lnTo>
                  <a:lnTo>
                    <a:pt x="0" y="18"/>
                  </a:lnTo>
                  <a:lnTo>
                    <a:pt x="1" y="22"/>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96" name="Freeform 73"/>
            <p:cNvSpPr>
              <a:spLocks/>
            </p:cNvSpPr>
            <p:nvPr/>
          </p:nvSpPr>
          <p:spPr bwMode="auto">
            <a:xfrm>
              <a:off x="226" y="524"/>
              <a:ext cx="21" cy="13"/>
            </a:xfrm>
            <a:custGeom>
              <a:avLst/>
              <a:gdLst>
                <a:gd name="T0" fmla="*/ 0 w 21"/>
                <a:gd name="T1" fmla="*/ 8 h 14"/>
                <a:gd name="T2" fmla="*/ 0 w 21"/>
                <a:gd name="T3" fmla="*/ 8 h 14"/>
                <a:gd name="T4" fmla="*/ 3 w 21"/>
                <a:gd name="T5" fmla="*/ 11 h 14"/>
                <a:gd name="T6" fmla="*/ 10 w 21"/>
                <a:gd name="T7" fmla="*/ 8 h 14"/>
                <a:gd name="T8" fmla="*/ 16 w 21"/>
                <a:gd name="T9" fmla="*/ 7 h 14"/>
                <a:gd name="T10" fmla="*/ 21 w 21"/>
                <a:gd name="T11" fmla="*/ 4 h 14"/>
                <a:gd name="T12" fmla="*/ 20 w 21"/>
                <a:gd name="T13" fmla="*/ 0 h 14"/>
                <a:gd name="T14" fmla="*/ 13 w 21"/>
                <a:gd name="T15" fmla="*/ 2 h 14"/>
                <a:gd name="T16" fmla="*/ 8 w 21"/>
                <a:gd name="T17" fmla="*/ 7 h 14"/>
                <a:gd name="T18" fmla="*/ 2 w 21"/>
                <a:gd name="T19" fmla="*/ 7 h 14"/>
                <a:gd name="T20" fmla="*/ 3 w 21"/>
                <a:gd name="T21" fmla="*/ 8 h 14"/>
                <a:gd name="T22" fmla="*/ 3 w 21"/>
                <a:gd name="T23" fmla="*/ 8 h 14"/>
                <a:gd name="T24" fmla="*/ 0 w 21"/>
                <a:gd name="T25" fmla="*/ 8 h 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1" h="14">
                  <a:moveTo>
                    <a:pt x="0" y="11"/>
                  </a:moveTo>
                  <a:lnTo>
                    <a:pt x="0" y="11"/>
                  </a:lnTo>
                  <a:lnTo>
                    <a:pt x="3" y="14"/>
                  </a:lnTo>
                  <a:lnTo>
                    <a:pt x="10" y="11"/>
                  </a:lnTo>
                  <a:lnTo>
                    <a:pt x="16" y="9"/>
                  </a:lnTo>
                  <a:lnTo>
                    <a:pt x="21" y="4"/>
                  </a:lnTo>
                  <a:lnTo>
                    <a:pt x="20" y="0"/>
                  </a:lnTo>
                  <a:lnTo>
                    <a:pt x="13" y="2"/>
                  </a:lnTo>
                  <a:lnTo>
                    <a:pt x="8" y="7"/>
                  </a:lnTo>
                  <a:lnTo>
                    <a:pt x="2" y="9"/>
                  </a:lnTo>
                  <a:lnTo>
                    <a:pt x="3" y="11"/>
                  </a:lnTo>
                  <a:lnTo>
                    <a:pt x="0" y="11"/>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97" name="Freeform 74"/>
            <p:cNvSpPr>
              <a:spLocks/>
            </p:cNvSpPr>
            <p:nvPr/>
          </p:nvSpPr>
          <p:spPr bwMode="auto">
            <a:xfrm>
              <a:off x="226" y="414"/>
              <a:ext cx="5" cy="119"/>
            </a:xfrm>
            <a:custGeom>
              <a:avLst/>
              <a:gdLst>
                <a:gd name="T0" fmla="*/ 5 w 5"/>
                <a:gd name="T1" fmla="*/ 0 h 119"/>
                <a:gd name="T2" fmla="*/ 0 w 5"/>
                <a:gd name="T3" fmla="*/ 0 h 119"/>
                <a:gd name="T4" fmla="*/ 0 w 5"/>
                <a:gd name="T5" fmla="*/ 119 h 119"/>
                <a:gd name="T6" fmla="*/ 3 w 5"/>
                <a:gd name="T7" fmla="*/ 119 h 119"/>
                <a:gd name="T8" fmla="*/ 5 w 5"/>
                <a:gd name="T9" fmla="*/ 0 h 119"/>
                <a:gd name="T10" fmla="*/ 5 w 5"/>
                <a:gd name="T11" fmla="*/ 0 h 1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 h="119">
                  <a:moveTo>
                    <a:pt x="5" y="0"/>
                  </a:moveTo>
                  <a:lnTo>
                    <a:pt x="0" y="0"/>
                  </a:lnTo>
                  <a:lnTo>
                    <a:pt x="0" y="119"/>
                  </a:lnTo>
                  <a:lnTo>
                    <a:pt x="3" y="119"/>
                  </a:lnTo>
                  <a:lnTo>
                    <a:pt x="5"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98" name="Freeform 75"/>
            <p:cNvSpPr>
              <a:spLocks/>
            </p:cNvSpPr>
            <p:nvPr/>
          </p:nvSpPr>
          <p:spPr bwMode="auto">
            <a:xfrm>
              <a:off x="226" y="414"/>
              <a:ext cx="21" cy="19"/>
            </a:xfrm>
            <a:custGeom>
              <a:avLst/>
              <a:gdLst>
                <a:gd name="T0" fmla="*/ 23 w 20"/>
                <a:gd name="T1" fmla="*/ 14 h 18"/>
                <a:gd name="T2" fmla="*/ 23 w 20"/>
                <a:gd name="T3" fmla="*/ 14 h 18"/>
                <a:gd name="T4" fmla="*/ 7 w 20"/>
                <a:gd name="T5" fmla="*/ 2 h 18"/>
                <a:gd name="T6" fmla="*/ 5 w 20"/>
                <a:gd name="T7" fmla="*/ 0 h 18"/>
                <a:gd name="T8" fmla="*/ 0 w 20"/>
                <a:gd name="T9" fmla="*/ 2 h 18"/>
                <a:gd name="T10" fmla="*/ 3 w 20"/>
                <a:gd name="T11" fmla="*/ 7 h 18"/>
                <a:gd name="T12" fmla="*/ 23 w 20"/>
                <a:gd name="T13" fmla="*/ 21 h 18"/>
                <a:gd name="T14" fmla="*/ 23 w 20"/>
                <a:gd name="T15" fmla="*/ 21 h 18"/>
                <a:gd name="T16" fmla="*/ 23 w 20"/>
                <a:gd name="T17" fmla="*/ 14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 h="18">
                  <a:moveTo>
                    <a:pt x="20" y="11"/>
                  </a:moveTo>
                  <a:lnTo>
                    <a:pt x="20" y="11"/>
                  </a:lnTo>
                  <a:lnTo>
                    <a:pt x="7" y="2"/>
                  </a:lnTo>
                  <a:lnTo>
                    <a:pt x="5" y="0"/>
                  </a:lnTo>
                  <a:lnTo>
                    <a:pt x="0" y="2"/>
                  </a:lnTo>
                  <a:lnTo>
                    <a:pt x="3" y="7"/>
                  </a:lnTo>
                  <a:lnTo>
                    <a:pt x="20" y="18"/>
                  </a:lnTo>
                  <a:lnTo>
                    <a:pt x="20" y="11"/>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99" name="Freeform 76"/>
            <p:cNvSpPr>
              <a:spLocks/>
            </p:cNvSpPr>
            <p:nvPr/>
          </p:nvSpPr>
          <p:spPr bwMode="auto">
            <a:xfrm>
              <a:off x="246" y="426"/>
              <a:ext cx="36" cy="23"/>
            </a:xfrm>
            <a:custGeom>
              <a:avLst/>
              <a:gdLst>
                <a:gd name="T0" fmla="*/ 36 w 36"/>
                <a:gd name="T1" fmla="*/ 19 h 23"/>
                <a:gd name="T2" fmla="*/ 36 w 36"/>
                <a:gd name="T3" fmla="*/ 19 h 23"/>
                <a:gd name="T4" fmla="*/ 19 w 36"/>
                <a:gd name="T5" fmla="*/ 10 h 23"/>
                <a:gd name="T6" fmla="*/ 0 w 36"/>
                <a:gd name="T7" fmla="*/ 0 h 23"/>
                <a:gd name="T8" fmla="*/ 0 w 36"/>
                <a:gd name="T9" fmla="*/ 7 h 23"/>
                <a:gd name="T10" fmla="*/ 18 w 36"/>
                <a:gd name="T11" fmla="*/ 18 h 23"/>
                <a:gd name="T12" fmla="*/ 34 w 36"/>
                <a:gd name="T13" fmla="*/ 23 h 23"/>
                <a:gd name="T14" fmla="*/ 34 w 36"/>
                <a:gd name="T15" fmla="*/ 23 h 23"/>
                <a:gd name="T16" fmla="*/ 36 w 36"/>
                <a:gd name="T17" fmla="*/ 19 h 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23">
                  <a:moveTo>
                    <a:pt x="36" y="19"/>
                  </a:moveTo>
                  <a:lnTo>
                    <a:pt x="36" y="19"/>
                  </a:lnTo>
                  <a:lnTo>
                    <a:pt x="19" y="10"/>
                  </a:lnTo>
                  <a:lnTo>
                    <a:pt x="0" y="0"/>
                  </a:lnTo>
                  <a:lnTo>
                    <a:pt x="0" y="7"/>
                  </a:lnTo>
                  <a:lnTo>
                    <a:pt x="18" y="18"/>
                  </a:lnTo>
                  <a:lnTo>
                    <a:pt x="34" y="23"/>
                  </a:lnTo>
                  <a:lnTo>
                    <a:pt x="36" y="19"/>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100" name="Freeform 77"/>
            <p:cNvSpPr>
              <a:spLocks/>
            </p:cNvSpPr>
            <p:nvPr/>
          </p:nvSpPr>
          <p:spPr bwMode="auto">
            <a:xfrm>
              <a:off x="279" y="444"/>
              <a:ext cx="31" cy="13"/>
            </a:xfrm>
            <a:custGeom>
              <a:avLst/>
              <a:gdLst>
                <a:gd name="T0" fmla="*/ 33 w 30"/>
                <a:gd name="T1" fmla="*/ 8 h 13"/>
                <a:gd name="T2" fmla="*/ 33 w 30"/>
                <a:gd name="T3" fmla="*/ 8 h 13"/>
                <a:gd name="T4" fmla="*/ 18 w 30"/>
                <a:gd name="T5" fmla="*/ 4 h 13"/>
                <a:gd name="T6" fmla="*/ 2 w 30"/>
                <a:gd name="T7" fmla="*/ 0 h 13"/>
                <a:gd name="T8" fmla="*/ 0 w 30"/>
                <a:gd name="T9" fmla="*/ 4 h 13"/>
                <a:gd name="T10" fmla="*/ 13 w 30"/>
                <a:gd name="T11" fmla="*/ 9 h 13"/>
                <a:gd name="T12" fmla="*/ 31 w 30"/>
                <a:gd name="T13" fmla="*/ 13 h 13"/>
                <a:gd name="T14" fmla="*/ 31 w 30"/>
                <a:gd name="T15" fmla="*/ 13 h 13"/>
                <a:gd name="T16" fmla="*/ 33 w 30"/>
                <a:gd name="T17" fmla="*/ 8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 h="13">
                  <a:moveTo>
                    <a:pt x="30" y="8"/>
                  </a:moveTo>
                  <a:lnTo>
                    <a:pt x="30" y="8"/>
                  </a:lnTo>
                  <a:lnTo>
                    <a:pt x="15" y="4"/>
                  </a:lnTo>
                  <a:lnTo>
                    <a:pt x="2" y="0"/>
                  </a:lnTo>
                  <a:lnTo>
                    <a:pt x="0" y="4"/>
                  </a:lnTo>
                  <a:lnTo>
                    <a:pt x="13" y="9"/>
                  </a:lnTo>
                  <a:lnTo>
                    <a:pt x="28" y="13"/>
                  </a:lnTo>
                  <a:lnTo>
                    <a:pt x="30" y="8"/>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101" name="Freeform 78"/>
            <p:cNvSpPr>
              <a:spLocks/>
            </p:cNvSpPr>
            <p:nvPr/>
          </p:nvSpPr>
          <p:spPr bwMode="auto">
            <a:xfrm>
              <a:off x="309" y="454"/>
              <a:ext cx="40" cy="8"/>
            </a:xfrm>
            <a:custGeom>
              <a:avLst/>
              <a:gdLst>
                <a:gd name="T0" fmla="*/ 38 w 41"/>
                <a:gd name="T1" fmla="*/ 1 h 9"/>
                <a:gd name="T2" fmla="*/ 38 w 41"/>
                <a:gd name="T3" fmla="*/ 1 h 9"/>
                <a:gd name="T4" fmla="*/ 20 w 41"/>
                <a:gd name="T5" fmla="*/ 1 h 9"/>
                <a:gd name="T6" fmla="*/ 2 w 41"/>
                <a:gd name="T7" fmla="*/ 0 h 9"/>
                <a:gd name="T8" fmla="*/ 0 w 41"/>
                <a:gd name="T9" fmla="*/ 4 h 9"/>
                <a:gd name="T10" fmla="*/ 20 w 41"/>
                <a:gd name="T11" fmla="*/ 6 h 9"/>
                <a:gd name="T12" fmla="*/ 38 w 41"/>
                <a:gd name="T13" fmla="*/ 6 h 9"/>
                <a:gd name="T14" fmla="*/ 38 w 41"/>
                <a:gd name="T15" fmla="*/ 6 h 9"/>
                <a:gd name="T16" fmla="*/ 38 w 41"/>
                <a:gd name="T17" fmla="*/ 1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 h="9">
                  <a:moveTo>
                    <a:pt x="41" y="1"/>
                  </a:moveTo>
                  <a:lnTo>
                    <a:pt x="41" y="1"/>
                  </a:lnTo>
                  <a:lnTo>
                    <a:pt x="21" y="1"/>
                  </a:lnTo>
                  <a:lnTo>
                    <a:pt x="2" y="0"/>
                  </a:lnTo>
                  <a:lnTo>
                    <a:pt x="0" y="5"/>
                  </a:lnTo>
                  <a:lnTo>
                    <a:pt x="20" y="9"/>
                  </a:lnTo>
                  <a:lnTo>
                    <a:pt x="41" y="9"/>
                  </a:lnTo>
                  <a:lnTo>
                    <a:pt x="41" y="1"/>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102" name="Freeform 79"/>
            <p:cNvSpPr>
              <a:spLocks/>
            </p:cNvSpPr>
            <p:nvPr/>
          </p:nvSpPr>
          <p:spPr bwMode="auto">
            <a:xfrm>
              <a:off x="349" y="448"/>
              <a:ext cx="40" cy="13"/>
            </a:xfrm>
            <a:custGeom>
              <a:avLst/>
              <a:gdLst>
                <a:gd name="T0" fmla="*/ 39 w 39"/>
                <a:gd name="T1" fmla="*/ 0 h 13"/>
                <a:gd name="T2" fmla="*/ 39 w 39"/>
                <a:gd name="T3" fmla="*/ 0 h 13"/>
                <a:gd name="T4" fmla="*/ 31 w 39"/>
                <a:gd name="T5" fmla="*/ 5 h 13"/>
                <a:gd name="T6" fmla="*/ 23 w 39"/>
                <a:gd name="T7" fmla="*/ 7 h 13"/>
                <a:gd name="T8" fmla="*/ 10 w 39"/>
                <a:gd name="T9" fmla="*/ 7 h 13"/>
                <a:gd name="T10" fmla="*/ 0 w 39"/>
                <a:gd name="T11" fmla="*/ 5 h 13"/>
                <a:gd name="T12" fmla="*/ 0 w 39"/>
                <a:gd name="T13" fmla="*/ 13 h 13"/>
                <a:gd name="T14" fmla="*/ 10 w 39"/>
                <a:gd name="T15" fmla="*/ 13 h 13"/>
                <a:gd name="T16" fmla="*/ 23 w 39"/>
                <a:gd name="T17" fmla="*/ 13 h 13"/>
                <a:gd name="T18" fmla="*/ 32 w 39"/>
                <a:gd name="T19" fmla="*/ 11 h 13"/>
                <a:gd name="T20" fmla="*/ 42 w 39"/>
                <a:gd name="T21" fmla="*/ 5 h 13"/>
                <a:gd name="T22" fmla="*/ 42 w 39"/>
                <a:gd name="T23" fmla="*/ 5 h 13"/>
                <a:gd name="T24" fmla="*/ 39 w 39"/>
                <a:gd name="T25" fmla="*/ 0 h 1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 h="13">
                  <a:moveTo>
                    <a:pt x="36" y="0"/>
                  </a:moveTo>
                  <a:lnTo>
                    <a:pt x="36" y="0"/>
                  </a:lnTo>
                  <a:lnTo>
                    <a:pt x="28" y="5"/>
                  </a:lnTo>
                  <a:lnTo>
                    <a:pt x="20" y="7"/>
                  </a:lnTo>
                  <a:lnTo>
                    <a:pt x="10" y="7"/>
                  </a:lnTo>
                  <a:lnTo>
                    <a:pt x="0" y="5"/>
                  </a:lnTo>
                  <a:lnTo>
                    <a:pt x="0" y="13"/>
                  </a:lnTo>
                  <a:lnTo>
                    <a:pt x="10" y="13"/>
                  </a:lnTo>
                  <a:lnTo>
                    <a:pt x="20" y="13"/>
                  </a:lnTo>
                  <a:lnTo>
                    <a:pt x="29" y="11"/>
                  </a:lnTo>
                  <a:lnTo>
                    <a:pt x="39" y="5"/>
                  </a:lnTo>
                  <a:lnTo>
                    <a:pt x="36"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103" name="Freeform 80"/>
            <p:cNvSpPr>
              <a:spLocks/>
            </p:cNvSpPr>
            <p:nvPr/>
          </p:nvSpPr>
          <p:spPr bwMode="auto">
            <a:xfrm>
              <a:off x="385" y="446"/>
              <a:ext cx="10" cy="21"/>
            </a:xfrm>
            <a:custGeom>
              <a:avLst/>
              <a:gdLst>
                <a:gd name="T0" fmla="*/ 2 w 10"/>
                <a:gd name="T1" fmla="*/ 7 h 20"/>
                <a:gd name="T2" fmla="*/ 2 w 10"/>
                <a:gd name="T3" fmla="*/ 7 h 20"/>
                <a:gd name="T4" fmla="*/ 2 w 10"/>
                <a:gd name="T5" fmla="*/ 19 h 20"/>
                <a:gd name="T6" fmla="*/ 3 w 10"/>
                <a:gd name="T7" fmla="*/ 23 h 20"/>
                <a:gd name="T8" fmla="*/ 8 w 10"/>
                <a:gd name="T9" fmla="*/ 21 h 20"/>
                <a:gd name="T10" fmla="*/ 8 w 10"/>
                <a:gd name="T11" fmla="*/ 18 h 20"/>
                <a:gd name="T12" fmla="*/ 10 w 10"/>
                <a:gd name="T13" fmla="*/ 9 h 20"/>
                <a:gd name="T14" fmla="*/ 8 w 10"/>
                <a:gd name="T15" fmla="*/ 6 h 20"/>
                <a:gd name="T16" fmla="*/ 7 w 10"/>
                <a:gd name="T17" fmla="*/ 4 h 20"/>
                <a:gd name="T18" fmla="*/ 3 w 10"/>
                <a:gd name="T19" fmla="*/ 0 h 20"/>
                <a:gd name="T20" fmla="*/ 2 w 10"/>
                <a:gd name="T21" fmla="*/ 2 h 20"/>
                <a:gd name="T22" fmla="*/ 0 w 10"/>
                <a:gd name="T23" fmla="*/ 2 h 20"/>
                <a:gd name="T24" fmla="*/ 3 w 10"/>
                <a:gd name="T25" fmla="*/ 7 h 20"/>
                <a:gd name="T26" fmla="*/ 3 w 10"/>
                <a:gd name="T27" fmla="*/ 7 h 20"/>
                <a:gd name="T28" fmla="*/ 3 w 10"/>
                <a:gd name="T29" fmla="*/ 7 h 20"/>
                <a:gd name="T30" fmla="*/ 3 w 10"/>
                <a:gd name="T31" fmla="*/ 7 h 20"/>
                <a:gd name="T32" fmla="*/ 3 w 10"/>
                <a:gd name="T33" fmla="*/ 7 h 20"/>
                <a:gd name="T34" fmla="*/ 3 w 10"/>
                <a:gd name="T35" fmla="*/ 9 h 20"/>
                <a:gd name="T36" fmla="*/ 3 w 10"/>
                <a:gd name="T37" fmla="*/ 18 h 20"/>
                <a:gd name="T38" fmla="*/ 3 w 10"/>
                <a:gd name="T39" fmla="*/ 19 h 20"/>
                <a:gd name="T40" fmla="*/ 7 w 10"/>
                <a:gd name="T41" fmla="*/ 21 h 20"/>
                <a:gd name="T42" fmla="*/ 7 w 10"/>
                <a:gd name="T43" fmla="*/ 18 h 20"/>
                <a:gd name="T44" fmla="*/ 7 w 10"/>
                <a:gd name="T45" fmla="*/ 7 h 20"/>
                <a:gd name="T46" fmla="*/ 7 w 10"/>
                <a:gd name="T47" fmla="*/ 7 h 20"/>
                <a:gd name="T48" fmla="*/ 2 w 10"/>
                <a:gd name="T49" fmla="*/ 7 h 2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 h="20">
                  <a:moveTo>
                    <a:pt x="2" y="7"/>
                  </a:moveTo>
                  <a:lnTo>
                    <a:pt x="2" y="7"/>
                  </a:lnTo>
                  <a:lnTo>
                    <a:pt x="2" y="16"/>
                  </a:lnTo>
                  <a:lnTo>
                    <a:pt x="3" y="20"/>
                  </a:lnTo>
                  <a:lnTo>
                    <a:pt x="8" y="18"/>
                  </a:lnTo>
                  <a:lnTo>
                    <a:pt x="8" y="15"/>
                  </a:lnTo>
                  <a:lnTo>
                    <a:pt x="10" y="9"/>
                  </a:lnTo>
                  <a:lnTo>
                    <a:pt x="8" y="6"/>
                  </a:lnTo>
                  <a:lnTo>
                    <a:pt x="7" y="4"/>
                  </a:lnTo>
                  <a:lnTo>
                    <a:pt x="3" y="0"/>
                  </a:lnTo>
                  <a:lnTo>
                    <a:pt x="2" y="2"/>
                  </a:lnTo>
                  <a:lnTo>
                    <a:pt x="0" y="2"/>
                  </a:lnTo>
                  <a:lnTo>
                    <a:pt x="3" y="7"/>
                  </a:lnTo>
                  <a:lnTo>
                    <a:pt x="3" y="9"/>
                  </a:lnTo>
                  <a:lnTo>
                    <a:pt x="3" y="15"/>
                  </a:lnTo>
                  <a:lnTo>
                    <a:pt x="3" y="16"/>
                  </a:lnTo>
                  <a:lnTo>
                    <a:pt x="7" y="18"/>
                  </a:lnTo>
                  <a:lnTo>
                    <a:pt x="7" y="15"/>
                  </a:lnTo>
                  <a:lnTo>
                    <a:pt x="7" y="7"/>
                  </a:lnTo>
                  <a:lnTo>
                    <a:pt x="2" y="7"/>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104" name="Freeform 81"/>
            <p:cNvSpPr>
              <a:spLocks/>
            </p:cNvSpPr>
            <p:nvPr/>
          </p:nvSpPr>
          <p:spPr bwMode="auto">
            <a:xfrm>
              <a:off x="383" y="395"/>
              <a:ext cx="9" cy="59"/>
            </a:xfrm>
            <a:custGeom>
              <a:avLst/>
              <a:gdLst>
                <a:gd name="T0" fmla="*/ 0 w 9"/>
                <a:gd name="T1" fmla="*/ 0 h 59"/>
                <a:gd name="T2" fmla="*/ 0 w 9"/>
                <a:gd name="T3" fmla="*/ 0 h 59"/>
                <a:gd name="T4" fmla="*/ 4 w 9"/>
                <a:gd name="T5" fmla="*/ 20 h 59"/>
                <a:gd name="T6" fmla="*/ 4 w 9"/>
                <a:gd name="T7" fmla="*/ 31 h 59"/>
                <a:gd name="T8" fmla="*/ 4 w 9"/>
                <a:gd name="T9" fmla="*/ 40 h 59"/>
                <a:gd name="T10" fmla="*/ 4 w 9"/>
                <a:gd name="T11" fmla="*/ 59 h 59"/>
                <a:gd name="T12" fmla="*/ 9 w 9"/>
                <a:gd name="T13" fmla="*/ 59 h 59"/>
                <a:gd name="T14" fmla="*/ 9 w 9"/>
                <a:gd name="T15" fmla="*/ 40 h 59"/>
                <a:gd name="T16" fmla="*/ 9 w 9"/>
                <a:gd name="T17" fmla="*/ 31 h 59"/>
                <a:gd name="T18" fmla="*/ 9 w 9"/>
                <a:gd name="T19" fmla="*/ 20 h 59"/>
                <a:gd name="T20" fmla="*/ 5 w 9"/>
                <a:gd name="T21" fmla="*/ 0 h 59"/>
                <a:gd name="T22" fmla="*/ 5 w 9"/>
                <a:gd name="T23" fmla="*/ 0 h 59"/>
                <a:gd name="T24" fmla="*/ 0 w 9"/>
                <a:gd name="T25" fmla="*/ 0 h 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 h="59">
                  <a:moveTo>
                    <a:pt x="0" y="0"/>
                  </a:moveTo>
                  <a:lnTo>
                    <a:pt x="0" y="0"/>
                  </a:lnTo>
                  <a:lnTo>
                    <a:pt x="4" y="20"/>
                  </a:lnTo>
                  <a:lnTo>
                    <a:pt x="4" y="31"/>
                  </a:lnTo>
                  <a:lnTo>
                    <a:pt x="4" y="40"/>
                  </a:lnTo>
                  <a:lnTo>
                    <a:pt x="4" y="59"/>
                  </a:lnTo>
                  <a:lnTo>
                    <a:pt x="9" y="59"/>
                  </a:lnTo>
                  <a:lnTo>
                    <a:pt x="9" y="40"/>
                  </a:lnTo>
                  <a:lnTo>
                    <a:pt x="9" y="31"/>
                  </a:lnTo>
                  <a:lnTo>
                    <a:pt x="9" y="20"/>
                  </a:lnTo>
                  <a:lnTo>
                    <a:pt x="5" y="0"/>
                  </a:lnTo>
                  <a:lnTo>
                    <a:pt x="0"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105" name="Freeform 82"/>
            <p:cNvSpPr>
              <a:spLocks/>
            </p:cNvSpPr>
            <p:nvPr/>
          </p:nvSpPr>
          <p:spPr bwMode="auto">
            <a:xfrm>
              <a:off x="375" y="331"/>
              <a:ext cx="14" cy="64"/>
            </a:xfrm>
            <a:custGeom>
              <a:avLst/>
              <a:gdLst>
                <a:gd name="T0" fmla="*/ 0 w 13"/>
                <a:gd name="T1" fmla="*/ 0 h 63"/>
                <a:gd name="T2" fmla="*/ 0 w 13"/>
                <a:gd name="T3" fmla="*/ 0 h 63"/>
                <a:gd name="T4" fmla="*/ 2 w 13"/>
                <a:gd name="T5" fmla="*/ 14 h 63"/>
                <a:gd name="T6" fmla="*/ 3 w 13"/>
                <a:gd name="T7" fmla="*/ 25 h 63"/>
                <a:gd name="T8" fmla="*/ 5 w 13"/>
                <a:gd name="T9" fmla="*/ 42 h 63"/>
                <a:gd name="T10" fmla="*/ 11 w 13"/>
                <a:gd name="T11" fmla="*/ 66 h 63"/>
                <a:gd name="T12" fmla="*/ 16 w 13"/>
                <a:gd name="T13" fmla="*/ 66 h 63"/>
                <a:gd name="T14" fmla="*/ 15 w 13"/>
                <a:gd name="T15" fmla="*/ 41 h 63"/>
                <a:gd name="T16" fmla="*/ 11 w 13"/>
                <a:gd name="T17" fmla="*/ 25 h 63"/>
                <a:gd name="T18" fmla="*/ 10 w 13"/>
                <a:gd name="T19" fmla="*/ 12 h 63"/>
                <a:gd name="T20" fmla="*/ 5 w 13"/>
                <a:gd name="T21" fmla="*/ 0 h 63"/>
                <a:gd name="T22" fmla="*/ 5 w 13"/>
                <a:gd name="T23" fmla="*/ 0 h 63"/>
                <a:gd name="T24" fmla="*/ 0 w 13"/>
                <a:gd name="T25" fmla="*/ 0 h 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 h="63">
                  <a:moveTo>
                    <a:pt x="0" y="0"/>
                  </a:moveTo>
                  <a:lnTo>
                    <a:pt x="0" y="0"/>
                  </a:lnTo>
                  <a:lnTo>
                    <a:pt x="2" y="14"/>
                  </a:lnTo>
                  <a:lnTo>
                    <a:pt x="3" y="25"/>
                  </a:lnTo>
                  <a:lnTo>
                    <a:pt x="5" y="39"/>
                  </a:lnTo>
                  <a:lnTo>
                    <a:pt x="8" y="63"/>
                  </a:lnTo>
                  <a:lnTo>
                    <a:pt x="13" y="63"/>
                  </a:lnTo>
                  <a:lnTo>
                    <a:pt x="12" y="38"/>
                  </a:lnTo>
                  <a:lnTo>
                    <a:pt x="8" y="25"/>
                  </a:lnTo>
                  <a:lnTo>
                    <a:pt x="7" y="12"/>
                  </a:lnTo>
                  <a:lnTo>
                    <a:pt x="5" y="0"/>
                  </a:lnTo>
                  <a:lnTo>
                    <a:pt x="0"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106" name="Freeform 83"/>
            <p:cNvSpPr>
              <a:spLocks/>
            </p:cNvSpPr>
            <p:nvPr/>
          </p:nvSpPr>
          <p:spPr bwMode="auto">
            <a:xfrm>
              <a:off x="363" y="284"/>
              <a:ext cx="17" cy="47"/>
            </a:xfrm>
            <a:custGeom>
              <a:avLst/>
              <a:gdLst>
                <a:gd name="T0" fmla="*/ 0 w 18"/>
                <a:gd name="T1" fmla="*/ 2 h 49"/>
                <a:gd name="T2" fmla="*/ 0 w 18"/>
                <a:gd name="T3" fmla="*/ 2 h 49"/>
                <a:gd name="T4" fmla="*/ 5 w 18"/>
                <a:gd name="T5" fmla="*/ 12 h 49"/>
                <a:gd name="T6" fmla="*/ 8 w 18"/>
                <a:gd name="T7" fmla="*/ 22 h 49"/>
                <a:gd name="T8" fmla="*/ 9 w 18"/>
                <a:gd name="T9" fmla="*/ 33 h 49"/>
                <a:gd name="T10" fmla="*/ 10 w 18"/>
                <a:gd name="T11" fmla="*/ 43 h 49"/>
                <a:gd name="T12" fmla="*/ 15 w 18"/>
                <a:gd name="T13" fmla="*/ 43 h 49"/>
                <a:gd name="T14" fmla="*/ 13 w 18"/>
                <a:gd name="T15" fmla="*/ 31 h 49"/>
                <a:gd name="T16" fmla="*/ 10 w 18"/>
                <a:gd name="T17" fmla="*/ 20 h 49"/>
                <a:gd name="T18" fmla="*/ 9 w 18"/>
                <a:gd name="T19" fmla="*/ 12 h 49"/>
                <a:gd name="T20" fmla="*/ 5 w 18"/>
                <a:gd name="T21" fmla="*/ 0 h 49"/>
                <a:gd name="T22" fmla="*/ 5 w 18"/>
                <a:gd name="T23" fmla="*/ 0 h 49"/>
                <a:gd name="T24" fmla="*/ 0 w 18"/>
                <a:gd name="T25" fmla="*/ 2 h 4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 h="49">
                  <a:moveTo>
                    <a:pt x="0" y="2"/>
                  </a:moveTo>
                  <a:lnTo>
                    <a:pt x="0" y="2"/>
                  </a:lnTo>
                  <a:lnTo>
                    <a:pt x="5" y="14"/>
                  </a:lnTo>
                  <a:lnTo>
                    <a:pt x="8" y="25"/>
                  </a:lnTo>
                  <a:lnTo>
                    <a:pt x="12" y="36"/>
                  </a:lnTo>
                  <a:lnTo>
                    <a:pt x="13" y="49"/>
                  </a:lnTo>
                  <a:lnTo>
                    <a:pt x="18" y="49"/>
                  </a:lnTo>
                  <a:lnTo>
                    <a:pt x="16" y="34"/>
                  </a:lnTo>
                  <a:lnTo>
                    <a:pt x="13" y="23"/>
                  </a:lnTo>
                  <a:lnTo>
                    <a:pt x="10" y="14"/>
                  </a:lnTo>
                  <a:lnTo>
                    <a:pt x="5" y="0"/>
                  </a:lnTo>
                  <a:lnTo>
                    <a:pt x="0" y="2"/>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107" name="Freeform 84"/>
            <p:cNvSpPr>
              <a:spLocks/>
            </p:cNvSpPr>
            <p:nvPr/>
          </p:nvSpPr>
          <p:spPr bwMode="auto">
            <a:xfrm>
              <a:off x="342" y="248"/>
              <a:ext cx="26" cy="38"/>
            </a:xfrm>
            <a:custGeom>
              <a:avLst/>
              <a:gdLst>
                <a:gd name="T0" fmla="*/ 0 w 25"/>
                <a:gd name="T1" fmla="*/ 0 h 38"/>
                <a:gd name="T2" fmla="*/ 0 w 25"/>
                <a:gd name="T3" fmla="*/ 5 h 38"/>
                <a:gd name="T4" fmla="*/ 2 w 25"/>
                <a:gd name="T5" fmla="*/ 9 h 38"/>
                <a:gd name="T6" fmla="*/ 10 w 25"/>
                <a:gd name="T7" fmla="*/ 18 h 38"/>
                <a:gd name="T8" fmla="*/ 20 w 25"/>
                <a:gd name="T9" fmla="*/ 29 h 38"/>
                <a:gd name="T10" fmla="*/ 23 w 25"/>
                <a:gd name="T11" fmla="*/ 38 h 38"/>
                <a:gd name="T12" fmla="*/ 28 w 25"/>
                <a:gd name="T13" fmla="*/ 36 h 38"/>
                <a:gd name="T14" fmla="*/ 23 w 25"/>
                <a:gd name="T15" fmla="*/ 25 h 38"/>
                <a:gd name="T16" fmla="*/ 17 w 25"/>
                <a:gd name="T17" fmla="*/ 14 h 38"/>
                <a:gd name="T18" fmla="*/ 7 w 25"/>
                <a:gd name="T19" fmla="*/ 3 h 38"/>
                <a:gd name="T20" fmla="*/ 0 w 25"/>
                <a:gd name="T21" fmla="*/ 0 h 38"/>
                <a:gd name="T22" fmla="*/ 0 w 25"/>
                <a:gd name="T23" fmla="*/ 5 h 38"/>
                <a:gd name="T24" fmla="*/ 0 w 25"/>
                <a:gd name="T25" fmla="*/ 0 h 3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5" h="38">
                  <a:moveTo>
                    <a:pt x="0" y="0"/>
                  </a:moveTo>
                  <a:lnTo>
                    <a:pt x="0" y="5"/>
                  </a:lnTo>
                  <a:lnTo>
                    <a:pt x="2" y="9"/>
                  </a:lnTo>
                  <a:lnTo>
                    <a:pt x="10" y="18"/>
                  </a:lnTo>
                  <a:lnTo>
                    <a:pt x="17" y="29"/>
                  </a:lnTo>
                  <a:lnTo>
                    <a:pt x="20" y="38"/>
                  </a:lnTo>
                  <a:lnTo>
                    <a:pt x="25" y="36"/>
                  </a:lnTo>
                  <a:lnTo>
                    <a:pt x="20" y="25"/>
                  </a:lnTo>
                  <a:lnTo>
                    <a:pt x="14" y="14"/>
                  </a:lnTo>
                  <a:lnTo>
                    <a:pt x="7" y="3"/>
                  </a:lnTo>
                  <a:lnTo>
                    <a:pt x="0" y="0"/>
                  </a:lnTo>
                  <a:lnTo>
                    <a:pt x="0" y="5"/>
                  </a:lnTo>
                  <a:lnTo>
                    <a:pt x="0"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108" name="Rectangle 85"/>
            <p:cNvSpPr>
              <a:spLocks noChangeArrowheads="1"/>
            </p:cNvSpPr>
            <p:nvPr/>
          </p:nvSpPr>
          <p:spPr bwMode="auto">
            <a:xfrm>
              <a:off x="149" y="197"/>
              <a:ext cx="508" cy="6"/>
            </a:xfrm>
            <a:prstGeom prst="rect">
              <a:avLst/>
            </a:prstGeom>
            <a:solidFill>
              <a:srgbClr val="25221E"/>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pPr>
                <a:buClr>
                  <a:srgbClr val="000000"/>
                </a:buClr>
              </a:pPr>
              <a:endParaRPr lang="en-US">
                <a:solidFill>
                  <a:srgbClr val="000000"/>
                </a:solidFill>
              </a:endParaRPr>
            </a:p>
          </p:txBody>
        </p:sp>
      </p:grpSp>
      <p:sp>
        <p:nvSpPr>
          <p:cNvPr id="1028" name="Rectangle 86"/>
          <p:cNvSpPr>
            <a:spLocks noChangeArrowheads="1"/>
          </p:cNvSpPr>
          <p:nvPr/>
        </p:nvSpPr>
        <p:spPr bwMode="auto">
          <a:xfrm>
            <a:off x="685800" y="762000"/>
            <a:ext cx="1347788" cy="1825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buClrTx/>
              <a:buSzTx/>
              <a:buFontTx/>
              <a:buNone/>
            </a:pPr>
            <a:r>
              <a:rPr lang="en-GB" sz="1200">
                <a:solidFill>
                  <a:srgbClr val="000000"/>
                </a:solidFill>
                <a:latin typeface="Times New Roman" charset="0"/>
              </a:rPr>
              <a:t>University of Durham</a:t>
            </a:r>
            <a:endParaRPr lang="en-GB" sz="1200">
              <a:solidFill>
                <a:srgbClr val="000000"/>
              </a:solidFill>
              <a:latin typeface="Verdana" charset="0"/>
            </a:endParaRPr>
          </a:p>
        </p:txBody>
      </p:sp>
      <p:pic>
        <p:nvPicPr>
          <p:cNvPr id="1029" name="Picture 87" descr="icc5"/>
          <p:cNvPicPr>
            <a:picLocks noChangeAspect="1" noChangeArrowheads="1"/>
          </p:cNvPicPr>
          <p:nvPr/>
        </p:nvPicPr>
        <p:blipFill>
          <a:blip r:embed="rId14">
            <a:clrChange>
              <a:clrFrom>
                <a:srgbClr val="FFFFFD"/>
              </a:clrFrom>
              <a:clrTo>
                <a:srgbClr val="FFFFFD">
                  <a:alpha val="0"/>
                </a:srgbClr>
              </a:clrTo>
            </a:clrChange>
            <a:extLst>
              <a:ext uri="{28A0092B-C50C-407E-A947-70E740481C1C}">
                <a14:useLocalDpi xmlns:a14="http://schemas.microsoft.com/office/drawing/2010/main" val="0"/>
              </a:ext>
            </a:extLst>
          </a:blip>
          <a:srcRect/>
          <a:stretch>
            <a:fillRect/>
          </a:stretch>
        </p:blipFill>
        <p:spPr bwMode="auto">
          <a:xfrm>
            <a:off x="685800" y="228600"/>
            <a:ext cx="1360488" cy="552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1030" name="Group 96"/>
          <p:cNvGrpSpPr>
            <a:grpSpLocks/>
          </p:cNvGrpSpPr>
          <p:nvPr/>
        </p:nvGrpSpPr>
        <p:grpSpPr bwMode="auto">
          <a:xfrm>
            <a:off x="5994400" y="6464300"/>
            <a:ext cx="2998788" cy="266700"/>
            <a:chOff x="3696" y="4016"/>
            <a:chExt cx="1889" cy="168"/>
          </a:xfrm>
        </p:grpSpPr>
        <p:sp>
          <p:nvSpPr>
            <p:cNvPr id="1031" name="AutoShape 91"/>
            <p:cNvSpPr>
              <a:spLocks noChangeArrowheads="1"/>
            </p:cNvSpPr>
            <p:nvPr/>
          </p:nvSpPr>
          <p:spPr bwMode="auto">
            <a:xfrm>
              <a:off x="3728" y="4032"/>
              <a:ext cx="1840" cy="152"/>
            </a:xfrm>
            <a:prstGeom prst="roundRect">
              <a:avLst>
                <a:gd name="adj" fmla="val 16667"/>
              </a:avLst>
            </a:prstGeom>
            <a:noFill/>
            <a:ln w="28575">
              <a:solidFill>
                <a:schemeClr val="accent2"/>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pPr>
                <a:buClr>
                  <a:srgbClr val="000000"/>
                </a:buClr>
              </a:pPr>
              <a:endParaRPr lang="en-US">
                <a:solidFill>
                  <a:srgbClr val="000000"/>
                </a:solidFill>
              </a:endParaRPr>
            </a:p>
          </p:txBody>
        </p:sp>
        <p:sp>
          <p:nvSpPr>
            <p:cNvPr id="1032" name="Rectangle 94"/>
            <p:cNvSpPr>
              <a:spLocks noChangeArrowheads="1"/>
            </p:cNvSpPr>
            <p:nvPr/>
          </p:nvSpPr>
          <p:spPr bwMode="auto">
            <a:xfrm>
              <a:off x="3696" y="4016"/>
              <a:ext cx="1889" cy="1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8575">
                  <a:solidFill>
                    <a:srgbClr val="000000"/>
                  </a:solidFill>
                  <a:miter lim="800000"/>
                  <a:headEnd/>
                  <a:tailEnd/>
                </a14:hiddenLine>
              </a:ext>
            </a:extLst>
          </p:spPr>
          <p:txBody>
            <a:bodyPr lIns="95793" tIns="47896" rIns="95793" bIns="47896">
              <a:spAutoFit/>
            </a:bodyPr>
            <a:lstStyle/>
            <a:p>
              <a:pPr>
                <a:spcBef>
                  <a:spcPct val="0"/>
                </a:spcBef>
                <a:buClrTx/>
                <a:buSzTx/>
                <a:buFontTx/>
                <a:buNone/>
              </a:pPr>
              <a:r>
                <a:rPr lang="en-US" sz="1000" b="1">
                  <a:solidFill>
                    <a:srgbClr val="000066"/>
                  </a:solidFill>
                  <a:latin typeface="Verdana" charset="0"/>
                </a:rPr>
                <a:t>Institute for Computational Cosmology</a:t>
              </a:r>
            </a:p>
          </p:txBody>
        </p:sp>
      </p:grpSp>
    </p:spTree>
    <p:extLst>
      <p:ext uri="{BB962C8B-B14F-4D97-AF65-F5344CB8AC3E}">
        <p14:creationId xmlns:p14="http://schemas.microsoft.com/office/powerpoint/2010/main" val="3405192577"/>
      </p:ext>
    </p:extLst>
  </p:cSld>
  <p:clrMap bg1="lt1" tx1="dk1" bg2="lt2" tx2="dk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 id="2147483840" r:id="rId7"/>
    <p:sldLayoutId id="2147483841" r:id="rId8"/>
    <p:sldLayoutId id="2147483842" r:id="rId9"/>
    <p:sldLayoutId id="2147483843" r:id="rId10"/>
    <p:sldLayoutId id="2147483844" r:id="rId11"/>
    <p:sldLayoutId id="2147483845" r:id="rId12"/>
  </p:sldLayoutIdLst>
  <p:transition>
    <p:zoom/>
  </p:transition>
  <p:txStyles>
    <p:titleStyle>
      <a:lvl1pPr algn="ctr" defTabSz="957263" rtl="0" eaLnBrk="0" fontAlgn="base" hangingPunct="0">
        <a:spcBef>
          <a:spcPct val="0"/>
        </a:spcBef>
        <a:spcAft>
          <a:spcPct val="0"/>
        </a:spcAft>
        <a:defRPr sz="4600">
          <a:solidFill>
            <a:schemeClr val="tx2"/>
          </a:solidFill>
          <a:latin typeface="+mj-lt"/>
          <a:ea typeface="ＭＳ Ｐゴシック" pitchFamily="-65" charset="-128"/>
          <a:cs typeface="ＭＳ Ｐゴシック" pitchFamily="-65" charset="-128"/>
        </a:defRPr>
      </a:lvl1pPr>
      <a:lvl2pPr algn="ctr" defTabSz="957263" rtl="0" eaLnBrk="0" fontAlgn="base" hangingPunct="0">
        <a:spcBef>
          <a:spcPct val="0"/>
        </a:spcBef>
        <a:spcAft>
          <a:spcPct val="0"/>
        </a:spcAft>
        <a:defRPr sz="4600">
          <a:solidFill>
            <a:schemeClr val="tx2"/>
          </a:solidFill>
          <a:latin typeface="Times New Roman" pitchFamily="-65" charset="0"/>
          <a:ea typeface="ＭＳ Ｐゴシック" pitchFamily="-65" charset="-128"/>
          <a:cs typeface="ＭＳ Ｐゴシック" pitchFamily="-65" charset="-128"/>
        </a:defRPr>
      </a:lvl2pPr>
      <a:lvl3pPr algn="ctr" defTabSz="957263" rtl="0" eaLnBrk="0" fontAlgn="base" hangingPunct="0">
        <a:spcBef>
          <a:spcPct val="0"/>
        </a:spcBef>
        <a:spcAft>
          <a:spcPct val="0"/>
        </a:spcAft>
        <a:defRPr sz="4600">
          <a:solidFill>
            <a:schemeClr val="tx2"/>
          </a:solidFill>
          <a:latin typeface="Times New Roman" pitchFamily="-65" charset="0"/>
          <a:ea typeface="ＭＳ Ｐゴシック" pitchFamily="-65" charset="-128"/>
          <a:cs typeface="ＭＳ Ｐゴシック" pitchFamily="-65" charset="-128"/>
        </a:defRPr>
      </a:lvl3pPr>
      <a:lvl4pPr algn="ctr" defTabSz="957263" rtl="0" eaLnBrk="0" fontAlgn="base" hangingPunct="0">
        <a:spcBef>
          <a:spcPct val="0"/>
        </a:spcBef>
        <a:spcAft>
          <a:spcPct val="0"/>
        </a:spcAft>
        <a:defRPr sz="4600">
          <a:solidFill>
            <a:schemeClr val="tx2"/>
          </a:solidFill>
          <a:latin typeface="Times New Roman" pitchFamily="-65" charset="0"/>
          <a:ea typeface="ＭＳ Ｐゴシック" pitchFamily="-65" charset="-128"/>
          <a:cs typeface="ＭＳ Ｐゴシック" pitchFamily="-65" charset="-128"/>
        </a:defRPr>
      </a:lvl4pPr>
      <a:lvl5pPr algn="ctr" defTabSz="957263" rtl="0" eaLnBrk="0" fontAlgn="base" hangingPunct="0">
        <a:spcBef>
          <a:spcPct val="0"/>
        </a:spcBef>
        <a:spcAft>
          <a:spcPct val="0"/>
        </a:spcAft>
        <a:defRPr sz="4600">
          <a:solidFill>
            <a:schemeClr val="tx2"/>
          </a:solidFill>
          <a:latin typeface="Times New Roman" pitchFamily="-65" charset="0"/>
          <a:ea typeface="ＭＳ Ｐゴシック" pitchFamily="-65" charset="-128"/>
          <a:cs typeface="ＭＳ Ｐゴシック" pitchFamily="-65" charset="-128"/>
        </a:defRPr>
      </a:lvl5pPr>
      <a:lvl6pPr marL="457200" algn="ctr" defTabSz="957263" rtl="0" eaLnBrk="0" fontAlgn="base" hangingPunct="0">
        <a:spcBef>
          <a:spcPct val="0"/>
        </a:spcBef>
        <a:spcAft>
          <a:spcPct val="0"/>
        </a:spcAft>
        <a:defRPr sz="4600">
          <a:solidFill>
            <a:schemeClr val="tx2"/>
          </a:solidFill>
          <a:latin typeface="Times New Roman" pitchFamily="-65" charset="0"/>
        </a:defRPr>
      </a:lvl6pPr>
      <a:lvl7pPr marL="914400" algn="ctr" defTabSz="957263" rtl="0" eaLnBrk="0" fontAlgn="base" hangingPunct="0">
        <a:spcBef>
          <a:spcPct val="0"/>
        </a:spcBef>
        <a:spcAft>
          <a:spcPct val="0"/>
        </a:spcAft>
        <a:defRPr sz="4600">
          <a:solidFill>
            <a:schemeClr val="tx2"/>
          </a:solidFill>
          <a:latin typeface="Times New Roman" pitchFamily="-65" charset="0"/>
        </a:defRPr>
      </a:lvl7pPr>
      <a:lvl8pPr marL="1371600" algn="ctr" defTabSz="957263" rtl="0" eaLnBrk="0" fontAlgn="base" hangingPunct="0">
        <a:spcBef>
          <a:spcPct val="0"/>
        </a:spcBef>
        <a:spcAft>
          <a:spcPct val="0"/>
        </a:spcAft>
        <a:defRPr sz="4600">
          <a:solidFill>
            <a:schemeClr val="tx2"/>
          </a:solidFill>
          <a:latin typeface="Times New Roman" pitchFamily="-65" charset="0"/>
        </a:defRPr>
      </a:lvl8pPr>
      <a:lvl9pPr marL="1828800" algn="ctr" defTabSz="957263" rtl="0" eaLnBrk="0" fontAlgn="base" hangingPunct="0">
        <a:spcBef>
          <a:spcPct val="0"/>
        </a:spcBef>
        <a:spcAft>
          <a:spcPct val="0"/>
        </a:spcAft>
        <a:defRPr sz="4600">
          <a:solidFill>
            <a:schemeClr val="tx2"/>
          </a:solidFill>
          <a:latin typeface="Times New Roman" pitchFamily="-65" charset="0"/>
        </a:defRPr>
      </a:lvl9pPr>
    </p:titleStyle>
    <p:bodyStyle>
      <a:lvl1pPr marL="358775" indent="-358775" algn="l" defTabSz="957263" rtl="0" eaLnBrk="0" fontAlgn="base" hangingPunct="0">
        <a:spcBef>
          <a:spcPct val="20000"/>
        </a:spcBef>
        <a:spcAft>
          <a:spcPct val="0"/>
        </a:spcAft>
        <a:buChar char="•"/>
        <a:defRPr sz="3400">
          <a:solidFill>
            <a:schemeClr val="tx1"/>
          </a:solidFill>
          <a:latin typeface="+mn-lt"/>
          <a:ea typeface="ＭＳ Ｐゴシック" pitchFamily="-65" charset="-128"/>
          <a:cs typeface="ＭＳ Ｐゴシック" pitchFamily="-65" charset="-128"/>
        </a:defRPr>
      </a:lvl1pPr>
      <a:lvl2pPr marL="777875" indent="-298450" algn="l" defTabSz="957263" rtl="0" eaLnBrk="0" fontAlgn="base" hangingPunct="0">
        <a:spcBef>
          <a:spcPct val="20000"/>
        </a:spcBef>
        <a:spcAft>
          <a:spcPct val="0"/>
        </a:spcAft>
        <a:buChar char="–"/>
        <a:defRPr sz="2900">
          <a:solidFill>
            <a:schemeClr val="tx1"/>
          </a:solidFill>
          <a:latin typeface="+mn-lt"/>
          <a:ea typeface="ＭＳ Ｐゴシック" pitchFamily="-65" charset="-128"/>
        </a:defRPr>
      </a:lvl2pPr>
      <a:lvl3pPr marL="1196975" indent="-239713" algn="l" defTabSz="957263" rtl="0" eaLnBrk="0" fontAlgn="base" hangingPunct="0">
        <a:spcBef>
          <a:spcPct val="20000"/>
        </a:spcBef>
        <a:spcAft>
          <a:spcPct val="0"/>
        </a:spcAft>
        <a:buChar char="•"/>
        <a:defRPr sz="2500">
          <a:solidFill>
            <a:schemeClr val="tx1"/>
          </a:solidFill>
          <a:latin typeface="+mn-lt"/>
          <a:ea typeface="ＭＳ Ｐゴシック" pitchFamily="-65" charset="-128"/>
        </a:defRPr>
      </a:lvl3pPr>
      <a:lvl4pPr marL="1676400" indent="-239713" algn="l" defTabSz="957263" rtl="0" eaLnBrk="0" fontAlgn="base" hangingPunct="0">
        <a:spcBef>
          <a:spcPct val="20000"/>
        </a:spcBef>
        <a:spcAft>
          <a:spcPct val="0"/>
        </a:spcAft>
        <a:buChar char="–"/>
        <a:defRPr sz="2100">
          <a:solidFill>
            <a:schemeClr val="tx1"/>
          </a:solidFill>
          <a:latin typeface="+mn-lt"/>
          <a:ea typeface="ＭＳ Ｐゴシック" pitchFamily="-65" charset="-128"/>
        </a:defRPr>
      </a:lvl4pPr>
      <a:lvl5pPr marL="2155825" indent="-239713" algn="l" defTabSz="957263" rtl="0" eaLnBrk="0" fontAlgn="base" hangingPunct="0">
        <a:spcBef>
          <a:spcPct val="20000"/>
        </a:spcBef>
        <a:spcAft>
          <a:spcPct val="0"/>
        </a:spcAft>
        <a:buChar char="»"/>
        <a:defRPr sz="2100">
          <a:solidFill>
            <a:schemeClr val="tx1"/>
          </a:solidFill>
          <a:latin typeface="+mn-lt"/>
          <a:ea typeface="ＭＳ Ｐゴシック" pitchFamily="-65" charset="-128"/>
        </a:defRPr>
      </a:lvl5pPr>
      <a:lvl6pPr marL="2613025" indent="-239713" algn="l" defTabSz="957263" rtl="0" eaLnBrk="0" fontAlgn="base" hangingPunct="0">
        <a:spcBef>
          <a:spcPct val="20000"/>
        </a:spcBef>
        <a:spcAft>
          <a:spcPct val="0"/>
        </a:spcAft>
        <a:buChar char="»"/>
        <a:defRPr sz="2100">
          <a:solidFill>
            <a:schemeClr val="tx1"/>
          </a:solidFill>
          <a:latin typeface="+mn-lt"/>
          <a:ea typeface="ＭＳ Ｐゴシック" pitchFamily="-65" charset="-128"/>
        </a:defRPr>
      </a:lvl6pPr>
      <a:lvl7pPr marL="3070225" indent="-239713" algn="l" defTabSz="957263" rtl="0" eaLnBrk="0" fontAlgn="base" hangingPunct="0">
        <a:spcBef>
          <a:spcPct val="20000"/>
        </a:spcBef>
        <a:spcAft>
          <a:spcPct val="0"/>
        </a:spcAft>
        <a:buChar char="»"/>
        <a:defRPr sz="2100">
          <a:solidFill>
            <a:schemeClr val="tx1"/>
          </a:solidFill>
          <a:latin typeface="+mn-lt"/>
          <a:ea typeface="ＭＳ Ｐゴシック" pitchFamily="-65" charset="-128"/>
        </a:defRPr>
      </a:lvl7pPr>
      <a:lvl8pPr marL="3527425" indent="-239713" algn="l" defTabSz="957263" rtl="0" eaLnBrk="0" fontAlgn="base" hangingPunct="0">
        <a:spcBef>
          <a:spcPct val="20000"/>
        </a:spcBef>
        <a:spcAft>
          <a:spcPct val="0"/>
        </a:spcAft>
        <a:buChar char="»"/>
        <a:defRPr sz="2100">
          <a:solidFill>
            <a:schemeClr val="tx1"/>
          </a:solidFill>
          <a:latin typeface="+mn-lt"/>
          <a:ea typeface="ＭＳ Ｐゴシック" pitchFamily="-65" charset="-128"/>
        </a:defRPr>
      </a:lvl8pPr>
      <a:lvl9pPr marL="3984625" indent="-239713" algn="l" defTabSz="957263" rtl="0" eaLnBrk="0" fontAlgn="base" hangingPunct="0">
        <a:spcBef>
          <a:spcPct val="20000"/>
        </a:spcBef>
        <a:spcAft>
          <a:spcPct val="0"/>
        </a:spcAft>
        <a:buChar char="»"/>
        <a:defRPr sz="2100">
          <a:solidFill>
            <a:schemeClr val="tx1"/>
          </a:solidFill>
          <a:latin typeface="+mn-lt"/>
          <a:ea typeface="ＭＳ Ｐゴシック" pitchFamily="-65"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3">
            <a:lumOff val="44000"/>
          </a:schemeClr>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457200" y="274781"/>
            <a:ext cx="8229600" cy="1143001"/>
          </a:xfrm>
          <a:prstGeom prst="rect">
            <a:avLst/>
          </a:prstGeom>
          <a:ln w="12700">
            <a:miter lim="400000"/>
          </a:ln>
          <a:extLst>
            <a:ext uri="{C572A759-6A51-4108-AA02-DFA0A04FC94B}">
              <ma14:wrappingTextBoxFlag xmlns:ma14="http://schemas.microsoft.com/office/mac/drawingml/2011/main" xmlns="" val="1"/>
            </a:ext>
          </a:extLst>
        </p:spPr>
        <p:txBody>
          <a:bodyPr lIns="45682" tIns="45682" rIns="45682" bIns="45682" anchor="ctr">
            <a:normAutofit/>
          </a:bodyPr>
          <a:lstStyle/>
          <a:p>
            <a:r>
              <a:t>Click to edit Master title style</a:t>
            </a:r>
          </a:p>
        </p:txBody>
      </p:sp>
      <p:sp>
        <p:nvSpPr>
          <p:cNvPr id="3" name="Shape 3"/>
          <p:cNvSpPr>
            <a:spLocks noGrp="1"/>
          </p:cNvSpPr>
          <p:nvPr>
            <p:ph type="body" idx="1"/>
          </p:nvPr>
        </p:nvSpPr>
        <p:spPr>
          <a:xfrm>
            <a:off x="457200" y="1600209"/>
            <a:ext cx="8229600" cy="4525841"/>
          </a:xfrm>
          <a:prstGeom prst="rect">
            <a:avLst/>
          </a:prstGeom>
          <a:ln w="12700">
            <a:miter lim="400000"/>
          </a:ln>
          <a:extLst>
            <a:ext uri="{C572A759-6A51-4108-AA02-DFA0A04FC94B}">
              <ma14:wrappingTextBoxFlag xmlns:ma14="http://schemas.microsoft.com/office/mac/drawingml/2011/main" xmlns="" val="1"/>
            </a:ext>
          </a:extLst>
        </p:spPr>
        <p:txBody>
          <a:bodyPr lIns="45682" tIns="45682" rIns="45682" bIns="45682">
            <a:normAutofit/>
          </a:bodyPr>
          <a:lstStyle/>
          <a:p>
            <a:r>
              <a:t>Click to edit Master text styles</a:t>
            </a:r>
          </a:p>
          <a:p>
            <a:pPr lvl="1"/>
            <a:r>
              <a:t>Second level</a:t>
            </a:r>
          </a:p>
          <a:p>
            <a:pPr lvl="2"/>
            <a:r>
              <a:t>Third level</a:t>
            </a:r>
          </a:p>
          <a:p>
            <a:pPr lvl="3"/>
            <a:r>
              <a:t>Fourth level</a:t>
            </a:r>
          </a:p>
          <a:p>
            <a:pPr lvl="4"/>
            <a:r>
              <a:t>Fifth level</a:t>
            </a:r>
          </a:p>
        </p:txBody>
      </p:sp>
      <p:sp>
        <p:nvSpPr>
          <p:cNvPr id="4" name="Shape 4"/>
          <p:cNvSpPr>
            <a:spLocks noGrp="1"/>
          </p:cNvSpPr>
          <p:nvPr>
            <p:ph type="sldNum" sz="quarter" idx="2"/>
          </p:nvPr>
        </p:nvSpPr>
        <p:spPr>
          <a:xfrm>
            <a:off x="8375117" y="6244748"/>
            <a:ext cx="311696" cy="307716"/>
          </a:xfrm>
          <a:prstGeom prst="rect">
            <a:avLst/>
          </a:prstGeom>
          <a:ln w="12700">
            <a:miter lim="400000"/>
          </a:ln>
        </p:spPr>
        <p:txBody>
          <a:bodyPr wrap="none" lIns="45682" tIns="45682" rIns="45682" bIns="45682">
            <a:spAutoFit/>
          </a:bodyPr>
          <a:lstStyle>
            <a:lvl1pPr algn="r" defTabSz="913643">
              <a:defRPr sz="1400"/>
            </a:lvl1pPr>
          </a:lstStyle>
          <a:p>
            <a:pPr eaLnBrk="1" fontAlgn="auto">
              <a:spcBef>
                <a:spcPts val="0"/>
              </a:spcBef>
              <a:spcAft>
                <a:spcPts val="0"/>
              </a:spcAft>
              <a:buClrTx/>
              <a:buSzTx/>
            </a:pPr>
            <a:fld id="{86CB4B4D-7CA3-9044-876B-883B54F8677D}" type="slidenum">
              <a:rPr lang="en-US" kern="0" smtClean="0">
                <a:solidFill>
                  <a:srgbClr val="000000"/>
                </a:solidFill>
                <a:latin typeface="Arial"/>
                <a:ea typeface="Arial"/>
                <a:cs typeface="Arial"/>
                <a:sym typeface="Arial"/>
              </a:rPr>
              <a:pPr eaLnBrk="1" fontAlgn="auto">
                <a:spcBef>
                  <a:spcPts val="0"/>
                </a:spcBef>
                <a:spcAft>
                  <a:spcPts val="0"/>
                </a:spcAft>
                <a:buClrTx/>
                <a:buSzTx/>
              </a:pPr>
              <a:t>‹#›</a:t>
            </a:fld>
            <a:endParaRPr lang="en-US" kern="0">
              <a:solidFill>
                <a:srgbClr val="000000"/>
              </a:solidFill>
              <a:latin typeface="Arial"/>
              <a:ea typeface="Arial"/>
              <a:cs typeface="Arial"/>
              <a:sym typeface="Arial"/>
            </a:endParaRPr>
          </a:p>
        </p:txBody>
      </p:sp>
    </p:spTree>
    <p:extLst>
      <p:ext uri="{BB962C8B-B14F-4D97-AF65-F5344CB8AC3E}">
        <p14:creationId xmlns:p14="http://schemas.microsoft.com/office/powerpoint/2010/main" val="4225251738"/>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Lst>
  <p:transition spd="med"/>
  <p:txStyles>
    <p:titleStyle>
      <a:lvl1pPr marL="0" marR="0" indent="0" algn="ctr" defTabSz="913643"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Arial"/>
        </a:defRPr>
      </a:lvl1pPr>
      <a:lvl2pPr marL="0" marR="0" indent="0" algn="ctr" defTabSz="913643"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Arial"/>
        </a:defRPr>
      </a:lvl2pPr>
      <a:lvl3pPr marL="0" marR="0" indent="0" algn="ctr" defTabSz="913643"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Arial"/>
        </a:defRPr>
      </a:lvl3pPr>
      <a:lvl4pPr marL="0" marR="0" indent="0" algn="ctr" defTabSz="913643"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Arial"/>
        </a:defRPr>
      </a:lvl4pPr>
      <a:lvl5pPr marL="0" marR="0" indent="0" algn="ctr" defTabSz="913643"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Arial"/>
        </a:defRPr>
      </a:lvl5pPr>
      <a:lvl6pPr marL="0" marR="0" indent="456822" algn="ctr" defTabSz="913643"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Arial"/>
        </a:defRPr>
      </a:lvl6pPr>
      <a:lvl7pPr marL="0" marR="0" indent="913643" algn="ctr" defTabSz="913643"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Arial"/>
        </a:defRPr>
      </a:lvl7pPr>
      <a:lvl8pPr marL="0" marR="0" indent="1370467" algn="ctr" defTabSz="913643"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Arial"/>
        </a:defRPr>
      </a:lvl8pPr>
      <a:lvl9pPr marL="0" marR="0" indent="1827289" algn="ctr" defTabSz="913643"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Arial"/>
        </a:defRPr>
      </a:lvl9pPr>
    </p:titleStyle>
    <p:bodyStyle>
      <a:lvl1pPr marL="342614" marR="0" indent="-342614" algn="l" defTabSz="913643"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n-lt"/>
          <a:ea typeface="+mn-ea"/>
          <a:cs typeface="+mn-cs"/>
          <a:sym typeface="Arial"/>
        </a:defRPr>
      </a:lvl1pPr>
      <a:lvl2pPr marL="783123" marR="0" indent="-326299" algn="l" defTabSz="913643"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n-lt"/>
          <a:ea typeface="+mn-ea"/>
          <a:cs typeface="+mn-cs"/>
          <a:sym typeface="Arial"/>
        </a:defRPr>
      </a:lvl2pPr>
      <a:lvl3pPr marL="1218189" marR="0" indent="-304549" algn="l" defTabSz="913643"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n-lt"/>
          <a:ea typeface="+mn-ea"/>
          <a:cs typeface="+mn-cs"/>
          <a:sym typeface="Arial"/>
        </a:defRPr>
      </a:lvl3pPr>
      <a:lvl4pPr marL="1735924" marR="0" indent="-365457" algn="l" defTabSz="913643"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n-lt"/>
          <a:ea typeface="+mn-ea"/>
          <a:cs typeface="+mn-cs"/>
          <a:sym typeface="Arial"/>
        </a:defRPr>
      </a:lvl4pPr>
      <a:lvl5pPr marL="2192748" marR="0" indent="-365457" algn="l" defTabSz="913643"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n-lt"/>
          <a:ea typeface="+mn-ea"/>
          <a:cs typeface="+mn-cs"/>
          <a:sym typeface="Arial"/>
        </a:defRPr>
      </a:lvl5pPr>
      <a:lvl6pPr marL="2649568" marR="0" indent="-365457" algn="l" defTabSz="913643"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n-lt"/>
          <a:ea typeface="+mn-ea"/>
          <a:cs typeface="+mn-cs"/>
          <a:sym typeface="Arial"/>
        </a:defRPr>
      </a:lvl6pPr>
      <a:lvl7pPr marL="3106392" marR="0" indent="-365457" algn="l" defTabSz="913643"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n-lt"/>
          <a:ea typeface="+mn-ea"/>
          <a:cs typeface="+mn-cs"/>
          <a:sym typeface="Arial"/>
        </a:defRPr>
      </a:lvl7pPr>
      <a:lvl8pPr marL="3563209" marR="0" indent="-365455" algn="l" defTabSz="913643"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n-lt"/>
          <a:ea typeface="+mn-ea"/>
          <a:cs typeface="+mn-cs"/>
          <a:sym typeface="Arial"/>
        </a:defRPr>
      </a:lvl8pPr>
      <a:lvl9pPr marL="4020034" marR="0" indent="-365455" algn="l" defTabSz="913643"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n-lt"/>
          <a:ea typeface="+mn-ea"/>
          <a:cs typeface="+mn-cs"/>
          <a:sym typeface="Arial"/>
        </a:defRPr>
      </a:lvl9pPr>
    </p:bodyStyle>
    <p:otherStyle>
      <a:lvl1pPr marL="0" marR="0" indent="0" algn="r" defTabSz="913643"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1pPr>
      <a:lvl2pPr marL="0" marR="0" indent="456822" algn="r" defTabSz="913643"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2pPr>
      <a:lvl3pPr marL="0" marR="0" indent="913643" algn="r" defTabSz="913643"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3pPr>
      <a:lvl4pPr marL="0" marR="0" indent="1370467" algn="r" defTabSz="913643"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4pPr>
      <a:lvl5pPr marL="0" marR="0" indent="1827289" algn="r" defTabSz="913643"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5pPr>
      <a:lvl6pPr marL="0" marR="0" indent="2284110" algn="r" defTabSz="913643"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6pPr>
      <a:lvl7pPr marL="0" marR="0" indent="2740935" algn="r" defTabSz="913643"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7pPr>
      <a:lvl8pPr marL="0" marR="0" indent="3197754" algn="r" defTabSz="913643"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8pPr>
      <a:lvl9pPr marL="0" marR="0" indent="3654577" algn="r" defTabSz="913643"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1AD8685-04E1-4071-9B45-C53D81DFDF51}" type="datetimeFigureOut">
              <a:rPr lang="en-GB" smtClean="0"/>
              <a:t>08/12/2019</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3F9AE64-DF46-437F-87ED-5D68EABB0F31}" type="slidenum">
              <a:rPr lang="en-GB" smtClean="0"/>
              <a:t>‹#›</a:t>
            </a:fld>
            <a:endParaRPr lang="en-GB"/>
          </a:p>
        </p:txBody>
      </p:sp>
    </p:spTree>
    <p:extLst>
      <p:ext uri="{BB962C8B-B14F-4D97-AF65-F5344CB8AC3E}">
        <p14:creationId xmlns:p14="http://schemas.microsoft.com/office/powerpoint/2010/main" val="3405668126"/>
      </p:ext>
    </p:extLst>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CCFF"/>
            </a:gs>
            <a:gs pos="100000">
              <a:srgbClr val="C1F3FF"/>
            </a:gs>
          </a:gsLst>
          <a:lin ang="5400000" scaled="1"/>
        </a:gradFill>
        <a:effectLst/>
      </p:bgPr>
    </p:bg>
    <p:spTree>
      <p:nvGrpSpPr>
        <p:cNvPr id="1" name=""/>
        <p:cNvGrpSpPr/>
        <p:nvPr/>
      </p:nvGrpSpPr>
      <p:grpSpPr>
        <a:xfrm>
          <a:off x="0" y="0"/>
          <a:ext cx="0" cy="0"/>
          <a:chOff x="0" y="0"/>
          <a:chExt cx="0" cy="0"/>
        </a:xfrm>
      </p:grpSpPr>
      <p:sp>
        <p:nvSpPr>
          <p:cNvPr id="6146" name="Rectangle 7"/>
          <p:cNvSpPr>
            <a:spLocks noChangeArrowheads="1"/>
          </p:cNvSpPr>
          <p:nvPr/>
        </p:nvSpPr>
        <p:spPr bwMode="auto">
          <a:xfrm>
            <a:off x="4475471" y="3030539"/>
            <a:ext cx="193093" cy="8044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8575">
                <a:solidFill>
                  <a:srgbClr val="000000"/>
                </a:solidFill>
                <a:miter lim="800000"/>
                <a:headEnd/>
                <a:tailEnd/>
              </a14:hiddenLine>
            </a:ext>
          </a:extLst>
        </p:spPr>
        <p:txBody>
          <a:bodyPr wrap="none" lIns="95598" tIns="47799" rIns="95598" bIns="47799">
            <a:spAutoFit/>
          </a:bodyPr>
          <a:lstStyle/>
          <a:p>
            <a:pPr>
              <a:spcBef>
                <a:spcPct val="0"/>
              </a:spcBef>
              <a:buClrTx/>
              <a:buSzTx/>
            </a:pPr>
            <a:endParaRPr lang="en-GB" sz="4600">
              <a:solidFill>
                <a:srgbClr val="000000"/>
              </a:solidFill>
              <a:latin typeface="Times New Roman" charset="0"/>
            </a:endParaRPr>
          </a:p>
        </p:txBody>
      </p:sp>
      <p:grpSp>
        <p:nvGrpSpPr>
          <p:cNvPr id="6147" name="Group 9"/>
          <p:cNvGrpSpPr>
            <a:grpSpLocks/>
          </p:cNvGrpSpPr>
          <p:nvPr/>
        </p:nvGrpSpPr>
        <p:grpSpPr bwMode="auto">
          <a:xfrm>
            <a:off x="228600" y="304820"/>
            <a:ext cx="533400" cy="561975"/>
            <a:chOff x="146" y="195"/>
            <a:chExt cx="582" cy="669"/>
          </a:xfrm>
        </p:grpSpPr>
        <p:sp>
          <p:nvSpPr>
            <p:cNvPr id="6153" name="Freeform 10"/>
            <p:cNvSpPr>
              <a:spLocks/>
            </p:cNvSpPr>
            <p:nvPr/>
          </p:nvSpPr>
          <p:spPr bwMode="auto">
            <a:xfrm>
              <a:off x="246" y="248"/>
              <a:ext cx="478" cy="612"/>
            </a:xfrm>
            <a:custGeom>
              <a:avLst/>
              <a:gdLst>
                <a:gd name="T0" fmla="*/ 478 w 478"/>
                <a:gd name="T1" fmla="*/ 0 h 614"/>
                <a:gd name="T2" fmla="*/ 478 w 478"/>
                <a:gd name="T3" fmla="*/ 5 h 614"/>
                <a:gd name="T4" fmla="*/ 478 w 478"/>
                <a:gd name="T5" fmla="*/ 23 h 614"/>
                <a:gd name="T6" fmla="*/ 478 w 478"/>
                <a:gd name="T7" fmla="*/ 40 h 614"/>
                <a:gd name="T8" fmla="*/ 477 w 478"/>
                <a:gd name="T9" fmla="*/ 70 h 614"/>
                <a:gd name="T10" fmla="*/ 474 w 478"/>
                <a:gd name="T11" fmla="*/ 106 h 614"/>
                <a:gd name="T12" fmla="*/ 465 w 478"/>
                <a:gd name="T13" fmla="*/ 160 h 614"/>
                <a:gd name="T14" fmla="*/ 459 w 478"/>
                <a:gd name="T15" fmla="*/ 205 h 614"/>
                <a:gd name="T16" fmla="*/ 452 w 478"/>
                <a:gd name="T17" fmla="*/ 237 h 614"/>
                <a:gd name="T18" fmla="*/ 439 w 478"/>
                <a:gd name="T19" fmla="*/ 279 h 614"/>
                <a:gd name="T20" fmla="*/ 403 w 478"/>
                <a:gd name="T21" fmla="*/ 374 h 614"/>
                <a:gd name="T22" fmla="*/ 354 w 478"/>
                <a:gd name="T23" fmla="*/ 460 h 614"/>
                <a:gd name="T24" fmla="*/ 321 w 478"/>
                <a:gd name="T25" fmla="*/ 509 h 614"/>
                <a:gd name="T26" fmla="*/ 287 w 478"/>
                <a:gd name="T27" fmla="*/ 552 h 614"/>
                <a:gd name="T28" fmla="*/ 257 w 478"/>
                <a:gd name="T29" fmla="*/ 587 h 614"/>
                <a:gd name="T30" fmla="*/ 247 w 478"/>
                <a:gd name="T31" fmla="*/ 598 h 614"/>
                <a:gd name="T32" fmla="*/ 246 w 478"/>
                <a:gd name="T33" fmla="*/ 598 h 614"/>
                <a:gd name="T34" fmla="*/ 236 w 478"/>
                <a:gd name="T35" fmla="*/ 588 h 614"/>
                <a:gd name="T36" fmla="*/ 216 w 478"/>
                <a:gd name="T37" fmla="*/ 570 h 614"/>
                <a:gd name="T38" fmla="*/ 206 w 478"/>
                <a:gd name="T39" fmla="*/ 561 h 614"/>
                <a:gd name="T40" fmla="*/ 195 w 478"/>
                <a:gd name="T41" fmla="*/ 549 h 614"/>
                <a:gd name="T42" fmla="*/ 180 w 478"/>
                <a:gd name="T43" fmla="*/ 531 h 614"/>
                <a:gd name="T44" fmla="*/ 159 w 478"/>
                <a:gd name="T45" fmla="*/ 498 h 614"/>
                <a:gd name="T46" fmla="*/ 144 w 478"/>
                <a:gd name="T47" fmla="*/ 475 h 614"/>
                <a:gd name="T48" fmla="*/ 129 w 478"/>
                <a:gd name="T49" fmla="*/ 455 h 614"/>
                <a:gd name="T50" fmla="*/ 105 w 478"/>
                <a:gd name="T51" fmla="*/ 423 h 614"/>
                <a:gd name="T52" fmla="*/ 80 w 478"/>
                <a:gd name="T53" fmla="*/ 391 h 614"/>
                <a:gd name="T54" fmla="*/ 64 w 478"/>
                <a:gd name="T55" fmla="*/ 358 h 614"/>
                <a:gd name="T56" fmla="*/ 54 w 478"/>
                <a:gd name="T57" fmla="*/ 329 h 614"/>
                <a:gd name="T58" fmla="*/ 42 w 478"/>
                <a:gd name="T59" fmla="*/ 295 h 614"/>
                <a:gd name="T60" fmla="*/ 32 w 478"/>
                <a:gd name="T61" fmla="*/ 266 h 614"/>
                <a:gd name="T62" fmla="*/ 23 w 478"/>
                <a:gd name="T63" fmla="*/ 230 h 614"/>
                <a:gd name="T64" fmla="*/ 14 w 478"/>
                <a:gd name="T65" fmla="*/ 192 h 614"/>
                <a:gd name="T66" fmla="*/ 8 w 478"/>
                <a:gd name="T67" fmla="*/ 156 h 614"/>
                <a:gd name="T68" fmla="*/ 1 w 478"/>
                <a:gd name="T69" fmla="*/ 119 h 614"/>
                <a:gd name="T70" fmla="*/ 0 w 478"/>
                <a:gd name="T71" fmla="*/ 72 h 614"/>
                <a:gd name="T72" fmla="*/ 0 w 478"/>
                <a:gd name="T73" fmla="*/ 31 h 614"/>
                <a:gd name="T74" fmla="*/ 0 w 478"/>
                <a:gd name="T75" fmla="*/ 9 h 614"/>
                <a:gd name="T76" fmla="*/ 0 w 478"/>
                <a:gd name="T77" fmla="*/ 0 h 61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478" h="614">
                  <a:moveTo>
                    <a:pt x="0" y="0"/>
                  </a:moveTo>
                  <a:lnTo>
                    <a:pt x="478" y="0"/>
                  </a:lnTo>
                  <a:lnTo>
                    <a:pt x="478" y="5"/>
                  </a:lnTo>
                  <a:lnTo>
                    <a:pt x="478" y="13"/>
                  </a:lnTo>
                  <a:lnTo>
                    <a:pt x="478" y="23"/>
                  </a:lnTo>
                  <a:lnTo>
                    <a:pt x="478" y="31"/>
                  </a:lnTo>
                  <a:lnTo>
                    <a:pt x="478" y="40"/>
                  </a:lnTo>
                  <a:lnTo>
                    <a:pt x="477" y="54"/>
                  </a:lnTo>
                  <a:lnTo>
                    <a:pt x="477" y="70"/>
                  </a:lnTo>
                  <a:lnTo>
                    <a:pt x="475" y="88"/>
                  </a:lnTo>
                  <a:lnTo>
                    <a:pt x="474" y="106"/>
                  </a:lnTo>
                  <a:lnTo>
                    <a:pt x="469" y="148"/>
                  </a:lnTo>
                  <a:lnTo>
                    <a:pt x="465" y="168"/>
                  </a:lnTo>
                  <a:lnTo>
                    <a:pt x="462" y="182"/>
                  </a:lnTo>
                  <a:lnTo>
                    <a:pt x="459" y="213"/>
                  </a:lnTo>
                  <a:lnTo>
                    <a:pt x="455" y="227"/>
                  </a:lnTo>
                  <a:lnTo>
                    <a:pt x="452" y="245"/>
                  </a:lnTo>
                  <a:lnTo>
                    <a:pt x="446" y="265"/>
                  </a:lnTo>
                  <a:lnTo>
                    <a:pt x="439" y="287"/>
                  </a:lnTo>
                  <a:lnTo>
                    <a:pt x="423" y="337"/>
                  </a:lnTo>
                  <a:lnTo>
                    <a:pt x="403" y="382"/>
                  </a:lnTo>
                  <a:lnTo>
                    <a:pt x="380" y="429"/>
                  </a:lnTo>
                  <a:lnTo>
                    <a:pt x="354" y="476"/>
                  </a:lnTo>
                  <a:lnTo>
                    <a:pt x="339" y="500"/>
                  </a:lnTo>
                  <a:lnTo>
                    <a:pt x="321" y="525"/>
                  </a:lnTo>
                  <a:lnTo>
                    <a:pt x="303" y="547"/>
                  </a:lnTo>
                  <a:lnTo>
                    <a:pt x="287" y="568"/>
                  </a:lnTo>
                  <a:lnTo>
                    <a:pt x="272" y="586"/>
                  </a:lnTo>
                  <a:lnTo>
                    <a:pt x="257" y="603"/>
                  </a:lnTo>
                  <a:lnTo>
                    <a:pt x="249" y="612"/>
                  </a:lnTo>
                  <a:lnTo>
                    <a:pt x="247" y="614"/>
                  </a:lnTo>
                  <a:lnTo>
                    <a:pt x="246" y="614"/>
                  </a:lnTo>
                  <a:lnTo>
                    <a:pt x="241" y="610"/>
                  </a:lnTo>
                  <a:lnTo>
                    <a:pt x="236" y="604"/>
                  </a:lnTo>
                  <a:lnTo>
                    <a:pt x="231" y="599"/>
                  </a:lnTo>
                  <a:lnTo>
                    <a:pt x="216" y="586"/>
                  </a:lnTo>
                  <a:lnTo>
                    <a:pt x="211" y="583"/>
                  </a:lnTo>
                  <a:lnTo>
                    <a:pt x="206" y="577"/>
                  </a:lnTo>
                  <a:lnTo>
                    <a:pt x="198" y="570"/>
                  </a:lnTo>
                  <a:lnTo>
                    <a:pt x="195" y="565"/>
                  </a:lnTo>
                  <a:lnTo>
                    <a:pt x="187" y="558"/>
                  </a:lnTo>
                  <a:lnTo>
                    <a:pt x="180" y="547"/>
                  </a:lnTo>
                  <a:lnTo>
                    <a:pt x="170" y="534"/>
                  </a:lnTo>
                  <a:lnTo>
                    <a:pt x="159" y="514"/>
                  </a:lnTo>
                  <a:lnTo>
                    <a:pt x="151" y="505"/>
                  </a:lnTo>
                  <a:lnTo>
                    <a:pt x="144" y="491"/>
                  </a:lnTo>
                  <a:lnTo>
                    <a:pt x="137" y="478"/>
                  </a:lnTo>
                  <a:lnTo>
                    <a:pt x="129" y="466"/>
                  </a:lnTo>
                  <a:lnTo>
                    <a:pt x="116" y="447"/>
                  </a:lnTo>
                  <a:lnTo>
                    <a:pt x="105" y="431"/>
                  </a:lnTo>
                  <a:lnTo>
                    <a:pt x="91" y="417"/>
                  </a:lnTo>
                  <a:lnTo>
                    <a:pt x="80" y="399"/>
                  </a:lnTo>
                  <a:lnTo>
                    <a:pt x="70" y="379"/>
                  </a:lnTo>
                  <a:lnTo>
                    <a:pt x="64" y="366"/>
                  </a:lnTo>
                  <a:lnTo>
                    <a:pt x="59" y="354"/>
                  </a:lnTo>
                  <a:lnTo>
                    <a:pt x="54" y="337"/>
                  </a:lnTo>
                  <a:lnTo>
                    <a:pt x="47" y="321"/>
                  </a:lnTo>
                  <a:lnTo>
                    <a:pt x="42" y="303"/>
                  </a:lnTo>
                  <a:lnTo>
                    <a:pt x="36" y="287"/>
                  </a:lnTo>
                  <a:lnTo>
                    <a:pt x="32" y="274"/>
                  </a:lnTo>
                  <a:lnTo>
                    <a:pt x="28" y="260"/>
                  </a:lnTo>
                  <a:lnTo>
                    <a:pt x="23" y="238"/>
                  </a:lnTo>
                  <a:lnTo>
                    <a:pt x="18" y="218"/>
                  </a:lnTo>
                  <a:lnTo>
                    <a:pt x="14" y="200"/>
                  </a:lnTo>
                  <a:lnTo>
                    <a:pt x="11" y="182"/>
                  </a:lnTo>
                  <a:lnTo>
                    <a:pt x="8" y="164"/>
                  </a:lnTo>
                  <a:lnTo>
                    <a:pt x="5" y="142"/>
                  </a:lnTo>
                  <a:lnTo>
                    <a:pt x="1" y="119"/>
                  </a:lnTo>
                  <a:lnTo>
                    <a:pt x="0" y="97"/>
                  </a:lnTo>
                  <a:lnTo>
                    <a:pt x="0" y="72"/>
                  </a:lnTo>
                  <a:lnTo>
                    <a:pt x="0" y="50"/>
                  </a:lnTo>
                  <a:lnTo>
                    <a:pt x="0" y="31"/>
                  </a:lnTo>
                  <a:lnTo>
                    <a:pt x="0" y="14"/>
                  </a:lnTo>
                  <a:lnTo>
                    <a:pt x="0" y="9"/>
                  </a:lnTo>
                  <a:lnTo>
                    <a:pt x="0" y="3"/>
                  </a:lnTo>
                  <a:lnTo>
                    <a:pt x="0" y="0"/>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54" name="Freeform 11"/>
            <p:cNvSpPr>
              <a:spLocks/>
            </p:cNvSpPr>
            <p:nvPr/>
          </p:nvSpPr>
          <p:spPr bwMode="auto">
            <a:xfrm>
              <a:off x="246" y="240"/>
              <a:ext cx="480" cy="9"/>
            </a:xfrm>
            <a:custGeom>
              <a:avLst/>
              <a:gdLst>
                <a:gd name="T0" fmla="*/ 480 w 480"/>
                <a:gd name="T1" fmla="*/ 16 h 8"/>
                <a:gd name="T2" fmla="*/ 478 w 480"/>
                <a:gd name="T3" fmla="*/ 0 h 8"/>
                <a:gd name="T4" fmla="*/ 0 w 480"/>
                <a:gd name="T5" fmla="*/ 0 h 8"/>
                <a:gd name="T6" fmla="*/ 0 w 480"/>
                <a:gd name="T7" fmla="*/ 20 h 8"/>
                <a:gd name="T8" fmla="*/ 478 w 480"/>
                <a:gd name="T9" fmla="*/ 20 h 8"/>
                <a:gd name="T10" fmla="*/ 480 w 480"/>
                <a:gd name="T11" fmla="*/ 16 h 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0" h="8">
                  <a:moveTo>
                    <a:pt x="480" y="6"/>
                  </a:moveTo>
                  <a:lnTo>
                    <a:pt x="478" y="0"/>
                  </a:lnTo>
                  <a:lnTo>
                    <a:pt x="0" y="0"/>
                  </a:lnTo>
                  <a:lnTo>
                    <a:pt x="0" y="8"/>
                  </a:lnTo>
                  <a:lnTo>
                    <a:pt x="478" y="8"/>
                  </a:lnTo>
                  <a:lnTo>
                    <a:pt x="480" y="6"/>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55" name="Freeform 12"/>
            <p:cNvSpPr>
              <a:spLocks/>
            </p:cNvSpPr>
            <p:nvPr/>
          </p:nvSpPr>
          <p:spPr bwMode="auto">
            <a:xfrm>
              <a:off x="721" y="248"/>
              <a:ext cx="7" cy="23"/>
            </a:xfrm>
            <a:custGeom>
              <a:avLst/>
              <a:gdLst>
                <a:gd name="T0" fmla="*/ 5 w 7"/>
                <a:gd name="T1" fmla="*/ 23 h 23"/>
                <a:gd name="T2" fmla="*/ 5 w 7"/>
                <a:gd name="T3" fmla="*/ 23 h 23"/>
                <a:gd name="T4" fmla="*/ 7 w 7"/>
                <a:gd name="T5" fmla="*/ 5 h 23"/>
                <a:gd name="T6" fmla="*/ 5 w 7"/>
                <a:gd name="T7" fmla="*/ 0 h 23"/>
                <a:gd name="T8" fmla="*/ 0 w 7"/>
                <a:gd name="T9" fmla="*/ 0 h 23"/>
                <a:gd name="T10" fmla="*/ 0 w 7"/>
                <a:gd name="T11" fmla="*/ 5 h 23"/>
                <a:gd name="T12" fmla="*/ 0 w 7"/>
                <a:gd name="T13" fmla="*/ 22 h 23"/>
                <a:gd name="T14" fmla="*/ 0 w 7"/>
                <a:gd name="T15" fmla="*/ 22 h 23"/>
                <a:gd name="T16" fmla="*/ 5 w 7"/>
                <a:gd name="T17" fmla="*/ 23 h 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 h="23">
                  <a:moveTo>
                    <a:pt x="5" y="23"/>
                  </a:moveTo>
                  <a:lnTo>
                    <a:pt x="5" y="23"/>
                  </a:lnTo>
                  <a:lnTo>
                    <a:pt x="7" y="5"/>
                  </a:lnTo>
                  <a:lnTo>
                    <a:pt x="5" y="0"/>
                  </a:lnTo>
                  <a:lnTo>
                    <a:pt x="0" y="0"/>
                  </a:lnTo>
                  <a:lnTo>
                    <a:pt x="0" y="5"/>
                  </a:lnTo>
                  <a:lnTo>
                    <a:pt x="0" y="22"/>
                  </a:lnTo>
                  <a:lnTo>
                    <a:pt x="5" y="23"/>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56" name="Freeform 13"/>
            <p:cNvSpPr>
              <a:spLocks/>
            </p:cNvSpPr>
            <p:nvPr/>
          </p:nvSpPr>
          <p:spPr bwMode="auto">
            <a:xfrm>
              <a:off x="711" y="269"/>
              <a:ext cx="16" cy="127"/>
            </a:xfrm>
            <a:custGeom>
              <a:avLst/>
              <a:gdLst>
                <a:gd name="T0" fmla="*/ 5 w 15"/>
                <a:gd name="T1" fmla="*/ 134 h 126"/>
                <a:gd name="T2" fmla="*/ 5 w 15"/>
                <a:gd name="T3" fmla="*/ 134 h 126"/>
                <a:gd name="T4" fmla="*/ 20 w 15"/>
                <a:gd name="T5" fmla="*/ 94 h 126"/>
                <a:gd name="T6" fmla="*/ 21 w 15"/>
                <a:gd name="T7" fmla="*/ 48 h 126"/>
                <a:gd name="T8" fmla="*/ 23 w 15"/>
                <a:gd name="T9" fmla="*/ 18 h 126"/>
                <a:gd name="T10" fmla="*/ 23 w 15"/>
                <a:gd name="T11" fmla="*/ 1 h 126"/>
                <a:gd name="T12" fmla="*/ 18 w 15"/>
                <a:gd name="T13" fmla="*/ 0 h 126"/>
                <a:gd name="T14" fmla="*/ 18 w 15"/>
                <a:gd name="T15" fmla="*/ 18 h 126"/>
                <a:gd name="T16" fmla="*/ 17 w 15"/>
                <a:gd name="T17" fmla="*/ 48 h 126"/>
                <a:gd name="T18" fmla="*/ 5 w 15"/>
                <a:gd name="T19" fmla="*/ 92 h 126"/>
                <a:gd name="T20" fmla="*/ 0 w 15"/>
                <a:gd name="T21" fmla="*/ 134 h 126"/>
                <a:gd name="T22" fmla="*/ 0 w 15"/>
                <a:gd name="T23" fmla="*/ 134 h 126"/>
                <a:gd name="T24" fmla="*/ 5 w 15"/>
                <a:gd name="T25" fmla="*/ 134 h 12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 h="126">
                  <a:moveTo>
                    <a:pt x="5" y="126"/>
                  </a:moveTo>
                  <a:lnTo>
                    <a:pt x="5" y="126"/>
                  </a:lnTo>
                  <a:lnTo>
                    <a:pt x="12" y="86"/>
                  </a:lnTo>
                  <a:lnTo>
                    <a:pt x="13" y="48"/>
                  </a:lnTo>
                  <a:lnTo>
                    <a:pt x="15" y="18"/>
                  </a:lnTo>
                  <a:lnTo>
                    <a:pt x="15" y="1"/>
                  </a:lnTo>
                  <a:lnTo>
                    <a:pt x="10" y="0"/>
                  </a:lnTo>
                  <a:lnTo>
                    <a:pt x="10" y="18"/>
                  </a:lnTo>
                  <a:lnTo>
                    <a:pt x="9" y="48"/>
                  </a:lnTo>
                  <a:lnTo>
                    <a:pt x="5" y="84"/>
                  </a:lnTo>
                  <a:lnTo>
                    <a:pt x="0" y="126"/>
                  </a:lnTo>
                  <a:lnTo>
                    <a:pt x="5" y="126"/>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57" name="Freeform 14"/>
            <p:cNvSpPr>
              <a:spLocks/>
            </p:cNvSpPr>
            <p:nvPr/>
          </p:nvSpPr>
          <p:spPr bwMode="auto">
            <a:xfrm>
              <a:off x="681" y="395"/>
              <a:ext cx="35" cy="138"/>
            </a:xfrm>
            <a:custGeom>
              <a:avLst/>
              <a:gdLst>
                <a:gd name="T0" fmla="*/ 6 w 34"/>
                <a:gd name="T1" fmla="*/ 131 h 139"/>
                <a:gd name="T2" fmla="*/ 6 w 34"/>
                <a:gd name="T3" fmla="*/ 131 h 139"/>
                <a:gd name="T4" fmla="*/ 26 w 34"/>
                <a:gd name="T5" fmla="*/ 91 h 139"/>
                <a:gd name="T6" fmla="*/ 32 w 34"/>
                <a:gd name="T7" fmla="*/ 67 h 139"/>
                <a:gd name="T8" fmla="*/ 37 w 34"/>
                <a:gd name="T9" fmla="*/ 36 h 139"/>
                <a:gd name="T10" fmla="*/ 42 w 34"/>
                <a:gd name="T11" fmla="*/ 0 h 139"/>
                <a:gd name="T12" fmla="*/ 37 w 34"/>
                <a:gd name="T13" fmla="*/ 0 h 139"/>
                <a:gd name="T14" fmla="*/ 32 w 34"/>
                <a:gd name="T15" fmla="*/ 34 h 139"/>
                <a:gd name="T16" fmla="*/ 27 w 34"/>
                <a:gd name="T17" fmla="*/ 65 h 139"/>
                <a:gd name="T18" fmla="*/ 13 w 34"/>
                <a:gd name="T19" fmla="*/ 89 h 139"/>
                <a:gd name="T20" fmla="*/ 0 w 34"/>
                <a:gd name="T21" fmla="*/ 131 h 139"/>
                <a:gd name="T22" fmla="*/ 0 w 34"/>
                <a:gd name="T23" fmla="*/ 131 h 139"/>
                <a:gd name="T24" fmla="*/ 6 w 34"/>
                <a:gd name="T25" fmla="*/ 131 h 1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4" h="139">
                  <a:moveTo>
                    <a:pt x="6" y="139"/>
                  </a:moveTo>
                  <a:lnTo>
                    <a:pt x="6" y="139"/>
                  </a:lnTo>
                  <a:lnTo>
                    <a:pt x="18" y="99"/>
                  </a:lnTo>
                  <a:lnTo>
                    <a:pt x="24" y="67"/>
                  </a:lnTo>
                  <a:lnTo>
                    <a:pt x="29" y="36"/>
                  </a:lnTo>
                  <a:lnTo>
                    <a:pt x="34" y="0"/>
                  </a:lnTo>
                  <a:lnTo>
                    <a:pt x="29" y="0"/>
                  </a:lnTo>
                  <a:lnTo>
                    <a:pt x="24" y="34"/>
                  </a:lnTo>
                  <a:lnTo>
                    <a:pt x="19" y="65"/>
                  </a:lnTo>
                  <a:lnTo>
                    <a:pt x="13" y="97"/>
                  </a:lnTo>
                  <a:lnTo>
                    <a:pt x="0" y="139"/>
                  </a:lnTo>
                  <a:lnTo>
                    <a:pt x="6" y="139"/>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58" name="Freeform 15"/>
            <p:cNvSpPr>
              <a:spLocks/>
            </p:cNvSpPr>
            <p:nvPr/>
          </p:nvSpPr>
          <p:spPr bwMode="auto">
            <a:xfrm>
              <a:off x="598" y="533"/>
              <a:ext cx="90" cy="189"/>
            </a:xfrm>
            <a:custGeom>
              <a:avLst/>
              <a:gdLst>
                <a:gd name="T0" fmla="*/ 5 w 90"/>
                <a:gd name="T1" fmla="*/ 189 h 189"/>
                <a:gd name="T2" fmla="*/ 5 w 90"/>
                <a:gd name="T3" fmla="*/ 189 h 189"/>
                <a:gd name="T4" fmla="*/ 18 w 90"/>
                <a:gd name="T5" fmla="*/ 168 h 189"/>
                <a:gd name="T6" fmla="*/ 30 w 90"/>
                <a:gd name="T7" fmla="*/ 144 h 189"/>
                <a:gd name="T8" fmla="*/ 43 w 90"/>
                <a:gd name="T9" fmla="*/ 119 h 189"/>
                <a:gd name="T10" fmla="*/ 54 w 90"/>
                <a:gd name="T11" fmla="*/ 97 h 189"/>
                <a:gd name="T12" fmla="*/ 64 w 90"/>
                <a:gd name="T13" fmla="*/ 74 h 189"/>
                <a:gd name="T14" fmla="*/ 72 w 90"/>
                <a:gd name="T15" fmla="*/ 50 h 189"/>
                <a:gd name="T16" fmla="*/ 82 w 90"/>
                <a:gd name="T17" fmla="*/ 27 h 189"/>
                <a:gd name="T18" fmla="*/ 90 w 90"/>
                <a:gd name="T19" fmla="*/ 0 h 189"/>
                <a:gd name="T20" fmla="*/ 84 w 90"/>
                <a:gd name="T21" fmla="*/ 0 h 189"/>
                <a:gd name="T22" fmla="*/ 77 w 90"/>
                <a:gd name="T23" fmla="*/ 23 h 189"/>
                <a:gd name="T24" fmla="*/ 67 w 90"/>
                <a:gd name="T25" fmla="*/ 49 h 189"/>
                <a:gd name="T26" fmla="*/ 58 w 90"/>
                <a:gd name="T27" fmla="*/ 70 h 189"/>
                <a:gd name="T28" fmla="*/ 48 w 90"/>
                <a:gd name="T29" fmla="*/ 94 h 189"/>
                <a:gd name="T30" fmla="*/ 38 w 90"/>
                <a:gd name="T31" fmla="*/ 119 h 189"/>
                <a:gd name="T32" fmla="*/ 26 w 90"/>
                <a:gd name="T33" fmla="*/ 141 h 189"/>
                <a:gd name="T34" fmla="*/ 13 w 90"/>
                <a:gd name="T35" fmla="*/ 164 h 189"/>
                <a:gd name="T36" fmla="*/ 0 w 90"/>
                <a:gd name="T37" fmla="*/ 188 h 189"/>
                <a:gd name="T38" fmla="*/ 0 w 90"/>
                <a:gd name="T39" fmla="*/ 188 h 189"/>
                <a:gd name="T40" fmla="*/ 5 w 90"/>
                <a:gd name="T41" fmla="*/ 189 h 18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0" h="189">
                  <a:moveTo>
                    <a:pt x="5" y="189"/>
                  </a:moveTo>
                  <a:lnTo>
                    <a:pt x="5" y="189"/>
                  </a:lnTo>
                  <a:lnTo>
                    <a:pt x="18" y="168"/>
                  </a:lnTo>
                  <a:lnTo>
                    <a:pt x="30" y="144"/>
                  </a:lnTo>
                  <a:lnTo>
                    <a:pt x="43" y="119"/>
                  </a:lnTo>
                  <a:lnTo>
                    <a:pt x="54" y="97"/>
                  </a:lnTo>
                  <a:lnTo>
                    <a:pt x="64" y="74"/>
                  </a:lnTo>
                  <a:lnTo>
                    <a:pt x="72" y="50"/>
                  </a:lnTo>
                  <a:lnTo>
                    <a:pt x="82" y="27"/>
                  </a:lnTo>
                  <a:lnTo>
                    <a:pt x="90" y="0"/>
                  </a:lnTo>
                  <a:lnTo>
                    <a:pt x="84" y="0"/>
                  </a:lnTo>
                  <a:lnTo>
                    <a:pt x="77" y="23"/>
                  </a:lnTo>
                  <a:lnTo>
                    <a:pt x="67" y="49"/>
                  </a:lnTo>
                  <a:lnTo>
                    <a:pt x="58" y="70"/>
                  </a:lnTo>
                  <a:lnTo>
                    <a:pt x="48" y="94"/>
                  </a:lnTo>
                  <a:lnTo>
                    <a:pt x="38" y="119"/>
                  </a:lnTo>
                  <a:lnTo>
                    <a:pt x="26" y="141"/>
                  </a:lnTo>
                  <a:lnTo>
                    <a:pt x="13" y="164"/>
                  </a:lnTo>
                  <a:lnTo>
                    <a:pt x="0" y="188"/>
                  </a:lnTo>
                  <a:lnTo>
                    <a:pt x="5" y="189"/>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59" name="Freeform 16"/>
            <p:cNvSpPr>
              <a:spLocks/>
            </p:cNvSpPr>
            <p:nvPr/>
          </p:nvSpPr>
          <p:spPr bwMode="auto">
            <a:xfrm>
              <a:off x="491" y="722"/>
              <a:ext cx="113" cy="142"/>
            </a:xfrm>
            <a:custGeom>
              <a:avLst/>
              <a:gdLst>
                <a:gd name="T0" fmla="*/ 2 w 113"/>
                <a:gd name="T1" fmla="*/ 142 h 142"/>
                <a:gd name="T2" fmla="*/ 3 w 113"/>
                <a:gd name="T3" fmla="*/ 140 h 142"/>
                <a:gd name="T4" fmla="*/ 16 w 113"/>
                <a:gd name="T5" fmla="*/ 129 h 142"/>
                <a:gd name="T6" fmla="*/ 44 w 113"/>
                <a:gd name="T7" fmla="*/ 95 h 142"/>
                <a:gd name="T8" fmla="*/ 62 w 113"/>
                <a:gd name="T9" fmla="*/ 74 h 142"/>
                <a:gd name="T10" fmla="*/ 80 w 113"/>
                <a:gd name="T11" fmla="*/ 50 h 142"/>
                <a:gd name="T12" fmla="*/ 97 w 113"/>
                <a:gd name="T13" fmla="*/ 27 h 142"/>
                <a:gd name="T14" fmla="*/ 113 w 113"/>
                <a:gd name="T15" fmla="*/ 1 h 142"/>
                <a:gd name="T16" fmla="*/ 108 w 113"/>
                <a:gd name="T17" fmla="*/ 0 h 142"/>
                <a:gd name="T18" fmla="*/ 92 w 113"/>
                <a:gd name="T19" fmla="*/ 21 h 142"/>
                <a:gd name="T20" fmla="*/ 75 w 113"/>
                <a:gd name="T21" fmla="*/ 46 h 142"/>
                <a:gd name="T22" fmla="*/ 57 w 113"/>
                <a:gd name="T23" fmla="*/ 70 h 142"/>
                <a:gd name="T24" fmla="*/ 39 w 113"/>
                <a:gd name="T25" fmla="*/ 90 h 142"/>
                <a:gd name="T26" fmla="*/ 13 w 113"/>
                <a:gd name="T27" fmla="*/ 124 h 142"/>
                <a:gd name="T28" fmla="*/ 0 w 113"/>
                <a:gd name="T29" fmla="*/ 137 h 142"/>
                <a:gd name="T30" fmla="*/ 3 w 113"/>
                <a:gd name="T31" fmla="*/ 137 h 142"/>
                <a:gd name="T32" fmla="*/ 2 w 113"/>
                <a:gd name="T33" fmla="*/ 142 h 1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13" h="142">
                  <a:moveTo>
                    <a:pt x="2" y="142"/>
                  </a:moveTo>
                  <a:lnTo>
                    <a:pt x="3" y="140"/>
                  </a:lnTo>
                  <a:lnTo>
                    <a:pt x="16" y="129"/>
                  </a:lnTo>
                  <a:lnTo>
                    <a:pt x="44" y="95"/>
                  </a:lnTo>
                  <a:lnTo>
                    <a:pt x="62" y="74"/>
                  </a:lnTo>
                  <a:lnTo>
                    <a:pt x="80" y="50"/>
                  </a:lnTo>
                  <a:lnTo>
                    <a:pt x="97" y="27"/>
                  </a:lnTo>
                  <a:lnTo>
                    <a:pt x="113" y="1"/>
                  </a:lnTo>
                  <a:lnTo>
                    <a:pt x="108" y="0"/>
                  </a:lnTo>
                  <a:lnTo>
                    <a:pt x="92" y="21"/>
                  </a:lnTo>
                  <a:lnTo>
                    <a:pt x="75" y="46"/>
                  </a:lnTo>
                  <a:lnTo>
                    <a:pt x="57" y="70"/>
                  </a:lnTo>
                  <a:lnTo>
                    <a:pt x="39" y="90"/>
                  </a:lnTo>
                  <a:lnTo>
                    <a:pt x="13" y="124"/>
                  </a:lnTo>
                  <a:lnTo>
                    <a:pt x="0" y="137"/>
                  </a:lnTo>
                  <a:lnTo>
                    <a:pt x="3" y="137"/>
                  </a:lnTo>
                  <a:lnTo>
                    <a:pt x="2" y="142"/>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60" name="Freeform 17"/>
            <p:cNvSpPr>
              <a:spLocks/>
            </p:cNvSpPr>
            <p:nvPr/>
          </p:nvSpPr>
          <p:spPr bwMode="auto">
            <a:xfrm>
              <a:off x="449" y="821"/>
              <a:ext cx="43" cy="43"/>
            </a:xfrm>
            <a:custGeom>
              <a:avLst/>
              <a:gdLst>
                <a:gd name="T0" fmla="*/ 0 w 44"/>
                <a:gd name="T1" fmla="*/ 5 h 43"/>
                <a:gd name="T2" fmla="*/ 0 w 44"/>
                <a:gd name="T3" fmla="*/ 5 h 43"/>
                <a:gd name="T4" fmla="*/ 22 w 44"/>
                <a:gd name="T5" fmla="*/ 29 h 43"/>
                <a:gd name="T6" fmla="*/ 35 w 44"/>
                <a:gd name="T7" fmla="*/ 43 h 43"/>
                <a:gd name="T8" fmla="*/ 36 w 44"/>
                <a:gd name="T9" fmla="*/ 38 h 43"/>
                <a:gd name="T10" fmla="*/ 22 w 44"/>
                <a:gd name="T11" fmla="*/ 23 h 43"/>
                <a:gd name="T12" fmla="*/ 5 w 44"/>
                <a:gd name="T13" fmla="*/ 0 h 43"/>
                <a:gd name="T14" fmla="*/ 5 w 44"/>
                <a:gd name="T15" fmla="*/ 0 h 43"/>
                <a:gd name="T16" fmla="*/ 0 w 44"/>
                <a:gd name="T17" fmla="*/ 5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4" h="43">
                  <a:moveTo>
                    <a:pt x="0" y="5"/>
                  </a:moveTo>
                  <a:lnTo>
                    <a:pt x="0" y="5"/>
                  </a:lnTo>
                  <a:lnTo>
                    <a:pt x="25" y="29"/>
                  </a:lnTo>
                  <a:lnTo>
                    <a:pt x="43" y="43"/>
                  </a:lnTo>
                  <a:lnTo>
                    <a:pt x="44" y="38"/>
                  </a:lnTo>
                  <a:lnTo>
                    <a:pt x="28" y="23"/>
                  </a:lnTo>
                  <a:lnTo>
                    <a:pt x="5" y="0"/>
                  </a:lnTo>
                  <a:lnTo>
                    <a:pt x="0" y="5"/>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61" name="Freeform 18"/>
            <p:cNvSpPr>
              <a:spLocks/>
            </p:cNvSpPr>
            <p:nvPr/>
          </p:nvSpPr>
          <p:spPr bwMode="auto">
            <a:xfrm>
              <a:off x="389" y="735"/>
              <a:ext cx="66" cy="91"/>
            </a:xfrm>
            <a:custGeom>
              <a:avLst/>
              <a:gdLst>
                <a:gd name="T0" fmla="*/ 0 w 66"/>
                <a:gd name="T1" fmla="*/ 4 h 90"/>
                <a:gd name="T2" fmla="*/ 0 w 66"/>
                <a:gd name="T3" fmla="*/ 4 h 90"/>
                <a:gd name="T4" fmla="*/ 13 w 66"/>
                <a:gd name="T5" fmla="*/ 27 h 90"/>
                <a:gd name="T6" fmla="*/ 27 w 66"/>
                <a:gd name="T7" fmla="*/ 53 h 90"/>
                <a:gd name="T8" fmla="*/ 35 w 66"/>
                <a:gd name="T9" fmla="*/ 69 h 90"/>
                <a:gd name="T10" fmla="*/ 45 w 66"/>
                <a:gd name="T11" fmla="*/ 78 h 90"/>
                <a:gd name="T12" fmla="*/ 54 w 66"/>
                <a:gd name="T13" fmla="*/ 91 h 90"/>
                <a:gd name="T14" fmla="*/ 61 w 66"/>
                <a:gd name="T15" fmla="*/ 98 h 90"/>
                <a:gd name="T16" fmla="*/ 66 w 66"/>
                <a:gd name="T17" fmla="*/ 93 h 90"/>
                <a:gd name="T18" fmla="*/ 59 w 66"/>
                <a:gd name="T19" fmla="*/ 86 h 90"/>
                <a:gd name="T20" fmla="*/ 48 w 66"/>
                <a:gd name="T21" fmla="*/ 73 h 90"/>
                <a:gd name="T22" fmla="*/ 40 w 66"/>
                <a:gd name="T23" fmla="*/ 64 h 90"/>
                <a:gd name="T24" fmla="*/ 30 w 66"/>
                <a:gd name="T25" fmla="*/ 43 h 90"/>
                <a:gd name="T26" fmla="*/ 18 w 66"/>
                <a:gd name="T27" fmla="*/ 25 h 90"/>
                <a:gd name="T28" fmla="*/ 5 w 66"/>
                <a:gd name="T29" fmla="*/ 0 h 90"/>
                <a:gd name="T30" fmla="*/ 5 w 66"/>
                <a:gd name="T31" fmla="*/ 0 h 90"/>
                <a:gd name="T32" fmla="*/ 0 w 66"/>
                <a:gd name="T33" fmla="*/ 4 h 9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6" h="90">
                  <a:moveTo>
                    <a:pt x="0" y="4"/>
                  </a:moveTo>
                  <a:lnTo>
                    <a:pt x="0" y="4"/>
                  </a:lnTo>
                  <a:lnTo>
                    <a:pt x="13" y="27"/>
                  </a:lnTo>
                  <a:lnTo>
                    <a:pt x="27" y="45"/>
                  </a:lnTo>
                  <a:lnTo>
                    <a:pt x="35" y="61"/>
                  </a:lnTo>
                  <a:lnTo>
                    <a:pt x="45" y="70"/>
                  </a:lnTo>
                  <a:lnTo>
                    <a:pt x="54" y="83"/>
                  </a:lnTo>
                  <a:lnTo>
                    <a:pt x="61" y="90"/>
                  </a:lnTo>
                  <a:lnTo>
                    <a:pt x="66" y="85"/>
                  </a:lnTo>
                  <a:lnTo>
                    <a:pt x="59" y="78"/>
                  </a:lnTo>
                  <a:lnTo>
                    <a:pt x="48" y="65"/>
                  </a:lnTo>
                  <a:lnTo>
                    <a:pt x="40" y="56"/>
                  </a:lnTo>
                  <a:lnTo>
                    <a:pt x="30" y="43"/>
                  </a:lnTo>
                  <a:lnTo>
                    <a:pt x="18" y="25"/>
                  </a:lnTo>
                  <a:lnTo>
                    <a:pt x="5" y="0"/>
                  </a:lnTo>
                  <a:lnTo>
                    <a:pt x="0" y="4"/>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62" name="Freeform 19"/>
            <p:cNvSpPr>
              <a:spLocks/>
            </p:cNvSpPr>
            <p:nvPr/>
          </p:nvSpPr>
          <p:spPr bwMode="auto">
            <a:xfrm>
              <a:off x="290" y="565"/>
              <a:ext cx="104" cy="174"/>
            </a:xfrm>
            <a:custGeom>
              <a:avLst/>
              <a:gdLst>
                <a:gd name="T0" fmla="*/ 0 w 103"/>
                <a:gd name="T1" fmla="*/ 4 h 174"/>
                <a:gd name="T2" fmla="*/ 0 w 103"/>
                <a:gd name="T3" fmla="*/ 4 h 174"/>
                <a:gd name="T4" fmla="*/ 11 w 103"/>
                <a:gd name="T5" fmla="*/ 36 h 174"/>
                <a:gd name="T6" fmla="*/ 23 w 103"/>
                <a:gd name="T7" fmla="*/ 62 h 174"/>
                <a:gd name="T8" fmla="*/ 34 w 103"/>
                <a:gd name="T9" fmla="*/ 82 h 174"/>
                <a:gd name="T10" fmla="*/ 44 w 103"/>
                <a:gd name="T11" fmla="*/ 98 h 174"/>
                <a:gd name="T12" fmla="*/ 65 w 103"/>
                <a:gd name="T13" fmla="*/ 114 h 174"/>
                <a:gd name="T14" fmla="*/ 78 w 103"/>
                <a:gd name="T15" fmla="*/ 130 h 174"/>
                <a:gd name="T16" fmla="*/ 90 w 103"/>
                <a:gd name="T17" fmla="*/ 150 h 174"/>
                <a:gd name="T18" fmla="*/ 106 w 103"/>
                <a:gd name="T19" fmla="*/ 174 h 174"/>
                <a:gd name="T20" fmla="*/ 111 w 103"/>
                <a:gd name="T21" fmla="*/ 170 h 174"/>
                <a:gd name="T22" fmla="*/ 96 w 103"/>
                <a:gd name="T23" fmla="*/ 147 h 174"/>
                <a:gd name="T24" fmla="*/ 82 w 103"/>
                <a:gd name="T25" fmla="*/ 127 h 174"/>
                <a:gd name="T26" fmla="*/ 70 w 103"/>
                <a:gd name="T27" fmla="*/ 110 h 174"/>
                <a:gd name="T28" fmla="*/ 51 w 103"/>
                <a:gd name="T29" fmla="*/ 96 h 174"/>
                <a:gd name="T30" fmla="*/ 39 w 103"/>
                <a:gd name="T31" fmla="*/ 78 h 174"/>
                <a:gd name="T32" fmla="*/ 28 w 103"/>
                <a:gd name="T33" fmla="*/ 58 h 174"/>
                <a:gd name="T34" fmla="*/ 18 w 103"/>
                <a:gd name="T35" fmla="*/ 35 h 174"/>
                <a:gd name="T36" fmla="*/ 6 w 103"/>
                <a:gd name="T37" fmla="*/ 0 h 174"/>
                <a:gd name="T38" fmla="*/ 6 w 103"/>
                <a:gd name="T39" fmla="*/ 0 h 174"/>
                <a:gd name="T40" fmla="*/ 0 w 103"/>
                <a:gd name="T41" fmla="*/ 4 h 17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3" h="174">
                  <a:moveTo>
                    <a:pt x="0" y="4"/>
                  </a:moveTo>
                  <a:lnTo>
                    <a:pt x="0" y="4"/>
                  </a:lnTo>
                  <a:lnTo>
                    <a:pt x="11" y="36"/>
                  </a:lnTo>
                  <a:lnTo>
                    <a:pt x="23" y="62"/>
                  </a:lnTo>
                  <a:lnTo>
                    <a:pt x="34" y="82"/>
                  </a:lnTo>
                  <a:lnTo>
                    <a:pt x="44" y="98"/>
                  </a:lnTo>
                  <a:lnTo>
                    <a:pt x="57" y="114"/>
                  </a:lnTo>
                  <a:lnTo>
                    <a:pt x="70" y="130"/>
                  </a:lnTo>
                  <a:lnTo>
                    <a:pt x="82" y="150"/>
                  </a:lnTo>
                  <a:lnTo>
                    <a:pt x="98" y="174"/>
                  </a:lnTo>
                  <a:lnTo>
                    <a:pt x="103" y="170"/>
                  </a:lnTo>
                  <a:lnTo>
                    <a:pt x="88" y="147"/>
                  </a:lnTo>
                  <a:lnTo>
                    <a:pt x="74" y="127"/>
                  </a:lnTo>
                  <a:lnTo>
                    <a:pt x="62" y="110"/>
                  </a:lnTo>
                  <a:lnTo>
                    <a:pt x="51" y="96"/>
                  </a:lnTo>
                  <a:lnTo>
                    <a:pt x="39" y="78"/>
                  </a:lnTo>
                  <a:lnTo>
                    <a:pt x="28" y="58"/>
                  </a:lnTo>
                  <a:lnTo>
                    <a:pt x="18" y="35"/>
                  </a:lnTo>
                  <a:lnTo>
                    <a:pt x="6" y="0"/>
                  </a:lnTo>
                  <a:lnTo>
                    <a:pt x="0" y="4"/>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63" name="Freeform 20"/>
            <p:cNvSpPr>
              <a:spLocks/>
            </p:cNvSpPr>
            <p:nvPr/>
          </p:nvSpPr>
          <p:spPr bwMode="auto">
            <a:xfrm>
              <a:off x="246" y="390"/>
              <a:ext cx="50" cy="180"/>
            </a:xfrm>
            <a:custGeom>
              <a:avLst/>
              <a:gdLst>
                <a:gd name="T0" fmla="*/ 0 w 50"/>
                <a:gd name="T1" fmla="*/ 0 h 181"/>
                <a:gd name="T2" fmla="*/ 1 w 50"/>
                <a:gd name="T3" fmla="*/ 0 h 181"/>
                <a:gd name="T4" fmla="*/ 8 w 50"/>
                <a:gd name="T5" fmla="*/ 42 h 181"/>
                <a:gd name="T6" fmla="*/ 14 w 50"/>
                <a:gd name="T7" fmla="*/ 76 h 181"/>
                <a:gd name="T8" fmla="*/ 26 w 50"/>
                <a:gd name="T9" fmla="*/ 112 h 181"/>
                <a:gd name="T10" fmla="*/ 44 w 50"/>
                <a:gd name="T11" fmla="*/ 173 h 181"/>
                <a:gd name="T12" fmla="*/ 50 w 50"/>
                <a:gd name="T13" fmla="*/ 169 h 181"/>
                <a:gd name="T14" fmla="*/ 31 w 50"/>
                <a:gd name="T15" fmla="*/ 110 h 181"/>
                <a:gd name="T16" fmla="*/ 21 w 50"/>
                <a:gd name="T17" fmla="*/ 76 h 181"/>
                <a:gd name="T18" fmla="*/ 13 w 50"/>
                <a:gd name="T19" fmla="*/ 40 h 181"/>
                <a:gd name="T20" fmla="*/ 8 w 50"/>
                <a:gd name="T21" fmla="*/ 0 h 181"/>
                <a:gd name="T22" fmla="*/ 8 w 50"/>
                <a:gd name="T23" fmla="*/ 0 h 181"/>
                <a:gd name="T24" fmla="*/ 0 w 50"/>
                <a:gd name="T25" fmla="*/ 0 h 18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0" h="181">
                  <a:moveTo>
                    <a:pt x="0" y="0"/>
                  </a:moveTo>
                  <a:lnTo>
                    <a:pt x="1" y="0"/>
                  </a:lnTo>
                  <a:lnTo>
                    <a:pt x="8" y="42"/>
                  </a:lnTo>
                  <a:lnTo>
                    <a:pt x="14" y="76"/>
                  </a:lnTo>
                  <a:lnTo>
                    <a:pt x="26" y="120"/>
                  </a:lnTo>
                  <a:lnTo>
                    <a:pt x="44" y="181"/>
                  </a:lnTo>
                  <a:lnTo>
                    <a:pt x="50" y="177"/>
                  </a:lnTo>
                  <a:lnTo>
                    <a:pt x="31" y="118"/>
                  </a:lnTo>
                  <a:lnTo>
                    <a:pt x="21" y="76"/>
                  </a:lnTo>
                  <a:lnTo>
                    <a:pt x="13" y="40"/>
                  </a:lnTo>
                  <a:lnTo>
                    <a:pt x="8" y="0"/>
                  </a:lnTo>
                  <a:lnTo>
                    <a:pt x="0" y="0"/>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64" name="Freeform 21"/>
            <p:cNvSpPr>
              <a:spLocks/>
            </p:cNvSpPr>
            <p:nvPr/>
          </p:nvSpPr>
          <p:spPr bwMode="auto">
            <a:xfrm>
              <a:off x="241" y="240"/>
              <a:ext cx="12" cy="149"/>
            </a:xfrm>
            <a:custGeom>
              <a:avLst/>
              <a:gdLst>
                <a:gd name="T0" fmla="*/ 4 w 12"/>
                <a:gd name="T1" fmla="*/ 0 h 148"/>
                <a:gd name="T2" fmla="*/ 0 w 12"/>
                <a:gd name="T3" fmla="*/ 6 h 148"/>
                <a:gd name="T4" fmla="*/ 0 w 12"/>
                <a:gd name="T5" fmla="*/ 19 h 148"/>
                <a:gd name="T6" fmla="*/ 0 w 12"/>
                <a:gd name="T7" fmla="*/ 56 h 148"/>
                <a:gd name="T8" fmla="*/ 2 w 12"/>
                <a:gd name="T9" fmla="*/ 111 h 148"/>
                <a:gd name="T10" fmla="*/ 4 w 12"/>
                <a:gd name="T11" fmla="*/ 156 h 148"/>
                <a:gd name="T12" fmla="*/ 12 w 12"/>
                <a:gd name="T13" fmla="*/ 156 h 148"/>
                <a:gd name="T14" fmla="*/ 7 w 12"/>
                <a:gd name="T15" fmla="*/ 111 h 148"/>
                <a:gd name="T16" fmla="*/ 5 w 12"/>
                <a:gd name="T17" fmla="*/ 56 h 148"/>
                <a:gd name="T18" fmla="*/ 5 w 12"/>
                <a:gd name="T19" fmla="*/ 19 h 148"/>
                <a:gd name="T20" fmla="*/ 5 w 12"/>
                <a:gd name="T21" fmla="*/ 6 h 148"/>
                <a:gd name="T22" fmla="*/ 4 w 12"/>
                <a:gd name="T23" fmla="*/ 8 h 148"/>
                <a:gd name="T24" fmla="*/ 4 w 12"/>
                <a:gd name="T25" fmla="*/ 0 h 148"/>
                <a:gd name="T26" fmla="*/ 0 w 12"/>
                <a:gd name="T27" fmla="*/ 0 h 148"/>
                <a:gd name="T28" fmla="*/ 0 w 12"/>
                <a:gd name="T29" fmla="*/ 6 h 148"/>
                <a:gd name="T30" fmla="*/ 4 w 12"/>
                <a:gd name="T31" fmla="*/ 0 h 1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 h="148">
                  <a:moveTo>
                    <a:pt x="4" y="0"/>
                  </a:moveTo>
                  <a:lnTo>
                    <a:pt x="0" y="6"/>
                  </a:lnTo>
                  <a:lnTo>
                    <a:pt x="0" y="19"/>
                  </a:lnTo>
                  <a:lnTo>
                    <a:pt x="0" y="56"/>
                  </a:lnTo>
                  <a:lnTo>
                    <a:pt x="2" y="103"/>
                  </a:lnTo>
                  <a:lnTo>
                    <a:pt x="4" y="148"/>
                  </a:lnTo>
                  <a:lnTo>
                    <a:pt x="12" y="148"/>
                  </a:lnTo>
                  <a:lnTo>
                    <a:pt x="7" y="103"/>
                  </a:lnTo>
                  <a:lnTo>
                    <a:pt x="5" y="56"/>
                  </a:lnTo>
                  <a:lnTo>
                    <a:pt x="5" y="19"/>
                  </a:lnTo>
                  <a:lnTo>
                    <a:pt x="5" y="6"/>
                  </a:lnTo>
                  <a:lnTo>
                    <a:pt x="4" y="8"/>
                  </a:lnTo>
                  <a:lnTo>
                    <a:pt x="4" y="0"/>
                  </a:lnTo>
                  <a:lnTo>
                    <a:pt x="0" y="0"/>
                  </a:lnTo>
                  <a:lnTo>
                    <a:pt x="0" y="6"/>
                  </a:lnTo>
                  <a:lnTo>
                    <a:pt x="4" y="0"/>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65" name="Freeform 22"/>
            <p:cNvSpPr>
              <a:spLocks/>
            </p:cNvSpPr>
            <p:nvPr/>
          </p:nvSpPr>
          <p:spPr bwMode="auto">
            <a:xfrm>
              <a:off x="146" y="197"/>
              <a:ext cx="514" cy="654"/>
            </a:xfrm>
            <a:custGeom>
              <a:avLst/>
              <a:gdLst>
                <a:gd name="T0" fmla="*/ 510 w 514"/>
                <a:gd name="T1" fmla="*/ 2 h 655"/>
                <a:gd name="T2" fmla="*/ 511 w 514"/>
                <a:gd name="T3" fmla="*/ 0 h 655"/>
                <a:gd name="T4" fmla="*/ 513 w 514"/>
                <a:gd name="T5" fmla="*/ 2 h 655"/>
                <a:gd name="T6" fmla="*/ 513 w 514"/>
                <a:gd name="T7" fmla="*/ 17 h 655"/>
                <a:gd name="T8" fmla="*/ 508 w 514"/>
                <a:gd name="T9" fmla="*/ 60 h 655"/>
                <a:gd name="T10" fmla="*/ 506 w 514"/>
                <a:gd name="T11" fmla="*/ 105 h 655"/>
                <a:gd name="T12" fmla="*/ 503 w 514"/>
                <a:gd name="T13" fmla="*/ 141 h 655"/>
                <a:gd name="T14" fmla="*/ 498 w 514"/>
                <a:gd name="T15" fmla="*/ 181 h 655"/>
                <a:gd name="T16" fmla="*/ 492 w 514"/>
                <a:gd name="T17" fmla="*/ 215 h 655"/>
                <a:gd name="T18" fmla="*/ 485 w 514"/>
                <a:gd name="T19" fmla="*/ 249 h 655"/>
                <a:gd name="T20" fmla="*/ 475 w 514"/>
                <a:gd name="T21" fmla="*/ 287 h 655"/>
                <a:gd name="T22" fmla="*/ 464 w 514"/>
                <a:gd name="T23" fmla="*/ 330 h 655"/>
                <a:gd name="T24" fmla="*/ 441 w 514"/>
                <a:gd name="T25" fmla="*/ 400 h 655"/>
                <a:gd name="T26" fmla="*/ 421 w 514"/>
                <a:gd name="T27" fmla="*/ 447 h 655"/>
                <a:gd name="T28" fmla="*/ 396 w 514"/>
                <a:gd name="T29" fmla="*/ 496 h 655"/>
                <a:gd name="T30" fmla="*/ 359 w 514"/>
                <a:gd name="T31" fmla="*/ 548 h 655"/>
                <a:gd name="T32" fmla="*/ 316 w 514"/>
                <a:gd name="T33" fmla="*/ 597 h 655"/>
                <a:gd name="T34" fmla="*/ 280 w 514"/>
                <a:gd name="T35" fmla="*/ 633 h 655"/>
                <a:gd name="T36" fmla="*/ 269 w 514"/>
                <a:gd name="T37" fmla="*/ 644 h 655"/>
                <a:gd name="T38" fmla="*/ 265 w 514"/>
                <a:gd name="T39" fmla="*/ 647 h 655"/>
                <a:gd name="T40" fmla="*/ 259 w 514"/>
                <a:gd name="T41" fmla="*/ 642 h 655"/>
                <a:gd name="T42" fmla="*/ 247 w 514"/>
                <a:gd name="T43" fmla="*/ 633 h 655"/>
                <a:gd name="T44" fmla="*/ 226 w 514"/>
                <a:gd name="T45" fmla="*/ 617 h 655"/>
                <a:gd name="T46" fmla="*/ 218 w 514"/>
                <a:gd name="T47" fmla="*/ 608 h 655"/>
                <a:gd name="T48" fmla="*/ 206 w 514"/>
                <a:gd name="T49" fmla="*/ 592 h 655"/>
                <a:gd name="T50" fmla="*/ 185 w 514"/>
                <a:gd name="T51" fmla="*/ 568 h 655"/>
                <a:gd name="T52" fmla="*/ 160 w 514"/>
                <a:gd name="T53" fmla="*/ 530 h 655"/>
                <a:gd name="T54" fmla="*/ 116 w 514"/>
                <a:gd name="T55" fmla="*/ 454 h 655"/>
                <a:gd name="T56" fmla="*/ 82 w 514"/>
                <a:gd name="T57" fmla="*/ 382 h 655"/>
                <a:gd name="T58" fmla="*/ 65 w 514"/>
                <a:gd name="T59" fmla="*/ 341 h 655"/>
                <a:gd name="T60" fmla="*/ 47 w 514"/>
                <a:gd name="T61" fmla="*/ 293 h 655"/>
                <a:gd name="T62" fmla="*/ 24 w 514"/>
                <a:gd name="T63" fmla="*/ 206 h 655"/>
                <a:gd name="T64" fmla="*/ 11 w 514"/>
                <a:gd name="T65" fmla="*/ 132 h 655"/>
                <a:gd name="T66" fmla="*/ 5 w 514"/>
                <a:gd name="T67" fmla="*/ 82 h 655"/>
                <a:gd name="T68" fmla="*/ 1 w 514"/>
                <a:gd name="T69" fmla="*/ 35 h 655"/>
                <a:gd name="T70" fmla="*/ 0 w 514"/>
                <a:gd name="T71" fmla="*/ 11 h 655"/>
                <a:gd name="T72" fmla="*/ 1 w 514"/>
                <a:gd name="T73" fmla="*/ 2 h 65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14" h="655">
                  <a:moveTo>
                    <a:pt x="1" y="2"/>
                  </a:moveTo>
                  <a:lnTo>
                    <a:pt x="510" y="2"/>
                  </a:lnTo>
                  <a:lnTo>
                    <a:pt x="511" y="2"/>
                  </a:lnTo>
                  <a:lnTo>
                    <a:pt x="511" y="0"/>
                  </a:lnTo>
                  <a:lnTo>
                    <a:pt x="513" y="0"/>
                  </a:lnTo>
                  <a:lnTo>
                    <a:pt x="513" y="2"/>
                  </a:lnTo>
                  <a:lnTo>
                    <a:pt x="514" y="8"/>
                  </a:lnTo>
                  <a:lnTo>
                    <a:pt x="513" y="17"/>
                  </a:lnTo>
                  <a:lnTo>
                    <a:pt x="511" y="29"/>
                  </a:lnTo>
                  <a:lnTo>
                    <a:pt x="508" y="60"/>
                  </a:lnTo>
                  <a:lnTo>
                    <a:pt x="508" y="89"/>
                  </a:lnTo>
                  <a:lnTo>
                    <a:pt x="506" y="105"/>
                  </a:lnTo>
                  <a:lnTo>
                    <a:pt x="505" y="121"/>
                  </a:lnTo>
                  <a:lnTo>
                    <a:pt x="503" y="141"/>
                  </a:lnTo>
                  <a:lnTo>
                    <a:pt x="500" y="161"/>
                  </a:lnTo>
                  <a:lnTo>
                    <a:pt x="498" y="181"/>
                  </a:lnTo>
                  <a:lnTo>
                    <a:pt x="495" y="199"/>
                  </a:lnTo>
                  <a:lnTo>
                    <a:pt x="492" y="215"/>
                  </a:lnTo>
                  <a:lnTo>
                    <a:pt x="490" y="231"/>
                  </a:lnTo>
                  <a:lnTo>
                    <a:pt x="485" y="249"/>
                  </a:lnTo>
                  <a:lnTo>
                    <a:pt x="480" y="267"/>
                  </a:lnTo>
                  <a:lnTo>
                    <a:pt x="475" y="287"/>
                  </a:lnTo>
                  <a:lnTo>
                    <a:pt x="469" y="311"/>
                  </a:lnTo>
                  <a:lnTo>
                    <a:pt x="464" y="338"/>
                  </a:lnTo>
                  <a:lnTo>
                    <a:pt x="455" y="361"/>
                  </a:lnTo>
                  <a:lnTo>
                    <a:pt x="441" y="408"/>
                  </a:lnTo>
                  <a:lnTo>
                    <a:pt x="433" y="432"/>
                  </a:lnTo>
                  <a:lnTo>
                    <a:pt x="421" y="455"/>
                  </a:lnTo>
                  <a:lnTo>
                    <a:pt x="410" y="479"/>
                  </a:lnTo>
                  <a:lnTo>
                    <a:pt x="396" y="504"/>
                  </a:lnTo>
                  <a:lnTo>
                    <a:pt x="380" y="529"/>
                  </a:lnTo>
                  <a:lnTo>
                    <a:pt x="359" y="556"/>
                  </a:lnTo>
                  <a:lnTo>
                    <a:pt x="337" y="581"/>
                  </a:lnTo>
                  <a:lnTo>
                    <a:pt x="316" y="605"/>
                  </a:lnTo>
                  <a:lnTo>
                    <a:pt x="295" y="625"/>
                  </a:lnTo>
                  <a:lnTo>
                    <a:pt x="280" y="641"/>
                  </a:lnTo>
                  <a:lnTo>
                    <a:pt x="273" y="646"/>
                  </a:lnTo>
                  <a:lnTo>
                    <a:pt x="269" y="652"/>
                  </a:lnTo>
                  <a:lnTo>
                    <a:pt x="267" y="654"/>
                  </a:lnTo>
                  <a:lnTo>
                    <a:pt x="265" y="655"/>
                  </a:lnTo>
                  <a:lnTo>
                    <a:pt x="264" y="654"/>
                  </a:lnTo>
                  <a:lnTo>
                    <a:pt x="259" y="650"/>
                  </a:lnTo>
                  <a:lnTo>
                    <a:pt x="254" y="646"/>
                  </a:lnTo>
                  <a:lnTo>
                    <a:pt x="247" y="641"/>
                  </a:lnTo>
                  <a:lnTo>
                    <a:pt x="232" y="630"/>
                  </a:lnTo>
                  <a:lnTo>
                    <a:pt x="226" y="625"/>
                  </a:lnTo>
                  <a:lnTo>
                    <a:pt x="223" y="619"/>
                  </a:lnTo>
                  <a:lnTo>
                    <a:pt x="218" y="616"/>
                  </a:lnTo>
                  <a:lnTo>
                    <a:pt x="213" y="609"/>
                  </a:lnTo>
                  <a:lnTo>
                    <a:pt x="206" y="600"/>
                  </a:lnTo>
                  <a:lnTo>
                    <a:pt x="196" y="589"/>
                  </a:lnTo>
                  <a:lnTo>
                    <a:pt x="185" y="576"/>
                  </a:lnTo>
                  <a:lnTo>
                    <a:pt x="173" y="558"/>
                  </a:lnTo>
                  <a:lnTo>
                    <a:pt x="160" y="538"/>
                  </a:lnTo>
                  <a:lnTo>
                    <a:pt x="144" y="515"/>
                  </a:lnTo>
                  <a:lnTo>
                    <a:pt x="116" y="462"/>
                  </a:lnTo>
                  <a:lnTo>
                    <a:pt x="91" y="414"/>
                  </a:lnTo>
                  <a:lnTo>
                    <a:pt x="82" y="390"/>
                  </a:lnTo>
                  <a:lnTo>
                    <a:pt x="72" y="369"/>
                  </a:lnTo>
                  <a:lnTo>
                    <a:pt x="65" y="349"/>
                  </a:lnTo>
                  <a:lnTo>
                    <a:pt x="57" y="331"/>
                  </a:lnTo>
                  <a:lnTo>
                    <a:pt x="47" y="293"/>
                  </a:lnTo>
                  <a:lnTo>
                    <a:pt x="36" y="251"/>
                  </a:lnTo>
                  <a:lnTo>
                    <a:pt x="24" y="206"/>
                  </a:lnTo>
                  <a:lnTo>
                    <a:pt x="16" y="157"/>
                  </a:lnTo>
                  <a:lnTo>
                    <a:pt x="11" y="132"/>
                  </a:lnTo>
                  <a:lnTo>
                    <a:pt x="8" y="107"/>
                  </a:lnTo>
                  <a:lnTo>
                    <a:pt x="5" y="82"/>
                  </a:lnTo>
                  <a:lnTo>
                    <a:pt x="3" y="56"/>
                  </a:lnTo>
                  <a:lnTo>
                    <a:pt x="1" y="35"/>
                  </a:lnTo>
                  <a:lnTo>
                    <a:pt x="0" y="17"/>
                  </a:lnTo>
                  <a:lnTo>
                    <a:pt x="0" y="11"/>
                  </a:lnTo>
                  <a:lnTo>
                    <a:pt x="0" y="6"/>
                  </a:lnTo>
                  <a:lnTo>
                    <a:pt x="1" y="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66" name="Freeform 23"/>
            <p:cNvSpPr>
              <a:spLocks/>
            </p:cNvSpPr>
            <p:nvPr/>
          </p:nvSpPr>
          <p:spPr bwMode="auto">
            <a:xfrm>
              <a:off x="148" y="199"/>
              <a:ext cx="184" cy="174"/>
            </a:xfrm>
            <a:custGeom>
              <a:avLst/>
              <a:gdLst>
                <a:gd name="T0" fmla="*/ 17 w 184"/>
                <a:gd name="T1" fmla="*/ 0 h 175"/>
                <a:gd name="T2" fmla="*/ 184 w 184"/>
                <a:gd name="T3" fmla="*/ 0 h 175"/>
                <a:gd name="T4" fmla="*/ 182 w 184"/>
                <a:gd name="T5" fmla="*/ 167 h 175"/>
                <a:gd name="T6" fmla="*/ 15 w 184"/>
                <a:gd name="T7" fmla="*/ 167 h 175"/>
                <a:gd name="T8" fmla="*/ 15 w 184"/>
                <a:gd name="T9" fmla="*/ 167 h 175"/>
                <a:gd name="T10" fmla="*/ 17 w 184"/>
                <a:gd name="T11" fmla="*/ 167 h 175"/>
                <a:gd name="T12" fmla="*/ 18 w 184"/>
                <a:gd name="T13" fmla="*/ 164 h 175"/>
                <a:gd name="T14" fmla="*/ 17 w 184"/>
                <a:gd name="T15" fmla="*/ 160 h 175"/>
                <a:gd name="T16" fmla="*/ 15 w 184"/>
                <a:gd name="T17" fmla="*/ 153 h 175"/>
                <a:gd name="T18" fmla="*/ 15 w 184"/>
                <a:gd name="T19" fmla="*/ 149 h 175"/>
                <a:gd name="T20" fmla="*/ 15 w 184"/>
                <a:gd name="T21" fmla="*/ 146 h 175"/>
                <a:gd name="T22" fmla="*/ 15 w 184"/>
                <a:gd name="T23" fmla="*/ 140 h 175"/>
                <a:gd name="T24" fmla="*/ 13 w 184"/>
                <a:gd name="T25" fmla="*/ 131 h 175"/>
                <a:gd name="T26" fmla="*/ 12 w 184"/>
                <a:gd name="T27" fmla="*/ 124 h 175"/>
                <a:gd name="T28" fmla="*/ 10 w 184"/>
                <a:gd name="T29" fmla="*/ 115 h 175"/>
                <a:gd name="T30" fmla="*/ 8 w 184"/>
                <a:gd name="T31" fmla="*/ 104 h 175"/>
                <a:gd name="T32" fmla="*/ 8 w 184"/>
                <a:gd name="T33" fmla="*/ 95 h 175"/>
                <a:gd name="T34" fmla="*/ 7 w 184"/>
                <a:gd name="T35" fmla="*/ 87 h 175"/>
                <a:gd name="T36" fmla="*/ 5 w 184"/>
                <a:gd name="T37" fmla="*/ 85 h 175"/>
                <a:gd name="T38" fmla="*/ 2 w 184"/>
                <a:gd name="T39" fmla="*/ 65 h 175"/>
                <a:gd name="T40" fmla="*/ 2 w 184"/>
                <a:gd name="T41" fmla="*/ 45 h 175"/>
                <a:gd name="T42" fmla="*/ 2 w 184"/>
                <a:gd name="T43" fmla="*/ 40 h 175"/>
                <a:gd name="T44" fmla="*/ 2 w 184"/>
                <a:gd name="T45" fmla="*/ 33 h 175"/>
                <a:gd name="T46" fmla="*/ 2 w 184"/>
                <a:gd name="T47" fmla="*/ 20 h 175"/>
                <a:gd name="T48" fmla="*/ 0 w 184"/>
                <a:gd name="T49" fmla="*/ 11 h 175"/>
                <a:gd name="T50" fmla="*/ 0 w 184"/>
                <a:gd name="T51" fmla="*/ 6 h 175"/>
                <a:gd name="T52" fmla="*/ 0 w 184"/>
                <a:gd name="T53" fmla="*/ 2 h 175"/>
                <a:gd name="T54" fmla="*/ 0 w 184"/>
                <a:gd name="T55" fmla="*/ 0 h 175"/>
                <a:gd name="T56" fmla="*/ 17 w 184"/>
                <a:gd name="T57" fmla="*/ 0 h 17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84" h="175">
                  <a:moveTo>
                    <a:pt x="17" y="0"/>
                  </a:moveTo>
                  <a:lnTo>
                    <a:pt x="184" y="0"/>
                  </a:lnTo>
                  <a:lnTo>
                    <a:pt x="182" y="175"/>
                  </a:lnTo>
                  <a:lnTo>
                    <a:pt x="15" y="175"/>
                  </a:lnTo>
                  <a:lnTo>
                    <a:pt x="17" y="175"/>
                  </a:lnTo>
                  <a:lnTo>
                    <a:pt x="18" y="172"/>
                  </a:lnTo>
                  <a:lnTo>
                    <a:pt x="17" y="168"/>
                  </a:lnTo>
                  <a:lnTo>
                    <a:pt x="15" y="161"/>
                  </a:lnTo>
                  <a:lnTo>
                    <a:pt x="15" y="157"/>
                  </a:lnTo>
                  <a:lnTo>
                    <a:pt x="15" y="154"/>
                  </a:lnTo>
                  <a:lnTo>
                    <a:pt x="15" y="148"/>
                  </a:lnTo>
                  <a:lnTo>
                    <a:pt x="13" y="139"/>
                  </a:lnTo>
                  <a:lnTo>
                    <a:pt x="12" y="132"/>
                  </a:lnTo>
                  <a:lnTo>
                    <a:pt x="10" y="123"/>
                  </a:lnTo>
                  <a:lnTo>
                    <a:pt x="8" y="112"/>
                  </a:lnTo>
                  <a:lnTo>
                    <a:pt x="8" y="103"/>
                  </a:lnTo>
                  <a:lnTo>
                    <a:pt x="7" y="94"/>
                  </a:lnTo>
                  <a:lnTo>
                    <a:pt x="5" y="85"/>
                  </a:lnTo>
                  <a:lnTo>
                    <a:pt x="2" y="65"/>
                  </a:lnTo>
                  <a:lnTo>
                    <a:pt x="2" y="45"/>
                  </a:lnTo>
                  <a:lnTo>
                    <a:pt x="2" y="40"/>
                  </a:lnTo>
                  <a:lnTo>
                    <a:pt x="2" y="33"/>
                  </a:lnTo>
                  <a:lnTo>
                    <a:pt x="2" y="20"/>
                  </a:lnTo>
                  <a:lnTo>
                    <a:pt x="0" y="11"/>
                  </a:lnTo>
                  <a:lnTo>
                    <a:pt x="0" y="6"/>
                  </a:lnTo>
                  <a:lnTo>
                    <a:pt x="0" y="2"/>
                  </a:lnTo>
                  <a:lnTo>
                    <a:pt x="0" y="0"/>
                  </a:lnTo>
                  <a:lnTo>
                    <a:pt x="17" y="0"/>
                  </a:lnTo>
                  <a:close/>
                </a:path>
              </a:pathLst>
            </a:custGeom>
            <a:solidFill>
              <a:srgbClr val="61BFF3"/>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67" name="Freeform 24"/>
            <p:cNvSpPr>
              <a:spLocks/>
            </p:cNvSpPr>
            <p:nvPr/>
          </p:nvSpPr>
          <p:spPr bwMode="auto">
            <a:xfrm>
              <a:off x="160" y="206"/>
              <a:ext cx="59" cy="89"/>
            </a:xfrm>
            <a:custGeom>
              <a:avLst/>
              <a:gdLst>
                <a:gd name="T0" fmla="*/ 20 w 58"/>
                <a:gd name="T1" fmla="*/ 25 h 89"/>
                <a:gd name="T2" fmla="*/ 22 w 58"/>
                <a:gd name="T3" fmla="*/ 24 h 89"/>
                <a:gd name="T4" fmla="*/ 20 w 58"/>
                <a:gd name="T5" fmla="*/ 18 h 89"/>
                <a:gd name="T6" fmla="*/ 20 w 58"/>
                <a:gd name="T7" fmla="*/ 15 h 89"/>
                <a:gd name="T8" fmla="*/ 25 w 58"/>
                <a:gd name="T9" fmla="*/ 13 h 89"/>
                <a:gd name="T10" fmla="*/ 23 w 58"/>
                <a:gd name="T11" fmla="*/ 11 h 89"/>
                <a:gd name="T12" fmla="*/ 27 w 58"/>
                <a:gd name="T13" fmla="*/ 7 h 89"/>
                <a:gd name="T14" fmla="*/ 38 w 58"/>
                <a:gd name="T15" fmla="*/ 6 h 89"/>
                <a:gd name="T16" fmla="*/ 41 w 58"/>
                <a:gd name="T17" fmla="*/ 4 h 89"/>
                <a:gd name="T18" fmla="*/ 48 w 58"/>
                <a:gd name="T19" fmla="*/ 2 h 89"/>
                <a:gd name="T20" fmla="*/ 49 w 58"/>
                <a:gd name="T21" fmla="*/ 4 h 89"/>
                <a:gd name="T22" fmla="*/ 49 w 58"/>
                <a:gd name="T23" fmla="*/ 7 h 89"/>
                <a:gd name="T24" fmla="*/ 49 w 58"/>
                <a:gd name="T25" fmla="*/ 9 h 89"/>
                <a:gd name="T26" fmla="*/ 51 w 58"/>
                <a:gd name="T27" fmla="*/ 27 h 89"/>
                <a:gd name="T28" fmla="*/ 46 w 58"/>
                <a:gd name="T29" fmla="*/ 33 h 89"/>
                <a:gd name="T30" fmla="*/ 41 w 58"/>
                <a:gd name="T31" fmla="*/ 34 h 89"/>
                <a:gd name="T32" fmla="*/ 41 w 58"/>
                <a:gd name="T33" fmla="*/ 42 h 89"/>
                <a:gd name="T34" fmla="*/ 44 w 58"/>
                <a:gd name="T35" fmla="*/ 45 h 89"/>
                <a:gd name="T36" fmla="*/ 46 w 58"/>
                <a:gd name="T37" fmla="*/ 54 h 89"/>
                <a:gd name="T38" fmla="*/ 49 w 58"/>
                <a:gd name="T39" fmla="*/ 33 h 89"/>
                <a:gd name="T40" fmla="*/ 51 w 58"/>
                <a:gd name="T41" fmla="*/ 31 h 89"/>
                <a:gd name="T42" fmla="*/ 54 w 58"/>
                <a:gd name="T43" fmla="*/ 31 h 89"/>
                <a:gd name="T44" fmla="*/ 59 w 58"/>
                <a:gd name="T45" fmla="*/ 31 h 89"/>
                <a:gd name="T46" fmla="*/ 66 w 58"/>
                <a:gd name="T47" fmla="*/ 38 h 89"/>
                <a:gd name="T48" fmla="*/ 59 w 58"/>
                <a:gd name="T49" fmla="*/ 40 h 89"/>
                <a:gd name="T50" fmla="*/ 54 w 58"/>
                <a:gd name="T51" fmla="*/ 34 h 89"/>
                <a:gd name="T52" fmla="*/ 51 w 58"/>
                <a:gd name="T53" fmla="*/ 34 h 89"/>
                <a:gd name="T54" fmla="*/ 49 w 58"/>
                <a:gd name="T55" fmla="*/ 36 h 89"/>
                <a:gd name="T56" fmla="*/ 51 w 58"/>
                <a:gd name="T57" fmla="*/ 40 h 89"/>
                <a:gd name="T58" fmla="*/ 51 w 58"/>
                <a:gd name="T59" fmla="*/ 51 h 89"/>
                <a:gd name="T60" fmla="*/ 44 w 58"/>
                <a:gd name="T61" fmla="*/ 62 h 89"/>
                <a:gd name="T62" fmla="*/ 48 w 58"/>
                <a:gd name="T63" fmla="*/ 81 h 89"/>
                <a:gd name="T64" fmla="*/ 41 w 58"/>
                <a:gd name="T65" fmla="*/ 89 h 89"/>
                <a:gd name="T66" fmla="*/ 23 w 58"/>
                <a:gd name="T67" fmla="*/ 83 h 89"/>
                <a:gd name="T68" fmla="*/ 23 w 58"/>
                <a:gd name="T69" fmla="*/ 78 h 89"/>
                <a:gd name="T70" fmla="*/ 38 w 58"/>
                <a:gd name="T71" fmla="*/ 76 h 89"/>
                <a:gd name="T72" fmla="*/ 38 w 58"/>
                <a:gd name="T73" fmla="*/ 72 h 89"/>
                <a:gd name="T74" fmla="*/ 23 w 58"/>
                <a:gd name="T75" fmla="*/ 72 h 89"/>
                <a:gd name="T76" fmla="*/ 12 w 58"/>
                <a:gd name="T77" fmla="*/ 65 h 89"/>
                <a:gd name="T78" fmla="*/ 9 w 58"/>
                <a:gd name="T79" fmla="*/ 58 h 89"/>
                <a:gd name="T80" fmla="*/ 12 w 58"/>
                <a:gd name="T81" fmla="*/ 54 h 89"/>
                <a:gd name="T82" fmla="*/ 15 w 58"/>
                <a:gd name="T83" fmla="*/ 53 h 89"/>
                <a:gd name="T84" fmla="*/ 18 w 58"/>
                <a:gd name="T85" fmla="*/ 60 h 89"/>
                <a:gd name="T86" fmla="*/ 20 w 58"/>
                <a:gd name="T87" fmla="*/ 60 h 89"/>
                <a:gd name="T88" fmla="*/ 18 w 58"/>
                <a:gd name="T89" fmla="*/ 51 h 89"/>
                <a:gd name="T90" fmla="*/ 23 w 58"/>
                <a:gd name="T91" fmla="*/ 51 h 89"/>
                <a:gd name="T92" fmla="*/ 23 w 58"/>
                <a:gd name="T93" fmla="*/ 47 h 89"/>
                <a:gd name="T94" fmla="*/ 17 w 58"/>
                <a:gd name="T95" fmla="*/ 47 h 89"/>
                <a:gd name="T96" fmla="*/ 0 w 58"/>
                <a:gd name="T97" fmla="*/ 43 h 89"/>
                <a:gd name="T98" fmla="*/ 4 w 58"/>
                <a:gd name="T99" fmla="*/ 31 h 89"/>
                <a:gd name="T100" fmla="*/ 7 w 58"/>
                <a:gd name="T101" fmla="*/ 34 h 89"/>
                <a:gd name="T102" fmla="*/ 10 w 58"/>
                <a:gd name="T103" fmla="*/ 40 h 89"/>
                <a:gd name="T104" fmla="*/ 15 w 58"/>
                <a:gd name="T105" fmla="*/ 38 h 89"/>
                <a:gd name="T106" fmla="*/ 14 w 58"/>
                <a:gd name="T107" fmla="*/ 34 h 89"/>
                <a:gd name="T108" fmla="*/ 10 w 58"/>
                <a:gd name="T109" fmla="*/ 31 h 89"/>
                <a:gd name="T110" fmla="*/ 7 w 58"/>
                <a:gd name="T111" fmla="*/ 25 h 89"/>
                <a:gd name="T112" fmla="*/ 5 w 58"/>
                <a:gd name="T113" fmla="*/ 20 h 89"/>
                <a:gd name="T114" fmla="*/ 7 w 58"/>
                <a:gd name="T115" fmla="*/ 15 h 89"/>
                <a:gd name="T116" fmla="*/ 12 w 58"/>
                <a:gd name="T117" fmla="*/ 15 h 89"/>
                <a:gd name="T118" fmla="*/ 15 w 58"/>
                <a:gd name="T119" fmla="*/ 24 h 8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58" h="89">
                  <a:moveTo>
                    <a:pt x="15" y="24"/>
                  </a:moveTo>
                  <a:lnTo>
                    <a:pt x="15" y="24"/>
                  </a:lnTo>
                  <a:lnTo>
                    <a:pt x="15" y="25"/>
                  </a:lnTo>
                  <a:lnTo>
                    <a:pt x="17" y="25"/>
                  </a:lnTo>
                  <a:lnTo>
                    <a:pt x="20" y="25"/>
                  </a:lnTo>
                  <a:lnTo>
                    <a:pt x="20" y="24"/>
                  </a:lnTo>
                  <a:lnTo>
                    <a:pt x="22" y="24"/>
                  </a:lnTo>
                  <a:lnTo>
                    <a:pt x="22" y="20"/>
                  </a:lnTo>
                  <a:lnTo>
                    <a:pt x="20" y="20"/>
                  </a:lnTo>
                  <a:lnTo>
                    <a:pt x="20" y="18"/>
                  </a:lnTo>
                  <a:lnTo>
                    <a:pt x="20" y="16"/>
                  </a:lnTo>
                  <a:lnTo>
                    <a:pt x="18" y="16"/>
                  </a:lnTo>
                  <a:lnTo>
                    <a:pt x="20" y="16"/>
                  </a:lnTo>
                  <a:lnTo>
                    <a:pt x="20" y="15"/>
                  </a:lnTo>
                  <a:lnTo>
                    <a:pt x="22" y="15"/>
                  </a:lnTo>
                  <a:lnTo>
                    <a:pt x="23" y="15"/>
                  </a:lnTo>
                  <a:lnTo>
                    <a:pt x="25" y="15"/>
                  </a:lnTo>
                  <a:lnTo>
                    <a:pt x="25" y="13"/>
                  </a:lnTo>
                  <a:lnTo>
                    <a:pt x="23" y="13"/>
                  </a:lnTo>
                  <a:lnTo>
                    <a:pt x="23" y="11"/>
                  </a:lnTo>
                  <a:lnTo>
                    <a:pt x="25" y="11"/>
                  </a:lnTo>
                  <a:lnTo>
                    <a:pt x="25" y="9"/>
                  </a:lnTo>
                  <a:lnTo>
                    <a:pt x="27" y="9"/>
                  </a:lnTo>
                  <a:lnTo>
                    <a:pt x="27" y="7"/>
                  </a:lnTo>
                  <a:lnTo>
                    <a:pt x="28" y="7"/>
                  </a:lnTo>
                  <a:lnTo>
                    <a:pt x="28" y="6"/>
                  </a:lnTo>
                  <a:lnTo>
                    <a:pt x="30" y="6"/>
                  </a:lnTo>
                  <a:lnTo>
                    <a:pt x="32" y="6"/>
                  </a:lnTo>
                  <a:lnTo>
                    <a:pt x="32" y="4"/>
                  </a:lnTo>
                  <a:lnTo>
                    <a:pt x="33" y="4"/>
                  </a:lnTo>
                  <a:lnTo>
                    <a:pt x="33" y="2"/>
                  </a:lnTo>
                  <a:lnTo>
                    <a:pt x="35" y="0"/>
                  </a:lnTo>
                  <a:lnTo>
                    <a:pt x="36" y="0"/>
                  </a:lnTo>
                  <a:lnTo>
                    <a:pt x="40" y="2"/>
                  </a:lnTo>
                  <a:lnTo>
                    <a:pt x="40" y="4"/>
                  </a:lnTo>
                  <a:lnTo>
                    <a:pt x="41" y="4"/>
                  </a:lnTo>
                  <a:lnTo>
                    <a:pt x="41" y="6"/>
                  </a:lnTo>
                  <a:lnTo>
                    <a:pt x="41" y="7"/>
                  </a:lnTo>
                  <a:lnTo>
                    <a:pt x="41" y="9"/>
                  </a:lnTo>
                  <a:lnTo>
                    <a:pt x="43" y="11"/>
                  </a:lnTo>
                  <a:lnTo>
                    <a:pt x="41" y="11"/>
                  </a:lnTo>
                  <a:lnTo>
                    <a:pt x="43" y="13"/>
                  </a:lnTo>
                  <a:lnTo>
                    <a:pt x="45" y="15"/>
                  </a:lnTo>
                  <a:lnTo>
                    <a:pt x="45" y="18"/>
                  </a:lnTo>
                  <a:lnTo>
                    <a:pt x="45" y="20"/>
                  </a:lnTo>
                  <a:lnTo>
                    <a:pt x="43" y="22"/>
                  </a:lnTo>
                  <a:lnTo>
                    <a:pt x="43" y="25"/>
                  </a:lnTo>
                  <a:lnTo>
                    <a:pt x="43" y="27"/>
                  </a:lnTo>
                  <a:lnTo>
                    <a:pt x="41" y="29"/>
                  </a:lnTo>
                  <a:lnTo>
                    <a:pt x="41" y="31"/>
                  </a:lnTo>
                  <a:lnTo>
                    <a:pt x="40" y="31"/>
                  </a:lnTo>
                  <a:lnTo>
                    <a:pt x="38" y="33"/>
                  </a:lnTo>
                  <a:lnTo>
                    <a:pt x="36" y="33"/>
                  </a:lnTo>
                  <a:lnTo>
                    <a:pt x="35" y="33"/>
                  </a:lnTo>
                  <a:lnTo>
                    <a:pt x="35" y="34"/>
                  </a:lnTo>
                  <a:lnTo>
                    <a:pt x="33" y="34"/>
                  </a:lnTo>
                  <a:lnTo>
                    <a:pt x="33" y="36"/>
                  </a:lnTo>
                  <a:lnTo>
                    <a:pt x="33" y="40"/>
                  </a:lnTo>
                  <a:lnTo>
                    <a:pt x="33" y="42"/>
                  </a:lnTo>
                  <a:lnTo>
                    <a:pt x="33" y="43"/>
                  </a:lnTo>
                  <a:lnTo>
                    <a:pt x="35" y="43"/>
                  </a:lnTo>
                  <a:lnTo>
                    <a:pt x="35" y="45"/>
                  </a:lnTo>
                  <a:lnTo>
                    <a:pt x="36" y="45"/>
                  </a:lnTo>
                  <a:lnTo>
                    <a:pt x="36" y="47"/>
                  </a:lnTo>
                  <a:lnTo>
                    <a:pt x="36" y="49"/>
                  </a:lnTo>
                  <a:lnTo>
                    <a:pt x="36" y="51"/>
                  </a:lnTo>
                  <a:lnTo>
                    <a:pt x="38" y="51"/>
                  </a:lnTo>
                  <a:lnTo>
                    <a:pt x="38" y="53"/>
                  </a:lnTo>
                  <a:lnTo>
                    <a:pt x="38" y="54"/>
                  </a:lnTo>
                  <a:lnTo>
                    <a:pt x="38" y="56"/>
                  </a:lnTo>
                  <a:lnTo>
                    <a:pt x="40" y="56"/>
                  </a:lnTo>
                  <a:lnTo>
                    <a:pt x="41" y="54"/>
                  </a:lnTo>
                  <a:lnTo>
                    <a:pt x="41" y="33"/>
                  </a:lnTo>
                  <a:lnTo>
                    <a:pt x="41" y="31"/>
                  </a:lnTo>
                  <a:lnTo>
                    <a:pt x="43" y="31"/>
                  </a:lnTo>
                  <a:lnTo>
                    <a:pt x="45" y="31"/>
                  </a:lnTo>
                  <a:lnTo>
                    <a:pt x="46" y="31"/>
                  </a:lnTo>
                  <a:lnTo>
                    <a:pt x="48" y="31"/>
                  </a:lnTo>
                  <a:lnTo>
                    <a:pt x="48" y="29"/>
                  </a:lnTo>
                  <a:lnTo>
                    <a:pt x="50" y="31"/>
                  </a:lnTo>
                  <a:lnTo>
                    <a:pt x="51" y="31"/>
                  </a:lnTo>
                  <a:lnTo>
                    <a:pt x="53" y="33"/>
                  </a:lnTo>
                  <a:lnTo>
                    <a:pt x="55" y="34"/>
                  </a:lnTo>
                  <a:lnTo>
                    <a:pt x="56" y="36"/>
                  </a:lnTo>
                  <a:lnTo>
                    <a:pt x="58" y="36"/>
                  </a:lnTo>
                  <a:lnTo>
                    <a:pt x="58" y="38"/>
                  </a:lnTo>
                  <a:lnTo>
                    <a:pt x="56" y="38"/>
                  </a:lnTo>
                  <a:lnTo>
                    <a:pt x="56" y="40"/>
                  </a:lnTo>
                  <a:lnTo>
                    <a:pt x="55" y="40"/>
                  </a:lnTo>
                  <a:lnTo>
                    <a:pt x="51" y="40"/>
                  </a:lnTo>
                  <a:lnTo>
                    <a:pt x="50" y="40"/>
                  </a:lnTo>
                  <a:lnTo>
                    <a:pt x="48" y="38"/>
                  </a:lnTo>
                  <a:lnTo>
                    <a:pt x="48" y="36"/>
                  </a:lnTo>
                  <a:lnTo>
                    <a:pt x="46" y="36"/>
                  </a:lnTo>
                  <a:lnTo>
                    <a:pt x="46" y="34"/>
                  </a:lnTo>
                  <a:lnTo>
                    <a:pt x="46" y="33"/>
                  </a:lnTo>
                  <a:lnTo>
                    <a:pt x="45" y="33"/>
                  </a:lnTo>
                  <a:lnTo>
                    <a:pt x="45" y="34"/>
                  </a:lnTo>
                  <a:lnTo>
                    <a:pt x="43" y="34"/>
                  </a:lnTo>
                  <a:lnTo>
                    <a:pt x="41" y="34"/>
                  </a:lnTo>
                  <a:lnTo>
                    <a:pt x="41" y="36"/>
                  </a:lnTo>
                  <a:lnTo>
                    <a:pt x="41" y="40"/>
                  </a:lnTo>
                  <a:lnTo>
                    <a:pt x="43" y="40"/>
                  </a:lnTo>
                  <a:lnTo>
                    <a:pt x="43" y="42"/>
                  </a:lnTo>
                  <a:lnTo>
                    <a:pt x="41" y="42"/>
                  </a:lnTo>
                  <a:lnTo>
                    <a:pt x="41" y="43"/>
                  </a:lnTo>
                  <a:lnTo>
                    <a:pt x="43" y="43"/>
                  </a:lnTo>
                  <a:lnTo>
                    <a:pt x="43" y="49"/>
                  </a:lnTo>
                  <a:lnTo>
                    <a:pt x="43" y="51"/>
                  </a:lnTo>
                  <a:lnTo>
                    <a:pt x="41" y="56"/>
                  </a:lnTo>
                  <a:lnTo>
                    <a:pt x="41" y="60"/>
                  </a:lnTo>
                  <a:lnTo>
                    <a:pt x="40" y="60"/>
                  </a:lnTo>
                  <a:lnTo>
                    <a:pt x="38" y="60"/>
                  </a:lnTo>
                  <a:lnTo>
                    <a:pt x="36" y="60"/>
                  </a:lnTo>
                  <a:lnTo>
                    <a:pt x="36" y="62"/>
                  </a:lnTo>
                  <a:lnTo>
                    <a:pt x="36" y="63"/>
                  </a:lnTo>
                  <a:lnTo>
                    <a:pt x="36" y="65"/>
                  </a:lnTo>
                  <a:lnTo>
                    <a:pt x="36" y="67"/>
                  </a:lnTo>
                  <a:lnTo>
                    <a:pt x="36" y="69"/>
                  </a:lnTo>
                  <a:lnTo>
                    <a:pt x="36" y="71"/>
                  </a:lnTo>
                  <a:lnTo>
                    <a:pt x="38" y="72"/>
                  </a:lnTo>
                  <a:lnTo>
                    <a:pt x="40" y="72"/>
                  </a:lnTo>
                  <a:lnTo>
                    <a:pt x="40" y="81"/>
                  </a:lnTo>
                  <a:lnTo>
                    <a:pt x="38" y="81"/>
                  </a:lnTo>
                  <a:lnTo>
                    <a:pt x="38" y="83"/>
                  </a:lnTo>
                  <a:lnTo>
                    <a:pt x="36" y="83"/>
                  </a:lnTo>
                  <a:lnTo>
                    <a:pt x="36" y="89"/>
                  </a:lnTo>
                  <a:lnTo>
                    <a:pt x="35" y="89"/>
                  </a:lnTo>
                  <a:lnTo>
                    <a:pt x="33" y="89"/>
                  </a:lnTo>
                  <a:lnTo>
                    <a:pt x="30" y="89"/>
                  </a:lnTo>
                  <a:lnTo>
                    <a:pt x="27" y="89"/>
                  </a:lnTo>
                  <a:lnTo>
                    <a:pt x="25" y="89"/>
                  </a:lnTo>
                  <a:lnTo>
                    <a:pt x="23" y="89"/>
                  </a:lnTo>
                  <a:lnTo>
                    <a:pt x="23" y="87"/>
                  </a:lnTo>
                  <a:lnTo>
                    <a:pt x="23" y="85"/>
                  </a:lnTo>
                  <a:lnTo>
                    <a:pt x="23" y="83"/>
                  </a:lnTo>
                  <a:lnTo>
                    <a:pt x="23" y="81"/>
                  </a:lnTo>
                  <a:lnTo>
                    <a:pt x="22" y="80"/>
                  </a:lnTo>
                  <a:lnTo>
                    <a:pt x="23" y="80"/>
                  </a:lnTo>
                  <a:lnTo>
                    <a:pt x="23" y="78"/>
                  </a:lnTo>
                  <a:lnTo>
                    <a:pt x="27" y="78"/>
                  </a:lnTo>
                  <a:lnTo>
                    <a:pt x="28" y="78"/>
                  </a:lnTo>
                  <a:lnTo>
                    <a:pt x="28" y="76"/>
                  </a:lnTo>
                  <a:lnTo>
                    <a:pt x="30" y="76"/>
                  </a:lnTo>
                  <a:lnTo>
                    <a:pt x="32" y="76"/>
                  </a:lnTo>
                  <a:lnTo>
                    <a:pt x="32" y="74"/>
                  </a:lnTo>
                  <a:lnTo>
                    <a:pt x="30" y="74"/>
                  </a:lnTo>
                  <a:lnTo>
                    <a:pt x="30" y="72"/>
                  </a:lnTo>
                  <a:lnTo>
                    <a:pt x="30" y="71"/>
                  </a:lnTo>
                  <a:lnTo>
                    <a:pt x="28" y="71"/>
                  </a:lnTo>
                  <a:lnTo>
                    <a:pt x="27" y="71"/>
                  </a:lnTo>
                  <a:lnTo>
                    <a:pt x="25" y="72"/>
                  </a:lnTo>
                  <a:lnTo>
                    <a:pt x="23" y="72"/>
                  </a:lnTo>
                  <a:lnTo>
                    <a:pt x="22" y="71"/>
                  </a:lnTo>
                  <a:lnTo>
                    <a:pt x="20" y="71"/>
                  </a:lnTo>
                  <a:lnTo>
                    <a:pt x="15" y="71"/>
                  </a:lnTo>
                  <a:lnTo>
                    <a:pt x="14" y="67"/>
                  </a:lnTo>
                  <a:lnTo>
                    <a:pt x="12" y="67"/>
                  </a:lnTo>
                  <a:lnTo>
                    <a:pt x="12" y="65"/>
                  </a:lnTo>
                  <a:lnTo>
                    <a:pt x="10" y="65"/>
                  </a:lnTo>
                  <a:lnTo>
                    <a:pt x="9" y="63"/>
                  </a:lnTo>
                  <a:lnTo>
                    <a:pt x="9" y="60"/>
                  </a:lnTo>
                  <a:lnTo>
                    <a:pt x="9" y="58"/>
                  </a:lnTo>
                  <a:lnTo>
                    <a:pt x="9" y="56"/>
                  </a:lnTo>
                  <a:lnTo>
                    <a:pt x="10" y="56"/>
                  </a:lnTo>
                  <a:lnTo>
                    <a:pt x="10" y="54"/>
                  </a:lnTo>
                  <a:lnTo>
                    <a:pt x="12" y="54"/>
                  </a:lnTo>
                  <a:lnTo>
                    <a:pt x="14" y="53"/>
                  </a:lnTo>
                  <a:lnTo>
                    <a:pt x="15" y="53"/>
                  </a:lnTo>
                  <a:lnTo>
                    <a:pt x="15" y="54"/>
                  </a:lnTo>
                  <a:lnTo>
                    <a:pt x="15" y="60"/>
                  </a:lnTo>
                  <a:lnTo>
                    <a:pt x="17" y="60"/>
                  </a:lnTo>
                  <a:lnTo>
                    <a:pt x="18" y="60"/>
                  </a:lnTo>
                  <a:lnTo>
                    <a:pt x="18" y="62"/>
                  </a:lnTo>
                  <a:lnTo>
                    <a:pt x="20" y="62"/>
                  </a:lnTo>
                  <a:lnTo>
                    <a:pt x="20" y="60"/>
                  </a:lnTo>
                  <a:lnTo>
                    <a:pt x="18" y="60"/>
                  </a:lnTo>
                  <a:lnTo>
                    <a:pt x="18" y="58"/>
                  </a:lnTo>
                  <a:lnTo>
                    <a:pt x="18" y="56"/>
                  </a:lnTo>
                  <a:lnTo>
                    <a:pt x="18" y="53"/>
                  </a:lnTo>
                  <a:lnTo>
                    <a:pt x="18" y="51"/>
                  </a:lnTo>
                  <a:lnTo>
                    <a:pt x="20" y="51"/>
                  </a:lnTo>
                  <a:lnTo>
                    <a:pt x="22" y="51"/>
                  </a:lnTo>
                  <a:lnTo>
                    <a:pt x="23" y="51"/>
                  </a:lnTo>
                  <a:lnTo>
                    <a:pt x="23" y="49"/>
                  </a:lnTo>
                  <a:lnTo>
                    <a:pt x="23" y="47"/>
                  </a:lnTo>
                  <a:lnTo>
                    <a:pt x="22" y="47"/>
                  </a:lnTo>
                  <a:lnTo>
                    <a:pt x="20" y="47"/>
                  </a:lnTo>
                  <a:lnTo>
                    <a:pt x="17" y="47"/>
                  </a:lnTo>
                  <a:lnTo>
                    <a:pt x="15" y="47"/>
                  </a:lnTo>
                  <a:lnTo>
                    <a:pt x="9" y="45"/>
                  </a:lnTo>
                  <a:lnTo>
                    <a:pt x="7" y="45"/>
                  </a:lnTo>
                  <a:lnTo>
                    <a:pt x="5" y="45"/>
                  </a:lnTo>
                  <a:lnTo>
                    <a:pt x="4" y="45"/>
                  </a:lnTo>
                  <a:lnTo>
                    <a:pt x="2" y="43"/>
                  </a:lnTo>
                  <a:lnTo>
                    <a:pt x="0" y="43"/>
                  </a:lnTo>
                  <a:lnTo>
                    <a:pt x="0" y="42"/>
                  </a:lnTo>
                  <a:lnTo>
                    <a:pt x="0" y="40"/>
                  </a:lnTo>
                  <a:lnTo>
                    <a:pt x="0" y="36"/>
                  </a:lnTo>
                  <a:lnTo>
                    <a:pt x="0" y="34"/>
                  </a:lnTo>
                  <a:lnTo>
                    <a:pt x="0" y="33"/>
                  </a:lnTo>
                  <a:lnTo>
                    <a:pt x="2" y="33"/>
                  </a:lnTo>
                  <a:lnTo>
                    <a:pt x="4" y="31"/>
                  </a:lnTo>
                  <a:lnTo>
                    <a:pt x="5" y="31"/>
                  </a:lnTo>
                  <a:lnTo>
                    <a:pt x="5" y="33"/>
                  </a:lnTo>
                  <a:lnTo>
                    <a:pt x="7" y="33"/>
                  </a:lnTo>
                  <a:lnTo>
                    <a:pt x="7" y="34"/>
                  </a:lnTo>
                  <a:lnTo>
                    <a:pt x="7" y="36"/>
                  </a:lnTo>
                  <a:lnTo>
                    <a:pt x="7" y="38"/>
                  </a:lnTo>
                  <a:lnTo>
                    <a:pt x="7" y="40"/>
                  </a:lnTo>
                  <a:lnTo>
                    <a:pt x="9" y="40"/>
                  </a:lnTo>
                  <a:lnTo>
                    <a:pt x="10" y="40"/>
                  </a:lnTo>
                  <a:lnTo>
                    <a:pt x="12" y="40"/>
                  </a:lnTo>
                  <a:lnTo>
                    <a:pt x="14" y="40"/>
                  </a:lnTo>
                  <a:lnTo>
                    <a:pt x="14" y="38"/>
                  </a:lnTo>
                  <a:lnTo>
                    <a:pt x="15" y="38"/>
                  </a:lnTo>
                  <a:lnTo>
                    <a:pt x="15" y="36"/>
                  </a:lnTo>
                  <a:lnTo>
                    <a:pt x="14" y="36"/>
                  </a:lnTo>
                  <a:lnTo>
                    <a:pt x="14" y="34"/>
                  </a:lnTo>
                  <a:lnTo>
                    <a:pt x="12" y="33"/>
                  </a:lnTo>
                  <a:lnTo>
                    <a:pt x="10" y="33"/>
                  </a:lnTo>
                  <a:lnTo>
                    <a:pt x="10" y="31"/>
                  </a:lnTo>
                  <a:lnTo>
                    <a:pt x="9" y="31"/>
                  </a:lnTo>
                  <a:lnTo>
                    <a:pt x="9" y="29"/>
                  </a:lnTo>
                  <a:lnTo>
                    <a:pt x="7" y="25"/>
                  </a:lnTo>
                  <a:lnTo>
                    <a:pt x="7" y="24"/>
                  </a:lnTo>
                  <a:lnTo>
                    <a:pt x="7" y="22"/>
                  </a:lnTo>
                  <a:lnTo>
                    <a:pt x="5" y="22"/>
                  </a:lnTo>
                  <a:lnTo>
                    <a:pt x="4" y="20"/>
                  </a:lnTo>
                  <a:lnTo>
                    <a:pt x="5" y="20"/>
                  </a:lnTo>
                  <a:lnTo>
                    <a:pt x="5" y="18"/>
                  </a:lnTo>
                  <a:lnTo>
                    <a:pt x="7" y="18"/>
                  </a:lnTo>
                  <a:lnTo>
                    <a:pt x="7" y="16"/>
                  </a:lnTo>
                  <a:lnTo>
                    <a:pt x="7" y="15"/>
                  </a:lnTo>
                  <a:lnTo>
                    <a:pt x="9" y="15"/>
                  </a:lnTo>
                  <a:lnTo>
                    <a:pt x="10" y="15"/>
                  </a:lnTo>
                  <a:lnTo>
                    <a:pt x="12" y="15"/>
                  </a:lnTo>
                  <a:lnTo>
                    <a:pt x="14" y="15"/>
                  </a:lnTo>
                  <a:lnTo>
                    <a:pt x="14" y="22"/>
                  </a:lnTo>
                  <a:lnTo>
                    <a:pt x="14" y="24"/>
                  </a:lnTo>
                  <a:lnTo>
                    <a:pt x="15" y="2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68" name="Freeform 25"/>
            <p:cNvSpPr>
              <a:spLocks/>
            </p:cNvSpPr>
            <p:nvPr/>
          </p:nvSpPr>
          <p:spPr bwMode="auto">
            <a:xfrm>
              <a:off x="271" y="206"/>
              <a:ext cx="55" cy="89"/>
            </a:xfrm>
            <a:custGeom>
              <a:avLst/>
              <a:gdLst>
                <a:gd name="T0" fmla="*/ 18 w 56"/>
                <a:gd name="T1" fmla="*/ 25 h 89"/>
                <a:gd name="T2" fmla="*/ 20 w 56"/>
                <a:gd name="T3" fmla="*/ 24 h 89"/>
                <a:gd name="T4" fmla="*/ 20 w 56"/>
                <a:gd name="T5" fmla="*/ 18 h 89"/>
                <a:gd name="T6" fmla="*/ 20 w 56"/>
                <a:gd name="T7" fmla="*/ 15 h 89"/>
                <a:gd name="T8" fmla="*/ 23 w 56"/>
                <a:gd name="T9" fmla="*/ 13 h 89"/>
                <a:gd name="T10" fmla="*/ 23 w 56"/>
                <a:gd name="T11" fmla="*/ 11 h 89"/>
                <a:gd name="T12" fmla="*/ 26 w 56"/>
                <a:gd name="T13" fmla="*/ 7 h 89"/>
                <a:gd name="T14" fmla="*/ 28 w 56"/>
                <a:gd name="T15" fmla="*/ 6 h 89"/>
                <a:gd name="T16" fmla="*/ 28 w 56"/>
                <a:gd name="T17" fmla="*/ 2 h 89"/>
                <a:gd name="T18" fmla="*/ 30 w 56"/>
                <a:gd name="T19" fmla="*/ 2 h 89"/>
                <a:gd name="T20" fmla="*/ 32 w 56"/>
                <a:gd name="T21" fmla="*/ 4 h 89"/>
                <a:gd name="T22" fmla="*/ 32 w 56"/>
                <a:gd name="T23" fmla="*/ 7 h 89"/>
                <a:gd name="T24" fmla="*/ 35 w 56"/>
                <a:gd name="T25" fmla="*/ 11 h 89"/>
                <a:gd name="T26" fmla="*/ 33 w 56"/>
                <a:gd name="T27" fmla="*/ 29 h 89"/>
                <a:gd name="T28" fmla="*/ 28 w 56"/>
                <a:gd name="T29" fmla="*/ 33 h 89"/>
                <a:gd name="T30" fmla="*/ 28 w 56"/>
                <a:gd name="T31" fmla="*/ 34 h 89"/>
                <a:gd name="T32" fmla="*/ 28 w 56"/>
                <a:gd name="T33" fmla="*/ 42 h 89"/>
                <a:gd name="T34" fmla="*/ 28 w 56"/>
                <a:gd name="T35" fmla="*/ 45 h 89"/>
                <a:gd name="T36" fmla="*/ 30 w 56"/>
                <a:gd name="T37" fmla="*/ 54 h 89"/>
                <a:gd name="T38" fmla="*/ 32 w 56"/>
                <a:gd name="T39" fmla="*/ 33 h 89"/>
                <a:gd name="T40" fmla="*/ 35 w 56"/>
                <a:gd name="T41" fmla="*/ 31 h 89"/>
                <a:gd name="T42" fmla="*/ 38 w 56"/>
                <a:gd name="T43" fmla="*/ 31 h 89"/>
                <a:gd name="T44" fmla="*/ 45 w 56"/>
                <a:gd name="T45" fmla="*/ 33 h 89"/>
                <a:gd name="T46" fmla="*/ 48 w 56"/>
                <a:gd name="T47" fmla="*/ 38 h 89"/>
                <a:gd name="T48" fmla="*/ 40 w 56"/>
                <a:gd name="T49" fmla="*/ 40 h 89"/>
                <a:gd name="T50" fmla="*/ 38 w 56"/>
                <a:gd name="T51" fmla="*/ 34 h 89"/>
                <a:gd name="T52" fmla="*/ 35 w 56"/>
                <a:gd name="T53" fmla="*/ 34 h 89"/>
                <a:gd name="T54" fmla="*/ 33 w 56"/>
                <a:gd name="T55" fmla="*/ 36 h 89"/>
                <a:gd name="T56" fmla="*/ 33 w 56"/>
                <a:gd name="T57" fmla="*/ 42 h 89"/>
                <a:gd name="T58" fmla="*/ 33 w 56"/>
                <a:gd name="T59" fmla="*/ 56 h 89"/>
                <a:gd name="T60" fmla="*/ 28 w 56"/>
                <a:gd name="T61" fmla="*/ 63 h 89"/>
                <a:gd name="T62" fmla="*/ 30 w 56"/>
                <a:gd name="T63" fmla="*/ 81 h 89"/>
                <a:gd name="T64" fmla="*/ 25 w 56"/>
                <a:gd name="T65" fmla="*/ 89 h 89"/>
                <a:gd name="T66" fmla="*/ 20 w 56"/>
                <a:gd name="T67" fmla="*/ 81 h 89"/>
                <a:gd name="T68" fmla="*/ 23 w 56"/>
                <a:gd name="T69" fmla="*/ 78 h 89"/>
                <a:gd name="T70" fmla="*/ 28 w 56"/>
                <a:gd name="T71" fmla="*/ 76 h 89"/>
                <a:gd name="T72" fmla="*/ 28 w 56"/>
                <a:gd name="T73" fmla="*/ 71 h 89"/>
                <a:gd name="T74" fmla="*/ 20 w 56"/>
                <a:gd name="T75" fmla="*/ 71 h 89"/>
                <a:gd name="T76" fmla="*/ 8 w 56"/>
                <a:gd name="T77" fmla="*/ 63 h 89"/>
                <a:gd name="T78" fmla="*/ 8 w 56"/>
                <a:gd name="T79" fmla="*/ 56 h 89"/>
                <a:gd name="T80" fmla="*/ 12 w 56"/>
                <a:gd name="T81" fmla="*/ 54 h 89"/>
                <a:gd name="T82" fmla="*/ 13 w 56"/>
                <a:gd name="T83" fmla="*/ 54 h 89"/>
                <a:gd name="T84" fmla="*/ 18 w 56"/>
                <a:gd name="T85" fmla="*/ 60 h 89"/>
                <a:gd name="T86" fmla="*/ 18 w 56"/>
                <a:gd name="T87" fmla="*/ 60 h 89"/>
                <a:gd name="T88" fmla="*/ 20 w 56"/>
                <a:gd name="T89" fmla="*/ 51 h 89"/>
                <a:gd name="T90" fmla="*/ 22 w 56"/>
                <a:gd name="T91" fmla="*/ 51 h 89"/>
                <a:gd name="T92" fmla="*/ 22 w 56"/>
                <a:gd name="T93" fmla="*/ 47 h 89"/>
                <a:gd name="T94" fmla="*/ 12 w 56"/>
                <a:gd name="T95" fmla="*/ 47 h 89"/>
                <a:gd name="T96" fmla="*/ 0 w 56"/>
                <a:gd name="T97" fmla="*/ 40 h 89"/>
                <a:gd name="T98" fmla="*/ 2 w 56"/>
                <a:gd name="T99" fmla="*/ 31 h 89"/>
                <a:gd name="T100" fmla="*/ 7 w 56"/>
                <a:gd name="T101" fmla="*/ 38 h 89"/>
                <a:gd name="T102" fmla="*/ 12 w 56"/>
                <a:gd name="T103" fmla="*/ 40 h 89"/>
                <a:gd name="T104" fmla="*/ 13 w 56"/>
                <a:gd name="T105" fmla="*/ 36 h 89"/>
                <a:gd name="T106" fmla="*/ 12 w 56"/>
                <a:gd name="T107" fmla="*/ 33 h 89"/>
                <a:gd name="T108" fmla="*/ 8 w 56"/>
                <a:gd name="T109" fmla="*/ 31 h 89"/>
                <a:gd name="T110" fmla="*/ 5 w 56"/>
                <a:gd name="T111" fmla="*/ 22 h 89"/>
                <a:gd name="T112" fmla="*/ 4 w 56"/>
                <a:gd name="T113" fmla="*/ 18 h 89"/>
                <a:gd name="T114" fmla="*/ 7 w 56"/>
                <a:gd name="T115" fmla="*/ 15 h 89"/>
                <a:gd name="T116" fmla="*/ 12 w 56"/>
                <a:gd name="T117" fmla="*/ 15 h 8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6" h="89">
                  <a:moveTo>
                    <a:pt x="12" y="24"/>
                  </a:moveTo>
                  <a:lnTo>
                    <a:pt x="12" y="24"/>
                  </a:lnTo>
                  <a:lnTo>
                    <a:pt x="13" y="25"/>
                  </a:lnTo>
                  <a:lnTo>
                    <a:pt x="15" y="25"/>
                  </a:lnTo>
                  <a:lnTo>
                    <a:pt x="17" y="25"/>
                  </a:lnTo>
                  <a:lnTo>
                    <a:pt x="18" y="25"/>
                  </a:lnTo>
                  <a:lnTo>
                    <a:pt x="20" y="25"/>
                  </a:lnTo>
                  <a:lnTo>
                    <a:pt x="20" y="24"/>
                  </a:lnTo>
                  <a:lnTo>
                    <a:pt x="20" y="20"/>
                  </a:lnTo>
                  <a:lnTo>
                    <a:pt x="20" y="18"/>
                  </a:lnTo>
                  <a:lnTo>
                    <a:pt x="18" y="16"/>
                  </a:lnTo>
                  <a:lnTo>
                    <a:pt x="20" y="16"/>
                  </a:lnTo>
                  <a:lnTo>
                    <a:pt x="20" y="15"/>
                  </a:lnTo>
                  <a:lnTo>
                    <a:pt x="22" y="15"/>
                  </a:lnTo>
                  <a:lnTo>
                    <a:pt x="25" y="15"/>
                  </a:lnTo>
                  <a:lnTo>
                    <a:pt x="25" y="13"/>
                  </a:lnTo>
                  <a:lnTo>
                    <a:pt x="23" y="13"/>
                  </a:lnTo>
                  <a:lnTo>
                    <a:pt x="22" y="13"/>
                  </a:lnTo>
                  <a:lnTo>
                    <a:pt x="20" y="13"/>
                  </a:lnTo>
                  <a:lnTo>
                    <a:pt x="20" y="11"/>
                  </a:lnTo>
                  <a:lnTo>
                    <a:pt x="22" y="11"/>
                  </a:lnTo>
                  <a:lnTo>
                    <a:pt x="23" y="11"/>
                  </a:lnTo>
                  <a:lnTo>
                    <a:pt x="25" y="11"/>
                  </a:lnTo>
                  <a:lnTo>
                    <a:pt x="25" y="9"/>
                  </a:lnTo>
                  <a:lnTo>
                    <a:pt x="25" y="7"/>
                  </a:lnTo>
                  <a:lnTo>
                    <a:pt x="26" y="7"/>
                  </a:lnTo>
                  <a:lnTo>
                    <a:pt x="28" y="7"/>
                  </a:lnTo>
                  <a:lnTo>
                    <a:pt x="28" y="6"/>
                  </a:lnTo>
                  <a:lnTo>
                    <a:pt x="30" y="6"/>
                  </a:lnTo>
                  <a:lnTo>
                    <a:pt x="30" y="4"/>
                  </a:lnTo>
                  <a:lnTo>
                    <a:pt x="31" y="4"/>
                  </a:lnTo>
                  <a:lnTo>
                    <a:pt x="31" y="2"/>
                  </a:lnTo>
                  <a:lnTo>
                    <a:pt x="33" y="2"/>
                  </a:lnTo>
                  <a:lnTo>
                    <a:pt x="35" y="0"/>
                  </a:lnTo>
                  <a:lnTo>
                    <a:pt x="36" y="0"/>
                  </a:lnTo>
                  <a:lnTo>
                    <a:pt x="38" y="0"/>
                  </a:lnTo>
                  <a:lnTo>
                    <a:pt x="38" y="2"/>
                  </a:lnTo>
                  <a:lnTo>
                    <a:pt x="38" y="4"/>
                  </a:lnTo>
                  <a:lnTo>
                    <a:pt x="40" y="4"/>
                  </a:lnTo>
                  <a:lnTo>
                    <a:pt x="40" y="6"/>
                  </a:lnTo>
                  <a:lnTo>
                    <a:pt x="40" y="7"/>
                  </a:lnTo>
                  <a:lnTo>
                    <a:pt x="41" y="7"/>
                  </a:lnTo>
                  <a:lnTo>
                    <a:pt x="41" y="9"/>
                  </a:lnTo>
                  <a:lnTo>
                    <a:pt x="43" y="11"/>
                  </a:lnTo>
                  <a:lnTo>
                    <a:pt x="41" y="11"/>
                  </a:lnTo>
                  <a:lnTo>
                    <a:pt x="43" y="13"/>
                  </a:lnTo>
                  <a:lnTo>
                    <a:pt x="43" y="15"/>
                  </a:lnTo>
                  <a:lnTo>
                    <a:pt x="45" y="18"/>
                  </a:lnTo>
                  <a:lnTo>
                    <a:pt x="45" y="20"/>
                  </a:lnTo>
                  <a:lnTo>
                    <a:pt x="43" y="22"/>
                  </a:lnTo>
                  <a:lnTo>
                    <a:pt x="43" y="25"/>
                  </a:lnTo>
                  <a:lnTo>
                    <a:pt x="43" y="27"/>
                  </a:lnTo>
                  <a:lnTo>
                    <a:pt x="41" y="29"/>
                  </a:lnTo>
                  <a:lnTo>
                    <a:pt x="41" y="31"/>
                  </a:lnTo>
                  <a:lnTo>
                    <a:pt x="40" y="31"/>
                  </a:lnTo>
                  <a:lnTo>
                    <a:pt x="38" y="31"/>
                  </a:lnTo>
                  <a:lnTo>
                    <a:pt x="38" y="33"/>
                  </a:lnTo>
                  <a:lnTo>
                    <a:pt x="36" y="33"/>
                  </a:lnTo>
                  <a:lnTo>
                    <a:pt x="35" y="33"/>
                  </a:lnTo>
                  <a:lnTo>
                    <a:pt x="35" y="34"/>
                  </a:lnTo>
                  <a:lnTo>
                    <a:pt x="33" y="34"/>
                  </a:lnTo>
                  <a:lnTo>
                    <a:pt x="33" y="36"/>
                  </a:lnTo>
                  <a:lnTo>
                    <a:pt x="31" y="36"/>
                  </a:lnTo>
                  <a:lnTo>
                    <a:pt x="31" y="40"/>
                  </a:lnTo>
                  <a:lnTo>
                    <a:pt x="31" y="42"/>
                  </a:lnTo>
                  <a:lnTo>
                    <a:pt x="33" y="43"/>
                  </a:lnTo>
                  <a:lnTo>
                    <a:pt x="35" y="43"/>
                  </a:lnTo>
                  <a:lnTo>
                    <a:pt x="35" y="45"/>
                  </a:lnTo>
                  <a:lnTo>
                    <a:pt x="36" y="45"/>
                  </a:lnTo>
                  <a:lnTo>
                    <a:pt x="36" y="47"/>
                  </a:lnTo>
                  <a:lnTo>
                    <a:pt x="36" y="49"/>
                  </a:lnTo>
                  <a:lnTo>
                    <a:pt x="36" y="51"/>
                  </a:lnTo>
                  <a:lnTo>
                    <a:pt x="36" y="53"/>
                  </a:lnTo>
                  <a:lnTo>
                    <a:pt x="36" y="54"/>
                  </a:lnTo>
                  <a:lnTo>
                    <a:pt x="38" y="54"/>
                  </a:lnTo>
                  <a:lnTo>
                    <a:pt x="38" y="56"/>
                  </a:lnTo>
                  <a:lnTo>
                    <a:pt x="38" y="54"/>
                  </a:lnTo>
                  <a:lnTo>
                    <a:pt x="40" y="33"/>
                  </a:lnTo>
                  <a:lnTo>
                    <a:pt x="41" y="33"/>
                  </a:lnTo>
                  <a:lnTo>
                    <a:pt x="41" y="31"/>
                  </a:lnTo>
                  <a:lnTo>
                    <a:pt x="43" y="31"/>
                  </a:lnTo>
                  <a:lnTo>
                    <a:pt x="45" y="31"/>
                  </a:lnTo>
                  <a:lnTo>
                    <a:pt x="46" y="31"/>
                  </a:lnTo>
                  <a:lnTo>
                    <a:pt x="46" y="29"/>
                  </a:lnTo>
                  <a:lnTo>
                    <a:pt x="48" y="31"/>
                  </a:lnTo>
                  <a:lnTo>
                    <a:pt x="49" y="31"/>
                  </a:lnTo>
                  <a:lnTo>
                    <a:pt x="51" y="31"/>
                  </a:lnTo>
                  <a:lnTo>
                    <a:pt x="51" y="33"/>
                  </a:lnTo>
                  <a:lnTo>
                    <a:pt x="53" y="33"/>
                  </a:lnTo>
                  <a:lnTo>
                    <a:pt x="53" y="34"/>
                  </a:lnTo>
                  <a:lnTo>
                    <a:pt x="54" y="34"/>
                  </a:lnTo>
                  <a:lnTo>
                    <a:pt x="56" y="36"/>
                  </a:lnTo>
                  <a:lnTo>
                    <a:pt x="56" y="38"/>
                  </a:lnTo>
                  <a:lnTo>
                    <a:pt x="56" y="40"/>
                  </a:lnTo>
                  <a:lnTo>
                    <a:pt x="54" y="40"/>
                  </a:lnTo>
                  <a:lnTo>
                    <a:pt x="51" y="40"/>
                  </a:lnTo>
                  <a:lnTo>
                    <a:pt x="48" y="40"/>
                  </a:lnTo>
                  <a:lnTo>
                    <a:pt x="46" y="38"/>
                  </a:lnTo>
                  <a:lnTo>
                    <a:pt x="46" y="36"/>
                  </a:lnTo>
                  <a:lnTo>
                    <a:pt x="46" y="34"/>
                  </a:lnTo>
                  <a:lnTo>
                    <a:pt x="45" y="34"/>
                  </a:lnTo>
                  <a:lnTo>
                    <a:pt x="45" y="33"/>
                  </a:lnTo>
                  <a:lnTo>
                    <a:pt x="43" y="33"/>
                  </a:lnTo>
                  <a:lnTo>
                    <a:pt x="43" y="34"/>
                  </a:lnTo>
                  <a:lnTo>
                    <a:pt x="41" y="34"/>
                  </a:lnTo>
                  <a:lnTo>
                    <a:pt x="41" y="36"/>
                  </a:lnTo>
                  <a:lnTo>
                    <a:pt x="41" y="40"/>
                  </a:lnTo>
                  <a:lnTo>
                    <a:pt x="41" y="42"/>
                  </a:lnTo>
                  <a:lnTo>
                    <a:pt x="41" y="43"/>
                  </a:lnTo>
                  <a:lnTo>
                    <a:pt x="43" y="43"/>
                  </a:lnTo>
                  <a:lnTo>
                    <a:pt x="43" y="49"/>
                  </a:lnTo>
                  <a:lnTo>
                    <a:pt x="43" y="51"/>
                  </a:lnTo>
                  <a:lnTo>
                    <a:pt x="41" y="56"/>
                  </a:lnTo>
                  <a:lnTo>
                    <a:pt x="40" y="60"/>
                  </a:lnTo>
                  <a:lnTo>
                    <a:pt x="38" y="60"/>
                  </a:lnTo>
                  <a:lnTo>
                    <a:pt x="36" y="60"/>
                  </a:lnTo>
                  <a:lnTo>
                    <a:pt x="36" y="62"/>
                  </a:lnTo>
                  <a:lnTo>
                    <a:pt x="36" y="63"/>
                  </a:lnTo>
                  <a:lnTo>
                    <a:pt x="36" y="65"/>
                  </a:lnTo>
                  <a:lnTo>
                    <a:pt x="36" y="67"/>
                  </a:lnTo>
                  <a:lnTo>
                    <a:pt x="36" y="69"/>
                  </a:lnTo>
                  <a:lnTo>
                    <a:pt x="36" y="71"/>
                  </a:lnTo>
                  <a:lnTo>
                    <a:pt x="38" y="72"/>
                  </a:lnTo>
                  <a:lnTo>
                    <a:pt x="38" y="81"/>
                  </a:lnTo>
                  <a:lnTo>
                    <a:pt x="38" y="83"/>
                  </a:lnTo>
                  <a:lnTo>
                    <a:pt x="36" y="83"/>
                  </a:lnTo>
                  <a:lnTo>
                    <a:pt x="36" y="87"/>
                  </a:lnTo>
                  <a:lnTo>
                    <a:pt x="35" y="89"/>
                  </a:lnTo>
                  <a:lnTo>
                    <a:pt x="33" y="89"/>
                  </a:lnTo>
                  <a:lnTo>
                    <a:pt x="31" y="89"/>
                  </a:lnTo>
                  <a:lnTo>
                    <a:pt x="30" y="89"/>
                  </a:lnTo>
                  <a:lnTo>
                    <a:pt x="25" y="89"/>
                  </a:lnTo>
                  <a:lnTo>
                    <a:pt x="23" y="89"/>
                  </a:lnTo>
                  <a:lnTo>
                    <a:pt x="22" y="87"/>
                  </a:lnTo>
                  <a:lnTo>
                    <a:pt x="23" y="87"/>
                  </a:lnTo>
                  <a:lnTo>
                    <a:pt x="23" y="85"/>
                  </a:lnTo>
                  <a:lnTo>
                    <a:pt x="22" y="83"/>
                  </a:lnTo>
                  <a:lnTo>
                    <a:pt x="22" y="81"/>
                  </a:lnTo>
                  <a:lnTo>
                    <a:pt x="20" y="81"/>
                  </a:lnTo>
                  <a:lnTo>
                    <a:pt x="20" y="80"/>
                  </a:lnTo>
                  <a:lnTo>
                    <a:pt x="22" y="80"/>
                  </a:lnTo>
                  <a:lnTo>
                    <a:pt x="22" y="78"/>
                  </a:lnTo>
                  <a:lnTo>
                    <a:pt x="23" y="78"/>
                  </a:lnTo>
                  <a:lnTo>
                    <a:pt x="25" y="78"/>
                  </a:lnTo>
                  <a:lnTo>
                    <a:pt x="28" y="78"/>
                  </a:lnTo>
                  <a:lnTo>
                    <a:pt x="28" y="76"/>
                  </a:lnTo>
                  <a:lnTo>
                    <a:pt x="30" y="76"/>
                  </a:lnTo>
                  <a:lnTo>
                    <a:pt x="30" y="74"/>
                  </a:lnTo>
                  <a:lnTo>
                    <a:pt x="30" y="72"/>
                  </a:lnTo>
                  <a:lnTo>
                    <a:pt x="28" y="71"/>
                  </a:lnTo>
                  <a:lnTo>
                    <a:pt x="26" y="71"/>
                  </a:lnTo>
                  <a:lnTo>
                    <a:pt x="25" y="72"/>
                  </a:lnTo>
                  <a:lnTo>
                    <a:pt x="23" y="72"/>
                  </a:lnTo>
                  <a:lnTo>
                    <a:pt x="22" y="72"/>
                  </a:lnTo>
                  <a:lnTo>
                    <a:pt x="20" y="71"/>
                  </a:lnTo>
                  <a:lnTo>
                    <a:pt x="15" y="71"/>
                  </a:lnTo>
                  <a:lnTo>
                    <a:pt x="12" y="67"/>
                  </a:lnTo>
                  <a:lnTo>
                    <a:pt x="10" y="65"/>
                  </a:lnTo>
                  <a:lnTo>
                    <a:pt x="8" y="65"/>
                  </a:lnTo>
                  <a:lnTo>
                    <a:pt x="8" y="63"/>
                  </a:lnTo>
                  <a:lnTo>
                    <a:pt x="7" y="63"/>
                  </a:lnTo>
                  <a:lnTo>
                    <a:pt x="7" y="60"/>
                  </a:lnTo>
                  <a:lnTo>
                    <a:pt x="7" y="58"/>
                  </a:lnTo>
                  <a:lnTo>
                    <a:pt x="8" y="58"/>
                  </a:lnTo>
                  <a:lnTo>
                    <a:pt x="8" y="56"/>
                  </a:lnTo>
                  <a:lnTo>
                    <a:pt x="10" y="56"/>
                  </a:lnTo>
                  <a:lnTo>
                    <a:pt x="10" y="54"/>
                  </a:lnTo>
                  <a:lnTo>
                    <a:pt x="12" y="54"/>
                  </a:lnTo>
                  <a:lnTo>
                    <a:pt x="12" y="53"/>
                  </a:lnTo>
                  <a:lnTo>
                    <a:pt x="13" y="53"/>
                  </a:lnTo>
                  <a:lnTo>
                    <a:pt x="13" y="54"/>
                  </a:lnTo>
                  <a:lnTo>
                    <a:pt x="15" y="54"/>
                  </a:lnTo>
                  <a:lnTo>
                    <a:pt x="15" y="60"/>
                  </a:lnTo>
                  <a:lnTo>
                    <a:pt x="17" y="60"/>
                  </a:lnTo>
                  <a:lnTo>
                    <a:pt x="18" y="60"/>
                  </a:lnTo>
                  <a:lnTo>
                    <a:pt x="18" y="62"/>
                  </a:lnTo>
                  <a:lnTo>
                    <a:pt x="20" y="62"/>
                  </a:lnTo>
                  <a:lnTo>
                    <a:pt x="20" y="60"/>
                  </a:lnTo>
                  <a:lnTo>
                    <a:pt x="18" y="60"/>
                  </a:lnTo>
                  <a:lnTo>
                    <a:pt x="18" y="58"/>
                  </a:lnTo>
                  <a:lnTo>
                    <a:pt x="18" y="56"/>
                  </a:lnTo>
                  <a:lnTo>
                    <a:pt x="18" y="53"/>
                  </a:lnTo>
                  <a:lnTo>
                    <a:pt x="18" y="51"/>
                  </a:lnTo>
                  <a:lnTo>
                    <a:pt x="20" y="51"/>
                  </a:lnTo>
                  <a:lnTo>
                    <a:pt x="22" y="51"/>
                  </a:lnTo>
                  <a:lnTo>
                    <a:pt x="22" y="49"/>
                  </a:lnTo>
                  <a:lnTo>
                    <a:pt x="22" y="47"/>
                  </a:lnTo>
                  <a:lnTo>
                    <a:pt x="20" y="47"/>
                  </a:lnTo>
                  <a:lnTo>
                    <a:pt x="18" y="47"/>
                  </a:lnTo>
                  <a:lnTo>
                    <a:pt x="15" y="47"/>
                  </a:lnTo>
                  <a:lnTo>
                    <a:pt x="12" y="47"/>
                  </a:lnTo>
                  <a:lnTo>
                    <a:pt x="7" y="45"/>
                  </a:lnTo>
                  <a:lnTo>
                    <a:pt x="4" y="45"/>
                  </a:lnTo>
                  <a:lnTo>
                    <a:pt x="0" y="43"/>
                  </a:lnTo>
                  <a:lnTo>
                    <a:pt x="0" y="42"/>
                  </a:lnTo>
                  <a:lnTo>
                    <a:pt x="0" y="40"/>
                  </a:lnTo>
                  <a:lnTo>
                    <a:pt x="0" y="36"/>
                  </a:lnTo>
                  <a:lnTo>
                    <a:pt x="0" y="34"/>
                  </a:lnTo>
                  <a:lnTo>
                    <a:pt x="0" y="33"/>
                  </a:lnTo>
                  <a:lnTo>
                    <a:pt x="2" y="33"/>
                  </a:lnTo>
                  <a:lnTo>
                    <a:pt x="2" y="31"/>
                  </a:lnTo>
                  <a:lnTo>
                    <a:pt x="4" y="33"/>
                  </a:lnTo>
                  <a:lnTo>
                    <a:pt x="5" y="34"/>
                  </a:lnTo>
                  <a:lnTo>
                    <a:pt x="5" y="36"/>
                  </a:lnTo>
                  <a:lnTo>
                    <a:pt x="7" y="36"/>
                  </a:lnTo>
                  <a:lnTo>
                    <a:pt x="7" y="38"/>
                  </a:lnTo>
                  <a:lnTo>
                    <a:pt x="7" y="40"/>
                  </a:lnTo>
                  <a:lnTo>
                    <a:pt x="8" y="40"/>
                  </a:lnTo>
                  <a:lnTo>
                    <a:pt x="10" y="40"/>
                  </a:lnTo>
                  <a:lnTo>
                    <a:pt x="12" y="40"/>
                  </a:lnTo>
                  <a:lnTo>
                    <a:pt x="12" y="38"/>
                  </a:lnTo>
                  <a:lnTo>
                    <a:pt x="12" y="36"/>
                  </a:lnTo>
                  <a:lnTo>
                    <a:pt x="13" y="36"/>
                  </a:lnTo>
                  <a:lnTo>
                    <a:pt x="12" y="36"/>
                  </a:lnTo>
                  <a:lnTo>
                    <a:pt x="12" y="34"/>
                  </a:lnTo>
                  <a:lnTo>
                    <a:pt x="12" y="33"/>
                  </a:lnTo>
                  <a:lnTo>
                    <a:pt x="10" y="33"/>
                  </a:lnTo>
                  <a:lnTo>
                    <a:pt x="10" y="31"/>
                  </a:lnTo>
                  <a:lnTo>
                    <a:pt x="8" y="31"/>
                  </a:lnTo>
                  <a:lnTo>
                    <a:pt x="7" y="29"/>
                  </a:lnTo>
                  <a:lnTo>
                    <a:pt x="7" y="25"/>
                  </a:lnTo>
                  <a:lnTo>
                    <a:pt x="5" y="25"/>
                  </a:lnTo>
                  <a:lnTo>
                    <a:pt x="5" y="24"/>
                  </a:lnTo>
                  <a:lnTo>
                    <a:pt x="5" y="22"/>
                  </a:lnTo>
                  <a:lnTo>
                    <a:pt x="4" y="22"/>
                  </a:lnTo>
                  <a:lnTo>
                    <a:pt x="2" y="20"/>
                  </a:lnTo>
                  <a:lnTo>
                    <a:pt x="4" y="20"/>
                  </a:lnTo>
                  <a:lnTo>
                    <a:pt x="4" y="18"/>
                  </a:lnTo>
                  <a:lnTo>
                    <a:pt x="5" y="18"/>
                  </a:lnTo>
                  <a:lnTo>
                    <a:pt x="5" y="16"/>
                  </a:lnTo>
                  <a:lnTo>
                    <a:pt x="7" y="16"/>
                  </a:lnTo>
                  <a:lnTo>
                    <a:pt x="7" y="15"/>
                  </a:lnTo>
                  <a:lnTo>
                    <a:pt x="8" y="15"/>
                  </a:lnTo>
                  <a:lnTo>
                    <a:pt x="10" y="15"/>
                  </a:lnTo>
                  <a:lnTo>
                    <a:pt x="12" y="15"/>
                  </a:lnTo>
                  <a:lnTo>
                    <a:pt x="12" y="22"/>
                  </a:lnTo>
                  <a:lnTo>
                    <a:pt x="12" y="2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69" name="Freeform 26"/>
            <p:cNvSpPr>
              <a:spLocks/>
            </p:cNvSpPr>
            <p:nvPr/>
          </p:nvSpPr>
          <p:spPr bwMode="auto">
            <a:xfrm>
              <a:off x="215" y="278"/>
              <a:ext cx="57" cy="87"/>
            </a:xfrm>
            <a:custGeom>
              <a:avLst/>
              <a:gdLst>
                <a:gd name="T0" fmla="*/ 18 w 56"/>
                <a:gd name="T1" fmla="*/ 26 h 87"/>
                <a:gd name="T2" fmla="*/ 21 w 56"/>
                <a:gd name="T3" fmla="*/ 24 h 87"/>
                <a:gd name="T4" fmla="*/ 20 w 56"/>
                <a:gd name="T5" fmla="*/ 18 h 87"/>
                <a:gd name="T6" fmla="*/ 18 w 56"/>
                <a:gd name="T7" fmla="*/ 17 h 87"/>
                <a:gd name="T8" fmla="*/ 25 w 56"/>
                <a:gd name="T9" fmla="*/ 13 h 87"/>
                <a:gd name="T10" fmla="*/ 21 w 56"/>
                <a:gd name="T11" fmla="*/ 9 h 87"/>
                <a:gd name="T12" fmla="*/ 26 w 56"/>
                <a:gd name="T13" fmla="*/ 8 h 87"/>
                <a:gd name="T14" fmla="*/ 36 w 56"/>
                <a:gd name="T15" fmla="*/ 6 h 87"/>
                <a:gd name="T16" fmla="*/ 38 w 56"/>
                <a:gd name="T17" fmla="*/ 4 h 87"/>
                <a:gd name="T18" fmla="*/ 46 w 56"/>
                <a:gd name="T19" fmla="*/ 0 h 87"/>
                <a:gd name="T20" fmla="*/ 47 w 56"/>
                <a:gd name="T21" fmla="*/ 4 h 87"/>
                <a:gd name="T22" fmla="*/ 47 w 56"/>
                <a:gd name="T23" fmla="*/ 8 h 87"/>
                <a:gd name="T24" fmla="*/ 51 w 56"/>
                <a:gd name="T25" fmla="*/ 9 h 87"/>
                <a:gd name="T26" fmla="*/ 49 w 56"/>
                <a:gd name="T27" fmla="*/ 27 h 87"/>
                <a:gd name="T28" fmla="*/ 44 w 56"/>
                <a:gd name="T29" fmla="*/ 33 h 87"/>
                <a:gd name="T30" fmla="*/ 41 w 56"/>
                <a:gd name="T31" fmla="*/ 35 h 87"/>
                <a:gd name="T32" fmla="*/ 41 w 56"/>
                <a:gd name="T33" fmla="*/ 44 h 87"/>
                <a:gd name="T34" fmla="*/ 44 w 56"/>
                <a:gd name="T35" fmla="*/ 45 h 87"/>
                <a:gd name="T36" fmla="*/ 46 w 56"/>
                <a:gd name="T37" fmla="*/ 56 h 87"/>
                <a:gd name="T38" fmla="*/ 47 w 56"/>
                <a:gd name="T39" fmla="*/ 33 h 87"/>
                <a:gd name="T40" fmla="*/ 51 w 56"/>
                <a:gd name="T41" fmla="*/ 29 h 87"/>
                <a:gd name="T42" fmla="*/ 54 w 56"/>
                <a:gd name="T43" fmla="*/ 29 h 87"/>
                <a:gd name="T44" fmla="*/ 61 w 56"/>
                <a:gd name="T45" fmla="*/ 33 h 87"/>
                <a:gd name="T46" fmla="*/ 64 w 56"/>
                <a:gd name="T47" fmla="*/ 38 h 87"/>
                <a:gd name="T48" fmla="*/ 56 w 56"/>
                <a:gd name="T49" fmla="*/ 38 h 87"/>
                <a:gd name="T50" fmla="*/ 54 w 56"/>
                <a:gd name="T51" fmla="*/ 35 h 87"/>
                <a:gd name="T52" fmla="*/ 51 w 56"/>
                <a:gd name="T53" fmla="*/ 35 h 87"/>
                <a:gd name="T54" fmla="*/ 49 w 56"/>
                <a:gd name="T55" fmla="*/ 36 h 87"/>
                <a:gd name="T56" fmla="*/ 49 w 56"/>
                <a:gd name="T57" fmla="*/ 40 h 87"/>
                <a:gd name="T58" fmla="*/ 51 w 56"/>
                <a:gd name="T59" fmla="*/ 51 h 87"/>
                <a:gd name="T60" fmla="*/ 43 w 56"/>
                <a:gd name="T61" fmla="*/ 62 h 87"/>
                <a:gd name="T62" fmla="*/ 46 w 56"/>
                <a:gd name="T63" fmla="*/ 82 h 87"/>
                <a:gd name="T64" fmla="*/ 23 w 56"/>
                <a:gd name="T65" fmla="*/ 87 h 87"/>
                <a:gd name="T66" fmla="*/ 21 w 56"/>
                <a:gd name="T67" fmla="*/ 82 h 87"/>
                <a:gd name="T68" fmla="*/ 23 w 56"/>
                <a:gd name="T69" fmla="*/ 78 h 87"/>
                <a:gd name="T70" fmla="*/ 38 w 56"/>
                <a:gd name="T71" fmla="*/ 76 h 87"/>
                <a:gd name="T72" fmla="*/ 36 w 56"/>
                <a:gd name="T73" fmla="*/ 71 h 87"/>
                <a:gd name="T74" fmla="*/ 21 w 56"/>
                <a:gd name="T75" fmla="*/ 71 h 87"/>
                <a:gd name="T76" fmla="*/ 10 w 56"/>
                <a:gd name="T77" fmla="*/ 65 h 87"/>
                <a:gd name="T78" fmla="*/ 7 w 56"/>
                <a:gd name="T79" fmla="*/ 56 h 87"/>
                <a:gd name="T80" fmla="*/ 12 w 56"/>
                <a:gd name="T81" fmla="*/ 55 h 87"/>
                <a:gd name="T82" fmla="*/ 13 w 56"/>
                <a:gd name="T83" fmla="*/ 55 h 87"/>
                <a:gd name="T84" fmla="*/ 18 w 56"/>
                <a:gd name="T85" fmla="*/ 60 h 87"/>
                <a:gd name="T86" fmla="*/ 18 w 56"/>
                <a:gd name="T87" fmla="*/ 58 h 87"/>
                <a:gd name="T88" fmla="*/ 18 w 56"/>
                <a:gd name="T89" fmla="*/ 51 h 87"/>
                <a:gd name="T90" fmla="*/ 21 w 56"/>
                <a:gd name="T91" fmla="*/ 49 h 87"/>
                <a:gd name="T92" fmla="*/ 21 w 56"/>
                <a:gd name="T93" fmla="*/ 47 h 87"/>
                <a:gd name="T94" fmla="*/ 12 w 56"/>
                <a:gd name="T95" fmla="*/ 47 h 87"/>
                <a:gd name="T96" fmla="*/ 0 w 56"/>
                <a:gd name="T97" fmla="*/ 38 h 87"/>
                <a:gd name="T98" fmla="*/ 2 w 56"/>
                <a:gd name="T99" fmla="*/ 31 h 87"/>
                <a:gd name="T100" fmla="*/ 7 w 56"/>
                <a:gd name="T101" fmla="*/ 36 h 87"/>
                <a:gd name="T102" fmla="*/ 12 w 56"/>
                <a:gd name="T103" fmla="*/ 38 h 87"/>
                <a:gd name="T104" fmla="*/ 12 w 56"/>
                <a:gd name="T105" fmla="*/ 36 h 87"/>
                <a:gd name="T106" fmla="*/ 12 w 56"/>
                <a:gd name="T107" fmla="*/ 35 h 87"/>
                <a:gd name="T108" fmla="*/ 8 w 56"/>
                <a:gd name="T109" fmla="*/ 31 h 87"/>
                <a:gd name="T110" fmla="*/ 5 w 56"/>
                <a:gd name="T111" fmla="*/ 22 h 87"/>
                <a:gd name="T112" fmla="*/ 3 w 56"/>
                <a:gd name="T113" fmla="*/ 17 h 87"/>
                <a:gd name="T114" fmla="*/ 7 w 56"/>
                <a:gd name="T115" fmla="*/ 15 h 87"/>
                <a:gd name="T116" fmla="*/ 12 w 56"/>
                <a:gd name="T117" fmla="*/ 15 h 8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6" h="87">
                  <a:moveTo>
                    <a:pt x="12" y="24"/>
                  </a:moveTo>
                  <a:lnTo>
                    <a:pt x="12" y="24"/>
                  </a:lnTo>
                  <a:lnTo>
                    <a:pt x="13" y="24"/>
                  </a:lnTo>
                  <a:lnTo>
                    <a:pt x="13" y="26"/>
                  </a:lnTo>
                  <a:lnTo>
                    <a:pt x="15" y="26"/>
                  </a:lnTo>
                  <a:lnTo>
                    <a:pt x="17" y="26"/>
                  </a:lnTo>
                  <a:lnTo>
                    <a:pt x="18" y="26"/>
                  </a:lnTo>
                  <a:lnTo>
                    <a:pt x="20" y="26"/>
                  </a:lnTo>
                  <a:lnTo>
                    <a:pt x="20" y="24"/>
                  </a:lnTo>
                  <a:lnTo>
                    <a:pt x="21" y="24"/>
                  </a:lnTo>
                  <a:lnTo>
                    <a:pt x="21" y="22"/>
                  </a:lnTo>
                  <a:lnTo>
                    <a:pt x="21" y="18"/>
                  </a:lnTo>
                  <a:lnTo>
                    <a:pt x="20" y="18"/>
                  </a:lnTo>
                  <a:lnTo>
                    <a:pt x="18" y="17"/>
                  </a:lnTo>
                  <a:lnTo>
                    <a:pt x="20" y="17"/>
                  </a:lnTo>
                  <a:lnTo>
                    <a:pt x="20" y="15"/>
                  </a:lnTo>
                  <a:lnTo>
                    <a:pt x="21" y="15"/>
                  </a:lnTo>
                  <a:lnTo>
                    <a:pt x="25" y="15"/>
                  </a:lnTo>
                  <a:lnTo>
                    <a:pt x="25" y="13"/>
                  </a:lnTo>
                  <a:lnTo>
                    <a:pt x="23" y="13"/>
                  </a:lnTo>
                  <a:lnTo>
                    <a:pt x="21" y="13"/>
                  </a:lnTo>
                  <a:lnTo>
                    <a:pt x="21" y="11"/>
                  </a:lnTo>
                  <a:lnTo>
                    <a:pt x="21" y="9"/>
                  </a:lnTo>
                  <a:lnTo>
                    <a:pt x="23" y="9"/>
                  </a:lnTo>
                  <a:lnTo>
                    <a:pt x="23" y="8"/>
                  </a:lnTo>
                  <a:lnTo>
                    <a:pt x="25" y="8"/>
                  </a:lnTo>
                  <a:lnTo>
                    <a:pt x="26" y="8"/>
                  </a:lnTo>
                  <a:lnTo>
                    <a:pt x="28" y="8"/>
                  </a:lnTo>
                  <a:lnTo>
                    <a:pt x="28" y="6"/>
                  </a:lnTo>
                  <a:lnTo>
                    <a:pt x="30" y="6"/>
                  </a:lnTo>
                  <a:lnTo>
                    <a:pt x="30" y="4"/>
                  </a:lnTo>
                  <a:lnTo>
                    <a:pt x="30" y="2"/>
                  </a:lnTo>
                  <a:lnTo>
                    <a:pt x="31" y="2"/>
                  </a:lnTo>
                  <a:lnTo>
                    <a:pt x="33" y="2"/>
                  </a:lnTo>
                  <a:lnTo>
                    <a:pt x="35" y="0"/>
                  </a:lnTo>
                  <a:lnTo>
                    <a:pt x="36" y="0"/>
                  </a:lnTo>
                  <a:lnTo>
                    <a:pt x="38" y="0"/>
                  </a:lnTo>
                  <a:lnTo>
                    <a:pt x="38" y="2"/>
                  </a:lnTo>
                  <a:lnTo>
                    <a:pt x="39" y="2"/>
                  </a:lnTo>
                  <a:lnTo>
                    <a:pt x="39" y="4"/>
                  </a:lnTo>
                  <a:lnTo>
                    <a:pt x="39" y="6"/>
                  </a:lnTo>
                  <a:lnTo>
                    <a:pt x="39" y="8"/>
                  </a:lnTo>
                  <a:lnTo>
                    <a:pt x="41" y="8"/>
                  </a:lnTo>
                  <a:lnTo>
                    <a:pt x="43" y="9"/>
                  </a:lnTo>
                  <a:lnTo>
                    <a:pt x="41" y="9"/>
                  </a:lnTo>
                  <a:lnTo>
                    <a:pt x="43" y="13"/>
                  </a:lnTo>
                  <a:lnTo>
                    <a:pt x="43" y="15"/>
                  </a:lnTo>
                  <a:lnTo>
                    <a:pt x="44" y="18"/>
                  </a:lnTo>
                  <a:lnTo>
                    <a:pt x="44" y="20"/>
                  </a:lnTo>
                  <a:lnTo>
                    <a:pt x="43" y="22"/>
                  </a:lnTo>
                  <a:lnTo>
                    <a:pt x="43" y="24"/>
                  </a:lnTo>
                  <a:lnTo>
                    <a:pt x="43" y="26"/>
                  </a:lnTo>
                  <a:lnTo>
                    <a:pt x="41" y="27"/>
                  </a:lnTo>
                  <a:lnTo>
                    <a:pt x="41" y="29"/>
                  </a:lnTo>
                  <a:lnTo>
                    <a:pt x="39" y="31"/>
                  </a:lnTo>
                  <a:lnTo>
                    <a:pt x="38" y="31"/>
                  </a:lnTo>
                  <a:lnTo>
                    <a:pt x="38" y="33"/>
                  </a:lnTo>
                  <a:lnTo>
                    <a:pt x="36" y="33"/>
                  </a:lnTo>
                  <a:lnTo>
                    <a:pt x="35" y="33"/>
                  </a:lnTo>
                  <a:lnTo>
                    <a:pt x="35" y="35"/>
                  </a:lnTo>
                  <a:lnTo>
                    <a:pt x="33" y="35"/>
                  </a:lnTo>
                  <a:lnTo>
                    <a:pt x="33" y="36"/>
                  </a:lnTo>
                  <a:lnTo>
                    <a:pt x="31" y="36"/>
                  </a:lnTo>
                  <a:lnTo>
                    <a:pt x="31" y="38"/>
                  </a:lnTo>
                  <a:lnTo>
                    <a:pt x="31" y="42"/>
                  </a:lnTo>
                  <a:lnTo>
                    <a:pt x="33" y="44"/>
                  </a:lnTo>
                  <a:lnTo>
                    <a:pt x="35" y="44"/>
                  </a:lnTo>
                  <a:lnTo>
                    <a:pt x="35" y="45"/>
                  </a:lnTo>
                  <a:lnTo>
                    <a:pt x="36" y="45"/>
                  </a:lnTo>
                  <a:lnTo>
                    <a:pt x="36" y="47"/>
                  </a:lnTo>
                  <a:lnTo>
                    <a:pt x="36" y="49"/>
                  </a:lnTo>
                  <a:lnTo>
                    <a:pt x="36" y="51"/>
                  </a:lnTo>
                  <a:lnTo>
                    <a:pt x="36" y="53"/>
                  </a:lnTo>
                  <a:lnTo>
                    <a:pt x="36" y="55"/>
                  </a:lnTo>
                  <a:lnTo>
                    <a:pt x="38" y="55"/>
                  </a:lnTo>
                  <a:lnTo>
                    <a:pt x="38" y="56"/>
                  </a:lnTo>
                  <a:lnTo>
                    <a:pt x="39" y="56"/>
                  </a:lnTo>
                  <a:lnTo>
                    <a:pt x="39" y="55"/>
                  </a:lnTo>
                  <a:lnTo>
                    <a:pt x="39" y="33"/>
                  </a:lnTo>
                  <a:lnTo>
                    <a:pt x="39" y="31"/>
                  </a:lnTo>
                  <a:lnTo>
                    <a:pt x="41" y="31"/>
                  </a:lnTo>
                  <a:lnTo>
                    <a:pt x="43" y="31"/>
                  </a:lnTo>
                  <a:lnTo>
                    <a:pt x="43" y="29"/>
                  </a:lnTo>
                  <a:lnTo>
                    <a:pt x="44" y="29"/>
                  </a:lnTo>
                  <a:lnTo>
                    <a:pt x="46" y="29"/>
                  </a:lnTo>
                  <a:lnTo>
                    <a:pt x="48" y="29"/>
                  </a:lnTo>
                  <a:lnTo>
                    <a:pt x="48" y="27"/>
                  </a:lnTo>
                  <a:lnTo>
                    <a:pt x="48" y="29"/>
                  </a:lnTo>
                  <a:lnTo>
                    <a:pt x="49" y="29"/>
                  </a:lnTo>
                  <a:lnTo>
                    <a:pt x="51" y="31"/>
                  </a:lnTo>
                  <a:lnTo>
                    <a:pt x="51" y="33"/>
                  </a:lnTo>
                  <a:lnTo>
                    <a:pt x="53" y="33"/>
                  </a:lnTo>
                  <a:lnTo>
                    <a:pt x="53" y="35"/>
                  </a:lnTo>
                  <a:lnTo>
                    <a:pt x="54" y="35"/>
                  </a:lnTo>
                  <a:lnTo>
                    <a:pt x="56" y="36"/>
                  </a:lnTo>
                  <a:lnTo>
                    <a:pt x="56" y="38"/>
                  </a:lnTo>
                  <a:lnTo>
                    <a:pt x="54" y="38"/>
                  </a:lnTo>
                  <a:lnTo>
                    <a:pt x="53" y="38"/>
                  </a:lnTo>
                  <a:lnTo>
                    <a:pt x="51" y="38"/>
                  </a:lnTo>
                  <a:lnTo>
                    <a:pt x="48" y="38"/>
                  </a:lnTo>
                  <a:lnTo>
                    <a:pt x="46" y="36"/>
                  </a:lnTo>
                  <a:lnTo>
                    <a:pt x="46" y="35"/>
                  </a:lnTo>
                  <a:lnTo>
                    <a:pt x="44" y="35"/>
                  </a:lnTo>
                  <a:lnTo>
                    <a:pt x="44" y="33"/>
                  </a:lnTo>
                  <a:lnTo>
                    <a:pt x="43" y="33"/>
                  </a:lnTo>
                  <a:lnTo>
                    <a:pt x="43" y="35"/>
                  </a:lnTo>
                  <a:lnTo>
                    <a:pt x="41" y="35"/>
                  </a:lnTo>
                  <a:lnTo>
                    <a:pt x="41" y="36"/>
                  </a:lnTo>
                  <a:lnTo>
                    <a:pt x="41" y="38"/>
                  </a:lnTo>
                  <a:lnTo>
                    <a:pt x="41" y="40"/>
                  </a:lnTo>
                  <a:lnTo>
                    <a:pt x="41" y="42"/>
                  </a:lnTo>
                  <a:lnTo>
                    <a:pt x="41" y="44"/>
                  </a:lnTo>
                  <a:lnTo>
                    <a:pt x="43" y="44"/>
                  </a:lnTo>
                  <a:lnTo>
                    <a:pt x="43" y="47"/>
                  </a:lnTo>
                  <a:lnTo>
                    <a:pt x="43" y="51"/>
                  </a:lnTo>
                  <a:lnTo>
                    <a:pt x="41" y="56"/>
                  </a:lnTo>
                  <a:lnTo>
                    <a:pt x="39" y="60"/>
                  </a:lnTo>
                  <a:lnTo>
                    <a:pt x="38" y="58"/>
                  </a:lnTo>
                  <a:lnTo>
                    <a:pt x="36" y="58"/>
                  </a:lnTo>
                  <a:lnTo>
                    <a:pt x="36" y="60"/>
                  </a:lnTo>
                  <a:lnTo>
                    <a:pt x="36" y="62"/>
                  </a:lnTo>
                  <a:lnTo>
                    <a:pt x="35" y="62"/>
                  </a:lnTo>
                  <a:lnTo>
                    <a:pt x="35" y="64"/>
                  </a:lnTo>
                  <a:lnTo>
                    <a:pt x="36" y="65"/>
                  </a:lnTo>
                  <a:lnTo>
                    <a:pt x="36" y="67"/>
                  </a:lnTo>
                  <a:lnTo>
                    <a:pt x="36" y="71"/>
                  </a:lnTo>
                  <a:lnTo>
                    <a:pt x="38" y="71"/>
                  </a:lnTo>
                  <a:lnTo>
                    <a:pt x="39" y="73"/>
                  </a:lnTo>
                  <a:lnTo>
                    <a:pt x="39" y="82"/>
                  </a:lnTo>
                  <a:lnTo>
                    <a:pt x="38" y="82"/>
                  </a:lnTo>
                  <a:lnTo>
                    <a:pt x="36" y="83"/>
                  </a:lnTo>
                  <a:lnTo>
                    <a:pt x="36" y="87"/>
                  </a:lnTo>
                  <a:lnTo>
                    <a:pt x="35" y="87"/>
                  </a:lnTo>
                  <a:lnTo>
                    <a:pt x="33" y="87"/>
                  </a:lnTo>
                  <a:lnTo>
                    <a:pt x="31" y="87"/>
                  </a:lnTo>
                  <a:lnTo>
                    <a:pt x="30" y="87"/>
                  </a:lnTo>
                  <a:lnTo>
                    <a:pt x="25" y="87"/>
                  </a:lnTo>
                  <a:lnTo>
                    <a:pt x="23" y="87"/>
                  </a:lnTo>
                  <a:lnTo>
                    <a:pt x="21" y="87"/>
                  </a:lnTo>
                  <a:lnTo>
                    <a:pt x="23" y="87"/>
                  </a:lnTo>
                  <a:lnTo>
                    <a:pt x="23" y="85"/>
                  </a:lnTo>
                  <a:lnTo>
                    <a:pt x="23" y="83"/>
                  </a:lnTo>
                  <a:lnTo>
                    <a:pt x="21" y="83"/>
                  </a:lnTo>
                  <a:lnTo>
                    <a:pt x="21" y="82"/>
                  </a:lnTo>
                  <a:lnTo>
                    <a:pt x="21" y="80"/>
                  </a:lnTo>
                  <a:lnTo>
                    <a:pt x="21" y="78"/>
                  </a:lnTo>
                  <a:lnTo>
                    <a:pt x="23" y="78"/>
                  </a:lnTo>
                  <a:lnTo>
                    <a:pt x="25" y="78"/>
                  </a:lnTo>
                  <a:lnTo>
                    <a:pt x="28" y="78"/>
                  </a:lnTo>
                  <a:lnTo>
                    <a:pt x="28" y="76"/>
                  </a:lnTo>
                  <a:lnTo>
                    <a:pt x="30" y="76"/>
                  </a:lnTo>
                  <a:lnTo>
                    <a:pt x="30" y="74"/>
                  </a:lnTo>
                  <a:lnTo>
                    <a:pt x="30" y="73"/>
                  </a:lnTo>
                  <a:lnTo>
                    <a:pt x="30" y="71"/>
                  </a:lnTo>
                  <a:lnTo>
                    <a:pt x="28" y="71"/>
                  </a:lnTo>
                  <a:lnTo>
                    <a:pt x="26" y="69"/>
                  </a:lnTo>
                  <a:lnTo>
                    <a:pt x="26" y="71"/>
                  </a:lnTo>
                  <a:lnTo>
                    <a:pt x="25" y="73"/>
                  </a:lnTo>
                  <a:lnTo>
                    <a:pt x="23" y="73"/>
                  </a:lnTo>
                  <a:lnTo>
                    <a:pt x="21" y="73"/>
                  </a:lnTo>
                  <a:lnTo>
                    <a:pt x="21" y="71"/>
                  </a:lnTo>
                  <a:lnTo>
                    <a:pt x="20" y="69"/>
                  </a:lnTo>
                  <a:lnTo>
                    <a:pt x="15" y="67"/>
                  </a:lnTo>
                  <a:lnTo>
                    <a:pt x="13" y="67"/>
                  </a:lnTo>
                  <a:lnTo>
                    <a:pt x="12" y="67"/>
                  </a:lnTo>
                  <a:lnTo>
                    <a:pt x="10" y="65"/>
                  </a:lnTo>
                  <a:lnTo>
                    <a:pt x="8" y="65"/>
                  </a:lnTo>
                  <a:lnTo>
                    <a:pt x="8" y="64"/>
                  </a:lnTo>
                  <a:lnTo>
                    <a:pt x="7" y="64"/>
                  </a:lnTo>
                  <a:lnTo>
                    <a:pt x="7" y="60"/>
                  </a:lnTo>
                  <a:lnTo>
                    <a:pt x="7" y="58"/>
                  </a:lnTo>
                  <a:lnTo>
                    <a:pt x="7" y="56"/>
                  </a:lnTo>
                  <a:lnTo>
                    <a:pt x="8" y="56"/>
                  </a:lnTo>
                  <a:lnTo>
                    <a:pt x="10" y="56"/>
                  </a:lnTo>
                  <a:lnTo>
                    <a:pt x="10" y="55"/>
                  </a:lnTo>
                  <a:lnTo>
                    <a:pt x="12" y="55"/>
                  </a:lnTo>
                  <a:lnTo>
                    <a:pt x="12" y="53"/>
                  </a:lnTo>
                  <a:lnTo>
                    <a:pt x="12" y="51"/>
                  </a:lnTo>
                  <a:lnTo>
                    <a:pt x="13" y="53"/>
                  </a:lnTo>
                  <a:lnTo>
                    <a:pt x="13" y="55"/>
                  </a:lnTo>
                  <a:lnTo>
                    <a:pt x="15" y="55"/>
                  </a:lnTo>
                  <a:lnTo>
                    <a:pt x="15" y="58"/>
                  </a:lnTo>
                  <a:lnTo>
                    <a:pt x="15" y="60"/>
                  </a:lnTo>
                  <a:lnTo>
                    <a:pt x="17" y="60"/>
                  </a:lnTo>
                  <a:lnTo>
                    <a:pt x="18" y="60"/>
                  </a:lnTo>
                  <a:lnTo>
                    <a:pt x="18" y="62"/>
                  </a:lnTo>
                  <a:lnTo>
                    <a:pt x="20" y="62"/>
                  </a:lnTo>
                  <a:lnTo>
                    <a:pt x="20" y="60"/>
                  </a:lnTo>
                  <a:lnTo>
                    <a:pt x="20" y="58"/>
                  </a:lnTo>
                  <a:lnTo>
                    <a:pt x="18" y="58"/>
                  </a:lnTo>
                  <a:lnTo>
                    <a:pt x="18" y="56"/>
                  </a:lnTo>
                  <a:lnTo>
                    <a:pt x="17" y="53"/>
                  </a:lnTo>
                  <a:lnTo>
                    <a:pt x="18" y="53"/>
                  </a:lnTo>
                  <a:lnTo>
                    <a:pt x="18" y="51"/>
                  </a:lnTo>
                  <a:lnTo>
                    <a:pt x="20" y="51"/>
                  </a:lnTo>
                  <a:lnTo>
                    <a:pt x="21" y="51"/>
                  </a:lnTo>
                  <a:lnTo>
                    <a:pt x="21" y="49"/>
                  </a:lnTo>
                  <a:lnTo>
                    <a:pt x="21" y="47"/>
                  </a:lnTo>
                  <a:lnTo>
                    <a:pt x="20" y="47"/>
                  </a:lnTo>
                  <a:lnTo>
                    <a:pt x="18" y="47"/>
                  </a:lnTo>
                  <a:lnTo>
                    <a:pt x="12" y="47"/>
                  </a:lnTo>
                  <a:lnTo>
                    <a:pt x="7" y="45"/>
                  </a:lnTo>
                  <a:lnTo>
                    <a:pt x="7" y="44"/>
                  </a:lnTo>
                  <a:lnTo>
                    <a:pt x="3" y="44"/>
                  </a:lnTo>
                  <a:lnTo>
                    <a:pt x="0" y="44"/>
                  </a:lnTo>
                  <a:lnTo>
                    <a:pt x="0" y="42"/>
                  </a:lnTo>
                  <a:lnTo>
                    <a:pt x="0" y="38"/>
                  </a:lnTo>
                  <a:lnTo>
                    <a:pt x="0" y="36"/>
                  </a:lnTo>
                  <a:lnTo>
                    <a:pt x="0" y="33"/>
                  </a:lnTo>
                  <a:lnTo>
                    <a:pt x="2" y="33"/>
                  </a:lnTo>
                  <a:lnTo>
                    <a:pt x="2" y="31"/>
                  </a:lnTo>
                  <a:lnTo>
                    <a:pt x="3" y="31"/>
                  </a:lnTo>
                  <a:lnTo>
                    <a:pt x="3" y="33"/>
                  </a:lnTo>
                  <a:lnTo>
                    <a:pt x="3" y="35"/>
                  </a:lnTo>
                  <a:lnTo>
                    <a:pt x="5" y="35"/>
                  </a:lnTo>
                  <a:lnTo>
                    <a:pt x="5" y="36"/>
                  </a:lnTo>
                  <a:lnTo>
                    <a:pt x="7" y="36"/>
                  </a:lnTo>
                  <a:lnTo>
                    <a:pt x="7" y="38"/>
                  </a:lnTo>
                  <a:lnTo>
                    <a:pt x="8" y="38"/>
                  </a:lnTo>
                  <a:lnTo>
                    <a:pt x="10" y="38"/>
                  </a:lnTo>
                  <a:lnTo>
                    <a:pt x="12" y="38"/>
                  </a:lnTo>
                  <a:lnTo>
                    <a:pt x="12" y="36"/>
                  </a:lnTo>
                  <a:lnTo>
                    <a:pt x="13" y="36"/>
                  </a:lnTo>
                  <a:lnTo>
                    <a:pt x="12" y="36"/>
                  </a:lnTo>
                  <a:lnTo>
                    <a:pt x="12" y="35"/>
                  </a:lnTo>
                  <a:lnTo>
                    <a:pt x="12" y="33"/>
                  </a:lnTo>
                  <a:lnTo>
                    <a:pt x="10" y="33"/>
                  </a:lnTo>
                  <a:lnTo>
                    <a:pt x="10" y="31"/>
                  </a:lnTo>
                  <a:lnTo>
                    <a:pt x="8" y="31"/>
                  </a:lnTo>
                  <a:lnTo>
                    <a:pt x="8" y="29"/>
                  </a:lnTo>
                  <a:lnTo>
                    <a:pt x="7" y="27"/>
                  </a:lnTo>
                  <a:lnTo>
                    <a:pt x="7" y="26"/>
                  </a:lnTo>
                  <a:lnTo>
                    <a:pt x="7" y="24"/>
                  </a:lnTo>
                  <a:lnTo>
                    <a:pt x="5" y="24"/>
                  </a:lnTo>
                  <a:lnTo>
                    <a:pt x="5" y="22"/>
                  </a:lnTo>
                  <a:lnTo>
                    <a:pt x="3" y="22"/>
                  </a:lnTo>
                  <a:lnTo>
                    <a:pt x="3" y="20"/>
                  </a:lnTo>
                  <a:lnTo>
                    <a:pt x="3" y="18"/>
                  </a:lnTo>
                  <a:lnTo>
                    <a:pt x="3" y="17"/>
                  </a:lnTo>
                  <a:lnTo>
                    <a:pt x="5" y="17"/>
                  </a:lnTo>
                  <a:lnTo>
                    <a:pt x="7" y="17"/>
                  </a:lnTo>
                  <a:lnTo>
                    <a:pt x="7" y="15"/>
                  </a:lnTo>
                  <a:lnTo>
                    <a:pt x="8" y="15"/>
                  </a:lnTo>
                  <a:lnTo>
                    <a:pt x="10" y="13"/>
                  </a:lnTo>
                  <a:lnTo>
                    <a:pt x="12" y="13"/>
                  </a:lnTo>
                  <a:lnTo>
                    <a:pt x="12" y="15"/>
                  </a:lnTo>
                  <a:lnTo>
                    <a:pt x="12" y="22"/>
                  </a:lnTo>
                  <a:lnTo>
                    <a:pt x="12" y="2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70" name="Freeform 27"/>
            <p:cNvSpPr>
              <a:spLocks/>
            </p:cNvSpPr>
            <p:nvPr/>
          </p:nvSpPr>
          <p:spPr bwMode="auto">
            <a:xfrm>
              <a:off x="172" y="231"/>
              <a:ext cx="145" cy="125"/>
            </a:xfrm>
            <a:custGeom>
              <a:avLst/>
              <a:gdLst>
                <a:gd name="T0" fmla="*/ 0 w 146"/>
                <a:gd name="T1" fmla="*/ 107 h 124"/>
                <a:gd name="T2" fmla="*/ 72 w 146"/>
                <a:gd name="T3" fmla="*/ 0 h 124"/>
                <a:gd name="T4" fmla="*/ 138 w 146"/>
                <a:gd name="T5" fmla="*/ 107 h 124"/>
                <a:gd name="T6" fmla="*/ 138 w 146"/>
                <a:gd name="T7" fmla="*/ 130 h 124"/>
                <a:gd name="T8" fmla="*/ 72 w 146"/>
                <a:gd name="T9" fmla="*/ 30 h 124"/>
                <a:gd name="T10" fmla="*/ 2 w 146"/>
                <a:gd name="T11" fmla="*/ 132 h 124"/>
                <a:gd name="T12" fmla="*/ 0 w 146"/>
                <a:gd name="T13" fmla="*/ 107 h 1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6" h="124">
                  <a:moveTo>
                    <a:pt x="0" y="99"/>
                  </a:moveTo>
                  <a:lnTo>
                    <a:pt x="72" y="0"/>
                  </a:lnTo>
                  <a:lnTo>
                    <a:pt x="146" y="99"/>
                  </a:lnTo>
                  <a:lnTo>
                    <a:pt x="146" y="122"/>
                  </a:lnTo>
                  <a:lnTo>
                    <a:pt x="72" y="30"/>
                  </a:lnTo>
                  <a:lnTo>
                    <a:pt x="2" y="124"/>
                  </a:lnTo>
                  <a:lnTo>
                    <a:pt x="0" y="99"/>
                  </a:lnTo>
                  <a:close/>
                </a:path>
              </a:pathLst>
            </a:custGeom>
            <a:solidFill>
              <a:srgbClr val="F9A03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71" name="Freeform 28"/>
            <p:cNvSpPr>
              <a:spLocks/>
            </p:cNvSpPr>
            <p:nvPr/>
          </p:nvSpPr>
          <p:spPr bwMode="auto">
            <a:xfrm>
              <a:off x="326" y="204"/>
              <a:ext cx="5" cy="170"/>
            </a:xfrm>
            <a:custGeom>
              <a:avLst/>
              <a:gdLst>
                <a:gd name="T0" fmla="*/ 3 w 5"/>
                <a:gd name="T1" fmla="*/ 163 h 171"/>
                <a:gd name="T2" fmla="*/ 5 w 5"/>
                <a:gd name="T3" fmla="*/ 161 h 171"/>
                <a:gd name="T4" fmla="*/ 5 w 5"/>
                <a:gd name="T5" fmla="*/ 0 h 171"/>
                <a:gd name="T6" fmla="*/ 0 w 5"/>
                <a:gd name="T7" fmla="*/ 0 h 171"/>
                <a:gd name="T8" fmla="*/ 0 w 5"/>
                <a:gd name="T9" fmla="*/ 161 h 171"/>
                <a:gd name="T10" fmla="*/ 3 w 5"/>
                <a:gd name="T11" fmla="*/ 163 h 171"/>
                <a:gd name="T12" fmla="*/ 3 w 5"/>
                <a:gd name="T13" fmla="*/ 163 h 171"/>
                <a:gd name="T14" fmla="*/ 5 w 5"/>
                <a:gd name="T15" fmla="*/ 163 h 171"/>
                <a:gd name="T16" fmla="*/ 5 w 5"/>
                <a:gd name="T17" fmla="*/ 161 h 171"/>
                <a:gd name="T18" fmla="*/ 3 w 5"/>
                <a:gd name="T19" fmla="*/ 163 h 17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 h="171">
                  <a:moveTo>
                    <a:pt x="3" y="171"/>
                  </a:moveTo>
                  <a:lnTo>
                    <a:pt x="5" y="169"/>
                  </a:lnTo>
                  <a:lnTo>
                    <a:pt x="5" y="0"/>
                  </a:lnTo>
                  <a:lnTo>
                    <a:pt x="0" y="0"/>
                  </a:lnTo>
                  <a:lnTo>
                    <a:pt x="0" y="169"/>
                  </a:lnTo>
                  <a:lnTo>
                    <a:pt x="3" y="171"/>
                  </a:lnTo>
                  <a:lnTo>
                    <a:pt x="5" y="171"/>
                  </a:lnTo>
                  <a:lnTo>
                    <a:pt x="5" y="169"/>
                  </a:lnTo>
                  <a:lnTo>
                    <a:pt x="3" y="171"/>
                  </a:lnTo>
                  <a:close/>
                </a:path>
              </a:pathLst>
            </a:custGeom>
            <a:solidFill>
              <a:srgbClr val="61BFF3"/>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72" name="Rectangle 29"/>
            <p:cNvSpPr>
              <a:spLocks noChangeArrowheads="1"/>
            </p:cNvSpPr>
            <p:nvPr/>
          </p:nvSpPr>
          <p:spPr bwMode="auto">
            <a:xfrm>
              <a:off x="170" y="371"/>
              <a:ext cx="159" cy="4"/>
            </a:xfrm>
            <a:prstGeom prst="rect">
              <a:avLst/>
            </a:prstGeom>
            <a:solidFill>
              <a:srgbClr val="61BFF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a:buClr>
                  <a:srgbClr val="000000"/>
                </a:buClr>
                <a:buSzPct val="125000"/>
                <a:buFontTx/>
                <a:buChar char="•"/>
              </a:pPr>
              <a:endParaRPr lang="en-US">
                <a:solidFill>
                  <a:srgbClr val="000000"/>
                </a:solidFill>
              </a:endParaRPr>
            </a:p>
          </p:txBody>
        </p:sp>
        <p:sp>
          <p:nvSpPr>
            <p:cNvPr id="6173" name="Freeform 30"/>
            <p:cNvSpPr>
              <a:spLocks/>
            </p:cNvSpPr>
            <p:nvPr/>
          </p:nvSpPr>
          <p:spPr bwMode="auto">
            <a:xfrm>
              <a:off x="149" y="195"/>
              <a:ext cx="504" cy="9"/>
            </a:xfrm>
            <a:custGeom>
              <a:avLst/>
              <a:gdLst>
                <a:gd name="T0" fmla="*/ 497 w 505"/>
                <a:gd name="T1" fmla="*/ 7 h 9"/>
                <a:gd name="T2" fmla="*/ 497 w 505"/>
                <a:gd name="T3" fmla="*/ 0 h 9"/>
                <a:gd name="T4" fmla="*/ 0 w 505"/>
                <a:gd name="T5" fmla="*/ 1 h 9"/>
                <a:gd name="T6" fmla="*/ 0 w 505"/>
                <a:gd name="T7" fmla="*/ 9 h 9"/>
                <a:gd name="T8" fmla="*/ 497 w 505"/>
                <a:gd name="T9" fmla="*/ 7 h 9"/>
                <a:gd name="T10" fmla="*/ 497 w 505"/>
                <a:gd name="T11" fmla="*/ 7 h 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05" h="9">
                  <a:moveTo>
                    <a:pt x="505" y="7"/>
                  </a:moveTo>
                  <a:lnTo>
                    <a:pt x="505" y="0"/>
                  </a:lnTo>
                  <a:lnTo>
                    <a:pt x="0" y="1"/>
                  </a:lnTo>
                  <a:lnTo>
                    <a:pt x="0" y="9"/>
                  </a:lnTo>
                  <a:lnTo>
                    <a:pt x="505" y="7"/>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74" name="Freeform 31"/>
            <p:cNvSpPr>
              <a:spLocks/>
            </p:cNvSpPr>
            <p:nvPr/>
          </p:nvSpPr>
          <p:spPr bwMode="auto">
            <a:xfrm>
              <a:off x="652" y="195"/>
              <a:ext cx="5" cy="38"/>
            </a:xfrm>
            <a:custGeom>
              <a:avLst/>
              <a:gdLst>
                <a:gd name="T0" fmla="*/ 3 w 6"/>
                <a:gd name="T1" fmla="*/ 45 h 37"/>
                <a:gd name="T2" fmla="*/ 3 w 6"/>
                <a:gd name="T3" fmla="*/ 45 h 37"/>
                <a:gd name="T4" fmla="*/ 3 w 6"/>
                <a:gd name="T5" fmla="*/ 16 h 37"/>
                <a:gd name="T6" fmla="*/ 3 w 6"/>
                <a:gd name="T7" fmla="*/ 0 h 37"/>
                <a:gd name="T8" fmla="*/ 3 w 6"/>
                <a:gd name="T9" fmla="*/ 7 h 37"/>
                <a:gd name="T10" fmla="*/ 1 w 6"/>
                <a:gd name="T11" fmla="*/ 16 h 37"/>
                <a:gd name="T12" fmla="*/ 0 w 6"/>
                <a:gd name="T13" fmla="*/ 44 h 37"/>
                <a:gd name="T14" fmla="*/ 0 w 6"/>
                <a:gd name="T15" fmla="*/ 44 h 37"/>
                <a:gd name="T16" fmla="*/ 3 w 6"/>
                <a:gd name="T17" fmla="*/ 45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 h="37">
                  <a:moveTo>
                    <a:pt x="6" y="37"/>
                  </a:moveTo>
                  <a:lnTo>
                    <a:pt x="6" y="37"/>
                  </a:lnTo>
                  <a:lnTo>
                    <a:pt x="6" y="16"/>
                  </a:lnTo>
                  <a:lnTo>
                    <a:pt x="3" y="0"/>
                  </a:lnTo>
                  <a:lnTo>
                    <a:pt x="3" y="7"/>
                  </a:lnTo>
                  <a:lnTo>
                    <a:pt x="1" y="16"/>
                  </a:lnTo>
                  <a:lnTo>
                    <a:pt x="0" y="36"/>
                  </a:lnTo>
                  <a:lnTo>
                    <a:pt x="6" y="37"/>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75" name="Freeform 32"/>
            <p:cNvSpPr>
              <a:spLocks/>
            </p:cNvSpPr>
            <p:nvPr/>
          </p:nvSpPr>
          <p:spPr bwMode="auto">
            <a:xfrm>
              <a:off x="641" y="231"/>
              <a:ext cx="16" cy="130"/>
            </a:xfrm>
            <a:custGeom>
              <a:avLst/>
              <a:gdLst>
                <a:gd name="T0" fmla="*/ 5 w 16"/>
                <a:gd name="T1" fmla="*/ 123 h 131"/>
                <a:gd name="T2" fmla="*/ 5 w 16"/>
                <a:gd name="T3" fmla="*/ 123 h 131"/>
                <a:gd name="T4" fmla="*/ 11 w 16"/>
                <a:gd name="T5" fmla="*/ 78 h 131"/>
                <a:gd name="T6" fmla="*/ 13 w 16"/>
                <a:gd name="T7" fmla="*/ 47 h 131"/>
                <a:gd name="T8" fmla="*/ 15 w 16"/>
                <a:gd name="T9" fmla="*/ 16 h 131"/>
                <a:gd name="T10" fmla="*/ 16 w 16"/>
                <a:gd name="T11" fmla="*/ 1 h 131"/>
                <a:gd name="T12" fmla="*/ 10 w 16"/>
                <a:gd name="T13" fmla="*/ 0 h 131"/>
                <a:gd name="T14" fmla="*/ 10 w 16"/>
                <a:gd name="T15" fmla="*/ 16 h 131"/>
                <a:gd name="T16" fmla="*/ 8 w 16"/>
                <a:gd name="T17" fmla="*/ 47 h 131"/>
                <a:gd name="T18" fmla="*/ 3 w 16"/>
                <a:gd name="T19" fmla="*/ 78 h 131"/>
                <a:gd name="T20" fmla="*/ 0 w 16"/>
                <a:gd name="T21" fmla="*/ 122 h 131"/>
                <a:gd name="T22" fmla="*/ 0 w 16"/>
                <a:gd name="T23" fmla="*/ 122 h 131"/>
                <a:gd name="T24" fmla="*/ 5 w 16"/>
                <a:gd name="T25" fmla="*/ 123 h 1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 h="131">
                  <a:moveTo>
                    <a:pt x="5" y="131"/>
                  </a:moveTo>
                  <a:lnTo>
                    <a:pt x="5" y="131"/>
                  </a:lnTo>
                  <a:lnTo>
                    <a:pt x="11" y="86"/>
                  </a:lnTo>
                  <a:lnTo>
                    <a:pt x="13" y="47"/>
                  </a:lnTo>
                  <a:lnTo>
                    <a:pt x="15" y="16"/>
                  </a:lnTo>
                  <a:lnTo>
                    <a:pt x="16" y="1"/>
                  </a:lnTo>
                  <a:lnTo>
                    <a:pt x="10" y="0"/>
                  </a:lnTo>
                  <a:lnTo>
                    <a:pt x="10" y="16"/>
                  </a:lnTo>
                  <a:lnTo>
                    <a:pt x="8" y="47"/>
                  </a:lnTo>
                  <a:lnTo>
                    <a:pt x="3" y="86"/>
                  </a:lnTo>
                  <a:lnTo>
                    <a:pt x="0" y="130"/>
                  </a:lnTo>
                  <a:lnTo>
                    <a:pt x="5" y="131"/>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76" name="Freeform 33"/>
            <p:cNvSpPr>
              <a:spLocks/>
            </p:cNvSpPr>
            <p:nvPr/>
          </p:nvSpPr>
          <p:spPr bwMode="auto">
            <a:xfrm>
              <a:off x="536" y="361"/>
              <a:ext cx="111" cy="344"/>
            </a:xfrm>
            <a:custGeom>
              <a:avLst/>
              <a:gdLst>
                <a:gd name="T0" fmla="*/ 5 w 110"/>
                <a:gd name="T1" fmla="*/ 344 h 344"/>
                <a:gd name="T2" fmla="*/ 5 w 110"/>
                <a:gd name="T3" fmla="*/ 344 h 344"/>
                <a:gd name="T4" fmla="*/ 16 w 110"/>
                <a:gd name="T5" fmla="*/ 324 h 344"/>
                <a:gd name="T6" fmla="*/ 28 w 110"/>
                <a:gd name="T7" fmla="*/ 305 h 344"/>
                <a:gd name="T8" fmla="*/ 38 w 110"/>
                <a:gd name="T9" fmla="*/ 285 h 344"/>
                <a:gd name="T10" fmla="*/ 46 w 110"/>
                <a:gd name="T11" fmla="*/ 265 h 344"/>
                <a:gd name="T12" fmla="*/ 70 w 110"/>
                <a:gd name="T13" fmla="*/ 223 h 344"/>
                <a:gd name="T14" fmla="*/ 82 w 110"/>
                <a:gd name="T15" fmla="*/ 182 h 344"/>
                <a:gd name="T16" fmla="*/ 93 w 110"/>
                <a:gd name="T17" fmla="*/ 139 h 344"/>
                <a:gd name="T18" fmla="*/ 103 w 110"/>
                <a:gd name="T19" fmla="*/ 93 h 344"/>
                <a:gd name="T20" fmla="*/ 111 w 110"/>
                <a:gd name="T21" fmla="*/ 48 h 344"/>
                <a:gd name="T22" fmla="*/ 118 w 110"/>
                <a:gd name="T23" fmla="*/ 1 h 344"/>
                <a:gd name="T24" fmla="*/ 113 w 110"/>
                <a:gd name="T25" fmla="*/ 0 h 344"/>
                <a:gd name="T26" fmla="*/ 105 w 110"/>
                <a:gd name="T27" fmla="*/ 47 h 344"/>
                <a:gd name="T28" fmla="*/ 96 w 110"/>
                <a:gd name="T29" fmla="*/ 93 h 344"/>
                <a:gd name="T30" fmla="*/ 88 w 110"/>
                <a:gd name="T31" fmla="*/ 137 h 344"/>
                <a:gd name="T32" fmla="*/ 77 w 110"/>
                <a:gd name="T33" fmla="*/ 180 h 344"/>
                <a:gd name="T34" fmla="*/ 64 w 110"/>
                <a:gd name="T35" fmla="*/ 222 h 344"/>
                <a:gd name="T36" fmla="*/ 39 w 110"/>
                <a:gd name="T37" fmla="*/ 263 h 344"/>
                <a:gd name="T38" fmla="*/ 31 w 110"/>
                <a:gd name="T39" fmla="*/ 283 h 344"/>
                <a:gd name="T40" fmla="*/ 21 w 110"/>
                <a:gd name="T41" fmla="*/ 303 h 344"/>
                <a:gd name="T42" fmla="*/ 11 w 110"/>
                <a:gd name="T43" fmla="*/ 323 h 344"/>
                <a:gd name="T44" fmla="*/ 0 w 110"/>
                <a:gd name="T45" fmla="*/ 341 h 344"/>
                <a:gd name="T46" fmla="*/ 0 w 110"/>
                <a:gd name="T47" fmla="*/ 341 h 344"/>
                <a:gd name="T48" fmla="*/ 5 w 110"/>
                <a:gd name="T49" fmla="*/ 344 h 34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0" h="344">
                  <a:moveTo>
                    <a:pt x="5" y="344"/>
                  </a:moveTo>
                  <a:lnTo>
                    <a:pt x="5" y="344"/>
                  </a:lnTo>
                  <a:lnTo>
                    <a:pt x="16" y="324"/>
                  </a:lnTo>
                  <a:lnTo>
                    <a:pt x="28" y="305"/>
                  </a:lnTo>
                  <a:lnTo>
                    <a:pt x="38" y="285"/>
                  </a:lnTo>
                  <a:lnTo>
                    <a:pt x="46" y="265"/>
                  </a:lnTo>
                  <a:lnTo>
                    <a:pt x="62" y="223"/>
                  </a:lnTo>
                  <a:lnTo>
                    <a:pt x="74" y="182"/>
                  </a:lnTo>
                  <a:lnTo>
                    <a:pt x="85" y="139"/>
                  </a:lnTo>
                  <a:lnTo>
                    <a:pt x="95" y="93"/>
                  </a:lnTo>
                  <a:lnTo>
                    <a:pt x="103" y="48"/>
                  </a:lnTo>
                  <a:lnTo>
                    <a:pt x="110" y="1"/>
                  </a:lnTo>
                  <a:lnTo>
                    <a:pt x="105" y="0"/>
                  </a:lnTo>
                  <a:lnTo>
                    <a:pt x="97" y="47"/>
                  </a:lnTo>
                  <a:lnTo>
                    <a:pt x="88" y="93"/>
                  </a:lnTo>
                  <a:lnTo>
                    <a:pt x="80" y="137"/>
                  </a:lnTo>
                  <a:lnTo>
                    <a:pt x="69" y="180"/>
                  </a:lnTo>
                  <a:lnTo>
                    <a:pt x="56" y="222"/>
                  </a:lnTo>
                  <a:lnTo>
                    <a:pt x="39" y="263"/>
                  </a:lnTo>
                  <a:lnTo>
                    <a:pt x="31" y="283"/>
                  </a:lnTo>
                  <a:lnTo>
                    <a:pt x="21" y="303"/>
                  </a:lnTo>
                  <a:lnTo>
                    <a:pt x="11" y="323"/>
                  </a:lnTo>
                  <a:lnTo>
                    <a:pt x="0" y="341"/>
                  </a:lnTo>
                  <a:lnTo>
                    <a:pt x="5" y="344"/>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77" name="Freeform 34"/>
            <p:cNvSpPr>
              <a:spLocks/>
            </p:cNvSpPr>
            <p:nvPr/>
          </p:nvSpPr>
          <p:spPr bwMode="auto">
            <a:xfrm>
              <a:off x="409" y="701"/>
              <a:ext cx="132" cy="155"/>
            </a:xfrm>
            <a:custGeom>
              <a:avLst/>
              <a:gdLst>
                <a:gd name="T0" fmla="*/ 0 w 131"/>
                <a:gd name="T1" fmla="*/ 155 h 155"/>
                <a:gd name="T2" fmla="*/ 0 w 131"/>
                <a:gd name="T3" fmla="*/ 155 h 155"/>
                <a:gd name="T4" fmla="*/ 8 w 131"/>
                <a:gd name="T5" fmla="*/ 153 h 155"/>
                <a:gd name="T6" fmla="*/ 18 w 131"/>
                <a:gd name="T7" fmla="*/ 146 h 155"/>
                <a:gd name="T8" fmla="*/ 31 w 131"/>
                <a:gd name="T9" fmla="*/ 131 h 155"/>
                <a:gd name="T10" fmla="*/ 49 w 131"/>
                <a:gd name="T11" fmla="*/ 113 h 155"/>
                <a:gd name="T12" fmla="*/ 75 w 131"/>
                <a:gd name="T13" fmla="*/ 90 h 155"/>
                <a:gd name="T14" fmla="*/ 96 w 131"/>
                <a:gd name="T15" fmla="*/ 65 h 155"/>
                <a:gd name="T16" fmla="*/ 119 w 131"/>
                <a:gd name="T17" fmla="*/ 34 h 155"/>
                <a:gd name="T18" fmla="*/ 139 w 131"/>
                <a:gd name="T19" fmla="*/ 3 h 155"/>
                <a:gd name="T20" fmla="*/ 134 w 131"/>
                <a:gd name="T21" fmla="*/ 0 h 155"/>
                <a:gd name="T22" fmla="*/ 113 w 131"/>
                <a:gd name="T23" fmla="*/ 30 h 155"/>
                <a:gd name="T24" fmla="*/ 91 w 131"/>
                <a:gd name="T25" fmla="*/ 59 h 155"/>
                <a:gd name="T26" fmla="*/ 64 w 131"/>
                <a:gd name="T27" fmla="*/ 86 h 155"/>
                <a:gd name="T28" fmla="*/ 44 w 131"/>
                <a:gd name="T29" fmla="*/ 108 h 155"/>
                <a:gd name="T30" fmla="*/ 26 w 131"/>
                <a:gd name="T31" fmla="*/ 126 h 155"/>
                <a:gd name="T32" fmla="*/ 13 w 131"/>
                <a:gd name="T33" fmla="*/ 139 h 155"/>
                <a:gd name="T34" fmla="*/ 5 w 131"/>
                <a:gd name="T35" fmla="*/ 148 h 155"/>
                <a:gd name="T36" fmla="*/ 5 w 131"/>
                <a:gd name="T37" fmla="*/ 149 h 155"/>
                <a:gd name="T38" fmla="*/ 5 w 131"/>
                <a:gd name="T39" fmla="*/ 149 h 155"/>
                <a:gd name="T40" fmla="*/ 0 w 131"/>
                <a:gd name="T41" fmla="*/ 155 h 15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31" h="155">
                  <a:moveTo>
                    <a:pt x="0" y="155"/>
                  </a:moveTo>
                  <a:lnTo>
                    <a:pt x="0" y="155"/>
                  </a:lnTo>
                  <a:lnTo>
                    <a:pt x="8" y="153"/>
                  </a:lnTo>
                  <a:lnTo>
                    <a:pt x="18" y="146"/>
                  </a:lnTo>
                  <a:lnTo>
                    <a:pt x="31" y="131"/>
                  </a:lnTo>
                  <a:lnTo>
                    <a:pt x="49" y="113"/>
                  </a:lnTo>
                  <a:lnTo>
                    <a:pt x="67" y="90"/>
                  </a:lnTo>
                  <a:lnTo>
                    <a:pt x="88" y="65"/>
                  </a:lnTo>
                  <a:lnTo>
                    <a:pt x="111" y="34"/>
                  </a:lnTo>
                  <a:lnTo>
                    <a:pt x="131" y="3"/>
                  </a:lnTo>
                  <a:lnTo>
                    <a:pt x="126" y="0"/>
                  </a:lnTo>
                  <a:lnTo>
                    <a:pt x="105" y="30"/>
                  </a:lnTo>
                  <a:lnTo>
                    <a:pt x="83" y="59"/>
                  </a:lnTo>
                  <a:lnTo>
                    <a:pt x="64" y="86"/>
                  </a:lnTo>
                  <a:lnTo>
                    <a:pt x="44" y="108"/>
                  </a:lnTo>
                  <a:lnTo>
                    <a:pt x="26" y="126"/>
                  </a:lnTo>
                  <a:lnTo>
                    <a:pt x="13" y="139"/>
                  </a:lnTo>
                  <a:lnTo>
                    <a:pt x="5" y="148"/>
                  </a:lnTo>
                  <a:lnTo>
                    <a:pt x="5" y="149"/>
                  </a:lnTo>
                  <a:lnTo>
                    <a:pt x="0" y="155"/>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78" name="Freeform 35"/>
            <p:cNvSpPr>
              <a:spLocks/>
            </p:cNvSpPr>
            <p:nvPr/>
          </p:nvSpPr>
          <p:spPr bwMode="auto">
            <a:xfrm>
              <a:off x="369" y="817"/>
              <a:ext cx="45" cy="40"/>
            </a:xfrm>
            <a:custGeom>
              <a:avLst/>
              <a:gdLst>
                <a:gd name="T0" fmla="*/ 0 w 46"/>
                <a:gd name="T1" fmla="*/ 4 h 40"/>
                <a:gd name="T2" fmla="*/ 0 w 46"/>
                <a:gd name="T3" fmla="*/ 4 h 40"/>
                <a:gd name="T4" fmla="*/ 9 w 46"/>
                <a:gd name="T5" fmla="*/ 15 h 40"/>
                <a:gd name="T6" fmla="*/ 23 w 46"/>
                <a:gd name="T7" fmla="*/ 24 h 40"/>
                <a:gd name="T8" fmla="*/ 26 w 46"/>
                <a:gd name="T9" fmla="*/ 34 h 40"/>
                <a:gd name="T10" fmla="*/ 33 w 46"/>
                <a:gd name="T11" fmla="*/ 40 h 40"/>
                <a:gd name="T12" fmla="*/ 38 w 46"/>
                <a:gd name="T13" fmla="*/ 34 h 40"/>
                <a:gd name="T14" fmla="*/ 29 w 46"/>
                <a:gd name="T15" fmla="*/ 29 h 40"/>
                <a:gd name="T16" fmla="*/ 23 w 46"/>
                <a:gd name="T17" fmla="*/ 20 h 40"/>
                <a:gd name="T18" fmla="*/ 13 w 46"/>
                <a:gd name="T19" fmla="*/ 9 h 40"/>
                <a:gd name="T20" fmla="*/ 3 w 46"/>
                <a:gd name="T21" fmla="*/ 0 h 40"/>
                <a:gd name="T22" fmla="*/ 3 w 46"/>
                <a:gd name="T23" fmla="*/ 0 h 40"/>
                <a:gd name="T24" fmla="*/ 0 w 46"/>
                <a:gd name="T25" fmla="*/ 4 h 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6" h="40">
                  <a:moveTo>
                    <a:pt x="0" y="4"/>
                  </a:moveTo>
                  <a:lnTo>
                    <a:pt x="0" y="4"/>
                  </a:lnTo>
                  <a:lnTo>
                    <a:pt x="9" y="15"/>
                  </a:lnTo>
                  <a:lnTo>
                    <a:pt x="23" y="24"/>
                  </a:lnTo>
                  <a:lnTo>
                    <a:pt x="34" y="34"/>
                  </a:lnTo>
                  <a:lnTo>
                    <a:pt x="41" y="40"/>
                  </a:lnTo>
                  <a:lnTo>
                    <a:pt x="46" y="34"/>
                  </a:lnTo>
                  <a:lnTo>
                    <a:pt x="37" y="29"/>
                  </a:lnTo>
                  <a:lnTo>
                    <a:pt x="26" y="20"/>
                  </a:lnTo>
                  <a:lnTo>
                    <a:pt x="13" y="9"/>
                  </a:lnTo>
                  <a:lnTo>
                    <a:pt x="3" y="0"/>
                  </a:lnTo>
                  <a:lnTo>
                    <a:pt x="0" y="4"/>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79" name="Freeform 36"/>
            <p:cNvSpPr>
              <a:spLocks/>
            </p:cNvSpPr>
            <p:nvPr/>
          </p:nvSpPr>
          <p:spPr bwMode="auto">
            <a:xfrm>
              <a:off x="290" y="713"/>
              <a:ext cx="81" cy="108"/>
            </a:xfrm>
            <a:custGeom>
              <a:avLst/>
              <a:gdLst>
                <a:gd name="T0" fmla="*/ 0 w 82"/>
                <a:gd name="T1" fmla="*/ 1 h 108"/>
                <a:gd name="T2" fmla="*/ 0 w 82"/>
                <a:gd name="T3" fmla="*/ 1 h 108"/>
                <a:gd name="T4" fmla="*/ 28 w 82"/>
                <a:gd name="T5" fmla="*/ 46 h 108"/>
                <a:gd name="T6" fmla="*/ 44 w 82"/>
                <a:gd name="T7" fmla="*/ 77 h 108"/>
                <a:gd name="T8" fmla="*/ 59 w 82"/>
                <a:gd name="T9" fmla="*/ 97 h 108"/>
                <a:gd name="T10" fmla="*/ 71 w 82"/>
                <a:gd name="T11" fmla="*/ 108 h 108"/>
                <a:gd name="T12" fmla="*/ 74 w 82"/>
                <a:gd name="T13" fmla="*/ 104 h 108"/>
                <a:gd name="T14" fmla="*/ 64 w 82"/>
                <a:gd name="T15" fmla="*/ 92 h 108"/>
                <a:gd name="T16" fmla="*/ 48 w 82"/>
                <a:gd name="T17" fmla="*/ 74 h 108"/>
                <a:gd name="T18" fmla="*/ 34 w 82"/>
                <a:gd name="T19" fmla="*/ 43 h 108"/>
                <a:gd name="T20" fmla="*/ 5 w 82"/>
                <a:gd name="T21" fmla="*/ 0 h 108"/>
                <a:gd name="T22" fmla="*/ 5 w 82"/>
                <a:gd name="T23" fmla="*/ 0 h 108"/>
                <a:gd name="T24" fmla="*/ 0 w 82"/>
                <a:gd name="T25" fmla="*/ 1 h 10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2" h="108">
                  <a:moveTo>
                    <a:pt x="0" y="1"/>
                  </a:moveTo>
                  <a:lnTo>
                    <a:pt x="0" y="1"/>
                  </a:lnTo>
                  <a:lnTo>
                    <a:pt x="28" y="46"/>
                  </a:lnTo>
                  <a:lnTo>
                    <a:pt x="52" y="77"/>
                  </a:lnTo>
                  <a:lnTo>
                    <a:pt x="67" y="97"/>
                  </a:lnTo>
                  <a:lnTo>
                    <a:pt x="79" y="108"/>
                  </a:lnTo>
                  <a:lnTo>
                    <a:pt x="82" y="104"/>
                  </a:lnTo>
                  <a:lnTo>
                    <a:pt x="72" y="92"/>
                  </a:lnTo>
                  <a:lnTo>
                    <a:pt x="56" y="74"/>
                  </a:lnTo>
                  <a:lnTo>
                    <a:pt x="34" y="43"/>
                  </a:lnTo>
                  <a:lnTo>
                    <a:pt x="5" y="0"/>
                  </a:lnTo>
                  <a:lnTo>
                    <a:pt x="0" y="1"/>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80" name="Freeform 37"/>
            <p:cNvSpPr>
              <a:spLocks/>
            </p:cNvSpPr>
            <p:nvPr/>
          </p:nvSpPr>
          <p:spPr bwMode="auto">
            <a:xfrm>
              <a:off x="203" y="528"/>
              <a:ext cx="92" cy="187"/>
            </a:xfrm>
            <a:custGeom>
              <a:avLst/>
              <a:gdLst>
                <a:gd name="T0" fmla="*/ 0 w 92"/>
                <a:gd name="T1" fmla="*/ 2 h 186"/>
                <a:gd name="T2" fmla="*/ 0 w 92"/>
                <a:gd name="T3" fmla="*/ 2 h 186"/>
                <a:gd name="T4" fmla="*/ 7 w 92"/>
                <a:gd name="T5" fmla="*/ 22 h 186"/>
                <a:gd name="T6" fmla="*/ 13 w 92"/>
                <a:gd name="T7" fmla="*/ 42 h 186"/>
                <a:gd name="T8" fmla="*/ 23 w 92"/>
                <a:gd name="T9" fmla="*/ 64 h 186"/>
                <a:gd name="T10" fmla="*/ 33 w 92"/>
                <a:gd name="T11" fmla="*/ 85 h 186"/>
                <a:gd name="T12" fmla="*/ 44 w 92"/>
                <a:gd name="T13" fmla="*/ 119 h 186"/>
                <a:gd name="T14" fmla="*/ 57 w 92"/>
                <a:gd name="T15" fmla="*/ 144 h 186"/>
                <a:gd name="T16" fmla="*/ 71 w 92"/>
                <a:gd name="T17" fmla="*/ 169 h 186"/>
                <a:gd name="T18" fmla="*/ 87 w 92"/>
                <a:gd name="T19" fmla="*/ 194 h 186"/>
                <a:gd name="T20" fmla="*/ 92 w 92"/>
                <a:gd name="T21" fmla="*/ 193 h 186"/>
                <a:gd name="T22" fmla="*/ 77 w 92"/>
                <a:gd name="T23" fmla="*/ 165 h 186"/>
                <a:gd name="T24" fmla="*/ 62 w 92"/>
                <a:gd name="T25" fmla="*/ 140 h 186"/>
                <a:gd name="T26" fmla="*/ 51 w 92"/>
                <a:gd name="T27" fmla="*/ 115 h 186"/>
                <a:gd name="T28" fmla="*/ 38 w 92"/>
                <a:gd name="T29" fmla="*/ 83 h 186"/>
                <a:gd name="T30" fmla="*/ 28 w 92"/>
                <a:gd name="T31" fmla="*/ 60 h 186"/>
                <a:gd name="T32" fmla="*/ 20 w 92"/>
                <a:gd name="T33" fmla="*/ 38 h 186"/>
                <a:gd name="T34" fmla="*/ 12 w 92"/>
                <a:gd name="T35" fmla="*/ 18 h 186"/>
                <a:gd name="T36" fmla="*/ 7 w 92"/>
                <a:gd name="T37" fmla="*/ 0 h 186"/>
                <a:gd name="T38" fmla="*/ 7 w 92"/>
                <a:gd name="T39" fmla="*/ 0 h 186"/>
                <a:gd name="T40" fmla="*/ 0 w 92"/>
                <a:gd name="T41" fmla="*/ 2 h 1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2" h="186">
                  <a:moveTo>
                    <a:pt x="0" y="2"/>
                  </a:moveTo>
                  <a:lnTo>
                    <a:pt x="0" y="2"/>
                  </a:lnTo>
                  <a:lnTo>
                    <a:pt x="7" y="22"/>
                  </a:lnTo>
                  <a:lnTo>
                    <a:pt x="13" y="42"/>
                  </a:lnTo>
                  <a:lnTo>
                    <a:pt x="23" y="64"/>
                  </a:lnTo>
                  <a:lnTo>
                    <a:pt x="33" y="85"/>
                  </a:lnTo>
                  <a:lnTo>
                    <a:pt x="44" y="111"/>
                  </a:lnTo>
                  <a:lnTo>
                    <a:pt x="57" y="136"/>
                  </a:lnTo>
                  <a:lnTo>
                    <a:pt x="71" y="161"/>
                  </a:lnTo>
                  <a:lnTo>
                    <a:pt x="87" y="186"/>
                  </a:lnTo>
                  <a:lnTo>
                    <a:pt x="92" y="185"/>
                  </a:lnTo>
                  <a:lnTo>
                    <a:pt x="77" y="157"/>
                  </a:lnTo>
                  <a:lnTo>
                    <a:pt x="62" y="132"/>
                  </a:lnTo>
                  <a:lnTo>
                    <a:pt x="51" y="107"/>
                  </a:lnTo>
                  <a:lnTo>
                    <a:pt x="38" y="83"/>
                  </a:lnTo>
                  <a:lnTo>
                    <a:pt x="28" y="60"/>
                  </a:lnTo>
                  <a:lnTo>
                    <a:pt x="20" y="38"/>
                  </a:lnTo>
                  <a:lnTo>
                    <a:pt x="12" y="18"/>
                  </a:lnTo>
                  <a:lnTo>
                    <a:pt x="7" y="0"/>
                  </a:lnTo>
                  <a:lnTo>
                    <a:pt x="0" y="2"/>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81" name="Freeform 38"/>
            <p:cNvSpPr>
              <a:spLocks/>
            </p:cNvSpPr>
            <p:nvPr/>
          </p:nvSpPr>
          <p:spPr bwMode="auto">
            <a:xfrm>
              <a:off x="160" y="358"/>
              <a:ext cx="50" cy="172"/>
            </a:xfrm>
            <a:custGeom>
              <a:avLst/>
              <a:gdLst>
                <a:gd name="T0" fmla="*/ 0 w 50"/>
                <a:gd name="T1" fmla="*/ 0 h 173"/>
                <a:gd name="T2" fmla="*/ 0 w 50"/>
                <a:gd name="T3" fmla="*/ 0 h 173"/>
                <a:gd name="T4" fmla="*/ 10 w 50"/>
                <a:gd name="T5" fmla="*/ 49 h 173"/>
                <a:gd name="T6" fmla="*/ 22 w 50"/>
                <a:gd name="T7" fmla="*/ 86 h 173"/>
                <a:gd name="T8" fmla="*/ 33 w 50"/>
                <a:gd name="T9" fmla="*/ 129 h 173"/>
                <a:gd name="T10" fmla="*/ 43 w 50"/>
                <a:gd name="T11" fmla="*/ 165 h 173"/>
                <a:gd name="T12" fmla="*/ 50 w 50"/>
                <a:gd name="T13" fmla="*/ 163 h 173"/>
                <a:gd name="T14" fmla="*/ 38 w 50"/>
                <a:gd name="T15" fmla="*/ 127 h 173"/>
                <a:gd name="T16" fmla="*/ 27 w 50"/>
                <a:gd name="T17" fmla="*/ 86 h 173"/>
                <a:gd name="T18" fmla="*/ 15 w 50"/>
                <a:gd name="T19" fmla="*/ 47 h 173"/>
                <a:gd name="T20" fmla="*/ 7 w 50"/>
                <a:gd name="T21" fmla="*/ 0 h 173"/>
                <a:gd name="T22" fmla="*/ 7 w 50"/>
                <a:gd name="T23" fmla="*/ 0 h 173"/>
                <a:gd name="T24" fmla="*/ 0 w 50"/>
                <a:gd name="T25" fmla="*/ 0 h 1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0" h="173">
                  <a:moveTo>
                    <a:pt x="0" y="0"/>
                  </a:moveTo>
                  <a:lnTo>
                    <a:pt x="0" y="0"/>
                  </a:lnTo>
                  <a:lnTo>
                    <a:pt x="10" y="49"/>
                  </a:lnTo>
                  <a:lnTo>
                    <a:pt x="22" y="94"/>
                  </a:lnTo>
                  <a:lnTo>
                    <a:pt x="33" y="137"/>
                  </a:lnTo>
                  <a:lnTo>
                    <a:pt x="43" y="173"/>
                  </a:lnTo>
                  <a:lnTo>
                    <a:pt x="50" y="171"/>
                  </a:lnTo>
                  <a:lnTo>
                    <a:pt x="38" y="135"/>
                  </a:lnTo>
                  <a:lnTo>
                    <a:pt x="27" y="92"/>
                  </a:lnTo>
                  <a:lnTo>
                    <a:pt x="15" y="47"/>
                  </a:lnTo>
                  <a:lnTo>
                    <a:pt x="7" y="0"/>
                  </a:lnTo>
                  <a:lnTo>
                    <a:pt x="0" y="0"/>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82" name="Freeform 39"/>
            <p:cNvSpPr>
              <a:spLocks/>
            </p:cNvSpPr>
            <p:nvPr/>
          </p:nvSpPr>
          <p:spPr bwMode="auto">
            <a:xfrm>
              <a:off x="148" y="197"/>
              <a:ext cx="19" cy="161"/>
            </a:xfrm>
            <a:custGeom>
              <a:avLst/>
              <a:gdLst>
                <a:gd name="T0" fmla="*/ 2 w 20"/>
                <a:gd name="T1" fmla="*/ 0 h 161"/>
                <a:gd name="T2" fmla="*/ 0 w 20"/>
                <a:gd name="T3" fmla="*/ 2 h 161"/>
                <a:gd name="T4" fmla="*/ 0 w 20"/>
                <a:gd name="T5" fmla="*/ 22 h 161"/>
                <a:gd name="T6" fmla="*/ 2 w 20"/>
                <a:gd name="T7" fmla="*/ 62 h 161"/>
                <a:gd name="T8" fmla="*/ 7 w 20"/>
                <a:gd name="T9" fmla="*/ 110 h 161"/>
                <a:gd name="T10" fmla="*/ 10 w 20"/>
                <a:gd name="T11" fmla="*/ 161 h 161"/>
                <a:gd name="T12" fmla="*/ 12 w 20"/>
                <a:gd name="T13" fmla="*/ 161 h 161"/>
                <a:gd name="T14" fmla="*/ 10 w 20"/>
                <a:gd name="T15" fmla="*/ 110 h 161"/>
                <a:gd name="T16" fmla="*/ 8 w 20"/>
                <a:gd name="T17" fmla="*/ 62 h 161"/>
                <a:gd name="T18" fmla="*/ 7 w 20"/>
                <a:gd name="T19" fmla="*/ 22 h 161"/>
                <a:gd name="T20" fmla="*/ 5 w 20"/>
                <a:gd name="T21" fmla="*/ 2 h 161"/>
                <a:gd name="T22" fmla="*/ 2 w 20"/>
                <a:gd name="T23" fmla="*/ 8 h 161"/>
                <a:gd name="T24" fmla="*/ 2 w 20"/>
                <a:gd name="T25" fmla="*/ 0 h 161"/>
                <a:gd name="T26" fmla="*/ 0 w 20"/>
                <a:gd name="T27" fmla="*/ 0 h 161"/>
                <a:gd name="T28" fmla="*/ 0 w 20"/>
                <a:gd name="T29" fmla="*/ 2 h 161"/>
                <a:gd name="T30" fmla="*/ 2 w 20"/>
                <a:gd name="T31" fmla="*/ 0 h 1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0" h="161">
                  <a:moveTo>
                    <a:pt x="2" y="0"/>
                  </a:moveTo>
                  <a:lnTo>
                    <a:pt x="0" y="2"/>
                  </a:lnTo>
                  <a:lnTo>
                    <a:pt x="0" y="22"/>
                  </a:lnTo>
                  <a:lnTo>
                    <a:pt x="2" y="62"/>
                  </a:lnTo>
                  <a:lnTo>
                    <a:pt x="7" y="110"/>
                  </a:lnTo>
                  <a:lnTo>
                    <a:pt x="13" y="161"/>
                  </a:lnTo>
                  <a:lnTo>
                    <a:pt x="20" y="161"/>
                  </a:lnTo>
                  <a:lnTo>
                    <a:pt x="13" y="110"/>
                  </a:lnTo>
                  <a:lnTo>
                    <a:pt x="8" y="62"/>
                  </a:lnTo>
                  <a:lnTo>
                    <a:pt x="7" y="22"/>
                  </a:lnTo>
                  <a:lnTo>
                    <a:pt x="5" y="2"/>
                  </a:lnTo>
                  <a:lnTo>
                    <a:pt x="2" y="8"/>
                  </a:lnTo>
                  <a:lnTo>
                    <a:pt x="2" y="0"/>
                  </a:lnTo>
                  <a:lnTo>
                    <a:pt x="0" y="0"/>
                  </a:lnTo>
                  <a:lnTo>
                    <a:pt x="0" y="2"/>
                  </a:lnTo>
                  <a:lnTo>
                    <a:pt x="2" y="0"/>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83" name="Rectangle 40"/>
            <p:cNvSpPr>
              <a:spLocks noChangeArrowheads="1"/>
            </p:cNvSpPr>
            <p:nvPr/>
          </p:nvSpPr>
          <p:spPr bwMode="auto">
            <a:xfrm>
              <a:off x="369" y="439"/>
              <a:ext cx="73" cy="85"/>
            </a:xfrm>
            <a:prstGeom prst="rect">
              <a:avLst/>
            </a:prstGeom>
            <a:solidFill>
              <a:srgbClr val="EB3D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a:buClr>
                  <a:srgbClr val="000000"/>
                </a:buClr>
                <a:buSzPct val="125000"/>
                <a:buFontTx/>
                <a:buChar char="•"/>
              </a:pPr>
              <a:endParaRPr lang="en-US">
                <a:solidFill>
                  <a:srgbClr val="000000"/>
                </a:solidFill>
              </a:endParaRPr>
            </a:p>
          </p:txBody>
        </p:sp>
        <p:sp>
          <p:nvSpPr>
            <p:cNvPr id="6184" name="Freeform 41"/>
            <p:cNvSpPr>
              <a:spLocks/>
            </p:cNvSpPr>
            <p:nvPr/>
          </p:nvSpPr>
          <p:spPr bwMode="auto">
            <a:xfrm>
              <a:off x="227" y="250"/>
              <a:ext cx="353" cy="455"/>
            </a:xfrm>
            <a:custGeom>
              <a:avLst/>
              <a:gdLst>
                <a:gd name="T0" fmla="*/ 249 w 352"/>
                <a:gd name="T1" fmla="*/ 1 h 456"/>
                <a:gd name="T2" fmla="*/ 237 w 352"/>
                <a:gd name="T3" fmla="*/ 14 h 456"/>
                <a:gd name="T4" fmla="*/ 224 w 352"/>
                <a:gd name="T5" fmla="*/ 41 h 456"/>
                <a:gd name="T6" fmla="*/ 213 w 352"/>
                <a:gd name="T7" fmla="*/ 90 h 456"/>
                <a:gd name="T8" fmla="*/ 206 w 352"/>
                <a:gd name="T9" fmla="*/ 149 h 456"/>
                <a:gd name="T10" fmla="*/ 203 w 352"/>
                <a:gd name="T11" fmla="*/ 193 h 456"/>
                <a:gd name="T12" fmla="*/ 206 w 352"/>
                <a:gd name="T13" fmla="*/ 211 h 456"/>
                <a:gd name="T14" fmla="*/ 213 w 352"/>
                <a:gd name="T15" fmla="*/ 211 h 456"/>
                <a:gd name="T16" fmla="*/ 229 w 352"/>
                <a:gd name="T17" fmla="*/ 211 h 456"/>
                <a:gd name="T18" fmla="*/ 257 w 352"/>
                <a:gd name="T19" fmla="*/ 211 h 456"/>
                <a:gd name="T20" fmla="*/ 295 w 352"/>
                <a:gd name="T21" fmla="*/ 205 h 456"/>
                <a:gd name="T22" fmla="*/ 327 w 352"/>
                <a:gd name="T23" fmla="*/ 196 h 456"/>
                <a:gd name="T24" fmla="*/ 344 w 352"/>
                <a:gd name="T25" fmla="*/ 186 h 456"/>
                <a:gd name="T26" fmla="*/ 360 w 352"/>
                <a:gd name="T27" fmla="*/ 166 h 456"/>
                <a:gd name="T28" fmla="*/ 349 w 352"/>
                <a:gd name="T29" fmla="*/ 273 h 456"/>
                <a:gd name="T30" fmla="*/ 327 w 352"/>
                <a:gd name="T31" fmla="*/ 262 h 456"/>
                <a:gd name="T32" fmla="*/ 299 w 352"/>
                <a:gd name="T33" fmla="*/ 253 h 456"/>
                <a:gd name="T34" fmla="*/ 270 w 352"/>
                <a:gd name="T35" fmla="*/ 248 h 456"/>
                <a:gd name="T36" fmla="*/ 245 w 352"/>
                <a:gd name="T37" fmla="*/ 244 h 456"/>
                <a:gd name="T38" fmla="*/ 218 w 352"/>
                <a:gd name="T39" fmla="*/ 243 h 456"/>
                <a:gd name="T40" fmla="*/ 213 w 352"/>
                <a:gd name="T41" fmla="*/ 243 h 456"/>
                <a:gd name="T42" fmla="*/ 203 w 352"/>
                <a:gd name="T43" fmla="*/ 244 h 456"/>
                <a:gd name="T44" fmla="*/ 203 w 352"/>
                <a:gd name="T45" fmla="*/ 262 h 456"/>
                <a:gd name="T46" fmla="*/ 203 w 352"/>
                <a:gd name="T47" fmla="*/ 282 h 456"/>
                <a:gd name="T48" fmla="*/ 208 w 352"/>
                <a:gd name="T49" fmla="*/ 344 h 456"/>
                <a:gd name="T50" fmla="*/ 218 w 352"/>
                <a:gd name="T51" fmla="*/ 401 h 456"/>
                <a:gd name="T52" fmla="*/ 226 w 352"/>
                <a:gd name="T53" fmla="*/ 425 h 456"/>
                <a:gd name="T54" fmla="*/ 242 w 352"/>
                <a:gd name="T55" fmla="*/ 446 h 456"/>
                <a:gd name="T56" fmla="*/ 116 w 352"/>
                <a:gd name="T57" fmla="*/ 446 h 456"/>
                <a:gd name="T58" fmla="*/ 124 w 352"/>
                <a:gd name="T59" fmla="*/ 432 h 456"/>
                <a:gd name="T60" fmla="*/ 139 w 352"/>
                <a:gd name="T61" fmla="*/ 400 h 456"/>
                <a:gd name="T62" fmla="*/ 144 w 352"/>
                <a:gd name="T63" fmla="*/ 385 h 456"/>
                <a:gd name="T64" fmla="*/ 149 w 352"/>
                <a:gd name="T65" fmla="*/ 371 h 456"/>
                <a:gd name="T66" fmla="*/ 152 w 352"/>
                <a:gd name="T67" fmla="*/ 345 h 456"/>
                <a:gd name="T68" fmla="*/ 159 w 352"/>
                <a:gd name="T69" fmla="*/ 304 h 456"/>
                <a:gd name="T70" fmla="*/ 160 w 352"/>
                <a:gd name="T71" fmla="*/ 262 h 456"/>
                <a:gd name="T72" fmla="*/ 159 w 352"/>
                <a:gd name="T73" fmla="*/ 246 h 456"/>
                <a:gd name="T74" fmla="*/ 154 w 352"/>
                <a:gd name="T75" fmla="*/ 244 h 456"/>
                <a:gd name="T76" fmla="*/ 149 w 352"/>
                <a:gd name="T77" fmla="*/ 244 h 456"/>
                <a:gd name="T78" fmla="*/ 134 w 352"/>
                <a:gd name="T79" fmla="*/ 243 h 456"/>
                <a:gd name="T80" fmla="*/ 105 w 352"/>
                <a:gd name="T81" fmla="*/ 244 h 456"/>
                <a:gd name="T82" fmla="*/ 75 w 352"/>
                <a:gd name="T83" fmla="*/ 248 h 456"/>
                <a:gd name="T84" fmla="*/ 44 w 352"/>
                <a:gd name="T85" fmla="*/ 257 h 456"/>
                <a:gd name="T86" fmla="*/ 19 w 352"/>
                <a:gd name="T87" fmla="*/ 268 h 456"/>
                <a:gd name="T88" fmla="*/ 1 w 352"/>
                <a:gd name="T89" fmla="*/ 277 h 456"/>
                <a:gd name="T90" fmla="*/ 0 w 352"/>
                <a:gd name="T91" fmla="*/ 168 h 456"/>
                <a:gd name="T92" fmla="*/ 18 w 352"/>
                <a:gd name="T93" fmla="*/ 180 h 456"/>
                <a:gd name="T94" fmla="*/ 54 w 352"/>
                <a:gd name="T95" fmla="*/ 198 h 456"/>
                <a:gd name="T96" fmla="*/ 72 w 352"/>
                <a:gd name="T97" fmla="*/ 205 h 456"/>
                <a:gd name="T98" fmla="*/ 109 w 352"/>
                <a:gd name="T99" fmla="*/ 209 h 456"/>
                <a:gd name="T100" fmla="*/ 141 w 352"/>
                <a:gd name="T101" fmla="*/ 211 h 456"/>
                <a:gd name="T102" fmla="*/ 160 w 352"/>
                <a:gd name="T103" fmla="*/ 202 h 456"/>
                <a:gd name="T104" fmla="*/ 164 w 352"/>
                <a:gd name="T105" fmla="*/ 213 h 456"/>
                <a:gd name="T106" fmla="*/ 160 w 352"/>
                <a:gd name="T107" fmla="*/ 214 h 456"/>
                <a:gd name="T108" fmla="*/ 160 w 352"/>
                <a:gd name="T109" fmla="*/ 195 h 456"/>
                <a:gd name="T110" fmla="*/ 162 w 352"/>
                <a:gd name="T111" fmla="*/ 177 h 456"/>
                <a:gd name="T112" fmla="*/ 160 w 352"/>
                <a:gd name="T113" fmla="*/ 157 h 456"/>
                <a:gd name="T114" fmla="*/ 155 w 352"/>
                <a:gd name="T115" fmla="*/ 122 h 456"/>
                <a:gd name="T116" fmla="*/ 150 w 352"/>
                <a:gd name="T117" fmla="*/ 95 h 456"/>
                <a:gd name="T118" fmla="*/ 147 w 352"/>
                <a:gd name="T119" fmla="*/ 68 h 456"/>
                <a:gd name="T120" fmla="*/ 141 w 352"/>
                <a:gd name="T121" fmla="*/ 41 h 456"/>
                <a:gd name="T122" fmla="*/ 126 w 352"/>
                <a:gd name="T123" fmla="*/ 12 h 456"/>
                <a:gd name="T124" fmla="*/ 114 w 352"/>
                <a:gd name="T125" fmla="*/ 0 h 45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52" h="456">
                  <a:moveTo>
                    <a:pt x="114" y="0"/>
                  </a:moveTo>
                  <a:lnTo>
                    <a:pt x="241" y="1"/>
                  </a:lnTo>
                  <a:lnTo>
                    <a:pt x="239" y="3"/>
                  </a:lnTo>
                  <a:lnTo>
                    <a:pt x="234" y="7"/>
                  </a:lnTo>
                  <a:lnTo>
                    <a:pt x="229" y="14"/>
                  </a:lnTo>
                  <a:lnTo>
                    <a:pt x="223" y="23"/>
                  </a:lnTo>
                  <a:lnTo>
                    <a:pt x="219" y="30"/>
                  </a:lnTo>
                  <a:lnTo>
                    <a:pt x="216" y="41"/>
                  </a:lnTo>
                  <a:lnTo>
                    <a:pt x="214" y="48"/>
                  </a:lnTo>
                  <a:lnTo>
                    <a:pt x="213" y="56"/>
                  </a:lnTo>
                  <a:lnTo>
                    <a:pt x="205" y="90"/>
                  </a:lnTo>
                  <a:lnTo>
                    <a:pt x="203" y="110"/>
                  </a:lnTo>
                  <a:lnTo>
                    <a:pt x="200" y="130"/>
                  </a:lnTo>
                  <a:lnTo>
                    <a:pt x="198" y="149"/>
                  </a:lnTo>
                  <a:lnTo>
                    <a:pt x="195" y="166"/>
                  </a:lnTo>
                  <a:lnTo>
                    <a:pt x="195" y="180"/>
                  </a:lnTo>
                  <a:lnTo>
                    <a:pt x="195" y="193"/>
                  </a:lnTo>
                  <a:lnTo>
                    <a:pt x="195" y="204"/>
                  </a:lnTo>
                  <a:lnTo>
                    <a:pt x="196" y="207"/>
                  </a:lnTo>
                  <a:lnTo>
                    <a:pt x="198" y="211"/>
                  </a:lnTo>
                  <a:lnTo>
                    <a:pt x="200" y="211"/>
                  </a:lnTo>
                  <a:lnTo>
                    <a:pt x="205" y="211"/>
                  </a:lnTo>
                  <a:lnTo>
                    <a:pt x="210" y="211"/>
                  </a:lnTo>
                  <a:lnTo>
                    <a:pt x="214" y="211"/>
                  </a:lnTo>
                  <a:lnTo>
                    <a:pt x="221" y="211"/>
                  </a:lnTo>
                  <a:lnTo>
                    <a:pt x="231" y="211"/>
                  </a:lnTo>
                  <a:lnTo>
                    <a:pt x="241" y="211"/>
                  </a:lnTo>
                  <a:lnTo>
                    <a:pt x="249" y="211"/>
                  </a:lnTo>
                  <a:lnTo>
                    <a:pt x="262" y="209"/>
                  </a:lnTo>
                  <a:lnTo>
                    <a:pt x="275" y="207"/>
                  </a:lnTo>
                  <a:lnTo>
                    <a:pt x="287" y="205"/>
                  </a:lnTo>
                  <a:lnTo>
                    <a:pt x="300" y="204"/>
                  </a:lnTo>
                  <a:lnTo>
                    <a:pt x="310" y="200"/>
                  </a:lnTo>
                  <a:lnTo>
                    <a:pt x="319" y="196"/>
                  </a:lnTo>
                  <a:lnTo>
                    <a:pt x="328" y="193"/>
                  </a:lnTo>
                  <a:lnTo>
                    <a:pt x="331" y="189"/>
                  </a:lnTo>
                  <a:lnTo>
                    <a:pt x="336" y="186"/>
                  </a:lnTo>
                  <a:lnTo>
                    <a:pt x="344" y="177"/>
                  </a:lnTo>
                  <a:lnTo>
                    <a:pt x="349" y="168"/>
                  </a:lnTo>
                  <a:lnTo>
                    <a:pt x="352" y="166"/>
                  </a:lnTo>
                  <a:lnTo>
                    <a:pt x="352" y="285"/>
                  </a:lnTo>
                  <a:lnTo>
                    <a:pt x="341" y="281"/>
                  </a:lnTo>
                  <a:lnTo>
                    <a:pt x="323" y="272"/>
                  </a:lnTo>
                  <a:lnTo>
                    <a:pt x="321" y="272"/>
                  </a:lnTo>
                  <a:lnTo>
                    <a:pt x="319" y="270"/>
                  </a:lnTo>
                  <a:lnTo>
                    <a:pt x="311" y="267"/>
                  </a:lnTo>
                  <a:lnTo>
                    <a:pt x="301" y="265"/>
                  </a:lnTo>
                  <a:lnTo>
                    <a:pt x="291" y="261"/>
                  </a:lnTo>
                  <a:lnTo>
                    <a:pt x="285" y="260"/>
                  </a:lnTo>
                  <a:lnTo>
                    <a:pt x="278" y="258"/>
                  </a:lnTo>
                  <a:lnTo>
                    <a:pt x="262" y="256"/>
                  </a:lnTo>
                  <a:lnTo>
                    <a:pt x="247" y="254"/>
                  </a:lnTo>
                  <a:lnTo>
                    <a:pt x="241" y="252"/>
                  </a:lnTo>
                  <a:lnTo>
                    <a:pt x="237" y="252"/>
                  </a:lnTo>
                  <a:lnTo>
                    <a:pt x="229" y="252"/>
                  </a:lnTo>
                  <a:lnTo>
                    <a:pt x="218" y="252"/>
                  </a:lnTo>
                  <a:lnTo>
                    <a:pt x="210" y="251"/>
                  </a:lnTo>
                  <a:lnTo>
                    <a:pt x="208" y="251"/>
                  </a:lnTo>
                  <a:lnTo>
                    <a:pt x="206" y="251"/>
                  </a:lnTo>
                  <a:lnTo>
                    <a:pt x="205" y="251"/>
                  </a:lnTo>
                  <a:lnTo>
                    <a:pt x="201" y="249"/>
                  </a:lnTo>
                  <a:lnTo>
                    <a:pt x="198" y="251"/>
                  </a:lnTo>
                  <a:lnTo>
                    <a:pt x="195" y="252"/>
                  </a:lnTo>
                  <a:lnTo>
                    <a:pt x="195" y="256"/>
                  </a:lnTo>
                  <a:lnTo>
                    <a:pt x="195" y="260"/>
                  </a:lnTo>
                  <a:lnTo>
                    <a:pt x="195" y="270"/>
                  </a:lnTo>
                  <a:lnTo>
                    <a:pt x="195" y="278"/>
                  </a:lnTo>
                  <a:lnTo>
                    <a:pt x="195" y="285"/>
                  </a:lnTo>
                  <a:lnTo>
                    <a:pt x="195" y="290"/>
                  </a:lnTo>
                  <a:lnTo>
                    <a:pt x="195" y="296"/>
                  </a:lnTo>
                  <a:lnTo>
                    <a:pt x="198" y="323"/>
                  </a:lnTo>
                  <a:lnTo>
                    <a:pt x="200" y="352"/>
                  </a:lnTo>
                  <a:lnTo>
                    <a:pt x="205" y="380"/>
                  </a:lnTo>
                  <a:lnTo>
                    <a:pt x="208" y="406"/>
                  </a:lnTo>
                  <a:lnTo>
                    <a:pt x="210" y="409"/>
                  </a:lnTo>
                  <a:lnTo>
                    <a:pt x="211" y="415"/>
                  </a:lnTo>
                  <a:lnTo>
                    <a:pt x="213" y="424"/>
                  </a:lnTo>
                  <a:lnTo>
                    <a:pt x="218" y="433"/>
                  </a:lnTo>
                  <a:lnTo>
                    <a:pt x="219" y="435"/>
                  </a:lnTo>
                  <a:lnTo>
                    <a:pt x="219" y="436"/>
                  </a:lnTo>
                  <a:lnTo>
                    <a:pt x="234" y="454"/>
                  </a:lnTo>
                  <a:lnTo>
                    <a:pt x="113" y="456"/>
                  </a:lnTo>
                  <a:lnTo>
                    <a:pt x="114" y="456"/>
                  </a:lnTo>
                  <a:lnTo>
                    <a:pt x="116" y="454"/>
                  </a:lnTo>
                  <a:lnTo>
                    <a:pt x="118" y="453"/>
                  </a:lnTo>
                  <a:lnTo>
                    <a:pt x="121" y="447"/>
                  </a:lnTo>
                  <a:lnTo>
                    <a:pt x="124" y="440"/>
                  </a:lnTo>
                  <a:lnTo>
                    <a:pt x="131" y="433"/>
                  </a:lnTo>
                  <a:lnTo>
                    <a:pt x="134" y="422"/>
                  </a:lnTo>
                  <a:lnTo>
                    <a:pt x="139" y="408"/>
                  </a:lnTo>
                  <a:lnTo>
                    <a:pt x="142" y="402"/>
                  </a:lnTo>
                  <a:lnTo>
                    <a:pt x="142" y="399"/>
                  </a:lnTo>
                  <a:lnTo>
                    <a:pt x="144" y="393"/>
                  </a:lnTo>
                  <a:lnTo>
                    <a:pt x="146" y="390"/>
                  </a:lnTo>
                  <a:lnTo>
                    <a:pt x="147" y="384"/>
                  </a:lnTo>
                  <a:lnTo>
                    <a:pt x="149" y="379"/>
                  </a:lnTo>
                  <a:lnTo>
                    <a:pt x="150" y="370"/>
                  </a:lnTo>
                  <a:lnTo>
                    <a:pt x="150" y="361"/>
                  </a:lnTo>
                  <a:lnTo>
                    <a:pt x="152" y="353"/>
                  </a:lnTo>
                  <a:lnTo>
                    <a:pt x="154" y="339"/>
                  </a:lnTo>
                  <a:lnTo>
                    <a:pt x="155" y="326"/>
                  </a:lnTo>
                  <a:lnTo>
                    <a:pt x="159" y="312"/>
                  </a:lnTo>
                  <a:lnTo>
                    <a:pt x="160" y="296"/>
                  </a:lnTo>
                  <a:lnTo>
                    <a:pt x="160" y="281"/>
                  </a:lnTo>
                  <a:lnTo>
                    <a:pt x="160" y="270"/>
                  </a:lnTo>
                  <a:lnTo>
                    <a:pt x="159" y="263"/>
                  </a:lnTo>
                  <a:lnTo>
                    <a:pt x="159" y="256"/>
                  </a:lnTo>
                  <a:lnTo>
                    <a:pt x="159" y="254"/>
                  </a:lnTo>
                  <a:lnTo>
                    <a:pt x="159" y="252"/>
                  </a:lnTo>
                  <a:lnTo>
                    <a:pt x="157" y="252"/>
                  </a:lnTo>
                  <a:lnTo>
                    <a:pt x="154" y="252"/>
                  </a:lnTo>
                  <a:lnTo>
                    <a:pt x="150" y="252"/>
                  </a:lnTo>
                  <a:lnTo>
                    <a:pt x="149" y="252"/>
                  </a:lnTo>
                  <a:lnTo>
                    <a:pt x="146" y="251"/>
                  </a:lnTo>
                  <a:lnTo>
                    <a:pt x="142" y="251"/>
                  </a:lnTo>
                  <a:lnTo>
                    <a:pt x="134" y="251"/>
                  </a:lnTo>
                  <a:lnTo>
                    <a:pt x="124" y="251"/>
                  </a:lnTo>
                  <a:lnTo>
                    <a:pt x="114" y="251"/>
                  </a:lnTo>
                  <a:lnTo>
                    <a:pt x="105" y="252"/>
                  </a:lnTo>
                  <a:lnTo>
                    <a:pt x="96" y="252"/>
                  </a:lnTo>
                  <a:lnTo>
                    <a:pt x="88" y="254"/>
                  </a:lnTo>
                  <a:lnTo>
                    <a:pt x="75" y="256"/>
                  </a:lnTo>
                  <a:lnTo>
                    <a:pt x="68" y="258"/>
                  </a:lnTo>
                  <a:lnTo>
                    <a:pt x="60" y="260"/>
                  </a:lnTo>
                  <a:lnTo>
                    <a:pt x="44" y="265"/>
                  </a:lnTo>
                  <a:lnTo>
                    <a:pt x="34" y="267"/>
                  </a:lnTo>
                  <a:lnTo>
                    <a:pt x="26" y="272"/>
                  </a:lnTo>
                  <a:lnTo>
                    <a:pt x="19" y="276"/>
                  </a:lnTo>
                  <a:lnTo>
                    <a:pt x="13" y="279"/>
                  </a:lnTo>
                  <a:lnTo>
                    <a:pt x="8" y="283"/>
                  </a:lnTo>
                  <a:lnTo>
                    <a:pt x="1" y="285"/>
                  </a:lnTo>
                  <a:lnTo>
                    <a:pt x="0" y="285"/>
                  </a:lnTo>
                  <a:lnTo>
                    <a:pt x="0" y="166"/>
                  </a:lnTo>
                  <a:lnTo>
                    <a:pt x="0" y="168"/>
                  </a:lnTo>
                  <a:lnTo>
                    <a:pt x="3" y="169"/>
                  </a:lnTo>
                  <a:lnTo>
                    <a:pt x="9" y="175"/>
                  </a:lnTo>
                  <a:lnTo>
                    <a:pt x="18" y="180"/>
                  </a:lnTo>
                  <a:lnTo>
                    <a:pt x="27" y="186"/>
                  </a:lnTo>
                  <a:lnTo>
                    <a:pt x="37" y="191"/>
                  </a:lnTo>
                  <a:lnTo>
                    <a:pt x="54" y="198"/>
                  </a:lnTo>
                  <a:lnTo>
                    <a:pt x="60" y="202"/>
                  </a:lnTo>
                  <a:lnTo>
                    <a:pt x="67" y="204"/>
                  </a:lnTo>
                  <a:lnTo>
                    <a:pt x="72" y="205"/>
                  </a:lnTo>
                  <a:lnTo>
                    <a:pt x="80" y="205"/>
                  </a:lnTo>
                  <a:lnTo>
                    <a:pt x="100" y="209"/>
                  </a:lnTo>
                  <a:lnTo>
                    <a:pt x="109" y="209"/>
                  </a:lnTo>
                  <a:lnTo>
                    <a:pt x="121" y="209"/>
                  </a:lnTo>
                  <a:lnTo>
                    <a:pt x="131" y="211"/>
                  </a:lnTo>
                  <a:lnTo>
                    <a:pt x="141" y="211"/>
                  </a:lnTo>
                  <a:lnTo>
                    <a:pt x="150" y="207"/>
                  </a:lnTo>
                  <a:lnTo>
                    <a:pt x="159" y="204"/>
                  </a:lnTo>
                  <a:lnTo>
                    <a:pt x="160" y="202"/>
                  </a:lnTo>
                  <a:lnTo>
                    <a:pt x="164" y="205"/>
                  </a:lnTo>
                  <a:lnTo>
                    <a:pt x="164" y="207"/>
                  </a:lnTo>
                  <a:lnTo>
                    <a:pt x="164" y="213"/>
                  </a:lnTo>
                  <a:lnTo>
                    <a:pt x="164" y="216"/>
                  </a:lnTo>
                  <a:lnTo>
                    <a:pt x="162" y="216"/>
                  </a:lnTo>
                  <a:lnTo>
                    <a:pt x="160" y="214"/>
                  </a:lnTo>
                  <a:lnTo>
                    <a:pt x="160" y="209"/>
                  </a:lnTo>
                  <a:lnTo>
                    <a:pt x="160" y="205"/>
                  </a:lnTo>
                  <a:lnTo>
                    <a:pt x="160" y="195"/>
                  </a:lnTo>
                  <a:lnTo>
                    <a:pt x="160" y="187"/>
                  </a:lnTo>
                  <a:lnTo>
                    <a:pt x="160" y="182"/>
                  </a:lnTo>
                  <a:lnTo>
                    <a:pt x="162" y="177"/>
                  </a:lnTo>
                  <a:lnTo>
                    <a:pt x="160" y="173"/>
                  </a:lnTo>
                  <a:lnTo>
                    <a:pt x="160" y="166"/>
                  </a:lnTo>
                  <a:lnTo>
                    <a:pt x="160" y="157"/>
                  </a:lnTo>
                  <a:lnTo>
                    <a:pt x="159" y="146"/>
                  </a:lnTo>
                  <a:lnTo>
                    <a:pt x="157" y="133"/>
                  </a:lnTo>
                  <a:lnTo>
                    <a:pt x="155" y="122"/>
                  </a:lnTo>
                  <a:lnTo>
                    <a:pt x="154" y="115"/>
                  </a:lnTo>
                  <a:lnTo>
                    <a:pt x="154" y="108"/>
                  </a:lnTo>
                  <a:lnTo>
                    <a:pt x="150" y="95"/>
                  </a:lnTo>
                  <a:lnTo>
                    <a:pt x="150" y="83"/>
                  </a:lnTo>
                  <a:lnTo>
                    <a:pt x="149" y="75"/>
                  </a:lnTo>
                  <a:lnTo>
                    <a:pt x="147" y="68"/>
                  </a:lnTo>
                  <a:lnTo>
                    <a:pt x="146" y="59"/>
                  </a:lnTo>
                  <a:lnTo>
                    <a:pt x="142" y="48"/>
                  </a:lnTo>
                  <a:lnTo>
                    <a:pt x="141" y="41"/>
                  </a:lnTo>
                  <a:lnTo>
                    <a:pt x="137" y="34"/>
                  </a:lnTo>
                  <a:lnTo>
                    <a:pt x="132" y="25"/>
                  </a:lnTo>
                  <a:lnTo>
                    <a:pt x="126" y="12"/>
                  </a:lnTo>
                  <a:lnTo>
                    <a:pt x="119" y="3"/>
                  </a:lnTo>
                  <a:lnTo>
                    <a:pt x="116" y="1"/>
                  </a:lnTo>
                  <a:lnTo>
                    <a:pt x="114"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85" name="Freeform 42"/>
            <p:cNvSpPr>
              <a:spLocks/>
            </p:cNvSpPr>
            <p:nvPr/>
          </p:nvSpPr>
          <p:spPr bwMode="auto">
            <a:xfrm>
              <a:off x="342" y="248"/>
              <a:ext cx="128" cy="4"/>
            </a:xfrm>
            <a:custGeom>
              <a:avLst/>
              <a:gdLst>
                <a:gd name="T0" fmla="*/ 128 w 128"/>
                <a:gd name="T1" fmla="*/ 2 h 5"/>
                <a:gd name="T2" fmla="*/ 127 w 128"/>
                <a:gd name="T3" fmla="*/ 0 h 5"/>
                <a:gd name="T4" fmla="*/ 0 w 128"/>
                <a:gd name="T5" fmla="*/ 0 h 5"/>
                <a:gd name="T6" fmla="*/ 0 w 128"/>
                <a:gd name="T7" fmla="*/ 2 h 5"/>
                <a:gd name="T8" fmla="*/ 127 w 128"/>
                <a:gd name="T9" fmla="*/ 2 h 5"/>
                <a:gd name="T10" fmla="*/ 128 w 128"/>
                <a:gd name="T11" fmla="*/ 2 h 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8" h="5">
                  <a:moveTo>
                    <a:pt x="128" y="5"/>
                  </a:moveTo>
                  <a:lnTo>
                    <a:pt x="127" y="0"/>
                  </a:lnTo>
                  <a:lnTo>
                    <a:pt x="0" y="0"/>
                  </a:lnTo>
                  <a:lnTo>
                    <a:pt x="0" y="5"/>
                  </a:lnTo>
                  <a:lnTo>
                    <a:pt x="127" y="5"/>
                  </a:lnTo>
                  <a:lnTo>
                    <a:pt x="128" y="5"/>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86" name="Freeform 43"/>
            <p:cNvSpPr>
              <a:spLocks/>
            </p:cNvSpPr>
            <p:nvPr/>
          </p:nvSpPr>
          <p:spPr bwMode="auto">
            <a:xfrm>
              <a:off x="456" y="248"/>
              <a:ext cx="14" cy="19"/>
            </a:xfrm>
            <a:custGeom>
              <a:avLst/>
              <a:gdLst>
                <a:gd name="T0" fmla="*/ 3 w 14"/>
                <a:gd name="T1" fmla="*/ 12 h 20"/>
                <a:gd name="T2" fmla="*/ 3 w 14"/>
                <a:gd name="T3" fmla="*/ 12 h 20"/>
                <a:gd name="T4" fmla="*/ 13 w 14"/>
                <a:gd name="T5" fmla="*/ 7 h 20"/>
                <a:gd name="T6" fmla="*/ 14 w 14"/>
                <a:gd name="T7" fmla="*/ 5 h 20"/>
                <a:gd name="T8" fmla="*/ 13 w 14"/>
                <a:gd name="T9" fmla="*/ 0 h 20"/>
                <a:gd name="T10" fmla="*/ 9 w 14"/>
                <a:gd name="T11" fmla="*/ 3 h 20"/>
                <a:gd name="T12" fmla="*/ 0 w 14"/>
                <a:gd name="T13" fmla="*/ 10 h 20"/>
                <a:gd name="T14" fmla="*/ 0 w 14"/>
                <a:gd name="T15" fmla="*/ 10 h 20"/>
                <a:gd name="T16" fmla="*/ 3 w 14"/>
                <a:gd name="T17" fmla="*/ 12 h 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 h="20">
                  <a:moveTo>
                    <a:pt x="3" y="20"/>
                  </a:moveTo>
                  <a:lnTo>
                    <a:pt x="3" y="20"/>
                  </a:lnTo>
                  <a:lnTo>
                    <a:pt x="13" y="7"/>
                  </a:lnTo>
                  <a:lnTo>
                    <a:pt x="14" y="5"/>
                  </a:lnTo>
                  <a:lnTo>
                    <a:pt x="13" y="0"/>
                  </a:lnTo>
                  <a:lnTo>
                    <a:pt x="9" y="3"/>
                  </a:lnTo>
                  <a:lnTo>
                    <a:pt x="0" y="14"/>
                  </a:lnTo>
                  <a:lnTo>
                    <a:pt x="3" y="2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87" name="Freeform 44"/>
            <p:cNvSpPr>
              <a:spLocks/>
            </p:cNvSpPr>
            <p:nvPr/>
          </p:nvSpPr>
          <p:spPr bwMode="auto">
            <a:xfrm>
              <a:off x="439" y="261"/>
              <a:ext cx="21" cy="45"/>
            </a:xfrm>
            <a:custGeom>
              <a:avLst/>
              <a:gdLst>
                <a:gd name="T0" fmla="*/ 3 w 20"/>
                <a:gd name="T1" fmla="*/ 45 h 45"/>
                <a:gd name="T2" fmla="*/ 3 w 20"/>
                <a:gd name="T3" fmla="*/ 45 h 45"/>
                <a:gd name="T4" fmla="*/ 8 w 20"/>
                <a:gd name="T5" fmla="*/ 29 h 45"/>
                <a:gd name="T6" fmla="*/ 18 w 20"/>
                <a:gd name="T7" fmla="*/ 20 h 45"/>
                <a:gd name="T8" fmla="*/ 23 w 20"/>
                <a:gd name="T9" fmla="*/ 13 h 45"/>
                <a:gd name="T10" fmla="*/ 28 w 20"/>
                <a:gd name="T11" fmla="*/ 6 h 45"/>
                <a:gd name="T12" fmla="*/ 25 w 20"/>
                <a:gd name="T13" fmla="*/ 0 h 45"/>
                <a:gd name="T14" fmla="*/ 18 w 20"/>
                <a:gd name="T15" fmla="*/ 9 h 45"/>
                <a:gd name="T16" fmla="*/ 7 w 20"/>
                <a:gd name="T17" fmla="*/ 17 h 45"/>
                <a:gd name="T18" fmla="*/ 3 w 20"/>
                <a:gd name="T19" fmla="*/ 27 h 45"/>
                <a:gd name="T20" fmla="*/ 0 w 20"/>
                <a:gd name="T21" fmla="*/ 44 h 45"/>
                <a:gd name="T22" fmla="*/ 0 w 20"/>
                <a:gd name="T23" fmla="*/ 44 h 45"/>
                <a:gd name="T24" fmla="*/ 3 w 20"/>
                <a:gd name="T25" fmla="*/ 45 h 4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0" h="45">
                  <a:moveTo>
                    <a:pt x="3" y="45"/>
                  </a:moveTo>
                  <a:lnTo>
                    <a:pt x="3" y="45"/>
                  </a:lnTo>
                  <a:lnTo>
                    <a:pt x="8" y="29"/>
                  </a:lnTo>
                  <a:lnTo>
                    <a:pt x="10" y="20"/>
                  </a:lnTo>
                  <a:lnTo>
                    <a:pt x="15" y="13"/>
                  </a:lnTo>
                  <a:lnTo>
                    <a:pt x="20" y="6"/>
                  </a:lnTo>
                  <a:lnTo>
                    <a:pt x="17" y="0"/>
                  </a:lnTo>
                  <a:lnTo>
                    <a:pt x="10" y="9"/>
                  </a:lnTo>
                  <a:lnTo>
                    <a:pt x="7" y="17"/>
                  </a:lnTo>
                  <a:lnTo>
                    <a:pt x="3" y="27"/>
                  </a:lnTo>
                  <a:lnTo>
                    <a:pt x="0" y="44"/>
                  </a:lnTo>
                  <a:lnTo>
                    <a:pt x="3" y="45"/>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88" name="Freeform 45"/>
            <p:cNvSpPr>
              <a:spLocks/>
            </p:cNvSpPr>
            <p:nvPr/>
          </p:nvSpPr>
          <p:spPr bwMode="auto">
            <a:xfrm>
              <a:off x="427" y="305"/>
              <a:ext cx="16" cy="74"/>
            </a:xfrm>
            <a:custGeom>
              <a:avLst/>
              <a:gdLst>
                <a:gd name="T0" fmla="*/ 5 w 16"/>
                <a:gd name="T1" fmla="*/ 74 h 74"/>
                <a:gd name="T2" fmla="*/ 5 w 16"/>
                <a:gd name="T3" fmla="*/ 74 h 74"/>
                <a:gd name="T4" fmla="*/ 7 w 16"/>
                <a:gd name="T5" fmla="*/ 54 h 74"/>
                <a:gd name="T6" fmla="*/ 10 w 16"/>
                <a:gd name="T7" fmla="*/ 36 h 74"/>
                <a:gd name="T8" fmla="*/ 13 w 16"/>
                <a:gd name="T9" fmla="*/ 18 h 74"/>
                <a:gd name="T10" fmla="*/ 16 w 16"/>
                <a:gd name="T11" fmla="*/ 1 h 74"/>
                <a:gd name="T12" fmla="*/ 13 w 16"/>
                <a:gd name="T13" fmla="*/ 0 h 74"/>
                <a:gd name="T14" fmla="*/ 8 w 16"/>
                <a:gd name="T15" fmla="*/ 16 h 74"/>
                <a:gd name="T16" fmla="*/ 5 w 16"/>
                <a:gd name="T17" fmla="*/ 34 h 74"/>
                <a:gd name="T18" fmla="*/ 2 w 16"/>
                <a:gd name="T19" fmla="*/ 52 h 74"/>
                <a:gd name="T20" fmla="*/ 0 w 16"/>
                <a:gd name="T21" fmla="*/ 72 h 74"/>
                <a:gd name="T22" fmla="*/ 0 w 16"/>
                <a:gd name="T23" fmla="*/ 72 h 74"/>
                <a:gd name="T24" fmla="*/ 5 w 16"/>
                <a:gd name="T25" fmla="*/ 74 h 7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 h="74">
                  <a:moveTo>
                    <a:pt x="5" y="74"/>
                  </a:moveTo>
                  <a:lnTo>
                    <a:pt x="5" y="74"/>
                  </a:lnTo>
                  <a:lnTo>
                    <a:pt x="7" y="54"/>
                  </a:lnTo>
                  <a:lnTo>
                    <a:pt x="10" y="36"/>
                  </a:lnTo>
                  <a:lnTo>
                    <a:pt x="13" y="18"/>
                  </a:lnTo>
                  <a:lnTo>
                    <a:pt x="16" y="1"/>
                  </a:lnTo>
                  <a:lnTo>
                    <a:pt x="13" y="0"/>
                  </a:lnTo>
                  <a:lnTo>
                    <a:pt x="8" y="16"/>
                  </a:lnTo>
                  <a:lnTo>
                    <a:pt x="5" y="34"/>
                  </a:lnTo>
                  <a:lnTo>
                    <a:pt x="2" y="52"/>
                  </a:lnTo>
                  <a:lnTo>
                    <a:pt x="0" y="72"/>
                  </a:lnTo>
                  <a:lnTo>
                    <a:pt x="5" y="74"/>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89" name="Freeform 46"/>
            <p:cNvSpPr>
              <a:spLocks/>
            </p:cNvSpPr>
            <p:nvPr/>
          </p:nvSpPr>
          <p:spPr bwMode="auto">
            <a:xfrm>
              <a:off x="420" y="376"/>
              <a:ext cx="12" cy="66"/>
            </a:xfrm>
            <a:custGeom>
              <a:avLst/>
              <a:gdLst>
                <a:gd name="T0" fmla="*/ 5 w 12"/>
                <a:gd name="T1" fmla="*/ 73 h 65"/>
                <a:gd name="T2" fmla="*/ 5 w 12"/>
                <a:gd name="T3" fmla="*/ 73 h 65"/>
                <a:gd name="T4" fmla="*/ 5 w 12"/>
                <a:gd name="T5" fmla="*/ 60 h 65"/>
                <a:gd name="T6" fmla="*/ 7 w 12"/>
                <a:gd name="T7" fmla="*/ 46 h 65"/>
                <a:gd name="T8" fmla="*/ 10 w 12"/>
                <a:gd name="T9" fmla="*/ 21 h 65"/>
                <a:gd name="T10" fmla="*/ 12 w 12"/>
                <a:gd name="T11" fmla="*/ 2 h 65"/>
                <a:gd name="T12" fmla="*/ 7 w 12"/>
                <a:gd name="T13" fmla="*/ 0 h 65"/>
                <a:gd name="T14" fmla="*/ 4 w 12"/>
                <a:gd name="T15" fmla="*/ 20 h 65"/>
                <a:gd name="T16" fmla="*/ 4 w 12"/>
                <a:gd name="T17" fmla="*/ 46 h 65"/>
                <a:gd name="T18" fmla="*/ 2 w 12"/>
                <a:gd name="T19" fmla="*/ 58 h 65"/>
                <a:gd name="T20" fmla="*/ 0 w 12"/>
                <a:gd name="T21" fmla="*/ 73 h 65"/>
                <a:gd name="T22" fmla="*/ 0 w 12"/>
                <a:gd name="T23" fmla="*/ 73 h 65"/>
                <a:gd name="T24" fmla="*/ 5 w 12"/>
                <a:gd name="T25" fmla="*/ 73 h 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 h="65">
                  <a:moveTo>
                    <a:pt x="5" y="65"/>
                  </a:moveTo>
                  <a:lnTo>
                    <a:pt x="5" y="65"/>
                  </a:lnTo>
                  <a:lnTo>
                    <a:pt x="5" y="52"/>
                  </a:lnTo>
                  <a:lnTo>
                    <a:pt x="7" y="38"/>
                  </a:lnTo>
                  <a:lnTo>
                    <a:pt x="10" y="21"/>
                  </a:lnTo>
                  <a:lnTo>
                    <a:pt x="12" y="2"/>
                  </a:lnTo>
                  <a:lnTo>
                    <a:pt x="7" y="0"/>
                  </a:lnTo>
                  <a:lnTo>
                    <a:pt x="4" y="20"/>
                  </a:lnTo>
                  <a:lnTo>
                    <a:pt x="4" y="38"/>
                  </a:lnTo>
                  <a:lnTo>
                    <a:pt x="2" y="50"/>
                  </a:lnTo>
                  <a:lnTo>
                    <a:pt x="0" y="65"/>
                  </a:lnTo>
                  <a:lnTo>
                    <a:pt x="5" y="65"/>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90" name="Freeform 47"/>
            <p:cNvSpPr>
              <a:spLocks/>
            </p:cNvSpPr>
            <p:nvPr/>
          </p:nvSpPr>
          <p:spPr bwMode="auto">
            <a:xfrm>
              <a:off x="420" y="443"/>
              <a:ext cx="7" cy="19"/>
            </a:xfrm>
            <a:custGeom>
              <a:avLst/>
              <a:gdLst>
                <a:gd name="T0" fmla="*/ 7 w 7"/>
                <a:gd name="T1" fmla="*/ 10 h 20"/>
                <a:gd name="T2" fmla="*/ 7 w 7"/>
                <a:gd name="T3" fmla="*/ 10 h 20"/>
                <a:gd name="T4" fmla="*/ 7 w 7"/>
                <a:gd name="T5" fmla="*/ 10 h 20"/>
                <a:gd name="T6" fmla="*/ 5 w 7"/>
                <a:gd name="T7" fmla="*/ 0 h 20"/>
                <a:gd name="T8" fmla="*/ 0 w 7"/>
                <a:gd name="T9" fmla="*/ 0 h 20"/>
                <a:gd name="T10" fmla="*/ 2 w 7"/>
                <a:gd name="T11" fmla="*/ 10 h 20"/>
                <a:gd name="T12" fmla="*/ 5 w 7"/>
                <a:gd name="T13" fmla="*/ 12 h 20"/>
                <a:gd name="T14" fmla="*/ 5 w 7"/>
                <a:gd name="T15" fmla="*/ 12 h 20"/>
                <a:gd name="T16" fmla="*/ 7 w 7"/>
                <a:gd name="T17" fmla="*/ 10 h 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 h="20">
                  <a:moveTo>
                    <a:pt x="7" y="14"/>
                  </a:moveTo>
                  <a:lnTo>
                    <a:pt x="7" y="14"/>
                  </a:lnTo>
                  <a:lnTo>
                    <a:pt x="7" y="12"/>
                  </a:lnTo>
                  <a:lnTo>
                    <a:pt x="5" y="0"/>
                  </a:lnTo>
                  <a:lnTo>
                    <a:pt x="0" y="0"/>
                  </a:lnTo>
                  <a:lnTo>
                    <a:pt x="2" y="14"/>
                  </a:lnTo>
                  <a:lnTo>
                    <a:pt x="5" y="20"/>
                  </a:lnTo>
                  <a:lnTo>
                    <a:pt x="7" y="14"/>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91" name="Freeform 48"/>
            <p:cNvSpPr>
              <a:spLocks/>
            </p:cNvSpPr>
            <p:nvPr/>
          </p:nvSpPr>
          <p:spPr bwMode="auto">
            <a:xfrm>
              <a:off x="423" y="456"/>
              <a:ext cx="36" cy="8"/>
            </a:xfrm>
            <a:custGeom>
              <a:avLst/>
              <a:gdLst>
                <a:gd name="T0" fmla="*/ 43 w 35"/>
                <a:gd name="T1" fmla="*/ 0 h 7"/>
                <a:gd name="T2" fmla="*/ 43 w 35"/>
                <a:gd name="T3" fmla="*/ 0 h 7"/>
                <a:gd name="T4" fmla="*/ 9 w 35"/>
                <a:gd name="T5" fmla="*/ 0 h 7"/>
                <a:gd name="T6" fmla="*/ 2 w 35"/>
                <a:gd name="T7" fmla="*/ 0 h 7"/>
                <a:gd name="T8" fmla="*/ 0 w 35"/>
                <a:gd name="T9" fmla="*/ 17 h 7"/>
                <a:gd name="T10" fmla="*/ 9 w 35"/>
                <a:gd name="T11" fmla="*/ 19 h 7"/>
                <a:gd name="T12" fmla="*/ 43 w 35"/>
                <a:gd name="T13" fmla="*/ 19 h 7"/>
                <a:gd name="T14" fmla="*/ 43 w 35"/>
                <a:gd name="T15" fmla="*/ 19 h 7"/>
                <a:gd name="T16" fmla="*/ 43 w 35"/>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 h="7">
                  <a:moveTo>
                    <a:pt x="35" y="0"/>
                  </a:moveTo>
                  <a:lnTo>
                    <a:pt x="35" y="0"/>
                  </a:lnTo>
                  <a:lnTo>
                    <a:pt x="9" y="0"/>
                  </a:lnTo>
                  <a:lnTo>
                    <a:pt x="2" y="0"/>
                  </a:lnTo>
                  <a:lnTo>
                    <a:pt x="0" y="6"/>
                  </a:lnTo>
                  <a:lnTo>
                    <a:pt x="9" y="7"/>
                  </a:lnTo>
                  <a:lnTo>
                    <a:pt x="35" y="7"/>
                  </a:lnTo>
                  <a:lnTo>
                    <a:pt x="35"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92" name="Freeform 49"/>
            <p:cNvSpPr>
              <a:spLocks/>
            </p:cNvSpPr>
            <p:nvPr/>
          </p:nvSpPr>
          <p:spPr bwMode="auto">
            <a:xfrm>
              <a:off x="460" y="454"/>
              <a:ext cx="55" cy="9"/>
            </a:xfrm>
            <a:custGeom>
              <a:avLst/>
              <a:gdLst>
                <a:gd name="T0" fmla="*/ 48 w 56"/>
                <a:gd name="T1" fmla="*/ 0 h 10"/>
                <a:gd name="T2" fmla="*/ 48 w 56"/>
                <a:gd name="T3" fmla="*/ 0 h 10"/>
                <a:gd name="T4" fmla="*/ 34 w 56"/>
                <a:gd name="T5" fmla="*/ 1 h 10"/>
                <a:gd name="T6" fmla="*/ 28 w 56"/>
                <a:gd name="T7" fmla="*/ 1 h 10"/>
                <a:gd name="T8" fmla="*/ 18 w 56"/>
                <a:gd name="T9" fmla="*/ 3 h 10"/>
                <a:gd name="T10" fmla="*/ 0 w 56"/>
                <a:gd name="T11" fmla="*/ 3 h 10"/>
                <a:gd name="T12" fmla="*/ 0 w 56"/>
                <a:gd name="T13" fmla="*/ 5 h 10"/>
                <a:gd name="T14" fmla="*/ 18 w 56"/>
                <a:gd name="T15" fmla="*/ 5 h 10"/>
                <a:gd name="T16" fmla="*/ 28 w 56"/>
                <a:gd name="T17" fmla="*/ 5 h 10"/>
                <a:gd name="T18" fmla="*/ 36 w 56"/>
                <a:gd name="T19" fmla="*/ 5 h 10"/>
                <a:gd name="T20" fmla="*/ 48 w 56"/>
                <a:gd name="T21" fmla="*/ 5 h 10"/>
                <a:gd name="T22" fmla="*/ 48 w 56"/>
                <a:gd name="T23" fmla="*/ 5 h 10"/>
                <a:gd name="T24" fmla="*/ 48 w 56"/>
                <a:gd name="T25" fmla="*/ 0 h 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6" h="10">
                  <a:moveTo>
                    <a:pt x="56" y="0"/>
                  </a:moveTo>
                  <a:lnTo>
                    <a:pt x="56" y="0"/>
                  </a:lnTo>
                  <a:lnTo>
                    <a:pt x="42" y="1"/>
                  </a:lnTo>
                  <a:lnTo>
                    <a:pt x="31" y="1"/>
                  </a:lnTo>
                  <a:lnTo>
                    <a:pt x="18" y="3"/>
                  </a:lnTo>
                  <a:lnTo>
                    <a:pt x="0" y="3"/>
                  </a:lnTo>
                  <a:lnTo>
                    <a:pt x="0" y="10"/>
                  </a:lnTo>
                  <a:lnTo>
                    <a:pt x="18" y="10"/>
                  </a:lnTo>
                  <a:lnTo>
                    <a:pt x="31" y="9"/>
                  </a:lnTo>
                  <a:lnTo>
                    <a:pt x="44" y="7"/>
                  </a:lnTo>
                  <a:lnTo>
                    <a:pt x="56" y="5"/>
                  </a:lnTo>
                  <a:lnTo>
                    <a:pt x="56"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93" name="Freeform 50"/>
            <p:cNvSpPr>
              <a:spLocks/>
            </p:cNvSpPr>
            <p:nvPr/>
          </p:nvSpPr>
          <p:spPr bwMode="auto">
            <a:xfrm>
              <a:off x="515" y="441"/>
              <a:ext cx="42" cy="17"/>
            </a:xfrm>
            <a:custGeom>
              <a:avLst/>
              <a:gdLst>
                <a:gd name="T0" fmla="*/ 47 w 41"/>
                <a:gd name="T1" fmla="*/ 0 h 18"/>
                <a:gd name="T2" fmla="*/ 47 w 41"/>
                <a:gd name="T3" fmla="*/ 0 h 18"/>
                <a:gd name="T4" fmla="*/ 39 w 41"/>
                <a:gd name="T5" fmla="*/ 4 h 18"/>
                <a:gd name="T6" fmla="*/ 31 w 41"/>
                <a:gd name="T7" fmla="*/ 5 h 18"/>
                <a:gd name="T8" fmla="*/ 13 w 41"/>
                <a:gd name="T9" fmla="*/ 9 h 18"/>
                <a:gd name="T10" fmla="*/ 0 w 41"/>
                <a:gd name="T11" fmla="*/ 9 h 18"/>
                <a:gd name="T12" fmla="*/ 0 w 41"/>
                <a:gd name="T13" fmla="*/ 10 h 18"/>
                <a:gd name="T14" fmla="*/ 14 w 41"/>
                <a:gd name="T15" fmla="*/ 9 h 18"/>
                <a:gd name="T16" fmla="*/ 31 w 41"/>
                <a:gd name="T17" fmla="*/ 9 h 18"/>
                <a:gd name="T18" fmla="*/ 40 w 41"/>
                <a:gd name="T19" fmla="*/ 9 h 18"/>
                <a:gd name="T20" fmla="*/ 49 w 41"/>
                <a:gd name="T21" fmla="*/ 5 h 18"/>
                <a:gd name="T22" fmla="*/ 49 w 41"/>
                <a:gd name="T23" fmla="*/ 5 h 18"/>
                <a:gd name="T24" fmla="*/ 47 w 41"/>
                <a:gd name="T25" fmla="*/ 0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 h="18">
                  <a:moveTo>
                    <a:pt x="39" y="0"/>
                  </a:moveTo>
                  <a:lnTo>
                    <a:pt x="39" y="0"/>
                  </a:lnTo>
                  <a:lnTo>
                    <a:pt x="31" y="4"/>
                  </a:lnTo>
                  <a:lnTo>
                    <a:pt x="23" y="5"/>
                  </a:lnTo>
                  <a:lnTo>
                    <a:pt x="13" y="9"/>
                  </a:lnTo>
                  <a:lnTo>
                    <a:pt x="0" y="13"/>
                  </a:lnTo>
                  <a:lnTo>
                    <a:pt x="0" y="18"/>
                  </a:lnTo>
                  <a:lnTo>
                    <a:pt x="14" y="14"/>
                  </a:lnTo>
                  <a:lnTo>
                    <a:pt x="23" y="13"/>
                  </a:lnTo>
                  <a:lnTo>
                    <a:pt x="32" y="9"/>
                  </a:lnTo>
                  <a:lnTo>
                    <a:pt x="41" y="5"/>
                  </a:lnTo>
                  <a:lnTo>
                    <a:pt x="39"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94" name="Freeform 51"/>
            <p:cNvSpPr>
              <a:spLocks/>
            </p:cNvSpPr>
            <p:nvPr/>
          </p:nvSpPr>
          <p:spPr bwMode="auto">
            <a:xfrm>
              <a:off x="555" y="414"/>
              <a:ext cx="28" cy="30"/>
            </a:xfrm>
            <a:custGeom>
              <a:avLst/>
              <a:gdLst>
                <a:gd name="T0" fmla="*/ 28 w 28"/>
                <a:gd name="T1" fmla="*/ 0 h 30"/>
                <a:gd name="T2" fmla="*/ 28 w 28"/>
                <a:gd name="T3" fmla="*/ 0 h 30"/>
                <a:gd name="T4" fmla="*/ 16 w 28"/>
                <a:gd name="T5" fmla="*/ 9 h 30"/>
                <a:gd name="T6" fmla="*/ 0 w 28"/>
                <a:gd name="T7" fmla="*/ 25 h 30"/>
                <a:gd name="T8" fmla="*/ 2 w 28"/>
                <a:gd name="T9" fmla="*/ 30 h 30"/>
                <a:gd name="T10" fmla="*/ 20 w 28"/>
                <a:gd name="T11" fmla="*/ 12 h 30"/>
                <a:gd name="T12" fmla="*/ 23 w 28"/>
                <a:gd name="T13" fmla="*/ 0 h 30"/>
                <a:gd name="T14" fmla="*/ 23 w 28"/>
                <a:gd name="T15" fmla="*/ 0 h 30"/>
                <a:gd name="T16" fmla="*/ 28 w 28"/>
                <a:gd name="T17" fmla="*/ 0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 h="30">
                  <a:moveTo>
                    <a:pt x="28" y="0"/>
                  </a:moveTo>
                  <a:lnTo>
                    <a:pt x="28" y="0"/>
                  </a:lnTo>
                  <a:lnTo>
                    <a:pt x="16" y="9"/>
                  </a:lnTo>
                  <a:lnTo>
                    <a:pt x="0" y="25"/>
                  </a:lnTo>
                  <a:lnTo>
                    <a:pt x="2" y="30"/>
                  </a:lnTo>
                  <a:lnTo>
                    <a:pt x="20" y="12"/>
                  </a:lnTo>
                  <a:lnTo>
                    <a:pt x="23" y="0"/>
                  </a:lnTo>
                  <a:lnTo>
                    <a:pt x="28"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95" name="Freeform 52"/>
            <p:cNvSpPr>
              <a:spLocks/>
            </p:cNvSpPr>
            <p:nvPr/>
          </p:nvSpPr>
          <p:spPr bwMode="auto">
            <a:xfrm>
              <a:off x="577" y="414"/>
              <a:ext cx="5" cy="125"/>
            </a:xfrm>
            <a:custGeom>
              <a:avLst/>
              <a:gdLst>
                <a:gd name="T0" fmla="*/ 2 w 5"/>
                <a:gd name="T1" fmla="*/ 130 h 124"/>
                <a:gd name="T2" fmla="*/ 5 w 5"/>
                <a:gd name="T3" fmla="*/ 127 h 124"/>
                <a:gd name="T4" fmla="*/ 5 w 5"/>
                <a:gd name="T5" fmla="*/ 0 h 124"/>
                <a:gd name="T6" fmla="*/ 0 w 5"/>
                <a:gd name="T7" fmla="*/ 0 h 124"/>
                <a:gd name="T8" fmla="*/ 0 w 5"/>
                <a:gd name="T9" fmla="*/ 127 h 124"/>
                <a:gd name="T10" fmla="*/ 2 w 5"/>
                <a:gd name="T11" fmla="*/ 130 h 124"/>
                <a:gd name="T12" fmla="*/ 2 w 5"/>
                <a:gd name="T13" fmla="*/ 130 h 124"/>
                <a:gd name="T14" fmla="*/ 5 w 5"/>
                <a:gd name="T15" fmla="*/ 132 h 124"/>
                <a:gd name="T16" fmla="*/ 5 w 5"/>
                <a:gd name="T17" fmla="*/ 127 h 124"/>
                <a:gd name="T18" fmla="*/ 2 w 5"/>
                <a:gd name="T19" fmla="*/ 130 h 1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 h="124">
                  <a:moveTo>
                    <a:pt x="2" y="122"/>
                  </a:moveTo>
                  <a:lnTo>
                    <a:pt x="5" y="119"/>
                  </a:lnTo>
                  <a:lnTo>
                    <a:pt x="5" y="0"/>
                  </a:lnTo>
                  <a:lnTo>
                    <a:pt x="0" y="0"/>
                  </a:lnTo>
                  <a:lnTo>
                    <a:pt x="0" y="119"/>
                  </a:lnTo>
                  <a:lnTo>
                    <a:pt x="2" y="122"/>
                  </a:lnTo>
                  <a:lnTo>
                    <a:pt x="5" y="124"/>
                  </a:lnTo>
                  <a:lnTo>
                    <a:pt x="5" y="119"/>
                  </a:lnTo>
                  <a:lnTo>
                    <a:pt x="2" y="122"/>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96" name="Freeform 53"/>
            <p:cNvSpPr>
              <a:spLocks/>
            </p:cNvSpPr>
            <p:nvPr/>
          </p:nvSpPr>
          <p:spPr bwMode="auto">
            <a:xfrm>
              <a:off x="567" y="528"/>
              <a:ext cx="14" cy="9"/>
            </a:xfrm>
            <a:custGeom>
              <a:avLst/>
              <a:gdLst>
                <a:gd name="T0" fmla="*/ 3 w 13"/>
                <a:gd name="T1" fmla="*/ 0 h 10"/>
                <a:gd name="T2" fmla="*/ 0 w 13"/>
                <a:gd name="T3" fmla="*/ 5 h 10"/>
                <a:gd name="T4" fmla="*/ 20 w 13"/>
                <a:gd name="T5" fmla="*/ 5 h 10"/>
                <a:gd name="T6" fmla="*/ 22 w 13"/>
                <a:gd name="T7" fmla="*/ 5 h 10"/>
                <a:gd name="T8" fmla="*/ 3 w 13"/>
                <a:gd name="T9" fmla="*/ 0 h 10"/>
                <a:gd name="T10" fmla="*/ 3 w 13"/>
                <a:gd name="T11" fmla="*/ 0 h 1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 h="10">
                  <a:moveTo>
                    <a:pt x="3" y="0"/>
                  </a:moveTo>
                  <a:lnTo>
                    <a:pt x="0" y="5"/>
                  </a:lnTo>
                  <a:lnTo>
                    <a:pt x="12" y="10"/>
                  </a:lnTo>
                  <a:lnTo>
                    <a:pt x="13" y="7"/>
                  </a:lnTo>
                  <a:lnTo>
                    <a:pt x="3"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97" name="Freeform 54"/>
            <p:cNvSpPr>
              <a:spLocks/>
            </p:cNvSpPr>
            <p:nvPr/>
          </p:nvSpPr>
          <p:spPr bwMode="auto">
            <a:xfrm>
              <a:off x="550" y="518"/>
              <a:ext cx="21" cy="13"/>
            </a:xfrm>
            <a:custGeom>
              <a:avLst/>
              <a:gdLst>
                <a:gd name="T0" fmla="*/ 2 w 21"/>
                <a:gd name="T1" fmla="*/ 0 h 14"/>
                <a:gd name="T2" fmla="*/ 0 w 21"/>
                <a:gd name="T3" fmla="*/ 5 h 14"/>
                <a:gd name="T4" fmla="*/ 18 w 21"/>
                <a:gd name="T5" fmla="*/ 7 h 14"/>
                <a:gd name="T6" fmla="*/ 21 w 21"/>
                <a:gd name="T7" fmla="*/ 7 h 14"/>
                <a:gd name="T8" fmla="*/ 3 w 21"/>
                <a:gd name="T9" fmla="*/ 0 h 14"/>
                <a:gd name="T10" fmla="*/ 2 w 21"/>
                <a:gd name="T11" fmla="*/ 0 h 1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14">
                  <a:moveTo>
                    <a:pt x="2" y="0"/>
                  </a:moveTo>
                  <a:lnTo>
                    <a:pt x="0" y="5"/>
                  </a:lnTo>
                  <a:lnTo>
                    <a:pt x="18" y="14"/>
                  </a:lnTo>
                  <a:lnTo>
                    <a:pt x="21" y="9"/>
                  </a:lnTo>
                  <a:lnTo>
                    <a:pt x="3" y="0"/>
                  </a:lnTo>
                  <a:lnTo>
                    <a:pt x="2"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98" name="Freeform 55"/>
            <p:cNvSpPr>
              <a:spLocks/>
            </p:cNvSpPr>
            <p:nvPr/>
          </p:nvSpPr>
          <p:spPr bwMode="auto">
            <a:xfrm>
              <a:off x="518" y="507"/>
              <a:ext cx="33" cy="17"/>
            </a:xfrm>
            <a:custGeom>
              <a:avLst/>
              <a:gdLst>
                <a:gd name="T0" fmla="*/ 0 w 32"/>
                <a:gd name="T1" fmla="*/ 7 h 16"/>
                <a:gd name="T2" fmla="*/ 0 w 32"/>
                <a:gd name="T3" fmla="*/ 7 h 16"/>
                <a:gd name="T4" fmla="*/ 28 w 32"/>
                <a:gd name="T5" fmla="*/ 20 h 16"/>
                <a:gd name="T6" fmla="*/ 38 w 32"/>
                <a:gd name="T7" fmla="*/ 24 h 16"/>
                <a:gd name="T8" fmla="*/ 40 w 32"/>
                <a:gd name="T9" fmla="*/ 19 h 16"/>
                <a:gd name="T10" fmla="*/ 30 w 32"/>
                <a:gd name="T11" fmla="*/ 7 h 16"/>
                <a:gd name="T12" fmla="*/ 2 w 32"/>
                <a:gd name="T13" fmla="*/ 0 h 16"/>
                <a:gd name="T14" fmla="*/ 2 w 32"/>
                <a:gd name="T15" fmla="*/ 0 h 16"/>
                <a:gd name="T16" fmla="*/ 0 w 32"/>
                <a:gd name="T17" fmla="*/ 7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2" h="16">
                  <a:moveTo>
                    <a:pt x="0" y="7"/>
                  </a:moveTo>
                  <a:lnTo>
                    <a:pt x="0" y="7"/>
                  </a:lnTo>
                  <a:lnTo>
                    <a:pt x="20" y="12"/>
                  </a:lnTo>
                  <a:lnTo>
                    <a:pt x="30" y="16"/>
                  </a:lnTo>
                  <a:lnTo>
                    <a:pt x="32" y="11"/>
                  </a:lnTo>
                  <a:lnTo>
                    <a:pt x="22" y="7"/>
                  </a:lnTo>
                  <a:lnTo>
                    <a:pt x="2" y="0"/>
                  </a:lnTo>
                  <a:lnTo>
                    <a:pt x="0" y="7"/>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99" name="Freeform 56"/>
            <p:cNvSpPr>
              <a:spLocks/>
            </p:cNvSpPr>
            <p:nvPr/>
          </p:nvSpPr>
          <p:spPr bwMode="auto">
            <a:xfrm>
              <a:off x="465" y="497"/>
              <a:ext cx="55" cy="17"/>
            </a:xfrm>
            <a:custGeom>
              <a:avLst/>
              <a:gdLst>
                <a:gd name="T0" fmla="*/ 0 w 56"/>
                <a:gd name="T1" fmla="*/ 7 h 16"/>
                <a:gd name="T2" fmla="*/ 0 w 56"/>
                <a:gd name="T3" fmla="*/ 7 h 16"/>
                <a:gd name="T4" fmla="*/ 10 w 56"/>
                <a:gd name="T5" fmla="*/ 7 h 16"/>
                <a:gd name="T6" fmla="*/ 25 w 56"/>
                <a:gd name="T7" fmla="*/ 17 h 16"/>
                <a:gd name="T8" fmla="*/ 33 w 56"/>
                <a:gd name="T9" fmla="*/ 20 h 16"/>
                <a:gd name="T10" fmla="*/ 46 w 56"/>
                <a:gd name="T11" fmla="*/ 24 h 16"/>
                <a:gd name="T12" fmla="*/ 48 w 56"/>
                <a:gd name="T13" fmla="*/ 17 h 16"/>
                <a:gd name="T14" fmla="*/ 33 w 56"/>
                <a:gd name="T15" fmla="*/ 7 h 16"/>
                <a:gd name="T16" fmla="*/ 27 w 56"/>
                <a:gd name="T17" fmla="*/ 3 h 16"/>
                <a:gd name="T18" fmla="*/ 12 w 56"/>
                <a:gd name="T19" fmla="*/ 2 h 16"/>
                <a:gd name="T20" fmla="*/ 0 w 56"/>
                <a:gd name="T21" fmla="*/ 0 h 16"/>
                <a:gd name="T22" fmla="*/ 0 w 56"/>
                <a:gd name="T23" fmla="*/ 0 h 16"/>
                <a:gd name="T24" fmla="*/ 0 w 56"/>
                <a:gd name="T25" fmla="*/ 7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6" h="16">
                  <a:moveTo>
                    <a:pt x="0" y="7"/>
                  </a:moveTo>
                  <a:lnTo>
                    <a:pt x="0" y="7"/>
                  </a:lnTo>
                  <a:lnTo>
                    <a:pt x="10" y="7"/>
                  </a:lnTo>
                  <a:lnTo>
                    <a:pt x="25" y="9"/>
                  </a:lnTo>
                  <a:lnTo>
                    <a:pt x="41" y="12"/>
                  </a:lnTo>
                  <a:lnTo>
                    <a:pt x="54" y="16"/>
                  </a:lnTo>
                  <a:lnTo>
                    <a:pt x="56" y="9"/>
                  </a:lnTo>
                  <a:lnTo>
                    <a:pt x="41" y="7"/>
                  </a:lnTo>
                  <a:lnTo>
                    <a:pt x="27" y="3"/>
                  </a:lnTo>
                  <a:lnTo>
                    <a:pt x="12" y="2"/>
                  </a:lnTo>
                  <a:lnTo>
                    <a:pt x="0" y="0"/>
                  </a:lnTo>
                  <a:lnTo>
                    <a:pt x="0" y="7"/>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200" name="Freeform 57"/>
            <p:cNvSpPr>
              <a:spLocks/>
            </p:cNvSpPr>
            <p:nvPr/>
          </p:nvSpPr>
          <p:spPr bwMode="auto">
            <a:xfrm>
              <a:off x="434" y="495"/>
              <a:ext cx="31" cy="9"/>
            </a:xfrm>
            <a:custGeom>
              <a:avLst/>
              <a:gdLst>
                <a:gd name="T0" fmla="*/ 5 w 32"/>
                <a:gd name="T1" fmla="*/ 4 h 9"/>
                <a:gd name="T2" fmla="*/ 5 w 32"/>
                <a:gd name="T3" fmla="*/ 4 h 9"/>
                <a:gd name="T4" fmla="*/ 13 w 32"/>
                <a:gd name="T5" fmla="*/ 7 h 9"/>
                <a:gd name="T6" fmla="*/ 24 w 32"/>
                <a:gd name="T7" fmla="*/ 9 h 9"/>
                <a:gd name="T8" fmla="*/ 24 w 32"/>
                <a:gd name="T9" fmla="*/ 2 h 9"/>
                <a:gd name="T10" fmla="*/ 13 w 32"/>
                <a:gd name="T11" fmla="*/ 0 h 9"/>
                <a:gd name="T12" fmla="*/ 0 w 32"/>
                <a:gd name="T13" fmla="*/ 4 h 9"/>
                <a:gd name="T14" fmla="*/ 0 w 32"/>
                <a:gd name="T15" fmla="*/ 4 h 9"/>
                <a:gd name="T16" fmla="*/ 5 w 32"/>
                <a:gd name="T17" fmla="*/ 4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2" h="9">
                  <a:moveTo>
                    <a:pt x="5" y="4"/>
                  </a:moveTo>
                  <a:lnTo>
                    <a:pt x="5" y="4"/>
                  </a:lnTo>
                  <a:lnTo>
                    <a:pt x="13" y="7"/>
                  </a:lnTo>
                  <a:lnTo>
                    <a:pt x="32" y="9"/>
                  </a:lnTo>
                  <a:lnTo>
                    <a:pt x="32" y="2"/>
                  </a:lnTo>
                  <a:lnTo>
                    <a:pt x="13" y="0"/>
                  </a:lnTo>
                  <a:lnTo>
                    <a:pt x="0" y="4"/>
                  </a:lnTo>
                  <a:lnTo>
                    <a:pt x="5" y="4"/>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201" name="Freeform 58"/>
            <p:cNvSpPr>
              <a:spLocks/>
            </p:cNvSpPr>
            <p:nvPr/>
          </p:nvSpPr>
          <p:spPr bwMode="auto">
            <a:xfrm>
              <a:off x="420" y="495"/>
              <a:ext cx="19" cy="13"/>
            </a:xfrm>
            <a:custGeom>
              <a:avLst/>
              <a:gdLst>
                <a:gd name="T0" fmla="*/ 5 w 19"/>
                <a:gd name="T1" fmla="*/ 13 h 13"/>
                <a:gd name="T2" fmla="*/ 5 w 19"/>
                <a:gd name="T3" fmla="*/ 13 h 13"/>
                <a:gd name="T4" fmla="*/ 5 w 19"/>
                <a:gd name="T5" fmla="*/ 9 h 13"/>
                <a:gd name="T6" fmla="*/ 7 w 19"/>
                <a:gd name="T7" fmla="*/ 7 h 13"/>
                <a:gd name="T8" fmla="*/ 9 w 19"/>
                <a:gd name="T9" fmla="*/ 7 h 13"/>
                <a:gd name="T10" fmla="*/ 9 w 19"/>
                <a:gd name="T11" fmla="*/ 5 h 13"/>
                <a:gd name="T12" fmla="*/ 14 w 19"/>
                <a:gd name="T13" fmla="*/ 7 h 13"/>
                <a:gd name="T14" fmla="*/ 19 w 19"/>
                <a:gd name="T15" fmla="*/ 4 h 13"/>
                <a:gd name="T16" fmla="*/ 14 w 19"/>
                <a:gd name="T17" fmla="*/ 4 h 13"/>
                <a:gd name="T18" fmla="*/ 14 w 19"/>
                <a:gd name="T19" fmla="*/ 0 h 13"/>
                <a:gd name="T20" fmla="*/ 10 w 19"/>
                <a:gd name="T21" fmla="*/ 0 h 13"/>
                <a:gd name="T22" fmla="*/ 5 w 19"/>
                <a:gd name="T23" fmla="*/ 0 h 13"/>
                <a:gd name="T24" fmla="*/ 4 w 19"/>
                <a:gd name="T25" fmla="*/ 4 h 13"/>
                <a:gd name="T26" fmla="*/ 2 w 19"/>
                <a:gd name="T27" fmla="*/ 7 h 13"/>
                <a:gd name="T28" fmla="*/ 0 w 19"/>
                <a:gd name="T29" fmla="*/ 13 h 13"/>
                <a:gd name="T30" fmla="*/ 0 w 19"/>
                <a:gd name="T31" fmla="*/ 13 h 13"/>
                <a:gd name="T32" fmla="*/ 5 w 19"/>
                <a:gd name="T33" fmla="*/ 13 h 1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 h="13">
                  <a:moveTo>
                    <a:pt x="5" y="13"/>
                  </a:moveTo>
                  <a:lnTo>
                    <a:pt x="5" y="13"/>
                  </a:lnTo>
                  <a:lnTo>
                    <a:pt x="5" y="9"/>
                  </a:lnTo>
                  <a:lnTo>
                    <a:pt x="7" y="7"/>
                  </a:lnTo>
                  <a:lnTo>
                    <a:pt x="9" y="7"/>
                  </a:lnTo>
                  <a:lnTo>
                    <a:pt x="9" y="5"/>
                  </a:lnTo>
                  <a:lnTo>
                    <a:pt x="14" y="7"/>
                  </a:lnTo>
                  <a:lnTo>
                    <a:pt x="19" y="4"/>
                  </a:lnTo>
                  <a:lnTo>
                    <a:pt x="14" y="4"/>
                  </a:lnTo>
                  <a:lnTo>
                    <a:pt x="14" y="0"/>
                  </a:lnTo>
                  <a:lnTo>
                    <a:pt x="10" y="0"/>
                  </a:lnTo>
                  <a:lnTo>
                    <a:pt x="5" y="0"/>
                  </a:lnTo>
                  <a:lnTo>
                    <a:pt x="4" y="4"/>
                  </a:lnTo>
                  <a:lnTo>
                    <a:pt x="2" y="7"/>
                  </a:lnTo>
                  <a:lnTo>
                    <a:pt x="0" y="13"/>
                  </a:lnTo>
                  <a:lnTo>
                    <a:pt x="5" y="13"/>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202" name="Freeform 59"/>
            <p:cNvSpPr>
              <a:spLocks/>
            </p:cNvSpPr>
            <p:nvPr/>
          </p:nvSpPr>
          <p:spPr bwMode="auto">
            <a:xfrm>
              <a:off x="420" y="509"/>
              <a:ext cx="7" cy="36"/>
            </a:xfrm>
            <a:custGeom>
              <a:avLst/>
              <a:gdLst>
                <a:gd name="T0" fmla="*/ 7 w 7"/>
                <a:gd name="T1" fmla="*/ 36 h 36"/>
                <a:gd name="T2" fmla="*/ 7 w 7"/>
                <a:gd name="T3" fmla="*/ 36 h 36"/>
                <a:gd name="T4" fmla="*/ 5 w 7"/>
                <a:gd name="T5" fmla="*/ 16 h 36"/>
                <a:gd name="T6" fmla="*/ 5 w 7"/>
                <a:gd name="T7" fmla="*/ 0 h 36"/>
                <a:gd name="T8" fmla="*/ 0 w 7"/>
                <a:gd name="T9" fmla="*/ 0 h 36"/>
                <a:gd name="T10" fmla="*/ 2 w 7"/>
                <a:gd name="T11" fmla="*/ 16 h 36"/>
                <a:gd name="T12" fmla="*/ 2 w 7"/>
                <a:gd name="T13" fmla="*/ 36 h 36"/>
                <a:gd name="T14" fmla="*/ 2 w 7"/>
                <a:gd name="T15" fmla="*/ 36 h 36"/>
                <a:gd name="T16" fmla="*/ 7 w 7"/>
                <a:gd name="T17" fmla="*/ 36 h 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 h="36">
                  <a:moveTo>
                    <a:pt x="7" y="36"/>
                  </a:moveTo>
                  <a:lnTo>
                    <a:pt x="7" y="36"/>
                  </a:lnTo>
                  <a:lnTo>
                    <a:pt x="5" y="16"/>
                  </a:lnTo>
                  <a:lnTo>
                    <a:pt x="5" y="0"/>
                  </a:lnTo>
                  <a:lnTo>
                    <a:pt x="0" y="0"/>
                  </a:lnTo>
                  <a:lnTo>
                    <a:pt x="2" y="16"/>
                  </a:lnTo>
                  <a:lnTo>
                    <a:pt x="2" y="36"/>
                  </a:lnTo>
                  <a:lnTo>
                    <a:pt x="7" y="36"/>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203" name="Freeform 60"/>
            <p:cNvSpPr>
              <a:spLocks/>
            </p:cNvSpPr>
            <p:nvPr/>
          </p:nvSpPr>
          <p:spPr bwMode="auto">
            <a:xfrm>
              <a:off x="421" y="545"/>
              <a:ext cx="17" cy="111"/>
            </a:xfrm>
            <a:custGeom>
              <a:avLst/>
              <a:gdLst>
                <a:gd name="T0" fmla="*/ 10 w 18"/>
                <a:gd name="T1" fmla="*/ 102 h 112"/>
                <a:gd name="T2" fmla="*/ 10 w 18"/>
                <a:gd name="T3" fmla="*/ 102 h 112"/>
                <a:gd name="T4" fmla="*/ 9 w 18"/>
                <a:gd name="T5" fmla="*/ 76 h 112"/>
                <a:gd name="T6" fmla="*/ 9 w 18"/>
                <a:gd name="T7" fmla="*/ 56 h 112"/>
                <a:gd name="T8" fmla="*/ 8 w 18"/>
                <a:gd name="T9" fmla="*/ 27 h 112"/>
                <a:gd name="T10" fmla="*/ 5 w 18"/>
                <a:gd name="T11" fmla="*/ 0 h 112"/>
                <a:gd name="T12" fmla="*/ 0 w 18"/>
                <a:gd name="T13" fmla="*/ 0 h 112"/>
                <a:gd name="T14" fmla="*/ 2 w 18"/>
                <a:gd name="T15" fmla="*/ 29 h 112"/>
                <a:gd name="T16" fmla="*/ 5 w 18"/>
                <a:gd name="T17" fmla="*/ 56 h 112"/>
                <a:gd name="T18" fmla="*/ 8 w 18"/>
                <a:gd name="T19" fmla="*/ 76 h 112"/>
                <a:gd name="T20" fmla="*/ 9 w 18"/>
                <a:gd name="T21" fmla="*/ 104 h 112"/>
                <a:gd name="T22" fmla="*/ 9 w 18"/>
                <a:gd name="T23" fmla="*/ 104 h 112"/>
                <a:gd name="T24" fmla="*/ 10 w 18"/>
                <a:gd name="T25" fmla="*/ 102 h 1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 h="112">
                  <a:moveTo>
                    <a:pt x="18" y="110"/>
                  </a:moveTo>
                  <a:lnTo>
                    <a:pt x="18" y="110"/>
                  </a:lnTo>
                  <a:lnTo>
                    <a:pt x="13" y="84"/>
                  </a:lnTo>
                  <a:lnTo>
                    <a:pt x="10" y="56"/>
                  </a:lnTo>
                  <a:lnTo>
                    <a:pt x="8" y="27"/>
                  </a:lnTo>
                  <a:lnTo>
                    <a:pt x="5" y="0"/>
                  </a:lnTo>
                  <a:lnTo>
                    <a:pt x="0" y="0"/>
                  </a:lnTo>
                  <a:lnTo>
                    <a:pt x="2" y="29"/>
                  </a:lnTo>
                  <a:lnTo>
                    <a:pt x="5" y="56"/>
                  </a:lnTo>
                  <a:lnTo>
                    <a:pt x="8" y="84"/>
                  </a:lnTo>
                  <a:lnTo>
                    <a:pt x="12" y="112"/>
                  </a:lnTo>
                  <a:lnTo>
                    <a:pt x="18" y="11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204" name="Freeform 61"/>
            <p:cNvSpPr>
              <a:spLocks/>
            </p:cNvSpPr>
            <p:nvPr/>
          </p:nvSpPr>
          <p:spPr bwMode="auto">
            <a:xfrm>
              <a:off x="434" y="654"/>
              <a:ext cx="17" cy="32"/>
            </a:xfrm>
            <a:custGeom>
              <a:avLst/>
              <a:gdLst>
                <a:gd name="T0" fmla="*/ 24 w 16"/>
                <a:gd name="T1" fmla="*/ 29 h 32"/>
                <a:gd name="T2" fmla="*/ 24 w 16"/>
                <a:gd name="T3" fmla="*/ 29 h 32"/>
                <a:gd name="T4" fmla="*/ 19 w 16"/>
                <a:gd name="T5" fmla="*/ 18 h 32"/>
                <a:gd name="T6" fmla="*/ 6 w 16"/>
                <a:gd name="T7" fmla="*/ 0 h 32"/>
                <a:gd name="T8" fmla="*/ 0 w 16"/>
                <a:gd name="T9" fmla="*/ 2 h 32"/>
                <a:gd name="T10" fmla="*/ 16 w 16"/>
                <a:gd name="T11" fmla="*/ 18 h 32"/>
                <a:gd name="T12" fmla="*/ 21 w 16"/>
                <a:gd name="T13" fmla="*/ 32 h 32"/>
                <a:gd name="T14" fmla="*/ 21 w 16"/>
                <a:gd name="T15" fmla="*/ 32 h 32"/>
                <a:gd name="T16" fmla="*/ 24 w 16"/>
                <a:gd name="T17" fmla="*/ 29 h 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 h="32">
                  <a:moveTo>
                    <a:pt x="16" y="29"/>
                  </a:moveTo>
                  <a:lnTo>
                    <a:pt x="16" y="29"/>
                  </a:lnTo>
                  <a:lnTo>
                    <a:pt x="11" y="18"/>
                  </a:lnTo>
                  <a:lnTo>
                    <a:pt x="6" y="0"/>
                  </a:lnTo>
                  <a:lnTo>
                    <a:pt x="0" y="2"/>
                  </a:lnTo>
                  <a:lnTo>
                    <a:pt x="8" y="18"/>
                  </a:lnTo>
                  <a:lnTo>
                    <a:pt x="13" y="32"/>
                  </a:lnTo>
                  <a:lnTo>
                    <a:pt x="16" y="29"/>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205" name="Freeform 62"/>
            <p:cNvSpPr>
              <a:spLocks/>
            </p:cNvSpPr>
            <p:nvPr/>
          </p:nvSpPr>
          <p:spPr bwMode="auto">
            <a:xfrm>
              <a:off x="446" y="684"/>
              <a:ext cx="23" cy="23"/>
            </a:xfrm>
            <a:custGeom>
              <a:avLst/>
              <a:gdLst>
                <a:gd name="T0" fmla="*/ 16 w 23"/>
                <a:gd name="T1" fmla="*/ 23 h 23"/>
                <a:gd name="T2" fmla="*/ 19 w 23"/>
                <a:gd name="T3" fmla="*/ 19 h 23"/>
                <a:gd name="T4" fmla="*/ 3 w 23"/>
                <a:gd name="T5" fmla="*/ 0 h 23"/>
                <a:gd name="T6" fmla="*/ 0 w 23"/>
                <a:gd name="T7" fmla="*/ 3 h 23"/>
                <a:gd name="T8" fmla="*/ 14 w 23"/>
                <a:gd name="T9" fmla="*/ 23 h 23"/>
                <a:gd name="T10" fmla="*/ 16 w 23"/>
                <a:gd name="T11" fmla="*/ 23 h 23"/>
                <a:gd name="T12" fmla="*/ 16 w 23"/>
                <a:gd name="T13" fmla="*/ 23 h 23"/>
                <a:gd name="T14" fmla="*/ 23 w 23"/>
                <a:gd name="T15" fmla="*/ 23 h 23"/>
                <a:gd name="T16" fmla="*/ 19 w 23"/>
                <a:gd name="T17" fmla="*/ 19 h 23"/>
                <a:gd name="T18" fmla="*/ 16 w 23"/>
                <a:gd name="T19" fmla="*/ 23 h 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 h="23">
                  <a:moveTo>
                    <a:pt x="16" y="23"/>
                  </a:moveTo>
                  <a:lnTo>
                    <a:pt x="19" y="19"/>
                  </a:lnTo>
                  <a:lnTo>
                    <a:pt x="3" y="0"/>
                  </a:lnTo>
                  <a:lnTo>
                    <a:pt x="0" y="3"/>
                  </a:lnTo>
                  <a:lnTo>
                    <a:pt x="14" y="23"/>
                  </a:lnTo>
                  <a:lnTo>
                    <a:pt x="16" y="23"/>
                  </a:lnTo>
                  <a:lnTo>
                    <a:pt x="23" y="23"/>
                  </a:lnTo>
                  <a:lnTo>
                    <a:pt x="19" y="19"/>
                  </a:lnTo>
                  <a:lnTo>
                    <a:pt x="16" y="23"/>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206" name="Freeform 63"/>
            <p:cNvSpPr>
              <a:spLocks/>
            </p:cNvSpPr>
            <p:nvPr/>
          </p:nvSpPr>
          <p:spPr bwMode="auto">
            <a:xfrm>
              <a:off x="338" y="701"/>
              <a:ext cx="123" cy="8"/>
            </a:xfrm>
            <a:custGeom>
              <a:avLst/>
              <a:gdLst>
                <a:gd name="T0" fmla="*/ 0 w 123"/>
                <a:gd name="T1" fmla="*/ 1 h 7"/>
                <a:gd name="T2" fmla="*/ 2 w 123"/>
                <a:gd name="T3" fmla="*/ 19 h 7"/>
                <a:gd name="T4" fmla="*/ 123 w 123"/>
                <a:gd name="T5" fmla="*/ 15 h 7"/>
                <a:gd name="T6" fmla="*/ 123 w 123"/>
                <a:gd name="T7" fmla="*/ 0 h 7"/>
                <a:gd name="T8" fmla="*/ 2 w 123"/>
                <a:gd name="T9" fmla="*/ 1 h 7"/>
                <a:gd name="T10" fmla="*/ 0 w 123"/>
                <a:gd name="T11" fmla="*/ 1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 h="7">
                  <a:moveTo>
                    <a:pt x="0" y="1"/>
                  </a:moveTo>
                  <a:lnTo>
                    <a:pt x="2" y="7"/>
                  </a:lnTo>
                  <a:lnTo>
                    <a:pt x="123" y="5"/>
                  </a:lnTo>
                  <a:lnTo>
                    <a:pt x="123" y="0"/>
                  </a:lnTo>
                  <a:lnTo>
                    <a:pt x="2" y="1"/>
                  </a:lnTo>
                  <a:lnTo>
                    <a:pt x="0" y="1"/>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207" name="Freeform 64"/>
            <p:cNvSpPr>
              <a:spLocks/>
            </p:cNvSpPr>
            <p:nvPr/>
          </p:nvSpPr>
          <p:spPr bwMode="auto">
            <a:xfrm>
              <a:off x="338" y="694"/>
              <a:ext cx="14" cy="15"/>
            </a:xfrm>
            <a:custGeom>
              <a:avLst/>
              <a:gdLst>
                <a:gd name="T0" fmla="*/ 16 w 13"/>
                <a:gd name="T1" fmla="*/ 0 h 16"/>
                <a:gd name="T2" fmla="*/ 16 w 13"/>
                <a:gd name="T3" fmla="*/ 0 h 16"/>
                <a:gd name="T4" fmla="*/ 2 w 13"/>
                <a:gd name="T5" fmla="*/ 8 h 16"/>
                <a:gd name="T6" fmla="*/ 0 w 13"/>
                <a:gd name="T7" fmla="*/ 8 h 16"/>
                <a:gd name="T8" fmla="*/ 2 w 13"/>
                <a:gd name="T9" fmla="*/ 8 h 16"/>
                <a:gd name="T10" fmla="*/ 5 w 13"/>
                <a:gd name="T11" fmla="*/ 8 h 16"/>
                <a:gd name="T12" fmla="*/ 22 w 13"/>
                <a:gd name="T13" fmla="*/ 5 h 16"/>
                <a:gd name="T14" fmla="*/ 22 w 13"/>
                <a:gd name="T15" fmla="*/ 5 h 16"/>
                <a:gd name="T16" fmla="*/ 16 w 13"/>
                <a:gd name="T17" fmla="*/ 0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 h="16">
                  <a:moveTo>
                    <a:pt x="8" y="0"/>
                  </a:moveTo>
                  <a:lnTo>
                    <a:pt x="8" y="0"/>
                  </a:lnTo>
                  <a:lnTo>
                    <a:pt x="2" y="9"/>
                  </a:lnTo>
                  <a:lnTo>
                    <a:pt x="0" y="10"/>
                  </a:lnTo>
                  <a:lnTo>
                    <a:pt x="2" y="16"/>
                  </a:lnTo>
                  <a:lnTo>
                    <a:pt x="5" y="12"/>
                  </a:lnTo>
                  <a:lnTo>
                    <a:pt x="13" y="5"/>
                  </a:lnTo>
                  <a:lnTo>
                    <a:pt x="8"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208" name="Freeform 65"/>
            <p:cNvSpPr>
              <a:spLocks/>
            </p:cNvSpPr>
            <p:nvPr/>
          </p:nvSpPr>
          <p:spPr bwMode="auto">
            <a:xfrm>
              <a:off x="347" y="656"/>
              <a:ext cx="23" cy="42"/>
            </a:xfrm>
            <a:custGeom>
              <a:avLst/>
              <a:gdLst>
                <a:gd name="T0" fmla="*/ 17 w 23"/>
                <a:gd name="T1" fmla="*/ 0 h 41"/>
                <a:gd name="T2" fmla="*/ 17 w 23"/>
                <a:gd name="T3" fmla="*/ 0 h 41"/>
                <a:gd name="T4" fmla="*/ 9 w 23"/>
                <a:gd name="T5" fmla="*/ 31 h 41"/>
                <a:gd name="T6" fmla="*/ 0 w 23"/>
                <a:gd name="T7" fmla="*/ 44 h 41"/>
                <a:gd name="T8" fmla="*/ 5 w 23"/>
                <a:gd name="T9" fmla="*/ 49 h 41"/>
                <a:gd name="T10" fmla="*/ 13 w 23"/>
                <a:gd name="T11" fmla="*/ 33 h 41"/>
                <a:gd name="T12" fmla="*/ 23 w 23"/>
                <a:gd name="T13" fmla="*/ 1 h 41"/>
                <a:gd name="T14" fmla="*/ 23 w 23"/>
                <a:gd name="T15" fmla="*/ 1 h 41"/>
                <a:gd name="T16" fmla="*/ 17 w 23"/>
                <a:gd name="T17" fmla="*/ 0 h 4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1">
                  <a:moveTo>
                    <a:pt x="17" y="0"/>
                  </a:moveTo>
                  <a:lnTo>
                    <a:pt x="17" y="0"/>
                  </a:lnTo>
                  <a:lnTo>
                    <a:pt x="9" y="23"/>
                  </a:lnTo>
                  <a:lnTo>
                    <a:pt x="0" y="36"/>
                  </a:lnTo>
                  <a:lnTo>
                    <a:pt x="5" y="41"/>
                  </a:lnTo>
                  <a:lnTo>
                    <a:pt x="13" y="25"/>
                  </a:lnTo>
                  <a:lnTo>
                    <a:pt x="23" y="1"/>
                  </a:lnTo>
                  <a:lnTo>
                    <a:pt x="17"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209" name="Freeform 66"/>
            <p:cNvSpPr>
              <a:spLocks/>
            </p:cNvSpPr>
            <p:nvPr/>
          </p:nvSpPr>
          <p:spPr bwMode="auto">
            <a:xfrm>
              <a:off x="364" y="618"/>
              <a:ext cx="16" cy="40"/>
            </a:xfrm>
            <a:custGeom>
              <a:avLst/>
              <a:gdLst>
                <a:gd name="T0" fmla="*/ 11 w 16"/>
                <a:gd name="T1" fmla="*/ 0 h 39"/>
                <a:gd name="T2" fmla="*/ 11 w 16"/>
                <a:gd name="T3" fmla="*/ 0 h 39"/>
                <a:gd name="T4" fmla="*/ 8 w 16"/>
                <a:gd name="T5" fmla="*/ 14 h 39"/>
                <a:gd name="T6" fmla="*/ 6 w 16"/>
                <a:gd name="T7" fmla="*/ 29 h 39"/>
                <a:gd name="T8" fmla="*/ 5 w 16"/>
                <a:gd name="T9" fmla="*/ 35 h 39"/>
                <a:gd name="T10" fmla="*/ 0 w 16"/>
                <a:gd name="T11" fmla="*/ 46 h 39"/>
                <a:gd name="T12" fmla="*/ 6 w 16"/>
                <a:gd name="T13" fmla="*/ 47 h 39"/>
                <a:gd name="T14" fmla="*/ 10 w 16"/>
                <a:gd name="T15" fmla="*/ 37 h 39"/>
                <a:gd name="T16" fmla="*/ 11 w 16"/>
                <a:gd name="T17" fmla="*/ 31 h 39"/>
                <a:gd name="T18" fmla="*/ 13 w 16"/>
                <a:gd name="T19" fmla="*/ 14 h 39"/>
                <a:gd name="T20" fmla="*/ 16 w 16"/>
                <a:gd name="T21" fmla="*/ 0 h 39"/>
                <a:gd name="T22" fmla="*/ 16 w 16"/>
                <a:gd name="T23" fmla="*/ 0 h 39"/>
                <a:gd name="T24" fmla="*/ 11 w 16"/>
                <a:gd name="T25" fmla="*/ 0 h 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 h="39">
                  <a:moveTo>
                    <a:pt x="11" y="0"/>
                  </a:moveTo>
                  <a:lnTo>
                    <a:pt x="11" y="0"/>
                  </a:lnTo>
                  <a:lnTo>
                    <a:pt x="8" y="14"/>
                  </a:lnTo>
                  <a:lnTo>
                    <a:pt x="6" y="21"/>
                  </a:lnTo>
                  <a:lnTo>
                    <a:pt x="5" y="27"/>
                  </a:lnTo>
                  <a:lnTo>
                    <a:pt x="0" y="38"/>
                  </a:lnTo>
                  <a:lnTo>
                    <a:pt x="6" y="39"/>
                  </a:lnTo>
                  <a:lnTo>
                    <a:pt x="10" y="29"/>
                  </a:lnTo>
                  <a:lnTo>
                    <a:pt x="11" y="23"/>
                  </a:lnTo>
                  <a:lnTo>
                    <a:pt x="13" y="14"/>
                  </a:lnTo>
                  <a:lnTo>
                    <a:pt x="16" y="0"/>
                  </a:lnTo>
                  <a:lnTo>
                    <a:pt x="11"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210" name="Freeform 67"/>
            <p:cNvSpPr>
              <a:spLocks/>
            </p:cNvSpPr>
            <p:nvPr/>
          </p:nvSpPr>
          <p:spPr bwMode="auto">
            <a:xfrm>
              <a:off x="375" y="562"/>
              <a:ext cx="14" cy="57"/>
            </a:xfrm>
            <a:custGeom>
              <a:avLst/>
              <a:gdLst>
                <a:gd name="T0" fmla="*/ 16 w 13"/>
                <a:gd name="T1" fmla="*/ 0 h 58"/>
                <a:gd name="T2" fmla="*/ 16 w 13"/>
                <a:gd name="T3" fmla="*/ 0 h 58"/>
                <a:gd name="T4" fmla="*/ 5 w 13"/>
                <a:gd name="T5" fmla="*/ 14 h 58"/>
                <a:gd name="T6" fmla="*/ 3 w 13"/>
                <a:gd name="T7" fmla="*/ 27 h 58"/>
                <a:gd name="T8" fmla="*/ 3 w 13"/>
                <a:gd name="T9" fmla="*/ 32 h 58"/>
                <a:gd name="T10" fmla="*/ 0 w 13"/>
                <a:gd name="T11" fmla="*/ 50 h 58"/>
                <a:gd name="T12" fmla="*/ 5 w 13"/>
                <a:gd name="T13" fmla="*/ 50 h 58"/>
                <a:gd name="T14" fmla="*/ 16 w 13"/>
                <a:gd name="T15" fmla="*/ 33 h 58"/>
                <a:gd name="T16" fmla="*/ 18 w 13"/>
                <a:gd name="T17" fmla="*/ 27 h 58"/>
                <a:gd name="T18" fmla="*/ 20 w 13"/>
                <a:gd name="T19" fmla="*/ 14 h 58"/>
                <a:gd name="T20" fmla="*/ 22 w 13"/>
                <a:gd name="T21" fmla="*/ 0 h 58"/>
                <a:gd name="T22" fmla="*/ 22 w 13"/>
                <a:gd name="T23" fmla="*/ 0 h 58"/>
                <a:gd name="T24" fmla="*/ 16 w 13"/>
                <a:gd name="T25" fmla="*/ 0 h 5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 h="58">
                  <a:moveTo>
                    <a:pt x="8" y="0"/>
                  </a:moveTo>
                  <a:lnTo>
                    <a:pt x="8" y="0"/>
                  </a:lnTo>
                  <a:lnTo>
                    <a:pt x="5" y="14"/>
                  </a:lnTo>
                  <a:lnTo>
                    <a:pt x="3" y="27"/>
                  </a:lnTo>
                  <a:lnTo>
                    <a:pt x="3" y="40"/>
                  </a:lnTo>
                  <a:lnTo>
                    <a:pt x="0" y="58"/>
                  </a:lnTo>
                  <a:lnTo>
                    <a:pt x="5" y="58"/>
                  </a:lnTo>
                  <a:lnTo>
                    <a:pt x="8" y="41"/>
                  </a:lnTo>
                  <a:lnTo>
                    <a:pt x="10" y="27"/>
                  </a:lnTo>
                  <a:lnTo>
                    <a:pt x="12" y="14"/>
                  </a:lnTo>
                  <a:lnTo>
                    <a:pt x="13" y="0"/>
                  </a:lnTo>
                  <a:lnTo>
                    <a:pt x="8"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211" name="Freeform 68"/>
            <p:cNvSpPr>
              <a:spLocks/>
            </p:cNvSpPr>
            <p:nvPr/>
          </p:nvSpPr>
          <p:spPr bwMode="auto">
            <a:xfrm>
              <a:off x="383" y="512"/>
              <a:ext cx="7" cy="49"/>
            </a:xfrm>
            <a:custGeom>
              <a:avLst/>
              <a:gdLst>
                <a:gd name="T0" fmla="*/ 0 w 7"/>
                <a:gd name="T1" fmla="*/ 2 h 49"/>
                <a:gd name="T2" fmla="*/ 0 w 7"/>
                <a:gd name="T3" fmla="*/ 2 h 49"/>
                <a:gd name="T4" fmla="*/ 2 w 7"/>
                <a:gd name="T5" fmla="*/ 9 h 49"/>
                <a:gd name="T6" fmla="*/ 2 w 7"/>
                <a:gd name="T7" fmla="*/ 20 h 49"/>
                <a:gd name="T8" fmla="*/ 2 w 7"/>
                <a:gd name="T9" fmla="*/ 33 h 49"/>
                <a:gd name="T10" fmla="*/ 0 w 7"/>
                <a:gd name="T11" fmla="*/ 49 h 49"/>
                <a:gd name="T12" fmla="*/ 5 w 7"/>
                <a:gd name="T13" fmla="*/ 49 h 49"/>
                <a:gd name="T14" fmla="*/ 7 w 7"/>
                <a:gd name="T15" fmla="*/ 33 h 49"/>
                <a:gd name="T16" fmla="*/ 7 w 7"/>
                <a:gd name="T17" fmla="*/ 20 h 49"/>
                <a:gd name="T18" fmla="*/ 7 w 7"/>
                <a:gd name="T19" fmla="*/ 7 h 49"/>
                <a:gd name="T20" fmla="*/ 5 w 7"/>
                <a:gd name="T21" fmla="*/ 0 h 49"/>
                <a:gd name="T22" fmla="*/ 5 w 7"/>
                <a:gd name="T23" fmla="*/ 0 h 49"/>
                <a:gd name="T24" fmla="*/ 0 w 7"/>
                <a:gd name="T25" fmla="*/ 2 h 4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 h="49">
                  <a:moveTo>
                    <a:pt x="0" y="2"/>
                  </a:moveTo>
                  <a:lnTo>
                    <a:pt x="0" y="2"/>
                  </a:lnTo>
                  <a:lnTo>
                    <a:pt x="2" y="9"/>
                  </a:lnTo>
                  <a:lnTo>
                    <a:pt x="2" y="20"/>
                  </a:lnTo>
                  <a:lnTo>
                    <a:pt x="2" y="33"/>
                  </a:lnTo>
                  <a:lnTo>
                    <a:pt x="0" y="49"/>
                  </a:lnTo>
                  <a:lnTo>
                    <a:pt x="5" y="49"/>
                  </a:lnTo>
                  <a:lnTo>
                    <a:pt x="7" y="33"/>
                  </a:lnTo>
                  <a:lnTo>
                    <a:pt x="7" y="20"/>
                  </a:lnTo>
                  <a:lnTo>
                    <a:pt x="7" y="7"/>
                  </a:lnTo>
                  <a:lnTo>
                    <a:pt x="5" y="0"/>
                  </a:lnTo>
                  <a:lnTo>
                    <a:pt x="0" y="2"/>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212" name="Freeform 69"/>
            <p:cNvSpPr>
              <a:spLocks/>
            </p:cNvSpPr>
            <p:nvPr/>
          </p:nvSpPr>
          <p:spPr bwMode="auto">
            <a:xfrm>
              <a:off x="382" y="497"/>
              <a:ext cx="7" cy="17"/>
            </a:xfrm>
            <a:custGeom>
              <a:avLst/>
              <a:gdLst>
                <a:gd name="T0" fmla="*/ 0 w 6"/>
                <a:gd name="T1" fmla="*/ 7 h 16"/>
                <a:gd name="T2" fmla="*/ 0 w 6"/>
                <a:gd name="T3" fmla="*/ 7 h 16"/>
                <a:gd name="T4" fmla="*/ 13 w 6"/>
                <a:gd name="T5" fmla="*/ 7 h 16"/>
                <a:gd name="T6" fmla="*/ 1 w 6"/>
                <a:gd name="T7" fmla="*/ 5 h 16"/>
                <a:gd name="T8" fmla="*/ 1 w 6"/>
                <a:gd name="T9" fmla="*/ 17 h 16"/>
                <a:gd name="T10" fmla="*/ 1 w 6"/>
                <a:gd name="T11" fmla="*/ 24 h 16"/>
                <a:gd name="T12" fmla="*/ 21 w 6"/>
                <a:gd name="T13" fmla="*/ 22 h 16"/>
                <a:gd name="T14" fmla="*/ 21 w 6"/>
                <a:gd name="T15" fmla="*/ 17 h 16"/>
                <a:gd name="T16" fmla="*/ 21 w 6"/>
                <a:gd name="T17" fmla="*/ 7 h 16"/>
                <a:gd name="T18" fmla="*/ 21 w 6"/>
                <a:gd name="T19" fmla="*/ 2 h 16"/>
                <a:gd name="T20" fmla="*/ 0 w 6"/>
                <a:gd name="T21" fmla="*/ 0 h 16"/>
                <a:gd name="T22" fmla="*/ 0 w 6"/>
                <a:gd name="T23" fmla="*/ 0 h 16"/>
                <a:gd name="T24" fmla="*/ 0 w 6"/>
                <a:gd name="T25" fmla="*/ 7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 h="16">
                  <a:moveTo>
                    <a:pt x="0" y="7"/>
                  </a:moveTo>
                  <a:lnTo>
                    <a:pt x="0" y="7"/>
                  </a:lnTo>
                  <a:lnTo>
                    <a:pt x="3" y="7"/>
                  </a:lnTo>
                  <a:lnTo>
                    <a:pt x="1" y="5"/>
                  </a:lnTo>
                  <a:lnTo>
                    <a:pt x="1" y="9"/>
                  </a:lnTo>
                  <a:lnTo>
                    <a:pt x="1" y="16"/>
                  </a:lnTo>
                  <a:lnTo>
                    <a:pt x="6" y="14"/>
                  </a:lnTo>
                  <a:lnTo>
                    <a:pt x="6" y="9"/>
                  </a:lnTo>
                  <a:lnTo>
                    <a:pt x="6" y="7"/>
                  </a:lnTo>
                  <a:lnTo>
                    <a:pt x="6" y="2"/>
                  </a:lnTo>
                  <a:lnTo>
                    <a:pt x="0" y="0"/>
                  </a:lnTo>
                  <a:lnTo>
                    <a:pt x="0" y="7"/>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213" name="Freeform 70"/>
            <p:cNvSpPr>
              <a:spLocks/>
            </p:cNvSpPr>
            <p:nvPr/>
          </p:nvSpPr>
          <p:spPr bwMode="auto">
            <a:xfrm>
              <a:off x="352" y="495"/>
              <a:ext cx="29" cy="9"/>
            </a:xfrm>
            <a:custGeom>
              <a:avLst/>
              <a:gdLst>
                <a:gd name="T0" fmla="*/ 0 w 30"/>
                <a:gd name="T1" fmla="*/ 7 h 9"/>
                <a:gd name="T2" fmla="*/ 0 w 30"/>
                <a:gd name="T3" fmla="*/ 7 h 9"/>
                <a:gd name="T4" fmla="*/ 15 w 30"/>
                <a:gd name="T5" fmla="*/ 7 h 9"/>
                <a:gd name="T6" fmla="*/ 15 w 30"/>
                <a:gd name="T7" fmla="*/ 7 h 9"/>
                <a:gd name="T8" fmla="*/ 18 w 30"/>
                <a:gd name="T9" fmla="*/ 9 h 9"/>
                <a:gd name="T10" fmla="*/ 22 w 30"/>
                <a:gd name="T11" fmla="*/ 9 h 9"/>
                <a:gd name="T12" fmla="*/ 22 w 30"/>
                <a:gd name="T13" fmla="*/ 2 h 9"/>
                <a:gd name="T14" fmla="*/ 18 w 30"/>
                <a:gd name="T15" fmla="*/ 2 h 9"/>
                <a:gd name="T16" fmla="*/ 15 w 30"/>
                <a:gd name="T17" fmla="*/ 2 h 9"/>
                <a:gd name="T18" fmla="*/ 15 w 30"/>
                <a:gd name="T19" fmla="*/ 0 h 9"/>
                <a:gd name="T20" fmla="*/ 0 w 30"/>
                <a:gd name="T21" fmla="*/ 0 h 9"/>
                <a:gd name="T22" fmla="*/ 0 w 30"/>
                <a:gd name="T23" fmla="*/ 0 h 9"/>
                <a:gd name="T24" fmla="*/ 0 w 30"/>
                <a:gd name="T25" fmla="*/ 7 h 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 h="9">
                  <a:moveTo>
                    <a:pt x="0" y="7"/>
                  </a:moveTo>
                  <a:lnTo>
                    <a:pt x="0" y="7"/>
                  </a:lnTo>
                  <a:lnTo>
                    <a:pt x="18" y="7"/>
                  </a:lnTo>
                  <a:lnTo>
                    <a:pt x="23" y="7"/>
                  </a:lnTo>
                  <a:lnTo>
                    <a:pt x="26" y="9"/>
                  </a:lnTo>
                  <a:lnTo>
                    <a:pt x="30" y="9"/>
                  </a:lnTo>
                  <a:lnTo>
                    <a:pt x="30" y="2"/>
                  </a:lnTo>
                  <a:lnTo>
                    <a:pt x="26" y="2"/>
                  </a:lnTo>
                  <a:lnTo>
                    <a:pt x="23" y="2"/>
                  </a:lnTo>
                  <a:lnTo>
                    <a:pt x="18" y="0"/>
                  </a:lnTo>
                  <a:lnTo>
                    <a:pt x="0" y="0"/>
                  </a:lnTo>
                  <a:lnTo>
                    <a:pt x="0" y="7"/>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214" name="Freeform 71"/>
            <p:cNvSpPr>
              <a:spLocks/>
            </p:cNvSpPr>
            <p:nvPr/>
          </p:nvSpPr>
          <p:spPr bwMode="auto">
            <a:xfrm>
              <a:off x="286" y="495"/>
              <a:ext cx="66" cy="17"/>
            </a:xfrm>
            <a:custGeom>
              <a:avLst/>
              <a:gdLst>
                <a:gd name="T0" fmla="*/ 1 w 65"/>
                <a:gd name="T1" fmla="*/ 24 h 16"/>
                <a:gd name="T2" fmla="*/ 1 w 65"/>
                <a:gd name="T3" fmla="*/ 24 h 16"/>
                <a:gd name="T4" fmla="*/ 16 w 65"/>
                <a:gd name="T5" fmla="*/ 19 h 16"/>
                <a:gd name="T6" fmla="*/ 29 w 65"/>
                <a:gd name="T7" fmla="*/ 17 h 16"/>
                <a:gd name="T8" fmla="*/ 54 w 65"/>
                <a:gd name="T9" fmla="*/ 17 h 16"/>
                <a:gd name="T10" fmla="*/ 73 w 65"/>
                <a:gd name="T11" fmla="*/ 7 h 16"/>
                <a:gd name="T12" fmla="*/ 73 w 65"/>
                <a:gd name="T13" fmla="*/ 0 h 16"/>
                <a:gd name="T14" fmla="*/ 54 w 65"/>
                <a:gd name="T15" fmla="*/ 2 h 16"/>
                <a:gd name="T16" fmla="*/ 29 w 65"/>
                <a:gd name="T17" fmla="*/ 4 h 16"/>
                <a:gd name="T18" fmla="*/ 16 w 65"/>
                <a:gd name="T19" fmla="*/ 7 h 16"/>
                <a:gd name="T20" fmla="*/ 0 w 65"/>
                <a:gd name="T21" fmla="*/ 17 h 16"/>
                <a:gd name="T22" fmla="*/ 0 w 65"/>
                <a:gd name="T23" fmla="*/ 17 h 16"/>
                <a:gd name="T24" fmla="*/ 1 w 65"/>
                <a:gd name="T25" fmla="*/ 24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5" h="16">
                  <a:moveTo>
                    <a:pt x="1" y="16"/>
                  </a:moveTo>
                  <a:lnTo>
                    <a:pt x="1" y="16"/>
                  </a:lnTo>
                  <a:lnTo>
                    <a:pt x="16" y="11"/>
                  </a:lnTo>
                  <a:lnTo>
                    <a:pt x="29" y="9"/>
                  </a:lnTo>
                  <a:lnTo>
                    <a:pt x="46" y="9"/>
                  </a:lnTo>
                  <a:lnTo>
                    <a:pt x="65" y="7"/>
                  </a:lnTo>
                  <a:lnTo>
                    <a:pt x="65" y="0"/>
                  </a:lnTo>
                  <a:lnTo>
                    <a:pt x="46" y="2"/>
                  </a:lnTo>
                  <a:lnTo>
                    <a:pt x="29" y="4"/>
                  </a:lnTo>
                  <a:lnTo>
                    <a:pt x="16" y="7"/>
                  </a:lnTo>
                  <a:lnTo>
                    <a:pt x="0" y="9"/>
                  </a:lnTo>
                  <a:lnTo>
                    <a:pt x="1" y="16"/>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215" name="Freeform 72"/>
            <p:cNvSpPr>
              <a:spLocks/>
            </p:cNvSpPr>
            <p:nvPr/>
          </p:nvSpPr>
          <p:spPr bwMode="auto">
            <a:xfrm>
              <a:off x="246" y="505"/>
              <a:ext cx="42" cy="23"/>
            </a:xfrm>
            <a:custGeom>
              <a:avLst/>
              <a:gdLst>
                <a:gd name="T0" fmla="*/ 1 w 42"/>
                <a:gd name="T1" fmla="*/ 30 h 22"/>
                <a:gd name="T2" fmla="*/ 1 w 42"/>
                <a:gd name="T3" fmla="*/ 30 h 22"/>
                <a:gd name="T4" fmla="*/ 9 w 42"/>
                <a:gd name="T5" fmla="*/ 26 h 22"/>
                <a:gd name="T6" fmla="*/ 18 w 42"/>
                <a:gd name="T7" fmla="*/ 22 h 22"/>
                <a:gd name="T8" fmla="*/ 26 w 42"/>
                <a:gd name="T9" fmla="*/ 9 h 22"/>
                <a:gd name="T10" fmla="*/ 42 w 42"/>
                <a:gd name="T11" fmla="*/ 7 h 22"/>
                <a:gd name="T12" fmla="*/ 41 w 42"/>
                <a:gd name="T13" fmla="*/ 0 h 22"/>
                <a:gd name="T14" fmla="*/ 26 w 42"/>
                <a:gd name="T15" fmla="*/ 5 h 22"/>
                <a:gd name="T16" fmla="*/ 14 w 42"/>
                <a:gd name="T17" fmla="*/ 9 h 22"/>
                <a:gd name="T18" fmla="*/ 6 w 42"/>
                <a:gd name="T19" fmla="*/ 21 h 22"/>
                <a:gd name="T20" fmla="*/ 0 w 42"/>
                <a:gd name="T21" fmla="*/ 26 h 22"/>
                <a:gd name="T22" fmla="*/ 0 w 42"/>
                <a:gd name="T23" fmla="*/ 26 h 22"/>
                <a:gd name="T24" fmla="*/ 1 w 42"/>
                <a:gd name="T25" fmla="*/ 30 h 2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 h="22">
                  <a:moveTo>
                    <a:pt x="1" y="22"/>
                  </a:moveTo>
                  <a:lnTo>
                    <a:pt x="1" y="22"/>
                  </a:lnTo>
                  <a:lnTo>
                    <a:pt x="9" y="18"/>
                  </a:lnTo>
                  <a:lnTo>
                    <a:pt x="18" y="14"/>
                  </a:lnTo>
                  <a:lnTo>
                    <a:pt x="26" y="9"/>
                  </a:lnTo>
                  <a:lnTo>
                    <a:pt x="42" y="7"/>
                  </a:lnTo>
                  <a:lnTo>
                    <a:pt x="41" y="0"/>
                  </a:lnTo>
                  <a:lnTo>
                    <a:pt x="26" y="5"/>
                  </a:lnTo>
                  <a:lnTo>
                    <a:pt x="14" y="9"/>
                  </a:lnTo>
                  <a:lnTo>
                    <a:pt x="6" y="13"/>
                  </a:lnTo>
                  <a:lnTo>
                    <a:pt x="0" y="18"/>
                  </a:lnTo>
                  <a:lnTo>
                    <a:pt x="1" y="22"/>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216" name="Freeform 73"/>
            <p:cNvSpPr>
              <a:spLocks/>
            </p:cNvSpPr>
            <p:nvPr/>
          </p:nvSpPr>
          <p:spPr bwMode="auto">
            <a:xfrm>
              <a:off x="226" y="524"/>
              <a:ext cx="21" cy="13"/>
            </a:xfrm>
            <a:custGeom>
              <a:avLst/>
              <a:gdLst>
                <a:gd name="T0" fmla="*/ 0 w 21"/>
                <a:gd name="T1" fmla="*/ 7 h 14"/>
                <a:gd name="T2" fmla="*/ 0 w 21"/>
                <a:gd name="T3" fmla="*/ 7 h 14"/>
                <a:gd name="T4" fmla="*/ 3 w 21"/>
                <a:gd name="T5" fmla="*/ 7 h 14"/>
                <a:gd name="T6" fmla="*/ 10 w 21"/>
                <a:gd name="T7" fmla="*/ 7 h 14"/>
                <a:gd name="T8" fmla="*/ 16 w 21"/>
                <a:gd name="T9" fmla="*/ 7 h 14"/>
                <a:gd name="T10" fmla="*/ 21 w 21"/>
                <a:gd name="T11" fmla="*/ 4 h 14"/>
                <a:gd name="T12" fmla="*/ 20 w 21"/>
                <a:gd name="T13" fmla="*/ 0 h 14"/>
                <a:gd name="T14" fmla="*/ 13 w 21"/>
                <a:gd name="T15" fmla="*/ 2 h 14"/>
                <a:gd name="T16" fmla="*/ 8 w 21"/>
                <a:gd name="T17" fmla="*/ 7 h 14"/>
                <a:gd name="T18" fmla="*/ 2 w 21"/>
                <a:gd name="T19" fmla="*/ 7 h 14"/>
                <a:gd name="T20" fmla="*/ 3 w 21"/>
                <a:gd name="T21" fmla="*/ 7 h 14"/>
                <a:gd name="T22" fmla="*/ 3 w 21"/>
                <a:gd name="T23" fmla="*/ 7 h 14"/>
                <a:gd name="T24" fmla="*/ 0 w 21"/>
                <a:gd name="T25" fmla="*/ 7 h 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1" h="14">
                  <a:moveTo>
                    <a:pt x="0" y="11"/>
                  </a:moveTo>
                  <a:lnTo>
                    <a:pt x="0" y="11"/>
                  </a:lnTo>
                  <a:lnTo>
                    <a:pt x="3" y="14"/>
                  </a:lnTo>
                  <a:lnTo>
                    <a:pt x="10" y="11"/>
                  </a:lnTo>
                  <a:lnTo>
                    <a:pt x="16" y="9"/>
                  </a:lnTo>
                  <a:lnTo>
                    <a:pt x="21" y="4"/>
                  </a:lnTo>
                  <a:lnTo>
                    <a:pt x="20" y="0"/>
                  </a:lnTo>
                  <a:lnTo>
                    <a:pt x="13" y="2"/>
                  </a:lnTo>
                  <a:lnTo>
                    <a:pt x="8" y="7"/>
                  </a:lnTo>
                  <a:lnTo>
                    <a:pt x="2" y="9"/>
                  </a:lnTo>
                  <a:lnTo>
                    <a:pt x="3" y="11"/>
                  </a:lnTo>
                  <a:lnTo>
                    <a:pt x="0" y="11"/>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217" name="Freeform 74"/>
            <p:cNvSpPr>
              <a:spLocks/>
            </p:cNvSpPr>
            <p:nvPr/>
          </p:nvSpPr>
          <p:spPr bwMode="auto">
            <a:xfrm>
              <a:off x="226" y="414"/>
              <a:ext cx="5" cy="119"/>
            </a:xfrm>
            <a:custGeom>
              <a:avLst/>
              <a:gdLst>
                <a:gd name="T0" fmla="*/ 5 w 5"/>
                <a:gd name="T1" fmla="*/ 0 h 119"/>
                <a:gd name="T2" fmla="*/ 0 w 5"/>
                <a:gd name="T3" fmla="*/ 0 h 119"/>
                <a:gd name="T4" fmla="*/ 0 w 5"/>
                <a:gd name="T5" fmla="*/ 119 h 119"/>
                <a:gd name="T6" fmla="*/ 3 w 5"/>
                <a:gd name="T7" fmla="*/ 119 h 119"/>
                <a:gd name="T8" fmla="*/ 5 w 5"/>
                <a:gd name="T9" fmla="*/ 0 h 119"/>
                <a:gd name="T10" fmla="*/ 5 w 5"/>
                <a:gd name="T11" fmla="*/ 0 h 1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 h="119">
                  <a:moveTo>
                    <a:pt x="5" y="0"/>
                  </a:moveTo>
                  <a:lnTo>
                    <a:pt x="0" y="0"/>
                  </a:lnTo>
                  <a:lnTo>
                    <a:pt x="0" y="119"/>
                  </a:lnTo>
                  <a:lnTo>
                    <a:pt x="3" y="119"/>
                  </a:lnTo>
                  <a:lnTo>
                    <a:pt x="5"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218" name="Freeform 75"/>
            <p:cNvSpPr>
              <a:spLocks/>
            </p:cNvSpPr>
            <p:nvPr/>
          </p:nvSpPr>
          <p:spPr bwMode="auto">
            <a:xfrm>
              <a:off x="226" y="414"/>
              <a:ext cx="21" cy="19"/>
            </a:xfrm>
            <a:custGeom>
              <a:avLst/>
              <a:gdLst>
                <a:gd name="T0" fmla="*/ 28 w 20"/>
                <a:gd name="T1" fmla="*/ 19 h 18"/>
                <a:gd name="T2" fmla="*/ 28 w 20"/>
                <a:gd name="T3" fmla="*/ 19 h 18"/>
                <a:gd name="T4" fmla="*/ 7 w 20"/>
                <a:gd name="T5" fmla="*/ 2 h 18"/>
                <a:gd name="T6" fmla="*/ 5 w 20"/>
                <a:gd name="T7" fmla="*/ 0 h 18"/>
                <a:gd name="T8" fmla="*/ 0 w 20"/>
                <a:gd name="T9" fmla="*/ 2 h 18"/>
                <a:gd name="T10" fmla="*/ 3 w 20"/>
                <a:gd name="T11" fmla="*/ 7 h 18"/>
                <a:gd name="T12" fmla="*/ 28 w 20"/>
                <a:gd name="T13" fmla="*/ 26 h 18"/>
                <a:gd name="T14" fmla="*/ 28 w 20"/>
                <a:gd name="T15" fmla="*/ 26 h 18"/>
                <a:gd name="T16" fmla="*/ 28 w 20"/>
                <a:gd name="T17" fmla="*/ 19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 h="18">
                  <a:moveTo>
                    <a:pt x="20" y="11"/>
                  </a:moveTo>
                  <a:lnTo>
                    <a:pt x="20" y="11"/>
                  </a:lnTo>
                  <a:lnTo>
                    <a:pt x="7" y="2"/>
                  </a:lnTo>
                  <a:lnTo>
                    <a:pt x="5" y="0"/>
                  </a:lnTo>
                  <a:lnTo>
                    <a:pt x="0" y="2"/>
                  </a:lnTo>
                  <a:lnTo>
                    <a:pt x="3" y="7"/>
                  </a:lnTo>
                  <a:lnTo>
                    <a:pt x="20" y="18"/>
                  </a:lnTo>
                  <a:lnTo>
                    <a:pt x="20" y="11"/>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219" name="Freeform 76"/>
            <p:cNvSpPr>
              <a:spLocks/>
            </p:cNvSpPr>
            <p:nvPr/>
          </p:nvSpPr>
          <p:spPr bwMode="auto">
            <a:xfrm>
              <a:off x="246" y="426"/>
              <a:ext cx="36" cy="23"/>
            </a:xfrm>
            <a:custGeom>
              <a:avLst/>
              <a:gdLst>
                <a:gd name="T0" fmla="*/ 36 w 36"/>
                <a:gd name="T1" fmla="*/ 19 h 23"/>
                <a:gd name="T2" fmla="*/ 36 w 36"/>
                <a:gd name="T3" fmla="*/ 19 h 23"/>
                <a:gd name="T4" fmla="*/ 19 w 36"/>
                <a:gd name="T5" fmla="*/ 10 h 23"/>
                <a:gd name="T6" fmla="*/ 0 w 36"/>
                <a:gd name="T7" fmla="*/ 0 h 23"/>
                <a:gd name="T8" fmla="*/ 0 w 36"/>
                <a:gd name="T9" fmla="*/ 7 h 23"/>
                <a:gd name="T10" fmla="*/ 18 w 36"/>
                <a:gd name="T11" fmla="*/ 18 h 23"/>
                <a:gd name="T12" fmla="*/ 34 w 36"/>
                <a:gd name="T13" fmla="*/ 23 h 23"/>
                <a:gd name="T14" fmla="*/ 34 w 36"/>
                <a:gd name="T15" fmla="*/ 23 h 23"/>
                <a:gd name="T16" fmla="*/ 36 w 36"/>
                <a:gd name="T17" fmla="*/ 19 h 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23">
                  <a:moveTo>
                    <a:pt x="36" y="19"/>
                  </a:moveTo>
                  <a:lnTo>
                    <a:pt x="36" y="19"/>
                  </a:lnTo>
                  <a:lnTo>
                    <a:pt x="19" y="10"/>
                  </a:lnTo>
                  <a:lnTo>
                    <a:pt x="0" y="0"/>
                  </a:lnTo>
                  <a:lnTo>
                    <a:pt x="0" y="7"/>
                  </a:lnTo>
                  <a:lnTo>
                    <a:pt x="18" y="18"/>
                  </a:lnTo>
                  <a:lnTo>
                    <a:pt x="34" y="23"/>
                  </a:lnTo>
                  <a:lnTo>
                    <a:pt x="36" y="19"/>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220" name="Freeform 77"/>
            <p:cNvSpPr>
              <a:spLocks/>
            </p:cNvSpPr>
            <p:nvPr/>
          </p:nvSpPr>
          <p:spPr bwMode="auto">
            <a:xfrm>
              <a:off x="279" y="444"/>
              <a:ext cx="31" cy="13"/>
            </a:xfrm>
            <a:custGeom>
              <a:avLst/>
              <a:gdLst>
                <a:gd name="T0" fmla="*/ 38 w 30"/>
                <a:gd name="T1" fmla="*/ 8 h 13"/>
                <a:gd name="T2" fmla="*/ 38 w 30"/>
                <a:gd name="T3" fmla="*/ 8 h 13"/>
                <a:gd name="T4" fmla="*/ 23 w 30"/>
                <a:gd name="T5" fmla="*/ 4 h 13"/>
                <a:gd name="T6" fmla="*/ 2 w 30"/>
                <a:gd name="T7" fmla="*/ 0 h 13"/>
                <a:gd name="T8" fmla="*/ 0 w 30"/>
                <a:gd name="T9" fmla="*/ 4 h 13"/>
                <a:gd name="T10" fmla="*/ 13 w 30"/>
                <a:gd name="T11" fmla="*/ 9 h 13"/>
                <a:gd name="T12" fmla="*/ 36 w 30"/>
                <a:gd name="T13" fmla="*/ 13 h 13"/>
                <a:gd name="T14" fmla="*/ 36 w 30"/>
                <a:gd name="T15" fmla="*/ 13 h 13"/>
                <a:gd name="T16" fmla="*/ 38 w 30"/>
                <a:gd name="T17" fmla="*/ 8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 h="13">
                  <a:moveTo>
                    <a:pt x="30" y="8"/>
                  </a:moveTo>
                  <a:lnTo>
                    <a:pt x="30" y="8"/>
                  </a:lnTo>
                  <a:lnTo>
                    <a:pt x="15" y="4"/>
                  </a:lnTo>
                  <a:lnTo>
                    <a:pt x="2" y="0"/>
                  </a:lnTo>
                  <a:lnTo>
                    <a:pt x="0" y="4"/>
                  </a:lnTo>
                  <a:lnTo>
                    <a:pt x="13" y="9"/>
                  </a:lnTo>
                  <a:lnTo>
                    <a:pt x="28" y="13"/>
                  </a:lnTo>
                  <a:lnTo>
                    <a:pt x="30" y="8"/>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221" name="Freeform 78"/>
            <p:cNvSpPr>
              <a:spLocks/>
            </p:cNvSpPr>
            <p:nvPr/>
          </p:nvSpPr>
          <p:spPr bwMode="auto">
            <a:xfrm>
              <a:off x="309" y="454"/>
              <a:ext cx="40" cy="8"/>
            </a:xfrm>
            <a:custGeom>
              <a:avLst/>
              <a:gdLst>
                <a:gd name="T0" fmla="*/ 33 w 41"/>
                <a:gd name="T1" fmla="*/ 1 h 9"/>
                <a:gd name="T2" fmla="*/ 33 w 41"/>
                <a:gd name="T3" fmla="*/ 1 h 9"/>
                <a:gd name="T4" fmla="*/ 20 w 41"/>
                <a:gd name="T5" fmla="*/ 1 h 9"/>
                <a:gd name="T6" fmla="*/ 2 w 41"/>
                <a:gd name="T7" fmla="*/ 0 h 9"/>
                <a:gd name="T8" fmla="*/ 0 w 41"/>
                <a:gd name="T9" fmla="*/ 4 h 9"/>
                <a:gd name="T10" fmla="*/ 20 w 41"/>
                <a:gd name="T11" fmla="*/ 4 h 9"/>
                <a:gd name="T12" fmla="*/ 33 w 41"/>
                <a:gd name="T13" fmla="*/ 4 h 9"/>
                <a:gd name="T14" fmla="*/ 33 w 41"/>
                <a:gd name="T15" fmla="*/ 4 h 9"/>
                <a:gd name="T16" fmla="*/ 33 w 41"/>
                <a:gd name="T17" fmla="*/ 1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 h="9">
                  <a:moveTo>
                    <a:pt x="41" y="1"/>
                  </a:moveTo>
                  <a:lnTo>
                    <a:pt x="41" y="1"/>
                  </a:lnTo>
                  <a:lnTo>
                    <a:pt x="21" y="1"/>
                  </a:lnTo>
                  <a:lnTo>
                    <a:pt x="2" y="0"/>
                  </a:lnTo>
                  <a:lnTo>
                    <a:pt x="0" y="5"/>
                  </a:lnTo>
                  <a:lnTo>
                    <a:pt x="20" y="9"/>
                  </a:lnTo>
                  <a:lnTo>
                    <a:pt x="41" y="9"/>
                  </a:lnTo>
                  <a:lnTo>
                    <a:pt x="41" y="1"/>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222" name="Freeform 79"/>
            <p:cNvSpPr>
              <a:spLocks/>
            </p:cNvSpPr>
            <p:nvPr/>
          </p:nvSpPr>
          <p:spPr bwMode="auto">
            <a:xfrm>
              <a:off x="349" y="448"/>
              <a:ext cx="40" cy="13"/>
            </a:xfrm>
            <a:custGeom>
              <a:avLst/>
              <a:gdLst>
                <a:gd name="T0" fmla="*/ 44 w 39"/>
                <a:gd name="T1" fmla="*/ 0 h 13"/>
                <a:gd name="T2" fmla="*/ 44 w 39"/>
                <a:gd name="T3" fmla="*/ 0 h 13"/>
                <a:gd name="T4" fmla="*/ 36 w 39"/>
                <a:gd name="T5" fmla="*/ 5 h 13"/>
                <a:gd name="T6" fmla="*/ 28 w 39"/>
                <a:gd name="T7" fmla="*/ 7 h 13"/>
                <a:gd name="T8" fmla="*/ 10 w 39"/>
                <a:gd name="T9" fmla="*/ 7 h 13"/>
                <a:gd name="T10" fmla="*/ 0 w 39"/>
                <a:gd name="T11" fmla="*/ 5 h 13"/>
                <a:gd name="T12" fmla="*/ 0 w 39"/>
                <a:gd name="T13" fmla="*/ 13 h 13"/>
                <a:gd name="T14" fmla="*/ 10 w 39"/>
                <a:gd name="T15" fmla="*/ 13 h 13"/>
                <a:gd name="T16" fmla="*/ 28 w 39"/>
                <a:gd name="T17" fmla="*/ 13 h 13"/>
                <a:gd name="T18" fmla="*/ 37 w 39"/>
                <a:gd name="T19" fmla="*/ 11 h 13"/>
                <a:gd name="T20" fmla="*/ 47 w 39"/>
                <a:gd name="T21" fmla="*/ 5 h 13"/>
                <a:gd name="T22" fmla="*/ 47 w 39"/>
                <a:gd name="T23" fmla="*/ 5 h 13"/>
                <a:gd name="T24" fmla="*/ 44 w 39"/>
                <a:gd name="T25" fmla="*/ 0 h 1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 h="13">
                  <a:moveTo>
                    <a:pt x="36" y="0"/>
                  </a:moveTo>
                  <a:lnTo>
                    <a:pt x="36" y="0"/>
                  </a:lnTo>
                  <a:lnTo>
                    <a:pt x="28" y="5"/>
                  </a:lnTo>
                  <a:lnTo>
                    <a:pt x="20" y="7"/>
                  </a:lnTo>
                  <a:lnTo>
                    <a:pt x="10" y="7"/>
                  </a:lnTo>
                  <a:lnTo>
                    <a:pt x="0" y="5"/>
                  </a:lnTo>
                  <a:lnTo>
                    <a:pt x="0" y="13"/>
                  </a:lnTo>
                  <a:lnTo>
                    <a:pt x="10" y="13"/>
                  </a:lnTo>
                  <a:lnTo>
                    <a:pt x="20" y="13"/>
                  </a:lnTo>
                  <a:lnTo>
                    <a:pt x="29" y="11"/>
                  </a:lnTo>
                  <a:lnTo>
                    <a:pt x="39" y="5"/>
                  </a:lnTo>
                  <a:lnTo>
                    <a:pt x="36"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223" name="Freeform 80"/>
            <p:cNvSpPr>
              <a:spLocks/>
            </p:cNvSpPr>
            <p:nvPr/>
          </p:nvSpPr>
          <p:spPr bwMode="auto">
            <a:xfrm>
              <a:off x="385" y="446"/>
              <a:ext cx="10" cy="21"/>
            </a:xfrm>
            <a:custGeom>
              <a:avLst/>
              <a:gdLst>
                <a:gd name="T0" fmla="*/ 2 w 10"/>
                <a:gd name="T1" fmla="*/ 7 h 20"/>
                <a:gd name="T2" fmla="*/ 2 w 10"/>
                <a:gd name="T3" fmla="*/ 7 h 20"/>
                <a:gd name="T4" fmla="*/ 2 w 10"/>
                <a:gd name="T5" fmla="*/ 24 h 20"/>
                <a:gd name="T6" fmla="*/ 3 w 10"/>
                <a:gd name="T7" fmla="*/ 28 h 20"/>
                <a:gd name="T8" fmla="*/ 8 w 10"/>
                <a:gd name="T9" fmla="*/ 26 h 20"/>
                <a:gd name="T10" fmla="*/ 8 w 10"/>
                <a:gd name="T11" fmla="*/ 23 h 20"/>
                <a:gd name="T12" fmla="*/ 10 w 10"/>
                <a:gd name="T13" fmla="*/ 9 h 20"/>
                <a:gd name="T14" fmla="*/ 8 w 10"/>
                <a:gd name="T15" fmla="*/ 6 h 20"/>
                <a:gd name="T16" fmla="*/ 7 w 10"/>
                <a:gd name="T17" fmla="*/ 4 h 20"/>
                <a:gd name="T18" fmla="*/ 3 w 10"/>
                <a:gd name="T19" fmla="*/ 0 h 20"/>
                <a:gd name="T20" fmla="*/ 2 w 10"/>
                <a:gd name="T21" fmla="*/ 2 h 20"/>
                <a:gd name="T22" fmla="*/ 0 w 10"/>
                <a:gd name="T23" fmla="*/ 2 h 20"/>
                <a:gd name="T24" fmla="*/ 3 w 10"/>
                <a:gd name="T25" fmla="*/ 7 h 20"/>
                <a:gd name="T26" fmla="*/ 3 w 10"/>
                <a:gd name="T27" fmla="*/ 7 h 20"/>
                <a:gd name="T28" fmla="*/ 3 w 10"/>
                <a:gd name="T29" fmla="*/ 7 h 20"/>
                <a:gd name="T30" fmla="*/ 3 w 10"/>
                <a:gd name="T31" fmla="*/ 7 h 20"/>
                <a:gd name="T32" fmla="*/ 3 w 10"/>
                <a:gd name="T33" fmla="*/ 7 h 20"/>
                <a:gd name="T34" fmla="*/ 3 w 10"/>
                <a:gd name="T35" fmla="*/ 9 h 20"/>
                <a:gd name="T36" fmla="*/ 3 w 10"/>
                <a:gd name="T37" fmla="*/ 23 h 20"/>
                <a:gd name="T38" fmla="*/ 3 w 10"/>
                <a:gd name="T39" fmla="*/ 24 h 20"/>
                <a:gd name="T40" fmla="*/ 7 w 10"/>
                <a:gd name="T41" fmla="*/ 26 h 20"/>
                <a:gd name="T42" fmla="*/ 7 w 10"/>
                <a:gd name="T43" fmla="*/ 23 h 20"/>
                <a:gd name="T44" fmla="*/ 7 w 10"/>
                <a:gd name="T45" fmla="*/ 7 h 20"/>
                <a:gd name="T46" fmla="*/ 7 w 10"/>
                <a:gd name="T47" fmla="*/ 7 h 20"/>
                <a:gd name="T48" fmla="*/ 2 w 10"/>
                <a:gd name="T49" fmla="*/ 7 h 2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 h="20">
                  <a:moveTo>
                    <a:pt x="2" y="7"/>
                  </a:moveTo>
                  <a:lnTo>
                    <a:pt x="2" y="7"/>
                  </a:lnTo>
                  <a:lnTo>
                    <a:pt x="2" y="16"/>
                  </a:lnTo>
                  <a:lnTo>
                    <a:pt x="3" y="20"/>
                  </a:lnTo>
                  <a:lnTo>
                    <a:pt x="8" y="18"/>
                  </a:lnTo>
                  <a:lnTo>
                    <a:pt x="8" y="15"/>
                  </a:lnTo>
                  <a:lnTo>
                    <a:pt x="10" y="9"/>
                  </a:lnTo>
                  <a:lnTo>
                    <a:pt x="8" y="6"/>
                  </a:lnTo>
                  <a:lnTo>
                    <a:pt x="7" y="4"/>
                  </a:lnTo>
                  <a:lnTo>
                    <a:pt x="3" y="0"/>
                  </a:lnTo>
                  <a:lnTo>
                    <a:pt x="2" y="2"/>
                  </a:lnTo>
                  <a:lnTo>
                    <a:pt x="0" y="2"/>
                  </a:lnTo>
                  <a:lnTo>
                    <a:pt x="3" y="7"/>
                  </a:lnTo>
                  <a:lnTo>
                    <a:pt x="3" y="9"/>
                  </a:lnTo>
                  <a:lnTo>
                    <a:pt x="3" y="15"/>
                  </a:lnTo>
                  <a:lnTo>
                    <a:pt x="3" y="16"/>
                  </a:lnTo>
                  <a:lnTo>
                    <a:pt x="7" y="18"/>
                  </a:lnTo>
                  <a:lnTo>
                    <a:pt x="7" y="15"/>
                  </a:lnTo>
                  <a:lnTo>
                    <a:pt x="7" y="7"/>
                  </a:lnTo>
                  <a:lnTo>
                    <a:pt x="2" y="7"/>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224" name="Freeform 81"/>
            <p:cNvSpPr>
              <a:spLocks/>
            </p:cNvSpPr>
            <p:nvPr/>
          </p:nvSpPr>
          <p:spPr bwMode="auto">
            <a:xfrm>
              <a:off x="383" y="395"/>
              <a:ext cx="9" cy="59"/>
            </a:xfrm>
            <a:custGeom>
              <a:avLst/>
              <a:gdLst>
                <a:gd name="T0" fmla="*/ 0 w 9"/>
                <a:gd name="T1" fmla="*/ 0 h 59"/>
                <a:gd name="T2" fmla="*/ 0 w 9"/>
                <a:gd name="T3" fmla="*/ 0 h 59"/>
                <a:gd name="T4" fmla="*/ 4 w 9"/>
                <a:gd name="T5" fmla="*/ 20 h 59"/>
                <a:gd name="T6" fmla="*/ 4 w 9"/>
                <a:gd name="T7" fmla="*/ 31 h 59"/>
                <a:gd name="T8" fmla="*/ 4 w 9"/>
                <a:gd name="T9" fmla="*/ 40 h 59"/>
                <a:gd name="T10" fmla="*/ 4 w 9"/>
                <a:gd name="T11" fmla="*/ 59 h 59"/>
                <a:gd name="T12" fmla="*/ 9 w 9"/>
                <a:gd name="T13" fmla="*/ 59 h 59"/>
                <a:gd name="T14" fmla="*/ 9 w 9"/>
                <a:gd name="T15" fmla="*/ 40 h 59"/>
                <a:gd name="T16" fmla="*/ 9 w 9"/>
                <a:gd name="T17" fmla="*/ 31 h 59"/>
                <a:gd name="T18" fmla="*/ 9 w 9"/>
                <a:gd name="T19" fmla="*/ 20 h 59"/>
                <a:gd name="T20" fmla="*/ 5 w 9"/>
                <a:gd name="T21" fmla="*/ 0 h 59"/>
                <a:gd name="T22" fmla="*/ 5 w 9"/>
                <a:gd name="T23" fmla="*/ 0 h 59"/>
                <a:gd name="T24" fmla="*/ 0 w 9"/>
                <a:gd name="T25" fmla="*/ 0 h 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 h="59">
                  <a:moveTo>
                    <a:pt x="0" y="0"/>
                  </a:moveTo>
                  <a:lnTo>
                    <a:pt x="0" y="0"/>
                  </a:lnTo>
                  <a:lnTo>
                    <a:pt x="4" y="20"/>
                  </a:lnTo>
                  <a:lnTo>
                    <a:pt x="4" y="31"/>
                  </a:lnTo>
                  <a:lnTo>
                    <a:pt x="4" y="40"/>
                  </a:lnTo>
                  <a:lnTo>
                    <a:pt x="4" y="59"/>
                  </a:lnTo>
                  <a:lnTo>
                    <a:pt x="9" y="59"/>
                  </a:lnTo>
                  <a:lnTo>
                    <a:pt x="9" y="40"/>
                  </a:lnTo>
                  <a:lnTo>
                    <a:pt x="9" y="31"/>
                  </a:lnTo>
                  <a:lnTo>
                    <a:pt x="9" y="20"/>
                  </a:lnTo>
                  <a:lnTo>
                    <a:pt x="5" y="0"/>
                  </a:lnTo>
                  <a:lnTo>
                    <a:pt x="0"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225" name="Freeform 82"/>
            <p:cNvSpPr>
              <a:spLocks/>
            </p:cNvSpPr>
            <p:nvPr/>
          </p:nvSpPr>
          <p:spPr bwMode="auto">
            <a:xfrm>
              <a:off x="375" y="331"/>
              <a:ext cx="14" cy="64"/>
            </a:xfrm>
            <a:custGeom>
              <a:avLst/>
              <a:gdLst>
                <a:gd name="T0" fmla="*/ 0 w 13"/>
                <a:gd name="T1" fmla="*/ 0 h 63"/>
                <a:gd name="T2" fmla="*/ 0 w 13"/>
                <a:gd name="T3" fmla="*/ 0 h 63"/>
                <a:gd name="T4" fmla="*/ 2 w 13"/>
                <a:gd name="T5" fmla="*/ 14 h 63"/>
                <a:gd name="T6" fmla="*/ 3 w 13"/>
                <a:gd name="T7" fmla="*/ 25 h 63"/>
                <a:gd name="T8" fmla="*/ 5 w 13"/>
                <a:gd name="T9" fmla="*/ 47 h 63"/>
                <a:gd name="T10" fmla="*/ 16 w 13"/>
                <a:gd name="T11" fmla="*/ 71 h 63"/>
                <a:gd name="T12" fmla="*/ 22 w 13"/>
                <a:gd name="T13" fmla="*/ 71 h 63"/>
                <a:gd name="T14" fmla="*/ 20 w 13"/>
                <a:gd name="T15" fmla="*/ 46 h 63"/>
                <a:gd name="T16" fmla="*/ 16 w 13"/>
                <a:gd name="T17" fmla="*/ 25 h 63"/>
                <a:gd name="T18" fmla="*/ 15 w 13"/>
                <a:gd name="T19" fmla="*/ 12 h 63"/>
                <a:gd name="T20" fmla="*/ 5 w 13"/>
                <a:gd name="T21" fmla="*/ 0 h 63"/>
                <a:gd name="T22" fmla="*/ 5 w 13"/>
                <a:gd name="T23" fmla="*/ 0 h 63"/>
                <a:gd name="T24" fmla="*/ 0 w 13"/>
                <a:gd name="T25" fmla="*/ 0 h 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 h="63">
                  <a:moveTo>
                    <a:pt x="0" y="0"/>
                  </a:moveTo>
                  <a:lnTo>
                    <a:pt x="0" y="0"/>
                  </a:lnTo>
                  <a:lnTo>
                    <a:pt x="2" y="14"/>
                  </a:lnTo>
                  <a:lnTo>
                    <a:pt x="3" y="25"/>
                  </a:lnTo>
                  <a:lnTo>
                    <a:pt x="5" y="39"/>
                  </a:lnTo>
                  <a:lnTo>
                    <a:pt x="8" y="63"/>
                  </a:lnTo>
                  <a:lnTo>
                    <a:pt x="13" y="63"/>
                  </a:lnTo>
                  <a:lnTo>
                    <a:pt x="12" y="38"/>
                  </a:lnTo>
                  <a:lnTo>
                    <a:pt x="8" y="25"/>
                  </a:lnTo>
                  <a:lnTo>
                    <a:pt x="7" y="12"/>
                  </a:lnTo>
                  <a:lnTo>
                    <a:pt x="5" y="0"/>
                  </a:lnTo>
                  <a:lnTo>
                    <a:pt x="0"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226" name="Freeform 83"/>
            <p:cNvSpPr>
              <a:spLocks/>
            </p:cNvSpPr>
            <p:nvPr/>
          </p:nvSpPr>
          <p:spPr bwMode="auto">
            <a:xfrm>
              <a:off x="363" y="284"/>
              <a:ext cx="17" cy="47"/>
            </a:xfrm>
            <a:custGeom>
              <a:avLst/>
              <a:gdLst>
                <a:gd name="T0" fmla="*/ 0 w 18"/>
                <a:gd name="T1" fmla="*/ 2 h 49"/>
                <a:gd name="T2" fmla="*/ 0 w 18"/>
                <a:gd name="T3" fmla="*/ 2 h 49"/>
                <a:gd name="T4" fmla="*/ 5 w 18"/>
                <a:gd name="T5" fmla="*/ 12 h 49"/>
                <a:gd name="T6" fmla="*/ 8 w 18"/>
                <a:gd name="T7" fmla="*/ 17 h 49"/>
                <a:gd name="T8" fmla="*/ 9 w 18"/>
                <a:gd name="T9" fmla="*/ 28 h 49"/>
                <a:gd name="T10" fmla="*/ 9 w 18"/>
                <a:gd name="T11" fmla="*/ 34 h 49"/>
                <a:gd name="T12" fmla="*/ 10 w 18"/>
                <a:gd name="T13" fmla="*/ 34 h 49"/>
                <a:gd name="T14" fmla="*/ 9 w 18"/>
                <a:gd name="T15" fmla="*/ 26 h 49"/>
                <a:gd name="T16" fmla="*/ 9 w 18"/>
                <a:gd name="T17" fmla="*/ 15 h 49"/>
                <a:gd name="T18" fmla="*/ 9 w 18"/>
                <a:gd name="T19" fmla="*/ 12 h 49"/>
                <a:gd name="T20" fmla="*/ 5 w 18"/>
                <a:gd name="T21" fmla="*/ 0 h 49"/>
                <a:gd name="T22" fmla="*/ 5 w 18"/>
                <a:gd name="T23" fmla="*/ 0 h 49"/>
                <a:gd name="T24" fmla="*/ 0 w 18"/>
                <a:gd name="T25" fmla="*/ 2 h 4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 h="49">
                  <a:moveTo>
                    <a:pt x="0" y="2"/>
                  </a:moveTo>
                  <a:lnTo>
                    <a:pt x="0" y="2"/>
                  </a:lnTo>
                  <a:lnTo>
                    <a:pt x="5" y="14"/>
                  </a:lnTo>
                  <a:lnTo>
                    <a:pt x="8" y="25"/>
                  </a:lnTo>
                  <a:lnTo>
                    <a:pt x="12" y="36"/>
                  </a:lnTo>
                  <a:lnTo>
                    <a:pt x="13" y="49"/>
                  </a:lnTo>
                  <a:lnTo>
                    <a:pt x="18" y="49"/>
                  </a:lnTo>
                  <a:lnTo>
                    <a:pt x="16" y="34"/>
                  </a:lnTo>
                  <a:lnTo>
                    <a:pt x="13" y="23"/>
                  </a:lnTo>
                  <a:lnTo>
                    <a:pt x="10" y="14"/>
                  </a:lnTo>
                  <a:lnTo>
                    <a:pt x="5" y="0"/>
                  </a:lnTo>
                  <a:lnTo>
                    <a:pt x="0" y="2"/>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227" name="Freeform 84"/>
            <p:cNvSpPr>
              <a:spLocks/>
            </p:cNvSpPr>
            <p:nvPr/>
          </p:nvSpPr>
          <p:spPr bwMode="auto">
            <a:xfrm>
              <a:off x="342" y="248"/>
              <a:ext cx="26" cy="38"/>
            </a:xfrm>
            <a:custGeom>
              <a:avLst/>
              <a:gdLst>
                <a:gd name="T0" fmla="*/ 0 w 25"/>
                <a:gd name="T1" fmla="*/ 0 h 38"/>
                <a:gd name="T2" fmla="*/ 0 w 25"/>
                <a:gd name="T3" fmla="*/ 5 h 38"/>
                <a:gd name="T4" fmla="*/ 2 w 25"/>
                <a:gd name="T5" fmla="*/ 9 h 38"/>
                <a:gd name="T6" fmla="*/ 10 w 25"/>
                <a:gd name="T7" fmla="*/ 18 h 38"/>
                <a:gd name="T8" fmla="*/ 25 w 25"/>
                <a:gd name="T9" fmla="*/ 29 h 38"/>
                <a:gd name="T10" fmla="*/ 28 w 25"/>
                <a:gd name="T11" fmla="*/ 38 h 38"/>
                <a:gd name="T12" fmla="*/ 33 w 25"/>
                <a:gd name="T13" fmla="*/ 36 h 38"/>
                <a:gd name="T14" fmla="*/ 28 w 25"/>
                <a:gd name="T15" fmla="*/ 25 h 38"/>
                <a:gd name="T16" fmla="*/ 22 w 25"/>
                <a:gd name="T17" fmla="*/ 14 h 38"/>
                <a:gd name="T18" fmla="*/ 7 w 25"/>
                <a:gd name="T19" fmla="*/ 3 h 38"/>
                <a:gd name="T20" fmla="*/ 0 w 25"/>
                <a:gd name="T21" fmla="*/ 0 h 38"/>
                <a:gd name="T22" fmla="*/ 0 w 25"/>
                <a:gd name="T23" fmla="*/ 5 h 38"/>
                <a:gd name="T24" fmla="*/ 0 w 25"/>
                <a:gd name="T25" fmla="*/ 0 h 3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5" h="38">
                  <a:moveTo>
                    <a:pt x="0" y="0"/>
                  </a:moveTo>
                  <a:lnTo>
                    <a:pt x="0" y="5"/>
                  </a:lnTo>
                  <a:lnTo>
                    <a:pt x="2" y="9"/>
                  </a:lnTo>
                  <a:lnTo>
                    <a:pt x="10" y="18"/>
                  </a:lnTo>
                  <a:lnTo>
                    <a:pt x="17" y="29"/>
                  </a:lnTo>
                  <a:lnTo>
                    <a:pt x="20" y="38"/>
                  </a:lnTo>
                  <a:lnTo>
                    <a:pt x="25" y="36"/>
                  </a:lnTo>
                  <a:lnTo>
                    <a:pt x="20" y="25"/>
                  </a:lnTo>
                  <a:lnTo>
                    <a:pt x="14" y="14"/>
                  </a:lnTo>
                  <a:lnTo>
                    <a:pt x="7" y="3"/>
                  </a:lnTo>
                  <a:lnTo>
                    <a:pt x="0" y="0"/>
                  </a:lnTo>
                  <a:lnTo>
                    <a:pt x="0" y="5"/>
                  </a:lnTo>
                  <a:lnTo>
                    <a:pt x="0"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228" name="Rectangle 85"/>
            <p:cNvSpPr>
              <a:spLocks noChangeArrowheads="1"/>
            </p:cNvSpPr>
            <p:nvPr/>
          </p:nvSpPr>
          <p:spPr bwMode="auto">
            <a:xfrm>
              <a:off x="149" y="197"/>
              <a:ext cx="508" cy="6"/>
            </a:xfrm>
            <a:prstGeom prst="rect">
              <a:avLst/>
            </a:prstGeom>
            <a:solidFill>
              <a:srgbClr val="25221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a:buClr>
                  <a:srgbClr val="000000"/>
                </a:buClr>
                <a:buSzPct val="125000"/>
                <a:buFontTx/>
                <a:buChar char="•"/>
              </a:pPr>
              <a:endParaRPr lang="en-US">
                <a:solidFill>
                  <a:srgbClr val="000000"/>
                </a:solidFill>
              </a:endParaRPr>
            </a:p>
          </p:txBody>
        </p:sp>
      </p:grpSp>
      <p:sp>
        <p:nvSpPr>
          <p:cNvPr id="6148" name="Rectangle 86"/>
          <p:cNvSpPr>
            <a:spLocks noChangeArrowheads="1"/>
          </p:cNvSpPr>
          <p:nvPr/>
        </p:nvSpPr>
        <p:spPr bwMode="auto">
          <a:xfrm>
            <a:off x="685803" y="762000"/>
            <a:ext cx="1359346" cy="1846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l">
              <a:spcBef>
                <a:spcPct val="0"/>
              </a:spcBef>
              <a:buClrTx/>
              <a:buSzTx/>
            </a:pPr>
            <a:r>
              <a:rPr lang="en-GB" sz="1200">
                <a:solidFill>
                  <a:srgbClr val="000000"/>
                </a:solidFill>
                <a:latin typeface="Times New Roman" charset="0"/>
              </a:rPr>
              <a:t>University of Durham</a:t>
            </a:r>
            <a:endParaRPr lang="en-GB" sz="1200">
              <a:solidFill>
                <a:srgbClr val="000000"/>
              </a:solidFill>
              <a:latin typeface="Verdana" charset="0"/>
            </a:endParaRPr>
          </a:p>
        </p:txBody>
      </p:sp>
      <p:pic>
        <p:nvPicPr>
          <p:cNvPr id="6149" name="Picture 87" descr="icc5"/>
          <p:cNvPicPr>
            <a:picLocks noChangeAspect="1" noChangeArrowheads="1"/>
          </p:cNvPicPr>
          <p:nvPr/>
        </p:nvPicPr>
        <p:blipFill>
          <a:blip r:embed="rId3">
            <a:clrChange>
              <a:clrFrom>
                <a:srgbClr val="FFFFFD"/>
              </a:clrFrom>
              <a:clrTo>
                <a:srgbClr val="FFFFFD">
                  <a:alpha val="0"/>
                </a:srgbClr>
              </a:clrTo>
            </a:clrChange>
            <a:extLst>
              <a:ext uri="{28A0092B-C50C-407E-A947-70E740481C1C}">
                <a14:useLocalDpi xmlns:a14="http://schemas.microsoft.com/office/drawing/2010/main" val="0"/>
              </a:ext>
            </a:extLst>
          </a:blip>
          <a:srcRect/>
          <a:stretch>
            <a:fillRect/>
          </a:stretch>
        </p:blipFill>
        <p:spPr bwMode="auto">
          <a:xfrm>
            <a:off x="685800" y="228600"/>
            <a:ext cx="1360488" cy="552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6150" name="Group 96"/>
          <p:cNvGrpSpPr>
            <a:grpSpLocks/>
          </p:cNvGrpSpPr>
          <p:nvPr/>
        </p:nvGrpSpPr>
        <p:grpSpPr bwMode="auto">
          <a:xfrm>
            <a:off x="5994400" y="6464303"/>
            <a:ext cx="2998788" cy="266700"/>
            <a:chOff x="3696" y="4016"/>
            <a:chExt cx="1889" cy="168"/>
          </a:xfrm>
        </p:grpSpPr>
        <p:sp>
          <p:nvSpPr>
            <p:cNvPr id="6151" name="AutoShape 91"/>
            <p:cNvSpPr>
              <a:spLocks noChangeArrowheads="1"/>
            </p:cNvSpPr>
            <p:nvPr/>
          </p:nvSpPr>
          <p:spPr bwMode="auto">
            <a:xfrm>
              <a:off x="3728" y="4032"/>
              <a:ext cx="1840" cy="152"/>
            </a:xfrm>
            <a:prstGeom prst="roundRect">
              <a:avLst>
                <a:gd name="adj" fmla="val 16667"/>
              </a:avLst>
            </a:prstGeom>
            <a:noFill/>
            <a:ln w="28575">
              <a:solidFill>
                <a:schemeClr val="accent2"/>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a:buClr>
                  <a:srgbClr val="000000"/>
                </a:buClr>
                <a:buSzPct val="125000"/>
                <a:buFontTx/>
                <a:buChar char="•"/>
              </a:pPr>
              <a:endParaRPr lang="en-US">
                <a:solidFill>
                  <a:srgbClr val="000000"/>
                </a:solidFill>
              </a:endParaRPr>
            </a:p>
          </p:txBody>
        </p:sp>
        <p:sp>
          <p:nvSpPr>
            <p:cNvPr id="6152" name="Rectangle 94"/>
            <p:cNvSpPr>
              <a:spLocks noChangeArrowheads="1"/>
            </p:cNvSpPr>
            <p:nvPr/>
          </p:nvSpPr>
          <p:spPr bwMode="auto">
            <a:xfrm>
              <a:off x="3696" y="4016"/>
              <a:ext cx="1889" cy="1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8575">
                  <a:solidFill>
                    <a:srgbClr val="000000"/>
                  </a:solidFill>
                  <a:miter lim="800000"/>
                  <a:headEnd/>
                  <a:tailEnd/>
                </a14:hiddenLine>
              </a:ext>
            </a:extLst>
          </p:spPr>
          <p:txBody>
            <a:bodyPr lIns="95793" tIns="47896" rIns="95793" bIns="47896">
              <a:spAutoFit/>
            </a:bodyPr>
            <a:lstStyle/>
            <a:p>
              <a:pPr>
                <a:spcBef>
                  <a:spcPct val="0"/>
                </a:spcBef>
                <a:buClrTx/>
                <a:buSzTx/>
              </a:pPr>
              <a:r>
                <a:rPr lang="en-US" sz="1000" b="1">
                  <a:solidFill>
                    <a:srgbClr val="000066"/>
                  </a:solidFill>
                  <a:latin typeface="Verdana" charset="0"/>
                </a:rPr>
                <a:t>Institute for Computational Cosmology</a:t>
              </a:r>
            </a:p>
          </p:txBody>
        </p:sp>
      </p:grpSp>
    </p:spTree>
    <p:extLst>
      <p:ext uri="{BB962C8B-B14F-4D97-AF65-F5344CB8AC3E}">
        <p14:creationId xmlns:p14="http://schemas.microsoft.com/office/powerpoint/2010/main" val="2001685747"/>
      </p:ext>
    </p:extLst>
  </p:cSld>
  <p:clrMap bg1="lt1" tx1="dk1" bg2="lt2" tx2="dk2" accent1="accent1" accent2="accent2" accent3="accent3" accent4="accent4" accent5="accent5" accent6="accent6" hlink="hlink" folHlink="folHlink"/>
  <p:sldLayoutIdLst>
    <p:sldLayoutId id="2147483859" r:id="rId1"/>
  </p:sldLayoutIdLst>
  <p:transition>
    <p:zoom/>
  </p:transition>
  <p:txStyles>
    <p:titleStyle>
      <a:lvl1pPr algn="ctr" defTabSz="953299" rtl="0" eaLnBrk="0" fontAlgn="base" hangingPunct="0">
        <a:spcBef>
          <a:spcPct val="0"/>
        </a:spcBef>
        <a:spcAft>
          <a:spcPct val="0"/>
        </a:spcAft>
        <a:defRPr sz="4600">
          <a:solidFill>
            <a:schemeClr val="tx2"/>
          </a:solidFill>
          <a:latin typeface="+mj-lt"/>
          <a:ea typeface="ＭＳ Ｐゴシック" pitchFamily="-65" charset="-128"/>
          <a:cs typeface="ＭＳ Ｐゴシック" pitchFamily="-65" charset="-128"/>
        </a:defRPr>
      </a:lvl1pPr>
      <a:lvl2pPr algn="ctr" defTabSz="953299" rtl="0" eaLnBrk="0" fontAlgn="base" hangingPunct="0">
        <a:spcBef>
          <a:spcPct val="0"/>
        </a:spcBef>
        <a:spcAft>
          <a:spcPct val="0"/>
        </a:spcAft>
        <a:defRPr sz="4600">
          <a:solidFill>
            <a:schemeClr val="tx2"/>
          </a:solidFill>
          <a:latin typeface="Times New Roman" pitchFamily="-65" charset="0"/>
          <a:ea typeface="ＭＳ Ｐゴシック" pitchFamily="-65" charset="-128"/>
          <a:cs typeface="ＭＳ Ｐゴシック" pitchFamily="-65" charset="-128"/>
        </a:defRPr>
      </a:lvl2pPr>
      <a:lvl3pPr algn="ctr" defTabSz="953299" rtl="0" eaLnBrk="0" fontAlgn="base" hangingPunct="0">
        <a:spcBef>
          <a:spcPct val="0"/>
        </a:spcBef>
        <a:spcAft>
          <a:spcPct val="0"/>
        </a:spcAft>
        <a:defRPr sz="4600">
          <a:solidFill>
            <a:schemeClr val="tx2"/>
          </a:solidFill>
          <a:latin typeface="Times New Roman" pitchFamily="-65" charset="0"/>
          <a:ea typeface="ＭＳ Ｐゴシック" pitchFamily="-65" charset="-128"/>
          <a:cs typeface="ＭＳ Ｐゴシック" pitchFamily="-65" charset="-128"/>
        </a:defRPr>
      </a:lvl3pPr>
      <a:lvl4pPr algn="ctr" defTabSz="953299" rtl="0" eaLnBrk="0" fontAlgn="base" hangingPunct="0">
        <a:spcBef>
          <a:spcPct val="0"/>
        </a:spcBef>
        <a:spcAft>
          <a:spcPct val="0"/>
        </a:spcAft>
        <a:defRPr sz="4600">
          <a:solidFill>
            <a:schemeClr val="tx2"/>
          </a:solidFill>
          <a:latin typeface="Times New Roman" pitchFamily="-65" charset="0"/>
          <a:ea typeface="ＭＳ Ｐゴシック" pitchFamily="-65" charset="-128"/>
          <a:cs typeface="ＭＳ Ｐゴシック" pitchFamily="-65" charset="-128"/>
        </a:defRPr>
      </a:lvl4pPr>
      <a:lvl5pPr algn="ctr" defTabSz="953299" rtl="0" eaLnBrk="0" fontAlgn="base" hangingPunct="0">
        <a:spcBef>
          <a:spcPct val="0"/>
        </a:spcBef>
        <a:spcAft>
          <a:spcPct val="0"/>
        </a:spcAft>
        <a:defRPr sz="4600">
          <a:solidFill>
            <a:schemeClr val="tx2"/>
          </a:solidFill>
          <a:latin typeface="Times New Roman" pitchFamily="-65" charset="0"/>
          <a:ea typeface="ＭＳ Ｐゴシック" pitchFamily="-65" charset="-128"/>
          <a:cs typeface="ＭＳ Ｐゴシック" pitchFamily="-65" charset="-128"/>
        </a:defRPr>
      </a:lvl5pPr>
      <a:lvl6pPr marL="456278" algn="ctr" defTabSz="955335" rtl="0" eaLnBrk="0" fontAlgn="base" hangingPunct="0">
        <a:spcBef>
          <a:spcPct val="0"/>
        </a:spcBef>
        <a:spcAft>
          <a:spcPct val="0"/>
        </a:spcAft>
        <a:defRPr sz="4600">
          <a:solidFill>
            <a:schemeClr val="tx2"/>
          </a:solidFill>
          <a:latin typeface="Times New Roman" pitchFamily="-65" charset="0"/>
        </a:defRPr>
      </a:lvl6pPr>
      <a:lvl7pPr marL="912554" algn="ctr" defTabSz="955335" rtl="0" eaLnBrk="0" fontAlgn="base" hangingPunct="0">
        <a:spcBef>
          <a:spcPct val="0"/>
        </a:spcBef>
        <a:spcAft>
          <a:spcPct val="0"/>
        </a:spcAft>
        <a:defRPr sz="4600">
          <a:solidFill>
            <a:schemeClr val="tx2"/>
          </a:solidFill>
          <a:latin typeface="Times New Roman" pitchFamily="-65" charset="0"/>
        </a:defRPr>
      </a:lvl7pPr>
      <a:lvl8pPr marL="1368838" algn="ctr" defTabSz="955335" rtl="0" eaLnBrk="0" fontAlgn="base" hangingPunct="0">
        <a:spcBef>
          <a:spcPct val="0"/>
        </a:spcBef>
        <a:spcAft>
          <a:spcPct val="0"/>
        </a:spcAft>
        <a:defRPr sz="4600">
          <a:solidFill>
            <a:schemeClr val="tx2"/>
          </a:solidFill>
          <a:latin typeface="Times New Roman" pitchFamily="-65" charset="0"/>
        </a:defRPr>
      </a:lvl8pPr>
      <a:lvl9pPr marL="1825116" algn="ctr" defTabSz="955335" rtl="0" eaLnBrk="0" fontAlgn="base" hangingPunct="0">
        <a:spcBef>
          <a:spcPct val="0"/>
        </a:spcBef>
        <a:spcAft>
          <a:spcPct val="0"/>
        </a:spcAft>
        <a:defRPr sz="4600">
          <a:solidFill>
            <a:schemeClr val="tx2"/>
          </a:solidFill>
          <a:latin typeface="Times New Roman" pitchFamily="-65" charset="0"/>
        </a:defRPr>
      </a:lvl9pPr>
    </p:titleStyle>
    <p:bodyStyle>
      <a:lvl1pPr marL="355307" indent="-355307" algn="l" defTabSz="953299" rtl="0" eaLnBrk="0" fontAlgn="base" hangingPunct="0">
        <a:spcBef>
          <a:spcPct val="20000"/>
        </a:spcBef>
        <a:spcAft>
          <a:spcPct val="0"/>
        </a:spcAft>
        <a:buChar char="•"/>
        <a:defRPr sz="3400">
          <a:solidFill>
            <a:schemeClr val="tx1"/>
          </a:solidFill>
          <a:latin typeface="+mn-lt"/>
          <a:ea typeface="ＭＳ Ｐゴシック" pitchFamily="-65" charset="-128"/>
          <a:cs typeface="ＭＳ Ｐゴシック" pitchFamily="-65" charset="-128"/>
        </a:defRPr>
      </a:lvl1pPr>
      <a:lvl2pPr marL="774058" indent="-295031" algn="l" defTabSz="953299" rtl="0" eaLnBrk="0" fontAlgn="base" hangingPunct="0">
        <a:spcBef>
          <a:spcPct val="20000"/>
        </a:spcBef>
        <a:spcAft>
          <a:spcPct val="0"/>
        </a:spcAft>
        <a:buChar char="–"/>
        <a:defRPr sz="2900">
          <a:solidFill>
            <a:schemeClr val="tx1"/>
          </a:solidFill>
          <a:latin typeface="+mn-lt"/>
          <a:ea typeface="ＭＳ Ｐゴシック" pitchFamily="-65" charset="-128"/>
        </a:defRPr>
      </a:lvl2pPr>
      <a:lvl3pPr marL="1192815" indent="-236342" algn="l" defTabSz="953299" rtl="0" eaLnBrk="0" fontAlgn="base" hangingPunct="0">
        <a:spcBef>
          <a:spcPct val="20000"/>
        </a:spcBef>
        <a:spcAft>
          <a:spcPct val="0"/>
        </a:spcAft>
        <a:buChar char="•"/>
        <a:defRPr sz="2500">
          <a:solidFill>
            <a:schemeClr val="tx1"/>
          </a:solidFill>
          <a:latin typeface="+mn-lt"/>
          <a:ea typeface="ＭＳ Ｐゴシック" pitchFamily="-65" charset="-128"/>
        </a:defRPr>
      </a:lvl3pPr>
      <a:lvl4pPr marL="1671844" indent="-236342" algn="l" defTabSz="953299" rtl="0" eaLnBrk="0" fontAlgn="base" hangingPunct="0">
        <a:spcBef>
          <a:spcPct val="20000"/>
        </a:spcBef>
        <a:spcAft>
          <a:spcPct val="0"/>
        </a:spcAft>
        <a:buChar char="–"/>
        <a:defRPr sz="2100">
          <a:solidFill>
            <a:schemeClr val="tx1"/>
          </a:solidFill>
          <a:latin typeface="+mn-lt"/>
          <a:ea typeface="ＭＳ Ｐゴシック" pitchFamily="-65" charset="-128"/>
        </a:defRPr>
      </a:lvl4pPr>
      <a:lvl5pPr marL="2149285" indent="-236342" algn="l" defTabSz="953299" rtl="0" eaLnBrk="0" fontAlgn="base" hangingPunct="0">
        <a:spcBef>
          <a:spcPct val="20000"/>
        </a:spcBef>
        <a:spcAft>
          <a:spcPct val="0"/>
        </a:spcAft>
        <a:buChar char="»"/>
        <a:defRPr sz="2100">
          <a:solidFill>
            <a:schemeClr val="tx1"/>
          </a:solidFill>
          <a:latin typeface="+mn-lt"/>
          <a:ea typeface="ＭＳ Ｐゴシック" pitchFamily="-65" charset="-128"/>
        </a:defRPr>
      </a:lvl5pPr>
      <a:lvl6pPr marL="2607757" indent="-239233" algn="l" defTabSz="955335" rtl="0" eaLnBrk="0" fontAlgn="base" hangingPunct="0">
        <a:spcBef>
          <a:spcPct val="20000"/>
        </a:spcBef>
        <a:spcAft>
          <a:spcPct val="0"/>
        </a:spcAft>
        <a:buChar char="»"/>
        <a:defRPr sz="2100">
          <a:solidFill>
            <a:schemeClr val="tx1"/>
          </a:solidFill>
          <a:latin typeface="+mn-lt"/>
          <a:ea typeface="ＭＳ Ｐゴシック" pitchFamily="-65" charset="-128"/>
        </a:defRPr>
      </a:lvl6pPr>
      <a:lvl7pPr marL="3064038" indent="-239233" algn="l" defTabSz="955335" rtl="0" eaLnBrk="0" fontAlgn="base" hangingPunct="0">
        <a:spcBef>
          <a:spcPct val="20000"/>
        </a:spcBef>
        <a:spcAft>
          <a:spcPct val="0"/>
        </a:spcAft>
        <a:buChar char="»"/>
        <a:defRPr sz="2100">
          <a:solidFill>
            <a:schemeClr val="tx1"/>
          </a:solidFill>
          <a:latin typeface="+mn-lt"/>
          <a:ea typeface="ＭＳ Ｐゴシック" pitchFamily="-65" charset="-128"/>
        </a:defRPr>
      </a:lvl7pPr>
      <a:lvl8pPr marL="3520317" indent="-239233" algn="l" defTabSz="955335" rtl="0" eaLnBrk="0" fontAlgn="base" hangingPunct="0">
        <a:spcBef>
          <a:spcPct val="20000"/>
        </a:spcBef>
        <a:spcAft>
          <a:spcPct val="0"/>
        </a:spcAft>
        <a:buChar char="»"/>
        <a:defRPr sz="2100">
          <a:solidFill>
            <a:schemeClr val="tx1"/>
          </a:solidFill>
          <a:latin typeface="+mn-lt"/>
          <a:ea typeface="ＭＳ Ｐゴシック" pitchFamily="-65" charset="-128"/>
        </a:defRPr>
      </a:lvl8pPr>
      <a:lvl9pPr marL="3976597" indent="-239233" algn="l" defTabSz="955335" rtl="0" eaLnBrk="0" fontAlgn="base" hangingPunct="0">
        <a:spcBef>
          <a:spcPct val="20000"/>
        </a:spcBef>
        <a:spcAft>
          <a:spcPct val="0"/>
        </a:spcAft>
        <a:buChar char="»"/>
        <a:defRPr sz="2100">
          <a:solidFill>
            <a:schemeClr val="tx1"/>
          </a:solidFill>
          <a:latin typeface="+mn-lt"/>
          <a:ea typeface="ＭＳ Ｐゴシック" pitchFamily="-65" charset="-128"/>
        </a:defRPr>
      </a:lvl9pPr>
    </p:bodyStyle>
    <p:otherStyle>
      <a:defPPr>
        <a:defRPr lang="en-US"/>
      </a:defPPr>
      <a:lvl1pPr marL="0" algn="l" defTabSz="456278" rtl="0" eaLnBrk="1" latinLnBrk="0" hangingPunct="1">
        <a:defRPr sz="1800" kern="1200">
          <a:solidFill>
            <a:schemeClr val="tx1"/>
          </a:solidFill>
          <a:latin typeface="+mn-lt"/>
          <a:ea typeface="+mn-ea"/>
          <a:cs typeface="+mn-cs"/>
        </a:defRPr>
      </a:lvl1pPr>
      <a:lvl2pPr marL="456278" algn="l" defTabSz="456278" rtl="0" eaLnBrk="1" latinLnBrk="0" hangingPunct="1">
        <a:defRPr sz="1800" kern="1200">
          <a:solidFill>
            <a:schemeClr val="tx1"/>
          </a:solidFill>
          <a:latin typeface="+mn-lt"/>
          <a:ea typeface="+mn-ea"/>
          <a:cs typeface="+mn-cs"/>
        </a:defRPr>
      </a:lvl2pPr>
      <a:lvl3pPr marL="912554" algn="l" defTabSz="456278" rtl="0" eaLnBrk="1" latinLnBrk="0" hangingPunct="1">
        <a:defRPr sz="1800" kern="1200">
          <a:solidFill>
            <a:schemeClr val="tx1"/>
          </a:solidFill>
          <a:latin typeface="+mn-lt"/>
          <a:ea typeface="+mn-ea"/>
          <a:cs typeface="+mn-cs"/>
        </a:defRPr>
      </a:lvl3pPr>
      <a:lvl4pPr marL="1368838" algn="l" defTabSz="456278" rtl="0" eaLnBrk="1" latinLnBrk="0" hangingPunct="1">
        <a:defRPr sz="1800" kern="1200">
          <a:solidFill>
            <a:schemeClr val="tx1"/>
          </a:solidFill>
          <a:latin typeface="+mn-lt"/>
          <a:ea typeface="+mn-ea"/>
          <a:cs typeface="+mn-cs"/>
        </a:defRPr>
      </a:lvl4pPr>
      <a:lvl5pPr marL="1825116" algn="l" defTabSz="456278" rtl="0" eaLnBrk="1" latinLnBrk="0" hangingPunct="1">
        <a:defRPr sz="1800" kern="1200">
          <a:solidFill>
            <a:schemeClr val="tx1"/>
          </a:solidFill>
          <a:latin typeface="+mn-lt"/>
          <a:ea typeface="+mn-ea"/>
          <a:cs typeface="+mn-cs"/>
        </a:defRPr>
      </a:lvl5pPr>
      <a:lvl6pPr marL="2281395" algn="l" defTabSz="456278" rtl="0" eaLnBrk="1" latinLnBrk="0" hangingPunct="1">
        <a:defRPr sz="1800" kern="1200">
          <a:solidFill>
            <a:schemeClr val="tx1"/>
          </a:solidFill>
          <a:latin typeface="+mn-lt"/>
          <a:ea typeface="+mn-ea"/>
          <a:cs typeface="+mn-cs"/>
        </a:defRPr>
      </a:lvl6pPr>
      <a:lvl7pPr marL="2737672" algn="l" defTabSz="456278" rtl="0" eaLnBrk="1" latinLnBrk="0" hangingPunct="1">
        <a:defRPr sz="1800" kern="1200">
          <a:solidFill>
            <a:schemeClr val="tx1"/>
          </a:solidFill>
          <a:latin typeface="+mn-lt"/>
          <a:ea typeface="+mn-ea"/>
          <a:cs typeface="+mn-cs"/>
        </a:defRPr>
      </a:lvl7pPr>
      <a:lvl8pPr marL="3193949" algn="l" defTabSz="456278" rtl="0" eaLnBrk="1" latinLnBrk="0" hangingPunct="1">
        <a:defRPr sz="1800" kern="1200">
          <a:solidFill>
            <a:schemeClr val="tx1"/>
          </a:solidFill>
          <a:latin typeface="+mn-lt"/>
          <a:ea typeface="+mn-ea"/>
          <a:cs typeface="+mn-cs"/>
        </a:defRPr>
      </a:lvl8pPr>
      <a:lvl9pPr marL="3650229" algn="l" defTabSz="456278"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CCFF"/>
            </a:gs>
            <a:gs pos="100000">
              <a:srgbClr val="C1F3FF"/>
            </a:gs>
          </a:gsLst>
          <a:lin ang="5400000" scaled="1"/>
        </a:gradFill>
        <a:effectLst/>
      </p:bgPr>
    </p:bg>
    <p:spTree>
      <p:nvGrpSpPr>
        <p:cNvPr id="1" name=""/>
        <p:cNvGrpSpPr/>
        <p:nvPr/>
      </p:nvGrpSpPr>
      <p:grpSpPr>
        <a:xfrm>
          <a:off x="0" y="0"/>
          <a:ext cx="0" cy="0"/>
          <a:chOff x="0" y="0"/>
          <a:chExt cx="0" cy="0"/>
        </a:xfrm>
      </p:grpSpPr>
      <p:sp>
        <p:nvSpPr>
          <p:cNvPr id="1026" name="Rectangle 7"/>
          <p:cNvSpPr>
            <a:spLocks noChangeArrowheads="1"/>
          </p:cNvSpPr>
          <p:nvPr/>
        </p:nvSpPr>
        <p:spPr bwMode="auto">
          <a:xfrm>
            <a:off x="4476750" y="3030538"/>
            <a:ext cx="190500" cy="796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8575">
                <a:solidFill>
                  <a:srgbClr val="000000"/>
                </a:solidFill>
                <a:miter lim="800000"/>
                <a:headEnd/>
                <a:tailEnd/>
              </a14:hiddenLine>
            </a:ext>
          </a:extLst>
        </p:spPr>
        <p:txBody>
          <a:bodyPr wrap="none" lIns="95793" tIns="47896" rIns="95793" bIns="47896">
            <a:spAutoFit/>
          </a:bodyPr>
          <a:lstStyle/>
          <a:p>
            <a:pPr>
              <a:spcBef>
                <a:spcPct val="0"/>
              </a:spcBef>
              <a:buClrTx/>
              <a:buSzTx/>
              <a:buFontTx/>
              <a:buNone/>
            </a:pPr>
            <a:endParaRPr lang="en-GB" sz="4600">
              <a:solidFill>
                <a:srgbClr val="000000"/>
              </a:solidFill>
              <a:latin typeface="Times New Roman" charset="0"/>
            </a:endParaRPr>
          </a:p>
        </p:txBody>
      </p:sp>
      <p:grpSp>
        <p:nvGrpSpPr>
          <p:cNvPr id="1027" name="Group 9"/>
          <p:cNvGrpSpPr>
            <a:grpSpLocks/>
          </p:cNvGrpSpPr>
          <p:nvPr/>
        </p:nvGrpSpPr>
        <p:grpSpPr bwMode="auto">
          <a:xfrm>
            <a:off x="228600" y="304800"/>
            <a:ext cx="533400" cy="561975"/>
            <a:chOff x="146" y="195"/>
            <a:chExt cx="582" cy="669"/>
          </a:xfrm>
        </p:grpSpPr>
        <p:sp>
          <p:nvSpPr>
            <p:cNvPr id="1033" name="Freeform 10"/>
            <p:cNvSpPr>
              <a:spLocks/>
            </p:cNvSpPr>
            <p:nvPr/>
          </p:nvSpPr>
          <p:spPr bwMode="auto">
            <a:xfrm>
              <a:off x="246" y="248"/>
              <a:ext cx="478" cy="612"/>
            </a:xfrm>
            <a:custGeom>
              <a:avLst/>
              <a:gdLst>
                <a:gd name="T0" fmla="*/ 478 w 478"/>
                <a:gd name="T1" fmla="*/ 0 h 614"/>
                <a:gd name="T2" fmla="*/ 478 w 478"/>
                <a:gd name="T3" fmla="*/ 5 h 614"/>
                <a:gd name="T4" fmla="*/ 478 w 478"/>
                <a:gd name="T5" fmla="*/ 23 h 614"/>
                <a:gd name="T6" fmla="*/ 478 w 478"/>
                <a:gd name="T7" fmla="*/ 40 h 614"/>
                <a:gd name="T8" fmla="*/ 477 w 478"/>
                <a:gd name="T9" fmla="*/ 70 h 614"/>
                <a:gd name="T10" fmla="*/ 474 w 478"/>
                <a:gd name="T11" fmla="*/ 106 h 614"/>
                <a:gd name="T12" fmla="*/ 465 w 478"/>
                <a:gd name="T13" fmla="*/ 165 h 614"/>
                <a:gd name="T14" fmla="*/ 459 w 478"/>
                <a:gd name="T15" fmla="*/ 210 h 614"/>
                <a:gd name="T16" fmla="*/ 452 w 478"/>
                <a:gd name="T17" fmla="*/ 242 h 614"/>
                <a:gd name="T18" fmla="*/ 439 w 478"/>
                <a:gd name="T19" fmla="*/ 284 h 614"/>
                <a:gd name="T20" fmla="*/ 403 w 478"/>
                <a:gd name="T21" fmla="*/ 379 h 614"/>
                <a:gd name="T22" fmla="*/ 354 w 478"/>
                <a:gd name="T23" fmla="*/ 470 h 614"/>
                <a:gd name="T24" fmla="*/ 321 w 478"/>
                <a:gd name="T25" fmla="*/ 519 h 614"/>
                <a:gd name="T26" fmla="*/ 287 w 478"/>
                <a:gd name="T27" fmla="*/ 562 h 614"/>
                <a:gd name="T28" fmla="*/ 257 w 478"/>
                <a:gd name="T29" fmla="*/ 597 h 614"/>
                <a:gd name="T30" fmla="*/ 247 w 478"/>
                <a:gd name="T31" fmla="*/ 608 h 614"/>
                <a:gd name="T32" fmla="*/ 246 w 478"/>
                <a:gd name="T33" fmla="*/ 608 h 614"/>
                <a:gd name="T34" fmla="*/ 236 w 478"/>
                <a:gd name="T35" fmla="*/ 598 h 614"/>
                <a:gd name="T36" fmla="*/ 216 w 478"/>
                <a:gd name="T37" fmla="*/ 580 h 614"/>
                <a:gd name="T38" fmla="*/ 206 w 478"/>
                <a:gd name="T39" fmla="*/ 571 h 614"/>
                <a:gd name="T40" fmla="*/ 195 w 478"/>
                <a:gd name="T41" fmla="*/ 559 h 614"/>
                <a:gd name="T42" fmla="*/ 180 w 478"/>
                <a:gd name="T43" fmla="*/ 541 h 614"/>
                <a:gd name="T44" fmla="*/ 159 w 478"/>
                <a:gd name="T45" fmla="*/ 508 h 614"/>
                <a:gd name="T46" fmla="*/ 144 w 478"/>
                <a:gd name="T47" fmla="*/ 485 h 614"/>
                <a:gd name="T48" fmla="*/ 129 w 478"/>
                <a:gd name="T49" fmla="*/ 460 h 614"/>
                <a:gd name="T50" fmla="*/ 105 w 478"/>
                <a:gd name="T51" fmla="*/ 428 h 614"/>
                <a:gd name="T52" fmla="*/ 80 w 478"/>
                <a:gd name="T53" fmla="*/ 396 h 614"/>
                <a:gd name="T54" fmla="*/ 64 w 478"/>
                <a:gd name="T55" fmla="*/ 363 h 614"/>
                <a:gd name="T56" fmla="*/ 54 w 478"/>
                <a:gd name="T57" fmla="*/ 334 h 614"/>
                <a:gd name="T58" fmla="*/ 42 w 478"/>
                <a:gd name="T59" fmla="*/ 300 h 614"/>
                <a:gd name="T60" fmla="*/ 32 w 478"/>
                <a:gd name="T61" fmla="*/ 271 h 614"/>
                <a:gd name="T62" fmla="*/ 23 w 478"/>
                <a:gd name="T63" fmla="*/ 235 h 614"/>
                <a:gd name="T64" fmla="*/ 14 w 478"/>
                <a:gd name="T65" fmla="*/ 197 h 614"/>
                <a:gd name="T66" fmla="*/ 8 w 478"/>
                <a:gd name="T67" fmla="*/ 161 h 614"/>
                <a:gd name="T68" fmla="*/ 1 w 478"/>
                <a:gd name="T69" fmla="*/ 119 h 614"/>
                <a:gd name="T70" fmla="*/ 0 w 478"/>
                <a:gd name="T71" fmla="*/ 72 h 614"/>
                <a:gd name="T72" fmla="*/ 0 w 478"/>
                <a:gd name="T73" fmla="*/ 31 h 614"/>
                <a:gd name="T74" fmla="*/ 0 w 478"/>
                <a:gd name="T75" fmla="*/ 9 h 614"/>
                <a:gd name="T76" fmla="*/ 0 w 478"/>
                <a:gd name="T77" fmla="*/ 0 h 61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478" h="614">
                  <a:moveTo>
                    <a:pt x="0" y="0"/>
                  </a:moveTo>
                  <a:lnTo>
                    <a:pt x="478" y="0"/>
                  </a:lnTo>
                  <a:lnTo>
                    <a:pt x="478" y="5"/>
                  </a:lnTo>
                  <a:lnTo>
                    <a:pt x="478" y="13"/>
                  </a:lnTo>
                  <a:lnTo>
                    <a:pt x="478" y="23"/>
                  </a:lnTo>
                  <a:lnTo>
                    <a:pt x="478" y="31"/>
                  </a:lnTo>
                  <a:lnTo>
                    <a:pt x="478" y="40"/>
                  </a:lnTo>
                  <a:lnTo>
                    <a:pt x="477" y="54"/>
                  </a:lnTo>
                  <a:lnTo>
                    <a:pt x="477" y="70"/>
                  </a:lnTo>
                  <a:lnTo>
                    <a:pt x="475" y="88"/>
                  </a:lnTo>
                  <a:lnTo>
                    <a:pt x="474" y="106"/>
                  </a:lnTo>
                  <a:lnTo>
                    <a:pt x="469" y="148"/>
                  </a:lnTo>
                  <a:lnTo>
                    <a:pt x="465" y="168"/>
                  </a:lnTo>
                  <a:lnTo>
                    <a:pt x="462" y="182"/>
                  </a:lnTo>
                  <a:lnTo>
                    <a:pt x="459" y="213"/>
                  </a:lnTo>
                  <a:lnTo>
                    <a:pt x="455" y="227"/>
                  </a:lnTo>
                  <a:lnTo>
                    <a:pt x="452" y="245"/>
                  </a:lnTo>
                  <a:lnTo>
                    <a:pt x="446" y="265"/>
                  </a:lnTo>
                  <a:lnTo>
                    <a:pt x="439" y="287"/>
                  </a:lnTo>
                  <a:lnTo>
                    <a:pt x="423" y="337"/>
                  </a:lnTo>
                  <a:lnTo>
                    <a:pt x="403" y="382"/>
                  </a:lnTo>
                  <a:lnTo>
                    <a:pt x="380" y="429"/>
                  </a:lnTo>
                  <a:lnTo>
                    <a:pt x="354" y="476"/>
                  </a:lnTo>
                  <a:lnTo>
                    <a:pt x="339" y="500"/>
                  </a:lnTo>
                  <a:lnTo>
                    <a:pt x="321" y="525"/>
                  </a:lnTo>
                  <a:lnTo>
                    <a:pt x="303" y="547"/>
                  </a:lnTo>
                  <a:lnTo>
                    <a:pt x="287" y="568"/>
                  </a:lnTo>
                  <a:lnTo>
                    <a:pt x="272" y="586"/>
                  </a:lnTo>
                  <a:lnTo>
                    <a:pt x="257" y="603"/>
                  </a:lnTo>
                  <a:lnTo>
                    <a:pt x="249" y="612"/>
                  </a:lnTo>
                  <a:lnTo>
                    <a:pt x="247" y="614"/>
                  </a:lnTo>
                  <a:lnTo>
                    <a:pt x="246" y="614"/>
                  </a:lnTo>
                  <a:lnTo>
                    <a:pt x="241" y="610"/>
                  </a:lnTo>
                  <a:lnTo>
                    <a:pt x="236" y="604"/>
                  </a:lnTo>
                  <a:lnTo>
                    <a:pt x="231" y="599"/>
                  </a:lnTo>
                  <a:lnTo>
                    <a:pt x="216" y="586"/>
                  </a:lnTo>
                  <a:lnTo>
                    <a:pt x="211" y="583"/>
                  </a:lnTo>
                  <a:lnTo>
                    <a:pt x="206" y="577"/>
                  </a:lnTo>
                  <a:lnTo>
                    <a:pt x="198" y="570"/>
                  </a:lnTo>
                  <a:lnTo>
                    <a:pt x="195" y="565"/>
                  </a:lnTo>
                  <a:lnTo>
                    <a:pt x="187" y="558"/>
                  </a:lnTo>
                  <a:lnTo>
                    <a:pt x="180" y="547"/>
                  </a:lnTo>
                  <a:lnTo>
                    <a:pt x="170" y="534"/>
                  </a:lnTo>
                  <a:lnTo>
                    <a:pt x="159" y="514"/>
                  </a:lnTo>
                  <a:lnTo>
                    <a:pt x="151" y="505"/>
                  </a:lnTo>
                  <a:lnTo>
                    <a:pt x="144" y="491"/>
                  </a:lnTo>
                  <a:lnTo>
                    <a:pt x="137" y="478"/>
                  </a:lnTo>
                  <a:lnTo>
                    <a:pt x="129" y="466"/>
                  </a:lnTo>
                  <a:lnTo>
                    <a:pt x="116" y="447"/>
                  </a:lnTo>
                  <a:lnTo>
                    <a:pt x="105" y="431"/>
                  </a:lnTo>
                  <a:lnTo>
                    <a:pt x="91" y="417"/>
                  </a:lnTo>
                  <a:lnTo>
                    <a:pt x="80" y="399"/>
                  </a:lnTo>
                  <a:lnTo>
                    <a:pt x="70" y="379"/>
                  </a:lnTo>
                  <a:lnTo>
                    <a:pt x="64" y="366"/>
                  </a:lnTo>
                  <a:lnTo>
                    <a:pt x="59" y="354"/>
                  </a:lnTo>
                  <a:lnTo>
                    <a:pt x="54" y="337"/>
                  </a:lnTo>
                  <a:lnTo>
                    <a:pt x="47" y="321"/>
                  </a:lnTo>
                  <a:lnTo>
                    <a:pt x="42" y="303"/>
                  </a:lnTo>
                  <a:lnTo>
                    <a:pt x="36" y="287"/>
                  </a:lnTo>
                  <a:lnTo>
                    <a:pt x="32" y="274"/>
                  </a:lnTo>
                  <a:lnTo>
                    <a:pt x="28" y="260"/>
                  </a:lnTo>
                  <a:lnTo>
                    <a:pt x="23" y="238"/>
                  </a:lnTo>
                  <a:lnTo>
                    <a:pt x="18" y="218"/>
                  </a:lnTo>
                  <a:lnTo>
                    <a:pt x="14" y="200"/>
                  </a:lnTo>
                  <a:lnTo>
                    <a:pt x="11" y="182"/>
                  </a:lnTo>
                  <a:lnTo>
                    <a:pt x="8" y="164"/>
                  </a:lnTo>
                  <a:lnTo>
                    <a:pt x="5" y="142"/>
                  </a:lnTo>
                  <a:lnTo>
                    <a:pt x="1" y="119"/>
                  </a:lnTo>
                  <a:lnTo>
                    <a:pt x="0" y="97"/>
                  </a:lnTo>
                  <a:lnTo>
                    <a:pt x="0" y="72"/>
                  </a:lnTo>
                  <a:lnTo>
                    <a:pt x="0" y="50"/>
                  </a:lnTo>
                  <a:lnTo>
                    <a:pt x="0" y="31"/>
                  </a:lnTo>
                  <a:lnTo>
                    <a:pt x="0" y="14"/>
                  </a:lnTo>
                  <a:lnTo>
                    <a:pt x="0" y="9"/>
                  </a:lnTo>
                  <a:lnTo>
                    <a:pt x="0" y="3"/>
                  </a:lnTo>
                  <a:lnTo>
                    <a:pt x="0" y="0"/>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34" name="Freeform 11"/>
            <p:cNvSpPr>
              <a:spLocks/>
            </p:cNvSpPr>
            <p:nvPr/>
          </p:nvSpPr>
          <p:spPr bwMode="auto">
            <a:xfrm>
              <a:off x="246" y="240"/>
              <a:ext cx="480" cy="9"/>
            </a:xfrm>
            <a:custGeom>
              <a:avLst/>
              <a:gdLst>
                <a:gd name="T0" fmla="*/ 480 w 480"/>
                <a:gd name="T1" fmla="*/ 9 h 8"/>
                <a:gd name="T2" fmla="*/ 478 w 480"/>
                <a:gd name="T3" fmla="*/ 0 h 8"/>
                <a:gd name="T4" fmla="*/ 0 w 480"/>
                <a:gd name="T5" fmla="*/ 0 h 8"/>
                <a:gd name="T6" fmla="*/ 0 w 480"/>
                <a:gd name="T7" fmla="*/ 11 h 8"/>
                <a:gd name="T8" fmla="*/ 478 w 480"/>
                <a:gd name="T9" fmla="*/ 11 h 8"/>
                <a:gd name="T10" fmla="*/ 480 w 480"/>
                <a:gd name="T11" fmla="*/ 9 h 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0" h="8">
                  <a:moveTo>
                    <a:pt x="480" y="6"/>
                  </a:moveTo>
                  <a:lnTo>
                    <a:pt x="478" y="0"/>
                  </a:lnTo>
                  <a:lnTo>
                    <a:pt x="0" y="0"/>
                  </a:lnTo>
                  <a:lnTo>
                    <a:pt x="0" y="8"/>
                  </a:lnTo>
                  <a:lnTo>
                    <a:pt x="478" y="8"/>
                  </a:lnTo>
                  <a:lnTo>
                    <a:pt x="480" y="6"/>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35" name="Freeform 12"/>
            <p:cNvSpPr>
              <a:spLocks/>
            </p:cNvSpPr>
            <p:nvPr/>
          </p:nvSpPr>
          <p:spPr bwMode="auto">
            <a:xfrm>
              <a:off x="721" y="248"/>
              <a:ext cx="7" cy="23"/>
            </a:xfrm>
            <a:custGeom>
              <a:avLst/>
              <a:gdLst>
                <a:gd name="T0" fmla="*/ 5 w 7"/>
                <a:gd name="T1" fmla="*/ 23 h 23"/>
                <a:gd name="T2" fmla="*/ 5 w 7"/>
                <a:gd name="T3" fmla="*/ 23 h 23"/>
                <a:gd name="T4" fmla="*/ 7 w 7"/>
                <a:gd name="T5" fmla="*/ 5 h 23"/>
                <a:gd name="T6" fmla="*/ 5 w 7"/>
                <a:gd name="T7" fmla="*/ 0 h 23"/>
                <a:gd name="T8" fmla="*/ 0 w 7"/>
                <a:gd name="T9" fmla="*/ 0 h 23"/>
                <a:gd name="T10" fmla="*/ 0 w 7"/>
                <a:gd name="T11" fmla="*/ 5 h 23"/>
                <a:gd name="T12" fmla="*/ 0 w 7"/>
                <a:gd name="T13" fmla="*/ 22 h 23"/>
                <a:gd name="T14" fmla="*/ 0 w 7"/>
                <a:gd name="T15" fmla="*/ 22 h 23"/>
                <a:gd name="T16" fmla="*/ 5 w 7"/>
                <a:gd name="T17" fmla="*/ 23 h 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 h="23">
                  <a:moveTo>
                    <a:pt x="5" y="23"/>
                  </a:moveTo>
                  <a:lnTo>
                    <a:pt x="5" y="23"/>
                  </a:lnTo>
                  <a:lnTo>
                    <a:pt x="7" y="5"/>
                  </a:lnTo>
                  <a:lnTo>
                    <a:pt x="5" y="0"/>
                  </a:lnTo>
                  <a:lnTo>
                    <a:pt x="0" y="0"/>
                  </a:lnTo>
                  <a:lnTo>
                    <a:pt x="0" y="5"/>
                  </a:lnTo>
                  <a:lnTo>
                    <a:pt x="0" y="22"/>
                  </a:lnTo>
                  <a:lnTo>
                    <a:pt x="5" y="23"/>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36" name="Freeform 13"/>
            <p:cNvSpPr>
              <a:spLocks/>
            </p:cNvSpPr>
            <p:nvPr/>
          </p:nvSpPr>
          <p:spPr bwMode="auto">
            <a:xfrm>
              <a:off x="711" y="269"/>
              <a:ext cx="16" cy="127"/>
            </a:xfrm>
            <a:custGeom>
              <a:avLst/>
              <a:gdLst>
                <a:gd name="T0" fmla="*/ 5 w 15"/>
                <a:gd name="T1" fmla="*/ 129 h 126"/>
                <a:gd name="T2" fmla="*/ 5 w 15"/>
                <a:gd name="T3" fmla="*/ 129 h 126"/>
                <a:gd name="T4" fmla="*/ 15 w 15"/>
                <a:gd name="T5" fmla="*/ 89 h 126"/>
                <a:gd name="T6" fmla="*/ 16 w 15"/>
                <a:gd name="T7" fmla="*/ 48 h 126"/>
                <a:gd name="T8" fmla="*/ 18 w 15"/>
                <a:gd name="T9" fmla="*/ 18 h 126"/>
                <a:gd name="T10" fmla="*/ 18 w 15"/>
                <a:gd name="T11" fmla="*/ 1 h 126"/>
                <a:gd name="T12" fmla="*/ 13 w 15"/>
                <a:gd name="T13" fmla="*/ 0 h 126"/>
                <a:gd name="T14" fmla="*/ 13 w 15"/>
                <a:gd name="T15" fmla="*/ 18 h 126"/>
                <a:gd name="T16" fmla="*/ 12 w 15"/>
                <a:gd name="T17" fmla="*/ 48 h 126"/>
                <a:gd name="T18" fmla="*/ 5 w 15"/>
                <a:gd name="T19" fmla="*/ 87 h 126"/>
                <a:gd name="T20" fmla="*/ 0 w 15"/>
                <a:gd name="T21" fmla="*/ 129 h 126"/>
                <a:gd name="T22" fmla="*/ 0 w 15"/>
                <a:gd name="T23" fmla="*/ 129 h 126"/>
                <a:gd name="T24" fmla="*/ 5 w 15"/>
                <a:gd name="T25" fmla="*/ 129 h 12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 h="126">
                  <a:moveTo>
                    <a:pt x="5" y="126"/>
                  </a:moveTo>
                  <a:lnTo>
                    <a:pt x="5" y="126"/>
                  </a:lnTo>
                  <a:lnTo>
                    <a:pt x="12" y="86"/>
                  </a:lnTo>
                  <a:lnTo>
                    <a:pt x="13" y="48"/>
                  </a:lnTo>
                  <a:lnTo>
                    <a:pt x="15" y="18"/>
                  </a:lnTo>
                  <a:lnTo>
                    <a:pt x="15" y="1"/>
                  </a:lnTo>
                  <a:lnTo>
                    <a:pt x="10" y="0"/>
                  </a:lnTo>
                  <a:lnTo>
                    <a:pt x="10" y="18"/>
                  </a:lnTo>
                  <a:lnTo>
                    <a:pt x="9" y="48"/>
                  </a:lnTo>
                  <a:lnTo>
                    <a:pt x="5" y="84"/>
                  </a:lnTo>
                  <a:lnTo>
                    <a:pt x="0" y="126"/>
                  </a:lnTo>
                  <a:lnTo>
                    <a:pt x="5" y="126"/>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37" name="Freeform 14"/>
            <p:cNvSpPr>
              <a:spLocks/>
            </p:cNvSpPr>
            <p:nvPr/>
          </p:nvSpPr>
          <p:spPr bwMode="auto">
            <a:xfrm>
              <a:off x="681" y="395"/>
              <a:ext cx="35" cy="138"/>
            </a:xfrm>
            <a:custGeom>
              <a:avLst/>
              <a:gdLst>
                <a:gd name="T0" fmla="*/ 6 w 34"/>
                <a:gd name="T1" fmla="*/ 136 h 139"/>
                <a:gd name="T2" fmla="*/ 6 w 34"/>
                <a:gd name="T3" fmla="*/ 136 h 139"/>
                <a:gd name="T4" fmla="*/ 21 w 34"/>
                <a:gd name="T5" fmla="*/ 96 h 139"/>
                <a:gd name="T6" fmla="*/ 27 w 34"/>
                <a:gd name="T7" fmla="*/ 67 h 139"/>
                <a:gd name="T8" fmla="*/ 32 w 34"/>
                <a:gd name="T9" fmla="*/ 36 h 139"/>
                <a:gd name="T10" fmla="*/ 37 w 34"/>
                <a:gd name="T11" fmla="*/ 0 h 139"/>
                <a:gd name="T12" fmla="*/ 32 w 34"/>
                <a:gd name="T13" fmla="*/ 0 h 139"/>
                <a:gd name="T14" fmla="*/ 27 w 34"/>
                <a:gd name="T15" fmla="*/ 34 h 139"/>
                <a:gd name="T16" fmla="*/ 22 w 34"/>
                <a:gd name="T17" fmla="*/ 65 h 139"/>
                <a:gd name="T18" fmla="*/ 13 w 34"/>
                <a:gd name="T19" fmla="*/ 94 h 139"/>
                <a:gd name="T20" fmla="*/ 0 w 34"/>
                <a:gd name="T21" fmla="*/ 136 h 139"/>
                <a:gd name="T22" fmla="*/ 0 w 34"/>
                <a:gd name="T23" fmla="*/ 136 h 139"/>
                <a:gd name="T24" fmla="*/ 6 w 34"/>
                <a:gd name="T25" fmla="*/ 136 h 1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4" h="139">
                  <a:moveTo>
                    <a:pt x="6" y="139"/>
                  </a:moveTo>
                  <a:lnTo>
                    <a:pt x="6" y="139"/>
                  </a:lnTo>
                  <a:lnTo>
                    <a:pt x="18" y="99"/>
                  </a:lnTo>
                  <a:lnTo>
                    <a:pt x="24" y="67"/>
                  </a:lnTo>
                  <a:lnTo>
                    <a:pt x="29" y="36"/>
                  </a:lnTo>
                  <a:lnTo>
                    <a:pt x="34" y="0"/>
                  </a:lnTo>
                  <a:lnTo>
                    <a:pt x="29" y="0"/>
                  </a:lnTo>
                  <a:lnTo>
                    <a:pt x="24" y="34"/>
                  </a:lnTo>
                  <a:lnTo>
                    <a:pt x="19" y="65"/>
                  </a:lnTo>
                  <a:lnTo>
                    <a:pt x="13" y="97"/>
                  </a:lnTo>
                  <a:lnTo>
                    <a:pt x="0" y="139"/>
                  </a:lnTo>
                  <a:lnTo>
                    <a:pt x="6" y="139"/>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38" name="Freeform 15"/>
            <p:cNvSpPr>
              <a:spLocks/>
            </p:cNvSpPr>
            <p:nvPr/>
          </p:nvSpPr>
          <p:spPr bwMode="auto">
            <a:xfrm>
              <a:off x="598" y="533"/>
              <a:ext cx="90" cy="189"/>
            </a:xfrm>
            <a:custGeom>
              <a:avLst/>
              <a:gdLst>
                <a:gd name="T0" fmla="*/ 5 w 90"/>
                <a:gd name="T1" fmla="*/ 189 h 189"/>
                <a:gd name="T2" fmla="*/ 5 w 90"/>
                <a:gd name="T3" fmla="*/ 189 h 189"/>
                <a:gd name="T4" fmla="*/ 18 w 90"/>
                <a:gd name="T5" fmla="*/ 168 h 189"/>
                <a:gd name="T6" fmla="*/ 30 w 90"/>
                <a:gd name="T7" fmla="*/ 144 h 189"/>
                <a:gd name="T8" fmla="*/ 43 w 90"/>
                <a:gd name="T9" fmla="*/ 119 h 189"/>
                <a:gd name="T10" fmla="*/ 54 w 90"/>
                <a:gd name="T11" fmla="*/ 97 h 189"/>
                <a:gd name="T12" fmla="*/ 64 w 90"/>
                <a:gd name="T13" fmla="*/ 74 h 189"/>
                <a:gd name="T14" fmla="*/ 72 w 90"/>
                <a:gd name="T15" fmla="*/ 50 h 189"/>
                <a:gd name="T16" fmla="*/ 82 w 90"/>
                <a:gd name="T17" fmla="*/ 27 h 189"/>
                <a:gd name="T18" fmla="*/ 90 w 90"/>
                <a:gd name="T19" fmla="*/ 0 h 189"/>
                <a:gd name="T20" fmla="*/ 84 w 90"/>
                <a:gd name="T21" fmla="*/ 0 h 189"/>
                <a:gd name="T22" fmla="*/ 77 w 90"/>
                <a:gd name="T23" fmla="*/ 23 h 189"/>
                <a:gd name="T24" fmla="*/ 67 w 90"/>
                <a:gd name="T25" fmla="*/ 49 h 189"/>
                <a:gd name="T26" fmla="*/ 58 w 90"/>
                <a:gd name="T27" fmla="*/ 70 h 189"/>
                <a:gd name="T28" fmla="*/ 48 w 90"/>
                <a:gd name="T29" fmla="*/ 94 h 189"/>
                <a:gd name="T30" fmla="*/ 38 w 90"/>
                <a:gd name="T31" fmla="*/ 119 h 189"/>
                <a:gd name="T32" fmla="*/ 26 w 90"/>
                <a:gd name="T33" fmla="*/ 141 h 189"/>
                <a:gd name="T34" fmla="*/ 13 w 90"/>
                <a:gd name="T35" fmla="*/ 164 h 189"/>
                <a:gd name="T36" fmla="*/ 0 w 90"/>
                <a:gd name="T37" fmla="*/ 188 h 189"/>
                <a:gd name="T38" fmla="*/ 0 w 90"/>
                <a:gd name="T39" fmla="*/ 188 h 189"/>
                <a:gd name="T40" fmla="*/ 5 w 90"/>
                <a:gd name="T41" fmla="*/ 189 h 18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0" h="189">
                  <a:moveTo>
                    <a:pt x="5" y="189"/>
                  </a:moveTo>
                  <a:lnTo>
                    <a:pt x="5" y="189"/>
                  </a:lnTo>
                  <a:lnTo>
                    <a:pt x="18" y="168"/>
                  </a:lnTo>
                  <a:lnTo>
                    <a:pt x="30" y="144"/>
                  </a:lnTo>
                  <a:lnTo>
                    <a:pt x="43" y="119"/>
                  </a:lnTo>
                  <a:lnTo>
                    <a:pt x="54" y="97"/>
                  </a:lnTo>
                  <a:lnTo>
                    <a:pt x="64" y="74"/>
                  </a:lnTo>
                  <a:lnTo>
                    <a:pt x="72" y="50"/>
                  </a:lnTo>
                  <a:lnTo>
                    <a:pt x="82" y="27"/>
                  </a:lnTo>
                  <a:lnTo>
                    <a:pt x="90" y="0"/>
                  </a:lnTo>
                  <a:lnTo>
                    <a:pt x="84" y="0"/>
                  </a:lnTo>
                  <a:lnTo>
                    <a:pt x="77" y="23"/>
                  </a:lnTo>
                  <a:lnTo>
                    <a:pt x="67" y="49"/>
                  </a:lnTo>
                  <a:lnTo>
                    <a:pt x="58" y="70"/>
                  </a:lnTo>
                  <a:lnTo>
                    <a:pt x="48" y="94"/>
                  </a:lnTo>
                  <a:lnTo>
                    <a:pt x="38" y="119"/>
                  </a:lnTo>
                  <a:lnTo>
                    <a:pt x="26" y="141"/>
                  </a:lnTo>
                  <a:lnTo>
                    <a:pt x="13" y="164"/>
                  </a:lnTo>
                  <a:lnTo>
                    <a:pt x="0" y="188"/>
                  </a:lnTo>
                  <a:lnTo>
                    <a:pt x="5" y="189"/>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39" name="Freeform 16"/>
            <p:cNvSpPr>
              <a:spLocks/>
            </p:cNvSpPr>
            <p:nvPr/>
          </p:nvSpPr>
          <p:spPr bwMode="auto">
            <a:xfrm>
              <a:off x="491" y="722"/>
              <a:ext cx="113" cy="142"/>
            </a:xfrm>
            <a:custGeom>
              <a:avLst/>
              <a:gdLst>
                <a:gd name="T0" fmla="*/ 2 w 113"/>
                <a:gd name="T1" fmla="*/ 142 h 142"/>
                <a:gd name="T2" fmla="*/ 3 w 113"/>
                <a:gd name="T3" fmla="*/ 140 h 142"/>
                <a:gd name="T4" fmla="*/ 16 w 113"/>
                <a:gd name="T5" fmla="*/ 129 h 142"/>
                <a:gd name="T6" fmla="*/ 44 w 113"/>
                <a:gd name="T7" fmla="*/ 95 h 142"/>
                <a:gd name="T8" fmla="*/ 62 w 113"/>
                <a:gd name="T9" fmla="*/ 74 h 142"/>
                <a:gd name="T10" fmla="*/ 80 w 113"/>
                <a:gd name="T11" fmla="*/ 50 h 142"/>
                <a:gd name="T12" fmla="*/ 97 w 113"/>
                <a:gd name="T13" fmla="*/ 27 h 142"/>
                <a:gd name="T14" fmla="*/ 113 w 113"/>
                <a:gd name="T15" fmla="*/ 1 h 142"/>
                <a:gd name="T16" fmla="*/ 108 w 113"/>
                <a:gd name="T17" fmla="*/ 0 h 142"/>
                <a:gd name="T18" fmla="*/ 92 w 113"/>
                <a:gd name="T19" fmla="*/ 21 h 142"/>
                <a:gd name="T20" fmla="*/ 75 w 113"/>
                <a:gd name="T21" fmla="*/ 46 h 142"/>
                <a:gd name="T22" fmla="*/ 57 w 113"/>
                <a:gd name="T23" fmla="*/ 70 h 142"/>
                <a:gd name="T24" fmla="*/ 39 w 113"/>
                <a:gd name="T25" fmla="*/ 90 h 142"/>
                <a:gd name="T26" fmla="*/ 13 w 113"/>
                <a:gd name="T27" fmla="*/ 124 h 142"/>
                <a:gd name="T28" fmla="*/ 0 w 113"/>
                <a:gd name="T29" fmla="*/ 137 h 142"/>
                <a:gd name="T30" fmla="*/ 3 w 113"/>
                <a:gd name="T31" fmla="*/ 137 h 142"/>
                <a:gd name="T32" fmla="*/ 2 w 113"/>
                <a:gd name="T33" fmla="*/ 142 h 1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13" h="142">
                  <a:moveTo>
                    <a:pt x="2" y="142"/>
                  </a:moveTo>
                  <a:lnTo>
                    <a:pt x="3" y="140"/>
                  </a:lnTo>
                  <a:lnTo>
                    <a:pt x="16" y="129"/>
                  </a:lnTo>
                  <a:lnTo>
                    <a:pt x="44" y="95"/>
                  </a:lnTo>
                  <a:lnTo>
                    <a:pt x="62" y="74"/>
                  </a:lnTo>
                  <a:lnTo>
                    <a:pt x="80" y="50"/>
                  </a:lnTo>
                  <a:lnTo>
                    <a:pt x="97" y="27"/>
                  </a:lnTo>
                  <a:lnTo>
                    <a:pt x="113" y="1"/>
                  </a:lnTo>
                  <a:lnTo>
                    <a:pt x="108" y="0"/>
                  </a:lnTo>
                  <a:lnTo>
                    <a:pt x="92" y="21"/>
                  </a:lnTo>
                  <a:lnTo>
                    <a:pt x="75" y="46"/>
                  </a:lnTo>
                  <a:lnTo>
                    <a:pt x="57" y="70"/>
                  </a:lnTo>
                  <a:lnTo>
                    <a:pt x="39" y="90"/>
                  </a:lnTo>
                  <a:lnTo>
                    <a:pt x="13" y="124"/>
                  </a:lnTo>
                  <a:lnTo>
                    <a:pt x="0" y="137"/>
                  </a:lnTo>
                  <a:lnTo>
                    <a:pt x="3" y="137"/>
                  </a:lnTo>
                  <a:lnTo>
                    <a:pt x="2" y="142"/>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40" name="Freeform 17"/>
            <p:cNvSpPr>
              <a:spLocks/>
            </p:cNvSpPr>
            <p:nvPr/>
          </p:nvSpPr>
          <p:spPr bwMode="auto">
            <a:xfrm>
              <a:off x="449" y="821"/>
              <a:ext cx="43" cy="43"/>
            </a:xfrm>
            <a:custGeom>
              <a:avLst/>
              <a:gdLst>
                <a:gd name="T0" fmla="*/ 0 w 44"/>
                <a:gd name="T1" fmla="*/ 5 h 43"/>
                <a:gd name="T2" fmla="*/ 0 w 44"/>
                <a:gd name="T3" fmla="*/ 5 h 43"/>
                <a:gd name="T4" fmla="*/ 22 w 44"/>
                <a:gd name="T5" fmla="*/ 29 h 43"/>
                <a:gd name="T6" fmla="*/ 40 w 44"/>
                <a:gd name="T7" fmla="*/ 43 h 43"/>
                <a:gd name="T8" fmla="*/ 41 w 44"/>
                <a:gd name="T9" fmla="*/ 38 h 43"/>
                <a:gd name="T10" fmla="*/ 25 w 44"/>
                <a:gd name="T11" fmla="*/ 23 h 43"/>
                <a:gd name="T12" fmla="*/ 5 w 44"/>
                <a:gd name="T13" fmla="*/ 0 h 43"/>
                <a:gd name="T14" fmla="*/ 5 w 44"/>
                <a:gd name="T15" fmla="*/ 0 h 43"/>
                <a:gd name="T16" fmla="*/ 0 w 44"/>
                <a:gd name="T17" fmla="*/ 5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4" h="43">
                  <a:moveTo>
                    <a:pt x="0" y="5"/>
                  </a:moveTo>
                  <a:lnTo>
                    <a:pt x="0" y="5"/>
                  </a:lnTo>
                  <a:lnTo>
                    <a:pt x="25" y="29"/>
                  </a:lnTo>
                  <a:lnTo>
                    <a:pt x="43" y="43"/>
                  </a:lnTo>
                  <a:lnTo>
                    <a:pt x="44" y="38"/>
                  </a:lnTo>
                  <a:lnTo>
                    <a:pt x="28" y="23"/>
                  </a:lnTo>
                  <a:lnTo>
                    <a:pt x="5" y="0"/>
                  </a:lnTo>
                  <a:lnTo>
                    <a:pt x="0" y="5"/>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41" name="Freeform 18"/>
            <p:cNvSpPr>
              <a:spLocks/>
            </p:cNvSpPr>
            <p:nvPr/>
          </p:nvSpPr>
          <p:spPr bwMode="auto">
            <a:xfrm>
              <a:off x="389" y="735"/>
              <a:ext cx="66" cy="91"/>
            </a:xfrm>
            <a:custGeom>
              <a:avLst/>
              <a:gdLst>
                <a:gd name="T0" fmla="*/ 0 w 66"/>
                <a:gd name="T1" fmla="*/ 4 h 90"/>
                <a:gd name="T2" fmla="*/ 0 w 66"/>
                <a:gd name="T3" fmla="*/ 4 h 90"/>
                <a:gd name="T4" fmla="*/ 13 w 66"/>
                <a:gd name="T5" fmla="*/ 27 h 90"/>
                <a:gd name="T6" fmla="*/ 27 w 66"/>
                <a:gd name="T7" fmla="*/ 48 h 90"/>
                <a:gd name="T8" fmla="*/ 35 w 66"/>
                <a:gd name="T9" fmla="*/ 64 h 90"/>
                <a:gd name="T10" fmla="*/ 45 w 66"/>
                <a:gd name="T11" fmla="*/ 73 h 90"/>
                <a:gd name="T12" fmla="*/ 54 w 66"/>
                <a:gd name="T13" fmla="*/ 86 h 90"/>
                <a:gd name="T14" fmla="*/ 61 w 66"/>
                <a:gd name="T15" fmla="*/ 93 h 90"/>
                <a:gd name="T16" fmla="*/ 66 w 66"/>
                <a:gd name="T17" fmla="*/ 88 h 90"/>
                <a:gd name="T18" fmla="*/ 59 w 66"/>
                <a:gd name="T19" fmla="*/ 81 h 90"/>
                <a:gd name="T20" fmla="*/ 48 w 66"/>
                <a:gd name="T21" fmla="*/ 68 h 90"/>
                <a:gd name="T22" fmla="*/ 40 w 66"/>
                <a:gd name="T23" fmla="*/ 59 h 90"/>
                <a:gd name="T24" fmla="*/ 30 w 66"/>
                <a:gd name="T25" fmla="*/ 43 h 90"/>
                <a:gd name="T26" fmla="*/ 18 w 66"/>
                <a:gd name="T27" fmla="*/ 25 h 90"/>
                <a:gd name="T28" fmla="*/ 5 w 66"/>
                <a:gd name="T29" fmla="*/ 0 h 90"/>
                <a:gd name="T30" fmla="*/ 5 w 66"/>
                <a:gd name="T31" fmla="*/ 0 h 90"/>
                <a:gd name="T32" fmla="*/ 0 w 66"/>
                <a:gd name="T33" fmla="*/ 4 h 9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6" h="90">
                  <a:moveTo>
                    <a:pt x="0" y="4"/>
                  </a:moveTo>
                  <a:lnTo>
                    <a:pt x="0" y="4"/>
                  </a:lnTo>
                  <a:lnTo>
                    <a:pt x="13" y="27"/>
                  </a:lnTo>
                  <a:lnTo>
                    <a:pt x="27" y="45"/>
                  </a:lnTo>
                  <a:lnTo>
                    <a:pt x="35" y="61"/>
                  </a:lnTo>
                  <a:lnTo>
                    <a:pt x="45" y="70"/>
                  </a:lnTo>
                  <a:lnTo>
                    <a:pt x="54" y="83"/>
                  </a:lnTo>
                  <a:lnTo>
                    <a:pt x="61" y="90"/>
                  </a:lnTo>
                  <a:lnTo>
                    <a:pt x="66" y="85"/>
                  </a:lnTo>
                  <a:lnTo>
                    <a:pt x="59" y="78"/>
                  </a:lnTo>
                  <a:lnTo>
                    <a:pt x="48" y="65"/>
                  </a:lnTo>
                  <a:lnTo>
                    <a:pt x="40" y="56"/>
                  </a:lnTo>
                  <a:lnTo>
                    <a:pt x="30" y="43"/>
                  </a:lnTo>
                  <a:lnTo>
                    <a:pt x="18" y="25"/>
                  </a:lnTo>
                  <a:lnTo>
                    <a:pt x="5" y="0"/>
                  </a:lnTo>
                  <a:lnTo>
                    <a:pt x="0" y="4"/>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42" name="Freeform 19"/>
            <p:cNvSpPr>
              <a:spLocks/>
            </p:cNvSpPr>
            <p:nvPr/>
          </p:nvSpPr>
          <p:spPr bwMode="auto">
            <a:xfrm>
              <a:off x="290" y="565"/>
              <a:ext cx="104" cy="174"/>
            </a:xfrm>
            <a:custGeom>
              <a:avLst/>
              <a:gdLst>
                <a:gd name="T0" fmla="*/ 0 w 103"/>
                <a:gd name="T1" fmla="*/ 4 h 174"/>
                <a:gd name="T2" fmla="*/ 0 w 103"/>
                <a:gd name="T3" fmla="*/ 4 h 174"/>
                <a:gd name="T4" fmla="*/ 11 w 103"/>
                <a:gd name="T5" fmla="*/ 36 h 174"/>
                <a:gd name="T6" fmla="*/ 23 w 103"/>
                <a:gd name="T7" fmla="*/ 62 h 174"/>
                <a:gd name="T8" fmla="*/ 34 w 103"/>
                <a:gd name="T9" fmla="*/ 82 h 174"/>
                <a:gd name="T10" fmla="*/ 44 w 103"/>
                <a:gd name="T11" fmla="*/ 98 h 174"/>
                <a:gd name="T12" fmla="*/ 60 w 103"/>
                <a:gd name="T13" fmla="*/ 114 h 174"/>
                <a:gd name="T14" fmla="*/ 73 w 103"/>
                <a:gd name="T15" fmla="*/ 130 h 174"/>
                <a:gd name="T16" fmla="*/ 85 w 103"/>
                <a:gd name="T17" fmla="*/ 150 h 174"/>
                <a:gd name="T18" fmla="*/ 101 w 103"/>
                <a:gd name="T19" fmla="*/ 174 h 174"/>
                <a:gd name="T20" fmla="*/ 106 w 103"/>
                <a:gd name="T21" fmla="*/ 170 h 174"/>
                <a:gd name="T22" fmla="*/ 91 w 103"/>
                <a:gd name="T23" fmla="*/ 147 h 174"/>
                <a:gd name="T24" fmla="*/ 77 w 103"/>
                <a:gd name="T25" fmla="*/ 127 h 174"/>
                <a:gd name="T26" fmla="*/ 65 w 103"/>
                <a:gd name="T27" fmla="*/ 110 h 174"/>
                <a:gd name="T28" fmla="*/ 51 w 103"/>
                <a:gd name="T29" fmla="*/ 96 h 174"/>
                <a:gd name="T30" fmla="*/ 39 w 103"/>
                <a:gd name="T31" fmla="*/ 78 h 174"/>
                <a:gd name="T32" fmla="*/ 28 w 103"/>
                <a:gd name="T33" fmla="*/ 58 h 174"/>
                <a:gd name="T34" fmla="*/ 18 w 103"/>
                <a:gd name="T35" fmla="*/ 35 h 174"/>
                <a:gd name="T36" fmla="*/ 6 w 103"/>
                <a:gd name="T37" fmla="*/ 0 h 174"/>
                <a:gd name="T38" fmla="*/ 6 w 103"/>
                <a:gd name="T39" fmla="*/ 0 h 174"/>
                <a:gd name="T40" fmla="*/ 0 w 103"/>
                <a:gd name="T41" fmla="*/ 4 h 17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3" h="174">
                  <a:moveTo>
                    <a:pt x="0" y="4"/>
                  </a:moveTo>
                  <a:lnTo>
                    <a:pt x="0" y="4"/>
                  </a:lnTo>
                  <a:lnTo>
                    <a:pt x="11" y="36"/>
                  </a:lnTo>
                  <a:lnTo>
                    <a:pt x="23" y="62"/>
                  </a:lnTo>
                  <a:lnTo>
                    <a:pt x="34" y="82"/>
                  </a:lnTo>
                  <a:lnTo>
                    <a:pt x="44" y="98"/>
                  </a:lnTo>
                  <a:lnTo>
                    <a:pt x="57" y="114"/>
                  </a:lnTo>
                  <a:lnTo>
                    <a:pt x="70" y="130"/>
                  </a:lnTo>
                  <a:lnTo>
                    <a:pt x="82" y="150"/>
                  </a:lnTo>
                  <a:lnTo>
                    <a:pt x="98" y="174"/>
                  </a:lnTo>
                  <a:lnTo>
                    <a:pt x="103" y="170"/>
                  </a:lnTo>
                  <a:lnTo>
                    <a:pt x="88" y="147"/>
                  </a:lnTo>
                  <a:lnTo>
                    <a:pt x="74" y="127"/>
                  </a:lnTo>
                  <a:lnTo>
                    <a:pt x="62" y="110"/>
                  </a:lnTo>
                  <a:lnTo>
                    <a:pt x="51" y="96"/>
                  </a:lnTo>
                  <a:lnTo>
                    <a:pt x="39" y="78"/>
                  </a:lnTo>
                  <a:lnTo>
                    <a:pt x="28" y="58"/>
                  </a:lnTo>
                  <a:lnTo>
                    <a:pt x="18" y="35"/>
                  </a:lnTo>
                  <a:lnTo>
                    <a:pt x="6" y="0"/>
                  </a:lnTo>
                  <a:lnTo>
                    <a:pt x="0" y="4"/>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43" name="Freeform 20"/>
            <p:cNvSpPr>
              <a:spLocks/>
            </p:cNvSpPr>
            <p:nvPr/>
          </p:nvSpPr>
          <p:spPr bwMode="auto">
            <a:xfrm>
              <a:off x="246" y="390"/>
              <a:ext cx="50" cy="180"/>
            </a:xfrm>
            <a:custGeom>
              <a:avLst/>
              <a:gdLst>
                <a:gd name="T0" fmla="*/ 0 w 50"/>
                <a:gd name="T1" fmla="*/ 0 h 181"/>
                <a:gd name="T2" fmla="*/ 1 w 50"/>
                <a:gd name="T3" fmla="*/ 0 h 181"/>
                <a:gd name="T4" fmla="*/ 8 w 50"/>
                <a:gd name="T5" fmla="*/ 42 h 181"/>
                <a:gd name="T6" fmla="*/ 14 w 50"/>
                <a:gd name="T7" fmla="*/ 76 h 181"/>
                <a:gd name="T8" fmla="*/ 26 w 50"/>
                <a:gd name="T9" fmla="*/ 117 h 181"/>
                <a:gd name="T10" fmla="*/ 44 w 50"/>
                <a:gd name="T11" fmla="*/ 178 h 181"/>
                <a:gd name="T12" fmla="*/ 50 w 50"/>
                <a:gd name="T13" fmla="*/ 174 h 181"/>
                <a:gd name="T14" fmla="*/ 31 w 50"/>
                <a:gd name="T15" fmla="*/ 115 h 181"/>
                <a:gd name="T16" fmla="*/ 21 w 50"/>
                <a:gd name="T17" fmla="*/ 76 h 181"/>
                <a:gd name="T18" fmla="*/ 13 w 50"/>
                <a:gd name="T19" fmla="*/ 40 h 181"/>
                <a:gd name="T20" fmla="*/ 8 w 50"/>
                <a:gd name="T21" fmla="*/ 0 h 181"/>
                <a:gd name="T22" fmla="*/ 8 w 50"/>
                <a:gd name="T23" fmla="*/ 0 h 181"/>
                <a:gd name="T24" fmla="*/ 0 w 50"/>
                <a:gd name="T25" fmla="*/ 0 h 18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0" h="181">
                  <a:moveTo>
                    <a:pt x="0" y="0"/>
                  </a:moveTo>
                  <a:lnTo>
                    <a:pt x="1" y="0"/>
                  </a:lnTo>
                  <a:lnTo>
                    <a:pt x="8" y="42"/>
                  </a:lnTo>
                  <a:lnTo>
                    <a:pt x="14" y="76"/>
                  </a:lnTo>
                  <a:lnTo>
                    <a:pt x="26" y="120"/>
                  </a:lnTo>
                  <a:lnTo>
                    <a:pt x="44" y="181"/>
                  </a:lnTo>
                  <a:lnTo>
                    <a:pt x="50" y="177"/>
                  </a:lnTo>
                  <a:lnTo>
                    <a:pt x="31" y="118"/>
                  </a:lnTo>
                  <a:lnTo>
                    <a:pt x="21" y="76"/>
                  </a:lnTo>
                  <a:lnTo>
                    <a:pt x="13" y="40"/>
                  </a:lnTo>
                  <a:lnTo>
                    <a:pt x="8" y="0"/>
                  </a:lnTo>
                  <a:lnTo>
                    <a:pt x="0" y="0"/>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44" name="Freeform 21"/>
            <p:cNvSpPr>
              <a:spLocks/>
            </p:cNvSpPr>
            <p:nvPr/>
          </p:nvSpPr>
          <p:spPr bwMode="auto">
            <a:xfrm>
              <a:off x="241" y="240"/>
              <a:ext cx="12" cy="149"/>
            </a:xfrm>
            <a:custGeom>
              <a:avLst/>
              <a:gdLst>
                <a:gd name="T0" fmla="*/ 4 w 12"/>
                <a:gd name="T1" fmla="*/ 0 h 148"/>
                <a:gd name="T2" fmla="*/ 0 w 12"/>
                <a:gd name="T3" fmla="*/ 6 h 148"/>
                <a:gd name="T4" fmla="*/ 0 w 12"/>
                <a:gd name="T5" fmla="*/ 19 h 148"/>
                <a:gd name="T6" fmla="*/ 0 w 12"/>
                <a:gd name="T7" fmla="*/ 56 h 148"/>
                <a:gd name="T8" fmla="*/ 2 w 12"/>
                <a:gd name="T9" fmla="*/ 106 h 148"/>
                <a:gd name="T10" fmla="*/ 4 w 12"/>
                <a:gd name="T11" fmla="*/ 151 h 148"/>
                <a:gd name="T12" fmla="*/ 12 w 12"/>
                <a:gd name="T13" fmla="*/ 151 h 148"/>
                <a:gd name="T14" fmla="*/ 7 w 12"/>
                <a:gd name="T15" fmla="*/ 106 h 148"/>
                <a:gd name="T16" fmla="*/ 5 w 12"/>
                <a:gd name="T17" fmla="*/ 56 h 148"/>
                <a:gd name="T18" fmla="*/ 5 w 12"/>
                <a:gd name="T19" fmla="*/ 19 h 148"/>
                <a:gd name="T20" fmla="*/ 5 w 12"/>
                <a:gd name="T21" fmla="*/ 6 h 148"/>
                <a:gd name="T22" fmla="*/ 4 w 12"/>
                <a:gd name="T23" fmla="*/ 8 h 148"/>
                <a:gd name="T24" fmla="*/ 4 w 12"/>
                <a:gd name="T25" fmla="*/ 0 h 148"/>
                <a:gd name="T26" fmla="*/ 0 w 12"/>
                <a:gd name="T27" fmla="*/ 0 h 148"/>
                <a:gd name="T28" fmla="*/ 0 w 12"/>
                <a:gd name="T29" fmla="*/ 6 h 148"/>
                <a:gd name="T30" fmla="*/ 4 w 12"/>
                <a:gd name="T31" fmla="*/ 0 h 1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 h="148">
                  <a:moveTo>
                    <a:pt x="4" y="0"/>
                  </a:moveTo>
                  <a:lnTo>
                    <a:pt x="0" y="6"/>
                  </a:lnTo>
                  <a:lnTo>
                    <a:pt x="0" y="19"/>
                  </a:lnTo>
                  <a:lnTo>
                    <a:pt x="0" y="56"/>
                  </a:lnTo>
                  <a:lnTo>
                    <a:pt x="2" y="103"/>
                  </a:lnTo>
                  <a:lnTo>
                    <a:pt x="4" y="148"/>
                  </a:lnTo>
                  <a:lnTo>
                    <a:pt x="12" y="148"/>
                  </a:lnTo>
                  <a:lnTo>
                    <a:pt x="7" y="103"/>
                  </a:lnTo>
                  <a:lnTo>
                    <a:pt x="5" y="56"/>
                  </a:lnTo>
                  <a:lnTo>
                    <a:pt x="5" y="19"/>
                  </a:lnTo>
                  <a:lnTo>
                    <a:pt x="5" y="6"/>
                  </a:lnTo>
                  <a:lnTo>
                    <a:pt x="4" y="8"/>
                  </a:lnTo>
                  <a:lnTo>
                    <a:pt x="4" y="0"/>
                  </a:lnTo>
                  <a:lnTo>
                    <a:pt x="0" y="0"/>
                  </a:lnTo>
                  <a:lnTo>
                    <a:pt x="0" y="6"/>
                  </a:lnTo>
                  <a:lnTo>
                    <a:pt x="4" y="0"/>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45" name="Freeform 22"/>
            <p:cNvSpPr>
              <a:spLocks/>
            </p:cNvSpPr>
            <p:nvPr/>
          </p:nvSpPr>
          <p:spPr bwMode="auto">
            <a:xfrm>
              <a:off x="146" y="197"/>
              <a:ext cx="514" cy="654"/>
            </a:xfrm>
            <a:custGeom>
              <a:avLst/>
              <a:gdLst>
                <a:gd name="T0" fmla="*/ 510 w 514"/>
                <a:gd name="T1" fmla="*/ 2 h 655"/>
                <a:gd name="T2" fmla="*/ 511 w 514"/>
                <a:gd name="T3" fmla="*/ 0 h 655"/>
                <a:gd name="T4" fmla="*/ 513 w 514"/>
                <a:gd name="T5" fmla="*/ 2 h 655"/>
                <a:gd name="T6" fmla="*/ 513 w 514"/>
                <a:gd name="T7" fmla="*/ 17 h 655"/>
                <a:gd name="T8" fmla="*/ 508 w 514"/>
                <a:gd name="T9" fmla="*/ 60 h 655"/>
                <a:gd name="T10" fmla="*/ 506 w 514"/>
                <a:gd name="T11" fmla="*/ 105 h 655"/>
                <a:gd name="T12" fmla="*/ 503 w 514"/>
                <a:gd name="T13" fmla="*/ 141 h 655"/>
                <a:gd name="T14" fmla="*/ 498 w 514"/>
                <a:gd name="T15" fmla="*/ 181 h 655"/>
                <a:gd name="T16" fmla="*/ 492 w 514"/>
                <a:gd name="T17" fmla="*/ 215 h 655"/>
                <a:gd name="T18" fmla="*/ 485 w 514"/>
                <a:gd name="T19" fmla="*/ 249 h 655"/>
                <a:gd name="T20" fmla="*/ 475 w 514"/>
                <a:gd name="T21" fmla="*/ 287 h 655"/>
                <a:gd name="T22" fmla="*/ 464 w 514"/>
                <a:gd name="T23" fmla="*/ 335 h 655"/>
                <a:gd name="T24" fmla="*/ 441 w 514"/>
                <a:gd name="T25" fmla="*/ 405 h 655"/>
                <a:gd name="T26" fmla="*/ 421 w 514"/>
                <a:gd name="T27" fmla="*/ 452 h 655"/>
                <a:gd name="T28" fmla="*/ 396 w 514"/>
                <a:gd name="T29" fmla="*/ 501 h 655"/>
                <a:gd name="T30" fmla="*/ 359 w 514"/>
                <a:gd name="T31" fmla="*/ 553 h 655"/>
                <a:gd name="T32" fmla="*/ 316 w 514"/>
                <a:gd name="T33" fmla="*/ 602 h 655"/>
                <a:gd name="T34" fmla="*/ 280 w 514"/>
                <a:gd name="T35" fmla="*/ 638 h 655"/>
                <a:gd name="T36" fmla="*/ 269 w 514"/>
                <a:gd name="T37" fmla="*/ 649 h 655"/>
                <a:gd name="T38" fmla="*/ 265 w 514"/>
                <a:gd name="T39" fmla="*/ 652 h 655"/>
                <a:gd name="T40" fmla="*/ 259 w 514"/>
                <a:gd name="T41" fmla="*/ 647 h 655"/>
                <a:gd name="T42" fmla="*/ 247 w 514"/>
                <a:gd name="T43" fmla="*/ 638 h 655"/>
                <a:gd name="T44" fmla="*/ 226 w 514"/>
                <a:gd name="T45" fmla="*/ 622 h 655"/>
                <a:gd name="T46" fmla="*/ 218 w 514"/>
                <a:gd name="T47" fmla="*/ 613 h 655"/>
                <a:gd name="T48" fmla="*/ 206 w 514"/>
                <a:gd name="T49" fmla="*/ 597 h 655"/>
                <a:gd name="T50" fmla="*/ 185 w 514"/>
                <a:gd name="T51" fmla="*/ 573 h 655"/>
                <a:gd name="T52" fmla="*/ 160 w 514"/>
                <a:gd name="T53" fmla="*/ 535 h 655"/>
                <a:gd name="T54" fmla="*/ 116 w 514"/>
                <a:gd name="T55" fmla="*/ 459 h 655"/>
                <a:gd name="T56" fmla="*/ 82 w 514"/>
                <a:gd name="T57" fmla="*/ 387 h 655"/>
                <a:gd name="T58" fmla="*/ 65 w 514"/>
                <a:gd name="T59" fmla="*/ 346 h 655"/>
                <a:gd name="T60" fmla="*/ 47 w 514"/>
                <a:gd name="T61" fmla="*/ 293 h 655"/>
                <a:gd name="T62" fmla="*/ 24 w 514"/>
                <a:gd name="T63" fmla="*/ 206 h 655"/>
                <a:gd name="T64" fmla="*/ 11 w 514"/>
                <a:gd name="T65" fmla="*/ 132 h 655"/>
                <a:gd name="T66" fmla="*/ 5 w 514"/>
                <a:gd name="T67" fmla="*/ 82 h 655"/>
                <a:gd name="T68" fmla="*/ 1 w 514"/>
                <a:gd name="T69" fmla="*/ 35 h 655"/>
                <a:gd name="T70" fmla="*/ 0 w 514"/>
                <a:gd name="T71" fmla="*/ 11 h 655"/>
                <a:gd name="T72" fmla="*/ 1 w 514"/>
                <a:gd name="T73" fmla="*/ 2 h 65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14" h="655">
                  <a:moveTo>
                    <a:pt x="1" y="2"/>
                  </a:moveTo>
                  <a:lnTo>
                    <a:pt x="510" y="2"/>
                  </a:lnTo>
                  <a:lnTo>
                    <a:pt x="511" y="2"/>
                  </a:lnTo>
                  <a:lnTo>
                    <a:pt x="511" y="0"/>
                  </a:lnTo>
                  <a:lnTo>
                    <a:pt x="513" y="0"/>
                  </a:lnTo>
                  <a:lnTo>
                    <a:pt x="513" y="2"/>
                  </a:lnTo>
                  <a:lnTo>
                    <a:pt x="514" y="8"/>
                  </a:lnTo>
                  <a:lnTo>
                    <a:pt x="513" y="17"/>
                  </a:lnTo>
                  <a:lnTo>
                    <a:pt x="511" y="29"/>
                  </a:lnTo>
                  <a:lnTo>
                    <a:pt x="508" y="60"/>
                  </a:lnTo>
                  <a:lnTo>
                    <a:pt x="508" y="89"/>
                  </a:lnTo>
                  <a:lnTo>
                    <a:pt x="506" y="105"/>
                  </a:lnTo>
                  <a:lnTo>
                    <a:pt x="505" y="121"/>
                  </a:lnTo>
                  <a:lnTo>
                    <a:pt x="503" y="141"/>
                  </a:lnTo>
                  <a:lnTo>
                    <a:pt x="500" y="161"/>
                  </a:lnTo>
                  <a:lnTo>
                    <a:pt x="498" y="181"/>
                  </a:lnTo>
                  <a:lnTo>
                    <a:pt x="495" y="199"/>
                  </a:lnTo>
                  <a:lnTo>
                    <a:pt x="492" y="215"/>
                  </a:lnTo>
                  <a:lnTo>
                    <a:pt x="490" y="231"/>
                  </a:lnTo>
                  <a:lnTo>
                    <a:pt x="485" y="249"/>
                  </a:lnTo>
                  <a:lnTo>
                    <a:pt x="480" y="267"/>
                  </a:lnTo>
                  <a:lnTo>
                    <a:pt x="475" y="287"/>
                  </a:lnTo>
                  <a:lnTo>
                    <a:pt x="469" y="311"/>
                  </a:lnTo>
                  <a:lnTo>
                    <a:pt x="464" y="338"/>
                  </a:lnTo>
                  <a:lnTo>
                    <a:pt x="455" y="361"/>
                  </a:lnTo>
                  <a:lnTo>
                    <a:pt x="441" y="408"/>
                  </a:lnTo>
                  <a:lnTo>
                    <a:pt x="433" y="432"/>
                  </a:lnTo>
                  <a:lnTo>
                    <a:pt x="421" y="455"/>
                  </a:lnTo>
                  <a:lnTo>
                    <a:pt x="410" y="479"/>
                  </a:lnTo>
                  <a:lnTo>
                    <a:pt x="396" y="504"/>
                  </a:lnTo>
                  <a:lnTo>
                    <a:pt x="380" y="529"/>
                  </a:lnTo>
                  <a:lnTo>
                    <a:pt x="359" y="556"/>
                  </a:lnTo>
                  <a:lnTo>
                    <a:pt x="337" y="581"/>
                  </a:lnTo>
                  <a:lnTo>
                    <a:pt x="316" y="605"/>
                  </a:lnTo>
                  <a:lnTo>
                    <a:pt x="295" y="625"/>
                  </a:lnTo>
                  <a:lnTo>
                    <a:pt x="280" y="641"/>
                  </a:lnTo>
                  <a:lnTo>
                    <a:pt x="273" y="646"/>
                  </a:lnTo>
                  <a:lnTo>
                    <a:pt x="269" y="652"/>
                  </a:lnTo>
                  <a:lnTo>
                    <a:pt x="267" y="654"/>
                  </a:lnTo>
                  <a:lnTo>
                    <a:pt x="265" y="655"/>
                  </a:lnTo>
                  <a:lnTo>
                    <a:pt x="264" y="654"/>
                  </a:lnTo>
                  <a:lnTo>
                    <a:pt x="259" y="650"/>
                  </a:lnTo>
                  <a:lnTo>
                    <a:pt x="254" y="646"/>
                  </a:lnTo>
                  <a:lnTo>
                    <a:pt x="247" y="641"/>
                  </a:lnTo>
                  <a:lnTo>
                    <a:pt x="232" y="630"/>
                  </a:lnTo>
                  <a:lnTo>
                    <a:pt x="226" y="625"/>
                  </a:lnTo>
                  <a:lnTo>
                    <a:pt x="223" y="619"/>
                  </a:lnTo>
                  <a:lnTo>
                    <a:pt x="218" y="616"/>
                  </a:lnTo>
                  <a:lnTo>
                    <a:pt x="213" y="609"/>
                  </a:lnTo>
                  <a:lnTo>
                    <a:pt x="206" y="600"/>
                  </a:lnTo>
                  <a:lnTo>
                    <a:pt x="196" y="589"/>
                  </a:lnTo>
                  <a:lnTo>
                    <a:pt x="185" y="576"/>
                  </a:lnTo>
                  <a:lnTo>
                    <a:pt x="173" y="558"/>
                  </a:lnTo>
                  <a:lnTo>
                    <a:pt x="160" y="538"/>
                  </a:lnTo>
                  <a:lnTo>
                    <a:pt x="144" y="515"/>
                  </a:lnTo>
                  <a:lnTo>
                    <a:pt x="116" y="462"/>
                  </a:lnTo>
                  <a:lnTo>
                    <a:pt x="91" y="414"/>
                  </a:lnTo>
                  <a:lnTo>
                    <a:pt x="82" y="390"/>
                  </a:lnTo>
                  <a:lnTo>
                    <a:pt x="72" y="369"/>
                  </a:lnTo>
                  <a:lnTo>
                    <a:pt x="65" y="349"/>
                  </a:lnTo>
                  <a:lnTo>
                    <a:pt x="57" y="331"/>
                  </a:lnTo>
                  <a:lnTo>
                    <a:pt x="47" y="293"/>
                  </a:lnTo>
                  <a:lnTo>
                    <a:pt x="36" y="251"/>
                  </a:lnTo>
                  <a:lnTo>
                    <a:pt x="24" y="206"/>
                  </a:lnTo>
                  <a:lnTo>
                    <a:pt x="16" y="157"/>
                  </a:lnTo>
                  <a:lnTo>
                    <a:pt x="11" y="132"/>
                  </a:lnTo>
                  <a:lnTo>
                    <a:pt x="8" y="107"/>
                  </a:lnTo>
                  <a:lnTo>
                    <a:pt x="5" y="82"/>
                  </a:lnTo>
                  <a:lnTo>
                    <a:pt x="3" y="56"/>
                  </a:lnTo>
                  <a:lnTo>
                    <a:pt x="1" y="35"/>
                  </a:lnTo>
                  <a:lnTo>
                    <a:pt x="0" y="17"/>
                  </a:lnTo>
                  <a:lnTo>
                    <a:pt x="0" y="11"/>
                  </a:lnTo>
                  <a:lnTo>
                    <a:pt x="0" y="6"/>
                  </a:lnTo>
                  <a:lnTo>
                    <a:pt x="1" y="2"/>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46" name="Freeform 23"/>
            <p:cNvSpPr>
              <a:spLocks/>
            </p:cNvSpPr>
            <p:nvPr/>
          </p:nvSpPr>
          <p:spPr bwMode="auto">
            <a:xfrm>
              <a:off x="148" y="199"/>
              <a:ext cx="184" cy="174"/>
            </a:xfrm>
            <a:custGeom>
              <a:avLst/>
              <a:gdLst>
                <a:gd name="T0" fmla="*/ 17 w 184"/>
                <a:gd name="T1" fmla="*/ 0 h 175"/>
                <a:gd name="T2" fmla="*/ 184 w 184"/>
                <a:gd name="T3" fmla="*/ 0 h 175"/>
                <a:gd name="T4" fmla="*/ 182 w 184"/>
                <a:gd name="T5" fmla="*/ 172 h 175"/>
                <a:gd name="T6" fmla="*/ 15 w 184"/>
                <a:gd name="T7" fmla="*/ 172 h 175"/>
                <a:gd name="T8" fmla="*/ 15 w 184"/>
                <a:gd name="T9" fmla="*/ 172 h 175"/>
                <a:gd name="T10" fmla="*/ 17 w 184"/>
                <a:gd name="T11" fmla="*/ 172 h 175"/>
                <a:gd name="T12" fmla="*/ 18 w 184"/>
                <a:gd name="T13" fmla="*/ 169 h 175"/>
                <a:gd name="T14" fmla="*/ 17 w 184"/>
                <a:gd name="T15" fmla="*/ 165 h 175"/>
                <a:gd name="T16" fmla="*/ 15 w 184"/>
                <a:gd name="T17" fmla="*/ 158 h 175"/>
                <a:gd name="T18" fmla="*/ 15 w 184"/>
                <a:gd name="T19" fmla="*/ 154 h 175"/>
                <a:gd name="T20" fmla="*/ 15 w 184"/>
                <a:gd name="T21" fmla="*/ 151 h 175"/>
                <a:gd name="T22" fmla="*/ 15 w 184"/>
                <a:gd name="T23" fmla="*/ 145 h 175"/>
                <a:gd name="T24" fmla="*/ 13 w 184"/>
                <a:gd name="T25" fmla="*/ 136 h 175"/>
                <a:gd name="T26" fmla="*/ 12 w 184"/>
                <a:gd name="T27" fmla="*/ 129 h 175"/>
                <a:gd name="T28" fmla="*/ 10 w 184"/>
                <a:gd name="T29" fmla="*/ 120 h 175"/>
                <a:gd name="T30" fmla="*/ 8 w 184"/>
                <a:gd name="T31" fmla="*/ 109 h 175"/>
                <a:gd name="T32" fmla="*/ 8 w 184"/>
                <a:gd name="T33" fmla="*/ 100 h 175"/>
                <a:gd name="T34" fmla="*/ 7 w 184"/>
                <a:gd name="T35" fmla="*/ 91 h 175"/>
                <a:gd name="T36" fmla="*/ 5 w 184"/>
                <a:gd name="T37" fmla="*/ 85 h 175"/>
                <a:gd name="T38" fmla="*/ 2 w 184"/>
                <a:gd name="T39" fmla="*/ 65 h 175"/>
                <a:gd name="T40" fmla="*/ 2 w 184"/>
                <a:gd name="T41" fmla="*/ 45 h 175"/>
                <a:gd name="T42" fmla="*/ 2 w 184"/>
                <a:gd name="T43" fmla="*/ 40 h 175"/>
                <a:gd name="T44" fmla="*/ 2 w 184"/>
                <a:gd name="T45" fmla="*/ 33 h 175"/>
                <a:gd name="T46" fmla="*/ 2 w 184"/>
                <a:gd name="T47" fmla="*/ 20 h 175"/>
                <a:gd name="T48" fmla="*/ 0 w 184"/>
                <a:gd name="T49" fmla="*/ 11 h 175"/>
                <a:gd name="T50" fmla="*/ 0 w 184"/>
                <a:gd name="T51" fmla="*/ 6 h 175"/>
                <a:gd name="T52" fmla="*/ 0 w 184"/>
                <a:gd name="T53" fmla="*/ 2 h 175"/>
                <a:gd name="T54" fmla="*/ 0 w 184"/>
                <a:gd name="T55" fmla="*/ 0 h 175"/>
                <a:gd name="T56" fmla="*/ 17 w 184"/>
                <a:gd name="T57" fmla="*/ 0 h 17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84" h="175">
                  <a:moveTo>
                    <a:pt x="17" y="0"/>
                  </a:moveTo>
                  <a:lnTo>
                    <a:pt x="184" y="0"/>
                  </a:lnTo>
                  <a:lnTo>
                    <a:pt x="182" y="175"/>
                  </a:lnTo>
                  <a:lnTo>
                    <a:pt x="15" y="175"/>
                  </a:lnTo>
                  <a:lnTo>
                    <a:pt x="17" y="175"/>
                  </a:lnTo>
                  <a:lnTo>
                    <a:pt x="18" y="172"/>
                  </a:lnTo>
                  <a:lnTo>
                    <a:pt x="17" y="168"/>
                  </a:lnTo>
                  <a:lnTo>
                    <a:pt x="15" y="161"/>
                  </a:lnTo>
                  <a:lnTo>
                    <a:pt x="15" y="157"/>
                  </a:lnTo>
                  <a:lnTo>
                    <a:pt x="15" y="154"/>
                  </a:lnTo>
                  <a:lnTo>
                    <a:pt x="15" y="148"/>
                  </a:lnTo>
                  <a:lnTo>
                    <a:pt x="13" y="139"/>
                  </a:lnTo>
                  <a:lnTo>
                    <a:pt x="12" y="132"/>
                  </a:lnTo>
                  <a:lnTo>
                    <a:pt x="10" y="123"/>
                  </a:lnTo>
                  <a:lnTo>
                    <a:pt x="8" y="112"/>
                  </a:lnTo>
                  <a:lnTo>
                    <a:pt x="8" y="103"/>
                  </a:lnTo>
                  <a:lnTo>
                    <a:pt x="7" y="94"/>
                  </a:lnTo>
                  <a:lnTo>
                    <a:pt x="5" y="85"/>
                  </a:lnTo>
                  <a:lnTo>
                    <a:pt x="2" y="65"/>
                  </a:lnTo>
                  <a:lnTo>
                    <a:pt x="2" y="45"/>
                  </a:lnTo>
                  <a:lnTo>
                    <a:pt x="2" y="40"/>
                  </a:lnTo>
                  <a:lnTo>
                    <a:pt x="2" y="33"/>
                  </a:lnTo>
                  <a:lnTo>
                    <a:pt x="2" y="20"/>
                  </a:lnTo>
                  <a:lnTo>
                    <a:pt x="0" y="11"/>
                  </a:lnTo>
                  <a:lnTo>
                    <a:pt x="0" y="6"/>
                  </a:lnTo>
                  <a:lnTo>
                    <a:pt x="0" y="2"/>
                  </a:lnTo>
                  <a:lnTo>
                    <a:pt x="0" y="0"/>
                  </a:lnTo>
                  <a:lnTo>
                    <a:pt x="17" y="0"/>
                  </a:lnTo>
                  <a:close/>
                </a:path>
              </a:pathLst>
            </a:custGeom>
            <a:solidFill>
              <a:srgbClr val="61BFF3"/>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47" name="Freeform 24"/>
            <p:cNvSpPr>
              <a:spLocks/>
            </p:cNvSpPr>
            <p:nvPr/>
          </p:nvSpPr>
          <p:spPr bwMode="auto">
            <a:xfrm>
              <a:off x="160" y="206"/>
              <a:ext cx="59" cy="89"/>
            </a:xfrm>
            <a:custGeom>
              <a:avLst/>
              <a:gdLst>
                <a:gd name="T0" fmla="*/ 20 w 58"/>
                <a:gd name="T1" fmla="*/ 25 h 89"/>
                <a:gd name="T2" fmla="*/ 22 w 58"/>
                <a:gd name="T3" fmla="*/ 24 h 89"/>
                <a:gd name="T4" fmla="*/ 20 w 58"/>
                <a:gd name="T5" fmla="*/ 18 h 89"/>
                <a:gd name="T6" fmla="*/ 20 w 58"/>
                <a:gd name="T7" fmla="*/ 15 h 89"/>
                <a:gd name="T8" fmla="*/ 25 w 58"/>
                <a:gd name="T9" fmla="*/ 13 h 89"/>
                <a:gd name="T10" fmla="*/ 23 w 58"/>
                <a:gd name="T11" fmla="*/ 11 h 89"/>
                <a:gd name="T12" fmla="*/ 27 w 58"/>
                <a:gd name="T13" fmla="*/ 7 h 89"/>
                <a:gd name="T14" fmla="*/ 33 w 58"/>
                <a:gd name="T15" fmla="*/ 6 h 89"/>
                <a:gd name="T16" fmla="*/ 36 w 58"/>
                <a:gd name="T17" fmla="*/ 4 h 89"/>
                <a:gd name="T18" fmla="*/ 43 w 58"/>
                <a:gd name="T19" fmla="*/ 2 h 89"/>
                <a:gd name="T20" fmla="*/ 44 w 58"/>
                <a:gd name="T21" fmla="*/ 4 h 89"/>
                <a:gd name="T22" fmla="*/ 44 w 58"/>
                <a:gd name="T23" fmla="*/ 7 h 89"/>
                <a:gd name="T24" fmla="*/ 44 w 58"/>
                <a:gd name="T25" fmla="*/ 9 h 89"/>
                <a:gd name="T26" fmla="*/ 46 w 58"/>
                <a:gd name="T27" fmla="*/ 27 h 89"/>
                <a:gd name="T28" fmla="*/ 41 w 58"/>
                <a:gd name="T29" fmla="*/ 33 h 89"/>
                <a:gd name="T30" fmla="*/ 36 w 58"/>
                <a:gd name="T31" fmla="*/ 34 h 89"/>
                <a:gd name="T32" fmla="*/ 36 w 58"/>
                <a:gd name="T33" fmla="*/ 42 h 89"/>
                <a:gd name="T34" fmla="*/ 39 w 58"/>
                <a:gd name="T35" fmla="*/ 45 h 89"/>
                <a:gd name="T36" fmla="*/ 41 w 58"/>
                <a:gd name="T37" fmla="*/ 54 h 89"/>
                <a:gd name="T38" fmla="*/ 44 w 58"/>
                <a:gd name="T39" fmla="*/ 33 h 89"/>
                <a:gd name="T40" fmla="*/ 46 w 58"/>
                <a:gd name="T41" fmla="*/ 31 h 89"/>
                <a:gd name="T42" fmla="*/ 49 w 58"/>
                <a:gd name="T43" fmla="*/ 31 h 89"/>
                <a:gd name="T44" fmla="*/ 54 w 58"/>
                <a:gd name="T45" fmla="*/ 31 h 89"/>
                <a:gd name="T46" fmla="*/ 61 w 58"/>
                <a:gd name="T47" fmla="*/ 38 h 89"/>
                <a:gd name="T48" fmla="*/ 54 w 58"/>
                <a:gd name="T49" fmla="*/ 40 h 89"/>
                <a:gd name="T50" fmla="*/ 49 w 58"/>
                <a:gd name="T51" fmla="*/ 34 h 89"/>
                <a:gd name="T52" fmla="*/ 46 w 58"/>
                <a:gd name="T53" fmla="*/ 34 h 89"/>
                <a:gd name="T54" fmla="*/ 44 w 58"/>
                <a:gd name="T55" fmla="*/ 36 h 89"/>
                <a:gd name="T56" fmla="*/ 46 w 58"/>
                <a:gd name="T57" fmla="*/ 40 h 89"/>
                <a:gd name="T58" fmla="*/ 46 w 58"/>
                <a:gd name="T59" fmla="*/ 51 h 89"/>
                <a:gd name="T60" fmla="*/ 39 w 58"/>
                <a:gd name="T61" fmla="*/ 62 h 89"/>
                <a:gd name="T62" fmla="*/ 43 w 58"/>
                <a:gd name="T63" fmla="*/ 81 h 89"/>
                <a:gd name="T64" fmla="*/ 36 w 58"/>
                <a:gd name="T65" fmla="*/ 89 h 89"/>
                <a:gd name="T66" fmla="*/ 23 w 58"/>
                <a:gd name="T67" fmla="*/ 83 h 89"/>
                <a:gd name="T68" fmla="*/ 23 w 58"/>
                <a:gd name="T69" fmla="*/ 78 h 89"/>
                <a:gd name="T70" fmla="*/ 33 w 58"/>
                <a:gd name="T71" fmla="*/ 76 h 89"/>
                <a:gd name="T72" fmla="*/ 33 w 58"/>
                <a:gd name="T73" fmla="*/ 72 h 89"/>
                <a:gd name="T74" fmla="*/ 23 w 58"/>
                <a:gd name="T75" fmla="*/ 72 h 89"/>
                <a:gd name="T76" fmla="*/ 12 w 58"/>
                <a:gd name="T77" fmla="*/ 65 h 89"/>
                <a:gd name="T78" fmla="*/ 9 w 58"/>
                <a:gd name="T79" fmla="*/ 58 h 89"/>
                <a:gd name="T80" fmla="*/ 12 w 58"/>
                <a:gd name="T81" fmla="*/ 54 h 89"/>
                <a:gd name="T82" fmla="*/ 15 w 58"/>
                <a:gd name="T83" fmla="*/ 53 h 89"/>
                <a:gd name="T84" fmla="*/ 18 w 58"/>
                <a:gd name="T85" fmla="*/ 60 h 89"/>
                <a:gd name="T86" fmla="*/ 20 w 58"/>
                <a:gd name="T87" fmla="*/ 60 h 89"/>
                <a:gd name="T88" fmla="*/ 18 w 58"/>
                <a:gd name="T89" fmla="*/ 51 h 89"/>
                <a:gd name="T90" fmla="*/ 23 w 58"/>
                <a:gd name="T91" fmla="*/ 51 h 89"/>
                <a:gd name="T92" fmla="*/ 23 w 58"/>
                <a:gd name="T93" fmla="*/ 47 h 89"/>
                <a:gd name="T94" fmla="*/ 17 w 58"/>
                <a:gd name="T95" fmla="*/ 47 h 89"/>
                <a:gd name="T96" fmla="*/ 0 w 58"/>
                <a:gd name="T97" fmla="*/ 43 h 89"/>
                <a:gd name="T98" fmla="*/ 4 w 58"/>
                <a:gd name="T99" fmla="*/ 31 h 89"/>
                <a:gd name="T100" fmla="*/ 7 w 58"/>
                <a:gd name="T101" fmla="*/ 34 h 89"/>
                <a:gd name="T102" fmla="*/ 10 w 58"/>
                <a:gd name="T103" fmla="*/ 40 h 89"/>
                <a:gd name="T104" fmla="*/ 15 w 58"/>
                <a:gd name="T105" fmla="*/ 38 h 89"/>
                <a:gd name="T106" fmla="*/ 14 w 58"/>
                <a:gd name="T107" fmla="*/ 34 h 89"/>
                <a:gd name="T108" fmla="*/ 10 w 58"/>
                <a:gd name="T109" fmla="*/ 31 h 89"/>
                <a:gd name="T110" fmla="*/ 7 w 58"/>
                <a:gd name="T111" fmla="*/ 25 h 89"/>
                <a:gd name="T112" fmla="*/ 5 w 58"/>
                <a:gd name="T113" fmla="*/ 20 h 89"/>
                <a:gd name="T114" fmla="*/ 7 w 58"/>
                <a:gd name="T115" fmla="*/ 15 h 89"/>
                <a:gd name="T116" fmla="*/ 12 w 58"/>
                <a:gd name="T117" fmla="*/ 15 h 89"/>
                <a:gd name="T118" fmla="*/ 15 w 58"/>
                <a:gd name="T119" fmla="*/ 24 h 8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58" h="89">
                  <a:moveTo>
                    <a:pt x="15" y="24"/>
                  </a:moveTo>
                  <a:lnTo>
                    <a:pt x="15" y="24"/>
                  </a:lnTo>
                  <a:lnTo>
                    <a:pt x="15" y="25"/>
                  </a:lnTo>
                  <a:lnTo>
                    <a:pt x="17" y="25"/>
                  </a:lnTo>
                  <a:lnTo>
                    <a:pt x="20" y="25"/>
                  </a:lnTo>
                  <a:lnTo>
                    <a:pt x="20" y="24"/>
                  </a:lnTo>
                  <a:lnTo>
                    <a:pt x="22" y="24"/>
                  </a:lnTo>
                  <a:lnTo>
                    <a:pt x="22" y="20"/>
                  </a:lnTo>
                  <a:lnTo>
                    <a:pt x="20" y="20"/>
                  </a:lnTo>
                  <a:lnTo>
                    <a:pt x="20" y="18"/>
                  </a:lnTo>
                  <a:lnTo>
                    <a:pt x="20" y="16"/>
                  </a:lnTo>
                  <a:lnTo>
                    <a:pt x="18" y="16"/>
                  </a:lnTo>
                  <a:lnTo>
                    <a:pt x="20" y="16"/>
                  </a:lnTo>
                  <a:lnTo>
                    <a:pt x="20" y="15"/>
                  </a:lnTo>
                  <a:lnTo>
                    <a:pt x="22" y="15"/>
                  </a:lnTo>
                  <a:lnTo>
                    <a:pt x="23" y="15"/>
                  </a:lnTo>
                  <a:lnTo>
                    <a:pt x="25" y="15"/>
                  </a:lnTo>
                  <a:lnTo>
                    <a:pt x="25" y="13"/>
                  </a:lnTo>
                  <a:lnTo>
                    <a:pt x="23" y="13"/>
                  </a:lnTo>
                  <a:lnTo>
                    <a:pt x="23" y="11"/>
                  </a:lnTo>
                  <a:lnTo>
                    <a:pt x="25" y="11"/>
                  </a:lnTo>
                  <a:lnTo>
                    <a:pt x="25" y="9"/>
                  </a:lnTo>
                  <a:lnTo>
                    <a:pt x="27" y="9"/>
                  </a:lnTo>
                  <a:lnTo>
                    <a:pt x="27" y="7"/>
                  </a:lnTo>
                  <a:lnTo>
                    <a:pt x="28" y="7"/>
                  </a:lnTo>
                  <a:lnTo>
                    <a:pt x="28" y="6"/>
                  </a:lnTo>
                  <a:lnTo>
                    <a:pt x="30" y="6"/>
                  </a:lnTo>
                  <a:lnTo>
                    <a:pt x="32" y="6"/>
                  </a:lnTo>
                  <a:lnTo>
                    <a:pt x="32" y="4"/>
                  </a:lnTo>
                  <a:lnTo>
                    <a:pt x="33" y="4"/>
                  </a:lnTo>
                  <a:lnTo>
                    <a:pt x="33" y="2"/>
                  </a:lnTo>
                  <a:lnTo>
                    <a:pt x="35" y="0"/>
                  </a:lnTo>
                  <a:lnTo>
                    <a:pt x="36" y="0"/>
                  </a:lnTo>
                  <a:lnTo>
                    <a:pt x="40" y="2"/>
                  </a:lnTo>
                  <a:lnTo>
                    <a:pt x="40" y="4"/>
                  </a:lnTo>
                  <a:lnTo>
                    <a:pt x="41" y="4"/>
                  </a:lnTo>
                  <a:lnTo>
                    <a:pt x="41" y="6"/>
                  </a:lnTo>
                  <a:lnTo>
                    <a:pt x="41" y="7"/>
                  </a:lnTo>
                  <a:lnTo>
                    <a:pt x="41" y="9"/>
                  </a:lnTo>
                  <a:lnTo>
                    <a:pt x="43" y="11"/>
                  </a:lnTo>
                  <a:lnTo>
                    <a:pt x="41" y="11"/>
                  </a:lnTo>
                  <a:lnTo>
                    <a:pt x="43" y="13"/>
                  </a:lnTo>
                  <a:lnTo>
                    <a:pt x="45" y="15"/>
                  </a:lnTo>
                  <a:lnTo>
                    <a:pt x="45" y="18"/>
                  </a:lnTo>
                  <a:lnTo>
                    <a:pt x="45" y="20"/>
                  </a:lnTo>
                  <a:lnTo>
                    <a:pt x="43" y="22"/>
                  </a:lnTo>
                  <a:lnTo>
                    <a:pt x="43" y="25"/>
                  </a:lnTo>
                  <a:lnTo>
                    <a:pt x="43" y="27"/>
                  </a:lnTo>
                  <a:lnTo>
                    <a:pt x="41" y="29"/>
                  </a:lnTo>
                  <a:lnTo>
                    <a:pt x="41" y="31"/>
                  </a:lnTo>
                  <a:lnTo>
                    <a:pt x="40" y="31"/>
                  </a:lnTo>
                  <a:lnTo>
                    <a:pt x="38" y="33"/>
                  </a:lnTo>
                  <a:lnTo>
                    <a:pt x="36" y="33"/>
                  </a:lnTo>
                  <a:lnTo>
                    <a:pt x="35" y="33"/>
                  </a:lnTo>
                  <a:lnTo>
                    <a:pt x="35" y="34"/>
                  </a:lnTo>
                  <a:lnTo>
                    <a:pt x="33" y="34"/>
                  </a:lnTo>
                  <a:lnTo>
                    <a:pt x="33" y="36"/>
                  </a:lnTo>
                  <a:lnTo>
                    <a:pt x="33" y="40"/>
                  </a:lnTo>
                  <a:lnTo>
                    <a:pt x="33" y="42"/>
                  </a:lnTo>
                  <a:lnTo>
                    <a:pt x="33" y="43"/>
                  </a:lnTo>
                  <a:lnTo>
                    <a:pt x="35" y="43"/>
                  </a:lnTo>
                  <a:lnTo>
                    <a:pt x="35" y="45"/>
                  </a:lnTo>
                  <a:lnTo>
                    <a:pt x="36" y="45"/>
                  </a:lnTo>
                  <a:lnTo>
                    <a:pt x="36" y="47"/>
                  </a:lnTo>
                  <a:lnTo>
                    <a:pt x="36" y="49"/>
                  </a:lnTo>
                  <a:lnTo>
                    <a:pt x="36" y="51"/>
                  </a:lnTo>
                  <a:lnTo>
                    <a:pt x="38" y="51"/>
                  </a:lnTo>
                  <a:lnTo>
                    <a:pt x="38" y="53"/>
                  </a:lnTo>
                  <a:lnTo>
                    <a:pt x="38" y="54"/>
                  </a:lnTo>
                  <a:lnTo>
                    <a:pt x="38" y="56"/>
                  </a:lnTo>
                  <a:lnTo>
                    <a:pt x="40" y="56"/>
                  </a:lnTo>
                  <a:lnTo>
                    <a:pt x="41" y="54"/>
                  </a:lnTo>
                  <a:lnTo>
                    <a:pt x="41" y="33"/>
                  </a:lnTo>
                  <a:lnTo>
                    <a:pt x="41" y="31"/>
                  </a:lnTo>
                  <a:lnTo>
                    <a:pt x="43" y="31"/>
                  </a:lnTo>
                  <a:lnTo>
                    <a:pt x="45" y="31"/>
                  </a:lnTo>
                  <a:lnTo>
                    <a:pt x="46" y="31"/>
                  </a:lnTo>
                  <a:lnTo>
                    <a:pt x="48" y="31"/>
                  </a:lnTo>
                  <a:lnTo>
                    <a:pt x="48" y="29"/>
                  </a:lnTo>
                  <a:lnTo>
                    <a:pt x="50" y="31"/>
                  </a:lnTo>
                  <a:lnTo>
                    <a:pt x="51" y="31"/>
                  </a:lnTo>
                  <a:lnTo>
                    <a:pt x="53" y="33"/>
                  </a:lnTo>
                  <a:lnTo>
                    <a:pt x="55" y="34"/>
                  </a:lnTo>
                  <a:lnTo>
                    <a:pt x="56" y="36"/>
                  </a:lnTo>
                  <a:lnTo>
                    <a:pt x="58" y="36"/>
                  </a:lnTo>
                  <a:lnTo>
                    <a:pt x="58" y="38"/>
                  </a:lnTo>
                  <a:lnTo>
                    <a:pt x="56" y="38"/>
                  </a:lnTo>
                  <a:lnTo>
                    <a:pt x="56" y="40"/>
                  </a:lnTo>
                  <a:lnTo>
                    <a:pt x="55" y="40"/>
                  </a:lnTo>
                  <a:lnTo>
                    <a:pt x="51" y="40"/>
                  </a:lnTo>
                  <a:lnTo>
                    <a:pt x="50" y="40"/>
                  </a:lnTo>
                  <a:lnTo>
                    <a:pt x="48" y="38"/>
                  </a:lnTo>
                  <a:lnTo>
                    <a:pt x="48" y="36"/>
                  </a:lnTo>
                  <a:lnTo>
                    <a:pt x="46" y="36"/>
                  </a:lnTo>
                  <a:lnTo>
                    <a:pt x="46" y="34"/>
                  </a:lnTo>
                  <a:lnTo>
                    <a:pt x="46" y="33"/>
                  </a:lnTo>
                  <a:lnTo>
                    <a:pt x="45" y="33"/>
                  </a:lnTo>
                  <a:lnTo>
                    <a:pt x="45" y="34"/>
                  </a:lnTo>
                  <a:lnTo>
                    <a:pt x="43" y="34"/>
                  </a:lnTo>
                  <a:lnTo>
                    <a:pt x="41" y="34"/>
                  </a:lnTo>
                  <a:lnTo>
                    <a:pt x="41" y="36"/>
                  </a:lnTo>
                  <a:lnTo>
                    <a:pt x="41" y="40"/>
                  </a:lnTo>
                  <a:lnTo>
                    <a:pt x="43" y="40"/>
                  </a:lnTo>
                  <a:lnTo>
                    <a:pt x="43" y="42"/>
                  </a:lnTo>
                  <a:lnTo>
                    <a:pt x="41" y="42"/>
                  </a:lnTo>
                  <a:lnTo>
                    <a:pt x="41" y="43"/>
                  </a:lnTo>
                  <a:lnTo>
                    <a:pt x="43" y="43"/>
                  </a:lnTo>
                  <a:lnTo>
                    <a:pt x="43" y="49"/>
                  </a:lnTo>
                  <a:lnTo>
                    <a:pt x="43" y="51"/>
                  </a:lnTo>
                  <a:lnTo>
                    <a:pt x="41" y="56"/>
                  </a:lnTo>
                  <a:lnTo>
                    <a:pt x="41" y="60"/>
                  </a:lnTo>
                  <a:lnTo>
                    <a:pt x="40" y="60"/>
                  </a:lnTo>
                  <a:lnTo>
                    <a:pt x="38" y="60"/>
                  </a:lnTo>
                  <a:lnTo>
                    <a:pt x="36" y="60"/>
                  </a:lnTo>
                  <a:lnTo>
                    <a:pt x="36" y="62"/>
                  </a:lnTo>
                  <a:lnTo>
                    <a:pt x="36" y="63"/>
                  </a:lnTo>
                  <a:lnTo>
                    <a:pt x="36" y="65"/>
                  </a:lnTo>
                  <a:lnTo>
                    <a:pt x="36" y="67"/>
                  </a:lnTo>
                  <a:lnTo>
                    <a:pt x="36" y="69"/>
                  </a:lnTo>
                  <a:lnTo>
                    <a:pt x="36" y="71"/>
                  </a:lnTo>
                  <a:lnTo>
                    <a:pt x="38" y="72"/>
                  </a:lnTo>
                  <a:lnTo>
                    <a:pt x="40" y="72"/>
                  </a:lnTo>
                  <a:lnTo>
                    <a:pt x="40" y="81"/>
                  </a:lnTo>
                  <a:lnTo>
                    <a:pt x="38" y="81"/>
                  </a:lnTo>
                  <a:lnTo>
                    <a:pt x="38" y="83"/>
                  </a:lnTo>
                  <a:lnTo>
                    <a:pt x="36" y="83"/>
                  </a:lnTo>
                  <a:lnTo>
                    <a:pt x="36" y="89"/>
                  </a:lnTo>
                  <a:lnTo>
                    <a:pt x="35" y="89"/>
                  </a:lnTo>
                  <a:lnTo>
                    <a:pt x="33" y="89"/>
                  </a:lnTo>
                  <a:lnTo>
                    <a:pt x="30" y="89"/>
                  </a:lnTo>
                  <a:lnTo>
                    <a:pt x="27" y="89"/>
                  </a:lnTo>
                  <a:lnTo>
                    <a:pt x="25" y="89"/>
                  </a:lnTo>
                  <a:lnTo>
                    <a:pt x="23" y="89"/>
                  </a:lnTo>
                  <a:lnTo>
                    <a:pt x="23" y="87"/>
                  </a:lnTo>
                  <a:lnTo>
                    <a:pt x="23" y="85"/>
                  </a:lnTo>
                  <a:lnTo>
                    <a:pt x="23" y="83"/>
                  </a:lnTo>
                  <a:lnTo>
                    <a:pt x="23" y="81"/>
                  </a:lnTo>
                  <a:lnTo>
                    <a:pt x="22" y="80"/>
                  </a:lnTo>
                  <a:lnTo>
                    <a:pt x="23" y="80"/>
                  </a:lnTo>
                  <a:lnTo>
                    <a:pt x="23" y="78"/>
                  </a:lnTo>
                  <a:lnTo>
                    <a:pt x="27" y="78"/>
                  </a:lnTo>
                  <a:lnTo>
                    <a:pt x="28" y="78"/>
                  </a:lnTo>
                  <a:lnTo>
                    <a:pt x="28" y="76"/>
                  </a:lnTo>
                  <a:lnTo>
                    <a:pt x="30" y="76"/>
                  </a:lnTo>
                  <a:lnTo>
                    <a:pt x="32" y="76"/>
                  </a:lnTo>
                  <a:lnTo>
                    <a:pt x="32" y="74"/>
                  </a:lnTo>
                  <a:lnTo>
                    <a:pt x="30" y="74"/>
                  </a:lnTo>
                  <a:lnTo>
                    <a:pt x="30" y="72"/>
                  </a:lnTo>
                  <a:lnTo>
                    <a:pt x="30" y="71"/>
                  </a:lnTo>
                  <a:lnTo>
                    <a:pt x="28" y="71"/>
                  </a:lnTo>
                  <a:lnTo>
                    <a:pt x="27" y="71"/>
                  </a:lnTo>
                  <a:lnTo>
                    <a:pt x="25" y="72"/>
                  </a:lnTo>
                  <a:lnTo>
                    <a:pt x="23" y="72"/>
                  </a:lnTo>
                  <a:lnTo>
                    <a:pt x="22" y="71"/>
                  </a:lnTo>
                  <a:lnTo>
                    <a:pt x="20" y="71"/>
                  </a:lnTo>
                  <a:lnTo>
                    <a:pt x="15" y="71"/>
                  </a:lnTo>
                  <a:lnTo>
                    <a:pt x="14" y="67"/>
                  </a:lnTo>
                  <a:lnTo>
                    <a:pt x="12" y="67"/>
                  </a:lnTo>
                  <a:lnTo>
                    <a:pt x="12" y="65"/>
                  </a:lnTo>
                  <a:lnTo>
                    <a:pt x="10" y="65"/>
                  </a:lnTo>
                  <a:lnTo>
                    <a:pt x="9" y="63"/>
                  </a:lnTo>
                  <a:lnTo>
                    <a:pt x="9" y="60"/>
                  </a:lnTo>
                  <a:lnTo>
                    <a:pt x="9" y="58"/>
                  </a:lnTo>
                  <a:lnTo>
                    <a:pt x="9" y="56"/>
                  </a:lnTo>
                  <a:lnTo>
                    <a:pt x="10" y="56"/>
                  </a:lnTo>
                  <a:lnTo>
                    <a:pt x="10" y="54"/>
                  </a:lnTo>
                  <a:lnTo>
                    <a:pt x="12" y="54"/>
                  </a:lnTo>
                  <a:lnTo>
                    <a:pt x="14" y="53"/>
                  </a:lnTo>
                  <a:lnTo>
                    <a:pt x="15" y="53"/>
                  </a:lnTo>
                  <a:lnTo>
                    <a:pt x="15" y="54"/>
                  </a:lnTo>
                  <a:lnTo>
                    <a:pt x="15" y="60"/>
                  </a:lnTo>
                  <a:lnTo>
                    <a:pt x="17" y="60"/>
                  </a:lnTo>
                  <a:lnTo>
                    <a:pt x="18" y="60"/>
                  </a:lnTo>
                  <a:lnTo>
                    <a:pt x="18" y="62"/>
                  </a:lnTo>
                  <a:lnTo>
                    <a:pt x="20" y="62"/>
                  </a:lnTo>
                  <a:lnTo>
                    <a:pt x="20" y="60"/>
                  </a:lnTo>
                  <a:lnTo>
                    <a:pt x="18" y="60"/>
                  </a:lnTo>
                  <a:lnTo>
                    <a:pt x="18" y="58"/>
                  </a:lnTo>
                  <a:lnTo>
                    <a:pt x="18" y="56"/>
                  </a:lnTo>
                  <a:lnTo>
                    <a:pt x="18" y="53"/>
                  </a:lnTo>
                  <a:lnTo>
                    <a:pt x="18" y="51"/>
                  </a:lnTo>
                  <a:lnTo>
                    <a:pt x="20" y="51"/>
                  </a:lnTo>
                  <a:lnTo>
                    <a:pt x="22" y="51"/>
                  </a:lnTo>
                  <a:lnTo>
                    <a:pt x="23" y="51"/>
                  </a:lnTo>
                  <a:lnTo>
                    <a:pt x="23" y="49"/>
                  </a:lnTo>
                  <a:lnTo>
                    <a:pt x="23" y="47"/>
                  </a:lnTo>
                  <a:lnTo>
                    <a:pt x="22" y="47"/>
                  </a:lnTo>
                  <a:lnTo>
                    <a:pt x="20" y="47"/>
                  </a:lnTo>
                  <a:lnTo>
                    <a:pt x="17" y="47"/>
                  </a:lnTo>
                  <a:lnTo>
                    <a:pt x="15" y="47"/>
                  </a:lnTo>
                  <a:lnTo>
                    <a:pt x="9" y="45"/>
                  </a:lnTo>
                  <a:lnTo>
                    <a:pt x="7" y="45"/>
                  </a:lnTo>
                  <a:lnTo>
                    <a:pt x="5" y="45"/>
                  </a:lnTo>
                  <a:lnTo>
                    <a:pt x="4" y="45"/>
                  </a:lnTo>
                  <a:lnTo>
                    <a:pt x="2" y="43"/>
                  </a:lnTo>
                  <a:lnTo>
                    <a:pt x="0" y="43"/>
                  </a:lnTo>
                  <a:lnTo>
                    <a:pt x="0" y="42"/>
                  </a:lnTo>
                  <a:lnTo>
                    <a:pt x="0" y="40"/>
                  </a:lnTo>
                  <a:lnTo>
                    <a:pt x="0" y="36"/>
                  </a:lnTo>
                  <a:lnTo>
                    <a:pt x="0" y="34"/>
                  </a:lnTo>
                  <a:lnTo>
                    <a:pt x="0" y="33"/>
                  </a:lnTo>
                  <a:lnTo>
                    <a:pt x="2" y="33"/>
                  </a:lnTo>
                  <a:lnTo>
                    <a:pt x="4" y="31"/>
                  </a:lnTo>
                  <a:lnTo>
                    <a:pt x="5" y="31"/>
                  </a:lnTo>
                  <a:lnTo>
                    <a:pt x="5" y="33"/>
                  </a:lnTo>
                  <a:lnTo>
                    <a:pt x="7" y="33"/>
                  </a:lnTo>
                  <a:lnTo>
                    <a:pt x="7" y="34"/>
                  </a:lnTo>
                  <a:lnTo>
                    <a:pt x="7" y="36"/>
                  </a:lnTo>
                  <a:lnTo>
                    <a:pt x="7" y="38"/>
                  </a:lnTo>
                  <a:lnTo>
                    <a:pt x="7" y="40"/>
                  </a:lnTo>
                  <a:lnTo>
                    <a:pt x="9" y="40"/>
                  </a:lnTo>
                  <a:lnTo>
                    <a:pt x="10" y="40"/>
                  </a:lnTo>
                  <a:lnTo>
                    <a:pt x="12" y="40"/>
                  </a:lnTo>
                  <a:lnTo>
                    <a:pt x="14" y="40"/>
                  </a:lnTo>
                  <a:lnTo>
                    <a:pt x="14" y="38"/>
                  </a:lnTo>
                  <a:lnTo>
                    <a:pt x="15" y="38"/>
                  </a:lnTo>
                  <a:lnTo>
                    <a:pt x="15" y="36"/>
                  </a:lnTo>
                  <a:lnTo>
                    <a:pt x="14" y="36"/>
                  </a:lnTo>
                  <a:lnTo>
                    <a:pt x="14" y="34"/>
                  </a:lnTo>
                  <a:lnTo>
                    <a:pt x="12" y="33"/>
                  </a:lnTo>
                  <a:lnTo>
                    <a:pt x="10" y="33"/>
                  </a:lnTo>
                  <a:lnTo>
                    <a:pt x="10" y="31"/>
                  </a:lnTo>
                  <a:lnTo>
                    <a:pt x="9" y="31"/>
                  </a:lnTo>
                  <a:lnTo>
                    <a:pt x="9" y="29"/>
                  </a:lnTo>
                  <a:lnTo>
                    <a:pt x="7" y="25"/>
                  </a:lnTo>
                  <a:lnTo>
                    <a:pt x="7" y="24"/>
                  </a:lnTo>
                  <a:lnTo>
                    <a:pt x="7" y="22"/>
                  </a:lnTo>
                  <a:lnTo>
                    <a:pt x="5" y="22"/>
                  </a:lnTo>
                  <a:lnTo>
                    <a:pt x="4" y="20"/>
                  </a:lnTo>
                  <a:lnTo>
                    <a:pt x="5" y="20"/>
                  </a:lnTo>
                  <a:lnTo>
                    <a:pt x="5" y="18"/>
                  </a:lnTo>
                  <a:lnTo>
                    <a:pt x="7" y="18"/>
                  </a:lnTo>
                  <a:lnTo>
                    <a:pt x="7" y="16"/>
                  </a:lnTo>
                  <a:lnTo>
                    <a:pt x="7" y="15"/>
                  </a:lnTo>
                  <a:lnTo>
                    <a:pt x="9" y="15"/>
                  </a:lnTo>
                  <a:lnTo>
                    <a:pt x="10" y="15"/>
                  </a:lnTo>
                  <a:lnTo>
                    <a:pt x="12" y="15"/>
                  </a:lnTo>
                  <a:lnTo>
                    <a:pt x="14" y="15"/>
                  </a:lnTo>
                  <a:lnTo>
                    <a:pt x="14" y="22"/>
                  </a:lnTo>
                  <a:lnTo>
                    <a:pt x="14" y="24"/>
                  </a:lnTo>
                  <a:lnTo>
                    <a:pt x="15" y="2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48" name="Freeform 25"/>
            <p:cNvSpPr>
              <a:spLocks/>
            </p:cNvSpPr>
            <p:nvPr/>
          </p:nvSpPr>
          <p:spPr bwMode="auto">
            <a:xfrm>
              <a:off x="271" y="206"/>
              <a:ext cx="55" cy="89"/>
            </a:xfrm>
            <a:custGeom>
              <a:avLst/>
              <a:gdLst>
                <a:gd name="T0" fmla="*/ 18 w 56"/>
                <a:gd name="T1" fmla="*/ 25 h 89"/>
                <a:gd name="T2" fmla="*/ 20 w 56"/>
                <a:gd name="T3" fmla="*/ 24 h 89"/>
                <a:gd name="T4" fmla="*/ 20 w 56"/>
                <a:gd name="T5" fmla="*/ 18 h 89"/>
                <a:gd name="T6" fmla="*/ 20 w 56"/>
                <a:gd name="T7" fmla="*/ 15 h 89"/>
                <a:gd name="T8" fmla="*/ 23 w 56"/>
                <a:gd name="T9" fmla="*/ 13 h 89"/>
                <a:gd name="T10" fmla="*/ 23 w 56"/>
                <a:gd name="T11" fmla="*/ 11 h 89"/>
                <a:gd name="T12" fmla="*/ 26 w 56"/>
                <a:gd name="T13" fmla="*/ 7 h 89"/>
                <a:gd name="T14" fmla="*/ 28 w 56"/>
                <a:gd name="T15" fmla="*/ 6 h 89"/>
                <a:gd name="T16" fmla="*/ 28 w 56"/>
                <a:gd name="T17" fmla="*/ 2 h 89"/>
                <a:gd name="T18" fmla="*/ 35 w 56"/>
                <a:gd name="T19" fmla="*/ 2 h 89"/>
                <a:gd name="T20" fmla="*/ 37 w 56"/>
                <a:gd name="T21" fmla="*/ 4 h 89"/>
                <a:gd name="T22" fmla="*/ 37 w 56"/>
                <a:gd name="T23" fmla="*/ 7 h 89"/>
                <a:gd name="T24" fmla="*/ 40 w 56"/>
                <a:gd name="T25" fmla="*/ 11 h 89"/>
                <a:gd name="T26" fmla="*/ 38 w 56"/>
                <a:gd name="T27" fmla="*/ 29 h 89"/>
                <a:gd name="T28" fmla="*/ 33 w 56"/>
                <a:gd name="T29" fmla="*/ 33 h 89"/>
                <a:gd name="T30" fmla="*/ 30 w 56"/>
                <a:gd name="T31" fmla="*/ 34 h 89"/>
                <a:gd name="T32" fmla="*/ 28 w 56"/>
                <a:gd name="T33" fmla="*/ 42 h 89"/>
                <a:gd name="T34" fmla="*/ 32 w 56"/>
                <a:gd name="T35" fmla="*/ 45 h 89"/>
                <a:gd name="T36" fmla="*/ 35 w 56"/>
                <a:gd name="T37" fmla="*/ 54 h 89"/>
                <a:gd name="T38" fmla="*/ 37 w 56"/>
                <a:gd name="T39" fmla="*/ 33 h 89"/>
                <a:gd name="T40" fmla="*/ 40 w 56"/>
                <a:gd name="T41" fmla="*/ 31 h 89"/>
                <a:gd name="T42" fmla="*/ 43 w 56"/>
                <a:gd name="T43" fmla="*/ 31 h 89"/>
                <a:gd name="T44" fmla="*/ 50 w 56"/>
                <a:gd name="T45" fmla="*/ 33 h 89"/>
                <a:gd name="T46" fmla="*/ 53 w 56"/>
                <a:gd name="T47" fmla="*/ 38 h 89"/>
                <a:gd name="T48" fmla="*/ 45 w 56"/>
                <a:gd name="T49" fmla="*/ 40 h 89"/>
                <a:gd name="T50" fmla="*/ 43 w 56"/>
                <a:gd name="T51" fmla="*/ 34 h 89"/>
                <a:gd name="T52" fmla="*/ 40 w 56"/>
                <a:gd name="T53" fmla="*/ 34 h 89"/>
                <a:gd name="T54" fmla="*/ 38 w 56"/>
                <a:gd name="T55" fmla="*/ 36 h 89"/>
                <a:gd name="T56" fmla="*/ 38 w 56"/>
                <a:gd name="T57" fmla="*/ 42 h 89"/>
                <a:gd name="T58" fmla="*/ 38 w 56"/>
                <a:gd name="T59" fmla="*/ 56 h 89"/>
                <a:gd name="T60" fmla="*/ 33 w 56"/>
                <a:gd name="T61" fmla="*/ 63 h 89"/>
                <a:gd name="T62" fmla="*/ 35 w 56"/>
                <a:gd name="T63" fmla="*/ 81 h 89"/>
                <a:gd name="T64" fmla="*/ 25 w 56"/>
                <a:gd name="T65" fmla="*/ 89 h 89"/>
                <a:gd name="T66" fmla="*/ 20 w 56"/>
                <a:gd name="T67" fmla="*/ 81 h 89"/>
                <a:gd name="T68" fmla="*/ 23 w 56"/>
                <a:gd name="T69" fmla="*/ 78 h 89"/>
                <a:gd name="T70" fmla="*/ 28 w 56"/>
                <a:gd name="T71" fmla="*/ 76 h 89"/>
                <a:gd name="T72" fmla="*/ 28 w 56"/>
                <a:gd name="T73" fmla="*/ 71 h 89"/>
                <a:gd name="T74" fmla="*/ 20 w 56"/>
                <a:gd name="T75" fmla="*/ 71 h 89"/>
                <a:gd name="T76" fmla="*/ 8 w 56"/>
                <a:gd name="T77" fmla="*/ 63 h 89"/>
                <a:gd name="T78" fmla="*/ 8 w 56"/>
                <a:gd name="T79" fmla="*/ 56 h 89"/>
                <a:gd name="T80" fmla="*/ 12 w 56"/>
                <a:gd name="T81" fmla="*/ 54 h 89"/>
                <a:gd name="T82" fmla="*/ 13 w 56"/>
                <a:gd name="T83" fmla="*/ 54 h 89"/>
                <a:gd name="T84" fmla="*/ 18 w 56"/>
                <a:gd name="T85" fmla="*/ 60 h 89"/>
                <a:gd name="T86" fmla="*/ 18 w 56"/>
                <a:gd name="T87" fmla="*/ 60 h 89"/>
                <a:gd name="T88" fmla="*/ 20 w 56"/>
                <a:gd name="T89" fmla="*/ 51 h 89"/>
                <a:gd name="T90" fmla="*/ 22 w 56"/>
                <a:gd name="T91" fmla="*/ 51 h 89"/>
                <a:gd name="T92" fmla="*/ 22 w 56"/>
                <a:gd name="T93" fmla="*/ 47 h 89"/>
                <a:gd name="T94" fmla="*/ 12 w 56"/>
                <a:gd name="T95" fmla="*/ 47 h 89"/>
                <a:gd name="T96" fmla="*/ 0 w 56"/>
                <a:gd name="T97" fmla="*/ 40 h 89"/>
                <a:gd name="T98" fmla="*/ 2 w 56"/>
                <a:gd name="T99" fmla="*/ 31 h 89"/>
                <a:gd name="T100" fmla="*/ 7 w 56"/>
                <a:gd name="T101" fmla="*/ 38 h 89"/>
                <a:gd name="T102" fmla="*/ 12 w 56"/>
                <a:gd name="T103" fmla="*/ 40 h 89"/>
                <a:gd name="T104" fmla="*/ 13 w 56"/>
                <a:gd name="T105" fmla="*/ 36 h 89"/>
                <a:gd name="T106" fmla="*/ 12 w 56"/>
                <a:gd name="T107" fmla="*/ 33 h 89"/>
                <a:gd name="T108" fmla="*/ 8 w 56"/>
                <a:gd name="T109" fmla="*/ 31 h 89"/>
                <a:gd name="T110" fmla="*/ 5 w 56"/>
                <a:gd name="T111" fmla="*/ 22 h 89"/>
                <a:gd name="T112" fmla="*/ 4 w 56"/>
                <a:gd name="T113" fmla="*/ 18 h 89"/>
                <a:gd name="T114" fmla="*/ 7 w 56"/>
                <a:gd name="T115" fmla="*/ 15 h 89"/>
                <a:gd name="T116" fmla="*/ 12 w 56"/>
                <a:gd name="T117" fmla="*/ 15 h 8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6" h="89">
                  <a:moveTo>
                    <a:pt x="12" y="24"/>
                  </a:moveTo>
                  <a:lnTo>
                    <a:pt x="12" y="24"/>
                  </a:lnTo>
                  <a:lnTo>
                    <a:pt x="13" y="25"/>
                  </a:lnTo>
                  <a:lnTo>
                    <a:pt x="15" y="25"/>
                  </a:lnTo>
                  <a:lnTo>
                    <a:pt x="17" y="25"/>
                  </a:lnTo>
                  <a:lnTo>
                    <a:pt x="18" y="25"/>
                  </a:lnTo>
                  <a:lnTo>
                    <a:pt x="20" y="25"/>
                  </a:lnTo>
                  <a:lnTo>
                    <a:pt x="20" y="24"/>
                  </a:lnTo>
                  <a:lnTo>
                    <a:pt x="20" y="20"/>
                  </a:lnTo>
                  <a:lnTo>
                    <a:pt x="20" y="18"/>
                  </a:lnTo>
                  <a:lnTo>
                    <a:pt x="18" y="16"/>
                  </a:lnTo>
                  <a:lnTo>
                    <a:pt x="20" y="16"/>
                  </a:lnTo>
                  <a:lnTo>
                    <a:pt x="20" y="15"/>
                  </a:lnTo>
                  <a:lnTo>
                    <a:pt x="22" y="15"/>
                  </a:lnTo>
                  <a:lnTo>
                    <a:pt x="25" y="15"/>
                  </a:lnTo>
                  <a:lnTo>
                    <a:pt x="25" y="13"/>
                  </a:lnTo>
                  <a:lnTo>
                    <a:pt x="23" y="13"/>
                  </a:lnTo>
                  <a:lnTo>
                    <a:pt x="22" y="13"/>
                  </a:lnTo>
                  <a:lnTo>
                    <a:pt x="20" y="13"/>
                  </a:lnTo>
                  <a:lnTo>
                    <a:pt x="20" y="11"/>
                  </a:lnTo>
                  <a:lnTo>
                    <a:pt x="22" y="11"/>
                  </a:lnTo>
                  <a:lnTo>
                    <a:pt x="23" y="11"/>
                  </a:lnTo>
                  <a:lnTo>
                    <a:pt x="25" y="11"/>
                  </a:lnTo>
                  <a:lnTo>
                    <a:pt x="25" y="9"/>
                  </a:lnTo>
                  <a:lnTo>
                    <a:pt x="25" y="7"/>
                  </a:lnTo>
                  <a:lnTo>
                    <a:pt x="26" y="7"/>
                  </a:lnTo>
                  <a:lnTo>
                    <a:pt x="28" y="7"/>
                  </a:lnTo>
                  <a:lnTo>
                    <a:pt x="28" y="6"/>
                  </a:lnTo>
                  <a:lnTo>
                    <a:pt x="30" y="6"/>
                  </a:lnTo>
                  <a:lnTo>
                    <a:pt x="30" y="4"/>
                  </a:lnTo>
                  <a:lnTo>
                    <a:pt x="31" y="4"/>
                  </a:lnTo>
                  <a:lnTo>
                    <a:pt x="31" y="2"/>
                  </a:lnTo>
                  <a:lnTo>
                    <a:pt x="33" y="2"/>
                  </a:lnTo>
                  <a:lnTo>
                    <a:pt x="35" y="0"/>
                  </a:lnTo>
                  <a:lnTo>
                    <a:pt x="36" y="0"/>
                  </a:lnTo>
                  <a:lnTo>
                    <a:pt x="38" y="0"/>
                  </a:lnTo>
                  <a:lnTo>
                    <a:pt x="38" y="2"/>
                  </a:lnTo>
                  <a:lnTo>
                    <a:pt x="38" y="4"/>
                  </a:lnTo>
                  <a:lnTo>
                    <a:pt x="40" y="4"/>
                  </a:lnTo>
                  <a:lnTo>
                    <a:pt x="40" y="6"/>
                  </a:lnTo>
                  <a:lnTo>
                    <a:pt x="40" y="7"/>
                  </a:lnTo>
                  <a:lnTo>
                    <a:pt x="41" y="7"/>
                  </a:lnTo>
                  <a:lnTo>
                    <a:pt x="41" y="9"/>
                  </a:lnTo>
                  <a:lnTo>
                    <a:pt x="43" y="11"/>
                  </a:lnTo>
                  <a:lnTo>
                    <a:pt x="41" y="11"/>
                  </a:lnTo>
                  <a:lnTo>
                    <a:pt x="43" y="13"/>
                  </a:lnTo>
                  <a:lnTo>
                    <a:pt x="43" y="15"/>
                  </a:lnTo>
                  <a:lnTo>
                    <a:pt x="45" y="18"/>
                  </a:lnTo>
                  <a:lnTo>
                    <a:pt x="45" y="20"/>
                  </a:lnTo>
                  <a:lnTo>
                    <a:pt x="43" y="22"/>
                  </a:lnTo>
                  <a:lnTo>
                    <a:pt x="43" y="25"/>
                  </a:lnTo>
                  <a:lnTo>
                    <a:pt x="43" y="27"/>
                  </a:lnTo>
                  <a:lnTo>
                    <a:pt x="41" y="29"/>
                  </a:lnTo>
                  <a:lnTo>
                    <a:pt x="41" y="31"/>
                  </a:lnTo>
                  <a:lnTo>
                    <a:pt x="40" y="31"/>
                  </a:lnTo>
                  <a:lnTo>
                    <a:pt x="38" y="31"/>
                  </a:lnTo>
                  <a:lnTo>
                    <a:pt x="38" y="33"/>
                  </a:lnTo>
                  <a:lnTo>
                    <a:pt x="36" y="33"/>
                  </a:lnTo>
                  <a:lnTo>
                    <a:pt x="35" y="33"/>
                  </a:lnTo>
                  <a:lnTo>
                    <a:pt x="35" y="34"/>
                  </a:lnTo>
                  <a:lnTo>
                    <a:pt x="33" y="34"/>
                  </a:lnTo>
                  <a:lnTo>
                    <a:pt x="33" y="36"/>
                  </a:lnTo>
                  <a:lnTo>
                    <a:pt x="31" y="36"/>
                  </a:lnTo>
                  <a:lnTo>
                    <a:pt x="31" y="40"/>
                  </a:lnTo>
                  <a:lnTo>
                    <a:pt x="31" y="42"/>
                  </a:lnTo>
                  <a:lnTo>
                    <a:pt x="33" y="43"/>
                  </a:lnTo>
                  <a:lnTo>
                    <a:pt x="35" y="43"/>
                  </a:lnTo>
                  <a:lnTo>
                    <a:pt x="35" y="45"/>
                  </a:lnTo>
                  <a:lnTo>
                    <a:pt x="36" y="45"/>
                  </a:lnTo>
                  <a:lnTo>
                    <a:pt x="36" y="47"/>
                  </a:lnTo>
                  <a:lnTo>
                    <a:pt x="36" y="49"/>
                  </a:lnTo>
                  <a:lnTo>
                    <a:pt x="36" y="51"/>
                  </a:lnTo>
                  <a:lnTo>
                    <a:pt x="36" y="53"/>
                  </a:lnTo>
                  <a:lnTo>
                    <a:pt x="36" y="54"/>
                  </a:lnTo>
                  <a:lnTo>
                    <a:pt x="38" y="54"/>
                  </a:lnTo>
                  <a:lnTo>
                    <a:pt x="38" y="56"/>
                  </a:lnTo>
                  <a:lnTo>
                    <a:pt x="38" y="54"/>
                  </a:lnTo>
                  <a:lnTo>
                    <a:pt x="40" y="33"/>
                  </a:lnTo>
                  <a:lnTo>
                    <a:pt x="41" y="33"/>
                  </a:lnTo>
                  <a:lnTo>
                    <a:pt x="41" y="31"/>
                  </a:lnTo>
                  <a:lnTo>
                    <a:pt x="43" y="31"/>
                  </a:lnTo>
                  <a:lnTo>
                    <a:pt x="45" y="31"/>
                  </a:lnTo>
                  <a:lnTo>
                    <a:pt x="46" y="31"/>
                  </a:lnTo>
                  <a:lnTo>
                    <a:pt x="46" y="29"/>
                  </a:lnTo>
                  <a:lnTo>
                    <a:pt x="48" y="31"/>
                  </a:lnTo>
                  <a:lnTo>
                    <a:pt x="49" y="31"/>
                  </a:lnTo>
                  <a:lnTo>
                    <a:pt x="51" y="31"/>
                  </a:lnTo>
                  <a:lnTo>
                    <a:pt x="51" y="33"/>
                  </a:lnTo>
                  <a:lnTo>
                    <a:pt x="53" y="33"/>
                  </a:lnTo>
                  <a:lnTo>
                    <a:pt x="53" y="34"/>
                  </a:lnTo>
                  <a:lnTo>
                    <a:pt x="54" y="34"/>
                  </a:lnTo>
                  <a:lnTo>
                    <a:pt x="56" y="36"/>
                  </a:lnTo>
                  <a:lnTo>
                    <a:pt x="56" y="38"/>
                  </a:lnTo>
                  <a:lnTo>
                    <a:pt x="56" y="40"/>
                  </a:lnTo>
                  <a:lnTo>
                    <a:pt x="54" y="40"/>
                  </a:lnTo>
                  <a:lnTo>
                    <a:pt x="51" y="40"/>
                  </a:lnTo>
                  <a:lnTo>
                    <a:pt x="48" y="40"/>
                  </a:lnTo>
                  <a:lnTo>
                    <a:pt x="46" y="38"/>
                  </a:lnTo>
                  <a:lnTo>
                    <a:pt x="46" y="36"/>
                  </a:lnTo>
                  <a:lnTo>
                    <a:pt x="46" y="34"/>
                  </a:lnTo>
                  <a:lnTo>
                    <a:pt x="45" y="34"/>
                  </a:lnTo>
                  <a:lnTo>
                    <a:pt x="45" y="33"/>
                  </a:lnTo>
                  <a:lnTo>
                    <a:pt x="43" y="33"/>
                  </a:lnTo>
                  <a:lnTo>
                    <a:pt x="43" y="34"/>
                  </a:lnTo>
                  <a:lnTo>
                    <a:pt x="41" y="34"/>
                  </a:lnTo>
                  <a:lnTo>
                    <a:pt x="41" y="36"/>
                  </a:lnTo>
                  <a:lnTo>
                    <a:pt x="41" y="40"/>
                  </a:lnTo>
                  <a:lnTo>
                    <a:pt x="41" y="42"/>
                  </a:lnTo>
                  <a:lnTo>
                    <a:pt x="41" y="43"/>
                  </a:lnTo>
                  <a:lnTo>
                    <a:pt x="43" y="43"/>
                  </a:lnTo>
                  <a:lnTo>
                    <a:pt x="43" y="49"/>
                  </a:lnTo>
                  <a:lnTo>
                    <a:pt x="43" y="51"/>
                  </a:lnTo>
                  <a:lnTo>
                    <a:pt x="41" y="56"/>
                  </a:lnTo>
                  <a:lnTo>
                    <a:pt x="40" y="60"/>
                  </a:lnTo>
                  <a:lnTo>
                    <a:pt x="38" y="60"/>
                  </a:lnTo>
                  <a:lnTo>
                    <a:pt x="36" y="60"/>
                  </a:lnTo>
                  <a:lnTo>
                    <a:pt x="36" y="62"/>
                  </a:lnTo>
                  <a:lnTo>
                    <a:pt x="36" y="63"/>
                  </a:lnTo>
                  <a:lnTo>
                    <a:pt x="36" y="65"/>
                  </a:lnTo>
                  <a:lnTo>
                    <a:pt x="36" y="67"/>
                  </a:lnTo>
                  <a:lnTo>
                    <a:pt x="36" y="69"/>
                  </a:lnTo>
                  <a:lnTo>
                    <a:pt x="36" y="71"/>
                  </a:lnTo>
                  <a:lnTo>
                    <a:pt x="38" y="72"/>
                  </a:lnTo>
                  <a:lnTo>
                    <a:pt x="38" y="81"/>
                  </a:lnTo>
                  <a:lnTo>
                    <a:pt x="38" y="83"/>
                  </a:lnTo>
                  <a:lnTo>
                    <a:pt x="36" y="83"/>
                  </a:lnTo>
                  <a:lnTo>
                    <a:pt x="36" y="87"/>
                  </a:lnTo>
                  <a:lnTo>
                    <a:pt x="35" y="89"/>
                  </a:lnTo>
                  <a:lnTo>
                    <a:pt x="33" y="89"/>
                  </a:lnTo>
                  <a:lnTo>
                    <a:pt x="31" y="89"/>
                  </a:lnTo>
                  <a:lnTo>
                    <a:pt x="30" y="89"/>
                  </a:lnTo>
                  <a:lnTo>
                    <a:pt x="25" y="89"/>
                  </a:lnTo>
                  <a:lnTo>
                    <a:pt x="23" y="89"/>
                  </a:lnTo>
                  <a:lnTo>
                    <a:pt x="22" y="87"/>
                  </a:lnTo>
                  <a:lnTo>
                    <a:pt x="23" y="87"/>
                  </a:lnTo>
                  <a:lnTo>
                    <a:pt x="23" y="85"/>
                  </a:lnTo>
                  <a:lnTo>
                    <a:pt x="22" y="83"/>
                  </a:lnTo>
                  <a:lnTo>
                    <a:pt x="22" y="81"/>
                  </a:lnTo>
                  <a:lnTo>
                    <a:pt x="20" y="81"/>
                  </a:lnTo>
                  <a:lnTo>
                    <a:pt x="20" y="80"/>
                  </a:lnTo>
                  <a:lnTo>
                    <a:pt x="22" y="80"/>
                  </a:lnTo>
                  <a:lnTo>
                    <a:pt x="22" y="78"/>
                  </a:lnTo>
                  <a:lnTo>
                    <a:pt x="23" y="78"/>
                  </a:lnTo>
                  <a:lnTo>
                    <a:pt x="25" y="78"/>
                  </a:lnTo>
                  <a:lnTo>
                    <a:pt x="28" y="78"/>
                  </a:lnTo>
                  <a:lnTo>
                    <a:pt x="28" y="76"/>
                  </a:lnTo>
                  <a:lnTo>
                    <a:pt x="30" y="76"/>
                  </a:lnTo>
                  <a:lnTo>
                    <a:pt x="30" y="74"/>
                  </a:lnTo>
                  <a:lnTo>
                    <a:pt x="30" y="72"/>
                  </a:lnTo>
                  <a:lnTo>
                    <a:pt x="28" y="71"/>
                  </a:lnTo>
                  <a:lnTo>
                    <a:pt x="26" y="71"/>
                  </a:lnTo>
                  <a:lnTo>
                    <a:pt x="25" y="72"/>
                  </a:lnTo>
                  <a:lnTo>
                    <a:pt x="23" y="72"/>
                  </a:lnTo>
                  <a:lnTo>
                    <a:pt x="22" y="72"/>
                  </a:lnTo>
                  <a:lnTo>
                    <a:pt x="20" y="71"/>
                  </a:lnTo>
                  <a:lnTo>
                    <a:pt x="15" y="71"/>
                  </a:lnTo>
                  <a:lnTo>
                    <a:pt x="12" y="67"/>
                  </a:lnTo>
                  <a:lnTo>
                    <a:pt x="10" y="65"/>
                  </a:lnTo>
                  <a:lnTo>
                    <a:pt x="8" y="65"/>
                  </a:lnTo>
                  <a:lnTo>
                    <a:pt x="8" y="63"/>
                  </a:lnTo>
                  <a:lnTo>
                    <a:pt x="7" y="63"/>
                  </a:lnTo>
                  <a:lnTo>
                    <a:pt x="7" y="60"/>
                  </a:lnTo>
                  <a:lnTo>
                    <a:pt x="7" y="58"/>
                  </a:lnTo>
                  <a:lnTo>
                    <a:pt x="8" y="58"/>
                  </a:lnTo>
                  <a:lnTo>
                    <a:pt x="8" y="56"/>
                  </a:lnTo>
                  <a:lnTo>
                    <a:pt x="10" y="56"/>
                  </a:lnTo>
                  <a:lnTo>
                    <a:pt x="10" y="54"/>
                  </a:lnTo>
                  <a:lnTo>
                    <a:pt x="12" y="54"/>
                  </a:lnTo>
                  <a:lnTo>
                    <a:pt x="12" y="53"/>
                  </a:lnTo>
                  <a:lnTo>
                    <a:pt x="13" y="53"/>
                  </a:lnTo>
                  <a:lnTo>
                    <a:pt x="13" y="54"/>
                  </a:lnTo>
                  <a:lnTo>
                    <a:pt x="15" y="54"/>
                  </a:lnTo>
                  <a:lnTo>
                    <a:pt x="15" y="60"/>
                  </a:lnTo>
                  <a:lnTo>
                    <a:pt x="17" y="60"/>
                  </a:lnTo>
                  <a:lnTo>
                    <a:pt x="18" y="60"/>
                  </a:lnTo>
                  <a:lnTo>
                    <a:pt x="18" y="62"/>
                  </a:lnTo>
                  <a:lnTo>
                    <a:pt x="20" y="62"/>
                  </a:lnTo>
                  <a:lnTo>
                    <a:pt x="20" y="60"/>
                  </a:lnTo>
                  <a:lnTo>
                    <a:pt x="18" y="60"/>
                  </a:lnTo>
                  <a:lnTo>
                    <a:pt x="18" y="58"/>
                  </a:lnTo>
                  <a:lnTo>
                    <a:pt x="18" y="56"/>
                  </a:lnTo>
                  <a:lnTo>
                    <a:pt x="18" y="53"/>
                  </a:lnTo>
                  <a:lnTo>
                    <a:pt x="18" y="51"/>
                  </a:lnTo>
                  <a:lnTo>
                    <a:pt x="20" y="51"/>
                  </a:lnTo>
                  <a:lnTo>
                    <a:pt x="22" y="51"/>
                  </a:lnTo>
                  <a:lnTo>
                    <a:pt x="22" y="49"/>
                  </a:lnTo>
                  <a:lnTo>
                    <a:pt x="22" y="47"/>
                  </a:lnTo>
                  <a:lnTo>
                    <a:pt x="20" y="47"/>
                  </a:lnTo>
                  <a:lnTo>
                    <a:pt x="18" y="47"/>
                  </a:lnTo>
                  <a:lnTo>
                    <a:pt x="15" y="47"/>
                  </a:lnTo>
                  <a:lnTo>
                    <a:pt x="12" y="47"/>
                  </a:lnTo>
                  <a:lnTo>
                    <a:pt x="7" y="45"/>
                  </a:lnTo>
                  <a:lnTo>
                    <a:pt x="4" y="45"/>
                  </a:lnTo>
                  <a:lnTo>
                    <a:pt x="0" y="43"/>
                  </a:lnTo>
                  <a:lnTo>
                    <a:pt x="0" y="42"/>
                  </a:lnTo>
                  <a:lnTo>
                    <a:pt x="0" y="40"/>
                  </a:lnTo>
                  <a:lnTo>
                    <a:pt x="0" y="36"/>
                  </a:lnTo>
                  <a:lnTo>
                    <a:pt x="0" y="34"/>
                  </a:lnTo>
                  <a:lnTo>
                    <a:pt x="0" y="33"/>
                  </a:lnTo>
                  <a:lnTo>
                    <a:pt x="2" y="33"/>
                  </a:lnTo>
                  <a:lnTo>
                    <a:pt x="2" y="31"/>
                  </a:lnTo>
                  <a:lnTo>
                    <a:pt x="4" y="33"/>
                  </a:lnTo>
                  <a:lnTo>
                    <a:pt x="5" y="34"/>
                  </a:lnTo>
                  <a:lnTo>
                    <a:pt x="5" y="36"/>
                  </a:lnTo>
                  <a:lnTo>
                    <a:pt x="7" y="36"/>
                  </a:lnTo>
                  <a:lnTo>
                    <a:pt x="7" y="38"/>
                  </a:lnTo>
                  <a:lnTo>
                    <a:pt x="7" y="40"/>
                  </a:lnTo>
                  <a:lnTo>
                    <a:pt x="8" y="40"/>
                  </a:lnTo>
                  <a:lnTo>
                    <a:pt x="10" y="40"/>
                  </a:lnTo>
                  <a:lnTo>
                    <a:pt x="12" y="40"/>
                  </a:lnTo>
                  <a:lnTo>
                    <a:pt x="12" y="38"/>
                  </a:lnTo>
                  <a:lnTo>
                    <a:pt x="12" y="36"/>
                  </a:lnTo>
                  <a:lnTo>
                    <a:pt x="13" y="36"/>
                  </a:lnTo>
                  <a:lnTo>
                    <a:pt x="12" y="36"/>
                  </a:lnTo>
                  <a:lnTo>
                    <a:pt x="12" y="34"/>
                  </a:lnTo>
                  <a:lnTo>
                    <a:pt x="12" y="33"/>
                  </a:lnTo>
                  <a:lnTo>
                    <a:pt x="10" y="33"/>
                  </a:lnTo>
                  <a:lnTo>
                    <a:pt x="10" y="31"/>
                  </a:lnTo>
                  <a:lnTo>
                    <a:pt x="8" y="31"/>
                  </a:lnTo>
                  <a:lnTo>
                    <a:pt x="7" y="29"/>
                  </a:lnTo>
                  <a:lnTo>
                    <a:pt x="7" y="25"/>
                  </a:lnTo>
                  <a:lnTo>
                    <a:pt x="5" y="25"/>
                  </a:lnTo>
                  <a:lnTo>
                    <a:pt x="5" y="24"/>
                  </a:lnTo>
                  <a:lnTo>
                    <a:pt x="5" y="22"/>
                  </a:lnTo>
                  <a:lnTo>
                    <a:pt x="4" y="22"/>
                  </a:lnTo>
                  <a:lnTo>
                    <a:pt x="2" y="20"/>
                  </a:lnTo>
                  <a:lnTo>
                    <a:pt x="4" y="20"/>
                  </a:lnTo>
                  <a:lnTo>
                    <a:pt x="4" y="18"/>
                  </a:lnTo>
                  <a:lnTo>
                    <a:pt x="5" y="18"/>
                  </a:lnTo>
                  <a:lnTo>
                    <a:pt x="5" y="16"/>
                  </a:lnTo>
                  <a:lnTo>
                    <a:pt x="7" y="16"/>
                  </a:lnTo>
                  <a:lnTo>
                    <a:pt x="7" y="15"/>
                  </a:lnTo>
                  <a:lnTo>
                    <a:pt x="8" y="15"/>
                  </a:lnTo>
                  <a:lnTo>
                    <a:pt x="10" y="15"/>
                  </a:lnTo>
                  <a:lnTo>
                    <a:pt x="12" y="15"/>
                  </a:lnTo>
                  <a:lnTo>
                    <a:pt x="12" y="22"/>
                  </a:lnTo>
                  <a:lnTo>
                    <a:pt x="12" y="2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49" name="Freeform 26"/>
            <p:cNvSpPr>
              <a:spLocks/>
            </p:cNvSpPr>
            <p:nvPr/>
          </p:nvSpPr>
          <p:spPr bwMode="auto">
            <a:xfrm>
              <a:off x="215" y="278"/>
              <a:ext cx="57" cy="87"/>
            </a:xfrm>
            <a:custGeom>
              <a:avLst/>
              <a:gdLst>
                <a:gd name="T0" fmla="*/ 18 w 56"/>
                <a:gd name="T1" fmla="*/ 26 h 87"/>
                <a:gd name="T2" fmla="*/ 21 w 56"/>
                <a:gd name="T3" fmla="*/ 24 h 87"/>
                <a:gd name="T4" fmla="*/ 20 w 56"/>
                <a:gd name="T5" fmla="*/ 18 h 87"/>
                <a:gd name="T6" fmla="*/ 18 w 56"/>
                <a:gd name="T7" fmla="*/ 17 h 87"/>
                <a:gd name="T8" fmla="*/ 25 w 56"/>
                <a:gd name="T9" fmla="*/ 13 h 87"/>
                <a:gd name="T10" fmla="*/ 21 w 56"/>
                <a:gd name="T11" fmla="*/ 9 h 87"/>
                <a:gd name="T12" fmla="*/ 26 w 56"/>
                <a:gd name="T13" fmla="*/ 8 h 87"/>
                <a:gd name="T14" fmla="*/ 31 w 56"/>
                <a:gd name="T15" fmla="*/ 6 h 87"/>
                <a:gd name="T16" fmla="*/ 33 w 56"/>
                <a:gd name="T17" fmla="*/ 4 h 87"/>
                <a:gd name="T18" fmla="*/ 41 w 56"/>
                <a:gd name="T19" fmla="*/ 0 h 87"/>
                <a:gd name="T20" fmla="*/ 42 w 56"/>
                <a:gd name="T21" fmla="*/ 4 h 87"/>
                <a:gd name="T22" fmla="*/ 42 w 56"/>
                <a:gd name="T23" fmla="*/ 8 h 87"/>
                <a:gd name="T24" fmla="*/ 46 w 56"/>
                <a:gd name="T25" fmla="*/ 9 h 87"/>
                <a:gd name="T26" fmla="*/ 44 w 56"/>
                <a:gd name="T27" fmla="*/ 27 h 87"/>
                <a:gd name="T28" fmla="*/ 39 w 56"/>
                <a:gd name="T29" fmla="*/ 33 h 87"/>
                <a:gd name="T30" fmla="*/ 36 w 56"/>
                <a:gd name="T31" fmla="*/ 35 h 87"/>
                <a:gd name="T32" fmla="*/ 36 w 56"/>
                <a:gd name="T33" fmla="*/ 44 h 87"/>
                <a:gd name="T34" fmla="*/ 39 w 56"/>
                <a:gd name="T35" fmla="*/ 45 h 87"/>
                <a:gd name="T36" fmla="*/ 41 w 56"/>
                <a:gd name="T37" fmla="*/ 56 h 87"/>
                <a:gd name="T38" fmla="*/ 42 w 56"/>
                <a:gd name="T39" fmla="*/ 33 h 87"/>
                <a:gd name="T40" fmla="*/ 46 w 56"/>
                <a:gd name="T41" fmla="*/ 29 h 87"/>
                <a:gd name="T42" fmla="*/ 49 w 56"/>
                <a:gd name="T43" fmla="*/ 29 h 87"/>
                <a:gd name="T44" fmla="*/ 56 w 56"/>
                <a:gd name="T45" fmla="*/ 33 h 87"/>
                <a:gd name="T46" fmla="*/ 59 w 56"/>
                <a:gd name="T47" fmla="*/ 38 h 87"/>
                <a:gd name="T48" fmla="*/ 51 w 56"/>
                <a:gd name="T49" fmla="*/ 38 h 87"/>
                <a:gd name="T50" fmla="*/ 49 w 56"/>
                <a:gd name="T51" fmla="*/ 35 h 87"/>
                <a:gd name="T52" fmla="*/ 46 w 56"/>
                <a:gd name="T53" fmla="*/ 35 h 87"/>
                <a:gd name="T54" fmla="*/ 44 w 56"/>
                <a:gd name="T55" fmla="*/ 36 h 87"/>
                <a:gd name="T56" fmla="*/ 44 w 56"/>
                <a:gd name="T57" fmla="*/ 40 h 87"/>
                <a:gd name="T58" fmla="*/ 46 w 56"/>
                <a:gd name="T59" fmla="*/ 51 h 87"/>
                <a:gd name="T60" fmla="*/ 38 w 56"/>
                <a:gd name="T61" fmla="*/ 62 h 87"/>
                <a:gd name="T62" fmla="*/ 41 w 56"/>
                <a:gd name="T63" fmla="*/ 82 h 87"/>
                <a:gd name="T64" fmla="*/ 23 w 56"/>
                <a:gd name="T65" fmla="*/ 87 h 87"/>
                <a:gd name="T66" fmla="*/ 21 w 56"/>
                <a:gd name="T67" fmla="*/ 82 h 87"/>
                <a:gd name="T68" fmla="*/ 23 w 56"/>
                <a:gd name="T69" fmla="*/ 78 h 87"/>
                <a:gd name="T70" fmla="*/ 33 w 56"/>
                <a:gd name="T71" fmla="*/ 76 h 87"/>
                <a:gd name="T72" fmla="*/ 31 w 56"/>
                <a:gd name="T73" fmla="*/ 71 h 87"/>
                <a:gd name="T74" fmla="*/ 21 w 56"/>
                <a:gd name="T75" fmla="*/ 71 h 87"/>
                <a:gd name="T76" fmla="*/ 10 w 56"/>
                <a:gd name="T77" fmla="*/ 65 h 87"/>
                <a:gd name="T78" fmla="*/ 7 w 56"/>
                <a:gd name="T79" fmla="*/ 56 h 87"/>
                <a:gd name="T80" fmla="*/ 12 w 56"/>
                <a:gd name="T81" fmla="*/ 55 h 87"/>
                <a:gd name="T82" fmla="*/ 13 w 56"/>
                <a:gd name="T83" fmla="*/ 55 h 87"/>
                <a:gd name="T84" fmla="*/ 18 w 56"/>
                <a:gd name="T85" fmla="*/ 60 h 87"/>
                <a:gd name="T86" fmla="*/ 18 w 56"/>
                <a:gd name="T87" fmla="*/ 58 h 87"/>
                <a:gd name="T88" fmla="*/ 18 w 56"/>
                <a:gd name="T89" fmla="*/ 51 h 87"/>
                <a:gd name="T90" fmla="*/ 21 w 56"/>
                <a:gd name="T91" fmla="*/ 49 h 87"/>
                <a:gd name="T92" fmla="*/ 21 w 56"/>
                <a:gd name="T93" fmla="*/ 47 h 87"/>
                <a:gd name="T94" fmla="*/ 12 w 56"/>
                <a:gd name="T95" fmla="*/ 47 h 87"/>
                <a:gd name="T96" fmla="*/ 0 w 56"/>
                <a:gd name="T97" fmla="*/ 38 h 87"/>
                <a:gd name="T98" fmla="*/ 2 w 56"/>
                <a:gd name="T99" fmla="*/ 31 h 87"/>
                <a:gd name="T100" fmla="*/ 7 w 56"/>
                <a:gd name="T101" fmla="*/ 36 h 87"/>
                <a:gd name="T102" fmla="*/ 12 w 56"/>
                <a:gd name="T103" fmla="*/ 38 h 87"/>
                <a:gd name="T104" fmla="*/ 12 w 56"/>
                <a:gd name="T105" fmla="*/ 36 h 87"/>
                <a:gd name="T106" fmla="*/ 12 w 56"/>
                <a:gd name="T107" fmla="*/ 35 h 87"/>
                <a:gd name="T108" fmla="*/ 8 w 56"/>
                <a:gd name="T109" fmla="*/ 31 h 87"/>
                <a:gd name="T110" fmla="*/ 5 w 56"/>
                <a:gd name="T111" fmla="*/ 22 h 87"/>
                <a:gd name="T112" fmla="*/ 3 w 56"/>
                <a:gd name="T113" fmla="*/ 17 h 87"/>
                <a:gd name="T114" fmla="*/ 7 w 56"/>
                <a:gd name="T115" fmla="*/ 15 h 87"/>
                <a:gd name="T116" fmla="*/ 12 w 56"/>
                <a:gd name="T117" fmla="*/ 15 h 8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6" h="87">
                  <a:moveTo>
                    <a:pt x="12" y="24"/>
                  </a:moveTo>
                  <a:lnTo>
                    <a:pt x="12" y="24"/>
                  </a:lnTo>
                  <a:lnTo>
                    <a:pt x="13" y="24"/>
                  </a:lnTo>
                  <a:lnTo>
                    <a:pt x="13" y="26"/>
                  </a:lnTo>
                  <a:lnTo>
                    <a:pt x="15" y="26"/>
                  </a:lnTo>
                  <a:lnTo>
                    <a:pt x="17" y="26"/>
                  </a:lnTo>
                  <a:lnTo>
                    <a:pt x="18" y="26"/>
                  </a:lnTo>
                  <a:lnTo>
                    <a:pt x="20" y="26"/>
                  </a:lnTo>
                  <a:lnTo>
                    <a:pt x="20" y="24"/>
                  </a:lnTo>
                  <a:lnTo>
                    <a:pt x="21" y="24"/>
                  </a:lnTo>
                  <a:lnTo>
                    <a:pt x="21" y="22"/>
                  </a:lnTo>
                  <a:lnTo>
                    <a:pt x="21" y="18"/>
                  </a:lnTo>
                  <a:lnTo>
                    <a:pt x="20" y="18"/>
                  </a:lnTo>
                  <a:lnTo>
                    <a:pt x="18" y="17"/>
                  </a:lnTo>
                  <a:lnTo>
                    <a:pt x="20" y="17"/>
                  </a:lnTo>
                  <a:lnTo>
                    <a:pt x="20" y="15"/>
                  </a:lnTo>
                  <a:lnTo>
                    <a:pt x="21" y="15"/>
                  </a:lnTo>
                  <a:lnTo>
                    <a:pt x="25" y="15"/>
                  </a:lnTo>
                  <a:lnTo>
                    <a:pt x="25" y="13"/>
                  </a:lnTo>
                  <a:lnTo>
                    <a:pt x="23" y="13"/>
                  </a:lnTo>
                  <a:lnTo>
                    <a:pt x="21" y="13"/>
                  </a:lnTo>
                  <a:lnTo>
                    <a:pt x="21" y="11"/>
                  </a:lnTo>
                  <a:lnTo>
                    <a:pt x="21" y="9"/>
                  </a:lnTo>
                  <a:lnTo>
                    <a:pt x="23" y="9"/>
                  </a:lnTo>
                  <a:lnTo>
                    <a:pt x="23" y="8"/>
                  </a:lnTo>
                  <a:lnTo>
                    <a:pt x="25" y="8"/>
                  </a:lnTo>
                  <a:lnTo>
                    <a:pt x="26" y="8"/>
                  </a:lnTo>
                  <a:lnTo>
                    <a:pt x="28" y="8"/>
                  </a:lnTo>
                  <a:lnTo>
                    <a:pt x="28" y="6"/>
                  </a:lnTo>
                  <a:lnTo>
                    <a:pt x="30" y="6"/>
                  </a:lnTo>
                  <a:lnTo>
                    <a:pt x="30" y="4"/>
                  </a:lnTo>
                  <a:lnTo>
                    <a:pt x="30" y="2"/>
                  </a:lnTo>
                  <a:lnTo>
                    <a:pt x="31" y="2"/>
                  </a:lnTo>
                  <a:lnTo>
                    <a:pt x="33" y="2"/>
                  </a:lnTo>
                  <a:lnTo>
                    <a:pt x="35" y="0"/>
                  </a:lnTo>
                  <a:lnTo>
                    <a:pt x="36" y="0"/>
                  </a:lnTo>
                  <a:lnTo>
                    <a:pt x="38" y="0"/>
                  </a:lnTo>
                  <a:lnTo>
                    <a:pt x="38" y="2"/>
                  </a:lnTo>
                  <a:lnTo>
                    <a:pt x="39" y="2"/>
                  </a:lnTo>
                  <a:lnTo>
                    <a:pt x="39" y="4"/>
                  </a:lnTo>
                  <a:lnTo>
                    <a:pt x="39" y="6"/>
                  </a:lnTo>
                  <a:lnTo>
                    <a:pt x="39" y="8"/>
                  </a:lnTo>
                  <a:lnTo>
                    <a:pt x="41" y="8"/>
                  </a:lnTo>
                  <a:lnTo>
                    <a:pt x="43" y="9"/>
                  </a:lnTo>
                  <a:lnTo>
                    <a:pt x="41" y="9"/>
                  </a:lnTo>
                  <a:lnTo>
                    <a:pt x="43" y="13"/>
                  </a:lnTo>
                  <a:lnTo>
                    <a:pt x="43" y="15"/>
                  </a:lnTo>
                  <a:lnTo>
                    <a:pt x="44" y="18"/>
                  </a:lnTo>
                  <a:lnTo>
                    <a:pt x="44" y="20"/>
                  </a:lnTo>
                  <a:lnTo>
                    <a:pt x="43" y="22"/>
                  </a:lnTo>
                  <a:lnTo>
                    <a:pt x="43" y="24"/>
                  </a:lnTo>
                  <a:lnTo>
                    <a:pt x="43" y="26"/>
                  </a:lnTo>
                  <a:lnTo>
                    <a:pt x="41" y="27"/>
                  </a:lnTo>
                  <a:lnTo>
                    <a:pt x="41" y="29"/>
                  </a:lnTo>
                  <a:lnTo>
                    <a:pt x="39" y="31"/>
                  </a:lnTo>
                  <a:lnTo>
                    <a:pt x="38" y="31"/>
                  </a:lnTo>
                  <a:lnTo>
                    <a:pt x="38" y="33"/>
                  </a:lnTo>
                  <a:lnTo>
                    <a:pt x="36" y="33"/>
                  </a:lnTo>
                  <a:lnTo>
                    <a:pt x="35" y="33"/>
                  </a:lnTo>
                  <a:lnTo>
                    <a:pt x="35" y="35"/>
                  </a:lnTo>
                  <a:lnTo>
                    <a:pt x="33" y="35"/>
                  </a:lnTo>
                  <a:lnTo>
                    <a:pt x="33" y="36"/>
                  </a:lnTo>
                  <a:lnTo>
                    <a:pt x="31" y="36"/>
                  </a:lnTo>
                  <a:lnTo>
                    <a:pt x="31" y="38"/>
                  </a:lnTo>
                  <a:lnTo>
                    <a:pt x="31" y="42"/>
                  </a:lnTo>
                  <a:lnTo>
                    <a:pt x="33" y="44"/>
                  </a:lnTo>
                  <a:lnTo>
                    <a:pt x="35" y="44"/>
                  </a:lnTo>
                  <a:lnTo>
                    <a:pt x="35" y="45"/>
                  </a:lnTo>
                  <a:lnTo>
                    <a:pt x="36" y="45"/>
                  </a:lnTo>
                  <a:lnTo>
                    <a:pt x="36" y="47"/>
                  </a:lnTo>
                  <a:lnTo>
                    <a:pt x="36" y="49"/>
                  </a:lnTo>
                  <a:lnTo>
                    <a:pt x="36" y="51"/>
                  </a:lnTo>
                  <a:lnTo>
                    <a:pt x="36" y="53"/>
                  </a:lnTo>
                  <a:lnTo>
                    <a:pt x="36" y="55"/>
                  </a:lnTo>
                  <a:lnTo>
                    <a:pt x="38" y="55"/>
                  </a:lnTo>
                  <a:lnTo>
                    <a:pt x="38" y="56"/>
                  </a:lnTo>
                  <a:lnTo>
                    <a:pt x="39" y="56"/>
                  </a:lnTo>
                  <a:lnTo>
                    <a:pt x="39" y="55"/>
                  </a:lnTo>
                  <a:lnTo>
                    <a:pt x="39" y="33"/>
                  </a:lnTo>
                  <a:lnTo>
                    <a:pt x="39" y="31"/>
                  </a:lnTo>
                  <a:lnTo>
                    <a:pt x="41" y="31"/>
                  </a:lnTo>
                  <a:lnTo>
                    <a:pt x="43" y="31"/>
                  </a:lnTo>
                  <a:lnTo>
                    <a:pt x="43" y="29"/>
                  </a:lnTo>
                  <a:lnTo>
                    <a:pt x="44" y="29"/>
                  </a:lnTo>
                  <a:lnTo>
                    <a:pt x="46" y="29"/>
                  </a:lnTo>
                  <a:lnTo>
                    <a:pt x="48" y="29"/>
                  </a:lnTo>
                  <a:lnTo>
                    <a:pt x="48" y="27"/>
                  </a:lnTo>
                  <a:lnTo>
                    <a:pt x="48" y="29"/>
                  </a:lnTo>
                  <a:lnTo>
                    <a:pt x="49" y="29"/>
                  </a:lnTo>
                  <a:lnTo>
                    <a:pt x="51" y="31"/>
                  </a:lnTo>
                  <a:lnTo>
                    <a:pt x="51" y="33"/>
                  </a:lnTo>
                  <a:lnTo>
                    <a:pt x="53" y="33"/>
                  </a:lnTo>
                  <a:lnTo>
                    <a:pt x="53" y="35"/>
                  </a:lnTo>
                  <a:lnTo>
                    <a:pt x="54" y="35"/>
                  </a:lnTo>
                  <a:lnTo>
                    <a:pt x="56" y="36"/>
                  </a:lnTo>
                  <a:lnTo>
                    <a:pt x="56" y="38"/>
                  </a:lnTo>
                  <a:lnTo>
                    <a:pt x="54" y="38"/>
                  </a:lnTo>
                  <a:lnTo>
                    <a:pt x="53" y="38"/>
                  </a:lnTo>
                  <a:lnTo>
                    <a:pt x="51" y="38"/>
                  </a:lnTo>
                  <a:lnTo>
                    <a:pt x="48" y="38"/>
                  </a:lnTo>
                  <a:lnTo>
                    <a:pt x="46" y="36"/>
                  </a:lnTo>
                  <a:lnTo>
                    <a:pt x="46" y="35"/>
                  </a:lnTo>
                  <a:lnTo>
                    <a:pt x="44" y="35"/>
                  </a:lnTo>
                  <a:lnTo>
                    <a:pt x="44" y="33"/>
                  </a:lnTo>
                  <a:lnTo>
                    <a:pt x="43" y="33"/>
                  </a:lnTo>
                  <a:lnTo>
                    <a:pt x="43" y="35"/>
                  </a:lnTo>
                  <a:lnTo>
                    <a:pt x="41" y="35"/>
                  </a:lnTo>
                  <a:lnTo>
                    <a:pt x="41" y="36"/>
                  </a:lnTo>
                  <a:lnTo>
                    <a:pt x="41" y="38"/>
                  </a:lnTo>
                  <a:lnTo>
                    <a:pt x="41" y="40"/>
                  </a:lnTo>
                  <a:lnTo>
                    <a:pt x="41" y="42"/>
                  </a:lnTo>
                  <a:lnTo>
                    <a:pt x="41" y="44"/>
                  </a:lnTo>
                  <a:lnTo>
                    <a:pt x="43" y="44"/>
                  </a:lnTo>
                  <a:lnTo>
                    <a:pt x="43" y="47"/>
                  </a:lnTo>
                  <a:lnTo>
                    <a:pt x="43" y="51"/>
                  </a:lnTo>
                  <a:lnTo>
                    <a:pt x="41" y="56"/>
                  </a:lnTo>
                  <a:lnTo>
                    <a:pt x="39" y="60"/>
                  </a:lnTo>
                  <a:lnTo>
                    <a:pt x="38" y="58"/>
                  </a:lnTo>
                  <a:lnTo>
                    <a:pt x="36" y="58"/>
                  </a:lnTo>
                  <a:lnTo>
                    <a:pt x="36" y="60"/>
                  </a:lnTo>
                  <a:lnTo>
                    <a:pt x="36" y="62"/>
                  </a:lnTo>
                  <a:lnTo>
                    <a:pt x="35" y="62"/>
                  </a:lnTo>
                  <a:lnTo>
                    <a:pt x="35" y="64"/>
                  </a:lnTo>
                  <a:lnTo>
                    <a:pt x="36" y="65"/>
                  </a:lnTo>
                  <a:lnTo>
                    <a:pt x="36" y="67"/>
                  </a:lnTo>
                  <a:lnTo>
                    <a:pt x="36" y="71"/>
                  </a:lnTo>
                  <a:lnTo>
                    <a:pt x="38" y="71"/>
                  </a:lnTo>
                  <a:lnTo>
                    <a:pt x="39" y="73"/>
                  </a:lnTo>
                  <a:lnTo>
                    <a:pt x="39" y="82"/>
                  </a:lnTo>
                  <a:lnTo>
                    <a:pt x="38" y="82"/>
                  </a:lnTo>
                  <a:lnTo>
                    <a:pt x="36" y="83"/>
                  </a:lnTo>
                  <a:lnTo>
                    <a:pt x="36" y="87"/>
                  </a:lnTo>
                  <a:lnTo>
                    <a:pt x="35" y="87"/>
                  </a:lnTo>
                  <a:lnTo>
                    <a:pt x="33" y="87"/>
                  </a:lnTo>
                  <a:lnTo>
                    <a:pt x="31" y="87"/>
                  </a:lnTo>
                  <a:lnTo>
                    <a:pt x="30" y="87"/>
                  </a:lnTo>
                  <a:lnTo>
                    <a:pt x="25" y="87"/>
                  </a:lnTo>
                  <a:lnTo>
                    <a:pt x="23" y="87"/>
                  </a:lnTo>
                  <a:lnTo>
                    <a:pt x="21" y="87"/>
                  </a:lnTo>
                  <a:lnTo>
                    <a:pt x="23" y="87"/>
                  </a:lnTo>
                  <a:lnTo>
                    <a:pt x="23" y="85"/>
                  </a:lnTo>
                  <a:lnTo>
                    <a:pt x="23" y="83"/>
                  </a:lnTo>
                  <a:lnTo>
                    <a:pt x="21" y="83"/>
                  </a:lnTo>
                  <a:lnTo>
                    <a:pt x="21" y="82"/>
                  </a:lnTo>
                  <a:lnTo>
                    <a:pt x="21" y="80"/>
                  </a:lnTo>
                  <a:lnTo>
                    <a:pt x="21" y="78"/>
                  </a:lnTo>
                  <a:lnTo>
                    <a:pt x="23" y="78"/>
                  </a:lnTo>
                  <a:lnTo>
                    <a:pt x="25" y="78"/>
                  </a:lnTo>
                  <a:lnTo>
                    <a:pt x="28" y="78"/>
                  </a:lnTo>
                  <a:lnTo>
                    <a:pt x="28" y="76"/>
                  </a:lnTo>
                  <a:lnTo>
                    <a:pt x="30" y="76"/>
                  </a:lnTo>
                  <a:lnTo>
                    <a:pt x="30" y="74"/>
                  </a:lnTo>
                  <a:lnTo>
                    <a:pt x="30" y="73"/>
                  </a:lnTo>
                  <a:lnTo>
                    <a:pt x="30" y="71"/>
                  </a:lnTo>
                  <a:lnTo>
                    <a:pt x="28" y="71"/>
                  </a:lnTo>
                  <a:lnTo>
                    <a:pt x="26" y="69"/>
                  </a:lnTo>
                  <a:lnTo>
                    <a:pt x="26" y="71"/>
                  </a:lnTo>
                  <a:lnTo>
                    <a:pt x="25" y="73"/>
                  </a:lnTo>
                  <a:lnTo>
                    <a:pt x="23" y="73"/>
                  </a:lnTo>
                  <a:lnTo>
                    <a:pt x="21" y="73"/>
                  </a:lnTo>
                  <a:lnTo>
                    <a:pt x="21" y="71"/>
                  </a:lnTo>
                  <a:lnTo>
                    <a:pt x="20" y="69"/>
                  </a:lnTo>
                  <a:lnTo>
                    <a:pt x="15" y="67"/>
                  </a:lnTo>
                  <a:lnTo>
                    <a:pt x="13" y="67"/>
                  </a:lnTo>
                  <a:lnTo>
                    <a:pt x="12" y="67"/>
                  </a:lnTo>
                  <a:lnTo>
                    <a:pt x="10" y="65"/>
                  </a:lnTo>
                  <a:lnTo>
                    <a:pt x="8" y="65"/>
                  </a:lnTo>
                  <a:lnTo>
                    <a:pt x="8" y="64"/>
                  </a:lnTo>
                  <a:lnTo>
                    <a:pt x="7" y="64"/>
                  </a:lnTo>
                  <a:lnTo>
                    <a:pt x="7" y="60"/>
                  </a:lnTo>
                  <a:lnTo>
                    <a:pt x="7" y="58"/>
                  </a:lnTo>
                  <a:lnTo>
                    <a:pt x="7" y="56"/>
                  </a:lnTo>
                  <a:lnTo>
                    <a:pt x="8" y="56"/>
                  </a:lnTo>
                  <a:lnTo>
                    <a:pt x="10" y="56"/>
                  </a:lnTo>
                  <a:lnTo>
                    <a:pt x="10" y="55"/>
                  </a:lnTo>
                  <a:lnTo>
                    <a:pt x="12" y="55"/>
                  </a:lnTo>
                  <a:lnTo>
                    <a:pt x="12" y="53"/>
                  </a:lnTo>
                  <a:lnTo>
                    <a:pt x="12" y="51"/>
                  </a:lnTo>
                  <a:lnTo>
                    <a:pt x="13" y="53"/>
                  </a:lnTo>
                  <a:lnTo>
                    <a:pt x="13" y="55"/>
                  </a:lnTo>
                  <a:lnTo>
                    <a:pt x="15" y="55"/>
                  </a:lnTo>
                  <a:lnTo>
                    <a:pt x="15" y="58"/>
                  </a:lnTo>
                  <a:lnTo>
                    <a:pt x="15" y="60"/>
                  </a:lnTo>
                  <a:lnTo>
                    <a:pt x="17" y="60"/>
                  </a:lnTo>
                  <a:lnTo>
                    <a:pt x="18" y="60"/>
                  </a:lnTo>
                  <a:lnTo>
                    <a:pt x="18" y="62"/>
                  </a:lnTo>
                  <a:lnTo>
                    <a:pt x="20" y="62"/>
                  </a:lnTo>
                  <a:lnTo>
                    <a:pt x="20" y="60"/>
                  </a:lnTo>
                  <a:lnTo>
                    <a:pt x="20" y="58"/>
                  </a:lnTo>
                  <a:lnTo>
                    <a:pt x="18" y="58"/>
                  </a:lnTo>
                  <a:lnTo>
                    <a:pt x="18" y="56"/>
                  </a:lnTo>
                  <a:lnTo>
                    <a:pt x="17" y="53"/>
                  </a:lnTo>
                  <a:lnTo>
                    <a:pt x="18" y="53"/>
                  </a:lnTo>
                  <a:lnTo>
                    <a:pt x="18" y="51"/>
                  </a:lnTo>
                  <a:lnTo>
                    <a:pt x="20" y="51"/>
                  </a:lnTo>
                  <a:lnTo>
                    <a:pt x="21" y="51"/>
                  </a:lnTo>
                  <a:lnTo>
                    <a:pt x="21" y="49"/>
                  </a:lnTo>
                  <a:lnTo>
                    <a:pt x="21" y="47"/>
                  </a:lnTo>
                  <a:lnTo>
                    <a:pt x="20" y="47"/>
                  </a:lnTo>
                  <a:lnTo>
                    <a:pt x="18" y="47"/>
                  </a:lnTo>
                  <a:lnTo>
                    <a:pt x="12" y="47"/>
                  </a:lnTo>
                  <a:lnTo>
                    <a:pt x="7" y="45"/>
                  </a:lnTo>
                  <a:lnTo>
                    <a:pt x="7" y="44"/>
                  </a:lnTo>
                  <a:lnTo>
                    <a:pt x="3" y="44"/>
                  </a:lnTo>
                  <a:lnTo>
                    <a:pt x="0" y="44"/>
                  </a:lnTo>
                  <a:lnTo>
                    <a:pt x="0" y="42"/>
                  </a:lnTo>
                  <a:lnTo>
                    <a:pt x="0" y="38"/>
                  </a:lnTo>
                  <a:lnTo>
                    <a:pt x="0" y="36"/>
                  </a:lnTo>
                  <a:lnTo>
                    <a:pt x="0" y="33"/>
                  </a:lnTo>
                  <a:lnTo>
                    <a:pt x="2" y="33"/>
                  </a:lnTo>
                  <a:lnTo>
                    <a:pt x="2" y="31"/>
                  </a:lnTo>
                  <a:lnTo>
                    <a:pt x="3" y="31"/>
                  </a:lnTo>
                  <a:lnTo>
                    <a:pt x="3" y="33"/>
                  </a:lnTo>
                  <a:lnTo>
                    <a:pt x="3" y="35"/>
                  </a:lnTo>
                  <a:lnTo>
                    <a:pt x="5" y="35"/>
                  </a:lnTo>
                  <a:lnTo>
                    <a:pt x="5" y="36"/>
                  </a:lnTo>
                  <a:lnTo>
                    <a:pt x="7" y="36"/>
                  </a:lnTo>
                  <a:lnTo>
                    <a:pt x="7" y="38"/>
                  </a:lnTo>
                  <a:lnTo>
                    <a:pt x="8" y="38"/>
                  </a:lnTo>
                  <a:lnTo>
                    <a:pt x="10" y="38"/>
                  </a:lnTo>
                  <a:lnTo>
                    <a:pt x="12" y="38"/>
                  </a:lnTo>
                  <a:lnTo>
                    <a:pt x="12" y="36"/>
                  </a:lnTo>
                  <a:lnTo>
                    <a:pt x="13" y="36"/>
                  </a:lnTo>
                  <a:lnTo>
                    <a:pt x="12" y="36"/>
                  </a:lnTo>
                  <a:lnTo>
                    <a:pt x="12" y="35"/>
                  </a:lnTo>
                  <a:lnTo>
                    <a:pt x="12" y="33"/>
                  </a:lnTo>
                  <a:lnTo>
                    <a:pt x="10" y="33"/>
                  </a:lnTo>
                  <a:lnTo>
                    <a:pt x="10" y="31"/>
                  </a:lnTo>
                  <a:lnTo>
                    <a:pt x="8" y="31"/>
                  </a:lnTo>
                  <a:lnTo>
                    <a:pt x="8" y="29"/>
                  </a:lnTo>
                  <a:lnTo>
                    <a:pt x="7" y="27"/>
                  </a:lnTo>
                  <a:lnTo>
                    <a:pt x="7" y="26"/>
                  </a:lnTo>
                  <a:lnTo>
                    <a:pt x="7" y="24"/>
                  </a:lnTo>
                  <a:lnTo>
                    <a:pt x="5" y="24"/>
                  </a:lnTo>
                  <a:lnTo>
                    <a:pt x="5" y="22"/>
                  </a:lnTo>
                  <a:lnTo>
                    <a:pt x="3" y="22"/>
                  </a:lnTo>
                  <a:lnTo>
                    <a:pt x="3" y="20"/>
                  </a:lnTo>
                  <a:lnTo>
                    <a:pt x="3" y="18"/>
                  </a:lnTo>
                  <a:lnTo>
                    <a:pt x="3" y="17"/>
                  </a:lnTo>
                  <a:lnTo>
                    <a:pt x="5" y="17"/>
                  </a:lnTo>
                  <a:lnTo>
                    <a:pt x="7" y="17"/>
                  </a:lnTo>
                  <a:lnTo>
                    <a:pt x="7" y="15"/>
                  </a:lnTo>
                  <a:lnTo>
                    <a:pt x="8" y="15"/>
                  </a:lnTo>
                  <a:lnTo>
                    <a:pt x="10" y="13"/>
                  </a:lnTo>
                  <a:lnTo>
                    <a:pt x="12" y="13"/>
                  </a:lnTo>
                  <a:lnTo>
                    <a:pt x="12" y="15"/>
                  </a:lnTo>
                  <a:lnTo>
                    <a:pt x="12" y="22"/>
                  </a:lnTo>
                  <a:lnTo>
                    <a:pt x="12" y="2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50" name="Freeform 27"/>
            <p:cNvSpPr>
              <a:spLocks/>
            </p:cNvSpPr>
            <p:nvPr/>
          </p:nvSpPr>
          <p:spPr bwMode="auto">
            <a:xfrm>
              <a:off x="172" y="231"/>
              <a:ext cx="145" cy="125"/>
            </a:xfrm>
            <a:custGeom>
              <a:avLst/>
              <a:gdLst>
                <a:gd name="T0" fmla="*/ 0 w 146"/>
                <a:gd name="T1" fmla="*/ 102 h 124"/>
                <a:gd name="T2" fmla="*/ 72 w 146"/>
                <a:gd name="T3" fmla="*/ 0 h 124"/>
                <a:gd name="T4" fmla="*/ 143 w 146"/>
                <a:gd name="T5" fmla="*/ 102 h 124"/>
                <a:gd name="T6" fmla="*/ 143 w 146"/>
                <a:gd name="T7" fmla="*/ 125 h 124"/>
                <a:gd name="T8" fmla="*/ 72 w 146"/>
                <a:gd name="T9" fmla="*/ 30 h 124"/>
                <a:gd name="T10" fmla="*/ 2 w 146"/>
                <a:gd name="T11" fmla="*/ 127 h 124"/>
                <a:gd name="T12" fmla="*/ 0 w 146"/>
                <a:gd name="T13" fmla="*/ 102 h 1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6" h="124">
                  <a:moveTo>
                    <a:pt x="0" y="99"/>
                  </a:moveTo>
                  <a:lnTo>
                    <a:pt x="72" y="0"/>
                  </a:lnTo>
                  <a:lnTo>
                    <a:pt x="146" y="99"/>
                  </a:lnTo>
                  <a:lnTo>
                    <a:pt x="146" y="122"/>
                  </a:lnTo>
                  <a:lnTo>
                    <a:pt x="72" y="30"/>
                  </a:lnTo>
                  <a:lnTo>
                    <a:pt x="2" y="124"/>
                  </a:lnTo>
                  <a:lnTo>
                    <a:pt x="0" y="99"/>
                  </a:lnTo>
                  <a:close/>
                </a:path>
              </a:pathLst>
            </a:custGeom>
            <a:solidFill>
              <a:srgbClr val="F9A03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51" name="Freeform 28"/>
            <p:cNvSpPr>
              <a:spLocks/>
            </p:cNvSpPr>
            <p:nvPr/>
          </p:nvSpPr>
          <p:spPr bwMode="auto">
            <a:xfrm>
              <a:off x="326" y="204"/>
              <a:ext cx="5" cy="170"/>
            </a:xfrm>
            <a:custGeom>
              <a:avLst/>
              <a:gdLst>
                <a:gd name="T0" fmla="*/ 3 w 5"/>
                <a:gd name="T1" fmla="*/ 168 h 171"/>
                <a:gd name="T2" fmla="*/ 5 w 5"/>
                <a:gd name="T3" fmla="*/ 166 h 171"/>
                <a:gd name="T4" fmla="*/ 5 w 5"/>
                <a:gd name="T5" fmla="*/ 0 h 171"/>
                <a:gd name="T6" fmla="*/ 0 w 5"/>
                <a:gd name="T7" fmla="*/ 0 h 171"/>
                <a:gd name="T8" fmla="*/ 0 w 5"/>
                <a:gd name="T9" fmla="*/ 166 h 171"/>
                <a:gd name="T10" fmla="*/ 3 w 5"/>
                <a:gd name="T11" fmla="*/ 168 h 171"/>
                <a:gd name="T12" fmla="*/ 3 w 5"/>
                <a:gd name="T13" fmla="*/ 168 h 171"/>
                <a:gd name="T14" fmla="*/ 5 w 5"/>
                <a:gd name="T15" fmla="*/ 168 h 171"/>
                <a:gd name="T16" fmla="*/ 5 w 5"/>
                <a:gd name="T17" fmla="*/ 166 h 171"/>
                <a:gd name="T18" fmla="*/ 3 w 5"/>
                <a:gd name="T19" fmla="*/ 168 h 17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 h="171">
                  <a:moveTo>
                    <a:pt x="3" y="171"/>
                  </a:moveTo>
                  <a:lnTo>
                    <a:pt x="5" y="169"/>
                  </a:lnTo>
                  <a:lnTo>
                    <a:pt x="5" y="0"/>
                  </a:lnTo>
                  <a:lnTo>
                    <a:pt x="0" y="0"/>
                  </a:lnTo>
                  <a:lnTo>
                    <a:pt x="0" y="169"/>
                  </a:lnTo>
                  <a:lnTo>
                    <a:pt x="3" y="171"/>
                  </a:lnTo>
                  <a:lnTo>
                    <a:pt x="5" y="171"/>
                  </a:lnTo>
                  <a:lnTo>
                    <a:pt x="5" y="169"/>
                  </a:lnTo>
                  <a:lnTo>
                    <a:pt x="3" y="171"/>
                  </a:lnTo>
                  <a:close/>
                </a:path>
              </a:pathLst>
            </a:custGeom>
            <a:solidFill>
              <a:srgbClr val="61BFF3"/>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52" name="Rectangle 29"/>
            <p:cNvSpPr>
              <a:spLocks noChangeArrowheads="1"/>
            </p:cNvSpPr>
            <p:nvPr/>
          </p:nvSpPr>
          <p:spPr bwMode="auto">
            <a:xfrm>
              <a:off x="170" y="371"/>
              <a:ext cx="159" cy="4"/>
            </a:xfrm>
            <a:prstGeom prst="rect">
              <a:avLst/>
            </a:prstGeom>
            <a:solidFill>
              <a:srgbClr val="61BFF3"/>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pPr>
                <a:buClr>
                  <a:srgbClr val="000000"/>
                </a:buClr>
              </a:pPr>
              <a:endParaRPr lang="en-US">
                <a:solidFill>
                  <a:srgbClr val="000000"/>
                </a:solidFill>
              </a:endParaRPr>
            </a:p>
          </p:txBody>
        </p:sp>
        <p:sp>
          <p:nvSpPr>
            <p:cNvPr id="1053" name="Freeform 30"/>
            <p:cNvSpPr>
              <a:spLocks/>
            </p:cNvSpPr>
            <p:nvPr/>
          </p:nvSpPr>
          <p:spPr bwMode="auto">
            <a:xfrm>
              <a:off x="149" y="195"/>
              <a:ext cx="504" cy="9"/>
            </a:xfrm>
            <a:custGeom>
              <a:avLst/>
              <a:gdLst>
                <a:gd name="T0" fmla="*/ 502 w 505"/>
                <a:gd name="T1" fmla="*/ 7 h 9"/>
                <a:gd name="T2" fmla="*/ 502 w 505"/>
                <a:gd name="T3" fmla="*/ 0 h 9"/>
                <a:gd name="T4" fmla="*/ 0 w 505"/>
                <a:gd name="T5" fmla="*/ 1 h 9"/>
                <a:gd name="T6" fmla="*/ 0 w 505"/>
                <a:gd name="T7" fmla="*/ 9 h 9"/>
                <a:gd name="T8" fmla="*/ 502 w 505"/>
                <a:gd name="T9" fmla="*/ 7 h 9"/>
                <a:gd name="T10" fmla="*/ 502 w 505"/>
                <a:gd name="T11" fmla="*/ 7 h 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05" h="9">
                  <a:moveTo>
                    <a:pt x="505" y="7"/>
                  </a:moveTo>
                  <a:lnTo>
                    <a:pt x="505" y="0"/>
                  </a:lnTo>
                  <a:lnTo>
                    <a:pt x="0" y="1"/>
                  </a:lnTo>
                  <a:lnTo>
                    <a:pt x="0" y="9"/>
                  </a:lnTo>
                  <a:lnTo>
                    <a:pt x="505" y="7"/>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54" name="Freeform 31"/>
            <p:cNvSpPr>
              <a:spLocks/>
            </p:cNvSpPr>
            <p:nvPr/>
          </p:nvSpPr>
          <p:spPr bwMode="auto">
            <a:xfrm>
              <a:off x="652" y="195"/>
              <a:ext cx="5" cy="38"/>
            </a:xfrm>
            <a:custGeom>
              <a:avLst/>
              <a:gdLst>
                <a:gd name="T0" fmla="*/ 3 w 6"/>
                <a:gd name="T1" fmla="*/ 40 h 37"/>
                <a:gd name="T2" fmla="*/ 3 w 6"/>
                <a:gd name="T3" fmla="*/ 40 h 37"/>
                <a:gd name="T4" fmla="*/ 3 w 6"/>
                <a:gd name="T5" fmla="*/ 16 h 37"/>
                <a:gd name="T6" fmla="*/ 3 w 6"/>
                <a:gd name="T7" fmla="*/ 0 h 37"/>
                <a:gd name="T8" fmla="*/ 3 w 6"/>
                <a:gd name="T9" fmla="*/ 7 h 37"/>
                <a:gd name="T10" fmla="*/ 1 w 6"/>
                <a:gd name="T11" fmla="*/ 16 h 37"/>
                <a:gd name="T12" fmla="*/ 0 w 6"/>
                <a:gd name="T13" fmla="*/ 39 h 37"/>
                <a:gd name="T14" fmla="*/ 0 w 6"/>
                <a:gd name="T15" fmla="*/ 39 h 37"/>
                <a:gd name="T16" fmla="*/ 3 w 6"/>
                <a:gd name="T17" fmla="*/ 40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 h="37">
                  <a:moveTo>
                    <a:pt x="6" y="37"/>
                  </a:moveTo>
                  <a:lnTo>
                    <a:pt x="6" y="37"/>
                  </a:lnTo>
                  <a:lnTo>
                    <a:pt x="6" y="16"/>
                  </a:lnTo>
                  <a:lnTo>
                    <a:pt x="3" y="0"/>
                  </a:lnTo>
                  <a:lnTo>
                    <a:pt x="3" y="7"/>
                  </a:lnTo>
                  <a:lnTo>
                    <a:pt x="1" y="16"/>
                  </a:lnTo>
                  <a:lnTo>
                    <a:pt x="0" y="36"/>
                  </a:lnTo>
                  <a:lnTo>
                    <a:pt x="6" y="37"/>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55" name="Freeform 32"/>
            <p:cNvSpPr>
              <a:spLocks/>
            </p:cNvSpPr>
            <p:nvPr/>
          </p:nvSpPr>
          <p:spPr bwMode="auto">
            <a:xfrm>
              <a:off x="641" y="231"/>
              <a:ext cx="16" cy="130"/>
            </a:xfrm>
            <a:custGeom>
              <a:avLst/>
              <a:gdLst>
                <a:gd name="T0" fmla="*/ 5 w 16"/>
                <a:gd name="T1" fmla="*/ 128 h 131"/>
                <a:gd name="T2" fmla="*/ 5 w 16"/>
                <a:gd name="T3" fmla="*/ 128 h 131"/>
                <a:gd name="T4" fmla="*/ 11 w 16"/>
                <a:gd name="T5" fmla="*/ 83 h 131"/>
                <a:gd name="T6" fmla="*/ 13 w 16"/>
                <a:gd name="T7" fmla="*/ 47 h 131"/>
                <a:gd name="T8" fmla="*/ 15 w 16"/>
                <a:gd name="T9" fmla="*/ 16 h 131"/>
                <a:gd name="T10" fmla="*/ 16 w 16"/>
                <a:gd name="T11" fmla="*/ 1 h 131"/>
                <a:gd name="T12" fmla="*/ 10 w 16"/>
                <a:gd name="T13" fmla="*/ 0 h 131"/>
                <a:gd name="T14" fmla="*/ 10 w 16"/>
                <a:gd name="T15" fmla="*/ 16 h 131"/>
                <a:gd name="T16" fmla="*/ 8 w 16"/>
                <a:gd name="T17" fmla="*/ 47 h 131"/>
                <a:gd name="T18" fmla="*/ 3 w 16"/>
                <a:gd name="T19" fmla="*/ 83 h 131"/>
                <a:gd name="T20" fmla="*/ 0 w 16"/>
                <a:gd name="T21" fmla="*/ 127 h 131"/>
                <a:gd name="T22" fmla="*/ 0 w 16"/>
                <a:gd name="T23" fmla="*/ 127 h 131"/>
                <a:gd name="T24" fmla="*/ 5 w 16"/>
                <a:gd name="T25" fmla="*/ 128 h 1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 h="131">
                  <a:moveTo>
                    <a:pt x="5" y="131"/>
                  </a:moveTo>
                  <a:lnTo>
                    <a:pt x="5" y="131"/>
                  </a:lnTo>
                  <a:lnTo>
                    <a:pt x="11" y="86"/>
                  </a:lnTo>
                  <a:lnTo>
                    <a:pt x="13" y="47"/>
                  </a:lnTo>
                  <a:lnTo>
                    <a:pt x="15" y="16"/>
                  </a:lnTo>
                  <a:lnTo>
                    <a:pt x="16" y="1"/>
                  </a:lnTo>
                  <a:lnTo>
                    <a:pt x="10" y="0"/>
                  </a:lnTo>
                  <a:lnTo>
                    <a:pt x="10" y="16"/>
                  </a:lnTo>
                  <a:lnTo>
                    <a:pt x="8" y="47"/>
                  </a:lnTo>
                  <a:lnTo>
                    <a:pt x="3" y="86"/>
                  </a:lnTo>
                  <a:lnTo>
                    <a:pt x="0" y="130"/>
                  </a:lnTo>
                  <a:lnTo>
                    <a:pt x="5" y="131"/>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56" name="Freeform 33"/>
            <p:cNvSpPr>
              <a:spLocks/>
            </p:cNvSpPr>
            <p:nvPr/>
          </p:nvSpPr>
          <p:spPr bwMode="auto">
            <a:xfrm>
              <a:off x="536" y="361"/>
              <a:ext cx="111" cy="344"/>
            </a:xfrm>
            <a:custGeom>
              <a:avLst/>
              <a:gdLst>
                <a:gd name="T0" fmla="*/ 5 w 110"/>
                <a:gd name="T1" fmla="*/ 344 h 344"/>
                <a:gd name="T2" fmla="*/ 5 w 110"/>
                <a:gd name="T3" fmla="*/ 344 h 344"/>
                <a:gd name="T4" fmla="*/ 16 w 110"/>
                <a:gd name="T5" fmla="*/ 324 h 344"/>
                <a:gd name="T6" fmla="*/ 28 w 110"/>
                <a:gd name="T7" fmla="*/ 305 h 344"/>
                <a:gd name="T8" fmla="*/ 38 w 110"/>
                <a:gd name="T9" fmla="*/ 285 h 344"/>
                <a:gd name="T10" fmla="*/ 46 w 110"/>
                <a:gd name="T11" fmla="*/ 265 h 344"/>
                <a:gd name="T12" fmla="*/ 65 w 110"/>
                <a:gd name="T13" fmla="*/ 223 h 344"/>
                <a:gd name="T14" fmla="*/ 77 w 110"/>
                <a:gd name="T15" fmla="*/ 182 h 344"/>
                <a:gd name="T16" fmla="*/ 88 w 110"/>
                <a:gd name="T17" fmla="*/ 139 h 344"/>
                <a:gd name="T18" fmla="*/ 98 w 110"/>
                <a:gd name="T19" fmla="*/ 93 h 344"/>
                <a:gd name="T20" fmla="*/ 106 w 110"/>
                <a:gd name="T21" fmla="*/ 48 h 344"/>
                <a:gd name="T22" fmla="*/ 113 w 110"/>
                <a:gd name="T23" fmla="*/ 1 h 344"/>
                <a:gd name="T24" fmla="*/ 108 w 110"/>
                <a:gd name="T25" fmla="*/ 0 h 344"/>
                <a:gd name="T26" fmla="*/ 100 w 110"/>
                <a:gd name="T27" fmla="*/ 47 h 344"/>
                <a:gd name="T28" fmla="*/ 91 w 110"/>
                <a:gd name="T29" fmla="*/ 93 h 344"/>
                <a:gd name="T30" fmla="*/ 83 w 110"/>
                <a:gd name="T31" fmla="*/ 137 h 344"/>
                <a:gd name="T32" fmla="*/ 72 w 110"/>
                <a:gd name="T33" fmla="*/ 180 h 344"/>
                <a:gd name="T34" fmla="*/ 59 w 110"/>
                <a:gd name="T35" fmla="*/ 222 h 344"/>
                <a:gd name="T36" fmla="*/ 39 w 110"/>
                <a:gd name="T37" fmla="*/ 263 h 344"/>
                <a:gd name="T38" fmla="*/ 31 w 110"/>
                <a:gd name="T39" fmla="*/ 283 h 344"/>
                <a:gd name="T40" fmla="*/ 21 w 110"/>
                <a:gd name="T41" fmla="*/ 303 h 344"/>
                <a:gd name="T42" fmla="*/ 11 w 110"/>
                <a:gd name="T43" fmla="*/ 323 h 344"/>
                <a:gd name="T44" fmla="*/ 0 w 110"/>
                <a:gd name="T45" fmla="*/ 341 h 344"/>
                <a:gd name="T46" fmla="*/ 0 w 110"/>
                <a:gd name="T47" fmla="*/ 341 h 344"/>
                <a:gd name="T48" fmla="*/ 5 w 110"/>
                <a:gd name="T49" fmla="*/ 344 h 34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0" h="344">
                  <a:moveTo>
                    <a:pt x="5" y="344"/>
                  </a:moveTo>
                  <a:lnTo>
                    <a:pt x="5" y="344"/>
                  </a:lnTo>
                  <a:lnTo>
                    <a:pt x="16" y="324"/>
                  </a:lnTo>
                  <a:lnTo>
                    <a:pt x="28" y="305"/>
                  </a:lnTo>
                  <a:lnTo>
                    <a:pt x="38" y="285"/>
                  </a:lnTo>
                  <a:lnTo>
                    <a:pt x="46" y="265"/>
                  </a:lnTo>
                  <a:lnTo>
                    <a:pt x="62" y="223"/>
                  </a:lnTo>
                  <a:lnTo>
                    <a:pt x="74" y="182"/>
                  </a:lnTo>
                  <a:lnTo>
                    <a:pt x="85" y="139"/>
                  </a:lnTo>
                  <a:lnTo>
                    <a:pt x="95" y="93"/>
                  </a:lnTo>
                  <a:lnTo>
                    <a:pt x="103" y="48"/>
                  </a:lnTo>
                  <a:lnTo>
                    <a:pt x="110" y="1"/>
                  </a:lnTo>
                  <a:lnTo>
                    <a:pt x="105" y="0"/>
                  </a:lnTo>
                  <a:lnTo>
                    <a:pt x="97" y="47"/>
                  </a:lnTo>
                  <a:lnTo>
                    <a:pt x="88" y="93"/>
                  </a:lnTo>
                  <a:lnTo>
                    <a:pt x="80" y="137"/>
                  </a:lnTo>
                  <a:lnTo>
                    <a:pt x="69" y="180"/>
                  </a:lnTo>
                  <a:lnTo>
                    <a:pt x="56" y="222"/>
                  </a:lnTo>
                  <a:lnTo>
                    <a:pt x="39" y="263"/>
                  </a:lnTo>
                  <a:lnTo>
                    <a:pt x="31" y="283"/>
                  </a:lnTo>
                  <a:lnTo>
                    <a:pt x="21" y="303"/>
                  </a:lnTo>
                  <a:lnTo>
                    <a:pt x="11" y="323"/>
                  </a:lnTo>
                  <a:lnTo>
                    <a:pt x="0" y="341"/>
                  </a:lnTo>
                  <a:lnTo>
                    <a:pt x="5" y="344"/>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57" name="Freeform 34"/>
            <p:cNvSpPr>
              <a:spLocks/>
            </p:cNvSpPr>
            <p:nvPr/>
          </p:nvSpPr>
          <p:spPr bwMode="auto">
            <a:xfrm>
              <a:off x="409" y="701"/>
              <a:ext cx="132" cy="155"/>
            </a:xfrm>
            <a:custGeom>
              <a:avLst/>
              <a:gdLst>
                <a:gd name="T0" fmla="*/ 0 w 131"/>
                <a:gd name="T1" fmla="*/ 155 h 155"/>
                <a:gd name="T2" fmla="*/ 0 w 131"/>
                <a:gd name="T3" fmla="*/ 155 h 155"/>
                <a:gd name="T4" fmla="*/ 8 w 131"/>
                <a:gd name="T5" fmla="*/ 153 h 155"/>
                <a:gd name="T6" fmla="*/ 18 w 131"/>
                <a:gd name="T7" fmla="*/ 146 h 155"/>
                <a:gd name="T8" fmla="*/ 31 w 131"/>
                <a:gd name="T9" fmla="*/ 131 h 155"/>
                <a:gd name="T10" fmla="*/ 49 w 131"/>
                <a:gd name="T11" fmla="*/ 113 h 155"/>
                <a:gd name="T12" fmla="*/ 70 w 131"/>
                <a:gd name="T13" fmla="*/ 90 h 155"/>
                <a:gd name="T14" fmla="*/ 91 w 131"/>
                <a:gd name="T15" fmla="*/ 65 h 155"/>
                <a:gd name="T16" fmla="*/ 114 w 131"/>
                <a:gd name="T17" fmla="*/ 34 h 155"/>
                <a:gd name="T18" fmla="*/ 134 w 131"/>
                <a:gd name="T19" fmla="*/ 3 h 155"/>
                <a:gd name="T20" fmla="*/ 129 w 131"/>
                <a:gd name="T21" fmla="*/ 0 h 155"/>
                <a:gd name="T22" fmla="*/ 108 w 131"/>
                <a:gd name="T23" fmla="*/ 30 h 155"/>
                <a:gd name="T24" fmla="*/ 86 w 131"/>
                <a:gd name="T25" fmla="*/ 59 h 155"/>
                <a:gd name="T26" fmla="*/ 64 w 131"/>
                <a:gd name="T27" fmla="*/ 86 h 155"/>
                <a:gd name="T28" fmla="*/ 44 w 131"/>
                <a:gd name="T29" fmla="*/ 108 h 155"/>
                <a:gd name="T30" fmla="*/ 26 w 131"/>
                <a:gd name="T31" fmla="*/ 126 h 155"/>
                <a:gd name="T32" fmla="*/ 13 w 131"/>
                <a:gd name="T33" fmla="*/ 139 h 155"/>
                <a:gd name="T34" fmla="*/ 5 w 131"/>
                <a:gd name="T35" fmla="*/ 148 h 155"/>
                <a:gd name="T36" fmla="*/ 5 w 131"/>
                <a:gd name="T37" fmla="*/ 149 h 155"/>
                <a:gd name="T38" fmla="*/ 5 w 131"/>
                <a:gd name="T39" fmla="*/ 149 h 155"/>
                <a:gd name="T40" fmla="*/ 0 w 131"/>
                <a:gd name="T41" fmla="*/ 155 h 15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31" h="155">
                  <a:moveTo>
                    <a:pt x="0" y="155"/>
                  </a:moveTo>
                  <a:lnTo>
                    <a:pt x="0" y="155"/>
                  </a:lnTo>
                  <a:lnTo>
                    <a:pt x="8" y="153"/>
                  </a:lnTo>
                  <a:lnTo>
                    <a:pt x="18" y="146"/>
                  </a:lnTo>
                  <a:lnTo>
                    <a:pt x="31" y="131"/>
                  </a:lnTo>
                  <a:lnTo>
                    <a:pt x="49" y="113"/>
                  </a:lnTo>
                  <a:lnTo>
                    <a:pt x="67" y="90"/>
                  </a:lnTo>
                  <a:lnTo>
                    <a:pt x="88" y="65"/>
                  </a:lnTo>
                  <a:lnTo>
                    <a:pt x="111" y="34"/>
                  </a:lnTo>
                  <a:lnTo>
                    <a:pt x="131" y="3"/>
                  </a:lnTo>
                  <a:lnTo>
                    <a:pt x="126" y="0"/>
                  </a:lnTo>
                  <a:lnTo>
                    <a:pt x="105" y="30"/>
                  </a:lnTo>
                  <a:lnTo>
                    <a:pt x="83" y="59"/>
                  </a:lnTo>
                  <a:lnTo>
                    <a:pt x="64" y="86"/>
                  </a:lnTo>
                  <a:lnTo>
                    <a:pt x="44" y="108"/>
                  </a:lnTo>
                  <a:lnTo>
                    <a:pt x="26" y="126"/>
                  </a:lnTo>
                  <a:lnTo>
                    <a:pt x="13" y="139"/>
                  </a:lnTo>
                  <a:lnTo>
                    <a:pt x="5" y="148"/>
                  </a:lnTo>
                  <a:lnTo>
                    <a:pt x="5" y="149"/>
                  </a:lnTo>
                  <a:lnTo>
                    <a:pt x="0" y="155"/>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58" name="Freeform 35"/>
            <p:cNvSpPr>
              <a:spLocks/>
            </p:cNvSpPr>
            <p:nvPr/>
          </p:nvSpPr>
          <p:spPr bwMode="auto">
            <a:xfrm>
              <a:off x="369" y="817"/>
              <a:ext cx="45" cy="40"/>
            </a:xfrm>
            <a:custGeom>
              <a:avLst/>
              <a:gdLst>
                <a:gd name="T0" fmla="*/ 0 w 46"/>
                <a:gd name="T1" fmla="*/ 4 h 40"/>
                <a:gd name="T2" fmla="*/ 0 w 46"/>
                <a:gd name="T3" fmla="*/ 4 h 40"/>
                <a:gd name="T4" fmla="*/ 9 w 46"/>
                <a:gd name="T5" fmla="*/ 15 h 40"/>
                <a:gd name="T6" fmla="*/ 23 w 46"/>
                <a:gd name="T7" fmla="*/ 24 h 40"/>
                <a:gd name="T8" fmla="*/ 31 w 46"/>
                <a:gd name="T9" fmla="*/ 34 h 40"/>
                <a:gd name="T10" fmla="*/ 38 w 46"/>
                <a:gd name="T11" fmla="*/ 40 h 40"/>
                <a:gd name="T12" fmla="*/ 43 w 46"/>
                <a:gd name="T13" fmla="*/ 34 h 40"/>
                <a:gd name="T14" fmla="*/ 34 w 46"/>
                <a:gd name="T15" fmla="*/ 29 h 40"/>
                <a:gd name="T16" fmla="*/ 23 w 46"/>
                <a:gd name="T17" fmla="*/ 20 h 40"/>
                <a:gd name="T18" fmla="*/ 13 w 46"/>
                <a:gd name="T19" fmla="*/ 9 h 40"/>
                <a:gd name="T20" fmla="*/ 3 w 46"/>
                <a:gd name="T21" fmla="*/ 0 h 40"/>
                <a:gd name="T22" fmla="*/ 3 w 46"/>
                <a:gd name="T23" fmla="*/ 0 h 40"/>
                <a:gd name="T24" fmla="*/ 0 w 46"/>
                <a:gd name="T25" fmla="*/ 4 h 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6" h="40">
                  <a:moveTo>
                    <a:pt x="0" y="4"/>
                  </a:moveTo>
                  <a:lnTo>
                    <a:pt x="0" y="4"/>
                  </a:lnTo>
                  <a:lnTo>
                    <a:pt x="9" y="15"/>
                  </a:lnTo>
                  <a:lnTo>
                    <a:pt x="23" y="24"/>
                  </a:lnTo>
                  <a:lnTo>
                    <a:pt x="34" y="34"/>
                  </a:lnTo>
                  <a:lnTo>
                    <a:pt x="41" y="40"/>
                  </a:lnTo>
                  <a:lnTo>
                    <a:pt x="46" y="34"/>
                  </a:lnTo>
                  <a:lnTo>
                    <a:pt x="37" y="29"/>
                  </a:lnTo>
                  <a:lnTo>
                    <a:pt x="26" y="20"/>
                  </a:lnTo>
                  <a:lnTo>
                    <a:pt x="13" y="9"/>
                  </a:lnTo>
                  <a:lnTo>
                    <a:pt x="3" y="0"/>
                  </a:lnTo>
                  <a:lnTo>
                    <a:pt x="0" y="4"/>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59" name="Freeform 36"/>
            <p:cNvSpPr>
              <a:spLocks/>
            </p:cNvSpPr>
            <p:nvPr/>
          </p:nvSpPr>
          <p:spPr bwMode="auto">
            <a:xfrm>
              <a:off x="290" y="713"/>
              <a:ext cx="81" cy="108"/>
            </a:xfrm>
            <a:custGeom>
              <a:avLst/>
              <a:gdLst>
                <a:gd name="T0" fmla="*/ 0 w 82"/>
                <a:gd name="T1" fmla="*/ 1 h 108"/>
                <a:gd name="T2" fmla="*/ 0 w 82"/>
                <a:gd name="T3" fmla="*/ 1 h 108"/>
                <a:gd name="T4" fmla="*/ 28 w 82"/>
                <a:gd name="T5" fmla="*/ 46 h 108"/>
                <a:gd name="T6" fmla="*/ 49 w 82"/>
                <a:gd name="T7" fmla="*/ 77 h 108"/>
                <a:gd name="T8" fmla="*/ 64 w 82"/>
                <a:gd name="T9" fmla="*/ 97 h 108"/>
                <a:gd name="T10" fmla="*/ 76 w 82"/>
                <a:gd name="T11" fmla="*/ 108 h 108"/>
                <a:gd name="T12" fmla="*/ 79 w 82"/>
                <a:gd name="T13" fmla="*/ 104 h 108"/>
                <a:gd name="T14" fmla="*/ 69 w 82"/>
                <a:gd name="T15" fmla="*/ 92 h 108"/>
                <a:gd name="T16" fmla="*/ 53 w 82"/>
                <a:gd name="T17" fmla="*/ 74 h 108"/>
                <a:gd name="T18" fmla="*/ 34 w 82"/>
                <a:gd name="T19" fmla="*/ 43 h 108"/>
                <a:gd name="T20" fmla="*/ 5 w 82"/>
                <a:gd name="T21" fmla="*/ 0 h 108"/>
                <a:gd name="T22" fmla="*/ 5 w 82"/>
                <a:gd name="T23" fmla="*/ 0 h 108"/>
                <a:gd name="T24" fmla="*/ 0 w 82"/>
                <a:gd name="T25" fmla="*/ 1 h 10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2" h="108">
                  <a:moveTo>
                    <a:pt x="0" y="1"/>
                  </a:moveTo>
                  <a:lnTo>
                    <a:pt x="0" y="1"/>
                  </a:lnTo>
                  <a:lnTo>
                    <a:pt x="28" y="46"/>
                  </a:lnTo>
                  <a:lnTo>
                    <a:pt x="52" y="77"/>
                  </a:lnTo>
                  <a:lnTo>
                    <a:pt x="67" y="97"/>
                  </a:lnTo>
                  <a:lnTo>
                    <a:pt x="79" y="108"/>
                  </a:lnTo>
                  <a:lnTo>
                    <a:pt x="82" y="104"/>
                  </a:lnTo>
                  <a:lnTo>
                    <a:pt x="72" y="92"/>
                  </a:lnTo>
                  <a:lnTo>
                    <a:pt x="56" y="74"/>
                  </a:lnTo>
                  <a:lnTo>
                    <a:pt x="34" y="43"/>
                  </a:lnTo>
                  <a:lnTo>
                    <a:pt x="5" y="0"/>
                  </a:lnTo>
                  <a:lnTo>
                    <a:pt x="0" y="1"/>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60" name="Freeform 37"/>
            <p:cNvSpPr>
              <a:spLocks/>
            </p:cNvSpPr>
            <p:nvPr/>
          </p:nvSpPr>
          <p:spPr bwMode="auto">
            <a:xfrm>
              <a:off x="203" y="528"/>
              <a:ext cx="92" cy="187"/>
            </a:xfrm>
            <a:custGeom>
              <a:avLst/>
              <a:gdLst>
                <a:gd name="T0" fmla="*/ 0 w 92"/>
                <a:gd name="T1" fmla="*/ 2 h 186"/>
                <a:gd name="T2" fmla="*/ 0 w 92"/>
                <a:gd name="T3" fmla="*/ 2 h 186"/>
                <a:gd name="T4" fmla="*/ 7 w 92"/>
                <a:gd name="T5" fmla="*/ 22 h 186"/>
                <a:gd name="T6" fmla="*/ 13 w 92"/>
                <a:gd name="T7" fmla="*/ 42 h 186"/>
                <a:gd name="T8" fmla="*/ 23 w 92"/>
                <a:gd name="T9" fmla="*/ 64 h 186"/>
                <a:gd name="T10" fmla="*/ 33 w 92"/>
                <a:gd name="T11" fmla="*/ 85 h 186"/>
                <a:gd name="T12" fmla="*/ 44 w 92"/>
                <a:gd name="T13" fmla="*/ 114 h 186"/>
                <a:gd name="T14" fmla="*/ 57 w 92"/>
                <a:gd name="T15" fmla="*/ 139 h 186"/>
                <a:gd name="T16" fmla="*/ 71 w 92"/>
                <a:gd name="T17" fmla="*/ 164 h 186"/>
                <a:gd name="T18" fmla="*/ 87 w 92"/>
                <a:gd name="T19" fmla="*/ 189 h 186"/>
                <a:gd name="T20" fmla="*/ 92 w 92"/>
                <a:gd name="T21" fmla="*/ 188 h 186"/>
                <a:gd name="T22" fmla="*/ 77 w 92"/>
                <a:gd name="T23" fmla="*/ 160 h 186"/>
                <a:gd name="T24" fmla="*/ 62 w 92"/>
                <a:gd name="T25" fmla="*/ 135 h 186"/>
                <a:gd name="T26" fmla="*/ 51 w 92"/>
                <a:gd name="T27" fmla="*/ 110 h 186"/>
                <a:gd name="T28" fmla="*/ 38 w 92"/>
                <a:gd name="T29" fmla="*/ 83 h 186"/>
                <a:gd name="T30" fmla="*/ 28 w 92"/>
                <a:gd name="T31" fmla="*/ 60 h 186"/>
                <a:gd name="T32" fmla="*/ 20 w 92"/>
                <a:gd name="T33" fmla="*/ 38 h 186"/>
                <a:gd name="T34" fmla="*/ 12 w 92"/>
                <a:gd name="T35" fmla="*/ 18 h 186"/>
                <a:gd name="T36" fmla="*/ 7 w 92"/>
                <a:gd name="T37" fmla="*/ 0 h 186"/>
                <a:gd name="T38" fmla="*/ 7 w 92"/>
                <a:gd name="T39" fmla="*/ 0 h 186"/>
                <a:gd name="T40" fmla="*/ 0 w 92"/>
                <a:gd name="T41" fmla="*/ 2 h 1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2" h="186">
                  <a:moveTo>
                    <a:pt x="0" y="2"/>
                  </a:moveTo>
                  <a:lnTo>
                    <a:pt x="0" y="2"/>
                  </a:lnTo>
                  <a:lnTo>
                    <a:pt x="7" y="22"/>
                  </a:lnTo>
                  <a:lnTo>
                    <a:pt x="13" y="42"/>
                  </a:lnTo>
                  <a:lnTo>
                    <a:pt x="23" y="64"/>
                  </a:lnTo>
                  <a:lnTo>
                    <a:pt x="33" y="85"/>
                  </a:lnTo>
                  <a:lnTo>
                    <a:pt x="44" y="111"/>
                  </a:lnTo>
                  <a:lnTo>
                    <a:pt x="57" y="136"/>
                  </a:lnTo>
                  <a:lnTo>
                    <a:pt x="71" y="161"/>
                  </a:lnTo>
                  <a:lnTo>
                    <a:pt x="87" y="186"/>
                  </a:lnTo>
                  <a:lnTo>
                    <a:pt x="92" y="185"/>
                  </a:lnTo>
                  <a:lnTo>
                    <a:pt x="77" y="157"/>
                  </a:lnTo>
                  <a:lnTo>
                    <a:pt x="62" y="132"/>
                  </a:lnTo>
                  <a:lnTo>
                    <a:pt x="51" y="107"/>
                  </a:lnTo>
                  <a:lnTo>
                    <a:pt x="38" y="83"/>
                  </a:lnTo>
                  <a:lnTo>
                    <a:pt x="28" y="60"/>
                  </a:lnTo>
                  <a:lnTo>
                    <a:pt x="20" y="38"/>
                  </a:lnTo>
                  <a:lnTo>
                    <a:pt x="12" y="18"/>
                  </a:lnTo>
                  <a:lnTo>
                    <a:pt x="7" y="0"/>
                  </a:lnTo>
                  <a:lnTo>
                    <a:pt x="0" y="2"/>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61" name="Freeform 38"/>
            <p:cNvSpPr>
              <a:spLocks/>
            </p:cNvSpPr>
            <p:nvPr/>
          </p:nvSpPr>
          <p:spPr bwMode="auto">
            <a:xfrm>
              <a:off x="160" y="358"/>
              <a:ext cx="50" cy="172"/>
            </a:xfrm>
            <a:custGeom>
              <a:avLst/>
              <a:gdLst>
                <a:gd name="T0" fmla="*/ 0 w 50"/>
                <a:gd name="T1" fmla="*/ 0 h 173"/>
                <a:gd name="T2" fmla="*/ 0 w 50"/>
                <a:gd name="T3" fmla="*/ 0 h 173"/>
                <a:gd name="T4" fmla="*/ 10 w 50"/>
                <a:gd name="T5" fmla="*/ 49 h 173"/>
                <a:gd name="T6" fmla="*/ 22 w 50"/>
                <a:gd name="T7" fmla="*/ 91 h 173"/>
                <a:gd name="T8" fmla="*/ 33 w 50"/>
                <a:gd name="T9" fmla="*/ 134 h 173"/>
                <a:gd name="T10" fmla="*/ 43 w 50"/>
                <a:gd name="T11" fmla="*/ 170 h 173"/>
                <a:gd name="T12" fmla="*/ 50 w 50"/>
                <a:gd name="T13" fmla="*/ 168 h 173"/>
                <a:gd name="T14" fmla="*/ 38 w 50"/>
                <a:gd name="T15" fmla="*/ 132 h 173"/>
                <a:gd name="T16" fmla="*/ 27 w 50"/>
                <a:gd name="T17" fmla="*/ 89 h 173"/>
                <a:gd name="T18" fmla="*/ 15 w 50"/>
                <a:gd name="T19" fmla="*/ 47 h 173"/>
                <a:gd name="T20" fmla="*/ 7 w 50"/>
                <a:gd name="T21" fmla="*/ 0 h 173"/>
                <a:gd name="T22" fmla="*/ 7 w 50"/>
                <a:gd name="T23" fmla="*/ 0 h 173"/>
                <a:gd name="T24" fmla="*/ 0 w 50"/>
                <a:gd name="T25" fmla="*/ 0 h 1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0" h="173">
                  <a:moveTo>
                    <a:pt x="0" y="0"/>
                  </a:moveTo>
                  <a:lnTo>
                    <a:pt x="0" y="0"/>
                  </a:lnTo>
                  <a:lnTo>
                    <a:pt x="10" y="49"/>
                  </a:lnTo>
                  <a:lnTo>
                    <a:pt x="22" y="94"/>
                  </a:lnTo>
                  <a:lnTo>
                    <a:pt x="33" y="137"/>
                  </a:lnTo>
                  <a:lnTo>
                    <a:pt x="43" y="173"/>
                  </a:lnTo>
                  <a:lnTo>
                    <a:pt x="50" y="171"/>
                  </a:lnTo>
                  <a:lnTo>
                    <a:pt x="38" y="135"/>
                  </a:lnTo>
                  <a:lnTo>
                    <a:pt x="27" y="92"/>
                  </a:lnTo>
                  <a:lnTo>
                    <a:pt x="15" y="47"/>
                  </a:lnTo>
                  <a:lnTo>
                    <a:pt x="7" y="0"/>
                  </a:lnTo>
                  <a:lnTo>
                    <a:pt x="0" y="0"/>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62" name="Freeform 39"/>
            <p:cNvSpPr>
              <a:spLocks/>
            </p:cNvSpPr>
            <p:nvPr/>
          </p:nvSpPr>
          <p:spPr bwMode="auto">
            <a:xfrm>
              <a:off x="148" y="197"/>
              <a:ext cx="19" cy="161"/>
            </a:xfrm>
            <a:custGeom>
              <a:avLst/>
              <a:gdLst>
                <a:gd name="T0" fmla="*/ 2 w 20"/>
                <a:gd name="T1" fmla="*/ 0 h 161"/>
                <a:gd name="T2" fmla="*/ 0 w 20"/>
                <a:gd name="T3" fmla="*/ 2 h 161"/>
                <a:gd name="T4" fmla="*/ 0 w 20"/>
                <a:gd name="T5" fmla="*/ 22 h 161"/>
                <a:gd name="T6" fmla="*/ 2 w 20"/>
                <a:gd name="T7" fmla="*/ 62 h 161"/>
                <a:gd name="T8" fmla="*/ 7 w 20"/>
                <a:gd name="T9" fmla="*/ 110 h 161"/>
                <a:gd name="T10" fmla="*/ 10 w 20"/>
                <a:gd name="T11" fmla="*/ 161 h 161"/>
                <a:gd name="T12" fmla="*/ 17 w 20"/>
                <a:gd name="T13" fmla="*/ 161 h 161"/>
                <a:gd name="T14" fmla="*/ 10 w 20"/>
                <a:gd name="T15" fmla="*/ 110 h 161"/>
                <a:gd name="T16" fmla="*/ 8 w 20"/>
                <a:gd name="T17" fmla="*/ 62 h 161"/>
                <a:gd name="T18" fmla="*/ 7 w 20"/>
                <a:gd name="T19" fmla="*/ 22 h 161"/>
                <a:gd name="T20" fmla="*/ 5 w 20"/>
                <a:gd name="T21" fmla="*/ 2 h 161"/>
                <a:gd name="T22" fmla="*/ 2 w 20"/>
                <a:gd name="T23" fmla="*/ 8 h 161"/>
                <a:gd name="T24" fmla="*/ 2 w 20"/>
                <a:gd name="T25" fmla="*/ 0 h 161"/>
                <a:gd name="T26" fmla="*/ 0 w 20"/>
                <a:gd name="T27" fmla="*/ 0 h 161"/>
                <a:gd name="T28" fmla="*/ 0 w 20"/>
                <a:gd name="T29" fmla="*/ 2 h 161"/>
                <a:gd name="T30" fmla="*/ 2 w 20"/>
                <a:gd name="T31" fmla="*/ 0 h 1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0" h="161">
                  <a:moveTo>
                    <a:pt x="2" y="0"/>
                  </a:moveTo>
                  <a:lnTo>
                    <a:pt x="0" y="2"/>
                  </a:lnTo>
                  <a:lnTo>
                    <a:pt x="0" y="22"/>
                  </a:lnTo>
                  <a:lnTo>
                    <a:pt x="2" y="62"/>
                  </a:lnTo>
                  <a:lnTo>
                    <a:pt x="7" y="110"/>
                  </a:lnTo>
                  <a:lnTo>
                    <a:pt x="13" y="161"/>
                  </a:lnTo>
                  <a:lnTo>
                    <a:pt x="20" y="161"/>
                  </a:lnTo>
                  <a:lnTo>
                    <a:pt x="13" y="110"/>
                  </a:lnTo>
                  <a:lnTo>
                    <a:pt x="8" y="62"/>
                  </a:lnTo>
                  <a:lnTo>
                    <a:pt x="7" y="22"/>
                  </a:lnTo>
                  <a:lnTo>
                    <a:pt x="5" y="2"/>
                  </a:lnTo>
                  <a:lnTo>
                    <a:pt x="2" y="8"/>
                  </a:lnTo>
                  <a:lnTo>
                    <a:pt x="2" y="0"/>
                  </a:lnTo>
                  <a:lnTo>
                    <a:pt x="0" y="0"/>
                  </a:lnTo>
                  <a:lnTo>
                    <a:pt x="0" y="2"/>
                  </a:lnTo>
                  <a:lnTo>
                    <a:pt x="2" y="0"/>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63" name="Rectangle 40"/>
            <p:cNvSpPr>
              <a:spLocks noChangeArrowheads="1"/>
            </p:cNvSpPr>
            <p:nvPr/>
          </p:nvSpPr>
          <p:spPr bwMode="auto">
            <a:xfrm>
              <a:off x="369" y="439"/>
              <a:ext cx="73" cy="85"/>
            </a:xfrm>
            <a:prstGeom prst="rect">
              <a:avLst/>
            </a:prstGeom>
            <a:solidFill>
              <a:srgbClr val="EB3D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pPr>
                <a:buClr>
                  <a:srgbClr val="000000"/>
                </a:buClr>
              </a:pPr>
              <a:endParaRPr lang="en-US">
                <a:solidFill>
                  <a:srgbClr val="000000"/>
                </a:solidFill>
              </a:endParaRPr>
            </a:p>
          </p:txBody>
        </p:sp>
        <p:sp>
          <p:nvSpPr>
            <p:cNvPr id="1064" name="Freeform 41"/>
            <p:cNvSpPr>
              <a:spLocks/>
            </p:cNvSpPr>
            <p:nvPr/>
          </p:nvSpPr>
          <p:spPr bwMode="auto">
            <a:xfrm>
              <a:off x="227" y="250"/>
              <a:ext cx="353" cy="455"/>
            </a:xfrm>
            <a:custGeom>
              <a:avLst/>
              <a:gdLst>
                <a:gd name="T0" fmla="*/ 244 w 352"/>
                <a:gd name="T1" fmla="*/ 1 h 456"/>
                <a:gd name="T2" fmla="*/ 232 w 352"/>
                <a:gd name="T3" fmla="*/ 14 h 456"/>
                <a:gd name="T4" fmla="*/ 219 w 352"/>
                <a:gd name="T5" fmla="*/ 41 h 456"/>
                <a:gd name="T6" fmla="*/ 208 w 352"/>
                <a:gd name="T7" fmla="*/ 90 h 456"/>
                <a:gd name="T8" fmla="*/ 201 w 352"/>
                <a:gd name="T9" fmla="*/ 149 h 456"/>
                <a:gd name="T10" fmla="*/ 198 w 352"/>
                <a:gd name="T11" fmla="*/ 193 h 456"/>
                <a:gd name="T12" fmla="*/ 201 w 352"/>
                <a:gd name="T13" fmla="*/ 211 h 456"/>
                <a:gd name="T14" fmla="*/ 208 w 352"/>
                <a:gd name="T15" fmla="*/ 211 h 456"/>
                <a:gd name="T16" fmla="*/ 224 w 352"/>
                <a:gd name="T17" fmla="*/ 211 h 456"/>
                <a:gd name="T18" fmla="*/ 252 w 352"/>
                <a:gd name="T19" fmla="*/ 211 h 456"/>
                <a:gd name="T20" fmla="*/ 290 w 352"/>
                <a:gd name="T21" fmla="*/ 205 h 456"/>
                <a:gd name="T22" fmla="*/ 322 w 352"/>
                <a:gd name="T23" fmla="*/ 196 h 456"/>
                <a:gd name="T24" fmla="*/ 339 w 352"/>
                <a:gd name="T25" fmla="*/ 186 h 456"/>
                <a:gd name="T26" fmla="*/ 355 w 352"/>
                <a:gd name="T27" fmla="*/ 166 h 456"/>
                <a:gd name="T28" fmla="*/ 344 w 352"/>
                <a:gd name="T29" fmla="*/ 278 h 456"/>
                <a:gd name="T30" fmla="*/ 322 w 352"/>
                <a:gd name="T31" fmla="*/ 267 h 456"/>
                <a:gd name="T32" fmla="*/ 294 w 352"/>
                <a:gd name="T33" fmla="*/ 258 h 456"/>
                <a:gd name="T34" fmla="*/ 265 w 352"/>
                <a:gd name="T35" fmla="*/ 253 h 456"/>
                <a:gd name="T36" fmla="*/ 240 w 352"/>
                <a:gd name="T37" fmla="*/ 249 h 456"/>
                <a:gd name="T38" fmla="*/ 213 w 352"/>
                <a:gd name="T39" fmla="*/ 248 h 456"/>
                <a:gd name="T40" fmla="*/ 208 w 352"/>
                <a:gd name="T41" fmla="*/ 248 h 456"/>
                <a:gd name="T42" fmla="*/ 198 w 352"/>
                <a:gd name="T43" fmla="*/ 249 h 456"/>
                <a:gd name="T44" fmla="*/ 198 w 352"/>
                <a:gd name="T45" fmla="*/ 267 h 456"/>
                <a:gd name="T46" fmla="*/ 198 w 352"/>
                <a:gd name="T47" fmla="*/ 287 h 456"/>
                <a:gd name="T48" fmla="*/ 203 w 352"/>
                <a:gd name="T49" fmla="*/ 349 h 456"/>
                <a:gd name="T50" fmla="*/ 213 w 352"/>
                <a:gd name="T51" fmla="*/ 406 h 456"/>
                <a:gd name="T52" fmla="*/ 221 w 352"/>
                <a:gd name="T53" fmla="*/ 430 h 456"/>
                <a:gd name="T54" fmla="*/ 237 w 352"/>
                <a:gd name="T55" fmla="*/ 451 h 456"/>
                <a:gd name="T56" fmla="*/ 116 w 352"/>
                <a:gd name="T57" fmla="*/ 451 h 456"/>
                <a:gd name="T58" fmla="*/ 124 w 352"/>
                <a:gd name="T59" fmla="*/ 437 h 456"/>
                <a:gd name="T60" fmla="*/ 139 w 352"/>
                <a:gd name="T61" fmla="*/ 405 h 456"/>
                <a:gd name="T62" fmla="*/ 144 w 352"/>
                <a:gd name="T63" fmla="*/ 390 h 456"/>
                <a:gd name="T64" fmla="*/ 149 w 352"/>
                <a:gd name="T65" fmla="*/ 376 h 456"/>
                <a:gd name="T66" fmla="*/ 152 w 352"/>
                <a:gd name="T67" fmla="*/ 350 h 456"/>
                <a:gd name="T68" fmla="*/ 159 w 352"/>
                <a:gd name="T69" fmla="*/ 309 h 456"/>
                <a:gd name="T70" fmla="*/ 160 w 352"/>
                <a:gd name="T71" fmla="*/ 267 h 456"/>
                <a:gd name="T72" fmla="*/ 159 w 352"/>
                <a:gd name="T73" fmla="*/ 251 h 456"/>
                <a:gd name="T74" fmla="*/ 154 w 352"/>
                <a:gd name="T75" fmla="*/ 249 h 456"/>
                <a:gd name="T76" fmla="*/ 149 w 352"/>
                <a:gd name="T77" fmla="*/ 249 h 456"/>
                <a:gd name="T78" fmla="*/ 134 w 352"/>
                <a:gd name="T79" fmla="*/ 248 h 456"/>
                <a:gd name="T80" fmla="*/ 105 w 352"/>
                <a:gd name="T81" fmla="*/ 249 h 456"/>
                <a:gd name="T82" fmla="*/ 75 w 352"/>
                <a:gd name="T83" fmla="*/ 253 h 456"/>
                <a:gd name="T84" fmla="*/ 44 w 352"/>
                <a:gd name="T85" fmla="*/ 262 h 456"/>
                <a:gd name="T86" fmla="*/ 19 w 352"/>
                <a:gd name="T87" fmla="*/ 273 h 456"/>
                <a:gd name="T88" fmla="*/ 1 w 352"/>
                <a:gd name="T89" fmla="*/ 282 h 456"/>
                <a:gd name="T90" fmla="*/ 0 w 352"/>
                <a:gd name="T91" fmla="*/ 168 h 456"/>
                <a:gd name="T92" fmla="*/ 18 w 352"/>
                <a:gd name="T93" fmla="*/ 180 h 456"/>
                <a:gd name="T94" fmla="*/ 54 w 352"/>
                <a:gd name="T95" fmla="*/ 198 h 456"/>
                <a:gd name="T96" fmla="*/ 72 w 352"/>
                <a:gd name="T97" fmla="*/ 205 h 456"/>
                <a:gd name="T98" fmla="*/ 109 w 352"/>
                <a:gd name="T99" fmla="*/ 209 h 456"/>
                <a:gd name="T100" fmla="*/ 141 w 352"/>
                <a:gd name="T101" fmla="*/ 211 h 456"/>
                <a:gd name="T102" fmla="*/ 160 w 352"/>
                <a:gd name="T103" fmla="*/ 202 h 456"/>
                <a:gd name="T104" fmla="*/ 164 w 352"/>
                <a:gd name="T105" fmla="*/ 213 h 456"/>
                <a:gd name="T106" fmla="*/ 160 w 352"/>
                <a:gd name="T107" fmla="*/ 214 h 456"/>
                <a:gd name="T108" fmla="*/ 160 w 352"/>
                <a:gd name="T109" fmla="*/ 195 h 456"/>
                <a:gd name="T110" fmla="*/ 162 w 352"/>
                <a:gd name="T111" fmla="*/ 177 h 456"/>
                <a:gd name="T112" fmla="*/ 160 w 352"/>
                <a:gd name="T113" fmla="*/ 157 h 456"/>
                <a:gd name="T114" fmla="*/ 155 w 352"/>
                <a:gd name="T115" fmla="*/ 122 h 456"/>
                <a:gd name="T116" fmla="*/ 150 w 352"/>
                <a:gd name="T117" fmla="*/ 95 h 456"/>
                <a:gd name="T118" fmla="*/ 147 w 352"/>
                <a:gd name="T119" fmla="*/ 68 h 456"/>
                <a:gd name="T120" fmla="*/ 141 w 352"/>
                <a:gd name="T121" fmla="*/ 41 h 456"/>
                <a:gd name="T122" fmla="*/ 126 w 352"/>
                <a:gd name="T123" fmla="*/ 12 h 456"/>
                <a:gd name="T124" fmla="*/ 114 w 352"/>
                <a:gd name="T125" fmla="*/ 0 h 45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52" h="456">
                  <a:moveTo>
                    <a:pt x="114" y="0"/>
                  </a:moveTo>
                  <a:lnTo>
                    <a:pt x="241" y="1"/>
                  </a:lnTo>
                  <a:lnTo>
                    <a:pt x="239" y="3"/>
                  </a:lnTo>
                  <a:lnTo>
                    <a:pt x="234" y="7"/>
                  </a:lnTo>
                  <a:lnTo>
                    <a:pt x="229" y="14"/>
                  </a:lnTo>
                  <a:lnTo>
                    <a:pt x="223" y="23"/>
                  </a:lnTo>
                  <a:lnTo>
                    <a:pt x="219" y="30"/>
                  </a:lnTo>
                  <a:lnTo>
                    <a:pt x="216" y="41"/>
                  </a:lnTo>
                  <a:lnTo>
                    <a:pt x="214" y="48"/>
                  </a:lnTo>
                  <a:lnTo>
                    <a:pt x="213" y="56"/>
                  </a:lnTo>
                  <a:lnTo>
                    <a:pt x="205" y="90"/>
                  </a:lnTo>
                  <a:lnTo>
                    <a:pt x="203" y="110"/>
                  </a:lnTo>
                  <a:lnTo>
                    <a:pt x="200" y="130"/>
                  </a:lnTo>
                  <a:lnTo>
                    <a:pt x="198" y="149"/>
                  </a:lnTo>
                  <a:lnTo>
                    <a:pt x="195" y="166"/>
                  </a:lnTo>
                  <a:lnTo>
                    <a:pt x="195" y="180"/>
                  </a:lnTo>
                  <a:lnTo>
                    <a:pt x="195" y="193"/>
                  </a:lnTo>
                  <a:lnTo>
                    <a:pt x="195" y="204"/>
                  </a:lnTo>
                  <a:lnTo>
                    <a:pt x="196" y="207"/>
                  </a:lnTo>
                  <a:lnTo>
                    <a:pt x="198" y="211"/>
                  </a:lnTo>
                  <a:lnTo>
                    <a:pt x="200" y="211"/>
                  </a:lnTo>
                  <a:lnTo>
                    <a:pt x="205" y="211"/>
                  </a:lnTo>
                  <a:lnTo>
                    <a:pt x="210" y="211"/>
                  </a:lnTo>
                  <a:lnTo>
                    <a:pt x="214" y="211"/>
                  </a:lnTo>
                  <a:lnTo>
                    <a:pt x="221" y="211"/>
                  </a:lnTo>
                  <a:lnTo>
                    <a:pt x="231" y="211"/>
                  </a:lnTo>
                  <a:lnTo>
                    <a:pt x="241" y="211"/>
                  </a:lnTo>
                  <a:lnTo>
                    <a:pt x="249" y="211"/>
                  </a:lnTo>
                  <a:lnTo>
                    <a:pt x="262" y="209"/>
                  </a:lnTo>
                  <a:lnTo>
                    <a:pt x="275" y="207"/>
                  </a:lnTo>
                  <a:lnTo>
                    <a:pt x="287" y="205"/>
                  </a:lnTo>
                  <a:lnTo>
                    <a:pt x="300" y="204"/>
                  </a:lnTo>
                  <a:lnTo>
                    <a:pt x="310" y="200"/>
                  </a:lnTo>
                  <a:lnTo>
                    <a:pt x="319" y="196"/>
                  </a:lnTo>
                  <a:lnTo>
                    <a:pt x="328" y="193"/>
                  </a:lnTo>
                  <a:lnTo>
                    <a:pt x="331" y="189"/>
                  </a:lnTo>
                  <a:lnTo>
                    <a:pt x="336" y="186"/>
                  </a:lnTo>
                  <a:lnTo>
                    <a:pt x="344" y="177"/>
                  </a:lnTo>
                  <a:lnTo>
                    <a:pt x="349" y="168"/>
                  </a:lnTo>
                  <a:lnTo>
                    <a:pt x="352" y="166"/>
                  </a:lnTo>
                  <a:lnTo>
                    <a:pt x="352" y="285"/>
                  </a:lnTo>
                  <a:lnTo>
                    <a:pt x="341" y="281"/>
                  </a:lnTo>
                  <a:lnTo>
                    <a:pt x="323" y="272"/>
                  </a:lnTo>
                  <a:lnTo>
                    <a:pt x="321" y="272"/>
                  </a:lnTo>
                  <a:lnTo>
                    <a:pt x="319" y="270"/>
                  </a:lnTo>
                  <a:lnTo>
                    <a:pt x="311" y="267"/>
                  </a:lnTo>
                  <a:lnTo>
                    <a:pt x="301" y="265"/>
                  </a:lnTo>
                  <a:lnTo>
                    <a:pt x="291" y="261"/>
                  </a:lnTo>
                  <a:lnTo>
                    <a:pt x="285" y="260"/>
                  </a:lnTo>
                  <a:lnTo>
                    <a:pt x="278" y="258"/>
                  </a:lnTo>
                  <a:lnTo>
                    <a:pt x="262" y="256"/>
                  </a:lnTo>
                  <a:lnTo>
                    <a:pt x="247" y="254"/>
                  </a:lnTo>
                  <a:lnTo>
                    <a:pt x="241" y="252"/>
                  </a:lnTo>
                  <a:lnTo>
                    <a:pt x="237" y="252"/>
                  </a:lnTo>
                  <a:lnTo>
                    <a:pt x="229" y="252"/>
                  </a:lnTo>
                  <a:lnTo>
                    <a:pt x="218" y="252"/>
                  </a:lnTo>
                  <a:lnTo>
                    <a:pt x="210" y="251"/>
                  </a:lnTo>
                  <a:lnTo>
                    <a:pt x="208" y="251"/>
                  </a:lnTo>
                  <a:lnTo>
                    <a:pt x="206" y="251"/>
                  </a:lnTo>
                  <a:lnTo>
                    <a:pt x="205" y="251"/>
                  </a:lnTo>
                  <a:lnTo>
                    <a:pt x="201" y="249"/>
                  </a:lnTo>
                  <a:lnTo>
                    <a:pt x="198" y="251"/>
                  </a:lnTo>
                  <a:lnTo>
                    <a:pt x="195" y="252"/>
                  </a:lnTo>
                  <a:lnTo>
                    <a:pt x="195" y="256"/>
                  </a:lnTo>
                  <a:lnTo>
                    <a:pt x="195" y="260"/>
                  </a:lnTo>
                  <a:lnTo>
                    <a:pt x="195" y="270"/>
                  </a:lnTo>
                  <a:lnTo>
                    <a:pt x="195" y="278"/>
                  </a:lnTo>
                  <a:lnTo>
                    <a:pt x="195" y="285"/>
                  </a:lnTo>
                  <a:lnTo>
                    <a:pt x="195" y="290"/>
                  </a:lnTo>
                  <a:lnTo>
                    <a:pt x="195" y="296"/>
                  </a:lnTo>
                  <a:lnTo>
                    <a:pt x="198" y="323"/>
                  </a:lnTo>
                  <a:lnTo>
                    <a:pt x="200" y="352"/>
                  </a:lnTo>
                  <a:lnTo>
                    <a:pt x="205" y="380"/>
                  </a:lnTo>
                  <a:lnTo>
                    <a:pt x="208" y="406"/>
                  </a:lnTo>
                  <a:lnTo>
                    <a:pt x="210" y="409"/>
                  </a:lnTo>
                  <a:lnTo>
                    <a:pt x="211" y="415"/>
                  </a:lnTo>
                  <a:lnTo>
                    <a:pt x="213" y="424"/>
                  </a:lnTo>
                  <a:lnTo>
                    <a:pt x="218" y="433"/>
                  </a:lnTo>
                  <a:lnTo>
                    <a:pt x="219" y="435"/>
                  </a:lnTo>
                  <a:lnTo>
                    <a:pt x="219" y="436"/>
                  </a:lnTo>
                  <a:lnTo>
                    <a:pt x="234" y="454"/>
                  </a:lnTo>
                  <a:lnTo>
                    <a:pt x="113" y="456"/>
                  </a:lnTo>
                  <a:lnTo>
                    <a:pt x="114" y="456"/>
                  </a:lnTo>
                  <a:lnTo>
                    <a:pt x="116" y="454"/>
                  </a:lnTo>
                  <a:lnTo>
                    <a:pt x="118" y="453"/>
                  </a:lnTo>
                  <a:lnTo>
                    <a:pt x="121" y="447"/>
                  </a:lnTo>
                  <a:lnTo>
                    <a:pt x="124" y="440"/>
                  </a:lnTo>
                  <a:lnTo>
                    <a:pt x="131" y="433"/>
                  </a:lnTo>
                  <a:lnTo>
                    <a:pt x="134" y="422"/>
                  </a:lnTo>
                  <a:lnTo>
                    <a:pt x="139" y="408"/>
                  </a:lnTo>
                  <a:lnTo>
                    <a:pt x="142" y="402"/>
                  </a:lnTo>
                  <a:lnTo>
                    <a:pt x="142" y="399"/>
                  </a:lnTo>
                  <a:lnTo>
                    <a:pt x="144" y="393"/>
                  </a:lnTo>
                  <a:lnTo>
                    <a:pt x="146" y="390"/>
                  </a:lnTo>
                  <a:lnTo>
                    <a:pt x="147" y="384"/>
                  </a:lnTo>
                  <a:lnTo>
                    <a:pt x="149" y="379"/>
                  </a:lnTo>
                  <a:lnTo>
                    <a:pt x="150" y="370"/>
                  </a:lnTo>
                  <a:lnTo>
                    <a:pt x="150" y="361"/>
                  </a:lnTo>
                  <a:lnTo>
                    <a:pt x="152" y="353"/>
                  </a:lnTo>
                  <a:lnTo>
                    <a:pt x="154" y="339"/>
                  </a:lnTo>
                  <a:lnTo>
                    <a:pt x="155" y="326"/>
                  </a:lnTo>
                  <a:lnTo>
                    <a:pt x="159" y="312"/>
                  </a:lnTo>
                  <a:lnTo>
                    <a:pt x="160" y="296"/>
                  </a:lnTo>
                  <a:lnTo>
                    <a:pt x="160" y="281"/>
                  </a:lnTo>
                  <a:lnTo>
                    <a:pt x="160" y="270"/>
                  </a:lnTo>
                  <a:lnTo>
                    <a:pt x="159" y="263"/>
                  </a:lnTo>
                  <a:lnTo>
                    <a:pt x="159" y="256"/>
                  </a:lnTo>
                  <a:lnTo>
                    <a:pt x="159" y="254"/>
                  </a:lnTo>
                  <a:lnTo>
                    <a:pt x="159" y="252"/>
                  </a:lnTo>
                  <a:lnTo>
                    <a:pt x="157" y="252"/>
                  </a:lnTo>
                  <a:lnTo>
                    <a:pt x="154" y="252"/>
                  </a:lnTo>
                  <a:lnTo>
                    <a:pt x="150" y="252"/>
                  </a:lnTo>
                  <a:lnTo>
                    <a:pt x="149" y="252"/>
                  </a:lnTo>
                  <a:lnTo>
                    <a:pt x="146" y="251"/>
                  </a:lnTo>
                  <a:lnTo>
                    <a:pt x="142" y="251"/>
                  </a:lnTo>
                  <a:lnTo>
                    <a:pt x="134" y="251"/>
                  </a:lnTo>
                  <a:lnTo>
                    <a:pt x="124" y="251"/>
                  </a:lnTo>
                  <a:lnTo>
                    <a:pt x="114" y="251"/>
                  </a:lnTo>
                  <a:lnTo>
                    <a:pt x="105" y="252"/>
                  </a:lnTo>
                  <a:lnTo>
                    <a:pt x="96" y="252"/>
                  </a:lnTo>
                  <a:lnTo>
                    <a:pt x="88" y="254"/>
                  </a:lnTo>
                  <a:lnTo>
                    <a:pt x="75" y="256"/>
                  </a:lnTo>
                  <a:lnTo>
                    <a:pt x="68" y="258"/>
                  </a:lnTo>
                  <a:lnTo>
                    <a:pt x="60" y="260"/>
                  </a:lnTo>
                  <a:lnTo>
                    <a:pt x="44" y="265"/>
                  </a:lnTo>
                  <a:lnTo>
                    <a:pt x="34" y="267"/>
                  </a:lnTo>
                  <a:lnTo>
                    <a:pt x="26" y="272"/>
                  </a:lnTo>
                  <a:lnTo>
                    <a:pt x="19" y="276"/>
                  </a:lnTo>
                  <a:lnTo>
                    <a:pt x="13" y="279"/>
                  </a:lnTo>
                  <a:lnTo>
                    <a:pt x="8" y="283"/>
                  </a:lnTo>
                  <a:lnTo>
                    <a:pt x="1" y="285"/>
                  </a:lnTo>
                  <a:lnTo>
                    <a:pt x="0" y="285"/>
                  </a:lnTo>
                  <a:lnTo>
                    <a:pt x="0" y="166"/>
                  </a:lnTo>
                  <a:lnTo>
                    <a:pt x="0" y="168"/>
                  </a:lnTo>
                  <a:lnTo>
                    <a:pt x="3" y="169"/>
                  </a:lnTo>
                  <a:lnTo>
                    <a:pt x="9" y="175"/>
                  </a:lnTo>
                  <a:lnTo>
                    <a:pt x="18" y="180"/>
                  </a:lnTo>
                  <a:lnTo>
                    <a:pt x="27" y="186"/>
                  </a:lnTo>
                  <a:lnTo>
                    <a:pt x="37" y="191"/>
                  </a:lnTo>
                  <a:lnTo>
                    <a:pt x="54" y="198"/>
                  </a:lnTo>
                  <a:lnTo>
                    <a:pt x="60" y="202"/>
                  </a:lnTo>
                  <a:lnTo>
                    <a:pt x="67" y="204"/>
                  </a:lnTo>
                  <a:lnTo>
                    <a:pt x="72" y="205"/>
                  </a:lnTo>
                  <a:lnTo>
                    <a:pt x="80" y="205"/>
                  </a:lnTo>
                  <a:lnTo>
                    <a:pt x="100" y="209"/>
                  </a:lnTo>
                  <a:lnTo>
                    <a:pt x="109" y="209"/>
                  </a:lnTo>
                  <a:lnTo>
                    <a:pt x="121" y="209"/>
                  </a:lnTo>
                  <a:lnTo>
                    <a:pt x="131" y="211"/>
                  </a:lnTo>
                  <a:lnTo>
                    <a:pt x="141" y="211"/>
                  </a:lnTo>
                  <a:lnTo>
                    <a:pt x="150" y="207"/>
                  </a:lnTo>
                  <a:lnTo>
                    <a:pt x="159" y="204"/>
                  </a:lnTo>
                  <a:lnTo>
                    <a:pt x="160" y="202"/>
                  </a:lnTo>
                  <a:lnTo>
                    <a:pt x="164" y="205"/>
                  </a:lnTo>
                  <a:lnTo>
                    <a:pt x="164" y="207"/>
                  </a:lnTo>
                  <a:lnTo>
                    <a:pt x="164" y="213"/>
                  </a:lnTo>
                  <a:lnTo>
                    <a:pt x="164" y="216"/>
                  </a:lnTo>
                  <a:lnTo>
                    <a:pt x="162" y="216"/>
                  </a:lnTo>
                  <a:lnTo>
                    <a:pt x="160" y="214"/>
                  </a:lnTo>
                  <a:lnTo>
                    <a:pt x="160" y="209"/>
                  </a:lnTo>
                  <a:lnTo>
                    <a:pt x="160" y="205"/>
                  </a:lnTo>
                  <a:lnTo>
                    <a:pt x="160" y="195"/>
                  </a:lnTo>
                  <a:lnTo>
                    <a:pt x="160" y="187"/>
                  </a:lnTo>
                  <a:lnTo>
                    <a:pt x="160" y="182"/>
                  </a:lnTo>
                  <a:lnTo>
                    <a:pt x="162" y="177"/>
                  </a:lnTo>
                  <a:lnTo>
                    <a:pt x="160" y="173"/>
                  </a:lnTo>
                  <a:lnTo>
                    <a:pt x="160" y="166"/>
                  </a:lnTo>
                  <a:lnTo>
                    <a:pt x="160" y="157"/>
                  </a:lnTo>
                  <a:lnTo>
                    <a:pt x="159" y="146"/>
                  </a:lnTo>
                  <a:lnTo>
                    <a:pt x="157" y="133"/>
                  </a:lnTo>
                  <a:lnTo>
                    <a:pt x="155" y="122"/>
                  </a:lnTo>
                  <a:lnTo>
                    <a:pt x="154" y="115"/>
                  </a:lnTo>
                  <a:lnTo>
                    <a:pt x="154" y="108"/>
                  </a:lnTo>
                  <a:lnTo>
                    <a:pt x="150" y="95"/>
                  </a:lnTo>
                  <a:lnTo>
                    <a:pt x="150" y="83"/>
                  </a:lnTo>
                  <a:lnTo>
                    <a:pt x="149" y="75"/>
                  </a:lnTo>
                  <a:lnTo>
                    <a:pt x="147" y="68"/>
                  </a:lnTo>
                  <a:lnTo>
                    <a:pt x="146" y="59"/>
                  </a:lnTo>
                  <a:lnTo>
                    <a:pt x="142" y="48"/>
                  </a:lnTo>
                  <a:lnTo>
                    <a:pt x="141" y="41"/>
                  </a:lnTo>
                  <a:lnTo>
                    <a:pt x="137" y="34"/>
                  </a:lnTo>
                  <a:lnTo>
                    <a:pt x="132" y="25"/>
                  </a:lnTo>
                  <a:lnTo>
                    <a:pt x="126" y="12"/>
                  </a:lnTo>
                  <a:lnTo>
                    <a:pt x="119" y="3"/>
                  </a:lnTo>
                  <a:lnTo>
                    <a:pt x="116" y="1"/>
                  </a:lnTo>
                  <a:lnTo>
                    <a:pt x="114"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65" name="Freeform 42"/>
            <p:cNvSpPr>
              <a:spLocks/>
            </p:cNvSpPr>
            <p:nvPr/>
          </p:nvSpPr>
          <p:spPr bwMode="auto">
            <a:xfrm>
              <a:off x="342" y="248"/>
              <a:ext cx="128" cy="4"/>
            </a:xfrm>
            <a:custGeom>
              <a:avLst/>
              <a:gdLst>
                <a:gd name="T0" fmla="*/ 128 w 128"/>
                <a:gd name="T1" fmla="*/ 2 h 5"/>
                <a:gd name="T2" fmla="*/ 127 w 128"/>
                <a:gd name="T3" fmla="*/ 0 h 5"/>
                <a:gd name="T4" fmla="*/ 0 w 128"/>
                <a:gd name="T5" fmla="*/ 0 h 5"/>
                <a:gd name="T6" fmla="*/ 0 w 128"/>
                <a:gd name="T7" fmla="*/ 2 h 5"/>
                <a:gd name="T8" fmla="*/ 127 w 128"/>
                <a:gd name="T9" fmla="*/ 2 h 5"/>
                <a:gd name="T10" fmla="*/ 128 w 128"/>
                <a:gd name="T11" fmla="*/ 2 h 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8" h="5">
                  <a:moveTo>
                    <a:pt x="128" y="5"/>
                  </a:moveTo>
                  <a:lnTo>
                    <a:pt x="127" y="0"/>
                  </a:lnTo>
                  <a:lnTo>
                    <a:pt x="0" y="0"/>
                  </a:lnTo>
                  <a:lnTo>
                    <a:pt x="0" y="5"/>
                  </a:lnTo>
                  <a:lnTo>
                    <a:pt x="127" y="5"/>
                  </a:lnTo>
                  <a:lnTo>
                    <a:pt x="128" y="5"/>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66" name="Freeform 43"/>
            <p:cNvSpPr>
              <a:spLocks/>
            </p:cNvSpPr>
            <p:nvPr/>
          </p:nvSpPr>
          <p:spPr bwMode="auto">
            <a:xfrm>
              <a:off x="456" y="248"/>
              <a:ext cx="14" cy="19"/>
            </a:xfrm>
            <a:custGeom>
              <a:avLst/>
              <a:gdLst>
                <a:gd name="T0" fmla="*/ 3 w 14"/>
                <a:gd name="T1" fmla="*/ 17 h 20"/>
                <a:gd name="T2" fmla="*/ 3 w 14"/>
                <a:gd name="T3" fmla="*/ 17 h 20"/>
                <a:gd name="T4" fmla="*/ 13 w 14"/>
                <a:gd name="T5" fmla="*/ 7 h 20"/>
                <a:gd name="T6" fmla="*/ 14 w 14"/>
                <a:gd name="T7" fmla="*/ 5 h 20"/>
                <a:gd name="T8" fmla="*/ 13 w 14"/>
                <a:gd name="T9" fmla="*/ 0 h 20"/>
                <a:gd name="T10" fmla="*/ 9 w 14"/>
                <a:gd name="T11" fmla="*/ 3 h 20"/>
                <a:gd name="T12" fmla="*/ 0 w 14"/>
                <a:gd name="T13" fmla="*/ 11 h 20"/>
                <a:gd name="T14" fmla="*/ 0 w 14"/>
                <a:gd name="T15" fmla="*/ 11 h 20"/>
                <a:gd name="T16" fmla="*/ 3 w 14"/>
                <a:gd name="T17" fmla="*/ 17 h 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 h="20">
                  <a:moveTo>
                    <a:pt x="3" y="20"/>
                  </a:moveTo>
                  <a:lnTo>
                    <a:pt x="3" y="20"/>
                  </a:lnTo>
                  <a:lnTo>
                    <a:pt x="13" y="7"/>
                  </a:lnTo>
                  <a:lnTo>
                    <a:pt x="14" y="5"/>
                  </a:lnTo>
                  <a:lnTo>
                    <a:pt x="13" y="0"/>
                  </a:lnTo>
                  <a:lnTo>
                    <a:pt x="9" y="3"/>
                  </a:lnTo>
                  <a:lnTo>
                    <a:pt x="0" y="14"/>
                  </a:lnTo>
                  <a:lnTo>
                    <a:pt x="3" y="2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67" name="Freeform 44"/>
            <p:cNvSpPr>
              <a:spLocks/>
            </p:cNvSpPr>
            <p:nvPr/>
          </p:nvSpPr>
          <p:spPr bwMode="auto">
            <a:xfrm>
              <a:off x="439" y="261"/>
              <a:ext cx="21" cy="45"/>
            </a:xfrm>
            <a:custGeom>
              <a:avLst/>
              <a:gdLst>
                <a:gd name="T0" fmla="*/ 3 w 20"/>
                <a:gd name="T1" fmla="*/ 45 h 45"/>
                <a:gd name="T2" fmla="*/ 3 w 20"/>
                <a:gd name="T3" fmla="*/ 45 h 45"/>
                <a:gd name="T4" fmla="*/ 8 w 20"/>
                <a:gd name="T5" fmla="*/ 29 h 45"/>
                <a:gd name="T6" fmla="*/ 13 w 20"/>
                <a:gd name="T7" fmla="*/ 20 h 45"/>
                <a:gd name="T8" fmla="*/ 18 w 20"/>
                <a:gd name="T9" fmla="*/ 13 h 45"/>
                <a:gd name="T10" fmla="*/ 23 w 20"/>
                <a:gd name="T11" fmla="*/ 6 h 45"/>
                <a:gd name="T12" fmla="*/ 20 w 20"/>
                <a:gd name="T13" fmla="*/ 0 h 45"/>
                <a:gd name="T14" fmla="*/ 13 w 20"/>
                <a:gd name="T15" fmla="*/ 9 h 45"/>
                <a:gd name="T16" fmla="*/ 7 w 20"/>
                <a:gd name="T17" fmla="*/ 17 h 45"/>
                <a:gd name="T18" fmla="*/ 3 w 20"/>
                <a:gd name="T19" fmla="*/ 27 h 45"/>
                <a:gd name="T20" fmla="*/ 0 w 20"/>
                <a:gd name="T21" fmla="*/ 44 h 45"/>
                <a:gd name="T22" fmla="*/ 0 w 20"/>
                <a:gd name="T23" fmla="*/ 44 h 45"/>
                <a:gd name="T24" fmla="*/ 3 w 20"/>
                <a:gd name="T25" fmla="*/ 45 h 4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0" h="45">
                  <a:moveTo>
                    <a:pt x="3" y="45"/>
                  </a:moveTo>
                  <a:lnTo>
                    <a:pt x="3" y="45"/>
                  </a:lnTo>
                  <a:lnTo>
                    <a:pt x="8" y="29"/>
                  </a:lnTo>
                  <a:lnTo>
                    <a:pt x="10" y="20"/>
                  </a:lnTo>
                  <a:lnTo>
                    <a:pt x="15" y="13"/>
                  </a:lnTo>
                  <a:lnTo>
                    <a:pt x="20" y="6"/>
                  </a:lnTo>
                  <a:lnTo>
                    <a:pt x="17" y="0"/>
                  </a:lnTo>
                  <a:lnTo>
                    <a:pt x="10" y="9"/>
                  </a:lnTo>
                  <a:lnTo>
                    <a:pt x="7" y="17"/>
                  </a:lnTo>
                  <a:lnTo>
                    <a:pt x="3" y="27"/>
                  </a:lnTo>
                  <a:lnTo>
                    <a:pt x="0" y="44"/>
                  </a:lnTo>
                  <a:lnTo>
                    <a:pt x="3" y="45"/>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68" name="Freeform 45"/>
            <p:cNvSpPr>
              <a:spLocks/>
            </p:cNvSpPr>
            <p:nvPr/>
          </p:nvSpPr>
          <p:spPr bwMode="auto">
            <a:xfrm>
              <a:off x="427" y="305"/>
              <a:ext cx="16" cy="74"/>
            </a:xfrm>
            <a:custGeom>
              <a:avLst/>
              <a:gdLst>
                <a:gd name="T0" fmla="*/ 5 w 16"/>
                <a:gd name="T1" fmla="*/ 74 h 74"/>
                <a:gd name="T2" fmla="*/ 5 w 16"/>
                <a:gd name="T3" fmla="*/ 74 h 74"/>
                <a:gd name="T4" fmla="*/ 7 w 16"/>
                <a:gd name="T5" fmla="*/ 54 h 74"/>
                <a:gd name="T6" fmla="*/ 10 w 16"/>
                <a:gd name="T7" fmla="*/ 36 h 74"/>
                <a:gd name="T8" fmla="*/ 13 w 16"/>
                <a:gd name="T9" fmla="*/ 18 h 74"/>
                <a:gd name="T10" fmla="*/ 16 w 16"/>
                <a:gd name="T11" fmla="*/ 1 h 74"/>
                <a:gd name="T12" fmla="*/ 13 w 16"/>
                <a:gd name="T13" fmla="*/ 0 h 74"/>
                <a:gd name="T14" fmla="*/ 8 w 16"/>
                <a:gd name="T15" fmla="*/ 16 h 74"/>
                <a:gd name="T16" fmla="*/ 5 w 16"/>
                <a:gd name="T17" fmla="*/ 34 h 74"/>
                <a:gd name="T18" fmla="*/ 2 w 16"/>
                <a:gd name="T19" fmla="*/ 52 h 74"/>
                <a:gd name="T20" fmla="*/ 0 w 16"/>
                <a:gd name="T21" fmla="*/ 72 h 74"/>
                <a:gd name="T22" fmla="*/ 0 w 16"/>
                <a:gd name="T23" fmla="*/ 72 h 74"/>
                <a:gd name="T24" fmla="*/ 5 w 16"/>
                <a:gd name="T25" fmla="*/ 74 h 7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 h="74">
                  <a:moveTo>
                    <a:pt x="5" y="74"/>
                  </a:moveTo>
                  <a:lnTo>
                    <a:pt x="5" y="74"/>
                  </a:lnTo>
                  <a:lnTo>
                    <a:pt x="7" y="54"/>
                  </a:lnTo>
                  <a:lnTo>
                    <a:pt x="10" y="36"/>
                  </a:lnTo>
                  <a:lnTo>
                    <a:pt x="13" y="18"/>
                  </a:lnTo>
                  <a:lnTo>
                    <a:pt x="16" y="1"/>
                  </a:lnTo>
                  <a:lnTo>
                    <a:pt x="13" y="0"/>
                  </a:lnTo>
                  <a:lnTo>
                    <a:pt x="8" y="16"/>
                  </a:lnTo>
                  <a:lnTo>
                    <a:pt x="5" y="34"/>
                  </a:lnTo>
                  <a:lnTo>
                    <a:pt x="2" y="52"/>
                  </a:lnTo>
                  <a:lnTo>
                    <a:pt x="0" y="72"/>
                  </a:lnTo>
                  <a:lnTo>
                    <a:pt x="5" y="74"/>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69" name="Freeform 46"/>
            <p:cNvSpPr>
              <a:spLocks/>
            </p:cNvSpPr>
            <p:nvPr/>
          </p:nvSpPr>
          <p:spPr bwMode="auto">
            <a:xfrm>
              <a:off x="420" y="376"/>
              <a:ext cx="12" cy="66"/>
            </a:xfrm>
            <a:custGeom>
              <a:avLst/>
              <a:gdLst>
                <a:gd name="T0" fmla="*/ 5 w 12"/>
                <a:gd name="T1" fmla="*/ 68 h 65"/>
                <a:gd name="T2" fmla="*/ 5 w 12"/>
                <a:gd name="T3" fmla="*/ 68 h 65"/>
                <a:gd name="T4" fmla="*/ 5 w 12"/>
                <a:gd name="T5" fmla="*/ 55 h 65"/>
                <a:gd name="T6" fmla="*/ 7 w 12"/>
                <a:gd name="T7" fmla="*/ 41 h 65"/>
                <a:gd name="T8" fmla="*/ 10 w 12"/>
                <a:gd name="T9" fmla="*/ 21 h 65"/>
                <a:gd name="T10" fmla="*/ 12 w 12"/>
                <a:gd name="T11" fmla="*/ 2 h 65"/>
                <a:gd name="T12" fmla="*/ 7 w 12"/>
                <a:gd name="T13" fmla="*/ 0 h 65"/>
                <a:gd name="T14" fmla="*/ 4 w 12"/>
                <a:gd name="T15" fmla="*/ 20 h 65"/>
                <a:gd name="T16" fmla="*/ 4 w 12"/>
                <a:gd name="T17" fmla="*/ 41 h 65"/>
                <a:gd name="T18" fmla="*/ 2 w 12"/>
                <a:gd name="T19" fmla="*/ 53 h 65"/>
                <a:gd name="T20" fmla="*/ 0 w 12"/>
                <a:gd name="T21" fmla="*/ 68 h 65"/>
                <a:gd name="T22" fmla="*/ 0 w 12"/>
                <a:gd name="T23" fmla="*/ 68 h 65"/>
                <a:gd name="T24" fmla="*/ 5 w 12"/>
                <a:gd name="T25" fmla="*/ 68 h 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 h="65">
                  <a:moveTo>
                    <a:pt x="5" y="65"/>
                  </a:moveTo>
                  <a:lnTo>
                    <a:pt x="5" y="65"/>
                  </a:lnTo>
                  <a:lnTo>
                    <a:pt x="5" y="52"/>
                  </a:lnTo>
                  <a:lnTo>
                    <a:pt x="7" y="38"/>
                  </a:lnTo>
                  <a:lnTo>
                    <a:pt x="10" y="21"/>
                  </a:lnTo>
                  <a:lnTo>
                    <a:pt x="12" y="2"/>
                  </a:lnTo>
                  <a:lnTo>
                    <a:pt x="7" y="0"/>
                  </a:lnTo>
                  <a:lnTo>
                    <a:pt x="4" y="20"/>
                  </a:lnTo>
                  <a:lnTo>
                    <a:pt x="4" y="38"/>
                  </a:lnTo>
                  <a:lnTo>
                    <a:pt x="2" y="50"/>
                  </a:lnTo>
                  <a:lnTo>
                    <a:pt x="0" y="65"/>
                  </a:lnTo>
                  <a:lnTo>
                    <a:pt x="5" y="65"/>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70" name="Freeform 47"/>
            <p:cNvSpPr>
              <a:spLocks/>
            </p:cNvSpPr>
            <p:nvPr/>
          </p:nvSpPr>
          <p:spPr bwMode="auto">
            <a:xfrm>
              <a:off x="420" y="443"/>
              <a:ext cx="7" cy="19"/>
            </a:xfrm>
            <a:custGeom>
              <a:avLst/>
              <a:gdLst>
                <a:gd name="T0" fmla="*/ 7 w 7"/>
                <a:gd name="T1" fmla="*/ 11 h 20"/>
                <a:gd name="T2" fmla="*/ 7 w 7"/>
                <a:gd name="T3" fmla="*/ 11 h 20"/>
                <a:gd name="T4" fmla="*/ 7 w 7"/>
                <a:gd name="T5" fmla="*/ 10 h 20"/>
                <a:gd name="T6" fmla="*/ 5 w 7"/>
                <a:gd name="T7" fmla="*/ 0 h 20"/>
                <a:gd name="T8" fmla="*/ 0 w 7"/>
                <a:gd name="T9" fmla="*/ 0 h 20"/>
                <a:gd name="T10" fmla="*/ 2 w 7"/>
                <a:gd name="T11" fmla="*/ 11 h 20"/>
                <a:gd name="T12" fmla="*/ 5 w 7"/>
                <a:gd name="T13" fmla="*/ 17 h 20"/>
                <a:gd name="T14" fmla="*/ 5 w 7"/>
                <a:gd name="T15" fmla="*/ 17 h 20"/>
                <a:gd name="T16" fmla="*/ 7 w 7"/>
                <a:gd name="T17" fmla="*/ 11 h 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 h="20">
                  <a:moveTo>
                    <a:pt x="7" y="14"/>
                  </a:moveTo>
                  <a:lnTo>
                    <a:pt x="7" y="14"/>
                  </a:lnTo>
                  <a:lnTo>
                    <a:pt x="7" y="12"/>
                  </a:lnTo>
                  <a:lnTo>
                    <a:pt x="5" y="0"/>
                  </a:lnTo>
                  <a:lnTo>
                    <a:pt x="0" y="0"/>
                  </a:lnTo>
                  <a:lnTo>
                    <a:pt x="2" y="14"/>
                  </a:lnTo>
                  <a:lnTo>
                    <a:pt x="5" y="20"/>
                  </a:lnTo>
                  <a:lnTo>
                    <a:pt x="7" y="14"/>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71" name="Freeform 48"/>
            <p:cNvSpPr>
              <a:spLocks/>
            </p:cNvSpPr>
            <p:nvPr/>
          </p:nvSpPr>
          <p:spPr bwMode="auto">
            <a:xfrm>
              <a:off x="423" y="456"/>
              <a:ext cx="36" cy="8"/>
            </a:xfrm>
            <a:custGeom>
              <a:avLst/>
              <a:gdLst>
                <a:gd name="T0" fmla="*/ 38 w 35"/>
                <a:gd name="T1" fmla="*/ 0 h 7"/>
                <a:gd name="T2" fmla="*/ 38 w 35"/>
                <a:gd name="T3" fmla="*/ 0 h 7"/>
                <a:gd name="T4" fmla="*/ 9 w 35"/>
                <a:gd name="T5" fmla="*/ 0 h 7"/>
                <a:gd name="T6" fmla="*/ 2 w 35"/>
                <a:gd name="T7" fmla="*/ 0 h 7"/>
                <a:gd name="T8" fmla="*/ 0 w 35"/>
                <a:gd name="T9" fmla="*/ 9 h 7"/>
                <a:gd name="T10" fmla="*/ 9 w 35"/>
                <a:gd name="T11" fmla="*/ 10 h 7"/>
                <a:gd name="T12" fmla="*/ 38 w 35"/>
                <a:gd name="T13" fmla="*/ 10 h 7"/>
                <a:gd name="T14" fmla="*/ 38 w 35"/>
                <a:gd name="T15" fmla="*/ 10 h 7"/>
                <a:gd name="T16" fmla="*/ 38 w 35"/>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 h="7">
                  <a:moveTo>
                    <a:pt x="35" y="0"/>
                  </a:moveTo>
                  <a:lnTo>
                    <a:pt x="35" y="0"/>
                  </a:lnTo>
                  <a:lnTo>
                    <a:pt x="9" y="0"/>
                  </a:lnTo>
                  <a:lnTo>
                    <a:pt x="2" y="0"/>
                  </a:lnTo>
                  <a:lnTo>
                    <a:pt x="0" y="6"/>
                  </a:lnTo>
                  <a:lnTo>
                    <a:pt x="9" y="7"/>
                  </a:lnTo>
                  <a:lnTo>
                    <a:pt x="35" y="7"/>
                  </a:lnTo>
                  <a:lnTo>
                    <a:pt x="35"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72" name="Freeform 49"/>
            <p:cNvSpPr>
              <a:spLocks/>
            </p:cNvSpPr>
            <p:nvPr/>
          </p:nvSpPr>
          <p:spPr bwMode="auto">
            <a:xfrm>
              <a:off x="460" y="454"/>
              <a:ext cx="55" cy="9"/>
            </a:xfrm>
            <a:custGeom>
              <a:avLst/>
              <a:gdLst>
                <a:gd name="T0" fmla="*/ 53 w 56"/>
                <a:gd name="T1" fmla="*/ 0 h 10"/>
                <a:gd name="T2" fmla="*/ 53 w 56"/>
                <a:gd name="T3" fmla="*/ 0 h 10"/>
                <a:gd name="T4" fmla="*/ 39 w 56"/>
                <a:gd name="T5" fmla="*/ 1 h 10"/>
                <a:gd name="T6" fmla="*/ 28 w 56"/>
                <a:gd name="T7" fmla="*/ 1 h 10"/>
                <a:gd name="T8" fmla="*/ 18 w 56"/>
                <a:gd name="T9" fmla="*/ 3 h 10"/>
                <a:gd name="T10" fmla="*/ 0 w 56"/>
                <a:gd name="T11" fmla="*/ 3 h 10"/>
                <a:gd name="T12" fmla="*/ 0 w 56"/>
                <a:gd name="T13" fmla="*/ 7 h 10"/>
                <a:gd name="T14" fmla="*/ 18 w 56"/>
                <a:gd name="T15" fmla="*/ 7 h 10"/>
                <a:gd name="T16" fmla="*/ 28 w 56"/>
                <a:gd name="T17" fmla="*/ 6 h 10"/>
                <a:gd name="T18" fmla="*/ 41 w 56"/>
                <a:gd name="T19" fmla="*/ 5 h 10"/>
                <a:gd name="T20" fmla="*/ 53 w 56"/>
                <a:gd name="T21" fmla="*/ 5 h 10"/>
                <a:gd name="T22" fmla="*/ 53 w 56"/>
                <a:gd name="T23" fmla="*/ 5 h 10"/>
                <a:gd name="T24" fmla="*/ 53 w 56"/>
                <a:gd name="T25" fmla="*/ 0 h 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6" h="10">
                  <a:moveTo>
                    <a:pt x="56" y="0"/>
                  </a:moveTo>
                  <a:lnTo>
                    <a:pt x="56" y="0"/>
                  </a:lnTo>
                  <a:lnTo>
                    <a:pt x="42" y="1"/>
                  </a:lnTo>
                  <a:lnTo>
                    <a:pt x="31" y="1"/>
                  </a:lnTo>
                  <a:lnTo>
                    <a:pt x="18" y="3"/>
                  </a:lnTo>
                  <a:lnTo>
                    <a:pt x="0" y="3"/>
                  </a:lnTo>
                  <a:lnTo>
                    <a:pt x="0" y="10"/>
                  </a:lnTo>
                  <a:lnTo>
                    <a:pt x="18" y="10"/>
                  </a:lnTo>
                  <a:lnTo>
                    <a:pt x="31" y="9"/>
                  </a:lnTo>
                  <a:lnTo>
                    <a:pt x="44" y="7"/>
                  </a:lnTo>
                  <a:lnTo>
                    <a:pt x="56" y="5"/>
                  </a:lnTo>
                  <a:lnTo>
                    <a:pt x="56"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73" name="Freeform 50"/>
            <p:cNvSpPr>
              <a:spLocks/>
            </p:cNvSpPr>
            <p:nvPr/>
          </p:nvSpPr>
          <p:spPr bwMode="auto">
            <a:xfrm>
              <a:off x="515" y="441"/>
              <a:ext cx="42" cy="17"/>
            </a:xfrm>
            <a:custGeom>
              <a:avLst/>
              <a:gdLst>
                <a:gd name="T0" fmla="*/ 42 w 41"/>
                <a:gd name="T1" fmla="*/ 0 h 18"/>
                <a:gd name="T2" fmla="*/ 42 w 41"/>
                <a:gd name="T3" fmla="*/ 0 h 18"/>
                <a:gd name="T4" fmla="*/ 34 w 41"/>
                <a:gd name="T5" fmla="*/ 4 h 18"/>
                <a:gd name="T6" fmla="*/ 26 w 41"/>
                <a:gd name="T7" fmla="*/ 5 h 18"/>
                <a:gd name="T8" fmla="*/ 13 w 41"/>
                <a:gd name="T9" fmla="*/ 9 h 18"/>
                <a:gd name="T10" fmla="*/ 0 w 41"/>
                <a:gd name="T11" fmla="*/ 10 h 18"/>
                <a:gd name="T12" fmla="*/ 0 w 41"/>
                <a:gd name="T13" fmla="*/ 15 h 18"/>
                <a:gd name="T14" fmla="*/ 14 w 41"/>
                <a:gd name="T15" fmla="*/ 11 h 18"/>
                <a:gd name="T16" fmla="*/ 26 w 41"/>
                <a:gd name="T17" fmla="*/ 10 h 18"/>
                <a:gd name="T18" fmla="*/ 35 w 41"/>
                <a:gd name="T19" fmla="*/ 9 h 18"/>
                <a:gd name="T20" fmla="*/ 44 w 41"/>
                <a:gd name="T21" fmla="*/ 5 h 18"/>
                <a:gd name="T22" fmla="*/ 44 w 41"/>
                <a:gd name="T23" fmla="*/ 5 h 18"/>
                <a:gd name="T24" fmla="*/ 42 w 41"/>
                <a:gd name="T25" fmla="*/ 0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 h="18">
                  <a:moveTo>
                    <a:pt x="39" y="0"/>
                  </a:moveTo>
                  <a:lnTo>
                    <a:pt x="39" y="0"/>
                  </a:lnTo>
                  <a:lnTo>
                    <a:pt x="31" y="4"/>
                  </a:lnTo>
                  <a:lnTo>
                    <a:pt x="23" y="5"/>
                  </a:lnTo>
                  <a:lnTo>
                    <a:pt x="13" y="9"/>
                  </a:lnTo>
                  <a:lnTo>
                    <a:pt x="0" y="13"/>
                  </a:lnTo>
                  <a:lnTo>
                    <a:pt x="0" y="18"/>
                  </a:lnTo>
                  <a:lnTo>
                    <a:pt x="14" y="14"/>
                  </a:lnTo>
                  <a:lnTo>
                    <a:pt x="23" y="13"/>
                  </a:lnTo>
                  <a:lnTo>
                    <a:pt x="32" y="9"/>
                  </a:lnTo>
                  <a:lnTo>
                    <a:pt x="41" y="5"/>
                  </a:lnTo>
                  <a:lnTo>
                    <a:pt x="39"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74" name="Freeform 51"/>
            <p:cNvSpPr>
              <a:spLocks/>
            </p:cNvSpPr>
            <p:nvPr/>
          </p:nvSpPr>
          <p:spPr bwMode="auto">
            <a:xfrm>
              <a:off x="555" y="414"/>
              <a:ext cx="28" cy="30"/>
            </a:xfrm>
            <a:custGeom>
              <a:avLst/>
              <a:gdLst>
                <a:gd name="T0" fmla="*/ 28 w 28"/>
                <a:gd name="T1" fmla="*/ 0 h 30"/>
                <a:gd name="T2" fmla="*/ 28 w 28"/>
                <a:gd name="T3" fmla="*/ 0 h 30"/>
                <a:gd name="T4" fmla="*/ 16 w 28"/>
                <a:gd name="T5" fmla="*/ 9 h 30"/>
                <a:gd name="T6" fmla="*/ 0 w 28"/>
                <a:gd name="T7" fmla="*/ 25 h 30"/>
                <a:gd name="T8" fmla="*/ 2 w 28"/>
                <a:gd name="T9" fmla="*/ 30 h 30"/>
                <a:gd name="T10" fmla="*/ 20 w 28"/>
                <a:gd name="T11" fmla="*/ 12 h 30"/>
                <a:gd name="T12" fmla="*/ 23 w 28"/>
                <a:gd name="T13" fmla="*/ 0 h 30"/>
                <a:gd name="T14" fmla="*/ 23 w 28"/>
                <a:gd name="T15" fmla="*/ 0 h 30"/>
                <a:gd name="T16" fmla="*/ 28 w 28"/>
                <a:gd name="T17" fmla="*/ 0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 h="30">
                  <a:moveTo>
                    <a:pt x="28" y="0"/>
                  </a:moveTo>
                  <a:lnTo>
                    <a:pt x="28" y="0"/>
                  </a:lnTo>
                  <a:lnTo>
                    <a:pt x="16" y="9"/>
                  </a:lnTo>
                  <a:lnTo>
                    <a:pt x="0" y="25"/>
                  </a:lnTo>
                  <a:lnTo>
                    <a:pt x="2" y="30"/>
                  </a:lnTo>
                  <a:lnTo>
                    <a:pt x="20" y="12"/>
                  </a:lnTo>
                  <a:lnTo>
                    <a:pt x="23" y="0"/>
                  </a:lnTo>
                  <a:lnTo>
                    <a:pt x="28"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75" name="Freeform 52"/>
            <p:cNvSpPr>
              <a:spLocks/>
            </p:cNvSpPr>
            <p:nvPr/>
          </p:nvSpPr>
          <p:spPr bwMode="auto">
            <a:xfrm>
              <a:off x="577" y="414"/>
              <a:ext cx="5" cy="125"/>
            </a:xfrm>
            <a:custGeom>
              <a:avLst/>
              <a:gdLst>
                <a:gd name="T0" fmla="*/ 2 w 5"/>
                <a:gd name="T1" fmla="*/ 125 h 124"/>
                <a:gd name="T2" fmla="*/ 5 w 5"/>
                <a:gd name="T3" fmla="*/ 122 h 124"/>
                <a:gd name="T4" fmla="*/ 5 w 5"/>
                <a:gd name="T5" fmla="*/ 0 h 124"/>
                <a:gd name="T6" fmla="*/ 0 w 5"/>
                <a:gd name="T7" fmla="*/ 0 h 124"/>
                <a:gd name="T8" fmla="*/ 0 w 5"/>
                <a:gd name="T9" fmla="*/ 122 h 124"/>
                <a:gd name="T10" fmla="*/ 2 w 5"/>
                <a:gd name="T11" fmla="*/ 125 h 124"/>
                <a:gd name="T12" fmla="*/ 2 w 5"/>
                <a:gd name="T13" fmla="*/ 125 h 124"/>
                <a:gd name="T14" fmla="*/ 5 w 5"/>
                <a:gd name="T15" fmla="*/ 127 h 124"/>
                <a:gd name="T16" fmla="*/ 5 w 5"/>
                <a:gd name="T17" fmla="*/ 122 h 124"/>
                <a:gd name="T18" fmla="*/ 2 w 5"/>
                <a:gd name="T19" fmla="*/ 125 h 1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 h="124">
                  <a:moveTo>
                    <a:pt x="2" y="122"/>
                  </a:moveTo>
                  <a:lnTo>
                    <a:pt x="5" y="119"/>
                  </a:lnTo>
                  <a:lnTo>
                    <a:pt x="5" y="0"/>
                  </a:lnTo>
                  <a:lnTo>
                    <a:pt x="0" y="0"/>
                  </a:lnTo>
                  <a:lnTo>
                    <a:pt x="0" y="119"/>
                  </a:lnTo>
                  <a:lnTo>
                    <a:pt x="2" y="122"/>
                  </a:lnTo>
                  <a:lnTo>
                    <a:pt x="5" y="124"/>
                  </a:lnTo>
                  <a:lnTo>
                    <a:pt x="5" y="119"/>
                  </a:lnTo>
                  <a:lnTo>
                    <a:pt x="2" y="122"/>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76" name="Freeform 53"/>
            <p:cNvSpPr>
              <a:spLocks/>
            </p:cNvSpPr>
            <p:nvPr/>
          </p:nvSpPr>
          <p:spPr bwMode="auto">
            <a:xfrm>
              <a:off x="567" y="528"/>
              <a:ext cx="14" cy="9"/>
            </a:xfrm>
            <a:custGeom>
              <a:avLst/>
              <a:gdLst>
                <a:gd name="T0" fmla="*/ 3 w 13"/>
                <a:gd name="T1" fmla="*/ 0 h 10"/>
                <a:gd name="T2" fmla="*/ 0 w 13"/>
                <a:gd name="T3" fmla="*/ 5 h 10"/>
                <a:gd name="T4" fmla="*/ 15 w 13"/>
                <a:gd name="T5" fmla="*/ 7 h 10"/>
                <a:gd name="T6" fmla="*/ 16 w 13"/>
                <a:gd name="T7" fmla="*/ 5 h 10"/>
                <a:gd name="T8" fmla="*/ 3 w 13"/>
                <a:gd name="T9" fmla="*/ 0 h 10"/>
                <a:gd name="T10" fmla="*/ 3 w 13"/>
                <a:gd name="T11" fmla="*/ 0 h 1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 h="10">
                  <a:moveTo>
                    <a:pt x="3" y="0"/>
                  </a:moveTo>
                  <a:lnTo>
                    <a:pt x="0" y="5"/>
                  </a:lnTo>
                  <a:lnTo>
                    <a:pt x="12" y="10"/>
                  </a:lnTo>
                  <a:lnTo>
                    <a:pt x="13" y="7"/>
                  </a:lnTo>
                  <a:lnTo>
                    <a:pt x="3"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77" name="Freeform 54"/>
            <p:cNvSpPr>
              <a:spLocks/>
            </p:cNvSpPr>
            <p:nvPr/>
          </p:nvSpPr>
          <p:spPr bwMode="auto">
            <a:xfrm>
              <a:off x="550" y="518"/>
              <a:ext cx="21" cy="13"/>
            </a:xfrm>
            <a:custGeom>
              <a:avLst/>
              <a:gdLst>
                <a:gd name="T0" fmla="*/ 2 w 21"/>
                <a:gd name="T1" fmla="*/ 0 h 14"/>
                <a:gd name="T2" fmla="*/ 0 w 21"/>
                <a:gd name="T3" fmla="*/ 5 h 14"/>
                <a:gd name="T4" fmla="*/ 18 w 21"/>
                <a:gd name="T5" fmla="*/ 11 h 14"/>
                <a:gd name="T6" fmla="*/ 21 w 21"/>
                <a:gd name="T7" fmla="*/ 7 h 14"/>
                <a:gd name="T8" fmla="*/ 3 w 21"/>
                <a:gd name="T9" fmla="*/ 0 h 14"/>
                <a:gd name="T10" fmla="*/ 2 w 21"/>
                <a:gd name="T11" fmla="*/ 0 h 1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14">
                  <a:moveTo>
                    <a:pt x="2" y="0"/>
                  </a:moveTo>
                  <a:lnTo>
                    <a:pt x="0" y="5"/>
                  </a:lnTo>
                  <a:lnTo>
                    <a:pt x="18" y="14"/>
                  </a:lnTo>
                  <a:lnTo>
                    <a:pt x="21" y="9"/>
                  </a:lnTo>
                  <a:lnTo>
                    <a:pt x="3" y="0"/>
                  </a:lnTo>
                  <a:lnTo>
                    <a:pt x="2"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78" name="Freeform 55"/>
            <p:cNvSpPr>
              <a:spLocks/>
            </p:cNvSpPr>
            <p:nvPr/>
          </p:nvSpPr>
          <p:spPr bwMode="auto">
            <a:xfrm>
              <a:off x="518" y="507"/>
              <a:ext cx="33" cy="17"/>
            </a:xfrm>
            <a:custGeom>
              <a:avLst/>
              <a:gdLst>
                <a:gd name="T0" fmla="*/ 0 w 32"/>
                <a:gd name="T1" fmla="*/ 7 h 16"/>
                <a:gd name="T2" fmla="*/ 0 w 32"/>
                <a:gd name="T3" fmla="*/ 7 h 16"/>
                <a:gd name="T4" fmla="*/ 23 w 32"/>
                <a:gd name="T5" fmla="*/ 15 h 16"/>
                <a:gd name="T6" fmla="*/ 33 w 32"/>
                <a:gd name="T7" fmla="*/ 19 h 16"/>
                <a:gd name="T8" fmla="*/ 35 w 32"/>
                <a:gd name="T9" fmla="*/ 14 h 16"/>
                <a:gd name="T10" fmla="*/ 25 w 32"/>
                <a:gd name="T11" fmla="*/ 7 h 16"/>
                <a:gd name="T12" fmla="*/ 2 w 32"/>
                <a:gd name="T13" fmla="*/ 0 h 16"/>
                <a:gd name="T14" fmla="*/ 2 w 32"/>
                <a:gd name="T15" fmla="*/ 0 h 16"/>
                <a:gd name="T16" fmla="*/ 0 w 32"/>
                <a:gd name="T17" fmla="*/ 7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2" h="16">
                  <a:moveTo>
                    <a:pt x="0" y="7"/>
                  </a:moveTo>
                  <a:lnTo>
                    <a:pt x="0" y="7"/>
                  </a:lnTo>
                  <a:lnTo>
                    <a:pt x="20" y="12"/>
                  </a:lnTo>
                  <a:lnTo>
                    <a:pt x="30" y="16"/>
                  </a:lnTo>
                  <a:lnTo>
                    <a:pt x="32" y="11"/>
                  </a:lnTo>
                  <a:lnTo>
                    <a:pt x="22" y="7"/>
                  </a:lnTo>
                  <a:lnTo>
                    <a:pt x="2" y="0"/>
                  </a:lnTo>
                  <a:lnTo>
                    <a:pt x="0" y="7"/>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79" name="Freeform 56"/>
            <p:cNvSpPr>
              <a:spLocks/>
            </p:cNvSpPr>
            <p:nvPr/>
          </p:nvSpPr>
          <p:spPr bwMode="auto">
            <a:xfrm>
              <a:off x="465" y="497"/>
              <a:ext cx="55" cy="17"/>
            </a:xfrm>
            <a:custGeom>
              <a:avLst/>
              <a:gdLst>
                <a:gd name="T0" fmla="*/ 0 w 56"/>
                <a:gd name="T1" fmla="*/ 7 h 16"/>
                <a:gd name="T2" fmla="*/ 0 w 56"/>
                <a:gd name="T3" fmla="*/ 7 h 16"/>
                <a:gd name="T4" fmla="*/ 10 w 56"/>
                <a:gd name="T5" fmla="*/ 7 h 16"/>
                <a:gd name="T6" fmla="*/ 25 w 56"/>
                <a:gd name="T7" fmla="*/ 12 h 16"/>
                <a:gd name="T8" fmla="*/ 38 w 56"/>
                <a:gd name="T9" fmla="*/ 15 h 16"/>
                <a:gd name="T10" fmla="*/ 51 w 56"/>
                <a:gd name="T11" fmla="*/ 19 h 16"/>
                <a:gd name="T12" fmla="*/ 53 w 56"/>
                <a:gd name="T13" fmla="*/ 12 h 16"/>
                <a:gd name="T14" fmla="*/ 38 w 56"/>
                <a:gd name="T15" fmla="*/ 7 h 16"/>
                <a:gd name="T16" fmla="*/ 27 w 56"/>
                <a:gd name="T17" fmla="*/ 3 h 16"/>
                <a:gd name="T18" fmla="*/ 12 w 56"/>
                <a:gd name="T19" fmla="*/ 2 h 16"/>
                <a:gd name="T20" fmla="*/ 0 w 56"/>
                <a:gd name="T21" fmla="*/ 0 h 16"/>
                <a:gd name="T22" fmla="*/ 0 w 56"/>
                <a:gd name="T23" fmla="*/ 0 h 16"/>
                <a:gd name="T24" fmla="*/ 0 w 56"/>
                <a:gd name="T25" fmla="*/ 7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6" h="16">
                  <a:moveTo>
                    <a:pt x="0" y="7"/>
                  </a:moveTo>
                  <a:lnTo>
                    <a:pt x="0" y="7"/>
                  </a:lnTo>
                  <a:lnTo>
                    <a:pt x="10" y="7"/>
                  </a:lnTo>
                  <a:lnTo>
                    <a:pt x="25" y="9"/>
                  </a:lnTo>
                  <a:lnTo>
                    <a:pt x="41" y="12"/>
                  </a:lnTo>
                  <a:lnTo>
                    <a:pt x="54" y="16"/>
                  </a:lnTo>
                  <a:lnTo>
                    <a:pt x="56" y="9"/>
                  </a:lnTo>
                  <a:lnTo>
                    <a:pt x="41" y="7"/>
                  </a:lnTo>
                  <a:lnTo>
                    <a:pt x="27" y="3"/>
                  </a:lnTo>
                  <a:lnTo>
                    <a:pt x="12" y="2"/>
                  </a:lnTo>
                  <a:lnTo>
                    <a:pt x="0" y="0"/>
                  </a:lnTo>
                  <a:lnTo>
                    <a:pt x="0" y="7"/>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80" name="Freeform 57"/>
            <p:cNvSpPr>
              <a:spLocks/>
            </p:cNvSpPr>
            <p:nvPr/>
          </p:nvSpPr>
          <p:spPr bwMode="auto">
            <a:xfrm>
              <a:off x="434" y="495"/>
              <a:ext cx="31" cy="9"/>
            </a:xfrm>
            <a:custGeom>
              <a:avLst/>
              <a:gdLst>
                <a:gd name="T0" fmla="*/ 5 w 32"/>
                <a:gd name="T1" fmla="*/ 4 h 9"/>
                <a:gd name="T2" fmla="*/ 5 w 32"/>
                <a:gd name="T3" fmla="*/ 4 h 9"/>
                <a:gd name="T4" fmla="*/ 13 w 32"/>
                <a:gd name="T5" fmla="*/ 7 h 9"/>
                <a:gd name="T6" fmla="*/ 29 w 32"/>
                <a:gd name="T7" fmla="*/ 9 h 9"/>
                <a:gd name="T8" fmla="*/ 29 w 32"/>
                <a:gd name="T9" fmla="*/ 2 h 9"/>
                <a:gd name="T10" fmla="*/ 13 w 32"/>
                <a:gd name="T11" fmla="*/ 0 h 9"/>
                <a:gd name="T12" fmla="*/ 0 w 32"/>
                <a:gd name="T13" fmla="*/ 4 h 9"/>
                <a:gd name="T14" fmla="*/ 0 w 32"/>
                <a:gd name="T15" fmla="*/ 4 h 9"/>
                <a:gd name="T16" fmla="*/ 5 w 32"/>
                <a:gd name="T17" fmla="*/ 4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2" h="9">
                  <a:moveTo>
                    <a:pt x="5" y="4"/>
                  </a:moveTo>
                  <a:lnTo>
                    <a:pt x="5" y="4"/>
                  </a:lnTo>
                  <a:lnTo>
                    <a:pt x="13" y="7"/>
                  </a:lnTo>
                  <a:lnTo>
                    <a:pt x="32" y="9"/>
                  </a:lnTo>
                  <a:lnTo>
                    <a:pt x="32" y="2"/>
                  </a:lnTo>
                  <a:lnTo>
                    <a:pt x="13" y="0"/>
                  </a:lnTo>
                  <a:lnTo>
                    <a:pt x="0" y="4"/>
                  </a:lnTo>
                  <a:lnTo>
                    <a:pt x="5" y="4"/>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81" name="Freeform 58"/>
            <p:cNvSpPr>
              <a:spLocks/>
            </p:cNvSpPr>
            <p:nvPr/>
          </p:nvSpPr>
          <p:spPr bwMode="auto">
            <a:xfrm>
              <a:off x="420" y="495"/>
              <a:ext cx="19" cy="13"/>
            </a:xfrm>
            <a:custGeom>
              <a:avLst/>
              <a:gdLst>
                <a:gd name="T0" fmla="*/ 5 w 19"/>
                <a:gd name="T1" fmla="*/ 13 h 13"/>
                <a:gd name="T2" fmla="*/ 5 w 19"/>
                <a:gd name="T3" fmla="*/ 13 h 13"/>
                <a:gd name="T4" fmla="*/ 5 w 19"/>
                <a:gd name="T5" fmla="*/ 9 h 13"/>
                <a:gd name="T6" fmla="*/ 7 w 19"/>
                <a:gd name="T7" fmla="*/ 7 h 13"/>
                <a:gd name="T8" fmla="*/ 9 w 19"/>
                <a:gd name="T9" fmla="*/ 7 h 13"/>
                <a:gd name="T10" fmla="*/ 9 w 19"/>
                <a:gd name="T11" fmla="*/ 5 h 13"/>
                <a:gd name="T12" fmla="*/ 14 w 19"/>
                <a:gd name="T13" fmla="*/ 7 h 13"/>
                <a:gd name="T14" fmla="*/ 19 w 19"/>
                <a:gd name="T15" fmla="*/ 4 h 13"/>
                <a:gd name="T16" fmla="*/ 14 w 19"/>
                <a:gd name="T17" fmla="*/ 4 h 13"/>
                <a:gd name="T18" fmla="*/ 14 w 19"/>
                <a:gd name="T19" fmla="*/ 0 h 13"/>
                <a:gd name="T20" fmla="*/ 10 w 19"/>
                <a:gd name="T21" fmla="*/ 0 h 13"/>
                <a:gd name="T22" fmla="*/ 5 w 19"/>
                <a:gd name="T23" fmla="*/ 0 h 13"/>
                <a:gd name="T24" fmla="*/ 4 w 19"/>
                <a:gd name="T25" fmla="*/ 4 h 13"/>
                <a:gd name="T26" fmla="*/ 2 w 19"/>
                <a:gd name="T27" fmla="*/ 7 h 13"/>
                <a:gd name="T28" fmla="*/ 0 w 19"/>
                <a:gd name="T29" fmla="*/ 13 h 13"/>
                <a:gd name="T30" fmla="*/ 0 w 19"/>
                <a:gd name="T31" fmla="*/ 13 h 13"/>
                <a:gd name="T32" fmla="*/ 5 w 19"/>
                <a:gd name="T33" fmla="*/ 13 h 1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 h="13">
                  <a:moveTo>
                    <a:pt x="5" y="13"/>
                  </a:moveTo>
                  <a:lnTo>
                    <a:pt x="5" y="13"/>
                  </a:lnTo>
                  <a:lnTo>
                    <a:pt x="5" y="9"/>
                  </a:lnTo>
                  <a:lnTo>
                    <a:pt x="7" y="7"/>
                  </a:lnTo>
                  <a:lnTo>
                    <a:pt x="9" y="7"/>
                  </a:lnTo>
                  <a:lnTo>
                    <a:pt x="9" y="5"/>
                  </a:lnTo>
                  <a:lnTo>
                    <a:pt x="14" y="7"/>
                  </a:lnTo>
                  <a:lnTo>
                    <a:pt x="19" y="4"/>
                  </a:lnTo>
                  <a:lnTo>
                    <a:pt x="14" y="4"/>
                  </a:lnTo>
                  <a:lnTo>
                    <a:pt x="14" y="0"/>
                  </a:lnTo>
                  <a:lnTo>
                    <a:pt x="10" y="0"/>
                  </a:lnTo>
                  <a:lnTo>
                    <a:pt x="5" y="0"/>
                  </a:lnTo>
                  <a:lnTo>
                    <a:pt x="4" y="4"/>
                  </a:lnTo>
                  <a:lnTo>
                    <a:pt x="2" y="7"/>
                  </a:lnTo>
                  <a:lnTo>
                    <a:pt x="0" y="13"/>
                  </a:lnTo>
                  <a:lnTo>
                    <a:pt x="5" y="13"/>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82" name="Freeform 59"/>
            <p:cNvSpPr>
              <a:spLocks/>
            </p:cNvSpPr>
            <p:nvPr/>
          </p:nvSpPr>
          <p:spPr bwMode="auto">
            <a:xfrm>
              <a:off x="420" y="509"/>
              <a:ext cx="7" cy="36"/>
            </a:xfrm>
            <a:custGeom>
              <a:avLst/>
              <a:gdLst>
                <a:gd name="T0" fmla="*/ 7 w 7"/>
                <a:gd name="T1" fmla="*/ 36 h 36"/>
                <a:gd name="T2" fmla="*/ 7 w 7"/>
                <a:gd name="T3" fmla="*/ 36 h 36"/>
                <a:gd name="T4" fmla="*/ 5 w 7"/>
                <a:gd name="T5" fmla="*/ 16 h 36"/>
                <a:gd name="T6" fmla="*/ 5 w 7"/>
                <a:gd name="T7" fmla="*/ 0 h 36"/>
                <a:gd name="T8" fmla="*/ 0 w 7"/>
                <a:gd name="T9" fmla="*/ 0 h 36"/>
                <a:gd name="T10" fmla="*/ 2 w 7"/>
                <a:gd name="T11" fmla="*/ 16 h 36"/>
                <a:gd name="T12" fmla="*/ 2 w 7"/>
                <a:gd name="T13" fmla="*/ 36 h 36"/>
                <a:gd name="T14" fmla="*/ 2 w 7"/>
                <a:gd name="T15" fmla="*/ 36 h 36"/>
                <a:gd name="T16" fmla="*/ 7 w 7"/>
                <a:gd name="T17" fmla="*/ 36 h 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 h="36">
                  <a:moveTo>
                    <a:pt x="7" y="36"/>
                  </a:moveTo>
                  <a:lnTo>
                    <a:pt x="7" y="36"/>
                  </a:lnTo>
                  <a:lnTo>
                    <a:pt x="5" y="16"/>
                  </a:lnTo>
                  <a:lnTo>
                    <a:pt x="5" y="0"/>
                  </a:lnTo>
                  <a:lnTo>
                    <a:pt x="0" y="0"/>
                  </a:lnTo>
                  <a:lnTo>
                    <a:pt x="2" y="16"/>
                  </a:lnTo>
                  <a:lnTo>
                    <a:pt x="2" y="36"/>
                  </a:lnTo>
                  <a:lnTo>
                    <a:pt x="7" y="36"/>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83" name="Freeform 60"/>
            <p:cNvSpPr>
              <a:spLocks/>
            </p:cNvSpPr>
            <p:nvPr/>
          </p:nvSpPr>
          <p:spPr bwMode="auto">
            <a:xfrm>
              <a:off x="421" y="545"/>
              <a:ext cx="17" cy="111"/>
            </a:xfrm>
            <a:custGeom>
              <a:avLst/>
              <a:gdLst>
                <a:gd name="T0" fmla="*/ 15 w 18"/>
                <a:gd name="T1" fmla="*/ 107 h 112"/>
                <a:gd name="T2" fmla="*/ 15 w 18"/>
                <a:gd name="T3" fmla="*/ 107 h 112"/>
                <a:gd name="T4" fmla="*/ 10 w 18"/>
                <a:gd name="T5" fmla="*/ 81 h 112"/>
                <a:gd name="T6" fmla="*/ 9 w 18"/>
                <a:gd name="T7" fmla="*/ 56 h 112"/>
                <a:gd name="T8" fmla="*/ 8 w 18"/>
                <a:gd name="T9" fmla="*/ 27 h 112"/>
                <a:gd name="T10" fmla="*/ 5 w 18"/>
                <a:gd name="T11" fmla="*/ 0 h 112"/>
                <a:gd name="T12" fmla="*/ 0 w 18"/>
                <a:gd name="T13" fmla="*/ 0 h 112"/>
                <a:gd name="T14" fmla="*/ 2 w 18"/>
                <a:gd name="T15" fmla="*/ 29 h 112"/>
                <a:gd name="T16" fmla="*/ 5 w 18"/>
                <a:gd name="T17" fmla="*/ 56 h 112"/>
                <a:gd name="T18" fmla="*/ 8 w 18"/>
                <a:gd name="T19" fmla="*/ 81 h 112"/>
                <a:gd name="T20" fmla="*/ 9 w 18"/>
                <a:gd name="T21" fmla="*/ 109 h 112"/>
                <a:gd name="T22" fmla="*/ 9 w 18"/>
                <a:gd name="T23" fmla="*/ 109 h 112"/>
                <a:gd name="T24" fmla="*/ 15 w 18"/>
                <a:gd name="T25" fmla="*/ 107 h 1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 h="112">
                  <a:moveTo>
                    <a:pt x="18" y="110"/>
                  </a:moveTo>
                  <a:lnTo>
                    <a:pt x="18" y="110"/>
                  </a:lnTo>
                  <a:lnTo>
                    <a:pt x="13" y="84"/>
                  </a:lnTo>
                  <a:lnTo>
                    <a:pt x="10" y="56"/>
                  </a:lnTo>
                  <a:lnTo>
                    <a:pt x="8" y="27"/>
                  </a:lnTo>
                  <a:lnTo>
                    <a:pt x="5" y="0"/>
                  </a:lnTo>
                  <a:lnTo>
                    <a:pt x="0" y="0"/>
                  </a:lnTo>
                  <a:lnTo>
                    <a:pt x="2" y="29"/>
                  </a:lnTo>
                  <a:lnTo>
                    <a:pt x="5" y="56"/>
                  </a:lnTo>
                  <a:lnTo>
                    <a:pt x="8" y="84"/>
                  </a:lnTo>
                  <a:lnTo>
                    <a:pt x="12" y="112"/>
                  </a:lnTo>
                  <a:lnTo>
                    <a:pt x="18" y="11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84" name="Freeform 61"/>
            <p:cNvSpPr>
              <a:spLocks/>
            </p:cNvSpPr>
            <p:nvPr/>
          </p:nvSpPr>
          <p:spPr bwMode="auto">
            <a:xfrm>
              <a:off x="434" y="654"/>
              <a:ext cx="17" cy="32"/>
            </a:xfrm>
            <a:custGeom>
              <a:avLst/>
              <a:gdLst>
                <a:gd name="T0" fmla="*/ 19 w 16"/>
                <a:gd name="T1" fmla="*/ 29 h 32"/>
                <a:gd name="T2" fmla="*/ 19 w 16"/>
                <a:gd name="T3" fmla="*/ 29 h 32"/>
                <a:gd name="T4" fmla="*/ 14 w 16"/>
                <a:gd name="T5" fmla="*/ 18 h 32"/>
                <a:gd name="T6" fmla="*/ 6 w 16"/>
                <a:gd name="T7" fmla="*/ 0 h 32"/>
                <a:gd name="T8" fmla="*/ 0 w 16"/>
                <a:gd name="T9" fmla="*/ 2 h 32"/>
                <a:gd name="T10" fmla="*/ 11 w 16"/>
                <a:gd name="T11" fmla="*/ 18 h 32"/>
                <a:gd name="T12" fmla="*/ 16 w 16"/>
                <a:gd name="T13" fmla="*/ 32 h 32"/>
                <a:gd name="T14" fmla="*/ 16 w 16"/>
                <a:gd name="T15" fmla="*/ 32 h 32"/>
                <a:gd name="T16" fmla="*/ 19 w 16"/>
                <a:gd name="T17" fmla="*/ 29 h 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 h="32">
                  <a:moveTo>
                    <a:pt x="16" y="29"/>
                  </a:moveTo>
                  <a:lnTo>
                    <a:pt x="16" y="29"/>
                  </a:lnTo>
                  <a:lnTo>
                    <a:pt x="11" y="18"/>
                  </a:lnTo>
                  <a:lnTo>
                    <a:pt x="6" y="0"/>
                  </a:lnTo>
                  <a:lnTo>
                    <a:pt x="0" y="2"/>
                  </a:lnTo>
                  <a:lnTo>
                    <a:pt x="8" y="18"/>
                  </a:lnTo>
                  <a:lnTo>
                    <a:pt x="13" y="32"/>
                  </a:lnTo>
                  <a:lnTo>
                    <a:pt x="16" y="29"/>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85" name="Freeform 62"/>
            <p:cNvSpPr>
              <a:spLocks/>
            </p:cNvSpPr>
            <p:nvPr/>
          </p:nvSpPr>
          <p:spPr bwMode="auto">
            <a:xfrm>
              <a:off x="446" y="684"/>
              <a:ext cx="23" cy="23"/>
            </a:xfrm>
            <a:custGeom>
              <a:avLst/>
              <a:gdLst>
                <a:gd name="T0" fmla="*/ 16 w 23"/>
                <a:gd name="T1" fmla="*/ 23 h 23"/>
                <a:gd name="T2" fmla="*/ 19 w 23"/>
                <a:gd name="T3" fmla="*/ 19 h 23"/>
                <a:gd name="T4" fmla="*/ 3 w 23"/>
                <a:gd name="T5" fmla="*/ 0 h 23"/>
                <a:gd name="T6" fmla="*/ 0 w 23"/>
                <a:gd name="T7" fmla="*/ 3 h 23"/>
                <a:gd name="T8" fmla="*/ 14 w 23"/>
                <a:gd name="T9" fmla="*/ 23 h 23"/>
                <a:gd name="T10" fmla="*/ 16 w 23"/>
                <a:gd name="T11" fmla="*/ 23 h 23"/>
                <a:gd name="T12" fmla="*/ 16 w 23"/>
                <a:gd name="T13" fmla="*/ 23 h 23"/>
                <a:gd name="T14" fmla="*/ 23 w 23"/>
                <a:gd name="T15" fmla="*/ 23 h 23"/>
                <a:gd name="T16" fmla="*/ 19 w 23"/>
                <a:gd name="T17" fmla="*/ 19 h 23"/>
                <a:gd name="T18" fmla="*/ 16 w 23"/>
                <a:gd name="T19" fmla="*/ 23 h 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 h="23">
                  <a:moveTo>
                    <a:pt x="16" y="23"/>
                  </a:moveTo>
                  <a:lnTo>
                    <a:pt x="19" y="19"/>
                  </a:lnTo>
                  <a:lnTo>
                    <a:pt x="3" y="0"/>
                  </a:lnTo>
                  <a:lnTo>
                    <a:pt x="0" y="3"/>
                  </a:lnTo>
                  <a:lnTo>
                    <a:pt x="14" y="23"/>
                  </a:lnTo>
                  <a:lnTo>
                    <a:pt x="16" y="23"/>
                  </a:lnTo>
                  <a:lnTo>
                    <a:pt x="23" y="23"/>
                  </a:lnTo>
                  <a:lnTo>
                    <a:pt x="19" y="19"/>
                  </a:lnTo>
                  <a:lnTo>
                    <a:pt x="16" y="23"/>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86" name="Freeform 63"/>
            <p:cNvSpPr>
              <a:spLocks/>
            </p:cNvSpPr>
            <p:nvPr/>
          </p:nvSpPr>
          <p:spPr bwMode="auto">
            <a:xfrm>
              <a:off x="338" y="701"/>
              <a:ext cx="123" cy="8"/>
            </a:xfrm>
            <a:custGeom>
              <a:avLst/>
              <a:gdLst>
                <a:gd name="T0" fmla="*/ 0 w 123"/>
                <a:gd name="T1" fmla="*/ 1 h 7"/>
                <a:gd name="T2" fmla="*/ 2 w 123"/>
                <a:gd name="T3" fmla="*/ 10 h 7"/>
                <a:gd name="T4" fmla="*/ 123 w 123"/>
                <a:gd name="T5" fmla="*/ 8 h 7"/>
                <a:gd name="T6" fmla="*/ 123 w 123"/>
                <a:gd name="T7" fmla="*/ 0 h 7"/>
                <a:gd name="T8" fmla="*/ 2 w 123"/>
                <a:gd name="T9" fmla="*/ 1 h 7"/>
                <a:gd name="T10" fmla="*/ 0 w 123"/>
                <a:gd name="T11" fmla="*/ 1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 h="7">
                  <a:moveTo>
                    <a:pt x="0" y="1"/>
                  </a:moveTo>
                  <a:lnTo>
                    <a:pt x="2" y="7"/>
                  </a:lnTo>
                  <a:lnTo>
                    <a:pt x="123" y="5"/>
                  </a:lnTo>
                  <a:lnTo>
                    <a:pt x="123" y="0"/>
                  </a:lnTo>
                  <a:lnTo>
                    <a:pt x="2" y="1"/>
                  </a:lnTo>
                  <a:lnTo>
                    <a:pt x="0" y="1"/>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87" name="Freeform 64"/>
            <p:cNvSpPr>
              <a:spLocks/>
            </p:cNvSpPr>
            <p:nvPr/>
          </p:nvSpPr>
          <p:spPr bwMode="auto">
            <a:xfrm>
              <a:off x="338" y="694"/>
              <a:ext cx="14" cy="15"/>
            </a:xfrm>
            <a:custGeom>
              <a:avLst/>
              <a:gdLst>
                <a:gd name="T0" fmla="*/ 11 w 13"/>
                <a:gd name="T1" fmla="*/ 0 h 16"/>
                <a:gd name="T2" fmla="*/ 11 w 13"/>
                <a:gd name="T3" fmla="*/ 0 h 16"/>
                <a:gd name="T4" fmla="*/ 2 w 13"/>
                <a:gd name="T5" fmla="*/ 8 h 16"/>
                <a:gd name="T6" fmla="*/ 0 w 13"/>
                <a:gd name="T7" fmla="*/ 8 h 16"/>
                <a:gd name="T8" fmla="*/ 2 w 13"/>
                <a:gd name="T9" fmla="*/ 13 h 16"/>
                <a:gd name="T10" fmla="*/ 5 w 13"/>
                <a:gd name="T11" fmla="*/ 9 h 16"/>
                <a:gd name="T12" fmla="*/ 16 w 13"/>
                <a:gd name="T13" fmla="*/ 5 h 16"/>
                <a:gd name="T14" fmla="*/ 16 w 13"/>
                <a:gd name="T15" fmla="*/ 5 h 16"/>
                <a:gd name="T16" fmla="*/ 11 w 13"/>
                <a:gd name="T17" fmla="*/ 0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 h="16">
                  <a:moveTo>
                    <a:pt x="8" y="0"/>
                  </a:moveTo>
                  <a:lnTo>
                    <a:pt x="8" y="0"/>
                  </a:lnTo>
                  <a:lnTo>
                    <a:pt x="2" y="9"/>
                  </a:lnTo>
                  <a:lnTo>
                    <a:pt x="0" y="10"/>
                  </a:lnTo>
                  <a:lnTo>
                    <a:pt x="2" y="16"/>
                  </a:lnTo>
                  <a:lnTo>
                    <a:pt x="5" y="12"/>
                  </a:lnTo>
                  <a:lnTo>
                    <a:pt x="13" y="5"/>
                  </a:lnTo>
                  <a:lnTo>
                    <a:pt x="8"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88" name="Freeform 65"/>
            <p:cNvSpPr>
              <a:spLocks/>
            </p:cNvSpPr>
            <p:nvPr/>
          </p:nvSpPr>
          <p:spPr bwMode="auto">
            <a:xfrm>
              <a:off x="347" y="656"/>
              <a:ext cx="23" cy="42"/>
            </a:xfrm>
            <a:custGeom>
              <a:avLst/>
              <a:gdLst>
                <a:gd name="T0" fmla="*/ 17 w 23"/>
                <a:gd name="T1" fmla="*/ 0 h 41"/>
                <a:gd name="T2" fmla="*/ 17 w 23"/>
                <a:gd name="T3" fmla="*/ 0 h 41"/>
                <a:gd name="T4" fmla="*/ 9 w 23"/>
                <a:gd name="T5" fmla="*/ 26 h 41"/>
                <a:gd name="T6" fmla="*/ 0 w 23"/>
                <a:gd name="T7" fmla="*/ 39 h 41"/>
                <a:gd name="T8" fmla="*/ 5 w 23"/>
                <a:gd name="T9" fmla="*/ 44 h 41"/>
                <a:gd name="T10" fmla="*/ 13 w 23"/>
                <a:gd name="T11" fmla="*/ 28 h 41"/>
                <a:gd name="T12" fmla="*/ 23 w 23"/>
                <a:gd name="T13" fmla="*/ 1 h 41"/>
                <a:gd name="T14" fmla="*/ 23 w 23"/>
                <a:gd name="T15" fmla="*/ 1 h 41"/>
                <a:gd name="T16" fmla="*/ 17 w 23"/>
                <a:gd name="T17" fmla="*/ 0 h 4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1">
                  <a:moveTo>
                    <a:pt x="17" y="0"/>
                  </a:moveTo>
                  <a:lnTo>
                    <a:pt x="17" y="0"/>
                  </a:lnTo>
                  <a:lnTo>
                    <a:pt x="9" y="23"/>
                  </a:lnTo>
                  <a:lnTo>
                    <a:pt x="0" y="36"/>
                  </a:lnTo>
                  <a:lnTo>
                    <a:pt x="5" y="41"/>
                  </a:lnTo>
                  <a:lnTo>
                    <a:pt x="13" y="25"/>
                  </a:lnTo>
                  <a:lnTo>
                    <a:pt x="23" y="1"/>
                  </a:lnTo>
                  <a:lnTo>
                    <a:pt x="17"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89" name="Freeform 66"/>
            <p:cNvSpPr>
              <a:spLocks/>
            </p:cNvSpPr>
            <p:nvPr/>
          </p:nvSpPr>
          <p:spPr bwMode="auto">
            <a:xfrm>
              <a:off x="364" y="618"/>
              <a:ext cx="16" cy="40"/>
            </a:xfrm>
            <a:custGeom>
              <a:avLst/>
              <a:gdLst>
                <a:gd name="T0" fmla="*/ 11 w 16"/>
                <a:gd name="T1" fmla="*/ 0 h 39"/>
                <a:gd name="T2" fmla="*/ 11 w 16"/>
                <a:gd name="T3" fmla="*/ 0 h 39"/>
                <a:gd name="T4" fmla="*/ 8 w 16"/>
                <a:gd name="T5" fmla="*/ 14 h 39"/>
                <a:gd name="T6" fmla="*/ 6 w 16"/>
                <a:gd name="T7" fmla="*/ 24 h 39"/>
                <a:gd name="T8" fmla="*/ 5 w 16"/>
                <a:gd name="T9" fmla="*/ 30 h 39"/>
                <a:gd name="T10" fmla="*/ 0 w 16"/>
                <a:gd name="T11" fmla="*/ 41 h 39"/>
                <a:gd name="T12" fmla="*/ 6 w 16"/>
                <a:gd name="T13" fmla="*/ 42 h 39"/>
                <a:gd name="T14" fmla="*/ 10 w 16"/>
                <a:gd name="T15" fmla="*/ 32 h 39"/>
                <a:gd name="T16" fmla="*/ 11 w 16"/>
                <a:gd name="T17" fmla="*/ 26 h 39"/>
                <a:gd name="T18" fmla="*/ 13 w 16"/>
                <a:gd name="T19" fmla="*/ 14 h 39"/>
                <a:gd name="T20" fmla="*/ 16 w 16"/>
                <a:gd name="T21" fmla="*/ 0 h 39"/>
                <a:gd name="T22" fmla="*/ 16 w 16"/>
                <a:gd name="T23" fmla="*/ 0 h 39"/>
                <a:gd name="T24" fmla="*/ 11 w 16"/>
                <a:gd name="T25" fmla="*/ 0 h 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 h="39">
                  <a:moveTo>
                    <a:pt x="11" y="0"/>
                  </a:moveTo>
                  <a:lnTo>
                    <a:pt x="11" y="0"/>
                  </a:lnTo>
                  <a:lnTo>
                    <a:pt x="8" y="14"/>
                  </a:lnTo>
                  <a:lnTo>
                    <a:pt x="6" y="21"/>
                  </a:lnTo>
                  <a:lnTo>
                    <a:pt x="5" y="27"/>
                  </a:lnTo>
                  <a:lnTo>
                    <a:pt x="0" y="38"/>
                  </a:lnTo>
                  <a:lnTo>
                    <a:pt x="6" y="39"/>
                  </a:lnTo>
                  <a:lnTo>
                    <a:pt x="10" y="29"/>
                  </a:lnTo>
                  <a:lnTo>
                    <a:pt x="11" y="23"/>
                  </a:lnTo>
                  <a:lnTo>
                    <a:pt x="13" y="14"/>
                  </a:lnTo>
                  <a:lnTo>
                    <a:pt x="16" y="0"/>
                  </a:lnTo>
                  <a:lnTo>
                    <a:pt x="11"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90" name="Freeform 67"/>
            <p:cNvSpPr>
              <a:spLocks/>
            </p:cNvSpPr>
            <p:nvPr/>
          </p:nvSpPr>
          <p:spPr bwMode="auto">
            <a:xfrm>
              <a:off x="375" y="562"/>
              <a:ext cx="14" cy="57"/>
            </a:xfrm>
            <a:custGeom>
              <a:avLst/>
              <a:gdLst>
                <a:gd name="T0" fmla="*/ 11 w 13"/>
                <a:gd name="T1" fmla="*/ 0 h 58"/>
                <a:gd name="T2" fmla="*/ 11 w 13"/>
                <a:gd name="T3" fmla="*/ 0 h 58"/>
                <a:gd name="T4" fmla="*/ 5 w 13"/>
                <a:gd name="T5" fmla="*/ 14 h 58"/>
                <a:gd name="T6" fmla="*/ 3 w 13"/>
                <a:gd name="T7" fmla="*/ 27 h 58"/>
                <a:gd name="T8" fmla="*/ 3 w 13"/>
                <a:gd name="T9" fmla="*/ 37 h 58"/>
                <a:gd name="T10" fmla="*/ 0 w 13"/>
                <a:gd name="T11" fmla="*/ 55 h 58"/>
                <a:gd name="T12" fmla="*/ 5 w 13"/>
                <a:gd name="T13" fmla="*/ 55 h 58"/>
                <a:gd name="T14" fmla="*/ 11 w 13"/>
                <a:gd name="T15" fmla="*/ 38 h 58"/>
                <a:gd name="T16" fmla="*/ 13 w 13"/>
                <a:gd name="T17" fmla="*/ 27 h 58"/>
                <a:gd name="T18" fmla="*/ 15 w 13"/>
                <a:gd name="T19" fmla="*/ 14 h 58"/>
                <a:gd name="T20" fmla="*/ 16 w 13"/>
                <a:gd name="T21" fmla="*/ 0 h 58"/>
                <a:gd name="T22" fmla="*/ 16 w 13"/>
                <a:gd name="T23" fmla="*/ 0 h 58"/>
                <a:gd name="T24" fmla="*/ 11 w 13"/>
                <a:gd name="T25" fmla="*/ 0 h 5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 h="58">
                  <a:moveTo>
                    <a:pt x="8" y="0"/>
                  </a:moveTo>
                  <a:lnTo>
                    <a:pt x="8" y="0"/>
                  </a:lnTo>
                  <a:lnTo>
                    <a:pt x="5" y="14"/>
                  </a:lnTo>
                  <a:lnTo>
                    <a:pt x="3" y="27"/>
                  </a:lnTo>
                  <a:lnTo>
                    <a:pt x="3" y="40"/>
                  </a:lnTo>
                  <a:lnTo>
                    <a:pt x="0" y="58"/>
                  </a:lnTo>
                  <a:lnTo>
                    <a:pt x="5" y="58"/>
                  </a:lnTo>
                  <a:lnTo>
                    <a:pt x="8" y="41"/>
                  </a:lnTo>
                  <a:lnTo>
                    <a:pt x="10" y="27"/>
                  </a:lnTo>
                  <a:lnTo>
                    <a:pt x="12" y="14"/>
                  </a:lnTo>
                  <a:lnTo>
                    <a:pt x="13" y="0"/>
                  </a:lnTo>
                  <a:lnTo>
                    <a:pt x="8"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91" name="Freeform 68"/>
            <p:cNvSpPr>
              <a:spLocks/>
            </p:cNvSpPr>
            <p:nvPr/>
          </p:nvSpPr>
          <p:spPr bwMode="auto">
            <a:xfrm>
              <a:off x="383" y="512"/>
              <a:ext cx="7" cy="49"/>
            </a:xfrm>
            <a:custGeom>
              <a:avLst/>
              <a:gdLst>
                <a:gd name="T0" fmla="*/ 0 w 7"/>
                <a:gd name="T1" fmla="*/ 2 h 49"/>
                <a:gd name="T2" fmla="*/ 0 w 7"/>
                <a:gd name="T3" fmla="*/ 2 h 49"/>
                <a:gd name="T4" fmla="*/ 2 w 7"/>
                <a:gd name="T5" fmla="*/ 9 h 49"/>
                <a:gd name="T6" fmla="*/ 2 w 7"/>
                <a:gd name="T7" fmla="*/ 20 h 49"/>
                <a:gd name="T8" fmla="*/ 2 w 7"/>
                <a:gd name="T9" fmla="*/ 33 h 49"/>
                <a:gd name="T10" fmla="*/ 0 w 7"/>
                <a:gd name="T11" fmla="*/ 49 h 49"/>
                <a:gd name="T12" fmla="*/ 5 w 7"/>
                <a:gd name="T13" fmla="*/ 49 h 49"/>
                <a:gd name="T14" fmla="*/ 7 w 7"/>
                <a:gd name="T15" fmla="*/ 33 h 49"/>
                <a:gd name="T16" fmla="*/ 7 w 7"/>
                <a:gd name="T17" fmla="*/ 20 h 49"/>
                <a:gd name="T18" fmla="*/ 7 w 7"/>
                <a:gd name="T19" fmla="*/ 7 h 49"/>
                <a:gd name="T20" fmla="*/ 5 w 7"/>
                <a:gd name="T21" fmla="*/ 0 h 49"/>
                <a:gd name="T22" fmla="*/ 5 w 7"/>
                <a:gd name="T23" fmla="*/ 0 h 49"/>
                <a:gd name="T24" fmla="*/ 0 w 7"/>
                <a:gd name="T25" fmla="*/ 2 h 4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 h="49">
                  <a:moveTo>
                    <a:pt x="0" y="2"/>
                  </a:moveTo>
                  <a:lnTo>
                    <a:pt x="0" y="2"/>
                  </a:lnTo>
                  <a:lnTo>
                    <a:pt x="2" y="9"/>
                  </a:lnTo>
                  <a:lnTo>
                    <a:pt x="2" y="20"/>
                  </a:lnTo>
                  <a:lnTo>
                    <a:pt x="2" y="33"/>
                  </a:lnTo>
                  <a:lnTo>
                    <a:pt x="0" y="49"/>
                  </a:lnTo>
                  <a:lnTo>
                    <a:pt x="5" y="49"/>
                  </a:lnTo>
                  <a:lnTo>
                    <a:pt x="7" y="33"/>
                  </a:lnTo>
                  <a:lnTo>
                    <a:pt x="7" y="20"/>
                  </a:lnTo>
                  <a:lnTo>
                    <a:pt x="7" y="7"/>
                  </a:lnTo>
                  <a:lnTo>
                    <a:pt x="5" y="0"/>
                  </a:lnTo>
                  <a:lnTo>
                    <a:pt x="0" y="2"/>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92" name="Freeform 69"/>
            <p:cNvSpPr>
              <a:spLocks/>
            </p:cNvSpPr>
            <p:nvPr/>
          </p:nvSpPr>
          <p:spPr bwMode="auto">
            <a:xfrm>
              <a:off x="382" y="497"/>
              <a:ext cx="7" cy="17"/>
            </a:xfrm>
            <a:custGeom>
              <a:avLst/>
              <a:gdLst>
                <a:gd name="T0" fmla="*/ 0 w 6"/>
                <a:gd name="T1" fmla="*/ 7 h 16"/>
                <a:gd name="T2" fmla="*/ 0 w 6"/>
                <a:gd name="T3" fmla="*/ 7 h 16"/>
                <a:gd name="T4" fmla="*/ 6 w 6"/>
                <a:gd name="T5" fmla="*/ 7 h 16"/>
                <a:gd name="T6" fmla="*/ 1 w 6"/>
                <a:gd name="T7" fmla="*/ 5 h 16"/>
                <a:gd name="T8" fmla="*/ 1 w 6"/>
                <a:gd name="T9" fmla="*/ 12 h 16"/>
                <a:gd name="T10" fmla="*/ 1 w 6"/>
                <a:gd name="T11" fmla="*/ 19 h 16"/>
                <a:gd name="T12" fmla="*/ 9 w 6"/>
                <a:gd name="T13" fmla="*/ 17 h 16"/>
                <a:gd name="T14" fmla="*/ 9 w 6"/>
                <a:gd name="T15" fmla="*/ 12 h 16"/>
                <a:gd name="T16" fmla="*/ 9 w 6"/>
                <a:gd name="T17" fmla="*/ 7 h 16"/>
                <a:gd name="T18" fmla="*/ 9 w 6"/>
                <a:gd name="T19" fmla="*/ 2 h 16"/>
                <a:gd name="T20" fmla="*/ 0 w 6"/>
                <a:gd name="T21" fmla="*/ 0 h 16"/>
                <a:gd name="T22" fmla="*/ 0 w 6"/>
                <a:gd name="T23" fmla="*/ 0 h 16"/>
                <a:gd name="T24" fmla="*/ 0 w 6"/>
                <a:gd name="T25" fmla="*/ 7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 h="16">
                  <a:moveTo>
                    <a:pt x="0" y="7"/>
                  </a:moveTo>
                  <a:lnTo>
                    <a:pt x="0" y="7"/>
                  </a:lnTo>
                  <a:lnTo>
                    <a:pt x="3" y="7"/>
                  </a:lnTo>
                  <a:lnTo>
                    <a:pt x="1" y="5"/>
                  </a:lnTo>
                  <a:lnTo>
                    <a:pt x="1" y="9"/>
                  </a:lnTo>
                  <a:lnTo>
                    <a:pt x="1" y="16"/>
                  </a:lnTo>
                  <a:lnTo>
                    <a:pt x="6" y="14"/>
                  </a:lnTo>
                  <a:lnTo>
                    <a:pt x="6" y="9"/>
                  </a:lnTo>
                  <a:lnTo>
                    <a:pt x="6" y="7"/>
                  </a:lnTo>
                  <a:lnTo>
                    <a:pt x="6" y="2"/>
                  </a:lnTo>
                  <a:lnTo>
                    <a:pt x="0" y="0"/>
                  </a:lnTo>
                  <a:lnTo>
                    <a:pt x="0" y="7"/>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93" name="Freeform 70"/>
            <p:cNvSpPr>
              <a:spLocks/>
            </p:cNvSpPr>
            <p:nvPr/>
          </p:nvSpPr>
          <p:spPr bwMode="auto">
            <a:xfrm>
              <a:off x="352" y="495"/>
              <a:ext cx="29" cy="9"/>
            </a:xfrm>
            <a:custGeom>
              <a:avLst/>
              <a:gdLst>
                <a:gd name="T0" fmla="*/ 0 w 30"/>
                <a:gd name="T1" fmla="*/ 7 h 9"/>
                <a:gd name="T2" fmla="*/ 0 w 30"/>
                <a:gd name="T3" fmla="*/ 7 h 9"/>
                <a:gd name="T4" fmla="*/ 15 w 30"/>
                <a:gd name="T5" fmla="*/ 7 h 9"/>
                <a:gd name="T6" fmla="*/ 20 w 30"/>
                <a:gd name="T7" fmla="*/ 7 h 9"/>
                <a:gd name="T8" fmla="*/ 23 w 30"/>
                <a:gd name="T9" fmla="*/ 9 h 9"/>
                <a:gd name="T10" fmla="*/ 27 w 30"/>
                <a:gd name="T11" fmla="*/ 9 h 9"/>
                <a:gd name="T12" fmla="*/ 27 w 30"/>
                <a:gd name="T13" fmla="*/ 2 h 9"/>
                <a:gd name="T14" fmla="*/ 23 w 30"/>
                <a:gd name="T15" fmla="*/ 2 h 9"/>
                <a:gd name="T16" fmla="*/ 20 w 30"/>
                <a:gd name="T17" fmla="*/ 2 h 9"/>
                <a:gd name="T18" fmla="*/ 15 w 30"/>
                <a:gd name="T19" fmla="*/ 0 h 9"/>
                <a:gd name="T20" fmla="*/ 0 w 30"/>
                <a:gd name="T21" fmla="*/ 0 h 9"/>
                <a:gd name="T22" fmla="*/ 0 w 30"/>
                <a:gd name="T23" fmla="*/ 0 h 9"/>
                <a:gd name="T24" fmla="*/ 0 w 30"/>
                <a:gd name="T25" fmla="*/ 7 h 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 h="9">
                  <a:moveTo>
                    <a:pt x="0" y="7"/>
                  </a:moveTo>
                  <a:lnTo>
                    <a:pt x="0" y="7"/>
                  </a:lnTo>
                  <a:lnTo>
                    <a:pt x="18" y="7"/>
                  </a:lnTo>
                  <a:lnTo>
                    <a:pt x="23" y="7"/>
                  </a:lnTo>
                  <a:lnTo>
                    <a:pt x="26" y="9"/>
                  </a:lnTo>
                  <a:lnTo>
                    <a:pt x="30" y="9"/>
                  </a:lnTo>
                  <a:lnTo>
                    <a:pt x="30" y="2"/>
                  </a:lnTo>
                  <a:lnTo>
                    <a:pt x="26" y="2"/>
                  </a:lnTo>
                  <a:lnTo>
                    <a:pt x="23" y="2"/>
                  </a:lnTo>
                  <a:lnTo>
                    <a:pt x="18" y="0"/>
                  </a:lnTo>
                  <a:lnTo>
                    <a:pt x="0" y="0"/>
                  </a:lnTo>
                  <a:lnTo>
                    <a:pt x="0" y="7"/>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94" name="Freeform 71"/>
            <p:cNvSpPr>
              <a:spLocks/>
            </p:cNvSpPr>
            <p:nvPr/>
          </p:nvSpPr>
          <p:spPr bwMode="auto">
            <a:xfrm>
              <a:off x="286" y="495"/>
              <a:ext cx="66" cy="17"/>
            </a:xfrm>
            <a:custGeom>
              <a:avLst/>
              <a:gdLst>
                <a:gd name="T0" fmla="*/ 1 w 65"/>
                <a:gd name="T1" fmla="*/ 19 h 16"/>
                <a:gd name="T2" fmla="*/ 1 w 65"/>
                <a:gd name="T3" fmla="*/ 19 h 16"/>
                <a:gd name="T4" fmla="*/ 16 w 65"/>
                <a:gd name="T5" fmla="*/ 14 h 16"/>
                <a:gd name="T6" fmla="*/ 29 w 65"/>
                <a:gd name="T7" fmla="*/ 12 h 16"/>
                <a:gd name="T8" fmla="*/ 49 w 65"/>
                <a:gd name="T9" fmla="*/ 12 h 16"/>
                <a:gd name="T10" fmla="*/ 68 w 65"/>
                <a:gd name="T11" fmla="*/ 7 h 16"/>
                <a:gd name="T12" fmla="*/ 68 w 65"/>
                <a:gd name="T13" fmla="*/ 0 h 16"/>
                <a:gd name="T14" fmla="*/ 49 w 65"/>
                <a:gd name="T15" fmla="*/ 2 h 16"/>
                <a:gd name="T16" fmla="*/ 29 w 65"/>
                <a:gd name="T17" fmla="*/ 4 h 16"/>
                <a:gd name="T18" fmla="*/ 16 w 65"/>
                <a:gd name="T19" fmla="*/ 7 h 16"/>
                <a:gd name="T20" fmla="*/ 0 w 65"/>
                <a:gd name="T21" fmla="*/ 12 h 16"/>
                <a:gd name="T22" fmla="*/ 0 w 65"/>
                <a:gd name="T23" fmla="*/ 12 h 16"/>
                <a:gd name="T24" fmla="*/ 1 w 65"/>
                <a:gd name="T25" fmla="*/ 19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5" h="16">
                  <a:moveTo>
                    <a:pt x="1" y="16"/>
                  </a:moveTo>
                  <a:lnTo>
                    <a:pt x="1" y="16"/>
                  </a:lnTo>
                  <a:lnTo>
                    <a:pt x="16" y="11"/>
                  </a:lnTo>
                  <a:lnTo>
                    <a:pt x="29" y="9"/>
                  </a:lnTo>
                  <a:lnTo>
                    <a:pt x="46" y="9"/>
                  </a:lnTo>
                  <a:lnTo>
                    <a:pt x="65" y="7"/>
                  </a:lnTo>
                  <a:lnTo>
                    <a:pt x="65" y="0"/>
                  </a:lnTo>
                  <a:lnTo>
                    <a:pt x="46" y="2"/>
                  </a:lnTo>
                  <a:lnTo>
                    <a:pt x="29" y="4"/>
                  </a:lnTo>
                  <a:lnTo>
                    <a:pt x="16" y="7"/>
                  </a:lnTo>
                  <a:lnTo>
                    <a:pt x="0" y="9"/>
                  </a:lnTo>
                  <a:lnTo>
                    <a:pt x="1" y="16"/>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95" name="Freeform 72"/>
            <p:cNvSpPr>
              <a:spLocks/>
            </p:cNvSpPr>
            <p:nvPr/>
          </p:nvSpPr>
          <p:spPr bwMode="auto">
            <a:xfrm>
              <a:off x="246" y="505"/>
              <a:ext cx="42" cy="23"/>
            </a:xfrm>
            <a:custGeom>
              <a:avLst/>
              <a:gdLst>
                <a:gd name="T0" fmla="*/ 1 w 42"/>
                <a:gd name="T1" fmla="*/ 25 h 22"/>
                <a:gd name="T2" fmla="*/ 1 w 42"/>
                <a:gd name="T3" fmla="*/ 25 h 22"/>
                <a:gd name="T4" fmla="*/ 9 w 42"/>
                <a:gd name="T5" fmla="*/ 21 h 22"/>
                <a:gd name="T6" fmla="*/ 18 w 42"/>
                <a:gd name="T7" fmla="*/ 17 h 22"/>
                <a:gd name="T8" fmla="*/ 26 w 42"/>
                <a:gd name="T9" fmla="*/ 9 h 22"/>
                <a:gd name="T10" fmla="*/ 42 w 42"/>
                <a:gd name="T11" fmla="*/ 7 h 22"/>
                <a:gd name="T12" fmla="*/ 41 w 42"/>
                <a:gd name="T13" fmla="*/ 0 h 22"/>
                <a:gd name="T14" fmla="*/ 26 w 42"/>
                <a:gd name="T15" fmla="*/ 5 h 22"/>
                <a:gd name="T16" fmla="*/ 14 w 42"/>
                <a:gd name="T17" fmla="*/ 9 h 22"/>
                <a:gd name="T18" fmla="*/ 6 w 42"/>
                <a:gd name="T19" fmla="*/ 16 h 22"/>
                <a:gd name="T20" fmla="*/ 0 w 42"/>
                <a:gd name="T21" fmla="*/ 21 h 22"/>
                <a:gd name="T22" fmla="*/ 0 w 42"/>
                <a:gd name="T23" fmla="*/ 21 h 22"/>
                <a:gd name="T24" fmla="*/ 1 w 42"/>
                <a:gd name="T25" fmla="*/ 25 h 2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 h="22">
                  <a:moveTo>
                    <a:pt x="1" y="22"/>
                  </a:moveTo>
                  <a:lnTo>
                    <a:pt x="1" y="22"/>
                  </a:lnTo>
                  <a:lnTo>
                    <a:pt x="9" y="18"/>
                  </a:lnTo>
                  <a:lnTo>
                    <a:pt x="18" y="14"/>
                  </a:lnTo>
                  <a:lnTo>
                    <a:pt x="26" y="9"/>
                  </a:lnTo>
                  <a:lnTo>
                    <a:pt x="42" y="7"/>
                  </a:lnTo>
                  <a:lnTo>
                    <a:pt x="41" y="0"/>
                  </a:lnTo>
                  <a:lnTo>
                    <a:pt x="26" y="5"/>
                  </a:lnTo>
                  <a:lnTo>
                    <a:pt x="14" y="9"/>
                  </a:lnTo>
                  <a:lnTo>
                    <a:pt x="6" y="13"/>
                  </a:lnTo>
                  <a:lnTo>
                    <a:pt x="0" y="18"/>
                  </a:lnTo>
                  <a:lnTo>
                    <a:pt x="1" y="22"/>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96" name="Freeform 73"/>
            <p:cNvSpPr>
              <a:spLocks/>
            </p:cNvSpPr>
            <p:nvPr/>
          </p:nvSpPr>
          <p:spPr bwMode="auto">
            <a:xfrm>
              <a:off x="226" y="524"/>
              <a:ext cx="21" cy="13"/>
            </a:xfrm>
            <a:custGeom>
              <a:avLst/>
              <a:gdLst>
                <a:gd name="T0" fmla="*/ 0 w 21"/>
                <a:gd name="T1" fmla="*/ 8 h 14"/>
                <a:gd name="T2" fmla="*/ 0 w 21"/>
                <a:gd name="T3" fmla="*/ 8 h 14"/>
                <a:gd name="T4" fmla="*/ 3 w 21"/>
                <a:gd name="T5" fmla="*/ 11 h 14"/>
                <a:gd name="T6" fmla="*/ 10 w 21"/>
                <a:gd name="T7" fmla="*/ 8 h 14"/>
                <a:gd name="T8" fmla="*/ 16 w 21"/>
                <a:gd name="T9" fmla="*/ 7 h 14"/>
                <a:gd name="T10" fmla="*/ 21 w 21"/>
                <a:gd name="T11" fmla="*/ 4 h 14"/>
                <a:gd name="T12" fmla="*/ 20 w 21"/>
                <a:gd name="T13" fmla="*/ 0 h 14"/>
                <a:gd name="T14" fmla="*/ 13 w 21"/>
                <a:gd name="T15" fmla="*/ 2 h 14"/>
                <a:gd name="T16" fmla="*/ 8 w 21"/>
                <a:gd name="T17" fmla="*/ 7 h 14"/>
                <a:gd name="T18" fmla="*/ 2 w 21"/>
                <a:gd name="T19" fmla="*/ 7 h 14"/>
                <a:gd name="T20" fmla="*/ 3 w 21"/>
                <a:gd name="T21" fmla="*/ 8 h 14"/>
                <a:gd name="T22" fmla="*/ 3 w 21"/>
                <a:gd name="T23" fmla="*/ 8 h 14"/>
                <a:gd name="T24" fmla="*/ 0 w 21"/>
                <a:gd name="T25" fmla="*/ 8 h 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1" h="14">
                  <a:moveTo>
                    <a:pt x="0" y="11"/>
                  </a:moveTo>
                  <a:lnTo>
                    <a:pt x="0" y="11"/>
                  </a:lnTo>
                  <a:lnTo>
                    <a:pt x="3" y="14"/>
                  </a:lnTo>
                  <a:lnTo>
                    <a:pt x="10" y="11"/>
                  </a:lnTo>
                  <a:lnTo>
                    <a:pt x="16" y="9"/>
                  </a:lnTo>
                  <a:lnTo>
                    <a:pt x="21" y="4"/>
                  </a:lnTo>
                  <a:lnTo>
                    <a:pt x="20" y="0"/>
                  </a:lnTo>
                  <a:lnTo>
                    <a:pt x="13" y="2"/>
                  </a:lnTo>
                  <a:lnTo>
                    <a:pt x="8" y="7"/>
                  </a:lnTo>
                  <a:lnTo>
                    <a:pt x="2" y="9"/>
                  </a:lnTo>
                  <a:lnTo>
                    <a:pt x="3" y="11"/>
                  </a:lnTo>
                  <a:lnTo>
                    <a:pt x="0" y="11"/>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97" name="Freeform 74"/>
            <p:cNvSpPr>
              <a:spLocks/>
            </p:cNvSpPr>
            <p:nvPr/>
          </p:nvSpPr>
          <p:spPr bwMode="auto">
            <a:xfrm>
              <a:off x="226" y="414"/>
              <a:ext cx="5" cy="119"/>
            </a:xfrm>
            <a:custGeom>
              <a:avLst/>
              <a:gdLst>
                <a:gd name="T0" fmla="*/ 5 w 5"/>
                <a:gd name="T1" fmla="*/ 0 h 119"/>
                <a:gd name="T2" fmla="*/ 0 w 5"/>
                <a:gd name="T3" fmla="*/ 0 h 119"/>
                <a:gd name="T4" fmla="*/ 0 w 5"/>
                <a:gd name="T5" fmla="*/ 119 h 119"/>
                <a:gd name="T6" fmla="*/ 3 w 5"/>
                <a:gd name="T7" fmla="*/ 119 h 119"/>
                <a:gd name="T8" fmla="*/ 5 w 5"/>
                <a:gd name="T9" fmla="*/ 0 h 119"/>
                <a:gd name="T10" fmla="*/ 5 w 5"/>
                <a:gd name="T11" fmla="*/ 0 h 1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 h="119">
                  <a:moveTo>
                    <a:pt x="5" y="0"/>
                  </a:moveTo>
                  <a:lnTo>
                    <a:pt x="0" y="0"/>
                  </a:lnTo>
                  <a:lnTo>
                    <a:pt x="0" y="119"/>
                  </a:lnTo>
                  <a:lnTo>
                    <a:pt x="3" y="119"/>
                  </a:lnTo>
                  <a:lnTo>
                    <a:pt x="5"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98" name="Freeform 75"/>
            <p:cNvSpPr>
              <a:spLocks/>
            </p:cNvSpPr>
            <p:nvPr/>
          </p:nvSpPr>
          <p:spPr bwMode="auto">
            <a:xfrm>
              <a:off x="226" y="414"/>
              <a:ext cx="21" cy="19"/>
            </a:xfrm>
            <a:custGeom>
              <a:avLst/>
              <a:gdLst>
                <a:gd name="T0" fmla="*/ 23 w 20"/>
                <a:gd name="T1" fmla="*/ 14 h 18"/>
                <a:gd name="T2" fmla="*/ 23 w 20"/>
                <a:gd name="T3" fmla="*/ 14 h 18"/>
                <a:gd name="T4" fmla="*/ 7 w 20"/>
                <a:gd name="T5" fmla="*/ 2 h 18"/>
                <a:gd name="T6" fmla="*/ 5 w 20"/>
                <a:gd name="T7" fmla="*/ 0 h 18"/>
                <a:gd name="T8" fmla="*/ 0 w 20"/>
                <a:gd name="T9" fmla="*/ 2 h 18"/>
                <a:gd name="T10" fmla="*/ 3 w 20"/>
                <a:gd name="T11" fmla="*/ 7 h 18"/>
                <a:gd name="T12" fmla="*/ 23 w 20"/>
                <a:gd name="T13" fmla="*/ 21 h 18"/>
                <a:gd name="T14" fmla="*/ 23 w 20"/>
                <a:gd name="T15" fmla="*/ 21 h 18"/>
                <a:gd name="T16" fmla="*/ 23 w 20"/>
                <a:gd name="T17" fmla="*/ 14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 h="18">
                  <a:moveTo>
                    <a:pt x="20" y="11"/>
                  </a:moveTo>
                  <a:lnTo>
                    <a:pt x="20" y="11"/>
                  </a:lnTo>
                  <a:lnTo>
                    <a:pt x="7" y="2"/>
                  </a:lnTo>
                  <a:lnTo>
                    <a:pt x="5" y="0"/>
                  </a:lnTo>
                  <a:lnTo>
                    <a:pt x="0" y="2"/>
                  </a:lnTo>
                  <a:lnTo>
                    <a:pt x="3" y="7"/>
                  </a:lnTo>
                  <a:lnTo>
                    <a:pt x="20" y="18"/>
                  </a:lnTo>
                  <a:lnTo>
                    <a:pt x="20" y="11"/>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099" name="Freeform 76"/>
            <p:cNvSpPr>
              <a:spLocks/>
            </p:cNvSpPr>
            <p:nvPr/>
          </p:nvSpPr>
          <p:spPr bwMode="auto">
            <a:xfrm>
              <a:off x="246" y="426"/>
              <a:ext cx="36" cy="23"/>
            </a:xfrm>
            <a:custGeom>
              <a:avLst/>
              <a:gdLst>
                <a:gd name="T0" fmla="*/ 36 w 36"/>
                <a:gd name="T1" fmla="*/ 19 h 23"/>
                <a:gd name="T2" fmla="*/ 36 w 36"/>
                <a:gd name="T3" fmla="*/ 19 h 23"/>
                <a:gd name="T4" fmla="*/ 19 w 36"/>
                <a:gd name="T5" fmla="*/ 10 h 23"/>
                <a:gd name="T6" fmla="*/ 0 w 36"/>
                <a:gd name="T7" fmla="*/ 0 h 23"/>
                <a:gd name="T8" fmla="*/ 0 w 36"/>
                <a:gd name="T9" fmla="*/ 7 h 23"/>
                <a:gd name="T10" fmla="*/ 18 w 36"/>
                <a:gd name="T11" fmla="*/ 18 h 23"/>
                <a:gd name="T12" fmla="*/ 34 w 36"/>
                <a:gd name="T13" fmla="*/ 23 h 23"/>
                <a:gd name="T14" fmla="*/ 34 w 36"/>
                <a:gd name="T15" fmla="*/ 23 h 23"/>
                <a:gd name="T16" fmla="*/ 36 w 36"/>
                <a:gd name="T17" fmla="*/ 19 h 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23">
                  <a:moveTo>
                    <a:pt x="36" y="19"/>
                  </a:moveTo>
                  <a:lnTo>
                    <a:pt x="36" y="19"/>
                  </a:lnTo>
                  <a:lnTo>
                    <a:pt x="19" y="10"/>
                  </a:lnTo>
                  <a:lnTo>
                    <a:pt x="0" y="0"/>
                  </a:lnTo>
                  <a:lnTo>
                    <a:pt x="0" y="7"/>
                  </a:lnTo>
                  <a:lnTo>
                    <a:pt x="18" y="18"/>
                  </a:lnTo>
                  <a:lnTo>
                    <a:pt x="34" y="23"/>
                  </a:lnTo>
                  <a:lnTo>
                    <a:pt x="36" y="19"/>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100" name="Freeform 77"/>
            <p:cNvSpPr>
              <a:spLocks/>
            </p:cNvSpPr>
            <p:nvPr/>
          </p:nvSpPr>
          <p:spPr bwMode="auto">
            <a:xfrm>
              <a:off x="279" y="444"/>
              <a:ext cx="31" cy="13"/>
            </a:xfrm>
            <a:custGeom>
              <a:avLst/>
              <a:gdLst>
                <a:gd name="T0" fmla="*/ 33 w 30"/>
                <a:gd name="T1" fmla="*/ 8 h 13"/>
                <a:gd name="T2" fmla="*/ 33 w 30"/>
                <a:gd name="T3" fmla="*/ 8 h 13"/>
                <a:gd name="T4" fmla="*/ 18 w 30"/>
                <a:gd name="T5" fmla="*/ 4 h 13"/>
                <a:gd name="T6" fmla="*/ 2 w 30"/>
                <a:gd name="T7" fmla="*/ 0 h 13"/>
                <a:gd name="T8" fmla="*/ 0 w 30"/>
                <a:gd name="T9" fmla="*/ 4 h 13"/>
                <a:gd name="T10" fmla="*/ 13 w 30"/>
                <a:gd name="T11" fmla="*/ 9 h 13"/>
                <a:gd name="T12" fmla="*/ 31 w 30"/>
                <a:gd name="T13" fmla="*/ 13 h 13"/>
                <a:gd name="T14" fmla="*/ 31 w 30"/>
                <a:gd name="T15" fmla="*/ 13 h 13"/>
                <a:gd name="T16" fmla="*/ 33 w 30"/>
                <a:gd name="T17" fmla="*/ 8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 h="13">
                  <a:moveTo>
                    <a:pt x="30" y="8"/>
                  </a:moveTo>
                  <a:lnTo>
                    <a:pt x="30" y="8"/>
                  </a:lnTo>
                  <a:lnTo>
                    <a:pt x="15" y="4"/>
                  </a:lnTo>
                  <a:lnTo>
                    <a:pt x="2" y="0"/>
                  </a:lnTo>
                  <a:lnTo>
                    <a:pt x="0" y="4"/>
                  </a:lnTo>
                  <a:lnTo>
                    <a:pt x="13" y="9"/>
                  </a:lnTo>
                  <a:lnTo>
                    <a:pt x="28" y="13"/>
                  </a:lnTo>
                  <a:lnTo>
                    <a:pt x="30" y="8"/>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101" name="Freeform 78"/>
            <p:cNvSpPr>
              <a:spLocks/>
            </p:cNvSpPr>
            <p:nvPr/>
          </p:nvSpPr>
          <p:spPr bwMode="auto">
            <a:xfrm>
              <a:off x="309" y="454"/>
              <a:ext cx="40" cy="8"/>
            </a:xfrm>
            <a:custGeom>
              <a:avLst/>
              <a:gdLst>
                <a:gd name="T0" fmla="*/ 38 w 41"/>
                <a:gd name="T1" fmla="*/ 1 h 9"/>
                <a:gd name="T2" fmla="*/ 38 w 41"/>
                <a:gd name="T3" fmla="*/ 1 h 9"/>
                <a:gd name="T4" fmla="*/ 20 w 41"/>
                <a:gd name="T5" fmla="*/ 1 h 9"/>
                <a:gd name="T6" fmla="*/ 2 w 41"/>
                <a:gd name="T7" fmla="*/ 0 h 9"/>
                <a:gd name="T8" fmla="*/ 0 w 41"/>
                <a:gd name="T9" fmla="*/ 4 h 9"/>
                <a:gd name="T10" fmla="*/ 20 w 41"/>
                <a:gd name="T11" fmla="*/ 6 h 9"/>
                <a:gd name="T12" fmla="*/ 38 w 41"/>
                <a:gd name="T13" fmla="*/ 6 h 9"/>
                <a:gd name="T14" fmla="*/ 38 w 41"/>
                <a:gd name="T15" fmla="*/ 6 h 9"/>
                <a:gd name="T16" fmla="*/ 38 w 41"/>
                <a:gd name="T17" fmla="*/ 1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 h="9">
                  <a:moveTo>
                    <a:pt x="41" y="1"/>
                  </a:moveTo>
                  <a:lnTo>
                    <a:pt x="41" y="1"/>
                  </a:lnTo>
                  <a:lnTo>
                    <a:pt x="21" y="1"/>
                  </a:lnTo>
                  <a:lnTo>
                    <a:pt x="2" y="0"/>
                  </a:lnTo>
                  <a:lnTo>
                    <a:pt x="0" y="5"/>
                  </a:lnTo>
                  <a:lnTo>
                    <a:pt x="20" y="9"/>
                  </a:lnTo>
                  <a:lnTo>
                    <a:pt x="41" y="9"/>
                  </a:lnTo>
                  <a:lnTo>
                    <a:pt x="41" y="1"/>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102" name="Freeform 79"/>
            <p:cNvSpPr>
              <a:spLocks/>
            </p:cNvSpPr>
            <p:nvPr/>
          </p:nvSpPr>
          <p:spPr bwMode="auto">
            <a:xfrm>
              <a:off x="349" y="448"/>
              <a:ext cx="40" cy="13"/>
            </a:xfrm>
            <a:custGeom>
              <a:avLst/>
              <a:gdLst>
                <a:gd name="T0" fmla="*/ 39 w 39"/>
                <a:gd name="T1" fmla="*/ 0 h 13"/>
                <a:gd name="T2" fmla="*/ 39 w 39"/>
                <a:gd name="T3" fmla="*/ 0 h 13"/>
                <a:gd name="T4" fmla="*/ 31 w 39"/>
                <a:gd name="T5" fmla="*/ 5 h 13"/>
                <a:gd name="T6" fmla="*/ 23 w 39"/>
                <a:gd name="T7" fmla="*/ 7 h 13"/>
                <a:gd name="T8" fmla="*/ 10 w 39"/>
                <a:gd name="T9" fmla="*/ 7 h 13"/>
                <a:gd name="T10" fmla="*/ 0 w 39"/>
                <a:gd name="T11" fmla="*/ 5 h 13"/>
                <a:gd name="T12" fmla="*/ 0 w 39"/>
                <a:gd name="T13" fmla="*/ 13 h 13"/>
                <a:gd name="T14" fmla="*/ 10 w 39"/>
                <a:gd name="T15" fmla="*/ 13 h 13"/>
                <a:gd name="T16" fmla="*/ 23 w 39"/>
                <a:gd name="T17" fmla="*/ 13 h 13"/>
                <a:gd name="T18" fmla="*/ 32 w 39"/>
                <a:gd name="T19" fmla="*/ 11 h 13"/>
                <a:gd name="T20" fmla="*/ 42 w 39"/>
                <a:gd name="T21" fmla="*/ 5 h 13"/>
                <a:gd name="T22" fmla="*/ 42 w 39"/>
                <a:gd name="T23" fmla="*/ 5 h 13"/>
                <a:gd name="T24" fmla="*/ 39 w 39"/>
                <a:gd name="T25" fmla="*/ 0 h 1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 h="13">
                  <a:moveTo>
                    <a:pt x="36" y="0"/>
                  </a:moveTo>
                  <a:lnTo>
                    <a:pt x="36" y="0"/>
                  </a:lnTo>
                  <a:lnTo>
                    <a:pt x="28" y="5"/>
                  </a:lnTo>
                  <a:lnTo>
                    <a:pt x="20" y="7"/>
                  </a:lnTo>
                  <a:lnTo>
                    <a:pt x="10" y="7"/>
                  </a:lnTo>
                  <a:lnTo>
                    <a:pt x="0" y="5"/>
                  </a:lnTo>
                  <a:lnTo>
                    <a:pt x="0" y="13"/>
                  </a:lnTo>
                  <a:lnTo>
                    <a:pt x="10" y="13"/>
                  </a:lnTo>
                  <a:lnTo>
                    <a:pt x="20" y="13"/>
                  </a:lnTo>
                  <a:lnTo>
                    <a:pt x="29" y="11"/>
                  </a:lnTo>
                  <a:lnTo>
                    <a:pt x="39" y="5"/>
                  </a:lnTo>
                  <a:lnTo>
                    <a:pt x="36"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103" name="Freeform 80"/>
            <p:cNvSpPr>
              <a:spLocks/>
            </p:cNvSpPr>
            <p:nvPr/>
          </p:nvSpPr>
          <p:spPr bwMode="auto">
            <a:xfrm>
              <a:off x="385" y="446"/>
              <a:ext cx="10" cy="21"/>
            </a:xfrm>
            <a:custGeom>
              <a:avLst/>
              <a:gdLst>
                <a:gd name="T0" fmla="*/ 2 w 10"/>
                <a:gd name="T1" fmla="*/ 7 h 20"/>
                <a:gd name="T2" fmla="*/ 2 w 10"/>
                <a:gd name="T3" fmla="*/ 7 h 20"/>
                <a:gd name="T4" fmla="*/ 2 w 10"/>
                <a:gd name="T5" fmla="*/ 19 h 20"/>
                <a:gd name="T6" fmla="*/ 3 w 10"/>
                <a:gd name="T7" fmla="*/ 23 h 20"/>
                <a:gd name="T8" fmla="*/ 8 w 10"/>
                <a:gd name="T9" fmla="*/ 21 h 20"/>
                <a:gd name="T10" fmla="*/ 8 w 10"/>
                <a:gd name="T11" fmla="*/ 18 h 20"/>
                <a:gd name="T12" fmla="*/ 10 w 10"/>
                <a:gd name="T13" fmla="*/ 9 h 20"/>
                <a:gd name="T14" fmla="*/ 8 w 10"/>
                <a:gd name="T15" fmla="*/ 6 h 20"/>
                <a:gd name="T16" fmla="*/ 7 w 10"/>
                <a:gd name="T17" fmla="*/ 4 h 20"/>
                <a:gd name="T18" fmla="*/ 3 w 10"/>
                <a:gd name="T19" fmla="*/ 0 h 20"/>
                <a:gd name="T20" fmla="*/ 2 w 10"/>
                <a:gd name="T21" fmla="*/ 2 h 20"/>
                <a:gd name="T22" fmla="*/ 0 w 10"/>
                <a:gd name="T23" fmla="*/ 2 h 20"/>
                <a:gd name="T24" fmla="*/ 3 w 10"/>
                <a:gd name="T25" fmla="*/ 7 h 20"/>
                <a:gd name="T26" fmla="*/ 3 w 10"/>
                <a:gd name="T27" fmla="*/ 7 h 20"/>
                <a:gd name="T28" fmla="*/ 3 w 10"/>
                <a:gd name="T29" fmla="*/ 7 h 20"/>
                <a:gd name="T30" fmla="*/ 3 w 10"/>
                <a:gd name="T31" fmla="*/ 7 h 20"/>
                <a:gd name="T32" fmla="*/ 3 w 10"/>
                <a:gd name="T33" fmla="*/ 7 h 20"/>
                <a:gd name="T34" fmla="*/ 3 w 10"/>
                <a:gd name="T35" fmla="*/ 9 h 20"/>
                <a:gd name="T36" fmla="*/ 3 w 10"/>
                <a:gd name="T37" fmla="*/ 18 h 20"/>
                <a:gd name="T38" fmla="*/ 3 w 10"/>
                <a:gd name="T39" fmla="*/ 19 h 20"/>
                <a:gd name="T40" fmla="*/ 7 w 10"/>
                <a:gd name="T41" fmla="*/ 21 h 20"/>
                <a:gd name="T42" fmla="*/ 7 w 10"/>
                <a:gd name="T43" fmla="*/ 18 h 20"/>
                <a:gd name="T44" fmla="*/ 7 w 10"/>
                <a:gd name="T45" fmla="*/ 7 h 20"/>
                <a:gd name="T46" fmla="*/ 7 w 10"/>
                <a:gd name="T47" fmla="*/ 7 h 20"/>
                <a:gd name="T48" fmla="*/ 2 w 10"/>
                <a:gd name="T49" fmla="*/ 7 h 2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 h="20">
                  <a:moveTo>
                    <a:pt x="2" y="7"/>
                  </a:moveTo>
                  <a:lnTo>
                    <a:pt x="2" y="7"/>
                  </a:lnTo>
                  <a:lnTo>
                    <a:pt x="2" y="16"/>
                  </a:lnTo>
                  <a:lnTo>
                    <a:pt x="3" y="20"/>
                  </a:lnTo>
                  <a:lnTo>
                    <a:pt x="8" y="18"/>
                  </a:lnTo>
                  <a:lnTo>
                    <a:pt x="8" y="15"/>
                  </a:lnTo>
                  <a:lnTo>
                    <a:pt x="10" y="9"/>
                  </a:lnTo>
                  <a:lnTo>
                    <a:pt x="8" y="6"/>
                  </a:lnTo>
                  <a:lnTo>
                    <a:pt x="7" y="4"/>
                  </a:lnTo>
                  <a:lnTo>
                    <a:pt x="3" y="0"/>
                  </a:lnTo>
                  <a:lnTo>
                    <a:pt x="2" y="2"/>
                  </a:lnTo>
                  <a:lnTo>
                    <a:pt x="0" y="2"/>
                  </a:lnTo>
                  <a:lnTo>
                    <a:pt x="3" y="7"/>
                  </a:lnTo>
                  <a:lnTo>
                    <a:pt x="3" y="9"/>
                  </a:lnTo>
                  <a:lnTo>
                    <a:pt x="3" y="15"/>
                  </a:lnTo>
                  <a:lnTo>
                    <a:pt x="3" y="16"/>
                  </a:lnTo>
                  <a:lnTo>
                    <a:pt x="7" y="18"/>
                  </a:lnTo>
                  <a:lnTo>
                    <a:pt x="7" y="15"/>
                  </a:lnTo>
                  <a:lnTo>
                    <a:pt x="7" y="7"/>
                  </a:lnTo>
                  <a:lnTo>
                    <a:pt x="2" y="7"/>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104" name="Freeform 81"/>
            <p:cNvSpPr>
              <a:spLocks/>
            </p:cNvSpPr>
            <p:nvPr/>
          </p:nvSpPr>
          <p:spPr bwMode="auto">
            <a:xfrm>
              <a:off x="383" y="395"/>
              <a:ext cx="9" cy="59"/>
            </a:xfrm>
            <a:custGeom>
              <a:avLst/>
              <a:gdLst>
                <a:gd name="T0" fmla="*/ 0 w 9"/>
                <a:gd name="T1" fmla="*/ 0 h 59"/>
                <a:gd name="T2" fmla="*/ 0 w 9"/>
                <a:gd name="T3" fmla="*/ 0 h 59"/>
                <a:gd name="T4" fmla="*/ 4 w 9"/>
                <a:gd name="T5" fmla="*/ 20 h 59"/>
                <a:gd name="T6" fmla="*/ 4 w 9"/>
                <a:gd name="T7" fmla="*/ 31 h 59"/>
                <a:gd name="T8" fmla="*/ 4 w 9"/>
                <a:gd name="T9" fmla="*/ 40 h 59"/>
                <a:gd name="T10" fmla="*/ 4 w 9"/>
                <a:gd name="T11" fmla="*/ 59 h 59"/>
                <a:gd name="T12" fmla="*/ 9 w 9"/>
                <a:gd name="T13" fmla="*/ 59 h 59"/>
                <a:gd name="T14" fmla="*/ 9 w 9"/>
                <a:gd name="T15" fmla="*/ 40 h 59"/>
                <a:gd name="T16" fmla="*/ 9 w 9"/>
                <a:gd name="T17" fmla="*/ 31 h 59"/>
                <a:gd name="T18" fmla="*/ 9 w 9"/>
                <a:gd name="T19" fmla="*/ 20 h 59"/>
                <a:gd name="T20" fmla="*/ 5 w 9"/>
                <a:gd name="T21" fmla="*/ 0 h 59"/>
                <a:gd name="T22" fmla="*/ 5 w 9"/>
                <a:gd name="T23" fmla="*/ 0 h 59"/>
                <a:gd name="T24" fmla="*/ 0 w 9"/>
                <a:gd name="T25" fmla="*/ 0 h 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 h="59">
                  <a:moveTo>
                    <a:pt x="0" y="0"/>
                  </a:moveTo>
                  <a:lnTo>
                    <a:pt x="0" y="0"/>
                  </a:lnTo>
                  <a:lnTo>
                    <a:pt x="4" y="20"/>
                  </a:lnTo>
                  <a:lnTo>
                    <a:pt x="4" y="31"/>
                  </a:lnTo>
                  <a:lnTo>
                    <a:pt x="4" y="40"/>
                  </a:lnTo>
                  <a:lnTo>
                    <a:pt x="4" y="59"/>
                  </a:lnTo>
                  <a:lnTo>
                    <a:pt x="9" y="59"/>
                  </a:lnTo>
                  <a:lnTo>
                    <a:pt x="9" y="40"/>
                  </a:lnTo>
                  <a:lnTo>
                    <a:pt x="9" y="31"/>
                  </a:lnTo>
                  <a:lnTo>
                    <a:pt x="9" y="20"/>
                  </a:lnTo>
                  <a:lnTo>
                    <a:pt x="5" y="0"/>
                  </a:lnTo>
                  <a:lnTo>
                    <a:pt x="0"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105" name="Freeform 82"/>
            <p:cNvSpPr>
              <a:spLocks/>
            </p:cNvSpPr>
            <p:nvPr/>
          </p:nvSpPr>
          <p:spPr bwMode="auto">
            <a:xfrm>
              <a:off x="375" y="331"/>
              <a:ext cx="14" cy="64"/>
            </a:xfrm>
            <a:custGeom>
              <a:avLst/>
              <a:gdLst>
                <a:gd name="T0" fmla="*/ 0 w 13"/>
                <a:gd name="T1" fmla="*/ 0 h 63"/>
                <a:gd name="T2" fmla="*/ 0 w 13"/>
                <a:gd name="T3" fmla="*/ 0 h 63"/>
                <a:gd name="T4" fmla="*/ 2 w 13"/>
                <a:gd name="T5" fmla="*/ 14 h 63"/>
                <a:gd name="T6" fmla="*/ 3 w 13"/>
                <a:gd name="T7" fmla="*/ 25 h 63"/>
                <a:gd name="T8" fmla="*/ 5 w 13"/>
                <a:gd name="T9" fmla="*/ 42 h 63"/>
                <a:gd name="T10" fmla="*/ 11 w 13"/>
                <a:gd name="T11" fmla="*/ 66 h 63"/>
                <a:gd name="T12" fmla="*/ 16 w 13"/>
                <a:gd name="T13" fmla="*/ 66 h 63"/>
                <a:gd name="T14" fmla="*/ 15 w 13"/>
                <a:gd name="T15" fmla="*/ 41 h 63"/>
                <a:gd name="T16" fmla="*/ 11 w 13"/>
                <a:gd name="T17" fmla="*/ 25 h 63"/>
                <a:gd name="T18" fmla="*/ 10 w 13"/>
                <a:gd name="T19" fmla="*/ 12 h 63"/>
                <a:gd name="T20" fmla="*/ 5 w 13"/>
                <a:gd name="T21" fmla="*/ 0 h 63"/>
                <a:gd name="T22" fmla="*/ 5 w 13"/>
                <a:gd name="T23" fmla="*/ 0 h 63"/>
                <a:gd name="T24" fmla="*/ 0 w 13"/>
                <a:gd name="T25" fmla="*/ 0 h 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 h="63">
                  <a:moveTo>
                    <a:pt x="0" y="0"/>
                  </a:moveTo>
                  <a:lnTo>
                    <a:pt x="0" y="0"/>
                  </a:lnTo>
                  <a:lnTo>
                    <a:pt x="2" y="14"/>
                  </a:lnTo>
                  <a:lnTo>
                    <a:pt x="3" y="25"/>
                  </a:lnTo>
                  <a:lnTo>
                    <a:pt x="5" y="39"/>
                  </a:lnTo>
                  <a:lnTo>
                    <a:pt x="8" y="63"/>
                  </a:lnTo>
                  <a:lnTo>
                    <a:pt x="13" y="63"/>
                  </a:lnTo>
                  <a:lnTo>
                    <a:pt x="12" y="38"/>
                  </a:lnTo>
                  <a:lnTo>
                    <a:pt x="8" y="25"/>
                  </a:lnTo>
                  <a:lnTo>
                    <a:pt x="7" y="12"/>
                  </a:lnTo>
                  <a:lnTo>
                    <a:pt x="5" y="0"/>
                  </a:lnTo>
                  <a:lnTo>
                    <a:pt x="0"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106" name="Freeform 83"/>
            <p:cNvSpPr>
              <a:spLocks/>
            </p:cNvSpPr>
            <p:nvPr/>
          </p:nvSpPr>
          <p:spPr bwMode="auto">
            <a:xfrm>
              <a:off x="363" y="284"/>
              <a:ext cx="17" cy="47"/>
            </a:xfrm>
            <a:custGeom>
              <a:avLst/>
              <a:gdLst>
                <a:gd name="T0" fmla="*/ 0 w 18"/>
                <a:gd name="T1" fmla="*/ 2 h 49"/>
                <a:gd name="T2" fmla="*/ 0 w 18"/>
                <a:gd name="T3" fmla="*/ 2 h 49"/>
                <a:gd name="T4" fmla="*/ 5 w 18"/>
                <a:gd name="T5" fmla="*/ 12 h 49"/>
                <a:gd name="T6" fmla="*/ 8 w 18"/>
                <a:gd name="T7" fmla="*/ 22 h 49"/>
                <a:gd name="T8" fmla="*/ 9 w 18"/>
                <a:gd name="T9" fmla="*/ 33 h 49"/>
                <a:gd name="T10" fmla="*/ 10 w 18"/>
                <a:gd name="T11" fmla="*/ 43 h 49"/>
                <a:gd name="T12" fmla="*/ 15 w 18"/>
                <a:gd name="T13" fmla="*/ 43 h 49"/>
                <a:gd name="T14" fmla="*/ 13 w 18"/>
                <a:gd name="T15" fmla="*/ 31 h 49"/>
                <a:gd name="T16" fmla="*/ 10 w 18"/>
                <a:gd name="T17" fmla="*/ 20 h 49"/>
                <a:gd name="T18" fmla="*/ 9 w 18"/>
                <a:gd name="T19" fmla="*/ 12 h 49"/>
                <a:gd name="T20" fmla="*/ 5 w 18"/>
                <a:gd name="T21" fmla="*/ 0 h 49"/>
                <a:gd name="T22" fmla="*/ 5 w 18"/>
                <a:gd name="T23" fmla="*/ 0 h 49"/>
                <a:gd name="T24" fmla="*/ 0 w 18"/>
                <a:gd name="T25" fmla="*/ 2 h 4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 h="49">
                  <a:moveTo>
                    <a:pt x="0" y="2"/>
                  </a:moveTo>
                  <a:lnTo>
                    <a:pt x="0" y="2"/>
                  </a:lnTo>
                  <a:lnTo>
                    <a:pt x="5" y="14"/>
                  </a:lnTo>
                  <a:lnTo>
                    <a:pt x="8" y="25"/>
                  </a:lnTo>
                  <a:lnTo>
                    <a:pt x="12" y="36"/>
                  </a:lnTo>
                  <a:lnTo>
                    <a:pt x="13" y="49"/>
                  </a:lnTo>
                  <a:lnTo>
                    <a:pt x="18" y="49"/>
                  </a:lnTo>
                  <a:lnTo>
                    <a:pt x="16" y="34"/>
                  </a:lnTo>
                  <a:lnTo>
                    <a:pt x="13" y="23"/>
                  </a:lnTo>
                  <a:lnTo>
                    <a:pt x="10" y="14"/>
                  </a:lnTo>
                  <a:lnTo>
                    <a:pt x="5" y="0"/>
                  </a:lnTo>
                  <a:lnTo>
                    <a:pt x="0" y="2"/>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107" name="Freeform 84"/>
            <p:cNvSpPr>
              <a:spLocks/>
            </p:cNvSpPr>
            <p:nvPr/>
          </p:nvSpPr>
          <p:spPr bwMode="auto">
            <a:xfrm>
              <a:off x="342" y="248"/>
              <a:ext cx="26" cy="38"/>
            </a:xfrm>
            <a:custGeom>
              <a:avLst/>
              <a:gdLst>
                <a:gd name="T0" fmla="*/ 0 w 25"/>
                <a:gd name="T1" fmla="*/ 0 h 38"/>
                <a:gd name="T2" fmla="*/ 0 w 25"/>
                <a:gd name="T3" fmla="*/ 5 h 38"/>
                <a:gd name="T4" fmla="*/ 2 w 25"/>
                <a:gd name="T5" fmla="*/ 9 h 38"/>
                <a:gd name="T6" fmla="*/ 10 w 25"/>
                <a:gd name="T7" fmla="*/ 18 h 38"/>
                <a:gd name="T8" fmla="*/ 20 w 25"/>
                <a:gd name="T9" fmla="*/ 29 h 38"/>
                <a:gd name="T10" fmla="*/ 23 w 25"/>
                <a:gd name="T11" fmla="*/ 38 h 38"/>
                <a:gd name="T12" fmla="*/ 28 w 25"/>
                <a:gd name="T13" fmla="*/ 36 h 38"/>
                <a:gd name="T14" fmla="*/ 23 w 25"/>
                <a:gd name="T15" fmla="*/ 25 h 38"/>
                <a:gd name="T16" fmla="*/ 17 w 25"/>
                <a:gd name="T17" fmla="*/ 14 h 38"/>
                <a:gd name="T18" fmla="*/ 7 w 25"/>
                <a:gd name="T19" fmla="*/ 3 h 38"/>
                <a:gd name="T20" fmla="*/ 0 w 25"/>
                <a:gd name="T21" fmla="*/ 0 h 38"/>
                <a:gd name="T22" fmla="*/ 0 w 25"/>
                <a:gd name="T23" fmla="*/ 5 h 38"/>
                <a:gd name="T24" fmla="*/ 0 w 25"/>
                <a:gd name="T25" fmla="*/ 0 h 3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5" h="38">
                  <a:moveTo>
                    <a:pt x="0" y="0"/>
                  </a:moveTo>
                  <a:lnTo>
                    <a:pt x="0" y="5"/>
                  </a:lnTo>
                  <a:lnTo>
                    <a:pt x="2" y="9"/>
                  </a:lnTo>
                  <a:lnTo>
                    <a:pt x="10" y="18"/>
                  </a:lnTo>
                  <a:lnTo>
                    <a:pt x="17" y="29"/>
                  </a:lnTo>
                  <a:lnTo>
                    <a:pt x="20" y="38"/>
                  </a:lnTo>
                  <a:lnTo>
                    <a:pt x="25" y="36"/>
                  </a:lnTo>
                  <a:lnTo>
                    <a:pt x="20" y="25"/>
                  </a:lnTo>
                  <a:lnTo>
                    <a:pt x="14" y="14"/>
                  </a:lnTo>
                  <a:lnTo>
                    <a:pt x="7" y="3"/>
                  </a:lnTo>
                  <a:lnTo>
                    <a:pt x="0" y="0"/>
                  </a:lnTo>
                  <a:lnTo>
                    <a:pt x="0" y="5"/>
                  </a:lnTo>
                  <a:lnTo>
                    <a:pt x="0"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buClr>
                  <a:srgbClr val="000000"/>
                </a:buClr>
              </a:pPr>
              <a:endParaRPr lang="en-US">
                <a:solidFill>
                  <a:srgbClr val="000000"/>
                </a:solidFill>
              </a:endParaRPr>
            </a:p>
          </p:txBody>
        </p:sp>
        <p:sp>
          <p:nvSpPr>
            <p:cNvPr id="1108" name="Rectangle 85"/>
            <p:cNvSpPr>
              <a:spLocks noChangeArrowheads="1"/>
            </p:cNvSpPr>
            <p:nvPr/>
          </p:nvSpPr>
          <p:spPr bwMode="auto">
            <a:xfrm>
              <a:off x="149" y="197"/>
              <a:ext cx="508" cy="6"/>
            </a:xfrm>
            <a:prstGeom prst="rect">
              <a:avLst/>
            </a:prstGeom>
            <a:solidFill>
              <a:srgbClr val="25221E"/>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pPr>
                <a:buClr>
                  <a:srgbClr val="000000"/>
                </a:buClr>
              </a:pPr>
              <a:endParaRPr lang="en-US">
                <a:solidFill>
                  <a:srgbClr val="000000"/>
                </a:solidFill>
              </a:endParaRPr>
            </a:p>
          </p:txBody>
        </p:sp>
      </p:grpSp>
      <p:sp>
        <p:nvSpPr>
          <p:cNvPr id="1028" name="Rectangle 86"/>
          <p:cNvSpPr>
            <a:spLocks noChangeArrowheads="1"/>
          </p:cNvSpPr>
          <p:nvPr/>
        </p:nvSpPr>
        <p:spPr bwMode="auto">
          <a:xfrm>
            <a:off x="685800" y="762000"/>
            <a:ext cx="1347788" cy="1825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buClrTx/>
              <a:buSzTx/>
              <a:buFontTx/>
              <a:buNone/>
            </a:pPr>
            <a:r>
              <a:rPr lang="en-GB" sz="1200">
                <a:solidFill>
                  <a:srgbClr val="000000"/>
                </a:solidFill>
                <a:latin typeface="Times New Roman" charset="0"/>
              </a:rPr>
              <a:t>University of Durham</a:t>
            </a:r>
            <a:endParaRPr lang="en-GB" sz="1200">
              <a:solidFill>
                <a:srgbClr val="000000"/>
              </a:solidFill>
              <a:latin typeface="Verdana" charset="0"/>
            </a:endParaRPr>
          </a:p>
        </p:txBody>
      </p:sp>
      <p:pic>
        <p:nvPicPr>
          <p:cNvPr id="1029" name="Picture 87" descr="icc5"/>
          <p:cNvPicPr>
            <a:picLocks noChangeAspect="1" noChangeArrowheads="1"/>
          </p:cNvPicPr>
          <p:nvPr/>
        </p:nvPicPr>
        <p:blipFill>
          <a:blip r:embed="rId14">
            <a:clrChange>
              <a:clrFrom>
                <a:srgbClr val="FFFFFD"/>
              </a:clrFrom>
              <a:clrTo>
                <a:srgbClr val="FFFFFD">
                  <a:alpha val="0"/>
                </a:srgbClr>
              </a:clrTo>
            </a:clrChange>
            <a:extLst>
              <a:ext uri="{28A0092B-C50C-407E-A947-70E740481C1C}">
                <a14:useLocalDpi xmlns:a14="http://schemas.microsoft.com/office/drawing/2010/main" val="0"/>
              </a:ext>
            </a:extLst>
          </a:blip>
          <a:srcRect/>
          <a:stretch>
            <a:fillRect/>
          </a:stretch>
        </p:blipFill>
        <p:spPr bwMode="auto">
          <a:xfrm>
            <a:off x="685800" y="228600"/>
            <a:ext cx="1360488" cy="552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1030" name="Group 96"/>
          <p:cNvGrpSpPr>
            <a:grpSpLocks/>
          </p:cNvGrpSpPr>
          <p:nvPr userDrawn="1"/>
        </p:nvGrpSpPr>
        <p:grpSpPr bwMode="auto">
          <a:xfrm>
            <a:off x="5994400" y="6464300"/>
            <a:ext cx="2998788" cy="266700"/>
            <a:chOff x="3696" y="4016"/>
            <a:chExt cx="1889" cy="168"/>
          </a:xfrm>
        </p:grpSpPr>
        <p:sp>
          <p:nvSpPr>
            <p:cNvPr id="1031" name="AutoShape 91"/>
            <p:cNvSpPr>
              <a:spLocks noChangeArrowheads="1"/>
            </p:cNvSpPr>
            <p:nvPr/>
          </p:nvSpPr>
          <p:spPr bwMode="auto">
            <a:xfrm>
              <a:off x="3728" y="4032"/>
              <a:ext cx="1840" cy="152"/>
            </a:xfrm>
            <a:prstGeom prst="roundRect">
              <a:avLst>
                <a:gd name="adj" fmla="val 16667"/>
              </a:avLst>
            </a:prstGeom>
            <a:noFill/>
            <a:ln w="28575">
              <a:solidFill>
                <a:schemeClr val="accent2"/>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pPr>
                <a:buClr>
                  <a:srgbClr val="000000"/>
                </a:buClr>
              </a:pPr>
              <a:endParaRPr lang="en-US">
                <a:solidFill>
                  <a:srgbClr val="000000"/>
                </a:solidFill>
              </a:endParaRPr>
            </a:p>
          </p:txBody>
        </p:sp>
        <p:sp>
          <p:nvSpPr>
            <p:cNvPr id="1032" name="Rectangle 94"/>
            <p:cNvSpPr>
              <a:spLocks noChangeArrowheads="1"/>
            </p:cNvSpPr>
            <p:nvPr/>
          </p:nvSpPr>
          <p:spPr bwMode="auto">
            <a:xfrm>
              <a:off x="3696" y="4016"/>
              <a:ext cx="1889" cy="1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8575">
                  <a:solidFill>
                    <a:srgbClr val="000000"/>
                  </a:solidFill>
                  <a:miter lim="800000"/>
                  <a:headEnd/>
                  <a:tailEnd/>
                </a14:hiddenLine>
              </a:ext>
            </a:extLst>
          </p:spPr>
          <p:txBody>
            <a:bodyPr lIns="95793" tIns="47896" rIns="95793" bIns="47896">
              <a:spAutoFit/>
            </a:bodyPr>
            <a:lstStyle/>
            <a:p>
              <a:pPr>
                <a:spcBef>
                  <a:spcPct val="0"/>
                </a:spcBef>
                <a:buClrTx/>
                <a:buSzTx/>
                <a:buFontTx/>
                <a:buNone/>
              </a:pPr>
              <a:r>
                <a:rPr lang="en-US" sz="1000" b="1">
                  <a:solidFill>
                    <a:srgbClr val="000066"/>
                  </a:solidFill>
                  <a:latin typeface="Verdana" charset="0"/>
                </a:rPr>
                <a:t>Institute for Computational Cosmology</a:t>
              </a:r>
            </a:p>
          </p:txBody>
        </p:sp>
      </p:grpSp>
    </p:spTree>
    <p:extLst>
      <p:ext uri="{BB962C8B-B14F-4D97-AF65-F5344CB8AC3E}">
        <p14:creationId xmlns:p14="http://schemas.microsoft.com/office/powerpoint/2010/main" val="3286848800"/>
      </p:ext>
    </p:extLst>
  </p:cSld>
  <p:clrMap bg1="lt1" tx1="dk1" bg2="lt2" tx2="dk2" accent1="accent1" accent2="accent2" accent3="accent3" accent4="accent4" accent5="accent5" accent6="accent6" hlink="hlink" folHlink="folHlink"/>
  <p:sldLayoutIdLst>
    <p:sldLayoutId id="2147483861" r:id="rId1"/>
    <p:sldLayoutId id="2147483862" r:id="rId2"/>
    <p:sldLayoutId id="2147483863" r:id="rId3"/>
    <p:sldLayoutId id="2147483864" r:id="rId4"/>
    <p:sldLayoutId id="2147483865" r:id="rId5"/>
    <p:sldLayoutId id="2147483866" r:id="rId6"/>
    <p:sldLayoutId id="2147483867" r:id="rId7"/>
    <p:sldLayoutId id="2147483868" r:id="rId8"/>
    <p:sldLayoutId id="2147483869" r:id="rId9"/>
    <p:sldLayoutId id="2147483870" r:id="rId10"/>
    <p:sldLayoutId id="2147483871" r:id="rId11"/>
    <p:sldLayoutId id="2147483872" r:id="rId12"/>
  </p:sldLayoutIdLst>
  <p:transition>
    <p:zoom/>
  </p:transition>
  <p:txStyles>
    <p:titleStyle>
      <a:lvl1pPr algn="ctr" defTabSz="957263" rtl="0" eaLnBrk="0" fontAlgn="base" hangingPunct="0">
        <a:spcBef>
          <a:spcPct val="0"/>
        </a:spcBef>
        <a:spcAft>
          <a:spcPct val="0"/>
        </a:spcAft>
        <a:defRPr sz="4600">
          <a:solidFill>
            <a:schemeClr val="tx2"/>
          </a:solidFill>
          <a:latin typeface="+mj-lt"/>
          <a:ea typeface="ＭＳ Ｐゴシック" pitchFamily="-65" charset="-128"/>
          <a:cs typeface="ＭＳ Ｐゴシック" pitchFamily="-65" charset="-128"/>
        </a:defRPr>
      </a:lvl1pPr>
      <a:lvl2pPr algn="ctr" defTabSz="957263" rtl="0" eaLnBrk="0" fontAlgn="base" hangingPunct="0">
        <a:spcBef>
          <a:spcPct val="0"/>
        </a:spcBef>
        <a:spcAft>
          <a:spcPct val="0"/>
        </a:spcAft>
        <a:defRPr sz="4600">
          <a:solidFill>
            <a:schemeClr val="tx2"/>
          </a:solidFill>
          <a:latin typeface="Times New Roman" pitchFamily="-65" charset="0"/>
          <a:ea typeface="ＭＳ Ｐゴシック" pitchFamily="-65" charset="-128"/>
          <a:cs typeface="ＭＳ Ｐゴシック" pitchFamily="-65" charset="-128"/>
        </a:defRPr>
      </a:lvl2pPr>
      <a:lvl3pPr algn="ctr" defTabSz="957263" rtl="0" eaLnBrk="0" fontAlgn="base" hangingPunct="0">
        <a:spcBef>
          <a:spcPct val="0"/>
        </a:spcBef>
        <a:spcAft>
          <a:spcPct val="0"/>
        </a:spcAft>
        <a:defRPr sz="4600">
          <a:solidFill>
            <a:schemeClr val="tx2"/>
          </a:solidFill>
          <a:latin typeface="Times New Roman" pitchFamily="-65" charset="0"/>
          <a:ea typeface="ＭＳ Ｐゴシック" pitchFamily="-65" charset="-128"/>
          <a:cs typeface="ＭＳ Ｐゴシック" pitchFamily="-65" charset="-128"/>
        </a:defRPr>
      </a:lvl3pPr>
      <a:lvl4pPr algn="ctr" defTabSz="957263" rtl="0" eaLnBrk="0" fontAlgn="base" hangingPunct="0">
        <a:spcBef>
          <a:spcPct val="0"/>
        </a:spcBef>
        <a:spcAft>
          <a:spcPct val="0"/>
        </a:spcAft>
        <a:defRPr sz="4600">
          <a:solidFill>
            <a:schemeClr val="tx2"/>
          </a:solidFill>
          <a:latin typeface="Times New Roman" pitchFamily="-65" charset="0"/>
          <a:ea typeface="ＭＳ Ｐゴシック" pitchFamily="-65" charset="-128"/>
          <a:cs typeface="ＭＳ Ｐゴシック" pitchFamily="-65" charset="-128"/>
        </a:defRPr>
      </a:lvl4pPr>
      <a:lvl5pPr algn="ctr" defTabSz="957263" rtl="0" eaLnBrk="0" fontAlgn="base" hangingPunct="0">
        <a:spcBef>
          <a:spcPct val="0"/>
        </a:spcBef>
        <a:spcAft>
          <a:spcPct val="0"/>
        </a:spcAft>
        <a:defRPr sz="4600">
          <a:solidFill>
            <a:schemeClr val="tx2"/>
          </a:solidFill>
          <a:latin typeface="Times New Roman" pitchFamily="-65" charset="0"/>
          <a:ea typeface="ＭＳ Ｐゴシック" pitchFamily="-65" charset="-128"/>
          <a:cs typeface="ＭＳ Ｐゴシック" pitchFamily="-65" charset="-128"/>
        </a:defRPr>
      </a:lvl5pPr>
      <a:lvl6pPr marL="457200" algn="ctr" defTabSz="957263" rtl="0" eaLnBrk="0" fontAlgn="base" hangingPunct="0">
        <a:spcBef>
          <a:spcPct val="0"/>
        </a:spcBef>
        <a:spcAft>
          <a:spcPct val="0"/>
        </a:spcAft>
        <a:defRPr sz="4600">
          <a:solidFill>
            <a:schemeClr val="tx2"/>
          </a:solidFill>
          <a:latin typeface="Times New Roman" pitchFamily="-65" charset="0"/>
        </a:defRPr>
      </a:lvl6pPr>
      <a:lvl7pPr marL="914400" algn="ctr" defTabSz="957263" rtl="0" eaLnBrk="0" fontAlgn="base" hangingPunct="0">
        <a:spcBef>
          <a:spcPct val="0"/>
        </a:spcBef>
        <a:spcAft>
          <a:spcPct val="0"/>
        </a:spcAft>
        <a:defRPr sz="4600">
          <a:solidFill>
            <a:schemeClr val="tx2"/>
          </a:solidFill>
          <a:latin typeface="Times New Roman" pitchFamily="-65" charset="0"/>
        </a:defRPr>
      </a:lvl7pPr>
      <a:lvl8pPr marL="1371600" algn="ctr" defTabSz="957263" rtl="0" eaLnBrk="0" fontAlgn="base" hangingPunct="0">
        <a:spcBef>
          <a:spcPct val="0"/>
        </a:spcBef>
        <a:spcAft>
          <a:spcPct val="0"/>
        </a:spcAft>
        <a:defRPr sz="4600">
          <a:solidFill>
            <a:schemeClr val="tx2"/>
          </a:solidFill>
          <a:latin typeface="Times New Roman" pitchFamily="-65" charset="0"/>
        </a:defRPr>
      </a:lvl8pPr>
      <a:lvl9pPr marL="1828800" algn="ctr" defTabSz="957263" rtl="0" eaLnBrk="0" fontAlgn="base" hangingPunct="0">
        <a:spcBef>
          <a:spcPct val="0"/>
        </a:spcBef>
        <a:spcAft>
          <a:spcPct val="0"/>
        </a:spcAft>
        <a:defRPr sz="4600">
          <a:solidFill>
            <a:schemeClr val="tx2"/>
          </a:solidFill>
          <a:latin typeface="Times New Roman" pitchFamily="-65" charset="0"/>
        </a:defRPr>
      </a:lvl9pPr>
    </p:titleStyle>
    <p:bodyStyle>
      <a:lvl1pPr marL="358775" indent="-358775" algn="l" defTabSz="957263" rtl="0" eaLnBrk="0" fontAlgn="base" hangingPunct="0">
        <a:spcBef>
          <a:spcPct val="20000"/>
        </a:spcBef>
        <a:spcAft>
          <a:spcPct val="0"/>
        </a:spcAft>
        <a:buChar char="•"/>
        <a:defRPr sz="3400">
          <a:solidFill>
            <a:schemeClr val="tx1"/>
          </a:solidFill>
          <a:latin typeface="+mn-lt"/>
          <a:ea typeface="ＭＳ Ｐゴシック" pitchFamily="-65" charset="-128"/>
          <a:cs typeface="ＭＳ Ｐゴシック" pitchFamily="-65" charset="-128"/>
        </a:defRPr>
      </a:lvl1pPr>
      <a:lvl2pPr marL="777875" indent="-298450" algn="l" defTabSz="957263" rtl="0" eaLnBrk="0" fontAlgn="base" hangingPunct="0">
        <a:spcBef>
          <a:spcPct val="20000"/>
        </a:spcBef>
        <a:spcAft>
          <a:spcPct val="0"/>
        </a:spcAft>
        <a:buChar char="–"/>
        <a:defRPr sz="2900">
          <a:solidFill>
            <a:schemeClr val="tx1"/>
          </a:solidFill>
          <a:latin typeface="+mn-lt"/>
          <a:ea typeface="ＭＳ Ｐゴシック" pitchFamily="-65" charset="-128"/>
        </a:defRPr>
      </a:lvl2pPr>
      <a:lvl3pPr marL="1196975" indent="-239713" algn="l" defTabSz="957263" rtl="0" eaLnBrk="0" fontAlgn="base" hangingPunct="0">
        <a:spcBef>
          <a:spcPct val="20000"/>
        </a:spcBef>
        <a:spcAft>
          <a:spcPct val="0"/>
        </a:spcAft>
        <a:buChar char="•"/>
        <a:defRPr sz="2500">
          <a:solidFill>
            <a:schemeClr val="tx1"/>
          </a:solidFill>
          <a:latin typeface="+mn-lt"/>
          <a:ea typeface="ＭＳ Ｐゴシック" pitchFamily="-65" charset="-128"/>
        </a:defRPr>
      </a:lvl3pPr>
      <a:lvl4pPr marL="1676400" indent="-239713" algn="l" defTabSz="957263" rtl="0" eaLnBrk="0" fontAlgn="base" hangingPunct="0">
        <a:spcBef>
          <a:spcPct val="20000"/>
        </a:spcBef>
        <a:spcAft>
          <a:spcPct val="0"/>
        </a:spcAft>
        <a:buChar char="–"/>
        <a:defRPr sz="2100">
          <a:solidFill>
            <a:schemeClr val="tx1"/>
          </a:solidFill>
          <a:latin typeface="+mn-lt"/>
          <a:ea typeface="ＭＳ Ｐゴシック" pitchFamily="-65" charset="-128"/>
        </a:defRPr>
      </a:lvl4pPr>
      <a:lvl5pPr marL="2155825" indent="-239713" algn="l" defTabSz="957263" rtl="0" eaLnBrk="0" fontAlgn="base" hangingPunct="0">
        <a:spcBef>
          <a:spcPct val="20000"/>
        </a:spcBef>
        <a:spcAft>
          <a:spcPct val="0"/>
        </a:spcAft>
        <a:buChar char="»"/>
        <a:defRPr sz="2100">
          <a:solidFill>
            <a:schemeClr val="tx1"/>
          </a:solidFill>
          <a:latin typeface="+mn-lt"/>
          <a:ea typeface="ＭＳ Ｐゴシック" pitchFamily="-65" charset="-128"/>
        </a:defRPr>
      </a:lvl5pPr>
      <a:lvl6pPr marL="2613025" indent="-239713" algn="l" defTabSz="957263" rtl="0" eaLnBrk="0" fontAlgn="base" hangingPunct="0">
        <a:spcBef>
          <a:spcPct val="20000"/>
        </a:spcBef>
        <a:spcAft>
          <a:spcPct val="0"/>
        </a:spcAft>
        <a:buChar char="»"/>
        <a:defRPr sz="2100">
          <a:solidFill>
            <a:schemeClr val="tx1"/>
          </a:solidFill>
          <a:latin typeface="+mn-lt"/>
          <a:ea typeface="ＭＳ Ｐゴシック" pitchFamily="-65" charset="-128"/>
        </a:defRPr>
      </a:lvl6pPr>
      <a:lvl7pPr marL="3070225" indent="-239713" algn="l" defTabSz="957263" rtl="0" eaLnBrk="0" fontAlgn="base" hangingPunct="0">
        <a:spcBef>
          <a:spcPct val="20000"/>
        </a:spcBef>
        <a:spcAft>
          <a:spcPct val="0"/>
        </a:spcAft>
        <a:buChar char="»"/>
        <a:defRPr sz="2100">
          <a:solidFill>
            <a:schemeClr val="tx1"/>
          </a:solidFill>
          <a:latin typeface="+mn-lt"/>
          <a:ea typeface="ＭＳ Ｐゴシック" pitchFamily="-65" charset="-128"/>
        </a:defRPr>
      </a:lvl7pPr>
      <a:lvl8pPr marL="3527425" indent="-239713" algn="l" defTabSz="957263" rtl="0" eaLnBrk="0" fontAlgn="base" hangingPunct="0">
        <a:spcBef>
          <a:spcPct val="20000"/>
        </a:spcBef>
        <a:spcAft>
          <a:spcPct val="0"/>
        </a:spcAft>
        <a:buChar char="»"/>
        <a:defRPr sz="2100">
          <a:solidFill>
            <a:schemeClr val="tx1"/>
          </a:solidFill>
          <a:latin typeface="+mn-lt"/>
          <a:ea typeface="ＭＳ Ｐゴシック" pitchFamily="-65" charset="-128"/>
        </a:defRPr>
      </a:lvl8pPr>
      <a:lvl9pPr marL="3984625" indent="-239713" algn="l" defTabSz="957263" rtl="0" eaLnBrk="0" fontAlgn="base" hangingPunct="0">
        <a:spcBef>
          <a:spcPct val="20000"/>
        </a:spcBef>
        <a:spcAft>
          <a:spcPct val="0"/>
        </a:spcAft>
        <a:buChar char="»"/>
        <a:defRPr sz="2100">
          <a:solidFill>
            <a:schemeClr val="tx1"/>
          </a:solidFill>
          <a:latin typeface="+mn-lt"/>
          <a:ea typeface="ＭＳ Ｐゴシック" pitchFamily="-65"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760"/>
            <a:ext cx="82296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027" name="Rectangle 3"/>
          <p:cNvSpPr>
            <a:spLocks noGrp="1" noChangeArrowheads="1"/>
          </p:cNvSpPr>
          <p:nvPr>
            <p:ph type="body" idx="1"/>
          </p:nvPr>
        </p:nvSpPr>
        <p:spPr bwMode="auto">
          <a:xfrm>
            <a:off x="457200" y="1600201"/>
            <a:ext cx="8229600" cy="452584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28" name="Rectangle 4"/>
          <p:cNvSpPr>
            <a:spLocks noGrp="1" noChangeArrowheads="1"/>
          </p:cNvSpPr>
          <p:nvPr>
            <p:ph type="dt" sz="half" idx="2"/>
          </p:nvPr>
        </p:nvSpPr>
        <p:spPr bwMode="auto">
          <a:xfrm>
            <a:off x="457200" y="6244739"/>
            <a:ext cx="2133600" cy="47698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969">
                <a:latin typeface="+mn-lt"/>
              </a:defRPr>
            </a:lvl1pPr>
          </a:lstStyle>
          <a:p>
            <a:pPr defTabSz="633039">
              <a:spcBef>
                <a:spcPct val="0"/>
              </a:spcBef>
            </a:pPr>
            <a:endParaRPr lang="en-GB">
              <a:solidFill>
                <a:srgbClr val="000000"/>
              </a:solidFill>
            </a:endParaRPr>
          </a:p>
        </p:txBody>
      </p:sp>
      <p:sp>
        <p:nvSpPr>
          <p:cNvPr id="1029" name="Rectangle 5"/>
          <p:cNvSpPr>
            <a:spLocks noGrp="1" noChangeArrowheads="1"/>
          </p:cNvSpPr>
          <p:nvPr>
            <p:ph type="ftr" sz="quarter" idx="3"/>
          </p:nvPr>
        </p:nvSpPr>
        <p:spPr bwMode="auto">
          <a:xfrm>
            <a:off x="3124200" y="6244739"/>
            <a:ext cx="2895600" cy="47698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969">
                <a:latin typeface="+mn-lt"/>
              </a:defRPr>
            </a:lvl1pPr>
          </a:lstStyle>
          <a:p>
            <a:pPr defTabSz="633039">
              <a:spcBef>
                <a:spcPct val="0"/>
              </a:spcBef>
            </a:pPr>
            <a:endParaRPr lang="en-GB">
              <a:solidFill>
                <a:srgbClr val="000000"/>
              </a:solidFill>
            </a:endParaRPr>
          </a:p>
        </p:txBody>
      </p:sp>
      <p:sp>
        <p:nvSpPr>
          <p:cNvPr id="1030" name="Rectangle 6"/>
          <p:cNvSpPr>
            <a:spLocks noGrp="1" noChangeArrowheads="1"/>
          </p:cNvSpPr>
          <p:nvPr>
            <p:ph type="sldNum" sz="quarter" idx="4"/>
          </p:nvPr>
        </p:nvSpPr>
        <p:spPr bwMode="auto">
          <a:xfrm>
            <a:off x="6553200" y="6244739"/>
            <a:ext cx="2133600" cy="47698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969">
                <a:latin typeface="+mn-lt"/>
              </a:defRPr>
            </a:lvl1pPr>
          </a:lstStyle>
          <a:p>
            <a:pPr defTabSz="633039">
              <a:spcBef>
                <a:spcPct val="0"/>
              </a:spcBef>
            </a:pPr>
            <a:fld id="{92C3D905-77A8-DD4F-B060-B03B08A77810}" type="slidenum">
              <a:rPr lang="en-GB" smtClean="0">
                <a:solidFill>
                  <a:srgbClr val="000000"/>
                </a:solidFill>
              </a:rPr>
              <a:pPr defTabSz="633039">
                <a:spcBef>
                  <a:spcPct val="0"/>
                </a:spcBef>
              </a:pPr>
              <a:t>‹#›</a:t>
            </a:fld>
            <a:endParaRPr lang="en-GB">
              <a:solidFill>
                <a:srgbClr val="000000"/>
              </a:solidFill>
            </a:endParaRPr>
          </a:p>
        </p:txBody>
      </p:sp>
    </p:spTree>
    <p:extLst>
      <p:ext uri="{BB962C8B-B14F-4D97-AF65-F5344CB8AC3E}">
        <p14:creationId xmlns:p14="http://schemas.microsoft.com/office/powerpoint/2010/main" val="1389218324"/>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ctr" rtl="0" fontAlgn="base">
        <a:spcBef>
          <a:spcPct val="0"/>
        </a:spcBef>
        <a:spcAft>
          <a:spcPct val="0"/>
        </a:spcAft>
        <a:defRPr sz="3046">
          <a:solidFill>
            <a:schemeClr val="tx2"/>
          </a:solidFill>
          <a:latin typeface="+mj-lt"/>
          <a:ea typeface="+mj-ea"/>
          <a:cs typeface="+mj-cs"/>
        </a:defRPr>
      </a:lvl1pPr>
      <a:lvl2pPr algn="ctr" rtl="0" fontAlgn="base">
        <a:spcBef>
          <a:spcPct val="0"/>
        </a:spcBef>
        <a:spcAft>
          <a:spcPct val="0"/>
        </a:spcAft>
        <a:defRPr sz="3046">
          <a:solidFill>
            <a:schemeClr val="tx2"/>
          </a:solidFill>
          <a:latin typeface="Arial" charset="0"/>
          <a:ea typeface="ＭＳ Ｐゴシック" charset="0"/>
        </a:defRPr>
      </a:lvl2pPr>
      <a:lvl3pPr algn="ctr" rtl="0" fontAlgn="base">
        <a:spcBef>
          <a:spcPct val="0"/>
        </a:spcBef>
        <a:spcAft>
          <a:spcPct val="0"/>
        </a:spcAft>
        <a:defRPr sz="3046">
          <a:solidFill>
            <a:schemeClr val="tx2"/>
          </a:solidFill>
          <a:latin typeface="Arial" charset="0"/>
          <a:ea typeface="ＭＳ Ｐゴシック" charset="0"/>
        </a:defRPr>
      </a:lvl3pPr>
      <a:lvl4pPr algn="ctr" rtl="0" fontAlgn="base">
        <a:spcBef>
          <a:spcPct val="0"/>
        </a:spcBef>
        <a:spcAft>
          <a:spcPct val="0"/>
        </a:spcAft>
        <a:defRPr sz="3046">
          <a:solidFill>
            <a:schemeClr val="tx2"/>
          </a:solidFill>
          <a:latin typeface="Arial" charset="0"/>
          <a:ea typeface="ＭＳ Ｐゴシック" charset="0"/>
        </a:defRPr>
      </a:lvl4pPr>
      <a:lvl5pPr algn="ctr" rtl="0" fontAlgn="base">
        <a:spcBef>
          <a:spcPct val="0"/>
        </a:spcBef>
        <a:spcAft>
          <a:spcPct val="0"/>
        </a:spcAft>
        <a:defRPr sz="3046">
          <a:solidFill>
            <a:schemeClr val="tx2"/>
          </a:solidFill>
          <a:latin typeface="Arial" charset="0"/>
          <a:ea typeface="ＭＳ Ｐゴシック" charset="0"/>
        </a:defRPr>
      </a:lvl5pPr>
      <a:lvl6pPr marL="316520" algn="ctr" rtl="0" fontAlgn="base">
        <a:spcBef>
          <a:spcPct val="0"/>
        </a:spcBef>
        <a:spcAft>
          <a:spcPct val="0"/>
        </a:spcAft>
        <a:defRPr sz="3046">
          <a:solidFill>
            <a:schemeClr val="tx2"/>
          </a:solidFill>
          <a:latin typeface="Arial" charset="0"/>
          <a:ea typeface="ＭＳ Ｐゴシック" charset="0"/>
        </a:defRPr>
      </a:lvl6pPr>
      <a:lvl7pPr marL="633039" algn="ctr" rtl="0" fontAlgn="base">
        <a:spcBef>
          <a:spcPct val="0"/>
        </a:spcBef>
        <a:spcAft>
          <a:spcPct val="0"/>
        </a:spcAft>
        <a:defRPr sz="3046">
          <a:solidFill>
            <a:schemeClr val="tx2"/>
          </a:solidFill>
          <a:latin typeface="Arial" charset="0"/>
          <a:ea typeface="ＭＳ Ｐゴシック" charset="0"/>
        </a:defRPr>
      </a:lvl7pPr>
      <a:lvl8pPr marL="949559" algn="ctr" rtl="0" fontAlgn="base">
        <a:spcBef>
          <a:spcPct val="0"/>
        </a:spcBef>
        <a:spcAft>
          <a:spcPct val="0"/>
        </a:spcAft>
        <a:defRPr sz="3046">
          <a:solidFill>
            <a:schemeClr val="tx2"/>
          </a:solidFill>
          <a:latin typeface="Arial" charset="0"/>
          <a:ea typeface="ＭＳ Ｐゴシック" charset="0"/>
        </a:defRPr>
      </a:lvl8pPr>
      <a:lvl9pPr marL="1266078" algn="ctr" rtl="0" fontAlgn="base">
        <a:spcBef>
          <a:spcPct val="0"/>
        </a:spcBef>
        <a:spcAft>
          <a:spcPct val="0"/>
        </a:spcAft>
        <a:defRPr sz="3046">
          <a:solidFill>
            <a:schemeClr val="tx2"/>
          </a:solidFill>
          <a:latin typeface="Arial" charset="0"/>
          <a:ea typeface="ＭＳ Ｐゴシック" charset="0"/>
        </a:defRPr>
      </a:lvl9pPr>
    </p:titleStyle>
    <p:bodyStyle>
      <a:lvl1pPr marL="237390" indent="-237390" algn="l" rtl="0" fontAlgn="base">
        <a:spcBef>
          <a:spcPct val="20000"/>
        </a:spcBef>
        <a:spcAft>
          <a:spcPct val="0"/>
        </a:spcAft>
        <a:buChar char="•"/>
        <a:defRPr sz="2215">
          <a:solidFill>
            <a:schemeClr val="tx1"/>
          </a:solidFill>
          <a:latin typeface="+mn-lt"/>
          <a:ea typeface="+mn-ea"/>
          <a:cs typeface="+mn-cs"/>
        </a:defRPr>
      </a:lvl1pPr>
      <a:lvl2pPr marL="514344" indent="-197825" algn="l" rtl="0" fontAlgn="base">
        <a:spcBef>
          <a:spcPct val="20000"/>
        </a:spcBef>
        <a:spcAft>
          <a:spcPct val="0"/>
        </a:spcAft>
        <a:buChar char="–"/>
        <a:defRPr sz="1938">
          <a:solidFill>
            <a:schemeClr val="tx1"/>
          </a:solidFill>
          <a:latin typeface="+mn-lt"/>
          <a:ea typeface="+mn-ea"/>
        </a:defRPr>
      </a:lvl2pPr>
      <a:lvl3pPr marL="791299" indent="-158260" algn="l" rtl="0" fontAlgn="base">
        <a:spcBef>
          <a:spcPct val="20000"/>
        </a:spcBef>
        <a:spcAft>
          <a:spcPct val="0"/>
        </a:spcAft>
        <a:buChar char="•"/>
        <a:defRPr sz="1662">
          <a:solidFill>
            <a:schemeClr val="tx1"/>
          </a:solidFill>
          <a:latin typeface="+mn-lt"/>
          <a:ea typeface="+mn-ea"/>
        </a:defRPr>
      </a:lvl3pPr>
      <a:lvl4pPr marL="1107818" indent="-158260" algn="l" rtl="0" fontAlgn="base">
        <a:spcBef>
          <a:spcPct val="20000"/>
        </a:spcBef>
        <a:spcAft>
          <a:spcPct val="0"/>
        </a:spcAft>
        <a:buChar char="–"/>
        <a:defRPr sz="1385">
          <a:solidFill>
            <a:schemeClr val="tx1"/>
          </a:solidFill>
          <a:latin typeface="+mn-lt"/>
          <a:ea typeface="+mn-ea"/>
        </a:defRPr>
      </a:lvl4pPr>
      <a:lvl5pPr marL="1424338" indent="-158260" algn="l" rtl="0" fontAlgn="base">
        <a:spcBef>
          <a:spcPct val="20000"/>
        </a:spcBef>
        <a:spcAft>
          <a:spcPct val="0"/>
        </a:spcAft>
        <a:buChar char="»"/>
        <a:defRPr sz="1385">
          <a:solidFill>
            <a:schemeClr val="tx1"/>
          </a:solidFill>
          <a:latin typeface="+mn-lt"/>
          <a:ea typeface="+mn-ea"/>
        </a:defRPr>
      </a:lvl5pPr>
      <a:lvl6pPr marL="1740858" indent="-158260" algn="l" rtl="0" fontAlgn="base">
        <a:spcBef>
          <a:spcPct val="20000"/>
        </a:spcBef>
        <a:spcAft>
          <a:spcPct val="0"/>
        </a:spcAft>
        <a:buChar char="»"/>
        <a:defRPr sz="1385">
          <a:solidFill>
            <a:schemeClr val="tx1"/>
          </a:solidFill>
          <a:latin typeface="+mn-lt"/>
          <a:ea typeface="+mn-ea"/>
        </a:defRPr>
      </a:lvl6pPr>
      <a:lvl7pPr marL="2057377" indent="-158260" algn="l" rtl="0" fontAlgn="base">
        <a:spcBef>
          <a:spcPct val="20000"/>
        </a:spcBef>
        <a:spcAft>
          <a:spcPct val="0"/>
        </a:spcAft>
        <a:buChar char="»"/>
        <a:defRPr sz="1385">
          <a:solidFill>
            <a:schemeClr val="tx1"/>
          </a:solidFill>
          <a:latin typeface="+mn-lt"/>
          <a:ea typeface="+mn-ea"/>
        </a:defRPr>
      </a:lvl7pPr>
      <a:lvl8pPr marL="2373897" indent="-158260" algn="l" rtl="0" fontAlgn="base">
        <a:spcBef>
          <a:spcPct val="20000"/>
        </a:spcBef>
        <a:spcAft>
          <a:spcPct val="0"/>
        </a:spcAft>
        <a:buChar char="»"/>
        <a:defRPr sz="1385">
          <a:solidFill>
            <a:schemeClr val="tx1"/>
          </a:solidFill>
          <a:latin typeface="+mn-lt"/>
          <a:ea typeface="+mn-ea"/>
        </a:defRPr>
      </a:lvl8pPr>
      <a:lvl9pPr marL="2690416" indent="-158260" algn="l" rtl="0" fontAlgn="base">
        <a:spcBef>
          <a:spcPct val="20000"/>
        </a:spcBef>
        <a:spcAft>
          <a:spcPct val="0"/>
        </a:spcAft>
        <a:buChar char="»"/>
        <a:defRPr sz="1385">
          <a:solidFill>
            <a:schemeClr val="tx1"/>
          </a:solidFill>
          <a:latin typeface="+mn-lt"/>
          <a:ea typeface="+mn-ea"/>
        </a:defRPr>
      </a:lvl9pPr>
    </p:bodyStyle>
    <p:otherStyle>
      <a:defPPr>
        <a:defRPr lang="en-US"/>
      </a:defPPr>
      <a:lvl1pPr marL="0" algn="l" defTabSz="316520" rtl="0" eaLnBrk="1" latinLnBrk="0" hangingPunct="1">
        <a:defRPr sz="1246" kern="1200">
          <a:solidFill>
            <a:schemeClr val="tx1"/>
          </a:solidFill>
          <a:latin typeface="+mn-lt"/>
          <a:ea typeface="+mn-ea"/>
          <a:cs typeface="+mn-cs"/>
        </a:defRPr>
      </a:lvl1pPr>
      <a:lvl2pPr marL="316520" algn="l" defTabSz="316520" rtl="0" eaLnBrk="1" latinLnBrk="0" hangingPunct="1">
        <a:defRPr sz="1246" kern="1200">
          <a:solidFill>
            <a:schemeClr val="tx1"/>
          </a:solidFill>
          <a:latin typeface="+mn-lt"/>
          <a:ea typeface="+mn-ea"/>
          <a:cs typeface="+mn-cs"/>
        </a:defRPr>
      </a:lvl2pPr>
      <a:lvl3pPr marL="633039" algn="l" defTabSz="316520" rtl="0" eaLnBrk="1" latinLnBrk="0" hangingPunct="1">
        <a:defRPr sz="1246" kern="1200">
          <a:solidFill>
            <a:schemeClr val="tx1"/>
          </a:solidFill>
          <a:latin typeface="+mn-lt"/>
          <a:ea typeface="+mn-ea"/>
          <a:cs typeface="+mn-cs"/>
        </a:defRPr>
      </a:lvl3pPr>
      <a:lvl4pPr marL="949559" algn="l" defTabSz="316520" rtl="0" eaLnBrk="1" latinLnBrk="0" hangingPunct="1">
        <a:defRPr sz="1246" kern="1200">
          <a:solidFill>
            <a:schemeClr val="tx1"/>
          </a:solidFill>
          <a:latin typeface="+mn-lt"/>
          <a:ea typeface="+mn-ea"/>
          <a:cs typeface="+mn-cs"/>
        </a:defRPr>
      </a:lvl4pPr>
      <a:lvl5pPr marL="1266078" algn="l" defTabSz="316520" rtl="0" eaLnBrk="1" latinLnBrk="0" hangingPunct="1">
        <a:defRPr sz="1246" kern="1200">
          <a:solidFill>
            <a:schemeClr val="tx1"/>
          </a:solidFill>
          <a:latin typeface="+mn-lt"/>
          <a:ea typeface="+mn-ea"/>
          <a:cs typeface="+mn-cs"/>
        </a:defRPr>
      </a:lvl5pPr>
      <a:lvl6pPr marL="1582598" algn="l" defTabSz="316520" rtl="0" eaLnBrk="1" latinLnBrk="0" hangingPunct="1">
        <a:defRPr sz="1246" kern="1200">
          <a:solidFill>
            <a:schemeClr val="tx1"/>
          </a:solidFill>
          <a:latin typeface="+mn-lt"/>
          <a:ea typeface="+mn-ea"/>
          <a:cs typeface="+mn-cs"/>
        </a:defRPr>
      </a:lvl6pPr>
      <a:lvl7pPr marL="1899117" algn="l" defTabSz="316520" rtl="0" eaLnBrk="1" latinLnBrk="0" hangingPunct="1">
        <a:defRPr sz="1246" kern="1200">
          <a:solidFill>
            <a:schemeClr val="tx1"/>
          </a:solidFill>
          <a:latin typeface="+mn-lt"/>
          <a:ea typeface="+mn-ea"/>
          <a:cs typeface="+mn-cs"/>
        </a:defRPr>
      </a:lvl7pPr>
      <a:lvl8pPr marL="2215637" algn="l" defTabSz="316520" rtl="0" eaLnBrk="1" latinLnBrk="0" hangingPunct="1">
        <a:defRPr sz="1246" kern="1200">
          <a:solidFill>
            <a:schemeClr val="tx1"/>
          </a:solidFill>
          <a:latin typeface="+mn-lt"/>
          <a:ea typeface="+mn-ea"/>
          <a:cs typeface="+mn-cs"/>
        </a:defRPr>
      </a:lvl8pPr>
      <a:lvl9pPr marL="2532156" algn="l" defTabSz="316520" rtl="0" eaLnBrk="1" latinLnBrk="0" hangingPunct="1">
        <a:defRPr sz="1246"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CCFF"/>
            </a:gs>
            <a:gs pos="100000">
              <a:srgbClr val="C1F3FF"/>
            </a:gs>
          </a:gsLst>
          <a:lin ang="5400000" scaled="1"/>
        </a:gradFill>
        <a:effectLst/>
      </p:bgPr>
    </p:bg>
    <p:spTree>
      <p:nvGrpSpPr>
        <p:cNvPr id="1" name=""/>
        <p:cNvGrpSpPr/>
        <p:nvPr/>
      </p:nvGrpSpPr>
      <p:grpSpPr>
        <a:xfrm>
          <a:off x="0" y="0"/>
          <a:ext cx="0" cy="0"/>
          <a:chOff x="0" y="0"/>
          <a:chExt cx="0" cy="0"/>
        </a:xfrm>
      </p:grpSpPr>
      <p:sp>
        <p:nvSpPr>
          <p:cNvPr id="1026" name="Rectangle 7"/>
          <p:cNvSpPr>
            <a:spLocks noChangeArrowheads="1"/>
          </p:cNvSpPr>
          <p:nvPr/>
        </p:nvSpPr>
        <p:spPr bwMode="auto">
          <a:xfrm>
            <a:off x="4475471" y="3030539"/>
            <a:ext cx="193093" cy="8044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8575">
                <a:solidFill>
                  <a:srgbClr val="000000"/>
                </a:solidFill>
                <a:miter lim="800000"/>
                <a:headEnd/>
                <a:tailEnd/>
              </a14:hiddenLine>
            </a:ext>
          </a:extLst>
        </p:spPr>
        <p:txBody>
          <a:bodyPr wrap="none" lIns="95598" tIns="47799" rIns="95598" bIns="47799">
            <a:spAutoFit/>
          </a:bodyPr>
          <a:lstStyle/>
          <a:p>
            <a:pPr>
              <a:spcBef>
                <a:spcPct val="0"/>
              </a:spcBef>
              <a:buClrTx/>
              <a:buSzTx/>
            </a:pPr>
            <a:endParaRPr lang="en-GB" sz="4600">
              <a:solidFill>
                <a:schemeClr val="tx2"/>
              </a:solidFill>
              <a:latin typeface="Times New Roman" charset="0"/>
            </a:endParaRPr>
          </a:p>
        </p:txBody>
      </p:sp>
      <p:grpSp>
        <p:nvGrpSpPr>
          <p:cNvPr id="1027" name="Group 9"/>
          <p:cNvGrpSpPr>
            <a:grpSpLocks/>
          </p:cNvGrpSpPr>
          <p:nvPr/>
        </p:nvGrpSpPr>
        <p:grpSpPr bwMode="auto">
          <a:xfrm>
            <a:off x="228600" y="304820"/>
            <a:ext cx="533400" cy="561975"/>
            <a:chOff x="146" y="195"/>
            <a:chExt cx="582" cy="669"/>
          </a:xfrm>
        </p:grpSpPr>
        <p:sp>
          <p:nvSpPr>
            <p:cNvPr id="1035" name="Freeform 10"/>
            <p:cNvSpPr>
              <a:spLocks/>
            </p:cNvSpPr>
            <p:nvPr/>
          </p:nvSpPr>
          <p:spPr bwMode="auto">
            <a:xfrm>
              <a:off x="246" y="248"/>
              <a:ext cx="478" cy="612"/>
            </a:xfrm>
            <a:custGeom>
              <a:avLst/>
              <a:gdLst>
                <a:gd name="T0" fmla="*/ 478 w 478"/>
                <a:gd name="T1" fmla="*/ 0 h 614"/>
                <a:gd name="T2" fmla="*/ 478 w 478"/>
                <a:gd name="T3" fmla="*/ 5 h 614"/>
                <a:gd name="T4" fmla="*/ 478 w 478"/>
                <a:gd name="T5" fmla="*/ 23 h 614"/>
                <a:gd name="T6" fmla="*/ 478 w 478"/>
                <a:gd name="T7" fmla="*/ 40 h 614"/>
                <a:gd name="T8" fmla="*/ 477 w 478"/>
                <a:gd name="T9" fmla="*/ 70 h 614"/>
                <a:gd name="T10" fmla="*/ 474 w 478"/>
                <a:gd name="T11" fmla="*/ 106 h 614"/>
                <a:gd name="T12" fmla="*/ 465 w 478"/>
                <a:gd name="T13" fmla="*/ 160 h 614"/>
                <a:gd name="T14" fmla="*/ 459 w 478"/>
                <a:gd name="T15" fmla="*/ 205 h 614"/>
                <a:gd name="T16" fmla="*/ 452 w 478"/>
                <a:gd name="T17" fmla="*/ 237 h 614"/>
                <a:gd name="T18" fmla="*/ 439 w 478"/>
                <a:gd name="T19" fmla="*/ 279 h 614"/>
                <a:gd name="T20" fmla="*/ 403 w 478"/>
                <a:gd name="T21" fmla="*/ 374 h 614"/>
                <a:gd name="T22" fmla="*/ 354 w 478"/>
                <a:gd name="T23" fmla="*/ 460 h 614"/>
                <a:gd name="T24" fmla="*/ 321 w 478"/>
                <a:gd name="T25" fmla="*/ 509 h 614"/>
                <a:gd name="T26" fmla="*/ 287 w 478"/>
                <a:gd name="T27" fmla="*/ 552 h 614"/>
                <a:gd name="T28" fmla="*/ 257 w 478"/>
                <a:gd name="T29" fmla="*/ 587 h 614"/>
                <a:gd name="T30" fmla="*/ 247 w 478"/>
                <a:gd name="T31" fmla="*/ 598 h 614"/>
                <a:gd name="T32" fmla="*/ 246 w 478"/>
                <a:gd name="T33" fmla="*/ 598 h 614"/>
                <a:gd name="T34" fmla="*/ 236 w 478"/>
                <a:gd name="T35" fmla="*/ 588 h 614"/>
                <a:gd name="T36" fmla="*/ 216 w 478"/>
                <a:gd name="T37" fmla="*/ 570 h 614"/>
                <a:gd name="T38" fmla="*/ 206 w 478"/>
                <a:gd name="T39" fmla="*/ 561 h 614"/>
                <a:gd name="T40" fmla="*/ 195 w 478"/>
                <a:gd name="T41" fmla="*/ 549 h 614"/>
                <a:gd name="T42" fmla="*/ 180 w 478"/>
                <a:gd name="T43" fmla="*/ 531 h 614"/>
                <a:gd name="T44" fmla="*/ 159 w 478"/>
                <a:gd name="T45" fmla="*/ 498 h 614"/>
                <a:gd name="T46" fmla="*/ 144 w 478"/>
                <a:gd name="T47" fmla="*/ 475 h 614"/>
                <a:gd name="T48" fmla="*/ 129 w 478"/>
                <a:gd name="T49" fmla="*/ 455 h 614"/>
                <a:gd name="T50" fmla="*/ 105 w 478"/>
                <a:gd name="T51" fmla="*/ 423 h 614"/>
                <a:gd name="T52" fmla="*/ 80 w 478"/>
                <a:gd name="T53" fmla="*/ 391 h 614"/>
                <a:gd name="T54" fmla="*/ 64 w 478"/>
                <a:gd name="T55" fmla="*/ 358 h 614"/>
                <a:gd name="T56" fmla="*/ 54 w 478"/>
                <a:gd name="T57" fmla="*/ 329 h 614"/>
                <a:gd name="T58" fmla="*/ 42 w 478"/>
                <a:gd name="T59" fmla="*/ 295 h 614"/>
                <a:gd name="T60" fmla="*/ 32 w 478"/>
                <a:gd name="T61" fmla="*/ 266 h 614"/>
                <a:gd name="T62" fmla="*/ 23 w 478"/>
                <a:gd name="T63" fmla="*/ 230 h 614"/>
                <a:gd name="T64" fmla="*/ 14 w 478"/>
                <a:gd name="T65" fmla="*/ 192 h 614"/>
                <a:gd name="T66" fmla="*/ 8 w 478"/>
                <a:gd name="T67" fmla="*/ 156 h 614"/>
                <a:gd name="T68" fmla="*/ 1 w 478"/>
                <a:gd name="T69" fmla="*/ 119 h 614"/>
                <a:gd name="T70" fmla="*/ 0 w 478"/>
                <a:gd name="T71" fmla="*/ 72 h 614"/>
                <a:gd name="T72" fmla="*/ 0 w 478"/>
                <a:gd name="T73" fmla="*/ 31 h 614"/>
                <a:gd name="T74" fmla="*/ 0 w 478"/>
                <a:gd name="T75" fmla="*/ 9 h 614"/>
                <a:gd name="T76" fmla="*/ 0 w 478"/>
                <a:gd name="T77" fmla="*/ 0 h 61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478" h="614">
                  <a:moveTo>
                    <a:pt x="0" y="0"/>
                  </a:moveTo>
                  <a:lnTo>
                    <a:pt x="478" y="0"/>
                  </a:lnTo>
                  <a:lnTo>
                    <a:pt x="478" y="5"/>
                  </a:lnTo>
                  <a:lnTo>
                    <a:pt x="478" y="13"/>
                  </a:lnTo>
                  <a:lnTo>
                    <a:pt x="478" y="23"/>
                  </a:lnTo>
                  <a:lnTo>
                    <a:pt x="478" y="31"/>
                  </a:lnTo>
                  <a:lnTo>
                    <a:pt x="478" y="40"/>
                  </a:lnTo>
                  <a:lnTo>
                    <a:pt x="477" y="54"/>
                  </a:lnTo>
                  <a:lnTo>
                    <a:pt x="477" y="70"/>
                  </a:lnTo>
                  <a:lnTo>
                    <a:pt x="475" y="88"/>
                  </a:lnTo>
                  <a:lnTo>
                    <a:pt x="474" y="106"/>
                  </a:lnTo>
                  <a:lnTo>
                    <a:pt x="469" y="148"/>
                  </a:lnTo>
                  <a:lnTo>
                    <a:pt x="465" y="168"/>
                  </a:lnTo>
                  <a:lnTo>
                    <a:pt x="462" y="182"/>
                  </a:lnTo>
                  <a:lnTo>
                    <a:pt x="459" y="213"/>
                  </a:lnTo>
                  <a:lnTo>
                    <a:pt x="455" y="227"/>
                  </a:lnTo>
                  <a:lnTo>
                    <a:pt x="452" y="245"/>
                  </a:lnTo>
                  <a:lnTo>
                    <a:pt x="446" y="265"/>
                  </a:lnTo>
                  <a:lnTo>
                    <a:pt x="439" y="287"/>
                  </a:lnTo>
                  <a:lnTo>
                    <a:pt x="423" y="337"/>
                  </a:lnTo>
                  <a:lnTo>
                    <a:pt x="403" y="382"/>
                  </a:lnTo>
                  <a:lnTo>
                    <a:pt x="380" y="429"/>
                  </a:lnTo>
                  <a:lnTo>
                    <a:pt x="354" y="476"/>
                  </a:lnTo>
                  <a:lnTo>
                    <a:pt x="339" y="500"/>
                  </a:lnTo>
                  <a:lnTo>
                    <a:pt x="321" y="525"/>
                  </a:lnTo>
                  <a:lnTo>
                    <a:pt x="303" y="547"/>
                  </a:lnTo>
                  <a:lnTo>
                    <a:pt x="287" y="568"/>
                  </a:lnTo>
                  <a:lnTo>
                    <a:pt x="272" y="586"/>
                  </a:lnTo>
                  <a:lnTo>
                    <a:pt x="257" y="603"/>
                  </a:lnTo>
                  <a:lnTo>
                    <a:pt x="249" y="612"/>
                  </a:lnTo>
                  <a:lnTo>
                    <a:pt x="247" y="614"/>
                  </a:lnTo>
                  <a:lnTo>
                    <a:pt x="246" y="614"/>
                  </a:lnTo>
                  <a:lnTo>
                    <a:pt x="241" y="610"/>
                  </a:lnTo>
                  <a:lnTo>
                    <a:pt x="236" y="604"/>
                  </a:lnTo>
                  <a:lnTo>
                    <a:pt x="231" y="599"/>
                  </a:lnTo>
                  <a:lnTo>
                    <a:pt x="216" y="586"/>
                  </a:lnTo>
                  <a:lnTo>
                    <a:pt x="211" y="583"/>
                  </a:lnTo>
                  <a:lnTo>
                    <a:pt x="206" y="577"/>
                  </a:lnTo>
                  <a:lnTo>
                    <a:pt x="198" y="570"/>
                  </a:lnTo>
                  <a:lnTo>
                    <a:pt x="195" y="565"/>
                  </a:lnTo>
                  <a:lnTo>
                    <a:pt x="187" y="558"/>
                  </a:lnTo>
                  <a:lnTo>
                    <a:pt x="180" y="547"/>
                  </a:lnTo>
                  <a:lnTo>
                    <a:pt x="170" y="534"/>
                  </a:lnTo>
                  <a:lnTo>
                    <a:pt x="159" y="514"/>
                  </a:lnTo>
                  <a:lnTo>
                    <a:pt x="151" y="505"/>
                  </a:lnTo>
                  <a:lnTo>
                    <a:pt x="144" y="491"/>
                  </a:lnTo>
                  <a:lnTo>
                    <a:pt x="137" y="478"/>
                  </a:lnTo>
                  <a:lnTo>
                    <a:pt x="129" y="466"/>
                  </a:lnTo>
                  <a:lnTo>
                    <a:pt x="116" y="447"/>
                  </a:lnTo>
                  <a:lnTo>
                    <a:pt x="105" y="431"/>
                  </a:lnTo>
                  <a:lnTo>
                    <a:pt x="91" y="417"/>
                  </a:lnTo>
                  <a:lnTo>
                    <a:pt x="80" y="399"/>
                  </a:lnTo>
                  <a:lnTo>
                    <a:pt x="70" y="379"/>
                  </a:lnTo>
                  <a:lnTo>
                    <a:pt x="64" y="366"/>
                  </a:lnTo>
                  <a:lnTo>
                    <a:pt x="59" y="354"/>
                  </a:lnTo>
                  <a:lnTo>
                    <a:pt x="54" y="337"/>
                  </a:lnTo>
                  <a:lnTo>
                    <a:pt x="47" y="321"/>
                  </a:lnTo>
                  <a:lnTo>
                    <a:pt x="42" y="303"/>
                  </a:lnTo>
                  <a:lnTo>
                    <a:pt x="36" y="287"/>
                  </a:lnTo>
                  <a:lnTo>
                    <a:pt x="32" y="274"/>
                  </a:lnTo>
                  <a:lnTo>
                    <a:pt x="28" y="260"/>
                  </a:lnTo>
                  <a:lnTo>
                    <a:pt x="23" y="238"/>
                  </a:lnTo>
                  <a:lnTo>
                    <a:pt x="18" y="218"/>
                  </a:lnTo>
                  <a:lnTo>
                    <a:pt x="14" y="200"/>
                  </a:lnTo>
                  <a:lnTo>
                    <a:pt x="11" y="182"/>
                  </a:lnTo>
                  <a:lnTo>
                    <a:pt x="8" y="164"/>
                  </a:lnTo>
                  <a:lnTo>
                    <a:pt x="5" y="142"/>
                  </a:lnTo>
                  <a:lnTo>
                    <a:pt x="1" y="119"/>
                  </a:lnTo>
                  <a:lnTo>
                    <a:pt x="0" y="97"/>
                  </a:lnTo>
                  <a:lnTo>
                    <a:pt x="0" y="72"/>
                  </a:lnTo>
                  <a:lnTo>
                    <a:pt x="0" y="50"/>
                  </a:lnTo>
                  <a:lnTo>
                    <a:pt x="0" y="31"/>
                  </a:lnTo>
                  <a:lnTo>
                    <a:pt x="0" y="14"/>
                  </a:lnTo>
                  <a:lnTo>
                    <a:pt x="0" y="9"/>
                  </a:lnTo>
                  <a:lnTo>
                    <a:pt x="0" y="3"/>
                  </a:lnTo>
                  <a:lnTo>
                    <a:pt x="0" y="0"/>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36" name="Freeform 11"/>
            <p:cNvSpPr>
              <a:spLocks/>
            </p:cNvSpPr>
            <p:nvPr/>
          </p:nvSpPr>
          <p:spPr bwMode="auto">
            <a:xfrm>
              <a:off x="246" y="240"/>
              <a:ext cx="480" cy="9"/>
            </a:xfrm>
            <a:custGeom>
              <a:avLst/>
              <a:gdLst>
                <a:gd name="T0" fmla="*/ 480 w 480"/>
                <a:gd name="T1" fmla="*/ 16 h 8"/>
                <a:gd name="T2" fmla="*/ 478 w 480"/>
                <a:gd name="T3" fmla="*/ 0 h 8"/>
                <a:gd name="T4" fmla="*/ 0 w 480"/>
                <a:gd name="T5" fmla="*/ 0 h 8"/>
                <a:gd name="T6" fmla="*/ 0 w 480"/>
                <a:gd name="T7" fmla="*/ 20 h 8"/>
                <a:gd name="T8" fmla="*/ 478 w 480"/>
                <a:gd name="T9" fmla="*/ 20 h 8"/>
                <a:gd name="T10" fmla="*/ 480 w 480"/>
                <a:gd name="T11" fmla="*/ 16 h 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0" h="8">
                  <a:moveTo>
                    <a:pt x="480" y="6"/>
                  </a:moveTo>
                  <a:lnTo>
                    <a:pt x="478" y="0"/>
                  </a:lnTo>
                  <a:lnTo>
                    <a:pt x="0" y="0"/>
                  </a:lnTo>
                  <a:lnTo>
                    <a:pt x="0" y="8"/>
                  </a:lnTo>
                  <a:lnTo>
                    <a:pt x="478" y="8"/>
                  </a:lnTo>
                  <a:lnTo>
                    <a:pt x="480" y="6"/>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37" name="Freeform 12"/>
            <p:cNvSpPr>
              <a:spLocks/>
            </p:cNvSpPr>
            <p:nvPr/>
          </p:nvSpPr>
          <p:spPr bwMode="auto">
            <a:xfrm>
              <a:off x="721" y="248"/>
              <a:ext cx="7" cy="23"/>
            </a:xfrm>
            <a:custGeom>
              <a:avLst/>
              <a:gdLst>
                <a:gd name="T0" fmla="*/ 5 w 7"/>
                <a:gd name="T1" fmla="*/ 23 h 23"/>
                <a:gd name="T2" fmla="*/ 5 w 7"/>
                <a:gd name="T3" fmla="*/ 23 h 23"/>
                <a:gd name="T4" fmla="*/ 7 w 7"/>
                <a:gd name="T5" fmla="*/ 5 h 23"/>
                <a:gd name="T6" fmla="*/ 5 w 7"/>
                <a:gd name="T7" fmla="*/ 0 h 23"/>
                <a:gd name="T8" fmla="*/ 0 w 7"/>
                <a:gd name="T9" fmla="*/ 0 h 23"/>
                <a:gd name="T10" fmla="*/ 0 w 7"/>
                <a:gd name="T11" fmla="*/ 5 h 23"/>
                <a:gd name="T12" fmla="*/ 0 w 7"/>
                <a:gd name="T13" fmla="*/ 22 h 23"/>
                <a:gd name="T14" fmla="*/ 0 w 7"/>
                <a:gd name="T15" fmla="*/ 22 h 23"/>
                <a:gd name="T16" fmla="*/ 5 w 7"/>
                <a:gd name="T17" fmla="*/ 23 h 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 h="23">
                  <a:moveTo>
                    <a:pt x="5" y="23"/>
                  </a:moveTo>
                  <a:lnTo>
                    <a:pt x="5" y="23"/>
                  </a:lnTo>
                  <a:lnTo>
                    <a:pt x="7" y="5"/>
                  </a:lnTo>
                  <a:lnTo>
                    <a:pt x="5" y="0"/>
                  </a:lnTo>
                  <a:lnTo>
                    <a:pt x="0" y="0"/>
                  </a:lnTo>
                  <a:lnTo>
                    <a:pt x="0" y="5"/>
                  </a:lnTo>
                  <a:lnTo>
                    <a:pt x="0" y="22"/>
                  </a:lnTo>
                  <a:lnTo>
                    <a:pt x="5" y="23"/>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38" name="Freeform 13"/>
            <p:cNvSpPr>
              <a:spLocks/>
            </p:cNvSpPr>
            <p:nvPr/>
          </p:nvSpPr>
          <p:spPr bwMode="auto">
            <a:xfrm>
              <a:off x="711" y="269"/>
              <a:ext cx="16" cy="127"/>
            </a:xfrm>
            <a:custGeom>
              <a:avLst/>
              <a:gdLst>
                <a:gd name="T0" fmla="*/ 5 w 15"/>
                <a:gd name="T1" fmla="*/ 134 h 126"/>
                <a:gd name="T2" fmla="*/ 5 w 15"/>
                <a:gd name="T3" fmla="*/ 134 h 126"/>
                <a:gd name="T4" fmla="*/ 20 w 15"/>
                <a:gd name="T5" fmla="*/ 94 h 126"/>
                <a:gd name="T6" fmla="*/ 21 w 15"/>
                <a:gd name="T7" fmla="*/ 48 h 126"/>
                <a:gd name="T8" fmla="*/ 23 w 15"/>
                <a:gd name="T9" fmla="*/ 18 h 126"/>
                <a:gd name="T10" fmla="*/ 23 w 15"/>
                <a:gd name="T11" fmla="*/ 1 h 126"/>
                <a:gd name="T12" fmla="*/ 18 w 15"/>
                <a:gd name="T13" fmla="*/ 0 h 126"/>
                <a:gd name="T14" fmla="*/ 18 w 15"/>
                <a:gd name="T15" fmla="*/ 18 h 126"/>
                <a:gd name="T16" fmla="*/ 17 w 15"/>
                <a:gd name="T17" fmla="*/ 48 h 126"/>
                <a:gd name="T18" fmla="*/ 5 w 15"/>
                <a:gd name="T19" fmla="*/ 92 h 126"/>
                <a:gd name="T20" fmla="*/ 0 w 15"/>
                <a:gd name="T21" fmla="*/ 134 h 126"/>
                <a:gd name="T22" fmla="*/ 0 w 15"/>
                <a:gd name="T23" fmla="*/ 134 h 126"/>
                <a:gd name="T24" fmla="*/ 5 w 15"/>
                <a:gd name="T25" fmla="*/ 134 h 12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 h="126">
                  <a:moveTo>
                    <a:pt x="5" y="126"/>
                  </a:moveTo>
                  <a:lnTo>
                    <a:pt x="5" y="126"/>
                  </a:lnTo>
                  <a:lnTo>
                    <a:pt x="12" y="86"/>
                  </a:lnTo>
                  <a:lnTo>
                    <a:pt x="13" y="48"/>
                  </a:lnTo>
                  <a:lnTo>
                    <a:pt x="15" y="18"/>
                  </a:lnTo>
                  <a:lnTo>
                    <a:pt x="15" y="1"/>
                  </a:lnTo>
                  <a:lnTo>
                    <a:pt x="10" y="0"/>
                  </a:lnTo>
                  <a:lnTo>
                    <a:pt x="10" y="18"/>
                  </a:lnTo>
                  <a:lnTo>
                    <a:pt x="9" y="48"/>
                  </a:lnTo>
                  <a:lnTo>
                    <a:pt x="5" y="84"/>
                  </a:lnTo>
                  <a:lnTo>
                    <a:pt x="0" y="126"/>
                  </a:lnTo>
                  <a:lnTo>
                    <a:pt x="5" y="126"/>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39" name="Freeform 14"/>
            <p:cNvSpPr>
              <a:spLocks/>
            </p:cNvSpPr>
            <p:nvPr/>
          </p:nvSpPr>
          <p:spPr bwMode="auto">
            <a:xfrm>
              <a:off x="681" y="395"/>
              <a:ext cx="35" cy="138"/>
            </a:xfrm>
            <a:custGeom>
              <a:avLst/>
              <a:gdLst>
                <a:gd name="T0" fmla="*/ 6 w 34"/>
                <a:gd name="T1" fmla="*/ 131 h 139"/>
                <a:gd name="T2" fmla="*/ 6 w 34"/>
                <a:gd name="T3" fmla="*/ 131 h 139"/>
                <a:gd name="T4" fmla="*/ 26 w 34"/>
                <a:gd name="T5" fmla="*/ 91 h 139"/>
                <a:gd name="T6" fmla="*/ 32 w 34"/>
                <a:gd name="T7" fmla="*/ 67 h 139"/>
                <a:gd name="T8" fmla="*/ 37 w 34"/>
                <a:gd name="T9" fmla="*/ 36 h 139"/>
                <a:gd name="T10" fmla="*/ 42 w 34"/>
                <a:gd name="T11" fmla="*/ 0 h 139"/>
                <a:gd name="T12" fmla="*/ 37 w 34"/>
                <a:gd name="T13" fmla="*/ 0 h 139"/>
                <a:gd name="T14" fmla="*/ 32 w 34"/>
                <a:gd name="T15" fmla="*/ 34 h 139"/>
                <a:gd name="T16" fmla="*/ 27 w 34"/>
                <a:gd name="T17" fmla="*/ 65 h 139"/>
                <a:gd name="T18" fmla="*/ 13 w 34"/>
                <a:gd name="T19" fmla="*/ 89 h 139"/>
                <a:gd name="T20" fmla="*/ 0 w 34"/>
                <a:gd name="T21" fmla="*/ 131 h 139"/>
                <a:gd name="T22" fmla="*/ 0 w 34"/>
                <a:gd name="T23" fmla="*/ 131 h 139"/>
                <a:gd name="T24" fmla="*/ 6 w 34"/>
                <a:gd name="T25" fmla="*/ 131 h 1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4" h="139">
                  <a:moveTo>
                    <a:pt x="6" y="139"/>
                  </a:moveTo>
                  <a:lnTo>
                    <a:pt x="6" y="139"/>
                  </a:lnTo>
                  <a:lnTo>
                    <a:pt x="18" y="99"/>
                  </a:lnTo>
                  <a:lnTo>
                    <a:pt x="24" y="67"/>
                  </a:lnTo>
                  <a:lnTo>
                    <a:pt x="29" y="36"/>
                  </a:lnTo>
                  <a:lnTo>
                    <a:pt x="34" y="0"/>
                  </a:lnTo>
                  <a:lnTo>
                    <a:pt x="29" y="0"/>
                  </a:lnTo>
                  <a:lnTo>
                    <a:pt x="24" y="34"/>
                  </a:lnTo>
                  <a:lnTo>
                    <a:pt x="19" y="65"/>
                  </a:lnTo>
                  <a:lnTo>
                    <a:pt x="13" y="97"/>
                  </a:lnTo>
                  <a:lnTo>
                    <a:pt x="0" y="139"/>
                  </a:lnTo>
                  <a:lnTo>
                    <a:pt x="6" y="139"/>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40" name="Freeform 15"/>
            <p:cNvSpPr>
              <a:spLocks/>
            </p:cNvSpPr>
            <p:nvPr/>
          </p:nvSpPr>
          <p:spPr bwMode="auto">
            <a:xfrm>
              <a:off x="598" y="533"/>
              <a:ext cx="90" cy="189"/>
            </a:xfrm>
            <a:custGeom>
              <a:avLst/>
              <a:gdLst>
                <a:gd name="T0" fmla="*/ 5 w 90"/>
                <a:gd name="T1" fmla="*/ 189 h 189"/>
                <a:gd name="T2" fmla="*/ 5 w 90"/>
                <a:gd name="T3" fmla="*/ 189 h 189"/>
                <a:gd name="T4" fmla="*/ 18 w 90"/>
                <a:gd name="T5" fmla="*/ 168 h 189"/>
                <a:gd name="T6" fmla="*/ 30 w 90"/>
                <a:gd name="T7" fmla="*/ 144 h 189"/>
                <a:gd name="T8" fmla="*/ 43 w 90"/>
                <a:gd name="T9" fmla="*/ 119 h 189"/>
                <a:gd name="T10" fmla="*/ 54 w 90"/>
                <a:gd name="T11" fmla="*/ 97 h 189"/>
                <a:gd name="T12" fmla="*/ 64 w 90"/>
                <a:gd name="T13" fmla="*/ 74 h 189"/>
                <a:gd name="T14" fmla="*/ 72 w 90"/>
                <a:gd name="T15" fmla="*/ 50 h 189"/>
                <a:gd name="T16" fmla="*/ 82 w 90"/>
                <a:gd name="T17" fmla="*/ 27 h 189"/>
                <a:gd name="T18" fmla="*/ 90 w 90"/>
                <a:gd name="T19" fmla="*/ 0 h 189"/>
                <a:gd name="T20" fmla="*/ 84 w 90"/>
                <a:gd name="T21" fmla="*/ 0 h 189"/>
                <a:gd name="T22" fmla="*/ 77 w 90"/>
                <a:gd name="T23" fmla="*/ 23 h 189"/>
                <a:gd name="T24" fmla="*/ 67 w 90"/>
                <a:gd name="T25" fmla="*/ 49 h 189"/>
                <a:gd name="T26" fmla="*/ 58 w 90"/>
                <a:gd name="T27" fmla="*/ 70 h 189"/>
                <a:gd name="T28" fmla="*/ 48 w 90"/>
                <a:gd name="T29" fmla="*/ 94 h 189"/>
                <a:gd name="T30" fmla="*/ 38 w 90"/>
                <a:gd name="T31" fmla="*/ 119 h 189"/>
                <a:gd name="T32" fmla="*/ 26 w 90"/>
                <a:gd name="T33" fmla="*/ 141 h 189"/>
                <a:gd name="T34" fmla="*/ 13 w 90"/>
                <a:gd name="T35" fmla="*/ 164 h 189"/>
                <a:gd name="T36" fmla="*/ 0 w 90"/>
                <a:gd name="T37" fmla="*/ 188 h 189"/>
                <a:gd name="T38" fmla="*/ 0 w 90"/>
                <a:gd name="T39" fmla="*/ 188 h 189"/>
                <a:gd name="T40" fmla="*/ 5 w 90"/>
                <a:gd name="T41" fmla="*/ 189 h 18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0" h="189">
                  <a:moveTo>
                    <a:pt x="5" y="189"/>
                  </a:moveTo>
                  <a:lnTo>
                    <a:pt x="5" y="189"/>
                  </a:lnTo>
                  <a:lnTo>
                    <a:pt x="18" y="168"/>
                  </a:lnTo>
                  <a:lnTo>
                    <a:pt x="30" y="144"/>
                  </a:lnTo>
                  <a:lnTo>
                    <a:pt x="43" y="119"/>
                  </a:lnTo>
                  <a:lnTo>
                    <a:pt x="54" y="97"/>
                  </a:lnTo>
                  <a:lnTo>
                    <a:pt x="64" y="74"/>
                  </a:lnTo>
                  <a:lnTo>
                    <a:pt x="72" y="50"/>
                  </a:lnTo>
                  <a:lnTo>
                    <a:pt x="82" y="27"/>
                  </a:lnTo>
                  <a:lnTo>
                    <a:pt x="90" y="0"/>
                  </a:lnTo>
                  <a:lnTo>
                    <a:pt x="84" y="0"/>
                  </a:lnTo>
                  <a:lnTo>
                    <a:pt x="77" y="23"/>
                  </a:lnTo>
                  <a:lnTo>
                    <a:pt x="67" y="49"/>
                  </a:lnTo>
                  <a:lnTo>
                    <a:pt x="58" y="70"/>
                  </a:lnTo>
                  <a:lnTo>
                    <a:pt x="48" y="94"/>
                  </a:lnTo>
                  <a:lnTo>
                    <a:pt x="38" y="119"/>
                  </a:lnTo>
                  <a:lnTo>
                    <a:pt x="26" y="141"/>
                  </a:lnTo>
                  <a:lnTo>
                    <a:pt x="13" y="164"/>
                  </a:lnTo>
                  <a:lnTo>
                    <a:pt x="0" y="188"/>
                  </a:lnTo>
                  <a:lnTo>
                    <a:pt x="5" y="189"/>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41" name="Freeform 16"/>
            <p:cNvSpPr>
              <a:spLocks/>
            </p:cNvSpPr>
            <p:nvPr/>
          </p:nvSpPr>
          <p:spPr bwMode="auto">
            <a:xfrm>
              <a:off x="491" y="722"/>
              <a:ext cx="113" cy="142"/>
            </a:xfrm>
            <a:custGeom>
              <a:avLst/>
              <a:gdLst>
                <a:gd name="T0" fmla="*/ 2 w 113"/>
                <a:gd name="T1" fmla="*/ 142 h 142"/>
                <a:gd name="T2" fmla="*/ 3 w 113"/>
                <a:gd name="T3" fmla="*/ 140 h 142"/>
                <a:gd name="T4" fmla="*/ 16 w 113"/>
                <a:gd name="T5" fmla="*/ 129 h 142"/>
                <a:gd name="T6" fmla="*/ 44 w 113"/>
                <a:gd name="T7" fmla="*/ 95 h 142"/>
                <a:gd name="T8" fmla="*/ 62 w 113"/>
                <a:gd name="T9" fmla="*/ 74 h 142"/>
                <a:gd name="T10" fmla="*/ 80 w 113"/>
                <a:gd name="T11" fmla="*/ 50 h 142"/>
                <a:gd name="T12" fmla="*/ 97 w 113"/>
                <a:gd name="T13" fmla="*/ 27 h 142"/>
                <a:gd name="T14" fmla="*/ 113 w 113"/>
                <a:gd name="T15" fmla="*/ 1 h 142"/>
                <a:gd name="T16" fmla="*/ 108 w 113"/>
                <a:gd name="T17" fmla="*/ 0 h 142"/>
                <a:gd name="T18" fmla="*/ 92 w 113"/>
                <a:gd name="T19" fmla="*/ 21 h 142"/>
                <a:gd name="T20" fmla="*/ 75 w 113"/>
                <a:gd name="T21" fmla="*/ 46 h 142"/>
                <a:gd name="T22" fmla="*/ 57 w 113"/>
                <a:gd name="T23" fmla="*/ 70 h 142"/>
                <a:gd name="T24" fmla="*/ 39 w 113"/>
                <a:gd name="T25" fmla="*/ 90 h 142"/>
                <a:gd name="T26" fmla="*/ 13 w 113"/>
                <a:gd name="T27" fmla="*/ 124 h 142"/>
                <a:gd name="T28" fmla="*/ 0 w 113"/>
                <a:gd name="T29" fmla="*/ 137 h 142"/>
                <a:gd name="T30" fmla="*/ 3 w 113"/>
                <a:gd name="T31" fmla="*/ 137 h 142"/>
                <a:gd name="T32" fmla="*/ 2 w 113"/>
                <a:gd name="T33" fmla="*/ 142 h 1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13" h="142">
                  <a:moveTo>
                    <a:pt x="2" y="142"/>
                  </a:moveTo>
                  <a:lnTo>
                    <a:pt x="3" y="140"/>
                  </a:lnTo>
                  <a:lnTo>
                    <a:pt x="16" y="129"/>
                  </a:lnTo>
                  <a:lnTo>
                    <a:pt x="44" y="95"/>
                  </a:lnTo>
                  <a:lnTo>
                    <a:pt x="62" y="74"/>
                  </a:lnTo>
                  <a:lnTo>
                    <a:pt x="80" y="50"/>
                  </a:lnTo>
                  <a:lnTo>
                    <a:pt x="97" y="27"/>
                  </a:lnTo>
                  <a:lnTo>
                    <a:pt x="113" y="1"/>
                  </a:lnTo>
                  <a:lnTo>
                    <a:pt x="108" y="0"/>
                  </a:lnTo>
                  <a:lnTo>
                    <a:pt x="92" y="21"/>
                  </a:lnTo>
                  <a:lnTo>
                    <a:pt x="75" y="46"/>
                  </a:lnTo>
                  <a:lnTo>
                    <a:pt x="57" y="70"/>
                  </a:lnTo>
                  <a:lnTo>
                    <a:pt x="39" y="90"/>
                  </a:lnTo>
                  <a:lnTo>
                    <a:pt x="13" y="124"/>
                  </a:lnTo>
                  <a:lnTo>
                    <a:pt x="0" y="137"/>
                  </a:lnTo>
                  <a:lnTo>
                    <a:pt x="3" y="137"/>
                  </a:lnTo>
                  <a:lnTo>
                    <a:pt x="2" y="142"/>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42" name="Freeform 17"/>
            <p:cNvSpPr>
              <a:spLocks/>
            </p:cNvSpPr>
            <p:nvPr/>
          </p:nvSpPr>
          <p:spPr bwMode="auto">
            <a:xfrm>
              <a:off x="449" y="821"/>
              <a:ext cx="43" cy="43"/>
            </a:xfrm>
            <a:custGeom>
              <a:avLst/>
              <a:gdLst>
                <a:gd name="T0" fmla="*/ 0 w 44"/>
                <a:gd name="T1" fmla="*/ 5 h 43"/>
                <a:gd name="T2" fmla="*/ 0 w 44"/>
                <a:gd name="T3" fmla="*/ 5 h 43"/>
                <a:gd name="T4" fmla="*/ 22 w 44"/>
                <a:gd name="T5" fmla="*/ 29 h 43"/>
                <a:gd name="T6" fmla="*/ 35 w 44"/>
                <a:gd name="T7" fmla="*/ 43 h 43"/>
                <a:gd name="T8" fmla="*/ 36 w 44"/>
                <a:gd name="T9" fmla="*/ 38 h 43"/>
                <a:gd name="T10" fmla="*/ 22 w 44"/>
                <a:gd name="T11" fmla="*/ 23 h 43"/>
                <a:gd name="T12" fmla="*/ 5 w 44"/>
                <a:gd name="T13" fmla="*/ 0 h 43"/>
                <a:gd name="T14" fmla="*/ 5 w 44"/>
                <a:gd name="T15" fmla="*/ 0 h 43"/>
                <a:gd name="T16" fmla="*/ 0 w 44"/>
                <a:gd name="T17" fmla="*/ 5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4" h="43">
                  <a:moveTo>
                    <a:pt x="0" y="5"/>
                  </a:moveTo>
                  <a:lnTo>
                    <a:pt x="0" y="5"/>
                  </a:lnTo>
                  <a:lnTo>
                    <a:pt x="25" y="29"/>
                  </a:lnTo>
                  <a:lnTo>
                    <a:pt x="43" y="43"/>
                  </a:lnTo>
                  <a:lnTo>
                    <a:pt x="44" y="38"/>
                  </a:lnTo>
                  <a:lnTo>
                    <a:pt x="28" y="23"/>
                  </a:lnTo>
                  <a:lnTo>
                    <a:pt x="5" y="0"/>
                  </a:lnTo>
                  <a:lnTo>
                    <a:pt x="0" y="5"/>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43" name="Freeform 18"/>
            <p:cNvSpPr>
              <a:spLocks/>
            </p:cNvSpPr>
            <p:nvPr/>
          </p:nvSpPr>
          <p:spPr bwMode="auto">
            <a:xfrm>
              <a:off x="389" y="735"/>
              <a:ext cx="66" cy="91"/>
            </a:xfrm>
            <a:custGeom>
              <a:avLst/>
              <a:gdLst>
                <a:gd name="T0" fmla="*/ 0 w 66"/>
                <a:gd name="T1" fmla="*/ 4 h 90"/>
                <a:gd name="T2" fmla="*/ 0 w 66"/>
                <a:gd name="T3" fmla="*/ 4 h 90"/>
                <a:gd name="T4" fmla="*/ 13 w 66"/>
                <a:gd name="T5" fmla="*/ 27 h 90"/>
                <a:gd name="T6" fmla="*/ 27 w 66"/>
                <a:gd name="T7" fmla="*/ 53 h 90"/>
                <a:gd name="T8" fmla="*/ 35 w 66"/>
                <a:gd name="T9" fmla="*/ 69 h 90"/>
                <a:gd name="T10" fmla="*/ 45 w 66"/>
                <a:gd name="T11" fmla="*/ 78 h 90"/>
                <a:gd name="T12" fmla="*/ 54 w 66"/>
                <a:gd name="T13" fmla="*/ 91 h 90"/>
                <a:gd name="T14" fmla="*/ 61 w 66"/>
                <a:gd name="T15" fmla="*/ 98 h 90"/>
                <a:gd name="T16" fmla="*/ 66 w 66"/>
                <a:gd name="T17" fmla="*/ 93 h 90"/>
                <a:gd name="T18" fmla="*/ 59 w 66"/>
                <a:gd name="T19" fmla="*/ 86 h 90"/>
                <a:gd name="T20" fmla="*/ 48 w 66"/>
                <a:gd name="T21" fmla="*/ 73 h 90"/>
                <a:gd name="T22" fmla="*/ 40 w 66"/>
                <a:gd name="T23" fmla="*/ 64 h 90"/>
                <a:gd name="T24" fmla="*/ 30 w 66"/>
                <a:gd name="T25" fmla="*/ 43 h 90"/>
                <a:gd name="T26" fmla="*/ 18 w 66"/>
                <a:gd name="T27" fmla="*/ 25 h 90"/>
                <a:gd name="T28" fmla="*/ 5 w 66"/>
                <a:gd name="T29" fmla="*/ 0 h 90"/>
                <a:gd name="T30" fmla="*/ 5 w 66"/>
                <a:gd name="T31" fmla="*/ 0 h 90"/>
                <a:gd name="T32" fmla="*/ 0 w 66"/>
                <a:gd name="T33" fmla="*/ 4 h 9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6" h="90">
                  <a:moveTo>
                    <a:pt x="0" y="4"/>
                  </a:moveTo>
                  <a:lnTo>
                    <a:pt x="0" y="4"/>
                  </a:lnTo>
                  <a:lnTo>
                    <a:pt x="13" y="27"/>
                  </a:lnTo>
                  <a:lnTo>
                    <a:pt x="27" y="45"/>
                  </a:lnTo>
                  <a:lnTo>
                    <a:pt x="35" y="61"/>
                  </a:lnTo>
                  <a:lnTo>
                    <a:pt x="45" y="70"/>
                  </a:lnTo>
                  <a:lnTo>
                    <a:pt x="54" y="83"/>
                  </a:lnTo>
                  <a:lnTo>
                    <a:pt x="61" y="90"/>
                  </a:lnTo>
                  <a:lnTo>
                    <a:pt x="66" y="85"/>
                  </a:lnTo>
                  <a:lnTo>
                    <a:pt x="59" y="78"/>
                  </a:lnTo>
                  <a:lnTo>
                    <a:pt x="48" y="65"/>
                  </a:lnTo>
                  <a:lnTo>
                    <a:pt x="40" y="56"/>
                  </a:lnTo>
                  <a:lnTo>
                    <a:pt x="30" y="43"/>
                  </a:lnTo>
                  <a:lnTo>
                    <a:pt x="18" y="25"/>
                  </a:lnTo>
                  <a:lnTo>
                    <a:pt x="5" y="0"/>
                  </a:lnTo>
                  <a:lnTo>
                    <a:pt x="0" y="4"/>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44" name="Freeform 19"/>
            <p:cNvSpPr>
              <a:spLocks/>
            </p:cNvSpPr>
            <p:nvPr/>
          </p:nvSpPr>
          <p:spPr bwMode="auto">
            <a:xfrm>
              <a:off x="290" y="565"/>
              <a:ext cx="104" cy="174"/>
            </a:xfrm>
            <a:custGeom>
              <a:avLst/>
              <a:gdLst>
                <a:gd name="T0" fmla="*/ 0 w 103"/>
                <a:gd name="T1" fmla="*/ 4 h 174"/>
                <a:gd name="T2" fmla="*/ 0 w 103"/>
                <a:gd name="T3" fmla="*/ 4 h 174"/>
                <a:gd name="T4" fmla="*/ 11 w 103"/>
                <a:gd name="T5" fmla="*/ 36 h 174"/>
                <a:gd name="T6" fmla="*/ 23 w 103"/>
                <a:gd name="T7" fmla="*/ 62 h 174"/>
                <a:gd name="T8" fmla="*/ 34 w 103"/>
                <a:gd name="T9" fmla="*/ 82 h 174"/>
                <a:gd name="T10" fmla="*/ 44 w 103"/>
                <a:gd name="T11" fmla="*/ 98 h 174"/>
                <a:gd name="T12" fmla="*/ 65 w 103"/>
                <a:gd name="T13" fmla="*/ 114 h 174"/>
                <a:gd name="T14" fmla="*/ 78 w 103"/>
                <a:gd name="T15" fmla="*/ 130 h 174"/>
                <a:gd name="T16" fmla="*/ 90 w 103"/>
                <a:gd name="T17" fmla="*/ 150 h 174"/>
                <a:gd name="T18" fmla="*/ 106 w 103"/>
                <a:gd name="T19" fmla="*/ 174 h 174"/>
                <a:gd name="T20" fmla="*/ 111 w 103"/>
                <a:gd name="T21" fmla="*/ 170 h 174"/>
                <a:gd name="T22" fmla="*/ 96 w 103"/>
                <a:gd name="T23" fmla="*/ 147 h 174"/>
                <a:gd name="T24" fmla="*/ 82 w 103"/>
                <a:gd name="T25" fmla="*/ 127 h 174"/>
                <a:gd name="T26" fmla="*/ 70 w 103"/>
                <a:gd name="T27" fmla="*/ 110 h 174"/>
                <a:gd name="T28" fmla="*/ 51 w 103"/>
                <a:gd name="T29" fmla="*/ 96 h 174"/>
                <a:gd name="T30" fmla="*/ 39 w 103"/>
                <a:gd name="T31" fmla="*/ 78 h 174"/>
                <a:gd name="T32" fmla="*/ 28 w 103"/>
                <a:gd name="T33" fmla="*/ 58 h 174"/>
                <a:gd name="T34" fmla="*/ 18 w 103"/>
                <a:gd name="T35" fmla="*/ 35 h 174"/>
                <a:gd name="T36" fmla="*/ 6 w 103"/>
                <a:gd name="T37" fmla="*/ 0 h 174"/>
                <a:gd name="T38" fmla="*/ 6 w 103"/>
                <a:gd name="T39" fmla="*/ 0 h 174"/>
                <a:gd name="T40" fmla="*/ 0 w 103"/>
                <a:gd name="T41" fmla="*/ 4 h 17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3" h="174">
                  <a:moveTo>
                    <a:pt x="0" y="4"/>
                  </a:moveTo>
                  <a:lnTo>
                    <a:pt x="0" y="4"/>
                  </a:lnTo>
                  <a:lnTo>
                    <a:pt x="11" y="36"/>
                  </a:lnTo>
                  <a:lnTo>
                    <a:pt x="23" y="62"/>
                  </a:lnTo>
                  <a:lnTo>
                    <a:pt x="34" y="82"/>
                  </a:lnTo>
                  <a:lnTo>
                    <a:pt x="44" y="98"/>
                  </a:lnTo>
                  <a:lnTo>
                    <a:pt x="57" y="114"/>
                  </a:lnTo>
                  <a:lnTo>
                    <a:pt x="70" y="130"/>
                  </a:lnTo>
                  <a:lnTo>
                    <a:pt x="82" y="150"/>
                  </a:lnTo>
                  <a:lnTo>
                    <a:pt x="98" y="174"/>
                  </a:lnTo>
                  <a:lnTo>
                    <a:pt x="103" y="170"/>
                  </a:lnTo>
                  <a:lnTo>
                    <a:pt x="88" y="147"/>
                  </a:lnTo>
                  <a:lnTo>
                    <a:pt x="74" y="127"/>
                  </a:lnTo>
                  <a:lnTo>
                    <a:pt x="62" y="110"/>
                  </a:lnTo>
                  <a:lnTo>
                    <a:pt x="51" y="96"/>
                  </a:lnTo>
                  <a:lnTo>
                    <a:pt x="39" y="78"/>
                  </a:lnTo>
                  <a:lnTo>
                    <a:pt x="28" y="58"/>
                  </a:lnTo>
                  <a:lnTo>
                    <a:pt x="18" y="35"/>
                  </a:lnTo>
                  <a:lnTo>
                    <a:pt x="6" y="0"/>
                  </a:lnTo>
                  <a:lnTo>
                    <a:pt x="0" y="4"/>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45" name="Freeform 20"/>
            <p:cNvSpPr>
              <a:spLocks/>
            </p:cNvSpPr>
            <p:nvPr/>
          </p:nvSpPr>
          <p:spPr bwMode="auto">
            <a:xfrm>
              <a:off x="246" y="390"/>
              <a:ext cx="50" cy="180"/>
            </a:xfrm>
            <a:custGeom>
              <a:avLst/>
              <a:gdLst>
                <a:gd name="T0" fmla="*/ 0 w 50"/>
                <a:gd name="T1" fmla="*/ 0 h 181"/>
                <a:gd name="T2" fmla="*/ 1 w 50"/>
                <a:gd name="T3" fmla="*/ 0 h 181"/>
                <a:gd name="T4" fmla="*/ 8 w 50"/>
                <a:gd name="T5" fmla="*/ 42 h 181"/>
                <a:gd name="T6" fmla="*/ 14 w 50"/>
                <a:gd name="T7" fmla="*/ 76 h 181"/>
                <a:gd name="T8" fmla="*/ 26 w 50"/>
                <a:gd name="T9" fmla="*/ 112 h 181"/>
                <a:gd name="T10" fmla="*/ 44 w 50"/>
                <a:gd name="T11" fmla="*/ 173 h 181"/>
                <a:gd name="T12" fmla="*/ 50 w 50"/>
                <a:gd name="T13" fmla="*/ 169 h 181"/>
                <a:gd name="T14" fmla="*/ 31 w 50"/>
                <a:gd name="T15" fmla="*/ 110 h 181"/>
                <a:gd name="T16" fmla="*/ 21 w 50"/>
                <a:gd name="T17" fmla="*/ 76 h 181"/>
                <a:gd name="T18" fmla="*/ 13 w 50"/>
                <a:gd name="T19" fmla="*/ 40 h 181"/>
                <a:gd name="T20" fmla="*/ 8 w 50"/>
                <a:gd name="T21" fmla="*/ 0 h 181"/>
                <a:gd name="T22" fmla="*/ 8 w 50"/>
                <a:gd name="T23" fmla="*/ 0 h 181"/>
                <a:gd name="T24" fmla="*/ 0 w 50"/>
                <a:gd name="T25" fmla="*/ 0 h 18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0" h="181">
                  <a:moveTo>
                    <a:pt x="0" y="0"/>
                  </a:moveTo>
                  <a:lnTo>
                    <a:pt x="1" y="0"/>
                  </a:lnTo>
                  <a:lnTo>
                    <a:pt x="8" y="42"/>
                  </a:lnTo>
                  <a:lnTo>
                    <a:pt x="14" y="76"/>
                  </a:lnTo>
                  <a:lnTo>
                    <a:pt x="26" y="120"/>
                  </a:lnTo>
                  <a:lnTo>
                    <a:pt x="44" y="181"/>
                  </a:lnTo>
                  <a:lnTo>
                    <a:pt x="50" y="177"/>
                  </a:lnTo>
                  <a:lnTo>
                    <a:pt x="31" y="118"/>
                  </a:lnTo>
                  <a:lnTo>
                    <a:pt x="21" y="76"/>
                  </a:lnTo>
                  <a:lnTo>
                    <a:pt x="13" y="40"/>
                  </a:lnTo>
                  <a:lnTo>
                    <a:pt x="8" y="0"/>
                  </a:lnTo>
                  <a:lnTo>
                    <a:pt x="0" y="0"/>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46" name="Freeform 21"/>
            <p:cNvSpPr>
              <a:spLocks/>
            </p:cNvSpPr>
            <p:nvPr/>
          </p:nvSpPr>
          <p:spPr bwMode="auto">
            <a:xfrm>
              <a:off x="241" y="240"/>
              <a:ext cx="12" cy="149"/>
            </a:xfrm>
            <a:custGeom>
              <a:avLst/>
              <a:gdLst>
                <a:gd name="T0" fmla="*/ 4 w 12"/>
                <a:gd name="T1" fmla="*/ 0 h 148"/>
                <a:gd name="T2" fmla="*/ 0 w 12"/>
                <a:gd name="T3" fmla="*/ 6 h 148"/>
                <a:gd name="T4" fmla="*/ 0 w 12"/>
                <a:gd name="T5" fmla="*/ 19 h 148"/>
                <a:gd name="T6" fmla="*/ 0 w 12"/>
                <a:gd name="T7" fmla="*/ 56 h 148"/>
                <a:gd name="T8" fmla="*/ 2 w 12"/>
                <a:gd name="T9" fmla="*/ 111 h 148"/>
                <a:gd name="T10" fmla="*/ 4 w 12"/>
                <a:gd name="T11" fmla="*/ 156 h 148"/>
                <a:gd name="T12" fmla="*/ 12 w 12"/>
                <a:gd name="T13" fmla="*/ 156 h 148"/>
                <a:gd name="T14" fmla="*/ 7 w 12"/>
                <a:gd name="T15" fmla="*/ 111 h 148"/>
                <a:gd name="T16" fmla="*/ 5 w 12"/>
                <a:gd name="T17" fmla="*/ 56 h 148"/>
                <a:gd name="T18" fmla="*/ 5 w 12"/>
                <a:gd name="T19" fmla="*/ 19 h 148"/>
                <a:gd name="T20" fmla="*/ 5 w 12"/>
                <a:gd name="T21" fmla="*/ 6 h 148"/>
                <a:gd name="T22" fmla="*/ 4 w 12"/>
                <a:gd name="T23" fmla="*/ 8 h 148"/>
                <a:gd name="T24" fmla="*/ 4 w 12"/>
                <a:gd name="T25" fmla="*/ 0 h 148"/>
                <a:gd name="T26" fmla="*/ 0 w 12"/>
                <a:gd name="T27" fmla="*/ 0 h 148"/>
                <a:gd name="T28" fmla="*/ 0 w 12"/>
                <a:gd name="T29" fmla="*/ 6 h 148"/>
                <a:gd name="T30" fmla="*/ 4 w 12"/>
                <a:gd name="T31" fmla="*/ 0 h 1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 h="148">
                  <a:moveTo>
                    <a:pt x="4" y="0"/>
                  </a:moveTo>
                  <a:lnTo>
                    <a:pt x="0" y="6"/>
                  </a:lnTo>
                  <a:lnTo>
                    <a:pt x="0" y="19"/>
                  </a:lnTo>
                  <a:lnTo>
                    <a:pt x="0" y="56"/>
                  </a:lnTo>
                  <a:lnTo>
                    <a:pt x="2" y="103"/>
                  </a:lnTo>
                  <a:lnTo>
                    <a:pt x="4" y="148"/>
                  </a:lnTo>
                  <a:lnTo>
                    <a:pt x="12" y="148"/>
                  </a:lnTo>
                  <a:lnTo>
                    <a:pt x="7" y="103"/>
                  </a:lnTo>
                  <a:lnTo>
                    <a:pt x="5" y="56"/>
                  </a:lnTo>
                  <a:lnTo>
                    <a:pt x="5" y="19"/>
                  </a:lnTo>
                  <a:lnTo>
                    <a:pt x="5" y="6"/>
                  </a:lnTo>
                  <a:lnTo>
                    <a:pt x="4" y="8"/>
                  </a:lnTo>
                  <a:lnTo>
                    <a:pt x="4" y="0"/>
                  </a:lnTo>
                  <a:lnTo>
                    <a:pt x="0" y="0"/>
                  </a:lnTo>
                  <a:lnTo>
                    <a:pt x="0" y="6"/>
                  </a:lnTo>
                  <a:lnTo>
                    <a:pt x="4" y="0"/>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47" name="Freeform 22"/>
            <p:cNvSpPr>
              <a:spLocks/>
            </p:cNvSpPr>
            <p:nvPr/>
          </p:nvSpPr>
          <p:spPr bwMode="auto">
            <a:xfrm>
              <a:off x="146" y="197"/>
              <a:ext cx="514" cy="654"/>
            </a:xfrm>
            <a:custGeom>
              <a:avLst/>
              <a:gdLst>
                <a:gd name="T0" fmla="*/ 510 w 514"/>
                <a:gd name="T1" fmla="*/ 2 h 655"/>
                <a:gd name="T2" fmla="*/ 511 w 514"/>
                <a:gd name="T3" fmla="*/ 0 h 655"/>
                <a:gd name="T4" fmla="*/ 513 w 514"/>
                <a:gd name="T5" fmla="*/ 2 h 655"/>
                <a:gd name="T6" fmla="*/ 513 w 514"/>
                <a:gd name="T7" fmla="*/ 17 h 655"/>
                <a:gd name="T8" fmla="*/ 508 w 514"/>
                <a:gd name="T9" fmla="*/ 60 h 655"/>
                <a:gd name="T10" fmla="*/ 506 w 514"/>
                <a:gd name="T11" fmla="*/ 105 h 655"/>
                <a:gd name="T12" fmla="*/ 503 w 514"/>
                <a:gd name="T13" fmla="*/ 141 h 655"/>
                <a:gd name="T14" fmla="*/ 498 w 514"/>
                <a:gd name="T15" fmla="*/ 181 h 655"/>
                <a:gd name="T16" fmla="*/ 492 w 514"/>
                <a:gd name="T17" fmla="*/ 215 h 655"/>
                <a:gd name="T18" fmla="*/ 485 w 514"/>
                <a:gd name="T19" fmla="*/ 249 h 655"/>
                <a:gd name="T20" fmla="*/ 475 w 514"/>
                <a:gd name="T21" fmla="*/ 287 h 655"/>
                <a:gd name="T22" fmla="*/ 464 w 514"/>
                <a:gd name="T23" fmla="*/ 330 h 655"/>
                <a:gd name="T24" fmla="*/ 441 w 514"/>
                <a:gd name="T25" fmla="*/ 400 h 655"/>
                <a:gd name="T26" fmla="*/ 421 w 514"/>
                <a:gd name="T27" fmla="*/ 447 h 655"/>
                <a:gd name="T28" fmla="*/ 396 w 514"/>
                <a:gd name="T29" fmla="*/ 496 h 655"/>
                <a:gd name="T30" fmla="*/ 359 w 514"/>
                <a:gd name="T31" fmla="*/ 548 h 655"/>
                <a:gd name="T32" fmla="*/ 316 w 514"/>
                <a:gd name="T33" fmla="*/ 597 h 655"/>
                <a:gd name="T34" fmla="*/ 280 w 514"/>
                <a:gd name="T35" fmla="*/ 633 h 655"/>
                <a:gd name="T36" fmla="*/ 269 w 514"/>
                <a:gd name="T37" fmla="*/ 644 h 655"/>
                <a:gd name="T38" fmla="*/ 265 w 514"/>
                <a:gd name="T39" fmla="*/ 647 h 655"/>
                <a:gd name="T40" fmla="*/ 259 w 514"/>
                <a:gd name="T41" fmla="*/ 642 h 655"/>
                <a:gd name="T42" fmla="*/ 247 w 514"/>
                <a:gd name="T43" fmla="*/ 633 h 655"/>
                <a:gd name="T44" fmla="*/ 226 w 514"/>
                <a:gd name="T45" fmla="*/ 617 h 655"/>
                <a:gd name="T46" fmla="*/ 218 w 514"/>
                <a:gd name="T47" fmla="*/ 608 h 655"/>
                <a:gd name="T48" fmla="*/ 206 w 514"/>
                <a:gd name="T49" fmla="*/ 592 h 655"/>
                <a:gd name="T50" fmla="*/ 185 w 514"/>
                <a:gd name="T51" fmla="*/ 568 h 655"/>
                <a:gd name="T52" fmla="*/ 160 w 514"/>
                <a:gd name="T53" fmla="*/ 530 h 655"/>
                <a:gd name="T54" fmla="*/ 116 w 514"/>
                <a:gd name="T55" fmla="*/ 454 h 655"/>
                <a:gd name="T56" fmla="*/ 82 w 514"/>
                <a:gd name="T57" fmla="*/ 382 h 655"/>
                <a:gd name="T58" fmla="*/ 65 w 514"/>
                <a:gd name="T59" fmla="*/ 341 h 655"/>
                <a:gd name="T60" fmla="*/ 47 w 514"/>
                <a:gd name="T61" fmla="*/ 293 h 655"/>
                <a:gd name="T62" fmla="*/ 24 w 514"/>
                <a:gd name="T63" fmla="*/ 206 h 655"/>
                <a:gd name="T64" fmla="*/ 11 w 514"/>
                <a:gd name="T65" fmla="*/ 132 h 655"/>
                <a:gd name="T66" fmla="*/ 5 w 514"/>
                <a:gd name="T67" fmla="*/ 82 h 655"/>
                <a:gd name="T68" fmla="*/ 1 w 514"/>
                <a:gd name="T69" fmla="*/ 35 h 655"/>
                <a:gd name="T70" fmla="*/ 0 w 514"/>
                <a:gd name="T71" fmla="*/ 11 h 655"/>
                <a:gd name="T72" fmla="*/ 1 w 514"/>
                <a:gd name="T73" fmla="*/ 2 h 65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14" h="655">
                  <a:moveTo>
                    <a:pt x="1" y="2"/>
                  </a:moveTo>
                  <a:lnTo>
                    <a:pt x="510" y="2"/>
                  </a:lnTo>
                  <a:lnTo>
                    <a:pt x="511" y="2"/>
                  </a:lnTo>
                  <a:lnTo>
                    <a:pt x="511" y="0"/>
                  </a:lnTo>
                  <a:lnTo>
                    <a:pt x="513" y="0"/>
                  </a:lnTo>
                  <a:lnTo>
                    <a:pt x="513" y="2"/>
                  </a:lnTo>
                  <a:lnTo>
                    <a:pt x="514" y="8"/>
                  </a:lnTo>
                  <a:lnTo>
                    <a:pt x="513" y="17"/>
                  </a:lnTo>
                  <a:lnTo>
                    <a:pt x="511" y="29"/>
                  </a:lnTo>
                  <a:lnTo>
                    <a:pt x="508" y="60"/>
                  </a:lnTo>
                  <a:lnTo>
                    <a:pt x="508" y="89"/>
                  </a:lnTo>
                  <a:lnTo>
                    <a:pt x="506" y="105"/>
                  </a:lnTo>
                  <a:lnTo>
                    <a:pt x="505" y="121"/>
                  </a:lnTo>
                  <a:lnTo>
                    <a:pt x="503" y="141"/>
                  </a:lnTo>
                  <a:lnTo>
                    <a:pt x="500" y="161"/>
                  </a:lnTo>
                  <a:lnTo>
                    <a:pt x="498" y="181"/>
                  </a:lnTo>
                  <a:lnTo>
                    <a:pt x="495" y="199"/>
                  </a:lnTo>
                  <a:lnTo>
                    <a:pt x="492" y="215"/>
                  </a:lnTo>
                  <a:lnTo>
                    <a:pt x="490" y="231"/>
                  </a:lnTo>
                  <a:lnTo>
                    <a:pt x="485" y="249"/>
                  </a:lnTo>
                  <a:lnTo>
                    <a:pt x="480" y="267"/>
                  </a:lnTo>
                  <a:lnTo>
                    <a:pt x="475" y="287"/>
                  </a:lnTo>
                  <a:lnTo>
                    <a:pt x="469" y="311"/>
                  </a:lnTo>
                  <a:lnTo>
                    <a:pt x="464" y="338"/>
                  </a:lnTo>
                  <a:lnTo>
                    <a:pt x="455" y="361"/>
                  </a:lnTo>
                  <a:lnTo>
                    <a:pt x="441" y="408"/>
                  </a:lnTo>
                  <a:lnTo>
                    <a:pt x="433" y="432"/>
                  </a:lnTo>
                  <a:lnTo>
                    <a:pt x="421" y="455"/>
                  </a:lnTo>
                  <a:lnTo>
                    <a:pt x="410" y="479"/>
                  </a:lnTo>
                  <a:lnTo>
                    <a:pt x="396" y="504"/>
                  </a:lnTo>
                  <a:lnTo>
                    <a:pt x="380" y="529"/>
                  </a:lnTo>
                  <a:lnTo>
                    <a:pt x="359" y="556"/>
                  </a:lnTo>
                  <a:lnTo>
                    <a:pt x="337" y="581"/>
                  </a:lnTo>
                  <a:lnTo>
                    <a:pt x="316" y="605"/>
                  </a:lnTo>
                  <a:lnTo>
                    <a:pt x="295" y="625"/>
                  </a:lnTo>
                  <a:lnTo>
                    <a:pt x="280" y="641"/>
                  </a:lnTo>
                  <a:lnTo>
                    <a:pt x="273" y="646"/>
                  </a:lnTo>
                  <a:lnTo>
                    <a:pt x="269" y="652"/>
                  </a:lnTo>
                  <a:lnTo>
                    <a:pt x="267" y="654"/>
                  </a:lnTo>
                  <a:lnTo>
                    <a:pt x="265" y="655"/>
                  </a:lnTo>
                  <a:lnTo>
                    <a:pt x="264" y="654"/>
                  </a:lnTo>
                  <a:lnTo>
                    <a:pt x="259" y="650"/>
                  </a:lnTo>
                  <a:lnTo>
                    <a:pt x="254" y="646"/>
                  </a:lnTo>
                  <a:lnTo>
                    <a:pt x="247" y="641"/>
                  </a:lnTo>
                  <a:lnTo>
                    <a:pt x="232" y="630"/>
                  </a:lnTo>
                  <a:lnTo>
                    <a:pt x="226" y="625"/>
                  </a:lnTo>
                  <a:lnTo>
                    <a:pt x="223" y="619"/>
                  </a:lnTo>
                  <a:lnTo>
                    <a:pt x="218" y="616"/>
                  </a:lnTo>
                  <a:lnTo>
                    <a:pt x="213" y="609"/>
                  </a:lnTo>
                  <a:lnTo>
                    <a:pt x="206" y="600"/>
                  </a:lnTo>
                  <a:lnTo>
                    <a:pt x="196" y="589"/>
                  </a:lnTo>
                  <a:lnTo>
                    <a:pt x="185" y="576"/>
                  </a:lnTo>
                  <a:lnTo>
                    <a:pt x="173" y="558"/>
                  </a:lnTo>
                  <a:lnTo>
                    <a:pt x="160" y="538"/>
                  </a:lnTo>
                  <a:lnTo>
                    <a:pt x="144" y="515"/>
                  </a:lnTo>
                  <a:lnTo>
                    <a:pt x="116" y="462"/>
                  </a:lnTo>
                  <a:lnTo>
                    <a:pt x="91" y="414"/>
                  </a:lnTo>
                  <a:lnTo>
                    <a:pt x="82" y="390"/>
                  </a:lnTo>
                  <a:lnTo>
                    <a:pt x="72" y="369"/>
                  </a:lnTo>
                  <a:lnTo>
                    <a:pt x="65" y="349"/>
                  </a:lnTo>
                  <a:lnTo>
                    <a:pt x="57" y="331"/>
                  </a:lnTo>
                  <a:lnTo>
                    <a:pt x="47" y="293"/>
                  </a:lnTo>
                  <a:lnTo>
                    <a:pt x="36" y="251"/>
                  </a:lnTo>
                  <a:lnTo>
                    <a:pt x="24" y="206"/>
                  </a:lnTo>
                  <a:lnTo>
                    <a:pt x="16" y="157"/>
                  </a:lnTo>
                  <a:lnTo>
                    <a:pt x="11" y="132"/>
                  </a:lnTo>
                  <a:lnTo>
                    <a:pt x="8" y="107"/>
                  </a:lnTo>
                  <a:lnTo>
                    <a:pt x="5" y="82"/>
                  </a:lnTo>
                  <a:lnTo>
                    <a:pt x="3" y="56"/>
                  </a:lnTo>
                  <a:lnTo>
                    <a:pt x="1" y="35"/>
                  </a:lnTo>
                  <a:lnTo>
                    <a:pt x="0" y="17"/>
                  </a:lnTo>
                  <a:lnTo>
                    <a:pt x="0" y="11"/>
                  </a:lnTo>
                  <a:lnTo>
                    <a:pt x="0" y="6"/>
                  </a:lnTo>
                  <a:lnTo>
                    <a:pt x="1" y="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48" name="Freeform 23"/>
            <p:cNvSpPr>
              <a:spLocks/>
            </p:cNvSpPr>
            <p:nvPr/>
          </p:nvSpPr>
          <p:spPr bwMode="auto">
            <a:xfrm>
              <a:off x="148" y="199"/>
              <a:ext cx="184" cy="174"/>
            </a:xfrm>
            <a:custGeom>
              <a:avLst/>
              <a:gdLst>
                <a:gd name="T0" fmla="*/ 17 w 184"/>
                <a:gd name="T1" fmla="*/ 0 h 175"/>
                <a:gd name="T2" fmla="*/ 184 w 184"/>
                <a:gd name="T3" fmla="*/ 0 h 175"/>
                <a:gd name="T4" fmla="*/ 182 w 184"/>
                <a:gd name="T5" fmla="*/ 167 h 175"/>
                <a:gd name="T6" fmla="*/ 15 w 184"/>
                <a:gd name="T7" fmla="*/ 167 h 175"/>
                <a:gd name="T8" fmla="*/ 15 w 184"/>
                <a:gd name="T9" fmla="*/ 167 h 175"/>
                <a:gd name="T10" fmla="*/ 17 w 184"/>
                <a:gd name="T11" fmla="*/ 167 h 175"/>
                <a:gd name="T12" fmla="*/ 18 w 184"/>
                <a:gd name="T13" fmla="*/ 164 h 175"/>
                <a:gd name="T14" fmla="*/ 17 w 184"/>
                <a:gd name="T15" fmla="*/ 160 h 175"/>
                <a:gd name="T16" fmla="*/ 15 w 184"/>
                <a:gd name="T17" fmla="*/ 153 h 175"/>
                <a:gd name="T18" fmla="*/ 15 w 184"/>
                <a:gd name="T19" fmla="*/ 149 h 175"/>
                <a:gd name="T20" fmla="*/ 15 w 184"/>
                <a:gd name="T21" fmla="*/ 146 h 175"/>
                <a:gd name="T22" fmla="*/ 15 w 184"/>
                <a:gd name="T23" fmla="*/ 140 h 175"/>
                <a:gd name="T24" fmla="*/ 13 w 184"/>
                <a:gd name="T25" fmla="*/ 131 h 175"/>
                <a:gd name="T26" fmla="*/ 12 w 184"/>
                <a:gd name="T27" fmla="*/ 124 h 175"/>
                <a:gd name="T28" fmla="*/ 10 w 184"/>
                <a:gd name="T29" fmla="*/ 115 h 175"/>
                <a:gd name="T30" fmla="*/ 8 w 184"/>
                <a:gd name="T31" fmla="*/ 104 h 175"/>
                <a:gd name="T32" fmla="*/ 8 w 184"/>
                <a:gd name="T33" fmla="*/ 95 h 175"/>
                <a:gd name="T34" fmla="*/ 7 w 184"/>
                <a:gd name="T35" fmla="*/ 87 h 175"/>
                <a:gd name="T36" fmla="*/ 5 w 184"/>
                <a:gd name="T37" fmla="*/ 85 h 175"/>
                <a:gd name="T38" fmla="*/ 2 w 184"/>
                <a:gd name="T39" fmla="*/ 65 h 175"/>
                <a:gd name="T40" fmla="*/ 2 w 184"/>
                <a:gd name="T41" fmla="*/ 45 h 175"/>
                <a:gd name="T42" fmla="*/ 2 w 184"/>
                <a:gd name="T43" fmla="*/ 40 h 175"/>
                <a:gd name="T44" fmla="*/ 2 w 184"/>
                <a:gd name="T45" fmla="*/ 33 h 175"/>
                <a:gd name="T46" fmla="*/ 2 w 184"/>
                <a:gd name="T47" fmla="*/ 20 h 175"/>
                <a:gd name="T48" fmla="*/ 0 w 184"/>
                <a:gd name="T49" fmla="*/ 11 h 175"/>
                <a:gd name="T50" fmla="*/ 0 w 184"/>
                <a:gd name="T51" fmla="*/ 6 h 175"/>
                <a:gd name="T52" fmla="*/ 0 w 184"/>
                <a:gd name="T53" fmla="*/ 2 h 175"/>
                <a:gd name="T54" fmla="*/ 0 w 184"/>
                <a:gd name="T55" fmla="*/ 0 h 175"/>
                <a:gd name="T56" fmla="*/ 17 w 184"/>
                <a:gd name="T57" fmla="*/ 0 h 17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84" h="175">
                  <a:moveTo>
                    <a:pt x="17" y="0"/>
                  </a:moveTo>
                  <a:lnTo>
                    <a:pt x="184" y="0"/>
                  </a:lnTo>
                  <a:lnTo>
                    <a:pt x="182" y="175"/>
                  </a:lnTo>
                  <a:lnTo>
                    <a:pt x="15" y="175"/>
                  </a:lnTo>
                  <a:lnTo>
                    <a:pt x="17" y="175"/>
                  </a:lnTo>
                  <a:lnTo>
                    <a:pt x="18" y="172"/>
                  </a:lnTo>
                  <a:lnTo>
                    <a:pt x="17" y="168"/>
                  </a:lnTo>
                  <a:lnTo>
                    <a:pt x="15" y="161"/>
                  </a:lnTo>
                  <a:lnTo>
                    <a:pt x="15" y="157"/>
                  </a:lnTo>
                  <a:lnTo>
                    <a:pt x="15" y="154"/>
                  </a:lnTo>
                  <a:lnTo>
                    <a:pt x="15" y="148"/>
                  </a:lnTo>
                  <a:lnTo>
                    <a:pt x="13" y="139"/>
                  </a:lnTo>
                  <a:lnTo>
                    <a:pt x="12" y="132"/>
                  </a:lnTo>
                  <a:lnTo>
                    <a:pt x="10" y="123"/>
                  </a:lnTo>
                  <a:lnTo>
                    <a:pt x="8" y="112"/>
                  </a:lnTo>
                  <a:lnTo>
                    <a:pt x="8" y="103"/>
                  </a:lnTo>
                  <a:lnTo>
                    <a:pt x="7" y="94"/>
                  </a:lnTo>
                  <a:lnTo>
                    <a:pt x="5" y="85"/>
                  </a:lnTo>
                  <a:lnTo>
                    <a:pt x="2" y="65"/>
                  </a:lnTo>
                  <a:lnTo>
                    <a:pt x="2" y="45"/>
                  </a:lnTo>
                  <a:lnTo>
                    <a:pt x="2" y="40"/>
                  </a:lnTo>
                  <a:lnTo>
                    <a:pt x="2" y="33"/>
                  </a:lnTo>
                  <a:lnTo>
                    <a:pt x="2" y="20"/>
                  </a:lnTo>
                  <a:lnTo>
                    <a:pt x="0" y="11"/>
                  </a:lnTo>
                  <a:lnTo>
                    <a:pt x="0" y="6"/>
                  </a:lnTo>
                  <a:lnTo>
                    <a:pt x="0" y="2"/>
                  </a:lnTo>
                  <a:lnTo>
                    <a:pt x="0" y="0"/>
                  </a:lnTo>
                  <a:lnTo>
                    <a:pt x="17" y="0"/>
                  </a:lnTo>
                  <a:close/>
                </a:path>
              </a:pathLst>
            </a:custGeom>
            <a:solidFill>
              <a:srgbClr val="61BFF3"/>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49" name="Freeform 24"/>
            <p:cNvSpPr>
              <a:spLocks/>
            </p:cNvSpPr>
            <p:nvPr/>
          </p:nvSpPr>
          <p:spPr bwMode="auto">
            <a:xfrm>
              <a:off x="160" y="206"/>
              <a:ext cx="59" cy="89"/>
            </a:xfrm>
            <a:custGeom>
              <a:avLst/>
              <a:gdLst>
                <a:gd name="T0" fmla="*/ 20 w 58"/>
                <a:gd name="T1" fmla="*/ 25 h 89"/>
                <a:gd name="T2" fmla="*/ 22 w 58"/>
                <a:gd name="T3" fmla="*/ 24 h 89"/>
                <a:gd name="T4" fmla="*/ 20 w 58"/>
                <a:gd name="T5" fmla="*/ 18 h 89"/>
                <a:gd name="T6" fmla="*/ 20 w 58"/>
                <a:gd name="T7" fmla="*/ 15 h 89"/>
                <a:gd name="T8" fmla="*/ 25 w 58"/>
                <a:gd name="T9" fmla="*/ 13 h 89"/>
                <a:gd name="T10" fmla="*/ 23 w 58"/>
                <a:gd name="T11" fmla="*/ 11 h 89"/>
                <a:gd name="T12" fmla="*/ 27 w 58"/>
                <a:gd name="T13" fmla="*/ 7 h 89"/>
                <a:gd name="T14" fmla="*/ 38 w 58"/>
                <a:gd name="T15" fmla="*/ 6 h 89"/>
                <a:gd name="T16" fmla="*/ 41 w 58"/>
                <a:gd name="T17" fmla="*/ 4 h 89"/>
                <a:gd name="T18" fmla="*/ 48 w 58"/>
                <a:gd name="T19" fmla="*/ 2 h 89"/>
                <a:gd name="T20" fmla="*/ 49 w 58"/>
                <a:gd name="T21" fmla="*/ 4 h 89"/>
                <a:gd name="T22" fmla="*/ 49 w 58"/>
                <a:gd name="T23" fmla="*/ 7 h 89"/>
                <a:gd name="T24" fmla="*/ 49 w 58"/>
                <a:gd name="T25" fmla="*/ 9 h 89"/>
                <a:gd name="T26" fmla="*/ 51 w 58"/>
                <a:gd name="T27" fmla="*/ 27 h 89"/>
                <a:gd name="T28" fmla="*/ 46 w 58"/>
                <a:gd name="T29" fmla="*/ 33 h 89"/>
                <a:gd name="T30" fmla="*/ 41 w 58"/>
                <a:gd name="T31" fmla="*/ 34 h 89"/>
                <a:gd name="T32" fmla="*/ 41 w 58"/>
                <a:gd name="T33" fmla="*/ 42 h 89"/>
                <a:gd name="T34" fmla="*/ 44 w 58"/>
                <a:gd name="T35" fmla="*/ 45 h 89"/>
                <a:gd name="T36" fmla="*/ 46 w 58"/>
                <a:gd name="T37" fmla="*/ 54 h 89"/>
                <a:gd name="T38" fmla="*/ 49 w 58"/>
                <a:gd name="T39" fmla="*/ 33 h 89"/>
                <a:gd name="T40" fmla="*/ 51 w 58"/>
                <a:gd name="T41" fmla="*/ 31 h 89"/>
                <a:gd name="T42" fmla="*/ 54 w 58"/>
                <a:gd name="T43" fmla="*/ 31 h 89"/>
                <a:gd name="T44" fmla="*/ 59 w 58"/>
                <a:gd name="T45" fmla="*/ 31 h 89"/>
                <a:gd name="T46" fmla="*/ 66 w 58"/>
                <a:gd name="T47" fmla="*/ 38 h 89"/>
                <a:gd name="T48" fmla="*/ 59 w 58"/>
                <a:gd name="T49" fmla="*/ 40 h 89"/>
                <a:gd name="T50" fmla="*/ 54 w 58"/>
                <a:gd name="T51" fmla="*/ 34 h 89"/>
                <a:gd name="T52" fmla="*/ 51 w 58"/>
                <a:gd name="T53" fmla="*/ 34 h 89"/>
                <a:gd name="T54" fmla="*/ 49 w 58"/>
                <a:gd name="T55" fmla="*/ 36 h 89"/>
                <a:gd name="T56" fmla="*/ 51 w 58"/>
                <a:gd name="T57" fmla="*/ 40 h 89"/>
                <a:gd name="T58" fmla="*/ 51 w 58"/>
                <a:gd name="T59" fmla="*/ 51 h 89"/>
                <a:gd name="T60" fmla="*/ 44 w 58"/>
                <a:gd name="T61" fmla="*/ 62 h 89"/>
                <a:gd name="T62" fmla="*/ 48 w 58"/>
                <a:gd name="T63" fmla="*/ 81 h 89"/>
                <a:gd name="T64" fmla="*/ 41 w 58"/>
                <a:gd name="T65" fmla="*/ 89 h 89"/>
                <a:gd name="T66" fmla="*/ 23 w 58"/>
                <a:gd name="T67" fmla="*/ 83 h 89"/>
                <a:gd name="T68" fmla="*/ 23 w 58"/>
                <a:gd name="T69" fmla="*/ 78 h 89"/>
                <a:gd name="T70" fmla="*/ 38 w 58"/>
                <a:gd name="T71" fmla="*/ 76 h 89"/>
                <a:gd name="T72" fmla="*/ 38 w 58"/>
                <a:gd name="T73" fmla="*/ 72 h 89"/>
                <a:gd name="T74" fmla="*/ 23 w 58"/>
                <a:gd name="T75" fmla="*/ 72 h 89"/>
                <a:gd name="T76" fmla="*/ 12 w 58"/>
                <a:gd name="T77" fmla="*/ 65 h 89"/>
                <a:gd name="T78" fmla="*/ 9 w 58"/>
                <a:gd name="T79" fmla="*/ 58 h 89"/>
                <a:gd name="T80" fmla="*/ 12 w 58"/>
                <a:gd name="T81" fmla="*/ 54 h 89"/>
                <a:gd name="T82" fmla="*/ 15 w 58"/>
                <a:gd name="T83" fmla="*/ 53 h 89"/>
                <a:gd name="T84" fmla="*/ 18 w 58"/>
                <a:gd name="T85" fmla="*/ 60 h 89"/>
                <a:gd name="T86" fmla="*/ 20 w 58"/>
                <a:gd name="T87" fmla="*/ 60 h 89"/>
                <a:gd name="T88" fmla="*/ 18 w 58"/>
                <a:gd name="T89" fmla="*/ 51 h 89"/>
                <a:gd name="T90" fmla="*/ 23 w 58"/>
                <a:gd name="T91" fmla="*/ 51 h 89"/>
                <a:gd name="T92" fmla="*/ 23 w 58"/>
                <a:gd name="T93" fmla="*/ 47 h 89"/>
                <a:gd name="T94" fmla="*/ 17 w 58"/>
                <a:gd name="T95" fmla="*/ 47 h 89"/>
                <a:gd name="T96" fmla="*/ 0 w 58"/>
                <a:gd name="T97" fmla="*/ 43 h 89"/>
                <a:gd name="T98" fmla="*/ 4 w 58"/>
                <a:gd name="T99" fmla="*/ 31 h 89"/>
                <a:gd name="T100" fmla="*/ 7 w 58"/>
                <a:gd name="T101" fmla="*/ 34 h 89"/>
                <a:gd name="T102" fmla="*/ 10 w 58"/>
                <a:gd name="T103" fmla="*/ 40 h 89"/>
                <a:gd name="T104" fmla="*/ 15 w 58"/>
                <a:gd name="T105" fmla="*/ 38 h 89"/>
                <a:gd name="T106" fmla="*/ 14 w 58"/>
                <a:gd name="T107" fmla="*/ 34 h 89"/>
                <a:gd name="T108" fmla="*/ 10 w 58"/>
                <a:gd name="T109" fmla="*/ 31 h 89"/>
                <a:gd name="T110" fmla="*/ 7 w 58"/>
                <a:gd name="T111" fmla="*/ 25 h 89"/>
                <a:gd name="T112" fmla="*/ 5 w 58"/>
                <a:gd name="T113" fmla="*/ 20 h 89"/>
                <a:gd name="T114" fmla="*/ 7 w 58"/>
                <a:gd name="T115" fmla="*/ 15 h 89"/>
                <a:gd name="T116" fmla="*/ 12 w 58"/>
                <a:gd name="T117" fmla="*/ 15 h 89"/>
                <a:gd name="T118" fmla="*/ 15 w 58"/>
                <a:gd name="T119" fmla="*/ 24 h 8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58" h="89">
                  <a:moveTo>
                    <a:pt x="15" y="24"/>
                  </a:moveTo>
                  <a:lnTo>
                    <a:pt x="15" y="24"/>
                  </a:lnTo>
                  <a:lnTo>
                    <a:pt x="15" y="25"/>
                  </a:lnTo>
                  <a:lnTo>
                    <a:pt x="17" y="25"/>
                  </a:lnTo>
                  <a:lnTo>
                    <a:pt x="20" y="25"/>
                  </a:lnTo>
                  <a:lnTo>
                    <a:pt x="20" y="24"/>
                  </a:lnTo>
                  <a:lnTo>
                    <a:pt x="22" y="24"/>
                  </a:lnTo>
                  <a:lnTo>
                    <a:pt x="22" y="20"/>
                  </a:lnTo>
                  <a:lnTo>
                    <a:pt x="20" y="20"/>
                  </a:lnTo>
                  <a:lnTo>
                    <a:pt x="20" y="18"/>
                  </a:lnTo>
                  <a:lnTo>
                    <a:pt x="20" y="16"/>
                  </a:lnTo>
                  <a:lnTo>
                    <a:pt x="18" y="16"/>
                  </a:lnTo>
                  <a:lnTo>
                    <a:pt x="20" y="16"/>
                  </a:lnTo>
                  <a:lnTo>
                    <a:pt x="20" y="15"/>
                  </a:lnTo>
                  <a:lnTo>
                    <a:pt x="22" y="15"/>
                  </a:lnTo>
                  <a:lnTo>
                    <a:pt x="23" y="15"/>
                  </a:lnTo>
                  <a:lnTo>
                    <a:pt x="25" y="15"/>
                  </a:lnTo>
                  <a:lnTo>
                    <a:pt x="25" y="13"/>
                  </a:lnTo>
                  <a:lnTo>
                    <a:pt x="23" y="13"/>
                  </a:lnTo>
                  <a:lnTo>
                    <a:pt x="23" y="11"/>
                  </a:lnTo>
                  <a:lnTo>
                    <a:pt x="25" y="11"/>
                  </a:lnTo>
                  <a:lnTo>
                    <a:pt x="25" y="9"/>
                  </a:lnTo>
                  <a:lnTo>
                    <a:pt x="27" y="9"/>
                  </a:lnTo>
                  <a:lnTo>
                    <a:pt x="27" y="7"/>
                  </a:lnTo>
                  <a:lnTo>
                    <a:pt x="28" y="7"/>
                  </a:lnTo>
                  <a:lnTo>
                    <a:pt x="28" y="6"/>
                  </a:lnTo>
                  <a:lnTo>
                    <a:pt x="30" y="6"/>
                  </a:lnTo>
                  <a:lnTo>
                    <a:pt x="32" y="6"/>
                  </a:lnTo>
                  <a:lnTo>
                    <a:pt x="32" y="4"/>
                  </a:lnTo>
                  <a:lnTo>
                    <a:pt x="33" y="4"/>
                  </a:lnTo>
                  <a:lnTo>
                    <a:pt x="33" y="2"/>
                  </a:lnTo>
                  <a:lnTo>
                    <a:pt x="35" y="0"/>
                  </a:lnTo>
                  <a:lnTo>
                    <a:pt x="36" y="0"/>
                  </a:lnTo>
                  <a:lnTo>
                    <a:pt x="40" y="2"/>
                  </a:lnTo>
                  <a:lnTo>
                    <a:pt x="40" y="4"/>
                  </a:lnTo>
                  <a:lnTo>
                    <a:pt x="41" y="4"/>
                  </a:lnTo>
                  <a:lnTo>
                    <a:pt x="41" y="6"/>
                  </a:lnTo>
                  <a:lnTo>
                    <a:pt x="41" y="7"/>
                  </a:lnTo>
                  <a:lnTo>
                    <a:pt x="41" y="9"/>
                  </a:lnTo>
                  <a:lnTo>
                    <a:pt x="43" y="11"/>
                  </a:lnTo>
                  <a:lnTo>
                    <a:pt x="41" y="11"/>
                  </a:lnTo>
                  <a:lnTo>
                    <a:pt x="43" y="13"/>
                  </a:lnTo>
                  <a:lnTo>
                    <a:pt x="45" y="15"/>
                  </a:lnTo>
                  <a:lnTo>
                    <a:pt x="45" y="18"/>
                  </a:lnTo>
                  <a:lnTo>
                    <a:pt x="45" y="20"/>
                  </a:lnTo>
                  <a:lnTo>
                    <a:pt x="43" y="22"/>
                  </a:lnTo>
                  <a:lnTo>
                    <a:pt x="43" y="25"/>
                  </a:lnTo>
                  <a:lnTo>
                    <a:pt x="43" y="27"/>
                  </a:lnTo>
                  <a:lnTo>
                    <a:pt x="41" y="29"/>
                  </a:lnTo>
                  <a:lnTo>
                    <a:pt x="41" y="31"/>
                  </a:lnTo>
                  <a:lnTo>
                    <a:pt x="40" y="31"/>
                  </a:lnTo>
                  <a:lnTo>
                    <a:pt x="38" y="33"/>
                  </a:lnTo>
                  <a:lnTo>
                    <a:pt x="36" y="33"/>
                  </a:lnTo>
                  <a:lnTo>
                    <a:pt x="35" y="33"/>
                  </a:lnTo>
                  <a:lnTo>
                    <a:pt x="35" y="34"/>
                  </a:lnTo>
                  <a:lnTo>
                    <a:pt x="33" y="34"/>
                  </a:lnTo>
                  <a:lnTo>
                    <a:pt x="33" y="36"/>
                  </a:lnTo>
                  <a:lnTo>
                    <a:pt x="33" y="40"/>
                  </a:lnTo>
                  <a:lnTo>
                    <a:pt x="33" y="42"/>
                  </a:lnTo>
                  <a:lnTo>
                    <a:pt x="33" y="43"/>
                  </a:lnTo>
                  <a:lnTo>
                    <a:pt x="35" y="43"/>
                  </a:lnTo>
                  <a:lnTo>
                    <a:pt x="35" y="45"/>
                  </a:lnTo>
                  <a:lnTo>
                    <a:pt x="36" y="45"/>
                  </a:lnTo>
                  <a:lnTo>
                    <a:pt x="36" y="47"/>
                  </a:lnTo>
                  <a:lnTo>
                    <a:pt x="36" y="49"/>
                  </a:lnTo>
                  <a:lnTo>
                    <a:pt x="36" y="51"/>
                  </a:lnTo>
                  <a:lnTo>
                    <a:pt x="38" y="51"/>
                  </a:lnTo>
                  <a:lnTo>
                    <a:pt x="38" y="53"/>
                  </a:lnTo>
                  <a:lnTo>
                    <a:pt x="38" y="54"/>
                  </a:lnTo>
                  <a:lnTo>
                    <a:pt x="38" y="56"/>
                  </a:lnTo>
                  <a:lnTo>
                    <a:pt x="40" y="56"/>
                  </a:lnTo>
                  <a:lnTo>
                    <a:pt x="41" y="54"/>
                  </a:lnTo>
                  <a:lnTo>
                    <a:pt x="41" y="33"/>
                  </a:lnTo>
                  <a:lnTo>
                    <a:pt x="41" y="31"/>
                  </a:lnTo>
                  <a:lnTo>
                    <a:pt x="43" y="31"/>
                  </a:lnTo>
                  <a:lnTo>
                    <a:pt x="45" y="31"/>
                  </a:lnTo>
                  <a:lnTo>
                    <a:pt x="46" y="31"/>
                  </a:lnTo>
                  <a:lnTo>
                    <a:pt x="48" y="31"/>
                  </a:lnTo>
                  <a:lnTo>
                    <a:pt x="48" y="29"/>
                  </a:lnTo>
                  <a:lnTo>
                    <a:pt x="50" y="31"/>
                  </a:lnTo>
                  <a:lnTo>
                    <a:pt x="51" y="31"/>
                  </a:lnTo>
                  <a:lnTo>
                    <a:pt x="53" y="33"/>
                  </a:lnTo>
                  <a:lnTo>
                    <a:pt x="55" y="34"/>
                  </a:lnTo>
                  <a:lnTo>
                    <a:pt x="56" y="36"/>
                  </a:lnTo>
                  <a:lnTo>
                    <a:pt x="58" y="36"/>
                  </a:lnTo>
                  <a:lnTo>
                    <a:pt x="58" y="38"/>
                  </a:lnTo>
                  <a:lnTo>
                    <a:pt x="56" y="38"/>
                  </a:lnTo>
                  <a:lnTo>
                    <a:pt x="56" y="40"/>
                  </a:lnTo>
                  <a:lnTo>
                    <a:pt x="55" y="40"/>
                  </a:lnTo>
                  <a:lnTo>
                    <a:pt x="51" y="40"/>
                  </a:lnTo>
                  <a:lnTo>
                    <a:pt x="50" y="40"/>
                  </a:lnTo>
                  <a:lnTo>
                    <a:pt x="48" y="38"/>
                  </a:lnTo>
                  <a:lnTo>
                    <a:pt x="48" y="36"/>
                  </a:lnTo>
                  <a:lnTo>
                    <a:pt x="46" y="36"/>
                  </a:lnTo>
                  <a:lnTo>
                    <a:pt x="46" y="34"/>
                  </a:lnTo>
                  <a:lnTo>
                    <a:pt x="46" y="33"/>
                  </a:lnTo>
                  <a:lnTo>
                    <a:pt x="45" y="33"/>
                  </a:lnTo>
                  <a:lnTo>
                    <a:pt x="45" y="34"/>
                  </a:lnTo>
                  <a:lnTo>
                    <a:pt x="43" y="34"/>
                  </a:lnTo>
                  <a:lnTo>
                    <a:pt x="41" y="34"/>
                  </a:lnTo>
                  <a:lnTo>
                    <a:pt x="41" y="36"/>
                  </a:lnTo>
                  <a:lnTo>
                    <a:pt x="41" y="40"/>
                  </a:lnTo>
                  <a:lnTo>
                    <a:pt x="43" y="40"/>
                  </a:lnTo>
                  <a:lnTo>
                    <a:pt x="43" y="42"/>
                  </a:lnTo>
                  <a:lnTo>
                    <a:pt x="41" y="42"/>
                  </a:lnTo>
                  <a:lnTo>
                    <a:pt x="41" y="43"/>
                  </a:lnTo>
                  <a:lnTo>
                    <a:pt x="43" y="43"/>
                  </a:lnTo>
                  <a:lnTo>
                    <a:pt x="43" y="49"/>
                  </a:lnTo>
                  <a:lnTo>
                    <a:pt x="43" y="51"/>
                  </a:lnTo>
                  <a:lnTo>
                    <a:pt x="41" y="56"/>
                  </a:lnTo>
                  <a:lnTo>
                    <a:pt x="41" y="60"/>
                  </a:lnTo>
                  <a:lnTo>
                    <a:pt x="40" y="60"/>
                  </a:lnTo>
                  <a:lnTo>
                    <a:pt x="38" y="60"/>
                  </a:lnTo>
                  <a:lnTo>
                    <a:pt x="36" y="60"/>
                  </a:lnTo>
                  <a:lnTo>
                    <a:pt x="36" y="62"/>
                  </a:lnTo>
                  <a:lnTo>
                    <a:pt x="36" y="63"/>
                  </a:lnTo>
                  <a:lnTo>
                    <a:pt x="36" y="65"/>
                  </a:lnTo>
                  <a:lnTo>
                    <a:pt x="36" y="67"/>
                  </a:lnTo>
                  <a:lnTo>
                    <a:pt x="36" y="69"/>
                  </a:lnTo>
                  <a:lnTo>
                    <a:pt x="36" y="71"/>
                  </a:lnTo>
                  <a:lnTo>
                    <a:pt x="38" y="72"/>
                  </a:lnTo>
                  <a:lnTo>
                    <a:pt x="40" y="72"/>
                  </a:lnTo>
                  <a:lnTo>
                    <a:pt x="40" y="81"/>
                  </a:lnTo>
                  <a:lnTo>
                    <a:pt x="38" y="81"/>
                  </a:lnTo>
                  <a:lnTo>
                    <a:pt x="38" y="83"/>
                  </a:lnTo>
                  <a:lnTo>
                    <a:pt x="36" y="83"/>
                  </a:lnTo>
                  <a:lnTo>
                    <a:pt x="36" y="89"/>
                  </a:lnTo>
                  <a:lnTo>
                    <a:pt x="35" y="89"/>
                  </a:lnTo>
                  <a:lnTo>
                    <a:pt x="33" y="89"/>
                  </a:lnTo>
                  <a:lnTo>
                    <a:pt x="30" y="89"/>
                  </a:lnTo>
                  <a:lnTo>
                    <a:pt x="27" y="89"/>
                  </a:lnTo>
                  <a:lnTo>
                    <a:pt x="25" y="89"/>
                  </a:lnTo>
                  <a:lnTo>
                    <a:pt x="23" y="89"/>
                  </a:lnTo>
                  <a:lnTo>
                    <a:pt x="23" y="87"/>
                  </a:lnTo>
                  <a:lnTo>
                    <a:pt x="23" y="85"/>
                  </a:lnTo>
                  <a:lnTo>
                    <a:pt x="23" y="83"/>
                  </a:lnTo>
                  <a:lnTo>
                    <a:pt x="23" y="81"/>
                  </a:lnTo>
                  <a:lnTo>
                    <a:pt x="22" y="80"/>
                  </a:lnTo>
                  <a:lnTo>
                    <a:pt x="23" y="80"/>
                  </a:lnTo>
                  <a:lnTo>
                    <a:pt x="23" y="78"/>
                  </a:lnTo>
                  <a:lnTo>
                    <a:pt x="27" y="78"/>
                  </a:lnTo>
                  <a:lnTo>
                    <a:pt x="28" y="78"/>
                  </a:lnTo>
                  <a:lnTo>
                    <a:pt x="28" y="76"/>
                  </a:lnTo>
                  <a:lnTo>
                    <a:pt x="30" y="76"/>
                  </a:lnTo>
                  <a:lnTo>
                    <a:pt x="32" y="76"/>
                  </a:lnTo>
                  <a:lnTo>
                    <a:pt x="32" y="74"/>
                  </a:lnTo>
                  <a:lnTo>
                    <a:pt x="30" y="74"/>
                  </a:lnTo>
                  <a:lnTo>
                    <a:pt x="30" y="72"/>
                  </a:lnTo>
                  <a:lnTo>
                    <a:pt x="30" y="71"/>
                  </a:lnTo>
                  <a:lnTo>
                    <a:pt x="28" y="71"/>
                  </a:lnTo>
                  <a:lnTo>
                    <a:pt x="27" y="71"/>
                  </a:lnTo>
                  <a:lnTo>
                    <a:pt x="25" y="72"/>
                  </a:lnTo>
                  <a:lnTo>
                    <a:pt x="23" y="72"/>
                  </a:lnTo>
                  <a:lnTo>
                    <a:pt x="22" y="71"/>
                  </a:lnTo>
                  <a:lnTo>
                    <a:pt x="20" y="71"/>
                  </a:lnTo>
                  <a:lnTo>
                    <a:pt x="15" y="71"/>
                  </a:lnTo>
                  <a:lnTo>
                    <a:pt x="14" y="67"/>
                  </a:lnTo>
                  <a:lnTo>
                    <a:pt x="12" y="67"/>
                  </a:lnTo>
                  <a:lnTo>
                    <a:pt x="12" y="65"/>
                  </a:lnTo>
                  <a:lnTo>
                    <a:pt x="10" y="65"/>
                  </a:lnTo>
                  <a:lnTo>
                    <a:pt x="9" y="63"/>
                  </a:lnTo>
                  <a:lnTo>
                    <a:pt x="9" y="60"/>
                  </a:lnTo>
                  <a:lnTo>
                    <a:pt x="9" y="58"/>
                  </a:lnTo>
                  <a:lnTo>
                    <a:pt x="9" y="56"/>
                  </a:lnTo>
                  <a:lnTo>
                    <a:pt x="10" y="56"/>
                  </a:lnTo>
                  <a:lnTo>
                    <a:pt x="10" y="54"/>
                  </a:lnTo>
                  <a:lnTo>
                    <a:pt x="12" y="54"/>
                  </a:lnTo>
                  <a:lnTo>
                    <a:pt x="14" y="53"/>
                  </a:lnTo>
                  <a:lnTo>
                    <a:pt x="15" y="53"/>
                  </a:lnTo>
                  <a:lnTo>
                    <a:pt x="15" y="54"/>
                  </a:lnTo>
                  <a:lnTo>
                    <a:pt x="15" y="60"/>
                  </a:lnTo>
                  <a:lnTo>
                    <a:pt x="17" y="60"/>
                  </a:lnTo>
                  <a:lnTo>
                    <a:pt x="18" y="60"/>
                  </a:lnTo>
                  <a:lnTo>
                    <a:pt x="18" y="62"/>
                  </a:lnTo>
                  <a:lnTo>
                    <a:pt x="20" y="62"/>
                  </a:lnTo>
                  <a:lnTo>
                    <a:pt x="20" y="60"/>
                  </a:lnTo>
                  <a:lnTo>
                    <a:pt x="18" y="60"/>
                  </a:lnTo>
                  <a:lnTo>
                    <a:pt x="18" y="58"/>
                  </a:lnTo>
                  <a:lnTo>
                    <a:pt x="18" y="56"/>
                  </a:lnTo>
                  <a:lnTo>
                    <a:pt x="18" y="53"/>
                  </a:lnTo>
                  <a:lnTo>
                    <a:pt x="18" y="51"/>
                  </a:lnTo>
                  <a:lnTo>
                    <a:pt x="20" y="51"/>
                  </a:lnTo>
                  <a:lnTo>
                    <a:pt x="22" y="51"/>
                  </a:lnTo>
                  <a:lnTo>
                    <a:pt x="23" y="51"/>
                  </a:lnTo>
                  <a:lnTo>
                    <a:pt x="23" y="49"/>
                  </a:lnTo>
                  <a:lnTo>
                    <a:pt x="23" y="47"/>
                  </a:lnTo>
                  <a:lnTo>
                    <a:pt x="22" y="47"/>
                  </a:lnTo>
                  <a:lnTo>
                    <a:pt x="20" y="47"/>
                  </a:lnTo>
                  <a:lnTo>
                    <a:pt x="17" y="47"/>
                  </a:lnTo>
                  <a:lnTo>
                    <a:pt x="15" y="47"/>
                  </a:lnTo>
                  <a:lnTo>
                    <a:pt x="9" y="45"/>
                  </a:lnTo>
                  <a:lnTo>
                    <a:pt x="7" y="45"/>
                  </a:lnTo>
                  <a:lnTo>
                    <a:pt x="5" y="45"/>
                  </a:lnTo>
                  <a:lnTo>
                    <a:pt x="4" y="45"/>
                  </a:lnTo>
                  <a:lnTo>
                    <a:pt x="2" y="43"/>
                  </a:lnTo>
                  <a:lnTo>
                    <a:pt x="0" y="43"/>
                  </a:lnTo>
                  <a:lnTo>
                    <a:pt x="0" y="42"/>
                  </a:lnTo>
                  <a:lnTo>
                    <a:pt x="0" y="40"/>
                  </a:lnTo>
                  <a:lnTo>
                    <a:pt x="0" y="36"/>
                  </a:lnTo>
                  <a:lnTo>
                    <a:pt x="0" y="34"/>
                  </a:lnTo>
                  <a:lnTo>
                    <a:pt x="0" y="33"/>
                  </a:lnTo>
                  <a:lnTo>
                    <a:pt x="2" y="33"/>
                  </a:lnTo>
                  <a:lnTo>
                    <a:pt x="4" y="31"/>
                  </a:lnTo>
                  <a:lnTo>
                    <a:pt x="5" y="31"/>
                  </a:lnTo>
                  <a:lnTo>
                    <a:pt x="5" y="33"/>
                  </a:lnTo>
                  <a:lnTo>
                    <a:pt x="7" y="33"/>
                  </a:lnTo>
                  <a:lnTo>
                    <a:pt x="7" y="34"/>
                  </a:lnTo>
                  <a:lnTo>
                    <a:pt x="7" y="36"/>
                  </a:lnTo>
                  <a:lnTo>
                    <a:pt x="7" y="38"/>
                  </a:lnTo>
                  <a:lnTo>
                    <a:pt x="7" y="40"/>
                  </a:lnTo>
                  <a:lnTo>
                    <a:pt x="9" y="40"/>
                  </a:lnTo>
                  <a:lnTo>
                    <a:pt x="10" y="40"/>
                  </a:lnTo>
                  <a:lnTo>
                    <a:pt x="12" y="40"/>
                  </a:lnTo>
                  <a:lnTo>
                    <a:pt x="14" y="40"/>
                  </a:lnTo>
                  <a:lnTo>
                    <a:pt x="14" y="38"/>
                  </a:lnTo>
                  <a:lnTo>
                    <a:pt x="15" y="38"/>
                  </a:lnTo>
                  <a:lnTo>
                    <a:pt x="15" y="36"/>
                  </a:lnTo>
                  <a:lnTo>
                    <a:pt x="14" y="36"/>
                  </a:lnTo>
                  <a:lnTo>
                    <a:pt x="14" y="34"/>
                  </a:lnTo>
                  <a:lnTo>
                    <a:pt x="12" y="33"/>
                  </a:lnTo>
                  <a:lnTo>
                    <a:pt x="10" y="33"/>
                  </a:lnTo>
                  <a:lnTo>
                    <a:pt x="10" y="31"/>
                  </a:lnTo>
                  <a:lnTo>
                    <a:pt x="9" y="31"/>
                  </a:lnTo>
                  <a:lnTo>
                    <a:pt x="9" y="29"/>
                  </a:lnTo>
                  <a:lnTo>
                    <a:pt x="7" y="25"/>
                  </a:lnTo>
                  <a:lnTo>
                    <a:pt x="7" y="24"/>
                  </a:lnTo>
                  <a:lnTo>
                    <a:pt x="7" y="22"/>
                  </a:lnTo>
                  <a:lnTo>
                    <a:pt x="5" y="22"/>
                  </a:lnTo>
                  <a:lnTo>
                    <a:pt x="4" y="20"/>
                  </a:lnTo>
                  <a:lnTo>
                    <a:pt x="5" y="20"/>
                  </a:lnTo>
                  <a:lnTo>
                    <a:pt x="5" y="18"/>
                  </a:lnTo>
                  <a:lnTo>
                    <a:pt x="7" y="18"/>
                  </a:lnTo>
                  <a:lnTo>
                    <a:pt x="7" y="16"/>
                  </a:lnTo>
                  <a:lnTo>
                    <a:pt x="7" y="15"/>
                  </a:lnTo>
                  <a:lnTo>
                    <a:pt x="9" y="15"/>
                  </a:lnTo>
                  <a:lnTo>
                    <a:pt x="10" y="15"/>
                  </a:lnTo>
                  <a:lnTo>
                    <a:pt x="12" y="15"/>
                  </a:lnTo>
                  <a:lnTo>
                    <a:pt x="14" y="15"/>
                  </a:lnTo>
                  <a:lnTo>
                    <a:pt x="14" y="22"/>
                  </a:lnTo>
                  <a:lnTo>
                    <a:pt x="14" y="24"/>
                  </a:lnTo>
                  <a:lnTo>
                    <a:pt x="15" y="2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50" name="Freeform 25"/>
            <p:cNvSpPr>
              <a:spLocks/>
            </p:cNvSpPr>
            <p:nvPr/>
          </p:nvSpPr>
          <p:spPr bwMode="auto">
            <a:xfrm>
              <a:off x="271" y="206"/>
              <a:ext cx="55" cy="89"/>
            </a:xfrm>
            <a:custGeom>
              <a:avLst/>
              <a:gdLst>
                <a:gd name="T0" fmla="*/ 18 w 56"/>
                <a:gd name="T1" fmla="*/ 25 h 89"/>
                <a:gd name="T2" fmla="*/ 20 w 56"/>
                <a:gd name="T3" fmla="*/ 24 h 89"/>
                <a:gd name="T4" fmla="*/ 20 w 56"/>
                <a:gd name="T5" fmla="*/ 18 h 89"/>
                <a:gd name="T6" fmla="*/ 20 w 56"/>
                <a:gd name="T7" fmla="*/ 15 h 89"/>
                <a:gd name="T8" fmla="*/ 23 w 56"/>
                <a:gd name="T9" fmla="*/ 13 h 89"/>
                <a:gd name="T10" fmla="*/ 23 w 56"/>
                <a:gd name="T11" fmla="*/ 11 h 89"/>
                <a:gd name="T12" fmla="*/ 26 w 56"/>
                <a:gd name="T13" fmla="*/ 7 h 89"/>
                <a:gd name="T14" fmla="*/ 28 w 56"/>
                <a:gd name="T15" fmla="*/ 6 h 89"/>
                <a:gd name="T16" fmla="*/ 28 w 56"/>
                <a:gd name="T17" fmla="*/ 2 h 89"/>
                <a:gd name="T18" fmla="*/ 30 w 56"/>
                <a:gd name="T19" fmla="*/ 2 h 89"/>
                <a:gd name="T20" fmla="*/ 32 w 56"/>
                <a:gd name="T21" fmla="*/ 4 h 89"/>
                <a:gd name="T22" fmla="*/ 32 w 56"/>
                <a:gd name="T23" fmla="*/ 7 h 89"/>
                <a:gd name="T24" fmla="*/ 35 w 56"/>
                <a:gd name="T25" fmla="*/ 11 h 89"/>
                <a:gd name="T26" fmla="*/ 33 w 56"/>
                <a:gd name="T27" fmla="*/ 29 h 89"/>
                <a:gd name="T28" fmla="*/ 28 w 56"/>
                <a:gd name="T29" fmla="*/ 33 h 89"/>
                <a:gd name="T30" fmla="*/ 28 w 56"/>
                <a:gd name="T31" fmla="*/ 34 h 89"/>
                <a:gd name="T32" fmla="*/ 28 w 56"/>
                <a:gd name="T33" fmla="*/ 42 h 89"/>
                <a:gd name="T34" fmla="*/ 28 w 56"/>
                <a:gd name="T35" fmla="*/ 45 h 89"/>
                <a:gd name="T36" fmla="*/ 30 w 56"/>
                <a:gd name="T37" fmla="*/ 54 h 89"/>
                <a:gd name="T38" fmla="*/ 32 w 56"/>
                <a:gd name="T39" fmla="*/ 33 h 89"/>
                <a:gd name="T40" fmla="*/ 35 w 56"/>
                <a:gd name="T41" fmla="*/ 31 h 89"/>
                <a:gd name="T42" fmla="*/ 38 w 56"/>
                <a:gd name="T43" fmla="*/ 31 h 89"/>
                <a:gd name="T44" fmla="*/ 45 w 56"/>
                <a:gd name="T45" fmla="*/ 33 h 89"/>
                <a:gd name="T46" fmla="*/ 48 w 56"/>
                <a:gd name="T47" fmla="*/ 38 h 89"/>
                <a:gd name="T48" fmla="*/ 40 w 56"/>
                <a:gd name="T49" fmla="*/ 40 h 89"/>
                <a:gd name="T50" fmla="*/ 38 w 56"/>
                <a:gd name="T51" fmla="*/ 34 h 89"/>
                <a:gd name="T52" fmla="*/ 35 w 56"/>
                <a:gd name="T53" fmla="*/ 34 h 89"/>
                <a:gd name="T54" fmla="*/ 33 w 56"/>
                <a:gd name="T55" fmla="*/ 36 h 89"/>
                <a:gd name="T56" fmla="*/ 33 w 56"/>
                <a:gd name="T57" fmla="*/ 42 h 89"/>
                <a:gd name="T58" fmla="*/ 33 w 56"/>
                <a:gd name="T59" fmla="*/ 56 h 89"/>
                <a:gd name="T60" fmla="*/ 28 w 56"/>
                <a:gd name="T61" fmla="*/ 63 h 89"/>
                <a:gd name="T62" fmla="*/ 30 w 56"/>
                <a:gd name="T63" fmla="*/ 81 h 89"/>
                <a:gd name="T64" fmla="*/ 25 w 56"/>
                <a:gd name="T65" fmla="*/ 89 h 89"/>
                <a:gd name="T66" fmla="*/ 20 w 56"/>
                <a:gd name="T67" fmla="*/ 81 h 89"/>
                <a:gd name="T68" fmla="*/ 23 w 56"/>
                <a:gd name="T69" fmla="*/ 78 h 89"/>
                <a:gd name="T70" fmla="*/ 28 w 56"/>
                <a:gd name="T71" fmla="*/ 76 h 89"/>
                <a:gd name="T72" fmla="*/ 28 w 56"/>
                <a:gd name="T73" fmla="*/ 71 h 89"/>
                <a:gd name="T74" fmla="*/ 20 w 56"/>
                <a:gd name="T75" fmla="*/ 71 h 89"/>
                <a:gd name="T76" fmla="*/ 8 w 56"/>
                <a:gd name="T77" fmla="*/ 63 h 89"/>
                <a:gd name="T78" fmla="*/ 8 w 56"/>
                <a:gd name="T79" fmla="*/ 56 h 89"/>
                <a:gd name="T80" fmla="*/ 12 w 56"/>
                <a:gd name="T81" fmla="*/ 54 h 89"/>
                <a:gd name="T82" fmla="*/ 13 w 56"/>
                <a:gd name="T83" fmla="*/ 54 h 89"/>
                <a:gd name="T84" fmla="*/ 18 w 56"/>
                <a:gd name="T85" fmla="*/ 60 h 89"/>
                <a:gd name="T86" fmla="*/ 18 w 56"/>
                <a:gd name="T87" fmla="*/ 60 h 89"/>
                <a:gd name="T88" fmla="*/ 20 w 56"/>
                <a:gd name="T89" fmla="*/ 51 h 89"/>
                <a:gd name="T90" fmla="*/ 22 w 56"/>
                <a:gd name="T91" fmla="*/ 51 h 89"/>
                <a:gd name="T92" fmla="*/ 22 w 56"/>
                <a:gd name="T93" fmla="*/ 47 h 89"/>
                <a:gd name="T94" fmla="*/ 12 w 56"/>
                <a:gd name="T95" fmla="*/ 47 h 89"/>
                <a:gd name="T96" fmla="*/ 0 w 56"/>
                <a:gd name="T97" fmla="*/ 40 h 89"/>
                <a:gd name="T98" fmla="*/ 2 w 56"/>
                <a:gd name="T99" fmla="*/ 31 h 89"/>
                <a:gd name="T100" fmla="*/ 7 w 56"/>
                <a:gd name="T101" fmla="*/ 38 h 89"/>
                <a:gd name="T102" fmla="*/ 12 w 56"/>
                <a:gd name="T103" fmla="*/ 40 h 89"/>
                <a:gd name="T104" fmla="*/ 13 w 56"/>
                <a:gd name="T105" fmla="*/ 36 h 89"/>
                <a:gd name="T106" fmla="*/ 12 w 56"/>
                <a:gd name="T107" fmla="*/ 33 h 89"/>
                <a:gd name="T108" fmla="*/ 8 w 56"/>
                <a:gd name="T109" fmla="*/ 31 h 89"/>
                <a:gd name="T110" fmla="*/ 5 w 56"/>
                <a:gd name="T111" fmla="*/ 22 h 89"/>
                <a:gd name="T112" fmla="*/ 4 w 56"/>
                <a:gd name="T113" fmla="*/ 18 h 89"/>
                <a:gd name="T114" fmla="*/ 7 w 56"/>
                <a:gd name="T115" fmla="*/ 15 h 89"/>
                <a:gd name="T116" fmla="*/ 12 w 56"/>
                <a:gd name="T117" fmla="*/ 15 h 8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6" h="89">
                  <a:moveTo>
                    <a:pt x="12" y="24"/>
                  </a:moveTo>
                  <a:lnTo>
                    <a:pt x="12" y="24"/>
                  </a:lnTo>
                  <a:lnTo>
                    <a:pt x="13" y="25"/>
                  </a:lnTo>
                  <a:lnTo>
                    <a:pt x="15" y="25"/>
                  </a:lnTo>
                  <a:lnTo>
                    <a:pt x="17" y="25"/>
                  </a:lnTo>
                  <a:lnTo>
                    <a:pt x="18" y="25"/>
                  </a:lnTo>
                  <a:lnTo>
                    <a:pt x="20" y="25"/>
                  </a:lnTo>
                  <a:lnTo>
                    <a:pt x="20" y="24"/>
                  </a:lnTo>
                  <a:lnTo>
                    <a:pt x="20" y="20"/>
                  </a:lnTo>
                  <a:lnTo>
                    <a:pt x="20" y="18"/>
                  </a:lnTo>
                  <a:lnTo>
                    <a:pt x="18" y="16"/>
                  </a:lnTo>
                  <a:lnTo>
                    <a:pt x="20" y="16"/>
                  </a:lnTo>
                  <a:lnTo>
                    <a:pt x="20" y="15"/>
                  </a:lnTo>
                  <a:lnTo>
                    <a:pt x="22" y="15"/>
                  </a:lnTo>
                  <a:lnTo>
                    <a:pt x="25" y="15"/>
                  </a:lnTo>
                  <a:lnTo>
                    <a:pt x="25" y="13"/>
                  </a:lnTo>
                  <a:lnTo>
                    <a:pt x="23" y="13"/>
                  </a:lnTo>
                  <a:lnTo>
                    <a:pt x="22" y="13"/>
                  </a:lnTo>
                  <a:lnTo>
                    <a:pt x="20" y="13"/>
                  </a:lnTo>
                  <a:lnTo>
                    <a:pt x="20" y="11"/>
                  </a:lnTo>
                  <a:lnTo>
                    <a:pt x="22" y="11"/>
                  </a:lnTo>
                  <a:lnTo>
                    <a:pt x="23" y="11"/>
                  </a:lnTo>
                  <a:lnTo>
                    <a:pt x="25" y="11"/>
                  </a:lnTo>
                  <a:lnTo>
                    <a:pt x="25" y="9"/>
                  </a:lnTo>
                  <a:lnTo>
                    <a:pt x="25" y="7"/>
                  </a:lnTo>
                  <a:lnTo>
                    <a:pt x="26" y="7"/>
                  </a:lnTo>
                  <a:lnTo>
                    <a:pt x="28" y="7"/>
                  </a:lnTo>
                  <a:lnTo>
                    <a:pt x="28" y="6"/>
                  </a:lnTo>
                  <a:lnTo>
                    <a:pt x="30" y="6"/>
                  </a:lnTo>
                  <a:lnTo>
                    <a:pt x="30" y="4"/>
                  </a:lnTo>
                  <a:lnTo>
                    <a:pt x="31" y="4"/>
                  </a:lnTo>
                  <a:lnTo>
                    <a:pt x="31" y="2"/>
                  </a:lnTo>
                  <a:lnTo>
                    <a:pt x="33" y="2"/>
                  </a:lnTo>
                  <a:lnTo>
                    <a:pt x="35" y="0"/>
                  </a:lnTo>
                  <a:lnTo>
                    <a:pt x="36" y="0"/>
                  </a:lnTo>
                  <a:lnTo>
                    <a:pt x="38" y="0"/>
                  </a:lnTo>
                  <a:lnTo>
                    <a:pt x="38" y="2"/>
                  </a:lnTo>
                  <a:lnTo>
                    <a:pt x="38" y="4"/>
                  </a:lnTo>
                  <a:lnTo>
                    <a:pt x="40" y="4"/>
                  </a:lnTo>
                  <a:lnTo>
                    <a:pt x="40" y="6"/>
                  </a:lnTo>
                  <a:lnTo>
                    <a:pt x="40" y="7"/>
                  </a:lnTo>
                  <a:lnTo>
                    <a:pt x="41" y="7"/>
                  </a:lnTo>
                  <a:lnTo>
                    <a:pt x="41" y="9"/>
                  </a:lnTo>
                  <a:lnTo>
                    <a:pt x="43" y="11"/>
                  </a:lnTo>
                  <a:lnTo>
                    <a:pt x="41" y="11"/>
                  </a:lnTo>
                  <a:lnTo>
                    <a:pt x="43" y="13"/>
                  </a:lnTo>
                  <a:lnTo>
                    <a:pt x="43" y="15"/>
                  </a:lnTo>
                  <a:lnTo>
                    <a:pt x="45" y="18"/>
                  </a:lnTo>
                  <a:lnTo>
                    <a:pt x="45" y="20"/>
                  </a:lnTo>
                  <a:lnTo>
                    <a:pt x="43" y="22"/>
                  </a:lnTo>
                  <a:lnTo>
                    <a:pt x="43" y="25"/>
                  </a:lnTo>
                  <a:lnTo>
                    <a:pt x="43" y="27"/>
                  </a:lnTo>
                  <a:lnTo>
                    <a:pt x="41" y="29"/>
                  </a:lnTo>
                  <a:lnTo>
                    <a:pt x="41" y="31"/>
                  </a:lnTo>
                  <a:lnTo>
                    <a:pt x="40" y="31"/>
                  </a:lnTo>
                  <a:lnTo>
                    <a:pt x="38" y="31"/>
                  </a:lnTo>
                  <a:lnTo>
                    <a:pt x="38" y="33"/>
                  </a:lnTo>
                  <a:lnTo>
                    <a:pt x="36" y="33"/>
                  </a:lnTo>
                  <a:lnTo>
                    <a:pt x="35" y="33"/>
                  </a:lnTo>
                  <a:lnTo>
                    <a:pt x="35" y="34"/>
                  </a:lnTo>
                  <a:lnTo>
                    <a:pt x="33" y="34"/>
                  </a:lnTo>
                  <a:lnTo>
                    <a:pt x="33" y="36"/>
                  </a:lnTo>
                  <a:lnTo>
                    <a:pt x="31" y="36"/>
                  </a:lnTo>
                  <a:lnTo>
                    <a:pt x="31" y="40"/>
                  </a:lnTo>
                  <a:lnTo>
                    <a:pt x="31" y="42"/>
                  </a:lnTo>
                  <a:lnTo>
                    <a:pt x="33" y="43"/>
                  </a:lnTo>
                  <a:lnTo>
                    <a:pt x="35" y="43"/>
                  </a:lnTo>
                  <a:lnTo>
                    <a:pt x="35" y="45"/>
                  </a:lnTo>
                  <a:lnTo>
                    <a:pt x="36" y="45"/>
                  </a:lnTo>
                  <a:lnTo>
                    <a:pt x="36" y="47"/>
                  </a:lnTo>
                  <a:lnTo>
                    <a:pt x="36" y="49"/>
                  </a:lnTo>
                  <a:lnTo>
                    <a:pt x="36" y="51"/>
                  </a:lnTo>
                  <a:lnTo>
                    <a:pt x="36" y="53"/>
                  </a:lnTo>
                  <a:lnTo>
                    <a:pt x="36" y="54"/>
                  </a:lnTo>
                  <a:lnTo>
                    <a:pt x="38" y="54"/>
                  </a:lnTo>
                  <a:lnTo>
                    <a:pt x="38" y="56"/>
                  </a:lnTo>
                  <a:lnTo>
                    <a:pt x="38" y="54"/>
                  </a:lnTo>
                  <a:lnTo>
                    <a:pt x="40" y="33"/>
                  </a:lnTo>
                  <a:lnTo>
                    <a:pt x="41" y="33"/>
                  </a:lnTo>
                  <a:lnTo>
                    <a:pt x="41" y="31"/>
                  </a:lnTo>
                  <a:lnTo>
                    <a:pt x="43" y="31"/>
                  </a:lnTo>
                  <a:lnTo>
                    <a:pt x="45" y="31"/>
                  </a:lnTo>
                  <a:lnTo>
                    <a:pt x="46" y="31"/>
                  </a:lnTo>
                  <a:lnTo>
                    <a:pt x="46" y="29"/>
                  </a:lnTo>
                  <a:lnTo>
                    <a:pt x="48" y="31"/>
                  </a:lnTo>
                  <a:lnTo>
                    <a:pt x="49" y="31"/>
                  </a:lnTo>
                  <a:lnTo>
                    <a:pt x="51" y="31"/>
                  </a:lnTo>
                  <a:lnTo>
                    <a:pt x="51" y="33"/>
                  </a:lnTo>
                  <a:lnTo>
                    <a:pt x="53" y="33"/>
                  </a:lnTo>
                  <a:lnTo>
                    <a:pt x="53" y="34"/>
                  </a:lnTo>
                  <a:lnTo>
                    <a:pt x="54" y="34"/>
                  </a:lnTo>
                  <a:lnTo>
                    <a:pt x="56" y="36"/>
                  </a:lnTo>
                  <a:lnTo>
                    <a:pt x="56" y="38"/>
                  </a:lnTo>
                  <a:lnTo>
                    <a:pt x="56" y="40"/>
                  </a:lnTo>
                  <a:lnTo>
                    <a:pt x="54" y="40"/>
                  </a:lnTo>
                  <a:lnTo>
                    <a:pt x="51" y="40"/>
                  </a:lnTo>
                  <a:lnTo>
                    <a:pt x="48" y="40"/>
                  </a:lnTo>
                  <a:lnTo>
                    <a:pt x="46" y="38"/>
                  </a:lnTo>
                  <a:lnTo>
                    <a:pt x="46" y="36"/>
                  </a:lnTo>
                  <a:lnTo>
                    <a:pt x="46" y="34"/>
                  </a:lnTo>
                  <a:lnTo>
                    <a:pt x="45" y="34"/>
                  </a:lnTo>
                  <a:lnTo>
                    <a:pt x="45" y="33"/>
                  </a:lnTo>
                  <a:lnTo>
                    <a:pt x="43" y="33"/>
                  </a:lnTo>
                  <a:lnTo>
                    <a:pt x="43" y="34"/>
                  </a:lnTo>
                  <a:lnTo>
                    <a:pt x="41" y="34"/>
                  </a:lnTo>
                  <a:lnTo>
                    <a:pt x="41" y="36"/>
                  </a:lnTo>
                  <a:lnTo>
                    <a:pt x="41" y="40"/>
                  </a:lnTo>
                  <a:lnTo>
                    <a:pt x="41" y="42"/>
                  </a:lnTo>
                  <a:lnTo>
                    <a:pt x="41" y="43"/>
                  </a:lnTo>
                  <a:lnTo>
                    <a:pt x="43" y="43"/>
                  </a:lnTo>
                  <a:lnTo>
                    <a:pt x="43" y="49"/>
                  </a:lnTo>
                  <a:lnTo>
                    <a:pt x="43" y="51"/>
                  </a:lnTo>
                  <a:lnTo>
                    <a:pt x="41" y="56"/>
                  </a:lnTo>
                  <a:lnTo>
                    <a:pt x="40" y="60"/>
                  </a:lnTo>
                  <a:lnTo>
                    <a:pt x="38" y="60"/>
                  </a:lnTo>
                  <a:lnTo>
                    <a:pt x="36" y="60"/>
                  </a:lnTo>
                  <a:lnTo>
                    <a:pt x="36" y="62"/>
                  </a:lnTo>
                  <a:lnTo>
                    <a:pt x="36" y="63"/>
                  </a:lnTo>
                  <a:lnTo>
                    <a:pt x="36" y="65"/>
                  </a:lnTo>
                  <a:lnTo>
                    <a:pt x="36" y="67"/>
                  </a:lnTo>
                  <a:lnTo>
                    <a:pt x="36" y="69"/>
                  </a:lnTo>
                  <a:lnTo>
                    <a:pt x="36" y="71"/>
                  </a:lnTo>
                  <a:lnTo>
                    <a:pt x="38" y="72"/>
                  </a:lnTo>
                  <a:lnTo>
                    <a:pt x="38" y="81"/>
                  </a:lnTo>
                  <a:lnTo>
                    <a:pt x="38" y="83"/>
                  </a:lnTo>
                  <a:lnTo>
                    <a:pt x="36" y="83"/>
                  </a:lnTo>
                  <a:lnTo>
                    <a:pt x="36" y="87"/>
                  </a:lnTo>
                  <a:lnTo>
                    <a:pt x="35" y="89"/>
                  </a:lnTo>
                  <a:lnTo>
                    <a:pt x="33" y="89"/>
                  </a:lnTo>
                  <a:lnTo>
                    <a:pt x="31" y="89"/>
                  </a:lnTo>
                  <a:lnTo>
                    <a:pt x="30" y="89"/>
                  </a:lnTo>
                  <a:lnTo>
                    <a:pt x="25" y="89"/>
                  </a:lnTo>
                  <a:lnTo>
                    <a:pt x="23" y="89"/>
                  </a:lnTo>
                  <a:lnTo>
                    <a:pt x="22" y="87"/>
                  </a:lnTo>
                  <a:lnTo>
                    <a:pt x="23" y="87"/>
                  </a:lnTo>
                  <a:lnTo>
                    <a:pt x="23" y="85"/>
                  </a:lnTo>
                  <a:lnTo>
                    <a:pt x="22" y="83"/>
                  </a:lnTo>
                  <a:lnTo>
                    <a:pt x="22" y="81"/>
                  </a:lnTo>
                  <a:lnTo>
                    <a:pt x="20" y="81"/>
                  </a:lnTo>
                  <a:lnTo>
                    <a:pt x="20" y="80"/>
                  </a:lnTo>
                  <a:lnTo>
                    <a:pt x="22" y="80"/>
                  </a:lnTo>
                  <a:lnTo>
                    <a:pt x="22" y="78"/>
                  </a:lnTo>
                  <a:lnTo>
                    <a:pt x="23" y="78"/>
                  </a:lnTo>
                  <a:lnTo>
                    <a:pt x="25" y="78"/>
                  </a:lnTo>
                  <a:lnTo>
                    <a:pt x="28" y="78"/>
                  </a:lnTo>
                  <a:lnTo>
                    <a:pt x="28" y="76"/>
                  </a:lnTo>
                  <a:lnTo>
                    <a:pt x="30" y="76"/>
                  </a:lnTo>
                  <a:lnTo>
                    <a:pt x="30" y="74"/>
                  </a:lnTo>
                  <a:lnTo>
                    <a:pt x="30" y="72"/>
                  </a:lnTo>
                  <a:lnTo>
                    <a:pt x="28" y="71"/>
                  </a:lnTo>
                  <a:lnTo>
                    <a:pt x="26" y="71"/>
                  </a:lnTo>
                  <a:lnTo>
                    <a:pt x="25" y="72"/>
                  </a:lnTo>
                  <a:lnTo>
                    <a:pt x="23" y="72"/>
                  </a:lnTo>
                  <a:lnTo>
                    <a:pt x="22" y="72"/>
                  </a:lnTo>
                  <a:lnTo>
                    <a:pt x="20" y="71"/>
                  </a:lnTo>
                  <a:lnTo>
                    <a:pt x="15" y="71"/>
                  </a:lnTo>
                  <a:lnTo>
                    <a:pt x="12" y="67"/>
                  </a:lnTo>
                  <a:lnTo>
                    <a:pt x="10" y="65"/>
                  </a:lnTo>
                  <a:lnTo>
                    <a:pt x="8" y="65"/>
                  </a:lnTo>
                  <a:lnTo>
                    <a:pt x="8" y="63"/>
                  </a:lnTo>
                  <a:lnTo>
                    <a:pt x="7" y="63"/>
                  </a:lnTo>
                  <a:lnTo>
                    <a:pt x="7" y="60"/>
                  </a:lnTo>
                  <a:lnTo>
                    <a:pt x="7" y="58"/>
                  </a:lnTo>
                  <a:lnTo>
                    <a:pt x="8" y="58"/>
                  </a:lnTo>
                  <a:lnTo>
                    <a:pt x="8" y="56"/>
                  </a:lnTo>
                  <a:lnTo>
                    <a:pt x="10" y="56"/>
                  </a:lnTo>
                  <a:lnTo>
                    <a:pt x="10" y="54"/>
                  </a:lnTo>
                  <a:lnTo>
                    <a:pt x="12" y="54"/>
                  </a:lnTo>
                  <a:lnTo>
                    <a:pt x="12" y="53"/>
                  </a:lnTo>
                  <a:lnTo>
                    <a:pt x="13" y="53"/>
                  </a:lnTo>
                  <a:lnTo>
                    <a:pt x="13" y="54"/>
                  </a:lnTo>
                  <a:lnTo>
                    <a:pt x="15" y="54"/>
                  </a:lnTo>
                  <a:lnTo>
                    <a:pt x="15" y="60"/>
                  </a:lnTo>
                  <a:lnTo>
                    <a:pt x="17" y="60"/>
                  </a:lnTo>
                  <a:lnTo>
                    <a:pt x="18" y="60"/>
                  </a:lnTo>
                  <a:lnTo>
                    <a:pt x="18" y="62"/>
                  </a:lnTo>
                  <a:lnTo>
                    <a:pt x="20" y="62"/>
                  </a:lnTo>
                  <a:lnTo>
                    <a:pt x="20" y="60"/>
                  </a:lnTo>
                  <a:lnTo>
                    <a:pt x="18" y="60"/>
                  </a:lnTo>
                  <a:lnTo>
                    <a:pt x="18" y="58"/>
                  </a:lnTo>
                  <a:lnTo>
                    <a:pt x="18" y="56"/>
                  </a:lnTo>
                  <a:lnTo>
                    <a:pt x="18" y="53"/>
                  </a:lnTo>
                  <a:lnTo>
                    <a:pt x="18" y="51"/>
                  </a:lnTo>
                  <a:lnTo>
                    <a:pt x="20" y="51"/>
                  </a:lnTo>
                  <a:lnTo>
                    <a:pt x="22" y="51"/>
                  </a:lnTo>
                  <a:lnTo>
                    <a:pt x="22" y="49"/>
                  </a:lnTo>
                  <a:lnTo>
                    <a:pt x="22" y="47"/>
                  </a:lnTo>
                  <a:lnTo>
                    <a:pt x="20" y="47"/>
                  </a:lnTo>
                  <a:lnTo>
                    <a:pt x="18" y="47"/>
                  </a:lnTo>
                  <a:lnTo>
                    <a:pt x="15" y="47"/>
                  </a:lnTo>
                  <a:lnTo>
                    <a:pt x="12" y="47"/>
                  </a:lnTo>
                  <a:lnTo>
                    <a:pt x="7" y="45"/>
                  </a:lnTo>
                  <a:lnTo>
                    <a:pt x="4" y="45"/>
                  </a:lnTo>
                  <a:lnTo>
                    <a:pt x="0" y="43"/>
                  </a:lnTo>
                  <a:lnTo>
                    <a:pt x="0" y="42"/>
                  </a:lnTo>
                  <a:lnTo>
                    <a:pt x="0" y="40"/>
                  </a:lnTo>
                  <a:lnTo>
                    <a:pt x="0" y="36"/>
                  </a:lnTo>
                  <a:lnTo>
                    <a:pt x="0" y="34"/>
                  </a:lnTo>
                  <a:lnTo>
                    <a:pt x="0" y="33"/>
                  </a:lnTo>
                  <a:lnTo>
                    <a:pt x="2" y="33"/>
                  </a:lnTo>
                  <a:lnTo>
                    <a:pt x="2" y="31"/>
                  </a:lnTo>
                  <a:lnTo>
                    <a:pt x="4" y="33"/>
                  </a:lnTo>
                  <a:lnTo>
                    <a:pt x="5" y="34"/>
                  </a:lnTo>
                  <a:lnTo>
                    <a:pt x="5" y="36"/>
                  </a:lnTo>
                  <a:lnTo>
                    <a:pt x="7" y="36"/>
                  </a:lnTo>
                  <a:lnTo>
                    <a:pt x="7" y="38"/>
                  </a:lnTo>
                  <a:lnTo>
                    <a:pt x="7" y="40"/>
                  </a:lnTo>
                  <a:lnTo>
                    <a:pt x="8" y="40"/>
                  </a:lnTo>
                  <a:lnTo>
                    <a:pt x="10" y="40"/>
                  </a:lnTo>
                  <a:lnTo>
                    <a:pt x="12" y="40"/>
                  </a:lnTo>
                  <a:lnTo>
                    <a:pt x="12" y="38"/>
                  </a:lnTo>
                  <a:lnTo>
                    <a:pt x="12" y="36"/>
                  </a:lnTo>
                  <a:lnTo>
                    <a:pt x="13" y="36"/>
                  </a:lnTo>
                  <a:lnTo>
                    <a:pt x="12" y="36"/>
                  </a:lnTo>
                  <a:lnTo>
                    <a:pt x="12" y="34"/>
                  </a:lnTo>
                  <a:lnTo>
                    <a:pt x="12" y="33"/>
                  </a:lnTo>
                  <a:lnTo>
                    <a:pt x="10" y="33"/>
                  </a:lnTo>
                  <a:lnTo>
                    <a:pt x="10" y="31"/>
                  </a:lnTo>
                  <a:lnTo>
                    <a:pt x="8" y="31"/>
                  </a:lnTo>
                  <a:lnTo>
                    <a:pt x="7" y="29"/>
                  </a:lnTo>
                  <a:lnTo>
                    <a:pt x="7" y="25"/>
                  </a:lnTo>
                  <a:lnTo>
                    <a:pt x="5" y="25"/>
                  </a:lnTo>
                  <a:lnTo>
                    <a:pt x="5" y="24"/>
                  </a:lnTo>
                  <a:lnTo>
                    <a:pt x="5" y="22"/>
                  </a:lnTo>
                  <a:lnTo>
                    <a:pt x="4" y="22"/>
                  </a:lnTo>
                  <a:lnTo>
                    <a:pt x="2" y="20"/>
                  </a:lnTo>
                  <a:lnTo>
                    <a:pt x="4" y="20"/>
                  </a:lnTo>
                  <a:lnTo>
                    <a:pt x="4" y="18"/>
                  </a:lnTo>
                  <a:lnTo>
                    <a:pt x="5" y="18"/>
                  </a:lnTo>
                  <a:lnTo>
                    <a:pt x="5" y="16"/>
                  </a:lnTo>
                  <a:lnTo>
                    <a:pt x="7" y="16"/>
                  </a:lnTo>
                  <a:lnTo>
                    <a:pt x="7" y="15"/>
                  </a:lnTo>
                  <a:lnTo>
                    <a:pt x="8" y="15"/>
                  </a:lnTo>
                  <a:lnTo>
                    <a:pt x="10" y="15"/>
                  </a:lnTo>
                  <a:lnTo>
                    <a:pt x="12" y="15"/>
                  </a:lnTo>
                  <a:lnTo>
                    <a:pt x="12" y="22"/>
                  </a:lnTo>
                  <a:lnTo>
                    <a:pt x="12" y="2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51" name="Freeform 26"/>
            <p:cNvSpPr>
              <a:spLocks/>
            </p:cNvSpPr>
            <p:nvPr/>
          </p:nvSpPr>
          <p:spPr bwMode="auto">
            <a:xfrm>
              <a:off x="215" y="278"/>
              <a:ext cx="57" cy="87"/>
            </a:xfrm>
            <a:custGeom>
              <a:avLst/>
              <a:gdLst>
                <a:gd name="T0" fmla="*/ 18 w 56"/>
                <a:gd name="T1" fmla="*/ 26 h 87"/>
                <a:gd name="T2" fmla="*/ 21 w 56"/>
                <a:gd name="T3" fmla="*/ 24 h 87"/>
                <a:gd name="T4" fmla="*/ 20 w 56"/>
                <a:gd name="T5" fmla="*/ 18 h 87"/>
                <a:gd name="T6" fmla="*/ 18 w 56"/>
                <a:gd name="T7" fmla="*/ 17 h 87"/>
                <a:gd name="T8" fmla="*/ 25 w 56"/>
                <a:gd name="T9" fmla="*/ 13 h 87"/>
                <a:gd name="T10" fmla="*/ 21 w 56"/>
                <a:gd name="T11" fmla="*/ 9 h 87"/>
                <a:gd name="T12" fmla="*/ 26 w 56"/>
                <a:gd name="T13" fmla="*/ 8 h 87"/>
                <a:gd name="T14" fmla="*/ 36 w 56"/>
                <a:gd name="T15" fmla="*/ 6 h 87"/>
                <a:gd name="T16" fmla="*/ 38 w 56"/>
                <a:gd name="T17" fmla="*/ 4 h 87"/>
                <a:gd name="T18" fmla="*/ 46 w 56"/>
                <a:gd name="T19" fmla="*/ 0 h 87"/>
                <a:gd name="T20" fmla="*/ 47 w 56"/>
                <a:gd name="T21" fmla="*/ 4 h 87"/>
                <a:gd name="T22" fmla="*/ 47 w 56"/>
                <a:gd name="T23" fmla="*/ 8 h 87"/>
                <a:gd name="T24" fmla="*/ 51 w 56"/>
                <a:gd name="T25" fmla="*/ 9 h 87"/>
                <a:gd name="T26" fmla="*/ 49 w 56"/>
                <a:gd name="T27" fmla="*/ 27 h 87"/>
                <a:gd name="T28" fmla="*/ 44 w 56"/>
                <a:gd name="T29" fmla="*/ 33 h 87"/>
                <a:gd name="T30" fmla="*/ 41 w 56"/>
                <a:gd name="T31" fmla="*/ 35 h 87"/>
                <a:gd name="T32" fmla="*/ 41 w 56"/>
                <a:gd name="T33" fmla="*/ 44 h 87"/>
                <a:gd name="T34" fmla="*/ 44 w 56"/>
                <a:gd name="T35" fmla="*/ 45 h 87"/>
                <a:gd name="T36" fmla="*/ 46 w 56"/>
                <a:gd name="T37" fmla="*/ 56 h 87"/>
                <a:gd name="T38" fmla="*/ 47 w 56"/>
                <a:gd name="T39" fmla="*/ 33 h 87"/>
                <a:gd name="T40" fmla="*/ 51 w 56"/>
                <a:gd name="T41" fmla="*/ 29 h 87"/>
                <a:gd name="T42" fmla="*/ 54 w 56"/>
                <a:gd name="T43" fmla="*/ 29 h 87"/>
                <a:gd name="T44" fmla="*/ 61 w 56"/>
                <a:gd name="T45" fmla="*/ 33 h 87"/>
                <a:gd name="T46" fmla="*/ 64 w 56"/>
                <a:gd name="T47" fmla="*/ 38 h 87"/>
                <a:gd name="T48" fmla="*/ 56 w 56"/>
                <a:gd name="T49" fmla="*/ 38 h 87"/>
                <a:gd name="T50" fmla="*/ 54 w 56"/>
                <a:gd name="T51" fmla="*/ 35 h 87"/>
                <a:gd name="T52" fmla="*/ 51 w 56"/>
                <a:gd name="T53" fmla="*/ 35 h 87"/>
                <a:gd name="T54" fmla="*/ 49 w 56"/>
                <a:gd name="T55" fmla="*/ 36 h 87"/>
                <a:gd name="T56" fmla="*/ 49 w 56"/>
                <a:gd name="T57" fmla="*/ 40 h 87"/>
                <a:gd name="T58" fmla="*/ 51 w 56"/>
                <a:gd name="T59" fmla="*/ 51 h 87"/>
                <a:gd name="T60" fmla="*/ 43 w 56"/>
                <a:gd name="T61" fmla="*/ 62 h 87"/>
                <a:gd name="T62" fmla="*/ 46 w 56"/>
                <a:gd name="T63" fmla="*/ 82 h 87"/>
                <a:gd name="T64" fmla="*/ 23 w 56"/>
                <a:gd name="T65" fmla="*/ 87 h 87"/>
                <a:gd name="T66" fmla="*/ 21 w 56"/>
                <a:gd name="T67" fmla="*/ 82 h 87"/>
                <a:gd name="T68" fmla="*/ 23 w 56"/>
                <a:gd name="T69" fmla="*/ 78 h 87"/>
                <a:gd name="T70" fmla="*/ 38 w 56"/>
                <a:gd name="T71" fmla="*/ 76 h 87"/>
                <a:gd name="T72" fmla="*/ 36 w 56"/>
                <a:gd name="T73" fmla="*/ 71 h 87"/>
                <a:gd name="T74" fmla="*/ 21 w 56"/>
                <a:gd name="T75" fmla="*/ 71 h 87"/>
                <a:gd name="T76" fmla="*/ 10 w 56"/>
                <a:gd name="T77" fmla="*/ 65 h 87"/>
                <a:gd name="T78" fmla="*/ 7 w 56"/>
                <a:gd name="T79" fmla="*/ 56 h 87"/>
                <a:gd name="T80" fmla="*/ 12 w 56"/>
                <a:gd name="T81" fmla="*/ 55 h 87"/>
                <a:gd name="T82" fmla="*/ 13 w 56"/>
                <a:gd name="T83" fmla="*/ 55 h 87"/>
                <a:gd name="T84" fmla="*/ 18 w 56"/>
                <a:gd name="T85" fmla="*/ 60 h 87"/>
                <a:gd name="T86" fmla="*/ 18 w 56"/>
                <a:gd name="T87" fmla="*/ 58 h 87"/>
                <a:gd name="T88" fmla="*/ 18 w 56"/>
                <a:gd name="T89" fmla="*/ 51 h 87"/>
                <a:gd name="T90" fmla="*/ 21 w 56"/>
                <a:gd name="T91" fmla="*/ 49 h 87"/>
                <a:gd name="T92" fmla="*/ 21 w 56"/>
                <a:gd name="T93" fmla="*/ 47 h 87"/>
                <a:gd name="T94" fmla="*/ 12 w 56"/>
                <a:gd name="T95" fmla="*/ 47 h 87"/>
                <a:gd name="T96" fmla="*/ 0 w 56"/>
                <a:gd name="T97" fmla="*/ 38 h 87"/>
                <a:gd name="T98" fmla="*/ 2 w 56"/>
                <a:gd name="T99" fmla="*/ 31 h 87"/>
                <a:gd name="T100" fmla="*/ 7 w 56"/>
                <a:gd name="T101" fmla="*/ 36 h 87"/>
                <a:gd name="T102" fmla="*/ 12 w 56"/>
                <a:gd name="T103" fmla="*/ 38 h 87"/>
                <a:gd name="T104" fmla="*/ 12 w 56"/>
                <a:gd name="T105" fmla="*/ 36 h 87"/>
                <a:gd name="T106" fmla="*/ 12 w 56"/>
                <a:gd name="T107" fmla="*/ 35 h 87"/>
                <a:gd name="T108" fmla="*/ 8 w 56"/>
                <a:gd name="T109" fmla="*/ 31 h 87"/>
                <a:gd name="T110" fmla="*/ 5 w 56"/>
                <a:gd name="T111" fmla="*/ 22 h 87"/>
                <a:gd name="T112" fmla="*/ 3 w 56"/>
                <a:gd name="T113" fmla="*/ 17 h 87"/>
                <a:gd name="T114" fmla="*/ 7 w 56"/>
                <a:gd name="T115" fmla="*/ 15 h 87"/>
                <a:gd name="T116" fmla="*/ 12 w 56"/>
                <a:gd name="T117" fmla="*/ 15 h 8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6" h="87">
                  <a:moveTo>
                    <a:pt x="12" y="24"/>
                  </a:moveTo>
                  <a:lnTo>
                    <a:pt x="12" y="24"/>
                  </a:lnTo>
                  <a:lnTo>
                    <a:pt x="13" y="24"/>
                  </a:lnTo>
                  <a:lnTo>
                    <a:pt x="13" y="26"/>
                  </a:lnTo>
                  <a:lnTo>
                    <a:pt x="15" y="26"/>
                  </a:lnTo>
                  <a:lnTo>
                    <a:pt x="17" y="26"/>
                  </a:lnTo>
                  <a:lnTo>
                    <a:pt x="18" y="26"/>
                  </a:lnTo>
                  <a:lnTo>
                    <a:pt x="20" y="26"/>
                  </a:lnTo>
                  <a:lnTo>
                    <a:pt x="20" y="24"/>
                  </a:lnTo>
                  <a:lnTo>
                    <a:pt x="21" y="24"/>
                  </a:lnTo>
                  <a:lnTo>
                    <a:pt x="21" y="22"/>
                  </a:lnTo>
                  <a:lnTo>
                    <a:pt x="21" y="18"/>
                  </a:lnTo>
                  <a:lnTo>
                    <a:pt x="20" y="18"/>
                  </a:lnTo>
                  <a:lnTo>
                    <a:pt x="18" y="17"/>
                  </a:lnTo>
                  <a:lnTo>
                    <a:pt x="20" y="17"/>
                  </a:lnTo>
                  <a:lnTo>
                    <a:pt x="20" y="15"/>
                  </a:lnTo>
                  <a:lnTo>
                    <a:pt x="21" y="15"/>
                  </a:lnTo>
                  <a:lnTo>
                    <a:pt x="25" y="15"/>
                  </a:lnTo>
                  <a:lnTo>
                    <a:pt x="25" y="13"/>
                  </a:lnTo>
                  <a:lnTo>
                    <a:pt x="23" y="13"/>
                  </a:lnTo>
                  <a:lnTo>
                    <a:pt x="21" y="13"/>
                  </a:lnTo>
                  <a:lnTo>
                    <a:pt x="21" y="11"/>
                  </a:lnTo>
                  <a:lnTo>
                    <a:pt x="21" y="9"/>
                  </a:lnTo>
                  <a:lnTo>
                    <a:pt x="23" y="9"/>
                  </a:lnTo>
                  <a:lnTo>
                    <a:pt x="23" y="8"/>
                  </a:lnTo>
                  <a:lnTo>
                    <a:pt x="25" y="8"/>
                  </a:lnTo>
                  <a:lnTo>
                    <a:pt x="26" y="8"/>
                  </a:lnTo>
                  <a:lnTo>
                    <a:pt x="28" y="8"/>
                  </a:lnTo>
                  <a:lnTo>
                    <a:pt x="28" y="6"/>
                  </a:lnTo>
                  <a:lnTo>
                    <a:pt x="30" y="6"/>
                  </a:lnTo>
                  <a:lnTo>
                    <a:pt x="30" y="4"/>
                  </a:lnTo>
                  <a:lnTo>
                    <a:pt x="30" y="2"/>
                  </a:lnTo>
                  <a:lnTo>
                    <a:pt x="31" y="2"/>
                  </a:lnTo>
                  <a:lnTo>
                    <a:pt x="33" y="2"/>
                  </a:lnTo>
                  <a:lnTo>
                    <a:pt x="35" y="0"/>
                  </a:lnTo>
                  <a:lnTo>
                    <a:pt x="36" y="0"/>
                  </a:lnTo>
                  <a:lnTo>
                    <a:pt x="38" y="0"/>
                  </a:lnTo>
                  <a:lnTo>
                    <a:pt x="38" y="2"/>
                  </a:lnTo>
                  <a:lnTo>
                    <a:pt x="39" y="2"/>
                  </a:lnTo>
                  <a:lnTo>
                    <a:pt x="39" y="4"/>
                  </a:lnTo>
                  <a:lnTo>
                    <a:pt x="39" y="6"/>
                  </a:lnTo>
                  <a:lnTo>
                    <a:pt x="39" y="8"/>
                  </a:lnTo>
                  <a:lnTo>
                    <a:pt x="41" y="8"/>
                  </a:lnTo>
                  <a:lnTo>
                    <a:pt x="43" y="9"/>
                  </a:lnTo>
                  <a:lnTo>
                    <a:pt x="41" y="9"/>
                  </a:lnTo>
                  <a:lnTo>
                    <a:pt x="43" y="13"/>
                  </a:lnTo>
                  <a:lnTo>
                    <a:pt x="43" y="15"/>
                  </a:lnTo>
                  <a:lnTo>
                    <a:pt x="44" y="18"/>
                  </a:lnTo>
                  <a:lnTo>
                    <a:pt x="44" y="20"/>
                  </a:lnTo>
                  <a:lnTo>
                    <a:pt x="43" y="22"/>
                  </a:lnTo>
                  <a:lnTo>
                    <a:pt x="43" y="24"/>
                  </a:lnTo>
                  <a:lnTo>
                    <a:pt x="43" y="26"/>
                  </a:lnTo>
                  <a:lnTo>
                    <a:pt x="41" y="27"/>
                  </a:lnTo>
                  <a:lnTo>
                    <a:pt x="41" y="29"/>
                  </a:lnTo>
                  <a:lnTo>
                    <a:pt x="39" y="31"/>
                  </a:lnTo>
                  <a:lnTo>
                    <a:pt x="38" y="31"/>
                  </a:lnTo>
                  <a:lnTo>
                    <a:pt x="38" y="33"/>
                  </a:lnTo>
                  <a:lnTo>
                    <a:pt x="36" y="33"/>
                  </a:lnTo>
                  <a:lnTo>
                    <a:pt x="35" y="33"/>
                  </a:lnTo>
                  <a:lnTo>
                    <a:pt x="35" y="35"/>
                  </a:lnTo>
                  <a:lnTo>
                    <a:pt x="33" y="35"/>
                  </a:lnTo>
                  <a:lnTo>
                    <a:pt x="33" y="36"/>
                  </a:lnTo>
                  <a:lnTo>
                    <a:pt x="31" y="36"/>
                  </a:lnTo>
                  <a:lnTo>
                    <a:pt x="31" y="38"/>
                  </a:lnTo>
                  <a:lnTo>
                    <a:pt x="31" y="42"/>
                  </a:lnTo>
                  <a:lnTo>
                    <a:pt x="33" y="44"/>
                  </a:lnTo>
                  <a:lnTo>
                    <a:pt x="35" y="44"/>
                  </a:lnTo>
                  <a:lnTo>
                    <a:pt x="35" y="45"/>
                  </a:lnTo>
                  <a:lnTo>
                    <a:pt x="36" y="45"/>
                  </a:lnTo>
                  <a:lnTo>
                    <a:pt x="36" y="47"/>
                  </a:lnTo>
                  <a:lnTo>
                    <a:pt x="36" y="49"/>
                  </a:lnTo>
                  <a:lnTo>
                    <a:pt x="36" y="51"/>
                  </a:lnTo>
                  <a:lnTo>
                    <a:pt x="36" y="53"/>
                  </a:lnTo>
                  <a:lnTo>
                    <a:pt x="36" y="55"/>
                  </a:lnTo>
                  <a:lnTo>
                    <a:pt x="38" y="55"/>
                  </a:lnTo>
                  <a:lnTo>
                    <a:pt x="38" y="56"/>
                  </a:lnTo>
                  <a:lnTo>
                    <a:pt x="39" y="56"/>
                  </a:lnTo>
                  <a:lnTo>
                    <a:pt x="39" y="55"/>
                  </a:lnTo>
                  <a:lnTo>
                    <a:pt x="39" y="33"/>
                  </a:lnTo>
                  <a:lnTo>
                    <a:pt x="39" y="31"/>
                  </a:lnTo>
                  <a:lnTo>
                    <a:pt x="41" y="31"/>
                  </a:lnTo>
                  <a:lnTo>
                    <a:pt x="43" y="31"/>
                  </a:lnTo>
                  <a:lnTo>
                    <a:pt x="43" y="29"/>
                  </a:lnTo>
                  <a:lnTo>
                    <a:pt x="44" y="29"/>
                  </a:lnTo>
                  <a:lnTo>
                    <a:pt x="46" y="29"/>
                  </a:lnTo>
                  <a:lnTo>
                    <a:pt x="48" y="29"/>
                  </a:lnTo>
                  <a:lnTo>
                    <a:pt x="48" y="27"/>
                  </a:lnTo>
                  <a:lnTo>
                    <a:pt x="48" y="29"/>
                  </a:lnTo>
                  <a:lnTo>
                    <a:pt x="49" y="29"/>
                  </a:lnTo>
                  <a:lnTo>
                    <a:pt x="51" y="31"/>
                  </a:lnTo>
                  <a:lnTo>
                    <a:pt x="51" y="33"/>
                  </a:lnTo>
                  <a:lnTo>
                    <a:pt x="53" y="33"/>
                  </a:lnTo>
                  <a:lnTo>
                    <a:pt x="53" y="35"/>
                  </a:lnTo>
                  <a:lnTo>
                    <a:pt x="54" y="35"/>
                  </a:lnTo>
                  <a:lnTo>
                    <a:pt x="56" y="36"/>
                  </a:lnTo>
                  <a:lnTo>
                    <a:pt x="56" y="38"/>
                  </a:lnTo>
                  <a:lnTo>
                    <a:pt x="54" y="38"/>
                  </a:lnTo>
                  <a:lnTo>
                    <a:pt x="53" y="38"/>
                  </a:lnTo>
                  <a:lnTo>
                    <a:pt x="51" y="38"/>
                  </a:lnTo>
                  <a:lnTo>
                    <a:pt x="48" y="38"/>
                  </a:lnTo>
                  <a:lnTo>
                    <a:pt x="46" y="36"/>
                  </a:lnTo>
                  <a:lnTo>
                    <a:pt x="46" y="35"/>
                  </a:lnTo>
                  <a:lnTo>
                    <a:pt x="44" y="35"/>
                  </a:lnTo>
                  <a:lnTo>
                    <a:pt x="44" y="33"/>
                  </a:lnTo>
                  <a:lnTo>
                    <a:pt x="43" y="33"/>
                  </a:lnTo>
                  <a:lnTo>
                    <a:pt x="43" y="35"/>
                  </a:lnTo>
                  <a:lnTo>
                    <a:pt x="41" y="35"/>
                  </a:lnTo>
                  <a:lnTo>
                    <a:pt x="41" y="36"/>
                  </a:lnTo>
                  <a:lnTo>
                    <a:pt x="41" y="38"/>
                  </a:lnTo>
                  <a:lnTo>
                    <a:pt x="41" y="40"/>
                  </a:lnTo>
                  <a:lnTo>
                    <a:pt x="41" y="42"/>
                  </a:lnTo>
                  <a:lnTo>
                    <a:pt x="41" y="44"/>
                  </a:lnTo>
                  <a:lnTo>
                    <a:pt x="43" y="44"/>
                  </a:lnTo>
                  <a:lnTo>
                    <a:pt x="43" y="47"/>
                  </a:lnTo>
                  <a:lnTo>
                    <a:pt x="43" y="51"/>
                  </a:lnTo>
                  <a:lnTo>
                    <a:pt x="41" y="56"/>
                  </a:lnTo>
                  <a:lnTo>
                    <a:pt x="39" y="60"/>
                  </a:lnTo>
                  <a:lnTo>
                    <a:pt x="38" y="58"/>
                  </a:lnTo>
                  <a:lnTo>
                    <a:pt x="36" y="58"/>
                  </a:lnTo>
                  <a:lnTo>
                    <a:pt x="36" y="60"/>
                  </a:lnTo>
                  <a:lnTo>
                    <a:pt x="36" y="62"/>
                  </a:lnTo>
                  <a:lnTo>
                    <a:pt x="35" y="62"/>
                  </a:lnTo>
                  <a:lnTo>
                    <a:pt x="35" y="64"/>
                  </a:lnTo>
                  <a:lnTo>
                    <a:pt x="36" y="65"/>
                  </a:lnTo>
                  <a:lnTo>
                    <a:pt x="36" y="67"/>
                  </a:lnTo>
                  <a:lnTo>
                    <a:pt x="36" y="71"/>
                  </a:lnTo>
                  <a:lnTo>
                    <a:pt x="38" y="71"/>
                  </a:lnTo>
                  <a:lnTo>
                    <a:pt x="39" y="73"/>
                  </a:lnTo>
                  <a:lnTo>
                    <a:pt x="39" y="82"/>
                  </a:lnTo>
                  <a:lnTo>
                    <a:pt x="38" y="82"/>
                  </a:lnTo>
                  <a:lnTo>
                    <a:pt x="36" y="83"/>
                  </a:lnTo>
                  <a:lnTo>
                    <a:pt x="36" y="87"/>
                  </a:lnTo>
                  <a:lnTo>
                    <a:pt x="35" y="87"/>
                  </a:lnTo>
                  <a:lnTo>
                    <a:pt x="33" y="87"/>
                  </a:lnTo>
                  <a:lnTo>
                    <a:pt x="31" y="87"/>
                  </a:lnTo>
                  <a:lnTo>
                    <a:pt x="30" y="87"/>
                  </a:lnTo>
                  <a:lnTo>
                    <a:pt x="25" y="87"/>
                  </a:lnTo>
                  <a:lnTo>
                    <a:pt x="23" y="87"/>
                  </a:lnTo>
                  <a:lnTo>
                    <a:pt x="21" y="87"/>
                  </a:lnTo>
                  <a:lnTo>
                    <a:pt x="23" y="87"/>
                  </a:lnTo>
                  <a:lnTo>
                    <a:pt x="23" y="85"/>
                  </a:lnTo>
                  <a:lnTo>
                    <a:pt x="23" y="83"/>
                  </a:lnTo>
                  <a:lnTo>
                    <a:pt x="21" y="83"/>
                  </a:lnTo>
                  <a:lnTo>
                    <a:pt x="21" y="82"/>
                  </a:lnTo>
                  <a:lnTo>
                    <a:pt x="21" y="80"/>
                  </a:lnTo>
                  <a:lnTo>
                    <a:pt x="21" y="78"/>
                  </a:lnTo>
                  <a:lnTo>
                    <a:pt x="23" y="78"/>
                  </a:lnTo>
                  <a:lnTo>
                    <a:pt x="25" y="78"/>
                  </a:lnTo>
                  <a:lnTo>
                    <a:pt x="28" y="78"/>
                  </a:lnTo>
                  <a:lnTo>
                    <a:pt x="28" y="76"/>
                  </a:lnTo>
                  <a:lnTo>
                    <a:pt x="30" y="76"/>
                  </a:lnTo>
                  <a:lnTo>
                    <a:pt x="30" y="74"/>
                  </a:lnTo>
                  <a:lnTo>
                    <a:pt x="30" y="73"/>
                  </a:lnTo>
                  <a:lnTo>
                    <a:pt x="30" y="71"/>
                  </a:lnTo>
                  <a:lnTo>
                    <a:pt x="28" y="71"/>
                  </a:lnTo>
                  <a:lnTo>
                    <a:pt x="26" y="69"/>
                  </a:lnTo>
                  <a:lnTo>
                    <a:pt x="26" y="71"/>
                  </a:lnTo>
                  <a:lnTo>
                    <a:pt x="25" y="73"/>
                  </a:lnTo>
                  <a:lnTo>
                    <a:pt x="23" y="73"/>
                  </a:lnTo>
                  <a:lnTo>
                    <a:pt x="21" y="73"/>
                  </a:lnTo>
                  <a:lnTo>
                    <a:pt x="21" y="71"/>
                  </a:lnTo>
                  <a:lnTo>
                    <a:pt x="20" y="69"/>
                  </a:lnTo>
                  <a:lnTo>
                    <a:pt x="15" y="67"/>
                  </a:lnTo>
                  <a:lnTo>
                    <a:pt x="13" y="67"/>
                  </a:lnTo>
                  <a:lnTo>
                    <a:pt x="12" y="67"/>
                  </a:lnTo>
                  <a:lnTo>
                    <a:pt x="10" y="65"/>
                  </a:lnTo>
                  <a:lnTo>
                    <a:pt x="8" y="65"/>
                  </a:lnTo>
                  <a:lnTo>
                    <a:pt x="8" y="64"/>
                  </a:lnTo>
                  <a:lnTo>
                    <a:pt x="7" y="64"/>
                  </a:lnTo>
                  <a:lnTo>
                    <a:pt x="7" y="60"/>
                  </a:lnTo>
                  <a:lnTo>
                    <a:pt x="7" y="58"/>
                  </a:lnTo>
                  <a:lnTo>
                    <a:pt x="7" y="56"/>
                  </a:lnTo>
                  <a:lnTo>
                    <a:pt x="8" y="56"/>
                  </a:lnTo>
                  <a:lnTo>
                    <a:pt x="10" y="56"/>
                  </a:lnTo>
                  <a:lnTo>
                    <a:pt x="10" y="55"/>
                  </a:lnTo>
                  <a:lnTo>
                    <a:pt x="12" y="55"/>
                  </a:lnTo>
                  <a:lnTo>
                    <a:pt x="12" y="53"/>
                  </a:lnTo>
                  <a:lnTo>
                    <a:pt x="12" y="51"/>
                  </a:lnTo>
                  <a:lnTo>
                    <a:pt x="13" y="53"/>
                  </a:lnTo>
                  <a:lnTo>
                    <a:pt x="13" y="55"/>
                  </a:lnTo>
                  <a:lnTo>
                    <a:pt x="15" y="55"/>
                  </a:lnTo>
                  <a:lnTo>
                    <a:pt x="15" y="58"/>
                  </a:lnTo>
                  <a:lnTo>
                    <a:pt x="15" y="60"/>
                  </a:lnTo>
                  <a:lnTo>
                    <a:pt x="17" y="60"/>
                  </a:lnTo>
                  <a:lnTo>
                    <a:pt x="18" y="60"/>
                  </a:lnTo>
                  <a:lnTo>
                    <a:pt x="18" y="62"/>
                  </a:lnTo>
                  <a:lnTo>
                    <a:pt x="20" y="62"/>
                  </a:lnTo>
                  <a:lnTo>
                    <a:pt x="20" y="60"/>
                  </a:lnTo>
                  <a:lnTo>
                    <a:pt x="20" y="58"/>
                  </a:lnTo>
                  <a:lnTo>
                    <a:pt x="18" y="58"/>
                  </a:lnTo>
                  <a:lnTo>
                    <a:pt x="18" y="56"/>
                  </a:lnTo>
                  <a:lnTo>
                    <a:pt x="17" y="53"/>
                  </a:lnTo>
                  <a:lnTo>
                    <a:pt x="18" y="53"/>
                  </a:lnTo>
                  <a:lnTo>
                    <a:pt x="18" y="51"/>
                  </a:lnTo>
                  <a:lnTo>
                    <a:pt x="20" y="51"/>
                  </a:lnTo>
                  <a:lnTo>
                    <a:pt x="21" y="51"/>
                  </a:lnTo>
                  <a:lnTo>
                    <a:pt x="21" y="49"/>
                  </a:lnTo>
                  <a:lnTo>
                    <a:pt x="21" y="47"/>
                  </a:lnTo>
                  <a:lnTo>
                    <a:pt x="20" y="47"/>
                  </a:lnTo>
                  <a:lnTo>
                    <a:pt x="18" y="47"/>
                  </a:lnTo>
                  <a:lnTo>
                    <a:pt x="12" y="47"/>
                  </a:lnTo>
                  <a:lnTo>
                    <a:pt x="7" y="45"/>
                  </a:lnTo>
                  <a:lnTo>
                    <a:pt x="7" y="44"/>
                  </a:lnTo>
                  <a:lnTo>
                    <a:pt x="3" y="44"/>
                  </a:lnTo>
                  <a:lnTo>
                    <a:pt x="0" y="44"/>
                  </a:lnTo>
                  <a:lnTo>
                    <a:pt x="0" y="42"/>
                  </a:lnTo>
                  <a:lnTo>
                    <a:pt x="0" y="38"/>
                  </a:lnTo>
                  <a:lnTo>
                    <a:pt x="0" y="36"/>
                  </a:lnTo>
                  <a:lnTo>
                    <a:pt x="0" y="33"/>
                  </a:lnTo>
                  <a:lnTo>
                    <a:pt x="2" y="33"/>
                  </a:lnTo>
                  <a:lnTo>
                    <a:pt x="2" y="31"/>
                  </a:lnTo>
                  <a:lnTo>
                    <a:pt x="3" y="31"/>
                  </a:lnTo>
                  <a:lnTo>
                    <a:pt x="3" y="33"/>
                  </a:lnTo>
                  <a:lnTo>
                    <a:pt x="3" y="35"/>
                  </a:lnTo>
                  <a:lnTo>
                    <a:pt x="5" y="35"/>
                  </a:lnTo>
                  <a:lnTo>
                    <a:pt x="5" y="36"/>
                  </a:lnTo>
                  <a:lnTo>
                    <a:pt x="7" y="36"/>
                  </a:lnTo>
                  <a:lnTo>
                    <a:pt x="7" y="38"/>
                  </a:lnTo>
                  <a:lnTo>
                    <a:pt x="8" y="38"/>
                  </a:lnTo>
                  <a:lnTo>
                    <a:pt x="10" y="38"/>
                  </a:lnTo>
                  <a:lnTo>
                    <a:pt x="12" y="38"/>
                  </a:lnTo>
                  <a:lnTo>
                    <a:pt x="12" y="36"/>
                  </a:lnTo>
                  <a:lnTo>
                    <a:pt x="13" y="36"/>
                  </a:lnTo>
                  <a:lnTo>
                    <a:pt x="12" y="36"/>
                  </a:lnTo>
                  <a:lnTo>
                    <a:pt x="12" y="35"/>
                  </a:lnTo>
                  <a:lnTo>
                    <a:pt x="12" y="33"/>
                  </a:lnTo>
                  <a:lnTo>
                    <a:pt x="10" y="33"/>
                  </a:lnTo>
                  <a:lnTo>
                    <a:pt x="10" y="31"/>
                  </a:lnTo>
                  <a:lnTo>
                    <a:pt x="8" y="31"/>
                  </a:lnTo>
                  <a:lnTo>
                    <a:pt x="8" y="29"/>
                  </a:lnTo>
                  <a:lnTo>
                    <a:pt x="7" y="27"/>
                  </a:lnTo>
                  <a:lnTo>
                    <a:pt x="7" y="26"/>
                  </a:lnTo>
                  <a:lnTo>
                    <a:pt x="7" y="24"/>
                  </a:lnTo>
                  <a:lnTo>
                    <a:pt x="5" y="24"/>
                  </a:lnTo>
                  <a:lnTo>
                    <a:pt x="5" y="22"/>
                  </a:lnTo>
                  <a:lnTo>
                    <a:pt x="3" y="22"/>
                  </a:lnTo>
                  <a:lnTo>
                    <a:pt x="3" y="20"/>
                  </a:lnTo>
                  <a:lnTo>
                    <a:pt x="3" y="18"/>
                  </a:lnTo>
                  <a:lnTo>
                    <a:pt x="3" y="17"/>
                  </a:lnTo>
                  <a:lnTo>
                    <a:pt x="5" y="17"/>
                  </a:lnTo>
                  <a:lnTo>
                    <a:pt x="7" y="17"/>
                  </a:lnTo>
                  <a:lnTo>
                    <a:pt x="7" y="15"/>
                  </a:lnTo>
                  <a:lnTo>
                    <a:pt x="8" y="15"/>
                  </a:lnTo>
                  <a:lnTo>
                    <a:pt x="10" y="13"/>
                  </a:lnTo>
                  <a:lnTo>
                    <a:pt x="12" y="13"/>
                  </a:lnTo>
                  <a:lnTo>
                    <a:pt x="12" y="15"/>
                  </a:lnTo>
                  <a:lnTo>
                    <a:pt x="12" y="22"/>
                  </a:lnTo>
                  <a:lnTo>
                    <a:pt x="12" y="2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52" name="Freeform 27"/>
            <p:cNvSpPr>
              <a:spLocks/>
            </p:cNvSpPr>
            <p:nvPr/>
          </p:nvSpPr>
          <p:spPr bwMode="auto">
            <a:xfrm>
              <a:off x="172" y="231"/>
              <a:ext cx="145" cy="125"/>
            </a:xfrm>
            <a:custGeom>
              <a:avLst/>
              <a:gdLst>
                <a:gd name="T0" fmla="*/ 0 w 146"/>
                <a:gd name="T1" fmla="*/ 107 h 124"/>
                <a:gd name="T2" fmla="*/ 72 w 146"/>
                <a:gd name="T3" fmla="*/ 0 h 124"/>
                <a:gd name="T4" fmla="*/ 138 w 146"/>
                <a:gd name="T5" fmla="*/ 107 h 124"/>
                <a:gd name="T6" fmla="*/ 138 w 146"/>
                <a:gd name="T7" fmla="*/ 130 h 124"/>
                <a:gd name="T8" fmla="*/ 72 w 146"/>
                <a:gd name="T9" fmla="*/ 30 h 124"/>
                <a:gd name="T10" fmla="*/ 2 w 146"/>
                <a:gd name="T11" fmla="*/ 132 h 124"/>
                <a:gd name="T12" fmla="*/ 0 w 146"/>
                <a:gd name="T13" fmla="*/ 107 h 1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6" h="124">
                  <a:moveTo>
                    <a:pt x="0" y="99"/>
                  </a:moveTo>
                  <a:lnTo>
                    <a:pt x="72" y="0"/>
                  </a:lnTo>
                  <a:lnTo>
                    <a:pt x="146" y="99"/>
                  </a:lnTo>
                  <a:lnTo>
                    <a:pt x="146" y="122"/>
                  </a:lnTo>
                  <a:lnTo>
                    <a:pt x="72" y="30"/>
                  </a:lnTo>
                  <a:lnTo>
                    <a:pt x="2" y="124"/>
                  </a:lnTo>
                  <a:lnTo>
                    <a:pt x="0" y="99"/>
                  </a:lnTo>
                  <a:close/>
                </a:path>
              </a:pathLst>
            </a:custGeom>
            <a:solidFill>
              <a:srgbClr val="F9A03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53" name="Freeform 28"/>
            <p:cNvSpPr>
              <a:spLocks/>
            </p:cNvSpPr>
            <p:nvPr/>
          </p:nvSpPr>
          <p:spPr bwMode="auto">
            <a:xfrm>
              <a:off x="326" y="204"/>
              <a:ext cx="5" cy="170"/>
            </a:xfrm>
            <a:custGeom>
              <a:avLst/>
              <a:gdLst>
                <a:gd name="T0" fmla="*/ 3 w 5"/>
                <a:gd name="T1" fmla="*/ 163 h 171"/>
                <a:gd name="T2" fmla="*/ 5 w 5"/>
                <a:gd name="T3" fmla="*/ 161 h 171"/>
                <a:gd name="T4" fmla="*/ 5 w 5"/>
                <a:gd name="T5" fmla="*/ 0 h 171"/>
                <a:gd name="T6" fmla="*/ 0 w 5"/>
                <a:gd name="T7" fmla="*/ 0 h 171"/>
                <a:gd name="T8" fmla="*/ 0 w 5"/>
                <a:gd name="T9" fmla="*/ 161 h 171"/>
                <a:gd name="T10" fmla="*/ 3 w 5"/>
                <a:gd name="T11" fmla="*/ 163 h 171"/>
                <a:gd name="T12" fmla="*/ 3 w 5"/>
                <a:gd name="T13" fmla="*/ 163 h 171"/>
                <a:gd name="T14" fmla="*/ 5 w 5"/>
                <a:gd name="T15" fmla="*/ 163 h 171"/>
                <a:gd name="T16" fmla="*/ 5 w 5"/>
                <a:gd name="T17" fmla="*/ 161 h 171"/>
                <a:gd name="T18" fmla="*/ 3 w 5"/>
                <a:gd name="T19" fmla="*/ 163 h 17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 h="171">
                  <a:moveTo>
                    <a:pt x="3" y="171"/>
                  </a:moveTo>
                  <a:lnTo>
                    <a:pt x="5" y="169"/>
                  </a:lnTo>
                  <a:lnTo>
                    <a:pt x="5" y="0"/>
                  </a:lnTo>
                  <a:lnTo>
                    <a:pt x="0" y="0"/>
                  </a:lnTo>
                  <a:lnTo>
                    <a:pt x="0" y="169"/>
                  </a:lnTo>
                  <a:lnTo>
                    <a:pt x="3" y="171"/>
                  </a:lnTo>
                  <a:lnTo>
                    <a:pt x="5" y="171"/>
                  </a:lnTo>
                  <a:lnTo>
                    <a:pt x="5" y="169"/>
                  </a:lnTo>
                  <a:lnTo>
                    <a:pt x="3" y="171"/>
                  </a:lnTo>
                  <a:close/>
                </a:path>
              </a:pathLst>
            </a:custGeom>
            <a:solidFill>
              <a:srgbClr val="61BFF3"/>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54" name="Rectangle 29"/>
            <p:cNvSpPr>
              <a:spLocks noChangeArrowheads="1"/>
            </p:cNvSpPr>
            <p:nvPr/>
          </p:nvSpPr>
          <p:spPr bwMode="auto">
            <a:xfrm>
              <a:off x="170" y="371"/>
              <a:ext cx="159" cy="4"/>
            </a:xfrm>
            <a:prstGeom prst="rect">
              <a:avLst/>
            </a:prstGeom>
            <a:solidFill>
              <a:srgbClr val="61BFF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1055" name="Freeform 30"/>
            <p:cNvSpPr>
              <a:spLocks/>
            </p:cNvSpPr>
            <p:nvPr/>
          </p:nvSpPr>
          <p:spPr bwMode="auto">
            <a:xfrm>
              <a:off x="149" y="195"/>
              <a:ext cx="504" cy="9"/>
            </a:xfrm>
            <a:custGeom>
              <a:avLst/>
              <a:gdLst>
                <a:gd name="T0" fmla="*/ 497 w 505"/>
                <a:gd name="T1" fmla="*/ 7 h 9"/>
                <a:gd name="T2" fmla="*/ 497 w 505"/>
                <a:gd name="T3" fmla="*/ 0 h 9"/>
                <a:gd name="T4" fmla="*/ 0 w 505"/>
                <a:gd name="T5" fmla="*/ 1 h 9"/>
                <a:gd name="T6" fmla="*/ 0 w 505"/>
                <a:gd name="T7" fmla="*/ 9 h 9"/>
                <a:gd name="T8" fmla="*/ 497 w 505"/>
                <a:gd name="T9" fmla="*/ 7 h 9"/>
                <a:gd name="T10" fmla="*/ 497 w 505"/>
                <a:gd name="T11" fmla="*/ 7 h 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05" h="9">
                  <a:moveTo>
                    <a:pt x="505" y="7"/>
                  </a:moveTo>
                  <a:lnTo>
                    <a:pt x="505" y="0"/>
                  </a:lnTo>
                  <a:lnTo>
                    <a:pt x="0" y="1"/>
                  </a:lnTo>
                  <a:lnTo>
                    <a:pt x="0" y="9"/>
                  </a:lnTo>
                  <a:lnTo>
                    <a:pt x="505" y="7"/>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56" name="Freeform 31"/>
            <p:cNvSpPr>
              <a:spLocks/>
            </p:cNvSpPr>
            <p:nvPr/>
          </p:nvSpPr>
          <p:spPr bwMode="auto">
            <a:xfrm>
              <a:off x="652" y="195"/>
              <a:ext cx="5" cy="38"/>
            </a:xfrm>
            <a:custGeom>
              <a:avLst/>
              <a:gdLst>
                <a:gd name="T0" fmla="*/ 3 w 6"/>
                <a:gd name="T1" fmla="*/ 45 h 37"/>
                <a:gd name="T2" fmla="*/ 3 w 6"/>
                <a:gd name="T3" fmla="*/ 45 h 37"/>
                <a:gd name="T4" fmla="*/ 3 w 6"/>
                <a:gd name="T5" fmla="*/ 16 h 37"/>
                <a:gd name="T6" fmla="*/ 3 w 6"/>
                <a:gd name="T7" fmla="*/ 0 h 37"/>
                <a:gd name="T8" fmla="*/ 3 w 6"/>
                <a:gd name="T9" fmla="*/ 7 h 37"/>
                <a:gd name="T10" fmla="*/ 1 w 6"/>
                <a:gd name="T11" fmla="*/ 16 h 37"/>
                <a:gd name="T12" fmla="*/ 0 w 6"/>
                <a:gd name="T13" fmla="*/ 44 h 37"/>
                <a:gd name="T14" fmla="*/ 0 w 6"/>
                <a:gd name="T15" fmla="*/ 44 h 37"/>
                <a:gd name="T16" fmla="*/ 3 w 6"/>
                <a:gd name="T17" fmla="*/ 45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 h="37">
                  <a:moveTo>
                    <a:pt x="6" y="37"/>
                  </a:moveTo>
                  <a:lnTo>
                    <a:pt x="6" y="37"/>
                  </a:lnTo>
                  <a:lnTo>
                    <a:pt x="6" y="16"/>
                  </a:lnTo>
                  <a:lnTo>
                    <a:pt x="3" y="0"/>
                  </a:lnTo>
                  <a:lnTo>
                    <a:pt x="3" y="7"/>
                  </a:lnTo>
                  <a:lnTo>
                    <a:pt x="1" y="16"/>
                  </a:lnTo>
                  <a:lnTo>
                    <a:pt x="0" y="36"/>
                  </a:lnTo>
                  <a:lnTo>
                    <a:pt x="6" y="37"/>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57" name="Freeform 32"/>
            <p:cNvSpPr>
              <a:spLocks/>
            </p:cNvSpPr>
            <p:nvPr/>
          </p:nvSpPr>
          <p:spPr bwMode="auto">
            <a:xfrm>
              <a:off x="641" y="231"/>
              <a:ext cx="16" cy="130"/>
            </a:xfrm>
            <a:custGeom>
              <a:avLst/>
              <a:gdLst>
                <a:gd name="T0" fmla="*/ 5 w 16"/>
                <a:gd name="T1" fmla="*/ 123 h 131"/>
                <a:gd name="T2" fmla="*/ 5 w 16"/>
                <a:gd name="T3" fmla="*/ 123 h 131"/>
                <a:gd name="T4" fmla="*/ 11 w 16"/>
                <a:gd name="T5" fmla="*/ 78 h 131"/>
                <a:gd name="T6" fmla="*/ 13 w 16"/>
                <a:gd name="T7" fmla="*/ 47 h 131"/>
                <a:gd name="T8" fmla="*/ 15 w 16"/>
                <a:gd name="T9" fmla="*/ 16 h 131"/>
                <a:gd name="T10" fmla="*/ 16 w 16"/>
                <a:gd name="T11" fmla="*/ 1 h 131"/>
                <a:gd name="T12" fmla="*/ 10 w 16"/>
                <a:gd name="T13" fmla="*/ 0 h 131"/>
                <a:gd name="T14" fmla="*/ 10 w 16"/>
                <a:gd name="T15" fmla="*/ 16 h 131"/>
                <a:gd name="T16" fmla="*/ 8 w 16"/>
                <a:gd name="T17" fmla="*/ 47 h 131"/>
                <a:gd name="T18" fmla="*/ 3 w 16"/>
                <a:gd name="T19" fmla="*/ 78 h 131"/>
                <a:gd name="T20" fmla="*/ 0 w 16"/>
                <a:gd name="T21" fmla="*/ 122 h 131"/>
                <a:gd name="T22" fmla="*/ 0 w 16"/>
                <a:gd name="T23" fmla="*/ 122 h 131"/>
                <a:gd name="T24" fmla="*/ 5 w 16"/>
                <a:gd name="T25" fmla="*/ 123 h 1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 h="131">
                  <a:moveTo>
                    <a:pt x="5" y="131"/>
                  </a:moveTo>
                  <a:lnTo>
                    <a:pt x="5" y="131"/>
                  </a:lnTo>
                  <a:lnTo>
                    <a:pt x="11" y="86"/>
                  </a:lnTo>
                  <a:lnTo>
                    <a:pt x="13" y="47"/>
                  </a:lnTo>
                  <a:lnTo>
                    <a:pt x="15" y="16"/>
                  </a:lnTo>
                  <a:lnTo>
                    <a:pt x="16" y="1"/>
                  </a:lnTo>
                  <a:lnTo>
                    <a:pt x="10" y="0"/>
                  </a:lnTo>
                  <a:lnTo>
                    <a:pt x="10" y="16"/>
                  </a:lnTo>
                  <a:lnTo>
                    <a:pt x="8" y="47"/>
                  </a:lnTo>
                  <a:lnTo>
                    <a:pt x="3" y="86"/>
                  </a:lnTo>
                  <a:lnTo>
                    <a:pt x="0" y="130"/>
                  </a:lnTo>
                  <a:lnTo>
                    <a:pt x="5" y="131"/>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58" name="Freeform 33"/>
            <p:cNvSpPr>
              <a:spLocks/>
            </p:cNvSpPr>
            <p:nvPr/>
          </p:nvSpPr>
          <p:spPr bwMode="auto">
            <a:xfrm>
              <a:off x="536" y="361"/>
              <a:ext cx="111" cy="344"/>
            </a:xfrm>
            <a:custGeom>
              <a:avLst/>
              <a:gdLst>
                <a:gd name="T0" fmla="*/ 5 w 110"/>
                <a:gd name="T1" fmla="*/ 344 h 344"/>
                <a:gd name="T2" fmla="*/ 5 w 110"/>
                <a:gd name="T3" fmla="*/ 344 h 344"/>
                <a:gd name="T4" fmla="*/ 16 w 110"/>
                <a:gd name="T5" fmla="*/ 324 h 344"/>
                <a:gd name="T6" fmla="*/ 28 w 110"/>
                <a:gd name="T7" fmla="*/ 305 h 344"/>
                <a:gd name="T8" fmla="*/ 38 w 110"/>
                <a:gd name="T9" fmla="*/ 285 h 344"/>
                <a:gd name="T10" fmla="*/ 46 w 110"/>
                <a:gd name="T11" fmla="*/ 265 h 344"/>
                <a:gd name="T12" fmla="*/ 70 w 110"/>
                <a:gd name="T13" fmla="*/ 223 h 344"/>
                <a:gd name="T14" fmla="*/ 82 w 110"/>
                <a:gd name="T15" fmla="*/ 182 h 344"/>
                <a:gd name="T16" fmla="*/ 93 w 110"/>
                <a:gd name="T17" fmla="*/ 139 h 344"/>
                <a:gd name="T18" fmla="*/ 103 w 110"/>
                <a:gd name="T19" fmla="*/ 93 h 344"/>
                <a:gd name="T20" fmla="*/ 111 w 110"/>
                <a:gd name="T21" fmla="*/ 48 h 344"/>
                <a:gd name="T22" fmla="*/ 118 w 110"/>
                <a:gd name="T23" fmla="*/ 1 h 344"/>
                <a:gd name="T24" fmla="*/ 113 w 110"/>
                <a:gd name="T25" fmla="*/ 0 h 344"/>
                <a:gd name="T26" fmla="*/ 105 w 110"/>
                <a:gd name="T27" fmla="*/ 47 h 344"/>
                <a:gd name="T28" fmla="*/ 96 w 110"/>
                <a:gd name="T29" fmla="*/ 93 h 344"/>
                <a:gd name="T30" fmla="*/ 88 w 110"/>
                <a:gd name="T31" fmla="*/ 137 h 344"/>
                <a:gd name="T32" fmla="*/ 77 w 110"/>
                <a:gd name="T33" fmla="*/ 180 h 344"/>
                <a:gd name="T34" fmla="*/ 64 w 110"/>
                <a:gd name="T35" fmla="*/ 222 h 344"/>
                <a:gd name="T36" fmla="*/ 39 w 110"/>
                <a:gd name="T37" fmla="*/ 263 h 344"/>
                <a:gd name="T38" fmla="*/ 31 w 110"/>
                <a:gd name="T39" fmla="*/ 283 h 344"/>
                <a:gd name="T40" fmla="*/ 21 w 110"/>
                <a:gd name="T41" fmla="*/ 303 h 344"/>
                <a:gd name="T42" fmla="*/ 11 w 110"/>
                <a:gd name="T43" fmla="*/ 323 h 344"/>
                <a:gd name="T44" fmla="*/ 0 w 110"/>
                <a:gd name="T45" fmla="*/ 341 h 344"/>
                <a:gd name="T46" fmla="*/ 0 w 110"/>
                <a:gd name="T47" fmla="*/ 341 h 344"/>
                <a:gd name="T48" fmla="*/ 5 w 110"/>
                <a:gd name="T49" fmla="*/ 344 h 34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0" h="344">
                  <a:moveTo>
                    <a:pt x="5" y="344"/>
                  </a:moveTo>
                  <a:lnTo>
                    <a:pt x="5" y="344"/>
                  </a:lnTo>
                  <a:lnTo>
                    <a:pt x="16" y="324"/>
                  </a:lnTo>
                  <a:lnTo>
                    <a:pt x="28" y="305"/>
                  </a:lnTo>
                  <a:lnTo>
                    <a:pt x="38" y="285"/>
                  </a:lnTo>
                  <a:lnTo>
                    <a:pt x="46" y="265"/>
                  </a:lnTo>
                  <a:lnTo>
                    <a:pt x="62" y="223"/>
                  </a:lnTo>
                  <a:lnTo>
                    <a:pt x="74" y="182"/>
                  </a:lnTo>
                  <a:lnTo>
                    <a:pt x="85" y="139"/>
                  </a:lnTo>
                  <a:lnTo>
                    <a:pt x="95" y="93"/>
                  </a:lnTo>
                  <a:lnTo>
                    <a:pt x="103" y="48"/>
                  </a:lnTo>
                  <a:lnTo>
                    <a:pt x="110" y="1"/>
                  </a:lnTo>
                  <a:lnTo>
                    <a:pt x="105" y="0"/>
                  </a:lnTo>
                  <a:lnTo>
                    <a:pt x="97" y="47"/>
                  </a:lnTo>
                  <a:lnTo>
                    <a:pt x="88" y="93"/>
                  </a:lnTo>
                  <a:lnTo>
                    <a:pt x="80" y="137"/>
                  </a:lnTo>
                  <a:lnTo>
                    <a:pt x="69" y="180"/>
                  </a:lnTo>
                  <a:lnTo>
                    <a:pt x="56" y="222"/>
                  </a:lnTo>
                  <a:lnTo>
                    <a:pt x="39" y="263"/>
                  </a:lnTo>
                  <a:lnTo>
                    <a:pt x="31" y="283"/>
                  </a:lnTo>
                  <a:lnTo>
                    <a:pt x="21" y="303"/>
                  </a:lnTo>
                  <a:lnTo>
                    <a:pt x="11" y="323"/>
                  </a:lnTo>
                  <a:lnTo>
                    <a:pt x="0" y="341"/>
                  </a:lnTo>
                  <a:lnTo>
                    <a:pt x="5" y="344"/>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59" name="Freeform 34"/>
            <p:cNvSpPr>
              <a:spLocks/>
            </p:cNvSpPr>
            <p:nvPr/>
          </p:nvSpPr>
          <p:spPr bwMode="auto">
            <a:xfrm>
              <a:off x="409" y="701"/>
              <a:ext cx="132" cy="155"/>
            </a:xfrm>
            <a:custGeom>
              <a:avLst/>
              <a:gdLst>
                <a:gd name="T0" fmla="*/ 0 w 131"/>
                <a:gd name="T1" fmla="*/ 155 h 155"/>
                <a:gd name="T2" fmla="*/ 0 w 131"/>
                <a:gd name="T3" fmla="*/ 155 h 155"/>
                <a:gd name="T4" fmla="*/ 8 w 131"/>
                <a:gd name="T5" fmla="*/ 153 h 155"/>
                <a:gd name="T6" fmla="*/ 18 w 131"/>
                <a:gd name="T7" fmla="*/ 146 h 155"/>
                <a:gd name="T8" fmla="*/ 31 w 131"/>
                <a:gd name="T9" fmla="*/ 131 h 155"/>
                <a:gd name="T10" fmla="*/ 49 w 131"/>
                <a:gd name="T11" fmla="*/ 113 h 155"/>
                <a:gd name="T12" fmla="*/ 75 w 131"/>
                <a:gd name="T13" fmla="*/ 90 h 155"/>
                <a:gd name="T14" fmla="*/ 96 w 131"/>
                <a:gd name="T15" fmla="*/ 65 h 155"/>
                <a:gd name="T16" fmla="*/ 119 w 131"/>
                <a:gd name="T17" fmla="*/ 34 h 155"/>
                <a:gd name="T18" fmla="*/ 139 w 131"/>
                <a:gd name="T19" fmla="*/ 3 h 155"/>
                <a:gd name="T20" fmla="*/ 134 w 131"/>
                <a:gd name="T21" fmla="*/ 0 h 155"/>
                <a:gd name="T22" fmla="*/ 113 w 131"/>
                <a:gd name="T23" fmla="*/ 30 h 155"/>
                <a:gd name="T24" fmla="*/ 91 w 131"/>
                <a:gd name="T25" fmla="*/ 59 h 155"/>
                <a:gd name="T26" fmla="*/ 64 w 131"/>
                <a:gd name="T27" fmla="*/ 86 h 155"/>
                <a:gd name="T28" fmla="*/ 44 w 131"/>
                <a:gd name="T29" fmla="*/ 108 h 155"/>
                <a:gd name="T30" fmla="*/ 26 w 131"/>
                <a:gd name="T31" fmla="*/ 126 h 155"/>
                <a:gd name="T32" fmla="*/ 13 w 131"/>
                <a:gd name="T33" fmla="*/ 139 h 155"/>
                <a:gd name="T34" fmla="*/ 5 w 131"/>
                <a:gd name="T35" fmla="*/ 148 h 155"/>
                <a:gd name="T36" fmla="*/ 5 w 131"/>
                <a:gd name="T37" fmla="*/ 149 h 155"/>
                <a:gd name="T38" fmla="*/ 5 w 131"/>
                <a:gd name="T39" fmla="*/ 149 h 155"/>
                <a:gd name="T40" fmla="*/ 0 w 131"/>
                <a:gd name="T41" fmla="*/ 155 h 15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31" h="155">
                  <a:moveTo>
                    <a:pt x="0" y="155"/>
                  </a:moveTo>
                  <a:lnTo>
                    <a:pt x="0" y="155"/>
                  </a:lnTo>
                  <a:lnTo>
                    <a:pt x="8" y="153"/>
                  </a:lnTo>
                  <a:lnTo>
                    <a:pt x="18" y="146"/>
                  </a:lnTo>
                  <a:lnTo>
                    <a:pt x="31" y="131"/>
                  </a:lnTo>
                  <a:lnTo>
                    <a:pt x="49" y="113"/>
                  </a:lnTo>
                  <a:lnTo>
                    <a:pt x="67" y="90"/>
                  </a:lnTo>
                  <a:lnTo>
                    <a:pt x="88" y="65"/>
                  </a:lnTo>
                  <a:lnTo>
                    <a:pt x="111" y="34"/>
                  </a:lnTo>
                  <a:lnTo>
                    <a:pt x="131" y="3"/>
                  </a:lnTo>
                  <a:lnTo>
                    <a:pt x="126" y="0"/>
                  </a:lnTo>
                  <a:lnTo>
                    <a:pt x="105" y="30"/>
                  </a:lnTo>
                  <a:lnTo>
                    <a:pt x="83" y="59"/>
                  </a:lnTo>
                  <a:lnTo>
                    <a:pt x="64" y="86"/>
                  </a:lnTo>
                  <a:lnTo>
                    <a:pt x="44" y="108"/>
                  </a:lnTo>
                  <a:lnTo>
                    <a:pt x="26" y="126"/>
                  </a:lnTo>
                  <a:lnTo>
                    <a:pt x="13" y="139"/>
                  </a:lnTo>
                  <a:lnTo>
                    <a:pt x="5" y="148"/>
                  </a:lnTo>
                  <a:lnTo>
                    <a:pt x="5" y="149"/>
                  </a:lnTo>
                  <a:lnTo>
                    <a:pt x="0" y="155"/>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60" name="Freeform 35"/>
            <p:cNvSpPr>
              <a:spLocks/>
            </p:cNvSpPr>
            <p:nvPr/>
          </p:nvSpPr>
          <p:spPr bwMode="auto">
            <a:xfrm>
              <a:off x="369" y="817"/>
              <a:ext cx="45" cy="40"/>
            </a:xfrm>
            <a:custGeom>
              <a:avLst/>
              <a:gdLst>
                <a:gd name="T0" fmla="*/ 0 w 46"/>
                <a:gd name="T1" fmla="*/ 4 h 40"/>
                <a:gd name="T2" fmla="*/ 0 w 46"/>
                <a:gd name="T3" fmla="*/ 4 h 40"/>
                <a:gd name="T4" fmla="*/ 9 w 46"/>
                <a:gd name="T5" fmla="*/ 15 h 40"/>
                <a:gd name="T6" fmla="*/ 23 w 46"/>
                <a:gd name="T7" fmla="*/ 24 h 40"/>
                <a:gd name="T8" fmla="*/ 26 w 46"/>
                <a:gd name="T9" fmla="*/ 34 h 40"/>
                <a:gd name="T10" fmla="*/ 33 w 46"/>
                <a:gd name="T11" fmla="*/ 40 h 40"/>
                <a:gd name="T12" fmla="*/ 38 w 46"/>
                <a:gd name="T13" fmla="*/ 34 h 40"/>
                <a:gd name="T14" fmla="*/ 29 w 46"/>
                <a:gd name="T15" fmla="*/ 29 h 40"/>
                <a:gd name="T16" fmla="*/ 23 w 46"/>
                <a:gd name="T17" fmla="*/ 20 h 40"/>
                <a:gd name="T18" fmla="*/ 13 w 46"/>
                <a:gd name="T19" fmla="*/ 9 h 40"/>
                <a:gd name="T20" fmla="*/ 3 w 46"/>
                <a:gd name="T21" fmla="*/ 0 h 40"/>
                <a:gd name="T22" fmla="*/ 3 w 46"/>
                <a:gd name="T23" fmla="*/ 0 h 40"/>
                <a:gd name="T24" fmla="*/ 0 w 46"/>
                <a:gd name="T25" fmla="*/ 4 h 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6" h="40">
                  <a:moveTo>
                    <a:pt x="0" y="4"/>
                  </a:moveTo>
                  <a:lnTo>
                    <a:pt x="0" y="4"/>
                  </a:lnTo>
                  <a:lnTo>
                    <a:pt x="9" y="15"/>
                  </a:lnTo>
                  <a:lnTo>
                    <a:pt x="23" y="24"/>
                  </a:lnTo>
                  <a:lnTo>
                    <a:pt x="34" y="34"/>
                  </a:lnTo>
                  <a:lnTo>
                    <a:pt x="41" y="40"/>
                  </a:lnTo>
                  <a:lnTo>
                    <a:pt x="46" y="34"/>
                  </a:lnTo>
                  <a:lnTo>
                    <a:pt x="37" y="29"/>
                  </a:lnTo>
                  <a:lnTo>
                    <a:pt x="26" y="20"/>
                  </a:lnTo>
                  <a:lnTo>
                    <a:pt x="13" y="9"/>
                  </a:lnTo>
                  <a:lnTo>
                    <a:pt x="3" y="0"/>
                  </a:lnTo>
                  <a:lnTo>
                    <a:pt x="0" y="4"/>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61" name="Freeform 36"/>
            <p:cNvSpPr>
              <a:spLocks/>
            </p:cNvSpPr>
            <p:nvPr/>
          </p:nvSpPr>
          <p:spPr bwMode="auto">
            <a:xfrm>
              <a:off x="290" y="713"/>
              <a:ext cx="81" cy="108"/>
            </a:xfrm>
            <a:custGeom>
              <a:avLst/>
              <a:gdLst>
                <a:gd name="T0" fmla="*/ 0 w 82"/>
                <a:gd name="T1" fmla="*/ 1 h 108"/>
                <a:gd name="T2" fmla="*/ 0 w 82"/>
                <a:gd name="T3" fmla="*/ 1 h 108"/>
                <a:gd name="T4" fmla="*/ 28 w 82"/>
                <a:gd name="T5" fmla="*/ 46 h 108"/>
                <a:gd name="T6" fmla="*/ 44 w 82"/>
                <a:gd name="T7" fmla="*/ 77 h 108"/>
                <a:gd name="T8" fmla="*/ 59 w 82"/>
                <a:gd name="T9" fmla="*/ 97 h 108"/>
                <a:gd name="T10" fmla="*/ 71 w 82"/>
                <a:gd name="T11" fmla="*/ 108 h 108"/>
                <a:gd name="T12" fmla="*/ 74 w 82"/>
                <a:gd name="T13" fmla="*/ 104 h 108"/>
                <a:gd name="T14" fmla="*/ 64 w 82"/>
                <a:gd name="T15" fmla="*/ 92 h 108"/>
                <a:gd name="T16" fmla="*/ 48 w 82"/>
                <a:gd name="T17" fmla="*/ 74 h 108"/>
                <a:gd name="T18" fmla="*/ 34 w 82"/>
                <a:gd name="T19" fmla="*/ 43 h 108"/>
                <a:gd name="T20" fmla="*/ 5 w 82"/>
                <a:gd name="T21" fmla="*/ 0 h 108"/>
                <a:gd name="T22" fmla="*/ 5 w 82"/>
                <a:gd name="T23" fmla="*/ 0 h 108"/>
                <a:gd name="T24" fmla="*/ 0 w 82"/>
                <a:gd name="T25" fmla="*/ 1 h 10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2" h="108">
                  <a:moveTo>
                    <a:pt x="0" y="1"/>
                  </a:moveTo>
                  <a:lnTo>
                    <a:pt x="0" y="1"/>
                  </a:lnTo>
                  <a:lnTo>
                    <a:pt x="28" y="46"/>
                  </a:lnTo>
                  <a:lnTo>
                    <a:pt x="52" y="77"/>
                  </a:lnTo>
                  <a:lnTo>
                    <a:pt x="67" y="97"/>
                  </a:lnTo>
                  <a:lnTo>
                    <a:pt x="79" y="108"/>
                  </a:lnTo>
                  <a:lnTo>
                    <a:pt x="82" y="104"/>
                  </a:lnTo>
                  <a:lnTo>
                    <a:pt x="72" y="92"/>
                  </a:lnTo>
                  <a:lnTo>
                    <a:pt x="56" y="74"/>
                  </a:lnTo>
                  <a:lnTo>
                    <a:pt x="34" y="43"/>
                  </a:lnTo>
                  <a:lnTo>
                    <a:pt x="5" y="0"/>
                  </a:lnTo>
                  <a:lnTo>
                    <a:pt x="0" y="1"/>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62" name="Freeform 37"/>
            <p:cNvSpPr>
              <a:spLocks/>
            </p:cNvSpPr>
            <p:nvPr/>
          </p:nvSpPr>
          <p:spPr bwMode="auto">
            <a:xfrm>
              <a:off x="203" y="528"/>
              <a:ext cx="92" cy="187"/>
            </a:xfrm>
            <a:custGeom>
              <a:avLst/>
              <a:gdLst>
                <a:gd name="T0" fmla="*/ 0 w 92"/>
                <a:gd name="T1" fmla="*/ 2 h 186"/>
                <a:gd name="T2" fmla="*/ 0 w 92"/>
                <a:gd name="T3" fmla="*/ 2 h 186"/>
                <a:gd name="T4" fmla="*/ 7 w 92"/>
                <a:gd name="T5" fmla="*/ 22 h 186"/>
                <a:gd name="T6" fmla="*/ 13 w 92"/>
                <a:gd name="T7" fmla="*/ 42 h 186"/>
                <a:gd name="T8" fmla="*/ 23 w 92"/>
                <a:gd name="T9" fmla="*/ 64 h 186"/>
                <a:gd name="T10" fmla="*/ 33 w 92"/>
                <a:gd name="T11" fmla="*/ 85 h 186"/>
                <a:gd name="T12" fmla="*/ 44 w 92"/>
                <a:gd name="T13" fmla="*/ 119 h 186"/>
                <a:gd name="T14" fmla="*/ 57 w 92"/>
                <a:gd name="T15" fmla="*/ 144 h 186"/>
                <a:gd name="T16" fmla="*/ 71 w 92"/>
                <a:gd name="T17" fmla="*/ 169 h 186"/>
                <a:gd name="T18" fmla="*/ 87 w 92"/>
                <a:gd name="T19" fmla="*/ 194 h 186"/>
                <a:gd name="T20" fmla="*/ 92 w 92"/>
                <a:gd name="T21" fmla="*/ 193 h 186"/>
                <a:gd name="T22" fmla="*/ 77 w 92"/>
                <a:gd name="T23" fmla="*/ 165 h 186"/>
                <a:gd name="T24" fmla="*/ 62 w 92"/>
                <a:gd name="T25" fmla="*/ 140 h 186"/>
                <a:gd name="T26" fmla="*/ 51 w 92"/>
                <a:gd name="T27" fmla="*/ 115 h 186"/>
                <a:gd name="T28" fmla="*/ 38 w 92"/>
                <a:gd name="T29" fmla="*/ 83 h 186"/>
                <a:gd name="T30" fmla="*/ 28 w 92"/>
                <a:gd name="T31" fmla="*/ 60 h 186"/>
                <a:gd name="T32" fmla="*/ 20 w 92"/>
                <a:gd name="T33" fmla="*/ 38 h 186"/>
                <a:gd name="T34" fmla="*/ 12 w 92"/>
                <a:gd name="T35" fmla="*/ 18 h 186"/>
                <a:gd name="T36" fmla="*/ 7 w 92"/>
                <a:gd name="T37" fmla="*/ 0 h 186"/>
                <a:gd name="T38" fmla="*/ 7 w 92"/>
                <a:gd name="T39" fmla="*/ 0 h 186"/>
                <a:gd name="T40" fmla="*/ 0 w 92"/>
                <a:gd name="T41" fmla="*/ 2 h 1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2" h="186">
                  <a:moveTo>
                    <a:pt x="0" y="2"/>
                  </a:moveTo>
                  <a:lnTo>
                    <a:pt x="0" y="2"/>
                  </a:lnTo>
                  <a:lnTo>
                    <a:pt x="7" y="22"/>
                  </a:lnTo>
                  <a:lnTo>
                    <a:pt x="13" y="42"/>
                  </a:lnTo>
                  <a:lnTo>
                    <a:pt x="23" y="64"/>
                  </a:lnTo>
                  <a:lnTo>
                    <a:pt x="33" y="85"/>
                  </a:lnTo>
                  <a:lnTo>
                    <a:pt x="44" y="111"/>
                  </a:lnTo>
                  <a:lnTo>
                    <a:pt x="57" y="136"/>
                  </a:lnTo>
                  <a:lnTo>
                    <a:pt x="71" y="161"/>
                  </a:lnTo>
                  <a:lnTo>
                    <a:pt x="87" y="186"/>
                  </a:lnTo>
                  <a:lnTo>
                    <a:pt x="92" y="185"/>
                  </a:lnTo>
                  <a:lnTo>
                    <a:pt x="77" y="157"/>
                  </a:lnTo>
                  <a:lnTo>
                    <a:pt x="62" y="132"/>
                  </a:lnTo>
                  <a:lnTo>
                    <a:pt x="51" y="107"/>
                  </a:lnTo>
                  <a:lnTo>
                    <a:pt x="38" y="83"/>
                  </a:lnTo>
                  <a:lnTo>
                    <a:pt x="28" y="60"/>
                  </a:lnTo>
                  <a:lnTo>
                    <a:pt x="20" y="38"/>
                  </a:lnTo>
                  <a:lnTo>
                    <a:pt x="12" y="18"/>
                  </a:lnTo>
                  <a:lnTo>
                    <a:pt x="7" y="0"/>
                  </a:lnTo>
                  <a:lnTo>
                    <a:pt x="0" y="2"/>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63" name="Freeform 38"/>
            <p:cNvSpPr>
              <a:spLocks/>
            </p:cNvSpPr>
            <p:nvPr/>
          </p:nvSpPr>
          <p:spPr bwMode="auto">
            <a:xfrm>
              <a:off x="160" y="358"/>
              <a:ext cx="50" cy="172"/>
            </a:xfrm>
            <a:custGeom>
              <a:avLst/>
              <a:gdLst>
                <a:gd name="T0" fmla="*/ 0 w 50"/>
                <a:gd name="T1" fmla="*/ 0 h 173"/>
                <a:gd name="T2" fmla="*/ 0 w 50"/>
                <a:gd name="T3" fmla="*/ 0 h 173"/>
                <a:gd name="T4" fmla="*/ 10 w 50"/>
                <a:gd name="T5" fmla="*/ 49 h 173"/>
                <a:gd name="T6" fmla="*/ 22 w 50"/>
                <a:gd name="T7" fmla="*/ 86 h 173"/>
                <a:gd name="T8" fmla="*/ 33 w 50"/>
                <a:gd name="T9" fmla="*/ 129 h 173"/>
                <a:gd name="T10" fmla="*/ 43 w 50"/>
                <a:gd name="T11" fmla="*/ 165 h 173"/>
                <a:gd name="T12" fmla="*/ 50 w 50"/>
                <a:gd name="T13" fmla="*/ 163 h 173"/>
                <a:gd name="T14" fmla="*/ 38 w 50"/>
                <a:gd name="T15" fmla="*/ 127 h 173"/>
                <a:gd name="T16" fmla="*/ 27 w 50"/>
                <a:gd name="T17" fmla="*/ 86 h 173"/>
                <a:gd name="T18" fmla="*/ 15 w 50"/>
                <a:gd name="T19" fmla="*/ 47 h 173"/>
                <a:gd name="T20" fmla="*/ 7 w 50"/>
                <a:gd name="T21" fmla="*/ 0 h 173"/>
                <a:gd name="T22" fmla="*/ 7 w 50"/>
                <a:gd name="T23" fmla="*/ 0 h 173"/>
                <a:gd name="T24" fmla="*/ 0 w 50"/>
                <a:gd name="T25" fmla="*/ 0 h 1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0" h="173">
                  <a:moveTo>
                    <a:pt x="0" y="0"/>
                  </a:moveTo>
                  <a:lnTo>
                    <a:pt x="0" y="0"/>
                  </a:lnTo>
                  <a:lnTo>
                    <a:pt x="10" y="49"/>
                  </a:lnTo>
                  <a:lnTo>
                    <a:pt x="22" y="94"/>
                  </a:lnTo>
                  <a:lnTo>
                    <a:pt x="33" y="137"/>
                  </a:lnTo>
                  <a:lnTo>
                    <a:pt x="43" y="173"/>
                  </a:lnTo>
                  <a:lnTo>
                    <a:pt x="50" y="171"/>
                  </a:lnTo>
                  <a:lnTo>
                    <a:pt x="38" y="135"/>
                  </a:lnTo>
                  <a:lnTo>
                    <a:pt x="27" y="92"/>
                  </a:lnTo>
                  <a:lnTo>
                    <a:pt x="15" y="47"/>
                  </a:lnTo>
                  <a:lnTo>
                    <a:pt x="7" y="0"/>
                  </a:lnTo>
                  <a:lnTo>
                    <a:pt x="0" y="0"/>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64" name="Freeform 39"/>
            <p:cNvSpPr>
              <a:spLocks/>
            </p:cNvSpPr>
            <p:nvPr/>
          </p:nvSpPr>
          <p:spPr bwMode="auto">
            <a:xfrm>
              <a:off x="148" y="197"/>
              <a:ext cx="19" cy="161"/>
            </a:xfrm>
            <a:custGeom>
              <a:avLst/>
              <a:gdLst>
                <a:gd name="T0" fmla="*/ 2 w 20"/>
                <a:gd name="T1" fmla="*/ 0 h 161"/>
                <a:gd name="T2" fmla="*/ 0 w 20"/>
                <a:gd name="T3" fmla="*/ 2 h 161"/>
                <a:gd name="T4" fmla="*/ 0 w 20"/>
                <a:gd name="T5" fmla="*/ 22 h 161"/>
                <a:gd name="T6" fmla="*/ 2 w 20"/>
                <a:gd name="T7" fmla="*/ 62 h 161"/>
                <a:gd name="T8" fmla="*/ 7 w 20"/>
                <a:gd name="T9" fmla="*/ 110 h 161"/>
                <a:gd name="T10" fmla="*/ 10 w 20"/>
                <a:gd name="T11" fmla="*/ 161 h 161"/>
                <a:gd name="T12" fmla="*/ 12 w 20"/>
                <a:gd name="T13" fmla="*/ 161 h 161"/>
                <a:gd name="T14" fmla="*/ 10 w 20"/>
                <a:gd name="T15" fmla="*/ 110 h 161"/>
                <a:gd name="T16" fmla="*/ 8 w 20"/>
                <a:gd name="T17" fmla="*/ 62 h 161"/>
                <a:gd name="T18" fmla="*/ 7 w 20"/>
                <a:gd name="T19" fmla="*/ 22 h 161"/>
                <a:gd name="T20" fmla="*/ 5 w 20"/>
                <a:gd name="T21" fmla="*/ 2 h 161"/>
                <a:gd name="T22" fmla="*/ 2 w 20"/>
                <a:gd name="T23" fmla="*/ 8 h 161"/>
                <a:gd name="T24" fmla="*/ 2 w 20"/>
                <a:gd name="T25" fmla="*/ 0 h 161"/>
                <a:gd name="T26" fmla="*/ 0 w 20"/>
                <a:gd name="T27" fmla="*/ 0 h 161"/>
                <a:gd name="T28" fmla="*/ 0 w 20"/>
                <a:gd name="T29" fmla="*/ 2 h 161"/>
                <a:gd name="T30" fmla="*/ 2 w 20"/>
                <a:gd name="T31" fmla="*/ 0 h 1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0" h="161">
                  <a:moveTo>
                    <a:pt x="2" y="0"/>
                  </a:moveTo>
                  <a:lnTo>
                    <a:pt x="0" y="2"/>
                  </a:lnTo>
                  <a:lnTo>
                    <a:pt x="0" y="22"/>
                  </a:lnTo>
                  <a:lnTo>
                    <a:pt x="2" y="62"/>
                  </a:lnTo>
                  <a:lnTo>
                    <a:pt x="7" y="110"/>
                  </a:lnTo>
                  <a:lnTo>
                    <a:pt x="13" y="161"/>
                  </a:lnTo>
                  <a:lnTo>
                    <a:pt x="20" y="161"/>
                  </a:lnTo>
                  <a:lnTo>
                    <a:pt x="13" y="110"/>
                  </a:lnTo>
                  <a:lnTo>
                    <a:pt x="8" y="62"/>
                  </a:lnTo>
                  <a:lnTo>
                    <a:pt x="7" y="22"/>
                  </a:lnTo>
                  <a:lnTo>
                    <a:pt x="5" y="2"/>
                  </a:lnTo>
                  <a:lnTo>
                    <a:pt x="2" y="8"/>
                  </a:lnTo>
                  <a:lnTo>
                    <a:pt x="2" y="0"/>
                  </a:lnTo>
                  <a:lnTo>
                    <a:pt x="0" y="0"/>
                  </a:lnTo>
                  <a:lnTo>
                    <a:pt x="0" y="2"/>
                  </a:lnTo>
                  <a:lnTo>
                    <a:pt x="2" y="0"/>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65" name="Rectangle 40"/>
            <p:cNvSpPr>
              <a:spLocks noChangeArrowheads="1"/>
            </p:cNvSpPr>
            <p:nvPr/>
          </p:nvSpPr>
          <p:spPr bwMode="auto">
            <a:xfrm>
              <a:off x="369" y="439"/>
              <a:ext cx="73" cy="85"/>
            </a:xfrm>
            <a:prstGeom prst="rect">
              <a:avLst/>
            </a:prstGeom>
            <a:solidFill>
              <a:srgbClr val="EB3D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1066" name="Freeform 41"/>
            <p:cNvSpPr>
              <a:spLocks/>
            </p:cNvSpPr>
            <p:nvPr/>
          </p:nvSpPr>
          <p:spPr bwMode="auto">
            <a:xfrm>
              <a:off x="227" y="250"/>
              <a:ext cx="353" cy="455"/>
            </a:xfrm>
            <a:custGeom>
              <a:avLst/>
              <a:gdLst>
                <a:gd name="T0" fmla="*/ 249 w 352"/>
                <a:gd name="T1" fmla="*/ 1 h 456"/>
                <a:gd name="T2" fmla="*/ 237 w 352"/>
                <a:gd name="T3" fmla="*/ 14 h 456"/>
                <a:gd name="T4" fmla="*/ 224 w 352"/>
                <a:gd name="T5" fmla="*/ 41 h 456"/>
                <a:gd name="T6" fmla="*/ 213 w 352"/>
                <a:gd name="T7" fmla="*/ 90 h 456"/>
                <a:gd name="T8" fmla="*/ 206 w 352"/>
                <a:gd name="T9" fmla="*/ 149 h 456"/>
                <a:gd name="T10" fmla="*/ 203 w 352"/>
                <a:gd name="T11" fmla="*/ 193 h 456"/>
                <a:gd name="T12" fmla="*/ 206 w 352"/>
                <a:gd name="T13" fmla="*/ 211 h 456"/>
                <a:gd name="T14" fmla="*/ 213 w 352"/>
                <a:gd name="T15" fmla="*/ 211 h 456"/>
                <a:gd name="T16" fmla="*/ 229 w 352"/>
                <a:gd name="T17" fmla="*/ 211 h 456"/>
                <a:gd name="T18" fmla="*/ 257 w 352"/>
                <a:gd name="T19" fmla="*/ 211 h 456"/>
                <a:gd name="T20" fmla="*/ 295 w 352"/>
                <a:gd name="T21" fmla="*/ 205 h 456"/>
                <a:gd name="T22" fmla="*/ 327 w 352"/>
                <a:gd name="T23" fmla="*/ 196 h 456"/>
                <a:gd name="T24" fmla="*/ 344 w 352"/>
                <a:gd name="T25" fmla="*/ 186 h 456"/>
                <a:gd name="T26" fmla="*/ 360 w 352"/>
                <a:gd name="T27" fmla="*/ 166 h 456"/>
                <a:gd name="T28" fmla="*/ 349 w 352"/>
                <a:gd name="T29" fmla="*/ 273 h 456"/>
                <a:gd name="T30" fmla="*/ 327 w 352"/>
                <a:gd name="T31" fmla="*/ 262 h 456"/>
                <a:gd name="T32" fmla="*/ 299 w 352"/>
                <a:gd name="T33" fmla="*/ 253 h 456"/>
                <a:gd name="T34" fmla="*/ 270 w 352"/>
                <a:gd name="T35" fmla="*/ 248 h 456"/>
                <a:gd name="T36" fmla="*/ 245 w 352"/>
                <a:gd name="T37" fmla="*/ 244 h 456"/>
                <a:gd name="T38" fmla="*/ 218 w 352"/>
                <a:gd name="T39" fmla="*/ 243 h 456"/>
                <a:gd name="T40" fmla="*/ 213 w 352"/>
                <a:gd name="T41" fmla="*/ 243 h 456"/>
                <a:gd name="T42" fmla="*/ 203 w 352"/>
                <a:gd name="T43" fmla="*/ 244 h 456"/>
                <a:gd name="T44" fmla="*/ 203 w 352"/>
                <a:gd name="T45" fmla="*/ 262 h 456"/>
                <a:gd name="T46" fmla="*/ 203 w 352"/>
                <a:gd name="T47" fmla="*/ 282 h 456"/>
                <a:gd name="T48" fmla="*/ 208 w 352"/>
                <a:gd name="T49" fmla="*/ 344 h 456"/>
                <a:gd name="T50" fmla="*/ 218 w 352"/>
                <a:gd name="T51" fmla="*/ 401 h 456"/>
                <a:gd name="T52" fmla="*/ 226 w 352"/>
                <a:gd name="T53" fmla="*/ 425 h 456"/>
                <a:gd name="T54" fmla="*/ 242 w 352"/>
                <a:gd name="T55" fmla="*/ 446 h 456"/>
                <a:gd name="T56" fmla="*/ 116 w 352"/>
                <a:gd name="T57" fmla="*/ 446 h 456"/>
                <a:gd name="T58" fmla="*/ 124 w 352"/>
                <a:gd name="T59" fmla="*/ 432 h 456"/>
                <a:gd name="T60" fmla="*/ 139 w 352"/>
                <a:gd name="T61" fmla="*/ 400 h 456"/>
                <a:gd name="T62" fmla="*/ 144 w 352"/>
                <a:gd name="T63" fmla="*/ 385 h 456"/>
                <a:gd name="T64" fmla="*/ 149 w 352"/>
                <a:gd name="T65" fmla="*/ 371 h 456"/>
                <a:gd name="T66" fmla="*/ 152 w 352"/>
                <a:gd name="T67" fmla="*/ 345 h 456"/>
                <a:gd name="T68" fmla="*/ 159 w 352"/>
                <a:gd name="T69" fmla="*/ 304 h 456"/>
                <a:gd name="T70" fmla="*/ 160 w 352"/>
                <a:gd name="T71" fmla="*/ 262 h 456"/>
                <a:gd name="T72" fmla="*/ 159 w 352"/>
                <a:gd name="T73" fmla="*/ 246 h 456"/>
                <a:gd name="T74" fmla="*/ 154 w 352"/>
                <a:gd name="T75" fmla="*/ 244 h 456"/>
                <a:gd name="T76" fmla="*/ 149 w 352"/>
                <a:gd name="T77" fmla="*/ 244 h 456"/>
                <a:gd name="T78" fmla="*/ 134 w 352"/>
                <a:gd name="T79" fmla="*/ 243 h 456"/>
                <a:gd name="T80" fmla="*/ 105 w 352"/>
                <a:gd name="T81" fmla="*/ 244 h 456"/>
                <a:gd name="T82" fmla="*/ 75 w 352"/>
                <a:gd name="T83" fmla="*/ 248 h 456"/>
                <a:gd name="T84" fmla="*/ 44 w 352"/>
                <a:gd name="T85" fmla="*/ 257 h 456"/>
                <a:gd name="T86" fmla="*/ 19 w 352"/>
                <a:gd name="T87" fmla="*/ 268 h 456"/>
                <a:gd name="T88" fmla="*/ 1 w 352"/>
                <a:gd name="T89" fmla="*/ 277 h 456"/>
                <a:gd name="T90" fmla="*/ 0 w 352"/>
                <a:gd name="T91" fmla="*/ 168 h 456"/>
                <a:gd name="T92" fmla="*/ 18 w 352"/>
                <a:gd name="T93" fmla="*/ 180 h 456"/>
                <a:gd name="T94" fmla="*/ 54 w 352"/>
                <a:gd name="T95" fmla="*/ 198 h 456"/>
                <a:gd name="T96" fmla="*/ 72 w 352"/>
                <a:gd name="T97" fmla="*/ 205 h 456"/>
                <a:gd name="T98" fmla="*/ 109 w 352"/>
                <a:gd name="T99" fmla="*/ 209 h 456"/>
                <a:gd name="T100" fmla="*/ 141 w 352"/>
                <a:gd name="T101" fmla="*/ 211 h 456"/>
                <a:gd name="T102" fmla="*/ 160 w 352"/>
                <a:gd name="T103" fmla="*/ 202 h 456"/>
                <a:gd name="T104" fmla="*/ 164 w 352"/>
                <a:gd name="T105" fmla="*/ 213 h 456"/>
                <a:gd name="T106" fmla="*/ 160 w 352"/>
                <a:gd name="T107" fmla="*/ 214 h 456"/>
                <a:gd name="T108" fmla="*/ 160 w 352"/>
                <a:gd name="T109" fmla="*/ 195 h 456"/>
                <a:gd name="T110" fmla="*/ 162 w 352"/>
                <a:gd name="T111" fmla="*/ 177 h 456"/>
                <a:gd name="T112" fmla="*/ 160 w 352"/>
                <a:gd name="T113" fmla="*/ 157 h 456"/>
                <a:gd name="T114" fmla="*/ 155 w 352"/>
                <a:gd name="T115" fmla="*/ 122 h 456"/>
                <a:gd name="T116" fmla="*/ 150 w 352"/>
                <a:gd name="T117" fmla="*/ 95 h 456"/>
                <a:gd name="T118" fmla="*/ 147 w 352"/>
                <a:gd name="T119" fmla="*/ 68 h 456"/>
                <a:gd name="T120" fmla="*/ 141 w 352"/>
                <a:gd name="T121" fmla="*/ 41 h 456"/>
                <a:gd name="T122" fmla="*/ 126 w 352"/>
                <a:gd name="T123" fmla="*/ 12 h 456"/>
                <a:gd name="T124" fmla="*/ 114 w 352"/>
                <a:gd name="T125" fmla="*/ 0 h 45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52" h="456">
                  <a:moveTo>
                    <a:pt x="114" y="0"/>
                  </a:moveTo>
                  <a:lnTo>
                    <a:pt x="241" y="1"/>
                  </a:lnTo>
                  <a:lnTo>
                    <a:pt x="239" y="3"/>
                  </a:lnTo>
                  <a:lnTo>
                    <a:pt x="234" y="7"/>
                  </a:lnTo>
                  <a:lnTo>
                    <a:pt x="229" y="14"/>
                  </a:lnTo>
                  <a:lnTo>
                    <a:pt x="223" y="23"/>
                  </a:lnTo>
                  <a:lnTo>
                    <a:pt x="219" y="30"/>
                  </a:lnTo>
                  <a:lnTo>
                    <a:pt x="216" y="41"/>
                  </a:lnTo>
                  <a:lnTo>
                    <a:pt x="214" y="48"/>
                  </a:lnTo>
                  <a:lnTo>
                    <a:pt x="213" y="56"/>
                  </a:lnTo>
                  <a:lnTo>
                    <a:pt x="205" y="90"/>
                  </a:lnTo>
                  <a:lnTo>
                    <a:pt x="203" y="110"/>
                  </a:lnTo>
                  <a:lnTo>
                    <a:pt x="200" y="130"/>
                  </a:lnTo>
                  <a:lnTo>
                    <a:pt x="198" y="149"/>
                  </a:lnTo>
                  <a:lnTo>
                    <a:pt x="195" y="166"/>
                  </a:lnTo>
                  <a:lnTo>
                    <a:pt x="195" y="180"/>
                  </a:lnTo>
                  <a:lnTo>
                    <a:pt x="195" y="193"/>
                  </a:lnTo>
                  <a:lnTo>
                    <a:pt x="195" y="204"/>
                  </a:lnTo>
                  <a:lnTo>
                    <a:pt x="196" y="207"/>
                  </a:lnTo>
                  <a:lnTo>
                    <a:pt x="198" y="211"/>
                  </a:lnTo>
                  <a:lnTo>
                    <a:pt x="200" y="211"/>
                  </a:lnTo>
                  <a:lnTo>
                    <a:pt x="205" y="211"/>
                  </a:lnTo>
                  <a:lnTo>
                    <a:pt x="210" y="211"/>
                  </a:lnTo>
                  <a:lnTo>
                    <a:pt x="214" y="211"/>
                  </a:lnTo>
                  <a:lnTo>
                    <a:pt x="221" y="211"/>
                  </a:lnTo>
                  <a:lnTo>
                    <a:pt x="231" y="211"/>
                  </a:lnTo>
                  <a:lnTo>
                    <a:pt x="241" y="211"/>
                  </a:lnTo>
                  <a:lnTo>
                    <a:pt x="249" y="211"/>
                  </a:lnTo>
                  <a:lnTo>
                    <a:pt x="262" y="209"/>
                  </a:lnTo>
                  <a:lnTo>
                    <a:pt x="275" y="207"/>
                  </a:lnTo>
                  <a:lnTo>
                    <a:pt x="287" y="205"/>
                  </a:lnTo>
                  <a:lnTo>
                    <a:pt x="300" y="204"/>
                  </a:lnTo>
                  <a:lnTo>
                    <a:pt x="310" y="200"/>
                  </a:lnTo>
                  <a:lnTo>
                    <a:pt x="319" y="196"/>
                  </a:lnTo>
                  <a:lnTo>
                    <a:pt x="328" y="193"/>
                  </a:lnTo>
                  <a:lnTo>
                    <a:pt x="331" y="189"/>
                  </a:lnTo>
                  <a:lnTo>
                    <a:pt x="336" y="186"/>
                  </a:lnTo>
                  <a:lnTo>
                    <a:pt x="344" y="177"/>
                  </a:lnTo>
                  <a:lnTo>
                    <a:pt x="349" y="168"/>
                  </a:lnTo>
                  <a:lnTo>
                    <a:pt x="352" y="166"/>
                  </a:lnTo>
                  <a:lnTo>
                    <a:pt x="352" y="285"/>
                  </a:lnTo>
                  <a:lnTo>
                    <a:pt x="341" y="281"/>
                  </a:lnTo>
                  <a:lnTo>
                    <a:pt x="323" y="272"/>
                  </a:lnTo>
                  <a:lnTo>
                    <a:pt x="321" y="272"/>
                  </a:lnTo>
                  <a:lnTo>
                    <a:pt x="319" y="270"/>
                  </a:lnTo>
                  <a:lnTo>
                    <a:pt x="311" y="267"/>
                  </a:lnTo>
                  <a:lnTo>
                    <a:pt x="301" y="265"/>
                  </a:lnTo>
                  <a:lnTo>
                    <a:pt x="291" y="261"/>
                  </a:lnTo>
                  <a:lnTo>
                    <a:pt x="285" y="260"/>
                  </a:lnTo>
                  <a:lnTo>
                    <a:pt x="278" y="258"/>
                  </a:lnTo>
                  <a:lnTo>
                    <a:pt x="262" y="256"/>
                  </a:lnTo>
                  <a:lnTo>
                    <a:pt x="247" y="254"/>
                  </a:lnTo>
                  <a:lnTo>
                    <a:pt x="241" y="252"/>
                  </a:lnTo>
                  <a:lnTo>
                    <a:pt x="237" y="252"/>
                  </a:lnTo>
                  <a:lnTo>
                    <a:pt x="229" y="252"/>
                  </a:lnTo>
                  <a:lnTo>
                    <a:pt x="218" y="252"/>
                  </a:lnTo>
                  <a:lnTo>
                    <a:pt x="210" y="251"/>
                  </a:lnTo>
                  <a:lnTo>
                    <a:pt x="208" y="251"/>
                  </a:lnTo>
                  <a:lnTo>
                    <a:pt x="206" y="251"/>
                  </a:lnTo>
                  <a:lnTo>
                    <a:pt x="205" y="251"/>
                  </a:lnTo>
                  <a:lnTo>
                    <a:pt x="201" y="249"/>
                  </a:lnTo>
                  <a:lnTo>
                    <a:pt x="198" y="251"/>
                  </a:lnTo>
                  <a:lnTo>
                    <a:pt x="195" y="252"/>
                  </a:lnTo>
                  <a:lnTo>
                    <a:pt x="195" y="256"/>
                  </a:lnTo>
                  <a:lnTo>
                    <a:pt x="195" y="260"/>
                  </a:lnTo>
                  <a:lnTo>
                    <a:pt x="195" y="270"/>
                  </a:lnTo>
                  <a:lnTo>
                    <a:pt x="195" y="278"/>
                  </a:lnTo>
                  <a:lnTo>
                    <a:pt x="195" y="285"/>
                  </a:lnTo>
                  <a:lnTo>
                    <a:pt x="195" y="290"/>
                  </a:lnTo>
                  <a:lnTo>
                    <a:pt x="195" y="296"/>
                  </a:lnTo>
                  <a:lnTo>
                    <a:pt x="198" y="323"/>
                  </a:lnTo>
                  <a:lnTo>
                    <a:pt x="200" y="352"/>
                  </a:lnTo>
                  <a:lnTo>
                    <a:pt x="205" y="380"/>
                  </a:lnTo>
                  <a:lnTo>
                    <a:pt x="208" y="406"/>
                  </a:lnTo>
                  <a:lnTo>
                    <a:pt x="210" y="409"/>
                  </a:lnTo>
                  <a:lnTo>
                    <a:pt x="211" y="415"/>
                  </a:lnTo>
                  <a:lnTo>
                    <a:pt x="213" y="424"/>
                  </a:lnTo>
                  <a:lnTo>
                    <a:pt x="218" y="433"/>
                  </a:lnTo>
                  <a:lnTo>
                    <a:pt x="219" y="435"/>
                  </a:lnTo>
                  <a:lnTo>
                    <a:pt x="219" y="436"/>
                  </a:lnTo>
                  <a:lnTo>
                    <a:pt x="234" y="454"/>
                  </a:lnTo>
                  <a:lnTo>
                    <a:pt x="113" y="456"/>
                  </a:lnTo>
                  <a:lnTo>
                    <a:pt x="114" y="456"/>
                  </a:lnTo>
                  <a:lnTo>
                    <a:pt x="116" y="454"/>
                  </a:lnTo>
                  <a:lnTo>
                    <a:pt x="118" y="453"/>
                  </a:lnTo>
                  <a:lnTo>
                    <a:pt x="121" y="447"/>
                  </a:lnTo>
                  <a:lnTo>
                    <a:pt x="124" y="440"/>
                  </a:lnTo>
                  <a:lnTo>
                    <a:pt x="131" y="433"/>
                  </a:lnTo>
                  <a:lnTo>
                    <a:pt x="134" y="422"/>
                  </a:lnTo>
                  <a:lnTo>
                    <a:pt x="139" y="408"/>
                  </a:lnTo>
                  <a:lnTo>
                    <a:pt x="142" y="402"/>
                  </a:lnTo>
                  <a:lnTo>
                    <a:pt x="142" y="399"/>
                  </a:lnTo>
                  <a:lnTo>
                    <a:pt x="144" y="393"/>
                  </a:lnTo>
                  <a:lnTo>
                    <a:pt x="146" y="390"/>
                  </a:lnTo>
                  <a:lnTo>
                    <a:pt x="147" y="384"/>
                  </a:lnTo>
                  <a:lnTo>
                    <a:pt x="149" y="379"/>
                  </a:lnTo>
                  <a:lnTo>
                    <a:pt x="150" y="370"/>
                  </a:lnTo>
                  <a:lnTo>
                    <a:pt x="150" y="361"/>
                  </a:lnTo>
                  <a:lnTo>
                    <a:pt x="152" y="353"/>
                  </a:lnTo>
                  <a:lnTo>
                    <a:pt x="154" y="339"/>
                  </a:lnTo>
                  <a:lnTo>
                    <a:pt x="155" y="326"/>
                  </a:lnTo>
                  <a:lnTo>
                    <a:pt x="159" y="312"/>
                  </a:lnTo>
                  <a:lnTo>
                    <a:pt x="160" y="296"/>
                  </a:lnTo>
                  <a:lnTo>
                    <a:pt x="160" y="281"/>
                  </a:lnTo>
                  <a:lnTo>
                    <a:pt x="160" y="270"/>
                  </a:lnTo>
                  <a:lnTo>
                    <a:pt x="159" y="263"/>
                  </a:lnTo>
                  <a:lnTo>
                    <a:pt x="159" y="256"/>
                  </a:lnTo>
                  <a:lnTo>
                    <a:pt x="159" y="254"/>
                  </a:lnTo>
                  <a:lnTo>
                    <a:pt x="159" y="252"/>
                  </a:lnTo>
                  <a:lnTo>
                    <a:pt x="157" y="252"/>
                  </a:lnTo>
                  <a:lnTo>
                    <a:pt x="154" y="252"/>
                  </a:lnTo>
                  <a:lnTo>
                    <a:pt x="150" y="252"/>
                  </a:lnTo>
                  <a:lnTo>
                    <a:pt x="149" y="252"/>
                  </a:lnTo>
                  <a:lnTo>
                    <a:pt x="146" y="251"/>
                  </a:lnTo>
                  <a:lnTo>
                    <a:pt x="142" y="251"/>
                  </a:lnTo>
                  <a:lnTo>
                    <a:pt x="134" y="251"/>
                  </a:lnTo>
                  <a:lnTo>
                    <a:pt x="124" y="251"/>
                  </a:lnTo>
                  <a:lnTo>
                    <a:pt x="114" y="251"/>
                  </a:lnTo>
                  <a:lnTo>
                    <a:pt x="105" y="252"/>
                  </a:lnTo>
                  <a:lnTo>
                    <a:pt x="96" y="252"/>
                  </a:lnTo>
                  <a:lnTo>
                    <a:pt x="88" y="254"/>
                  </a:lnTo>
                  <a:lnTo>
                    <a:pt x="75" y="256"/>
                  </a:lnTo>
                  <a:lnTo>
                    <a:pt x="68" y="258"/>
                  </a:lnTo>
                  <a:lnTo>
                    <a:pt x="60" y="260"/>
                  </a:lnTo>
                  <a:lnTo>
                    <a:pt x="44" y="265"/>
                  </a:lnTo>
                  <a:lnTo>
                    <a:pt x="34" y="267"/>
                  </a:lnTo>
                  <a:lnTo>
                    <a:pt x="26" y="272"/>
                  </a:lnTo>
                  <a:lnTo>
                    <a:pt x="19" y="276"/>
                  </a:lnTo>
                  <a:lnTo>
                    <a:pt x="13" y="279"/>
                  </a:lnTo>
                  <a:lnTo>
                    <a:pt x="8" y="283"/>
                  </a:lnTo>
                  <a:lnTo>
                    <a:pt x="1" y="285"/>
                  </a:lnTo>
                  <a:lnTo>
                    <a:pt x="0" y="285"/>
                  </a:lnTo>
                  <a:lnTo>
                    <a:pt x="0" y="166"/>
                  </a:lnTo>
                  <a:lnTo>
                    <a:pt x="0" y="168"/>
                  </a:lnTo>
                  <a:lnTo>
                    <a:pt x="3" y="169"/>
                  </a:lnTo>
                  <a:lnTo>
                    <a:pt x="9" y="175"/>
                  </a:lnTo>
                  <a:lnTo>
                    <a:pt x="18" y="180"/>
                  </a:lnTo>
                  <a:lnTo>
                    <a:pt x="27" y="186"/>
                  </a:lnTo>
                  <a:lnTo>
                    <a:pt x="37" y="191"/>
                  </a:lnTo>
                  <a:lnTo>
                    <a:pt x="54" y="198"/>
                  </a:lnTo>
                  <a:lnTo>
                    <a:pt x="60" y="202"/>
                  </a:lnTo>
                  <a:lnTo>
                    <a:pt x="67" y="204"/>
                  </a:lnTo>
                  <a:lnTo>
                    <a:pt x="72" y="205"/>
                  </a:lnTo>
                  <a:lnTo>
                    <a:pt x="80" y="205"/>
                  </a:lnTo>
                  <a:lnTo>
                    <a:pt x="100" y="209"/>
                  </a:lnTo>
                  <a:lnTo>
                    <a:pt x="109" y="209"/>
                  </a:lnTo>
                  <a:lnTo>
                    <a:pt x="121" y="209"/>
                  </a:lnTo>
                  <a:lnTo>
                    <a:pt x="131" y="211"/>
                  </a:lnTo>
                  <a:lnTo>
                    <a:pt x="141" y="211"/>
                  </a:lnTo>
                  <a:lnTo>
                    <a:pt x="150" y="207"/>
                  </a:lnTo>
                  <a:lnTo>
                    <a:pt x="159" y="204"/>
                  </a:lnTo>
                  <a:lnTo>
                    <a:pt x="160" y="202"/>
                  </a:lnTo>
                  <a:lnTo>
                    <a:pt x="164" y="205"/>
                  </a:lnTo>
                  <a:lnTo>
                    <a:pt x="164" y="207"/>
                  </a:lnTo>
                  <a:lnTo>
                    <a:pt x="164" y="213"/>
                  </a:lnTo>
                  <a:lnTo>
                    <a:pt x="164" y="216"/>
                  </a:lnTo>
                  <a:lnTo>
                    <a:pt x="162" y="216"/>
                  </a:lnTo>
                  <a:lnTo>
                    <a:pt x="160" y="214"/>
                  </a:lnTo>
                  <a:lnTo>
                    <a:pt x="160" y="209"/>
                  </a:lnTo>
                  <a:lnTo>
                    <a:pt x="160" y="205"/>
                  </a:lnTo>
                  <a:lnTo>
                    <a:pt x="160" y="195"/>
                  </a:lnTo>
                  <a:lnTo>
                    <a:pt x="160" y="187"/>
                  </a:lnTo>
                  <a:lnTo>
                    <a:pt x="160" y="182"/>
                  </a:lnTo>
                  <a:lnTo>
                    <a:pt x="162" y="177"/>
                  </a:lnTo>
                  <a:lnTo>
                    <a:pt x="160" y="173"/>
                  </a:lnTo>
                  <a:lnTo>
                    <a:pt x="160" y="166"/>
                  </a:lnTo>
                  <a:lnTo>
                    <a:pt x="160" y="157"/>
                  </a:lnTo>
                  <a:lnTo>
                    <a:pt x="159" y="146"/>
                  </a:lnTo>
                  <a:lnTo>
                    <a:pt x="157" y="133"/>
                  </a:lnTo>
                  <a:lnTo>
                    <a:pt x="155" y="122"/>
                  </a:lnTo>
                  <a:lnTo>
                    <a:pt x="154" y="115"/>
                  </a:lnTo>
                  <a:lnTo>
                    <a:pt x="154" y="108"/>
                  </a:lnTo>
                  <a:lnTo>
                    <a:pt x="150" y="95"/>
                  </a:lnTo>
                  <a:lnTo>
                    <a:pt x="150" y="83"/>
                  </a:lnTo>
                  <a:lnTo>
                    <a:pt x="149" y="75"/>
                  </a:lnTo>
                  <a:lnTo>
                    <a:pt x="147" y="68"/>
                  </a:lnTo>
                  <a:lnTo>
                    <a:pt x="146" y="59"/>
                  </a:lnTo>
                  <a:lnTo>
                    <a:pt x="142" y="48"/>
                  </a:lnTo>
                  <a:lnTo>
                    <a:pt x="141" y="41"/>
                  </a:lnTo>
                  <a:lnTo>
                    <a:pt x="137" y="34"/>
                  </a:lnTo>
                  <a:lnTo>
                    <a:pt x="132" y="25"/>
                  </a:lnTo>
                  <a:lnTo>
                    <a:pt x="126" y="12"/>
                  </a:lnTo>
                  <a:lnTo>
                    <a:pt x="119" y="3"/>
                  </a:lnTo>
                  <a:lnTo>
                    <a:pt x="116" y="1"/>
                  </a:lnTo>
                  <a:lnTo>
                    <a:pt x="114"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67" name="Freeform 42"/>
            <p:cNvSpPr>
              <a:spLocks/>
            </p:cNvSpPr>
            <p:nvPr/>
          </p:nvSpPr>
          <p:spPr bwMode="auto">
            <a:xfrm>
              <a:off x="342" y="248"/>
              <a:ext cx="128" cy="4"/>
            </a:xfrm>
            <a:custGeom>
              <a:avLst/>
              <a:gdLst>
                <a:gd name="T0" fmla="*/ 128 w 128"/>
                <a:gd name="T1" fmla="*/ 2 h 5"/>
                <a:gd name="T2" fmla="*/ 127 w 128"/>
                <a:gd name="T3" fmla="*/ 0 h 5"/>
                <a:gd name="T4" fmla="*/ 0 w 128"/>
                <a:gd name="T5" fmla="*/ 0 h 5"/>
                <a:gd name="T6" fmla="*/ 0 w 128"/>
                <a:gd name="T7" fmla="*/ 2 h 5"/>
                <a:gd name="T8" fmla="*/ 127 w 128"/>
                <a:gd name="T9" fmla="*/ 2 h 5"/>
                <a:gd name="T10" fmla="*/ 128 w 128"/>
                <a:gd name="T11" fmla="*/ 2 h 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8" h="5">
                  <a:moveTo>
                    <a:pt x="128" y="5"/>
                  </a:moveTo>
                  <a:lnTo>
                    <a:pt x="127" y="0"/>
                  </a:lnTo>
                  <a:lnTo>
                    <a:pt x="0" y="0"/>
                  </a:lnTo>
                  <a:lnTo>
                    <a:pt x="0" y="5"/>
                  </a:lnTo>
                  <a:lnTo>
                    <a:pt x="127" y="5"/>
                  </a:lnTo>
                  <a:lnTo>
                    <a:pt x="128" y="5"/>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68" name="Freeform 43"/>
            <p:cNvSpPr>
              <a:spLocks/>
            </p:cNvSpPr>
            <p:nvPr/>
          </p:nvSpPr>
          <p:spPr bwMode="auto">
            <a:xfrm>
              <a:off x="456" y="248"/>
              <a:ext cx="14" cy="19"/>
            </a:xfrm>
            <a:custGeom>
              <a:avLst/>
              <a:gdLst>
                <a:gd name="T0" fmla="*/ 3 w 14"/>
                <a:gd name="T1" fmla="*/ 12 h 20"/>
                <a:gd name="T2" fmla="*/ 3 w 14"/>
                <a:gd name="T3" fmla="*/ 12 h 20"/>
                <a:gd name="T4" fmla="*/ 13 w 14"/>
                <a:gd name="T5" fmla="*/ 7 h 20"/>
                <a:gd name="T6" fmla="*/ 14 w 14"/>
                <a:gd name="T7" fmla="*/ 5 h 20"/>
                <a:gd name="T8" fmla="*/ 13 w 14"/>
                <a:gd name="T9" fmla="*/ 0 h 20"/>
                <a:gd name="T10" fmla="*/ 9 w 14"/>
                <a:gd name="T11" fmla="*/ 3 h 20"/>
                <a:gd name="T12" fmla="*/ 0 w 14"/>
                <a:gd name="T13" fmla="*/ 10 h 20"/>
                <a:gd name="T14" fmla="*/ 0 w 14"/>
                <a:gd name="T15" fmla="*/ 10 h 20"/>
                <a:gd name="T16" fmla="*/ 3 w 14"/>
                <a:gd name="T17" fmla="*/ 12 h 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 h="20">
                  <a:moveTo>
                    <a:pt x="3" y="20"/>
                  </a:moveTo>
                  <a:lnTo>
                    <a:pt x="3" y="20"/>
                  </a:lnTo>
                  <a:lnTo>
                    <a:pt x="13" y="7"/>
                  </a:lnTo>
                  <a:lnTo>
                    <a:pt x="14" y="5"/>
                  </a:lnTo>
                  <a:lnTo>
                    <a:pt x="13" y="0"/>
                  </a:lnTo>
                  <a:lnTo>
                    <a:pt x="9" y="3"/>
                  </a:lnTo>
                  <a:lnTo>
                    <a:pt x="0" y="14"/>
                  </a:lnTo>
                  <a:lnTo>
                    <a:pt x="3" y="2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69" name="Freeform 44"/>
            <p:cNvSpPr>
              <a:spLocks/>
            </p:cNvSpPr>
            <p:nvPr/>
          </p:nvSpPr>
          <p:spPr bwMode="auto">
            <a:xfrm>
              <a:off x="439" y="261"/>
              <a:ext cx="21" cy="45"/>
            </a:xfrm>
            <a:custGeom>
              <a:avLst/>
              <a:gdLst>
                <a:gd name="T0" fmla="*/ 3 w 20"/>
                <a:gd name="T1" fmla="*/ 45 h 45"/>
                <a:gd name="T2" fmla="*/ 3 w 20"/>
                <a:gd name="T3" fmla="*/ 45 h 45"/>
                <a:gd name="T4" fmla="*/ 8 w 20"/>
                <a:gd name="T5" fmla="*/ 29 h 45"/>
                <a:gd name="T6" fmla="*/ 18 w 20"/>
                <a:gd name="T7" fmla="*/ 20 h 45"/>
                <a:gd name="T8" fmla="*/ 23 w 20"/>
                <a:gd name="T9" fmla="*/ 13 h 45"/>
                <a:gd name="T10" fmla="*/ 28 w 20"/>
                <a:gd name="T11" fmla="*/ 6 h 45"/>
                <a:gd name="T12" fmla="*/ 25 w 20"/>
                <a:gd name="T13" fmla="*/ 0 h 45"/>
                <a:gd name="T14" fmla="*/ 18 w 20"/>
                <a:gd name="T15" fmla="*/ 9 h 45"/>
                <a:gd name="T16" fmla="*/ 7 w 20"/>
                <a:gd name="T17" fmla="*/ 17 h 45"/>
                <a:gd name="T18" fmla="*/ 3 w 20"/>
                <a:gd name="T19" fmla="*/ 27 h 45"/>
                <a:gd name="T20" fmla="*/ 0 w 20"/>
                <a:gd name="T21" fmla="*/ 44 h 45"/>
                <a:gd name="T22" fmla="*/ 0 w 20"/>
                <a:gd name="T23" fmla="*/ 44 h 45"/>
                <a:gd name="T24" fmla="*/ 3 w 20"/>
                <a:gd name="T25" fmla="*/ 45 h 4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0" h="45">
                  <a:moveTo>
                    <a:pt x="3" y="45"/>
                  </a:moveTo>
                  <a:lnTo>
                    <a:pt x="3" y="45"/>
                  </a:lnTo>
                  <a:lnTo>
                    <a:pt x="8" y="29"/>
                  </a:lnTo>
                  <a:lnTo>
                    <a:pt x="10" y="20"/>
                  </a:lnTo>
                  <a:lnTo>
                    <a:pt x="15" y="13"/>
                  </a:lnTo>
                  <a:lnTo>
                    <a:pt x="20" y="6"/>
                  </a:lnTo>
                  <a:lnTo>
                    <a:pt x="17" y="0"/>
                  </a:lnTo>
                  <a:lnTo>
                    <a:pt x="10" y="9"/>
                  </a:lnTo>
                  <a:lnTo>
                    <a:pt x="7" y="17"/>
                  </a:lnTo>
                  <a:lnTo>
                    <a:pt x="3" y="27"/>
                  </a:lnTo>
                  <a:lnTo>
                    <a:pt x="0" y="44"/>
                  </a:lnTo>
                  <a:lnTo>
                    <a:pt x="3" y="45"/>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70" name="Freeform 45"/>
            <p:cNvSpPr>
              <a:spLocks/>
            </p:cNvSpPr>
            <p:nvPr/>
          </p:nvSpPr>
          <p:spPr bwMode="auto">
            <a:xfrm>
              <a:off x="427" y="305"/>
              <a:ext cx="16" cy="74"/>
            </a:xfrm>
            <a:custGeom>
              <a:avLst/>
              <a:gdLst>
                <a:gd name="T0" fmla="*/ 5 w 16"/>
                <a:gd name="T1" fmla="*/ 74 h 74"/>
                <a:gd name="T2" fmla="*/ 5 w 16"/>
                <a:gd name="T3" fmla="*/ 74 h 74"/>
                <a:gd name="T4" fmla="*/ 7 w 16"/>
                <a:gd name="T5" fmla="*/ 54 h 74"/>
                <a:gd name="T6" fmla="*/ 10 w 16"/>
                <a:gd name="T7" fmla="*/ 36 h 74"/>
                <a:gd name="T8" fmla="*/ 13 w 16"/>
                <a:gd name="T9" fmla="*/ 18 h 74"/>
                <a:gd name="T10" fmla="*/ 16 w 16"/>
                <a:gd name="T11" fmla="*/ 1 h 74"/>
                <a:gd name="T12" fmla="*/ 13 w 16"/>
                <a:gd name="T13" fmla="*/ 0 h 74"/>
                <a:gd name="T14" fmla="*/ 8 w 16"/>
                <a:gd name="T15" fmla="*/ 16 h 74"/>
                <a:gd name="T16" fmla="*/ 5 w 16"/>
                <a:gd name="T17" fmla="*/ 34 h 74"/>
                <a:gd name="T18" fmla="*/ 2 w 16"/>
                <a:gd name="T19" fmla="*/ 52 h 74"/>
                <a:gd name="T20" fmla="*/ 0 w 16"/>
                <a:gd name="T21" fmla="*/ 72 h 74"/>
                <a:gd name="T22" fmla="*/ 0 w 16"/>
                <a:gd name="T23" fmla="*/ 72 h 74"/>
                <a:gd name="T24" fmla="*/ 5 w 16"/>
                <a:gd name="T25" fmla="*/ 74 h 7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 h="74">
                  <a:moveTo>
                    <a:pt x="5" y="74"/>
                  </a:moveTo>
                  <a:lnTo>
                    <a:pt x="5" y="74"/>
                  </a:lnTo>
                  <a:lnTo>
                    <a:pt x="7" y="54"/>
                  </a:lnTo>
                  <a:lnTo>
                    <a:pt x="10" y="36"/>
                  </a:lnTo>
                  <a:lnTo>
                    <a:pt x="13" y="18"/>
                  </a:lnTo>
                  <a:lnTo>
                    <a:pt x="16" y="1"/>
                  </a:lnTo>
                  <a:lnTo>
                    <a:pt x="13" y="0"/>
                  </a:lnTo>
                  <a:lnTo>
                    <a:pt x="8" y="16"/>
                  </a:lnTo>
                  <a:lnTo>
                    <a:pt x="5" y="34"/>
                  </a:lnTo>
                  <a:lnTo>
                    <a:pt x="2" y="52"/>
                  </a:lnTo>
                  <a:lnTo>
                    <a:pt x="0" y="72"/>
                  </a:lnTo>
                  <a:lnTo>
                    <a:pt x="5" y="74"/>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71" name="Freeform 46"/>
            <p:cNvSpPr>
              <a:spLocks/>
            </p:cNvSpPr>
            <p:nvPr/>
          </p:nvSpPr>
          <p:spPr bwMode="auto">
            <a:xfrm>
              <a:off x="420" y="376"/>
              <a:ext cx="12" cy="66"/>
            </a:xfrm>
            <a:custGeom>
              <a:avLst/>
              <a:gdLst>
                <a:gd name="T0" fmla="*/ 5 w 12"/>
                <a:gd name="T1" fmla="*/ 73 h 65"/>
                <a:gd name="T2" fmla="*/ 5 w 12"/>
                <a:gd name="T3" fmla="*/ 73 h 65"/>
                <a:gd name="T4" fmla="*/ 5 w 12"/>
                <a:gd name="T5" fmla="*/ 60 h 65"/>
                <a:gd name="T6" fmla="*/ 7 w 12"/>
                <a:gd name="T7" fmla="*/ 46 h 65"/>
                <a:gd name="T8" fmla="*/ 10 w 12"/>
                <a:gd name="T9" fmla="*/ 21 h 65"/>
                <a:gd name="T10" fmla="*/ 12 w 12"/>
                <a:gd name="T11" fmla="*/ 2 h 65"/>
                <a:gd name="T12" fmla="*/ 7 w 12"/>
                <a:gd name="T13" fmla="*/ 0 h 65"/>
                <a:gd name="T14" fmla="*/ 4 w 12"/>
                <a:gd name="T15" fmla="*/ 20 h 65"/>
                <a:gd name="T16" fmla="*/ 4 w 12"/>
                <a:gd name="T17" fmla="*/ 46 h 65"/>
                <a:gd name="T18" fmla="*/ 2 w 12"/>
                <a:gd name="T19" fmla="*/ 58 h 65"/>
                <a:gd name="T20" fmla="*/ 0 w 12"/>
                <a:gd name="T21" fmla="*/ 73 h 65"/>
                <a:gd name="T22" fmla="*/ 0 w 12"/>
                <a:gd name="T23" fmla="*/ 73 h 65"/>
                <a:gd name="T24" fmla="*/ 5 w 12"/>
                <a:gd name="T25" fmla="*/ 73 h 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 h="65">
                  <a:moveTo>
                    <a:pt x="5" y="65"/>
                  </a:moveTo>
                  <a:lnTo>
                    <a:pt x="5" y="65"/>
                  </a:lnTo>
                  <a:lnTo>
                    <a:pt x="5" y="52"/>
                  </a:lnTo>
                  <a:lnTo>
                    <a:pt x="7" y="38"/>
                  </a:lnTo>
                  <a:lnTo>
                    <a:pt x="10" y="21"/>
                  </a:lnTo>
                  <a:lnTo>
                    <a:pt x="12" y="2"/>
                  </a:lnTo>
                  <a:lnTo>
                    <a:pt x="7" y="0"/>
                  </a:lnTo>
                  <a:lnTo>
                    <a:pt x="4" y="20"/>
                  </a:lnTo>
                  <a:lnTo>
                    <a:pt x="4" y="38"/>
                  </a:lnTo>
                  <a:lnTo>
                    <a:pt x="2" y="50"/>
                  </a:lnTo>
                  <a:lnTo>
                    <a:pt x="0" y="65"/>
                  </a:lnTo>
                  <a:lnTo>
                    <a:pt x="5" y="65"/>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72" name="Freeform 47"/>
            <p:cNvSpPr>
              <a:spLocks/>
            </p:cNvSpPr>
            <p:nvPr/>
          </p:nvSpPr>
          <p:spPr bwMode="auto">
            <a:xfrm>
              <a:off x="420" y="443"/>
              <a:ext cx="7" cy="19"/>
            </a:xfrm>
            <a:custGeom>
              <a:avLst/>
              <a:gdLst>
                <a:gd name="T0" fmla="*/ 7 w 7"/>
                <a:gd name="T1" fmla="*/ 10 h 20"/>
                <a:gd name="T2" fmla="*/ 7 w 7"/>
                <a:gd name="T3" fmla="*/ 10 h 20"/>
                <a:gd name="T4" fmla="*/ 7 w 7"/>
                <a:gd name="T5" fmla="*/ 10 h 20"/>
                <a:gd name="T6" fmla="*/ 5 w 7"/>
                <a:gd name="T7" fmla="*/ 0 h 20"/>
                <a:gd name="T8" fmla="*/ 0 w 7"/>
                <a:gd name="T9" fmla="*/ 0 h 20"/>
                <a:gd name="T10" fmla="*/ 2 w 7"/>
                <a:gd name="T11" fmla="*/ 10 h 20"/>
                <a:gd name="T12" fmla="*/ 5 w 7"/>
                <a:gd name="T13" fmla="*/ 12 h 20"/>
                <a:gd name="T14" fmla="*/ 5 w 7"/>
                <a:gd name="T15" fmla="*/ 12 h 20"/>
                <a:gd name="T16" fmla="*/ 7 w 7"/>
                <a:gd name="T17" fmla="*/ 10 h 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 h="20">
                  <a:moveTo>
                    <a:pt x="7" y="14"/>
                  </a:moveTo>
                  <a:lnTo>
                    <a:pt x="7" y="14"/>
                  </a:lnTo>
                  <a:lnTo>
                    <a:pt x="7" y="12"/>
                  </a:lnTo>
                  <a:lnTo>
                    <a:pt x="5" y="0"/>
                  </a:lnTo>
                  <a:lnTo>
                    <a:pt x="0" y="0"/>
                  </a:lnTo>
                  <a:lnTo>
                    <a:pt x="2" y="14"/>
                  </a:lnTo>
                  <a:lnTo>
                    <a:pt x="5" y="20"/>
                  </a:lnTo>
                  <a:lnTo>
                    <a:pt x="7" y="14"/>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73" name="Freeform 48"/>
            <p:cNvSpPr>
              <a:spLocks/>
            </p:cNvSpPr>
            <p:nvPr/>
          </p:nvSpPr>
          <p:spPr bwMode="auto">
            <a:xfrm>
              <a:off x="423" y="456"/>
              <a:ext cx="36" cy="8"/>
            </a:xfrm>
            <a:custGeom>
              <a:avLst/>
              <a:gdLst>
                <a:gd name="T0" fmla="*/ 43 w 35"/>
                <a:gd name="T1" fmla="*/ 0 h 7"/>
                <a:gd name="T2" fmla="*/ 43 w 35"/>
                <a:gd name="T3" fmla="*/ 0 h 7"/>
                <a:gd name="T4" fmla="*/ 9 w 35"/>
                <a:gd name="T5" fmla="*/ 0 h 7"/>
                <a:gd name="T6" fmla="*/ 2 w 35"/>
                <a:gd name="T7" fmla="*/ 0 h 7"/>
                <a:gd name="T8" fmla="*/ 0 w 35"/>
                <a:gd name="T9" fmla="*/ 17 h 7"/>
                <a:gd name="T10" fmla="*/ 9 w 35"/>
                <a:gd name="T11" fmla="*/ 19 h 7"/>
                <a:gd name="T12" fmla="*/ 43 w 35"/>
                <a:gd name="T13" fmla="*/ 19 h 7"/>
                <a:gd name="T14" fmla="*/ 43 w 35"/>
                <a:gd name="T15" fmla="*/ 19 h 7"/>
                <a:gd name="T16" fmla="*/ 43 w 35"/>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 h="7">
                  <a:moveTo>
                    <a:pt x="35" y="0"/>
                  </a:moveTo>
                  <a:lnTo>
                    <a:pt x="35" y="0"/>
                  </a:lnTo>
                  <a:lnTo>
                    <a:pt x="9" y="0"/>
                  </a:lnTo>
                  <a:lnTo>
                    <a:pt x="2" y="0"/>
                  </a:lnTo>
                  <a:lnTo>
                    <a:pt x="0" y="6"/>
                  </a:lnTo>
                  <a:lnTo>
                    <a:pt x="9" y="7"/>
                  </a:lnTo>
                  <a:lnTo>
                    <a:pt x="35" y="7"/>
                  </a:lnTo>
                  <a:lnTo>
                    <a:pt x="35"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74" name="Freeform 49"/>
            <p:cNvSpPr>
              <a:spLocks/>
            </p:cNvSpPr>
            <p:nvPr/>
          </p:nvSpPr>
          <p:spPr bwMode="auto">
            <a:xfrm>
              <a:off x="460" y="454"/>
              <a:ext cx="55" cy="9"/>
            </a:xfrm>
            <a:custGeom>
              <a:avLst/>
              <a:gdLst>
                <a:gd name="T0" fmla="*/ 48 w 56"/>
                <a:gd name="T1" fmla="*/ 0 h 10"/>
                <a:gd name="T2" fmla="*/ 48 w 56"/>
                <a:gd name="T3" fmla="*/ 0 h 10"/>
                <a:gd name="T4" fmla="*/ 34 w 56"/>
                <a:gd name="T5" fmla="*/ 1 h 10"/>
                <a:gd name="T6" fmla="*/ 28 w 56"/>
                <a:gd name="T7" fmla="*/ 1 h 10"/>
                <a:gd name="T8" fmla="*/ 18 w 56"/>
                <a:gd name="T9" fmla="*/ 3 h 10"/>
                <a:gd name="T10" fmla="*/ 0 w 56"/>
                <a:gd name="T11" fmla="*/ 3 h 10"/>
                <a:gd name="T12" fmla="*/ 0 w 56"/>
                <a:gd name="T13" fmla="*/ 5 h 10"/>
                <a:gd name="T14" fmla="*/ 18 w 56"/>
                <a:gd name="T15" fmla="*/ 5 h 10"/>
                <a:gd name="T16" fmla="*/ 28 w 56"/>
                <a:gd name="T17" fmla="*/ 5 h 10"/>
                <a:gd name="T18" fmla="*/ 36 w 56"/>
                <a:gd name="T19" fmla="*/ 5 h 10"/>
                <a:gd name="T20" fmla="*/ 48 w 56"/>
                <a:gd name="T21" fmla="*/ 5 h 10"/>
                <a:gd name="T22" fmla="*/ 48 w 56"/>
                <a:gd name="T23" fmla="*/ 5 h 10"/>
                <a:gd name="T24" fmla="*/ 48 w 56"/>
                <a:gd name="T25" fmla="*/ 0 h 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6" h="10">
                  <a:moveTo>
                    <a:pt x="56" y="0"/>
                  </a:moveTo>
                  <a:lnTo>
                    <a:pt x="56" y="0"/>
                  </a:lnTo>
                  <a:lnTo>
                    <a:pt x="42" y="1"/>
                  </a:lnTo>
                  <a:lnTo>
                    <a:pt x="31" y="1"/>
                  </a:lnTo>
                  <a:lnTo>
                    <a:pt x="18" y="3"/>
                  </a:lnTo>
                  <a:lnTo>
                    <a:pt x="0" y="3"/>
                  </a:lnTo>
                  <a:lnTo>
                    <a:pt x="0" y="10"/>
                  </a:lnTo>
                  <a:lnTo>
                    <a:pt x="18" y="10"/>
                  </a:lnTo>
                  <a:lnTo>
                    <a:pt x="31" y="9"/>
                  </a:lnTo>
                  <a:lnTo>
                    <a:pt x="44" y="7"/>
                  </a:lnTo>
                  <a:lnTo>
                    <a:pt x="56" y="5"/>
                  </a:lnTo>
                  <a:lnTo>
                    <a:pt x="56"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75" name="Freeform 50"/>
            <p:cNvSpPr>
              <a:spLocks/>
            </p:cNvSpPr>
            <p:nvPr/>
          </p:nvSpPr>
          <p:spPr bwMode="auto">
            <a:xfrm>
              <a:off x="515" y="441"/>
              <a:ext cx="42" cy="17"/>
            </a:xfrm>
            <a:custGeom>
              <a:avLst/>
              <a:gdLst>
                <a:gd name="T0" fmla="*/ 47 w 41"/>
                <a:gd name="T1" fmla="*/ 0 h 18"/>
                <a:gd name="T2" fmla="*/ 47 w 41"/>
                <a:gd name="T3" fmla="*/ 0 h 18"/>
                <a:gd name="T4" fmla="*/ 39 w 41"/>
                <a:gd name="T5" fmla="*/ 4 h 18"/>
                <a:gd name="T6" fmla="*/ 31 w 41"/>
                <a:gd name="T7" fmla="*/ 5 h 18"/>
                <a:gd name="T8" fmla="*/ 13 w 41"/>
                <a:gd name="T9" fmla="*/ 9 h 18"/>
                <a:gd name="T10" fmla="*/ 0 w 41"/>
                <a:gd name="T11" fmla="*/ 9 h 18"/>
                <a:gd name="T12" fmla="*/ 0 w 41"/>
                <a:gd name="T13" fmla="*/ 10 h 18"/>
                <a:gd name="T14" fmla="*/ 14 w 41"/>
                <a:gd name="T15" fmla="*/ 9 h 18"/>
                <a:gd name="T16" fmla="*/ 31 w 41"/>
                <a:gd name="T17" fmla="*/ 9 h 18"/>
                <a:gd name="T18" fmla="*/ 40 w 41"/>
                <a:gd name="T19" fmla="*/ 9 h 18"/>
                <a:gd name="T20" fmla="*/ 49 w 41"/>
                <a:gd name="T21" fmla="*/ 5 h 18"/>
                <a:gd name="T22" fmla="*/ 49 w 41"/>
                <a:gd name="T23" fmla="*/ 5 h 18"/>
                <a:gd name="T24" fmla="*/ 47 w 41"/>
                <a:gd name="T25" fmla="*/ 0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 h="18">
                  <a:moveTo>
                    <a:pt x="39" y="0"/>
                  </a:moveTo>
                  <a:lnTo>
                    <a:pt x="39" y="0"/>
                  </a:lnTo>
                  <a:lnTo>
                    <a:pt x="31" y="4"/>
                  </a:lnTo>
                  <a:lnTo>
                    <a:pt x="23" y="5"/>
                  </a:lnTo>
                  <a:lnTo>
                    <a:pt x="13" y="9"/>
                  </a:lnTo>
                  <a:lnTo>
                    <a:pt x="0" y="13"/>
                  </a:lnTo>
                  <a:lnTo>
                    <a:pt x="0" y="18"/>
                  </a:lnTo>
                  <a:lnTo>
                    <a:pt x="14" y="14"/>
                  </a:lnTo>
                  <a:lnTo>
                    <a:pt x="23" y="13"/>
                  </a:lnTo>
                  <a:lnTo>
                    <a:pt x="32" y="9"/>
                  </a:lnTo>
                  <a:lnTo>
                    <a:pt x="41" y="5"/>
                  </a:lnTo>
                  <a:lnTo>
                    <a:pt x="39"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76" name="Freeform 51"/>
            <p:cNvSpPr>
              <a:spLocks/>
            </p:cNvSpPr>
            <p:nvPr/>
          </p:nvSpPr>
          <p:spPr bwMode="auto">
            <a:xfrm>
              <a:off x="555" y="414"/>
              <a:ext cx="28" cy="30"/>
            </a:xfrm>
            <a:custGeom>
              <a:avLst/>
              <a:gdLst>
                <a:gd name="T0" fmla="*/ 28 w 28"/>
                <a:gd name="T1" fmla="*/ 0 h 30"/>
                <a:gd name="T2" fmla="*/ 28 w 28"/>
                <a:gd name="T3" fmla="*/ 0 h 30"/>
                <a:gd name="T4" fmla="*/ 16 w 28"/>
                <a:gd name="T5" fmla="*/ 9 h 30"/>
                <a:gd name="T6" fmla="*/ 0 w 28"/>
                <a:gd name="T7" fmla="*/ 25 h 30"/>
                <a:gd name="T8" fmla="*/ 2 w 28"/>
                <a:gd name="T9" fmla="*/ 30 h 30"/>
                <a:gd name="T10" fmla="*/ 20 w 28"/>
                <a:gd name="T11" fmla="*/ 12 h 30"/>
                <a:gd name="T12" fmla="*/ 23 w 28"/>
                <a:gd name="T13" fmla="*/ 0 h 30"/>
                <a:gd name="T14" fmla="*/ 23 w 28"/>
                <a:gd name="T15" fmla="*/ 0 h 30"/>
                <a:gd name="T16" fmla="*/ 28 w 28"/>
                <a:gd name="T17" fmla="*/ 0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 h="30">
                  <a:moveTo>
                    <a:pt x="28" y="0"/>
                  </a:moveTo>
                  <a:lnTo>
                    <a:pt x="28" y="0"/>
                  </a:lnTo>
                  <a:lnTo>
                    <a:pt x="16" y="9"/>
                  </a:lnTo>
                  <a:lnTo>
                    <a:pt x="0" y="25"/>
                  </a:lnTo>
                  <a:lnTo>
                    <a:pt x="2" y="30"/>
                  </a:lnTo>
                  <a:lnTo>
                    <a:pt x="20" y="12"/>
                  </a:lnTo>
                  <a:lnTo>
                    <a:pt x="23" y="0"/>
                  </a:lnTo>
                  <a:lnTo>
                    <a:pt x="28"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77" name="Freeform 52"/>
            <p:cNvSpPr>
              <a:spLocks/>
            </p:cNvSpPr>
            <p:nvPr/>
          </p:nvSpPr>
          <p:spPr bwMode="auto">
            <a:xfrm>
              <a:off x="577" y="414"/>
              <a:ext cx="5" cy="125"/>
            </a:xfrm>
            <a:custGeom>
              <a:avLst/>
              <a:gdLst>
                <a:gd name="T0" fmla="*/ 2 w 5"/>
                <a:gd name="T1" fmla="*/ 130 h 124"/>
                <a:gd name="T2" fmla="*/ 5 w 5"/>
                <a:gd name="T3" fmla="*/ 127 h 124"/>
                <a:gd name="T4" fmla="*/ 5 w 5"/>
                <a:gd name="T5" fmla="*/ 0 h 124"/>
                <a:gd name="T6" fmla="*/ 0 w 5"/>
                <a:gd name="T7" fmla="*/ 0 h 124"/>
                <a:gd name="T8" fmla="*/ 0 w 5"/>
                <a:gd name="T9" fmla="*/ 127 h 124"/>
                <a:gd name="T10" fmla="*/ 2 w 5"/>
                <a:gd name="T11" fmla="*/ 130 h 124"/>
                <a:gd name="T12" fmla="*/ 2 w 5"/>
                <a:gd name="T13" fmla="*/ 130 h 124"/>
                <a:gd name="T14" fmla="*/ 5 w 5"/>
                <a:gd name="T15" fmla="*/ 132 h 124"/>
                <a:gd name="T16" fmla="*/ 5 w 5"/>
                <a:gd name="T17" fmla="*/ 127 h 124"/>
                <a:gd name="T18" fmla="*/ 2 w 5"/>
                <a:gd name="T19" fmla="*/ 130 h 1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 h="124">
                  <a:moveTo>
                    <a:pt x="2" y="122"/>
                  </a:moveTo>
                  <a:lnTo>
                    <a:pt x="5" y="119"/>
                  </a:lnTo>
                  <a:lnTo>
                    <a:pt x="5" y="0"/>
                  </a:lnTo>
                  <a:lnTo>
                    <a:pt x="0" y="0"/>
                  </a:lnTo>
                  <a:lnTo>
                    <a:pt x="0" y="119"/>
                  </a:lnTo>
                  <a:lnTo>
                    <a:pt x="2" y="122"/>
                  </a:lnTo>
                  <a:lnTo>
                    <a:pt x="5" y="124"/>
                  </a:lnTo>
                  <a:lnTo>
                    <a:pt x="5" y="119"/>
                  </a:lnTo>
                  <a:lnTo>
                    <a:pt x="2" y="122"/>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78" name="Freeform 53"/>
            <p:cNvSpPr>
              <a:spLocks/>
            </p:cNvSpPr>
            <p:nvPr/>
          </p:nvSpPr>
          <p:spPr bwMode="auto">
            <a:xfrm>
              <a:off x="567" y="528"/>
              <a:ext cx="14" cy="9"/>
            </a:xfrm>
            <a:custGeom>
              <a:avLst/>
              <a:gdLst>
                <a:gd name="T0" fmla="*/ 3 w 13"/>
                <a:gd name="T1" fmla="*/ 0 h 10"/>
                <a:gd name="T2" fmla="*/ 0 w 13"/>
                <a:gd name="T3" fmla="*/ 5 h 10"/>
                <a:gd name="T4" fmla="*/ 20 w 13"/>
                <a:gd name="T5" fmla="*/ 5 h 10"/>
                <a:gd name="T6" fmla="*/ 22 w 13"/>
                <a:gd name="T7" fmla="*/ 5 h 10"/>
                <a:gd name="T8" fmla="*/ 3 w 13"/>
                <a:gd name="T9" fmla="*/ 0 h 10"/>
                <a:gd name="T10" fmla="*/ 3 w 13"/>
                <a:gd name="T11" fmla="*/ 0 h 1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 h="10">
                  <a:moveTo>
                    <a:pt x="3" y="0"/>
                  </a:moveTo>
                  <a:lnTo>
                    <a:pt x="0" y="5"/>
                  </a:lnTo>
                  <a:lnTo>
                    <a:pt x="12" y="10"/>
                  </a:lnTo>
                  <a:lnTo>
                    <a:pt x="13" y="7"/>
                  </a:lnTo>
                  <a:lnTo>
                    <a:pt x="3"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79" name="Freeform 54"/>
            <p:cNvSpPr>
              <a:spLocks/>
            </p:cNvSpPr>
            <p:nvPr/>
          </p:nvSpPr>
          <p:spPr bwMode="auto">
            <a:xfrm>
              <a:off x="550" y="518"/>
              <a:ext cx="21" cy="13"/>
            </a:xfrm>
            <a:custGeom>
              <a:avLst/>
              <a:gdLst>
                <a:gd name="T0" fmla="*/ 2 w 21"/>
                <a:gd name="T1" fmla="*/ 0 h 14"/>
                <a:gd name="T2" fmla="*/ 0 w 21"/>
                <a:gd name="T3" fmla="*/ 5 h 14"/>
                <a:gd name="T4" fmla="*/ 18 w 21"/>
                <a:gd name="T5" fmla="*/ 7 h 14"/>
                <a:gd name="T6" fmla="*/ 21 w 21"/>
                <a:gd name="T7" fmla="*/ 7 h 14"/>
                <a:gd name="T8" fmla="*/ 3 w 21"/>
                <a:gd name="T9" fmla="*/ 0 h 14"/>
                <a:gd name="T10" fmla="*/ 2 w 21"/>
                <a:gd name="T11" fmla="*/ 0 h 1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14">
                  <a:moveTo>
                    <a:pt x="2" y="0"/>
                  </a:moveTo>
                  <a:lnTo>
                    <a:pt x="0" y="5"/>
                  </a:lnTo>
                  <a:lnTo>
                    <a:pt x="18" y="14"/>
                  </a:lnTo>
                  <a:lnTo>
                    <a:pt x="21" y="9"/>
                  </a:lnTo>
                  <a:lnTo>
                    <a:pt x="3" y="0"/>
                  </a:lnTo>
                  <a:lnTo>
                    <a:pt x="2"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80" name="Freeform 55"/>
            <p:cNvSpPr>
              <a:spLocks/>
            </p:cNvSpPr>
            <p:nvPr/>
          </p:nvSpPr>
          <p:spPr bwMode="auto">
            <a:xfrm>
              <a:off x="518" y="507"/>
              <a:ext cx="33" cy="17"/>
            </a:xfrm>
            <a:custGeom>
              <a:avLst/>
              <a:gdLst>
                <a:gd name="T0" fmla="*/ 0 w 32"/>
                <a:gd name="T1" fmla="*/ 7 h 16"/>
                <a:gd name="T2" fmla="*/ 0 w 32"/>
                <a:gd name="T3" fmla="*/ 7 h 16"/>
                <a:gd name="T4" fmla="*/ 28 w 32"/>
                <a:gd name="T5" fmla="*/ 20 h 16"/>
                <a:gd name="T6" fmla="*/ 38 w 32"/>
                <a:gd name="T7" fmla="*/ 24 h 16"/>
                <a:gd name="T8" fmla="*/ 40 w 32"/>
                <a:gd name="T9" fmla="*/ 19 h 16"/>
                <a:gd name="T10" fmla="*/ 30 w 32"/>
                <a:gd name="T11" fmla="*/ 7 h 16"/>
                <a:gd name="T12" fmla="*/ 2 w 32"/>
                <a:gd name="T13" fmla="*/ 0 h 16"/>
                <a:gd name="T14" fmla="*/ 2 w 32"/>
                <a:gd name="T15" fmla="*/ 0 h 16"/>
                <a:gd name="T16" fmla="*/ 0 w 32"/>
                <a:gd name="T17" fmla="*/ 7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2" h="16">
                  <a:moveTo>
                    <a:pt x="0" y="7"/>
                  </a:moveTo>
                  <a:lnTo>
                    <a:pt x="0" y="7"/>
                  </a:lnTo>
                  <a:lnTo>
                    <a:pt x="20" y="12"/>
                  </a:lnTo>
                  <a:lnTo>
                    <a:pt x="30" y="16"/>
                  </a:lnTo>
                  <a:lnTo>
                    <a:pt x="32" y="11"/>
                  </a:lnTo>
                  <a:lnTo>
                    <a:pt x="22" y="7"/>
                  </a:lnTo>
                  <a:lnTo>
                    <a:pt x="2" y="0"/>
                  </a:lnTo>
                  <a:lnTo>
                    <a:pt x="0" y="7"/>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81" name="Freeform 56"/>
            <p:cNvSpPr>
              <a:spLocks/>
            </p:cNvSpPr>
            <p:nvPr/>
          </p:nvSpPr>
          <p:spPr bwMode="auto">
            <a:xfrm>
              <a:off x="465" y="497"/>
              <a:ext cx="55" cy="17"/>
            </a:xfrm>
            <a:custGeom>
              <a:avLst/>
              <a:gdLst>
                <a:gd name="T0" fmla="*/ 0 w 56"/>
                <a:gd name="T1" fmla="*/ 7 h 16"/>
                <a:gd name="T2" fmla="*/ 0 w 56"/>
                <a:gd name="T3" fmla="*/ 7 h 16"/>
                <a:gd name="T4" fmla="*/ 10 w 56"/>
                <a:gd name="T5" fmla="*/ 7 h 16"/>
                <a:gd name="T6" fmla="*/ 25 w 56"/>
                <a:gd name="T7" fmla="*/ 17 h 16"/>
                <a:gd name="T8" fmla="*/ 33 w 56"/>
                <a:gd name="T9" fmla="*/ 20 h 16"/>
                <a:gd name="T10" fmla="*/ 46 w 56"/>
                <a:gd name="T11" fmla="*/ 24 h 16"/>
                <a:gd name="T12" fmla="*/ 48 w 56"/>
                <a:gd name="T13" fmla="*/ 17 h 16"/>
                <a:gd name="T14" fmla="*/ 33 w 56"/>
                <a:gd name="T15" fmla="*/ 7 h 16"/>
                <a:gd name="T16" fmla="*/ 27 w 56"/>
                <a:gd name="T17" fmla="*/ 3 h 16"/>
                <a:gd name="T18" fmla="*/ 12 w 56"/>
                <a:gd name="T19" fmla="*/ 2 h 16"/>
                <a:gd name="T20" fmla="*/ 0 w 56"/>
                <a:gd name="T21" fmla="*/ 0 h 16"/>
                <a:gd name="T22" fmla="*/ 0 w 56"/>
                <a:gd name="T23" fmla="*/ 0 h 16"/>
                <a:gd name="T24" fmla="*/ 0 w 56"/>
                <a:gd name="T25" fmla="*/ 7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6" h="16">
                  <a:moveTo>
                    <a:pt x="0" y="7"/>
                  </a:moveTo>
                  <a:lnTo>
                    <a:pt x="0" y="7"/>
                  </a:lnTo>
                  <a:lnTo>
                    <a:pt x="10" y="7"/>
                  </a:lnTo>
                  <a:lnTo>
                    <a:pt x="25" y="9"/>
                  </a:lnTo>
                  <a:lnTo>
                    <a:pt x="41" y="12"/>
                  </a:lnTo>
                  <a:lnTo>
                    <a:pt x="54" y="16"/>
                  </a:lnTo>
                  <a:lnTo>
                    <a:pt x="56" y="9"/>
                  </a:lnTo>
                  <a:lnTo>
                    <a:pt x="41" y="7"/>
                  </a:lnTo>
                  <a:lnTo>
                    <a:pt x="27" y="3"/>
                  </a:lnTo>
                  <a:lnTo>
                    <a:pt x="12" y="2"/>
                  </a:lnTo>
                  <a:lnTo>
                    <a:pt x="0" y="0"/>
                  </a:lnTo>
                  <a:lnTo>
                    <a:pt x="0" y="7"/>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82" name="Freeform 57"/>
            <p:cNvSpPr>
              <a:spLocks/>
            </p:cNvSpPr>
            <p:nvPr/>
          </p:nvSpPr>
          <p:spPr bwMode="auto">
            <a:xfrm>
              <a:off x="434" y="495"/>
              <a:ext cx="31" cy="9"/>
            </a:xfrm>
            <a:custGeom>
              <a:avLst/>
              <a:gdLst>
                <a:gd name="T0" fmla="*/ 5 w 32"/>
                <a:gd name="T1" fmla="*/ 4 h 9"/>
                <a:gd name="T2" fmla="*/ 5 w 32"/>
                <a:gd name="T3" fmla="*/ 4 h 9"/>
                <a:gd name="T4" fmla="*/ 13 w 32"/>
                <a:gd name="T5" fmla="*/ 7 h 9"/>
                <a:gd name="T6" fmla="*/ 24 w 32"/>
                <a:gd name="T7" fmla="*/ 9 h 9"/>
                <a:gd name="T8" fmla="*/ 24 w 32"/>
                <a:gd name="T9" fmla="*/ 2 h 9"/>
                <a:gd name="T10" fmla="*/ 13 w 32"/>
                <a:gd name="T11" fmla="*/ 0 h 9"/>
                <a:gd name="T12" fmla="*/ 0 w 32"/>
                <a:gd name="T13" fmla="*/ 4 h 9"/>
                <a:gd name="T14" fmla="*/ 0 w 32"/>
                <a:gd name="T15" fmla="*/ 4 h 9"/>
                <a:gd name="T16" fmla="*/ 5 w 32"/>
                <a:gd name="T17" fmla="*/ 4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2" h="9">
                  <a:moveTo>
                    <a:pt x="5" y="4"/>
                  </a:moveTo>
                  <a:lnTo>
                    <a:pt x="5" y="4"/>
                  </a:lnTo>
                  <a:lnTo>
                    <a:pt x="13" y="7"/>
                  </a:lnTo>
                  <a:lnTo>
                    <a:pt x="32" y="9"/>
                  </a:lnTo>
                  <a:lnTo>
                    <a:pt x="32" y="2"/>
                  </a:lnTo>
                  <a:lnTo>
                    <a:pt x="13" y="0"/>
                  </a:lnTo>
                  <a:lnTo>
                    <a:pt x="0" y="4"/>
                  </a:lnTo>
                  <a:lnTo>
                    <a:pt x="5" y="4"/>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83" name="Freeform 58"/>
            <p:cNvSpPr>
              <a:spLocks/>
            </p:cNvSpPr>
            <p:nvPr/>
          </p:nvSpPr>
          <p:spPr bwMode="auto">
            <a:xfrm>
              <a:off x="420" y="495"/>
              <a:ext cx="19" cy="13"/>
            </a:xfrm>
            <a:custGeom>
              <a:avLst/>
              <a:gdLst>
                <a:gd name="T0" fmla="*/ 5 w 19"/>
                <a:gd name="T1" fmla="*/ 13 h 13"/>
                <a:gd name="T2" fmla="*/ 5 w 19"/>
                <a:gd name="T3" fmla="*/ 13 h 13"/>
                <a:gd name="T4" fmla="*/ 5 w 19"/>
                <a:gd name="T5" fmla="*/ 9 h 13"/>
                <a:gd name="T6" fmla="*/ 7 w 19"/>
                <a:gd name="T7" fmla="*/ 7 h 13"/>
                <a:gd name="T8" fmla="*/ 9 w 19"/>
                <a:gd name="T9" fmla="*/ 7 h 13"/>
                <a:gd name="T10" fmla="*/ 9 w 19"/>
                <a:gd name="T11" fmla="*/ 5 h 13"/>
                <a:gd name="T12" fmla="*/ 14 w 19"/>
                <a:gd name="T13" fmla="*/ 7 h 13"/>
                <a:gd name="T14" fmla="*/ 19 w 19"/>
                <a:gd name="T15" fmla="*/ 4 h 13"/>
                <a:gd name="T16" fmla="*/ 14 w 19"/>
                <a:gd name="T17" fmla="*/ 4 h 13"/>
                <a:gd name="T18" fmla="*/ 14 w 19"/>
                <a:gd name="T19" fmla="*/ 0 h 13"/>
                <a:gd name="T20" fmla="*/ 10 w 19"/>
                <a:gd name="T21" fmla="*/ 0 h 13"/>
                <a:gd name="T22" fmla="*/ 5 w 19"/>
                <a:gd name="T23" fmla="*/ 0 h 13"/>
                <a:gd name="T24" fmla="*/ 4 w 19"/>
                <a:gd name="T25" fmla="*/ 4 h 13"/>
                <a:gd name="T26" fmla="*/ 2 w 19"/>
                <a:gd name="T27" fmla="*/ 7 h 13"/>
                <a:gd name="T28" fmla="*/ 0 w 19"/>
                <a:gd name="T29" fmla="*/ 13 h 13"/>
                <a:gd name="T30" fmla="*/ 0 w 19"/>
                <a:gd name="T31" fmla="*/ 13 h 13"/>
                <a:gd name="T32" fmla="*/ 5 w 19"/>
                <a:gd name="T33" fmla="*/ 13 h 1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 h="13">
                  <a:moveTo>
                    <a:pt x="5" y="13"/>
                  </a:moveTo>
                  <a:lnTo>
                    <a:pt x="5" y="13"/>
                  </a:lnTo>
                  <a:lnTo>
                    <a:pt x="5" y="9"/>
                  </a:lnTo>
                  <a:lnTo>
                    <a:pt x="7" y="7"/>
                  </a:lnTo>
                  <a:lnTo>
                    <a:pt x="9" y="7"/>
                  </a:lnTo>
                  <a:lnTo>
                    <a:pt x="9" y="5"/>
                  </a:lnTo>
                  <a:lnTo>
                    <a:pt x="14" y="7"/>
                  </a:lnTo>
                  <a:lnTo>
                    <a:pt x="19" y="4"/>
                  </a:lnTo>
                  <a:lnTo>
                    <a:pt x="14" y="4"/>
                  </a:lnTo>
                  <a:lnTo>
                    <a:pt x="14" y="0"/>
                  </a:lnTo>
                  <a:lnTo>
                    <a:pt x="10" y="0"/>
                  </a:lnTo>
                  <a:lnTo>
                    <a:pt x="5" y="0"/>
                  </a:lnTo>
                  <a:lnTo>
                    <a:pt x="4" y="4"/>
                  </a:lnTo>
                  <a:lnTo>
                    <a:pt x="2" y="7"/>
                  </a:lnTo>
                  <a:lnTo>
                    <a:pt x="0" y="13"/>
                  </a:lnTo>
                  <a:lnTo>
                    <a:pt x="5" y="13"/>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84" name="Freeform 59"/>
            <p:cNvSpPr>
              <a:spLocks/>
            </p:cNvSpPr>
            <p:nvPr/>
          </p:nvSpPr>
          <p:spPr bwMode="auto">
            <a:xfrm>
              <a:off x="420" y="509"/>
              <a:ext cx="7" cy="36"/>
            </a:xfrm>
            <a:custGeom>
              <a:avLst/>
              <a:gdLst>
                <a:gd name="T0" fmla="*/ 7 w 7"/>
                <a:gd name="T1" fmla="*/ 36 h 36"/>
                <a:gd name="T2" fmla="*/ 7 w 7"/>
                <a:gd name="T3" fmla="*/ 36 h 36"/>
                <a:gd name="T4" fmla="*/ 5 w 7"/>
                <a:gd name="T5" fmla="*/ 16 h 36"/>
                <a:gd name="T6" fmla="*/ 5 w 7"/>
                <a:gd name="T7" fmla="*/ 0 h 36"/>
                <a:gd name="T8" fmla="*/ 0 w 7"/>
                <a:gd name="T9" fmla="*/ 0 h 36"/>
                <a:gd name="T10" fmla="*/ 2 w 7"/>
                <a:gd name="T11" fmla="*/ 16 h 36"/>
                <a:gd name="T12" fmla="*/ 2 w 7"/>
                <a:gd name="T13" fmla="*/ 36 h 36"/>
                <a:gd name="T14" fmla="*/ 2 w 7"/>
                <a:gd name="T15" fmla="*/ 36 h 36"/>
                <a:gd name="T16" fmla="*/ 7 w 7"/>
                <a:gd name="T17" fmla="*/ 36 h 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 h="36">
                  <a:moveTo>
                    <a:pt x="7" y="36"/>
                  </a:moveTo>
                  <a:lnTo>
                    <a:pt x="7" y="36"/>
                  </a:lnTo>
                  <a:lnTo>
                    <a:pt x="5" y="16"/>
                  </a:lnTo>
                  <a:lnTo>
                    <a:pt x="5" y="0"/>
                  </a:lnTo>
                  <a:lnTo>
                    <a:pt x="0" y="0"/>
                  </a:lnTo>
                  <a:lnTo>
                    <a:pt x="2" y="16"/>
                  </a:lnTo>
                  <a:lnTo>
                    <a:pt x="2" y="36"/>
                  </a:lnTo>
                  <a:lnTo>
                    <a:pt x="7" y="36"/>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85" name="Freeform 60"/>
            <p:cNvSpPr>
              <a:spLocks/>
            </p:cNvSpPr>
            <p:nvPr/>
          </p:nvSpPr>
          <p:spPr bwMode="auto">
            <a:xfrm>
              <a:off x="421" y="545"/>
              <a:ext cx="17" cy="111"/>
            </a:xfrm>
            <a:custGeom>
              <a:avLst/>
              <a:gdLst>
                <a:gd name="T0" fmla="*/ 10 w 18"/>
                <a:gd name="T1" fmla="*/ 102 h 112"/>
                <a:gd name="T2" fmla="*/ 10 w 18"/>
                <a:gd name="T3" fmla="*/ 102 h 112"/>
                <a:gd name="T4" fmla="*/ 9 w 18"/>
                <a:gd name="T5" fmla="*/ 76 h 112"/>
                <a:gd name="T6" fmla="*/ 9 w 18"/>
                <a:gd name="T7" fmla="*/ 56 h 112"/>
                <a:gd name="T8" fmla="*/ 8 w 18"/>
                <a:gd name="T9" fmla="*/ 27 h 112"/>
                <a:gd name="T10" fmla="*/ 5 w 18"/>
                <a:gd name="T11" fmla="*/ 0 h 112"/>
                <a:gd name="T12" fmla="*/ 0 w 18"/>
                <a:gd name="T13" fmla="*/ 0 h 112"/>
                <a:gd name="T14" fmla="*/ 2 w 18"/>
                <a:gd name="T15" fmla="*/ 29 h 112"/>
                <a:gd name="T16" fmla="*/ 5 w 18"/>
                <a:gd name="T17" fmla="*/ 56 h 112"/>
                <a:gd name="T18" fmla="*/ 8 w 18"/>
                <a:gd name="T19" fmla="*/ 76 h 112"/>
                <a:gd name="T20" fmla="*/ 9 w 18"/>
                <a:gd name="T21" fmla="*/ 104 h 112"/>
                <a:gd name="T22" fmla="*/ 9 w 18"/>
                <a:gd name="T23" fmla="*/ 104 h 112"/>
                <a:gd name="T24" fmla="*/ 10 w 18"/>
                <a:gd name="T25" fmla="*/ 102 h 1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 h="112">
                  <a:moveTo>
                    <a:pt x="18" y="110"/>
                  </a:moveTo>
                  <a:lnTo>
                    <a:pt x="18" y="110"/>
                  </a:lnTo>
                  <a:lnTo>
                    <a:pt x="13" y="84"/>
                  </a:lnTo>
                  <a:lnTo>
                    <a:pt x="10" y="56"/>
                  </a:lnTo>
                  <a:lnTo>
                    <a:pt x="8" y="27"/>
                  </a:lnTo>
                  <a:lnTo>
                    <a:pt x="5" y="0"/>
                  </a:lnTo>
                  <a:lnTo>
                    <a:pt x="0" y="0"/>
                  </a:lnTo>
                  <a:lnTo>
                    <a:pt x="2" y="29"/>
                  </a:lnTo>
                  <a:lnTo>
                    <a:pt x="5" y="56"/>
                  </a:lnTo>
                  <a:lnTo>
                    <a:pt x="8" y="84"/>
                  </a:lnTo>
                  <a:lnTo>
                    <a:pt x="12" y="112"/>
                  </a:lnTo>
                  <a:lnTo>
                    <a:pt x="18" y="11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86" name="Freeform 61"/>
            <p:cNvSpPr>
              <a:spLocks/>
            </p:cNvSpPr>
            <p:nvPr/>
          </p:nvSpPr>
          <p:spPr bwMode="auto">
            <a:xfrm>
              <a:off x="434" y="654"/>
              <a:ext cx="17" cy="32"/>
            </a:xfrm>
            <a:custGeom>
              <a:avLst/>
              <a:gdLst>
                <a:gd name="T0" fmla="*/ 24 w 16"/>
                <a:gd name="T1" fmla="*/ 29 h 32"/>
                <a:gd name="T2" fmla="*/ 24 w 16"/>
                <a:gd name="T3" fmla="*/ 29 h 32"/>
                <a:gd name="T4" fmla="*/ 19 w 16"/>
                <a:gd name="T5" fmla="*/ 18 h 32"/>
                <a:gd name="T6" fmla="*/ 6 w 16"/>
                <a:gd name="T7" fmla="*/ 0 h 32"/>
                <a:gd name="T8" fmla="*/ 0 w 16"/>
                <a:gd name="T9" fmla="*/ 2 h 32"/>
                <a:gd name="T10" fmla="*/ 16 w 16"/>
                <a:gd name="T11" fmla="*/ 18 h 32"/>
                <a:gd name="T12" fmla="*/ 21 w 16"/>
                <a:gd name="T13" fmla="*/ 32 h 32"/>
                <a:gd name="T14" fmla="*/ 21 w 16"/>
                <a:gd name="T15" fmla="*/ 32 h 32"/>
                <a:gd name="T16" fmla="*/ 24 w 16"/>
                <a:gd name="T17" fmla="*/ 29 h 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 h="32">
                  <a:moveTo>
                    <a:pt x="16" y="29"/>
                  </a:moveTo>
                  <a:lnTo>
                    <a:pt x="16" y="29"/>
                  </a:lnTo>
                  <a:lnTo>
                    <a:pt x="11" y="18"/>
                  </a:lnTo>
                  <a:lnTo>
                    <a:pt x="6" y="0"/>
                  </a:lnTo>
                  <a:lnTo>
                    <a:pt x="0" y="2"/>
                  </a:lnTo>
                  <a:lnTo>
                    <a:pt x="8" y="18"/>
                  </a:lnTo>
                  <a:lnTo>
                    <a:pt x="13" y="32"/>
                  </a:lnTo>
                  <a:lnTo>
                    <a:pt x="16" y="29"/>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87" name="Freeform 62"/>
            <p:cNvSpPr>
              <a:spLocks/>
            </p:cNvSpPr>
            <p:nvPr/>
          </p:nvSpPr>
          <p:spPr bwMode="auto">
            <a:xfrm>
              <a:off x="446" y="684"/>
              <a:ext cx="23" cy="23"/>
            </a:xfrm>
            <a:custGeom>
              <a:avLst/>
              <a:gdLst>
                <a:gd name="T0" fmla="*/ 16 w 23"/>
                <a:gd name="T1" fmla="*/ 23 h 23"/>
                <a:gd name="T2" fmla="*/ 19 w 23"/>
                <a:gd name="T3" fmla="*/ 19 h 23"/>
                <a:gd name="T4" fmla="*/ 3 w 23"/>
                <a:gd name="T5" fmla="*/ 0 h 23"/>
                <a:gd name="T6" fmla="*/ 0 w 23"/>
                <a:gd name="T7" fmla="*/ 3 h 23"/>
                <a:gd name="T8" fmla="*/ 14 w 23"/>
                <a:gd name="T9" fmla="*/ 23 h 23"/>
                <a:gd name="T10" fmla="*/ 16 w 23"/>
                <a:gd name="T11" fmla="*/ 23 h 23"/>
                <a:gd name="T12" fmla="*/ 16 w 23"/>
                <a:gd name="T13" fmla="*/ 23 h 23"/>
                <a:gd name="T14" fmla="*/ 23 w 23"/>
                <a:gd name="T15" fmla="*/ 23 h 23"/>
                <a:gd name="T16" fmla="*/ 19 w 23"/>
                <a:gd name="T17" fmla="*/ 19 h 23"/>
                <a:gd name="T18" fmla="*/ 16 w 23"/>
                <a:gd name="T19" fmla="*/ 23 h 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 h="23">
                  <a:moveTo>
                    <a:pt x="16" y="23"/>
                  </a:moveTo>
                  <a:lnTo>
                    <a:pt x="19" y="19"/>
                  </a:lnTo>
                  <a:lnTo>
                    <a:pt x="3" y="0"/>
                  </a:lnTo>
                  <a:lnTo>
                    <a:pt x="0" y="3"/>
                  </a:lnTo>
                  <a:lnTo>
                    <a:pt x="14" y="23"/>
                  </a:lnTo>
                  <a:lnTo>
                    <a:pt x="16" y="23"/>
                  </a:lnTo>
                  <a:lnTo>
                    <a:pt x="23" y="23"/>
                  </a:lnTo>
                  <a:lnTo>
                    <a:pt x="19" y="19"/>
                  </a:lnTo>
                  <a:lnTo>
                    <a:pt x="16" y="23"/>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88" name="Freeform 63"/>
            <p:cNvSpPr>
              <a:spLocks/>
            </p:cNvSpPr>
            <p:nvPr/>
          </p:nvSpPr>
          <p:spPr bwMode="auto">
            <a:xfrm>
              <a:off x="338" y="701"/>
              <a:ext cx="123" cy="8"/>
            </a:xfrm>
            <a:custGeom>
              <a:avLst/>
              <a:gdLst>
                <a:gd name="T0" fmla="*/ 0 w 123"/>
                <a:gd name="T1" fmla="*/ 1 h 7"/>
                <a:gd name="T2" fmla="*/ 2 w 123"/>
                <a:gd name="T3" fmla="*/ 19 h 7"/>
                <a:gd name="T4" fmla="*/ 123 w 123"/>
                <a:gd name="T5" fmla="*/ 15 h 7"/>
                <a:gd name="T6" fmla="*/ 123 w 123"/>
                <a:gd name="T7" fmla="*/ 0 h 7"/>
                <a:gd name="T8" fmla="*/ 2 w 123"/>
                <a:gd name="T9" fmla="*/ 1 h 7"/>
                <a:gd name="T10" fmla="*/ 0 w 123"/>
                <a:gd name="T11" fmla="*/ 1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 h="7">
                  <a:moveTo>
                    <a:pt x="0" y="1"/>
                  </a:moveTo>
                  <a:lnTo>
                    <a:pt x="2" y="7"/>
                  </a:lnTo>
                  <a:lnTo>
                    <a:pt x="123" y="5"/>
                  </a:lnTo>
                  <a:lnTo>
                    <a:pt x="123" y="0"/>
                  </a:lnTo>
                  <a:lnTo>
                    <a:pt x="2" y="1"/>
                  </a:lnTo>
                  <a:lnTo>
                    <a:pt x="0" y="1"/>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89" name="Freeform 64"/>
            <p:cNvSpPr>
              <a:spLocks/>
            </p:cNvSpPr>
            <p:nvPr/>
          </p:nvSpPr>
          <p:spPr bwMode="auto">
            <a:xfrm>
              <a:off x="338" y="694"/>
              <a:ext cx="14" cy="15"/>
            </a:xfrm>
            <a:custGeom>
              <a:avLst/>
              <a:gdLst>
                <a:gd name="T0" fmla="*/ 16 w 13"/>
                <a:gd name="T1" fmla="*/ 0 h 16"/>
                <a:gd name="T2" fmla="*/ 16 w 13"/>
                <a:gd name="T3" fmla="*/ 0 h 16"/>
                <a:gd name="T4" fmla="*/ 2 w 13"/>
                <a:gd name="T5" fmla="*/ 8 h 16"/>
                <a:gd name="T6" fmla="*/ 0 w 13"/>
                <a:gd name="T7" fmla="*/ 8 h 16"/>
                <a:gd name="T8" fmla="*/ 2 w 13"/>
                <a:gd name="T9" fmla="*/ 8 h 16"/>
                <a:gd name="T10" fmla="*/ 5 w 13"/>
                <a:gd name="T11" fmla="*/ 8 h 16"/>
                <a:gd name="T12" fmla="*/ 22 w 13"/>
                <a:gd name="T13" fmla="*/ 5 h 16"/>
                <a:gd name="T14" fmla="*/ 22 w 13"/>
                <a:gd name="T15" fmla="*/ 5 h 16"/>
                <a:gd name="T16" fmla="*/ 16 w 13"/>
                <a:gd name="T17" fmla="*/ 0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 h="16">
                  <a:moveTo>
                    <a:pt x="8" y="0"/>
                  </a:moveTo>
                  <a:lnTo>
                    <a:pt x="8" y="0"/>
                  </a:lnTo>
                  <a:lnTo>
                    <a:pt x="2" y="9"/>
                  </a:lnTo>
                  <a:lnTo>
                    <a:pt x="0" y="10"/>
                  </a:lnTo>
                  <a:lnTo>
                    <a:pt x="2" y="16"/>
                  </a:lnTo>
                  <a:lnTo>
                    <a:pt x="5" y="12"/>
                  </a:lnTo>
                  <a:lnTo>
                    <a:pt x="13" y="5"/>
                  </a:lnTo>
                  <a:lnTo>
                    <a:pt x="8"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90" name="Freeform 65"/>
            <p:cNvSpPr>
              <a:spLocks/>
            </p:cNvSpPr>
            <p:nvPr/>
          </p:nvSpPr>
          <p:spPr bwMode="auto">
            <a:xfrm>
              <a:off x="347" y="656"/>
              <a:ext cx="23" cy="42"/>
            </a:xfrm>
            <a:custGeom>
              <a:avLst/>
              <a:gdLst>
                <a:gd name="T0" fmla="*/ 17 w 23"/>
                <a:gd name="T1" fmla="*/ 0 h 41"/>
                <a:gd name="T2" fmla="*/ 17 w 23"/>
                <a:gd name="T3" fmla="*/ 0 h 41"/>
                <a:gd name="T4" fmla="*/ 9 w 23"/>
                <a:gd name="T5" fmla="*/ 31 h 41"/>
                <a:gd name="T6" fmla="*/ 0 w 23"/>
                <a:gd name="T7" fmla="*/ 44 h 41"/>
                <a:gd name="T8" fmla="*/ 5 w 23"/>
                <a:gd name="T9" fmla="*/ 49 h 41"/>
                <a:gd name="T10" fmla="*/ 13 w 23"/>
                <a:gd name="T11" fmla="*/ 33 h 41"/>
                <a:gd name="T12" fmla="*/ 23 w 23"/>
                <a:gd name="T13" fmla="*/ 1 h 41"/>
                <a:gd name="T14" fmla="*/ 23 w 23"/>
                <a:gd name="T15" fmla="*/ 1 h 41"/>
                <a:gd name="T16" fmla="*/ 17 w 23"/>
                <a:gd name="T17" fmla="*/ 0 h 4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1">
                  <a:moveTo>
                    <a:pt x="17" y="0"/>
                  </a:moveTo>
                  <a:lnTo>
                    <a:pt x="17" y="0"/>
                  </a:lnTo>
                  <a:lnTo>
                    <a:pt x="9" y="23"/>
                  </a:lnTo>
                  <a:lnTo>
                    <a:pt x="0" y="36"/>
                  </a:lnTo>
                  <a:lnTo>
                    <a:pt x="5" y="41"/>
                  </a:lnTo>
                  <a:lnTo>
                    <a:pt x="13" y="25"/>
                  </a:lnTo>
                  <a:lnTo>
                    <a:pt x="23" y="1"/>
                  </a:lnTo>
                  <a:lnTo>
                    <a:pt x="17"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91" name="Freeform 66"/>
            <p:cNvSpPr>
              <a:spLocks/>
            </p:cNvSpPr>
            <p:nvPr/>
          </p:nvSpPr>
          <p:spPr bwMode="auto">
            <a:xfrm>
              <a:off x="364" y="618"/>
              <a:ext cx="16" cy="40"/>
            </a:xfrm>
            <a:custGeom>
              <a:avLst/>
              <a:gdLst>
                <a:gd name="T0" fmla="*/ 11 w 16"/>
                <a:gd name="T1" fmla="*/ 0 h 39"/>
                <a:gd name="T2" fmla="*/ 11 w 16"/>
                <a:gd name="T3" fmla="*/ 0 h 39"/>
                <a:gd name="T4" fmla="*/ 8 w 16"/>
                <a:gd name="T5" fmla="*/ 14 h 39"/>
                <a:gd name="T6" fmla="*/ 6 w 16"/>
                <a:gd name="T7" fmla="*/ 29 h 39"/>
                <a:gd name="T8" fmla="*/ 5 w 16"/>
                <a:gd name="T9" fmla="*/ 35 h 39"/>
                <a:gd name="T10" fmla="*/ 0 w 16"/>
                <a:gd name="T11" fmla="*/ 46 h 39"/>
                <a:gd name="T12" fmla="*/ 6 w 16"/>
                <a:gd name="T13" fmla="*/ 47 h 39"/>
                <a:gd name="T14" fmla="*/ 10 w 16"/>
                <a:gd name="T15" fmla="*/ 37 h 39"/>
                <a:gd name="T16" fmla="*/ 11 w 16"/>
                <a:gd name="T17" fmla="*/ 31 h 39"/>
                <a:gd name="T18" fmla="*/ 13 w 16"/>
                <a:gd name="T19" fmla="*/ 14 h 39"/>
                <a:gd name="T20" fmla="*/ 16 w 16"/>
                <a:gd name="T21" fmla="*/ 0 h 39"/>
                <a:gd name="T22" fmla="*/ 16 w 16"/>
                <a:gd name="T23" fmla="*/ 0 h 39"/>
                <a:gd name="T24" fmla="*/ 11 w 16"/>
                <a:gd name="T25" fmla="*/ 0 h 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 h="39">
                  <a:moveTo>
                    <a:pt x="11" y="0"/>
                  </a:moveTo>
                  <a:lnTo>
                    <a:pt x="11" y="0"/>
                  </a:lnTo>
                  <a:lnTo>
                    <a:pt x="8" y="14"/>
                  </a:lnTo>
                  <a:lnTo>
                    <a:pt x="6" y="21"/>
                  </a:lnTo>
                  <a:lnTo>
                    <a:pt x="5" y="27"/>
                  </a:lnTo>
                  <a:lnTo>
                    <a:pt x="0" y="38"/>
                  </a:lnTo>
                  <a:lnTo>
                    <a:pt x="6" y="39"/>
                  </a:lnTo>
                  <a:lnTo>
                    <a:pt x="10" y="29"/>
                  </a:lnTo>
                  <a:lnTo>
                    <a:pt x="11" y="23"/>
                  </a:lnTo>
                  <a:lnTo>
                    <a:pt x="13" y="14"/>
                  </a:lnTo>
                  <a:lnTo>
                    <a:pt x="16" y="0"/>
                  </a:lnTo>
                  <a:lnTo>
                    <a:pt x="11"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92" name="Freeform 67"/>
            <p:cNvSpPr>
              <a:spLocks/>
            </p:cNvSpPr>
            <p:nvPr/>
          </p:nvSpPr>
          <p:spPr bwMode="auto">
            <a:xfrm>
              <a:off x="375" y="562"/>
              <a:ext cx="14" cy="57"/>
            </a:xfrm>
            <a:custGeom>
              <a:avLst/>
              <a:gdLst>
                <a:gd name="T0" fmla="*/ 16 w 13"/>
                <a:gd name="T1" fmla="*/ 0 h 58"/>
                <a:gd name="T2" fmla="*/ 16 w 13"/>
                <a:gd name="T3" fmla="*/ 0 h 58"/>
                <a:gd name="T4" fmla="*/ 5 w 13"/>
                <a:gd name="T5" fmla="*/ 14 h 58"/>
                <a:gd name="T6" fmla="*/ 3 w 13"/>
                <a:gd name="T7" fmla="*/ 27 h 58"/>
                <a:gd name="T8" fmla="*/ 3 w 13"/>
                <a:gd name="T9" fmla="*/ 32 h 58"/>
                <a:gd name="T10" fmla="*/ 0 w 13"/>
                <a:gd name="T11" fmla="*/ 50 h 58"/>
                <a:gd name="T12" fmla="*/ 5 w 13"/>
                <a:gd name="T13" fmla="*/ 50 h 58"/>
                <a:gd name="T14" fmla="*/ 16 w 13"/>
                <a:gd name="T15" fmla="*/ 33 h 58"/>
                <a:gd name="T16" fmla="*/ 18 w 13"/>
                <a:gd name="T17" fmla="*/ 27 h 58"/>
                <a:gd name="T18" fmla="*/ 20 w 13"/>
                <a:gd name="T19" fmla="*/ 14 h 58"/>
                <a:gd name="T20" fmla="*/ 22 w 13"/>
                <a:gd name="T21" fmla="*/ 0 h 58"/>
                <a:gd name="T22" fmla="*/ 22 w 13"/>
                <a:gd name="T23" fmla="*/ 0 h 58"/>
                <a:gd name="T24" fmla="*/ 16 w 13"/>
                <a:gd name="T25" fmla="*/ 0 h 5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 h="58">
                  <a:moveTo>
                    <a:pt x="8" y="0"/>
                  </a:moveTo>
                  <a:lnTo>
                    <a:pt x="8" y="0"/>
                  </a:lnTo>
                  <a:lnTo>
                    <a:pt x="5" y="14"/>
                  </a:lnTo>
                  <a:lnTo>
                    <a:pt x="3" y="27"/>
                  </a:lnTo>
                  <a:lnTo>
                    <a:pt x="3" y="40"/>
                  </a:lnTo>
                  <a:lnTo>
                    <a:pt x="0" y="58"/>
                  </a:lnTo>
                  <a:lnTo>
                    <a:pt x="5" y="58"/>
                  </a:lnTo>
                  <a:lnTo>
                    <a:pt x="8" y="41"/>
                  </a:lnTo>
                  <a:lnTo>
                    <a:pt x="10" y="27"/>
                  </a:lnTo>
                  <a:lnTo>
                    <a:pt x="12" y="14"/>
                  </a:lnTo>
                  <a:lnTo>
                    <a:pt x="13" y="0"/>
                  </a:lnTo>
                  <a:lnTo>
                    <a:pt x="8"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93" name="Freeform 68"/>
            <p:cNvSpPr>
              <a:spLocks/>
            </p:cNvSpPr>
            <p:nvPr/>
          </p:nvSpPr>
          <p:spPr bwMode="auto">
            <a:xfrm>
              <a:off x="383" y="512"/>
              <a:ext cx="7" cy="49"/>
            </a:xfrm>
            <a:custGeom>
              <a:avLst/>
              <a:gdLst>
                <a:gd name="T0" fmla="*/ 0 w 7"/>
                <a:gd name="T1" fmla="*/ 2 h 49"/>
                <a:gd name="T2" fmla="*/ 0 w 7"/>
                <a:gd name="T3" fmla="*/ 2 h 49"/>
                <a:gd name="T4" fmla="*/ 2 w 7"/>
                <a:gd name="T5" fmla="*/ 9 h 49"/>
                <a:gd name="T6" fmla="*/ 2 w 7"/>
                <a:gd name="T7" fmla="*/ 20 h 49"/>
                <a:gd name="T8" fmla="*/ 2 w 7"/>
                <a:gd name="T9" fmla="*/ 33 h 49"/>
                <a:gd name="T10" fmla="*/ 0 w 7"/>
                <a:gd name="T11" fmla="*/ 49 h 49"/>
                <a:gd name="T12" fmla="*/ 5 w 7"/>
                <a:gd name="T13" fmla="*/ 49 h 49"/>
                <a:gd name="T14" fmla="*/ 7 w 7"/>
                <a:gd name="T15" fmla="*/ 33 h 49"/>
                <a:gd name="T16" fmla="*/ 7 w 7"/>
                <a:gd name="T17" fmla="*/ 20 h 49"/>
                <a:gd name="T18" fmla="*/ 7 w 7"/>
                <a:gd name="T19" fmla="*/ 7 h 49"/>
                <a:gd name="T20" fmla="*/ 5 w 7"/>
                <a:gd name="T21" fmla="*/ 0 h 49"/>
                <a:gd name="T22" fmla="*/ 5 w 7"/>
                <a:gd name="T23" fmla="*/ 0 h 49"/>
                <a:gd name="T24" fmla="*/ 0 w 7"/>
                <a:gd name="T25" fmla="*/ 2 h 4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 h="49">
                  <a:moveTo>
                    <a:pt x="0" y="2"/>
                  </a:moveTo>
                  <a:lnTo>
                    <a:pt x="0" y="2"/>
                  </a:lnTo>
                  <a:lnTo>
                    <a:pt x="2" y="9"/>
                  </a:lnTo>
                  <a:lnTo>
                    <a:pt x="2" y="20"/>
                  </a:lnTo>
                  <a:lnTo>
                    <a:pt x="2" y="33"/>
                  </a:lnTo>
                  <a:lnTo>
                    <a:pt x="0" y="49"/>
                  </a:lnTo>
                  <a:lnTo>
                    <a:pt x="5" y="49"/>
                  </a:lnTo>
                  <a:lnTo>
                    <a:pt x="7" y="33"/>
                  </a:lnTo>
                  <a:lnTo>
                    <a:pt x="7" y="20"/>
                  </a:lnTo>
                  <a:lnTo>
                    <a:pt x="7" y="7"/>
                  </a:lnTo>
                  <a:lnTo>
                    <a:pt x="5" y="0"/>
                  </a:lnTo>
                  <a:lnTo>
                    <a:pt x="0" y="2"/>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94" name="Freeform 69"/>
            <p:cNvSpPr>
              <a:spLocks/>
            </p:cNvSpPr>
            <p:nvPr/>
          </p:nvSpPr>
          <p:spPr bwMode="auto">
            <a:xfrm>
              <a:off x="382" y="497"/>
              <a:ext cx="7" cy="17"/>
            </a:xfrm>
            <a:custGeom>
              <a:avLst/>
              <a:gdLst>
                <a:gd name="T0" fmla="*/ 0 w 6"/>
                <a:gd name="T1" fmla="*/ 7 h 16"/>
                <a:gd name="T2" fmla="*/ 0 w 6"/>
                <a:gd name="T3" fmla="*/ 7 h 16"/>
                <a:gd name="T4" fmla="*/ 13 w 6"/>
                <a:gd name="T5" fmla="*/ 7 h 16"/>
                <a:gd name="T6" fmla="*/ 1 w 6"/>
                <a:gd name="T7" fmla="*/ 5 h 16"/>
                <a:gd name="T8" fmla="*/ 1 w 6"/>
                <a:gd name="T9" fmla="*/ 17 h 16"/>
                <a:gd name="T10" fmla="*/ 1 w 6"/>
                <a:gd name="T11" fmla="*/ 24 h 16"/>
                <a:gd name="T12" fmla="*/ 21 w 6"/>
                <a:gd name="T13" fmla="*/ 22 h 16"/>
                <a:gd name="T14" fmla="*/ 21 w 6"/>
                <a:gd name="T15" fmla="*/ 17 h 16"/>
                <a:gd name="T16" fmla="*/ 21 w 6"/>
                <a:gd name="T17" fmla="*/ 7 h 16"/>
                <a:gd name="T18" fmla="*/ 21 w 6"/>
                <a:gd name="T19" fmla="*/ 2 h 16"/>
                <a:gd name="T20" fmla="*/ 0 w 6"/>
                <a:gd name="T21" fmla="*/ 0 h 16"/>
                <a:gd name="T22" fmla="*/ 0 w 6"/>
                <a:gd name="T23" fmla="*/ 0 h 16"/>
                <a:gd name="T24" fmla="*/ 0 w 6"/>
                <a:gd name="T25" fmla="*/ 7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 h="16">
                  <a:moveTo>
                    <a:pt x="0" y="7"/>
                  </a:moveTo>
                  <a:lnTo>
                    <a:pt x="0" y="7"/>
                  </a:lnTo>
                  <a:lnTo>
                    <a:pt x="3" y="7"/>
                  </a:lnTo>
                  <a:lnTo>
                    <a:pt x="1" y="5"/>
                  </a:lnTo>
                  <a:lnTo>
                    <a:pt x="1" y="9"/>
                  </a:lnTo>
                  <a:lnTo>
                    <a:pt x="1" y="16"/>
                  </a:lnTo>
                  <a:lnTo>
                    <a:pt x="6" y="14"/>
                  </a:lnTo>
                  <a:lnTo>
                    <a:pt x="6" y="9"/>
                  </a:lnTo>
                  <a:lnTo>
                    <a:pt x="6" y="7"/>
                  </a:lnTo>
                  <a:lnTo>
                    <a:pt x="6" y="2"/>
                  </a:lnTo>
                  <a:lnTo>
                    <a:pt x="0" y="0"/>
                  </a:lnTo>
                  <a:lnTo>
                    <a:pt x="0" y="7"/>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95" name="Freeform 70"/>
            <p:cNvSpPr>
              <a:spLocks/>
            </p:cNvSpPr>
            <p:nvPr/>
          </p:nvSpPr>
          <p:spPr bwMode="auto">
            <a:xfrm>
              <a:off x="352" y="495"/>
              <a:ext cx="29" cy="9"/>
            </a:xfrm>
            <a:custGeom>
              <a:avLst/>
              <a:gdLst>
                <a:gd name="T0" fmla="*/ 0 w 30"/>
                <a:gd name="T1" fmla="*/ 7 h 9"/>
                <a:gd name="T2" fmla="*/ 0 w 30"/>
                <a:gd name="T3" fmla="*/ 7 h 9"/>
                <a:gd name="T4" fmla="*/ 15 w 30"/>
                <a:gd name="T5" fmla="*/ 7 h 9"/>
                <a:gd name="T6" fmla="*/ 15 w 30"/>
                <a:gd name="T7" fmla="*/ 7 h 9"/>
                <a:gd name="T8" fmla="*/ 18 w 30"/>
                <a:gd name="T9" fmla="*/ 9 h 9"/>
                <a:gd name="T10" fmla="*/ 22 w 30"/>
                <a:gd name="T11" fmla="*/ 9 h 9"/>
                <a:gd name="T12" fmla="*/ 22 w 30"/>
                <a:gd name="T13" fmla="*/ 2 h 9"/>
                <a:gd name="T14" fmla="*/ 18 w 30"/>
                <a:gd name="T15" fmla="*/ 2 h 9"/>
                <a:gd name="T16" fmla="*/ 15 w 30"/>
                <a:gd name="T17" fmla="*/ 2 h 9"/>
                <a:gd name="T18" fmla="*/ 15 w 30"/>
                <a:gd name="T19" fmla="*/ 0 h 9"/>
                <a:gd name="T20" fmla="*/ 0 w 30"/>
                <a:gd name="T21" fmla="*/ 0 h 9"/>
                <a:gd name="T22" fmla="*/ 0 w 30"/>
                <a:gd name="T23" fmla="*/ 0 h 9"/>
                <a:gd name="T24" fmla="*/ 0 w 30"/>
                <a:gd name="T25" fmla="*/ 7 h 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 h="9">
                  <a:moveTo>
                    <a:pt x="0" y="7"/>
                  </a:moveTo>
                  <a:lnTo>
                    <a:pt x="0" y="7"/>
                  </a:lnTo>
                  <a:lnTo>
                    <a:pt x="18" y="7"/>
                  </a:lnTo>
                  <a:lnTo>
                    <a:pt x="23" y="7"/>
                  </a:lnTo>
                  <a:lnTo>
                    <a:pt x="26" y="9"/>
                  </a:lnTo>
                  <a:lnTo>
                    <a:pt x="30" y="9"/>
                  </a:lnTo>
                  <a:lnTo>
                    <a:pt x="30" y="2"/>
                  </a:lnTo>
                  <a:lnTo>
                    <a:pt x="26" y="2"/>
                  </a:lnTo>
                  <a:lnTo>
                    <a:pt x="23" y="2"/>
                  </a:lnTo>
                  <a:lnTo>
                    <a:pt x="18" y="0"/>
                  </a:lnTo>
                  <a:lnTo>
                    <a:pt x="0" y="0"/>
                  </a:lnTo>
                  <a:lnTo>
                    <a:pt x="0" y="7"/>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96" name="Freeform 71"/>
            <p:cNvSpPr>
              <a:spLocks/>
            </p:cNvSpPr>
            <p:nvPr/>
          </p:nvSpPr>
          <p:spPr bwMode="auto">
            <a:xfrm>
              <a:off x="286" y="495"/>
              <a:ext cx="66" cy="17"/>
            </a:xfrm>
            <a:custGeom>
              <a:avLst/>
              <a:gdLst>
                <a:gd name="T0" fmla="*/ 1 w 65"/>
                <a:gd name="T1" fmla="*/ 24 h 16"/>
                <a:gd name="T2" fmla="*/ 1 w 65"/>
                <a:gd name="T3" fmla="*/ 24 h 16"/>
                <a:gd name="T4" fmla="*/ 16 w 65"/>
                <a:gd name="T5" fmla="*/ 19 h 16"/>
                <a:gd name="T6" fmla="*/ 29 w 65"/>
                <a:gd name="T7" fmla="*/ 17 h 16"/>
                <a:gd name="T8" fmla="*/ 54 w 65"/>
                <a:gd name="T9" fmla="*/ 17 h 16"/>
                <a:gd name="T10" fmla="*/ 73 w 65"/>
                <a:gd name="T11" fmla="*/ 7 h 16"/>
                <a:gd name="T12" fmla="*/ 73 w 65"/>
                <a:gd name="T13" fmla="*/ 0 h 16"/>
                <a:gd name="T14" fmla="*/ 54 w 65"/>
                <a:gd name="T15" fmla="*/ 2 h 16"/>
                <a:gd name="T16" fmla="*/ 29 w 65"/>
                <a:gd name="T17" fmla="*/ 4 h 16"/>
                <a:gd name="T18" fmla="*/ 16 w 65"/>
                <a:gd name="T19" fmla="*/ 7 h 16"/>
                <a:gd name="T20" fmla="*/ 0 w 65"/>
                <a:gd name="T21" fmla="*/ 17 h 16"/>
                <a:gd name="T22" fmla="*/ 0 w 65"/>
                <a:gd name="T23" fmla="*/ 17 h 16"/>
                <a:gd name="T24" fmla="*/ 1 w 65"/>
                <a:gd name="T25" fmla="*/ 24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5" h="16">
                  <a:moveTo>
                    <a:pt x="1" y="16"/>
                  </a:moveTo>
                  <a:lnTo>
                    <a:pt x="1" y="16"/>
                  </a:lnTo>
                  <a:lnTo>
                    <a:pt x="16" y="11"/>
                  </a:lnTo>
                  <a:lnTo>
                    <a:pt x="29" y="9"/>
                  </a:lnTo>
                  <a:lnTo>
                    <a:pt x="46" y="9"/>
                  </a:lnTo>
                  <a:lnTo>
                    <a:pt x="65" y="7"/>
                  </a:lnTo>
                  <a:lnTo>
                    <a:pt x="65" y="0"/>
                  </a:lnTo>
                  <a:lnTo>
                    <a:pt x="46" y="2"/>
                  </a:lnTo>
                  <a:lnTo>
                    <a:pt x="29" y="4"/>
                  </a:lnTo>
                  <a:lnTo>
                    <a:pt x="16" y="7"/>
                  </a:lnTo>
                  <a:lnTo>
                    <a:pt x="0" y="9"/>
                  </a:lnTo>
                  <a:lnTo>
                    <a:pt x="1" y="16"/>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97" name="Freeform 72"/>
            <p:cNvSpPr>
              <a:spLocks/>
            </p:cNvSpPr>
            <p:nvPr/>
          </p:nvSpPr>
          <p:spPr bwMode="auto">
            <a:xfrm>
              <a:off x="246" y="505"/>
              <a:ext cx="42" cy="23"/>
            </a:xfrm>
            <a:custGeom>
              <a:avLst/>
              <a:gdLst>
                <a:gd name="T0" fmla="*/ 1 w 42"/>
                <a:gd name="T1" fmla="*/ 30 h 22"/>
                <a:gd name="T2" fmla="*/ 1 w 42"/>
                <a:gd name="T3" fmla="*/ 30 h 22"/>
                <a:gd name="T4" fmla="*/ 9 w 42"/>
                <a:gd name="T5" fmla="*/ 26 h 22"/>
                <a:gd name="T6" fmla="*/ 18 w 42"/>
                <a:gd name="T7" fmla="*/ 22 h 22"/>
                <a:gd name="T8" fmla="*/ 26 w 42"/>
                <a:gd name="T9" fmla="*/ 9 h 22"/>
                <a:gd name="T10" fmla="*/ 42 w 42"/>
                <a:gd name="T11" fmla="*/ 7 h 22"/>
                <a:gd name="T12" fmla="*/ 41 w 42"/>
                <a:gd name="T13" fmla="*/ 0 h 22"/>
                <a:gd name="T14" fmla="*/ 26 w 42"/>
                <a:gd name="T15" fmla="*/ 5 h 22"/>
                <a:gd name="T16" fmla="*/ 14 w 42"/>
                <a:gd name="T17" fmla="*/ 9 h 22"/>
                <a:gd name="T18" fmla="*/ 6 w 42"/>
                <a:gd name="T19" fmla="*/ 21 h 22"/>
                <a:gd name="T20" fmla="*/ 0 w 42"/>
                <a:gd name="T21" fmla="*/ 26 h 22"/>
                <a:gd name="T22" fmla="*/ 0 w 42"/>
                <a:gd name="T23" fmla="*/ 26 h 22"/>
                <a:gd name="T24" fmla="*/ 1 w 42"/>
                <a:gd name="T25" fmla="*/ 30 h 2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 h="22">
                  <a:moveTo>
                    <a:pt x="1" y="22"/>
                  </a:moveTo>
                  <a:lnTo>
                    <a:pt x="1" y="22"/>
                  </a:lnTo>
                  <a:lnTo>
                    <a:pt x="9" y="18"/>
                  </a:lnTo>
                  <a:lnTo>
                    <a:pt x="18" y="14"/>
                  </a:lnTo>
                  <a:lnTo>
                    <a:pt x="26" y="9"/>
                  </a:lnTo>
                  <a:lnTo>
                    <a:pt x="42" y="7"/>
                  </a:lnTo>
                  <a:lnTo>
                    <a:pt x="41" y="0"/>
                  </a:lnTo>
                  <a:lnTo>
                    <a:pt x="26" y="5"/>
                  </a:lnTo>
                  <a:lnTo>
                    <a:pt x="14" y="9"/>
                  </a:lnTo>
                  <a:lnTo>
                    <a:pt x="6" y="13"/>
                  </a:lnTo>
                  <a:lnTo>
                    <a:pt x="0" y="18"/>
                  </a:lnTo>
                  <a:lnTo>
                    <a:pt x="1" y="22"/>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98" name="Freeform 73"/>
            <p:cNvSpPr>
              <a:spLocks/>
            </p:cNvSpPr>
            <p:nvPr/>
          </p:nvSpPr>
          <p:spPr bwMode="auto">
            <a:xfrm>
              <a:off x="226" y="524"/>
              <a:ext cx="21" cy="13"/>
            </a:xfrm>
            <a:custGeom>
              <a:avLst/>
              <a:gdLst>
                <a:gd name="T0" fmla="*/ 0 w 21"/>
                <a:gd name="T1" fmla="*/ 7 h 14"/>
                <a:gd name="T2" fmla="*/ 0 w 21"/>
                <a:gd name="T3" fmla="*/ 7 h 14"/>
                <a:gd name="T4" fmla="*/ 3 w 21"/>
                <a:gd name="T5" fmla="*/ 7 h 14"/>
                <a:gd name="T6" fmla="*/ 10 w 21"/>
                <a:gd name="T7" fmla="*/ 7 h 14"/>
                <a:gd name="T8" fmla="*/ 16 w 21"/>
                <a:gd name="T9" fmla="*/ 7 h 14"/>
                <a:gd name="T10" fmla="*/ 21 w 21"/>
                <a:gd name="T11" fmla="*/ 4 h 14"/>
                <a:gd name="T12" fmla="*/ 20 w 21"/>
                <a:gd name="T13" fmla="*/ 0 h 14"/>
                <a:gd name="T14" fmla="*/ 13 w 21"/>
                <a:gd name="T15" fmla="*/ 2 h 14"/>
                <a:gd name="T16" fmla="*/ 8 w 21"/>
                <a:gd name="T17" fmla="*/ 7 h 14"/>
                <a:gd name="T18" fmla="*/ 2 w 21"/>
                <a:gd name="T19" fmla="*/ 7 h 14"/>
                <a:gd name="T20" fmla="*/ 3 w 21"/>
                <a:gd name="T21" fmla="*/ 7 h 14"/>
                <a:gd name="T22" fmla="*/ 3 w 21"/>
                <a:gd name="T23" fmla="*/ 7 h 14"/>
                <a:gd name="T24" fmla="*/ 0 w 21"/>
                <a:gd name="T25" fmla="*/ 7 h 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1" h="14">
                  <a:moveTo>
                    <a:pt x="0" y="11"/>
                  </a:moveTo>
                  <a:lnTo>
                    <a:pt x="0" y="11"/>
                  </a:lnTo>
                  <a:lnTo>
                    <a:pt x="3" y="14"/>
                  </a:lnTo>
                  <a:lnTo>
                    <a:pt x="10" y="11"/>
                  </a:lnTo>
                  <a:lnTo>
                    <a:pt x="16" y="9"/>
                  </a:lnTo>
                  <a:lnTo>
                    <a:pt x="21" y="4"/>
                  </a:lnTo>
                  <a:lnTo>
                    <a:pt x="20" y="0"/>
                  </a:lnTo>
                  <a:lnTo>
                    <a:pt x="13" y="2"/>
                  </a:lnTo>
                  <a:lnTo>
                    <a:pt x="8" y="7"/>
                  </a:lnTo>
                  <a:lnTo>
                    <a:pt x="2" y="9"/>
                  </a:lnTo>
                  <a:lnTo>
                    <a:pt x="3" y="11"/>
                  </a:lnTo>
                  <a:lnTo>
                    <a:pt x="0" y="11"/>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99" name="Freeform 74"/>
            <p:cNvSpPr>
              <a:spLocks/>
            </p:cNvSpPr>
            <p:nvPr/>
          </p:nvSpPr>
          <p:spPr bwMode="auto">
            <a:xfrm>
              <a:off x="226" y="414"/>
              <a:ext cx="5" cy="119"/>
            </a:xfrm>
            <a:custGeom>
              <a:avLst/>
              <a:gdLst>
                <a:gd name="T0" fmla="*/ 5 w 5"/>
                <a:gd name="T1" fmla="*/ 0 h 119"/>
                <a:gd name="T2" fmla="*/ 0 w 5"/>
                <a:gd name="T3" fmla="*/ 0 h 119"/>
                <a:gd name="T4" fmla="*/ 0 w 5"/>
                <a:gd name="T5" fmla="*/ 119 h 119"/>
                <a:gd name="T6" fmla="*/ 3 w 5"/>
                <a:gd name="T7" fmla="*/ 119 h 119"/>
                <a:gd name="T8" fmla="*/ 5 w 5"/>
                <a:gd name="T9" fmla="*/ 0 h 119"/>
                <a:gd name="T10" fmla="*/ 5 w 5"/>
                <a:gd name="T11" fmla="*/ 0 h 1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 h="119">
                  <a:moveTo>
                    <a:pt x="5" y="0"/>
                  </a:moveTo>
                  <a:lnTo>
                    <a:pt x="0" y="0"/>
                  </a:lnTo>
                  <a:lnTo>
                    <a:pt x="0" y="119"/>
                  </a:lnTo>
                  <a:lnTo>
                    <a:pt x="3" y="119"/>
                  </a:lnTo>
                  <a:lnTo>
                    <a:pt x="5"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00" name="Freeform 75"/>
            <p:cNvSpPr>
              <a:spLocks/>
            </p:cNvSpPr>
            <p:nvPr/>
          </p:nvSpPr>
          <p:spPr bwMode="auto">
            <a:xfrm>
              <a:off x="226" y="414"/>
              <a:ext cx="21" cy="19"/>
            </a:xfrm>
            <a:custGeom>
              <a:avLst/>
              <a:gdLst>
                <a:gd name="T0" fmla="*/ 28 w 20"/>
                <a:gd name="T1" fmla="*/ 19 h 18"/>
                <a:gd name="T2" fmla="*/ 28 w 20"/>
                <a:gd name="T3" fmla="*/ 19 h 18"/>
                <a:gd name="T4" fmla="*/ 7 w 20"/>
                <a:gd name="T5" fmla="*/ 2 h 18"/>
                <a:gd name="T6" fmla="*/ 5 w 20"/>
                <a:gd name="T7" fmla="*/ 0 h 18"/>
                <a:gd name="T8" fmla="*/ 0 w 20"/>
                <a:gd name="T9" fmla="*/ 2 h 18"/>
                <a:gd name="T10" fmla="*/ 3 w 20"/>
                <a:gd name="T11" fmla="*/ 7 h 18"/>
                <a:gd name="T12" fmla="*/ 28 w 20"/>
                <a:gd name="T13" fmla="*/ 26 h 18"/>
                <a:gd name="T14" fmla="*/ 28 w 20"/>
                <a:gd name="T15" fmla="*/ 26 h 18"/>
                <a:gd name="T16" fmla="*/ 28 w 20"/>
                <a:gd name="T17" fmla="*/ 19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 h="18">
                  <a:moveTo>
                    <a:pt x="20" y="11"/>
                  </a:moveTo>
                  <a:lnTo>
                    <a:pt x="20" y="11"/>
                  </a:lnTo>
                  <a:lnTo>
                    <a:pt x="7" y="2"/>
                  </a:lnTo>
                  <a:lnTo>
                    <a:pt x="5" y="0"/>
                  </a:lnTo>
                  <a:lnTo>
                    <a:pt x="0" y="2"/>
                  </a:lnTo>
                  <a:lnTo>
                    <a:pt x="3" y="7"/>
                  </a:lnTo>
                  <a:lnTo>
                    <a:pt x="20" y="18"/>
                  </a:lnTo>
                  <a:lnTo>
                    <a:pt x="20" y="11"/>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01" name="Freeform 76"/>
            <p:cNvSpPr>
              <a:spLocks/>
            </p:cNvSpPr>
            <p:nvPr/>
          </p:nvSpPr>
          <p:spPr bwMode="auto">
            <a:xfrm>
              <a:off x="246" y="426"/>
              <a:ext cx="36" cy="23"/>
            </a:xfrm>
            <a:custGeom>
              <a:avLst/>
              <a:gdLst>
                <a:gd name="T0" fmla="*/ 36 w 36"/>
                <a:gd name="T1" fmla="*/ 19 h 23"/>
                <a:gd name="T2" fmla="*/ 36 w 36"/>
                <a:gd name="T3" fmla="*/ 19 h 23"/>
                <a:gd name="T4" fmla="*/ 19 w 36"/>
                <a:gd name="T5" fmla="*/ 10 h 23"/>
                <a:gd name="T6" fmla="*/ 0 w 36"/>
                <a:gd name="T7" fmla="*/ 0 h 23"/>
                <a:gd name="T8" fmla="*/ 0 w 36"/>
                <a:gd name="T9" fmla="*/ 7 h 23"/>
                <a:gd name="T10" fmla="*/ 18 w 36"/>
                <a:gd name="T11" fmla="*/ 18 h 23"/>
                <a:gd name="T12" fmla="*/ 34 w 36"/>
                <a:gd name="T13" fmla="*/ 23 h 23"/>
                <a:gd name="T14" fmla="*/ 34 w 36"/>
                <a:gd name="T15" fmla="*/ 23 h 23"/>
                <a:gd name="T16" fmla="*/ 36 w 36"/>
                <a:gd name="T17" fmla="*/ 19 h 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23">
                  <a:moveTo>
                    <a:pt x="36" y="19"/>
                  </a:moveTo>
                  <a:lnTo>
                    <a:pt x="36" y="19"/>
                  </a:lnTo>
                  <a:lnTo>
                    <a:pt x="19" y="10"/>
                  </a:lnTo>
                  <a:lnTo>
                    <a:pt x="0" y="0"/>
                  </a:lnTo>
                  <a:lnTo>
                    <a:pt x="0" y="7"/>
                  </a:lnTo>
                  <a:lnTo>
                    <a:pt x="18" y="18"/>
                  </a:lnTo>
                  <a:lnTo>
                    <a:pt x="34" y="23"/>
                  </a:lnTo>
                  <a:lnTo>
                    <a:pt x="36" y="19"/>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02" name="Freeform 77"/>
            <p:cNvSpPr>
              <a:spLocks/>
            </p:cNvSpPr>
            <p:nvPr/>
          </p:nvSpPr>
          <p:spPr bwMode="auto">
            <a:xfrm>
              <a:off x="279" y="444"/>
              <a:ext cx="31" cy="13"/>
            </a:xfrm>
            <a:custGeom>
              <a:avLst/>
              <a:gdLst>
                <a:gd name="T0" fmla="*/ 38 w 30"/>
                <a:gd name="T1" fmla="*/ 8 h 13"/>
                <a:gd name="T2" fmla="*/ 38 w 30"/>
                <a:gd name="T3" fmla="*/ 8 h 13"/>
                <a:gd name="T4" fmla="*/ 23 w 30"/>
                <a:gd name="T5" fmla="*/ 4 h 13"/>
                <a:gd name="T6" fmla="*/ 2 w 30"/>
                <a:gd name="T7" fmla="*/ 0 h 13"/>
                <a:gd name="T8" fmla="*/ 0 w 30"/>
                <a:gd name="T9" fmla="*/ 4 h 13"/>
                <a:gd name="T10" fmla="*/ 13 w 30"/>
                <a:gd name="T11" fmla="*/ 9 h 13"/>
                <a:gd name="T12" fmla="*/ 36 w 30"/>
                <a:gd name="T13" fmla="*/ 13 h 13"/>
                <a:gd name="T14" fmla="*/ 36 w 30"/>
                <a:gd name="T15" fmla="*/ 13 h 13"/>
                <a:gd name="T16" fmla="*/ 38 w 30"/>
                <a:gd name="T17" fmla="*/ 8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 h="13">
                  <a:moveTo>
                    <a:pt x="30" y="8"/>
                  </a:moveTo>
                  <a:lnTo>
                    <a:pt x="30" y="8"/>
                  </a:lnTo>
                  <a:lnTo>
                    <a:pt x="15" y="4"/>
                  </a:lnTo>
                  <a:lnTo>
                    <a:pt x="2" y="0"/>
                  </a:lnTo>
                  <a:lnTo>
                    <a:pt x="0" y="4"/>
                  </a:lnTo>
                  <a:lnTo>
                    <a:pt x="13" y="9"/>
                  </a:lnTo>
                  <a:lnTo>
                    <a:pt x="28" y="13"/>
                  </a:lnTo>
                  <a:lnTo>
                    <a:pt x="30" y="8"/>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03" name="Freeform 78"/>
            <p:cNvSpPr>
              <a:spLocks/>
            </p:cNvSpPr>
            <p:nvPr/>
          </p:nvSpPr>
          <p:spPr bwMode="auto">
            <a:xfrm>
              <a:off x="309" y="454"/>
              <a:ext cx="40" cy="8"/>
            </a:xfrm>
            <a:custGeom>
              <a:avLst/>
              <a:gdLst>
                <a:gd name="T0" fmla="*/ 33 w 41"/>
                <a:gd name="T1" fmla="*/ 1 h 9"/>
                <a:gd name="T2" fmla="*/ 33 w 41"/>
                <a:gd name="T3" fmla="*/ 1 h 9"/>
                <a:gd name="T4" fmla="*/ 20 w 41"/>
                <a:gd name="T5" fmla="*/ 1 h 9"/>
                <a:gd name="T6" fmla="*/ 2 w 41"/>
                <a:gd name="T7" fmla="*/ 0 h 9"/>
                <a:gd name="T8" fmla="*/ 0 w 41"/>
                <a:gd name="T9" fmla="*/ 4 h 9"/>
                <a:gd name="T10" fmla="*/ 20 w 41"/>
                <a:gd name="T11" fmla="*/ 4 h 9"/>
                <a:gd name="T12" fmla="*/ 33 w 41"/>
                <a:gd name="T13" fmla="*/ 4 h 9"/>
                <a:gd name="T14" fmla="*/ 33 w 41"/>
                <a:gd name="T15" fmla="*/ 4 h 9"/>
                <a:gd name="T16" fmla="*/ 33 w 41"/>
                <a:gd name="T17" fmla="*/ 1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 h="9">
                  <a:moveTo>
                    <a:pt x="41" y="1"/>
                  </a:moveTo>
                  <a:lnTo>
                    <a:pt x="41" y="1"/>
                  </a:lnTo>
                  <a:lnTo>
                    <a:pt x="21" y="1"/>
                  </a:lnTo>
                  <a:lnTo>
                    <a:pt x="2" y="0"/>
                  </a:lnTo>
                  <a:lnTo>
                    <a:pt x="0" y="5"/>
                  </a:lnTo>
                  <a:lnTo>
                    <a:pt x="20" y="9"/>
                  </a:lnTo>
                  <a:lnTo>
                    <a:pt x="41" y="9"/>
                  </a:lnTo>
                  <a:lnTo>
                    <a:pt x="41" y="1"/>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04" name="Freeform 79"/>
            <p:cNvSpPr>
              <a:spLocks/>
            </p:cNvSpPr>
            <p:nvPr/>
          </p:nvSpPr>
          <p:spPr bwMode="auto">
            <a:xfrm>
              <a:off x="349" y="448"/>
              <a:ext cx="40" cy="13"/>
            </a:xfrm>
            <a:custGeom>
              <a:avLst/>
              <a:gdLst>
                <a:gd name="T0" fmla="*/ 44 w 39"/>
                <a:gd name="T1" fmla="*/ 0 h 13"/>
                <a:gd name="T2" fmla="*/ 44 w 39"/>
                <a:gd name="T3" fmla="*/ 0 h 13"/>
                <a:gd name="T4" fmla="*/ 36 w 39"/>
                <a:gd name="T5" fmla="*/ 5 h 13"/>
                <a:gd name="T6" fmla="*/ 28 w 39"/>
                <a:gd name="T7" fmla="*/ 7 h 13"/>
                <a:gd name="T8" fmla="*/ 10 w 39"/>
                <a:gd name="T9" fmla="*/ 7 h 13"/>
                <a:gd name="T10" fmla="*/ 0 w 39"/>
                <a:gd name="T11" fmla="*/ 5 h 13"/>
                <a:gd name="T12" fmla="*/ 0 w 39"/>
                <a:gd name="T13" fmla="*/ 13 h 13"/>
                <a:gd name="T14" fmla="*/ 10 w 39"/>
                <a:gd name="T15" fmla="*/ 13 h 13"/>
                <a:gd name="T16" fmla="*/ 28 w 39"/>
                <a:gd name="T17" fmla="*/ 13 h 13"/>
                <a:gd name="T18" fmla="*/ 37 w 39"/>
                <a:gd name="T19" fmla="*/ 11 h 13"/>
                <a:gd name="T20" fmla="*/ 47 w 39"/>
                <a:gd name="T21" fmla="*/ 5 h 13"/>
                <a:gd name="T22" fmla="*/ 47 w 39"/>
                <a:gd name="T23" fmla="*/ 5 h 13"/>
                <a:gd name="T24" fmla="*/ 44 w 39"/>
                <a:gd name="T25" fmla="*/ 0 h 1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 h="13">
                  <a:moveTo>
                    <a:pt x="36" y="0"/>
                  </a:moveTo>
                  <a:lnTo>
                    <a:pt x="36" y="0"/>
                  </a:lnTo>
                  <a:lnTo>
                    <a:pt x="28" y="5"/>
                  </a:lnTo>
                  <a:lnTo>
                    <a:pt x="20" y="7"/>
                  </a:lnTo>
                  <a:lnTo>
                    <a:pt x="10" y="7"/>
                  </a:lnTo>
                  <a:lnTo>
                    <a:pt x="0" y="5"/>
                  </a:lnTo>
                  <a:lnTo>
                    <a:pt x="0" y="13"/>
                  </a:lnTo>
                  <a:lnTo>
                    <a:pt x="10" y="13"/>
                  </a:lnTo>
                  <a:lnTo>
                    <a:pt x="20" y="13"/>
                  </a:lnTo>
                  <a:lnTo>
                    <a:pt x="29" y="11"/>
                  </a:lnTo>
                  <a:lnTo>
                    <a:pt x="39" y="5"/>
                  </a:lnTo>
                  <a:lnTo>
                    <a:pt x="36"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05" name="Freeform 80"/>
            <p:cNvSpPr>
              <a:spLocks/>
            </p:cNvSpPr>
            <p:nvPr/>
          </p:nvSpPr>
          <p:spPr bwMode="auto">
            <a:xfrm>
              <a:off x="385" y="446"/>
              <a:ext cx="10" cy="21"/>
            </a:xfrm>
            <a:custGeom>
              <a:avLst/>
              <a:gdLst>
                <a:gd name="T0" fmla="*/ 2 w 10"/>
                <a:gd name="T1" fmla="*/ 7 h 20"/>
                <a:gd name="T2" fmla="*/ 2 w 10"/>
                <a:gd name="T3" fmla="*/ 7 h 20"/>
                <a:gd name="T4" fmla="*/ 2 w 10"/>
                <a:gd name="T5" fmla="*/ 24 h 20"/>
                <a:gd name="T6" fmla="*/ 3 w 10"/>
                <a:gd name="T7" fmla="*/ 28 h 20"/>
                <a:gd name="T8" fmla="*/ 8 w 10"/>
                <a:gd name="T9" fmla="*/ 26 h 20"/>
                <a:gd name="T10" fmla="*/ 8 w 10"/>
                <a:gd name="T11" fmla="*/ 23 h 20"/>
                <a:gd name="T12" fmla="*/ 10 w 10"/>
                <a:gd name="T13" fmla="*/ 9 h 20"/>
                <a:gd name="T14" fmla="*/ 8 w 10"/>
                <a:gd name="T15" fmla="*/ 6 h 20"/>
                <a:gd name="T16" fmla="*/ 7 w 10"/>
                <a:gd name="T17" fmla="*/ 4 h 20"/>
                <a:gd name="T18" fmla="*/ 3 w 10"/>
                <a:gd name="T19" fmla="*/ 0 h 20"/>
                <a:gd name="T20" fmla="*/ 2 w 10"/>
                <a:gd name="T21" fmla="*/ 2 h 20"/>
                <a:gd name="T22" fmla="*/ 0 w 10"/>
                <a:gd name="T23" fmla="*/ 2 h 20"/>
                <a:gd name="T24" fmla="*/ 3 w 10"/>
                <a:gd name="T25" fmla="*/ 7 h 20"/>
                <a:gd name="T26" fmla="*/ 3 w 10"/>
                <a:gd name="T27" fmla="*/ 7 h 20"/>
                <a:gd name="T28" fmla="*/ 3 w 10"/>
                <a:gd name="T29" fmla="*/ 7 h 20"/>
                <a:gd name="T30" fmla="*/ 3 w 10"/>
                <a:gd name="T31" fmla="*/ 7 h 20"/>
                <a:gd name="T32" fmla="*/ 3 w 10"/>
                <a:gd name="T33" fmla="*/ 7 h 20"/>
                <a:gd name="T34" fmla="*/ 3 w 10"/>
                <a:gd name="T35" fmla="*/ 9 h 20"/>
                <a:gd name="T36" fmla="*/ 3 w 10"/>
                <a:gd name="T37" fmla="*/ 23 h 20"/>
                <a:gd name="T38" fmla="*/ 3 w 10"/>
                <a:gd name="T39" fmla="*/ 24 h 20"/>
                <a:gd name="T40" fmla="*/ 7 w 10"/>
                <a:gd name="T41" fmla="*/ 26 h 20"/>
                <a:gd name="T42" fmla="*/ 7 w 10"/>
                <a:gd name="T43" fmla="*/ 23 h 20"/>
                <a:gd name="T44" fmla="*/ 7 w 10"/>
                <a:gd name="T45" fmla="*/ 7 h 20"/>
                <a:gd name="T46" fmla="*/ 7 w 10"/>
                <a:gd name="T47" fmla="*/ 7 h 20"/>
                <a:gd name="T48" fmla="*/ 2 w 10"/>
                <a:gd name="T49" fmla="*/ 7 h 2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 h="20">
                  <a:moveTo>
                    <a:pt x="2" y="7"/>
                  </a:moveTo>
                  <a:lnTo>
                    <a:pt x="2" y="7"/>
                  </a:lnTo>
                  <a:lnTo>
                    <a:pt x="2" y="16"/>
                  </a:lnTo>
                  <a:lnTo>
                    <a:pt x="3" y="20"/>
                  </a:lnTo>
                  <a:lnTo>
                    <a:pt x="8" y="18"/>
                  </a:lnTo>
                  <a:lnTo>
                    <a:pt x="8" y="15"/>
                  </a:lnTo>
                  <a:lnTo>
                    <a:pt x="10" y="9"/>
                  </a:lnTo>
                  <a:lnTo>
                    <a:pt x="8" y="6"/>
                  </a:lnTo>
                  <a:lnTo>
                    <a:pt x="7" y="4"/>
                  </a:lnTo>
                  <a:lnTo>
                    <a:pt x="3" y="0"/>
                  </a:lnTo>
                  <a:lnTo>
                    <a:pt x="2" y="2"/>
                  </a:lnTo>
                  <a:lnTo>
                    <a:pt x="0" y="2"/>
                  </a:lnTo>
                  <a:lnTo>
                    <a:pt x="3" y="7"/>
                  </a:lnTo>
                  <a:lnTo>
                    <a:pt x="3" y="9"/>
                  </a:lnTo>
                  <a:lnTo>
                    <a:pt x="3" y="15"/>
                  </a:lnTo>
                  <a:lnTo>
                    <a:pt x="3" y="16"/>
                  </a:lnTo>
                  <a:lnTo>
                    <a:pt x="7" y="18"/>
                  </a:lnTo>
                  <a:lnTo>
                    <a:pt x="7" y="15"/>
                  </a:lnTo>
                  <a:lnTo>
                    <a:pt x="7" y="7"/>
                  </a:lnTo>
                  <a:lnTo>
                    <a:pt x="2" y="7"/>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06" name="Freeform 81"/>
            <p:cNvSpPr>
              <a:spLocks/>
            </p:cNvSpPr>
            <p:nvPr/>
          </p:nvSpPr>
          <p:spPr bwMode="auto">
            <a:xfrm>
              <a:off x="383" y="395"/>
              <a:ext cx="9" cy="59"/>
            </a:xfrm>
            <a:custGeom>
              <a:avLst/>
              <a:gdLst>
                <a:gd name="T0" fmla="*/ 0 w 9"/>
                <a:gd name="T1" fmla="*/ 0 h 59"/>
                <a:gd name="T2" fmla="*/ 0 w 9"/>
                <a:gd name="T3" fmla="*/ 0 h 59"/>
                <a:gd name="T4" fmla="*/ 4 w 9"/>
                <a:gd name="T5" fmla="*/ 20 h 59"/>
                <a:gd name="T6" fmla="*/ 4 w 9"/>
                <a:gd name="T7" fmla="*/ 31 h 59"/>
                <a:gd name="T8" fmla="*/ 4 w 9"/>
                <a:gd name="T9" fmla="*/ 40 h 59"/>
                <a:gd name="T10" fmla="*/ 4 w 9"/>
                <a:gd name="T11" fmla="*/ 59 h 59"/>
                <a:gd name="T12" fmla="*/ 9 w 9"/>
                <a:gd name="T13" fmla="*/ 59 h 59"/>
                <a:gd name="T14" fmla="*/ 9 w 9"/>
                <a:gd name="T15" fmla="*/ 40 h 59"/>
                <a:gd name="T16" fmla="*/ 9 w 9"/>
                <a:gd name="T17" fmla="*/ 31 h 59"/>
                <a:gd name="T18" fmla="*/ 9 w 9"/>
                <a:gd name="T19" fmla="*/ 20 h 59"/>
                <a:gd name="T20" fmla="*/ 5 w 9"/>
                <a:gd name="T21" fmla="*/ 0 h 59"/>
                <a:gd name="T22" fmla="*/ 5 w 9"/>
                <a:gd name="T23" fmla="*/ 0 h 59"/>
                <a:gd name="T24" fmla="*/ 0 w 9"/>
                <a:gd name="T25" fmla="*/ 0 h 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 h="59">
                  <a:moveTo>
                    <a:pt x="0" y="0"/>
                  </a:moveTo>
                  <a:lnTo>
                    <a:pt x="0" y="0"/>
                  </a:lnTo>
                  <a:lnTo>
                    <a:pt x="4" y="20"/>
                  </a:lnTo>
                  <a:lnTo>
                    <a:pt x="4" y="31"/>
                  </a:lnTo>
                  <a:lnTo>
                    <a:pt x="4" y="40"/>
                  </a:lnTo>
                  <a:lnTo>
                    <a:pt x="4" y="59"/>
                  </a:lnTo>
                  <a:lnTo>
                    <a:pt x="9" y="59"/>
                  </a:lnTo>
                  <a:lnTo>
                    <a:pt x="9" y="40"/>
                  </a:lnTo>
                  <a:lnTo>
                    <a:pt x="9" y="31"/>
                  </a:lnTo>
                  <a:lnTo>
                    <a:pt x="9" y="20"/>
                  </a:lnTo>
                  <a:lnTo>
                    <a:pt x="5" y="0"/>
                  </a:lnTo>
                  <a:lnTo>
                    <a:pt x="0"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07" name="Freeform 82"/>
            <p:cNvSpPr>
              <a:spLocks/>
            </p:cNvSpPr>
            <p:nvPr/>
          </p:nvSpPr>
          <p:spPr bwMode="auto">
            <a:xfrm>
              <a:off x="375" y="331"/>
              <a:ext cx="14" cy="64"/>
            </a:xfrm>
            <a:custGeom>
              <a:avLst/>
              <a:gdLst>
                <a:gd name="T0" fmla="*/ 0 w 13"/>
                <a:gd name="T1" fmla="*/ 0 h 63"/>
                <a:gd name="T2" fmla="*/ 0 w 13"/>
                <a:gd name="T3" fmla="*/ 0 h 63"/>
                <a:gd name="T4" fmla="*/ 2 w 13"/>
                <a:gd name="T5" fmla="*/ 14 h 63"/>
                <a:gd name="T6" fmla="*/ 3 w 13"/>
                <a:gd name="T7" fmla="*/ 25 h 63"/>
                <a:gd name="T8" fmla="*/ 5 w 13"/>
                <a:gd name="T9" fmla="*/ 47 h 63"/>
                <a:gd name="T10" fmla="*/ 16 w 13"/>
                <a:gd name="T11" fmla="*/ 71 h 63"/>
                <a:gd name="T12" fmla="*/ 22 w 13"/>
                <a:gd name="T13" fmla="*/ 71 h 63"/>
                <a:gd name="T14" fmla="*/ 20 w 13"/>
                <a:gd name="T15" fmla="*/ 46 h 63"/>
                <a:gd name="T16" fmla="*/ 16 w 13"/>
                <a:gd name="T17" fmla="*/ 25 h 63"/>
                <a:gd name="T18" fmla="*/ 15 w 13"/>
                <a:gd name="T19" fmla="*/ 12 h 63"/>
                <a:gd name="T20" fmla="*/ 5 w 13"/>
                <a:gd name="T21" fmla="*/ 0 h 63"/>
                <a:gd name="T22" fmla="*/ 5 w 13"/>
                <a:gd name="T23" fmla="*/ 0 h 63"/>
                <a:gd name="T24" fmla="*/ 0 w 13"/>
                <a:gd name="T25" fmla="*/ 0 h 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 h="63">
                  <a:moveTo>
                    <a:pt x="0" y="0"/>
                  </a:moveTo>
                  <a:lnTo>
                    <a:pt x="0" y="0"/>
                  </a:lnTo>
                  <a:lnTo>
                    <a:pt x="2" y="14"/>
                  </a:lnTo>
                  <a:lnTo>
                    <a:pt x="3" y="25"/>
                  </a:lnTo>
                  <a:lnTo>
                    <a:pt x="5" y="39"/>
                  </a:lnTo>
                  <a:lnTo>
                    <a:pt x="8" y="63"/>
                  </a:lnTo>
                  <a:lnTo>
                    <a:pt x="13" y="63"/>
                  </a:lnTo>
                  <a:lnTo>
                    <a:pt x="12" y="38"/>
                  </a:lnTo>
                  <a:lnTo>
                    <a:pt x="8" y="25"/>
                  </a:lnTo>
                  <a:lnTo>
                    <a:pt x="7" y="12"/>
                  </a:lnTo>
                  <a:lnTo>
                    <a:pt x="5" y="0"/>
                  </a:lnTo>
                  <a:lnTo>
                    <a:pt x="0"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08" name="Freeform 83"/>
            <p:cNvSpPr>
              <a:spLocks/>
            </p:cNvSpPr>
            <p:nvPr/>
          </p:nvSpPr>
          <p:spPr bwMode="auto">
            <a:xfrm>
              <a:off x="363" y="284"/>
              <a:ext cx="17" cy="47"/>
            </a:xfrm>
            <a:custGeom>
              <a:avLst/>
              <a:gdLst>
                <a:gd name="T0" fmla="*/ 0 w 18"/>
                <a:gd name="T1" fmla="*/ 2 h 49"/>
                <a:gd name="T2" fmla="*/ 0 w 18"/>
                <a:gd name="T3" fmla="*/ 2 h 49"/>
                <a:gd name="T4" fmla="*/ 5 w 18"/>
                <a:gd name="T5" fmla="*/ 12 h 49"/>
                <a:gd name="T6" fmla="*/ 8 w 18"/>
                <a:gd name="T7" fmla="*/ 17 h 49"/>
                <a:gd name="T8" fmla="*/ 9 w 18"/>
                <a:gd name="T9" fmla="*/ 28 h 49"/>
                <a:gd name="T10" fmla="*/ 9 w 18"/>
                <a:gd name="T11" fmla="*/ 34 h 49"/>
                <a:gd name="T12" fmla="*/ 10 w 18"/>
                <a:gd name="T13" fmla="*/ 34 h 49"/>
                <a:gd name="T14" fmla="*/ 9 w 18"/>
                <a:gd name="T15" fmla="*/ 26 h 49"/>
                <a:gd name="T16" fmla="*/ 9 w 18"/>
                <a:gd name="T17" fmla="*/ 15 h 49"/>
                <a:gd name="T18" fmla="*/ 9 w 18"/>
                <a:gd name="T19" fmla="*/ 12 h 49"/>
                <a:gd name="T20" fmla="*/ 5 w 18"/>
                <a:gd name="T21" fmla="*/ 0 h 49"/>
                <a:gd name="T22" fmla="*/ 5 w 18"/>
                <a:gd name="T23" fmla="*/ 0 h 49"/>
                <a:gd name="T24" fmla="*/ 0 w 18"/>
                <a:gd name="T25" fmla="*/ 2 h 4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 h="49">
                  <a:moveTo>
                    <a:pt x="0" y="2"/>
                  </a:moveTo>
                  <a:lnTo>
                    <a:pt x="0" y="2"/>
                  </a:lnTo>
                  <a:lnTo>
                    <a:pt x="5" y="14"/>
                  </a:lnTo>
                  <a:lnTo>
                    <a:pt x="8" y="25"/>
                  </a:lnTo>
                  <a:lnTo>
                    <a:pt x="12" y="36"/>
                  </a:lnTo>
                  <a:lnTo>
                    <a:pt x="13" y="49"/>
                  </a:lnTo>
                  <a:lnTo>
                    <a:pt x="18" y="49"/>
                  </a:lnTo>
                  <a:lnTo>
                    <a:pt x="16" y="34"/>
                  </a:lnTo>
                  <a:lnTo>
                    <a:pt x="13" y="23"/>
                  </a:lnTo>
                  <a:lnTo>
                    <a:pt x="10" y="14"/>
                  </a:lnTo>
                  <a:lnTo>
                    <a:pt x="5" y="0"/>
                  </a:lnTo>
                  <a:lnTo>
                    <a:pt x="0" y="2"/>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09" name="Freeform 84"/>
            <p:cNvSpPr>
              <a:spLocks/>
            </p:cNvSpPr>
            <p:nvPr/>
          </p:nvSpPr>
          <p:spPr bwMode="auto">
            <a:xfrm>
              <a:off x="342" y="248"/>
              <a:ext cx="26" cy="38"/>
            </a:xfrm>
            <a:custGeom>
              <a:avLst/>
              <a:gdLst>
                <a:gd name="T0" fmla="*/ 0 w 25"/>
                <a:gd name="T1" fmla="*/ 0 h 38"/>
                <a:gd name="T2" fmla="*/ 0 w 25"/>
                <a:gd name="T3" fmla="*/ 5 h 38"/>
                <a:gd name="T4" fmla="*/ 2 w 25"/>
                <a:gd name="T5" fmla="*/ 9 h 38"/>
                <a:gd name="T6" fmla="*/ 10 w 25"/>
                <a:gd name="T7" fmla="*/ 18 h 38"/>
                <a:gd name="T8" fmla="*/ 25 w 25"/>
                <a:gd name="T9" fmla="*/ 29 h 38"/>
                <a:gd name="T10" fmla="*/ 28 w 25"/>
                <a:gd name="T11" fmla="*/ 38 h 38"/>
                <a:gd name="T12" fmla="*/ 33 w 25"/>
                <a:gd name="T13" fmla="*/ 36 h 38"/>
                <a:gd name="T14" fmla="*/ 28 w 25"/>
                <a:gd name="T15" fmla="*/ 25 h 38"/>
                <a:gd name="T16" fmla="*/ 22 w 25"/>
                <a:gd name="T17" fmla="*/ 14 h 38"/>
                <a:gd name="T18" fmla="*/ 7 w 25"/>
                <a:gd name="T19" fmla="*/ 3 h 38"/>
                <a:gd name="T20" fmla="*/ 0 w 25"/>
                <a:gd name="T21" fmla="*/ 0 h 38"/>
                <a:gd name="T22" fmla="*/ 0 w 25"/>
                <a:gd name="T23" fmla="*/ 5 h 38"/>
                <a:gd name="T24" fmla="*/ 0 w 25"/>
                <a:gd name="T25" fmla="*/ 0 h 3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5" h="38">
                  <a:moveTo>
                    <a:pt x="0" y="0"/>
                  </a:moveTo>
                  <a:lnTo>
                    <a:pt x="0" y="5"/>
                  </a:lnTo>
                  <a:lnTo>
                    <a:pt x="2" y="9"/>
                  </a:lnTo>
                  <a:lnTo>
                    <a:pt x="10" y="18"/>
                  </a:lnTo>
                  <a:lnTo>
                    <a:pt x="17" y="29"/>
                  </a:lnTo>
                  <a:lnTo>
                    <a:pt x="20" y="38"/>
                  </a:lnTo>
                  <a:lnTo>
                    <a:pt x="25" y="36"/>
                  </a:lnTo>
                  <a:lnTo>
                    <a:pt x="20" y="25"/>
                  </a:lnTo>
                  <a:lnTo>
                    <a:pt x="14" y="14"/>
                  </a:lnTo>
                  <a:lnTo>
                    <a:pt x="7" y="3"/>
                  </a:lnTo>
                  <a:lnTo>
                    <a:pt x="0" y="0"/>
                  </a:lnTo>
                  <a:lnTo>
                    <a:pt x="0" y="5"/>
                  </a:lnTo>
                  <a:lnTo>
                    <a:pt x="0"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10" name="Rectangle 85"/>
            <p:cNvSpPr>
              <a:spLocks noChangeArrowheads="1"/>
            </p:cNvSpPr>
            <p:nvPr/>
          </p:nvSpPr>
          <p:spPr bwMode="auto">
            <a:xfrm>
              <a:off x="149" y="197"/>
              <a:ext cx="508" cy="6"/>
            </a:xfrm>
            <a:prstGeom prst="rect">
              <a:avLst/>
            </a:prstGeom>
            <a:solidFill>
              <a:srgbClr val="25221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grpSp>
      <p:sp>
        <p:nvSpPr>
          <p:cNvPr id="1028" name="Rectangle 86"/>
          <p:cNvSpPr>
            <a:spLocks noChangeArrowheads="1"/>
          </p:cNvSpPr>
          <p:nvPr/>
        </p:nvSpPr>
        <p:spPr bwMode="auto">
          <a:xfrm>
            <a:off x="685803" y="762000"/>
            <a:ext cx="1359346" cy="1846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l">
              <a:spcBef>
                <a:spcPct val="0"/>
              </a:spcBef>
              <a:buClrTx/>
              <a:buSzTx/>
            </a:pPr>
            <a:r>
              <a:rPr lang="en-GB" sz="1200">
                <a:solidFill>
                  <a:srgbClr val="000000"/>
                </a:solidFill>
                <a:latin typeface="Times New Roman" charset="0"/>
              </a:rPr>
              <a:t>University of Durham</a:t>
            </a:r>
            <a:endParaRPr lang="en-GB" sz="1200">
              <a:latin typeface="Verdana" charset="0"/>
            </a:endParaRPr>
          </a:p>
        </p:txBody>
      </p:sp>
      <p:pic>
        <p:nvPicPr>
          <p:cNvPr id="1029" name="Picture 87" descr="C:\My Documents\My Pictures\icc5.jpg"/>
          <p:cNvPicPr>
            <a:picLocks noChangeAspect="1" noChangeArrowheads="1"/>
          </p:cNvPicPr>
          <p:nvPr/>
        </p:nvPicPr>
        <p:blipFill>
          <a:blip r:embed="rId15">
            <a:clrChange>
              <a:clrFrom>
                <a:srgbClr val="FFFFFD"/>
              </a:clrFrom>
              <a:clrTo>
                <a:srgbClr val="FFFFFD">
                  <a:alpha val="0"/>
                </a:srgbClr>
              </a:clrTo>
            </a:clrChange>
            <a:extLst>
              <a:ext uri="{28A0092B-C50C-407E-A947-70E740481C1C}">
                <a14:useLocalDpi xmlns:a14="http://schemas.microsoft.com/office/drawing/2010/main" val="0"/>
              </a:ext>
            </a:extLst>
          </a:blip>
          <a:srcRect/>
          <a:stretch>
            <a:fillRect/>
          </a:stretch>
        </p:blipFill>
        <p:spPr bwMode="auto">
          <a:xfrm>
            <a:off x="685800" y="228600"/>
            <a:ext cx="1360488" cy="552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030" name="Group 90"/>
          <p:cNvGrpSpPr>
            <a:grpSpLocks/>
          </p:cNvGrpSpPr>
          <p:nvPr/>
        </p:nvGrpSpPr>
        <p:grpSpPr bwMode="auto">
          <a:xfrm>
            <a:off x="6278585" y="6426207"/>
            <a:ext cx="2700343" cy="250825"/>
            <a:chOff x="3876" y="4032"/>
            <a:chExt cx="1701" cy="158"/>
          </a:xfrm>
        </p:grpSpPr>
        <p:sp>
          <p:nvSpPr>
            <p:cNvPr id="1031" name="AutoShape 91"/>
            <p:cNvSpPr>
              <a:spLocks noChangeArrowheads="1"/>
            </p:cNvSpPr>
            <p:nvPr/>
          </p:nvSpPr>
          <p:spPr bwMode="auto">
            <a:xfrm>
              <a:off x="3888" y="4032"/>
              <a:ext cx="1680" cy="144"/>
            </a:xfrm>
            <a:prstGeom prst="roundRect">
              <a:avLst>
                <a:gd name="adj" fmla="val 16667"/>
              </a:avLst>
            </a:prstGeom>
            <a:noFill/>
            <a:ln w="28575">
              <a:solidFill>
                <a:schemeClr val="accent2"/>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p>
          </p:txBody>
        </p:sp>
        <p:sp>
          <p:nvSpPr>
            <p:cNvPr id="1032" name="Rectangle 92"/>
            <p:cNvSpPr>
              <a:spLocks noChangeArrowheads="1"/>
            </p:cNvSpPr>
            <p:nvPr/>
          </p:nvSpPr>
          <p:spPr bwMode="auto">
            <a:xfrm>
              <a:off x="3876" y="4032"/>
              <a:ext cx="1698" cy="1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8575">
                  <a:solidFill>
                    <a:srgbClr val="000000"/>
                  </a:solidFill>
                  <a:miter lim="800000"/>
                  <a:headEnd/>
                  <a:tailEnd/>
                </a14:hiddenLine>
              </a:ext>
            </a:extLst>
          </p:spPr>
          <p:txBody>
            <a:bodyPr wrap="none" lIns="95793" tIns="47896" rIns="95793" bIns="47896">
              <a:spAutoFit/>
            </a:bodyPr>
            <a:lstStyle/>
            <a:p>
              <a:pPr>
                <a:spcBef>
                  <a:spcPct val="0"/>
                </a:spcBef>
                <a:buClrTx/>
                <a:buSzTx/>
              </a:pPr>
              <a:r>
                <a:rPr lang="en-US" sz="1000">
                  <a:solidFill>
                    <a:srgbClr val="000066"/>
                  </a:solidFill>
                  <a:latin typeface="Verdana" charset="0"/>
                </a:rPr>
                <a:t>Institute for Computational Cosmology</a:t>
              </a:r>
            </a:p>
          </p:txBody>
        </p:sp>
        <p:sp>
          <p:nvSpPr>
            <p:cNvPr id="1033" name="Rectangle 93"/>
            <p:cNvSpPr>
              <a:spLocks noChangeArrowheads="1"/>
            </p:cNvSpPr>
            <p:nvPr/>
          </p:nvSpPr>
          <p:spPr bwMode="auto">
            <a:xfrm>
              <a:off x="3876" y="4032"/>
              <a:ext cx="1698" cy="1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8575">
                  <a:solidFill>
                    <a:srgbClr val="000000"/>
                  </a:solidFill>
                  <a:miter lim="800000"/>
                  <a:headEnd/>
                  <a:tailEnd/>
                </a14:hiddenLine>
              </a:ext>
            </a:extLst>
          </p:spPr>
          <p:txBody>
            <a:bodyPr wrap="none" lIns="95793" tIns="47896" rIns="95793" bIns="47896">
              <a:spAutoFit/>
            </a:bodyPr>
            <a:lstStyle/>
            <a:p>
              <a:pPr>
                <a:spcBef>
                  <a:spcPct val="0"/>
                </a:spcBef>
                <a:buClrTx/>
                <a:buSzTx/>
              </a:pPr>
              <a:r>
                <a:rPr lang="en-US" sz="1000">
                  <a:solidFill>
                    <a:srgbClr val="000066"/>
                  </a:solidFill>
                  <a:latin typeface="Verdana" charset="0"/>
                </a:rPr>
                <a:t>Institute for Computational Cosmology</a:t>
              </a:r>
            </a:p>
          </p:txBody>
        </p:sp>
        <p:sp>
          <p:nvSpPr>
            <p:cNvPr id="1034" name="Rectangle 94"/>
            <p:cNvSpPr>
              <a:spLocks noChangeArrowheads="1"/>
            </p:cNvSpPr>
            <p:nvPr/>
          </p:nvSpPr>
          <p:spPr bwMode="auto">
            <a:xfrm>
              <a:off x="3888" y="4032"/>
              <a:ext cx="1689" cy="1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8575">
                  <a:solidFill>
                    <a:srgbClr val="000000"/>
                  </a:solidFill>
                  <a:miter lim="800000"/>
                  <a:headEnd/>
                  <a:tailEnd/>
                </a14:hiddenLine>
              </a:ext>
            </a:extLst>
          </p:spPr>
          <p:txBody>
            <a:bodyPr lIns="95793" tIns="47896" rIns="95793" bIns="47896">
              <a:spAutoFit/>
            </a:bodyPr>
            <a:lstStyle/>
            <a:p>
              <a:pPr>
                <a:spcBef>
                  <a:spcPct val="0"/>
                </a:spcBef>
                <a:buClrTx/>
                <a:buSzTx/>
              </a:pPr>
              <a:r>
                <a:rPr lang="en-US" sz="1000">
                  <a:solidFill>
                    <a:srgbClr val="000066"/>
                  </a:solidFill>
                  <a:latin typeface="Verdana" charset="0"/>
                </a:rPr>
                <a:t>Institute for Computational Cosmology</a:t>
              </a:r>
            </a:p>
          </p:txBody>
        </p:sp>
      </p:grpSp>
    </p:spTree>
    <p:extLst>
      <p:ext uri="{BB962C8B-B14F-4D97-AF65-F5344CB8AC3E}">
        <p14:creationId xmlns:p14="http://schemas.microsoft.com/office/powerpoint/2010/main" val="4095785849"/>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Lst>
  <p:transition>
    <p:zoom/>
  </p:transition>
  <p:txStyles>
    <p:titleStyle>
      <a:lvl1pPr algn="ctr" defTabSz="953299" rtl="0" eaLnBrk="0" fontAlgn="base" hangingPunct="0">
        <a:spcBef>
          <a:spcPct val="0"/>
        </a:spcBef>
        <a:spcAft>
          <a:spcPct val="0"/>
        </a:spcAft>
        <a:defRPr sz="4600">
          <a:solidFill>
            <a:schemeClr val="tx2"/>
          </a:solidFill>
          <a:latin typeface="+mj-lt"/>
          <a:ea typeface="ＭＳ Ｐゴシック" charset="-128"/>
          <a:cs typeface="ＭＳ Ｐゴシック" charset="-128"/>
        </a:defRPr>
      </a:lvl1pPr>
      <a:lvl2pPr algn="ctr" defTabSz="953299" rtl="0" eaLnBrk="0" fontAlgn="base" hangingPunct="0">
        <a:spcBef>
          <a:spcPct val="0"/>
        </a:spcBef>
        <a:spcAft>
          <a:spcPct val="0"/>
        </a:spcAft>
        <a:defRPr sz="4600">
          <a:solidFill>
            <a:schemeClr val="tx2"/>
          </a:solidFill>
          <a:latin typeface="Times New Roman" charset="0"/>
          <a:ea typeface="ＭＳ Ｐゴシック" charset="-128"/>
          <a:cs typeface="ＭＳ Ｐゴシック" charset="-128"/>
        </a:defRPr>
      </a:lvl2pPr>
      <a:lvl3pPr algn="ctr" defTabSz="953299" rtl="0" eaLnBrk="0" fontAlgn="base" hangingPunct="0">
        <a:spcBef>
          <a:spcPct val="0"/>
        </a:spcBef>
        <a:spcAft>
          <a:spcPct val="0"/>
        </a:spcAft>
        <a:defRPr sz="4600">
          <a:solidFill>
            <a:schemeClr val="tx2"/>
          </a:solidFill>
          <a:latin typeface="Times New Roman" charset="0"/>
          <a:ea typeface="ＭＳ Ｐゴシック" charset="-128"/>
          <a:cs typeface="ＭＳ Ｐゴシック" charset="-128"/>
        </a:defRPr>
      </a:lvl3pPr>
      <a:lvl4pPr algn="ctr" defTabSz="953299" rtl="0" eaLnBrk="0" fontAlgn="base" hangingPunct="0">
        <a:spcBef>
          <a:spcPct val="0"/>
        </a:spcBef>
        <a:spcAft>
          <a:spcPct val="0"/>
        </a:spcAft>
        <a:defRPr sz="4600">
          <a:solidFill>
            <a:schemeClr val="tx2"/>
          </a:solidFill>
          <a:latin typeface="Times New Roman" charset="0"/>
          <a:ea typeface="ＭＳ Ｐゴシック" charset="-128"/>
          <a:cs typeface="ＭＳ Ｐゴシック" charset="-128"/>
        </a:defRPr>
      </a:lvl4pPr>
      <a:lvl5pPr algn="ctr" defTabSz="953299" rtl="0" eaLnBrk="0" fontAlgn="base" hangingPunct="0">
        <a:spcBef>
          <a:spcPct val="0"/>
        </a:spcBef>
        <a:spcAft>
          <a:spcPct val="0"/>
        </a:spcAft>
        <a:defRPr sz="4600">
          <a:solidFill>
            <a:schemeClr val="tx2"/>
          </a:solidFill>
          <a:latin typeface="Times New Roman" charset="0"/>
          <a:ea typeface="ＭＳ Ｐゴシック" charset="-128"/>
          <a:cs typeface="ＭＳ Ｐゴシック" charset="-128"/>
        </a:defRPr>
      </a:lvl5pPr>
      <a:lvl6pPr marL="456278" algn="ctr" defTabSz="955335" rtl="0" eaLnBrk="0" fontAlgn="base" hangingPunct="0">
        <a:spcBef>
          <a:spcPct val="0"/>
        </a:spcBef>
        <a:spcAft>
          <a:spcPct val="0"/>
        </a:spcAft>
        <a:defRPr sz="4600">
          <a:solidFill>
            <a:schemeClr val="tx2"/>
          </a:solidFill>
          <a:latin typeface="Times New Roman" charset="0"/>
        </a:defRPr>
      </a:lvl6pPr>
      <a:lvl7pPr marL="912554" algn="ctr" defTabSz="955335" rtl="0" eaLnBrk="0" fontAlgn="base" hangingPunct="0">
        <a:spcBef>
          <a:spcPct val="0"/>
        </a:spcBef>
        <a:spcAft>
          <a:spcPct val="0"/>
        </a:spcAft>
        <a:defRPr sz="4600">
          <a:solidFill>
            <a:schemeClr val="tx2"/>
          </a:solidFill>
          <a:latin typeface="Times New Roman" charset="0"/>
        </a:defRPr>
      </a:lvl7pPr>
      <a:lvl8pPr marL="1368838" algn="ctr" defTabSz="955335" rtl="0" eaLnBrk="0" fontAlgn="base" hangingPunct="0">
        <a:spcBef>
          <a:spcPct val="0"/>
        </a:spcBef>
        <a:spcAft>
          <a:spcPct val="0"/>
        </a:spcAft>
        <a:defRPr sz="4600">
          <a:solidFill>
            <a:schemeClr val="tx2"/>
          </a:solidFill>
          <a:latin typeface="Times New Roman" charset="0"/>
        </a:defRPr>
      </a:lvl8pPr>
      <a:lvl9pPr marL="1825116" algn="ctr" defTabSz="955335" rtl="0" eaLnBrk="0" fontAlgn="base" hangingPunct="0">
        <a:spcBef>
          <a:spcPct val="0"/>
        </a:spcBef>
        <a:spcAft>
          <a:spcPct val="0"/>
        </a:spcAft>
        <a:defRPr sz="4600">
          <a:solidFill>
            <a:schemeClr val="tx2"/>
          </a:solidFill>
          <a:latin typeface="Times New Roman" charset="0"/>
        </a:defRPr>
      </a:lvl9pPr>
    </p:titleStyle>
    <p:bodyStyle>
      <a:lvl1pPr marL="355307" indent="-355307" algn="l" defTabSz="953299" rtl="0" eaLnBrk="0" fontAlgn="base" hangingPunct="0">
        <a:spcBef>
          <a:spcPct val="20000"/>
        </a:spcBef>
        <a:spcAft>
          <a:spcPct val="0"/>
        </a:spcAft>
        <a:buChar char="•"/>
        <a:defRPr sz="3400">
          <a:solidFill>
            <a:schemeClr val="tx1"/>
          </a:solidFill>
          <a:latin typeface="+mn-lt"/>
          <a:ea typeface="ＭＳ Ｐゴシック" charset="-128"/>
          <a:cs typeface="ＭＳ Ｐゴシック" charset="-128"/>
        </a:defRPr>
      </a:lvl1pPr>
      <a:lvl2pPr marL="774058" indent="-295031" algn="l" defTabSz="953299" rtl="0" eaLnBrk="0" fontAlgn="base" hangingPunct="0">
        <a:spcBef>
          <a:spcPct val="20000"/>
        </a:spcBef>
        <a:spcAft>
          <a:spcPct val="0"/>
        </a:spcAft>
        <a:buChar char="–"/>
        <a:defRPr sz="2900">
          <a:solidFill>
            <a:schemeClr val="tx1"/>
          </a:solidFill>
          <a:latin typeface="+mn-lt"/>
          <a:ea typeface="ＭＳ Ｐゴシック" charset="-128"/>
        </a:defRPr>
      </a:lvl2pPr>
      <a:lvl3pPr marL="1192815" indent="-236342" algn="l" defTabSz="953299" rtl="0" eaLnBrk="0" fontAlgn="base" hangingPunct="0">
        <a:spcBef>
          <a:spcPct val="20000"/>
        </a:spcBef>
        <a:spcAft>
          <a:spcPct val="0"/>
        </a:spcAft>
        <a:buChar char="•"/>
        <a:defRPr sz="2500">
          <a:solidFill>
            <a:schemeClr val="tx1"/>
          </a:solidFill>
          <a:latin typeface="+mn-lt"/>
          <a:ea typeface="ＭＳ Ｐゴシック" charset="-128"/>
        </a:defRPr>
      </a:lvl3pPr>
      <a:lvl4pPr marL="1671844" indent="-236342" algn="l" defTabSz="953299" rtl="0" eaLnBrk="0" fontAlgn="base" hangingPunct="0">
        <a:spcBef>
          <a:spcPct val="20000"/>
        </a:spcBef>
        <a:spcAft>
          <a:spcPct val="0"/>
        </a:spcAft>
        <a:buChar char="–"/>
        <a:defRPr sz="2100">
          <a:solidFill>
            <a:schemeClr val="tx1"/>
          </a:solidFill>
          <a:latin typeface="+mn-lt"/>
          <a:ea typeface="ＭＳ Ｐゴシック" charset="-128"/>
        </a:defRPr>
      </a:lvl4pPr>
      <a:lvl5pPr marL="2149285" indent="-236342" algn="l" defTabSz="953299" rtl="0" eaLnBrk="0" fontAlgn="base" hangingPunct="0">
        <a:spcBef>
          <a:spcPct val="20000"/>
        </a:spcBef>
        <a:spcAft>
          <a:spcPct val="0"/>
        </a:spcAft>
        <a:buChar char="»"/>
        <a:defRPr sz="2100">
          <a:solidFill>
            <a:schemeClr val="tx1"/>
          </a:solidFill>
          <a:latin typeface="+mn-lt"/>
          <a:ea typeface="ＭＳ Ｐゴシック" charset="-128"/>
        </a:defRPr>
      </a:lvl5pPr>
      <a:lvl6pPr marL="2607757" indent="-239233" algn="l" defTabSz="955335" rtl="0" eaLnBrk="0" fontAlgn="base" hangingPunct="0">
        <a:spcBef>
          <a:spcPct val="20000"/>
        </a:spcBef>
        <a:spcAft>
          <a:spcPct val="0"/>
        </a:spcAft>
        <a:buChar char="»"/>
        <a:defRPr sz="2100">
          <a:solidFill>
            <a:schemeClr val="tx1"/>
          </a:solidFill>
          <a:latin typeface="+mn-lt"/>
          <a:ea typeface="ＭＳ Ｐゴシック" charset="-128"/>
        </a:defRPr>
      </a:lvl6pPr>
      <a:lvl7pPr marL="3064038" indent="-239233" algn="l" defTabSz="955335" rtl="0" eaLnBrk="0" fontAlgn="base" hangingPunct="0">
        <a:spcBef>
          <a:spcPct val="20000"/>
        </a:spcBef>
        <a:spcAft>
          <a:spcPct val="0"/>
        </a:spcAft>
        <a:buChar char="»"/>
        <a:defRPr sz="2100">
          <a:solidFill>
            <a:schemeClr val="tx1"/>
          </a:solidFill>
          <a:latin typeface="+mn-lt"/>
          <a:ea typeface="ＭＳ Ｐゴシック" charset="-128"/>
        </a:defRPr>
      </a:lvl7pPr>
      <a:lvl8pPr marL="3520317" indent="-239233" algn="l" defTabSz="955335" rtl="0" eaLnBrk="0" fontAlgn="base" hangingPunct="0">
        <a:spcBef>
          <a:spcPct val="20000"/>
        </a:spcBef>
        <a:spcAft>
          <a:spcPct val="0"/>
        </a:spcAft>
        <a:buChar char="»"/>
        <a:defRPr sz="2100">
          <a:solidFill>
            <a:schemeClr val="tx1"/>
          </a:solidFill>
          <a:latin typeface="+mn-lt"/>
          <a:ea typeface="ＭＳ Ｐゴシック" charset="-128"/>
        </a:defRPr>
      </a:lvl8pPr>
      <a:lvl9pPr marL="3976597" indent="-239233" algn="l" defTabSz="955335" rtl="0" eaLnBrk="0" fontAlgn="base" hangingPunct="0">
        <a:spcBef>
          <a:spcPct val="20000"/>
        </a:spcBef>
        <a:spcAft>
          <a:spcPct val="0"/>
        </a:spcAft>
        <a:buChar char="»"/>
        <a:defRPr sz="2100">
          <a:solidFill>
            <a:schemeClr val="tx1"/>
          </a:solidFill>
          <a:latin typeface="+mn-lt"/>
          <a:ea typeface="ＭＳ Ｐゴシック" charset="-128"/>
        </a:defRPr>
      </a:lvl9pPr>
    </p:bodyStyle>
    <p:otherStyle>
      <a:defPPr>
        <a:defRPr lang="en-US"/>
      </a:defPPr>
      <a:lvl1pPr marL="0" algn="l" defTabSz="456278" rtl="0" eaLnBrk="1" latinLnBrk="0" hangingPunct="1">
        <a:defRPr sz="1800" kern="1200">
          <a:solidFill>
            <a:schemeClr val="tx1"/>
          </a:solidFill>
          <a:latin typeface="+mn-lt"/>
          <a:ea typeface="+mn-ea"/>
          <a:cs typeface="+mn-cs"/>
        </a:defRPr>
      </a:lvl1pPr>
      <a:lvl2pPr marL="456278" algn="l" defTabSz="456278" rtl="0" eaLnBrk="1" latinLnBrk="0" hangingPunct="1">
        <a:defRPr sz="1800" kern="1200">
          <a:solidFill>
            <a:schemeClr val="tx1"/>
          </a:solidFill>
          <a:latin typeface="+mn-lt"/>
          <a:ea typeface="+mn-ea"/>
          <a:cs typeface="+mn-cs"/>
        </a:defRPr>
      </a:lvl2pPr>
      <a:lvl3pPr marL="912554" algn="l" defTabSz="456278" rtl="0" eaLnBrk="1" latinLnBrk="0" hangingPunct="1">
        <a:defRPr sz="1800" kern="1200">
          <a:solidFill>
            <a:schemeClr val="tx1"/>
          </a:solidFill>
          <a:latin typeface="+mn-lt"/>
          <a:ea typeface="+mn-ea"/>
          <a:cs typeface="+mn-cs"/>
        </a:defRPr>
      </a:lvl3pPr>
      <a:lvl4pPr marL="1368838" algn="l" defTabSz="456278" rtl="0" eaLnBrk="1" latinLnBrk="0" hangingPunct="1">
        <a:defRPr sz="1800" kern="1200">
          <a:solidFill>
            <a:schemeClr val="tx1"/>
          </a:solidFill>
          <a:latin typeface="+mn-lt"/>
          <a:ea typeface="+mn-ea"/>
          <a:cs typeface="+mn-cs"/>
        </a:defRPr>
      </a:lvl4pPr>
      <a:lvl5pPr marL="1825116" algn="l" defTabSz="456278" rtl="0" eaLnBrk="1" latinLnBrk="0" hangingPunct="1">
        <a:defRPr sz="1800" kern="1200">
          <a:solidFill>
            <a:schemeClr val="tx1"/>
          </a:solidFill>
          <a:latin typeface="+mn-lt"/>
          <a:ea typeface="+mn-ea"/>
          <a:cs typeface="+mn-cs"/>
        </a:defRPr>
      </a:lvl5pPr>
      <a:lvl6pPr marL="2281395" algn="l" defTabSz="456278" rtl="0" eaLnBrk="1" latinLnBrk="0" hangingPunct="1">
        <a:defRPr sz="1800" kern="1200">
          <a:solidFill>
            <a:schemeClr val="tx1"/>
          </a:solidFill>
          <a:latin typeface="+mn-lt"/>
          <a:ea typeface="+mn-ea"/>
          <a:cs typeface="+mn-cs"/>
        </a:defRPr>
      </a:lvl6pPr>
      <a:lvl7pPr marL="2737672" algn="l" defTabSz="456278" rtl="0" eaLnBrk="1" latinLnBrk="0" hangingPunct="1">
        <a:defRPr sz="1800" kern="1200">
          <a:solidFill>
            <a:schemeClr val="tx1"/>
          </a:solidFill>
          <a:latin typeface="+mn-lt"/>
          <a:ea typeface="+mn-ea"/>
          <a:cs typeface="+mn-cs"/>
        </a:defRPr>
      </a:lvl7pPr>
      <a:lvl8pPr marL="3193949" algn="l" defTabSz="456278" rtl="0" eaLnBrk="1" latinLnBrk="0" hangingPunct="1">
        <a:defRPr sz="1800" kern="1200">
          <a:solidFill>
            <a:schemeClr val="tx1"/>
          </a:solidFill>
          <a:latin typeface="+mn-lt"/>
          <a:ea typeface="+mn-ea"/>
          <a:cs typeface="+mn-cs"/>
        </a:defRPr>
      </a:lvl8pPr>
      <a:lvl9pPr marL="3650229" algn="l" defTabSz="456278"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CCFF"/>
            </a:gs>
            <a:gs pos="100000">
              <a:srgbClr val="C1F3FF"/>
            </a:gs>
          </a:gsLst>
          <a:lin ang="5400000" scaled="1"/>
        </a:gradFill>
        <a:effectLst/>
      </p:bgPr>
    </p:bg>
    <p:spTree>
      <p:nvGrpSpPr>
        <p:cNvPr id="1" name=""/>
        <p:cNvGrpSpPr/>
        <p:nvPr/>
      </p:nvGrpSpPr>
      <p:grpSpPr>
        <a:xfrm>
          <a:off x="0" y="0"/>
          <a:ext cx="0" cy="0"/>
          <a:chOff x="0" y="0"/>
          <a:chExt cx="0" cy="0"/>
        </a:xfrm>
      </p:grpSpPr>
      <p:sp>
        <p:nvSpPr>
          <p:cNvPr id="1031" name="Rectangle 7"/>
          <p:cNvSpPr>
            <a:spLocks noChangeArrowheads="1"/>
          </p:cNvSpPr>
          <p:nvPr/>
        </p:nvSpPr>
        <p:spPr bwMode="auto">
          <a:xfrm>
            <a:off x="4475163" y="3030538"/>
            <a:ext cx="193675" cy="800100"/>
          </a:xfrm>
          <a:prstGeom prst="rect">
            <a:avLst/>
          </a:prstGeom>
          <a:noFill/>
          <a:ln w="28575">
            <a:noFill/>
            <a:miter lim="800000"/>
            <a:headEnd/>
            <a:tailEnd/>
          </a:ln>
          <a:effectLst/>
        </p:spPr>
        <p:txBody>
          <a:bodyPr wrap="none" lIns="95773" tIns="47887" rIns="95773" bIns="47887">
            <a:spAutoFit/>
          </a:bodyPr>
          <a:lstStyle/>
          <a:p>
            <a:pPr>
              <a:spcBef>
                <a:spcPct val="0"/>
              </a:spcBef>
              <a:buClrTx/>
              <a:buSzTx/>
              <a:buFontTx/>
              <a:buNone/>
              <a:defRPr/>
            </a:pPr>
            <a:endParaRPr lang="en-GB" sz="4600" dirty="0">
              <a:solidFill>
                <a:srgbClr val="000000"/>
              </a:solidFill>
              <a:latin typeface="Times New Roman" charset="0"/>
            </a:endParaRPr>
          </a:p>
        </p:txBody>
      </p:sp>
      <p:grpSp>
        <p:nvGrpSpPr>
          <p:cNvPr id="1027" name="Group 9"/>
          <p:cNvGrpSpPr>
            <a:grpSpLocks/>
          </p:cNvGrpSpPr>
          <p:nvPr/>
        </p:nvGrpSpPr>
        <p:grpSpPr bwMode="auto">
          <a:xfrm>
            <a:off x="228600" y="304800"/>
            <a:ext cx="533400" cy="561975"/>
            <a:chOff x="146" y="195"/>
            <a:chExt cx="582" cy="669"/>
          </a:xfrm>
        </p:grpSpPr>
        <p:sp>
          <p:nvSpPr>
            <p:cNvPr id="1034" name="Freeform 10"/>
            <p:cNvSpPr>
              <a:spLocks/>
            </p:cNvSpPr>
            <p:nvPr/>
          </p:nvSpPr>
          <p:spPr bwMode="auto">
            <a:xfrm>
              <a:off x="246" y="248"/>
              <a:ext cx="478" cy="612"/>
            </a:xfrm>
            <a:custGeom>
              <a:avLst/>
              <a:gdLst/>
              <a:ahLst/>
              <a:cxnLst>
                <a:cxn ang="0">
                  <a:pos x="478" y="0"/>
                </a:cxn>
                <a:cxn ang="0">
                  <a:pos x="478" y="5"/>
                </a:cxn>
                <a:cxn ang="0">
                  <a:pos x="478" y="23"/>
                </a:cxn>
                <a:cxn ang="0">
                  <a:pos x="478" y="40"/>
                </a:cxn>
                <a:cxn ang="0">
                  <a:pos x="477" y="70"/>
                </a:cxn>
                <a:cxn ang="0">
                  <a:pos x="474" y="106"/>
                </a:cxn>
                <a:cxn ang="0">
                  <a:pos x="465" y="168"/>
                </a:cxn>
                <a:cxn ang="0">
                  <a:pos x="459" y="213"/>
                </a:cxn>
                <a:cxn ang="0">
                  <a:pos x="452" y="245"/>
                </a:cxn>
                <a:cxn ang="0">
                  <a:pos x="439" y="287"/>
                </a:cxn>
                <a:cxn ang="0">
                  <a:pos x="403" y="382"/>
                </a:cxn>
                <a:cxn ang="0">
                  <a:pos x="354" y="476"/>
                </a:cxn>
                <a:cxn ang="0">
                  <a:pos x="321" y="525"/>
                </a:cxn>
                <a:cxn ang="0">
                  <a:pos x="287" y="568"/>
                </a:cxn>
                <a:cxn ang="0">
                  <a:pos x="257" y="603"/>
                </a:cxn>
                <a:cxn ang="0">
                  <a:pos x="247" y="614"/>
                </a:cxn>
                <a:cxn ang="0">
                  <a:pos x="246" y="614"/>
                </a:cxn>
                <a:cxn ang="0">
                  <a:pos x="236" y="604"/>
                </a:cxn>
                <a:cxn ang="0">
                  <a:pos x="216" y="586"/>
                </a:cxn>
                <a:cxn ang="0">
                  <a:pos x="206" y="577"/>
                </a:cxn>
                <a:cxn ang="0">
                  <a:pos x="195" y="565"/>
                </a:cxn>
                <a:cxn ang="0">
                  <a:pos x="180" y="547"/>
                </a:cxn>
                <a:cxn ang="0">
                  <a:pos x="159" y="514"/>
                </a:cxn>
                <a:cxn ang="0">
                  <a:pos x="144" y="491"/>
                </a:cxn>
                <a:cxn ang="0">
                  <a:pos x="129" y="466"/>
                </a:cxn>
                <a:cxn ang="0">
                  <a:pos x="105" y="431"/>
                </a:cxn>
                <a:cxn ang="0">
                  <a:pos x="80" y="399"/>
                </a:cxn>
                <a:cxn ang="0">
                  <a:pos x="64" y="366"/>
                </a:cxn>
                <a:cxn ang="0">
                  <a:pos x="54" y="337"/>
                </a:cxn>
                <a:cxn ang="0">
                  <a:pos x="42" y="303"/>
                </a:cxn>
                <a:cxn ang="0">
                  <a:pos x="32" y="274"/>
                </a:cxn>
                <a:cxn ang="0">
                  <a:pos x="23" y="238"/>
                </a:cxn>
                <a:cxn ang="0">
                  <a:pos x="14" y="200"/>
                </a:cxn>
                <a:cxn ang="0">
                  <a:pos x="8" y="164"/>
                </a:cxn>
                <a:cxn ang="0">
                  <a:pos x="1" y="119"/>
                </a:cxn>
                <a:cxn ang="0">
                  <a:pos x="0" y="72"/>
                </a:cxn>
                <a:cxn ang="0">
                  <a:pos x="0" y="31"/>
                </a:cxn>
                <a:cxn ang="0">
                  <a:pos x="0" y="9"/>
                </a:cxn>
                <a:cxn ang="0">
                  <a:pos x="0" y="0"/>
                </a:cxn>
              </a:cxnLst>
              <a:rect l="0" t="0" r="r" b="b"/>
              <a:pathLst>
                <a:path w="478" h="614">
                  <a:moveTo>
                    <a:pt x="0" y="0"/>
                  </a:moveTo>
                  <a:lnTo>
                    <a:pt x="478" y="0"/>
                  </a:lnTo>
                  <a:lnTo>
                    <a:pt x="478" y="0"/>
                  </a:lnTo>
                  <a:lnTo>
                    <a:pt x="478" y="5"/>
                  </a:lnTo>
                  <a:lnTo>
                    <a:pt x="478" y="13"/>
                  </a:lnTo>
                  <a:lnTo>
                    <a:pt x="478" y="23"/>
                  </a:lnTo>
                  <a:lnTo>
                    <a:pt x="478" y="31"/>
                  </a:lnTo>
                  <a:lnTo>
                    <a:pt x="478" y="40"/>
                  </a:lnTo>
                  <a:lnTo>
                    <a:pt x="477" y="54"/>
                  </a:lnTo>
                  <a:lnTo>
                    <a:pt x="477" y="70"/>
                  </a:lnTo>
                  <a:lnTo>
                    <a:pt x="475" y="88"/>
                  </a:lnTo>
                  <a:lnTo>
                    <a:pt x="474" y="106"/>
                  </a:lnTo>
                  <a:lnTo>
                    <a:pt x="469" y="148"/>
                  </a:lnTo>
                  <a:lnTo>
                    <a:pt x="465" y="168"/>
                  </a:lnTo>
                  <a:lnTo>
                    <a:pt x="462" y="182"/>
                  </a:lnTo>
                  <a:lnTo>
                    <a:pt x="459" y="213"/>
                  </a:lnTo>
                  <a:lnTo>
                    <a:pt x="455" y="227"/>
                  </a:lnTo>
                  <a:lnTo>
                    <a:pt x="452" y="245"/>
                  </a:lnTo>
                  <a:lnTo>
                    <a:pt x="446" y="265"/>
                  </a:lnTo>
                  <a:lnTo>
                    <a:pt x="439" y="287"/>
                  </a:lnTo>
                  <a:lnTo>
                    <a:pt x="423" y="337"/>
                  </a:lnTo>
                  <a:lnTo>
                    <a:pt x="403" y="382"/>
                  </a:lnTo>
                  <a:lnTo>
                    <a:pt x="380" y="429"/>
                  </a:lnTo>
                  <a:lnTo>
                    <a:pt x="354" y="476"/>
                  </a:lnTo>
                  <a:lnTo>
                    <a:pt x="339" y="500"/>
                  </a:lnTo>
                  <a:lnTo>
                    <a:pt x="321" y="525"/>
                  </a:lnTo>
                  <a:lnTo>
                    <a:pt x="303" y="547"/>
                  </a:lnTo>
                  <a:lnTo>
                    <a:pt x="287" y="568"/>
                  </a:lnTo>
                  <a:lnTo>
                    <a:pt x="272" y="586"/>
                  </a:lnTo>
                  <a:lnTo>
                    <a:pt x="257" y="603"/>
                  </a:lnTo>
                  <a:lnTo>
                    <a:pt x="249" y="612"/>
                  </a:lnTo>
                  <a:lnTo>
                    <a:pt x="247" y="614"/>
                  </a:lnTo>
                  <a:lnTo>
                    <a:pt x="247" y="614"/>
                  </a:lnTo>
                  <a:lnTo>
                    <a:pt x="246" y="614"/>
                  </a:lnTo>
                  <a:lnTo>
                    <a:pt x="241" y="610"/>
                  </a:lnTo>
                  <a:lnTo>
                    <a:pt x="236" y="604"/>
                  </a:lnTo>
                  <a:lnTo>
                    <a:pt x="231" y="599"/>
                  </a:lnTo>
                  <a:lnTo>
                    <a:pt x="216" y="586"/>
                  </a:lnTo>
                  <a:lnTo>
                    <a:pt x="211" y="583"/>
                  </a:lnTo>
                  <a:lnTo>
                    <a:pt x="206" y="577"/>
                  </a:lnTo>
                  <a:lnTo>
                    <a:pt x="198" y="570"/>
                  </a:lnTo>
                  <a:lnTo>
                    <a:pt x="195" y="565"/>
                  </a:lnTo>
                  <a:lnTo>
                    <a:pt x="187" y="558"/>
                  </a:lnTo>
                  <a:lnTo>
                    <a:pt x="180" y="547"/>
                  </a:lnTo>
                  <a:lnTo>
                    <a:pt x="170" y="534"/>
                  </a:lnTo>
                  <a:lnTo>
                    <a:pt x="159" y="514"/>
                  </a:lnTo>
                  <a:lnTo>
                    <a:pt x="151" y="505"/>
                  </a:lnTo>
                  <a:lnTo>
                    <a:pt x="144" y="491"/>
                  </a:lnTo>
                  <a:lnTo>
                    <a:pt x="137" y="478"/>
                  </a:lnTo>
                  <a:lnTo>
                    <a:pt x="129" y="466"/>
                  </a:lnTo>
                  <a:lnTo>
                    <a:pt x="116" y="447"/>
                  </a:lnTo>
                  <a:lnTo>
                    <a:pt x="105" y="431"/>
                  </a:lnTo>
                  <a:lnTo>
                    <a:pt x="91" y="417"/>
                  </a:lnTo>
                  <a:lnTo>
                    <a:pt x="80" y="399"/>
                  </a:lnTo>
                  <a:lnTo>
                    <a:pt x="70" y="379"/>
                  </a:lnTo>
                  <a:lnTo>
                    <a:pt x="64" y="366"/>
                  </a:lnTo>
                  <a:lnTo>
                    <a:pt x="59" y="354"/>
                  </a:lnTo>
                  <a:lnTo>
                    <a:pt x="54" y="337"/>
                  </a:lnTo>
                  <a:lnTo>
                    <a:pt x="47" y="321"/>
                  </a:lnTo>
                  <a:lnTo>
                    <a:pt x="42" y="303"/>
                  </a:lnTo>
                  <a:lnTo>
                    <a:pt x="36" y="287"/>
                  </a:lnTo>
                  <a:lnTo>
                    <a:pt x="32" y="274"/>
                  </a:lnTo>
                  <a:lnTo>
                    <a:pt x="28" y="260"/>
                  </a:lnTo>
                  <a:lnTo>
                    <a:pt x="23" y="238"/>
                  </a:lnTo>
                  <a:lnTo>
                    <a:pt x="18" y="218"/>
                  </a:lnTo>
                  <a:lnTo>
                    <a:pt x="14" y="200"/>
                  </a:lnTo>
                  <a:lnTo>
                    <a:pt x="11" y="182"/>
                  </a:lnTo>
                  <a:lnTo>
                    <a:pt x="8" y="164"/>
                  </a:lnTo>
                  <a:lnTo>
                    <a:pt x="5" y="142"/>
                  </a:lnTo>
                  <a:lnTo>
                    <a:pt x="1" y="119"/>
                  </a:lnTo>
                  <a:lnTo>
                    <a:pt x="0" y="97"/>
                  </a:lnTo>
                  <a:lnTo>
                    <a:pt x="0" y="72"/>
                  </a:lnTo>
                  <a:lnTo>
                    <a:pt x="0" y="50"/>
                  </a:lnTo>
                  <a:lnTo>
                    <a:pt x="0" y="31"/>
                  </a:lnTo>
                  <a:lnTo>
                    <a:pt x="0" y="14"/>
                  </a:lnTo>
                  <a:lnTo>
                    <a:pt x="0" y="9"/>
                  </a:lnTo>
                  <a:lnTo>
                    <a:pt x="0" y="3"/>
                  </a:lnTo>
                  <a:lnTo>
                    <a:pt x="0" y="0"/>
                  </a:lnTo>
                  <a:lnTo>
                    <a:pt x="0" y="0"/>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35" name="Freeform 11"/>
            <p:cNvSpPr>
              <a:spLocks/>
            </p:cNvSpPr>
            <p:nvPr/>
          </p:nvSpPr>
          <p:spPr bwMode="auto">
            <a:xfrm>
              <a:off x="246" y="240"/>
              <a:ext cx="480" cy="9"/>
            </a:xfrm>
            <a:custGeom>
              <a:avLst/>
              <a:gdLst/>
              <a:ahLst/>
              <a:cxnLst>
                <a:cxn ang="0">
                  <a:pos x="480" y="6"/>
                </a:cxn>
                <a:cxn ang="0">
                  <a:pos x="478" y="0"/>
                </a:cxn>
                <a:cxn ang="0">
                  <a:pos x="0" y="0"/>
                </a:cxn>
                <a:cxn ang="0">
                  <a:pos x="0" y="8"/>
                </a:cxn>
                <a:cxn ang="0">
                  <a:pos x="478" y="8"/>
                </a:cxn>
                <a:cxn ang="0">
                  <a:pos x="480" y="6"/>
                </a:cxn>
              </a:cxnLst>
              <a:rect l="0" t="0" r="r" b="b"/>
              <a:pathLst>
                <a:path w="480" h="8">
                  <a:moveTo>
                    <a:pt x="480" y="6"/>
                  </a:moveTo>
                  <a:lnTo>
                    <a:pt x="478" y="0"/>
                  </a:lnTo>
                  <a:lnTo>
                    <a:pt x="0" y="0"/>
                  </a:lnTo>
                  <a:lnTo>
                    <a:pt x="0" y="8"/>
                  </a:lnTo>
                  <a:lnTo>
                    <a:pt x="478" y="8"/>
                  </a:lnTo>
                  <a:lnTo>
                    <a:pt x="480" y="6"/>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36" name="Freeform 12"/>
            <p:cNvSpPr>
              <a:spLocks/>
            </p:cNvSpPr>
            <p:nvPr/>
          </p:nvSpPr>
          <p:spPr bwMode="auto">
            <a:xfrm>
              <a:off x="721" y="248"/>
              <a:ext cx="7" cy="23"/>
            </a:xfrm>
            <a:custGeom>
              <a:avLst/>
              <a:gdLst/>
              <a:ahLst/>
              <a:cxnLst>
                <a:cxn ang="0">
                  <a:pos x="5" y="23"/>
                </a:cxn>
                <a:cxn ang="0">
                  <a:pos x="5" y="23"/>
                </a:cxn>
                <a:cxn ang="0">
                  <a:pos x="7" y="5"/>
                </a:cxn>
                <a:cxn ang="0">
                  <a:pos x="5" y="0"/>
                </a:cxn>
                <a:cxn ang="0">
                  <a:pos x="0" y="0"/>
                </a:cxn>
                <a:cxn ang="0">
                  <a:pos x="0" y="5"/>
                </a:cxn>
                <a:cxn ang="0">
                  <a:pos x="0" y="22"/>
                </a:cxn>
                <a:cxn ang="0">
                  <a:pos x="0" y="22"/>
                </a:cxn>
                <a:cxn ang="0">
                  <a:pos x="5" y="23"/>
                </a:cxn>
              </a:cxnLst>
              <a:rect l="0" t="0" r="r" b="b"/>
              <a:pathLst>
                <a:path w="7" h="23">
                  <a:moveTo>
                    <a:pt x="5" y="23"/>
                  </a:moveTo>
                  <a:lnTo>
                    <a:pt x="5" y="23"/>
                  </a:lnTo>
                  <a:lnTo>
                    <a:pt x="7" y="5"/>
                  </a:lnTo>
                  <a:lnTo>
                    <a:pt x="5" y="0"/>
                  </a:lnTo>
                  <a:lnTo>
                    <a:pt x="0" y="0"/>
                  </a:lnTo>
                  <a:lnTo>
                    <a:pt x="0" y="5"/>
                  </a:lnTo>
                  <a:lnTo>
                    <a:pt x="0" y="22"/>
                  </a:lnTo>
                  <a:lnTo>
                    <a:pt x="0" y="22"/>
                  </a:lnTo>
                  <a:lnTo>
                    <a:pt x="5" y="23"/>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37" name="Freeform 13"/>
            <p:cNvSpPr>
              <a:spLocks/>
            </p:cNvSpPr>
            <p:nvPr/>
          </p:nvSpPr>
          <p:spPr bwMode="auto">
            <a:xfrm>
              <a:off x="711" y="269"/>
              <a:ext cx="16" cy="127"/>
            </a:xfrm>
            <a:custGeom>
              <a:avLst/>
              <a:gdLst/>
              <a:ahLst/>
              <a:cxnLst>
                <a:cxn ang="0">
                  <a:pos x="5" y="126"/>
                </a:cxn>
                <a:cxn ang="0">
                  <a:pos x="5" y="126"/>
                </a:cxn>
                <a:cxn ang="0">
                  <a:pos x="12" y="86"/>
                </a:cxn>
                <a:cxn ang="0">
                  <a:pos x="13" y="48"/>
                </a:cxn>
                <a:cxn ang="0">
                  <a:pos x="15" y="18"/>
                </a:cxn>
                <a:cxn ang="0">
                  <a:pos x="15" y="1"/>
                </a:cxn>
                <a:cxn ang="0">
                  <a:pos x="10" y="0"/>
                </a:cxn>
                <a:cxn ang="0">
                  <a:pos x="10" y="18"/>
                </a:cxn>
                <a:cxn ang="0">
                  <a:pos x="9" y="48"/>
                </a:cxn>
                <a:cxn ang="0">
                  <a:pos x="5" y="84"/>
                </a:cxn>
                <a:cxn ang="0">
                  <a:pos x="0" y="126"/>
                </a:cxn>
                <a:cxn ang="0">
                  <a:pos x="0" y="126"/>
                </a:cxn>
                <a:cxn ang="0">
                  <a:pos x="5" y="126"/>
                </a:cxn>
              </a:cxnLst>
              <a:rect l="0" t="0" r="r" b="b"/>
              <a:pathLst>
                <a:path w="15" h="126">
                  <a:moveTo>
                    <a:pt x="5" y="126"/>
                  </a:moveTo>
                  <a:lnTo>
                    <a:pt x="5" y="126"/>
                  </a:lnTo>
                  <a:lnTo>
                    <a:pt x="12" y="86"/>
                  </a:lnTo>
                  <a:lnTo>
                    <a:pt x="13" y="48"/>
                  </a:lnTo>
                  <a:lnTo>
                    <a:pt x="15" y="18"/>
                  </a:lnTo>
                  <a:lnTo>
                    <a:pt x="15" y="1"/>
                  </a:lnTo>
                  <a:lnTo>
                    <a:pt x="10" y="0"/>
                  </a:lnTo>
                  <a:lnTo>
                    <a:pt x="10" y="18"/>
                  </a:lnTo>
                  <a:lnTo>
                    <a:pt x="9" y="48"/>
                  </a:lnTo>
                  <a:lnTo>
                    <a:pt x="5" y="84"/>
                  </a:lnTo>
                  <a:lnTo>
                    <a:pt x="0" y="126"/>
                  </a:lnTo>
                  <a:lnTo>
                    <a:pt x="0" y="126"/>
                  </a:lnTo>
                  <a:lnTo>
                    <a:pt x="5" y="126"/>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38" name="Freeform 14"/>
            <p:cNvSpPr>
              <a:spLocks/>
            </p:cNvSpPr>
            <p:nvPr/>
          </p:nvSpPr>
          <p:spPr bwMode="auto">
            <a:xfrm>
              <a:off x="681" y="395"/>
              <a:ext cx="35" cy="138"/>
            </a:xfrm>
            <a:custGeom>
              <a:avLst/>
              <a:gdLst/>
              <a:ahLst/>
              <a:cxnLst>
                <a:cxn ang="0">
                  <a:pos x="6" y="139"/>
                </a:cxn>
                <a:cxn ang="0">
                  <a:pos x="6" y="139"/>
                </a:cxn>
                <a:cxn ang="0">
                  <a:pos x="18" y="99"/>
                </a:cxn>
                <a:cxn ang="0">
                  <a:pos x="24" y="67"/>
                </a:cxn>
                <a:cxn ang="0">
                  <a:pos x="29" y="36"/>
                </a:cxn>
                <a:cxn ang="0">
                  <a:pos x="34" y="0"/>
                </a:cxn>
                <a:cxn ang="0">
                  <a:pos x="29" y="0"/>
                </a:cxn>
                <a:cxn ang="0">
                  <a:pos x="24" y="34"/>
                </a:cxn>
                <a:cxn ang="0">
                  <a:pos x="19" y="65"/>
                </a:cxn>
                <a:cxn ang="0">
                  <a:pos x="13" y="97"/>
                </a:cxn>
                <a:cxn ang="0">
                  <a:pos x="0" y="139"/>
                </a:cxn>
                <a:cxn ang="0">
                  <a:pos x="0" y="139"/>
                </a:cxn>
                <a:cxn ang="0">
                  <a:pos x="6" y="139"/>
                </a:cxn>
              </a:cxnLst>
              <a:rect l="0" t="0" r="r" b="b"/>
              <a:pathLst>
                <a:path w="34" h="139">
                  <a:moveTo>
                    <a:pt x="6" y="139"/>
                  </a:moveTo>
                  <a:lnTo>
                    <a:pt x="6" y="139"/>
                  </a:lnTo>
                  <a:lnTo>
                    <a:pt x="18" y="99"/>
                  </a:lnTo>
                  <a:lnTo>
                    <a:pt x="24" y="67"/>
                  </a:lnTo>
                  <a:lnTo>
                    <a:pt x="29" y="36"/>
                  </a:lnTo>
                  <a:lnTo>
                    <a:pt x="34" y="0"/>
                  </a:lnTo>
                  <a:lnTo>
                    <a:pt x="29" y="0"/>
                  </a:lnTo>
                  <a:lnTo>
                    <a:pt x="24" y="34"/>
                  </a:lnTo>
                  <a:lnTo>
                    <a:pt x="19" y="65"/>
                  </a:lnTo>
                  <a:lnTo>
                    <a:pt x="13" y="97"/>
                  </a:lnTo>
                  <a:lnTo>
                    <a:pt x="0" y="139"/>
                  </a:lnTo>
                  <a:lnTo>
                    <a:pt x="0" y="139"/>
                  </a:lnTo>
                  <a:lnTo>
                    <a:pt x="6" y="139"/>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39" name="Freeform 15"/>
            <p:cNvSpPr>
              <a:spLocks/>
            </p:cNvSpPr>
            <p:nvPr/>
          </p:nvSpPr>
          <p:spPr bwMode="auto">
            <a:xfrm>
              <a:off x="598" y="533"/>
              <a:ext cx="90" cy="189"/>
            </a:xfrm>
            <a:custGeom>
              <a:avLst/>
              <a:gdLst/>
              <a:ahLst/>
              <a:cxnLst>
                <a:cxn ang="0">
                  <a:pos x="5" y="189"/>
                </a:cxn>
                <a:cxn ang="0">
                  <a:pos x="5" y="189"/>
                </a:cxn>
                <a:cxn ang="0">
                  <a:pos x="18" y="168"/>
                </a:cxn>
                <a:cxn ang="0">
                  <a:pos x="30" y="144"/>
                </a:cxn>
                <a:cxn ang="0">
                  <a:pos x="43" y="119"/>
                </a:cxn>
                <a:cxn ang="0">
                  <a:pos x="54" y="97"/>
                </a:cxn>
                <a:cxn ang="0">
                  <a:pos x="64" y="74"/>
                </a:cxn>
                <a:cxn ang="0">
                  <a:pos x="72" y="50"/>
                </a:cxn>
                <a:cxn ang="0">
                  <a:pos x="82" y="27"/>
                </a:cxn>
                <a:cxn ang="0">
                  <a:pos x="90" y="0"/>
                </a:cxn>
                <a:cxn ang="0">
                  <a:pos x="84" y="0"/>
                </a:cxn>
                <a:cxn ang="0">
                  <a:pos x="77" y="23"/>
                </a:cxn>
                <a:cxn ang="0">
                  <a:pos x="67" y="49"/>
                </a:cxn>
                <a:cxn ang="0">
                  <a:pos x="58" y="70"/>
                </a:cxn>
                <a:cxn ang="0">
                  <a:pos x="48" y="94"/>
                </a:cxn>
                <a:cxn ang="0">
                  <a:pos x="38" y="119"/>
                </a:cxn>
                <a:cxn ang="0">
                  <a:pos x="26" y="141"/>
                </a:cxn>
                <a:cxn ang="0">
                  <a:pos x="13" y="164"/>
                </a:cxn>
                <a:cxn ang="0">
                  <a:pos x="0" y="188"/>
                </a:cxn>
                <a:cxn ang="0">
                  <a:pos x="0" y="188"/>
                </a:cxn>
                <a:cxn ang="0">
                  <a:pos x="5" y="189"/>
                </a:cxn>
              </a:cxnLst>
              <a:rect l="0" t="0" r="r" b="b"/>
              <a:pathLst>
                <a:path w="90" h="189">
                  <a:moveTo>
                    <a:pt x="5" y="189"/>
                  </a:moveTo>
                  <a:lnTo>
                    <a:pt x="5" y="189"/>
                  </a:lnTo>
                  <a:lnTo>
                    <a:pt x="18" y="168"/>
                  </a:lnTo>
                  <a:lnTo>
                    <a:pt x="30" y="144"/>
                  </a:lnTo>
                  <a:lnTo>
                    <a:pt x="43" y="119"/>
                  </a:lnTo>
                  <a:lnTo>
                    <a:pt x="54" y="97"/>
                  </a:lnTo>
                  <a:lnTo>
                    <a:pt x="64" y="74"/>
                  </a:lnTo>
                  <a:lnTo>
                    <a:pt x="72" y="50"/>
                  </a:lnTo>
                  <a:lnTo>
                    <a:pt x="82" y="27"/>
                  </a:lnTo>
                  <a:lnTo>
                    <a:pt x="90" y="0"/>
                  </a:lnTo>
                  <a:lnTo>
                    <a:pt x="84" y="0"/>
                  </a:lnTo>
                  <a:lnTo>
                    <a:pt x="77" y="23"/>
                  </a:lnTo>
                  <a:lnTo>
                    <a:pt x="67" y="49"/>
                  </a:lnTo>
                  <a:lnTo>
                    <a:pt x="58" y="70"/>
                  </a:lnTo>
                  <a:lnTo>
                    <a:pt x="48" y="94"/>
                  </a:lnTo>
                  <a:lnTo>
                    <a:pt x="38" y="119"/>
                  </a:lnTo>
                  <a:lnTo>
                    <a:pt x="26" y="141"/>
                  </a:lnTo>
                  <a:lnTo>
                    <a:pt x="13" y="164"/>
                  </a:lnTo>
                  <a:lnTo>
                    <a:pt x="0" y="188"/>
                  </a:lnTo>
                  <a:lnTo>
                    <a:pt x="0" y="188"/>
                  </a:lnTo>
                  <a:lnTo>
                    <a:pt x="5" y="189"/>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40" name="Freeform 16"/>
            <p:cNvSpPr>
              <a:spLocks/>
            </p:cNvSpPr>
            <p:nvPr/>
          </p:nvSpPr>
          <p:spPr bwMode="auto">
            <a:xfrm>
              <a:off x="491" y="722"/>
              <a:ext cx="113" cy="142"/>
            </a:xfrm>
            <a:custGeom>
              <a:avLst/>
              <a:gdLst/>
              <a:ahLst/>
              <a:cxnLst>
                <a:cxn ang="0">
                  <a:pos x="2" y="142"/>
                </a:cxn>
                <a:cxn ang="0">
                  <a:pos x="3" y="140"/>
                </a:cxn>
                <a:cxn ang="0">
                  <a:pos x="16" y="129"/>
                </a:cxn>
                <a:cxn ang="0">
                  <a:pos x="44" y="95"/>
                </a:cxn>
                <a:cxn ang="0">
                  <a:pos x="62" y="74"/>
                </a:cxn>
                <a:cxn ang="0">
                  <a:pos x="80" y="50"/>
                </a:cxn>
                <a:cxn ang="0">
                  <a:pos x="97" y="27"/>
                </a:cxn>
                <a:cxn ang="0">
                  <a:pos x="113" y="1"/>
                </a:cxn>
                <a:cxn ang="0">
                  <a:pos x="108" y="0"/>
                </a:cxn>
                <a:cxn ang="0">
                  <a:pos x="92" y="21"/>
                </a:cxn>
                <a:cxn ang="0">
                  <a:pos x="75" y="46"/>
                </a:cxn>
                <a:cxn ang="0">
                  <a:pos x="57" y="70"/>
                </a:cxn>
                <a:cxn ang="0">
                  <a:pos x="39" y="90"/>
                </a:cxn>
                <a:cxn ang="0">
                  <a:pos x="13" y="124"/>
                </a:cxn>
                <a:cxn ang="0">
                  <a:pos x="0" y="137"/>
                </a:cxn>
                <a:cxn ang="0">
                  <a:pos x="3" y="137"/>
                </a:cxn>
                <a:cxn ang="0">
                  <a:pos x="2" y="142"/>
                </a:cxn>
              </a:cxnLst>
              <a:rect l="0" t="0" r="r" b="b"/>
              <a:pathLst>
                <a:path w="113" h="142">
                  <a:moveTo>
                    <a:pt x="2" y="142"/>
                  </a:moveTo>
                  <a:lnTo>
                    <a:pt x="3" y="140"/>
                  </a:lnTo>
                  <a:lnTo>
                    <a:pt x="16" y="129"/>
                  </a:lnTo>
                  <a:lnTo>
                    <a:pt x="44" y="95"/>
                  </a:lnTo>
                  <a:lnTo>
                    <a:pt x="62" y="74"/>
                  </a:lnTo>
                  <a:lnTo>
                    <a:pt x="80" y="50"/>
                  </a:lnTo>
                  <a:lnTo>
                    <a:pt x="97" y="27"/>
                  </a:lnTo>
                  <a:lnTo>
                    <a:pt x="113" y="1"/>
                  </a:lnTo>
                  <a:lnTo>
                    <a:pt x="108" y="0"/>
                  </a:lnTo>
                  <a:lnTo>
                    <a:pt x="92" y="21"/>
                  </a:lnTo>
                  <a:lnTo>
                    <a:pt x="75" y="46"/>
                  </a:lnTo>
                  <a:lnTo>
                    <a:pt x="57" y="70"/>
                  </a:lnTo>
                  <a:lnTo>
                    <a:pt x="39" y="90"/>
                  </a:lnTo>
                  <a:lnTo>
                    <a:pt x="13" y="124"/>
                  </a:lnTo>
                  <a:lnTo>
                    <a:pt x="0" y="137"/>
                  </a:lnTo>
                  <a:lnTo>
                    <a:pt x="3" y="137"/>
                  </a:lnTo>
                  <a:lnTo>
                    <a:pt x="2" y="142"/>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41" name="Freeform 17"/>
            <p:cNvSpPr>
              <a:spLocks/>
            </p:cNvSpPr>
            <p:nvPr/>
          </p:nvSpPr>
          <p:spPr bwMode="auto">
            <a:xfrm>
              <a:off x="449" y="821"/>
              <a:ext cx="43" cy="43"/>
            </a:xfrm>
            <a:custGeom>
              <a:avLst/>
              <a:gdLst/>
              <a:ahLst/>
              <a:cxnLst>
                <a:cxn ang="0">
                  <a:pos x="0" y="5"/>
                </a:cxn>
                <a:cxn ang="0">
                  <a:pos x="0" y="5"/>
                </a:cxn>
                <a:cxn ang="0">
                  <a:pos x="25" y="29"/>
                </a:cxn>
                <a:cxn ang="0">
                  <a:pos x="43" y="43"/>
                </a:cxn>
                <a:cxn ang="0">
                  <a:pos x="44" y="38"/>
                </a:cxn>
                <a:cxn ang="0">
                  <a:pos x="28" y="23"/>
                </a:cxn>
                <a:cxn ang="0">
                  <a:pos x="5" y="0"/>
                </a:cxn>
                <a:cxn ang="0">
                  <a:pos x="5" y="0"/>
                </a:cxn>
                <a:cxn ang="0">
                  <a:pos x="0" y="5"/>
                </a:cxn>
              </a:cxnLst>
              <a:rect l="0" t="0" r="r" b="b"/>
              <a:pathLst>
                <a:path w="44" h="43">
                  <a:moveTo>
                    <a:pt x="0" y="5"/>
                  </a:moveTo>
                  <a:lnTo>
                    <a:pt x="0" y="5"/>
                  </a:lnTo>
                  <a:lnTo>
                    <a:pt x="25" y="29"/>
                  </a:lnTo>
                  <a:lnTo>
                    <a:pt x="43" y="43"/>
                  </a:lnTo>
                  <a:lnTo>
                    <a:pt x="44" y="38"/>
                  </a:lnTo>
                  <a:lnTo>
                    <a:pt x="28" y="23"/>
                  </a:lnTo>
                  <a:lnTo>
                    <a:pt x="5" y="0"/>
                  </a:lnTo>
                  <a:lnTo>
                    <a:pt x="5" y="0"/>
                  </a:lnTo>
                  <a:lnTo>
                    <a:pt x="0" y="5"/>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42" name="Freeform 18"/>
            <p:cNvSpPr>
              <a:spLocks/>
            </p:cNvSpPr>
            <p:nvPr/>
          </p:nvSpPr>
          <p:spPr bwMode="auto">
            <a:xfrm>
              <a:off x="389" y="735"/>
              <a:ext cx="66" cy="91"/>
            </a:xfrm>
            <a:custGeom>
              <a:avLst/>
              <a:gdLst/>
              <a:ahLst/>
              <a:cxnLst>
                <a:cxn ang="0">
                  <a:pos x="0" y="4"/>
                </a:cxn>
                <a:cxn ang="0">
                  <a:pos x="0" y="4"/>
                </a:cxn>
                <a:cxn ang="0">
                  <a:pos x="13" y="27"/>
                </a:cxn>
                <a:cxn ang="0">
                  <a:pos x="27" y="45"/>
                </a:cxn>
                <a:cxn ang="0">
                  <a:pos x="35" y="61"/>
                </a:cxn>
                <a:cxn ang="0">
                  <a:pos x="45" y="70"/>
                </a:cxn>
                <a:cxn ang="0">
                  <a:pos x="54" y="83"/>
                </a:cxn>
                <a:cxn ang="0">
                  <a:pos x="61" y="90"/>
                </a:cxn>
                <a:cxn ang="0">
                  <a:pos x="66" y="85"/>
                </a:cxn>
                <a:cxn ang="0">
                  <a:pos x="59" y="78"/>
                </a:cxn>
                <a:cxn ang="0">
                  <a:pos x="48" y="65"/>
                </a:cxn>
                <a:cxn ang="0">
                  <a:pos x="40" y="56"/>
                </a:cxn>
                <a:cxn ang="0">
                  <a:pos x="30" y="43"/>
                </a:cxn>
                <a:cxn ang="0">
                  <a:pos x="18" y="25"/>
                </a:cxn>
                <a:cxn ang="0">
                  <a:pos x="5" y="0"/>
                </a:cxn>
                <a:cxn ang="0">
                  <a:pos x="5" y="0"/>
                </a:cxn>
                <a:cxn ang="0">
                  <a:pos x="0" y="4"/>
                </a:cxn>
              </a:cxnLst>
              <a:rect l="0" t="0" r="r" b="b"/>
              <a:pathLst>
                <a:path w="66" h="90">
                  <a:moveTo>
                    <a:pt x="0" y="4"/>
                  </a:moveTo>
                  <a:lnTo>
                    <a:pt x="0" y="4"/>
                  </a:lnTo>
                  <a:lnTo>
                    <a:pt x="13" y="27"/>
                  </a:lnTo>
                  <a:lnTo>
                    <a:pt x="27" y="45"/>
                  </a:lnTo>
                  <a:lnTo>
                    <a:pt x="35" y="61"/>
                  </a:lnTo>
                  <a:lnTo>
                    <a:pt x="45" y="70"/>
                  </a:lnTo>
                  <a:lnTo>
                    <a:pt x="54" y="83"/>
                  </a:lnTo>
                  <a:lnTo>
                    <a:pt x="61" y="90"/>
                  </a:lnTo>
                  <a:lnTo>
                    <a:pt x="66" y="85"/>
                  </a:lnTo>
                  <a:lnTo>
                    <a:pt x="59" y="78"/>
                  </a:lnTo>
                  <a:lnTo>
                    <a:pt x="48" y="65"/>
                  </a:lnTo>
                  <a:lnTo>
                    <a:pt x="40" y="56"/>
                  </a:lnTo>
                  <a:lnTo>
                    <a:pt x="30" y="43"/>
                  </a:lnTo>
                  <a:lnTo>
                    <a:pt x="18" y="25"/>
                  </a:lnTo>
                  <a:lnTo>
                    <a:pt x="5" y="0"/>
                  </a:lnTo>
                  <a:lnTo>
                    <a:pt x="5" y="0"/>
                  </a:lnTo>
                  <a:lnTo>
                    <a:pt x="0" y="4"/>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43" name="Freeform 19"/>
            <p:cNvSpPr>
              <a:spLocks/>
            </p:cNvSpPr>
            <p:nvPr/>
          </p:nvSpPr>
          <p:spPr bwMode="auto">
            <a:xfrm>
              <a:off x="290" y="565"/>
              <a:ext cx="104" cy="174"/>
            </a:xfrm>
            <a:custGeom>
              <a:avLst/>
              <a:gdLst/>
              <a:ahLst/>
              <a:cxnLst>
                <a:cxn ang="0">
                  <a:pos x="0" y="4"/>
                </a:cxn>
                <a:cxn ang="0">
                  <a:pos x="0" y="4"/>
                </a:cxn>
                <a:cxn ang="0">
                  <a:pos x="11" y="36"/>
                </a:cxn>
                <a:cxn ang="0">
                  <a:pos x="23" y="62"/>
                </a:cxn>
                <a:cxn ang="0">
                  <a:pos x="34" y="82"/>
                </a:cxn>
                <a:cxn ang="0">
                  <a:pos x="44" y="98"/>
                </a:cxn>
                <a:cxn ang="0">
                  <a:pos x="57" y="114"/>
                </a:cxn>
                <a:cxn ang="0">
                  <a:pos x="70" y="130"/>
                </a:cxn>
                <a:cxn ang="0">
                  <a:pos x="82" y="150"/>
                </a:cxn>
                <a:cxn ang="0">
                  <a:pos x="98" y="174"/>
                </a:cxn>
                <a:cxn ang="0">
                  <a:pos x="103" y="170"/>
                </a:cxn>
                <a:cxn ang="0">
                  <a:pos x="88" y="147"/>
                </a:cxn>
                <a:cxn ang="0">
                  <a:pos x="74" y="127"/>
                </a:cxn>
                <a:cxn ang="0">
                  <a:pos x="62" y="110"/>
                </a:cxn>
                <a:cxn ang="0">
                  <a:pos x="51" y="96"/>
                </a:cxn>
                <a:cxn ang="0">
                  <a:pos x="39" y="78"/>
                </a:cxn>
                <a:cxn ang="0">
                  <a:pos x="28" y="58"/>
                </a:cxn>
                <a:cxn ang="0">
                  <a:pos x="18" y="35"/>
                </a:cxn>
                <a:cxn ang="0">
                  <a:pos x="6" y="0"/>
                </a:cxn>
                <a:cxn ang="0">
                  <a:pos x="6" y="0"/>
                </a:cxn>
                <a:cxn ang="0">
                  <a:pos x="0" y="4"/>
                </a:cxn>
              </a:cxnLst>
              <a:rect l="0" t="0" r="r" b="b"/>
              <a:pathLst>
                <a:path w="103" h="174">
                  <a:moveTo>
                    <a:pt x="0" y="4"/>
                  </a:moveTo>
                  <a:lnTo>
                    <a:pt x="0" y="4"/>
                  </a:lnTo>
                  <a:lnTo>
                    <a:pt x="11" y="36"/>
                  </a:lnTo>
                  <a:lnTo>
                    <a:pt x="23" y="62"/>
                  </a:lnTo>
                  <a:lnTo>
                    <a:pt x="34" y="82"/>
                  </a:lnTo>
                  <a:lnTo>
                    <a:pt x="44" y="98"/>
                  </a:lnTo>
                  <a:lnTo>
                    <a:pt x="57" y="114"/>
                  </a:lnTo>
                  <a:lnTo>
                    <a:pt x="70" y="130"/>
                  </a:lnTo>
                  <a:lnTo>
                    <a:pt x="82" y="150"/>
                  </a:lnTo>
                  <a:lnTo>
                    <a:pt x="98" y="174"/>
                  </a:lnTo>
                  <a:lnTo>
                    <a:pt x="103" y="170"/>
                  </a:lnTo>
                  <a:lnTo>
                    <a:pt x="88" y="147"/>
                  </a:lnTo>
                  <a:lnTo>
                    <a:pt x="74" y="127"/>
                  </a:lnTo>
                  <a:lnTo>
                    <a:pt x="62" y="110"/>
                  </a:lnTo>
                  <a:lnTo>
                    <a:pt x="51" y="96"/>
                  </a:lnTo>
                  <a:lnTo>
                    <a:pt x="39" y="78"/>
                  </a:lnTo>
                  <a:lnTo>
                    <a:pt x="28" y="58"/>
                  </a:lnTo>
                  <a:lnTo>
                    <a:pt x="18" y="35"/>
                  </a:lnTo>
                  <a:lnTo>
                    <a:pt x="6" y="0"/>
                  </a:lnTo>
                  <a:lnTo>
                    <a:pt x="6" y="0"/>
                  </a:lnTo>
                  <a:lnTo>
                    <a:pt x="0" y="4"/>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44" name="Freeform 20"/>
            <p:cNvSpPr>
              <a:spLocks/>
            </p:cNvSpPr>
            <p:nvPr/>
          </p:nvSpPr>
          <p:spPr bwMode="auto">
            <a:xfrm>
              <a:off x="246" y="390"/>
              <a:ext cx="50" cy="180"/>
            </a:xfrm>
            <a:custGeom>
              <a:avLst/>
              <a:gdLst/>
              <a:ahLst/>
              <a:cxnLst>
                <a:cxn ang="0">
                  <a:pos x="0" y="0"/>
                </a:cxn>
                <a:cxn ang="0">
                  <a:pos x="1" y="0"/>
                </a:cxn>
                <a:cxn ang="0">
                  <a:pos x="8" y="42"/>
                </a:cxn>
                <a:cxn ang="0">
                  <a:pos x="14" y="76"/>
                </a:cxn>
                <a:cxn ang="0">
                  <a:pos x="26" y="120"/>
                </a:cxn>
                <a:cxn ang="0">
                  <a:pos x="44" y="181"/>
                </a:cxn>
                <a:cxn ang="0">
                  <a:pos x="50" y="177"/>
                </a:cxn>
                <a:cxn ang="0">
                  <a:pos x="31" y="118"/>
                </a:cxn>
                <a:cxn ang="0">
                  <a:pos x="21" y="76"/>
                </a:cxn>
                <a:cxn ang="0">
                  <a:pos x="13" y="40"/>
                </a:cxn>
                <a:cxn ang="0">
                  <a:pos x="8" y="0"/>
                </a:cxn>
                <a:cxn ang="0">
                  <a:pos x="8" y="0"/>
                </a:cxn>
                <a:cxn ang="0">
                  <a:pos x="0" y="0"/>
                </a:cxn>
              </a:cxnLst>
              <a:rect l="0" t="0" r="r" b="b"/>
              <a:pathLst>
                <a:path w="50" h="181">
                  <a:moveTo>
                    <a:pt x="0" y="0"/>
                  </a:moveTo>
                  <a:lnTo>
                    <a:pt x="1" y="0"/>
                  </a:lnTo>
                  <a:lnTo>
                    <a:pt x="8" y="42"/>
                  </a:lnTo>
                  <a:lnTo>
                    <a:pt x="14" y="76"/>
                  </a:lnTo>
                  <a:lnTo>
                    <a:pt x="26" y="120"/>
                  </a:lnTo>
                  <a:lnTo>
                    <a:pt x="44" y="181"/>
                  </a:lnTo>
                  <a:lnTo>
                    <a:pt x="50" y="177"/>
                  </a:lnTo>
                  <a:lnTo>
                    <a:pt x="31" y="118"/>
                  </a:lnTo>
                  <a:lnTo>
                    <a:pt x="21" y="76"/>
                  </a:lnTo>
                  <a:lnTo>
                    <a:pt x="13" y="40"/>
                  </a:lnTo>
                  <a:lnTo>
                    <a:pt x="8" y="0"/>
                  </a:lnTo>
                  <a:lnTo>
                    <a:pt x="8" y="0"/>
                  </a:lnTo>
                  <a:lnTo>
                    <a:pt x="0" y="0"/>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45" name="Freeform 21"/>
            <p:cNvSpPr>
              <a:spLocks/>
            </p:cNvSpPr>
            <p:nvPr/>
          </p:nvSpPr>
          <p:spPr bwMode="auto">
            <a:xfrm>
              <a:off x="241" y="240"/>
              <a:ext cx="12" cy="149"/>
            </a:xfrm>
            <a:custGeom>
              <a:avLst/>
              <a:gdLst/>
              <a:ahLst/>
              <a:cxnLst>
                <a:cxn ang="0">
                  <a:pos x="4" y="0"/>
                </a:cxn>
                <a:cxn ang="0">
                  <a:pos x="0" y="6"/>
                </a:cxn>
                <a:cxn ang="0">
                  <a:pos x="0" y="19"/>
                </a:cxn>
                <a:cxn ang="0">
                  <a:pos x="0" y="56"/>
                </a:cxn>
                <a:cxn ang="0">
                  <a:pos x="2" y="103"/>
                </a:cxn>
                <a:cxn ang="0">
                  <a:pos x="4" y="148"/>
                </a:cxn>
                <a:cxn ang="0">
                  <a:pos x="12" y="148"/>
                </a:cxn>
                <a:cxn ang="0">
                  <a:pos x="7" y="103"/>
                </a:cxn>
                <a:cxn ang="0">
                  <a:pos x="5" y="56"/>
                </a:cxn>
                <a:cxn ang="0">
                  <a:pos x="5" y="19"/>
                </a:cxn>
                <a:cxn ang="0">
                  <a:pos x="5" y="6"/>
                </a:cxn>
                <a:cxn ang="0">
                  <a:pos x="4" y="8"/>
                </a:cxn>
                <a:cxn ang="0">
                  <a:pos x="4" y="0"/>
                </a:cxn>
                <a:cxn ang="0">
                  <a:pos x="0" y="0"/>
                </a:cxn>
                <a:cxn ang="0">
                  <a:pos x="0" y="6"/>
                </a:cxn>
                <a:cxn ang="0">
                  <a:pos x="4" y="0"/>
                </a:cxn>
              </a:cxnLst>
              <a:rect l="0" t="0" r="r" b="b"/>
              <a:pathLst>
                <a:path w="12" h="148">
                  <a:moveTo>
                    <a:pt x="4" y="0"/>
                  </a:moveTo>
                  <a:lnTo>
                    <a:pt x="0" y="6"/>
                  </a:lnTo>
                  <a:lnTo>
                    <a:pt x="0" y="19"/>
                  </a:lnTo>
                  <a:lnTo>
                    <a:pt x="0" y="56"/>
                  </a:lnTo>
                  <a:lnTo>
                    <a:pt x="2" y="103"/>
                  </a:lnTo>
                  <a:lnTo>
                    <a:pt x="4" y="148"/>
                  </a:lnTo>
                  <a:lnTo>
                    <a:pt x="12" y="148"/>
                  </a:lnTo>
                  <a:lnTo>
                    <a:pt x="7" y="103"/>
                  </a:lnTo>
                  <a:lnTo>
                    <a:pt x="5" y="56"/>
                  </a:lnTo>
                  <a:lnTo>
                    <a:pt x="5" y="19"/>
                  </a:lnTo>
                  <a:lnTo>
                    <a:pt x="5" y="6"/>
                  </a:lnTo>
                  <a:lnTo>
                    <a:pt x="4" y="8"/>
                  </a:lnTo>
                  <a:lnTo>
                    <a:pt x="4" y="0"/>
                  </a:lnTo>
                  <a:lnTo>
                    <a:pt x="0" y="0"/>
                  </a:lnTo>
                  <a:lnTo>
                    <a:pt x="0" y="6"/>
                  </a:lnTo>
                  <a:lnTo>
                    <a:pt x="4" y="0"/>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46" name="Freeform 22"/>
            <p:cNvSpPr>
              <a:spLocks/>
            </p:cNvSpPr>
            <p:nvPr/>
          </p:nvSpPr>
          <p:spPr bwMode="auto">
            <a:xfrm>
              <a:off x="146" y="197"/>
              <a:ext cx="514" cy="654"/>
            </a:xfrm>
            <a:custGeom>
              <a:avLst/>
              <a:gdLst/>
              <a:ahLst/>
              <a:cxnLst>
                <a:cxn ang="0">
                  <a:pos x="510" y="2"/>
                </a:cxn>
                <a:cxn ang="0">
                  <a:pos x="511" y="0"/>
                </a:cxn>
                <a:cxn ang="0">
                  <a:pos x="513" y="2"/>
                </a:cxn>
                <a:cxn ang="0">
                  <a:pos x="513" y="17"/>
                </a:cxn>
                <a:cxn ang="0">
                  <a:pos x="508" y="60"/>
                </a:cxn>
                <a:cxn ang="0">
                  <a:pos x="506" y="105"/>
                </a:cxn>
                <a:cxn ang="0">
                  <a:pos x="503" y="141"/>
                </a:cxn>
                <a:cxn ang="0">
                  <a:pos x="498" y="181"/>
                </a:cxn>
                <a:cxn ang="0">
                  <a:pos x="492" y="215"/>
                </a:cxn>
                <a:cxn ang="0">
                  <a:pos x="485" y="249"/>
                </a:cxn>
                <a:cxn ang="0">
                  <a:pos x="475" y="287"/>
                </a:cxn>
                <a:cxn ang="0">
                  <a:pos x="464" y="338"/>
                </a:cxn>
                <a:cxn ang="0">
                  <a:pos x="441" y="408"/>
                </a:cxn>
                <a:cxn ang="0">
                  <a:pos x="421" y="455"/>
                </a:cxn>
                <a:cxn ang="0">
                  <a:pos x="396" y="504"/>
                </a:cxn>
                <a:cxn ang="0">
                  <a:pos x="359" y="556"/>
                </a:cxn>
                <a:cxn ang="0">
                  <a:pos x="316" y="605"/>
                </a:cxn>
                <a:cxn ang="0">
                  <a:pos x="280" y="641"/>
                </a:cxn>
                <a:cxn ang="0">
                  <a:pos x="269" y="652"/>
                </a:cxn>
                <a:cxn ang="0">
                  <a:pos x="265" y="655"/>
                </a:cxn>
                <a:cxn ang="0">
                  <a:pos x="259" y="650"/>
                </a:cxn>
                <a:cxn ang="0">
                  <a:pos x="247" y="641"/>
                </a:cxn>
                <a:cxn ang="0">
                  <a:pos x="226" y="625"/>
                </a:cxn>
                <a:cxn ang="0">
                  <a:pos x="218" y="616"/>
                </a:cxn>
                <a:cxn ang="0">
                  <a:pos x="206" y="600"/>
                </a:cxn>
                <a:cxn ang="0">
                  <a:pos x="185" y="576"/>
                </a:cxn>
                <a:cxn ang="0">
                  <a:pos x="160" y="538"/>
                </a:cxn>
                <a:cxn ang="0">
                  <a:pos x="116" y="462"/>
                </a:cxn>
                <a:cxn ang="0">
                  <a:pos x="82" y="390"/>
                </a:cxn>
                <a:cxn ang="0">
                  <a:pos x="65" y="349"/>
                </a:cxn>
                <a:cxn ang="0">
                  <a:pos x="47" y="293"/>
                </a:cxn>
                <a:cxn ang="0">
                  <a:pos x="24" y="206"/>
                </a:cxn>
                <a:cxn ang="0">
                  <a:pos x="11" y="132"/>
                </a:cxn>
                <a:cxn ang="0">
                  <a:pos x="5" y="82"/>
                </a:cxn>
                <a:cxn ang="0">
                  <a:pos x="1" y="35"/>
                </a:cxn>
                <a:cxn ang="0">
                  <a:pos x="0" y="11"/>
                </a:cxn>
                <a:cxn ang="0">
                  <a:pos x="1" y="2"/>
                </a:cxn>
              </a:cxnLst>
              <a:rect l="0" t="0" r="r" b="b"/>
              <a:pathLst>
                <a:path w="514" h="655">
                  <a:moveTo>
                    <a:pt x="1" y="2"/>
                  </a:moveTo>
                  <a:lnTo>
                    <a:pt x="510" y="2"/>
                  </a:lnTo>
                  <a:lnTo>
                    <a:pt x="511" y="2"/>
                  </a:lnTo>
                  <a:lnTo>
                    <a:pt x="511" y="0"/>
                  </a:lnTo>
                  <a:lnTo>
                    <a:pt x="513" y="0"/>
                  </a:lnTo>
                  <a:lnTo>
                    <a:pt x="513" y="2"/>
                  </a:lnTo>
                  <a:lnTo>
                    <a:pt x="514" y="8"/>
                  </a:lnTo>
                  <a:lnTo>
                    <a:pt x="513" y="17"/>
                  </a:lnTo>
                  <a:lnTo>
                    <a:pt x="511" y="29"/>
                  </a:lnTo>
                  <a:lnTo>
                    <a:pt x="508" y="60"/>
                  </a:lnTo>
                  <a:lnTo>
                    <a:pt x="508" y="89"/>
                  </a:lnTo>
                  <a:lnTo>
                    <a:pt x="506" y="105"/>
                  </a:lnTo>
                  <a:lnTo>
                    <a:pt x="505" y="121"/>
                  </a:lnTo>
                  <a:lnTo>
                    <a:pt x="503" y="141"/>
                  </a:lnTo>
                  <a:lnTo>
                    <a:pt x="500" y="161"/>
                  </a:lnTo>
                  <a:lnTo>
                    <a:pt x="498" y="181"/>
                  </a:lnTo>
                  <a:lnTo>
                    <a:pt x="495" y="199"/>
                  </a:lnTo>
                  <a:lnTo>
                    <a:pt x="492" y="215"/>
                  </a:lnTo>
                  <a:lnTo>
                    <a:pt x="490" y="231"/>
                  </a:lnTo>
                  <a:lnTo>
                    <a:pt x="485" y="249"/>
                  </a:lnTo>
                  <a:lnTo>
                    <a:pt x="480" y="267"/>
                  </a:lnTo>
                  <a:lnTo>
                    <a:pt x="475" y="287"/>
                  </a:lnTo>
                  <a:lnTo>
                    <a:pt x="469" y="311"/>
                  </a:lnTo>
                  <a:lnTo>
                    <a:pt x="464" y="338"/>
                  </a:lnTo>
                  <a:lnTo>
                    <a:pt x="455" y="361"/>
                  </a:lnTo>
                  <a:lnTo>
                    <a:pt x="441" y="408"/>
                  </a:lnTo>
                  <a:lnTo>
                    <a:pt x="433" y="432"/>
                  </a:lnTo>
                  <a:lnTo>
                    <a:pt x="421" y="455"/>
                  </a:lnTo>
                  <a:lnTo>
                    <a:pt x="410" y="479"/>
                  </a:lnTo>
                  <a:lnTo>
                    <a:pt x="396" y="504"/>
                  </a:lnTo>
                  <a:lnTo>
                    <a:pt x="380" y="529"/>
                  </a:lnTo>
                  <a:lnTo>
                    <a:pt x="359" y="556"/>
                  </a:lnTo>
                  <a:lnTo>
                    <a:pt x="337" y="581"/>
                  </a:lnTo>
                  <a:lnTo>
                    <a:pt x="316" y="605"/>
                  </a:lnTo>
                  <a:lnTo>
                    <a:pt x="295" y="625"/>
                  </a:lnTo>
                  <a:lnTo>
                    <a:pt x="280" y="641"/>
                  </a:lnTo>
                  <a:lnTo>
                    <a:pt x="273" y="646"/>
                  </a:lnTo>
                  <a:lnTo>
                    <a:pt x="269" y="652"/>
                  </a:lnTo>
                  <a:lnTo>
                    <a:pt x="267" y="654"/>
                  </a:lnTo>
                  <a:lnTo>
                    <a:pt x="265" y="655"/>
                  </a:lnTo>
                  <a:lnTo>
                    <a:pt x="264" y="654"/>
                  </a:lnTo>
                  <a:lnTo>
                    <a:pt x="259" y="650"/>
                  </a:lnTo>
                  <a:lnTo>
                    <a:pt x="254" y="646"/>
                  </a:lnTo>
                  <a:lnTo>
                    <a:pt x="247" y="641"/>
                  </a:lnTo>
                  <a:lnTo>
                    <a:pt x="232" y="630"/>
                  </a:lnTo>
                  <a:lnTo>
                    <a:pt x="226" y="625"/>
                  </a:lnTo>
                  <a:lnTo>
                    <a:pt x="223" y="619"/>
                  </a:lnTo>
                  <a:lnTo>
                    <a:pt x="218" y="616"/>
                  </a:lnTo>
                  <a:lnTo>
                    <a:pt x="213" y="609"/>
                  </a:lnTo>
                  <a:lnTo>
                    <a:pt x="206" y="600"/>
                  </a:lnTo>
                  <a:lnTo>
                    <a:pt x="196" y="589"/>
                  </a:lnTo>
                  <a:lnTo>
                    <a:pt x="185" y="576"/>
                  </a:lnTo>
                  <a:lnTo>
                    <a:pt x="173" y="558"/>
                  </a:lnTo>
                  <a:lnTo>
                    <a:pt x="160" y="538"/>
                  </a:lnTo>
                  <a:lnTo>
                    <a:pt x="144" y="515"/>
                  </a:lnTo>
                  <a:lnTo>
                    <a:pt x="116" y="462"/>
                  </a:lnTo>
                  <a:lnTo>
                    <a:pt x="91" y="414"/>
                  </a:lnTo>
                  <a:lnTo>
                    <a:pt x="82" y="390"/>
                  </a:lnTo>
                  <a:lnTo>
                    <a:pt x="72" y="369"/>
                  </a:lnTo>
                  <a:lnTo>
                    <a:pt x="65" y="349"/>
                  </a:lnTo>
                  <a:lnTo>
                    <a:pt x="57" y="331"/>
                  </a:lnTo>
                  <a:lnTo>
                    <a:pt x="47" y="293"/>
                  </a:lnTo>
                  <a:lnTo>
                    <a:pt x="36" y="251"/>
                  </a:lnTo>
                  <a:lnTo>
                    <a:pt x="24" y="206"/>
                  </a:lnTo>
                  <a:lnTo>
                    <a:pt x="16" y="157"/>
                  </a:lnTo>
                  <a:lnTo>
                    <a:pt x="11" y="132"/>
                  </a:lnTo>
                  <a:lnTo>
                    <a:pt x="8" y="107"/>
                  </a:lnTo>
                  <a:lnTo>
                    <a:pt x="5" y="82"/>
                  </a:lnTo>
                  <a:lnTo>
                    <a:pt x="3" y="56"/>
                  </a:lnTo>
                  <a:lnTo>
                    <a:pt x="1" y="35"/>
                  </a:lnTo>
                  <a:lnTo>
                    <a:pt x="0" y="17"/>
                  </a:lnTo>
                  <a:lnTo>
                    <a:pt x="0" y="11"/>
                  </a:lnTo>
                  <a:lnTo>
                    <a:pt x="0" y="6"/>
                  </a:lnTo>
                  <a:lnTo>
                    <a:pt x="1" y="2"/>
                  </a:lnTo>
                  <a:lnTo>
                    <a:pt x="1" y="2"/>
                  </a:lnTo>
                  <a:close/>
                </a:path>
              </a:pathLst>
            </a:custGeom>
            <a:solidFill>
              <a:srgbClr val="FFFFFF"/>
            </a:solidFill>
            <a:ln w="9525">
              <a:noFill/>
              <a:round/>
              <a:headEnd/>
              <a:tailEnd/>
            </a:ln>
          </p:spPr>
          <p:txBody>
            <a:bodyPr/>
            <a:lstStyle/>
            <a:p>
              <a:pPr>
                <a:buClr>
                  <a:srgbClr val="000000"/>
                </a:buClr>
                <a:defRPr/>
              </a:pPr>
              <a:endParaRPr lang="en-US">
                <a:solidFill>
                  <a:srgbClr val="000000"/>
                </a:solidFill>
              </a:endParaRPr>
            </a:p>
          </p:txBody>
        </p:sp>
        <p:sp>
          <p:nvSpPr>
            <p:cNvPr id="1047" name="Freeform 23"/>
            <p:cNvSpPr>
              <a:spLocks/>
            </p:cNvSpPr>
            <p:nvPr/>
          </p:nvSpPr>
          <p:spPr bwMode="auto">
            <a:xfrm>
              <a:off x="148" y="199"/>
              <a:ext cx="184" cy="174"/>
            </a:xfrm>
            <a:custGeom>
              <a:avLst/>
              <a:gdLst/>
              <a:ahLst/>
              <a:cxnLst>
                <a:cxn ang="0">
                  <a:pos x="17" y="0"/>
                </a:cxn>
                <a:cxn ang="0">
                  <a:pos x="184" y="0"/>
                </a:cxn>
                <a:cxn ang="0">
                  <a:pos x="182" y="175"/>
                </a:cxn>
                <a:cxn ang="0">
                  <a:pos x="15" y="175"/>
                </a:cxn>
                <a:cxn ang="0">
                  <a:pos x="15" y="175"/>
                </a:cxn>
                <a:cxn ang="0">
                  <a:pos x="17" y="175"/>
                </a:cxn>
                <a:cxn ang="0">
                  <a:pos x="18" y="172"/>
                </a:cxn>
                <a:cxn ang="0">
                  <a:pos x="17" y="168"/>
                </a:cxn>
                <a:cxn ang="0">
                  <a:pos x="15" y="161"/>
                </a:cxn>
                <a:cxn ang="0">
                  <a:pos x="15" y="157"/>
                </a:cxn>
                <a:cxn ang="0">
                  <a:pos x="15" y="154"/>
                </a:cxn>
                <a:cxn ang="0">
                  <a:pos x="15" y="148"/>
                </a:cxn>
                <a:cxn ang="0">
                  <a:pos x="13" y="139"/>
                </a:cxn>
                <a:cxn ang="0">
                  <a:pos x="12" y="132"/>
                </a:cxn>
                <a:cxn ang="0">
                  <a:pos x="10" y="123"/>
                </a:cxn>
                <a:cxn ang="0">
                  <a:pos x="8" y="112"/>
                </a:cxn>
                <a:cxn ang="0">
                  <a:pos x="8" y="103"/>
                </a:cxn>
                <a:cxn ang="0">
                  <a:pos x="7" y="94"/>
                </a:cxn>
                <a:cxn ang="0">
                  <a:pos x="5" y="85"/>
                </a:cxn>
                <a:cxn ang="0">
                  <a:pos x="2" y="65"/>
                </a:cxn>
                <a:cxn ang="0">
                  <a:pos x="2" y="45"/>
                </a:cxn>
                <a:cxn ang="0">
                  <a:pos x="2" y="40"/>
                </a:cxn>
                <a:cxn ang="0">
                  <a:pos x="2" y="33"/>
                </a:cxn>
                <a:cxn ang="0">
                  <a:pos x="2" y="20"/>
                </a:cxn>
                <a:cxn ang="0">
                  <a:pos x="0" y="11"/>
                </a:cxn>
                <a:cxn ang="0">
                  <a:pos x="0" y="6"/>
                </a:cxn>
                <a:cxn ang="0">
                  <a:pos x="0" y="2"/>
                </a:cxn>
                <a:cxn ang="0">
                  <a:pos x="0" y="0"/>
                </a:cxn>
                <a:cxn ang="0">
                  <a:pos x="17" y="0"/>
                </a:cxn>
              </a:cxnLst>
              <a:rect l="0" t="0" r="r" b="b"/>
              <a:pathLst>
                <a:path w="184" h="175">
                  <a:moveTo>
                    <a:pt x="17" y="0"/>
                  </a:moveTo>
                  <a:lnTo>
                    <a:pt x="184" y="0"/>
                  </a:lnTo>
                  <a:lnTo>
                    <a:pt x="182" y="175"/>
                  </a:lnTo>
                  <a:lnTo>
                    <a:pt x="15" y="175"/>
                  </a:lnTo>
                  <a:lnTo>
                    <a:pt x="15" y="175"/>
                  </a:lnTo>
                  <a:lnTo>
                    <a:pt x="17" y="175"/>
                  </a:lnTo>
                  <a:lnTo>
                    <a:pt x="18" y="172"/>
                  </a:lnTo>
                  <a:lnTo>
                    <a:pt x="17" y="168"/>
                  </a:lnTo>
                  <a:lnTo>
                    <a:pt x="15" y="161"/>
                  </a:lnTo>
                  <a:lnTo>
                    <a:pt x="15" y="157"/>
                  </a:lnTo>
                  <a:lnTo>
                    <a:pt x="15" y="154"/>
                  </a:lnTo>
                  <a:lnTo>
                    <a:pt x="15" y="148"/>
                  </a:lnTo>
                  <a:lnTo>
                    <a:pt x="13" y="139"/>
                  </a:lnTo>
                  <a:lnTo>
                    <a:pt x="12" y="132"/>
                  </a:lnTo>
                  <a:lnTo>
                    <a:pt x="10" y="123"/>
                  </a:lnTo>
                  <a:lnTo>
                    <a:pt x="8" y="112"/>
                  </a:lnTo>
                  <a:lnTo>
                    <a:pt x="8" y="103"/>
                  </a:lnTo>
                  <a:lnTo>
                    <a:pt x="7" y="94"/>
                  </a:lnTo>
                  <a:lnTo>
                    <a:pt x="5" y="85"/>
                  </a:lnTo>
                  <a:lnTo>
                    <a:pt x="2" y="65"/>
                  </a:lnTo>
                  <a:lnTo>
                    <a:pt x="2" y="45"/>
                  </a:lnTo>
                  <a:lnTo>
                    <a:pt x="2" y="40"/>
                  </a:lnTo>
                  <a:lnTo>
                    <a:pt x="2" y="33"/>
                  </a:lnTo>
                  <a:lnTo>
                    <a:pt x="2" y="20"/>
                  </a:lnTo>
                  <a:lnTo>
                    <a:pt x="0" y="11"/>
                  </a:lnTo>
                  <a:lnTo>
                    <a:pt x="0" y="6"/>
                  </a:lnTo>
                  <a:lnTo>
                    <a:pt x="0" y="2"/>
                  </a:lnTo>
                  <a:lnTo>
                    <a:pt x="0" y="0"/>
                  </a:lnTo>
                  <a:lnTo>
                    <a:pt x="17" y="0"/>
                  </a:lnTo>
                  <a:close/>
                </a:path>
              </a:pathLst>
            </a:custGeom>
            <a:solidFill>
              <a:srgbClr val="61BFF3"/>
            </a:solidFill>
            <a:ln w="9525">
              <a:noFill/>
              <a:round/>
              <a:headEnd/>
              <a:tailEnd/>
            </a:ln>
          </p:spPr>
          <p:txBody>
            <a:bodyPr/>
            <a:lstStyle/>
            <a:p>
              <a:pPr>
                <a:buClr>
                  <a:srgbClr val="000000"/>
                </a:buClr>
                <a:defRPr/>
              </a:pPr>
              <a:endParaRPr lang="en-US">
                <a:solidFill>
                  <a:srgbClr val="000000"/>
                </a:solidFill>
              </a:endParaRPr>
            </a:p>
          </p:txBody>
        </p:sp>
        <p:sp>
          <p:nvSpPr>
            <p:cNvPr id="1048" name="Freeform 24"/>
            <p:cNvSpPr>
              <a:spLocks/>
            </p:cNvSpPr>
            <p:nvPr/>
          </p:nvSpPr>
          <p:spPr bwMode="auto">
            <a:xfrm>
              <a:off x="160" y="206"/>
              <a:ext cx="59" cy="89"/>
            </a:xfrm>
            <a:custGeom>
              <a:avLst/>
              <a:gdLst/>
              <a:ahLst/>
              <a:cxnLst>
                <a:cxn ang="0">
                  <a:pos x="20" y="25"/>
                </a:cxn>
                <a:cxn ang="0">
                  <a:pos x="22" y="24"/>
                </a:cxn>
                <a:cxn ang="0">
                  <a:pos x="20" y="18"/>
                </a:cxn>
                <a:cxn ang="0">
                  <a:pos x="20" y="15"/>
                </a:cxn>
                <a:cxn ang="0">
                  <a:pos x="25" y="13"/>
                </a:cxn>
                <a:cxn ang="0">
                  <a:pos x="23" y="11"/>
                </a:cxn>
                <a:cxn ang="0">
                  <a:pos x="27" y="7"/>
                </a:cxn>
                <a:cxn ang="0">
                  <a:pos x="30" y="6"/>
                </a:cxn>
                <a:cxn ang="0">
                  <a:pos x="33" y="4"/>
                </a:cxn>
                <a:cxn ang="0">
                  <a:pos x="40" y="2"/>
                </a:cxn>
                <a:cxn ang="0">
                  <a:pos x="41" y="4"/>
                </a:cxn>
                <a:cxn ang="0">
                  <a:pos x="41" y="7"/>
                </a:cxn>
                <a:cxn ang="0">
                  <a:pos x="41" y="9"/>
                </a:cxn>
                <a:cxn ang="0">
                  <a:pos x="43" y="27"/>
                </a:cxn>
                <a:cxn ang="0">
                  <a:pos x="38" y="33"/>
                </a:cxn>
                <a:cxn ang="0">
                  <a:pos x="33" y="34"/>
                </a:cxn>
                <a:cxn ang="0">
                  <a:pos x="33" y="42"/>
                </a:cxn>
                <a:cxn ang="0">
                  <a:pos x="36" y="45"/>
                </a:cxn>
                <a:cxn ang="0">
                  <a:pos x="38" y="54"/>
                </a:cxn>
                <a:cxn ang="0">
                  <a:pos x="41" y="33"/>
                </a:cxn>
                <a:cxn ang="0">
                  <a:pos x="43" y="31"/>
                </a:cxn>
                <a:cxn ang="0">
                  <a:pos x="46" y="31"/>
                </a:cxn>
                <a:cxn ang="0">
                  <a:pos x="51" y="31"/>
                </a:cxn>
                <a:cxn ang="0">
                  <a:pos x="58" y="38"/>
                </a:cxn>
                <a:cxn ang="0">
                  <a:pos x="51" y="40"/>
                </a:cxn>
                <a:cxn ang="0">
                  <a:pos x="46" y="34"/>
                </a:cxn>
                <a:cxn ang="0">
                  <a:pos x="43" y="34"/>
                </a:cxn>
                <a:cxn ang="0">
                  <a:pos x="41" y="36"/>
                </a:cxn>
                <a:cxn ang="0">
                  <a:pos x="43" y="40"/>
                </a:cxn>
                <a:cxn ang="0">
                  <a:pos x="43" y="51"/>
                </a:cxn>
                <a:cxn ang="0">
                  <a:pos x="36" y="62"/>
                </a:cxn>
                <a:cxn ang="0">
                  <a:pos x="40" y="81"/>
                </a:cxn>
                <a:cxn ang="0">
                  <a:pos x="33" y="89"/>
                </a:cxn>
                <a:cxn ang="0">
                  <a:pos x="23" y="83"/>
                </a:cxn>
                <a:cxn ang="0">
                  <a:pos x="23" y="78"/>
                </a:cxn>
                <a:cxn ang="0">
                  <a:pos x="30" y="76"/>
                </a:cxn>
                <a:cxn ang="0">
                  <a:pos x="30" y="72"/>
                </a:cxn>
                <a:cxn ang="0">
                  <a:pos x="23" y="72"/>
                </a:cxn>
                <a:cxn ang="0">
                  <a:pos x="12" y="65"/>
                </a:cxn>
                <a:cxn ang="0">
                  <a:pos x="9" y="58"/>
                </a:cxn>
                <a:cxn ang="0">
                  <a:pos x="12" y="54"/>
                </a:cxn>
                <a:cxn ang="0">
                  <a:pos x="15" y="53"/>
                </a:cxn>
                <a:cxn ang="0">
                  <a:pos x="18" y="60"/>
                </a:cxn>
                <a:cxn ang="0">
                  <a:pos x="20" y="60"/>
                </a:cxn>
                <a:cxn ang="0">
                  <a:pos x="18" y="51"/>
                </a:cxn>
                <a:cxn ang="0">
                  <a:pos x="23" y="51"/>
                </a:cxn>
                <a:cxn ang="0">
                  <a:pos x="23" y="47"/>
                </a:cxn>
                <a:cxn ang="0">
                  <a:pos x="17" y="47"/>
                </a:cxn>
                <a:cxn ang="0">
                  <a:pos x="0" y="43"/>
                </a:cxn>
                <a:cxn ang="0">
                  <a:pos x="4" y="31"/>
                </a:cxn>
                <a:cxn ang="0">
                  <a:pos x="7" y="34"/>
                </a:cxn>
                <a:cxn ang="0">
                  <a:pos x="10" y="40"/>
                </a:cxn>
                <a:cxn ang="0">
                  <a:pos x="15" y="38"/>
                </a:cxn>
                <a:cxn ang="0">
                  <a:pos x="14" y="34"/>
                </a:cxn>
                <a:cxn ang="0">
                  <a:pos x="10" y="31"/>
                </a:cxn>
                <a:cxn ang="0">
                  <a:pos x="7" y="25"/>
                </a:cxn>
                <a:cxn ang="0">
                  <a:pos x="5" y="20"/>
                </a:cxn>
                <a:cxn ang="0">
                  <a:pos x="7" y="15"/>
                </a:cxn>
                <a:cxn ang="0">
                  <a:pos x="12" y="15"/>
                </a:cxn>
                <a:cxn ang="0">
                  <a:pos x="15" y="24"/>
                </a:cxn>
              </a:cxnLst>
              <a:rect l="0" t="0" r="r" b="b"/>
              <a:pathLst>
                <a:path w="58" h="89">
                  <a:moveTo>
                    <a:pt x="15" y="24"/>
                  </a:moveTo>
                  <a:lnTo>
                    <a:pt x="15" y="24"/>
                  </a:lnTo>
                  <a:lnTo>
                    <a:pt x="15" y="25"/>
                  </a:lnTo>
                  <a:lnTo>
                    <a:pt x="15" y="25"/>
                  </a:lnTo>
                  <a:lnTo>
                    <a:pt x="15" y="25"/>
                  </a:lnTo>
                  <a:lnTo>
                    <a:pt x="15" y="25"/>
                  </a:lnTo>
                  <a:lnTo>
                    <a:pt x="15" y="25"/>
                  </a:lnTo>
                  <a:lnTo>
                    <a:pt x="15" y="25"/>
                  </a:lnTo>
                  <a:lnTo>
                    <a:pt x="17" y="25"/>
                  </a:lnTo>
                  <a:lnTo>
                    <a:pt x="20" y="25"/>
                  </a:lnTo>
                  <a:lnTo>
                    <a:pt x="20" y="25"/>
                  </a:lnTo>
                  <a:lnTo>
                    <a:pt x="20" y="25"/>
                  </a:lnTo>
                  <a:lnTo>
                    <a:pt x="20" y="25"/>
                  </a:lnTo>
                  <a:lnTo>
                    <a:pt x="20" y="25"/>
                  </a:lnTo>
                  <a:lnTo>
                    <a:pt x="20" y="25"/>
                  </a:lnTo>
                  <a:lnTo>
                    <a:pt x="20" y="25"/>
                  </a:lnTo>
                  <a:lnTo>
                    <a:pt x="20" y="24"/>
                  </a:lnTo>
                  <a:lnTo>
                    <a:pt x="22" y="24"/>
                  </a:lnTo>
                  <a:lnTo>
                    <a:pt x="22" y="24"/>
                  </a:lnTo>
                  <a:lnTo>
                    <a:pt x="22" y="24"/>
                  </a:lnTo>
                  <a:lnTo>
                    <a:pt x="22" y="24"/>
                  </a:lnTo>
                  <a:lnTo>
                    <a:pt x="22" y="24"/>
                  </a:lnTo>
                  <a:lnTo>
                    <a:pt x="22" y="24"/>
                  </a:lnTo>
                  <a:lnTo>
                    <a:pt x="22" y="24"/>
                  </a:lnTo>
                  <a:lnTo>
                    <a:pt x="22" y="20"/>
                  </a:lnTo>
                  <a:lnTo>
                    <a:pt x="22" y="20"/>
                  </a:lnTo>
                  <a:lnTo>
                    <a:pt x="22" y="20"/>
                  </a:lnTo>
                  <a:lnTo>
                    <a:pt x="22" y="20"/>
                  </a:lnTo>
                  <a:lnTo>
                    <a:pt x="22" y="20"/>
                  </a:lnTo>
                  <a:lnTo>
                    <a:pt x="22" y="20"/>
                  </a:lnTo>
                  <a:lnTo>
                    <a:pt x="22" y="20"/>
                  </a:lnTo>
                  <a:lnTo>
                    <a:pt x="20" y="20"/>
                  </a:lnTo>
                  <a:lnTo>
                    <a:pt x="20" y="18"/>
                  </a:lnTo>
                  <a:lnTo>
                    <a:pt x="20" y="18"/>
                  </a:lnTo>
                  <a:lnTo>
                    <a:pt x="20" y="18"/>
                  </a:lnTo>
                  <a:lnTo>
                    <a:pt x="20" y="18"/>
                  </a:lnTo>
                  <a:lnTo>
                    <a:pt x="20" y="18"/>
                  </a:lnTo>
                  <a:lnTo>
                    <a:pt x="20" y="18"/>
                  </a:lnTo>
                  <a:lnTo>
                    <a:pt x="20" y="18"/>
                  </a:lnTo>
                  <a:lnTo>
                    <a:pt x="20" y="16"/>
                  </a:lnTo>
                  <a:lnTo>
                    <a:pt x="18" y="16"/>
                  </a:lnTo>
                  <a:lnTo>
                    <a:pt x="18" y="16"/>
                  </a:lnTo>
                  <a:lnTo>
                    <a:pt x="20" y="16"/>
                  </a:lnTo>
                  <a:lnTo>
                    <a:pt x="20" y="15"/>
                  </a:lnTo>
                  <a:lnTo>
                    <a:pt x="22" y="15"/>
                  </a:lnTo>
                  <a:lnTo>
                    <a:pt x="23" y="15"/>
                  </a:lnTo>
                  <a:lnTo>
                    <a:pt x="23" y="15"/>
                  </a:lnTo>
                  <a:lnTo>
                    <a:pt x="25" y="15"/>
                  </a:lnTo>
                  <a:lnTo>
                    <a:pt x="25" y="15"/>
                  </a:lnTo>
                  <a:lnTo>
                    <a:pt x="25" y="15"/>
                  </a:lnTo>
                  <a:lnTo>
                    <a:pt x="25" y="15"/>
                  </a:lnTo>
                  <a:lnTo>
                    <a:pt x="25" y="15"/>
                  </a:lnTo>
                  <a:lnTo>
                    <a:pt x="25" y="15"/>
                  </a:lnTo>
                  <a:lnTo>
                    <a:pt x="25" y="13"/>
                  </a:lnTo>
                  <a:lnTo>
                    <a:pt x="25" y="13"/>
                  </a:lnTo>
                  <a:lnTo>
                    <a:pt x="25" y="13"/>
                  </a:lnTo>
                  <a:lnTo>
                    <a:pt x="23" y="13"/>
                  </a:lnTo>
                  <a:lnTo>
                    <a:pt x="23" y="13"/>
                  </a:lnTo>
                  <a:lnTo>
                    <a:pt x="23" y="13"/>
                  </a:lnTo>
                  <a:lnTo>
                    <a:pt x="23" y="11"/>
                  </a:lnTo>
                  <a:lnTo>
                    <a:pt x="23" y="11"/>
                  </a:lnTo>
                  <a:lnTo>
                    <a:pt x="23" y="11"/>
                  </a:lnTo>
                  <a:lnTo>
                    <a:pt x="23" y="11"/>
                  </a:lnTo>
                  <a:lnTo>
                    <a:pt x="23" y="11"/>
                  </a:lnTo>
                  <a:lnTo>
                    <a:pt x="23" y="11"/>
                  </a:lnTo>
                  <a:lnTo>
                    <a:pt x="23" y="11"/>
                  </a:lnTo>
                  <a:lnTo>
                    <a:pt x="23" y="11"/>
                  </a:lnTo>
                  <a:lnTo>
                    <a:pt x="23" y="11"/>
                  </a:lnTo>
                  <a:lnTo>
                    <a:pt x="25" y="11"/>
                  </a:lnTo>
                  <a:lnTo>
                    <a:pt x="25" y="9"/>
                  </a:lnTo>
                  <a:lnTo>
                    <a:pt x="25" y="9"/>
                  </a:lnTo>
                  <a:lnTo>
                    <a:pt x="25" y="9"/>
                  </a:lnTo>
                  <a:lnTo>
                    <a:pt x="27" y="9"/>
                  </a:lnTo>
                  <a:lnTo>
                    <a:pt x="27" y="7"/>
                  </a:lnTo>
                  <a:lnTo>
                    <a:pt x="27" y="7"/>
                  </a:lnTo>
                  <a:lnTo>
                    <a:pt x="27" y="7"/>
                  </a:lnTo>
                  <a:lnTo>
                    <a:pt x="27" y="7"/>
                  </a:lnTo>
                  <a:lnTo>
                    <a:pt x="27" y="7"/>
                  </a:lnTo>
                  <a:lnTo>
                    <a:pt x="28" y="7"/>
                  </a:lnTo>
                  <a:lnTo>
                    <a:pt x="28" y="7"/>
                  </a:lnTo>
                  <a:lnTo>
                    <a:pt x="28" y="7"/>
                  </a:lnTo>
                  <a:lnTo>
                    <a:pt x="28" y="6"/>
                  </a:lnTo>
                  <a:lnTo>
                    <a:pt x="28" y="6"/>
                  </a:lnTo>
                  <a:lnTo>
                    <a:pt x="28" y="6"/>
                  </a:lnTo>
                  <a:lnTo>
                    <a:pt x="30" y="6"/>
                  </a:lnTo>
                  <a:lnTo>
                    <a:pt x="30" y="6"/>
                  </a:lnTo>
                  <a:lnTo>
                    <a:pt x="30" y="6"/>
                  </a:lnTo>
                  <a:lnTo>
                    <a:pt x="30" y="6"/>
                  </a:lnTo>
                  <a:lnTo>
                    <a:pt x="30" y="6"/>
                  </a:lnTo>
                  <a:lnTo>
                    <a:pt x="32" y="6"/>
                  </a:lnTo>
                  <a:lnTo>
                    <a:pt x="32" y="6"/>
                  </a:lnTo>
                  <a:lnTo>
                    <a:pt x="32" y="6"/>
                  </a:lnTo>
                  <a:lnTo>
                    <a:pt x="32" y="4"/>
                  </a:lnTo>
                  <a:lnTo>
                    <a:pt x="32" y="4"/>
                  </a:lnTo>
                  <a:lnTo>
                    <a:pt x="32" y="4"/>
                  </a:lnTo>
                  <a:lnTo>
                    <a:pt x="32" y="4"/>
                  </a:lnTo>
                  <a:lnTo>
                    <a:pt x="32" y="4"/>
                  </a:lnTo>
                  <a:lnTo>
                    <a:pt x="33" y="4"/>
                  </a:lnTo>
                  <a:lnTo>
                    <a:pt x="33" y="4"/>
                  </a:lnTo>
                  <a:lnTo>
                    <a:pt x="33" y="2"/>
                  </a:lnTo>
                  <a:lnTo>
                    <a:pt x="33" y="2"/>
                  </a:lnTo>
                  <a:lnTo>
                    <a:pt x="33" y="2"/>
                  </a:lnTo>
                  <a:lnTo>
                    <a:pt x="33" y="2"/>
                  </a:lnTo>
                  <a:lnTo>
                    <a:pt x="33" y="2"/>
                  </a:lnTo>
                  <a:lnTo>
                    <a:pt x="33" y="2"/>
                  </a:lnTo>
                  <a:lnTo>
                    <a:pt x="33" y="2"/>
                  </a:lnTo>
                  <a:lnTo>
                    <a:pt x="33" y="2"/>
                  </a:lnTo>
                  <a:lnTo>
                    <a:pt x="35" y="0"/>
                  </a:lnTo>
                  <a:lnTo>
                    <a:pt x="36" y="0"/>
                  </a:lnTo>
                  <a:lnTo>
                    <a:pt x="40" y="2"/>
                  </a:lnTo>
                  <a:lnTo>
                    <a:pt x="40" y="2"/>
                  </a:lnTo>
                  <a:lnTo>
                    <a:pt x="40" y="2"/>
                  </a:lnTo>
                  <a:lnTo>
                    <a:pt x="40" y="2"/>
                  </a:lnTo>
                  <a:lnTo>
                    <a:pt x="40" y="2"/>
                  </a:lnTo>
                  <a:lnTo>
                    <a:pt x="40" y="2"/>
                  </a:lnTo>
                  <a:lnTo>
                    <a:pt x="40" y="4"/>
                  </a:lnTo>
                  <a:lnTo>
                    <a:pt x="41" y="4"/>
                  </a:lnTo>
                  <a:lnTo>
                    <a:pt x="41" y="4"/>
                  </a:lnTo>
                  <a:lnTo>
                    <a:pt x="41" y="4"/>
                  </a:lnTo>
                  <a:lnTo>
                    <a:pt x="41" y="4"/>
                  </a:lnTo>
                  <a:lnTo>
                    <a:pt x="41" y="4"/>
                  </a:lnTo>
                  <a:lnTo>
                    <a:pt x="41" y="4"/>
                  </a:lnTo>
                  <a:lnTo>
                    <a:pt x="41" y="4"/>
                  </a:lnTo>
                  <a:lnTo>
                    <a:pt x="41" y="4"/>
                  </a:lnTo>
                  <a:lnTo>
                    <a:pt x="41" y="4"/>
                  </a:lnTo>
                  <a:lnTo>
                    <a:pt x="41" y="4"/>
                  </a:lnTo>
                  <a:lnTo>
                    <a:pt x="41" y="6"/>
                  </a:lnTo>
                  <a:lnTo>
                    <a:pt x="41" y="6"/>
                  </a:lnTo>
                  <a:lnTo>
                    <a:pt x="41" y="7"/>
                  </a:lnTo>
                  <a:lnTo>
                    <a:pt x="41" y="7"/>
                  </a:lnTo>
                  <a:lnTo>
                    <a:pt x="41" y="7"/>
                  </a:lnTo>
                  <a:lnTo>
                    <a:pt x="41" y="7"/>
                  </a:lnTo>
                  <a:lnTo>
                    <a:pt x="41" y="7"/>
                  </a:lnTo>
                  <a:lnTo>
                    <a:pt x="41" y="7"/>
                  </a:lnTo>
                  <a:lnTo>
                    <a:pt x="41" y="7"/>
                  </a:lnTo>
                  <a:lnTo>
                    <a:pt x="41" y="7"/>
                  </a:lnTo>
                  <a:lnTo>
                    <a:pt x="41" y="7"/>
                  </a:lnTo>
                  <a:lnTo>
                    <a:pt x="41" y="7"/>
                  </a:lnTo>
                  <a:lnTo>
                    <a:pt x="41" y="9"/>
                  </a:lnTo>
                  <a:lnTo>
                    <a:pt x="41" y="9"/>
                  </a:lnTo>
                  <a:lnTo>
                    <a:pt x="41" y="9"/>
                  </a:lnTo>
                  <a:lnTo>
                    <a:pt x="41" y="9"/>
                  </a:lnTo>
                  <a:lnTo>
                    <a:pt x="41" y="9"/>
                  </a:lnTo>
                  <a:lnTo>
                    <a:pt x="43" y="11"/>
                  </a:lnTo>
                  <a:lnTo>
                    <a:pt x="41" y="11"/>
                  </a:lnTo>
                  <a:lnTo>
                    <a:pt x="41" y="11"/>
                  </a:lnTo>
                  <a:lnTo>
                    <a:pt x="41" y="11"/>
                  </a:lnTo>
                  <a:lnTo>
                    <a:pt x="43" y="13"/>
                  </a:lnTo>
                  <a:lnTo>
                    <a:pt x="45" y="15"/>
                  </a:lnTo>
                  <a:lnTo>
                    <a:pt x="45" y="18"/>
                  </a:lnTo>
                  <a:lnTo>
                    <a:pt x="45" y="20"/>
                  </a:lnTo>
                  <a:lnTo>
                    <a:pt x="43" y="22"/>
                  </a:lnTo>
                  <a:lnTo>
                    <a:pt x="43" y="25"/>
                  </a:lnTo>
                  <a:lnTo>
                    <a:pt x="43" y="27"/>
                  </a:lnTo>
                  <a:lnTo>
                    <a:pt x="41" y="29"/>
                  </a:lnTo>
                  <a:lnTo>
                    <a:pt x="41" y="31"/>
                  </a:lnTo>
                  <a:lnTo>
                    <a:pt x="41" y="31"/>
                  </a:lnTo>
                  <a:lnTo>
                    <a:pt x="41" y="31"/>
                  </a:lnTo>
                  <a:lnTo>
                    <a:pt x="41" y="31"/>
                  </a:lnTo>
                  <a:lnTo>
                    <a:pt x="41" y="31"/>
                  </a:lnTo>
                  <a:lnTo>
                    <a:pt x="41" y="31"/>
                  </a:lnTo>
                  <a:lnTo>
                    <a:pt x="40" y="31"/>
                  </a:lnTo>
                  <a:lnTo>
                    <a:pt x="40" y="31"/>
                  </a:lnTo>
                  <a:lnTo>
                    <a:pt x="40" y="31"/>
                  </a:lnTo>
                  <a:lnTo>
                    <a:pt x="38" y="33"/>
                  </a:lnTo>
                  <a:lnTo>
                    <a:pt x="36" y="33"/>
                  </a:lnTo>
                  <a:lnTo>
                    <a:pt x="35" y="33"/>
                  </a:lnTo>
                  <a:lnTo>
                    <a:pt x="35" y="34"/>
                  </a:lnTo>
                  <a:lnTo>
                    <a:pt x="35" y="34"/>
                  </a:lnTo>
                  <a:lnTo>
                    <a:pt x="35" y="34"/>
                  </a:lnTo>
                  <a:lnTo>
                    <a:pt x="35" y="34"/>
                  </a:lnTo>
                  <a:lnTo>
                    <a:pt x="33" y="34"/>
                  </a:lnTo>
                  <a:lnTo>
                    <a:pt x="33" y="34"/>
                  </a:lnTo>
                  <a:lnTo>
                    <a:pt x="33" y="34"/>
                  </a:lnTo>
                  <a:lnTo>
                    <a:pt x="33" y="34"/>
                  </a:lnTo>
                  <a:lnTo>
                    <a:pt x="33" y="34"/>
                  </a:lnTo>
                  <a:lnTo>
                    <a:pt x="33" y="34"/>
                  </a:lnTo>
                  <a:lnTo>
                    <a:pt x="33" y="36"/>
                  </a:lnTo>
                  <a:lnTo>
                    <a:pt x="33" y="36"/>
                  </a:lnTo>
                  <a:lnTo>
                    <a:pt x="33" y="40"/>
                  </a:lnTo>
                  <a:lnTo>
                    <a:pt x="33" y="42"/>
                  </a:lnTo>
                  <a:lnTo>
                    <a:pt x="33" y="42"/>
                  </a:lnTo>
                  <a:lnTo>
                    <a:pt x="33" y="42"/>
                  </a:lnTo>
                  <a:lnTo>
                    <a:pt x="33" y="42"/>
                  </a:lnTo>
                  <a:lnTo>
                    <a:pt x="33" y="42"/>
                  </a:lnTo>
                  <a:lnTo>
                    <a:pt x="33" y="42"/>
                  </a:lnTo>
                  <a:lnTo>
                    <a:pt x="33" y="42"/>
                  </a:lnTo>
                  <a:lnTo>
                    <a:pt x="33" y="43"/>
                  </a:lnTo>
                  <a:lnTo>
                    <a:pt x="33" y="43"/>
                  </a:lnTo>
                  <a:lnTo>
                    <a:pt x="35" y="43"/>
                  </a:lnTo>
                  <a:lnTo>
                    <a:pt x="35" y="43"/>
                  </a:lnTo>
                  <a:lnTo>
                    <a:pt x="35" y="43"/>
                  </a:lnTo>
                  <a:lnTo>
                    <a:pt x="35" y="45"/>
                  </a:lnTo>
                  <a:lnTo>
                    <a:pt x="35" y="45"/>
                  </a:lnTo>
                  <a:lnTo>
                    <a:pt x="35" y="45"/>
                  </a:lnTo>
                  <a:lnTo>
                    <a:pt x="35" y="45"/>
                  </a:lnTo>
                  <a:lnTo>
                    <a:pt x="35" y="45"/>
                  </a:lnTo>
                  <a:lnTo>
                    <a:pt x="36" y="45"/>
                  </a:lnTo>
                  <a:lnTo>
                    <a:pt x="36" y="45"/>
                  </a:lnTo>
                  <a:lnTo>
                    <a:pt x="36" y="45"/>
                  </a:lnTo>
                  <a:lnTo>
                    <a:pt x="36" y="45"/>
                  </a:lnTo>
                  <a:lnTo>
                    <a:pt x="36" y="47"/>
                  </a:lnTo>
                  <a:lnTo>
                    <a:pt x="36" y="47"/>
                  </a:lnTo>
                  <a:lnTo>
                    <a:pt x="36" y="49"/>
                  </a:lnTo>
                  <a:lnTo>
                    <a:pt x="36" y="51"/>
                  </a:lnTo>
                  <a:lnTo>
                    <a:pt x="38" y="51"/>
                  </a:lnTo>
                  <a:lnTo>
                    <a:pt x="38" y="51"/>
                  </a:lnTo>
                  <a:lnTo>
                    <a:pt x="38" y="53"/>
                  </a:lnTo>
                  <a:lnTo>
                    <a:pt x="38" y="54"/>
                  </a:lnTo>
                  <a:lnTo>
                    <a:pt x="38" y="54"/>
                  </a:lnTo>
                  <a:lnTo>
                    <a:pt x="38" y="56"/>
                  </a:lnTo>
                  <a:lnTo>
                    <a:pt x="40" y="56"/>
                  </a:lnTo>
                  <a:lnTo>
                    <a:pt x="40" y="56"/>
                  </a:lnTo>
                  <a:lnTo>
                    <a:pt x="40" y="56"/>
                  </a:lnTo>
                  <a:lnTo>
                    <a:pt x="40" y="56"/>
                  </a:lnTo>
                  <a:lnTo>
                    <a:pt x="40" y="56"/>
                  </a:lnTo>
                  <a:lnTo>
                    <a:pt x="40" y="56"/>
                  </a:lnTo>
                  <a:lnTo>
                    <a:pt x="40" y="56"/>
                  </a:lnTo>
                  <a:lnTo>
                    <a:pt x="41" y="54"/>
                  </a:lnTo>
                  <a:lnTo>
                    <a:pt x="41" y="33"/>
                  </a:lnTo>
                  <a:lnTo>
                    <a:pt x="41" y="33"/>
                  </a:lnTo>
                  <a:lnTo>
                    <a:pt x="41" y="33"/>
                  </a:lnTo>
                  <a:lnTo>
                    <a:pt x="41" y="33"/>
                  </a:lnTo>
                  <a:lnTo>
                    <a:pt x="41" y="33"/>
                  </a:lnTo>
                  <a:lnTo>
                    <a:pt x="41" y="33"/>
                  </a:lnTo>
                  <a:lnTo>
                    <a:pt x="41" y="33"/>
                  </a:lnTo>
                  <a:lnTo>
                    <a:pt x="41" y="31"/>
                  </a:lnTo>
                  <a:lnTo>
                    <a:pt x="41" y="31"/>
                  </a:lnTo>
                  <a:lnTo>
                    <a:pt x="41" y="31"/>
                  </a:lnTo>
                  <a:lnTo>
                    <a:pt x="43" y="31"/>
                  </a:lnTo>
                  <a:lnTo>
                    <a:pt x="43" y="31"/>
                  </a:lnTo>
                  <a:lnTo>
                    <a:pt x="43" y="31"/>
                  </a:lnTo>
                  <a:lnTo>
                    <a:pt x="43" y="31"/>
                  </a:lnTo>
                  <a:lnTo>
                    <a:pt x="43" y="31"/>
                  </a:lnTo>
                  <a:lnTo>
                    <a:pt x="45" y="31"/>
                  </a:lnTo>
                  <a:lnTo>
                    <a:pt x="46" y="31"/>
                  </a:lnTo>
                  <a:lnTo>
                    <a:pt x="46" y="31"/>
                  </a:lnTo>
                  <a:lnTo>
                    <a:pt x="46" y="31"/>
                  </a:lnTo>
                  <a:lnTo>
                    <a:pt x="46" y="31"/>
                  </a:lnTo>
                  <a:lnTo>
                    <a:pt x="46" y="31"/>
                  </a:lnTo>
                  <a:lnTo>
                    <a:pt x="46" y="31"/>
                  </a:lnTo>
                  <a:lnTo>
                    <a:pt x="46" y="31"/>
                  </a:lnTo>
                  <a:lnTo>
                    <a:pt x="46" y="31"/>
                  </a:lnTo>
                  <a:lnTo>
                    <a:pt x="46" y="31"/>
                  </a:lnTo>
                  <a:lnTo>
                    <a:pt x="48" y="31"/>
                  </a:lnTo>
                  <a:lnTo>
                    <a:pt x="48" y="31"/>
                  </a:lnTo>
                  <a:lnTo>
                    <a:pt x="48" y="29"/>
                  </a:lnTo>
                  <a:lnTo>
                    <a:pt x="50" y="31"/>
                  </a:lnTo>
                  <a:lnTo>
                    <a:pt x="51" y="31"/>
                  </a:lnTo>
                  <a:lnTo>
                    <a:pt x="51" y="31"/>
                  </a:lnTo>
                  <a:lnTo>
                    <a:pt x="51" y="31"/>
                  </a:lnTo>
                  <a:lnTo>
                    <a:pt x="51" y="31"/>
                  </a:lnTo>
                  <a:lnTo>
                    <a:pt x="51" y="31"/>
                  </a:lnTo>
                  <a:lnTo>
                    <a:pt x="53" y="33"/>
                  </a:lnTo>
                  <a:lnTo>
                    <a:pt x="53" y="33"/>
                  </a:lnTo>
                  <a:lnTo>
                    <a:pt x="53" y="33"/>
                  </a:lnTo>
                  <a:lnTo>
                    <a:pt x="53" y="33"/>
                  </a:lnTo>
                  <a:lnTo>
                    <a:pt x="55" y="34"/>
                  </a:lnTo>
                  <a:lnTo>
                    <a:pt x="55" y="34"/>
                  </a:lnTo>
                  <a:lnTo>
                    <a:pt x="55" y="34"/>
                  </a:lnTo>
                  <a:lnTo>
                    <a:pt x="56" y="36"/>
                  </a:lnTo>
                  <a:lnTo>
                    <a:pt x="56" y="36"/>
                  </a:lnTo>
                  <a:lnTo>
                    <a:pt x="58" y="36"/>
                  </a:lnTo>
                  <a:lnTo>
                    <a:pt x="58" y="38"/>
                  </a:lnTo>
                  <a:lnTo>
                    <a:pt x="58" y="38"/>
                  </a:lnTo>
                  <a:lnTo>
                    <a:pt x="58" y="38"/>
                  </a:lnTo>
                  <a:lnTo>
                    <a:pt x="56" y="38"/>
                  </a:lnTo>
                  <a:lnTo>
                    <a:pt x="56" y="38"/>
                  </a:lnTo>
                  <a:lnTo>
                    <a:pt x="56" y="38"/>
                  </a:lnTo>
                  <a:lnTo>
                    <a:pt x="56" y="40"/>
                  </a:lnTo>
                  <a:lnTo>
                    <a:pt x="56" y="40"/>
                  </a:lnTo>
                  <a:lnTo>
                    <a:pt x="55" y="40"/>
                  </a:lnTo>
                  <a:lnTo>
                    <a:pt x="55" y="40"/>
                  </a:lnTo>
                  <a:lnTo>
                    <a:pt x="55" y="40"/>
                  </a:lnTo>
                  <a:lnTo>
                    <a:pt x="51" y="40"/>
                  </a:lnTo>
                  <a:lnTo>
                    <a:pt x="51" y="40"/>
                  </a:lnTo>
                  <a:lnTo>
                    <a:pt x="50" y="40"/>
                  </a:lnTo>
                  <a:lnTo>
                    <a:pt x="50" y="40"/>
                  </a:lnTo>
                  <a:lnTo>
                    <a:pt x="48" y="38"/>
                  </a:lnTo>
                  <a:lnTo>
                    <a:pt x="48" y="38"/>
                  </a:lnTo>
                  <a:lnTo>
                    <a:pt x="48" y="36"/>
                  </a:lnTo>
                  <a:lnTo>
                    <a:pt x="48" y="36"/>
                  </a:lnTo>
                  <a:lnTo>
                    <a:pt x="48" y="36"/>
                  </a:lnTo>
                  <a:lnTo>
                    <a:pt x="46" y="36"/>
                  </a:lnTo>
                  <a:lnTo>
                    <a:pt x="46" y="34"/>
                  </a:lnTo>
                  <a:lnTo>
                    <a:pt x="46" y="34"/>
                  </a:lnTo>
                  <a:lnTo>
                    <a:pt x="46" y="34"/>
                  </a:lnTo>
                  <a:lnTo>
                    <a:pt x="46" y="34"/>
                  </a:lnTo>
                  <a:lnTo>
                    <a:pt x="46" y="34"/>
                  </a:lnTo>
                  <a:lnTo>
                    <a:pt x="46" y="34"/>
                  </a:lnTo>
                  <a:lnTo>
                    <a:pt x="46" y="33"/>
                  </a:lnTo>
                  <a:lnTo>
                    <a:pt x="45" y="33"/>
                  </a:lnTo>
                  <a:lnTo>
                    <a:pt x="45" y="34"/>
                  </a:lnTo>
                  <a:lnTo>
                    <a:pt x="43" y="34"/>
                  </a:lnTo>
                  <a:lnTo>
                    <a:pt x="43" y="34"/>
                  </a:lnTo>
                  <a:lnTo>
                    <a:pt x="43" y="34"/>
                  </a:lnTo>
                  <a:lnTo>
                    <a:pt x="43" y="34"/>
                  </a:lnTo>
                  <a:lnTo>
                    <a:pt x="43" y="34"/>
                  </a:lnTo>
                  <a:lnTo>
                    <a:pt x="43" y="34"/>
                  </a:lnTo>
                  <a:lnTo>
                    <a:pt x="43" y="34"/>
                  </a:lnTo>
                  <a:lnTo>
                    <a:pt x="43" y="34"/>
                  </a:lnTo>
                  <a:lnTo>
                    <a:pt x="43" y="34"/>
                  </a:lnTo>
                  <a:lnTo>
                    <a:pt x="43" y="34"/>
                  </a:lnTo>
                  <a:lnTo>
                    <a:pt x="43" y="34"/>
                  </a:lnTo>
                  <a:lnTo>
                    <a:pt x="41" y="34"/>
                  </a:lnTo>
                  <a:lnTo>
                    <a:pt x="41" y="36"/>
                  </a:lnTo>
                  <a:lnTo>
                    <a:pt x="41" y="36"/>
                  </a:lnTo>
                  <a:lnTo>
                    <a:pt x="41" y="36"/>
                  </a:lnTo>
                  <a:lnTo>
                    <a:pt x="41" y="36"/>
                  </a:lnTo>
                  <a:lnTo>
                    <a:pt x="41" y="36"/>
                  </a:lnTo>
                  <a:lnTo>
                    <a:pt x="41" y="36"/>
                  </a:lnTo>
                  <a:lnTo>
                    <a:pt x="41" y="36"/>
                  </a:lnTo>
                  <a:lnTo>
                    <a:pt x="41" y="40"/>
                  </a:lnTo>
                  <a:lnTo>
                    <a:pt x="41" y="40"/>
                  </a:lnTo>
                  <a:lnTo>
                    <a:pt x="41" y="40"/>
                  </a:lnTo>
                  <a:lnTo>
                    <a:pt x="41" y="40"/>
                  </a:lnTo>
                  <a:lnTo>
                    <a:pt x="41" y="40"/>
                  </a:lnTo>
                  <a:lnTo>
                    <a:pt x="41" y="40"/>
                  </a:lnTo>
                  <a:lnTo>
                    <a:pt x="43" y="40"/>
                  </a:lnTo>
                  <a:lnTo>
                    <a:pt x="43" y="42"/>
                  </a:lnTo>
                  <a:lnTo>
                    <a:pt x="41" y="42"/>
                  </a:lnTo>
                  <a:lnTo>
                    <a:pt x="41" y="43"/>
                  </a:lnTo>
                  <a:lnTo>
                    <a:pt x="43" y="43"/>
                  </a:lnTo>
                  <a:lnTo>
                    <a:pt x="43" y="43"/>
                  </a:lnTo>
                  <a:lnTo>
                    <a:pt x="43" y="43"/>
                  </a:lnTo>
                  <a:lnTo>
                    <a:pt x="43" y="43"/>
                  </a:lnTo>
                  <a:lnTo>
                    <a:pt x="43" y="43"/>
                  </a:lnTo>
                  <a:lnTo>
                    <a:pt x="43" y="43"/>
                  </a:lnTo>
                  <a:lnTo>
                    <a:pt x="43" y="49"/>
                  </a:lnTo>
                  <a:lnTo>
                    <a:pt x="43" y="51"/>
                  </a:lnTo>
                  <a:lnTo>
                    <a:pt x="41" y="56"/>
                  </a:lnTo>
                  <a:lnTo>
                    <a:pt x="41" y="60"/>
                  </a:lnTo>
                  <a:lnTo>
                    <a:pt x="40" y="60"/>
                  </a:lnTo>
                  <a:lnTo>
                    <a:pt x="38" y="60"/>
                  </a:lnTo>
                  <a:lnTo>
                    <a:pt x="38" y="60"/>
                  </a:lnTo>
                  <a:lnTo>
                    <a:pt x="38" y="60"/>
                  </a:lnTo>
                  <a:lnTo>
                    <a:pt x="38" y="60"/>
                  </a:lnTo>
                  <a:lnTo>
                    <a:pt x="36" y="60"/>
                  </a:lnTo>
                  <a:lnTo>
                    <a:pt x="36" y="60"/>
                  </a:lnTo>
                  <a:lnTo>
                    <a:pt x="36" y="62"/>
                  </a:lnTo>
                  <a:lnTo>
                    <a:pt x="36" y="62"/>
                  </a:lnTo>
                  <a:lnTo>
                    <a:pt x="36" y="62"/>
                  </a:lnTo>
                  <a:lnTo>
                    <a:pt x="36" y="63"/>
                  </a:lnTo>
                  <a:lnTo>
                    <a:pt x="36" y="65"/>
                  </a:lnTo>
                  <a:lnTo>
                    <a:pt x="36" y="67"/>
                  </a:lnTo>
                  <a:lnTo>
                    <a:pt x="36" y="67"/>
                  </a:lnTo>
                  <a:lnTo>
                    <a:pt x="36" y="69"/>
                  </a:lnTo>
                  <a:lnTo>
                    <a:pt x="36" y="71"/>
                  </a:lnTo>
                  <a:lnTo>
                    <a:pt x="38" y="72"/>
                  </a:lnTo>
                  <a:lnTo>
                    <a:pt x="40" y="72"/>
                  </a:lnTo>
                  <a:lnTo>
                    <a:pt x="40" y="72"/>
                  </a:lnTo>
                  <a:lnTo>
                    <a:pt x="40" y="81"/>
                  </a:lnTo>
                  <a:lnTo>
                    <a:pt x="40" y="81"/>
                  </a:lnTo>
                  <a:lnTo>
                    <a:pt x="38" y="81"/>
                  </a:lnTo>
                  <a:lnTo>
                    <a:pt x="38" y="83"/>
                  </a:lnTo>
                  <a:lnTo>
                    <a:pt x="38" y="83"/>
                  </a:lnTo>
                  <a:lnTo>
                    <a:pt x="36" y="83"/>
                  </a:lnTo>
                  <a:lnTo>
                    <a:pt x="36" y="83"/>
                  </a:lnTo>
                  <a:lnTo>
                    <a:pt x="36" y="83"/>
                  </a:lnTo>
                  <a:lnTo>
                    <a:pt x="36" y="89"/>
                  </a:lnTo>
                  <a:lnTo>
                    <a:pt x="35" y="89"/>
                  </a:lnTo>
                  <a:lnTo>
                    <a:pt x="33" y="89"/>
                  </a:lnTo>
                  <a:lnTo>
                    <a:pt x="33" y="89"/>
                  </a:lnTo>
                  <a:lnTo>
                    <a:pt x="30" y="89"/>
                  </a:lnTo>
                  <a:lnTo>
                    <a:pt x="27" y="89"/>
                  </a:lnTo>
                  <a:lnTo>
                    <a:pt x="25" y="89"/>
                  </a:lnTo>
                  <a:lnTo>
                    <a:pt x="23" y="89"/>
                  </a:lnTo>
                  <a:lnTo>
                    <a:pt x="23" y="87"/>
                  </a:lnTo>
                  <a:lnTo>
                    <a:pt x="23" y="87"/>
                  </a:lnTo>
                  <a:lnTo>
                    <a:pt x="23" y="87"/>
                  </a:lnTo>
                  <a:lnTo>
                    <a:pt x="23" y="85"/>
                  </a:lnTo>
                  <a:lnTo>
                    <a:pt x="23" y="85"/>
                  </a:lnTo>
                  <a:lnTo>
                    <a:pt x="23" y="83"/>
                  </a:lnTo>
                  <a:lnTo>
                    <a:pt x="23" y="83"/>
                  </a:lnTo>
                  <a:lnTo>
                    <a:pt x="23" y="81"/>
                  </a:lnTo>
                  <a:lnTo>
                    <a:pt x="23" y="81"/>
                  </a:lnTo>
                  <a:lnTo>
                    <a:pt x="23" y="81"/>
                  </a:lnTo>
                  <a:lnTo>
                    <a:pt x="23" y="81"/>
                  </a:lnTo>
                  <a:lnTo>
                    <a:pt x="22" y="80"/>
                  </a:lnTo>
                  <a:lnTo>
                    <a:pt x="22" y="80"/>
                  </a:lnTo>
                  <a:lnTo>
                    <a:pt x="23" y="80"/>
                  </a:lnTo>
                  <a:lnTo>
                    <a:pt x="23" y="80"/>
                  </a:lnTo>
                  <a:lnTo>
                    <a:pt x="23" y="80"/>
                  </a:lnTo>
                  <a:lnTo>
                    <a:pt x="23" y="78"/>
                  </a:lnTo>
                  <a:lnTo>
                    <a:pt x="23" y="78"/>
                  </a:lnTo>
                  <a:lnTo>
                    <a:pt x="23" y="78"/>
                  </a:lnTo>
                  <a:lnTo>
                    <a:pt x="23" y="78"/>
                  </a:lnTo>
                  <a:lnTo>
                    <a:pt x="23" y="78"/>
                  </a:lnTo>
                  <a:lnTo>
                    <a:pt x="23" y="78"/>
                  </a:lnTo>
                  <a:lnTo>
                    <a:pt x="27" y="78"/>
                  </a:lnTo>
                  <a:lnTo>
                    <a:pt x="28" y="78"/>
                  </a:lnTo>
                  <a:lnTo>
                    <a:pt x="28" y="78"/>
                  </a:lnTo>
                  <a:lnTo>
                    <a:pt x="28" y="76"/>
                  </a:lnTo>
                  <a:lnTo>
                    <a:pt x="30" y="76"/>
                  </a:lnTo>
                  <a:lnTo>
                    <a:pt x="30" y="76"/>
                  </a:lnTo>
                  <a:lnTo>
                    <a:pt x="30" y="76"/>
                  </a:lnTo>
                  <a:lnTo>
                    <a:pt x="30" y="76"/>
                  </a:lnTo>
                  <a:lnTo>
                    <a:pt x="30" y="76"/>
                  </a:lnTo>
                  <a:lnTo>
                    <a:pt x="30" y="76"/>
                  </a:lnTo>
                  <a:lnTo>
                    <a:pt x="30" y="76"/>
                  </a:lnTo>
                  <a:lnTo>
                    <a:pt x="32" y="76"/>
                  </a:lnTo>
                  <a:lnTo>
                    <a:pt x="32" y="74"/>
                  </a:lnTo>
                  <a:lnTo>
                    <a:pt x="30" y="74"/>
                  </a:lnTo>
                  <a:lnTo>
                    <a:pt x="30" y="72"/>
                  </a:lnTo>
                  <a:lnTo>
                    <a:pt x="30" y="72"/>
                  </a:lnTo>
                  <a:lnTo>
                    <a:pt x="30" y="72"/>
                  </a:lnTo>
                  <a:lnTo>
                    <a:pt x="30" y="72"/>
                  </a:lnTo>
                  <a:lnTo>
                    <a:pt x="30" y="71"/>
                  </a:lnTo>
                  <a:lnTo>
                    <a:pt x="30" y="71"/>
                  </a:lnTo>
                  <a:lnTo>
                    <a:pt x="28" y="71"/>
                  </a:lnTo>
                  <a:lnTo>
                    <a:pt x="27" y="71"/>
                  </a:lnTo>
                  <a:lnTo>
                    <a:pt x="27" y="71"/>
                  </a:lnTo>
                  <a:lnTo>
                    <a:pt x="25" y="72"/>
                  </a:lnTo>
                  <a:lnTo>
                    <a:pt x="25" y="72"/>
                  </a:lnTo>
                  <a:lnTo>
                    <a:pt x="25" y="72"/>
                  </a:lnTo>
                  <a:lnTo>
                    <a:pt x="25" y="72"/>
                  </a:lnTo>
                  <a:lnTo>
                    <a:pt x="23" y="72"/>
                  </a:lnTo>
                  <a:lnTo>
                    <a:pt x="23" y="72"/>
                  </a:lnTo>
                  <a:lnTo>
                    <a:pt x="23" y="72"/>
                  </a:lnTo>
                  <a:lnTo>
                    <a:pt x="22" y="71"/>
                  </a:lnTo>
                  <a:lnTo>
                    <a:pt x="20" y="71"/>
                  </a:lnTo>
                  <a:lnTo>
                    <a:pt x="15" y="71"/>
                  </a:lnTo>
                  <a:lnTo>
                    <a:pt x="14" y="67"/>
                  </a:lnTo>
                  <a:lnTo>
                    <a:pt x="14" y="67"/>
                  </a:lnTo>
                  <a:lnTo>
                    <a:pt x="12" y="67"/>
                  </a:lnTo>
                  <a:lnTo>
                    <a:pt x="12" y="67"/>
                  </a:lnTo>
                  <a:lnTo>
                    <a:pt x="12" y="67"/>
                  </a:lnTo>
                  <a:lnTo>
                    <a:pt x="12" y="65"/>
                  </a:lnTo>
                  <a:lnTo>
                    <a:pt x="12" y="65"/>
                  </a:lnTo>
                  <a:lnTo>
                    <a:pt x="10" y="65"/>
                  </a:lnTo>
                  <a:lnTo>
                    <a:pt x="10" y="65"/>
                  </a:lnTo>
                  <a:lnTo>
                    <a:pt x="10" y="65"/>
                  </a:lnTo>
                  <a:lnTo>
                    <a:pt x="9" y="63"/>
                  </a:lnTo>
                  <a:lnTo>
                    <a:pt x="9" y="63"/>
                  </a:lnTo>
                  <a:lnTo>
                    <a:pt x="9" y="63"/>
                  </a:lnTo>
                  <a:lnTo>
                    <a:pt x="9" y="63"/>
                  </a:lnTo>
                  <a:lnTo>
                    <a:pt x="9" y="60"/>
                  </a:lnTo>
                  <a:lnTo>
                    <a:pt x="9" y="60"/>
                  </a:lnTo>
                  <a:lnTo>
                    <a:pt x="9" y="58"/>
                  </a:lnTo>
                  <a:lnTo>
                    <a:pt x="9" y="58"/>
                  </a:lnTo>
                  <a:lnTo>
                    <a:pt x="9" y="58"/>
                  </a:lnTo>
                  <a:lnTo>
                    <a:pt x="9" y="58"/>
                  </a:lnTo>
                  <a:lnTo>
                    <a:pt x="9" y="56"/>
                  </a:lnTo>
                  <a:lnTo>
                    <a:pt x="10" y="56"/>
                  </a:lnTo>
                  <a:lnTo>
                    <a:pt x="10" y="56"/>
                  </a:lnTo>
                  <a:lnTo>
                    <a:pt x="10" y="56"/>
                  </a:lnTo>
                  <a:lnTo>
                    <a:pt x="10" y="54"/>
                  </a:lnTo>
                  <a:lnTo>
                    <a:pt x="10" y="54"/>
                  </a:lnTo>
                  <a:lnTo>
                    <a:pt x="12" y="54"/>
                  </a:lnTo>
                  <a:lnTo>
                    <a:pt x="12" y="54"/>
                  </a:lnTo>
                  <a:lnTo>
                    <a:pt x="12" y="54"/>
                  </a:lnTo>
                  <a:lnTo>
                    <a:pt x="12" y="54"/>
                  </a:lnTo>
                  <a:lnTo>
                    <a:pt x="12" y="54"/>
                  </a:lnTo>
                  <a:lnTo>
                    <a:pt x="14" y="53"/>
                  </a:lnTo>
                  <a:lnTo>
                    <a:pt x="14" y="53"/>
                  </a:lnTo>
                  <a:lnTo>
                    <a:pt x="14" y="53"/>
                  </a:lnTo>
                  <a:lnTo>
                    <a:pt x="14" y="53"/>
                  </a:lnTo>
                  <a:lnTo>
                    <a:pt x="15" y="53"/>
                  </a:lnTo>
                  <a:lnTo>
                    <a:pt x="15" y="53"/>
                  </a:lnTo>
                  <a:lnTo>
                    <a:pt x="15" y="53"/>
                  </a:lnTo>
                  <a:lnTo>
                    <a:pt x="15" y="53"/>
                  </a:lnTo>
                  <a:lnTo>
                    <a:pt x="15" y="53"/>
                  </a:lnTo>
                  <a:lnTo>
                    <a:pt x="15" y="54"/>
                  </a:lnTo>
                  <a:lnTo>
                    <a:pt x="15" y="54"/>
                  </a:lnTo>
                  <a:lnTo>
                    <a:pt x="15" y="54"/>
                  </a:lnTo>
                  <a:lnTo>
                    <a:pt x="15" y="54"/>
                  </a:lnTo>
                  <a:lnTo>
                    <a:pt x="15" y="60"/>
                  </a:lnTo>
                  <a:lnTo>
                    <a:pt x="15" y="60"/>
                  </a:lnTo>
                  <a:lnTo>
                    <a:pt x="15" y="60"/>
                  </a:lnTo>
                  <a:lnTo>
                    <a:pt x="15" y="60"/>
                  </a:lnTo>
                  <a:lnTo>
                    <a:pt x="17" y="60"/>
                  </a:lnTo>
                  <a:lnTo>
                    <a:pt x="17" y="60"/>
                  </a:lnTo>
                  <a:lnTo>
                    <a:pt x="18" y="60"/>
                  </a:lnTo>
                  <a:lnTo>
                    <a:pt x="18" y="60"/>
                  </a:lnTo>
                  <a:lnTo>
                    <a:pt x="18" y="62"/>
                  </a:lnTo>
                  <a:lnTo>
                    <a:pt x="18" y="62"/>
                  </a:lnTo>
                  <a:lnTo>
                    <a:pt x="18" y="62"/>
                  </a:lnTo>
                  <a:lnTo>
                    <a:pt x="20" y="62"/>
                  </a:lnTo>
                  <a:lnTo>
                    <a:pt x="20" y="62"/>
                  </a:lnTo>
                  <a:lnTo>
                    <a:pt x="20" y="60"/>
                  </a:lnTo>
                  <a:lnTo>
                    <a:pt x="20" y="60"/>
                  </a:lnTo>
                  <a:lnTo>
                    <a:pt x="20" y="60"/>
                  </a:lnTo>
                  <a:lnTo>
                    <a:pt x="20" y="60"/>
                  </a:lnTo>
                  <a:lnTo>
                    <a:pt x="20" y="60"/>
                  </a:lnTo>
                  <a:lnTo>
                    <a:pt x="18" y="60"/>
                  </a:lnTo>
                  <a:lnTo>
                    <a:pt x="18" y="60"/>
                  </a:lnTo>
                  <a:lnTo>
                    <a:pt x="18" y="58"/>
                  </a:lnTo>
                  <a:lnTo>
                    <a:pt x="18" y="58"/>
                  </a:lnTo>
                  <a:lnTo>
                    <a:pt x="18" y="56"/>
                  </a:lnTo>
                  <a:lnTo>
                    <a:pt x="18" y="53"/>
                  </a:lnTo>
                  <a:lnTo>
                    <a:pt x="18" y="53"/>
                  </a:lnTo>
                  <a:lnTo>
                    <a:pt x="18" y="53"/>
                  </a:lnTo>
                  <a:lnTo>
                    <a:pt x="18" y="53"/>
                  </a:lnTo>
                  <a:lnTo>
                    <a:pt x="18" y="51"/>
                  </a:lnTo>
                  <a:lnTo>
                    <a:pt x="18" y="51"/>
                  </a:lnTo>
                  <a:lnTo>
                    <a:pt x="20" y="51"/>
                  </a:lnTo>
                  <a:lnTo>
                    <a:pt x="22" y="51"/>
                  </a:lnTo>
                  <a:lnTo>
                    <a:pt x="22" y="51"/>
                  </a:lnTo>
                  <a:lnTo>
                    <a:pt x="23" y="51"/>
                  </a:lnTo>
                  <a:lnTo>
                    <a:pt x="23" y="51"/>
                  </a:lnTo>
                  <a:lnTo>
                    <a:pt x="23" y="51"/>
                  </a:lnTo>
                  <a:lnTo>
                    <a:pt x="23" y="51"/>
                  </a:lnTo>
                  <a:lnTo>
                    <a:pt x="23" y="51"/>
                  </a:lnTo>
                  <a:lnTo>
                    <a:pt x="23" y="51"/>
                  </a:lnTo>
                  <a:lnTo>
                    <a:pt x="23" y="51"/>
                  </a:lnTo>
                  <a:lnTo>
                    <a:pt x="23" y="51"/>
                  </a:lnTo>
                  <a:lnTo>
                    <a:pt x="23" y="51"/>
                  </a:lnTo>
                  <a:lnTo>
                    <a:pt x="23" y="51"/>
                  </a:lnTo>
                  <a:lnTo>
                    <a:pt x="23" y="51"/>
                  </a:lnTo>
                  <a:lnTo>
                    <a:pt x="23" y="49"/>
                  </a:lnTo>
                  <a:lnTo>
                    <a:pt x="23" y="49"/>
                  </a:lnTo>
                  <a:lnTo>
                    <a:pt x="23" y="49"/>
                  </a:lnTo>
                  <a:lnTo>
                    <a:pt x="23" y="49"/>
                  </a:lnTo>
                  <a:lnTo>
                    <a:pt x="23" y="47"/>
                  </a:lnTo>
                  <a:lnTo>
                    <a:pt x="23" y="47"/>
                  </a:lnTo>
                  <a:lnTo>
                    <a:pt x="23" y="47"/>
                  </a:lnTo>
                  <a:lnTo>
                    <a:pt x="23" y="47"/>
                  </a:lnTo>
                  <a:lnTo>
                    <a:pt x="23" y="47"/>
                  </a:lnTo>
                  <a:lnTo>
                    <a:pt x="23" y="47"/>
                  </a:lnTo>
                  <a:lnTo>
                    <a:pt x="23" y="47"/>
                  </a:lnTo>
                  <a:lnTo>
                    <a:pt x="23" y="47"/>
                  </a:lnTo>
                  <a:lnTo>
                    <a:pt x="23" y="47"/>
                  </a:lnTo>
                  <a:lnTo>
                    <a:pt x="23" y="47"/>
                  </a:lnTo>
                  <a:lnTo>
                    <a:pt x="22" y="47"/>
                  </a:lnTo>
                  <a:lnTo>
                    <a:pt x="22" y="47"/>
                  </a:lnTo>
                  <a:lnTo>
                    <a:pt x="22" y="47"/>
                  </a:lnTo>
                  <a:lnTo>
                    <a:pt x="20" y="47"/>
                  </a:lnTo>
                  <a:lnTo>
                    <a:pt x="17" y="47"/>
                  </a:lnTo>
                  <a:lnTo>
                    <a:pt x="15" y="47"/>
                  </a:lnTo>
                  <a:lnTo>
                    <a:pt x="9" y="45"/>
                  </a:lnTo>
                  <a:lnTo>
                    <a:pt x="9" y="45"/>
                  </a:lnTo>
                  <a:lnTo>
                    <a:pt x="7" y="45"/>
                  </a:lnTo>
                  <a:lnTo>
                    <a:pt x="7" y="45"/>
                  </a:lnTo>
                  <a:lnTo>
                    <a:pt x="7" y="45"/>
                  </a:lnTo>
                  <a:lnTo>
                    <a:pt x="5" y="45"/>
                  </a:lnTo>
                  <a:lnTo>
                    <a:pt x="4" y="45"/>
                  </a:lnTo>
                  <a:lnTo>
                    <a:pt x="2" y="43"/>
                  </a:lnTo>
                  <a:lnTo>
                    <a:pt x="2" y="43"/>
                  </a:lnTo>
                  <a:lnTo>
                    <a:pt x="0" y="43"/>
                  </a:lnTo>
                  <a:lnTo>
                    <a:pt x="0" y="42"/>
                  </a:lnTo>
                  <a:lnTo>
                    <a:pt x="0" y="40"/>
                  </a:lnTo>
                  <a:lnTo>
                    <a:pt x="0" y="40"/>
                  </a:lnTo>
                  <a:lnTo>
                    <a:pt x="0" y="36"/>
                  </a:lnTo>
                  <a:lnTo>
                    <a:pt x="0" y="34"/>
                  </a:lnTo>
                  <a:lnTo>
                    <a:pt x="0" y="33"/>
                  </a:lnTo>
                  <a:lnTo>
                    <a:pt x="2" y="33"/>
                  </a:lnTo>
                  <a:lnTo>
                    <a:pt x="2" y="33"/>
                  </a:lnTo>
                  <a:lnTo>
                    <a:pt x="2" y="33"/>
                  </a:lnTo>
                  <a:lnTo>
                    <a:pt x="2" y="33"/>
                  </a:lnTo>
                  <a:lnTo>
                    <a:pt x="4" y="31"/>
                  </a:lnTo>
                  <a:lnTo>
                    <a:pt x="4" y="31"/>
                  </a:lnTo>
                  <a:lnTo>
                    <a:pt x="4" y="31"/>
                  </a:lnTo>
                  <a:lnTo>
                    <a:pt x="5" y="31"/>
                  </a:lnTo>
                  <a:lnTo>
                    <a:pt x="5" y="33"/>
                  </a:lnTo>
                  <a:lnTo>
                    <a:pt x="7" y="33"/>
                  </a:lnTo>
                  <a:lnTo>
                    <a:pt x="7" y="33"/>
                  </a:lnTo>
                  <a:lnTo>
                    <a:pt x="7" y="33"/>
                  </a:lnTo>
                  <a:lnTo>
                    <a:pt x="7" y="34"/>
                  </a:lnTo>
                  <a:lnTo>
                    <a:pt x="7" y="34"/>
                  </a:lnTo>
                  <a:lnTo>
                    <a:pt x="7" y="34"/>
                  </a:lnTo>
                  <a:lnTo>
                    <a:pt x="7" y="34"/>
                  </a:lnTo>
                  <a:lnTo>
                    <a:pt x="7" y="36"/>
                  </a:lnTo>
                  <a:lnTo>
                    <a:pt x="7" y="36"/>
                  </a:lnTo>
                  <a:lnTo>
                    <a:pt x="7" y="38"/>
                  </a:lnTo>
                  <a:lnTo>
                    <a:pt x="7" y="40"/>
                  </a:lnTo>
                  <a:lnTo>
                    <a:pt x="7" y="40"/>
                  </a:lnTo>
                  <a:lnTo>
                    <a:pt x="9" y="40"/>
                  </a:lnTo>
                  <a:lnTo>
                    <a:pt x="9" y="40"/>
                  </a:lnTo>
                  <a:lnTo>
                    <a:pt x="9" y="40"/>
                  </a:lnTo>
                  <a:lnTo>
                    <a:pt x="10" y="40"/>
                  </a:lnTo>
                  <a:lnTo>
                    <a:pt x="10" y="40"/>
                  </a:lnTo>
                  <a:lnTo>
                    <a:pt x="10" y="40"/>
                  </a:lnTo>
                  <a:lnTo>
                    <a:pt x="10" y="40"/>
                  </a:lnTo>
                  <a:lnTo>
                    <a:pt x="12" y="40"/>
                  </a:lnTo>
                  <a:lnTo>
                    <a:pt x="12" y="40"/>
                  </a:lnTo>
                  <a:lnTo>
                    <a:pt x="14" y="40"/>
                  </a:lnTo>
                  <a:lnTo>
                    <a:pt x="14" y="38"/>
                  </a:lnTo>
                  <a:lnTo>
                    <a:pt x="14" y="38"/>
                  </a:lnTo>
                  <a:lnTo>
                    <a:pt x="14" y="38"/>
                  </a:lnTo>
                  <a:lnTo>
                    <a:pt x="14" y="38"/>
                  </a:lnTo>
                  <a:lnTo>
                    <a:pt x="14" y="38"/>
                  </a:lnTo>
                  <a:lnTo>
                    <a:pt x="14" y="38"/>
                  </a:lnTo>
                  <a:lnTo>
                    <a:pt x="15" y="38"/>
                  </a:lnTo>
                  <a:lnTo>
                    <a:pt x="15" y="38"/>
                  </a:lnTo>
                  <a:lnTo>
                    <a:pt x="15" y="36"/>
                  </a:lnTo>
                  <a:lnTo>
                    <a:pt x="15" y="36"/>
                  </a:lnTo>
                  <a:lnTo>
                    <a:pt x="15" y="36"/>
                  </a:lnTo>
                  <a:lnTo>
                    <a:pt x="15" y="36"/>
                  </a:lnTo>
                  <a:lnTo>
                    <a:pt x="14" y="36"/>
                  </a:lnTo>
                  <a:lnTo>
                    <a:pt x="14" y="36"/>
                  </a:lnTo>
                  <a:lnTo>
                    <a:pt x="14" y="36"/>
                  </a:lnTo>
                  <a:lnTo>
                    <a:pt x="14" y="36"/>
                  </a:lnTo>
                  <a:lnTo>
                    <a:pt x="14" y="34"/>
                  </a:lnTo>
                  <a:lnTo>
                    <a:pt x="14" y="34"/>
                  </a:lnTo>
                  <a:lnTo>
                    <a:pt x="14" y="34"/>
                  </a:lnTo>
                  <a:lnTo>
                    <a:pt x="14" y="34"/>
                  </a:lnTo>
                  <a:lnTo>
                    <a:pt x="12" y="33"/>
                  </a:lnTo>
                  <a:lnTo>
                    <a:pt x="12" y="33"/>
                  </a:lnTo>
                  <a:lnTo>
                    <a:pt x="12" y="33"/>
                  </a:lnTo>
                  <a:lnTo>
                    <a:pt x="12" y="33"/>
                  </a:lnTo>
                  <a:lnTo>
                    <a:pt x="10" y="33"/>
                  </a:lnTo>
                  <a:lnTo>
                    <a:pt x="10" y="33"/>
                  </a:lnTo>
                  <a:lnTo>
                    <a:pt x="10" y="33"/>
                  </a:lnTo>
                  <a:lnTo>
                    <a:pt x="10" y="33"/>
                  </a:lnTo>
                  <a:lnTo>
                    <a:pt x="10" y="31"/>
                  </a:lnTo>
                  <a:lnTo>
                    <a:pt x="10" y="31"/>
                  </a:lnTo>
                  <a:lnTo>
                    <a:pt x="10" y="31"/>
                  </a:lnTo>
                  <a:lnTo>
                    <a:pt x="10" y="31"/>
                  </a:lnTo>
                  <a:lnTo>
                    <a:pt x="10" y="31"/>
                  </a:lnTo>
                  <a:lnTo>
                    <a:pt x="9" y="31"/>
                  </a:lnTo>
                  <a:lnTo>
                    <a:pt x="9" y="29"/>
                  </a:lnTo>
                  <a:lnTo>
                    <a:pt x="9" y="29"/>
                  </a:lnTo>
                  <a:lnTo>
                    <a:pt x="7" y="25"/>
                  </a:lnTo>
                  <a:lnTo>
                    <a:pt x="7" y="25"/>
                  </a:lnTo>
                  <a:lnTo>
                    <a:pt x="7" y="25"/>
                  </a:lnTo>
                  <a:lnTo>
                    <a:pt x="7" y="25"/>
                  </a:lnTo>
                  <a:lnTo>
                    <a:pt x="7" y="24"/>
                  </a:lnTo>
                  <a:lnTo>
                    <a:pt x="7" y="24"/>
                  </a:lnTo>
                  <a:lnTo>
                    <a:pt x="7" y="22"/>
                  </a:lnTo>
                  <a:lnTo>
                    <a:pt x="7" y="22"/>
                  </a:lnTo>
                  <a:lnTo>
                    <a:pt x="5" y="22"/>
                  </a:lnTo>
                  <a:lnTo>
                    <a:pt x="4" y="20"/>
                  </a:lnTo>
                  <a:lnTo>
                    <a:pt x="4" y="20"/>
                  </a:lnTo>
                  <a:lnTo>
                    <a:pt x="4" y="20"/>
                  </a:lnTo>
                  <a:lnTo>
                    <a:pt x="4" y="20"/>
                  </a:lnTo>
                  <a:lnTo>
                    <a:pt x="4" y="20"/>
                  </a:lnTo>
                  <a:lnTo>
                    <a:pt x="5" y="20"/>
                  </a:lnTo>
                  <a:lnTo>
                    <a:pt x="5" y="18"/>
                  </a:lnTo>
                  <a:lnTo>
                    <a:pt x="7" y="18"/>
                  </a:lnTo>
                  <a:lnTo>
                    <a:pt x="7" y="18"/>
                  </a:lnTo>
                  <a:lnTo>
                    <a:pt x="7" y="18"/>
                  </a:lnTo>
                  <a:lnTo>
                    <a:pt x="7" y="18"/>
                  </a:lnTo>
                  <a:lnTo>
                    <a:pt x="7" y="16"/>
                  </a:lnTo>
                  <a:lnTo>
                    <a:pt x="7" y="16"/>
                  </a:lnTo>
                  <a:lnTo>
                    <a:pt x="7" y="16"/>
                  </a:lnTo>
                  <a:lnTo>
                    <a:pt x="7" y="16"/>
                  </a:lnTo>
                  <a:lnTo>
                    <a:pt x="7" y="16"/>
                  </a:lnTo>
                  <a:lnTo>
                    <a:pt x="7" y="15"/>
                  </a:lnTo>
                  <a:lnTo>
                    <a:pt x="7" y="15"/>
                  </a:lnTo>
                  <a:lnTo>
                    <a:pt x="7" y="15"/>
                  </a:lnTo>
                  <a:lnTo>
                    <a:pt x="7" y="15"/>
                  </a:lnTo>
                  <a:lnTo>
                    <a:pt x="9" y="15"/>
                  </a:lnTo>
                  <a:lnTo>
                    <a:pt x="9" y="15"/>
                  </a:lnTo>
                  <a:lnTo>
                    <a:pt x="9" y="15"/>
                  </a:lnTo>
                  <a:lnTo>
                    <a:pt x="9" y="15"/>
                  </a:lnTo>
                  <a:lnTo>
                    <a:pt x="9" y="15"/>
                  </a:lnTo>
                  <a:lnTo>
                    <a:pt x="9" y="15"/>
                  </a:lnTo>
                  <a:lnTo>
                    <a:pt x="10" y="15"/>
                  </a:lnTo>
                  <a:lnTo>
                    <a:pt x="12" y="15"/>
                  </a:lnTo>
                  <a:lnTo>
                    <a:pt x="12" y="15"/>
                  </a:lnTo>
                  <a:lnTo>
                    <a:pt x="12" y="15"/>
                  </a:lnTo>
                  <a:lnTo>
                    <a:pt x="12" y="15"/>
                  </a:lnTo>
                  <a:lnTo>
                    <a:pt x="14" y="15"/>
                  </a:lnTo>
                  <a:lnTo>
                    <a:pt x="14" y="15"/>
                  </a:lnTo>
                  <a:lnTo>
                    <a:pt x="14" y="22"/>
                  </a:lnTo>
                  <a:lnTo>
                    <a:pt x="14" y="24"/>
                  </a:lnTo>
                  <a:lnTo>
                    <a:pt x="14" y="24"/>
                  </a:lnTo>
                  <a:lnTo>
                    <a:pt x="14" y="24"/>
                  </a:lnTo>
                  <a:lnTo>
                    <a:pt x="14" y="24"/>
                  </a:lnTo>
                  <a:lnTo>
                    <a:pt x="15" y="24"/>
                  </a:lnTo>
                  <a:lnTo>
                    <a:pt x="15" y="24"/>
                  </a:lnTo>
                  <a:close/>
                </a:path>
              </a:pathLst>
            </a:custGeom>
            <a:solidFill>
              <a:srgbClr val="FFFFFF"/>
            </a:solidFill>
            <a:ln w="9525">
              <a:noFill/>
              <a:round/>
              <a:headEnd/>
              <a:tailEnd/>
            </a:ln>
          </p:spPr>
          <p:txBody>
            <a:bodyPr/>
            <a:lstStyle/>
            <a:p>
              <a:pPr>
                <a:buClr>
                  <a:srgbClr val="000000"/>
                </a:buClr>
                <a:defRPr/>
              </a:pPr>
              <a:endParaRPr lang="en-US">
                <a:solidFill>
                  <a:srgbClr val="000000"/>
                </a:solidFill>
              </a:endParaRPr>
            </a:p>
          </p:txBody>
        </p:sp>
        <p:sp>
          <p:nvSpPr>
            <p:cNvPr id="1049" name="Freeform 25"/>
            <p:cNvSpPr>
              <a:spLocks/>
            </p:cNvSpPr>
            <p:nvPr/>
          </p:nvSpPr>
          <p:spPr bwMode="auto">
            <a:xfrm>
              <a:off x="271" y="206"/>
              <a:ext cx="55" cy="89"/>
            </a:xfrm>
            <a:custGeom>
              <a:avLst/>
              <a:gdLst/>
              <a:ahLst/>
              <a:cxnLst>
                <a:cxn ang="0">
                  <a:pos x="18" y="25"/>
                </a:cxn>
                <a:cxn ang="0">
                  <a:pos x="20" y="24"/>
                </a:cxn>
                <a:cxn ang="0">
                  <a:pos x="20" y="18"/>
                </a:cxn>
                <a:cxn ang="0">
                  <a:pos x="20" y="15"/>
                </a:cxn>
                <a:cxn ang="0">
                  <a:pos x="23" y="13"/>
                </a:cxn>
                <a:cxn ang="0">
                  <a:pos x="23" y="11"/>
                </a:cxn>
                <a:cxn ang="0">
                  <a:pos x="26" y="7"/>
                </a:cxn>
                <a:cxn ang="0">
                  <a:pos x="30" y="6"/>
                </a:cxn>
                <a:cxn ang="0">
                  <a:pos x="31" y="2"/>
                </a:cxn>
                <a:cxn ang="0">
                  <a:pos x="38" y="2"/>
                </a:cxn>
                <a:cxn ang="0">
                  <a:pos x="40" y="4"/>
                </a:cxn>
                <a:cxn ang="0">
                  <a:pos x="40" y="7"/>
                </a:cxn>
                <a:cxn ang="0">
                  <a:pos x="43" y="11"/>
                </a:cxn>
                <a:cxn ang="0">
                  <a:pos x="41" y="29"/>
                </a:cxn>
                <a:cxn ang="0">
                  <a:pos x="36" y="33"/>
                </a:cxn>
                <a:cxn ang="0">
                  <a:pos x="33" y="34"/>
                </a:cxn>
                <a:cxn ang="0">
                  <a:pos x="31" y="42"/>
                </a:cxn>
                <a:cxn ang="0">
                  <a:pos x="35" y="45"/>
                </a:cxn>
                <a:cxn ang="0">
                  <a:pos x="38" y="54"/>
                </a:cxn>
                <a:cxn ang="0">
                  <a:pos x="40" y="33"/>
                </a:cxn>
                <a:cxn ang="0">
                  <a:pos x="43" y="31"/>
                </a:cxn>
                <a:cxn ang="0">
                  <a:pos x="46" y="31"/>
                </a:cxn>
                <a:cxn ang="0">
                  <a:pos x="53" y="33"/>
                </a:cxn>
                <a:cxn ang="0">
                  <a:pos x="56" y="38"/>
                </a:cxn>
                <a:cxn ang="0">
                  <a:pos x="48" y="40"/>
                </a:cxn>
                <a:cxn ang="0">
                  <a:pos x="46" y="34"/>
                </a:cxn>
                <a:cxn ang="0">
                  <a:pos x="43" y="34"/>
                </a:cxn>
                <a:cxn ang="0">
                  <a:pos x="41" y="36"/>
                </a:cxn>
                <a:cxn ang="0">
                  <a:pos x="41" y="42"/>
                </a:cxn>
                <a:cxn ang="0">
                  <a:pos x="41" y="56"/>
                </a:cxn>
                <a:cxn ang="0">
                  <a:pos x="36" y="63"/>
                </a:cxn>
                <a:cxn ang="0">
                  <a:pos x="38" y="81"/>
                </a:cxn>
                <a:cxn ang="0">
                  <a:pos x="25" y="89"/>
                </a:cxn>
                <a:cxn ang="0">
                  <a:pos x="20" y="81"/>
                </a:cxn>
                <a:cxn ang="0">
                  <a:pos x="23" y="78"/>
                </a:cxn>
                <a:cxn ang="0">
                  <a:pos x="30" y="76"/>
                </a:cxn>
                <a:cxn ang="0">
                  <a:pos x="28" y="71"/>
                </a:cxn>
                <a:cxn ang="0">
                  <a:pos x="20" y="71"/>
                </a:cxn>
                <a:cxn ang="0">
                  <a:pos x="8" y="63"/>
                </a:cxn>
                <a:cxn ang="0">
                  <a:pos x="8" y="56"/>
                </a:cxn>
                <a:cxn ang="0">
                  <a:pos x="12" y="54"/>
                </a:cxn>
                <a:cxn ang="0">
                  <a:pos x="13" y="54"/>
                </a:cxn>
                <a:cxn ang="0">
                  <a:pos x="18" y="60"/>
                </a:cxn>
                <a:cxn ang="0">
                  <a:pos x="18" y="60"/>
                </a:cxn>
                <a:cxn ang="0">
                  <a:pos x="20" y="51"/>
                </a:cxn>
                <a:cxn ang="0">
                  <a:pos x="22" y="51"/>
                </a:cxn>
                <a:cxn ang="0">
                  <a:pos x="22" y="47"/>
                </a:cxn>
                <a:cxn ang="0">
                  <a:pos x="12" y="47"/>
                </a:cxn>
                <a:cxn ang="0">
                  <a:pos x="0" y="40"/>
                </a:cxn>
                <a:cxn ang="0">
                  <a:pos x="2" y="31"/>
                </a:cxn>
                <a:cxn ang="0">
                  <a:pos x="7" y="38"/>
                </a:cxn>
                <a:cxn ang="0">
                  <a:pos x="12" y="40"/>
                </a:cxn>
                <a:cxn ang="0">
                  <a:pos x="13" y="36"/>
                </a:cxn>
                <a:cxn ang="0">
                  <a:pos x="12" y="33"/>
                </a:cxn>
                <a:cxn ang="0">
                  <a:pos x="8" y="31"/>
                </a:cxn>
                <a:cxn ang="0">
                  <a:pos x="5" y="22"/>
                </a:cxn>
                <a:cxn ang="0">
                  <a:pos x="4" y="18"/>
                </a:cxn>
                <a:cxn ang="0">
                  <a:pos x="7" y="15"/>
                </a:cxn>
                <a:cxn ang="0">
                  <a:pos x="12" y="15"/>
                </a:cxn>
              </a:cxnLst>
              <a:rect l="0" t="0" r="r" b="b"/>
              <a:pathLst>
                <a:path w="56" h="89">
                  <a:moveTo>
                    <a:pt x="12" y="24"/>
                  </a:moveTo>
                  <a:lnTo>
                    <a:pt x="12" y="24"/>
                  </a:lnTo>
                  <a:lnTo>
                    <a:pt x="13" y="25"/>
                  </a:lnTo>
                  <a:lnTo>
                    <a:pt x="13" y="25"/>
                  </a:lnTo>
                  <a:lnTo>
                    <a:pt x="13" y="25"/>
                  </a:lnTo>
                  <a:lnTo>
                    <a:pt x="13" y="25"/>
                  </a:lnTo>
                  <a:lnTo>
                    <a:pt x="13" y="25"/>
                  </a:lnTo>
                  <a:lnTo>
                    <a:pt x="15" y="25"/>
                  </a:lnTo>
                  <a:lnTo>
                    <a:pt x="17" y="25"/>
                  </a:lnTo>
                  <a:lnTo>
                    <a:pt x="18" y="25"/>
                  </a:lnTo>
                  <a:lnTo>
                    <a:pt x="18" y="25"/>
                  </a:lnTo>
                  <a:lnTo>
                    <a:pt x="18" y="25"/>
                  </a:lnTo>
                  <a:lnTo>
                    <a:pt x="20" y="25"/>
                  </a:lnTo>
                  <a:lnTo>
                    <a:pt x="20" y="25"/>
                  </a:lnTo>
                  <a:lnTo>
                    <a:pt x="20" y="25"/>
                  </a:lnTo>
                  <a:lnTo>
                    <a:pt x="20" y="25"/>
                  </a:lnTo>
                  <a:lnTo>
                    <a:pt x="20" y="25"/>
                  </a:lnTo>
                  <a:lnTo>
                    <a:pt x="20" y="24"/>
                  </a:lnTo>
                  <a:lnTo>
                    <a:pt x="20" y="24"/>
                  </a:lnTo>
                  <a:lnTo>
                    <a:pt x="20" y="24"/>
                  </a:lnTo>
                  <a:lnTo>
                    <a:pt x="20" y="24"/>
                  </a:lnTo>
                  <a:lnTo>
                    <a:pt x="20" y="24"/>
                  </a:lnTo>
                  <a:lnTo>
                    <a:pt x="20" y="24"/>
                  </a:lnTo>
                  <a:lnTo>
                    <a:pt x="20" y="24"/>
                  </a:lnTo>
                  <a:lnTo>
                    <a:pt x="20" y="24"/>
                  </a:lnTo>
                  <a:lnTo>
                    <a:pt x="20" y="20"/>
                  </a:lnTo>
                  <a:lnTo>
                    <a:pt x="20" y="20"/>
                  </a:lnTo>
                  <a:lnTo>
                    <a:pt x="20" y="20"/>
                  </a:lnTo>
                  <a:lnTo>
                    <a:pt x="20" y="20"/>
                  </a:lnTo>
                  <a:lnTo>
                    <a:pt x="20" y="20"/>
                  </a:lnTo>
                  <a:lnTo>
                    <a:pt x="20" y="20"/>
                  </a:lnTo>
                  <a:lnTo>
                    <a:pt x="20" y="20"/>
                  </a:lnTo>
                  <a:lnTo>
                    <a:pt x="20" y="18"/>
                  </a:lnTo>
                  <a:lnTo>
                    <a:pt x="20" y="18"/>
                  </a:lnTo>
                  <a:lnTo>
                    <a:pt x="20" y="18"/>
                  </a:lnTo>
                  <a:lnTo>
                    <a:pt x="20" y="18"/>
                  </a:lnTo>
                  <a:lnTo>
                    <a:pt x="20" y="18"/>
                  </a:lnTo>
                  <a:lnTo>
                    <a:pt x="20" y="18"/>
                  </a:lnTo>
                  <a:lnTo>
                    <a:pt x="20" y="18"/>
                  </a:lnTo>
                  <a:lnTo>
                    <a:pt x="18" y="16"/>
                  </a:lnTo>
                  <a:lnTo>
                    <a:pt x="18" y="16"/>
                  </a:lnTo>
                  <a:lnTo>
                    <a:pt x="18" y="16"/>
                  </a:lnTo>
                  <a:lnTo>
                    <a:pt x="20" y="16"/>
                  </a:lnTo>
                  <a:lnTo>
                    <a:pt x="20" y="15"/>
                  </a:lnTo>
                  <a:lnTo>
                    <a:pt x="20" y="15"/>
                  </a:lnTo>
                  <a:lnTo>
                    <a:pt x="22" y="15"/>
                  </a:lnTo>
                  <a:lnTo>
                    <a:pt x="25" y="15"/>
                  </a:lnTo>
                  <a:lnTo>
                    <a:pt x="25" y="15"/>
                  </a:lnTo>
                  <a:lnTo>
                    <a:pt x="25" y="15"/>
                  </a:lnTo>
                  <a:lnTo>
                    <a:pt x="25" y="15"/>
                  </a:lnTo>
                  <a:lnTo>
                    <a:pt x="25" y="15"/>
                  </a:lnTo>
                  <a:lnTo>
                    <a:pt x="25" y="15"/>
                  </a:lnTo>
                  <a:lnTo>
                    <a:pt x="25" y="13"/>
                  </a:lnTo>
                  <a:lnTo>
                    <a:pt x="23" y="13"/>
                  </a:lnTo>
                  <a:lnTo>
                    <a:pt x="23" y="13"/>
                  </a:lnTo>
                  <a:lnTo>
                    <a:pt x="23" y="13"/>
                  </a:lnTo>
                  <a:lnTo>
                    <a:pt x="22" y="13"/>
                  </a:lnTo>
                  <a:lnTo>
                    <a:pt x="22" y="13"/>
                  </a:lnTo>
                  <a:lnTo>
                    <a:pt x="20" y="13"/>
                  </a:lnTo>
                  <a:lnTo>
                    <a:pt x="20" y="11"/>
                  </a:lnTo>
                  <a:lnTo>
                    <a:pt x="20" y="11"/>
                  </a:lnTo>
                  <a:lnTo>
                    <a:pt x="22" y="11"/>
                  </a:lnTo>
                  <a:lnTo>
                    <a:pt x="22" y="11"/>
                  </a:lnTo>
                  <a:lnTo>
                    <a:pt x="22" y="11"/>
                  </a:lnTo>
                  <a:lnTo>
                    <a:pt x="23" y="11"/>
                  </a:lnTo>
                  <a:lnTo>
                    <a:pt x="23" y="11"/>
                  </a:lnTo>
                  <a:lnTo>
                    <a:pt x="23" y="11"/>
                  </a:lnTo>
                  <a:lnTo>
                    <a:pt x="23" y="11"/>
                  </a:lnTo>
                  <a:lnTo>
                    <a:pt x="25" y="11"/>
                  </a:lnTo>
                  <a:lnTo>
                    <a:pt x="25" y="9"/>
                  </a:lnTo>
                  <a:lnTo>
                    <a:pt x="25" y="9"/>
                  </a:lnTo>
                  <a:lnTo>
                    <a:pt x="25" y="9"/>
                  </a:lnTo>
                  <a:lnTo>
                    <a:pt x="25" y="9"/>
                  </a:lnTo>
                  <a:lnTo>
                    <a:pt x="25" y="7"/>
                  </a:lnTo>
                  <a:lnTo>
                    <a:pt x="26" y="7"/>
                  </a:lnTo>
                  <a:lnTo>
                    <a:pt x="26" y="7"/>
                  </a:lnTo>
                  <a:lnTo>
                    <a:pt x="26" y="7"/>
                  </a:lnTo>
                  <a:lnTo>
                    <a:pt x="26" y="7"/>
                  </a:lnTo>
                  <a:lnTo>
                    <a:pt x="26" y="7"/>
                  </a:lnTo>
                  <a:lnTo>
                    <a:pt x="26" y="7"/>
                  </a:lnTo>
                  <a:lnTo>
                    <a:pt x="28" y="7"/>
                  </a:lnTo>
                  <a:lnTo>
                    <a:pt x="28" y="6"/>
                  </a:lnTo>
                  <a:lnTo>
                    <a:pt x="28" y="6"/>
                  </a:lnTo>
                  <a:lnTo>
                    <a:pt x="28" y="6"/>
                  </a:lnTo>
                  <a:lnTo>
                    <a:pt x="28" y="6"/>
                  </a:lnTo>
                  <a:lnTo>
                    <a:pt x="30" y="6"/>
                  </a:lnTo>
                  <a:lnTo>
                    <a:pt x="30" y="6"/>
                  </a:lnTo>
                  <a:lnTo>
                    <a:pt x="30" y="6"/>
                  </a:lnTo>
                  <a:lnTo>
                    <a:pt x="30" y="6"/>
                  </a:lnTo>
                  <a:lnTo>
                    <a:pt x="30" y="6"/>
                  </a:lnTo>
                  <a:lnTo>
                    <a:pt x="30" y="6"/>
                  </a:lnTo>
                  <a:lnTo>
                    <a:pt x="30" y="4"/>
                  </a:lnTo>
                  <a:lnTo>
                    <a:pt x="30" y="4"/>
                  </a:lnTo>
                  <a:lnTo>
                    <a:pt x="30" y="4"/>
                  </a:lnTo>
                  <a:lnTo>
                    <a:pt x="30" y="4"/>
                  </a:lnTo>
                  <a:lnTo>
                    <a:pt x="30" y="4"/>
                  </a:lnTo>
                  <a:lnTo>
                    <a:pt x="30" y="4"/>
                  </a:lnTo>
                  <a:lnTo>
                    <a:pt x="31" y="4"/>
                  </a:lnTo>
                  <a:lnTo>
                    <a:pt x="31" y="2"/>
                  </a:lnTo>
                  <a:lnTo>
                    <a:pt x="31" y="2"/>
                  </a:lnTo>
                  <a:lnTo>
                    <a:pt x="31" y="2"/>
                  </a:lnTo>
                  <a:lnTo>
                    <a:pt x="31" y="2"/>
                  </a:lnTo>
                  <a:lnTo>
                    <a:pt x="31" y="2"/>
                  </a:lnTo>
                  <a:lnTo>
                    <a:pt x="31" y="2"/>
                  </a:lnTo>
                  <a:lnTo>
                    <a:pt x="33" y="2"/>
                  </a:lnTo>
                  <a:lnTo>
                    <a:pt x="33" y="2"/>
                  </a:lnTo>
                  <a:lnTo>
                    <a:pt x="35" y="0"/>
                  </a:lnTo>
                  <a:lnTo>
                    <a:pt x="36" y="0"/>
                  </a:lnTo>
                  <a:lnTo>
                    <a:pt x="38" y="0"/>
                  </a:lnTo>
                  <a:lnTo>
                    <a:pt x="38" y="2"/>
                  </a:lnTo>
                  <a:lnTo>
                    <a:pt x="38" y="2"/>
                  </a:lnTo>
                  <a:lnTo>
                    <a:pt x="38" y="2"/>
                  </a:lnTo>
                  <a:lnTo>
                    <a:pt x="38" y="2"/>
                  </a:lnTo>
                  <a:lnTo>
                    <a:pt x="38" y="2"/>
                  </a:lnTo>
                  <a:lnTo>
                    <a:pt x="38" y="2"/>
                  </a:lnTo>
                  <a:lnTo>
                    <a:pt x="38" y="4"/>
                  </a:lnTo>
                  <a:lnTo>
                    <a:pt x="38" y="4"/>
                  </a:lnTo>
                  <a:lnTo>
                    <a:pt x="38" y="4"/>
                  </a:lnTo>
                  <a:lnTo>
                    <a:pt x="40" y="4"/>
                  </a:lnTo>
                  <a:lnTo>
                    <a:pt x="40" y="4"/>
                  </a:lnTo>
                  <a:lnTo>
                    <a:pt x="40" y="4"/>
                  </a:lnTo>
                  <a:lnTo>
                    <a:pt x="40" y="4"/>
                  </a:lnTo>
                  <a:lnTo>
                    <a:pt x="40" y="4"/>
                  </a:lnTo>
                  <a:lnTo>
                    <a:pt x="40" y="4"/>
                  </a:lnTo>
                  <a:lnTo>
                    <a:pt x="40" y="4"/>
                  </a:lnTo>
                  <a:lnTo>
                    <a:pt x="40" y="6"/>
                  </a:lnTo>
                  <a:lnTo>
                    <a:pt x="40" y="6"/>
                  </a:lnTo>
                  <a:lnTo>
                    <a:pt x="40" y="7"/>
                  </a:lnTo>
                  <a:lnTo>
                    <a:pt x="40" y="7"/>
                  </a:lnTo>
                  <a:lnTo>
                    <a:pt x="40" y="7"/>
                  </a:lnTo>
                  <a:lnTo>
                    <a:pt x="40" y="7"/>
                  </a:lnTo>
                  <a:lnTo>
                    <a:pt x="40" y="7"/>
                  </a:lnTo>
                  <a:lnTo>
                    <a:pt x="40" y="7"/>
                  </a:lnTo>
                  <a:lnTo>
                    <a:pt x="40" y="7"/>
                  </a:lnTo>
                  <a:lnTo>
                    <a:pt x="41" y="7"/>
                  </a:lnTo>
                  <a:lnTo>
                    <a:pt x="41" y="7"/>
                  </a:lnTo>
                  <a:lnTo>
                    <a:pt x="41" y="7"/>
                  </a:lnTo>
                  <a:lnTo>
                    <a:pt x="41" y="9"/>
                  </a:lnTo>
                  <a:lnTo>
                    <a:pt x="41" y="9"/>
                  </a:lnTo>
                  <a:lnTo>
                    <a:pt x="41" y="9"/>
                  </a:lnTo>
                  <a:lnTo>
                    <a:pt x="41" y="9"/>
                  </a:lnTo>
                  <a:lnTo>
                    <a:pt x="41" y="9"/>
                  </a:lnTo>
                  <a:lnTo>
                    <a:pt x="43" y="11"/>
                  </a:lnTo>
                  <a:lnTo>
                    <a:pt x="41" y="11"/>
                  </a:lnTo>
                  <a:lnTo>
                    <a:pt x="41" y="11"/>
                  </a:lnTo>
                  <a:lnTo>
                    <a:pt x="41" y="11"/>
                  </a:lnTo>
                  <a:lnTo>
                    <a:pt x="43" y="13"/>
                  </a:lnTo>
                  <a:lnTo>
                    <a:pt x="43" y="15"/>
                  </a:lnTo>
                  <a:lnTo>
                    <a:pt x="45" y="18"/>
                  </a:lnTo>
                  <a:lnTo>
                    <a:pt x="45" y="20"/>
                  </a:lnTo>
                  <a:lnTo>
                    <a:pt x="43" y="22"/>
                  </a:lnTo>
                  <a:lnTo>
                    <a:pt x="43" y="25"/>
                  </a:lnTo>
                  <a:lnTo>
                    <a:pt x="43" y="27"/>
                  </a:lnTo>
                  <a:lnTo>
                    <a:pt x="41" y="29"/>
                  </a:lnTo>
                  <a:lnTo>
                    <a:pt x="41" y="31"/>
                  </a:lnTo>
                  <a:lnTo>
                    <a:pt x="40" y="31"/>
                  </a:lnTo>
                  <a:lnTo>
                    <a:pt x="40" y="31"/>
                  </a:lnTo>
                  <a:lnTo>
                    <a:pt x="40" y="31"/>
                  </a:lnTo>
                  <a:lnTo>
                    <a:pt x="40" y="31"/>
                  </a:lnTo>
                  <a:lnTo>
                    <a:pt x="38" y="31"/>
                  </a:lnTo>
                  <a:lnTo>
                    <a:pt x="38" y="31"/>
                  </a:lnTo>
                  <a:lnTo>
                    <a:pt x="38" y="31"/>
                  </a:lnTo>
                  <a:lnTo>
                    <a:pt x="38" y="31"/>
                  </a:lnTo>
                  <a:lnTo>
                    <a:pt x="38" y="33"/>
                  </a:lnTo>
                  <a:lnTo>
                    <a:pt x="36" y="33"/>
                  </a:lnTo>
                  <a:lnTo>
                    <a:pt x="35" y="33"/>
                  </a:lnTo>
                  <a:lnTo>
                    <a:pt x="35" y="34"/>
                  </a:lnTo>
                  <a:lnTo>
                    <a:pt x="35" y="34"/>
                  </a:lnTo>
                  <a:lnTo>
                    <a:pt x="35" y="34"/>
                  </a:lnTo>
                  <a:lnTo>
                    <a:pt x="33" y="34"/>
                  </a:lnTo>
                  <a:lnTo>
                    <a:pt x="33" y="34"/>
                  </a:lnTo>
                  <a:lnTo>
                    <a:pt x="33" y="34"/>
                  </a:lnTo>
                  <a:lnTo>
                    <a:pt x="33" y="34"/>
                  </a:lnTo>
                  <a:lnTo>
                    <a:pt x="33" y="34"/>
                  </a:lnTo>
                  <a:lnTo>
                    <a:pt x="33" y="34"/>
                  </a:lnTo>
                  <a:lnTo>
                    <a:pt x="33" y="34"/>
                  </a:lnTo>
                  <a:lnTo>
                    <a:pt x="33" y="34"/>
                  </a:lnTo>
                  <a:lnTo>
                    <a:pt x="33" y="36"/>
                  </a:lnTo>
                  <a:lnTo>
                    <a:pt x="31" y="36"/>
                  </a:lnTo>
                  <a:lnTo>
                    <a:pt x="31" y="40"/>
                  </a:lnTo>
                  <a:lnTo>
                    <a:pt x="31" y="42"/>
                  </a:lnTo>
                  <a:lnTo>
                    <a:pt x="31" y="42"/>
                  </a:lnTo>
                  <a:lnTo>
                    <a:pt x="31" y="42"/>
                  </a:lnTo>
                  <a:lnTo>
                    <a:pt x="31" y="42"/>
                  </a:lnTo>
                  <a:lnTo>
                    <a:pt x="31" y="42"/>
                  </a:lnTo>
                  <a:lnTo>
                    <a:pt x="31" y="42"/>
                  </a:lnTo>
                  <a:lnTo>
                    <a:pt x="31" y="42"/>
                  </a:lnTo>
                  <a:lnTo>
                    <a:pt x="33" y="43"/>
                  </a:lnTo>
                  <a:lnTo>
                    <a:pt x="33" y="43"/>
                  </a:lnTo>
                  <a:lnTo>
                    <a:pt x="33" y="43"/>
                  </a:lnTo>
                  <a:lnTo>
                    <a:pt x="35" y="43"/>
                  </a:lnTo>
                  <a:lnTo>
                    <a:pt x="35" y="43"/>
                  </a:lnTo>
                  <a:lnTo>
                    <a:pt x="35" y="45"/>
                  </a:lnTo>
                  <a:lnTo>
                    <a:pt x="35" y="45"/>
                  </a:lnTo>
                  <a:lnTo>
                    <a:pt x="35" y="45"/>
                  </a:lnTo>
                  <a:lnTo>
                    <a:pt x="35" y="45"/>
                  </a:lnTo>
                  <a:lnTo>
                    <a:pt x="35" y="45"/>
                  </a:lnTo>
                  <a:lnTo>
                    <a:pt x="35" y="45"/>
                  </a:lnTo>
                  <a:lnTo>
                    <a:pt x="36" y="45"/>
                  </a:lnTo>
                  <a:lnTo>
                    <a:pt x="36" y="45"/>
                  </a:lnTo>
                  <a:lnTo>
                    <a:pt x="36" y="47"/>
                  </a:lnTo>
                  <a:lnTo>
                    <a:pt x="36" y="47"/>
                  </a:lnTo>
                  <a:lnTo>
                    <a:pt x="36" y="49"/>
                  </a:lnTo>
                  <a:lnTo>
                    <a:pt x="36" y="51"/>
                  </a:lnTo>
                  <a:lnTo>
                    <a:pt x="36" y="51"/>
                  </a:lnTo>
                  <a:lnTo>
                    <a:pt x="36" y="51"/>
                  </a:lnTo>
                  <a:lnTo>
                    <a:pt x="36" y="53"/>
                  </a:lnTo>
                  <a:lnTo>
                    <a:pt x="36" y="54"/>
                  </a:lnTo>
                  <a:lnTo>
                    <a:pt x="38" y="54"/>
                  </a:lnTo>
                  <a:lnTo>
                    <a:pt x="38" y="56"/>
                  </a:lnTo>
                  <a:lnTo>
                    <a:pt x="38" y="56"/>
                  </a:lnTo>
                  <a:lnTo>
                    <a:pt x="38" y="56"/>
                  </a:lnTo>
                  <a:lnTo>
                    <a:pt x="38" y="56"/>
                  </a:lnTo>
                  <a:lnTo>
                    <a:pt x="38" y="56"/>
                  </a:lnTo>
                  <a:lnTo>
                    <a:pt x="38" y="56"/>
                  </a:lnTo>
                  <a:lnTo>
                    <a:pt x="38" y="56"/>
                  </a:lnTo>
                  <a:lnTo>
                    <a:pt x="38" y="54"/>
                  </a:lnTo>
                  <a:lnTo>
                    <a:pt x="40" y="33"/>
                  </a:lnTo>
                  <a:lnTo>
                    <a:pt x="40" y="33"/>
                  </a:lnTo>
                  <a:lnTo>
                    <a:pt x="40" y="33"/>
                  </a:lnTo>
                  <a:lnTo>
                    <a:pt x="40" y="33"/>
                  </a:lnTo>
                  <a:lnTo>
                    <a:pt x="40" y="33"/>
                  </a:lnTo>
                  <a:lnTo>
                    <a:pt x="41" y="33"/>
                  </a:lnTo>
                  <a:lnTo>
                    <a:pt x="41" y="31"/>
                  </a:lnTo>
                  <a:lnTo>
                    <a:pt x="41" y="31"/>
                  </a:lnTo>
                  <a:lnTo>
                    <a:pt x="41" y="31"/>
                  </a:lnTo>
                  <a:lnTo>
                    <a:pt x="41" y="31"/>
                  </a:lnTo>
                  <a:lnTo>
                    <a:pt x="43" y="31"/>
                  </a:lnTo>
                  <a:lnTo>
                    <a:pt x="43" y="31"/>
                  </a:lnTo>
                  <a:lnTo>
                    <a:pt x="43" y="31"/>
                  </a:lnTo>
                  <a:lnTo>
                    <a:pt x="43" y="31"/>
                  </a:lnTo>
                  <a:lnTo>
                    <a:pt x="45" y="31"/>
                  </a:lnTo>
                  <a:lnTo>
                    <a:pt x="45" y="31"/>
                  </a:lnTo>
                  <a:lnTo>
                    <a:pt x="45" y="31"/>
                  </a:lnTo>
                  <a:lnTo>
                    <a:pt x="45" y="31"/>
                  </a:lnTo>
                  <a:lnTo>
                    <a:pt x="46" y="31"/>
                  </a:lnTo>
                  <a:lnTo>
                    <a:pt x="46" y="31"/>
                  </a:lnTo>
                  <a:lnTo>
                    <a:pt x="46" y="31"/>
                  </a:lnTo>
                  <a:lnTo>
                    <a:pt x="46" y="31"/>
                  </a:lnTo>
                  <a:lnTo>
                    <a:pt x="46" y="31"/>
                  </a:lnTo>
                  <a:lnTo>
                    <a:pt x="46" y="31"/>
                  </a:lnTo>
                  <a:lnTo>
                    <a:pt x="46" y="31"/>
                  </a:lnTo>
                  <a:lnTo>
                    <a:pt x="46" y="31"/>
                  </a:lnTo>
                  <a:lnTo>
                    <a:pt x="46" y="29"/>
                  </a:lnTo>
                  <a:lnTo>
                    <a:pt x="48" y="31"/>
                  </a:lnTo>
                  <a:lnTo>
                    <a:pt x="49" y="31"/>
                  </a:lnTo>
                  <a:lnTo>
                    <a:pt x="49" y="31"/>
                  </a:lnTo>
                  <a:lnTo>
                    <a:pt x="51" y="31"/>
                  </a:lnTo>
                  <a:lnTo>
                    <a:pt x="51" y="31"/>
                  </a:lnTo>
                  <a:lnTo>
                    <a:pt x="51" y="31"/>
                  </a:lnTo>
                  <a:lnTo>
                    <a:pt x="51" y="33"/>
                  </a:lnTo>
                  <a:lnTo>
                    <a:pt x="51" y="33"/>
                  </a:lnTo>
                  <a:lnTo>
                    <a:pt x="53" y="33"/>
                  </a:lnTo>
                  <a:lnTo>
                    <a:pt x="53" y="33"/>
                  </a:lnTo>
                  <a:lnTo>
                    <a:pt x="53" y="33"/>
                  </a:lnTo>
                  <a:lnTo>
                    <a:pt x="53" y="34"/>
                  </a:lnTo>
                  <a:lnTo>
                    <a:pt x="54" y="34"/>
                  </a:lnTo>
                  <a:lnTo>
                    <a:pt x="54" y="34"/>
                  </a:lnTo>
                  <a:lnTo>
                    <a:pt x="56" y="36"/>
                  </a:lnTo>
                  <a:lnTo>
                    <a:pt x="56" y="36"/>
                  </a:lnTo>
                  <a:lnTo>
                    <a:pt x="56" y="36"/>
                  </a:lnTo>
                  <a:lnTo>
                    <a:pt x="56" y="38"/>
                  </a:lnTo>
                  <a:lnTo>
                    <a:pt x="56" y="38"/>
                  </a:lnTo>
                  <a:lnTo>
                    <a:pt x="56" y="38"/>
                  </a:lnTo>
                  <a:lnTo>
                    <a:pt x="56" y="38"/>
                  </a:lnTo>
                  <a:lnTo>
                    <a:pt x="56" y="38"/>
                  </a:lnTo>
                  <a:lnTo>
                    <a:pt x="56" y="38"/>
                  </a:lnTo>
                  <a:lnTo>
                    <a:pt x="56" y="38"/>
                  </a:lnTo>
                  <a:lnTo>
                    <a:pt x="56" y="40"/>
                  </a:lnTo>
                  <a:lnTo>
                    <a:pt x="56" y="40"/>
                  </a:lnTo>
                  <a:lnTo>
                    <a:pt x="54" y="40"/>
                  </a:lnTo>
                  <a:lnTo>
                    <a:pt x="54" y="40"/>
                  </a:lnTo>
                  <a:lnTo>
                    <a:pt x="54" y="40"/>
                  </a:lnTo>
                  <a:lnTo>
                    <a:pt x="51" y="40"/>
                  </a:lnTo>
                  <a:lnTo>
                    <a:pt x="48" y="40"/>
                  </a:lnTo>
                  <a:lnTo>
                    <a:pt x="48" y="40"/>
                  </a:lnTo>
                  <a:lnTo>
                    <a:pt x="48" y="40"/>
                  </a:lnTo>
                  <a:lnTo>
                    <a:pt x="46" y="38"/>
                  </a:lnTo>
                  <a:lnTo>
                    <a:pt x="46" y="38"/>
                  </a:lnTo>
                  <a:lnTo>
                    <a:pt x="46" y="36"/>
                  </a:lnTo>
                  <a:lnTo>
                    <a:pt x="46" y="36"/>
                  </a:lnTo>
                  <a:lnTo>
                    <a:pt x="46" y="36"/>
                  </a:lnTo>
                  <a:lnTo>
                    <a:pt x="46" y="36"/>
                  </a:lnTo>
                  <a:lnTo>
                    <a:pt x="46" y="34"/>
                  </a:lnTo>
                  <a:lnTo>
                    <a:pt x="46" y="34"/>
                  </a:lnTo>
                  <a:lnTo>
                    <a:pt x="46" y="34"/>
                  </a:lnTo>
                  <a:lnTo>
                    <a:pt x="46" y="34"/>
                  </a:lnTo>
                  <a:lnTo>
                    <a:pt x="45" y="34"/>
                  </a:lnTo>
                  <a:lnTo>
                    <a:pt x="45" y="34"/>
                  </a:lnTo>
                  <a:lnTo>
                    <a:pt x="45" y="33"/>
                  </a:lnTo>
                  <a:lnTo>
                    <a:pt x="43" y="33"/>
                  </a:lnTo>
                  <a:lnTo>
                    <a:pt x="43" y="34"/>
                  </a:lnTo>
                  <a:lnTo>
                    <a:pt x="43" y="34"/>
                  </a:lnTo>
                  <a:lnTo>
                    <a:pt x="43" y="34"/>
                  </a:lnTo>
                  <a:lnTo>
                    <a:pt x="43" y="34"/>
                  </a:lnTo>
                  <a:lnTo>
                    <a:pt x="43" y="34"/>
                  </a:lnTo>
                  <a:lnTo>
                    <a:pt x="43" y="34"/>
                  </a:lnTo>
                  <a:lnTo>
                    <a:pt x="43" y="34"/>
                  </a:lnTo>
                  <a:lnTo>
                    <a:pt x="43" y="34"/>
                  </a:lnTo>
                  <a:lnTo>
                    <a:pt x="43" y="34"/>
                  </a:lnTo>
                  <a:lnTo>
                    <a:pt x="43" y="34"/>
                  </a:lnTo>
                  <a:lnTo>
                    <a:pt x="41" y="34"/>
                  </a:lnTo>
                  <a:lnTo>
                    <a:pt x="41" y="34"/>
                  </a:lnTo>
                  <a:lnTo>
                    <a:pt x="41" y="34"/>
                  </a:lnTo>
                  <a:lnTo>
                    <a:pt x="41" y="36"/>
                  </a:lnTo>
                  <a:lnTo>
                    <a:pt x="41" y="36"/>
                  </a:lnTo>
                  <a:lnTo>
                    <a:pt x="41" y="36"/>
                  </a:lnTo>
                  <a:lnTo>
                    <a:pt x="41" y="36"/>
                  </a:lnTo>
                  <a:lnTo>
                    <a:pt x="41" y="36"/>
                  </a:lnTo>
                  <a:lnTo>
                    <a:pt x="41" y="36"/>
                  </a:lnTo>
                  <a:lnTo>
                    <a:pt x="41" y="36"/>
                  </a:lnTo>
                  <a:lnTo>
                    <a:pt x="41" y="40"/>
                  </a:lnTo>
                  <a:lnTo>
                    <a:pt x="41" y="40"/>
                  </a:lnTo>
                  <a:lnTo>
                    <a:pt x="41" y="40"/>
                  </a:lnTo>
                  <a:lnTo>
                    <a:pt x="41" y="40"/>
                  </a:lnTo>
                  <a:lnTo>
                    <a:pt x="41" y="40"/>
                  </a:lnTo>
                  <a:lnTo>
                    <a:pt x="41" y="40"/>
                  </a:lnTo>
                  <a:lnTo>
                    <a:pt x="41" y="40"/>
                  </a:lnTo>
                  <a:lnTo>
                    <a:pt x="41" y="42"/>
                  </a:lnTo>
                  <a:lnTo>
                    <a:pt x="41" y="42"/>
                  </a:lnTo>
                  <a:lnTo>
                    <a:pt x="41" y="43"/>
                  </a:lnTo>
                  <a:lnTo>
                    <a:pt x="41" y="43"/>
                  </a:lnTo>
                  <a:lnTo>
                    <a:pt x="41" y="43"/>
                  </a:lnTo>
                  <a:lnTo>
                    <a:pt x="41" y="43"/>
                  </a:lnTo>
                  <a:lnTo>
                    <a:pt x="43" y="43"/>
                  </a:lnTo>
                  <a:lnTo>
                    <a:pt x="43" y="43"/>
                  </a:lnTo>
                  <a:lnTo>
                    <a:pt x="43" y="43"/>
                  </a:lnTo>
                  <a:lnTo>
                    <a:pt x="43" y="49"/>
                  </a:lnTo>
                  <a:lnTo>
                    <a:pt x="43" y="51"/>
                  </a:lnTo>
                  <a:lnTo>
                    <a:pt x="41" y="56"/>
                  </a:lnTo>
                  <a:lnTo>
                    <a:pt x="40" y="60"/>
                  </a:lnTo>
                  <a:lnTo>
                    <a:pt x="38" y="60"/>
                  </a:lnTo>
                  <a:lnTo>
                    <a:pt x="38" y="60"/>
                  </a:lnTo>
                  <a:lnTo>
                    <a:pt x="36" y="60"/>
                  </a:lnTo>
                  <a:lnTo>
                    <a:pt x="36" y="60"/>
                  </a:lnTo>
                  <a:lnTo>
                    <a:pt x="36" y="60"/>
                  </a:lnTo>
                  <a:lnTo>
                    <a:pt x="36" y="60"/>
                  </a:lnTo>
                  <a:lnTo>
                    <a:pt x="36" y="62"/>
                  </a:lnTo>
                  <a:lnTo>
                    <a:pt x="36" y="62"/>
                  </a:lnTo>
                  <a:lnTo>
                    <a:pt x="36" y="62"/>
                  </a:lnTo>
                  <a:lnTo>
                    <a:pt x="36" y="63"/>
                  </a:lnTo>
                  <a:lnTo>
                    <a:pt x="36" y="65"/>
                  </a:lnTo>
                  <a:lnTo>
                    <a:pt x="36" y="67"/>
                  </a:lnTo>
                  <a:lnTo>
                    <a:pt x="36" y="67"/>
                  </a:lnTo>
                  <a:lnTo>
                    <a:pt x="36" y="69"/>
                  </a:lnTo>
                  <a:lnTo>
                    <a:pt x="36" y="71"/>
                  </a:lnTo>
                  <a:lnTo>
                    <a:pt x="38" y="72"/>
                  </a:lnTo>
                  <a:lnTo>
                    <a:pt x="38" y="72"/>
                  </a:lnTo>
                  <a:lnTo>
                    <a:pt x="38" y="72"/>
                  </a:lnTo>
                  <a:lnTo>
                    <a:pt x="38" y="81"/>
                  </a:lnTo>
                  <a:lnTo>
                    <a:pt x="38" y="81"/>
                  </a:lnTo>
                  <a:lnTo>
                    <a:pt x="38" y="81"/>
                  </a:lnTo>
                  <a:lnTo>
                    <a:pt x="38" y="83"/>
                  </a:lnTo>
                  <a:lnTo>
                    <a:pt x="36" y="83"/>
                  </a:lnTo>
                  <a:lnTo>
                    <a:pt x="36" y="83"/>
                  </a:lnTo>
                  <a:lnTo>
                    <a:pt x="36" y="83"/>
                  </a:lnTo>
                  <a:lnTo>
                    <a:pt x="36" y="83"/>
                  </a:lnTo>
                  <a:lnTo>
                    <a:pt x="36" y="87"/>
                  </a:lnTo>
                  <a:lnTo>
                    <a:pt x="35" y="89"/>
                  </a:lnTo>
                  <a:lnTo>
                    <a:pt x="33" y="89"/>
                  </a:lnTo>
                  <a:lnTo>
                    <a:pt x="31" y="89"/>
                  </a:lnTo>
                  <a:lnTo>
                    <a:pt x="30" y="89"/>
                  </a:lnTo>
                  <a:lnTo>
                    <a:pt x="25" y="89"/>
                  </a:lnTo>
                  <a:lnTo>
                    <a:pt x="23" y="89"/>
                  </a:lnTo>
                  <a:lnTo>
                    <a:pt x="22" y="87"/>
                  </a:lnTo>
                  <a:lnTo>
                    <a:pt x="22" y="87"/>
                  </a:lnTo>
                  <a:lnTo>
                    <a:pt x="23" y="87"/>
                  </a:lnTo>
                  <a:lnTo>
                    <a:pt x="23" y="85"/>
                  </a:lnTo>
                  <a:lnTo>
                    <a:pt x="23" y="85"/>
                  </a:lnTo>
                  <a:lnTo>
                    <a:pt x="22" y="83"/>
                  </a:lnTo>
                  <a:lnTo>
                    <a:pt x="22" y="83"/>
                  </a:lnTo>
                  <a:lnTo>
                    <a:pt x="22" y="81"/>
                  </a:lnTo>
                  <a:lnTo>
                    <a:pt x="22" y="81"/>
                  </a:lnTo>
                  <a:lnTo>
                    <a:pt x="20" y="81"/>
                  </a:lnTo>
                  <a:lnTo>
                    <a:pt x="20" y="80"/>
                  </a:lnTo>
                  <a:lnTo>
                    <a:pt x="20" y="80"/>
                  </a:lnTo>
                  <a:lnTo>
                    <a:pt x="20" y="80"/>
                  </a:lnTo>
                  <a:lnTo>
                    <a:pt x="22" y="80"/>
                  </a:lnTo>
                  <a:lnTo>
                    <a:pt x="22" y="80"/>
                  </a:lnTo>
                  <a:lnTo>
                    <a:pt x="22" y="78"/>
                  </a:lnTo>
                  <a:lnTo>
                    <a:pt x="22" y="78"/>
                  </a:lnTo>
                  <a:lnTo>
                    <a:pt x="22" y="78"/>
                  </a:lnTo>
                  <a:lnTo>
                    <a:pt x="23" y="78"/>
                  </a:lnTo>
                  <a:lnTo>
                    <a:pt x="23" y="78"/>
                  </a:lnTo>
                  <a:lnTo>
                    <a:pt x="23" y="78"/>
                  </a:lnTo>
                  <a:lnTo>
                    <a:pt x="23" y="78"/>
                  </a:lnTo>
                  <a:lnTo>
                    <a:pt x="25" y="78"/>
                  </a:lnTo>
                  <a:lnTo>
                    <a:pt x="28" y="78"/>
                  </a:lnTo>
                  <a:lnTo>
                    <a:pt x="28" y="78"/>
                  </a:lnTo>
                  <a:lnTo>
                    <a:pt x="28" y="76"/>
                  </a:lnTo>
                  <a:lnTo>
                    <a:pt x="28" y="76"/>
                  </a:lnTo>
                  <a:lnTo>
                    <a:pt x="28" y="76"/>
                  </a:lnTo>
                  <a:lnTo>
                    <a:pt x="30" y="76"/>
                  </a:lnTo>
                  <a:lnTo>
                    <a:pt x="30" y="76"/>
                  </a:lnTo>
                  <a:lnTo>
                    <a:pt x="30" y="76"/>
                  </a:lnTo>
                  <a:lnTo>
                    <a:pt x="30" y="76"/>
                  </a:lnTo>
                  <a:lnTo>
                    <a:pt x="30" y="76"/>
                  </a:lnTo>
                  <a:lnTo>
                    <a:pt x="30" y="76"/>
                  </a:lnTo>
                  <a:lnTo>
                    <a:pt x="30" y="76"/>
                  </a:lnTo>
                  <a:lnTo>
                    <a:pt x="30" y="74"/>
                  </a:lnTo>
                  <a:lnTo>
                    <a:pt x="30" y="74"/>
                  </a:lnTo>
                  <a:lnTo>
                    <a:pt x="30" y="72"/>
                  </a:lnTo>
                  <a:lnTo>
                    <a:pt x="30" y="72"/>
                  </a:lnTo>
                  <a:lnTo>
                    <a:pt x="30" y="72"/>
                  </a:lnTo>
                  <a:lnTo>
                    <a:pt x="30" y="72"/>
                  </a:lnTo>
                  <a:lnTo>
                    <a:pt x="28" y="71"/>
                  </a:lnTo>
                  <a:lnTo>
                    <a:pt x="28" y="71"/>
                  </a:lnTo>
                  <a:lnTo>
                    <a:pt x="28" y="71"/>
                  </a:lnTo>
                  <a:lnTo>
                    <a:pt x="26" y="71"/>
                  </a:lnTo>
                  <a:lnTo>
                    <a:pt x="26" y="71"/>
                  </a:lnTo>
                  <a:lnTo>
                    <a:pt x="25" y="72"/>
                  </a:lnTo>
                  <a:lnTo>
                    <a:pt x="25" y="72"/>
                  </a:lnTo>
                  <a:lnTo>
                    <a:pt x="25" y="72"/>
                  </a:lnTo>
                  <a:lnTo>
                    <a:pt x="23" y="72"/>
                  </a:lnTo>
                  <a:lnTo>
                    <a:pt x="22" y="72"/>
                  </a:lnTo>
                  <a:lnTo>
                    <a:pt x="22" y="72"/>
                  </a:lnTo>
                  <a:lnTo>
                    <a:pt x="20" y="71"/>
                  </a:lnTo>
                  <a:lnTo>
                    <a:pt x="20" y="71"/>
                  </a:lnTo>
                  <a:lnTo>
                    <a:pt x="15" y="71"/>
                  </a:lnTo>
                  <a:lnTo>
                    <a:pt x="12" y="67"/>
                  </a:lnTo>
                  <a:lnTo>
                    <a:pt x="12" y="67"/>
                  </a:lnTo>
                  <a:lnTo>
                    <a:pt x="12" y="67"/>
                  </a:lnTo>
                  <a:lnTo>
                    <a:pt x="12" y="67"/>
                  </a:lnTo>
                  <a:lnTo>
                    <a:pt x="12" y="67"/>
                  </a:lnTo>
                  <a:lnTo>
                    <a:pt x="10" y="65"/>
                  </a:lnTo>
                  <a:lnTo>
                    <a:pt x="10" y="65"/>
                  </a:lnTo>
                  <a:lnTo>
                    <a:pt x="10" y="65"/>
                  </a:lnTo>
                  <a:lnTo>
                    <a:pt x="8" y="65"/>
                  </a:lnTo>
                  <a:lnTo>
                    <a:pt x="8" y="63"/>
                  </a:lnTo>
                  <a:lnTo>
                    <a:pt x="8" y="63"/>
                  </a:lnTo>
                  <a:lnTo>
                    <a:pt x="8" y="63"/>
                  </a:lnTo>
                  <a:lnTo>
                    <a:pt x="8" y="63"/>
                  </a:lnTo>
                  <a:lnTo>
                    <a:pt x="7" y="63"/>
                  </a:lnTo>
                  <a:lnTo>
                    <a:pt x="7" y="60"/>
                  </a:lnTo>
                  <a:lnTo>
                    <a:pt x="7" y="60"/>
                  </a:lnTo>
                  <a:lnTo>
                    <a:pt x="7" y="58"/>
                  </a:lnTo>
                  <a:lnTo>
                    <a:pt x="8" y="58"/>
                  </a:lnTo>
                  <a:lnTo>
                    <a:pt x="8" y="58"/>
                  </a:lnTo>
                  <a:lnTo>
                    <a:pt x="8" y="58"/>
                  </a:lnTo>
                  <a:lnTo>
                    <a:pt x="8" y="56"/>
                  </a:lnTo>
                  <a:lnTo>
                    <a:pt x="8" y="56"/>
                  </a:lnTo>
                  <a:lnTo>
                    <a:pt x="10" y="56"/>
                  </a:lnTo>
                  <a:lnTo>
                    <a:pt x="10" y="56"/>
                  </a:lnTo>
                  <a:lnTo>
                    <a:pt x="10" y="56"/>
                  </a:lnTo>
                  <a:lnTo>
                    <a:pt x="10" y="54"/>
                  </a:lnTo>
                  <a:lnTo>
                    <a:pt x="10" y="54"/>
                  </a:lnTo>
                  <a:lnTo>
                    <a:pt x="10" y="54"/>
                  </a:lnTo>
                  <a:lnTo>
                    <a:pt x="12" y="54"/>
                  </a:lnTo>
                  <a:lnTo>
                    <a:pt x="12" y="54"/>
                  </a:lnTo>
                  <a:lnTo>
                    <a:pt x="12" y="54"/>
                  </a:lnTo>
                  <a:lnTo>
                    <a:pt x="12" y="54"/>
                  </a:lnTo>
                  <a:lnTo>
                    <a:pt x="12" y="53"/>
                  </a:lnTo>
                  <a:lnTo>
                    <a:pt x="12" y="53"/>
                  </a:lnTo>
                  <a:lnTo>
                    <a:pt x="12" y="53"/>
                  </a:lnTo>
                  <a:lnTo>
                    <a:pt x="12" y="53"/>
                  </a:lnTo>
                  <a:lnTo>
                    <a:pt x="12" y="53"/>
                  </a:lnTo>
                  <a:lnTo>
                    <a:pt x="12" y="53"/>
                  </a:lnTo>
                  <a:lnTo>
                    <a:pt x="13" y="53"/>
                  </a:lnTo>
                  <a:lnTo>
                    <a:pt x="13" y="53"/>
                  </a:lnTo>
                  <a:lnTo>
                    <a:pt x="13" y="53"/>
                  </a:lnTo>
                  <a:lnTo>
                    <a:pt x="13" y="53"/>
                  </a:lnTo>
                  <a:lnTo>
                    <a:pt x="13" y="54"/>
                  </a:lnTo>
                  <a:lnTo>
                    <a:pt x="13" y="54"/>
                  </a:lnTo>
                  <a:lnTo>
                    <a:pt x="15" y="54"/>
                  </a:lnTo>
                  <a:lnTo>
                    <a:pt x="15" y="54"/>
                  </a:lnTo>
                  <a:lnTo>
                    <a:pt x="15" y="60"/>
                  </a:lnTo>
                  <a:lnTo>
                    <a:pt x="15" y="60"/>
                  </a:lnTo>
                  <a:lnTo>
                    <a:pt x="15" y="60"/>
                  </a:lnTo>
                  <a:lnTo>
                    <a:pt x="15" y="60"/>
                  </a:lnTo>
                  <a:lnTo>
                    <a:pt x="15" y="60"/>
                  </a:lnTo>
                  <a:lnTo>
                    <a:pt x="15" y="60"/>
                  </a:lnTo>
                  <a:lnTo>
                    <a:pt x="17" y="60"/>
                  </a:lnTo>
                  <a:lnTo>
                    <a:pt x="18" y="60"/>
                  </a:lnTo>
                  <a:lnTo>
                    <a:pt x="18" y="62"/>
                  </a:lnTo>
                  <a:lnTo>
                    <a:pt x="18" y="62"/>
                  </a:lnTo>
                  <a:lnTo>
                    <a:pt x="18" y="62"/>
                  </a:lnTo>
                  <a:lnTo>
                    <a:pt x="20" y="62"/>
                  </a:lnTo>
                  <a:lnTo>
                    <a:pt x="20" y="62"/>
                  </a:lnTo>
                  <a:lnTo>
                    <a:pt x="20" y="60"/>
                  </a:lnTo>
                  <a:lnTo>
                    <a:pt x="20" y="60"/>
                  </a:lnTo>
                  <a:lnTo>
                    <a:pt x="20" y="60"/>
                  </a:lnTo>
                  <a:lnTo>
                    <a:pt x="20" y="60"/>
                  </a:lnTo>
                  <a:lnTo>
                    <a:pt x="18" y="60"/>
                  </a:lnTo>
                  <a:lnTo>
                    <a:pt x="18" y="60"/>
                  </a:lnTo>
                  <a:lnTo>
                    <a:pt x="18" y="60"/>
                  </a:lnTo>
                  <a:lnTo>
                    <a:pt x="18" y="58"/>
                  </a:lnTo>
                  <a:lnTo>
                    <a:pt x="18" y="58"/>
                  </a:lnTo>
                  <a:lnTo>
                    <a:pt x="18" y="56"/>
                  </a:lnTo>
                  <a:lnTo>
                    <a:pt x="18" y="53"/>
                  </a:lnTo>
                  <a:lnTo>
                    <a:pt x="18" y="53"/>
                  </a:lnTo>
                  <a:lnTo>
                    <a:pt x="18" y="53"/>
                  </a:lnTo>
                  <a:lnTo>
                    <a:pt x="18" y="53"/>
                  </a:lnTo>
                  <a:lnTo>
                    <a:pt x="18" y="51"/>
                  </a:lnTo>
                  <a:lnTo>
                    <a:pt x="18" y="51"/>
                  </a:lnTo>
                  <a:lnTo>
                    <a:pt x="20" y="51"/>
                  </a:lnTo>
                  <a:lnTo>
                    <a:pt x="20" y="51"/>
                  </a:lnTo>
                  <a:lnTo>
                    <a:pt x="20" y="51"/>
                  </a:lnTo>
                  <a:lnTo>
                    <a:pt x="20" y="51"/>
                  </a:lnTo>
                  <a:lnTo>
                    <a:pt x="20" y="51"/>
                  </a:lnTo>
                  <a:lnTo>
                    <a:pt x="22" y="51"/>
                  </a:lnTo>
                  <a:lnTo>
                    <a:pt x="22" y="51"/>
                  </a:lnTo>
                  <a:lnTo>
                    <a:pt x="22" y="51"/>
                  </a:lnTo>
                  <a:lnTo>
                    <a:pt x="22" y="51"/>
                  </a:lnTo>
                  <a:lnTo>
                    <a:pt x="22" y="51"/>
                  </a:lnTo>
                  <a:lnTo>
                    <a:pt x="22" y="51"/>
                  </a:lnTo>
                  <a:lnTo>
                    <a:pt x="22" y="51"/>
                  </a:lnTo>
                  <a:lnTo>
                    <a:pt x="22" y="51"/>
                  </a:lnTo>
                  <a:lnTo>
                    <a:pt x="22" y="51"/>
                  </a:lnTo>
                  <a:lnTo>
                    <a:pt x="22" y="49"/>
                  </a:lnTo>
                  <a:lnTo>
                    <a:pt x="22" y="49"/>
                  </a:lnTo>
                  <a:lnTo>
                    <a:pt x="22" y="49"/>
                  </a:lnTo>
                  <a:lnTo>
                    <a:pt x="22" y="49"/>
                  </a:lnTo>
                  <a:lnTo>
                    <a:pt x="22" y="47"/>
                  </a:lnTo>
                  <a:lnTo>
                    <a:pt x="22" y="47"/>
                  </a:lnTo>
                  <a:lnTo>
                    <a:pt x="22" y="47"/>
                  </a:lnTo>
                  <a:lnTo>
                    <a:pt x="22" y="47"/>
                  </a:lnTo>
                  <a:lnTo>
                    <a:pt x="22" y="47"/>
                  </a:lnTo>
                  <a:lnTo>
                    <a:pt x="22" y="47"/>
                  </a:lnTo>
                  <a:lnTo>
                    <a:pt x="22" y="47"/>
                  </a:lnTo>
                  <a:lnTo>
                    <a:pt x="20" y="47"/>
                  </a:lnTo>
                  <a:lnTo>
                    <a:pt x="20" y="47"/>
                  </a:lnTo>
                  <a:lnTo>
                    <a:pt x="20" y="47"/>
                  </a:lnTo>
                  <a:lnTo>
                    <a:pt x="20" y="47"/>
                  </a:lnTo>
                  <a:lnTo>
                    <a:pt x="20" y="47"/>
                  </a:lnTo>
                  <a:lnTo>
                    <a:pt x="20" y="47"/>
                  </a:lnTo>
                  <a:lnTo>
                    <a:pt x="18" y="47"/>
                  </a:lnTo>
                  <a:lnTo>
                    <a:pt x="15" y="47"/>
                  </a:lnTo>
                  <a:lnTo>
                    <a:pt x="12" y="47"/>
                  </a:lnTo>
                  <a:lnTo>
                    <a:pt x="7" y="45"/>
                  </a:lnTo>
                  <a:lnTo>
                    <a:pt x="7" y="45"/>
                  </a:lnTo>
                  <a:lnTo>
                    <a:pt x="7" y="45"/>
                  </a:lnTo>
                  <a:lnTo>
                    <a:pt x="7" y="45"/>
                  </a:lnTo>
                  <a:lnTo>
                    <a:pt x="4" y="45"/>
                  </a:lnTo>
                  <a:lnTo>
                    <a:pt x="0" y="43"/>
                  </a:lnTo>
                  <a:lnTo>
                    <a:pt x="0" y="43"/>
                  </a:lnTo>
                  <a:lnTo>
                    <a:pt x="0" y="43"/>
                  </a:lnTo>
                  <a:lnTo>
                    <a:pt x="0" y="42"/>
                  </a:lnTo>
                  <a:lnTo>
                    <a:pt x="0" y="40"/>
                  </a:lnTo>
                  <a:lnTo>
                    <a:pt x="0" y="40"/>
                  </a:lnTo>
                  <a:lnTo>
                    <a:pt x="0" y="36"/>
                  </a:lnTo>
                  <a:lnTo>
                    <a:pt x="0" y="34"/>
                  </a:lnTo>
                  <a:lnTo>
                    <a:pt x="0" y="33"/>
                  </a:lnTo>
                  <a:lnTo>
                    <a:pt x="0" y="33"/>
                  </a:lnTo>
                  <a:lnTo>
                    <a:pt x="2" y="33"/>
                  </a:lnTo>
                  <a:lnTo>
                    <a:pt x="2" y="33"/>
                  </a:lnTo>
                  <a:lnTo>
                    <a:pt x="2" y="33"/>
                  </a:lnTo>
                  <a:lnTo>
                    <a:pt x="2" y="33"/>
                  </a:lnTo>
                  <a:lnTo>
                    <a:pt x="2" y="31"/>
                  </a:lnTo>
                  <a:lnTo>
                    <a:pt x="2" y="31"/>
                  </a:lnTo>
                  <a:lnTo>
                    <a:pt x="2" y="31"/>
                  </a:lnTo>
                  <a:lnTo>
                    <a:pt x="2" y="31"/>
                  </a:lnTo>
                  <a:lnTo>
                    <a:pt x="4" y="33"/>
                  </a:lnTo>
                  <a:lnTo>
                    <a:pt x="4" y="33"/>
                  </a:lnTo>
                  <a:lnTo>
                    <a:pt x="4" y="33"/>
                  </a:lnTo>
                  <a:lnTo>
                    <a:pt x="5" y="34"/>
                  </a:lnTo>
                  <a:lnTo>
                    <a:pt x="5" y="34"/>
                  </a:lnTo>
                  <a:lnTo>
                    <a:pt x="5" y="34"/>
                  </a:lnTo>
                  <a:lnTo>
                    <a:pt x="5" y="34"/>
                  </a:lnTo>
                  <a:lnTo>
                    <a:pt x="5" y="36"/>
                  </a:lnTo>
                  <a:lnTo>
                    <a:pt x="7" y="36"/>
                  </a:lnTo>
                  <a:lnTo>
                    <a:pt x="7" y="38"/>
                  </a:lnTo>
                  <a:lnTo>
                    <a:pt x="7" y="40"/>
                  </a:lnTo>
                  <a:lnTo>
                    <a:pt x="7" y="40"/>
                  </a:lnTo>
                  <a:lnTo>
                    <a:pt x="7" y="40"/>
                  </a:lnTo>
                  <a:lnTo>
                    <a:pt x="7" y="40"/>
                  </a:lnTo>
                  <a:lnTo>
                    <a:pt x="8" y="40"/>
                  </a:lnTo>
                  <a:lnTo>
                    <a:pt x="8" y="40"/>
                  </a:lnTo>
                  <a:lnTo>
                    <a:pt x="10" y="40"/>
                  </a:lnTo>
                  <a:lnTo>
                    <a:pt x="10" y="40"/>
                  </a:lnTo>
                  <a:lnTo>
                    <a:pt x="10" y="40"/>
                  </a:lnTo>
                  <a:lnTo>
                    <a:pt x="12" y="40"/>
                  </a:lnTo>
                  <a:lnTo>
                    <a:pt x="12" y="40"/>
                  </a:lnTo>
                  <a:lnTo>
                    <a:pt x="12" y="40"/>
                  </a:lnTo>
                  <a:lnTo>
                    <a:pt x="12" y="38"/>
                  </a:lnTo>
                  <a:lnTo>
                    <a:pt x="12" y="38"/>
                  </a:lnTo>
                  <a:lnTo>
                    <a:pt x="12" y="38"/>
                  </a:lnTo>
                  <a:lnTo>
                    <a:pt x="12" y="38"/>
                  </a:lnTo>
                  <a:lnTo>
                    <a:pt x="12" y="38"/>
                  </a:lnTo>
                  <a:lnTo>
                    <a:pt x="12" y="38"/>
                  </a:lnTo>
                  <a:lnTo>
                    <a:pt x="12" y="38"/>
                  </a:lnTo>
                  <a:lnTo>
                    <a:pt x="12" y="38"/>
                  </a:lnTo>
                  <a:lnTo>
                    <a:pt x="12" y="36"/>
                  </a:lnTo>
                  <a:lnTo>
                    <a:pt x="13" y="36"/>
                  </a:lnTo>
                  <a:lnTo>
                    <a:pt x="13" y="36"/>
                  </a:lnTo>
                  <a:lnTo>
                    <a:pt x="12" y="36"/>
                  </a:lnTo>
                  <a:lnTo>
                    <a:pt x="12" y="36"/>
                  </a:lnTo>
                  <a:lnTo>
                    <a:pt x="12" y="36"/>
                  </a:lnTo>
                  <a:lnTo>
                    <a:pt x="12" y="36"/>
                  </a:lnTo>
                  <a:lnTo>
                    <a:pt x="12" y="36"/>
                  </a:lnTo>
                  <a:lnTo>
                    <a:pt x="12" y="34"/>
                  </a:lnTo>
                  <a:lnTo>
                    <a:pt x="12" y="34"/>
                  </a:lnTo>
                  <a:lnTo>
                    <a:pt x="12" y="34"/>
                  </a:lnTo>
                  <a:lnTo>
                    <a:pt x="12" y="34"/>
                  </a:lnTo>
                  <a:lnTo>
                    <a:pt x="12" y="33"/>
                  </a:lnTo>
                  <a:lnTo>
                    <a:pt x="12" y="33"/>
                  </a:lnTo>
                  <a:lnTo>
                    <a:pt x="12" y="33"/>
                  </a:lnTo>
                  <a:lnTo>
                    <a:pt x="12" y="33"/>
                  </a:lnTo>
                  <a:lnTo>
                    <a:pt x="10" y="33"/>
                  </a:lnTo>
                  <a:lnTo>
                    <a:pt x="10" y="33"/>
                  </a:lnTo>
                  <a:lnTo>
                    <a:pt x="10" y="33"/>
                  </a:lnTo>
                  <a:lnTo>
                    <a:pt x="10" y="33"/>
                  </a:lnTo>
                  <a:lnTo>
                    <a:pt x="10" y="31"/>
                  </a:lnTo>
                  <a:lnTo>
                    <a:pt x="10" y="31"/>
                  </a:lnTo>
                  <a:lnTo>
                    <a:pt x="8" y="31"/>
                  </a:lnTo>
                  <a:lnTo>
                    <a:pt x="8" y="31"/>
                  </a:lnTo>
                  <a:lnTo>
                    <a:pt x="8" y="31"/>
                  </a:lnTo>
                  <a:lnTo>
                    <a:pt x="8" y="31"/>
                  </a:lnTo>
                  <a:lnTo>
                    <a:pt x="7" y="29"/>
                  </a:lnTo>
                  <a:lnTo>
                    <a:pt x="7" y="29"/>
                  </a:lnTo>
                  <a:lnTo>
                    <a:pt x="7" y="25"/>
                  </a:lnTo>
                  <a:lnTo>
                    <a:pt x="7" y="25"/>
                  </a:lnTo>
                  <a:lnTo>
                    <a:pt x="7" y="25"/>
                  </a:lnTo>
                  <a:lnTo>
                    <a:pt x="5" y="25"/>
                  </a:lnTo>
                  <a:lnTo>
                    <a:pt x="5" y="24"/>
                  </a:lnTo>
                  <a:lnTo>
                    <a:pt x="5" y="24"/>
                  </a:lnTo>
                  <a:lnTo>
                    <a:pt x="5" y="22"/>
                  </a:lnTo>
                  <a:lnTo>
                    <a:pt x="5" y="22"/>
                  </a:lnTo>
                  <a:lnTo>
                    <a:pt x="4" y="22"/>
                  </a:lnTo>
                  <a:lnTo>
                    <a:pt x="2" y="20"/>
                  </a:lnTo>
                  <a:lnTo>
                    <a:pt x="2" y="20"/>
                  </a:lnTo>
                  <a:lnTo>
                    <a:pt x="2" y="20"/>
                  </a:lnTo>
                  <a:lnTo>
                    <a:pt x="2" y="20"/>
                  </a:lnTo>
                  <a:lnTo>
                    <a:pt x="2" y="20"/>
                  </a:lnTo>
                  <a:lnTo>
                    <a:pt x="4" y="20"/>
                  </a:lnTo>
                  <a:lnTo>
                    <a:pt x="4" y="18"/>
                  </a:lnTo>
                  <a:lnTo>
                    <a:pt x="4" y="18"/>
                  </a:lnTo>
                  <a:lnTo>
                    <a:pt x="4" y="18"/>
                  </a:lnTo>
                  <a:lnTo>
                    <a:pt x="5" y="18"/>
                  </a:lnTo>
                  <a:lnTo>
                    <a:pt x="5" y="16"/>
                  </a:lnTo>
                  <a:lnTo>
                    <a:pt x="5" y="16"/>
                  </a:lnTo>
                  <a:lnTo>
                    <a:pt x="5" y="16"/>
                  </a:lnTo>
                  <a:lnTo>
                    <a:pt x="7" y="16"/>
                  </a:lnTo>
                  <a:lnTo>
                    <a:pt x="7" y="15"/>
                  </a:lnTo>
                  <a:lnTo>
                    <a:pt x="7" y="15"/>
                  </a:lnTo>
                  <a:lnTo>
                    <a:pt x="7" y="15"/>
                  </a:lnTo>
                  <a:lnTo>
                    <a:pt x="7" y="15"/>
                  </a:lnTo>
                  <a:lnTo>
                    <a:pt x="7" y="15"/>
                  </a:lnTo>
                  <a:lnTo>
                    <a:pt x="7" y="15"/>
                  </a:lnTo>
                  <a:lnTo>
                    <a:pt x="7" y="15"/>
                  </a:lnTo>
                  <a:lnTo>
                    <a:pt x="8" y="15"/>
                  </a:lnTo>
                  <a:lnTo>
                    <a:pt x="8" y="15"/>
                  </a:lnTo>
                  <a:lnTo>
                    <a:pt x="8" y="15"/>
                  </a:lnTo>
                  <a:lnTo>
                    <a:pt x="10" y="15"/>
                  </a:lnTo>
                  <a:lnTo>
                    <a:pt x="12" y="15"/>
                  </a:lnTo>
                  <a:lnTo>
                    <a:pt x="12" y="15"/>
                  </a:lnTo>
                  <a:lnTo>
                    <a:pt x="12" y="15"/>
                  </a:lnTo>
                  <a:lnTo>
                    <a:pt x="12" y="15"/>
                  </a:lnTo>
                  <a:lnTo>
                    <a:pt x="12" y="15"/>
                  </a:lnTo>
                  <a:lnTo>
                    <a:pt x="12" y="15"/>
                  </a:lnTo>
                  <a:lnTo>
                    <a:pt x="12" y="22"/>
                  </a:lnTo>
                  <a:lnTo>
                    <a:pt x="12" y="24"/>
                  </a:lnTo>
                  <a:lnTo>
                    <a:pt x="12" y="24"/>
                  </a:lnTo>
                  <a:lnTo>
                    <a:pt x="12" y="24"/>
                  </a:lnTo>
                  <a:lnTo>
                    <a:pt x="12" y="24"/>
                  </a:lnTo>
                  <a:lnTo>
                    <a:pt x="12" y="24"/>
                  </a:lnTo>
                  <a:lnTo>
                    <a:pt x="12" y="24"/>
                  </a:lnTo>
                  <a:close/>
                </a:path>
              </a:pathLst>
            </a:custGeom>
            <a:solidFill>
              <a:srgbClr val="FFFFFF"/>
            </a:solidFill>
            <a:ln w="9525">
              <a:noFill/>
              <a:round/>
              <a:headEnd/>
              <a:tailEnd/>
            </a:ln>
          </p:spPr>
          <p:txBody>
            <a:bodyPr/>
            <a:lstStyle/>
            <a:p>
              <a:pPr>
                <a:buClr>
                  <a:srgbClr val="000000"/>
                </a:buClr>
                <a:defRPr/>
              </a:pPr>
              <a:endParaRPr lang="en-US">
                <a:solidFill>
                  <a:srgbClr val="000000"/>
                </a:solidFill>
              </a:endParaRPr>
            </a:p>
          </p:txBody>
        </p:sp>
        <p:sp>
          <p:nvSpPr>
            <p:cNvPr id="1050" name="Freeform 26"/>
            <p:cNvSpPr>
              <a:spLocks/>
            </p:cNvSpPr>
            <p:nvPr/>
          </p:nvSpPr>
          <p:spPr bwMode="auto">
            <a:xfrm>
              <a:off x="215" y="278"/>
              <a:ext cx="57" cy="87"/>
            </a:xfrm>
            <a:custGeom>
              <a:avLst/>
              <a:gdLst/>
              <a:ahLst/>
              <a:cxnLst>
                <a:cxn ang="0">
                  <a:pos x="18" y="26"/>
                </a:cxn>
                <a:cxn ang="0">
                  <a:pos x="21" y="24"/>
                </a:cxn>
                <a:cxn ang="0">
                  <a:pos x="20" y="18"/>
                </a:cxn>
                <a:cxn ang="0">
                  <a:pos x="18" y="17"/>
                </a:cxn>
                <a:cxn ang="0">
                  <a:pos x="25" y="13"/>
                </a:cxn>
                <a:cxn ang="0">
                  <a:pos x="21" y="9"/>
                </a:cxn>
                <a:cxn ang="0">
                  <a:pos x="26" y="8"/>
                </a:cxn>
                <a:cxn ang="0">
                  <a:pos x="28" y="6"/>
                </a:cxn>
                <a:cxn ang="0">
                  <a:pos x="30" y="4"/>
                </a:cxn>
                <a:cxn ang="0">
                  <a:pos x="38" y="0"/>
                </a:cxn>
                <a:cxn ang="0">
                  <a:pos x="39" y="4"/>
                </a:cxn>
                <a:cxn ang="0">
                  <a:pos x="39" y="8"/>
                </a:cxn>
                <a:cxn ang="0">
                  <a:pos x="43" y="9"/>
                </a:cxn>
                <a:cxn ang="0">
                  <a:pos x="41" y="27"/>
                </a:cxn>
                <a:cxn ang="0">
                  <a:pos x="36" y="33"/>
                </a:cxn>
                <a:cxn ang="0">
                  <a:pos x="33" y="35"/>
                </a:cxn>
                <a:cxn ang="0">
                  <a:pos x="33" y="44"/>
                </a:cxn>
                <a:cxn ang="0">
                  <a:pos x="36" y="45"/>
                </a:cxn>
                <a:cxn ang="0">
                  <a:pos x="38" y="56"/>
                </a:cxn>
                <a:cxn ang="0">
                  <a:pos x="39" y="33"/>
                </a:cxn>
                <a:cxn ang="0">
                  <a:pos x="43" y="29"/>
                </a:cxn>
                <a:cxn ang="0">
                  <a:pos x="46" y="29"/>
                </a:cxn>
                <a:cxn ang="0">
                  <a:pos x="53" y="33"/>
                </a:cxn>
                <a:cxn ang="0">
                  <a:pos x="56" y="38"/>
                </a:cxn>
                <a:cxn ang="0">
                  <a:pos x="48" y="38"/>
                </a:cxn>
                <a:cxn ang="0">
                  <a:pos x="46" y="35"/>
                </a:cxn>
                <a:cxn ang="0">
                  <a:pos x="43" y="35"/>
                </a:cxn>
                <a:cxn ang="0">
                  <a:pos x="41" y="36"/>
                </a:cxn>
                <a:cxn ang="0">
                  <a:pos x="41" y="40"/>
                </a:cxn>
                <a:cxn ang="0">
                  <a:pos x="43" y="51"/>
                </a:cxn>
                <a:cxn ang="0">
                  <a:pos x="35" y="62"/>
                </a:cxn>
                <a:cxn ang="0">
                  <a:pos x="38" y="82"/>
                </a:cxn>
                <a:cxn ang="0">
                  <a:pos x="23" y="87"/>
                </a:cxn>
                <a:cxn ang="0">
                  <a:pos x="21" y="82"/>
                </a:cxn>
                <a:cxn ang="0">
                  <a:pos x="23" y="78"/>
                </a:cxn>
                <a:cxn ang="0">
                  <a:pos x="30" y="76"/>
                </a:cxn>
                <a:cxn ang="0">
                  <a:pos x="28" y="71"/>
                </a:cxn>
                <a:cxn ang="0">
                  <a:pos x="21" y="71"/>
                </a:cxn>
                <a:cxn ang="0">
                  <a:pos x="10" y="65"/>
                </a:cxn>
                <a:cxn ang="0">
                  <a:pos x="7" y="56"/>
                </a:cxn>
                <a:cxn ang="0">
                  <a:pos x="12" y="55"/>
                </a:cxn>
                <a:cxn ang="0">
                  <a:pos x="13" y="55"/>
                </a:cxn>
                <a:cxn ang="0">
                  <a:pos x="18" y="60"/>
                </a:cxn>
                <a:cxn ang="0">
                  <a:pos x="18" y="58"/>
                </a:cxn>
                <a:cxn ang="0">
                  <a:pos x="18" y="51"/>
                </a:cxn>
                <a:cxn ang="0">
                  <a:pos x="21" y="49"/>
                </a:cxn>
                <a:cxn ang="0">
                  <a:pos x="21" y="47"/>
                </a:cxn>
                <a:cxn ang="0">
                  <a:pos x="12" y="47"/>
                </a:cxn>
                <a:cxn ang="0">
                  <a:pos x="0" y="38"/>
                </a:cxn>
                <a:cxn ang="0">
                  <a:pos x="2" y="31"/>
                </a:cxn>
                <a:cxn ang="0">
                  <a:pos x="7" y="36"/>
                </a:cxn>
                <a:cxn ang="0">
                  <a:pos x="12" y="38"/>
                </a:cxn>
                <a:cxn ang="0">
                  <a:pos x="12" y="36"/>
                </a:cxn>
                <a:cxn ang="0">
                  <a:pos x="12" y="35"/>
                </a:cxn>
                <a:cxn ang="0">
                  <a:pos x="8" y="31"/>
                </a:cxn>
                <a:cxn ang="0">
                  <a:pos x="5" y="22"/>
                </a:cxn>
                <a:cxn ang="0">
                  <a:pos x="3" y="17"/>
                </a:cxn>
                <a:cxn ang="0">
                  <a:pos x="7" y="15"/>
                </a:cxn>
                <a:cxn ang="0">
                  <a:pos x="12" y="15"/>
                </a:cxn>
              </a:cxnLst>
              <a:rect l="0" t="0" r="r" b="b"/>
              <a:pathLst>
                <a:path w="56" h="87">
                  <a:moveTo>
                    <a:pt x="12" y="24"/>
                  </a:moveTo>
                  <a:lnTo>
                    <a:pt x="12" y="24"/>
                  </a:lnTo>
                  <a:lnTo>
                    <a:pt x="13" y="24"/>
                  </a:lnTo>
                  <a:lnTo>
                    <a:pt x="13" y="26"/>
                  </a:lnTo>
                  <a:lnTo>
                    <a:pt x="13" y="26"/>
                  </a:lnTo>
                  <a:lnTo>
                    <a:pt x="13" y="26"/>
                  </a:lnTo>
                  <a:lnTo>
                    <a:pt x="13" y="26"/>
                  </a:lnTo>
                  <a:lnTo>
                    <a:pt x="15" y="26"/>
                  </a:lnTo>
                  <a:lnTo>
                    <a:pt x="17" y="26"/>
                  </a:lnTo>
                  <a:lnTo>
                    <a:pt x="18" y="26"/>
                  </a:lnTo>
                  <a:lnTo>
                    <a:pt x="18" y="26"/>
                  </a:lnTo>
                  <a:lnTo>
                    <a:pt x="18" y="26"/>
                  </a:lnTo>
                  <a:lnTo>
                    <a:pt x="20" y="26"/>
                  </a:lnTo>
                  <a:lnTo>
                    <a:pt x="20" y="26"/>
                  </a:lnTo>
                  <a:lnTo>
                    <a:pt x="20" y="26"/>
                  </a:lnTo>
                  <a:lnTo>
                    <a:pt x="20" y="26"/>
                  </a:lnTo>
                  <a:lnTo>
                    <a:pt x="20" y="24"/>
                  </a:lnTo>
                  <a:lnTo>
                    <a:pt x="20" y="24"/>
                  </a:lnTo>
                  <a:lnTo>
                    <a:pt x="20" y="24"/>
                  </a:lnTo>
                  <a:lnTo>
                    <a:pt x="20" y="24"/>
                  </a:lnTo>
                  <a:lnTo>
                    <a:pt x="21" y="24"/>
                  </a:lnTo>
                  <a:lnTo>
                    <a:pt x="21" y="24"/>
                  </a:lnTo>
                  <a:lnTo>
                    <a:pt x="21" y="24"/>
                  </a:lnTo>
                  <a:lnTo>
                    <a:pt x="21" y="24"/>
                  </a:lnTo>
                  <a:lnTo>
                    <a:pt x="21" y="24"/>
                  </a:lnTo>
                  <a:lnTo>
                    <a:pt x="21" y="22"/>
                  </a:lnTo>
                  <a:lnTo>
                    <a:pt x="21" y="18"/>
                  </a:lnTo>
                  <a:lnTo>
                    <a:pt x="21" y="18"/>
                  </a:lnTo>
                  <a:lnTo>
                    <a:pt x="21" y="18"/>
                  </a:lnTo>
                  <a:lnTo>
                    <a:pt x="21" y="18"/>
                  </a:lnTo>
                  <a:lnTo>
                    <a:pt x="21" y="18"/>
                  </a:lnTo>
                  <a:lnTo>
                    <a:pt x="20" y="18"/>
                  </a:lnTo>
                  <a:lnTo>
                    <a:pt x="20" y="18"/>
                  </a:lnTo>
                  <a:lnTo>
                    <a:pt x="20" y="18"/>
                  </a:lnTo>
                  <a:lnTo>
                    <a:pt x="20" y="18"/>
                  </a:lnTo>
                  <a:lnTo>
                    <a:pt x="20" y="18"/>
                  </a:lnTo>
                  <a:lnTo>
                    <a:pt x="20" y="18"/>
                  </a:lnTo>
                  <a:lnTo>
                    <a:pt x="20" y="18"/>
                  </a:lnTo>
                  <a:lnTo>
                    <a:pt x="20" y="18"/>
                  </a:lnTo>
                  <a:lnTo>
                    <a:pt x="20" y="18"/>
                  </a:lnTo>
                  <a:lnTo>
                    <a:pt x="18" y="17"/>
                  </a:lnTo>
                  <a:lnTo>
                    <a:pt x="18" y="17"/>
                  </a:lnTo>
                  <a:lnTo>
                    <a:pt x="18" y="17"/>
                  </a:lnTo>
                  <a:lnTo>
                    <a:pt x="18" y="17"/>
                  </a:lnTo>
                  <a:lnTo>
                    <a:pt x="20" y="17"/>
                  </a:lnTo>
                  <a:lnTo>
                    <a:pt x="20" y="15"/>
                  </a:lnTo>
                  <a:lnTo>
                    <a:pt x="21" y="15"/>
                  </a:lnTo>
                  <a:lnTo>
                    <a:pt x="21" y="15"/>
                  </a:lnTo>
                  <a:lnTo>
                    <a:pt x="25" y="15"/>
                  </a:lnTo>
                  <a:lnTo>
                    <a:pt x="25" y="15"/>
                  </a:lnTo>
                  <a:lnTo>
                    <a:pt x="25" y="15"/>
                  </a:lnTo>
                  <a:lnTo>
                    <a:pt x="25" y="15"/>
                  </a:lnTo>
                  <a:lnTo>
                    <a:pt x="25" y="15"/>
                  </a:lnTo>
                  <a:lnTo>
                    <a:pt x="25" y="13"/>
                  </a:lnTo>
                  <a:lnTo>
                    <a:pt x="25" y="13"/>
                  </a:lnTo>
                  <a:lnTo>
                    <a:pt x="23" y="13"/>
                  </a:lnTo>
                  <a:lnTo>
                    <a:pt x="23" y="13"/>
                  </a:lnTo>
                  <a:lnTo>
                    <a:pt x="23" y="13"/>
                  </a:lnTo>
                  <a:lnTo>
                    <a:pt x="21" y="13"/>
                  </a:lnTo>
                  <a:lnTo>
                    <a:pt x="21" y="13"/>
                  </a:lnTo>
                  <a:lnTo>
                    <a:pt x="21" y="13"/>
                  </a:lnTo>
                  <a:lnTo>
                    <a:pt x="21" y="11"/>
                  </a:lnTo>
                  <a:lnTo>
                    <a:pt x="21" y="11"/>
                  </a:lnTo>
                  <a:lnTo>
                    <a:pt x="21" y="9"/>
                  </a:lnTo>
                  <a:lnTo>
                    <a:pt x="21" y="9"/>
                  </a:lnTo>
                  <a:lnTo>
                    <a:pt x="21" y="9"/>
                  </a:lnTo>
                  <a:lnTo>
                    <a:pt x="23" y="9"/>
                  </a:lnTo>
                  <a:lnTo>
                    <a:pt x="23" y="9"/>
                  </a:lnTo>
                  <a:lnTo>
                    <a:pt x="23" y="9"/>
                  </a:lnTo>
                  <a:lnTo>
                    <a:pt x="23" y="9"/>
                  </a:lnTo>
                  <a:lnTo>
                    <a:pt x="23" y="8"/>
                  </a:lnTo>
                  <a:lnTo>
                    <a:pt x="25" y="8"/>
                  </a:lnTo>
                  <a:lnTo>
                    <a:pt x="25" y="8"/>
                  </a:lnTo>
                  <a:lnTo>
                    <a:pt x="25" y="8"/>
                  </a:lnTo>
                  <a:lnTo>
                    <a:pt x="25" y="8"/>
                  </a:lnTo>
                  <a:lnTo>
                    <a:pt x="25" y="8"/>
                  </a:lnTo>
                  <a:lnTo>
                    <a:pt x="26" y="8"/>
                  </a:lnTo>
                  <a:lnTo>
                    <a:pt x="26" y="8"/>
                  </a:lnTo>
                  <a:lnTo>
                    <a:pt x="26" y="8"/>
                  </a:lnTo>
                  <a:lnTo>
                    <a:pt x="26" y="8"/>
                  </a:lnTo>
                  <a:lnTo>
                    <a:pt x="26" y="8"/>
                  </a:lnTo>
                  <a:lnTo>
                    <a:pt x="26" y="8"/>
                  </a:lnTo>
                  <a:lnTo>
                    <a:pt x="28" y="8"/>
                  </a:lnTo>
                  <a:lnTo>
                    <a:pt x="28" y="6"/>
                  </a:lnTo>
                  <a:lnTo>
                    <a:pt x="28" y="6"/>
                  </a:lnTo>
                  <a:lnTo>
                    <a:pt x="28" y="6"/>
                  </a:lnTo>
                  <a:lnTo>
                    <a:pt x="28" y="6"/>
                  </a:lnTo>
                  <a:lnTo>
                    <a:pt x="28" y="6"/>
                  </a:lnTo>
                  <a:lnTo>
                    <a:pt x="30" y="6"/>
                  </a:lnTo>
                  <a:lnTo>
                    <a:pt x="30" y="6"/>
                  </a:lnTo>
                  <a:lnTo>
                    <a:pt x="30" y="6"/>
                  </a:lnTo>
                  <a:lnTo>
                    <a:pt x="30" y="6"/>
                  </a:lnTo>
                  <a:lnTo>
                    <a:pt x="30" y="4"/>
                  </a:lnTo>
                  <a:lnTo>
                    <a:pt x="30" y="4"/>
                  </a:lnTo>
                  <a:lnTo>
                    <a:pt x="30" y="4"/>
                  </a:lnTo>
                  <a:lnTo>
                    <a:pt x="30" y="4"/>
                  </a:lnTo>
                  <a:lnTo>
                    <a:pt x="30" y="4"/>
                  </a:lnTo>
                  <a:lnTo>
                    <a:pt x="30" y="4"/>
                  </a:lnTo>
                  <a:lnTo>
                    <a:pt x="30" y="4"/>
                  </a:lnTo>
                  <a:lnTo>
                    <a:pt x="30" y="2"/>
                  </a:lnTo>
                  <a:lnTo>
                    <a:pt x="31" y="2"/>
                  </a:lnTo>
                  <a:lnTo>
                    <a:pt x="31" y="2"/>
                  </a:lnTo>
                  <a:lnTo>
                    <a:pt x="31" y="2"/>
                  </a:lnTo>
                  <a:lnTo>
                    <a:pt x="31" y="2"/>
                  </a:lnTo>
                  <a:lnTo>
                    <a:pt x="31" y="2"/>
                  </a:lnTo>
                  <a:lnTo>
                    <a:pt x="33" y="2"/>
                  </a:lnTo>
                  <a:lnTo>
                    <a:pt x="33" y="2"/>
                  </a:lnTo>
                  <a:lnTo>
                    <a:pt x="35" y="0"/>
                  </a:lnTo>
                  <a:lnTo>
                    <a:pt x="36" y="0"/>
                  </a:lnTo>
                  <a:lnTo>
                    <a:pt x="38" y="0"/>
                  </a:lnTo>
                  <a:lnTo>
                    <a:pt x="38" y="2"/>
                  </a:lnTo>
                  <a:lnTo>
                    <a:pt x="38" y="2"/>
                  </a:lnTo>
                  <a:lnTo>
                    <a:pt x="39" y="2"/>
                  </a:lnTo>
                  <a:lnTo>
                    <a:pt x="39" y="2"/>
                  </a:lnTo>
                  <a:lnTo>
                    <a:pt x="39" y="2"/>
                  </a:lnTo>
                  <a:lnTo>
                    <a:pt x="39" y="2"/>
                  </a:lnTo>
                  <a:lnTo>
                    <a:pt x="39" y="4"/>
                  </a:lnTo>
                  <a:lnTo>
                    <a:pt x="39" y="4"/>
                  </a:lnTo>
                  <a:lnTo>
                    <a:pt x="39" y="4"/>
                  </a:lnTo>
                  <a:lnTo>
                    <a:pt x="39" y="4"/>
                  </a:lnTo>
                  <a:lnTo>
                    <a:pt x="39" y="4"/>
                  </a:lnTo>
                  <a:lnTo>
                    <a:pt x="39" y="4"/>
                  </a:lnTo>
                  <a:lnTo>
                    <a:pt x="39" y="4"/>
                  </a:lnTo>
                  <a:lnTo>
                    <a:pt x="39" y="4"/>
                  </a:lnTo>
                  <a:lnTo>
                    <a:pt x="39" y="4"/>
                  </a:lnTo>
                  <a:lnTo>
                    <a:pt x="39" y="4"/>
                  </a:lnTo>
                  <a:lnTo>
                    <a:pt x="39" y="6"/>
                  </a:lnTo>
                  <a:lnTo>
                    <a:pt x="39" y="6"/>
                  </a:lnTo>
                  <a:lnTo>
                    <a:pt x="39" y="6"/>
                  </a:lnTo>
                  <a:lnTo>
                    <a:pt x="39" y="8"/>
                  </a:lnTo>
                  <a:lnTo>
                    <a:pt x="39" y="8"/>
                  </a:lnTo>
                  <a:lnTo>
                    <a:pt x="39" y="8"/>
                  </a:lnTo>
                  <a:lnTo>
                    <a:pt x="39" y="8"/>
                  </a:lnTo>
                  <a:lnTo>
                    <a:pt x="39" y="8"/>
                  </a:lnTo>
                  <a:lnTo>
                    <a:pt x="39" y="8"/>
                  </a:lnTo>
                  <a:lnTo>
                    <a:pt x="39" y="8"/>
                  </a:lnTo>
                  <a:lnTo>
                    <a:pt x="41" y="8"/>
                  </a:lnTo>
                  <a:lnTo>
                    <a:pt x="41" y="8"/>
                  </a:lnTo>
                  <a:lnTo>
                    <a:pt x="41" y="8"/>
                  </a:lnTo>
                  <a:lnTo>
                    <a:pt x="41" y="8"/>
                  </a:lnTo>
                  <a:lnTo>
                    <a:pt x="41" y="8"/>
                  </a:lnTo>
                  <a:lnTo>
                    <a:pt x="41" y="8"/>
                  </a:lnTo>
                  <a:lnTo>
                    <a:pt x="43" y="9"/>
                  </a:lnTo>
                  <a:lnTo>
                    <a:pt x="41" y="9"/>
                  </a:lnTo>
                  <a:lnTo>
                    <a:pt x="41" y="9"/>
                  </a:lnTo>
                  <a:lnTo>
                    <a:pt x="41" y="9"/>
                  </a:lnTo>
                  <a:lnTo>
                    <a:pt x="43" y="13"/>
                  </a:lnTo>
                  <a:lnTo>
                    <a:pt x="43" y="15"/>
                  </a:lnTo>
                  <a:lnTo>
                    <a:pt x="44" y="18"/>
                  </a:lnTo>
                  <a:lnTo>
                    <a:pt x="44" y="20"/>
                  </a:lnTo>
                  <a:lnTo>
                    <a:pt x="43" y="22"/>
                  </a:lnTo>
                  <a:lnTo>
                    <a:pt x="43" y="24"/>
                  </a:lnTo>
                  <a:lnTo>
                    <a:pt x="43" y="26"/>
                  </a:lnTo>
                  <a:lnTo>
                    <a:pt x="41" y="27"/>
                  </a:lnTo>
                  <a:lnTo>
                    <a:pt x="41" y="29"/>
                  </a:lnTo>
                  <a:lnTo>
                    <a:pt x="39" y="31"/>
                  </a:lnTo>
                  <a:lnTo>
                    <a:pt x="39" y="31"/>
                  </a:lnTo>
                  <a:lnTo>
                    <a:pt x="39" y="31"/>
                  </a:lnTo>
                  <a:lnTo>
                    <a:pt x="39" y="31"/>
                  </a:lnTo>
                  <a:lnTo>
                    <a:pt x="39" y="31"/>
                  </a:lnTo>
                  <a:lnTo>
                    <a:pt x="39" y="31"/>
                  </a:lnTo>
                  <a:lnTo>
                    <a:pt x="39" y="31"/>
                  </a:lnTo>
                  <a:lnTo>
                    <a:pt x="38" y="31"/>
                  </a:lnTo>
                  <a:lnTo>
                    <a:pt x="38" y="33"/>
                  </a:lnTo>
                  <a:lnTo>
                    <a:pt x="36" y="33"/>
                  </a:lnTo>
                  <a:lnTo>
                    <a:pt x="35" y="33"/>
                  </a:lnTo>
                  <a:lnTo>
                    <a:pt x="35" y="33"/>
                  </a:lnTo>
                  <a:lnTo>
                    <a:pt x="35" y="35"/>
                  </a:lnTo>
                  <a:lnTo>
                    <a:pt x="33" y="35"/>
                  </a:lnTo>
                  <a:lnTo>
                    <a:pt x="33" y="35"/>
                  </a:lnTo>
                  <a:lnTo>
                    <a:pt x="33" y="35"/>
                  </a:lnTo>
                  <a:lnTo>
                    <a:pt x="33" y="35"/>
                  </a:lnTo>
                  <a:lnTo>
                    <a:pt x="33" y="35"/>
                  </a:lnTo>
                  <a:lnTo>
                    <a:pt x="33" y="35"/>
                  </a:lnTo>
                  <a:lnTo>
                    <a:pt x="33" y="35"/>
                  </a:lnTo>
                  <a:lnTo>
                    <a:pt x="33" y="35"/>
                  </a:lnTo>
                  <a:lnTo>
                    <a:pt x="33" y="36"/>
                  </a:lnTo>
                  <a:lnTo>
                    <a:pt x="31" y="36"/>
                  </a:lnTo>
                  <a:lnTo>
                    <a:pt x="31" y="38"/>
                  </a:lnTo>
                  <a:lnTo>
                    <a:pt x="31" y="42"/>
                  </a:lnTo>
                  <a:lnTo>
                    <a:pt x="31" y="42"/>
                  </a:lnTo>
                  <a:lnTo>
                    <a:pt x="31" y="42"/>
                  </a:lnTo>
                  <a:lnTo>
                    <a:pt x="31" y="42"/>
                  </a:lnTo>
                  <a:lnTo>
                    <a:pt x="31" y="42"/>
                  </a:lnTo>
                  <a:lnTo>
                    <a:pt x="31" y="42"/>
                  </a:lnTo>
                  <a:lnTo>
                    <a:pt x="31" y="42"/>
                  </a:lnTo>
                  <a:lnTo>
                    <a:pt x="33" y="44"/>
                  </a:lnTo>
                  <a:lnTo>
                    <a:pt x="33" y="44"/>
                  </a:lnTo>
                  <a:lnTo>
                    <a:pt x="33" y="44"/>
                  </a:lnTo>
                  <a:lnTo>
                    <a:pt x="33" y="44"/>
                  </a:lnTo>
                  <a:lnTo>
                    <a:pt x="35" y="44"/>
                  </a:lnTo>
                  <a:lnTo>
                    <a:pt x="35" y="45"/>
                  </a:lnTo>
                  <a:lnTo>
                    <a:pt x="35" y="45"/>
                  </a:lnTo>
                  <a:lnTo>
                    <a:pt x="35" y="45"/>
                  </a:lnTo>
                  <a:lnTo>
                    <a:pt x="35" y="45"/>
                  </a:lnTo>
                  <a:lnTo>
                    <a:pt x="35" y="45"/>
                  </a:lnTo>
                  <a:lnTo>
                    <a:pt x="35" y="45"/>
                  </a:lnTo>
                  <a:lnTo>
                    <a:pt x="36" y="45"/>
                  </a:lnTo>
                  <a:lnTo>
                    <a:pt x="36" y="47"/>
                  </a:lnTo>
                  <a:lnTo>
                    <a:pt x="36" y="47"/>
                  </a:lnTo>
                  <a:lnTo>
                    <a:pt x="36" y="47"/>
                  </a:lnTo>
                  <a:lnTo>
                    <a:pt x="36" y="49"/>
                  </a:lnTo>
                  <a:lnTo>
                    <a:pt x="36" y="49"/>
                  </a:lnTo>
                  <a:lnTo>
                    <a:pt x="36" y="51"/>
                  </a:lnTo>
                  <a:lnTo>
                    <a:pt x="36" y="53"/>
                  </a:lnTo>
                  <a:lnTo>
                    <a:pt x="36" y="55"/>
                  </a:lnTo>
                  <a:lnTo>
                    <a:pt x="38" y="55"/>
                  </a:lnTo>
                  <a:lnTo>
                    <a:pt x="38" y="56"/>
                  </a:lnTo>
                  <a:lnTo>
                    <a:pt x="38" y="56"/>
                  </a:lnTo>
                  <a:lnTo>
                    <a:pt x="39" y="56"/>
                  </a:lnTo>
                  <a:lnTo>
                    <a:pt x="39" y="56"/>
                  </a:lnTo>
                  <a:lnTo>
                    <a:pt x="39" y="56"/>
                  </a:lnTo>
                  <a:lnTo>
                    <a:pt x="39" y="56"/>
                  </a:lnTo>
                  <a:lnTo>
                    <a:pt x="39" y="56"/>
                  </a:lnTo>
                  <a:lnTo>
                    <a:pt x="39" y="55"/>
                  </a:lnTo>
                  <a:lnTo>
                    <a:pt x="39" y="33"/>
                  </a:lnTo>
                  <a:lnTo>
                    <a:pt x="39" y="33"/>
                  </a:lnTo>
                  <a:lnTo>
                    <a:pt x="39" y="33"/>
                  </a:lnTo>
                  <a:lnTo>
                    <a:pt x="39" y="33"/>
                  </a:lnTo>
                  <a:lnTo>
                    <a:pt x="39" y="33"/>
                  </a:lnTo>
                  <a:lnTo>
                    <a:pt x="39" y="33"/>
                  </a:lnTo>
                  <a:lnTo>
                    <a:pt x="39" y="31"/>
                  </a:lnTo>
                  <a:lnTo>
                    <a:pt x="41" y="31"/>
                  </a:lnTo>
                  <a:lnTo>
                    <a:pt x="41" y="31"/>
                  </a:lnTo>
                  <a:lnTo>
                    <a:pt x="41" y="31"/>
                  </a:lnTo>
                  <a:lnTo>
                    <a:pt x="41" y="31"/>
                  </a:lnTo>
                  <a:lnTo>
                    <a:pt x="43" y="31"/>
                  </a:lnTo>
                  <a:lnTo>
                    <a:pt x="43" y="31"/>
                  </a:lnTo>
                  <a:lnTo>
                    <a:pt x="43" y="29"/>
                  </a:lnTo>
                  <a:lnTo>
                    <a:pt x="43" y="29"/>
                  </a:lnTo>
                  <a:lnTo>
                    <a:pt x="43" y="29"/>
                  </a:lnTo>
                  <a:lnTo>
                    <a:pt x="44" y="29"/>
                  </a:lnTo>
                  <a:lnTo>
                    <a:pt x="44" y="29"/>
                  </a:lnTo>
                  <a:lnTo>
                    <a:pt x="44" y="29"/>
                  </a:lnTo>
                  <a:lnTo>
                    <a:pt x="44" y="29"/>
                  </a:lnTo>
                  <a:lnTo>
                    <a:pt x="44" y="29"/>
                  </a:lnTo>
                  <a:lnTo>
                    <a:pt x="44" y="29"/>
                  </a:lnTo>
                  <a:lnTo>
                    <a:pt x="46" y="29"/>
                  </a:lnTo>
                  <a:lnTo>
                    <a:pt x="46" y="29"/>
                  </a:lnTo>
                  <a:lnTo>
                    <a:pt x="46" y="29"/>
                  </a:lnTo>
                  <a:lnTo>
                    <a:pt x="46" y="29"/>
                  </a:lnTo>
                  <a:lnTo>
                    <a:pt x="46" y="29"/>
                  </a:lnTo>
                  <a:lnTo>
                    <a:pt x="48" y="29"/>
                  </a:lnTo>
                  <a:lnTo>
                    <a:pt x="48" y="27"/>
                  </a:lnTo>
                  <a:lnTo>
                    <a:pt x="48" y="29"/>
                  </a:lnTo>
                  <a:lnTo>
                    <a:pt x="49" y="29"/>
                  </a:lnTo>
                  <a:lnTo>
                    <a:pt x="49" y="29"/>
                  </a:lnTo>
                  <a:lnTo>
                    <a:pt x="49" y="29"/>
                  </a:lnTo>
                  <a:lnTo>
                    <a:pt x="51" y="31"/>
                  </a:lnTo>
                  <a:lnTo>
                    <a:pt x="51" y="31"/>
                  </a:lnTo>
                  <a:lnTo>
                    <a:pt x="51" y="33"/>
                  </a:lnTo>
                  <a:lnTo>
                    <a:pt x="51" y="33"/>
                  </a:lnTo>
                  <a:lnTo>
                    <a:pt x="53" y="33"/>
                  </a:lnTo>
                  <a:lnTo>
                    <a:pt x="53" y="33"/>
                  </a:lnTo>
                  <a:lnTo>
                    <a:pt x="53" y="33"/>
                  </a:lnTo>
                  <a:lnTo>
                    <a:pt x="53" y="35"/>
                  </a:lnTo>
                  <a:lnTo>
                    <a:pt x="54" y="35"/>
                  </a:lnTo>
                  <a:lnTo>
                    <a:pt x="54" y="35"/>
                  </a:lnTo>
                  <a:lnTo>
                    <a:pt x="56" y="36"/>
                  </a:lnTo>
                  <a:lnTo>
                    <a:pt x="56" y="36"/>
                  </a:lnTo>
                  <a:lnTo>
                    <a:pt x="56" y="36"/>
                  </a:lnTo>
                  <a:lnTo>
                    <a:pt x="56" y="36"/>
                  </a:lnTo>
                  <a:lnTo>
                    <a:pt x="56" y="38"/>
                  </a:lnTo>
                  <a:lnTo>
                    <a:pt x="56" y="38"/>
                  </a:lnTo>
                  <a:lnTo>
                    <a:pt x="56" y="38"/>
                  </a:lnTo>
                  <a:lnTo>
                    <a:pt x="56" y="38"/>
                  </a:lnTo>
                  <a:lnTo>
                    <a:pt x="56" y="38"/>
                  </a:lnTo>
                  <a:lnTo>
                    <a:pt x="56" y="38"/>
                  </a:lnTo>
                  <a:lnTo>
                    <a:pt x="56" y="38"/>
                  </a:lnTo>
                  <a:lnTo>
                    <a:pt x="54" y="38"/>
                  </a:lnTo>
                  <a:lnTo>
                    <a:pt x="54" y="38"/>
                  </a:lnTo>
                  <a:lnTo>
                    <a:pt x="53" y="38"/>
                  </a:lnTo>
                  <a:lnTo>
                    <a:pt x="53" y="38"/>
                  </a:lnTo>
                  <a:lnTo>
                    <a:pt x="51" y="38"/>
                  </a:lnTo>
                  <a:lnTo>
                    <a:pt x="48" y="38"/>
                  </a:lnTo>
                  <a:lnTo>
                    <a:pt x="48" y="38"/>
                  </a:lnTo>
                  <a:lnTo>
                    <a:pt x="48" y="38"/>
                  </a:lnTo>
                  <a:lnTo>
                    <a:pt x="48" y="38"/>
                  </a:lnTo>
                  <a:lnTo>
                    <a:pt x="48" y="38"/>
                  </a:lnTo>
                  <a:lnTo>
                    <a:pt x="46" y="36"/>
                  </a:lnTo>
                  <a:lnTo>
                    <a:pt x="46" y="36"/>
                  </a:lnTo>
                  <a:lnTo>
                    <a:pt x="46" y="36"/>
                  </a:lnTo>
                  <a:lnTo>
                    <a:pt x="46" y="36"/>
                  </a:lnTo>
                  <a:lnTo>
                    <a:pt x="46" y="35"/>
                  </a:lnTo>
                  <a:lnTo>
                    <a:pt x="46" y="35"/>
                  </a:lnTo>
                  <a:lnTo>
                    <a:pt x="46" y="35"/>
                  </a:lnTo>
                  <a:lnTo>
                    <a:pt x="44" y="35"/>
                  </a:lnTo>
                  <a:lnTo>
                    <a:pt x="44" y="35"/>
                  </a:lnTo>
                  <a:lnTo>
                    <a:pt x="44" y="35"/>
                  </a:lnTo>
                  <a:lnTo>
                    <a:pt x="44" y="33"/>
                  </a:lnTo>
                  <a:lnTo>
                    <a:pt x="43" y="33"/>
                  </a:lnTo>
                  <a:lnTo>
                    <a:pt x="43" y="33"/>
                  </a:lnTo>
                  <a:lnTo>
                    <a:pt x="43" y="33"/>
                  </a:lnTo>
                  <a:lnTo>
                    <a:pt x="43" y="35"/>
                  </a:lnTo>
                  <a:lnTo>
                    <a:pt x="43" y="35"/>
                  </a:lnTo>
                  <a:lnTo>
                    <a:pt x="43" y="35"/>
                  </a:lnTo>
                  <a:lnTo>
                    <a:pt x="43" y="35"/>
                  </a:lnTo>
                  <a:lnTo>
                    <a:pt x="43" y="35"/>
                  </a:lnTo>
                  <a:lnTo>
                    <a:pt x="43" y="35"/>
                  </a:lnTo>
                  <a:lnTo>
                    <a:pt x="43" y="35"/>
                  </a:lnTo>
                  <a:lnTo>
                    <a:pt x="43" y="35"/>
                  </a:lnTo>
                  <a:lnTo>
                    <a:pt x="41" y="35"/>
                  </a:lnTo>
                  <a:lnTo>
                    <a:pt x="41" y="35"/>
                  </a:lnTo>
                  <a:lnTo>
                    <a:pt x="41" y="35"/>
                  </a:lnTo>
                  <a:lnTo>
                    <a:pt x="41" y="35"/>
                  </a:lnTo>
                  <a:lnTo>
                    <a:pt x="41" y="36"/>
                  </a:lnTo>
                  <a:lnTo>
                    <a:pt x="41" y="36"/>
                  </a:lnTo>
                  <a:lnTo>
                    <a:pt x="41" y="36"/>
                  </a:lnTo>
                  <a:lnTo>
                    <a:pt x="41" y="36"/>
                  </a:lnTo>
                  <a:lnTo>
                    <a:pt x="41" y="36"/>
                  </a:lnTo>
                  <a:lnTo>
                    <a:pt x="41" y="36"/>
                  </a:lnTo>
                  <a:lnTo>
                    <a:pt x="41" y="38"/>
                  </a:lnTo>
                  <a:lnTo>
                    <a:pt x="41" y="40"/>
                  </a:lnTo>
                  <a:lnTo>
                    <a:pt x="41" y="40"/>
                  </a:lnTo>
                  <a:lnTo>
                    <a:pt x="41" y="40"/>
                  </a:lnTo>
                  <a:lnTo>
                    <a:pt x="41" y="40"/>
                  </a:lnTo>
                  <a:lnTo>
                    <a:pt x="41" y="40"/>
                  </a:lnTo>
                  <a:lnTo>
                    <a:pt x="41" y="40"/>
                  </a:lnTo>
                  <a:lnTo>
                    <a:pt x="41" y="40"/>
                  </a:lnTo>
                  <a:lnTo>
                    <a:pt x="41" y="42"/>
                  </a:lnTo>
                  <a:lnTo>
                    <a:pt x="41" y="42"/>
                  </a:lnTo>
                  <a:lnTo>
                    <a:pt x="41" y="44"/>
                  </a:lnTo>
                  <a:lnTo>
                    <a:pt x="41" y="44"/>
                  </a:lnTo>
                  <a:lnTo>
                    <a:pt x="41" y="44"/>
                  </a:lnTo>
                  <a:lnTo>
                    <a:pt x="41" y="44"/>
                  </a:lnTo>
                  <a:lnTo>
                    <a:pt x="43" y="44"/>
                  </a:lnTo>
                  <a:lnTo>
                    <a:pt x="43" y="44"/>
                  </a:lnTo>
                  <a:lnTo>
                    <a:pt x="43" y="44"/>
                  </a:lnTo>
                  <a:lnTo>
                    <a:pt x="43" y="47"/>
                  </a:lnTo>
                  <a:lnTo>
                    <a:pt x="43" y="51"/>
                  </a:lnTo>
                  <a:lnTo>
                    <a:pt x="41" y="56"/>
                  </a:lnTo>
                  <a:lnTo>
                    <a:pt x="39" y="60"/>
                  </a:lnTo>
                  <a:lnTo>
                    <a:pt x="39" y="60"/>
                  </a:lnTo>
                  <a:lnTo>
                    <a:pt x="38" y="58"/>
                  </a:lnTo>
                  <a:lnTo>
                    <a:pt x="36" y="58"/>
                  </a:lnTo>
                  <a:lnTo>
                    <a:pt x="36" y="60"/>
                  </a:lnTo>
                  <a:lnTo>
                    <a:pt x="36" y="60"/>
                  </a:lnTo>
                  <a:lnTo>
                    <a:pt x="36" y="60"/>
                  </a:lnTo>
                  <a:lnTo>
                    <a:pt x="36" y="60"/>
                  </a:lnTo>
                  <a:lnTo>
                    <a:pt x="36" y="62"/>
                  </a:lnTo>
                  <a:lnTo>
                    <a:pt x="35" y="62"/>
                  </a:lnTo>
                  <a:lnTo>
                    <a:pt x="35" y="64"/>
                  </a:lnTo>
                  <a:lnTo>
                    <a:pt x="36" y="65"/>
                  </a:lnTo>
                  <a:lnTo>
                    <a:pt x="36" y="67"/>
                  </a:lnTo>
                  <a:lnTo>
                    <a:pt x="36" y="71"/>
                  </a:lnTo>
                  <a:lnTo>
                    <a:pt x="38" y="71"/>
                  </a:lnTo>
                  <a:lnTo>
                    <a:pt x="39" y="73"/>
                  </a:lnTo>
                  <a:lnTo>
                    <a:pt x="39" y="73"/>
                  </a:lnTo>
                  <a:lnTo>
                    <a:pt x="39" y="82"/>
                  </a:lnTo>
                  <a:lnTo>
                    <a:pt x="39" y="82"/>
                  </a:lnTo>
                  <a:lnTo>
                    <a:pt x="38" y="82"/>
                  </a:lnTo>
                  <a:lnTo>
                    <a:pt x="38" y="82"/>
                  </a:lnTo>
                  <a:lnTo>
                    <a:pt x="36" y="83"/>
                  </a:lnTo>
                  <a:lnTo>
                    <a:pt x="36" y="83"/>
                  </a:lnTo>
                  <a:lnTo>
                    <a:pt x="36" y="83"/>
                  </a:lnTo>
                  <a:lnTo>
                    <a:pt x="36" y="83"/>
                  </a:lnTo>
                  <a:lnTo>
                    <a:pt x="36" y="87"/>
                  </a:lnTo>
                  <a:lnTo>
                    <a:pt x="35" y="87"/>
                  </a:lnTo>
                  <a:lnTo>
                    <a:pt x="33" y="87"/>
                  </a:lnTo>
                  <a:lnTo>
                    <a:pt x="31" y="87"/>
                  </a:lnTo>
                  <a:lnTo>
                    <a:pt x="30" y="87"/>
                  </a:lnTo>
                  <a:lnTo>
                    <a:pt x="25" y="87"/>
                  </a:lnTo>
                  <a:lnTo>
                    <a:pt x="23" y="87"/>
                  </a:lnTo>
                  <a:lnTo>
                    <a:pt x="21" y="87"/>
                  </a:lnTo>
                  <a:lnTo>
                    <a:pt x="21" y="87"/>
                  </a:lnTo>
                  <a:lnTo>
                    <a:pt x="23" y="87"/>
                  </a:lnTo>
                  <a:lnTo>
                    <a:pt x="23" y="85"/>
                  </a:lnTo>
                  <a:lnTo>
                    <a:pt x="23" y="85"/>
                  </a:lnTo>
                  <a:lnTo>
                    <a:pt x="23" y="83"/>
                  </a:lnTo>
                  <a:lnTo>
                    <a:pt x="21" y="83"/>
                  </a:lnTo>
                  <a:lnTo>
                    <a:pt x="21" y="83"/>
                  </a:lnTo>
                  <a:lnTo>
                    <a:pt x="21" y="82"/>
                  </a:lnTo>
                  <a:lnTo>
                    <a:pt x="21" y="82"/>
                  </a:lnTo>
                  <a:lnTo>
                    <a:pt x="21" y="82"/>
                  </a:lnTo>
                  <a:lnTo>
                    <a:pt x="21" y="80"/>
                  </a:lnTo>
                  <a:lnTo>
                    <a:pt x="21" y="78"/>
                  </a:lnTo>
                  <a:lnTo>
                    <a:pt x="21" y="78"/>
                  </a:lnTo>
                  <a:lnTo>
                    <a:pt x="21" y="78"/>
                  </a:lnTo>
                  <a:lnTo>
                    <a:pt x="21" y="78"/>
                  </a:lnTo>
                  <a:lnTo>
                    <a:pt x="21" y="78"/>
                  </a:lnTo>
                  <a:lnTo>
                    <a:pt x="21" y="78"/>
                  </a:lnTo>
                  <a:lnTo>
                    <a:pt x="21" y="78"/>
                  </a:lnTo>
                  <a:lnTo>
                    <a:pt x="23" y="78"/>
                  </a:lnTo>
                  <a:lnTo>
                    <a:pt x="23" y="78"/>
                  </a:lnTo>
                  <a:lnTo>
                    <a:pt x="23" y="78"/>
                  </a:lnTo>
                  <a:lnTo>
                    <a:pt x="23" y="78"/>
                  </a:lnTo>
                  <a:lnTo>
                    <a:pt x="25" y="78"/>
                  </a:lnTo>
                  <a:lnTo>
                    <a:pt x="28" y="78"/>
                  </a:lnTo>
                  <a:lnTo>
                    <a:pt x="28" y="78"/>
                  </a:lnTo>
                  <a:lnTo>
                    <a:pt x="28" y="76"/>
                  </a:lnTo>
                  <a:lnTo>
                    <a:pt x="28" y="76"/>
                  </a:lnTo>
                  <a:lnTo>
                    <a:pt x="28" y="76"/>
                  </a:lnTo>
                  <a:lnTo>
                    <a:pt x="30" y="76"/>
                  </a:lnTo>
                  <a:lnTo>
                    <a:pt x="30" y="76"/>
                  </a:lnTo>
                  <a:lnTo>
                    <a:pt x="30" y="76"/>
                  </a:lnTo>
                  <a:lnTo>
                    <a:pt x="30" y="76"/>
                  </a:lnTo>
                  <a:lnTo>
                    <a:pt x="30" y="76"/>
                  </a:lnTo>
                  <a:lnTo>
                    <a:pt x="30" y="76"/>
                  </a:lnTo>
                  <a:lnTo>
                    <a:pt x="30" y="74"/>
                  </a:lnTo>
                  <a:lnTo>
                    <a:pt x="30" y="73"/>
                  </a:lnTo>
                  <a:lnTo>
                    <a:pt x="30" y="73"/>
                  </a:lnTo>
                  <a:lnTo>
                    <a:pt x="30" y="73"/>
                  </a:lnTo>
                  <a:lnTo>
                    <a:pt x="30" y="73"/>
                  </a:lnTo>
                  <a:lnTo>
                    <a:pt x="30" y="71"/>
                  </a:lnTo>
                  <a:lnTo>
                    <a:pt x="28" y="71"/>
                  </a:lnTo>
                  <a:lnTo>
                    <a:pt x="28" y="71"/>
                  </a:lnTo>
                  <a:lnTo>
                    <a:pt x="28" y="71"/>
                  </a:lnTo>
                  <a:lnTo>
                    <a:pt x="28" y="71"/>
                  </a:lnTo>
                  <a:lnTo>
                    <a:pt x="26" y="69"/>
                  </a:lnTo>
                  <a:lnTo>
                    <a:pt x="26" y="71"/>
                  </a:lnTo>
                  <a:lnTo>
                    <a:pt x="25" y="73"/>
                  </a:lnTo>
                  <a:lnTo>
                    <a:pt x="25" y="73"/>
                  </a:lnTo>
                  <a:lnTo>
                    <a:pt x="25" y="73"/>
                  </a:lnTo>
                  <a:lnTo>
                    <a:pt x="23" y="73"/>
                  </a:lnTo>
                  <a:lnTo>
                    <a:pt x="21" y="73"/>
                  </a:lnTo>
                  <a:lnTo>
                    <a:pt x="21" y="73"/>
                  </a:lnTo>
                  <a:lnTo>
                    <a:pt x="21" y="71"/>
                  </a:lnTo>
                  <a:lnTo>
                    <a:pt x="21" y="71"/>
                  </a:lnTo>
                  <a:lnTo>
                    <a:pt x="20" y="69"/>
                  </a:lnTo>
                  <a:lnTo>
                    <a:pt x="15" y="67"/>
                  </a:lnTo>
                  <a:lnTo>
                    <a:pt x="13" y="67"/>
                  </a:lnTo>
                  <a:lnTo>
                    <a:pt x="12" y="67"/>
                  </a:lnTo>
                  <a:lnTo>
                    <a:pt x="12" y="67"/>
                  </a:lnTo>
                  <a:lnTo>
                    <a:pt x="12" y="67"/>
                  </a:lnTo>
                  <a:lnTo>
                    <a:pt x="12" y="67"/>
                  </a:lnTo>
                  <a:lnTo>
                    <a:pt x="12" y="67"/>
                  </a:lnTo>
                  <a:lnTo>
                    <a:pt x="10" y="65"/>
                  </a:lnTo>
                  <a:lnTo>
                    <a:pt x="10" y="65"/>
                  </a:lnTo>
                  <a:lnTo>
                    <a:pt x="10" y="65"/>
                  </a:lnTo>
                  <a:lnTo>
                    <a:pt x="8" y="65"/>
                  </a:lnTo>
                  <a:lnTo>
                    <a:pt x="8" y="64"/>
                  </a:lnTo>
                  <a:lnTo>
                    <a:pt x="8" y="64"/>
                  </a:lnTo>
                  <a:lnTo>
                    <a:pt x="8" y="64"/>
                  </a:lnTo>
                  <a:lnTo>
                    <a:pt x="8" y="64"/>
                  </a:lnTo>
                  <a:lnTo>
                    <a:pt x="7" y="64"/>
                  </a:lnTo>
                  <a:lnTo>
                    <a:pt x="7" y="60"/>
                  </a:lnTo>
                  <a:lnTo>
                    <a:pt x="7" y="58"/>
                  </a:lnTo>
                  <a:lnTo>
                    <a:pt x="7" y="58"/>
                  </a:lnTo>
                  <a:lnTo>
                    <a:pt x="7" y="58"/>
                  </a:lnTo>
                  <a:lnTo>
                    <a:pt x="7" y="56"/>
                  </a:lnTo>
                  <a:lnTo>
                    <a:pt x="8" y="56"/>
                  </a:lnTo>
                  <a:lnTo>
                    <a:pt x="8" y="56"/>
                  </a:lnTo>
                  <a:lnTo>
                    <a:pt x="8" y="56"/>
                  </a:lnTo>
                  <a:lnTo>
                    <a:pt x="10" y="56"/>
                  </a:lnTo>
                  <a:lnTo>
                    <a:pt x="10" y="56"/>
                  </a:lnTo>
                  <a:lnTo>
                    <a:pt x="10" y="55"/>
                  </a:lnTo>
                  <a:lnTo>
                    <a:pt x="10" y="55"/>
                  </a:lnTo>
                  <a:lnTo>
                    <a:pt x="10" y="55"/>
                  </a:lnTo>
                  <a:lnTo>
                    <a:pt x="12" y="55"/>
                  </a:lnTo>
                  <a:lnTo>
                    <a:pt x="12" y="55"/>
                  </a:lnTo>
                  <a:lnTo>
                    <a:pt x="12" y="55"/>
                  </a:lnTo>
                  <a:lnTo>
                    <a:pt x="12" y="53"/>
                  </a:lnTo>
                  <a:lnTo>
                    <a:pt x="12" y="53"/>
                  </a:lnTo>
                  <a:lnTo>
                    <a:pt x="12" y="53"/>
                  </a:lnTo>
                  <a:lnTo>
                    <a:pt x="12" y="51"/>
                  </a:lnTo>
                  <a:lnTo>
                    <a:pt x="12" y="51"/>
                  </a:lnTo>
                  <a:lnTo>
                    <a:pt x="13" y="53"/>
                  </a:lnTo>
                  <a:lnTo>
                    <a:pt x="13" y="53"/>
                  </a:lnTo>
                  <a:lnTo>
                    <a:pt x="13" y="53"/>
                  </a:lnTo>
                  <a:lnTo>
                    <a:pt x="13" y="53"/>
                  </a:lnTo>
                  <a:lnTo>
                    <a:pt x="13" y="55"/>
                  </a:lnTo>
                  <a:lnTo>
                    <a:pt x="13" y="55"/>
                  </a:lnTo>
                  <a:lnTo>
                    <a:pt x="15" y="55"/>
                  </a:lnTo>
                  <a:lnTo>
                    <a:pt x="15" y="55"/>
                  </a:lnTo>
                  <a:lnTo>
                    <a:pt x="15" y="58"/>
                  </a:lnTo>
                  <a:lnTo>
                    <a:pt x="15" y="58"/>
                  </a:lnTo>
                  <a:lnTo>
                    <a:pt x="15" y="60"/>
                  </a:lnTo>
                  <a:lnTo>
                    <a:pt x="15" y="60"/>
                  </a:lnTo>
                  <a:lnTo>
                    <a:pt x="15" y="60"/>
                  </a:lnTo>
                  <a:lnTo>
                    <a:pt x="15" y="60"/>
                  </a:lnTo>
                  <a:lnTo>
                    <a:pt x="17" y="60"/>
                  </a:lnTo>
                  <a:lnTo>
                    <a:pt x="18" y="60"/>
                  </a:lnTo>
                  <a:lnTo>
                    <a:pt x="18" y="60"/>
                  </a:lnTo>
                  <a:lnTo>
                    <a:pt x="18" y="60"/>
                  </a:lnTo>
                  <a:lnTo>
                    <a:pt x="18" y="62"/>
                  </a:lnTo>
                  <a:lnTo>
                    <a:pt x="18" y="62"/>
                  </a:lnTo>
                  <a:lnTo>
                    <a:pt x="20" y="62"/>
                  </a:lnTo>
                  <a:lnTo>
                    <a:pt x="20" y="62"/>
                  </a:lnTo>
                  <a:lnTo>
                    <a:pt x="20" y="60"/>
                  </a:lnTo>
                  <a:lnTo>
                    <a:pt x="20" y="60"/>
                  </a:lnTo>
                  <a:lnTo>
                    <a:pt x="20" y="60"/>
                  </a:lnTo>
                  <a:lnTo>
                    <a:pt x="20" y="58"/>
                  </a:lnTo>
                  <a:lnTo>
                    <a:pt x="20" y="58"/>
                  </a:lnTo>
                  <a:lnTo>
                    <a:pt x="18" y="58"/>
                  </a:lnTo>
                  <a:lnTo>
                    <a:pt x="18" y="58"/>
                  </a:lnTo>
                  <a:lnTo>
                    <a:pt x="18" y="58"/>
                  </a:lnTo>
                  <a:lnTo>
                    <a:pt x="18" y="58"/>
                  </a:lnTo>
                  <a:lnTo>
                    <a:pt x="18" y="58"/>
                  </a:lnTo>
                  <a:lnTo>
                    <a:pt x="18" y="56"/>
                  </a:lnTo>
                  <a:lnTo>
                    <a:pt x="17" y="53"/>
                  </a:lnTo>
                  <a:lnTo>
                    <a:pt x="18" y="53"/>
                  </a:lnTo>
                  <a:lnTo>
                    <a:pt x="18" y="53"/>
                  </a:lnTo>
                  <a:lnTo>
                    <a:pt x="18" y="53"/>
                  </a:lnTo>
                  <a:lnTo>
                    <a:pt x="18" y="51"/>
                  </a:lnTo>
                  <a:lnTo>
                    <a:pt x="18" y="51"/>
                  </a:lnTo>
                  <a:lnTo>
                    <a:pt x="20" y="51"/>
                  </a:lnTo>
                  <a:lnTo>
                    <a:pt x="21" y="51"/>
                  </a:lnTo>
                  <a:lnTo>
                    <a:pt x="21" y="51"/>
                  </a:lnTo>
                  <a:lnTo>
                    <a:pt x="21" y="51"/>
                  </a:lnTo>
                  <a:lnTo>
                    <a:pt x="21" y="51"/>
                  </a:lnTo>
                  <a:lnTo>
                    <a:pt x="21" y="51"/>
                  </a:lnTo>
                  <a:lnTo>
                    <a:pt x="21" y="51"/>
                  </a:lnTo>
                  <a:lnTo>
                    <a:pt x="21" y="51"/>
                  </a:lnTo>
                  <a:lnTo>
                    <a:pt x="21" y="51"/>
                  </a:lnTo>
                  <a:lnTo>
                    <a:pt x="21" y="49"/>
                  </a:lnTo>
                  <a:lnTo>
                    <a:pt x="21" y="49"/>
                  </a:lnTo>
                  <a:lnTo>
                    <a:pt x="21" y="49"/>
                  </a:lnTo>
                  <a:lnTo>
                    <a:pt x="21" y="49"/>
                  </a:lnTo>
                  <a:lnTo>
                    <a:pt x="21" y="49"/>
                  </a:lnTo>
                  <a:lnTo>
                    <a:pt x="21" y="47"/>
                  </a:lnTo>
                  <a:lnTo>
                    <a:pt x="21" y="47"/>
                  </a:lnTo>
                  <a:lnTo>
                    <a:pt x="21" y="47"/>
                  </a:lnTo>
                  <a:lnTo>
                    <a:pt x="21" y="47"/>
                  </a:lnTo>
                  <a:lnTo>
                    <a:pt x="21" y="47"/>
                  </a:lnTo>
                  <a:lnTo>
                    <a:pt x="21" y="47"/>
                  </a:lnTo>
                  <a:lnTo>
                    <a:pt x="21" y="47"/>
                  </a:lnTo>
                  <a:lnTo>
                    <a:pt x="21" y="47"/>
                  </a:lnTo>
                  <a:lnTo>
                    <a:pt x="21" y="47"/>
                  </a:lnTo>
                  <a:lnTo>
                    <a:pt x="21" y="47"/>
                  </a:lnTo>
                  <a:lnTo>
                    <a:pt x="21" y="47"/>
                  </a:lnTo>
                  <a:lnTo>
                    <a:pt x="21" y="47"/>
                  </a:lnTo>
                  <a:lnTo>
                    <a:pt x="21" y="47"/>
                  </a:lnTo>
                  <a:lnTo>
                    <a:pt x="21" y="47"/>
                  </a:lnTo>
                  <a:lnTo>
                    <a:pt x="21" y="47"/>
                  </a:lnTo>
                  <a:lnTo>
                    <a:pt x="21" y="47"/>
                  </a:lnTo>
                  <a:lnTo>
                    <a:pt x="20" y="47"/>
                  </a:lnTo>
                  <a:lnTo>
                    <a:pt x="18" y="47"/>
                  </a:lnTo>
                  <a:lnTo>
                    <a:pt x="12" y="47"/>
                  </a:lnTo>
                  <a:lnTo>
                    <a:pt x="7" y="45"/>
                  </a:lnTo>
                  <a:lnTo>
                    <a:pt x="7" y="45"/>
                  </a:lnTo>
                  <a:lnTo>
                    <a:pt x="7" y="45"/>
                  </a:lnTo>
                  <a:lnTo>
                    <a:pt x="7" y="44"/>
                  </a:lnTo>
                  <a:lnTo>
                    <a:pt x="3" y="44"/>
                  </a:lnTo>
                  <a:lnTo>
                    <a:pt x="0" y="44"/>
                  </a:lnTo>
                  <a:lnTo>
                    <a:pt x="0" y="44"/>
                  </a:lnTo>
                  <a:lnTo>
                    <a:pt x="0" y="44"/>
                  </a:lnTo>
                  <a:lnTo>
                    <a:pt x="0" y="42"/>
                  </a:lnTo>
                  <a:lnTo>
                    <a:pt x="0" y="38"/>
                  </a:lnTo>
                  <a:lnTo>
                    <a:pt x="0" y="38"/>
                  </a:lnTo>
                  <a:lnTo>
                    <a:pt x="0" y="36"/>
                  </a:lnTo>
                  <a:lnTo>
                    <a:pt x="0" y="33"/>
                  </a:lnTo>
                  <a:lnTo>
                    <a:pt x="0" y="33"/>
                  </a:lnTo>
                  <a:lnTo>
                    <a:pt x="0" y="33"/>
                  </a:lnTo>
                  <a:lnTo>
                    <a:pt x="2" y="33"/>
                  </a:lnTo>
                  <a:lnTo>
                    <a:pt x="2" y="33"/>
                  </a:lnTo>
                  <a:lnTo>
                    <a:pt x="2" y="33"/>
                  </a:lnTo>
                  <a:lnTo>
                    <a:pt x="2" y="33"/>
                  </a:lnTo>
                  <a:lnTo>
                    <a:pt x="2" y="31"/>
                  </a:lnTo>
                  <a:lnTo>
                    <a:pt x="2" y="31"/>
                  </a:lnTo>
                  <a:lnTo>
                    <a:pt x="2" y="31"/>
                  </a:lnTo>
                  <a:lnTo>
                    <a:pt x="3" y="31"/>
                  </a:lnTo>
                  <a:lnTo>
                    <a:pt x="3" y="33"/>
                  </a:lnTo>
                  <a:lnTo>
                    <a:pt x="3" y="33"/>
                  </a:lnTo>
                  <a:lnTo>
                    <a:pt x="3" y="33"/>
                  </a:lnTo>
                  <a:lnTo>
                    <a:pt x="3" y="33"/>
                  </a:lnTo>
                  <a:lnTo>
                    <a:pt x="3" y="35"/>
                  </a:lnTo>
                  <a:lnTo>
                    <a:pt x="5" y="35"/>
                  </a:lnTo>
                  <a:lnTo>
                    <a:pt x="5" y="35"/>
                  </a:lnTo>
                  <a:lnTo>
                    <a:pt x="5" y="35"/>
                  </a:lnTo>
                  <a:lnTo>
                    <a:pt x="5" y="36"/>
                  </a:lnTo>
                  <a:lnTo>
                    <a:pt x="7" y="36"/>
                  </a:lnTo>
                  <a:lnTo>
                    <a:pt x="7" y="38"/>
                  </a:lnTo>
                  <a:lnTo>
                    <a:pt x="7" y="38"/>
                  </a:lnTo>
                  <a:lnTo>
                    <a:pt x="7" y="38"/>
                  </a:lnTo>
                  <a:lnTo>
                    <a:pt x="7" y="38"/>
                  </a:lnTo>
                  <a:lnTo>
                    <a:pt x="7" y="38"/>
                  </a:lnTo>
                  <a:lnTo>
                    <a:pt x="8" y="38"/>
                  </a:lnTo>
                  <a:lnTo>
                    <a:pt x="8" y="38"/>
                  </a:lnTo>
                  <a:lnTo>
                    <a:pt x="10" y="38"/>
                  </a:lnTo>
                  <a:lnTo>
                    <a:pt x="10" y="38"/>
                  </a:lnTo>
                  <a:lnTo>
                    <a:pt x="10" y="38"/>
                  </a:lnTo>
                  <a:lnTo>
                    <a:pt x="12" y="38"/>
                  </a:lnTo>
                  <a:lnTo>
                    <a:pt x="12" y="38"/>
                  </a:lnTo>
                  <a:lnTo>
                    <a:pt x="12" y="38"/>
                  </a:lnTo>
                  <a:lnTo>
                    <a:pt x="12" y="38"/>
                  </a:lnTo>
                  <a:lnTo>
                    <a:pt x="12" y="38"/>
                  </a:lnTo>
                  <a:lnTo>
                    <a:pt x="12" y="38"/>
                  </a:lnTo>
                  <a:lnTo>
                    <a:pt x="12" y="38"/>
                  </a:lnTo>
                  <a:lnTo>
                    <a:pt x="12" y="38"/>
                  </a:lnTo>
                  <a:lnTo>
                    <a:pt x="12" y="38"/>
                  </a:lnTo>
                  <a:lnTo>
                    <a:pt x="12" y="38"/>
                  </a:lnTo>
                  <a:lnTo>
                    <a:pt x="12" y="38"/>
                  </a:lnTo>
                  <a:lnTo>
                    <a:pt x="12" y="36"/>
                  </a:lnTo>
                  <a:lnTo>
                    <a:pt x="13" y="36"/>
                  </a:lnTo>
                  <a:lnTo>
                    <a:pt x="13" y="36"/>
                  </a:lnTo>
                  <a:lnTo>
                    <a:pt x="12" y="36"/>
                  </a:lnTo>
                  <a:lnTo>
                    <a:pt x="12" y="36"/>
                  </a:lnTo>
                  <a:lnTo>
                    <a:pt x="12" y="36"/>
                  </a:lnTo>
                  <a:lnTo>
                    <a:pt x="12" y="36"/>
                  </a:lnTo>
                  <a:lnTo>
                    <a:pt x="12" y="35"/>
                  </a:lnTo>
                  <a:lnTo>
                    <a:pt x="12" y="35"/>
                  </a:lnTo>
                  <a:lnTo>
                    <a:pt x="12" y="35"/>
                  </a:lnTo>
                  <a:lnTo>
                    <a:pt x="12" y="35"/>
                  </a:lnTo>
                  <a:lnTo>
                    <a:pt x="12" y="35"/>
                  </a:lnTo>
                  <a:lnTo>
                    <a:pt x="12" y="33"/>
                  </a:lnTo>
                  <a:lnTo>
                    <a:pt x="12" y="33"/>
                  </a:lnTo>
                  <a:lnTo>
                    <a:pt x="10" y="33"/>
                  </a:lnTo>
                  <a:lnTo>
                    <a:pt x="10" y="33"/>
                  </a:lnTo>
                  <a:lnTo>
                    <a:pt x="10" y="33"/>
                  </a:lnTo>
                  <a:lnTo>
                    <a:pt x="10" y="33"/>
                  </a:lnTo>
                  <a:lnTo>
                    <a:pt x="10" y="33"/>
                  </a:lnTo>
                  <a:lnTo>
                    <a:pt x="10" y="31"/>
                  </a:lnTo>
                  <a:lnTo>
                    <a:pt x="10" y="31"/>
                  </a:lnTo>
                  <a:lnTo>
                    <a:pt x="8" y="31"/>
                  </a:lnTo>
                  <a:lnTo>
                    <a:pt x="8" y="31"/>
                  </a:lnTo>
                  <a:lnTo>
                    <a:pt x="8" y="29"/>
                  </a:lnTo>
                  <a:lnTo>
                    <a:pt x="8" y="29"/>
                  </a:lnTo>
                  <a:lnTo>
                    <a:pt x="7" y="27"/>
                  </a:lnTo>
                  <a:lnTo>
                    <a:pt x="7" y="27"/>
                  </a:lnTo>
                  <a:lnTo>
                    <a:pt x="7" y="26"/>
                  </a:lnTo>
                  <a:lnTo>
                    <a:pt x="7" y="26"/>
                  </a:lnTo>
                  <a:lnTo>
                    <a:pt x="7" y="24"/>
                  </a:lnTo>
                  <a:lnTo>
                    <a:pt x="5" y="24"/>
                  </a:lnTo>
                  <a:lnTo>
                    <a:pt x="5" y="24"/>
                  </a:lnTo>
                  <a:lnTo>
                    <a:pt x="5" y="24"/>
                  </a:lnTo>
                  <a:lnTo>
                    <a:pt x="5" y="22"/>
                  </a:lnTo>
                  <a:lnTo>
                    <a:pt x="5" y="22"/>
                  </a:lnTo>
                  <a:lnTo>
                    <a:pt x="3" y="22"/>
                  </a:lnTo>
                  <a:lnTo>
                    <a:pt x="3" y="20"/>
                  </a:lnTo>
                  <a:lnTo>
                    <a:pt x="3" y="20"/>
                  </a:lnTo>
                  <a:lnTo>
                    <a:pt x="3" y="20"/>
                  </a:lnTo>
                  <a:lnTo>
                    <a:pt x="3" y="20"/>
                  </a:lnTo>
                  <a:lnTo>
                    <a:pt x="3" y="18"/>
                  </a:lnTo>
                  <a:lnTo>
                    <a:pt x="3" y="18"/>
                  </a:lnTo>
                  <a:lnTo>
                    <a:pt x="3" y="18"/>
                  </a:lnTo>
                  <a:lnTo>
                    <a:pt x="3" y="18"/>
                  </a:lnTo>
                  <a:lnTo>
                    <a:pt x="3" y="17"/>
                  </a:lnTo>
                  <a:lnTo>
                    <a:pt x="3" y="17"/>
                  </a:lnTo>
                  <a:lnTo>
                    <a:pt x="3" y="17"/>
                  </a:lnTo>
                  <a:lnTo>
                    <a:pt x="5" y="17"/>
                  </a:lnTo>
                  <a:lnTo>
                    <a:pt x="5" y="17"/>
                  </a:lnTo>
                  <a:lnTo>
                    <a:pt x="5" y="17"/>
                  </a:lnTo>
                  <a:lnTo>
                    <a:pt x="7" y="17"/>
                  </a:lnTo>
                  <a:lnTo>
                    <a:pt x="7" y="15"/>
                  </a:lnTo>
                  <a:lnTo>
                    <a:pt x="7" y="15"/>
                  </a:lnTo>
                  <a:lnTo>
                    <a:pt x="7" y="15"/>
                  </a:lnTo>
                  <a:lnTo>
                    <a:pt x="7" y="15"/>
                  </a:lnTo>
                  <a:lnTo>
                    <a:pt x="7" y="15"/>
                  </a:lnTo>
                  <a:lnTo>
                    <a:pt x="7" y="15"/>
                  </a:lnTo>
                  <a:lnTo>
                    <a:pt x="7" y="15"/>
                  </a:lnTo>
                  <a:lnTo>
                    <a:pt x="7" y="15"/>
                  </a:lnTo>
                  <a:lnTo>
                    <a:pt x="8" y="15"/>
                  </a:lnTo>
                  <a:lnTo>
                    <a:pt x="8" y="15"/>
                  </a:lnTo>
                  <a:lnTo>
                    <a:pt x="10" y="13"/>
                  </a:lnTo>
                  <a:lnTo>
                    <a:pt x="12" y="13"/>
                  </a:lnTo>
                  <a:lnTo>
                    <a:pt x="12" y="15"/>
                  </a:lnTo>
                  <a:lnTo>
                    <a:pt x="12" y="15"/>
                  </a:lnTo>
                  <a:lnTo>
                    <a:pt x="12" y="15"/>
                  </a:lnTo>
                  <a:lnTo>
                    <a:pt x="12" y="15"/>
                  </a:lnTo>
                  <a:lnTo>
                    <a:pt x="12" y="15"/>
                  </a:lnTo>
                  <a:lnTo>
                    <a:pt x="12" y="22"/>
                  </a:lnTo>
                  <a:lnTo>
                    <a:pt x="12" y="22"/>
                  </a:lnTo>
                  <a:lnTo>
                    <a:pt x="12" y="24"/>
                  </a:lnTo>
                  <a:lnTo>
                    <a:pt x="12" y="24"/>
                  </a:lnTo>
                  <a:lnTo>
                    <a:pt x="12" y="24"/>
                  </a:lnTo>
                  <a:lnTo>
                    <a:pt x="12" y="24"/>
                  </a:lnTo>
                  <a:lnTo>
                    <a:pt x="12" y="24"/>
                  </a:lnTo>
                  <a:close/>
                </a:path>
              </a:pathLst>
            </a:custGeom>
            <a:solidFill>
              <a:srgbClr val="FFFFFF"/>
            </a:solidFill>
            <a:ln w="9525">
              <a:noFill/>
              <a:round/>
              <a:headEnd/>
              <a:tailEnd/>
            </a:ln>
          </p:spPr>
          <p:txBody>
            <a:bodyPr/>
            <a:lstStyle/>
            <a:p>
              <a:pPr>
                <a:buClr>
                  <a:srgbClr val="000000"/>
                </a:buClr>
                <a:defRPr/>
              </a:pPr>
              <a:endParaRPr lang="en-US">
                <a:solidFill>
                  <a:srgbClr val="000000"/>
                </a:solidFill>
              </a:endParaRPr>
            </a:p>
          </p:txBody>
        </p:sp>
        <p:sp>
          <p:nvSpPr>
            <p:cNvPr id="1051" name="Freeform 27"/>
            <p:cNvSpPr>
              <a:spLocks/>
            </p:cNvSpPr>
            <p:nvPr/>
          </p:nvSpPr>
          <p:spPr bwMode="auto">
            <a:xfrm>
              <a:off x="172" y="231"/>
              <a:ext cx="145" cy="125"/>
            </a:xfrm>
            <a:custGeom>
              <a:avLst/>
              <a:gdLst/>
              <a:ahLst/>
              <a:cxnLst>
                <a:cxn ang="0">
                  <a:pos x="0" y="99"/>
                </a:cxn>
                <a:cxn ang="0">
                  <a:pos x="72" y="0"/>
                </a:cxn>
                <a:cxn ang="0">
                  <a:pos x="146" y="99"/>
                </a:cxn>
                <a:cxn ang="0">
                  <a:pos x="146" y="122"/>
                </a:cxn>
                <a:cxn ang="0">
                  <a:pos x="72" y="30"/>
                </a:cxn>
                <a:cxn ang="0">
                  <a:pos x="2" y="124"/>
                </a:cxn>
                <a:cxn ang="0">
                  <a:pos x="0" y="99"/>
                </a:cxn>
              </a:cxnLst>
              <a:rect l="0" t="0" r="r" b="b"/>
              <a:pathLst>
                <a:path w="146" h="124">
                  <a:moveTo>
                    <a:pt x="0" y="99"/>
                  </a:moveTo>
                  <a:lnTo>
                    <a:pt x="72" y="0"/>
                  </a:lnTo>
                  <a:lnTo>
                    <a:pt x="146" y="99"/>
                  </a:lnTo>
                  <a:lnTo>
                    <a:pt x="146" y="122"/>
                  </a:lnTo>
                  <a:lnTo>
                    <a:pt x="72" y="30"/>
                  </a:lnTo>
                  <a:lnTo>
                    <a:pt x="2" y="124"/>
                  </a:lnTo>
                  <a:lnTo>
                    <a:pt x="0" y="99"/>
                  </a:lnTo>
                  <a:close/>
                </a:path>
              </a:pathLst>
            </a:custGeom>
            <a:solidFill>
              <a:srgbClr val="F9A03F"/>
            </a:solidFill>
            <a:ln w="9525">
              <a:noFill/>
              <a:round/>
              <a:headEnd/>
              <a:tailEnd/>
            </a:ln>
          </p:spPr>
          <p:txBody>
            <a:bodyPr/>
            <a:lstStyle/>
            <a:p>
              <a:pPr>
                <a:buClr>
                  <a:srgbClr val="000000"/>
                </a:buClr>
                <a:defRPr/>
              </a:pPr>
              <a:endParaRPr lang="en-US">
                <a:solidFill>
                  <a:srgbClr val="000000"/>
                </a:solidFill>
              </a:endParaRPr>
            </a:p>
          </p:txBody>
        </p:sp>
        <p:sp>
          <p:nvSpPr>
            <p:cNvPr id="1052" name="Freeform 28"/>
            <p:cNvSpPr>
              <a:spLocks/>
            </p:cNvSpPr>
            <p:nvPr/>
          </p:nvSpPr>
          <p:spPr bwMode="auto">
            <a:xfrm>
              <a:off x="326" y="204"/>
              <a:ext cx="5" cy="170"/>
            </a:xfrm>
            <a:custGeom>
              <a:avLst/>
              <a:gdLst/>
              <a:ahLst/>
              <a:cxnLst>
                <a:cxn ang="0">
                  <a:pos x="3" y="171"/>
                </a:cxn>
                <a:cxn ang="0">
                  <a:pos x="5" y="169"/>
                </a:cxn>
                <a:cxn ang="0">
                  <a:pos x="5" y="0"/>
                </a:cxn>
                <a:cxn ang="0">
                  <a:pos x="0" y="0"/>
                </a:cxn>
                <a:cxn ang="0">
                  <a:pos x="0" y="169"/>
                </a:cxn>
                <a:cxn ang="0">
                  <a:pos x="3" y="171"/>
                </a:cxn>
                <a:cxn ang="0">
                  <a:pos x="3" y="171"/>
                </a:cxn>
                <a:cxn ang="0">
                  <a:pos x="5" y="171"/>
                </a:cxn>
                <a:cxn ang="0">
                  <a:pos x="5" y="169"/>
                </a:cxn>
                <a:cxn ang="0">
                  <a:pos x="3" y="171"/>
                </a:cxn>
              </a:cxnLst>
              <a:rect l="0" t="0" r="r" b="b"/>
              <a:pathLst>
                <a:path w="5" h="171">
                  <a:moveTo>
                    <a:pt x="3" y="171"/>
                  </a:moveTo>
                  <a:lnTo>
                    <a:pt x="5" y="169"/>
                  </a:lnTo>
                  <a:lnTo>
                    <a:pt x="5" y="0"/>
                  </a:lnTo>
                  <a:lnTo>
                    <a:pt x="0" y="0"/>
                  </a:lnTo>
                  <a:lnTo>
                    <a:pt x="0" y="169"/>
                  </a:lnTo>
                  <a:lnTo>
                    <a:pt x="3" y="171"/>
                  </a:lnTo>
                  <a:lnTo>
                    <a:pt x="3" y="171"/>
                  </a:lnTo>
                  <a:lnTo>
                    <a:pt x="5" y="171"/>
                  </a:lnTo>
                  <a:lnTo>
                    <a:pt x="5" y="169"/>
                  </a:lnTo>
                  <a:lnTo>
                    <a:pt x="3" y="171"/>
                  </a:lnTo>
                  <a:close/>
                </a:path>
              </a:pathLst>
            </a:custGeom>
            <a:solidFill>
              <a:srgbClr val="61BFF3"/>
            </a:solidFill>
            <a:ln w="9525">
              <a:noFill/>
              <a:round/>
              <a:headEnd/>
              <a:tailEnd/>
            </a:ln>
          </p:spPr>
          <p:txBody>
            <a:bodyPr/>
            <a:lstStyle/>
            <a:p>
              <a:pPr>
                <a:buClr>
                  <a:srgbClr val="000000"/>
                </a:buClr>
                <a:defRPr/>
              </a:pPr>
              <a:endParaRPr lang="en-US">
                <a:solidFill>
                  <a:srgbClr val="000000"/>
                </a:solidFill>
              </a:endParaRPr>
            </a:p>
          </p:txBody>
        </p:sp>
        <p:sp>
          <p:nvSpPr>
            <p:cNvPr id="1053" name="Rectangle 29"/>
            <p:cNvSpPr>
              <a:spLocks noChangeArrowheads="1"/>
            </p:cNvSpPr>
            <p:nvPr/>
          </p:nvSpPr>
          <p:spPr bwMode="auto">
            <a:xfrm>
              <a:off x="170" y="371"/>
              <a:ext cx="159" cy="4"/>
            </a:xfrm>
            <a:prstGeom prst="rect">
              <a:avLst/>
            </a:prstGeom>
            <a:solidFill>
              <a:srgbClr val="61BFF3"/>
            </a:solidFill>
            <a:ln w="9525">
              <a:noFill/>
              <a:miter lim="800000"/>
              <a:headEnd/>
              <a:tailEnd/>
            </a:ln>
          </p:spPr>
          <p:txBody>
            <a:bodyPr/>
            <a:lstStyle/>
            <a:p>
              <a:pPr>
                <a:buClr>
                  <a:srgbClr val="000000"/>
                </a:buClr>
                <a:defRPr/>
              </a:pPr>
              <a:endParaRPr lang="en-US">
                <a:solidFill>
                  <a:srgbClr val="000000"/>
                </a:solidFill>
              </a:endParaRPr>
            </a:p>
          </p:txBody>
        </p:sp>
        <p:sp>
          <p:nvSpPr>
            <p:cNvPr id="1054" name="Freeform 30"/>
            <p:cNvSpPr>
              <a:spLocks/>
            </p:cNvSpPr>
            <p:nvPr/>
          </p:nvSpPr>
          <p:spPr bwMode="auto">
            <a:xfrm>
              <a:off x="149" y="195"/>
              <a:ext cx="504" cy="9"/>
            </a:xfrm>
            <a:custGeom>
              <a:avLst/>
              <a:gdLst/>
              <a:ahLst/>
              <a:cxnLst>
                <a:cxn ang="0">
                  <a:pos x="505" y="7"/>
                </a:cxn>
                <a:cxn ang="0">
                  <a:pos x="505" y="0"/>
                </a:cxn>
                <a:cxn ang="0">
                  <a:pos x="0" y="1"/>
                </a:cxn>
                <a:cxn ang="0">
                  <a:pos x="0" y="9"/>
                </a:cxn>
                <a:cxn ang="0">
                  <a:pos x="505" y="7"/>
                </a:cxn>
                <a:cxn ang="0">
                  <a:pos x="505" y="7"/>
                </a:cxn>
              </a:cxnLst>
              <a:rect l="0" t="0" r="r" b="b"/>
              <a:pathLst>
                <a:path w="505" h="9">
                  <a:moveTo>
                    <a:pt x="505" y="7"/>
                  </a:moveTo>
                  <a:lnTo>
                    <a:pt x="505" y="0"/>
                  </a:lnTo>
                  <a:lnTo>
                    <a:pt x="0" y="1"/>
                  </a:lnTo>
                  <a:lnTo>
                    <a:pt x="0" y="9"/>
                  </a:lnTo>
                  <a:lnTo>
                    <a:pt x="505" y="7"/>
                  </a:lnTo>
                  <a:lnTo>
                    <a:pt x="505" y="7"/>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55" name="Freeform 31"/>
            <p:cNvSpPr>
              <a:spLocks/>
            </p:cNvSpPr>
            <p:nvPr/>
          </p:nvSpPr>
          <p:spPr bwMode="auto">
            <a:xfrm>
              <a:off x="652" y="195"/>
              <a:ext cx="5" cy="38"/>
            </a:xfrm>
            <a:custGeom>
              <a:avLst/>
              <a:gdLst/>
              <a:ahLst/>
              <a:cxnLst>
                <a:cxn ang="0">
                  <a:pos x="6" y="37"/>
                </a:cxn>
                <a:cxn ang="0">
                  <a:pos x="6" y="37"/>
                </a:cxn>
                <a:cxn ang="0">
                  <a:pos x="6" y="16"/>
                </a:cxn>
                <a:cxn ang="0">
                  <a:pos x="3" y="0"/>
                </a:cxn>
                <a:cxn ang="0">
                  <a:pos x="3" y="7"/>
                </a:cxn>
                <a:cxn ang="0">
                  <a:pos x="1" y="16"/>
                </a:cxn>
                <a:cxn ang="0">
                  <a:pos x="0" y="36"/>
                </a:cxn>
                <a:cxn ang="0">
                  <a:pos x="0" y="36"/>
                </a:cxn>
                <a:cxn ang="0">
                  <a:pos x="6" y="37"/>
                </a:cxn>
              </a:cxnLst>
              <a:rect l="0" t="0" r="r" b="b"/>
              <a:pathLst>
                <a:path w="6" h="37">
                  <a:moveTo>
                    <a:pt x="6" y="37"/>
                  </a:moveTo>
                  <a:lnTo>
                    <a:pt x="6" y="37"/>
                  </a:lnTo>
                  <a:lnTo>
                    <a:pt x="6" y="16"/>
                  </a:lnTo>
                  <a:lnTo>
                    <a:pt x="3" y="0"/>
                  </a:lnTo>
                  <a:lnTo>
                    <a:pt x="3" y="7"/>
                  </a:lnTo>
                  <a:lnTo>
                    <a:pt x="1" y="16"/>
                  </a:lnTo>
                  <a:lnTo>
                    <a:pt x="0" y="36"/>
                  </a:lnTo>
                  <a:lnTo>
                    <a:pt x="0" y="36"/>
                  </a:lnTo>
                  <a:lnTo>
                    <a:pt x="6" y="37"/>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56" name="Freeform 32"/>
            <p:cNvSpPr>
              <a:spLocks/>
            </p:cNvSpPr>
            <p:nvPr/>
          </p:nvSpPr>
          <p:spPr bwMode="auto">
            <a:xfrm>
              <a:off x="641" y="231"/>
              <a:ext cx="16" cy="130"/>
            </a:xfrm>
            <a:custGeom>
              <a:avLst/>
              <a:gdLst/>
              <a:ahLst/>
              <a:cxnLst>
                <a:cxn ang="0">
                  <a:pos x="5" y="131"/>
                </a:cxn>
                <a:cxn ang="0">
                  <a:pos x="5" y="131"/>
                </a:cxn>
                <a:cxn ang="0">
                  <a:pos x="11" y="86"/>
                </a:cxn>
                <a:cxn ang="0">
                  <a:pos x="13" y="47"/>
                </a:cxn>
                <a:cxn ang="0">
                  <a:pos x="15" y="16"/>
                </a:cxn>
                <a:cxn ang="0">
                  <a:pos x="16" y="1"/>
                </a:cxn>
                <a:cxn ang="0">
                  <a:pos x="10" y="0"/>
                </a:cxn>
                <a:cxn ang="0">
                  <a:pos x="10" y="16"/>
                </a:cxn>
                <a:cxn ang="0">
                  <a:pos x="8" y="47"/>
                </a:cxn>
                <a:cxn ang="0">
                  <a:pos x="3" y="86"/>
                </a:cxn>
                <a:cxn ang="0">
                  <a:pos x="0" y="130"/>
                </a:cxn>
                <a:cxn ang="0">
                  <a:pos x="0" y="130"/>
                </a:cxn>
                <a:cxn ang="0">
                  <a:pos x="5" y="131"/>
                </a:cxn>
              </a:cxnLst>
              <a:rect l="0" t="0" r="r" b="b"/>
              <a:pathLst>
                <a:path w="16" h="131">
                  <a:moveTo>
                    <a:pt x="5" y="131"/>
                  </a:moveTo>
                  <a:lnTo>
                    <a:pt x="5" y="131"/>
                  </a:lnTo>
                  <a:lnTo>
                    <a:pt x="11" y="86"/>
                  </a:lnTo>
                  <a:lnTo>
                    <a:pt x="13" y="47"/>
                  </a:lnTo>
                  <a:lnTo>
                    <a:pt x="15" y="16"/>
                  </a:lnTo>
                  <a:lnTo>
                    <a:pt x="16" y="1"/>
                  </a:lnTo>
                  <a:lnTo>
                    <a:pt x="10" y="0"/>
                  </a:lnTo>
                  <a:lnTo>
                    <a:pt x="10" y="16"/>
                  </a:lnTo>
                  <a:lnTo>
                    <a:pt x="8" y="47"/>
                  </a:lnTo>
                  <a:lnTo>
                    <a:pt x="3" y="86"/>
                  </a:lnTo>
                  <a:lnTo>
                    <a:pt x="0" y="130"/>
                  </a:lnTo>
                  <a:lnTo>
                    <a:pt x="0" y="130"/>
                  </a:lnTo>
                  <a:lnTo>
                    <a:pt x="5" y="131"/>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57" name="Freeform 33"/>
            <p:cNvSpPr>
              <a:spLocks/>
            </p:cNvSpPr>
            <p:nvPr/>
          </p:nvSpPr>
          <p:spPr bwMode="auto">
            <a:xfrm>
              <a:off x="536" y="361"/>
              <a:ext cx="111" cy="344"/>
            </a:xfrm>
            <a:custGeom>
              <a:avLst/>
              <a:gdLst/>
              <a:ahLst/>
              <a:cxnLst>
                <a:cxn ang="0">
                  <a:pos x="5" y="344"/>
                </a:cxn>
                <a:cxn ang="0">
                  <a:pos x="5" y="344"/>
                </a:cxn>
                <a:cxn ang="0">
                  <a:pos x="16" y="324"/>
                </a:cxn>
                <a:cxn ang="0">
                  <a:pos x="28" y="305"/>
                </a:cxn>
                <a:cxn ang="0">
                  <a:pos x="38" y="285"/>
                </a:cxn>
                <a:cxn ang="0">
                  <a:pos x="46" y="265"/>
                </a:cxn>
                <a:cxn ang="0">
                  <a:pos x="62" y="223"/>
                </a:cxn>
                <a:cxn ang="0">
                  <a:pos x="74" y="182"/>
                </a:cxn>
                <a:cxn ang="0">
                  <a:pos x="85" y="139"/>
                </a:cxn>
                <a:cxn ang="0">
                  <a:pos x="95" y="93"/>
                </a:cxn>
                <a:cxn ang="0">
                  <a:pos x="103" y="48"/>
                </a:cxn>
                <a:cxn ang="0">
                  <a:pos x="110" y="1"/>
                </a:cxn>
                <a:cxn ang="0">
                  <a:pos x="105" y="0"/>
                </a:cxn>
                <a:cxn ang="0">
                  <a:pos x="97" y="47"/>
                </a:cxn>
                <a:cxn ang="0">
                  <a:pos x="88" y="93"/>
                </a:cxn>
                <a:cxn ang="0">
                  <a:pos x="80" y="137"/>
                </a:cxn>
                <a:cxn ang="0">
                  <a:pos x="69" y="180"/>
                </a:cxn>
                <a:cxn ang="0">
                  <a:pos x="56" y="222"/>
                </a:cxn>
                <a:cxn ang="0">
                  <a:pos x="39" y="263"/>
                </a:cxn>
                <a:cxn ang="0">
                  <a:pos x="31" y="283"/>
                </a:cxn>
                <a:cxn ang="0">
                  <a:pos x="21" y="303"/>
                </a:cxn>
                <a:cxn ang="0">
                  <a:pos x="11" y="323"/>
                </a:cxn>
                <a:cxn ang="0">
                  <a:pos x="0" y="341"/>
                </a:cxn>
                <a:cxn ang="0">
                  <a:pos x="0" y="341"/>
                </a:cxn>
                <a:cxn ang="0">
                  <a:pos x="5" y="344"/>
                </a:cxn>
              </a:cxnLst>
              <a:rect l="0" t="0" r="r" b="b"/>
              <a:pathLst>
                <a:path w="110" h="344">
                  <a:moveTo>
                    <a:pt x="5" y="344"/>
                  </a:moveTo>
                  <a:lnTo>
                    <a:pt x="5" y="344"/>
                  </a:lnTo>
                  <a:lnTo>
                    <a:pt x="16" y="324"/>
                  </a:lnTo>
                  <a:lnTo>
                    <a:pt x="28" y="305"/>
                  </a:lnTo>
                  <a:lnTo>
                    <a:pt x="38" y="285"/>
                  </a:lnTo>
                  <a:lnTo>
                    <a:pt x="46" y="265"/>
                  </a:lnTo>
                  <a:lnTo>
                    <a:pt x="62" y="223"/>
                  </a:lnTo>
                  <a:lnTo>
                    <a:pt x="74" y="182"/>
                  </a:lnTo>
                  <a:lnTo>
                    <a:pt x="85" y="139"/>
                  </a:lnTo>
                  <a:lnTo>
                    <a:pt x="95" y="93"/>
                  </a:lnTo>
                  <a:lnTo>
                    <a:pt x="103" y="48"/>
                  </a:lnTo>
                  <a:lnTo>
                    <a:pt x="110" y="1"/>
                  </a:lnTo>
                  <a:lnTo>
                    <a:pt x="105" y="0"/>
                  </a:lnTo>
                  <a:lnTo>
                    <a:pt x="97" y="47"/>
                  </a:lnTo>
                  <a:lnTo>
                    <a:pt x="88" y="93"/>
                  </a:lnTo>
                  <a:lnTo>
                    <a:pt x="80" y="137"/>
                  </a:lnTo>
                  <a:lnTo>
                    <a:pt x="69" y="180"/>
                  </a:lnTo>
                  <a:lnTo>
                    <a:pt x="56" y="222"/>
                  </a:lnTo>
                  <a:lnTo>
                    <a:pt x="39" y="263"/>
                  </a:lnTo>
                  <a:lnTo>
                    <a:pt x="31" y="283"/>
                  </a:lnTo>
                  <a:lnTo>
                    <a:pt x="21" y="303"/>
                  </a:lnTo>
                  <a:lnTo>
                    <a:pt x="11" y="323"/>
                  </a:lnTo>
                  <a:lnTo>
                    <a:pt x="0" y="341"/>
                  </a:lnTo>
                  <a:lnTo>
                    <a:pt x="0" y="341"/>
                  </a:lnTo>
                  <a:lnTo>
                    <a:pt x="5" y="344"/>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58" name="Freeform 34"/>
            <p:cNvSpPr>
              <a:spLocks/>
            </p:cNvSpPr>
            <p:nvPr/>
          </p:nvSpPr>
          <p:spPr bwMode="auto">
            <a:xfrm>
              <a:off x="409" y="701"/>
              <a:ext cx="132" cy="155"/>
            </a:xfrm>
            <a:custGeom>
              <a:avLst/>
              <a:gdLst/>
              <a:ahLst/>
              <a:cxnLst>
                <a:cxn ang="0">
                  <a:pos x="0" y="155"/>
                </a:cxn>
                <a:cxn ang="0">
                  <a:pos x="0" y="155"/>
                </a:cxn>
                <a:cxn ang="0">
                  <a:pos x="8" y="153"/>
                </a:cxn>
                <a:cxn ang="0">
                  <a:pos x="18" y="146"/>
                </a:cxn>
                <a:cxn ang="0">
                  <a:pos x="31" y="131"/>
                </a:cxn>
                <a:cxn ang="0">
                  <a:pos x="49" y="113"/>
                </a:cxn>
                <a:cxn ang="0">
                  <a:pos x="67" y="90"/>
                </a:cxn>
                <a:cxn ang="0">
                  <a:pos x="88" y="65"/>
                </a:cxn>
                <a:cxn ang="0">
                  <a:pos x="111" y="34"/>
                </a:cxn>
                <a:cxn ang="0">
                  <a:pos x="131" y="3"/>
                </a:cxn>
                <a:cxn ang="0">
                  <a:pos x="126" y="0"/>
                </a:cxn>
                <a:cxn ang="0">
                  <a:pos x="105" y="30"/>
                </a:cxn>
                <a:cxn ang="0">
                  <a:pos x="83" y="59"/>
                </a:cxn>
                <a:cxn ang="0">
                  <a:pos x="64" y="86"/>
                </a:cxn>
                <a:cxn ang="0">
                  <a:pos x="44" y="108"/>
                </a:cxn>
                <a:cxn ang="0">
                  <a:pos x="26" y="126"/>
                </a:cxn>
                <a:cxn ang="0">
                  <a:pos x="13" y="139"/>
                </a:cxn>
                <a:cxn ang="0">
                  <a:pos x="5" y="148"/>
                </a:cxn>
                <a:cxn ang="0">
                  <a:pos x="5" y="149"/>
                </a:cxn>
                <a:cxn ang="0">
                  <a:pos x="5" y="149"/>
                </a:cxn>
                <a:cxn ang="0">
                  <a:pos x="0" y="155"/>
                </a:cxn>
              </a:cxnLst>
              <a:rect l="0" t="0" r="r" b="b"/>
              <a:pathLst>
                <a:path w="131" h="155">
                  <a:moveTo>
                    <a:pt x="0" y="155"/>
                  </a:moveTo>
                  <a:lnTo>
                    <a:pt x="0" y="155"/>
                  </a:lnTo>
                  <a:lnTo>
                    <a:pt x="8" y="153"/>
                  </a:lnTo>
                  <a:lnTo>
                    <a:pt x="18" y="146"/>
                  </a:lnTo>
                  <a:lnTo>
                    <a:pt x="31" y="131"/>
                  </a:lnTo>
                  <a:lnTo>
                    <a:pt x="49" y="113"/>
                  </a:lnTo>
                  <a:lnTo>
                    <a:pt x="67" y="90"/>
                  </a:lnTo>
                  <a:lnTo>
                    <a:pt x="88" y="65"/>
                  </a:lnTo>
                  <a:lnTo>
                    <a:pt x="111" y="34"/>
                  </a:lnTo>
                  <a:lnTo>
                    <a:pt x="131" y="3"/>
                  </a:lnTo>
                  <a:lnTo>
                    <a:pt x="126" y="0"/>
                  </a:lnTo>
                  <a:lnTo>
                    <a:pt x="105" y="30"/>
                  </a:lnTo>
                  <a:lnTo>
                    <a:pt x="83" y="59"/>
                  </a:lnTo>
                  <a:lnTo>
                    <a:pt x="64" y="86"/>
                  </a:lnTo>
                  <a:lnTo>
                    <a:pt x="44" y="108"/>
                  </a:lnTo>
                  <a:lnTo>
                    <a:pt x="26" y="126"/>
                  </a:lnTo>
                  <a:lnTo>
                    <a:pt x="13" y="139"/>
                  </a:lnTo>
                  <a:lnTo>
                    <a:pt x="5" y="148"/>
                  </a:lnTo>
                  <a:lnTo>
                    <a:pt x="5" y="149"/>
                  </a:lnTo>
                  <a:lnTo>
                    <a:pt x="5" y="149"/>
                  </a:lnTo>
                  <a:lnTo>
                    <a:pt x="0" y="155"/>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59" name="Freeform 35"/>
            <p:cNvSpPr>
              <a:spLocks/>
            </p:cNvSpPr>
            <p:nvPr/>
          </p:nvSpPr>
          <p:spPr bwMode="auto">
            <a:xfrm>
              <a:off x="369" y="817"/>
              <a:ext cx="45" cy="40"/>
            </a:xfrm>
            <a:custGeom>
              <a:avLst/>
              <a:gdLst/>
              <a:ahLst/>
              <a:cxnLst>
                <a:cxn ang="0">
                  <a:pos x="0" y="4"/>
                </a:cxn>
                <a:cxn ang="0">
                  <a:pos x="0" y="4"/>
                </a:cxn>
                <a:cxn ang="0">
                  <a:pos x="9" y="15"/>
                </a:cxn>
                <a:cxn ang="0">
                  <a:pos x="23" y="24"/>
                </a:cxn>
                <a:cxn ang="0">
                  <a:pos x="34" y="34"/>
                </a:cxn>
                <a:cxn ang="0">
                  <a:pos x="41" y="40"/>
                </a:cxn>
                <a:cxn ang="0">
                  <a:pos x="46" y="34"/>
                </a:cxn>
                <a:cxn ang="0">
                  <a:pos x="37" y="29"/>
                </a:cxn>
                <a:cxn ang="0">
                  <a:pos x="26" y="20"/>
                </a:cxn>
                <a:cxn ang="0">
                  <a:pos x="13" y="9"/>
                </a:cxn>
                <a:cxn ang="0">
                  <a:pos x="3" y="0"/>
                </a:cxn>
                <a:cxn ang="0">
                  <a:pos x="3" y="0"/>
                </a:cxn>
                <a:cxn ang="0">
                  <a:pos x="0" y="4"/>
                </a:cxn>
              </a:cxnLst>
              <a:rect l="0" t="0" r="r" b="b"/>
              <a:pathLst>
                <a:path w="46" h="40">
                  <a:moveTo>
                    <a:pt x="0" y="4"/>
                  </a:moveTo>
                  <a:lnTo>
                    <a:pt x="0" y="4"/>
                  </a:lnTo>
                  <a:lnTo>
                    <a:pt x="9" y="15"/>
                  </a:lnTo>
                  <a:lnTo>
                    <a:pt x="23" y="24"/>
                  </a:lnTo>
                  <a:lnTo>
                    <a:pt x="34" y="34"/>
                  </a:lnTo>
                  <a:lnTo>
                    <a:pt x="41" y="40"/>
                  </a:lnTo>
                  <a:lnTo>
                    <a:pt x="46" y="34"/>
                  </a:lnTo>
                  <a:lnTo>
                    <a:pt x="37" y="29"/>
                  </a:lnTo>
                  <a:lnTo>
                    <a:pt x="26" y="20"/>
                  </a:lnTo>
                  <a:lnTo>
                    <a:pt x="13" y="9"/>
                  </a:lnTo>
                  <a:lnTo>
                    <a:pt x="3" y="0"/>
                  </a:lnTo>
                  <a:lnTo>
                    <a:pt x="3" y="0"/>
                  </a:lnTo>
                  <a:lnTo>
                    <a:pt x="0" y="4"/>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60" name="Freeform 36"/>
            <p:cNvSpPr>
              <a:spLocks/>
            </p:cNvSpPr>
            <p:nvPr/>
          </p:nvSpPr>
          <p:spPr bwMode="auto">
            <a:xfrm>
              <a:off x="290" y="713"/>
              <a:ext cx="81" cy="108"/>
            </a:xfrm>
            <a:custGeom>
              <a:avLst/>
              <a:gdLst/>
              <a:ahLst/>
              <a:cxnLst>
                <a:cxn ang="0">
                  <a:pos x="0" y="1"/>
                </a:cxn>
                <a:cxn ang="0">
                  <a:pos x="0" y="1"/>
                </a:cxn>
                <a:cxn ang="0">
                  <a:pos x="28" y="46"/>
                </a:cxn>
                <a:cxn ang="0">
                  <a:pos x="52" y="77"/>
                </a:cxn>
                <a:cxn ang="0">
                  <a:pos x="67" y="97"/>
                </a:cxn>
                <a:cxn ang="0">
                  <a:pos x="79" y="108"/>
                </a:cxn>
                <a:cxn ang="0">
                  <a:pos x="82" y="104"/>
                </a:cxn>
                <a:cxn ang="0">
                  <a:pos x="72" y="92"/>
                </a:cxn>
                <a:cxn ang="0">
                  <a:pos x="56" y="74"/>
                </a:cxn>
                <a:cxn ang="0">
                  <a:pos x="34" y="43"/>
                </a:cxn>
                <a:cxn ang="0">
                  <a:pos x="5" y="0"/>
                </a:cxn>
                <a:cxn ang="0">
                  <a:pos x="5" y="0"/>
                </a:cxn>
                <a:cxn ang="0">
                  <a:pos x="0" y="1"/>
                </a:cxn>
              </a:cxnLst>
              <a:rect l="0" t="0" r="r" b="b"/>
              <a:pathLst>
                <a:path w="82" h="108">
                  <a:moveTo>
                    <a:pt x="0" y="1"/>
                  </a:moveTo>
                  <a:lnTo>
                    <a:pt x="0" y="1"/>
                  </a:lnTo>
                  <a:lnTo>
                    <a:pt x="28" y="46"/>
                  </a:lnTo>
                  <a:lnTo>
                    <a:pt x="52" y="77"/>
                  </a:lnTo>
                  <a:lnTo>
                    <a:pt x="67" y="97"/>
                  </a:lnTo>
                  <a:lnTo>
                    <a:pt x="79" y="108"/>
                  </a:lnTo>
                  <a:lnTo>
                    <a:pt x="82" y="104"/>
                  </a:lnTo>
                  <a:lnTo>
                    <a:pt x="72" y="92"/>
                  </a:lnTo>
                  <a:lnTo>
                    <a:pt x="56" y="74"/>
                  </a:lnTo>
                  <a:lnTo>
                    <a:pt x="34" y="43"/>
                  </a:lnTo>
                  <a:lnTo>
                    <a:pt x="5" y="0"/>
                  </a:lnTo>
                  <a:lnTo>
                    <a:pt x="5" y="0"/>
                  </a:lnTo>
                  <a:lnTo>
                    <a:pt x="0" y="1"/>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61" name="Freeform 37"/>
            <p:cNvSpPr>
              <a:spLocks/>
            </p:cNvSpPr>
            <p:nvPr/>
          </p:nvSpPr>
          <p:spPr bwMode="auto">
            <a:xfrm>
              <a:off x="203" y="528"/>
              <a:ext cx="92" cy="187"/>
            </a:xfrm>
            <a:custGeom>
              <a:avLst/>
              <a:gdLst/>
              <a:ahLst/>
              <a:cxnLst>
                <a:cxn ang="0">
                  <a:pos x="0" y="2"/>
                </a:cxn>
                <a:cxn ang="0">
                  <a:pos x="0" y="2"/>
                </a:cxn>
                <a:cxn ang="0">
                  <a:pos x="7" y="22"/>
                </a:cxn>
                <a:cxn ang="0">
                  <a:pos x="13" y="42"/>
                </a:cxn>
                <a:cxn ang="0">
                  <a:pos x="23" y="64"/>
                </a:cxn>
                <a:cxn ang="0">
                  <a:pos x="33" y="85"/>
                </a:cxn>
                <a:cxn ang="0">
                  <a:pos x="44" y="111"/>
                </a:cxn>
                <a:cxn ang="0">
                  <a:pos x="57" y="136"/>
                </a:cxn>
                <a:cxn ang="0">
                  <a:pos x="71" y="161"/>
                </a:cxn>
                <a:cxn ang="0">
                  <a:pos x="87" y="186"/>
                </a:cxn>
                <a:cxn ang="0">
                  <a:pos x="92" y="185"/>
                </a:cxn>
                <a:cxn ang="0">
                  <a:pos x="77" y="157"/>
                </a:cxn>
                <a:cxn ang="0">
                  <a:pos x="62" y="132"/>
                </a:cxn>
                <a:cxn ang="0">
                  <a:pos x="51" y="107"/>
                </a:cxn>
                <a:cxn ang="0">
                  <a:pos x="38" y="83"/>
                </a:cxn>
                <a:cxn ang="0">
                  <a:pos x="28" y="60"/>
                </a:cxn>
                <a:cxn ang="0">
                  <a:pos x="20" y="38"/>
                </a:cxn>
                <a:cxn ang="0">
                  <a:pos x="12" y="18"/>
                </a:cxn>
                <a:cxn ang="0">
                  <a:pos x="7" y="0"/>
                </a:cxn>
                <a:cxn ang="0">
                  <a:pos x="7" y="0"/>
                </a:cxn>
                <a:cxn ang="0">
                  <a:pos x="0" y="2"/>
                </a:cxn>
              </a:cxnLst>
              <a:rect l="0" t="0" r="r" b="b"/>
              <a:pathLst>
                <a:path w="92" h="186">
                  <a:moveTo>
                    <a:pt x="0" y="2"/>
                  </a:moveTo>
                  <a:lnTo>
                    <a:pt x="0" y="2"/>
                  </a:lnTo>
                  <a:lnTo>
                    <a:pt x="7" y="22"/>
                  </a:lnTo>
                  <a:lnTo>
                    <a:pt x="13" y="42"/>
                  </a:lnTo>
                  <a:lnTo>
                    <a:pt x="23" y="64"/>
                  </a:lnTo>
                  <a:lnTo>
                    <a:pt x="33" y="85"/>
                  </a:lnTo>
                  <a:lnTo>
                    <a:pt x="44" y="111"/>
                  </a:lnTo>
                  <a:lnTo>
                    <a:pt x="57" y="136"/>
                  </a:lnTo>
                  <a:lnTo>
                    <a:pt x="71" y="161"/>
                  </a:lnTo>
                  <a:lnTo>
                    <a:pt x="87" y="186"/>
                  </a:lnTo>
                  <a:lnTo>
                    <a:pt x="92" y="185"/>
                  </a:lnTo>
                  <a:lnTo>
                    <a:pt x="77" y="157"/>
                  </a:lnTo>
                  <a:lnTo>
                    <a:pt x="62" y="132"/>
                  </a:lnTo>
                  <a:lnTo>
                    <a:pt x="51" y="107"/>
                  </a:lnTo>
                  <a:lnTo>
                    <a:pt x="38" y="83"/>
                  </a:lnTo>
                  <a:lnTo>
                    <a:pt x="28" y="60"/>
                  </a:lnTo>
                  <a:lnTo>
                    <a:pt x="20" y="38"/>
                  </a:lnTo>
                  <a:lnTo>
                    <a:pt x="12" y="18"/>
                  </a:lnTo>
                  <a:lnTo>
                    <a:pt x="7" y="0"/>
                  </a:lnTo>
                  <a:lnTo>
                    <a:pt x="7" y="0"/>
                  </a:lnTo>
                  <a:lnTo>
                    <a:pt x="0" y="2"/>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62" name="Freeform 38"/>
            <p:cNvSpPr>
              <a:spLocks/>
            </p:cNvSpPr>
            <p:nvPr/>
          </p:nvSpPr>
          <p:spPr bwMode="auto">
            <a:xfrm>
              <a:off x="160" y="358"/>
              <a:ext cx="50" cy="172"/>
            </a:xfrm>
            <a:custGeom>
              <a:avLst/>
              <a:gdLst/>
              <a:ahLst/>
              <a:cxnLst>
                <a:cxn ang="0">
                  <a:pos x="0" y="0"/>
                </a:cxn>
                <a:cxn ang="0">
                  <a:pos x="0" y="0"/>
                </a:cxn>
                <a:cxn ang="0">
                  <a:pos x="10" y="49"/>
                </a:cxn>
                <a:cxn ang="0">
                  <a:pos x="22" y="94"/>
                </a:cxn>
                <a:cxn ang="0">
                  <a:pos x="33" y="137"/>
                </a:cxn>
                <a:cxn ang="0">
                  <a:pos x="43" y="173"/>
                </a:cxn>
                <a:cxn ang="0">
                  <a:pos x="50" y="171"/>
                </a:cxn>
                <a:cxn ang="0">
                  <a:pos x="38" y="135"/>
                </a:cxn>
                <a:cxn ang="0">
                  <a:pos x="27" y="92"/>
                </a:cxn>
                <a:cxn ang="0">
                  <a:pos x="15" y="47"/>
                </a:cxn>
                <a:cxn ang="0">
                  <a:pos x="7" y="0"/>
                </a:cxn>
                <a:cxn ang="0">
                  <a:pos x="7" y="0"/>
                </a:cxn>
                <a:cxn ang="0">
                  <a:pos x="0" y="0"/>
                </a:cxn>
              </a:cxnLst>
              <a:rect l="0" t="0" r="r" b="b"/>
              <a:pathLst>
                <a:path w="50" h="173">
                  <a:moveTo>
                    <a:pt x="0" y="0"/>
                  </a:moveTo>
                  <a:lnTo>
                    <a:pt x="0" y="0"/>
                  </a:lnTo>
                  <a:lnTo>
                    <a:pt x="10" y="49"/>
                  </a:lnTo>
                  <a:lnTo>
                    <a:pt x="22" y="94"/>
                  </a:lnTo>
                  <a:lnTo>
                    <a:pt x="33" y="137"/>
                  </a:lnTo>
                  <a:lnTo>
                    <a:pt x="43" y="173"/>
                  </a:lnTo>
                  <a:lnTo>
                    <a:pt x="50" y="171"/>
                  </a:lnTo>
                  <a:lnTo>
                    <a:pt x="38" y="135"/>
                  </a:lnTo>
                  <a:lnTo>
                    <a:pt x="27" y="92"/>
                  </a:lnTo>
                  <a:lnTo>
                    <a:pt x="15" y="47"/>
                  </a:lnTo>
                  <a:lnTo>
                    <a:pt x="7" y="0"/>
                  </a:lnTo>
                  <a:lnTo>
                    <a:pt x="7" y="0"/>
                  </a:lnTo>
                  <a:lnTo>
                    <a:pt x="0" y="0"/>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63" name="Freeform 39"/>
            <p:cNvSpPr>
              <a:spLocks/>
            </p:cNvSpPr>
            <p:nvPr/>
          </p:nvSpPr>
          <p:spPr bwMode="auto">
            <a:xfrm>
              <a:off x="148" y="197"/>
              <a:ext cx="19" cy="161"/>
            </a:xfrm>
            <a:custGeom>
              <a:avLst/>
              <a:gdLst/>
              <a:ahLst/>
              <a:cxnLst>
                <a:cxn ang="0">
                  <a:pos x="2" y="0"/>
                </a:cxn>
                <a:cxn ang="0">
                  <a:pos x="0" y="2"/>
                </a:cxn>
                <a:cxn ang="0">
                  <a:pos x="0" y="22"/>
                </a:cxn>
                <a:cxn ang="0">
                  <a:pos x="2" y="62"/>
                </a:cxn>
                <a:cxn ang="0">
                  <a:pos x="7" y="110"/>
                </a:cxn>
                <a:cxn ang="0">
                  <a:pos x="13" y="161"/>
                </a:cxn>
                <a:cxn ang="0">
                  <a:pos x="20" y="161"/>
                </a:cxn>
                <a:cxn ang="0">
                  <a:pos x="13" y="110"/>
                </a:cxn>
                <a:cxn ang="0">
                  <a:pos x="8" y="62"/>
                </a:cxn>
                <a:cxn ang="0">
                  <a:pos x="7" y="22"/>
                </a:cxn>
                <a:cxn ang="0">
                  <a:pos x="5" y="2"/>
                </a:cxn>
                <a:cxn ang="0">
                  <a:pos x="2" y="8"/>
                </a:cxn>
                <a:cxn ang="0">
                  <a:pos x="2" y="0"/>
                </a:cxn>
                <a:cxn ang="0">
                  <a:pos x="0" y="0"/>
                </a:cxn>
                <a:cxn ang="0">
                  <a:pos x="0" y="2"/>
                </a:cxn>
                <a:cxn ang="0">
                  <a:pos x="2" y="0"/>
                </a:cxn>
              </a:cxnLst>
              <a:rect l="0" t="0" r="r" b="b"/>
              <a:pathLst>
                <a:path w="20" h="161">
                  <a:moveTo>
                    <a:pt x="2" y="0"/>
                  </a:moveTo>
                  <a:lnTo>
                    <a:pt x="0" y="2"/>
                  </a:lnTo>
                  <a:lnTo>
                    <a:pt x="0" y="22"/>
                  </a:lnTo>
                  <a:lnTo>
                    <a:pt x="2" y="62"/>
                  </a:lnTo>
                  <a:lnTo>
                    <a:pt x="7" y="110"/>
                  </a:lnTo>
                  <a:lnTo>
                    <a:pt x="13" y="161"/>
                  </a:lnTo>
                  <a:lnTo>
                    <a:pt x="20" y="161"/>
                  </a:lnTo>
                  <a:lnTo>
                    <a:pt x="13" y="110"/>
                  </a:lnTo>
                  <a:lnTo>
                    <a:pt x="8" y="62"/>
                  </a:lnTo>
                  <a:lnTo>
                    <a:pt x="7" y="22"/>
                  </a:lnTo>
                  <a:lnTo>
                    <a:pt x="5" y="2"/>
                  </a:lnTo>
                  <a:lnTo>
                    <a:pt x="2" y="8"/>
                  </a:lnTo>
                  <a:lnTo>
                    <a:pt x="2" y="0"/>
                  </a:lnTo>
                  <a:lnTo>
                    <a:pt x="0" y="0"/>
                  </a:lnTo>
                  <a:lnTo>
                    <a:pt x="0" y="2"/>
                  </a:lnTo>
                  <a:lnTo>
                    <a:pt x="2" y="0"/>
                  </a:lnTo>
                  <a:close/>
                </a:path>
              </a:pathLst>
            </a:custGeom>
            <a:solidFill>
              <a:srgbClr val="25221E"/>
            </a:solidFill>
            <a:ln w="9525">
              <a:noFill/>
              <a:round/>
              <a:headEnd/>
              <a:tailEnd/>
            </a:ln>
          </p:spPr>
          <p:txBody>
            <a:bodyPr/>
            <a:lstStyle/>
            <a:p>
              <a:pPr>
                <a:buClr>
                  <a:srgbClr val="000000"/>
                </a:buClr>
                <a:defRPr/>
              </a:pPr>
              <a:endParaRPr lang="en-US">
                <a:solidFill>
                  <a:srgbClr val="000000"/>
                </a:solidFill>
              </a:endParaRPr>
            </a:p>
          </p:txBody>
        </p:sp>
        <p:sp>
          <p:nvSpPr>
            <p:cNvPr id="1064" name="Rectangle 40"/>
            <p:cNvSpPr>
              <a:spLocks noChangeArrowheads="1"/>
            </p:cNvSpPr>
            <p:nvPr/>
          </p:nvSpPr>
          <p:spPr bwMode="auto">
            <a:xfrm>
              <a:off x="369" y="439"/>
              <a:ext cx="73" cy="85"/>
            </a:xfrm>
            <a:prstGeom prst="rect">
              <a:avLst/>
            </a:prstGeom>
            <a:solidFill>
              <a:srgbClr val="EB3D00"/>
            </a:solidFill>
            <a:ln w="9525">
              <a:noFill/>
              <a:miter lim="800000"/>
              <a:headEnd/>
              <a:tailEnd/>
            </a:ln>
          </p:spPr>
          <p:txBody>
            <a:bodyPr/>
            <a:lstStyle/>
            <a:p>
              <a:pPr>
                <a:buClr>
                  <a:srgbClr val="000000"/>
                </a:buClr>
                <a:defRPr/>
              </a:pPr>
              <a:endParaRPr lang="en-US">
                <a:solidFill>
                  <a:srgbClr val="000000"/>
                </a:solidFill>
              </a:endParaRPr>
            </a:p>
          </p:txBody>
        </p:sp>
        <p:sp>
          <p:nvSpPr>
            <p:cNvPr id="1065" name="Freeform 41"/>
            <p:cNvSpPr>
              <a:spLocks/>
            </p:cNvSpPr>
            <p:nvPr/>
          </p:nvSpPr>
          <p:spPr bwMode="auto">
            <a:xfrm>
              <a:off x="227" y="250"/>
              <a:ext cx="353" cy="455"/>
            </a:xfrm>
            <a:custGeom>
              <a:avLst/>
              <a:gdLst/>
              <a:ahLst/>
              <a:cxnLst>
                <a:cxn ang="0">
                  <a:pos x="241" y="1"/>
                </a:cxn>
                <a:cxn ang="0">
                  <a:pos x="229" y="14"/>
                </a:cxn>
                <a:cxn ang="0">
                  <a:pos x="216" y="41"/>
                </a:cxn>
                <a:cxn ang="0">
                  <a:pos x="205" y="90"/>
                </a:cxn>
                <a:cxn ang="0">
                  <a:pos x="198" y="149"/>
                </a:cxn>
                <a:cxn ang="0">
                  <a:pos x="195" y="193"/>
                </a:cxn>
                <a:cxn ang="0">
                  <a:pos x="198" y="211"/>
                </a:cxn>
                <a:cxn ang="0">
                  <a:pos x="205" y="211"/>
                </a:cxn>
                <a:cxn ang="0">
                  <a:pos x="221" y="211"/>
                </a:cxn>
                <a:cxn ang="0">
                  <a:pos x="249" y="211"/>
                </a:cxn>
                <a:cxn ang="0">
                  <a:pos x="287" y="205"/>
                </a:cxn>
                <a:cxn ang="0">
                  <a:pos x="319" y="196"/>
                </a:cxn>
                <a:cxn ang="0">
                  <a:pos x="336" y="186"/>
                </a:cxn>
                <a:cxn ang="0">
                  <a:pos x="352" y="166"/>
                </a:cxn>
                <a:cxn ang="0">
                  <a:pos x="341" y="281"/>
                </a:cxn>
                <a:cxn ang="0">
                  <a:pos x="319" y="270"/>
                </a:cxn>
                <a:cxn ang="0">
                  <a:pos x="291" y="261"/>
                </a:cxn>
                <a:cxn ang="0">
                  <a:pos x="262" y="256"/>
                </a:cxn>
                <a:cxn ang="0">
                  <a:pos x="237" y="252"/>
                </a:cxn>
                <a:cxn ang="0">
                  <a:pos x="210" y="251"/>
                </a:cxn>
                <a:cxn ang="0">
                  <a:pos x="205" y="251"/>
                </a:cxn>
                <a:cxn ang="0">
                  <a:pos x="195" y="252"/>
                </a:cxn>
                <a:cxn ang="0">
                  <a:pos x="195" y="270"/>
                </a:cxn>
                <a:cxn ang="0">
                  <a:pos x="195" y="290"/>
                </a:cxn>
                <a:cxn ang="0">
                  <a:pos x="200" y="352"/>
                </a:cxn>
                <a:cxn ang="0">
                  <a:pos x="210" y="409"/>
                </a:cxn>
                <a:cxn ang="0">
                  <a:pos x="218" y="433"/>
                </a:cxn>
                <a:cxn ang="0">
                  <a:pos x="234" y="454"/>
                </a:cxn>
                <a:cxn ang="0">
                  <a:pos x="116" y="454"/>
                </a:cxn>
                <a:cxn ang="0">
                  <a:pos x="124" y="440"/>
                </a:cxn>
                <a:cxn ang="0">
                  <a:pos x="139" y="408"/>
                </a:cxn>
                <a:cxn ang="0">
                  <a:pos x="144" y="393"/>
                </a:cxn>
                <a:cxn ang="0">
                  <a:pos x="149" y="379"/>
                </a:cxn>
                <a:cxn ang="0">
                  <a:pos x="152" y="353"/>
                </a:cxn>
                <a:cxn ang="0">
                  <a:pos x="159" y="312"/>
                </a:cxn>
                <a:cxn ang="0">
                  <a:pos x="160" y="270"/>
                </a:cxn>
                <a:cxn ang="0">
                  <a:pos x="159" y="254"/>
                </a:cxn>
                <a:cxn ang="0">
                  <a:pos x="154" y="252"/>
                </a:cxn>
                <a:cxn ang="0">
                  <a:pos x="149" y="252"/>
                </a:cxn>
                <a:cxn ang="0">
                  <a:pos x="134" y="251"/>
                </a:cxn>
                <a:cxn ang="0">
                  <a:pos x="105" y="252"/>
                </a:cxn>
                <a:cxn ang="0">
                  <a:pos x="75" y="256"/>
                </a:cxn>
                <a:cxn ang="0">
                  <a:pos x="44" y="265"/>
                </a:cxn>
                <a:cxn ang="0">
                  <a:pos x="19" y="276"/>
                </a:cxn>
                <a:cxn ang="0">
                  <a:pos x="1" y="285"/>
                </a:cxn>
                <a:cxn ang="0">
                  <a:pos x="0" y="168"/>
                </a:cxn>
                <a:cxn ang="0">
                  <a:pos x="18" y="180"/>
                </a:cxn>
                <a:cxn ang="0">
                  <a:pos x="54" y="198"/>
                </a:cxn>
                <a:cxn ang="0">
                  <a:pos x="72" y="205"/>
                </a:cxn>
                <a:cxn ang="0">
                  <a:pos x="109" y="209"/>
                </a:cxn>
                <a:cxn ang="0">
                  <a:pos x="141" y="211"/>
                </a:cxn>
                <a:cxn ang="0">
                  <a:pos x="160" y="202"/>
                </a:cxn>
                <a:cxn ang="0">
                  <a:pos x="164" y="213"/>
                </a:cxn>
                <a:cxn ang="0">
                  <a:pos x="160" y="214"/>
                </a:cxn>
                <a:cxn ang="0">
                  <a:pos x="160" y="195"/>
                </a:cxn>
                <a:cxn ang="0">
                  <a:pos x="162" y="177"/>
                </a:cxn>
                <a:cxn ang="0">
                  <a:pos x="160" y="157"/>
                </a:cxn>
                <a:cxn ang="0">
                  <a:pos x="155" y="122"/>
                </a:cxn>
                <a:cxn ang="0">
                  <a:pos x="150" y="95"/>
                </a:cxn>
                <a:cxn ang="0">
                  <a:pos x="147" y="68"/>
                </a:cxn>
                <a:cxn ang="0">
                  <a:pos x="141" y="41"/>
                </a:cxn>
                <a:cxn ang="0">
                  <a:pos x="126" y="12"/>
                </a:cxn>
                <a:cxn ang="0">
                  <a:pos x="114" y="0"/>
                </a:cxn>
              </a:cxnLst>
              <a:rect l="0" t="0" r="r" b="b"/>
              <a:pathLst>
                <a:path w="352" h="456">
                  <a:moveTo>
                    <a:pt x="114" y="0"/>
                  </a:moveTo>
                  <a:lnTo>
                    <a:pt x="241" y="1"/>
                  </a:lnTo>
                  <a:lnTo>
                    <a:pt x="241" y="1"/>
                  </a:lnTo>
                  <a:lnTo>
                    <a:pt x="239" y="3"/>
                  </a:lnTo>
                  <a:lnTo>
                    <a:pt x="234" y="7"/>
                  </a:lnTo>
                  <a:lnTo>
                    <a:pt x="229" y="14"/>
                  </a:lnTo>
                  <a:lnTo>
                    <a:pt x="223" y="23"/>
                  </a:lnTo>
                  <a:lnTo>
                    <a:pt x="219" y="30"/>
                  </a:lnTo>
                  <a:lnTo>
                    <a:pt x="216" y="41"/>
                  </a:lnTo>
                  <a:lnTo>
                    <a:pt x="214" y="48"/>
                  </a:lnTo>
                  <a:lnTo>
                    <a:pt x="213" y="56"/>
                  </a:lnTo>
                  <a:lnTo>
                    <a:pt x="205" y="90"/>
                  </a:lnTo>
                  <a:lnTo>
                    <a:pt x="203" y="110"/>
                  </a:lnTo>
                  <a:lnTo>
                    <a:pt x="200" y="130"/>
                  </a:lnTo>
                  <a:lnTo>
                    <a:pt x="198" y="149"/>
                  </a:lnTo>
                  <a:lnTo>
                    <a:pt x="195" y="166"/>
                  </a:lnTo>
                  <a:lnTo>
                    <a:pt x="195" y="180"/>
                  </a:lnTo>
                  <a:lnTo>
                    <a:pt x="195" y="193"/>
                  </a:lnTo>
                  <a:lnTo>
                    <a:pt x="195" y="204"/>
                  </a:lnTo>
                  <a:lnTo>
                    <a:pt x="196" y="207"/>
                  </a:lnTo>
                  <a:lnTo>
                    <a:pt x="198" y="211"/>
                  </a:lnTo>
                  <a:lnTo>
                    <a:pt x="198" y="211"/>
                  </a:lnTo>
                  <a:lnTo>
                    <a:pt x="200" y="211"/>
                  </a:lnTo>
                  <a:lnTo>
                    <a:pt x="205" y="211"/>
                  </a:lnTo>
                  <a:lnTo>
                    <a:pt x="210" y="211"/>
                  </a:lnTo>
                  <a:lnTo>
                    <a:pt x="214" y="211"/>
                  </a:lnTo>
                  <a:lnTo>
                    <a:pt x="221" y="211"/>
                  </a:lnTo>
                  <a:lnTo>
                    <a:pt x="231" y="211"/>
                  </a:lnTo>
                  <a:lnTo>
                    <a:pt x="241" y="211"/>
                  </a:lnTo>
                  <a:lnTo>
                    <a:pt x="249" y="211"/>
                  </a:lnTo>
                  <a:lnTo>
                    <a:pt x="262" y="209"/>
                  </a:lnTo>
                  <a:lnTo>
                    <a:pt x="275" y="207"/>
                  </a:lnTo>
                  <a:lnTo>
                    <a:pt x="287" y="205"/>
                  </a:lnTo>
                  <a:lnTo>
                    <a:pt x="300" y="204"/>
                  </a:lnTo>
                  <a:lnTo>
                    <a:pt x="310" y="200"/>
                  </a:lnTo>
                  <a:lnTo>
                    <a:pt x="319" y="196"/>
                  </a:lnTo>
                  <a:lnTo>
                    <a:pt x="328" y="193"/>
                  </a:lnTo>
                  <a:lnTo>
                    <a:pt x="331" y="189"/>
                  </a:lnTo>
                  <a:lnTo>
                    <a:pt x="336" y="186"/>
                  </a:lnTo>
                  <a:lnTo>
                    <a:pt x="344" y="177"/>
                  </a:lnTo>
                  <a:lnTo>
                    <a:pt x="349" y="168"/>
                  </a:lnTo>
                  <a:lnTo>
                    <a:pt x="352" y="166"/>
                  </a:lnTo>
                  <a:lnTo>
                    <a:pt x="352" y="166"/>
                  </a:lnTo>
                  <a:lnTo>
                    <a:pt x="352" y="285"/>
                  </a:lnTo>
                  <a:lnTo>
                    <a:pt x="341" y="281"/>
                  </a:lnTo>
                  <a:lnTo>
                    <a:pt x="323" y="272"/>
                  </a:lnTo>
                  <a:lnTo>
                    <a:pt x="321" y="272"/>
                  </a:lnTo>
                  <a:lnTo>
                    <a:pt x="319" y="270"/>
                  </a:lnTo>
                  <a:lnTo>
                    <a:pt x="311" y="267"/>
                  </a:lnTo>
                  <a:lnTo>
                    <a:pt x="301" y="265"/>
                  </a:lnTo>
                  <a:lnTo>
                    <a:pt x="291" y="261"/>
                  </a:lnTo>
                  <a:lnTo>
                    <a:pt x="285" y="260"/>
                  </a:lnTo>
                  <a:lnTo>
                    <a:pt x="278" y="258"/>
                  </a:lnTo>
                  <a:lnTo>
                    <a:pt x="262" y="256"/>
                  </a:lnTo>
                  <a:lnTo>
                    <a:pt x="247" y="254"/>
                  </a:lnTo>
                  <a:lnTo>
                    <a:pt x="241" y="252"/>
                  </a:lnTo>
                  <a:lnTo>
                    <a:pt x="237" y="252"/>
                  </a:lnTo>
                  <a:lnTo>
                    <a:pt x="229" y="252"/>
                  </a:lnTo>
                  <a:lnTo>
                    <a:pt x="218" y="252"/>
                  </a:lnTo>
                  <a:lnTo>
                    <a:pt x="210" y="251"/>
                  </a:lnTo>
                  <a:lnTo>
                    <a:pt x="208" y="251"/>
                  </a:lnTo>
                  <a:lnTo>
                    <a:pt x="206" y="251"/>
                  </a:lnTo>
                  <a:lnTo>
                    <a:pt x="205" y="251"/>
                  </a:lnTo>
                  <a:lnTo>
                    <a:pt x="201" y="249"/>
                  </a:lnTo>
                  <a:lnTo>
                    <a:pt x="198" y="251"/>
                  </a:lnTo>
                  <a:lnTo>
                    <a:pt x="195" y="252"/>
                  </a:lnTo>
                  <a:lnTo>
                    <a:pt x="195" y="256"/>
                  </a:lnTo>
                  <a:lnTo>
                    <a:pt x="195" y="260"/>
                  </a:lnTo>
                  <a:lnTo>
                    <a:pt x="195" y="270"/>
                  </a:lnTo>
                  <a:lnTo>
                    <a:pt x="195" y="278"/>
                  </a:lnTo>
                  <a:lnTo>
                    <a:pt x="195" y="285"/>
                  </a:lnTo>
                  <a:lnTo>
                    <a:pt x="195" y="290"/>
                  </a:lnTo>
                  <a:lnTo>
                    <a:pt x="195" y="296"/>
                  </a:lnTo>
                  <a:lnTo>
                    <a:pt x="198" y="323"/>
                  </a:lnTo>
                  <a:lnTo>
                    <a:pt x="200" y="352"/>
                  </a:lnTo>
                  <a:lnTo>
                    <a:pt x="205" y="380"/>
                  </a:lnTo>
                  <a:lnTo>
                    <a:pt x="208" y="406"/>
                  </a:lnTo>
                  <a:lnTo>
                    <a:pt x="210" y="409"/>
                  </a:lnTo>
                  <a:lnTo>
                    <a:pt x="211" y="415"/>
                  </a:lnTo>
                  <a:lnTo>
                    <a:pt x="213" y="424"/>
                  </a:lnTo>
                  <a:lnTo>
                    <a:pt x="218" y="433"/>
                  </a:lnTo>
                  <a:lnTo>
                    <a:pt x="219" y="435"/>
                  </a:lnTo>
                  <a:lnTo>
                    <a:pt x="219" y="436"/>
                  </a:lnTo>
                  <a:lnTo>
                    <a:pt x="234" y="454"/>
                  </a:lnTo>
                  <a:lnTo>
                    <a:pt x="113" y="456"/>
                  </a:lnTo>
                  <a:lnTo>
                    <a:pt x="114" y="456"/>
                  </a:lnTo>
                  <a:lnTo>
                    <a:pt x="116" y="454"/>
                  </a:lnTo>
                  <a:lnTo>
                    <a:pt x="118" y="453"/>
                  </a:lnTo>
                  <a:lnTo>
                    <a:pt x="121" y="447"/>
                  </a:lnTo>
                  <a:lnTo>
                    <a:pt x="124" y="440"/>
                  </a:lnTo>
                  <a:lnTo>
                    <a:pt x="131" y="433"/>
                  </a:lnTo>
                  <a:lnTo>
                    <a:pt x="134" y="422"/>
                  </a:lnTo>
                  <a:lnTo>
                    <a:pt x="139" y="408"/>
                  </a:lnTo>
                  <a:lnTo>
                    <a:pt x="142" y="402"/>
                  </a:lnTo>
                  <a:lnTo>
                    <a:pt x="142" y="399"/>
                  </a:lnTo>
                  <a:lnTo>
                    <a:pt x="144" y="393"/>
                  </a:lnTo>
                  <a:lnTo>
                    <a:pt x="146" y="390"/>
                  </a:lnTo>
                  <a:lnTo>
                    <a:pt x="147" y="384"/>
                  </a:lnTo>
                  <a:lnTo>
                    <a:pt x="149" y="379"/>
                  </a:lnTo>
                  <a:lnTo>
                    <a:pt x="150" y="370"/>
                  </a:lnTo>
                  <a:lnTo>
                    <a:pt x="150" y="361"/>
                  </a:lnTo>
                  <a:lnTo>
                    <a:pt x="152" y="353"/>
                  </a:lnTo>
                  <a:lnTo>
                    <a:pt x="154" y="339"/>
                  </a:lnTo>
                  <a:lnTo>
                    <a:pt x="155" y="326"/>
                  </a:lnTo>
                  <a:lnTo>
                    <a:pt x="159" y="312"/>
                  </a:lnTo>
                  <a:lnTo>
                    <a:pt x="160" y="296"/>
                  </a:lnTo>
                  <a:lnTo>
                    <a:pt x="160" y="281"/>
                  </a:lnTo>
                  <a:lnTo>
                    <a:pt x="160" y="270"/>
                  </a:lnTo>
                  <a:lnTo>
                    <a:pt x="159" y="263"/>
                  </a:lnTo>
                  <a:lnTo>
                    <a:pt x="159" y="256"/>
                  </a:lnTo>
                  <a:lnTo>
                    <a:pt x="159" y="254"/>
                  </a:lnTo>
                  <a:lnTo>
                    <a:pt x="159" y="252"/>
                  </a:lnTo>
                  <a:lnTo>
                    <a:pt x="157" y="252"/>
                  </a:lnTo>
                  <a:lnTo>
                    <a:pt x="154" y="252"/>
                  </a:lnTo>
                  <a:lnTo>
                    <a:pt x="150" y="252"/>
                  </a:lnTo>
                  <a:lnTo>
                    <a:pt x="150" y="252"/>
                  </a:lnTo>
                  <a:lnTo>
                    <a:pt x="149" y="252"/>
                  </a:lnTo>
                  <a:lnTo>
                    <a:pt x="146" y="251"/>
                  </a:lnTo>
                  <a:lnTo>
                    <a:pt x="142" y="251"/>
                  </a:lnTo>
                  <a:lnTo>
                    <a:pt x="134" y="251"/>
                  </a:lnTo>
                  <a:lnTo>
                    <a:pt x="124" y="251"/>
                  </a:lnTo>
                  <a:lnTo>
                    <a:pt x="114" y="251"/>
                  </a:lnTo>
                  <a:lnTo>
                    <a:pt x="105" y="252"/>
                  </a:lnTo>
                  <a:lnTo>
                    <a:pt x="96" y="252"/>
                  </a:lnTo>
                  <a:lnTo>
                    <a:pt x="88" y="254"/>
                  </a:lnTo>
                  <a:lnTo>
                    <a:pt x="75" y="256"/>
                  </a:lnTo>
                  <a:lnTo>
                    <a:pt x="68" y="258"/>
                  </a:lnTo>
                  <a:lnTo>
                    <a:pt x="60" y="260"/>
                  </a:lnTo>
                  <a:lnTo>
                    <a:pt x="44" y="265"/>
                  </a:lnTo>
                  <a:lnTo>
                    <a:pt x="34" y="267"/>
                  </a:lnTo>
                  <a:lnTo>
                    <a:pt x="26" y="272"/>
                  </a:lnTo>
                  <a:lnTo>
                    <a:pt x="19" y="276"/>
                  </a:lnTo>
                  <a:lnTo>
                    <a:pt x="13" y="279"/>
                  </a:lnTo>
                  <a:lnTo>
                    <a:pt x="8" y="283"/>
                  </a:lnTo>
                  <a:lnTo>
                    <a:pt x="1" y="285"/>
                  </a:lnTo>
                  <a:lnTo>
                    <a:pt x="0" y="285"/>
                  </a:lnTo>
                  <a:lnTo>
                    <a:pt x="0" y="166"/>
                  </a:lnTo>
                  <a:lnTo>
                    <a:pt x="0" y="168"/>
                  </a:lnTo>
                  <a:lnTo>
                    <a:pt x="3" y="169"/>
                  </a:lnTo>
                  <a:lnTo>
                    <a:pt x="9" y="175"/>
                  </a:lnTo>
                  <a:lnTo>
                    <a:pt x="18" y="180"/>
                  </a:lnTo>
                  <a:lnTo>
                    <a:pt x="27" y="186"/>
                  </a:lnTo>
                  <a:lnTo>
                    <a:pt x="37" y="191"/>
                  </a:lnTo>
                  <a:lnTo>
                    <a:pt x="54" y="198"/>
                  </a:lnTo>
                  <a:lnTo>
                    <a:pt x="60" y="202"/>
                  </a:lnTo>
                  <a:lnTo>
                    <a:pt x="67" y="204"/>
                  </a:lnTo>
                  <a:lnTo>
                    <a:pt x="72" y="205"/>
                  </a:lnTo>
                  <a:lnTo>
                    <a:pt x="80" y="205"/>
                  </a:lnTo>
                  <a:lnTo>
                    <a:pt x="100" y="209"/>
                  </a:lnTo>
                  <a:lnTo>
                    <a:pt x="109" y="209"/>
                  </a:lnTo>
                  <a:lnTo>
                    <a:pt x="121" y="209"/>
                  </a:lnTo>
                  <a:lnTo>
                    <a:pt x="131" y="211"/>
                  </a:lnTo>
                  <a:lnTo>
                    <a:pt x="141" y="211"/>
                  </a:lnTo>
                  <a:lnTo>
                    <a:pt x="150" y="207"/>
                  </a:lnTo>
                  <a:lnTo>
                    <a:pt x="159" y="204"/>
                  </a:lnTo>
                  <a:lnTo>
                    <a:pt x="160" y="202"/>
                  </a:lnTo>
                  <a:lnTo>
                    <a:pt x="164" y="205"/>
                  </a:lnTo>
                  <a:lnTo>
                    <a:pt x="164" y="207"/>
                  </a:lnTo>
                  <a:lnTo>
                    <a:pt x="164" y="213"/>
                  </a:lnTo>
                  <a:lnTo>
                    <a:pt x="164" y="216"/>
                  </a:lnTo>
                  <a:lnTo>
                    <a:pt x="162" y="216"/>
                  </a:lnTo>
                  <a:lnTo>
                    <a:pt x="160" y="214"/>
                  </a:lnTo>
                  <a:lnTo>
                    <a:pt x="160" y="209"/>
                  </a:lnTo>
                  <a:lnTo>
                    <a:pt x="160" y="205"/>
                  </a:lnTo>
                  <a:lnTo>
                    <a:pt x="160" y="195"/>
                  </a:lnTo>
                  <a:lnTo>
                    <a:pt x="160" y="187"/>
                  </a:lnTo>
                  <a:lnTo>
                    <a:pt x="160" y="182"/>
                  </a:lnTo>
                  <a:lnTo>
                    <a:pt x="162" y="177"/>
                  </a:lnTo>
                  <a:lnTo>
                    <a:pt x="160" y="173"/>
                  </a:lnTo>
                  <a:lnTo>
                    <a:pt x="160" y="166"/>
                  </a:lnTo>
                  <a:lnTo>
                    <a:pt x="160" y="157"/>
                  </a:lnTo>
                  <a:lnTo>
                    <a:pt x="159" y="146"/>
                  </a:lnTo>
                  <a:lnTo>
                    <a:pt x="157" y="133"/>
                  </a:lnTo>
                  <a:lnTo>
                    <a:pt x="155" y="122"/>
                  </a:lnTo>
                  <a:lnTo>
                    <a:pt x="154" y="115"/>
                  </a:lnTo>
                  <a:lnTo>
                    <a:pt x="154" y="108"/>
                  </a:lnTo>
                  <a:lnTo>
                    <a:pt x="150" y="95"/>
                  </a:lnTo>
                  <a:lnTo>
                    <a:pt x="150" y="83"/>
                  </a:lnTo>
                  <a:lnTo>
                    <a:pt x="149" y="75"/>
                  </a:lnTo>
                  <a:lnTo>
                    <a:pt x="147" y="68"/>
                  </a:lnTo>
                  <a:lnTo>
                    <a:pt x="146" y="59"/>
                  </a:lnTo>
                  <a:lnTo>
                    <a:pt x="142" y="48"/>
                  </a:lnTo>
                  <a:lnTo>
                    <a:pt x="141" y="41"/>
                  </a:lnTo>
                  <a:lnTo>
                    <a:pt x="137" y="34"/>
                  </a:lnTo>
                  <a:lnTo>
                    <a:pt x="132" y="25"/>
                  </a:lnTo>
                  <a:lnTo>
                    <a:pt x="126" y="12"/>
                  </a:lnTo>
                  <a:lnTo>
                    <a:pt x="119" y="3"/>
                  </a:lnTo>
                  <a:lnTo>
                    <a:pt x="116" y="1"/>
                  </a:lnTo>
                  <a:lnTo>
                    <a:pt x="114"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66" name="Freeform 42"/>
            <p:cNvSpPr>
              <a:spLocks/>
            </p:cNvSpPr>
            <p:nvPr/>
          </p:nvSpPr>
          <p:spPr bwMode="auto">
            <a:xfrm>
              <a:off x="342" y="248"/>
              <a:ext cx="128" cy="4"/>
            </a:xfrm>
            <a:custGeom>
              <a:avLst/>
              <a:gdLst/>
              <a:ahLst/>
              <a:cxnLst>
                <a:cxn ang="0">
                  <a:pos x="128" y="5"/>
                </a:cxn>
                <a:cxn ang="0">
                  <a:pos x="127" y="0"/>
                </a:cxn>
                <a:cxn ang="0">
                  <a:pos x="0" y="0"/>
                </a:cxn>
                <a:cxn ang="0">
                  <a:pos x="0" y="5"/>
                </a:cxn>
                <a:cxn ang="0">
                  <a:pos x="127" y="5"/>
                </a:cxn>
                <a:cxn ang="0">
                  <a:pos x="128" y="5"/>
                </a:cxn>
              </a:cxnLst>
              <a:rect l="0" t="0" r="r" b="b"/>
              <a:pathLst>
                <a:path w="128" h="5">
                  <a:moveTo>
                    <a:pt x="128" y="5"/>
                  </a:moveTo>
                  <a:lnTo>
                    <a:pt x="127" y="0"/>
                  </a:lnTo>
                  <a:lnTo>
                    <a:pt x="0" y="0"/>
                  </a:lnTo>
                  <a:lnTo>
                    <a:pt x="0" y="5"/>
                  </a:lnTo>
                  <a:lnTo>
                    <a:pt x="127" y="5"/>
                  </a:lnTo>
                  <a:lnTo>
                    <a:pt x="128" y="5"/>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67" name="Freeform 43"/>
            <p:cNvSpPr>
              <a:spLocks/>
            </p:cNvSpPr>
            <p:nvPr/>
          </p:nvSpPr>
          <p:spPr bwMode="auto">
            <a:xfrm>
              <a:off x="456" y="248"/>
              <a:ext cx="14" cy="19"/>
            </a:xfrm>
            <a:custGeom>
              <a:avLst/>
              <a:gdLst/>
              <a:ahLst/>
              <a:cxnLst>
                <a:cxn ang="0">
                  <a:pos x="3" y="20"/>
                </a:cxn>
                <a:cxn ang="0">
                  <a:pos x="3" y="20"/>
                </a:cxn>
                <a:cxn ang="0">
                  <a:pos x="13" y="7"/>
                </a:cxn>
                <a:cxn ang="0">
                  <a:pos x="14" y="5"/>
                </a:cxn>
                <a:cxn ang="0">
                  <a:pos x="13" y="0"/>
                </a:cxn>
                <a:cxn ang="0">
                  <a:pos x="9" y="3"/>
                </a:cxn>
                <a:cxn ang="0">
                  <a:pos x="0" y="14"/>
                </a:cxn>
                <a:cxn ang="0">
                  <a:pos x="0" y="14"/>
                </a:cxn>
                <a:cxn ang="0">
                  <a:pos x="3" y="20"/>
                </a:cxn>
              </a:cxnLst>
              <a:rect l="0" t="0" r="r" b="b"/>
              <a:pathLst>
                <a:path w="14" h="20">
                  <a:moveTo>
                    <a:pt x="3" y="20"/>
                  </a:moveTo>
                  <a:lnTo>
                    <a:pt x="3" y="20"/>
                  </a:lnTo>
                  <a:lnTo>
                    <a:pt x="13" y="7"/>
                  </a:lnTo>
                  <a:lnTo>
                    <a:pt x="14" y="5"/>
                  </a:lnTo>
                  <a:lnTo>
                    <a:pt x="13" y="0"/>
                  </a:lnTo>
                  <a:lnTo>
                    <a:pt x="9" y="3"/>
                  </a:lnTo>
                  <a:lnTo>
                    <a:pt x="0" y="14"/>
                  </a:lnTo>
                  <a:lnTo>
                    <a:pt x="0" y="14"/>
                  </a:lnTo>
                  <a:lnTo>
                    <a:pt x="3" y="2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68" name="Freeform 44"/>
            <p:cNvSpPr>
              <a:spLocks/>
            </p:cNvSpPr>
            <p:nvPr/>
          </p:nvSpPr>
          <p:spPr bwMode="auto">
            <a:xfrm>
              <a:off x="439" y="261"/>
              <a:ext cx="21" cy="45"/>
            </a:xfrm>
            <a:custGeom>
              <a:avLst/>
              <a:gdLst/>
              <a:ahLst/>
              <a:cxnLst>
                <a:cxn ang="0">
                  <a:pos x="3" y="45"/>
                </a:cxn>
                <a:cxn ang="0">
                  <a:pos x="3" y="45"/>
                </a:cxn>
                <a:cxn ang="0">
                  <a:pos x="8" y="29"/>
                </a:cxn>
                <a:cxn ang="0">
                  <a:pos x="10" y="20"/>
                </a:cxn>
                <a:cxn ang="0">
                  <a:pos x="15" y="13"/>
                </a:cxn>
                <a:cxn ang="0">
                  <a:pos x="20" y="6"/>
                </a:cxn>
                <a:cxn ang="0">
                  <a:pos x="17" y="0"/>
                </a:cxn>
                <a:cxn ang="0">
                  <a:pos x="10" y="9"/>
                </a:cxn>
                <a:cxn ang="0">
                  <a:pos x="7" y="17"/>
                </a:cxn>
                <a:cxn ang="0">
                  <a:pos x="3" y="27"/>
                </a:cxn>
                <a:cxn ang="0">
                  <a:pos x="0" y="44"/>
                </a:cxn>
                <a:cxn ang="0">
                  <a:pos x="0" y="44"/>
                </a:cxn>
                <a:cxn ang="0">
                  <a:pos x="3" y="45"/>
                </a:cxn>
              </a:cxnLst>
              <a:rect l="0" t="0" r="r" b="b"/>
              <a:pathLst>
                <a:path w="20" h="45">
                  <a:moveTo>
                    <a:pt x="3" y="45"/>
                  </a:moveTo>
                  <a:lnTo>
                    <a:pt x="3" y="45"/>
                  </a:lnTo>
                  <a:lnTo>
                    <a:pt x="8" y="29"/>
                  </a:lnTo>
                  <a:lnTo>
                    <a:pt x="10" y="20"/>
                  </a:lnTo>
                  <a:lnTo>
                    <a:pt x="15" y="13"/>
                  </a:lnTo>
                  <a:lnTo>
                    <a:pt x="20" y="6"/>
                  </a:lnTo>
                  <a:lnTo>
                    <a:pt x="17" y="0"/>
                  </a:lnTo>
                  <a:lnTo>
                    <a:pt x="10" y="9"/>
                  </a:lnTo>
                  <a:lnTo>
                    <a:pt x="7" y="17"/>
                  </a:lnTo>
                  <a:lnTo>
                    <a:pt x="3" y="27"/>
                  </a:lnTo>
                  <a:lnTo>
                    <a:pt x="0" y="44"/>
                  </a:lnTo>
                  <a:lnTo>
                    <a:pt x="0" y="44"/>
                  </a:lnTo>
                  <a:lnTo>
                    <a:pt x="3" y="45"/>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69" name="Freeform 45"/>
            <p:cNvSpPr>
              <a:spLocks/>
            </p:cNvSpPr>
            <p:nvPr/>
          </p:nvSpPr>
          <p:spPr bwMode="auto">
            <a:xfrm>
              <a:off x="427" y="305"/>
              <a:ext cx="16" cy="74"/>
            </a:xfrm>
            <a:custGeom>
              <a:avLst/>
              <a:gdLst/>
              <a:ahLst/>
              <a:cxnLst>
                <a:cxn ang="0">
                  <a:pos x="5" y="74"/>
                </a:cxn>
                <a:cxn ang="0">
                  <a:pos x="5" y="74"/>
                </a:cxn>
                <a:cxn ang="0">
                  <a:pos x="7" y="54"/>
                </a:cxn>
                <a:cxn ang="0">
                  <a:pos x="10" y="36"/>
                </a:cxn>
                <a:cxn ang="0">
                  <a:pos x="13" y="18"/>
                </a:cxn>
                <a:cxn ang="0">
                  <a:pos x="16" y="1"/>
                </a:cxn>
                <a:cxn ang="0">
                  <a:pos x="13" y="0"/>
                </a:cxn>
                <a:cxn ang="0">
                  <a:pos x="8" y="16"/>
                </a:cxn>
                <a:cxn ang="0">
                  <a:pos x="5" y="34"/>
                </a:cxn>
                <a:cxn ang="0">
                  <a:pos x="2" y="52"/>
                </a:cxn>
                <a:cxn ang="0">
                  <a:pos x="0" y="72"/>
                </a:cxn>
                <a:cxn ang="0">
                  <a:pos x="0" y="72"/>
                </a:cxn>
                <a:cxn ang="0">
                  <a:pos x="5" y="74"/>
                </a:cxn>
              </a:cxnLst>
              <a:rect l="0" t="0" r="r" b="b"/>
              <a:pathLst>
                <a:path w="16" h="74">
                  <a:moveTo>
                    <a:pt x="5" y="74"/>
                  </a:moveTo>
                  <a:lnTo>
                    <a:pt x="5" y="74"/>
                  </a:lnTo>
                  <a:lnTo>
                    <a:pt x="7" y="54"/>
                  </a:lnTo>
                  <a:lnTo>
                    <a:pt x="10" y="36"/>
                  </a:lnTo>
                  <a:lnTo>
                    <a:pt x="13" y="18"/>
                  </a:lnTo>
                  <a:lnTo>
                    <a:pt x="16" y="1"/>
                  </a:lnTo>
                  <a:lnTo>
                    <a:pt x="13" y="0"/>
                  </a:lnTo>
                  <a:lnTo>
                    <a:pt x="8" y="16"/>
                  </a:lnTo>
                  <a:lnTo>
                    <a:pt x="5" y="34"/>
                  </a:lnTo>
                  <a:lnTo>
                    <a:pt x="2" y="52"/>
                  </a:lnTo>
                  <a:lnTo>
                    <a:pt x="0" y="72"/>
                  </a:lnTo>
                  <a:lnTo>
                    <a:pt x="0" y="72"/>
                  </a:lnTo>
                  <a:lnTo>
                    <a:pt x="5" y="74"/>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70" name="Freeform 46"/>
            <p:cNvSpPr>
              <a:spLocks/>
            </p:cNvSpPr>
            <p:nvPr/>
          </p:nvSpPr>
          <p:spPr bwMode="auto">
            <a:xfrm>
              <a:off x="420" y="376"/>
              <a:ext cx="12" cy="66"/>
            </a:xfrm>
            <a:custGeom>
              <a:avLst/>
              <a:gdLst/>
              <a:ahLst/>
              <a:cxnLst>
                <a:cxn ang="0">
                  <a:pos x="5" y="65"/>
                </a:cxn>
                <a:cxn ang="0">
                  <a:pos x="5" y="65"/>
                </a:cxn>
                <a:cxn ang="0">
                  <a:pos x="5" y="52"/>
                </a:cxn>
                <a:cxn ang="0">
                  <a:pos x="7" y="38"/>
                </a:cxn>
                <a:cxn ang="0">
                  <a:pos x="10" y="21"/>
                </a:cxn>
                <a:cxn ang="0">
                  <a:pos x="12" y="2"/>
                </a:cxn>
                <a:cxn ang="0">
                  <a:pos x="7" y="0"/>
                </a:cxn>
                <a:cxn ang="0">
                  <a:pos x="4" y="20"/>
                </a:cxn>
                <a:cxn ang="0">
                  <a:pos x="4" y="38"/>
                </a:cxn>
                <a:cxn ang="0">
                  <a:pos x="2" y="50"/>
                </a:cxn>
                <a:cxn ang="0">
                  <a:pos x="0" y="65"/>
                </a:cxn>
                <a:cxn ang="0">
                  <a:pos x="0" y="65"/>
                </a:cxn>
                <a:cxn ang="0">
                  <a:pos x="5" y="65"/>
                </a:cxn>
              </a:cxnLst>
              <a:rect l="0" t="0" r="r" b="b"/>
              <a:pathLst>
                <a:path w="12" h="65">
                  <a:moveTo>
                    <a:pt x="5" y="65"/>
                  </a:moveTo>
                  <a:lnTo>
                    <a:pt x="5" y="65"/>
                  </a:lnTo>
                  <a:lnTo>
                    <a:pt x="5" y="52"/>
                  </a:lnTo>
                  <a:lnTo>
                    <a:pt x="7" y="38"/>
                  </a:lnTo>
                  <a:lnTo>
                    <a:pt x="10" y="21"/>
                  </a:lnTo>
                  <a:lnTo>
                    <a:pt x="12" y="2"/>
                  </a:lnTo>
                  <a:lnTo>
                    <a:pt x="7" y="0"/>
                  </a:lnTo>
                  <a:lnTo>
                    <a:pt x="4" y="20"/>
                  </a:lnTo>
                  <a:lnTo>
                    <a:pt x="4" y="38"/>
                  </a:lnTo>
                  <a:lnTo>
                    <a:pt x="2" y="50"/>
                  </a:lnTo>
                  <a:lnTo>
                    <a:pt x="0" y="65"/>
                  </a:lnTo>
                  <a:lnTo>
                    <a:pt x="0" y="65"/>
                  </a:lnTo>
                  <a:lnTo>
                    <a:pt x="5" y="65"/>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71" name="Freeform 47"/>
            <p:cNvSpPr>
              <a:spLocks/>
            </p:cNvSpPr>
            <p:nvPr/>
          </p:nvSpPr>
          <p:spPr bwMode="auto">
            <a:xfrm>
              <a:off x="420" y="443"/>
              <a:ext cx="7" cy="19"/>
            </a:xfrm>
            <a:custGeom>
              <a:avLst/>
              <a:gdLst/>
              <a:ahLst/>
              <a:cxnLst>
                <a:cxn ang="0">
                  <a:pos x="7" y="14"/>
                </a:cxn>
                <a:cxn ang="0">
                  <a:pos x="7" y="14"/>
                </a:cxn>
                <a:cxn ang="0">
                  <a:pos x="7" y="12"/>
                </a:cxn>
                <a:cxn ang="0">
                  <a:pos x="5" y="0"/>
                </a:cxn>
                <a:cxn ang="0">
                  <a:pos x="0" y="0"/>
                </a:cxn>
                <a:cxn ang="0">
                  <a:pos x="2" y="14"/>
                </a:cxn>
                <a:cxn ang="0">
                  <a:pos x="5" y="20"/>
                </a:cxn>
                <a:cxn ang="0">
                  <a:pos x="5" y="20"/>
                </a:cxn>
                <a:cxn ang="0">
                  <a:pos x="7" y="14"/>
                </a:cxn>
              </a:cxnLst>
              <a:rect l="0" t="0" r="r" b="b"/>
              <a:pathLst>
                <a:path w="7" h="20">
                  <a:moveTo>
                    <a:pt x="7" y="14"/>
                  </a:moveTo>
                  <a:lnTo>
                    <a:pt x="7" y="14"/>
                  </a:lnTo>
                  <a:lnTo>
                    <a:pt x="7" y="12"/>
                  </a:lnTo>
                  <a:lnTo>
                    <a:pt x="5" y="0"/>
                  </a:lnTo>
                  <a:lnTo>
                    <a:pt x="0" y="0"/>
                  </a:lnTo>
                  <a:lnTo>
                    <a:pt x="2" y="14"/>
                  </a:lnTo>
                  <a:lnTo>
                    <a:pt x="5" y="20"/>
                  </a:lnTo>
                  <a:lnTo>
                    <a:pt x="5" y="20"/>
                  </a:lnTo>
                  <a:lnTo>
                    <a:pt x="7" y="14"/>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72" name="Freeform 48"/>
            <p:cNvSpPr>
              <a:spLocks/>
            </p:cNvSpPr>
            <p:nvPr/>
          </p:nvSpPr>
          <p:spPr bwMode="auto">
            <a:xfrm>
              <a:off x="423" y="456"/>
              <a:ext cx="36" cy="8"/>
            </a:xfrm>
            <a:custGeom>
              <a:avLst/>
              <a:gdLst/>
              <a:ahLst/>
              <a:cxnLst>
                <a:cxn ang="0">
                  <a:pos x="35" y="0"/>
                </a:cxn>
                <a:cxn ang="0">
                  <a:pos x="35" y="0"/>
                </a:cxn>
                <a:cxn ang="0">
                  <a:pos x="9" y="0"/>
                </a:cxn>
                <a:cxn ang="0">
                  <a:pos x="2" y="0"/>
                </a:cxn>
                <a:cxn ang="0">
                  <a:pos x="0" y="6"/>
                </a:cxn>
                <a:cxn ang="0">
                  <a:pos x="9" y="7"/>
                </a:cxn>
                <a:cxn ang="0">
                  <a:pos x="35" y="7"/>
                </a:cxn>
                <a:cxn ang="0">
                  <a:pos x="35" y="7"/>
                </a:cxn>
                <a:cxn ang="0">
                  <a:pos x="35" y="0"/>
                </a:cxn>
              </a:cxnLst>
              <a:rect l="0" t="0" r="r" b="b"/>
              <a:pathLst>
                <a:path w="35" h="7">
                  <a:moveTo>
                    <a:pt x="35" y="0"/>
                  </a:moveTo>
                  <a:lnTo>
                    <a:pt x="35" y="0"/>
                  </a:lnTo>
                  <a:lnTo>
                    <a:pt x="9" y="0"/>
                  </a:lnTo>
                  <a:lnTo>
                    <a:pt x="2" y="0"/>
                  </a:lnTo>
                  <a:lnTo>
                    <a:pt x="0" y="6"/>
                  </a:lnTo>
                  <a:lnTo>
                    <a:pt x="9" y="7"/>
                  </a:lnTo>
                  <a:lnTo>
                    <a:pt x="35" y="7"/>
                  </a:lnTo>
                  <a:lnTo>
                    <a:pt x="35" y="7"/>
                  </a:lnTo>
                  <a:lnTo>
                    <a:pt x="35"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73" name="Freeform 49"/>
            <p:cNvSpPr>
              <a:spLocks/>
            </p:cNvSpPr>
            <p:nvPr/>
          </p:nvSpPr>
          <p:spPr bwMode="auto">
            <a:xfrm>
              <a:off x="460" y="454"/>
              <a:ext cx="55" cy="9"/>
            </a:xfrm>
            <a:custGeom>
              <a:avLst/>
              <a:gdLst/>
              <a:ahLst/>
              <a:cxnLst>
                <a:cxn ang="0">
                  <a:pos x="56" y="0"/>
                </a:cxn>
                <a:cxn ang="0">
                  <a:pos x="56" y="0"/>
                </a:cxn>
                <a:cxn ang="0">
                  <a:pos x="42" y="1"/>
                </a:cxn>
                <a:cxn ang="0">
                  <a:pos x="31" y="1"/>
                </a:cxn>
                <a:cxn ang="0">
                  <a:pos x="18" y="3"/>
                </a:cxn>
                <a:cxn ang="0">
                  <a:pos x="0" y="3"/>
                </a:cxn>
                <a:cxn ang="0">
                  <a:pos x="0" y="10"/>
                </a:cxn>
                <a:cxn ang="0">
                  <a:pos x="18" y="10"/>
                </a:cxn>
                <a:cxn ang="0">
                  <a:pos x="31" y="9"/>
                </a:cxn>
                <a:cxn ang="0">
                  <a:pos x="44" y="7"/>
                </a:cxn>
                <a:cxn ang="0">
                  <a:pos x="56" y="5"/>
                </a:cxn>
                <a:cxn ang="0">
                  <a:pos x="56" y="5"/>
                </a:cxn>
                <a:cxn ang="0">
                  <a:pos x="56" y="0"/>
                </a:cxn>
              </a:cxnLst>
              <a:rect l="0" t="0" r="r" b="b"/>
              <a:pathLst>
                <a:path w="56" h="10">
                  <a:moveTo>
                    <a:pt x="56" y="0"/>
                  </a:moveTo>
                  <a:lnTo>
                    <a:pt x="56" y="0"/>
                  </a:lnTo>
                  <a:lnTo>
                    <a:pt x="42" y="1"/>
                  </a:lnTo>
                  <a:lnTo>
                    <a:pt x="31" y="1"/>
                  </a:lnTo>
                  <a:lnTo>
                    <a:pt x="18" y="3"/>
                  </a:lnTo>
                  <a:lnTo>
                    <a:pt x="0" y="3"/>
                  </a:lnTo>
                  <a:lnTo>
                    <a:pt x="0" y="10"/>
                  </a:lnTo>
                  <a:lnTo>
                    <a:pt x="18" y="10"/>
                  </a:lnTo>
                  <a:lnTo>
                    <a:pt x="31" y="9"/>
                  </a:lnTo>
                  <a:lnTo>
                    <a:pt x="44" y="7"/>
                  </a:lnTo>
                  <a:lnTo>
                    <a:pt x="56" y="5"/>
                  </a:lnTo>
                  <a:lnTo>
                    <a:pt x="56" y="5"/>
                  </a:lnTo>
                  <a:lnTo>
                    <a:pt x="56"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74" name="Freeform 50"/>
            <p:cNvSpPr>
              <a:spLocks/>
            </p:cNvSpPr>
            <p:nvPr/>
          </p:nvSpPr>
          <p:spPr bwMode="auto">
            <a:xfrm>
              <a:off x="515" y="441"/>
              <a:ext cx="42" cy="17"/>
            </a:xfrm>
            <a:custGeom>
              <a:avLst/>
              <a:gdLst/>
              <a:ahLst/>
              <a:cxnLst>
                <a:cxn ang="0">
                  <a:pos x="39" y="0"/>
                </a:cxn>
                <a:cxn ang="0">
                  <a:pos x="39" y="0"/>
                </a:cxn>
                <a:cxn ang="0">
                  <a:pos x="31" y="4"/>
                </a:cxn>
                <a:cxn ang="0">
                  <a:pos x="23" y="5"/>
                </a:cxn>
                <a:cxn ang="0">
                  <a:pos x="13" y="9"/>
                </a:cxn>
                <a:cxn ang="0">
                  <a:pos x="0" y="13"/>
                </a:cxn>
                <a:cxn ang="0">
                  <a:pos x="0" y="18"/>
                </a:cxn>
                <a:cxn ang="0">
                  <a:pos x="14" y="14"/>
                </a:cxn>
                <a:cxn ang="0">
                  <a:pos x="23" y="13"/>
                </a:cxn>
                <a:cxn ang="0">
                  <a:pos x="32" y="9"/>
                </a:cxn>
                <a:cxn ang="0">
                  <a:pos x="41" y="5"/>
                </a:cxn>
                <a:cxn ang="0">
                  <a:pos x="41" y="5"/>
                </a:cxn>
                <a:cxn ang="0">
                  <a:pos x="39" y="0"/>
                </a:cxn>
              </a:cxnLst>
              <a:rect l="0" t="0" r="r" b="b"/>
              <a:pathLst>
                <a:path w="41" h="18">
                  <a:moveTo>
                    <a:pt x="39" y="0"/>
                  </a:moveTo>
                  <a:lnTo>
                    <a:pt x="39" y="0"/>
                  </a:lnTo>
                  <a:lnTo>
                    <a:pt x="31" y="4"/>
                  </a:lnTo>
                  <a:lnTo>
                    <a:pt x="23" y="5"/>
                  </a:lnTo>
                  <a:lnTo>
                    <a:pt x="13" y="9"/>
                  </a:lnTo>
                  <a:lnTo>
                    <a:pt x="0" y="13"/>
                  </a:lnTo>
                  <a:lnTo>
                    <a:pt x="0" y="18"/>
                  </a:lnTo>
                  <a:lnTo>
                    <a:pt x="14" y="14"/>
                  </a:lnTo>
                  <a:lnTo>
                    <a:pt x="23" y="13"/>
                  </a:lnTo>
                  <a:lnTo>
                    <a:pt x="32" y="9"/>
                  </a:lnTo>
                  <a:lnTo>
                    <a:pt x="41" y="5"/>
                  </a:lnTo>
                  <a:lnTo>
                    <a:pt x="41" y="5"/>
                  </a:lnTo>
                  <a:lnTo>
                    <a:pt x="39"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75" name="Freeform 51"/>
            <p:cNvSpPr>
              <a:spLocks/>
            </p:cNvSpPr>
            <p:nvPr/>
          </p:nvSpPr>
          <p:spPr bwMode="auto">
            <a:xfrm>
              <a:off x="555" y="414"/>
              <a:ext cx="28" cy="30"/>
            </a:xfrm>
            <a:custGeom>
              <a:avLst/>
              <a:gdLst/>
              <a:ahLst/>
              <a:cxnLst>
                <a:cxn ang="0">
                  <a:pos x="28" y="0"/>
                </a:cxn>
                <a:cxn ang="0">
                  <a:pos x="28" y="0"/>
                </a:cxn>
                <a:cxn ang="0">
                  <a:pos x="16" y="9"/>
                </a:cxn>
                <a:cxn ang="0">
                  <a:pos x="0" y="25"/>
                </a:cxn>
                <a:cxn ang="0">
                  <a:pos x="2" y="30"/>
                </a:cxn>
                <a:cxn ang="0">
                  <a:pos x="20" y="12"/>
                </a:cxn>
                <a:cxn ang="0">
                  <a:pos x="23" y="0"/>
                </a:cxn>
                <a:cxn ang="0">
                  <a:pos x="23" y="0"/>
                </a:cxn>
                <a:cxn ang="0">
                  <a:pos x="28" y="0"/>
                </a:cxn>
              </a:cxnLst>
              <a:rect l="0" t="0" r="r" b="b"/>
              <a:pathLst>
                <a:path w="28" h="30">
                  <a:moveTo>
                    <a:pt x="28" y="0"/>
                  </a:moveTo>
                  <a:lnTo>
                    <a:pt x="28" y="0"/>
                  </a:lnTo>
                  <a:lnTo>
                    <a:pt x="16" y="9"/>
                  </a:lnTo>
                  <a:lnTo>
                    <a:pt x="0" y="25"/>
                  </a:lnTo>
                  <a:lnTo>
                    <a:pt x="2" y="30"/>
                  </a:lnTo>
                  <a:lnTo>
                    <a:pt x="20" y="12"/>
                  </a:lnTo>
                  <a:lnTo>
                    <a:pt x="23" y="0"/>
                  </a:lnTo>
                  <a:lnTo>
                    <a:pt x="23" y="0"/>
                  </a:lnTo>
                  <a:lnTo>
                    <a:pt x="28"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76" name="Freeform 52"/>
            <p:cNvSpPr>
              <a:spLocks/>
            </p:cNvSpPr>
            <p:nvPr/>
          </p:nvSpPr>
          <p:spPr bwMode="auto">
            <a:xfrm>
              <a:off x="577" y="414"/>
              <a:ext cx="5" cy="125"/>
            </a:xfrm>
            <a:custGeom>
              <a:avLst/>
              <a:gdLst/>
              <a:ahLst/>
              <a:cxnLst>
                <a:cxn ang="0">
                  <a:pos x="2" y="122"/>
                </a:cxn>
                <a:cxn ang="0">
                  <a:pos x="5" y="119"/>
                </a:cxn>
                <a:cxn ang="0">
                  <a:pos x="5" y="0"/>
                </a:cxn>
                <a:cxn ang="0">
                  <a:pos x="0" y="0"/>
                </a:cxn>
                <a:cxn ang="0">
                  <a:pos x="0" y="119"/>
                </a:cxn>
                <a:cxn ang="0">
                  <a:pos x="2" y="122"/>
                </a:cxn>
                <a:cxn ang="0">
                  <a:pos x="2" y="122"/>
                </a:cxn>
                <a:cxn ang="0">
                  <a:pos x="5" y="124"/>
                </a:cxn>
                <a:cxn ang="0">
                  <a:pos x="5" y="119"/>
                </a:cxn>
                <a:cxn ang="0">
                  <a:pos x="2" y="122"/>
                </a:cxn>
              </a:cxnLst>
              <a:rect l="0" t="0" r="r" b="b"/>
              <a:pathLst>
                <a:path w="5" h="124">
                  <a:moveTo>
                    <a:pt x="2" y="122"/>
                  </a:moveTo>
                  <a:lnTo>
                    <a:pt x="5" y="119"/>
                  </a:lnTo>
                  <a:lnTo>
                    <a:pt x="5" y="0"/>
                  </a:lnTo>
                  <a:lnTo>
                    <a:pt x="0" y="0"/>
                  </a:lnTo>
                  <a:lnTo>
                    <a:pt x="0" y="119"/>
                  </a:lnTo>
                  <a:lnTo>
                    <a:pt x="2" y="122"/>
                  </a:lnTo>
                  <a:lnTo>
                    <a:pt x="2" y="122"/>
                  </a:lnTo>
                  <a:lnTo>
                    <a:pt x="5" y="124"/>
                  </a:lnTo>
                  <a:lnTo>
                    <a:pt x="5" y="119"/>
                  </a:lnTo>
                  <a:lnTo>
                    <a:pt x="2" y="122"/>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77" name="Freeform 53"/>
            <p:cNvSpPr>
              <a:spLocks/>
            </p:cNvSpPr>
            <p:nvPr/>
          </p:nvSpPr>
          <p:spPr bwMode="auto">
            <a:xfrm>
              <a:off x="567" y="528"/>
              <a:ext cx="14" cy="9"/>
            </a:xfrm>
            <a:custGeom>
              <a:avLst/>
              <a:gdLst/>
              <a:ahLst/>
              <a:cxnLst>
                <a:cxn ang="0">
                  <a:pos x="3" y="0"/>
                </a:cxn>
                <a:cxn ang="0">
                  <a:pos x="0" y="5"/>
                </a:cxn>
                <a:cxn ang="0">
                  <a:pos x="12" y="10"/>
                </a:cxn>
                <a:cxn ang="0">
                  <a:pos x="13" y="7"/>
                </a:cxn>
                <a:cxn ang="0">
                  <a:pos x="3" y="0"/>
                </a:cxn>
                <a:cxn ang="0">
                  <a:pos x="3" y="0"/>
                </a:cxn>
              </a:cxnLst>
              <a:rect l="0" t="0" r="r" b="b"/>
              <a:pathLst>
                <a:path w="13" h="10">
                  <a:moveTo>
                    <a:pt x="3" y="0"/>
                  </a:moveTo>
                  <a:lnTo>
                    <a:pt x="0" y="5"/>
                  </a:lnTo>
                  <a:lnTo>
                    <a:pt x="12" y="10"/>
                  </a:lnTo>
                  <a:lnTo>
                    <a:pt x="13" y="7"/>
                  </a:lnTo>
                  <a:lnTo>
                    <a:pt x="3" y="0"/>
                  </a:lnTo>
                  <a:lnTo>
                    <a:pt x="3"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78" name="Freeform 54"/>
            <p:cNvSpPr>
              <a:spLocks/>
            </p:cNvSpPr>
            <p:nvPr/>
          </p:nvSpPr>
          <p:spPr bwMode="auto">
            <a:xfrm>
              <a:off x="550" y="518"/>
              <a:ext cx="21" cy="13"/>
            </a:xfrm>
            <a:custGeom>
              <a:avLst/>
              <a:gdLst/>
              <a:ahLst/>
              <a:cxnLst>
                <a:cxn ang="0">
                  <a:pos x="2" y="0"/>
                </a:cxn>
                <a:cxn ang="0">
                  <a:pos x="0" y="5"/>
                </a:cxn>
                <a:cxn ang="0">
                  <a:pos x="18" y="14"/>
                </a:cxn>
                <a:cxn ang="0">
                  <a:pos x="21" y="9"/>
                </a:cxn>
                <a:cxn ang="0">
                  <a:pos x="3" y="0"/>
                </a:cxn>
                <a:cxn ang="0">
                  <a:pos x="2" y="0"/>
                </a:cxn>
              </a:cxnLst>
              <a:rect l="0" t="0" r="r" b="b"/>
              <a:pathLst>
                <a:path w="21" h="14">
                  <a:moveTo>
                    <a:pt x="2" y="0"/>
                  </a:moveTo>
                  <a:lnTo>
                    <a:pt x="0" y="5"/>
                  </a:lnTo>
                  <a:lnTo>
                    <a:pt x="18" y="14"/>
                  </a:lnTo>
                  <a:lnTo>
                    <a:pt x="21" y="9"/>
                  </a:lnTo>
                  <a:lnTo>
                    <a:pt x="3" y="0"/>
                  </a:lnTo>
                  <a:lnTo>
                    <a:pt x="2"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79" name="Freeform 55"/>
            <p:cNvSpPr>
              <a:spLocks/>
            </p:cNvSpPr>
            <p:nvPr/>
          </p:nvSpPr>
          <p:spPr bwMode="auto">
            <a:xfrm>
              <a:off x="518" y="507"/>
              <a:ext cx="33" cy="17"/>
            </a:xfrm>
            <a:custGeom>
              <a:avLst/>
              <a:gdLst/>
              <a:ahLst/>
              <a:cxnLst>
                <a:cxn ang="0">
                  <a:pos x="0" y="7"/>
                </a:cxn>
                <a:cxn ang="0">
                  <a:pos x="0" y="7"/>
                </a:cxn>
                <a:cxn ang="0">
                  <a:pos x="20" y="12"/>
                </a:cxn>
                <a:cxn ang="0">
                  <a:pos x="30" y="16"/>
                </a:cxn>
                <a:cxn ang="0">
                  <a:pos x="32" y="11"/>
                </a:cxn>
                <a:cxn ang="0">
                  <a:pos x="22" y="7"/>
                </a:cxn>
                <a:cxn ang="0">
                  <a:pos x="2" y="0"/>
                </a:cxn>
                <a:cxn ang="0">
                  <a:pos x="2" y="0"/>
                </a:cxn>
                <a:cxn ang="0">
                  <a:pos x="0" y="7"/>
                </a:cxn>
              </a:cxnLst>
              <a:rect l="0" t="0" r="r" b="b"/>
              <a:pathLst>
                <a:path w="32" h="16">
                  <a:moveTo>
                    <a:pt x="0" y="7"/>
                  </a:moveTo>
                  <a:lnTo>
                    <a:pt x="0" y="7"/>
                  </a:lnTo>
                  <a:lnTo>
                    <a:pt x="20" y="12"/>
                  </a:lnTo>
                  <a:lnTo>
                    <a:pt x="30" y="16"/>
                  </a:lnTo>
                  <a:lnTo>
                    <a:pt x="32" y="11"/>
                  </a:lnTo>
                  <a:lnTo>
                    <a:pt x="22" y="7"/>
                  </a:lnTo>
                  <a:lnTo>
                    <a:pt x="2" y="0"/>
                  </a:lnTo>
                  <a:lnTo>
                    <a:pt x="2" y="0"/>
                  </a:lnTo>
                  <a:lnTo>
                    <a:pt x="0" y="7"/>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80" name="Freeform 56"/>
            <p:cNvSpPr>
              <a:spLocks/>
            </p:cNvSpPr>
            <p:nvPr/>
          </p:nvSpPr>
          <p:spPr bwMode="auto">
            <a:xfrm>
              <a:off x="465" y="497"/>
              <a:ext cx="55" cy="17"/>
            </a:xfrm>
            <a:custGeom>
              <a:avLst/>
              <a:gdLst/>
              <a:ahLst/>
              <a:cxnLst>
                <a:cxn ang="0">
                  <a:pos x="0" y="7"/>
                </a:cxn>
                <a:cxn ang="0">
                  <a:pos x="0" y="7"/>
                </a:cxn>
                <a:cxn ang="0">
                  <a:pos x="10" y="7"/>
                </a:cxn>
                <a:cxn ang="0">
                  <a:pos x="25" y="9"/>
                </a:cxn>
                <a:cxn ang="0">
                  <a:pos x="41" y="12"/>
                </a:cxn>
                <a:cxn ang="0">
                  <a:pos x="54" y="16"/>
                </a:cxn>
                <a:cxn ang="0">
                  <a:pos x="56" y="9"/>
                </a:cxn>
                <a:cxn ang="0">
                  <a:pos x="41" y="7"/>
                </a:cxn>
                <a:cxn ang="0">
                  <a:pos x="27" y="3"/>
                </a:cxn>
                <a:cxn ang="0">
                  <a:pos x="12" y="2"/>
                </a:cxn>
                <a:cxn ang="0">
                  <a:pos x="0" y="0"/>
                </a:cxn>
                <a:cxn ang="0">
                  <a:pos x="0" y="0"/>
                </a:cxn>
                <a:cxn ang="0">
                  <a:pos x="0" y="7"/>
                </a:cxn>
              </a:cxnLst>
              <a:rect l="0" t="0" r="r" b="b"/>
              <a:pathLst>
                <a:path w="56" h="16">
                  <a:moveTo>
                    <a:pt x="0" y="7"/>
                  </a:moveTo>
                  <a:lnTo>
                    <a:pt x="0" y="7"/>
                  </a:lnTo>
                  <a:lnTo>
                    <a:pt x="10" y="7"/>
                  </a:lnTo>
                  <a:lnTo>
                    <a:pt x="25" y="9"/>
                  </a:lnTo>
                  <a:lnTo>
                    <a:pt x="41" y="12"/>
                  </a:lnTo>
                  <a:lnTo>
                    <a:pt x="54" y="16"/>
                  </a:lnTo>
                  <a:lnTo>
                    <a:pt x="56" y="9"/>
                  </a:lnTo>
                  <a:lnTo>
                    <a:pt x="41" y="7"/>
                  </a:lnTo>
                  <a:lnTo>
                    <a:pt x="27" y="3"/>
                  </a:lnTo>
                  <a:lnTo>
                    <a:pt x="12" y="2"/>
                  </a:lnTo>
                  <a:lnTo>
                    <a:pt x="0" y="0"/>
                  </a:lnTo>
                  <a:lnTo>
                    <a:pt x="0" y="0"/>
                  </a:lnTo>
                  <a:lnTo>
                    <a:pt x="0" y="7"/>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81" name="Freeform 57"/>
            <p:cNvSpPr>
              <a:spLocks/>
            </p:cNvSpPr>
            <p:nvPr/>
          </p:nvSpPr>
          <p:spPr bwMode="auto">
            <a:xfrm>
              <a:off x="434" y="495"/>
              <a:ext cx="31" cy="9"/>
            </a:xfrm>
            <a:custGeom>
              <a:avLst/>
              <a:gdLst/>
              <a:ahLst/>
              <a:cxnLst>
                <a:cxn ang="0">
                  <a:pos x="5" y="4"/>
                </a:cxn>
                <a:cxn ang="0">
                  <a:pos x="5" y="4"/>
                </a:cxn>
                <a:cxn ang="0">
                  <a:pos x="13" y="7"/>
                </a:cxn>
                <a:cxn ang="0">
                  <a:pos x="32" y="9"/>
                </a:cxn>
                <a:cxn ang="0">
                  <a:pos x="32" y="2"/>
                </a:cxn>
                <a:cxn ang="0">
                  <a:pos x="13" y="0"/>
                </a:cxn>
                <a:cxn ang="0">
                  <a:pos x="0" y="4"/>
                </a:cxn>
                <a:cxn ang="0">
                  <a:pos x="0" y="4"/>
                </a:cxn>
                <a:cxn ang="0">
                  <a:pos x="5" y="4"/>
                </a:cxn>
              </a:cxnLst>
              <a:rect l="0" t="0" r="r" b="b"/>
              <a:pathLst>
                <a:path w="32" h="9">
                  <a:moveTo>
                    <a:pt x="5" y="4"/>
                  </a:moveTo>
                  <a:lnTo>
                    <a:pt x="5" y="4"/>
                  </a:lnTo>
                  <a:lnTo>
                    <a:pt x="13" y="7"/>
                  </a:lnTo>
                  <a:lnTo>
                    <a:pt x="32" y="9"/>
                  </a:lnTo>
                  <a:lnTo>
                    <a:pt x="32" y="2"/>
                  </a:lnTo>
                  <a:lnTo>
                    <a:pt x="13" y="0"/>
                  </a:lnTo>
                  <a:lnTo>
                    <a:pt x="0" y="4"/>
                  </a:lnTo>
                  <a:lnTo>
                    <a:pt x="0" y="4"/>
                  </a:lnTo>
                  <a:lnTo>
                    <a:pt x="5" y="4"/>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82" name="Freeform 58"/>
            <p:cNvSpPr>
              <a:spLocks/>
            </p:cNvSpPr>
            <p:nvPr/>
          </p:nvSpPr>
          <p:spPr bwMode="auto">
            <a:xfrm>
              <a:off x="420" y="495"/>
              <a:ext cx="19" cy="13"/>
            </a:xfrm>
            <a:custGeom>
              <a:avLst/>
              <a:gdLst/>
              <a:ahLst/>
              <a:cxnLst>
                <a:cxn ang="0">
                  <a:pos x="5" y="13"/>
                </a:cxn>
                <a:cxn ang="0">
                  <a:pos x="5" y="13"/>
                </a:cxn>
                <a:cxn ang="0">
                  <a:pos x="5" y="9"/>
                </a:cxn>
                <a:cxn ang="0">
                  <a:pos x="7" y="7"/>
                </a:cxn>
                <a:cxn ang="0">
                  <a:pos x="9" y="7"/>
                </a:cxn>
                <a:cxn ang="0">
                  <a:pos x="9" y="5"/>
                </a:cxn>
                <a:cxn ang="0">
                  <a:pos x="14" y="7"/>
                </a:cxn>
                <a:cxn ang="0">
                  <a:pos x="19" y="4"/>
                </a:cxn>
                <a:cxn ang="0">
                  <a:pos x="14" y="4"/>
                </a:cxn>
                <a:cxn ang="0">
                  <a:pos x="14" y="0"/>
                </a:cxn>
                <a:cxn ang="0">
                  <a:pos x="10" y="0"/>
                </a:cxn>
                <a:cxn ang="0">
                  <a:pos x="5" y="0"/>
                </a:cxn>
                <a:cxn ang="0">
                  <a:pos x="4" y="4"/>
                </a:cxn>
                <a:cxn ang="0">
                  <a:pos x="2" y="7"/>
                </a:cxn>
                <a:cxn ang="0">
                  <a:pos x="0" y="13"/>
                </a:cxn>
                <a:cxn ang="0">
                  <a:pos x="0" y="13"/>
                </a:cxn>
                <a:cxn ang="0">
                  <a:pos x="5" y="13"/>
                </a:cxn>
              </a:cxnLst>
              <a:rect l="0" t="0" r="r" b="b"/>
              <a:pathLst>
                <a:path w="19" h="13">
                  <a:moveTo>
                    <a:pt x="5" y="13"/>
                  </a:moveTo>
                  <a:lnTo>
                    <a:pt x="5" y="13"/>
                  </a:lnTo>
                  <a:lnTo>
                    <a:pt x="5" y="9"/>
                  </a:lnTo>
                  <a:lnTo>
                    <a:pt x="7" y="7"/>
                  </a:lnTo>
                  <a:lnTo>
                    <a:pt x="9" y="7"/>
                  </a:lnTo>
                  <a:lnTo>
                    <a:pt x="9" y="5"/>
                  </a:lnTo>
                  <a:lnTo>
                    <a:pt x="14" y="7"/>
                  </a:lnTo>
                  <a:lnTo>
                    <a:pt x="19" y="4"/>
                  </a:lnTo>
                  <a:lnTo>
                    <a:pt x="14" y="4"/>
                  </a:lnTo>
                  <a:lnTo>
                    <a:pt x="14" y="0"/>
                  </a:lnTo>
                  <a:lnTo>
                    <a:pt x="10" y="0"/>
                  </a:lnTo>
                  <a:lnTo>
                    <a:pt x="5" y="0"/>
                  </a:lnTo>
                  <a:lnTo>
                    <a:pt x="4" y="4"/>
                  </a:lnTo>
                  <a:lnTo>
                    <a:pt x="2" y="7"/>
                  </a:lnTo>
                  <a:lnTo>
                    <a:pt x="0" y="13"/>
                  </a:lnTo>
                  <a:lnTo>
                    <a:pt x="0" y="13"/>
                  </a:lnTo>
                  <a:lnTo>
                    <a:pt x="5" y="13"/>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83" name="Freeform 59"/>
            <p:cNvSpPr>
              <a:spLocks/>
            </p:cNvSpPr>
            <p:nvPr/>
          </p:nvSpPr>
          <p:spPr bwMode="auto">
            <a:xfrm>
              <a:off x="420" y="509"/>
              <a:ext cx="7" cy="36"/>
            </a:xfrm>
            <a:custGeom>
              <a:avLst/>
              <a:gdLst/>
              <a:ahLst/>
              <a:cxnLst>
                <a:cxn ang="0">
                  <a:pos x="7" y="36"/>
                </a:cxn>
                <a:cxn ang="0">
                  <a:pos x="7" y="36"/>
                </a:cxn>
                <a:cxn ang="0">
                  <a:pos x="5" y="16"/>
                </a:cxn>
                <a:cxn ang="0">
                  <a:pos x="5" y="0"/>
                </a:cxn>
                <a:cxn ang="0">
                  <a:pos x="0" y="0"/>
                </a:cxn>
                <a:cxn ang="0">
                  <a:pos x="2" y="16"/>
                </a:cxn>
                <a:cxn ang="0">
                  <a:pos x="2" y="36"/>
                </a:cxn>
                <a:cxn ang="0">
                  <a:pos x="2" y="36"/>
                </a:cxn>
                <a:cxn ang="0">
                  <a:pos x="7" y="36"/>
                </a:cxn>
              </a:cxnLst>
              <a:rect l="0" t="0" r="r" b="b"/>
              <a:pathLst>
                <a:path w="7" h="36">
                  <a:moveTo>
                    <a:pt x="7" y="36"/>
                  </a:moveTo>
                  <a:lnTo>
                    <a:pt x="7" y="36"/>
                  </a:lnTo>
                  <a:lnTo>
                    <a:pt x="5" y="16"/>
                  </a:lnTo>
                  <a:lnTo>
                    <a:pt x="5" y="0"/>
                  </a:lnTo>
                  <a:lnTo>
                    <a:pt x="0" y="0"/>
                  </a:lnTo>
                  <a:lnTo>
                    <a:pt x="2" y="16"/>
                  </a:lnTo>
                  <a:lnTo>
                    <a:pt x="2" y="36"/>
                  </a:lnTo>
                  <a:lnTo>
                    <a:pt x="2" y="36"/>
                  </a:lnTo>
                  <a:lnTo>
                    <a:pt x="7" y="36"/>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84" name="Freeform 60"/>
            <p:cNvSpPr>
              <a:spLocks/>
            </p:cNvSpPr>
            <p:nvPr/>
          </p:nvSpPr>
          <p:spPr bwMode="auto">
            <a:xfrm>
              <a:off x="421" y="545"/>
              <a:ext cx="17" cy="111"/>
            </a:xfrm>
            <a:custGeom>
              <a:avLst/>
              <a:gdLst/>
              <a:ahLst/>
              <a:cxnLst>
                <a:cxn ang="0">
                  <a:pos x="18" y="110"/>
                </a:cxn>
                <a:cxn ang="0">
                  <a:pos x="18" y="110"/>
                </a:cxn>
                <a:cxn ang="0">
                  <a:pos x="13" y="84"/>
                </a:cxn>
                <a:cxn ang="0">
                  <a:pos x="10" y="56"/>
                </a:cxn>
                <a:cxn ang="0">
                  <a:pos x="8" y="27"/>
                </a:cxn>
                <a:cxn ang="0">
                  <a:pos x="5" y="0"/>
                </a:cxn>
                <a:cxn ang="0">
                  <a:pos x="0" y="0"/>
                </a:cxn>
                <a:cxn ang="0">
                  <a:pos x="2" y="29"/>
                </a:cxn>
                <a:cxn ang="0">
                  <a:pos x="5" y="56"/>
                </a:cxn>
                <a:cxn ang="0">
                  <a:pos x="8" y="84"/>
                </a:cxn>
                <a:cxn ang="0">
                  <a:pos x="12" y="112"/>
                </a:cxn>
                <a:cxn ang="0">
                  <a:pos x="12" y="112"/>
                </a:cxn>
                <a:cxn ang="0">
                  <a:pos x="18" y="110"/>
                </a:cxn>
              </a:cxnLst>
              <a:rect l="0" t="0" r="r" b="b"/>
              <a:pathLst>
                <a:path w="18" h="112">
                  <a:moveTo>
                    <a:pt x="18" y="110"/>
                  </a:moveTo>
                  <a:lnTo>
                    <a:pt x="18" y="110"/>
                  </a:lnTo>
                  <a:lnTo>
                    <a:pt x="13" y="84"/>
                  </a:lnTo>
                  <a:lnTo>
                    <a:pt x="10" y="56"/>
                  </a:lnTo>
                  <a:lnTo>
                    <a:pt x="8" y="27"/>
                  </a:lnTo>
                  <a:lnTo>
                    <a:pt x="5" y="0"/>
                  </a:lnTo>
                  <a:lnTo>
                    <a:pt x="0" y="0"/>
                  </a:lnTo>
                  <a:lnTo>
                    <a:pt x="2" y="29"/>
                  </a:lnTo>
                  <a:lnTo>
                    <a:pt x="5" y="56"/>
                  </a:lnTo>
                  <a:lnTo>
                    <a:pt x="8" y="84"/>
                  </a:lnTo>
                  <a:lnTo>
                    <a:pt x="12" y="112"/>
                  </a:lnTo>
                  <a:lnTo>
                    <a:pt x="12" y="112"/>
                  </a:lnTo>
                  <a:lnTo>
                    <a:pt x="18" y="11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85" name="Freeform 61"/>
            <p:cNvSpPr>
              <a:spLocks/>
            </p:cNvSpPr>
            <p:nvPr/>
          </p:nvSpPr>
          <p:spPr bwMode="auto">
            <a:xfrm>
              <a:off x="434" y="654"/>
              <a:ext cx="17" cy="32"/>
            </a:xfrm>
            <a:custGeom>
              <a:avLst/>
              <a:gdLst/>
              <a:ahLst/>
              <a:cxnLst>
                <a:cxn ang="0">
                  <a:pos x="16" y="29"/>
                </a:cxn>
                <a:cxn ang="0">
                  <a:pos x="16" y="29"/>
                </a:cxn>
                <a:cxn ang="0">
                  <a:pos x="11" y="18"/>
                </a:cxn>
                <a:cxn ang="0">
                  <a:pos x="6" y="0"/>
                </a:cxn>
                <a:cxn ang="0">
                  <a:pos x="0" y="2"/>
                </a:cxn>
                <a:cxn ang="0">
                  <a:pos x="8" y="18"/>
                </a:cxn>
                <a:cxn ang="0">
                  <a:pos x="13" y="32"/>
                </a:cxn>
                <a:cxn ang="0">
                  <a:pos x="13" y="32"/>
                </a:cxn>
                <a:cxn ang="0">
                  <a:pos x="16" y="29"/>
                </a:cxn>
              </a:cxnLst>
              <a:rect l="0" t="0" r="r" b="b"/>
              <a:pathLst>
                <a:path w="16" h="32">
                  <a:moveTo>
                    <a:pt x="16" y="29"/>
                  </a:moveTo>
                  <a:lnTo>
                    <a:pt x="16" y="29"/>
                  </a:lnTo>
                  <a:lnTo>
                    <a:pt x="11" y="18"/>
                  </a:lnTo>
                  <a:lnTo>
                    <a:pt x="6" y="0"/>
                  </a:lnTo>
                  <a:lnTo>
                    <a:pt x="0" y="2"/>
                  </a:lnTo>
                  <a:lnTo>
                    <a:pt x="8" y="18"/>
                  </a:lnTo>
                  <a:lnTo>
                    <a:pt x="13" y="32"/>
                  </a:lnTo>
                  <a:lnTo>
                    <a:pt x="13" y="32"/>
                  </a:lnTo>
                  <a:lnTo>
                    <a:pt x="16" y="29"/>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86" name="Freeform 62"/>
            <p:cNvSpPr>
              <a:spLocks/>
            </p:cNvSpPr>
            <p:nvPr/>
          </p:nvSpPr>
          <p:spPr bwMode="auto">
            <a:xfrm>
              <a:off x="446" y="684"/>
              <a:ext cx="23" cy="23"/>
            </a:xfrm>
            <a:custGeom>
              <a:avLst/>
              <a:gdLst/>
              <a:ahLst/>
              <a:cxnLst>
                <a:cxn ang="0">
                  <a:pos x="16" y="23"/>
                </a:cxn>
                <a:cxn ang="0">
                  <a:pos x="19" y="19"/>
                </a:cxn>
                <a:cxn ang="0">
                  <a:pos x="3" y="0"/>
                </a:cxn>
                <a:cxn ang="0">
                  <a:pos x="0" y="3"/>
                </a:cxn>
                <a:cxn ang="0">
                  <a:pos x="14" y="23"/>
                </a:cxn>
                <a:cxn ang="0">
                  <a:pos x="16" y="23"/>
                </a:cxn>
                <a:cxn ang="0">
                  <a:pos x="16" y="23"/>
                </a:cxn>
                <a:cxn ang="0">
                  <a:pos x="23" y="23"/>
                </a:cxn>
                <a:cxn ang="0">
                  <a:pos x="19" y="19"/>
                </a:cxn>
                <a:cxn ang="0">
                  <a:pos x="16" y="23"/>
                </a:cxn>
              </a:cxnLst>
              <a:rect l="0" t="0" r="r" b="b"/>
              <a:pathLst>
                <a:path w="23" h="23">
                  <a:moveTo>
                    <a:pt x="16" y="23"/>
                  </a:moveTo>
                  <a:lnTo>
                    <a:pt x="19" y="19"/>
                  </a:lnTo>
                  <a:lnTo>
                    <a:pt x="3" y="0"/>
                  </a:lnTo>
                  <a:lnTo>
                    <a:pt x="0" y="3"/>
                  </a:lnTo>
                  <a:lnTo>
                    <a:pt x="14" y="23"/>
                  </a:lnTo>
                  <a:lnTo>
                    <a:pt x="16" y="23"/>
                  </a:lnTo>
                  <a:lnTo>
                    <a:pt x="16" y="23"/>
                  </a:lnTo>
                  <a:lnTo>
                    <a:pt x="23" y="23"/>
                  </a:lnTo>
                  <a:lnTo>
                    <a:pt x="19" y="19"/>
                  </a:lnTo>
                  <a:lnTo>
                    <a:pt x="16" y="23"/>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87" name="Freeform 63"/>
            <p:cNvSpPr>
              <a:spLocks/>
            </p:cNvSpPr>
            <p:nvPr/>
          </p:nvSpPr>
          <p:spPr bwMode="auto">
            <a:xfrm>
              <a:off x="338" y="701"/>
              <a:ext cx="123" cy="8"/>
            </a:xfrm>
            <a:custGeom>
              <a:avLst/>
              <a:gdLst/>
              <a:ahLst/>
              <a:cxnLst>
                <a:cxn ang="0">
                  <a:pos x="0" y="1"/>
                </a:cxn>
                <a:cxn ang="0">
                  <a:pos x="2" y="7"/>
                </a:cxn>
                <a:cxn ang="0">
                  <a:pos x="123" y="5"/>
                </a:cxn>
                <a:cxn ang="0">
                  <a:pos x="123" y="0"/>
                </a:cxn>
                <a:cxn ang="0">
                  <a:pos x="2" y="1"/>
                </a:cxn>
                <a:cxn ang="0">
                  <a:pos x="0" y="1"/>
                </a:cxn>
              </a:cxnLst>
              <a:rect l="0" t="0" r="r" b="b"/>
              <a:pathLst>
                <a:path w="123" h="7">
                  <a:moveTo>
                    <a:pt x="0" y="1"/>
                  </a:moveTo>
                  <a:lnTo>
                    <a:pt x="2" y="7"/>
                  </a:lnTo>
                  <a:lnTo>
                    <a:pt x="123" y="5"/>
                  </a:lnTo>
                  <a:lnTo>
                    <a:pt x="123" y="0"/>
                  </a:lnTo>
                  <a:lnTo>
                    <a:pt x="2" y="1"/>
                  </a:lnTo>
                  <a:lnTo>
                    <a:pt x="0" y="1"/>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88" name="Freeform 64"/>
            <p:cNvSpPr>
              <a:spLocks/>
            </p:cNvSpPr>
            <p:nvPr/>
          </p:nvSpPr>
          <p:spPr bwMode="auto">
            <a:xfrm>
              <a:off x="338" y="694"/>
              <a:ext cx="14" cy="15"/>
            </a:xfrm>
            <a:custGeom>
              <a:avLst/>
              <a:gdLst/>
              <a:ahLst/>
              <a:cxnLst>
                <a:cxn ang="0">
                  <a:pos x="8" y="0"/>
                </a:cxn>
                <a:cxn ang="0">
                  <a:pos x="8" y="0"/>
                </a:cxn>
                <a:cxn ang="0">
                  <a:pos x="2" y="9"/>
                </a:cxn>
                <a:cxn ang="0">
                  <a:pos x="0" y="10"/>
                </a:cxn>
                <a:cxn ang="0">
                  <a:pos x="2" y="16"/>
                </a:cxn>
                <a:cxn ang="0">
                  <a:pos x="5" y="12"/>
                </a:cxn>
                <a:cxn ang="0">
                  <a:pos x="13" y="5"/>
                </a:cxn>
                <a:cxn ang="0">
                  <a:pos x="13" y="5"/>
                </a:cxn>
                <a:cxn ang="0">
                  <a:pos x="8" y="0"/>
                </a:cxn>
              </a:cxnLst>
              <a:rect l="0" t="0" r="r" b="b"/>
              <a:pathLst>
                <a:path w="13" h="16">
                  <a:moveTo>
                    <a:pt x="8" y="0"/>
                  </a:moveTo>
                  <a:lnTo>
                    <a:pt x="8" y="0"/>
                  </a:lnTo>
                  <a:lnTo>
                    <a:pt x="2" y="9"/>
                  </a:lnTo>
                  <a:lnTo>
                    <a:pt x="0" y="10"/>
                  </a:lnTo>
                  <a:lnTo>
                    <a:pt x="2" y="16"/>
                  </a:lnTo>
                  <a:lnTo>
                    <a:pt x="5" y="12"/>
                  </a:lnTo>
                  <a:lnTo>
                    <a:pt x="13" y="5"/>
                  </a:lnTo>
                  <a:lnTo>
                    <a:pt x="13" y="5"/>
                  </a:lnTo>
                  <a:lnTo>
                    <a:pt x="8"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89" name="Freeform 65"/>
            <p:cNvSpPr>
              <a:spLocks/>
            </p:cNvSpPr>
            <p:nvPr/>
          </p:nvSpPr>
          <p:spPr bwMode="auto">
            <a:xfrm>
              <a:off x="347" y="656"/>
              <a:ext cx="23" cy="42"/>
            </a:xfrm>
            <a:custGeom>
              <a:avLst/>
              <a:gdLst/>
              <a:ahLst/>
              <a:cxnLst>
                <a:cxn ang="0">
                  <a:pos x="17" y="0"/>
                </a:cxn>
                <a:cxn ang="0">
                  <a:pos x="17" y="0"/>
                </a:cxn>
                <a:cxn ang="0">
                  <a:pos x="9" y="23"/>
                </a:cxn>
                <a:cxn ang="0">
                  <a:pos x="0" y="36"/>
                </a:cxn>
                <a:cxn ang="0">
                  <a:pos x="5" y="41"/>
                </a:cxn>
                <a:cxn ang="0">
                  <a:pos x="13" y="25"/>
                </a:cxn>
                <a:cxn ang="0">
                  <a:pos x="23" y="1"/>
                </a:cxn>
                <a:cxn ang="0">
                  <a:pos x="23" y="1"/>
                </a:cxn>
                <a:cxn ang="0">
                  <a:pos x="17" y="0"/>
                </a:cxn>
              </a:cxnLst>
              <a:rect l="0" t="0" r="r" b="b"/>
              <a:pathLst>
                <a:path w="23" h="41">
                  <a:moveTo>
                    <a:pt x="17" y="0"/>
                  </a:moveTo>
                  <a:lnTo>
                    <a:pt x="17" y="0"/>
                  </a:lnTo>
                  <a:lnTo>
                    <a:pt x="9" y="23"/>
                  </a:lnTo>
                  <a:lnTo>
                    <a:pt x="0" y="36"/>
                  </a:lnTo>
                  <a:lnTo>
                    <a:pt x="5" y="41"/>
                  </a:lnTo>
                  <a:lnTo>
                    <a:pt x="13" y="25"/>
                  </a:lnTo>
                  <a:lnTo>
                    <a:pt x="23" y="1"/>
                  </a:lnTo>
                  <a:lnTo>
                    <a:pt x="23" y="1"/>
                  </a:lnTo>
                  <a:lnTo>
                    <a:pt x="17"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90" name="Freeform 66"/>
            <p:cNvSpPr>
              <a:spLocks/>
            </p:cNvSpPr>
            <p:nvPr/>
          </p:nvSpPr>
          <p:spPr bwMode="auto">
            <a:xfrm>
              <a:off x="364" y="618"/>
              <a:ext cx="16" cy="40"/>
            </a:xfrm>
            <a:custGeom>
              <a:avLst/>
              <a:gdLst/>
              <a:ahLst/>
              <a:cxnLst>
                <a:cxn ang="0">
                  <a:pos x="11" y="0"/>
                </a:cxn>
                <a:cxn ang="0">
                  <a:pos x="11" y="0"/>
                </a:cxn>
                <a:cxn ang="0">
                  <a:pos x="8" y="14"/>
                </a:cxn>
                <a:cxn ang="0">
                  <a:pos x="6" y="21"/>
                </a:cxn>
                <a:cxn ang="0">
                  <a:pos x="5" y="27"/>
                </a:cxn>
                <a:cxn ang="0">
                  <a:pos x="0" y="38"/>
                </a:cxn>
                <a:cxn ang="0">
                  <a:pos x="6" y="39"/>
                </a:cxn>
                <a:cxn ang="0">
                  <a:pos x="10" y="29"/>
                </a:cxn>
                <a:cxn ang="0">
                  <a:pos x="11" y="23"/>
                </a:cxn>
                <a:cxn ang="0">
                  <a:pos x="13" y="14"/>
                </a:cxn>
                <a:cxn ang="0">
                  <a:pos x="16" y="0"/>
                </a:cxn>
                <a:cxn ang="0">
                  <a:pos x="16" y="0"/>
                </a:cxn>
                <a:cxn ang="0">
                  <a:pos x="11" y="0"/>
                </a:cxn>
              </a:cxnLst>
              <a:rect l="0" t="0" r="r" b="b"/>
              <a:pathLst>
                <a:path w="16" h="39">
                  <a:moveTo>
                    <a:pt x="11" y="0"/>
                  </a:moveTo>
                  <a:lnTo>
                    <a:pt x="11" y="0"/>
                  </a:lnTo>
                  <a:lnTo>
                    <a:pt x="8" y="14"/>
                  </a:lnTo>
                  <a:lnTo>
                    <a:pt x="6" y="21"/>
                  </a:lnTo>
                  <a:lnTo>
                    <a:pt x="5" y="27"/>
                  </a:lnTo>
                  <a:lnTo>
                    <a:pt x="0" y="38"/>
                  </a:lnTo>
                  <a:lnTo>
                    <a:pt x="6" y="39"/>
                  </a:lnTo>
                  <a:lnTo>
                    <a:pt x="10" y="29"/>
                  </a:lnTo>
                  <a:lnTo>
                    <a:pt x="11" y="23"/>
                  </a:lnTo>
                  <a:lnTo>
                    <a:pt x="13" y="14"/>
                  </a:lnTo>
                  <a:lnTo>
                    <a:pt x="16" y="0"/>
                  </a:lnTo>
                  <a:lnTo>
                    <a:pt x="16" y="0"/>
                  </a:lnTo>
                  <a:lnTo>
                    <a:pt x="11"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91" name="Freeform 67"/>
            <p:cNvSpPr>
              <a:spLocks/>
            </p:cNvSpPr>
            <p:nvPr/>
          </p:nvSpPr>
          <p:spPr bwMode="auto">
            <a:xfrm>
              <a:off x="375" y="562"/>
              <a:ext cx="14" cy="57"/>
            </a:xfrm>
            <a:custGeom>
              <a:avLst/>
              <a:gdLst/>
              <a:ahLst/>
              <a:cxnLst>
                <a:cxn ang="0">
                  <a:pos x="8" y="0"/>
                </a:cxn>
                <a:cxn ang="0">
                  <a:pos x="8" y="0"/>
                </a:cxn>
                <a:cxn ang="0">
                  <a:pos x="5" y="14"/>
                </a:cxn>
                <a:cxn ang="0">
                  <a:pos x="3" y="27"/>
                </a:cxn>
                <a:cxn ang="0">
                  <a:pos x="3" y="40"/>
                </a:cxn>
                <a:cxn ang="0">
                  <a:pos x="0" y="58"/>
                </a:cxn>
                <a:cxn ang="0">
                  <a:pos x="5" y="58"/>
                </a:cxn>
                <a:cxn ang="0">
                  <a:pos x="8" y="41"/>
                </a:cxn>
                <a:cxn ang="0">
                  <a:pos x="10" y="27"/>
                </a:cxn>
                <a:cxn ang="0">
                  <a:pos x="12" y="14"/>
                </a:cxn>
                <a:cxn ang="0">
                  <a:pos x="13" y="0"/>
                </a:cxn>
                <a:cxn ang="0">
                  <a:pos x="13" y="0"/>
                </a:cxn>
                <a:cxn ang="0">
                  <a:pos x="8" y="0"/>
                </a:cxn>
              </a:cxnLst>
              <a:rect l="0" t="0" r="r" b="b"/>
              <a:pathLst>
                <a:path w="13" h="58">
                  <a:moveTo>
                    <a:pt x="8" y="0"/>
                  </a:moveTo>
                  <a:lnTo>
                    <a:pt x="8" y="0"/>
                  </a:lnTo>
                  <a:lnTo>
                    <a:pt x="5" y="14"/>
                  </a:lnTo>
                  <a:lnTo>
                    <a:pt x="3" y="27"/>
                  </a:lnTo>
                  <a:lnTo>
                    <a:pt x="3" y="40"/>
                  </a:lnTo>
                  <a:lnTo>
                    <a:pt x="0" y="58"/>
                  </a:lnTo>
                  <a:lnTo>
                    <a:pt x="5" y="58"/>
                  </a:lnTo>
                  <a:lnTo>
                    <a:pt x="8" y="41"/>
                  </a:lnTo>
                  <a:lnTo>
                    <a:pt x="10" y="27"/>
                  </a:lnTo>
                  <a:lnTo>
                    <a:pt x="12" y="14"/>
                  </a:lnTo>
                  <a:lnTo>
                    <a:pt x="13" y="0"/>
                  </a:lnTo>
                  <a:lnTo>
                    <a:pt x="13" y="0"/>
                  </a:lnTo>
                  <a:lnTo>
                    <a:pt x="8"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92" name="Freeform 68"/>
            <p:cNvSpPr>
              <a:spLocks/>
            </p:cNvSpPr>
            <p:nvPr/>
          </p:nvSpPr>
          <p:spPr bwMode="auto">
            <a:xfrm>
              <a:off x="383" y="512"/>
              <a:ext cx="7" cy="49"/>
            </a:xfrm>
            <a:custGeom>
              <a:avLst/>
              <a:gdLst/>
              <a:ahLst/>
              <a:cxnLst>
                <a:cxn ang="0">
                  <a:pos x="0" y="2"/>
                </a:cxn>
                <a:cxn ang="0">
                  <a:pos x="0" y="2"/>
                </a:cxn>
                <a:cxn ang="0">
                  <a:pos x="2" y="9"/>
                </a:cxn>
                <a:cxn ang="0">
                  <a:pos x="2" y="20"/>
                </a:cxn>
                <a:cxn ang="0">
                  <a:pos x="2" y="33"/>
                </a:cxn>
                <a:cxn ang="0">
                  <a:pos x="0" y="49"/>
                </a:cxn>
                <a:cxn ang="0">
                  <a:pos x="5" y="49"/>
                </a:cxn>
                <a:cxn ang="0">
                  <a:pos x="7" y="33"/>
                </a:cxn>
                <a:cxn ang="0">
                  <a:pos x="7" y="20"/>
                </a:cxn>
                <a:cxn ang="0">
                  <a:pos x="7" y="7"/>
                </a:cxn>
                <a:cxn ang="0">
                  <a:pos x="5" y="0"/>
                </a:cxn>
                <a:cxn ang="0">
                  <a:pos x="5" y="0"/>
                </a:cxn>
                <a:cxn ang="0">
                  <a:pos x="0" y="2"/>
                </a:cxn>
              </a:cxnLst>
              <a:rect l="0" t="0" r="r" b="b"/>
              <a:pathLst>
                <a:path w="7" h="49">
                  <a:moveTo>
                    <a:pt x="0" y="2"/>
                  </a:moveTo>
                  <a:lnTo>
                    <a:pt x="0" y="2"/>
                  </a:lnTo>
                  <a:lnTo>
                    <a:pt x="2" y="9"/>
                  </a:lnTo>
                  <a:lnTo>
                    <a:pt x="2" y="20"/>
                  </a:lnTo>
                  <a:lnTo>
                    <a:pt x="2" y="33"/>
                  </a:lnTo>
                  <a:lnTo>
                    <a:pt x="0" y="49"/>
                  </a:lnTo>
                  <a:lnTo>
                    <a:pt x="5" y="49"/>
                  </a:lnTo>
                  <a:lnTo>
                    <a:pt x="7" y="33"/>
                  </a:lnTo>
                  <a:lnTo>
                    <a:pt x="7" y="20"/>
                  </a:lnTo>
                  <a:lnTo>
                    <a:pt x="7" y="7"/>
                  </a:lnTo>
                  <a:lnTo>
                    <a:pt x="5" y="0"/>
                  </a:lnTo>
                  <a:lnTo>
                    <a:pt x="5" y="0"/>
                  </a:lnTo>
                  <a:lnTo>
                    <a:pt x="0" y="2"/>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93" name="Freeform 69"/>
            <p:cNvSpPr>
              <a:spLocks/>
            </p:cNvSpPr>
            <p:nvPr/>
          </p:nvSpPr>
          <p:spPr bwMode="auto">
            <a:xfrm>
              <a:off x="382" y="497"/>
              <a:ext cx="7" cy="17"/>
            </a:xfrm>
            <a:custGeom>
              <a:avLst/>
              <a:gdLst/>
              <a:ahLst/>
              <a:cxnLst>
                <a:cxn ang="0">
                  <a:pos x="0" y="7"/>
                </a:cxn>
                <a:cxn ang="0">
                  <a:pos x="0" y="7"/>
                </a:cxn>
                <a:cxn ang="0">
                  <a:pos x="3" y="7"/>
                </a:cxn>
                <a:cxn ang="0">
                  <a:pos x="1" y="5"/>
                </a:cxn>
                <a:cxn ang="0">
                  <a:pos x="1" y="9"/>
                </a:cxn>
                <a:cxn ang="0">
                  <a:pos x="1" y="16"/>
                </a:cxn>
                <a:cxn ang="0">
                  <a:pos x="6" y="14"/>
                </a:cxn>
                <a:cxn ang="0">
                  <a:pos x="6" y="9"/>
                </a:cxn>
                <a:cxn ang="0">
                  <a:pos x="6" y="7"/>
                </a:cxn>
                <a:cxn ang="0">
                  <a:pos x="6" y="2"/>
                </a:cxn>
                <a:cxn ang="0">
                  <a:pos x="0" y="0"/>
                </a:cxn>
                <a:cxn ang="0">
                  <a:pos x="0" y="0"/>
                </a:cxn>
                <a:cxn ang="0">
                  <a:pos x="0" y="7"/>
                </a:cxn>
              </a:cxnLst>
              <a:rect l="0" t="0" r="r" b="b"/>
              <a:pathLst>
                <a:path w="6" h="16">
                  <a:moveTo>
                    <a:pt x="0" y="7"/>
                  </a:moveTo>
                  <a:lnTo>
                    <a:pt x="0" y="7"/>
                  </a:lnTo>
                  <a:lnTo>
                    <a:pt x="3" y="7"/>
                  </a:lnTo>
                  <a:lnTo>
                    <a:pt x="1" y="5"/>
                  </a:lnTo>
                  <a:lnTo>
                    <a:pt x="1" y="9"/>
                  </a:lnTo>
                  <a:lnTo>
                    <a:pt x="1" y="16"/>
                  </a:lnTo>
                  <a:lnTo>
                    <a:pt x="6" y="14"/>
                  </a:lnTo>
                  <a:lnTo>
                    <a:pt x="6" y="9"/>
                  </a:lnTo>
                  <a:lnTo>
                    <a:pt x="6" y="7"/>
                  </a:lnTo>
                  <a:lnTo>
                    <a:pt x="6" y="2"/>
                  </a:lnTo>
                  <a:lnTo>
                    <a:pt x="0" y="0"/>
                  </a:lnTo>
                  <a:lnTo>
                    <a:pt x="0" y="0"/>
                  </a:lnTo>
                  <a:lnTo>
                    <a:pt x="0" y="7"/>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94" name="Freeform 70"/>
            <p:cNvSpPr>
              <a:spLocks/>
            </p:cNvSpPr>
            <p:nvPr/>
          </p:nvSpPr>
          <p:spPr bwMode="auto">
            <a:xfrm>
              <a:off x="352" y="495"/>
              <a:ext cx="29" cy="9"/>
            </a:xfrm>
            <a:custGeom>
              <a:avLst/>
              <a:gdLst/>
              <a:ahLst/>
              <a:cxnLst>
                <a:cxn ang="0">
                  <a:pos x="0" y="7"/>
                </a:cxn>
                <a:cxn ang="0">
                  <a:pos x="0" y="7"/>
                </a:cxn>
                <a:cxn ang="0">
                  <a:pos x="18" y="7"/>
                </a:cxn>
                <a:cxn ang="0">
                  <a:pos x="23" y="7"/>
                </a:cxn>
                <a:cxn ang="0">
                  <a:pos x="26" y="9"/>
                </a:cxn>
                <a:cxn ang="0">
                  <a:pos x="30" y="9"/>
                </a:cxn>
                <a:cxn ang="0">
                  <a:pos x="30" y="2"/>
                </a:cxn>
                <a:cxn ang="0">
                  <a:pos x="26" y="2"/>
                </a:cxn>
                <a:cxn ang="0">
                  <a:pos x="23" y="2"/>
                </a:cxn>
                <a:cxn ang="0">
                  <a:pos x="18" y="0"/>
                </a:cxn>
                <a:cxn ang="0">
                  <a:pos x="0" y="0"/>
                </a:cxn>
                <a:cxn ang="0">
                  <a:pos x="0" y="0"/>
                </a:cxn>
                <a:cxn ang="0">
                  <a:pos x="0" y="7"/>
                </a:cxn>
              </a:cxnLst>
              <a:rect l="0" t="0" r="r" b="b"/>
              <a:pathLst>
                <a:path w="30" h="9">
                  <a:moveTo>
                    <a:pt x="0" y="7"/>
                  </a:moveTo>
                  <a:lnTo>
                    <a:pt x="0" y="7"/>
                  </a:lnTo>
                  <a:lnTo>
                    <a:pt x="18" y="7"/>
                  </a:lnTo>
                  <a:lnTo>
                    <a:pt x="23" y="7"/>
                  </a:lnTo>
                  <a:lnTo>
                    <a:pt x="26" y="9"/>
                  </a:lnTo>
                  <a:lnTo>
                    <a:pt x="30" y="9"/>
                  </a:lnTo>
                  <a:lnTo>
                    <a:pt x="30" y="2"/>
                  </a:lnTo>
                  <a:lnTo>
                    <a:pt x="26" y="2"/>
                  </a:lnTo>
                  <a:lnTo>
                    <a:pt x="23" y="2"/>
                  </a:lnTo>
                  <a:lnTo>
                    <a:pt x="18" y="0"/>
                  </a:lnTo>
                  <a:lnTo>
                    <a:pt x="0" y="0"/>
                  </a:lnTo>
                  <a:lnTo>
                    <a:pt x="0" y="0"/>
                  </a:lnTo>
                  <a:lnTo>
                    <a:pt x="0" y="7"/>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95" name="Freeform 71"/>
            <p:cNvSpPr>
              <a:spLocks/>
            </p:cNvSpPr>
            <p:nvPr/>
          </p:nvSpPr>
          <p:spPr bwMode="auto">
            <a:xfrm>
              <a:off x="286" y="495"/>
              <a:ext cx="66" cy="17"/>
            </a:xfrm>
            <a:custGeom>
              <a:avLst/>
              <a:gdLst/>
              <a:ahLst/>
              <a:cxnLst>
                <a:cxn ang="0">
                  <a:pos x="1" y="16"/>
                </a:cxn>
                <a:cxn ang="0">
                  <a:pos x="1" y="16"/>
                </a:cxn>
                <a:cxn ang="0">
                  <a:pos x="16" y="11"/>
                </a:cxn>
                <a:cxn ang="0">
                  <a:pos x="29" y="9"/>
                </a:cxn>
                <a:cxn ang="0">
                  <a:pos x="46" y="9"/>
                </a:cxn>
                <a:cxn ang="0">
                  <a:pos x="65" y="7"/>
                </a:cxn>
                <a:cxn ang="0">
                  <a:pos x="65" y="0"/>
                </a:cxn>
                <a:cxn ang="0">
                  <a:pos x="46" y="2"/>
                </a:cxn>
                <a:cxn ang="0">
                  <a:pos x="29" y="4"/>
                </a:cxn>
                <a:cxn ang="0">
                  <a:pos x="16" y="7"/>
                </a:cxn>
                <a:cxn ang="0">
                  <a:pos x="0" y="9"/>
                </a:cxn>
                <a:cxn ang="0">
                  <a:pos x="0" y="9"/>
                </a:cxn>
                <a:cxn ang="0">
                  <a:pos x="1" y="16"/>
                </a:cxn>
              </a:cxnLst>
              <a:rect l="0" t="0" r="r" b="b"/>
              <a:pathLst>
                <a:path w="65" h="16">
                  <a:moveTo>
                    <a:pt x="1" y="16"/>
                  </a:moveTo>
                  <a:lnTo>
                    <a:pt x="1" y="16"/>
                  </a:lnTo>
                  <a:lnTo>
                    <a:pt x="16" y="11"/>
                  </a:lnTo>
                  <a:lnTo>
                    <a:pt x="29" y="9"/>
                  </a:lnTo>
                  <a:lnTo>
                    <a:pt x="46" y="9"/>
                  </a:lnTo>
                  <a:lnTo>
                    <a:pt x="65" y="7"/>
                  </a:lnTo>
                  <a:lnTo>
                    <a:pt x="65" y="0"/>
                  </a:lnTo>
                  <a:lnTo>
                    <a:pt x="46" y="2"/>
                  </a:lnTo>
                  <a:lnTo>
                    <a:pt x="29" y="4"/>
                  </a:lnTo>
                  <a:lnTo>
                    <a:pt x="16" y="7"/>
                  </a:lnTo>
                  <a:lnTo>
                    <a:pt x="0" y="9"/>
                  </a:lnTo>
                  <a:lnTo>
                    <a:pt x="0" y="9"/>
                  </a:lnTo>
                  <a:lnTo>
                    <a:pt x="1" y="16"/>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96" name="Freeform 72"/>
            <p:cNvSpPr>
              <a:spLocks/>
            </p:cNvSpPr>
            <p:nvPr/>
          </p:nvSpPr>
          <p:spPr bwMode="auto">
            <a:xfrm>
              <a:off x="246" y="505"/>
              <a:ext cx="42" cy="23"/>
            </a:xfrm>
            <a:custGeom>
              <a:avLst/>
              <a:gdLst/>
              <a:ahLst/>
              <a:cxnLst>
                <a:cxn ang="0">
                  <a:pos x="1" y="22"/>
                </a:cxn>
                <a:cxn ang="0">
                  <a:pos x="1" y="22"/>
                </a:cxn>
                <a:cxn ang="0">
                  <a:pos x="9" y="18"/>
                </a:cxn>
                <a:cxn ang="0">
                  <a:pos x="18" y="14"/>
                </a:cxn>
                <a:cxn ang="0">
                  <a:pos x="26" y="9"/>
                </a:cxn>
                <a:cxn ang="0">
                  <a:pos x="42" y="7"/>
                </a:cxn>
                <a:cxn ang="0">
                  <a:pos x="41" y="0"/>
                </a:cxn>
                <a:cxn ang="0">
                  <a:pos x="26" y="5"/>
                </a:cxn>
                <a:cxn ang="0">
                  <a:pos x="14" y="9"/>
                </a:cxn>
                <a:cxn ang="0">
                  <a:pos x="6" y="13"/>
                </a:cxn>
                <a:cxn ang="0">
                  <a:pos x="0" y="18"/>
                </a:cxn>
                <a:cxn ang="0">
                  <a:pos x="0" y="18"/>
                </a:cxn>
                <a:cxn ang="0">
                  <a:pos x="1" y="22"/>
                </a:cxn>
              </a:cxnLst>
              <a:rect l="0" t="0" r="r" b="b"/>
              <a:pathLst>
                <a:path w="42" h="22">
                  <a:moveTo>
                    <a:pt x="1" y="22"/>
                  </a:moveTo>
                  <a:lnTo>
                    <a:pt x="1" y="22"/>
                  </a:lnTo>
                  <a:lnTo>
                    <a:pt x="9" y="18"/>
                  </a:lnTo>
                  <a:lnTo>
                    <a:pt x="18" y="14"/>
                  </a:lnTo>
                  <a:lnTo>
                    <a:pt x="26" y="9"/>
                  </a:lnTo>
                  <a:lnTo>
                    <a:pt x="42" y="7"/>
                  </a:lnTo>
                  <a:lnTo>
                    <a:pt x="41" y="0"/>
                  </a:lnTo>
                  <a:lnTo>
                    <a:pt x="26" y="5"/>
                  </a:lnTo>
                  <a:lnTo>
                    <a:pt x="14" y="9"/>
                  </a:lnTo>
                  <a:lnTo>
                    <a:pt x="6" y="13"/>
                  </a:lnTo>
                  <a:lnTo>
                    <a:pt x="0" y="18"/>
                  </a:lnTo>
                  <a:lnTo>
                    <a:pt x="0" y="18"/>
                  </a:lnTo>
                  <a:lnTo>
                    <a:pt x="1" y="22"/>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97" name="Freeform 73"/>
            <p:cNvSpPr>
              <a:spLocks/>
            </p:cNvSpPr>
            <p:nvPr/>
          </p:nvSpPr>
          <p:spPr bwMode="auto">
            <a:xfrm>
              <a:off x="226" y="524"/>
              <a:ext cx="21" cy="13"/>
            </a:xfrm>
            <a:custGeom>
              <a:avLst/>
              <a:gdLst/>
              <a:ahLst/>
              <a:cxnLst>
                <a:cxn ang="0">
                  <a:pos x="0" y="11"/>
                </a:cxn>
                <a:cxn ang="0">
                  <a:pos x="0" y="11"/>
                </a:cxn>
                <a:cxn ang="0">
                  <a:pos x="3" y="14"/>
                </a:cxn>
                <a:cxn ang="0">
                  <a:pos x="10" y="11"/>
                </a:cxn>
                <a:cxn ang="0">
                  <a:pos x="16" y="9"/>
                </a:cxn>
                <a:cxn ang="0">
                  <a:pos x="21" y="4"/>
                </a:cxn>
                <a:cxn ang="0">
                  <a:pos x="20" y="0"/>
                </a:cxn>
                <a:cxn ang="0">
                  <a:pos x="13" y="2"/>
                </a:cxn>
                <a:cxn ang="0">
                  <a:pos x="8" y="7"/>
                </a:cxn>
                <a:cxn ang="0">
                  <a:pos x="2" y="9"/>
                </a:cxn>
                <a:cxn ang="0">
                  <a:pos x="3" y="11"/>
                </a:cxn>
                <a:cxn ang="0">
                  <a:pos x="3" y="11"/>
                </a:cxn>
                <a:cxn ang="0">
                  <a:pos x="0" y="11"/>
                </a:cxn>
              </a:cxnLst>
              <a:rect l="0" t="0" r="r" b="b"/>
              <a:pathLst>
                <a:path w="21" h="14">
                  <a:moveTo>
                    <a:pt x="0" y="11"/>
                  </a:moveTo>
                  <a:lnTo>
                    <a:pt x="0" y="11"/>
                  </a:lnTo>
                  <a:lnTo>
                    <a:pt x="3" y="14"/>
                  </a:lnTo>
                  <a:lnTo>
                    <a:pt x="10" y="11"/>
                  </a:lnTo>
                  <a:lnTo>
                    <a:pt x="16" y="9"/>
                  </a:lnTo>
                  <a:lnTo>
                    <a:pt x="21" y="4"/>
                  </a:lnTo>
                  <a:lnTo>
                    <a:pt x="20" y="0"/>
                  </a:lnTo>
                  <a:lnTo>
                    <a:pt x="13" y="2"/>
                  </a:lnTo>
                  <a:lnTo>
                    <a:pt x="8" y="7"/>
                  </a:lnTo>
                  <a:lnTo>
                    <a:pt x="2" y="9"/>
                  </a:lnTo>
                  <a:lnTo>
                    <a:pt x="3" y="11"/>
                  </a:lnTo>
                  <a:lnTo>
                    <a:pt x="3" y="11"/>
                  </a:lnTo>
                  <a:lnTo>
                    <a:pt x="0" y="11"/>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98" name="Freeform 74"/>
            <p:cNvSpPr>
              <a:spLocks/>
            </p:cNvSpPr>
            <p:nvPr/>
          </p:nvSpPr>
          <p:spPr bwMode="auto">
            <a:xfrm>
              <a:off x="226" y="414"/>
              <a:ext cx="5" cy="119"/>
            </a:xfrm>
            <a:custGeom>
              <a:avLst/>
              <a:gdLst/>
              <a:ahLst/>
              <a:cxnLst>
                <a:cxn ang="0">
                  <a:pos x="5" y="0"/>
                </a:cxn>
                <a:cxn ang="0">
                  <a:pos x="0" y="0"/>
                </a:cxn>
                <a:cxn ang="0">
                  <a:pos x="0" y="119"/>
                </a:cxn>
                <a:cxn ang="0">
                  <a:pos x="3" y="119"/>
                </a:cxn>
                <a:cxn ang="0">
                  <a:pos x="5" y="0"/>
                </a:cxn>
                <a:cxn ang="0">
                  <a:pos x="5" y="0"/>
                </a:cxn>
              </a:cxnLst>
              <a:rect l="0" t="0" r="r" b="b"/>
              <a:pathLst>
                <a:path w="5" h="119">
                  <a:moveTo>
                    <a:pt x="5" y="0"/>
                  </a:moveTo>
                  <a:lnTo>
                    <a:pt x="0" y="0"/>
                  </a:lnTo>
                  <a:lnTo>
                    <a:pt x="0" y="119"/>
                  </a:lnTo>
                  <a:lnTo>
                    <a:pt x="3" y="119"/>
                  </a:lnTo>
                  <a:lnTo>
                    <a:pt x="5" y="0"/>
                  </a:lnTo>
                  <a:lnTo>
                    <a:pt x="5"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099" name="Freeform 75"/>
            <p:cNvSpPr>
              <a:spLocks/>
            </p:cNvSpPr>
            <p:nvPr/>
          </p:nvSpPr>
          <p:spPr bwMode="auto">
            <a:xfrm>
              <a:off x="226" y="414"/>
              <a:ext cx="21" cy="19"/>
            </a:xfrm>
            <a:custGeom>
              <a:avLst/>
              <a:gdLst/>
              <a:ahLst/>
              <a:cxnLst>
                <a:cxn ang="0">
                  <a:pos x="20" y="11"/>
                </a:cxn>
                <a:cxn ang="0">
                  <a:pos x="20" y="11"/>
                </a:cxn>
                <a:cxn ang="0">
                  <a:pos x="7" y="2"/>
                </a:cxn>
                <a:cxn ang="0">
                  <a:pos x="5" y="0"/>
                </a:cxn>
                <a:cxn ang="0">
                  <a:pos x="0" y="2"/>
                </a:cxn>
                <a:cxn ang="0">
                  <a:pos x="3" y="7"/>
                </a:cxn>
                <a:cxn ang="0">
                  <a:pos x="20" y="18"/>
                </a:cxn>
                <a:cxn ang="0">
                  <a:pos x="20" y="18"/>
                </a:cxn>
                <a:cxn ang="0">
                  <a:pos x="20" y="11"/>
                </a:cxn>
              </a:cxnLst>
              <a:rect l="0" t="0" r="r" b="b"/>
              <a:pathLst>
                <a:path w="20" h="18">
                  <a:moveTo>
                    <a:pt x="20" y="11"/>
                  </a:moveTo>
                  <a:lnTo>
                    <a:pt x="20" y="11"/>
                  </a:lnTo>
                  <a:lnTo>
                    <a:pt x="7" y="2"/>
                  </a:lnTo>
                  <a:lnTo>
                    <a:pt x="5" y="0"/>
                  </a:lnTo>
                  <a:lnTo>
                    <a:pt x="0" y="2"/>
                  </a:lnTo>
                  <a:lnTo>
                    <a:pt x="3" y="7"/>
                  </a:lnTo>
                  <a:lnTo>
                    <a:pt x="20" y="18"/>
                  </a:lnTo>
                  <a:lnTo>
                    <a:pt x="20" y="18"/>
                  </a:lnTo>
                  <a:lnTo>
                    <a:pt x="20" y="11"/>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100" name="Freeform 76"/>
            <p:cNvSpPr>
              <a:spLocks/>
            </p:cNvSpPr>
            <p:nvPr/>
          </p:nvSpPr>
          <p:spPr bwMode="auto">
            <a:xfrm>
              <a:off x="246" y="426"/>
              <a:ext cx="36" cy="23"/>
            </a:xfrm>
            <a:custGeom>
              <a:avLst/>
              <a:gdLst/>
              <a:ahLst/>
              <a:cxnLst>
                <a:cxn ang="0">
                  <a:pos x="36" y="19"/>
                </a:cxn>
                <a:cxn ang="0">
                  <a:pos x="36" y="19"/>
                </a:cxn>
                <a:cxn ang="0">
                  <a:pos x="19" y="10"/>
                </a:cxn>
                <a:cxn ang="0">
                  <a:pos x="0" y="0"/>
                </a:cxn>
                <a:cxn ang="0">
                  <a:pos x="0" y="7"/>
                </a:cxn>
                <a:cxn ang="0">
                  <a:pos x="18" y="18"/>
                </a:cxn>
                <a:cxn ang="0">
                  <a:pos x="34" y="23"/>
                </a:cxn>
                <a:cxn ang="0">
                  <a:pos x="34" y="23"/>
                </a:cxn>
                <a:cxn ang="0">
                  <a:pos x="36" y="19"/>
                </a:cxn>
              </a:cxnLst>
              <a:rect l="0" t="0" r="r" b="b"/>
              <a:pathLst>
                <a:path w="36" h="23">
                  <a:moveTo>
                    <a:pt x="36" y="19"/>
                  </a:moveTo>
                  <a:lnTo>
                    <a:pt x="36" y="19"/>
                  </a:lnTo>
                  <a:lnTo>
                    <a:pt x="19" y="10"/>
                  </a:lnTo>
                  <a:lnTo>
                    <a:pt x="0" y="0"/>
                  </a:lnTo>
                  <a:lnTo>
                    <a:pt x="0" y="7"/>
                  </a:lnTo>
                  <a:lnTo>
                    <a:pt x="18" y="18"/>
                  </a:lnTo>
                  <a:lnTo>
                    <a:pt x="34" y="23"/>
                  </a:lnTo>
                  <a:lnTo>
                    <a:pt x="34" y="23"/>
                  </a:lnTo>
                  <a:lnTo>
                    <a:pt x="36" y="19"/>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101" name="Freeform 77"/>
            <p:cNvSpPr>
              <a:spLocks/>
            </p:cNvSpPr>
            <p:nvPr/>
          </p:nvSpPr>
          <p:spPr bwMode="auto">
            <a:xfrm>
              <a:off x="279" y="444"/>
              <a:ext cx="31" cy="13"/>
            </a:xfrm>
            <a:custGeom>
              <a:avLst/>
              <a:gdLst/>
              <a:ahLst/>
              <a:cxnLst>
                <a:cxn ang="0">
                  <a:pos x="30" y="8"/>
                </a:cxn>
                <a:cxn ang="0">
                  <a:pos x="30" y="8"/>
                </a:cxn>
                <a:cxn ang="0">
                  <a:pos x="15" y="4"/>
                </a:cxn>
                <a:cxn ang="0">
                  <a:pos x="2" y="0"/>
                </a:cxn>
                <a:cxn ang="0">
                  <a:pos x="0" y="4"/>
                </a:cxn>
                <a:cxn ang="0">
                  <a:pos x="13" y="9"/>
                </a:cxn>
                <a:cxn ang="0">
                  <a:pos x="28" y="13"/>
                </a:cxn>
                <a:cxn ang="0">
                  <a:pos x="28" y="13"/>
                </a:cxn>
                <a:cxn ang="0">
                  <a:pos x="30" y="8"/>
                </a:cxn>
              </a:cxnLst>
              <a:rect l="0" t="0" r="r" b="b"/>
              <a:pathLst>
                <a:path w="30" h="13">
                  <a:moveTo>
                    <a:pt x="30" y="8"/>
                  </a:moveTo>
                  <a:lnTo>
                    <a:pt x="30" y="8"/>
                  </a:lnTo>
                  <a:lnTo>
                    <a:pt x="15" y="4"/>
                  </a:lnTo>
                  <a:lnTo>
                    <a:pt x="2" y="0"/>
                  </a:lnTo>
                  <a:lnTo>
                    <a:pt x="0" y="4"/>
                  </a:lnTo>
                  <a:lnTo>
                    <a:pt x="13" y="9"/>
                  </a:lnTo>
                  <a:lnTo>
                    <a:pt x="28" y="13"/>
                  </a:lnTo>
                  <a:lnTo>
                    <a:pt x="28" y="13"/>
                  </a:lnTo>
                  <a:lnTo>
                    <a:pt x="30" y="8"/>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102" name="Freeform 78"/>
            <p:cNvSpPr>
              <a:spLocks/>
            </p:cNvSpPr>
            <p:nvPr/>
          </p:nvSpPr>
          <p:spPr bwMode="auto">
            <a:xfrm>
              <a:off x="309" y="454"/>
              <a:ext cx="40" cy="8"/>
            </a:xfrm>
            <a:custGeom>
              <a:avLst/>
              <a:gdLst/>
              <a:ahLst/>
              <a:cxnLst>
                <a:cxn ang="0">
                  <a:pos x="41" y="1"/>
                </a:cxn>
                <a:cxn ang="0">
                  <a:pos x="41" y="1"/>
                </a:cxn>
                <a:cxn ang="0">
                  <a:pos x="21" y="1"/>
                </a:cxn>
                <a:cxn ang="0">
                  <a:pos x="2" y="0"/>
                </a:cxn>
                <a:cxn ang="0">
                  <a:pos x="0" y="5"/>
                </a:cxn>
                <a:cxn ang="0">
                  <a:pos x="20" y="9"/>
                </a:cxn>
                <a:cxn ang="0">
                  <a:pos x="41" y="9"/>
                </a:cxn>
                <a:cxn ang="0">
                  <a:pos x="41" y="9"/>
                </a:cxn>
                <a:cxn ang="0">
                  <a:pos x="41" y="1"/>
                </a:cxn>
              </a:cxnLst>
              <a:rect l="0" t="0" r="r" b="b"/>
              <a:pathLst>
                <a:path w="41" h="9">
                  <a:moveTo>
                    <a:pt x="41" y="1"/>
                  </a:moveTo>
                  <a:lnTo>
                    <a:pt x="41" y="1"/>
                  </a:lnTo>
                  <a:lnTo>
                    <a:pt x="21" y="1"/>
                  </a:lnTo>
                  <a:lnTo>
                    <a:pt x="2" y="0"/>
                  </a:lnTo>
                  <a:lnTo>
                    <a:pt x="0" y="5"/>
                  </a:lnTo>
                  <a:lnTo>
                    <a:pt x="20" y="9"/>
                  </a:lnTo>
                  <a:lnTo>
                    <a:pt x="41" y="9"/>
                  </a:lnTo>
                  <a:lnTo>
                    <a:pt x="41" y="9"/>
                  </a:lnTo>
                  <a:lnTo>
                    <a:pt x="41" y="1"/>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103" name="Freeform 79"/>
            <p:cNvSpPr>
              <a:spLocks/>
            </p:cNvSpPr>
            <p:nvPr/>
          </p:nvSpPr>
          <p:spPr bwMode="auto">
            <a:xfrm>
              <a:off x="349" y="448"/>
              <a:ext cx="40" cy="13"/>
            </a:xfrm>
            <a:custGeom>
              <a:avLst/>
              <a:gdLst/>
              <a:ahLst/>
              <a:cxnLst>
                <a:cxn ang="0">
                  <a:pos x="36" y="0"/>
                </a:cxn>
                <a:cxn ang="0">
                  <a:pos x="36" y="0"/>
                </a:cxn>
                <a:cxn ang="0">
                  <a:pos x="28" y="5"/>
                </a:cxn>
                <a:cxn ang="0">
                  <a:pos x="20" y="7"/>
                </a:cxn>
                <a:cxn ang="0">
                  <a:pos x="10" y="7"/>
                </a:cxn>
                <a:cxn ang="0">
                  <a:pos x="0" y="5"/>
                </a:cxn>
                <a:cxn ang="0">
                  <a:pos x="0" y="13"/>
                </a:cxn>
                <a:cxn ang="0">
                  <a:pos x="10" y="13"/>
                </a:cxn>
                <a:cxn ang="0">
                  <a:pos x="20" y="13"/>
                </a:cxn>
                <a:cxn ang="0">
                  <a:pos x="29" y="11"/>
                </a:cxn>
                <a:cxn ang="0">
                  <a:pos x="39" y="5"/>
                </a:cxn>
                <a:cxn ang="0">
                  <a:pos x="39" y="5"/>
                </a:cxn>
                <a:cxn ang="0">
                  <a:pos x="36" y="0"/>
                </a:cxn>
              </a:cxnLst>
              <a:rect l="0" t="0" r="r" b="b"/>
              <a:pathLst>
                <a:path w="39" h="13">
                  <a:moveTo>
                    <a:pt x="36" y="0"/>
                  </a:moveTo>
                  <a:lnTo>
                    <a:pt x="36" y="0"/>
                  </a:lnTo>
                  <a:lnTo>
                    <a:pt x="28" y="5"/>
                  </a:lnTo>
                  <a:lnTo>
                    <a:pt x="20" y="7"/>
                  </a:lnTo>
                  <a:lnTo>
                    <a:pt x="10" y="7"/>
                  </a:lnTo>
                  <a:lnTo>
                    <a:pt x="0" y="5"/>
                  </a:lnTo>
                  <a:lnTo>
                    <a:pt x="0" y="13"/>
                  </a:lnTo>
                  <a:lnTo>
                    <a:pt x="10" y="13"/>
                  </a:lnTo>
                  <a:lnTo>
                    <a:pt x="20" y="13"/>
                  </a:lnTo>
                  <a:lnTo>
                    <a:pt x="29" y="11"/>
                  </a:lnTo>
                  <a:lnTo>
                    <a:pt x="39" y="5"/>
                  </a:lnTo>
                  <a:lnTo>
                    <a:pt x="39" y="5"/>
                  </a:lnTo>
                  <a:lnTo>
                    <a:pt x="36"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104" name="Freeform 80"/>
            <p:cNvSpPr>
              <a:spLocks/>
            </p:cNvSpPr>
            <p:nvPr/>
          </p:nvSpPr>
          <p:spPr bwMode="auto">
            <a:xfrm>
              <a:off x="385" y="446"/>
              <a:ext cx="10" cy="21"/>
            </a:xfrm>
            <a:custGeom>
              <a:avLst/>
              <a:gdLst/>
              <a:ahLst/>
              <a:cxnLst>
                <a:cxn ang="0">
                  <a:pos x="2" y="7"/>
                </a:cxn>
                <a:cxn ang="0">
                  <a:pos x="2" y="7"/>
                </a:cxn>
                <a:cxn ang="0">
                  <a:pos x="2" y="16"/>
                </a:cxn>
                <a:cxn ang="0">
                  <a:pos x="3" y="20"/>
                </a:cxn>
                <a:cxn ang="0">
                  <a:pos x="8" y="18"/>
                </a:cxn>
                <a:cxn ang="0">
                  <a:pos x="8" y="15"/>
                </a:cxn>
                <a:cxn ang="0">
                  <a:pos x="10" y="9"/>
                </a:cxn>
                <a:cxn ang="0">
                  <a:pos x="8" y="6"/>
                </a:cxn>
                <a:cxn ang="0">
                  <a:pos x="7" y="4"/>
                </a:cxn>
                <a:cxn ang="0">
                  <a:pos x="3" y="0"/>
                </a:cxn>
                <a:cxn ang="0">
                  <a:pos x="2" y="2"/>
                </a:cxn>
                <a:cxn ang="0">
                  <a:pos x="0" y="2"/>
                </a:cxn>
                <a:cxn ang="0">
                  <a:pos x="3" y="7"/>
                </a:cxn>
                <a:cxn ang="0">
                  <a:pos x="3" y="7"/>
                </a:cxn>
                <a:cxn ang="0">
                  <a:pos x="3" y="7"/>
                </a:cxn>
                <a:cxn ang="0">
                  <a:pos x="3" y="7"/>
                </a:cxn>
                <a:cxn ang="0">
                  <a:pos x="3" y="7"/>
                </a:cxn>
                <a:cxn ang="0">
                  <a:pos x="3" y="9"/>
                </a:cxn>
                <a:cxn ang="0">
                  <a:pos x="3" y="15"/>
                </a:cxn>
                <a:cxn ang="0">
                  <a:pos x="3" y="16"/>
                </a:cxn>
                <a:cxn ang="0">
                  <a:pos x="7" y="18"/>
                </a:cxn>
                <a:cxn ang="0">
                  <a:pos x="7" y="15"/>
                </a:cxn>
                <a:cxn ang="0">
                  <a:pos x="7" y="7"/>
                </a:cxn>
                <a:cxn ang="0">
                  <a:pos x="7" y="7"/>
                </a:cxn>
                <a:cxn ang="0">
                  <a:pos x="2" y="7"/>
                </a:cxn>
              </a:cxnLst>
              <a:rect l="0" t="0" r="r" b="b"/>
              <a:pathLst>
                <a:path w="10" h="20">
                  <a:moveTo>
                    <a:pt x="2" y="7"/>
                  </a:moveTo>
                  <a:lnTo>
                    <a:pt x="2" y="7"/>
                  </a:lnTo>
                  <a:lnTo>
                    <a:pt x="2" y="16"/>
                  </a:lnTo>
                  <a:lnTo>
                    <a:pt x="3" y="20"/>
                  </a:lnTo>
                  <a:lnTo>
                    <a:pt x="8" y="18"/>
                  </a:lnTo>
                  <a:lnTo>
                    <a:pt x="8" y="15"/>
                  </a:lnTo>
                  <a:lnTo>
                    <a:pt x="10" y="9"/>
                  </a:lnTo>
                  <a:lnTo>
                    <a:pt x="8" y="6"/>
                  </a:lnTo>
                  <a:lnTo>
                    <a:pt x="7" y="4"/>
                  </a:lnTo>
                  <a:lnTo>
                    <a:pt x="3" y="0"/>
                  </a:lnTo>
                  <a:lnTo>
                    <a:pt x="2" y="2"/>
                  </a:lnTo>
                  <a:lnTo>
                    <a:pt x="0" y="2"/>
                  </a:lnTo>
                  <a:lnTo>
                    <a:pt x="3" y="7"/>
                  </a:lnTo>
                  <a:lnTo>
                    <a:pt x="3" y="7"/>
                  </a:lnTo>
                  <a:lnTo>
                    <a:pt x="3" y="7"/>
                  </a:lnTo>
                  <a:lnTo>
                    <a:pt x="3" y="7"/>
                  </a:lnTo>
                  <a:lnTo>
                    <a:pt x="3" y="7"/>
                  </a:lnTo>
                  <a:lnTo>
                    <a:pt x="3" y="9"/>
                  </a:lnTo>
                  <a:lnTo>
                    <a:pt x="3" y="15"/>
                  </a:lnTo>
                  <a:lnTo>
                    <a:pt x="3" y="16"/>
                  </a:lnTo>
                  <a:lnTo>
                    <a:pt x="7" y="18"/>
                  </a:lnTo>
                  <a:lnTo>
                    <a:pt x="7" y="15"/>
                  </a:lnTo>
                  <a:lnTo>
                    <a:pt x="7" y="7"/>
                  </a:lnTo>
                  <a:lnTo>
                    <a:pt x="7" y="7"/>
                  </a:lnTo>
                  <a:lnTo>
                    <a:pt x="2" y="7"/>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105" name="Freeform 81"/>
            <p:cNvSpPr>
              <a:spLocks/>
            </p:cNvSpPr>
            <p:nvPr/>
          </p:nvSpPr>
          <p:spPr bwMode="auto">
            <a:xfrm>
              <a:off x="383" y="395"/>
              <a:ext cx="9" cy="59"/>
            </a:xfrm>
            <a:custGeom>
              <a:avLst/>
              <a:gdLst/>
              <a:ahLst/>
              <a:cxnLst>
                <a:cxn ang="0">
                  <a:pos x="0" y="0"/>
                </a:cxn>
                <a:cxn ang="0">
                  <a:pos x="0" y="0"/>
                </a:cxn>
                <a:cxn ang="0">
                  <a:pos x="4" y="20"/>
                </a:cxn>
                <a:cxn ang="0">
                  <a:pos x="4" y="31"/>
                </a:cxn>
                <a:cxn ang="0">
                  <a:pos x="4" y="40"/>
                </a:cxn>
                <a:cxn ang="0">
                  <a:pos x="4" y="59"/>
                </a:cxn>
                <a:cxn ang="0">
                  <a:pos x="9" y="59"/>
                </a:cxn>
                <a:cxn ang="0">
                  <a:pos x="9" y="40"/>
                </a:cxn>
                <a:cxn ang="0">
                  <a:pos x="9" y="31"/>
                </a:cxn>
                <a:cxn ang="0">
                  <a:pos x="9" y="20"/>
                </a:cxn>
                <a:cxn ang="0">
                  <a:pos x="5" y="0"/>
                </a:cxn>
                <a:cxn ang="0">
                  <a:pos x="5" y="0"/>
                </a:cxn>
                <a:cxn ang="0">
                  <a:pos x="0" y="0"/>
                </a:cxn>
              </a:cxnLst>
              <a:rect l="0" t="0" r="r" b="b"/>
              <a:pathLst>
                <a:path w="9" h="59">
                  <a:moveTo>
                    <a:pt x="0" y="0"/>
                  </a:moveTo>
                  <a:lnTo>
                    <a:pt x="0" y="0"/>
                  </a:lnTo>
                  <a:lnTo>
                    <a:pt x="4" y="20"/>
                  </a:lnTo>
                  <a:lnTo>
                    <a:pt x="4" y="31"/>
                  </a:lnTo>
                  <a:lnTo>
                    <a:pt x="4" y="40"/>
                  </a:lnTo>
                  <a:lnTo>
                    <a:pt x="4" y="59"/>
                  </a:lnTo>
                  <a:lnTo>
                    <a:pt x="9" y="59"/>
                  </a:lnTo>
                  <a:lnTo>
                    <a:pt x="9" y="40"/>
                  </a:lnTo>
                  <a:lnTo>
                    <a:pt x="9" y="31"/>
                  </a:lnTo>
                  <a:lnTo>
                    <a:pt x="9" y="20"/>
                  </a:lnTo>
                  <a:lnTo>
                    <a:pt x="5" y="0"/>
                  </a:lnTo>
                  <a:lnTo>
                    <a:pt x="5" y="0"/>
                  </a:lnTo>
                  <a:lnTo>
                    <a:pt x="0"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106" name="Freeform 82"/>
            <p:cNvSpPr>
              <a:spLocks/>
            </p:cNvSpPr>
            <p:nvPr/>
          </p:nvSpPr>
          <p:spPr bwMode="auto">
            <a:xfrm>
              <a:off x="375" y="331"/>
              <a:ext cx="14" cy="64"/>
            </a:xfrm>
            <a:custGeom>
              <a:avLst/>
              <a:gdLst/>
              <a:ahLst/>
              <a:cxnLst>
                <a:cxn ang="0">
                  <a:pos x="0" y="0"/>
                </a:cxn>
                <a:cxn ang="0">
                  <a:pos x="0" y="0"/>
                </a:cxn>
                <a:cxn ang="0">
                  <a:pos x="2" y="14"/>
                </a:cxn>
                <a:cxn ang="0">
                  <a:pos x="3" y="25"/>
                </a:cxn>
                <a:cxn ang="0">
                  <a:pos x="5" y="39"/>
                </a:cxn>
                <a:cxn ang="0">
                  <a:pos x="8" y="63"/>
                </a:cxn>
                <a:cxn ang="0">
                  <a:pos x="13" y="63"/>
                </a:cxn>
                <a:cxn ang="0">
                  <a:pos x="12" y="38"/>
                </a:cxn>
                <a:cxn ang="0">
                  <a:pos x="8" y="25"/>
                </a:cxn>
                <a:cxn ang="0">
                  <a:pos x="7" y="12"/>
                </a:cxn>
                <a:cxn ang="0">
                  <a:pos x="5" y="0"/>
                </a:cxn>
                <a:cxn ang="0">
                  <a:pos x="5" y="0"/>
                </a:cxn>
                <a:cxn ang="0">
                  <a:pos x="0" y="0"/>
                </a:cxn>
              </a:cxnLst>
              <a:rect l="0" t="0" r="r" b="b"/>
              <a:pathLst>
                <a:path w="13" h="63">
                  <a:moveTo>
                    <a:pt x="0" y="0"/>
                  </a:moveTo>
                  <a:lnTo>
                    <a:pt x="0" y="0"/>
                  </a:lnTo>
                  <a:lnTo>
                    <a:pt x="2" y="14"/>
                  </a:lnTo>
                  <a:lnTo>
                    <a:pt x="3" y="25"/>
                  </a:lnTo>
                  <a:lnTo>
                    <a:pt x="5" y="39"/>
                  </a:lnTo>
                  <a:lnTo>
                    <a:pt x="8" y="63"/>
                  </a:lnTo>
                  <a:lnTo>
                    <a:pt x="13" y="63"/>
                  </a:lnTo>
                  <a:lnTo>
                    <a:pt x="12" y="38"/>
                  </a:lnTo>
                  <a:lnTo>
                    <a:pt x="8" y="25"/>
                  </a:lnTo>
                  <a:lnTo>
                    <a:pt x="7" y="12"/>
                  </a:lnTo>
                  <a:lnTo>
                    <a:pt x="5" y="0"/>
                  </a:lnTo>
                  <a:lnTo>
                    <a:pt x="5" y="0"/>
                  </a:lnTo>
                  <a:lnTo>
                    <a:pt x="0"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107" name="Freeform 83"/>
            <p:cNvSpPr>
              <a:spLocks/>
            </p:cNvSpPr>
            <p:nvPr/>
          </p:nvSpPr>
          <p:spPr bwMode="auto">
            <a:xfrm>
              <a:off x="363" y="284"/>
              <a:ext cx="17" cy="47"/>
            </a:xfrm>
            <a:custGeom>
              <a:avLst/>
              <a:gdLst/>
              <a:ahLst/>
              <a:cxnLst>
                <a:cxn ang="0">
                  <a:pos x="0" y="2"/>
                </a:cxn>
                <a:cxn ang="0">
                  <a:pos x="0" y="2"/>
                </a:cxn>
                <a:cxn ang="0">
                  <a:pos x="5" y="14"/>
                </a:cxn>
                <a:cxn ang="0">
                  <a:pos x="8" y="25"/>
                </a:cxn>
                <a:cxn ang="0">
                  <a:pos x="12" y="36"/>
                </a:cxn>
                <a:cxn ang="0">
                  <a:pos x="13" y="49"/>
                </a:cxn>
                <a:cxn ang="0">
                  <a:pos x="18" y="49"/>
                </a:cxn>
                <a:cxn ang="0">
                  <a:pos x="16" y="34"/>
                </a:cxn>
                <a:cxn ang="0">
                  <a:pos x="13" y="23"/>
                </a:cxn>
                <a:cxn ang="0">
                  <a:pos x="10" y="14"/>
                </a:cxn>
                <a:cxn ang="0">
                  <a:pos x="5" y="0"/>
                </a:cxn>
                <a:cxn ang="0">
                  <a:pos x="5" y="0"/>
                </a:cxn>
                <a:cxn ang="0">
                  <a:pos x="0" y="2"/>
                </a:cxn>
              </a:cxnLst>
              <a:rect l="0" t="0" r="r" b="b"/>
              <a:pathLst>
                <a:path w="18" h="49">
                  <a:moveTo>
                    <a:pt x="0" y="2"/>
                  </a:moveTo>
                  <a:lnTo>
                    <a:pt x="0" y="2"/>
                  </a:lnTo>
                  <a:lnTo>
                    <a:pt x="5" y="14"/>
                  </a:lnTo>
                  <a:lnTo>
                    <a:pt x="8" y="25"/>
                  </a:lnTo>
                  <a:lnTo>
                    <a:pt x="12" y="36"/>
                  </a:lnTo>
                  <a:lnTo>
                    <a:pt x="13" y="49"/>
                  </a:lnTo>
                  <a:lnTo>
                    <a:pt x="18" y="49"/>
                  </a:lnTo>
                  <a:lnTo>
                    <a:pt x="16" y="34"/>
                  </a:lnTo>
                  <a:lnTo>
                    <a:pt x="13" y="23"/>
                  </a:lnTo>
                  <a:lnTo>
                    <a:pt x="10" y="14"/>
                  </a:lnTo>
                  <a:lnTo>
                    <a:pt x="5" y="0"/>
                  </a:lnTo>
                  <a:lnTo>
                    <a:pt x="5" y="0"/>
                  </a:lnTo>
                  <a:lnTo>
                    <a:pt x="0" y="2"/>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108" name="Freeform 84"/>
            <p:cNvSpPr>
              <a:spLocks/>
            </p:cNvSpPr>
            <p:nvPr/>
          </p:nvSpPr>
          <p:spPr bwMode="auto">
            <a:xfrm>
              <a:off x="342" y="248"/>
              <a:ext cx="26" cy="38"/>
            </a:xfrm>
            <a:custGeom>
              <a:avLst/>
              <a:gdLst/>
              <a:ahLst/>
              <a:cxnLst>
                <a:cxn ang="0">
                  <a:pos x="0" y="0"/>
                </a:cxn>
                <a:cxn ang="0">
                  <a:pos x="0" y="5"/>
                </a:cxn>
                <a:cxn ang="0">
                  <a:pos x="2" y="9"/>
                </a:cxn>
                <a:cxn ang="0">
                  <a:pos x="10" y="18"/>
                </a:cxn>
                <a:cxn ang="0">
                  <a:pos x="17" y="29"/>
                </a:cxn>
                <a:cxn ang="0">
                  <a:pos x="20" y="38"/>
                </a:cxn>
                <a:cxn ang="0">
                  <a:pos x="25" y="36"/>
                </a:cxn>
                <a:cxn ang="0">
                  <a:pos x="20" y="25"/>
                </a:cxn>
                <a:cxn ang="0">
                  <a:pos x="14" y="14"/>
                </a:cxn>
                <a:cxn ang="0">
                  <a:pos x="7" y="3"/>
                </a:cxn>
                <a:cxn ang="0">
                  <a:pos x="0" y="0"/>
                </a:cxn>
                <a:cxn ang="0">
                  <a:pos x="0" y="5"/>
                </a:cxn>
                <a:cxn ang="0">
                  <a:pos x="0" y="0"/>
                </a:cxn>
              </a:cxnLst>
              <a:rect l="0" t="0" r="r" b="b"/>
              <a:pathLst>
                <a:path w="25" h="38">
                  <a:moveTo>
                    <a:pt x="0" y="0"/>
                  </a:moveTo>
                  <a:lnTo>
                    <a:pt x="0" y="5"/>
                  </a:lnTo>
                  <a:lnTo>
                    <a:pt x="2" y="9"/>
                  </a:lnTo>
                  <a:lnTo>
                    <a:pt x="10" y="18"/>
                  </a:lnTo>
                  <a:lnTo>
                    <a:pt x="17" y="29"/>
                  </a:lnTo>
                  <a:lnTo>
                    <a:pt x="20" y="38"/>
                  </a:lnTo>
                  <a:lnTo>
                    <a:pt x="25" y="36"/>
                  </a:lnTo>
                  <a:lnTo>
                    <a:pt x="20" y="25"/>
                  </a:lnTo>
                  <a:lnTo>
                    <a:pt x="14" y="14"/>
                  </a:lnTo>
                  <a:lnTo>
                    <a:pt x="7" y="3"/>
                  </a:lnTo>
                  <a:lnTo>
                    <a:pt x="0" y="0"/>
                  </a:lnTo>
                  <a:lnTo>
                    <a:pt x="0" y="5"/>
                  </a:lnTo>
                  <a:lnTo>
                    <a:pt x="0" y="0"/>
                  </a:lnTo>
                  <a:close/>
                </a:path>
              </a:pathLst>
            </a:custGeom>
            <a:solidFill>
              <a:srgbClr val="EB3D00"/>
            </a:solidFill>
            <a:ln w="9525">
              <a:noFill/>
              <a:round/>
              <a:headEnd/>
              <a:tailEnd/>
            </a:ln>
          </p:spPr>
          <p:txBody>
            <a:bodyPr/>
            <a:lstStyle/>
            <a:p>
              <a:pPr>
                <a:buClr>
                  <a:srgbClr val="000000"/>
                </a:buClr>
                <a:defRPr/>
              </a:pPr>
              <a:endParaRPr lang="en-US">
                <a:solidFill>
                  <a:srgbClr val="000000"/>
                </a:solidFill>
              </a:endParaRPr>
            </a:p>
          </p:txBody>
        </p:sp>
        <p:sp>
          <p:nvSpPr>
            <p:cNvPr id="1109" name="Rectangle 85"/>
            <p:cNvSpPr>
              <a:spLocks noChangeArrowheads="1"/>
            </p:cNvSpPr>
            <p:nvPr/>
          </p:nvSpPr>
          <p:spPr bwMode="auto">
            <a:xfrm>
              <a:off x="149" y="197"/>
              <a:ext cx="508" cy="6"/>
            </a:xfrm>
            <a:prstGeom prst="rect">
              <a:avLst/>
            </a:prstGeom>
            <a:solidFill>
              <a:srgbClr val="25221E"/>
            </a:solidFill>
            <a:ln w="9525">
              <a:noFill/>
              <a:miter lim="800000"/>
              <a:headEnd/>
              <a:tailEnd/>
            </a:ln>
          </p:spPr>
          <p:txBody>
            <a:bodyPr/>
            <a:lstStyle/>
            <a:p>
              <a:pPr>
                <a:buClr>
                  <a:srgbClr val="000000"/>
                </a:buClr>
                <a:defRPr/>
              </a:pPr>
              <a:endParaRPr lang="en-US">
                <a:solidFill>
                  <a:srgbClr val="000000"/>
                </a:solidFill>
              </a:endParaRPr>
            </a:p>
          </p:txBody>
        </p:sp>
      </p:grpSp>
      <p:sp>
        <p:nvSpPr>
          <p:cNvPr id="1110" name="Rectangle 86"/>
          <p:cNvSpPr>
            <a:spLocks noChangeArrowheads="1"/>
          </p:cNvSpPr>
          <p:nvPr/>
        </p:nvSpPr>
        <p:spPr bwMode="auto">
          <a:xfrm>
            <a:off x="685800" y="762000"/>
            <a:ext cx="1358900" cy="184150"/>
          </a:xfrm>
          <a:prstGeom prst="rect">
            <a:avLst/>
          </a:prstGeom>
          <a:noFill/>
          <a:ln w="9525">
            <a:noFill/>
            <a:miter lim="800000"/>
            <a:headEnd/>
            <a:tailEnd/>
          </a:ln>
        </p:spPr>
        <p:txBody>
          <a:bodyPr wrap="none" lIns="0" tIns="0" rIns="0" bIns="0">
            <a:spAutoFit/>
          </a:bodyPr>
          <a:lstStyle/>
          <a:p>
            <a:pPr algn="l">
              <a:spcBef>
                <a:spcPct val="0"/>
              </a:spcBef>
              <a:buClrTx/>
              <a:buSzTx/>
              <a:buFontTx/>
              <a:buNone/>
            </a:pPr>
            <a:r>
              <a:rPr lang="en-GB" sz="1200">
                <a:solidFill>
                  <a:srgbClr val="000000"/>
                </a:solidFill>
                <a:latin typeface="Times New Roman" charset="0"/>
              </a:rPr>
              <a:t>University of Durham</a:t>
            </a:r>
            <a:endParaRPr lang="en-GB" sz="1200">
              <a:solidFill>
                <a:srgbClr val="000000"/>
              </a:solidFill>
              <a:latin typeface="Verdana" charset="0"/>
            </a:endParaRPr>
          </a:p>
        </p:txBody>
      </p:sp>
      <p:pic>
        <p:nvPicPr>
          <p:cNvPr id="1029" name="Picture 87" descr="icc5"/>
          <p:cNvPicPr>
            <a:picLocks noChangeAspect="1" noChangeArrowheads="1"/>
          </p:cNvPicPr>
          <p:nvPr/>
        </p:nvPicPr>
        <p:blipFill>
          <a:blip r:embed="rId15">
            <a:clrChange>
              <a:clrFrom>
                <a:srgbClr val="FFFFFD"/>
              </a:clrFrom>
              <a:clrTo>
                <a:srgbClr val="FFFFFD">
                  <a:alpha val="0"/>
                </a:srgbClr>
              </a:clrTo>
            </a:clrChange>
            <a:extLst>
              <a:ext uri="{28A0092B-C50C-407E-A947-70E740481C1C}">
                <a14:useLocalDpi xmlns:a14="http://schemas.microsoft.com/office/drawing/2010/main" val="0"/>
              </a:ext>
            </a:extLst>
          </a:blip>
          <a:srcRect/>
          <a:stretch>
            <a:fillRect/>
          </a:stretch>
        </p:blipFill>
        <p:spPr bwMode="auto">
          <a:xfrm>
            <a:off x="685800" y="228600"/>
            <a:ext cx="1360488" cy="552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030" name="Group 96"/>
          <p:cNvGrpSpPr>
            <a:grpSpLocks/>
          </p:cNvGrpSpPr>
          <p:nvPr/>
        </p:nvGrpSpPr>
        <p:grpSpPr bwMode="auto">
          <a:xfrm>
            <a:off x="5994400" y="6464300"/>
            <a:ext cx="2998788" cy="266700"/>
            <a:chOff x="3696" y="4016"/>
            <a:chExt cx="1889" cy="168"/>
          </a:xfrm>
        </p:grpSpPr>
        <p:sp>
          <p:nvSpPr>
            <p:cNvPr id="1115" name="AutoShape 91"/>
            <p:cNvSpPr>
              <a:spLocks noChangeArrowheads="1"/>
            </p:cNvSpPr>
            <p:nvPr/>
          </p:nvSpPr>
          <p:spPr bwMode="auto">
            <a:xfrm>
              <a:off x="3728" y="4032"/>
              <a:ext cx="1840" cy="152"/>
            </a:xfrm>
            <a:prstGeom prst="roundRect">
              <a:avLst>
                <a:gd name="adj" fmla="val 16667"/>
              </a:avLst>
            </a:prstGeom>
            <a:noFill/>
            <a:ln w="28575">
              <a:solidFill>
                <a:schemeClr val="accent2"/>
              </a:solidFill>
              <a:round/>
              <a:headEnd/>
              <a:tailEnd/>
            </a:ln>
            <a:effectLst/>
          </p:spPr>
          <p:txBody>
            <a:bodyPr wrap="none" anchor="ctr"/>
            <a:lstStyle/>
            <a:p>
              <a:pPr>
                <a:buClr>
                  <a:srgbClr val="000000"/>
                </a:buClr>
                <a:defRPr/>
              </a:pPr>
              <a:endParaRPr lang="en-US">
                <a:solidFill>
                  <a:srgbClr val="000000"/>
                </a:solidFill>
              </a:endParaRPr>
            </a:p>
          </p:txBody>
        </p:sp>
        <p:sp>
          <p:nvSpPr>
            <p:cNvPr id="1118" name="Rectangle 94"/>
            <p:cNvSpPr>
              <a:spLocks noChangeArrowheads="1"/>
            </p:cNvSpPr>
            <p:nvPr/>
          </p:nvSpPr>
          <p:spPr bwMode="auto">
            <a:xfrm>
              <a:off x="3696" y="4016"/>
              <a:ext cx="1889" cy="158"/>
            </a:xfrm>
            <a:prstGeom prst="rect">
              <a:avLst/>
            </a:prstGeom>
            <a:noFill/>
            <a:ln w="28575">
              <a:noFill/>
              <a:miter lim="800000"/>
              <a:headEnd/>
              <a:tailEnd/>
            </a:ln>
            <a:effectLst/>
          </p:spPr>
          <p:txBody>
            <a:bodyPr lIns="95793" tIns="47896" rIns="95793" bIns="47896">
              <a:spAutoFit/>
            </a:bodyPr>
            <a:lstStyle/>
            <a:p>
              <a:pPr>
                <a:spcBef>
                  <a:spcPct val="0"/>
                </a:spcBef>
                <a:buClrTx/>
                <a:buSzTx/>
                <a:buFontTx/>
                <a:buNone/>
                <a:defRPr/>
              </a:pPr>
              <a:r>
                <a:rPr lang="en-US" sz="1000" b="1" dirty="0">
                  <a:solidFill>
                    <a:srgbClr val="000066"/>
                  </a:solidFill>
                  <a:latin typeface="Verdana" charset="0"/>
                </a:rPr>
                <a:t>Institute for Computational Cosmology</a:t>
              </a:r>
            </a:p>
          </p:txBody>
        </p:sp>
      </p:grpSp>
    </p:spTree>
    <p:extLst>
      <p:ext uri="{BB962C8B-B14F-4D97-AF65-F5344CB8AC3E}">
        <p14:creationId xmlns:p14="http://schemas.microsoft.com/office/powerpoint/2010/main" val="2554348623"/>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56" r:id="rId13"/>
  </p:sldLayoutIdLst>
  <p:transition>
    <p:zoom/>
  </p:transition>
  <p:txStyles>
    <p:titleStyle>
      <a:lvl1pPr algn="ctr" defTabSz="955675" rtl="0" eaLnBrk="0" fontAlgn="base" hangingPunct="0">
        <a:spcBef>
          <a:spcPct val="0"/>
        </a:spcBef>
        <a:spcAft>
          <a:spcPct val="0"/>
        </a:spcAft>
        <a:defRPr sz="4600">
          <a:solidFill>
            <a:schemeClr val="tx2"/>
          </a:solidFill>
          <a:latin typeface="+mj-lt"/>
          <a:ea typeface="ＭＳ Ｐゴシック" pitchFamily="-65" charset="-128"/>
          <a:cs typeface="ＭＳ Ｐゴシック" pitchFamily="-65" charset="-128"/>
        </a:defRPr>
      </a:lvl1pPr>
      <a:lvl2pPr algn="ctr" defTabSz="955675" rtl="0" eaLnBrk="0" fontAlgn="base" hangingPunct="0">
        <a:spcBef>
          <a:spcPct val="0"/>
        </a:spcBef>
        <a:spcAft>
          <a:spcPct val="0"/>
        </a:spcAft>
        <a:defRPr sz="4600">
          <a:solidFill>
            <a:schemeClr val="tx2"/>
          </a:solidFill>
          <a:latin typeface="Times New Roman" pitchFamily="-65" charset="0"/>
          <a:ea typeface="ＭＳ Ｐゴシック" pitchFamily="-65" charset="-128"/>
          <a:cs typeface="ＭＳ Ｐゴシック" pitchFamily="-65" charset="-128"/>
        </a:defRPr>
      </a:lvl2pPr>
      <a:lvl3pPr algn="ctr" defTabSz="955675" rtl="0" eaLnBrk="0" fontAlgn="base" hangingPunct="0">
        <a:spcBef>
          <a:spcPct val="0"/>
        </a:spcBef>
        <a:spcAft>
          <a:spcPct val="0"/>
        </a:spcAft>
        <a:defRPr sz="4600">
          <a:solidFill>
            <a:schemeClr val="tx2"/>
          </a:solidFill>
          <a:latin typeface="Times New Roman" pitchFamily="-65" charset="0"/>
          <a:ea typeface="ＭＳ Ｐゴシック" pitchFamily="-65" charset="-128"/>
          <a:cs typeface="ＭＳ Ｐゴシック" pitchFamily="-65" charset="-128"/>
        </a:defRPr>
      </a:lvl3pPr>
      <a:lvl4pPr algn="ctr" defTabSz="955675" rtl="0" eaLnBrk="0" fontAlgn="base" hangingPunct="0">
        <a:spcBef>
          <a:spcPct val="0"/>
        </a:spcBef>
        <a:spcAft>
          <a:spcPct val="0"/>
        </a:spcAft>
        <a:defRPr sz="4600">
          <a:solidFill>
            <a:schemeClr val="tx2"/>
          </a:solidFill>
          <a:latin typeface="Times New Roman" pitchFamily="-65" charset="0"/>
          <a:ea typeface="ＭＳ Ｐゴシック" pitchFamily="-65" charset="-128"/>
          <a:cs typeface="ＭＳ Ｐゴシック" pitchFamily="-65" charset="-128"/>
        </a:defRPr>
      </a:lvl4pPr>
      <a:lvl5pPr algn="ctr" defTabSz="955675" rtl="0" eaLnBrk="0" fontAlgn="base" hangingPunct="0">
        <a:spcBef>
          <a:spcPct val="0"/>
        </a:spcBef>
        <a:spcAft>
          <a:spcPct val="0"/>
        </a:spcAft>
        <a:defRPr sz="4600">
          <a:solidFill>
            <a:schemeClr val="tx2"/>
          </a:solidFill>
          <a:latin typeface="Times New Roman" pitchFamily="-65" charset="0"/>
          <a:ea typeface="ＭＳ Ｐゴシック" pitchFamily="-65" charset="-128"/>
          <a:cs typeface="ＭＳ Ｐゴシック" pitchFamily="-65" charset="-128"/>
        </a:defRPr>
      </a:lvl5pPr>
      <a:lvl6pPr marL="457106" algn="ctr" defTabSz="957067" rtl="0" eaLnBrk="0" fontAlgn="base" hangingPunct="0">
        <a:spcBef>
          <a:spcPct val="0"/>
        </a:spcBef>
        <a:spcAft>
          <a:spcPct val="0"/>
        </a:spcAft>
        <a:defRPr sz="4600">
          <a:solidFill>
            <a:schemeClr val="tx2"/>
          </a:solidFill>
          <a:latin typeface="Times New Roman" pitchFamily="-65" charset="0"/>
        </a:defRPr>
      </a:lvl6pPr>
      <a:lvl7pPr marL="914212" algn="ctr" defTabSz="957067" rtl="0" eaLnBrk="0" fontAlgn="base" hangingPunct="0">
        <a:spcBef>
          <a:spcPct val="0"/>
        </a:spcBef>
        <a:spcAft>
          <a:spcPct val="0"/>
        </a:spcAft>
        <a:defRPr sz="4600">
          <a:solidFill>
            <a:schemeClr val="tx2"/>
          </a:solidFill>
          <a:latin typeface="Times New Roman" pitchFamily="-65" charset="0"/>
        </a:defRPr>
      </a:lvl7pPr>
      <a:lvl8pPr marL="1371320" algn="ctr" defTabSz="957067" rtl="0" eaLnBrk="0" fontAlgn="base" hangingPunct="0">
        <a:spcBef>
          <a:spcPct val="0"/>
        </a:spcBef>
        <a:spcAft>
          <a:spcPct val="0"/>
        </a:spcAft>
        <a:defRPr sz="4600">
          <a:solidFill>
            <a:schemeClr val="tx2"/>
          </a:solidFill>
          <a:latin typeface="Times New Roman" pitchFamily="-65" charset="0"/>
        </a:defRPr>
      </a:lvl8pPr>
      <a:lvl9pPr marL="1828426" algn="ctr" defTabSz="957067" rtl="0" eaLnBrk="0" fontAlgn="base" hangingPunct="0">
        <a:spcBef>
          <a:spcPct val="0"/>
        </a:spcBef>
        <a:spcAft>
          <a:spcPct val="0"/>
        </a:spcAft>
        <a:defRPr sz="4600">
          <a:solidFill>
            <a:schemeClr val="tx2"/>
          </a:solidFill>
          <a:latin typeface="Times New Roman" pitchFamily="-65" charset="0"/>
        </a:defRPr>
      </a:lvl9pPr>
    </p:titleStyle>
    <p:bodyStyle>
      <a:lvl1pPr marL="357188" indent="-357188" algn="l" defTabSz="955675" rtl="0" eaLnBrk="0" fontAlgn="base" hangingPunct="0">
        <a:spcBef>
          <a:spcPct val="20000"/>
        </a:spcBef>
        <a:spcAft>
          <a:spcPct val="0"/>
        </a:spcAft>
        <a:buChar char="•"/>
        <a:defRPr sz="3400">
          <a:solidFill>
            <a:schemeClr val="tx1"/>
          </a:solidFill>
          <a:latin typeface="+mn-lt"/>
          <a:ea typeface="ＭＳ Ｐゴシック" pitchFamily="-65" charset="-128"/>
          <a:cs typeface="ＭＳ Ｐゴシック" pitchFamily="-65" charset="-128"/>
        </a:defRPr>
      </a:lvl1pPr>
      <a:lvl2pPr marL="776288" indent="-296863" algn="l" defTabSz="955675" rtl="0" eaLnBrk="0" fontAlgn="base" hangingPunct="0">
        <a:spcBef>
          <a:spcPct val="20000"/>
        </a:spcBef>
        <a:spcAft>
          <a:spcPct val="0"/>
        </a:spcAft>
        <a:buChar char="–"/>
        <a:defRPr sz="2900">
          <a:solidFill>
            <a:schemeClr val="tx1"/>
          </a:solidFill>
          <a:latin typeface="+mn-lt"/>
          <a:ea typeface="ＭＳ Ｐゴシック" pitchFamily="-65" charset="-128"/>
        </a:defRPr>
      </a:lvl2pPr>
      <a:lvl3pPr marL="1195388" indent="-238125" algn="l" defTabSz="955675" rtl="0" eaLnBrk="0" fontAlgn="base" hangingPunct="0">
        <a:spcBef>
          <a:spcPct val="20000"/>
        </a:spcBef>
        <a:spcAft>
          <a:spcPct val="0"/>
        </a:spcAft>
        <a:buChar char="•"/>
        <a:defRPr sz="2500">
          <a:solidFill>
            <a:schemeClr val="tx1"/>
          </a:solidFill>
          <a:latin typeface="+mn-lt"/>
          <a:ea typeface="ＭＳ Ｐゴシック" pitchFamily="-65" charset="-128"/>
        </a:defRPr>
      </a:lvl3pPr>
      <a:lvl4pPr marL="1674813" indent="-238125" algn="l" defTabSz="955675" rtl="0" eaLnBrk="0" fontAlgn="base" hangingPunct="0">
        <a:spcBef>
          <a:spcPct val="20000"/>
        </a:spcBef>
        <a:spcAft>
          <a:spcPct val="0"/>
        </a:spcAft>
        <a:buChar char="–"/>
        <a:defRPr sz="2100">
          <a:solidFill>
            <a:schemeClr val="tx1"/>
          </a:solidFill>
          <a:latin typeface="+mn-lt"/>
          <a:ea typeface="ＭＳ Ｐゴシック" pitchFamily="-65" charset="-128"/>
        </a:defRPr>
      </a:lvl4pPr>
      <a:lvl5pPr marL="2154238" indent="-238125" algn="l" defTabSz="955675" rtl="0" eaLnBrk="0" fontAlgn="base" hangingPunct="0">
        <a:spcBef>
          <a:spcPct val="20000"/>
        </a:spcBef>
        <a:spcAft>
          <a:spcPct val="0"/>
        </a:spcAft>
        <a:buChar char="»"/>
        <a:defRPr sz="2100">
          <a:solidFill>
            <a:schemeClr val="tx1"/>
          </a:solidFill>
          <a:latin typeface="+mn-lt"/>
          <a:ea typeface="ＭＳ Ｐゴシック" pitchFamily="-65" charset="-128"/>
        </a:defRPr>
      </a:lvl5pPr>
      <a:lvl6pPr marL="2612490" indent="-239665" algn="l" defTabSz="957067" rtl="0" eaLnBrk="0" fontAlgn="base" hangingPunct="0">
        <a:spcBef>
          <a:spcPct val="20000"/>
        </a:spcBef>
        <a:spcAft>
          <a:spcPct val="0"/>
        </a:spcAft>
        <a:buChar char="»"/>
        <a:defRPr sz="2100">
          <a:solidFill>
            <a:schemeClr val="tx1"/>
          </a:solidFill>
          <a:latin typeface="+mn-lt"/>
          <a:ea typeface="ＭＳ Ｐゴシック" pitchFamily="-65" charset="-128"/>
        </a:defRPr>
      </a:lvl6pPr>
      <a:lvl7pPr marL="3069597" indent="-239665" algn="l" defTabSz="957067" rtl="0" eaLnBrk="0" fontAlgn="base" hangingPunct="0">
        <a:spcBef>
          <a:spcPct val="20000"/>
        </a:spcBef>
        <a:spcAft>
          <a:spcPct val="0"/>
        </a:spcAft>
        <a:buChar char="»"/>
        <a:defRPr sz="2100">
          <a:solidFill>
            <a:schemeClr val="tx1"/>
          </a:solidFill>
          <a:latin typeface="+mn-lt"/>
          <a:ea typeface="ＭＳ Ｐゴシック" pitchFamily="-65" charset="-128"/>
        </a:defRPr>
      </a:lvl7pPr>
      <a:lvl8pPr marL="3526705" indent="-239665" algn="l" defTabSz="957067" rtl="0" eaLnBrk="0" fontAlgn="base" hangingPunct="0">
        <a:spcBef>
          <a:spcPct val="20000"/>
        </a:spcBef>
        <a:spcAft>
          <a:spcPct val="0"/>
        </a:spcAft>
        <a:buChar char="»"/>
        <a:defRPr sz="2100">
          <a:solidFill>
            <a:schemeClr val="tx1"/>
          </a:solidFill>
          <a:latin typeface="+mn-lt"/>
          <a:ea typeface="ＭＳ Ｐゴシック" pitchFamily="-65" charset="-128"/>
        </a:defRPr>
      </a:lvl8pPr>
      <a:lvl9pPr marL="3983809" indent="-239665" algn="l" defTabSz="957067" rtl="0" eaLnBrk="0" fontAlgn="base" hangingPunct="0">
        <a:spcBef>
          <a:spcPct val="20000"/>
        </a:spcBef>
        <a:spcAft>
          <a:spcPct val="0"/>
        </a:spcAft>
        <a:buChar char="»"/>
        <a:defRPr sz="2100">
          <a:solidFill>
            <a:schemeClr val="tx1"/>
          </a:solidFill>
          <a:latin typeface="+mn-lt"/>
          <a:ea typeface="ＭＳ Ｐゴシック" pitchFamily="-65" charset="-128"/>
        </a:defRPr>
      </a:lvl9pPr>
    </p:bodyStyle>
    <p:otherStyle>
      <a:defPPr>
        <a:defRPr lang="en-US"/>
      </a:defPPr>
      <a:lvl1pPr marL="0" algn="l" defTabSz="457106" rtl="0" eaLnBrk="1" latinLnBrk="0" hangingPunct="1">
        <a:defRPr sz="1800" kern="1200">
          <a:solidFill>
            <a:schemeClr val="tx1"/>
          </a:solidFill>
          <a:latin typeface="+mn-lt"/>
          <a:ea typeface="+mn-ea"/>
          <a:cs typeface="+mn-cs"/>
        </a:defRPr>
      </a:lvl1pPr>
      <a:lvl2pPr marL="457106" algn="l" defTabSz="457106" rtl="0" eaLnBrk="1" latinLnBrk="0" hangingPunct="1">
        <a:defRPr sz="1800" kern="1200">
          <a:solidFill>
            <a:schemeClr val="tx1"/>
          </a:solidFill>
          <a:latin typeface="+mn-lt"/>
          <a:ea typeface="+mn-ea"/>
          <a:cs typeface="+mn-cs"/>
        </a:defRPr>
      </a:lvl2pPr>
      <a:lvl3pPr marL="914212" algn="l" defTabSz="457106" rtl="0" eaLnBrk="1" latinLnBrk="0" hangingPunct="1">
        <a:defRPr sz="1800" kern="1200">
          <a:solidFill>
            <a:schemeClr val="tx1"/>
          </a:solidFill>
          <a:latin typeface="+mn-lt"/>
          <a:ea typeface="+mn-ea"/>
          <a:cs typeface="+mn-cs"/>
        </a:defRPr>
      </a:lvl3pPr>
      <a:lvl4pPr marL="1371320" algn="l" defTabSz="457106" rtl="0" eaLnBrk="1" latinLnBrk="0" hangingPunct="1">
        <a:defRPr sz="1800" kern="1200">
          <a:solidFill>
            <a:schemeClr val="tx1"/>
          </a:solidFill>
          <a:latin typeface="+mn-lt"/>
          <a:ea typeface="+mn-ea"/>
          <a:cs typeface="+mn-cs"/>
        </a:defRPr>
      </a:lvl4pPr>
      <a:lvl5pPr marL="1828426" algn="l" defTabSz="457106" rtl="0" eaLnBrk="1" latinLnBrk="0" hangingPunct="1">
        <a:defRPr sz="1800" kern="1200">
          <a:solidFill>
            <a:schemeClr val="tx1"/>
          </a:solidFill>
          <a:latin typeface="+mn-lt"/>
          <a:ea typeface="+mn-ea"/>
          <a:cs typeface="+mn-cs"/>
        </a:defRPr>
      </a:lvl5pPr>
      <a:lvl6pPr marL="2285532" algn="l" defTabSz="457106" rtl="0" eaLnBrk="1" latinLnBrk="0" hangingPunct="1">
        <a:defRPr sz="1800" kern="1200">
          <a:solidFill>
            <a:schemeClr val="tx1"/>
          </a:solidFill>
          <a:latin typeface="+mn-lt"/>
          <a:ea typeface="+mn-ea"/>
          <a:cs typeface="+mn-cs"/>
        </a:defRPr>
      </a:lvl6pPr>
      <a:lvl7pPr marL="2742640" algn="l" defTabSz="457106" rtl="0" eaLnBrk="1" latinLnBrk="0" hangingPunct="1">
        <a:defRPr sz="1800" kern="1200">
          <a:solidFill>
            <a:schemeClr val="tx1"/>
          </a:solidFill>
          <a:latin typeface="+mn-lt"/>
          <a:ea typeface="+mn-ea"/>
          <a:cs typeface="+mn-cs"/>
        </a:defRPr>
      </a:lvl7pPr>
      <a:lvl8pPr marL="3199744" algn="l" defTabSz="457106" rtl="0" eaLnBrk="1" latinLnBrk="0" hangingPunct="1">
        <a:defRPr sz="1800" kern="1200">
          <a:solidFill>
            <a:schemeClr val="tx1"/>
          </a:solidFill>
          <a:latin typeface="+mn-lt"/>
          <a:ea typeface="+mn-ea"/>
          <a:cs typeface="+mn-cs"/>
        </a:defRPr>
      </a:lvl8pPr>
      <a:lvl9pPr marL="3656852" algn="l" defTabSz="457106"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481D120-CE4B-417F-AA11-549CEE700E0B}"/>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4D0BAF4-8CF6-4518-BB29-90F374960A1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7416C07-3090-494C-A729-49BBBD620B89}"/>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5E13A37-2225-4B49-9865-B9BFE7993745}" type="datetimeFigureOut">
              <a:rPr lang="en-GB" smtClean="0"/>
              <a:t>06/12/2019</a:t>
            </a:fld>
            <a:endParaRPr lang="en-GB"/>
          </a:p>
        </p:txBody>
      </p:sp>
      <p:sp>
        <p:nvSpPr>
          <p:cNvPr id="5" name="Footer Placeholder 4">
            <a:extLst>
              <a:ext uri="{FF2B5EF4-FFF2-40B4-BE49-F238E27FC236}">
                <a16:creationId xmlns:a16="http://schemas.microsoft.com/office/drawing/2014/main" id="{F1C38183-0311-4380-B2A9-496BB45C3AB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B7F4849-683A-493E-B710-EB4E4A2FB35D}"/>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9E97331-7C82-42F0-BC4B-9CC74C2A8512}" type="slidenum">
              <a:rPr lang="en-GB" smtClean="0"/>
              <a:t>‹#›</a:t>
            </a:fld>
            <a:endParaRPr lang="en-GB"/>
          </a:p>
        </p:txBody>
      </p:sp>
    </p:spTree>
    <p:extLst>
      <p:ext uri="{BB962C8B-B14F-4D97-AF65-F5344CB8AC3E}">
        <p14:creationId xmlns:p14="http://schemas.microsoft.com/office/powerpoint/2010/main" val="2526411442"/>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CCFF"/>
            </a:gs>
            <a:gs pos="100000">
              <a:srgbClr val="C1F3FF"/>
            </a:gs>
          </a:gsLst>
          <a:lin ang="5400000" scaled="1"/>
        </a:gradFill>
        <a:effectLst/>
      </p:bgPr>
    </p:bg>
    <p:spTree>
      <p:nvGrpSpPr>
        <p:cNvPr id="1" name=""/>
        <p:cNvGrpSpPr/>
        <p:nvPr/>
      </p:nvGrpSpPr>
      <p:grpSpPr>
        <a:xfrm>
          <a:off x="0" y="0"/>
          <a:ext cx="0" cy="0"/>
          <a:chOff x="0" y="0"/>
          <a:chExt cx="0" cy="0"/>
        </a:xfrm>
      </p:grpSpPr>
      <p:sp>
        <p:nvSpPr>
          <p:cNvPr id="1031" name="Rectangle 7"/>
          <p:cNvSpPr>
            <a:spLocks noChangeArrowheads="1"/>
          </p:cNvSpPr>
          <p:nvPr/>
        </p:nvSpPr>
        <p:spPr bwMode="auto">
          <a:xfrm>
            <a:off x="4475299" y="3030545"/>
            <a:ext cx="193417" cy="804595"/>
          </a:xfrm>
          <a:prstGeom prst="rect">
            <a:avLst/>
          </a:prstGeom>
          <a:noFill/>
          <a:ln w="28575">
            <a:noFill/>
            <a:miter lim="800000"/>
            <a:headEnd/>
            <a:tailEnd/>
          </a:ln>
          <a:effectLst/>
        </p:spPr>
        <p:txBody>
          <a:bodyPr wrap="none" lIns="95758" tIns="47880" rIns="95758" bIns="47880">
            <a:spAutoFit/>
          </a:bodyPr>
          <a:lstStyle/>
          <a:p>
            <a:pPr>
              <a:spcBef>
                <a:spcPct val="0"/>
              </a:spcBef>
              <a:buClrTx/>
              <a:buSzTx/>
              <a:defRPr/>
            </a:pPr>
            <a:endParaRPr lang="en-GB" sz="4600" dirty="0">
              <a:solidFill>
                <a:srgbClr val="000000"/>
              </a:solidFill>
              <a:latin typeface="Times New Roman" charset="0"/>
            </a:endParaRPr>
          </a:p>
        </p:txBody>
      </p:sp>
      <p:grpSp>
        <p:nvGrpSpPr>
          <p:cNvPr id="1027" name="Group 9"/>
          <p:cNvGrpSpPr>
            <a:grpSpLocks/>
          </p:cNvGrpSpPr>
          <p:nvPr/>
        </p:nvGrpSpPr>
        <p:grpSpPr bwMode="auto">
          <a:xfrm>
            <a:off x="228600" y="304812"/>
            <a:ext cx="533400" cy="561975"/>
            <a:chOff x="146" y="195"/>
            <a:chExt cx="582" cy="669"/>
          </a:xfrm>
        </p:grpSpPr>
        <p:sp>
          <p:nvSpPr>
            <p:cNvPr id="1034" name="Freeform 10"/>
            <p:cNvSpPr>
              <a:spLocks/>
            </p:cNvSpPr>
            <p:nvPr/>
          </p:nvSpPr>
          <p:spPr bwMode="auto">
            <a:xfrm>
              <a:off x="246" y="248"/>
              <a:ext cx="478" cy="612"/>
            </a:xfrm>
            <a:custGeom>
              <a:avLst/>
              <a:gdLst/>
              <a:ahLst/>
              <a:cxnLst>
                <a:cxn ang="0">
                  <a:pos x="478" y="0"/>
                </a:cxn>
                <a:cxn ang="0">
                  <a:pos x="478" y="5"/>
                </a:cxn>
                <a:cxn ang="0">
                  <a:pos x="478" y="23"/>
                </a:cxn>
                <a:cxn ang="0">
                  <a:pos x="478" y="40"/>
                </a:cxn>
                <a:cxn ang="0">
                  <a:pos x="477" y="70"/>
                </a:cxn>
                <a:cxn ang="0">
                  <a:pos x="474" y="106"/>
                </a:cxn>
                <a:cxn ang="0">
                  <a:pos x="465" y="168"/>
                </a:cxn>
                <a:cxn ang="0">
                  <a:pos x="459" y="213"/>
                </a:cxn>
                <a:cxn ang="0">
                  <a:pos x="452" y="245"/>
                </a:cxn>
                <a:cxn ang="0">
                  <a:pos x="439" y="287"/>
                </a:cxn>
                <a:cxn ang="0">
                  <a:pos x="403" y="382"/>
                </a:cxn>
                <a:cxn ang="0">
                  <a:pos x="354" y="476"/>
                </a:cxn>
                <a:cxn ang="0">
                  <a:pos x="321" y="525"/>
                </a:cxn>
                <a:cxn ang="0">
                  <a:pos x="287" y="568"/>
                </a:cxn>
                <a:cxn ang="0">
                  <a:pos x="257" y="603"/>
                </a:cxn>
                <a:cxn ang="0">
                  <a:pos x="247" y="614"/>
                </a:cxn>
                <a:cxn ang="0">
                  <a:pos x="246" y="614"/>
                </a:cxn>
                <a:cxn ang="0">
                  <a:pos x="236" y="604"/>
                </a:cxn>
                <a:cxn ang="0">
                  <a:pos x="216" y="586"/>
                </a:cxn>
                <a:cxn ang="0">
                  <a:pos x="206" y="577"/>
                </a:cxn>
                <a:cxn ang="0">
                  <a:pos x="195" y="565"/>
                </a:cxn>
                <a:cxn ang="0">
                  <a:pos x="180" y="547"/>
                </a:cxn>
                <a:cxn ang="0">
                  <a:pos x="159" y="514"/>
                </a:cxn>
                <a:cxn ang="0">
                  <a:pos x="144" y="491"/>
                </a:cxn>
                <a:cxn ang="0">
                  <a:pos x="129" y="466"/>
                </a:cxn>
                <a:cxn ang="0">
                  <a:pos x="105" y="431"/>
                </a:cxn>
                <a:cxn ang="0">
                  <a:pos x="80" y="399"/>
                </a:cxn>
                <a:cxn ang="0">
                  <a:pos x="64" y="366"/>
                </a:cxn>
                <a:cxn ang="0">
                  <a:pos x="54" y="337"/>
                </a:cxn>
                <a:cxn ang="0">
                  <a:pos x="42" y="303"/>
                </a:cxn>
                <a:cxn ang="0">
                  <a:pos x="32" y="274"/>
                </a:cxn>
                <a:cxn ang="0">
                  <a:pos x="23" y="238"/>
                </a:cxn>
                <a:cxn ang="0">
                  <a:pos x="14" y="200"/>
                </a:cxn>
                <a:cxn ang="0">
                  <a:pos x="8" y="164"/>
                </a:cxn>
                <a:cxn ang="0">
                  <a:pos x="1" y="119"/>
                </a:cxn>
                <a:cxn ang="0">
                  <a:pos x="0" y="72"/>
                </a:cxn>
                <a:cxn ang="0">
                  <a:pos x="0" y="31"/>
                </a:cxn>
                <a:cxn ang="0">
                  <a:pos x="0" y="9"/>
                </a:cxn>
                <a:cxn ang="0">
                  <a:pos x="0" y="0"/>
                </a:cxn>
              </a:cxnLst>
              <a:rect l="0" t="0" r="r" b="b"/>
              <a:pathLst>
                <a:path w="478" h="614">
                  <a:moveTo>
                    <a:pt x="0" y="0"/>
                  </a:moveTo>
                  <a:lnTo>
                    <a:pt x="478" y="0"/>
                  </a:lnTo>
                  <a:lnTo>
                    <a:pt x="478" y="0"/>
                  </a:lnTo>
                  <a:lnTo>
                    <a:pt x="478" y="5"/>
                  </a:lnTo>
                  <a:lnTo>
                    <a:pt x="478" y="13"/>
                  </a:lnTo>
                  <a:lnTo>
                    <a:pt x="478" y="23"/>
                  </a:lnTo>
                  <a:lnTo>
                    <a:pt x="478" y="31"/>
                  </a:lnTo>
                  <a:lnTo>
                    <a:pt x="478" y="40"/>
                  </a:lnTo>
                  <a:lnTo>
                    <a:pt x="477" y="54"/>
                  </a:lnTo>
                  <a:lnTo>
                    <a:pt x="477" y="70"/>
                  </a:lnTo>
                  <a:lnTo>
                    <a:pt x="475" y="88"/>
                  </a:lnTo>
                  <a:lnTo>
                    <a:pt x="474" y="106"/>
                  </a:lnTo>
                  <a:lnTo>
                    <a:pt x="469" y="148"/>
                  </a:lnTo>
                  <a:lnTo>
                    <a:pt x="465" y="168"/>
                  </a:lnTo>
                  <a:lnTo>
                    <a:pt x="462" y="182"/>
                  </a:lnTo>
                  <a:lnTo>
                    <a:pt x="459" y="213"/>
                  </a:lnTo>
                  <a:lnTo>
                    <a:pt x="455" y="227"/>
                  </a:lnTo>
                  <a:lnTo>
                    <a:pt x="452" y="245"/>
                  </a:lnTo>
                  <a:lnTo>
                    <a:pt x="446" y="265"/>
                  </a:lnTo>
                  <a:lnTo>
                    <a:pt x="439" y="287"/>
                  </a:lnTo>
                  <a:lnTo>
                    <a:pt x="423" y="337"/>
                  </a:lnTo>
                  <a:lnTo>
                    <a:pt x="403" y="382"/>
                  </a:lnTo>
                  <a:lnTo>
                    <a:pt x="380" y="429"/>
                  </a:lnTo>
                  <a:lnTo>
                    <a:pt x="354" y="476"/>
                  </a:lnTo>
                  <a:lnTo>
                    <a:pt x="339" y="500"/>
                  </a:lnTo>
                  <a:lnTo>
                    <a:pt x="321" y="525"/>
                  </a:lnTo>
                  <a:lnTo>
                    <a:pt x="303" y="547"/>
                  </a:lnTo>
                  <a:lnTo>
                    <a:pt x="287" y="568"/>
                  </a:lnTo>
                  <a:lnTo>
                    <a:pt x="272" y="586"/>
                  </a:lnTo>
                  <a:lnTo>
                    <a:pt x="257" y="603"/>
                  </a:lnTo>
                  <a:lnTo>
                    <a:pt x="249" y="612"/>
                  </a:lnTo>
                  <a:lnTo>
                    <a:pt x="247" y="614"/>
                  </a:lnTo>
                  <a:lnTo>
                    <a:pt x="247" y="614"/>
                  </a:lnTo>
                  <a:lnTo>
                    <a:pt x="246" y="614"/>
                  </a:lnTo>
                  <a:lnTo>
                    <a:pt x="241" y="610"/>
                  </a:lnTo>
                  <a:lnTo>
                    <a:pt x="236" y="604"/>
                  </a:lnTo>
                  <a:lnTo>
                    <a:pt x="231" y="599"/>
                  </a:lnTo>
                  <a:lnTo>
                    <a:pt x="216" y="586"/>
                  </a:lnTo>
                  <a:lnTo>
                    <a:pt x="211" y="583"/>
                  </a:lnTo>
                  <a:lnTo>
                    <a:pt x="206" y="577"/>
                  </a:lnTo>
                  <a:lnTo>
                    <a:pt x="198" y="570"/>
                  </a:lnTo>
                  <a:lnTo>
                    <a:pt x="195" y="565"/>
                  </a:lnTo>
                  <a:lnTo>
                    <a:pt x="187" y="558"/>
                  </a:lnTo>
                  <a:lnTo>
                    <a:pt x="180" y="547"/>
                  </a:lnTo>
                  <a:lnTo>
                    <a:pt x="170" y="534"/>
                  </a:lnTo>
                  <a:lnTo>
                    <a:pt x="159" y="514"/>
                  </a:lnTo>
                  <a:lnTo>
                    <a:pt x="151" y="505"/>
                  </a:lnTo>
                  <a:lnTo>
                    <a:pt x="144" y="491"/>
                  </a:lnTo>
                  <a:lnTo>
                    <a:pt x="137" y="478"/>
                  </a:lnTo>
                  <a:lnTo>
                    <a:pt x="129" y="466"/>
                  </a:lnTo>
                  <a:lnTo>
                    <a:pt x="116" y="447"/>
                  </a:lnTo>
                  <a:lnTo>
                    <a:pt x="105" y="431"/>
                  </a:lnTo>
                  <a:lnTo>
                    <a:pt x="91" y="417"/>
                  </a:lnTo>
                  <a:lnTo>
                    <a:pt x="80" y="399"/>
                  </a:lnTo>
                  <a:lnTo>
                    <a:pt x="70" y="379"/>
                  </a:lnTo>
                  <a:lnTo>
                    <a:pt x="64" y="366"/>
                  </a:lnTo>
                  <a:lnTo>
                    <a:pt x="59" y="354"/>
                  </a:lnTo>
                  <a:lnTo>
                    <a:pt x="54" y="337"/>
                  </a:lnTo>
                  <a:lnTo>
                    <a:pt x="47" y="321"/>
                  </a:lnTo>
                  <a:lnTo>
                    <a:pt x="42" y="303"/>
                  </a:lnTo>
                  <a:lnTo>
                    <a:pt x="36" y="287"/>
                  </a:lnTo>
                  <a:lnTo>
                    <a:pt x="32" y="274"/>
                  </a:lnTo>
                  <a:lnTo>
                    <a:pt x="28" y="260"/>
                  </a:lnTo>
                  <a:lnTo>
                    <a:pt x="23" y="238"/>
                  </a:lnTo>
                  <a:lnTo>
                    <a:pt x="18" y="218"/>
                  </a:lnTo>
                  <a:lnTo>
                    <a:pt x="14" y="200"/>
                  </a:lnTo>
                  <a:lnTo>
                    <a:pt x="11" y="182"/>
                  </a:lnTo>
                  <a:lnTo>
                    <a:pt x="8" y="164"/>
                  </a:lnTo>
                  <a:lnTo>
                    <a:pt x="5" y="142"/>
                  </a:lnTo>
                  <a:lnTo>
                    <a:pt x="1" y="119"/>
                  </a:lnTo>
                  <a:lnTo>
                    <a:pt x="0" y="97"/>
                  </a:lnTo>
                  <a:lnTo>
                    <a:pt x="0" y="72"/>
                  </a:lnTo>
                  <a:lnTo>
                    <a:pt x="0" y="50"/>
                  </a:lnTo>
                  <a:lnTo>
                    <a:pt x="0" y="31"/>
                  </a:lnTo>
                  <a:lnTo>
                    <a:pt x="0" y="14"/>
                  </a:lnTo>
                  <a:lnTo>
                    <a:pt x="0" y="9"/>
                  </a:lnTo>
                  <a:lnTo>
                    <a:pt x="0" y="3"/>
                  </a:lnTo>
                  <a:lnTo>
                    <a:pt x="0" y="0"/>
                  </a:lnTo>
                  <a:lnTo>
                    <a:pt x="0" y="0"/>
                  </a:lnTo>
                  <a:close/>
                </a:path>
              </a:pathLst>
            </a:custGeom>
            <a:solidFill>
              <a:srgbClr val="25221E"/>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35" name="Freeform 11"/>
            <p:cNvSpPr>
              <a:spLocks/>
            </p:cNvSpPr>
            <p:nvPr/>
          </p:nvSpPr>
          <p:spPr bwMode="auto">
            <a:xfrm>
              <a:off x="246" y="240"/>
              <a:ext cx="480" cy="9"/>
            </a:xfrm>
            <a:custGeom>
              <a:avLst/>
              <a:gdLst/>
              <a:ahLst/>
              <a:cxnLst>
                <a:cxn ang="0">
                  <a:pos x="480" y="6"/>
                </a:cxn>
                <a:cxn ang="0">
                  <a:pos x="478" y="0"/>
                </a:cxn>
                <a:cxn ang="0">
                  <a:pos x="0" y="0"/>
                </a:cxn>
                <a:cxn ang="0">
                  <a:pos x="0" y="8"/>
                </a:cxn>
                <a:cxn ang="0">
                  <a:pos x="478" y="8"/>
                </a:cxn>
                <a:cxn ang="0">
                  <a:pos x="480" y="6"/>
                </a:cxn>
              </a:cxnLst>
              <a:rect l="0" t="0" r="r" b="b"/>
              <a:pathLst>
                <a:path w="480" h="8">
                  <a:moveTo>
                    <a:pt x="480" y="6"/>
                  </a:moveTo>
                  <a:lnTo>
                    <a:pt x="478" y="0"/>
                  </a:lnTo>
                  <a:lnTo>
                    <a:pt x="0" y="0"/>
                  </a:lnTo>
                  <a:lnTo>
                    <a:pt x="0" y="8"/>
                  </a:lnTo>
                  <a:lnTo>
                    <a:pt x="478" y="8"/>
                  </a:lnTo>
                  <a:lnTo>
                    <a:pt x="480" y="6"/>
                  </a:lnTo>
                  <a:close/>
                </a:path>
              </a:pathLst>
            </a:custGeom>
            <a:solidFill>
              <a:srgbClr val="25221E"/>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36" name="Freeform 12"/>
            <p:cNvSpPr>
              <a:spLocks/>
            </p:cNvSpPr>
            <p:nvPr/>
          </p:nvSpPr>
          <p:spPr bwMode="auto">
            <a:xfrm>
              <a:off x="721" y="248"/>
              <a:ext cx="7" cy="23"/>
            </a:xfrm>
            <a:custGeom>
              <a:avLst/>
              <a:gdLst/>
              <a:ahLst/>
              <a:cxnLst>
                <a:cxn ang="0">
                  <a:pos x="5" y="23"/>
                </a:cxn>
                <a:cxn ang="0">
                  <a:pos x="5" y="23"/>
                </a:cxn>
                <a:cxn ang="0">
                  <a:pos x="7" y="5"/>
                </a:cxn>
                <a:cxn ang="0">
                  <a:pos x="5" y="0"/>
                </a:cxn>
                <a:cxn ang="0">
                  <a:pos x="0" y="0"/>
                </a:cxn>
                <a:cxn ang="0">
                  <a:pos x="0" y="5"/>
                </a:cxn>
                <a:cxn ang="0">
                  <a:pos x="0" y="22"/>
                </a:cxn>
                <a:cxn ang="0">
                  <a:pos x="0" y="22"/>
                </a:cxn>
                <a:cxn ang="0">
                  <a:pos x="5" y="23"/>
                </a:cxn>
              </a:cxnLst>
              <a:rect l="0" t="0" r="r" b="b"/>
              <a:pathLst>
                <a:path w="7" h="23">
                  <a:moveTo>
                    <a:pt x="5" y="23"/>
                  </a:moveTo>
                  <a:lnTo>
                    <a:pt x="5" y="23"/>
                  </a:lnTo>
                  <a:lnTo>
                    <a:pt x="7" y="5"/>
                  </a:lnTo>
                  <a:lnTo>
                    <a:pt x="5" y="0"/>
                  </a:lnTo>
                  <a:lnTo>
                    <a:pt x="0" y="0"/>
                  </a:lnTo>
                  <a:lnTo>
                    <a:pt x="0" y="5"/>
                  </a:lnTo>
                  <a:lnTo>
                    <a:pt x="0" y="22"/>
                  </a:lnTo>
                  <a:lnTo>
                    <a:pt x="0" y="22"/>
                  </a:lnTo>
                  <a:lnTo>
                    <a:pt x="5" y="23"/>
                  </a:lnTo>
                  <a:close/>
                </a:path>
              </a:pathLst>
            </a:custGeom>
            <a:solidFill>
              <a:srgbClr val="25221E"/>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37" name="Freeform 13"/>
            <p:cNvSpPr>
              <a:spLocks/>
            </p:cNvSpPr>
            <p:nvPr/>
          </p:nvSpPr>
          <p:spPr bwMode="auto">
            <a:xfrm>
              <a:off x="711" y="269"/>
              <a:ext cx="16" cy="127"/>
            </a:xfrm>
            <a:custGeom>
              <a:avLst/>
              <a:gdLst/>
              <a:ahLst/>
              <a:cxnLst>
                <a:cxn ang="0">
                  <a:pos x="5" y="126"/>
                </a:cxn>
                <a:cxn ang="0">
                  <a:pos x="5" y="126"/>
                </a:cxn>
                <a:cxn ang="0">
                  <a:pos x="12" y="86"/>
                </a:cxn>
                <a:cxn ang="0">
                  <a:pos x="13" y="48"/>
                </a:cxn>
                <a:cxn ang="0">
                  <a:pos x="15" y="18"/>
                </a:cxn>
                <a:cxn ang="0">
                  <a:pos x="15" y="1"/>
                </a:cxn>
                <a:cxn ang="0">
                  <a:pos x="10" y="0"/>
                </a:cxn>
                <a:cxn ang="0">
                  <a:pos x="10" y="18"/>
                </a:cxn>
                <a:cxn ang="0">
                  <a:pos x="9" y="48"/>
                </a:cxn>
                <a:cxn ang="0">
                  <a:pos x="5" y="84"/>
                </a:cxn>
                <a:cxn ang="0">
                  <a:pos x="0" y="126"/>
                </a:cxn>
                <a:cxn ang="0">
                  <a:pos x="0" y="126"/>
                </a:cxn>
                <a:cxn ang="0">
                  <a:pos x="5" y="126"/>
                </a:cxn>
              </a:cxnLst>
              <a:rect l="0" t="0" r="r" b="b"/>
              <a:pathLst>
                <a:path w="15" h="126">
                  <a:moveTo>
                    <a:pt x="5" y="126"/>
                  </a:moveTo>
                  <a:lnTo>
                    <a:pt x="5" y="126"/>
                  </a:lnTo>
                  <a:lnTo>
                    <a:pt x="12" y="86"/>
                  </a:lnTo>
                  <a:lnTo>
                    <a:pt x="13" y="48"/>
                  </a:lnTo>
                  <a:lnTo>
                    <a:pt x="15" y="18"/>
                  </a:lnTo>
                  <a:lnTo>
                    <a:pt x="15" y="1"/>
                  </a:lnTo>
                  <a:lnTo>
                    <a:pt x="10" y="0"/>
                  </a:lnTo>
                  <a:lnTo>
                    <a:pt x="10" y="18"/>
                  </a:lnTo>
                  <a:lnTo>
                    <a:pt x="9" y="48"/>
                  </a:lnTo>
                  <a:lnTo>
                    <a:pt x="5" y="84"/>
                  </a:lnTo>
                  <a:lnTo>
                    <a:pt x="0" y="126"/>
                  </a:lnTo>
                  <a:lnTo>
                    <a:pt x="0" y="126"/>
                  </a:lnTo>
                  <a:lnTo>
                    <a:pt x="5" y="126"/>
                  </a:lnTo>
                  <a:close/>
                </a:path>
              </a:pathLst>
            </a:custGeom>
            <a:solidFill>
              <a:srgbClr val="25221E"/>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38" name="Freeform 14"/>
            <p:cNvSpPr>
              <a:spLocks/>
            </p:cNvSpPr>
            <p:nvPr/>
          </p:nvSpPr>
          <p:spPr bwMode="auto">
            <a:xfrm>
              <a:off x="681" y="395"/>
              <a:ext cx="35" cy="138"/>
            </a:xfrm>
            <a:custGeom>
              <a:avLst/>
              <a:gdLst/>
              <a:ahLst/>
              <a:cxnLst>
                <a:cxn ang="0">
                  <a:pos x="6" y="139"/>
                </a:cxn>
                <a:cxn ang="0">
                  <a:pos x="6" y="139"/>
                </a:cxn>
                <a:cxn ang="0">
                  <a:pos x="18" y="99"/>
                </a:cxn>
                <a:cxn ang="0">
                  <a:pos x="24" y="67"/>
                </a:cxn>
                <a:cxn ang="0">
                  <a:pos x="29" y="36"/>
                </a:cxn>
                <a:cxn ang="0">
                  <a:pos x="34" y="0"/>
                </a:cxn>
                <a:cxn ang="0">
                  <a:pos x="29" y="0"/>
                </a:cxn>
                <a:cxn ang="0">
                  <a:pos x="24" y="34"/>
                </a:cxn>
                <a:cxn ang="0">
                  <a:pos x="19" y="65"/>
                </a:cxn>
                <a:cxn ang="0">
                  <a:pos x="13" y="97"/>
                </a:cxn>
                <a:cxn ang="0">
                  <a:pos x="0" y="139"/>
                </a:cxn>
                <a:cxn ang="0">
                  <a:pos x="0" y="139"/>
                </a:cxn>
                <a:cxn ang="0">
                  <a:pos x="6" y="139"/>
                </a:cxn>
              </a:cxnLst>
              <a:rect l="0" t="0" r="r" b="b"/>
              <a:pathLst>
                <a:path w="34" h="139">
                  <a:moveTo>
                    <a:pt x="6" y="139"/>
                  </a:moveTo>
                  <a:lnTo>
                    <a:pt x="6" y="139"/>
                  </a:lnTo>
                  <a:lnTo>
                    <a:pt x="18" y="99"/>
                  </a:lnTo>
                  <a:lnTo>
                    <a:pt x="24" y="67"/>
                  </a:lnTo>
                  <a:lnTo>
                    <a:pt x="29" y="36"/>
                  </a:lnTo>
                  <a:lnTo>
                    <a:pt x="34" y="0"/>
                  </a:lnTo>
                  <a:lnTo>
                    <a:pt x="29" y="0"/>
                  </a:lnTo>
                  <a:lnTo>
                    <a:pt x="24" y="34"/>
                  </a:lnTo>
                  <a:lnTo>
                    <a:pt x="19" y="65"/>
                  </a:lnTo>
                  <a:lnTo>
                    <a:pt x="13" y="97"/>
                  </a:lnTo>
                  <a:lnTo>
                    <a:pt x="0" y="139"/>
                  </a:lnTo>
                  <a:lnTo>
                    <a:pt x="0" y="139"/>
                  </a:lnTo>
                  <a:lnTo>
                    <a:pt x="6" y="139"/>
                  </a:lnTo>
                  <a:close/>
                </a:path>
              </a:pathLst>
            </a:custGeom>
            <a:solidFill>
              <a:srgbClr val="25221E"/>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39" name="Freeform 15"/>
            <p:cNvSpPr>
              <a:spLocks/>
            </p:cNvSpPr>
            <p:nvPr/>
          </p:nvSpPr>
          <p:spPr bwMode="auto">
            <a:xfrm>
              <a:off x="598" y="533"/>
              <a:ext cx="90" cy="189"/>
            </a:xfrm>
            <a:custGeom>
              <a:avLst/>
              <a:gdLst/>
              <a:ahLst/>
              <a:cxnLst>
                <a:cxn ang="0">
                  <a:pos x="5" y="189"/>
                </a:cxn>
                <a:cxn ang="0">
                  <a:pos x="5" y="189"/>
                </a:cxn>
                <a:cxn ang="0">
                  <a:pos x="18" y="168"/>
                </a:cxn>
                <a:cxn ang="0">
                  <a:pos x="30" y="144"/>
                </a:cxn>
                <a:cxn ang="0">
                  <a:pos x="43" y="119"/>
                </a:cxn>
                <a:cxn ang="0">
                  <a:pos x="54" y="97"/>
                </a:cxn>
                <a:cxn ang="0">
                  <a:pos x="64" y="74"/>
                </a:cxn>
                <a:cxn ang="0">
                  <a:pos x="72" y="50"/>
                </a:cxn>
                <a:cxn ang="0">
                  <a:pos x="82" y="27"/>
                </a:cxn>
                <a:cxn ang="0">
                  <a:pos x="90" y="0"/>
                </a:cxn>
                <a:cxn ang="0">
                  <a:pos x="84" y="0"/>
                </a:cxn>
                <a:cxn ang="0">
                  <a:pos x="77" y="23"/>
                </a:cxn>
                <a:cxn ang="0">
                  <a:pos x="67" y="49"/>
                </a:cxn>
                <a:cxn ang="0">
                  <a:pos x="58" y="70"/>
                </a:cxn>
                <a:cxn ang="0">
                  <a:pos x="48" y="94"/>
                </a:cxn>
                <a:cxn ang="0">
                  <a:pos x="38" y="119"/>
                </a:cxn>
                <a:cxn ang="0">
                  <a:pos x="26" y="141"/>
                </a:cxn>
                <a:cxn ang="0">
                  <a:pos x="13" y="164"/>
                </a:cxn>
                <a:cxn ang="0">
                  <a:pos x="0" y="188"/>
                </a:cxn>
                <a:cxn ang="0">
                  <a:pos x="0" y="188"/>
                </a:cxn>
                <a:cxn ang="0">
                  <a:pos x="5" y="189"/>
                </a:cxn>
              </a:cxnLst>
              <a:rect l="0" t="0" r="r" b="b"/>
              <a:pathLst>
                <a:path w="90" h="189">
                  <a:moveTo>
                    <a:pt x="5" y="189"/>
                  </a:moveTo>
                  <a:lnTo>
                    <a:pt x="5" y="189"/>
                  </a:lnTo>
                  <a:lnTo>
                    <a:pt x="18" y="168"/>
                  </a:lnTo>
                  <a:lnTo>
                    <a:pt x="30" y="144"/>
                  </a:lnTo>
                  <a:lnTo>
                    <a:pt x="43" y="119"/>
                  </a:lnTo>
                  <a:lnTo>
                    <a:pt x="54" y="97"/>
                  </a:lnTo>
                  <a:lnTo>
                    <a:pt x="64" y="74"/>
                  </a:lnTo>
                  <a:lnTo>
                    <a:pt x="72" y="50"/>
                  </a:lnTo>
                  <a:lnTo>
                    <a:pt x="82" y="27"/>
                  </a:lnTo>
                  <a:lnTo>
                    <a:pt x="90" y="0"/>
                  </a:lnTo>
                  <a:lnTo>
                    <a:pt x="84" y="0"/>
                  </a:lnTo>
                  <a:lnTo>
                    <a:pt x="77" y="23"/>
                  </a:lnTo>
                  <a:lnTo>
                    <a:pt x="67" y="49"/>
                  </a:lnTo>
                  <a:lnTo>
                    <a:pt x="58" y="70"/>
                  </a:lnTo>
                  <a:lnTo>
                    <a:pt x="48" y="94"/>
                  </a:lnTo>
                  <a:lnTo>
                    <a:pt x="38" y="119"/>
                  </a:lnTo>
                  <a:lnTo>
                    <a:pt x="26" y="141"/>
                  </a:lnTo>
                  <a:lnTo>
                    <a:pt x="13" y="164"/>
                  </a:lnTo>
                  <a:lnTo>
                    <a:pt x="0" y="188"/>
                  </a:lnTo>
                  <a:lnTo>
                    <a:pt x="0" y="188"/>
                  </a:lnTo>
                  <a:lnTo>
                    <a:pt x="5" y="189"/>
                  </a:lnTo>
                  <a:close/>
                </a:path>
              </a:pathLst>
            </a:custGeom>
            <a:solidFill>
              <a:srgbClr val="25221E"/>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40" name="Freeform 16"/>
            <p:cNvSpPr>
              <a:spLocks/>
            </p:cNvSpPr>
            <p:nvPr/>
          </p:nvSpPr>
          <p:spPr bwMode="auto">
            <a:xfrm>
              <a:off x="491" y="722"/>
              <a:ext cx="113" cy="142"/>
            </a:xfrm>
            <a:custGeom>
              <a:avLst/>
              <a:gdLst/>
              <a:ahLst/>
              <a:cxnLst>
                <a:cxn ang="0">
                  <a:pos x="2" y="142"/>
                </a:cxn>
                <a:cxn ang="0">
                  <a:pos x="3" y="140"/>
                </a:cxn>
                <a:cxn ang="0">
                  <a:pos x="16" y="129"/>
                </a:cxn>
                <a:cxn ang="0">
                  <a:pos x="44" y="95"/>
                </a:cxn>
                <a:cxn ang="0">
                  <a:pos x="62" y="74"/>
                </a:cxn>
                <a:cxn ang="0">
                  <a:pos x="80" y="50"/>
                </a:cxn>
                <a:cxn ang="0">
                  <a:pos x="97" y="27"/>
                </a:cxn>
                <a:cxn ang="0">
                  <a:pos x="113" y="1"/>
                </a:cxn>
                <a:cxn ang="0">
                  <a:pos x="108" y="0"/>
                </a:cxn>
                <a:cxn ang="0">
                  <a:pos x="92" y="21"/>
                </a:cxn>
                <a:cxn ang="0">
                  <a:pos x="75" y="46"/>
                </a:cxn>
                <a:cxn ang="0">
                  <a:pos x="57" y="70"/>
                </a:cxn>
                <a:cxn ang="0">
                  <a:pos x="39" y="90"/>
                </a:cxn>
                <a:cxn ang="0">
                  <a:pos x="13" y="124"/>
                </a:cxn>
                <a:cxn ang="0">
                  <a:pos x="0" y="137"/>
                </a:cxn>
                <a:cxn ang="0">
                  <a:pos x="3" y="137"/>
                </a:cxn>
                <a:cxn ang="0">
                  <a:pos x="2" y="142"/>
                </a:cxn>
              </a:cxnLst>
              <a:rect l="0" t="0" r="r" b="b"/>
              <a:pathLst>
                <a:path w="113" h="142">
                  <a:moveTo>
                    <a:pt x="2" y="142"/>
                  </a:moveTo>
                  <a:lnTo>
                    <a:pt x="3" y="140"/>
                  </a:lnTo>
                  <a:lnTo>
                    <a:pt x="16" y="129"/>
                  </a:lnTo>
                  <a:lnTo>
                    <a:pt x="44" y="95"/>
                  </a:lnTo>
                  <a:lnTo>
                    <a:pt x="62" y="74"/>
                  </a:lnTo>
                  <a:lnTo>
                    <a:pt x="80" y="50"/>
                  </a:lnTo>
                  <a:lnTo>
                    <a:pt x="97" y="27"/>
                  </a:lnTo>
                  <a:lnTo>
                    <a:pt x="113" y="1"/>
                  </a:lnTo>
                  <a:lnTo>
                    <a:pt x="108" y="0"/>
                  </a:lnTo>
                  <a:lnTo>
                    <a:pt x="92" y="21"/>
                  </a:lnTo>
                  <a:lnTo>
                    <a:pt x="75" y="46"/>
                  </a:lnTo>
                  <a:lnTo>
                    <a:pt x="57" y="70"/>
                  </a:lnTo>
                  <a:lnTo>
                    <a:pt x="39" y="90"/>
                  </a:lnTo>
                  <a:lnTo>
                    <a:pt x="13" y="124"/>
                  </a:lnTo>
                  <a:lnTo>
                    <a:pt x="0" y="137"/>
                  </a:lnTo>
                  <a:lnTo>
                    <a:pt x="3" y="137"/>
                  </a:lnTo>
                  <a:lnTo>
                    <a:pt x="2" y="142"/>
                  </a:lnTo>
                  <a:close/>
                </a:path>
              </a:pathLst>
            </a:custGeom>
            <a:solidFill>
              <a:srgbClr val="25221E"/>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41" name="Freeform 17"/>
            <p:cNvSpPr>
              <a:spLocks/>
            </p:cNvSpPr>
            <p:nvPr/>
          </p:nvSpPr>
          <p:spPr bwMode="auto">
            <a:xfrm>
              <a:off x="449" y="821"/>
              <a:ext cx="43" cy="43"/>
            </a:xfrm>
            <a:custGeom>
              <a:avLst/>
              <a:gdLst/>
              <a:ahLst/>
              <a:cxnLst>
                <a:cxn ang="0">
                  <a:pos x="0" y="5"/>
                </a:cxn>
                <a:cxn ang="0">
                  <a:pos x="0" y="5"/>
                </a:cxn>
                <a:cxn ang="0">
                  <a:pos x="25" y="29"/>
                </a:cxn>
                <a:cxn ang="0">
                  <a:pos x="43" y="43"/>
                </a:cxn>
                <a:cxn ang="0">
                  <a:pos x="44" y="38"/>
                </a:cxn>
                <a:cxn ang="0">
                  <a:pos x="28" y="23"/>
                </a:cxn>
                <a:cxn ang="0">
                  <a:pos x="5" y="0"/>
                </a:cxn>
                <a:cxn ang="0">
                  <a:pos x="5" y="0"/>
                </a:cxn>
                <a:cxn ang="0">
                  <a:pos x="0" y="5"/>
                </a:cxn>
              </a:cxnLst>
              <a:rect l="0" t="0" r="r" b="b"/>
              <a:pathLst>
                <a:path w="44" h="43">
                  <a:moveTo>
                    <a:pt x="0" y="5"/>
                  </a:moveTo>
                  <a:lnTo>
                    <a:pt x="0" y="5"/>
                  </a:lnTo>
                  <a:lnTo>
                    <a:pt x="25" y="29"/>
                  </a:lnTo>
                  <a:lnTo>
                    <a:pt x="43" y="43"/>
                  </a:lnTo>
                  <a:lnTo>
                    <a:pt x="44" y="38"/>
                  </a:lnTo>
                  <a:lnTo>
                    <a:pt x="28" y="23"/>
                  </a:lnTo>
                  <a:lnTo>
                    <a:pt x="5" y="0"/>
                  </a:lnTo>
                  <a:lnTo>
                    <a:pt x="5" y="0"/>
                  </a:lnTo>
                  <a:lnTo>
                    <a:pt x="0" y="5"/>
                  </a:lnTo>
                  <a:close/>
                </a:path>
              </a:pathLst>
            </a:custGeom>
            <a:solidFill>
              <a:srgbClr val="25221E"/>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42" name="Freeform 18"/>
            <p:cNvSpPr>
              <a:spLocks/>
            </p:cNvSpPr>
            <p:nvPr/>
          </p:nvSpPr>
          <p:spPr bwMode="auto">
            <a:xfrm>
              <a:off x="389" y="735"/>
              <a:ext cx="66" cy="91"/>
            </a:xfrm>
            <a:custGeom>
              <a:avLst/>
              <a:gdLst/>
              <a:ahLst/>
              <a:cxnLst>
                <a:cxn ang="0">
                  <a:pos x="0" y="4"/>
                </a:cxn>
                <a:cxn ang="0">
                  <a:pos x="0" y="4"/>
                </a:cxn>
                <a:cxn ang="0">
                  <a:pos x="13" y="27"/>
                </a:cxn>
                <a:cxn ang="0">
                  <a:pos x="27" y="45"/>
                </a:cxn>
                <a:cxn ang="0">
                  <a:pos x="35" y="61"/>
                </a:cxn>
                <a:cxn ang="0">
                  <a:pos x="45" y="70"/>
                </a:cxn>
                <a:cxn ang="0">
                  <a:pos x="54" y="83"/>
                </a:cxn>
                <a:cxn ang="0">
                  <a:pos x="61" y="90"/>
                </a:cxn>
                <a:cxn ang="0">
                  <a:pos x="66" y="85"/>
                </a:cxn>
                <a:cxn ang="0">
                  <a:pos x="59" y="78"/>
                </a:cxn>
                <a:cxn ang="0">
                  <a:pos x="48" y="65"/>
                </a:cxn>
                <a:cxn ang="0">
                  <a:pos x="40" y="56"/>
                </a:cxn>
                <a:cxn ang="0">
                  <a:pos x="30" y="43"/>
                </a:cxn>
                <a:cxn ang="0">
                  <a:pos x="18" y="25"/>
                </a:cxn>
                <a:cxn ang="0">
                  <a:pos x="5" y="0"/>
                </a:cxn>
                <a:cxn ang="0">
                  <a:pos x="5" y="0"/>
                </a:cxn>
                <a:cxn ang="0">
                  <a:pos x="0" y="4"/>
                </a:cxn>
              </a:cxnLst>
              <a:rect l="0" t="0" r="r" b="b"/>
              <a:pathLst>
                <a:path w="66" h="90">
                  <a:moveTo>
                    <a:pt x="0" y="4"/>
                  </a:moveTo>
                  <a:lnTo>
                    <a:pt x="0" y="4"/>
                  </a:lnTo>
                  <a:lnTo>
                    <a:pt x="13" y="27"/>
                  </a:lnTo>
                  <a:lnTo>
                    <a:pt x="27" y="45"/>
                  </a:lnTo>
                  <a:lnTo>
                    <a:pt x="35" y="61"/>
                  </a:lnTo>
                  <a:lnTo>
                    <a:pt x="45" y="70"/>
                  </a:lnTo>
                  <a:lnTo>
                    <a:pt x="54" y="83"/>
                  </a:lnTo>
                  <a:lnTo>
                    <a:pt x="61" y="90"/>
                  </a:lnTo>
                  <a:lnTo>
                    <a:pt x="66" y="85"/>
                  </a:lnTo>
                  <a:lnTo>
                    <a:pt x="59" y="78"/>
                  </a:lnTo>
                  <a:lnTo>
                    <a:pt x="48" y="65"/>
                  </a:lnTo>
                  <a:lnTo>
                    <a:pt x="40" y="56"/>
                  </a:lnTo>
                  <a:lnTo>
                    <a:pt x="30" y="43"/>
                  </a:lnTo>
                  <a:lnTo>
                    <a:pt x="18" y="25"/>
                  </a:lnTo>
                  <a:lnTo>
                    <a:pt x="5" y="0"/>
                  </a:lnTo>
                  <a:lnTo>
                    <a:pt x="5" y="0"/>
                  </a:lnTo>
                  <a:lnTo>
                    <a:pt x="0" y="4"/>
                  </a:lnTo>
                  <a:close/>
                </a:path>
              </a:pathLst>
            </a:custGeom>
            <a:solidFill>
              <a:srgbClr val="25221E"/>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43" name="Freeform 19"/>
            <p:cNvSpPr>
              <a:spLocks/>
            </p:cNvSpPr>
            <p:nvPr/>
          </p:nvSpPr>
          <p:spPr bwMode="auto">
            <a:xfrm>
              <a:off x="290" y="565"/>
              <a:ext cx="104" cy="174"/>
            </a:xfrm>
            <a:custGeom>
              <a:avLst/>
              <a:gdLst/>
              <a:ahLst/>
              <a:cxnLst>
                <a:cxn ang="0">
                  <a:pos x="0" y="4"/>
                </a:cxn>
                <a:cxn ang="0">
                  <a:pos x="0" y="4"/>
                </a:cxn>
                <a:cxn ang="0">
                  <a:pos x="11" y="36"/>
                </a:cxn>
                <a:cxn ang="0">
                  <a:pos x="23" y="62"/>
                </a:cxn>
                <a:cxn ang="0">
                  <a:pos x="34" y="82"/>
                </a:cxn>
                <a:cxn ang="0">
                  <a:pos x="44" y="98"/>
                </a:cxn>
                <a:cxn ang="0">
                  <a:pos x="57" y="114"/>
                </a:cxn>
                <a:cxn ang="0">
                  <a:pos x="70" y="130"/>
                </a:cxn>
                <a:cxn ang="0">
                  <a:pos x="82" y="150"/>
                </a:cxn>
                <a:cxn ang="0">
                  <a:pos x="98" y="174"/>
                </a:cxn>
                <a:cxn ang="0">
                  <a:pos x="103" y="170"/>
                </a:cxn>
                <a:cxn ang="0">
                  <a:pos x="88" y="147"/>
                </a:cxn>
                <a:cxn ang="0">
                  <a:pos x="74" y="127"/>
                </a:cxn>
                <a:cxn ang="0">
                  <a:pos x="62" y="110"/>
                </a:cxn>
                <a:cxn ang="0">
                  <a:pos x="51" y="96"/>
                </a:cxn>
                <a:cxn ang="0">
                  <a:pos x="39" y="78"/>
                </a:cxn>
                <a:cxn ang="0">
                  <a:pos x="28" y="58"/>
                </a:cxn>
                <a:cxn ang="0">
                  <a:pos x="18" y="35"/>
                </a:cxn>
                <a:cxn ang="0">
                  <a:pos x="6" y="0"/>
                </a:cxn>
                <a:cxn ang="0">
                  <a:pos x="6" y="0"/>
                </a:cxn>
                <a:cxn ang="0">
                  <a:pos x="0" y="4"/>
                </a:cxn>
              </a:cxnLst>
              <a:rect l="0" t="0" r="r" b="b"/>
              <a:pathLst>
                <a:path w="103" h="174">
                  <a:moveTo>
                    <a:pt x="0" y="4"/>
                  </a:moveTo>
                  <a:lnTo>
                    <a:pt x="0" y="4"/>
                  </a:lnTo>
                  <a:lnTo>
                    <a:pt x="11" y="36"/>
                  </a:lnTo>
                  <a:lnTo>
                    <a:pt x="23" y="62"/>
                  </a:lnTo>
                  <a:lnTo>
                    <a:pt x="34" y="82"/>
                  </a:lnTo>
                  <a:lnTo>
                    <a:pt x="44" y="98"/>
                  </a:lnTo>
                  <a:lnTo>
                    <a:pt x="57" y="114"/>
                  </a:lnTo>
                  <a:lnTo>
                    <a:pt x="70" y="130"/>
                  </a:lnTo>
                  <a:lnTo>
                    <a:pt x="82" y="150"/>
                  </a:lnTo>
                  <a:lnTo>
                    <a:pt x="98" y="174"/>
                  </a:lnTo>
                  <a:lnTo>
                    <a:pt x="103" y="170"/>
                  </a:lnTo>
                  <a:lnTo>
                    <a:pt x="88" y="147"/>
                  </a:lnTo>
                  <a:lnTo>
                    <a:pt x="74" y="127"/>
                  </a:lnTo>
                  <a:lnTo>
                    <a:pt x="62" y="110"/>
                  </a:lnTo>
                  <a:lnTo>
                    <a:pt x="51" y="96"/>
                  </a:lnTo>
                  <a:lnTo>
                    <a:pt x="39" y="78"/>
                  </a:lnTo>
                  <a:lnTo>
                    <a:pt x="28" y="58"/>
                  </a:lnTo>
                  <a:lnTo>
                    <a:pt x="18" y="35"/>
                  </a:lnTo>
                  <a:lnTo>
                    <a:pt x="6" y="0"/>
                  </a:lnTo>
                  <a:lnTo>
                    <a:pt x="6" y="0"/>
                  </a:lnTo>
                  <a:lnTo>
                    <a:pt x="0" y="4"/>
                  </a:lnTo>
                  <a:close/>
                </a:path>
              </a:pathLst>
            </a:custGeom>
            <a:solidFill>
              <a:srgbClr val="25221E"/>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44" name="Freeform 20"/>
            <p:cNvSpPr>
              <a:spLocks/>
            </p:cNvSpPr>
            <p:nvPr/>
          </p:nvSpPr>
          <p:spPr bwMode="auto">
            <a:xfrm>
              <a:off x="246" y="390"/>
              <a:ext cx="50" cy="180"/>
            </a:xfrm>
            <a:custGeom>
              <a:avLst/>
              <a:gdLst/>
              <a:ahLst/>
              <a:cxnLst>
                <a:cxn ang="0">
                  <a:pos x="0" y="0"/>
                </a:cxn>
                <a:cxn ang="0">
                  <a:pos x="1" y="0"/>
                </a:cxn>
                <a:cxn ang="0">
                  <a:pos x="8" y="42"/>
                </a:cxn>
                <a:cxn ang="0">
                  <a:pos x="14" y="76"/>
                </a:cxn>
                <a:cxn ang="0">
                  <a:pos x="26" y="120"/>
                </a:cxn>
                <a:cxn ang="0">
                  <a:pos x="44" y="181"/>
                </a:cxn>
                <a:cxn ang="0">
                  <a:pos x="50" y="177"/>
                </a:cxn>
                <a:cxn ang="0">
                  <a:pos x="31" y="118"/>
                </a:cxn>
                <a:cxn ang="0">
                  <a:pos x="21" y="76"/>
                </a:cxn>
                <a:cxn ang="0">
                  <a:pos x="13" y="40"/>
                </a:cxn>
                <a:cxn ang="0">
                  <a:pos x="8" y="0"/>
                </a:cxn>
                <a:cxn ang="0">
                  <a:pos x="8" y="0"/>
                </a:cxn>
                <a:cxn ang="0">
                  <a:pos x="0" y="0"/>
                </a:cxn>
              </a:cxnLst>
              <a:rect l="0" t="0" r="r" b="b"/>
              <a:pathLst>
                <a:path w="50" h="181">
                  <a:moveTo>
                    <a:pt x="0" y="0"/>
                  </a:moveTo>
                  <a:lnTo>
                    <a:pt x="1" y="0"/>
                  </a:lnTo>
                  <a:lnTo>
                    <a:pt x="8" y="42"/>
                  </a:lnTo>
                  <a:lnTo>
                    <a:pt x="14" y="76"/>
                  </a:lnTo>
                  <a:lnTo>
                    <a:pt x="26" y="120"/>
                  </a:lnTo>
                  <a:lnTo>
                    <a:pt x="44" y="181"/>
                  </a:lnTo>
                  <a:lnTo>
                    <a:pt x="50" y="177"/>
                  </a:lnTo>
                  <a:lnTo>
                    <a:pt x="31" y="118"/>
                  </a:lnTo>
                  <a:lnTo>
                    <a:pt x="21" y="76"/>
                  </a:lnTo>
                  <a:lnTo>
                    <a:pt x="13" y="40"/>
                  </a:lnTo>
                  <a:lnTo>
                    <a:pt x="8" y="0"/>
                  </a:lnTo>
                  <a:lnTo>
                    <a:pt x="8" y="0"/>
                  </a:lnTo>
                  <a:lnTo>
                    <a:pt x="0" y="0"/>
                  </a:lnTo>
                  <a:close/>
                </a:path>
              </a:pathLst>
            </a:custGeom>
            <a:solidFill>
              <a:srgbClr val="25221E"/>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45" name="Freeform 21"/>
            <p:cNvSpPr>
              <a:spLocks/>
            </p:cNvSpPr>
            <p:nvPr/>
          </p:nvSpPr>
          <p:spPr bwMode="auto">
            <a:xfrm>
              <a:off x="241" y="240"/>
              <a:ext cx="12" cy="149"/>
            </a:xfrm>
            <a:custGeom>
              <a:avLst/>
              <a:gdLst/>
              <a:ahLst/>
              <a:cxnLst>
                <a:cxn ang="0">
                  <a:pos x="4" y="0"/>
                </a:cxn>
                <a:cxn ang="0">
                  <a:pos x="0" y="6"/>
                </a:cxn>
                <a:cxn ang="0">
                  <a:pos x="0" y="19"/>
                </a:cxn>
                <a:cxn ang="0">
                  <a:pos x="0" y="56"/>
                </a:cxn>
                <a:cxn ang="0">
                  <a:pos x="2" y="103"/>
                </a:cxn>
                <a:cxn ang="0">
                  <a:pos x="4" y="148"/>
                </a:cxn>
                <a:cxn ang="0">
                  <a:pos x="12" y="148"/>
                </a:cxn>
                <a:cxn ang="0">
                  <a:pos x="7" y="103"/>
                </a:cxn>
                <a:cxn ang="0">
                  <a:pos x="5" y="56"/>
                </a:cxn>
                <a:cxn ang="0">
                  <a:pos x="5" y="19"/>
                </a:cxn>
                <a:cxn ang="0">
                  <a:pos x="5" y="6"/>
                </a:cxn>
                <a:cxn ang="0">
                  <a:pos x="4" y="8"/>
                </a:cxn>
                <a:cxn ang="0">
                  <a:pos x="4" y="0"/>
                </a:cxn>
                <a:cxn ang="0">
                  <a:pos x="0" y="0"/>
                </a:cxn>
                <a:cxn ang="0">
                  <a:pos x="0" y="6"/>
                </a:cxn>
                <a:cxn ang="0">
                  <a:pos x="4" y="0"/>
                </a:cxn>
              </a:cxnLst>
              <a:rect l="0" t="0" r="r" b="b"/>
              <a:pathLst>
                <a:path w="12" h="148">
                  <a:moveTo>
                    <a:pt x="4" y="0"/>
                  </a:moveTo>
                  <a:lnTo>
                    <a:pt x="0" y="6"/>
                  </a:lnTo>
                  <a:lnTo>
                    <a:pt x="0" y="19"/>
                  </a:lnTo>
                  <a:lnTo>
                    <a:pt x="0" y="56"/>
                  </a:lnTo>
                  <a:lnTo>
                    <a:pt x="2" y="103"/>
                  </a:lnTo>
                  <a:lnTo>
                    <a:pt x="4" y="148"/>
                  </a:lnTo>
                  <a:lnTo>
                    <a:pt x="12" y="148"/>
                  </a:lnTo>
                  <a:lnTo>
                    <a:pt x="7" y="103"/>
                  </a:lnTo>
                  <a:lnTo>
                    <a:pt x="5" y="56"/>
                  </a:lnTo>
                  <a:lnTo>
                    <a:pt x="5" y="19"/>
                  </a:lnTo>
                  <a:lnTo>
                    <a:pt x="5" y="6"/>
                  </a:lnTo>
                  <a:lnTo>
                    <a:pt x="4" y="8"/>
                  </a:lnTo>
                  <a:lnTo>
                    <a:pt x="4" y="0"/>
                  </a:lnTo>
                  <a:lnTo>
                    <a:pt x="0" y="0"/>
                  </a:lnTo>
                  <a:lnTo>
                    <a:pt x="0" y="6"/>
                  </a:lnTo>
                  <a:lnTo>
                    <a:pt x="4" y="0"/>
                  </a:lnTo>
                  <a:close/>
                </a:path>
              </a:pathLst>
            </a:custGeom>
            <a:solidFill>
              <a:srgbClr val="25221E"/>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46" name="Freeform 22"/>
            <p:cNvSpPr>
              <a:spLocks/>
            </p:cNvSpPr>
            <p:nvPr/>
          </p:nvSpPr>
          <p:spPr bwMode="auto">
            <a:xfrm>
              <a:off x="146" y="197"/>
              <a:ext cx="514" cy="654"/>
            </a:xfrm>
            <a:custGeom>
              <a:avLst/>
              <a:gdLst/>
              <a:ahLst/>
              <a:cxnLst>
                <a:cxn ang="0">
                  <a:pos x="510" y="2"/>
                </a:cxn>
                <a:cxn ang="0">
                  <a:pos x="511" y="0"/>
                </a:cxn>
                <a:cxn ang="0">
                  <a:pos x="513" y="2"/>
                </a:cxn>
                <a:cxn ang="0">
                  <a:pos x="513" y="17"/>
                </a:cxn>
                <a:cxn ang="0">
                  <a:pos x="508" y="60"/>
                </a:cxn>
                <a:cxn ang="0">
                  <a:pos x="506" y="105"/>
                </a:cxn>
                <a:cxn ang="0">
                  <a:pos x="503" y="141"/>
                </a:cxn>
                <a:cxn ang="0">
                  <a:pos x="498" y="181"/>
                </a:cxn>
                <a:cxn ang="0">
                  <a:pos x="492" y="215"/>
                </a:cxn>
                <a:cxn ang="0">
                  <a:pos x="485" y="249"/>
                </a:cxn>
                <a:cxn ang="0">
                  <a:pos x="475" y="287"/>
                </a:cxn>
                <a:cxn ang="0">
                  <a:pos x="464" y="338"/>
                </a:cxn>
                <a:cxn ang="0">
                  <a:pos x="441" y="408"/>
                </a:cxn>
                <a:cxn ang="0">
                  <a:pos x="421" y="455"/>
                </a:cxn>
                <a:cxn ang="0">
                  <a:pos x="396" y="504"/>
                </a:cxn>
                <a:cxn ang="0">
                  <a:pos x="359" y="556"/>
                </a:cxn>
                <a:cxn ang="0">
                  <a:pos x="316" y="605"/>
                </a:cxn>
                <a:cxn ang="0">
                  <a:pos x="280" y="641"/>
                </a:cxn>
                <a:cxn ang="0">
                  <a:pos x="269" y="652"/>
                </a:cxn>
                <a:cxn ang="0">
                  <a:pos x="265" y="655"/>
                </a:cxn>
                <a:cxn ang="0">
                  <a:pos x="259" y="650"/>
                </a:cxn>
                <a:cxn ang="0">
                  <a:pos x="247" y="641"/>
                </a:cxn>
                <a:cxn ang="0">
                  <a:pos x="226" y="625"/>
                </a:cxn>
                <a:cxn ang="0">
                  <a:pos x="218" y="616"/>
                </a:cxn>
                <a:cxn ang="0">
                  <a:pos x="206" y="600"/>
                </a:cxn>
                <a:cxn ang="0">
                  <a:pos x="185" y="576"/>
                </a:cxn>
                <a:cxn ang="0">
                  <a:pos x="160" y="538"/>
                </a:cxn>
                <a:cxn ang="0">
                  <a:pos x="116" y="462"/>
                </a:cxn>
                <a:cxn ang="0">
                  <a:pos x="82" y="390"/>
                </a:cxn>
                <a:cxn ang="0">
                  <a:pos x="65" y="349"/>
                </a:cxn>
                <a:cxn ang="0">
                  <a:pos x="47" y="293"/>
                </a:cxn>
                <a:cxn ang="0">
                  <a:pos x="24" y="206"/>
                </a:cxn>
                <a:cxn ang="0">
                  <a:pos x="11" y="132"/>
                </a:cxn>
                <a:cxn ang="0">
                  <a:pos x="5" y="82"/>
                </a:cxn>
                <a:cxn ang="0">
                  <a:pos x="1" y="35"/>
                </a:cxn>
                <a:cxn ang="0">
                  <a:pos x="0" y="11"/>
                </a:cxn>
                <a:cxn ang="0">
                  <a:pos x="1" y="2"/>
                </a:cxn>
              </a:cxnLst>
              <a:rect l="0" t="0" r="r" b="b"/>
              <a:pathLst>
                <a:path w="514" h="655">
                  <a:moveTo>
                    <a:pt x="1" y="2"/>
                  </a:moveTo>
                  <a:lnTo>
                    <a:pt x="510" y="2"/>
                  </a:lnTo>
                  <a:lnTo>
                    <a:pt x="511" y="2"/>
                  </a:lnTo>
                  <a:lnTo>
                    <a:pt x="511" y="0"/>
                  </a:lnTo>
                  <a:lnTo>
                    <a:pt x="513" y="0"/>
                  </a:lnTo>
                  <a:lnTo>
                    <a:pt x="513" y="2"/>
                  </a:lnTo>
                  <a:lnTo>
                    <a:pt x="514" y="8"/>
                  </a:lnTo>
                  <a:lnTo>
                    <a:pt x="513" y="17"/>
                  </a:lnTo>
                  <a:lnTo>
                    <a:pt x="511" y="29"/>
                  </a:lnTo>
                  <a:lnTo>
                    <a:pt x="508" y="60"/>
                  </a:lnTo>
                  <a:lnTo>
                    <a:pt x="508" y="89"/>
                  </a:lnTo>
                  <a:lnTo>
                    <a:pt x="506" y="105"/>
                  </a:lnTo>
                  <a:lnTo>
                    <a:pt x="505" y="121"/>
                  </a:lnTo>
                  <a:lnTo>
                    <a:pt x="503" y="141"/>
                  </a:lnTo>
                  <a:lnTo>
                    <a:pt x="500" y="161"/>
                  </a:lnTo>
                  <a:lnTo>
                    <a:pt x="498" y="181"/>
                  </a:lnTo>
                  <a:lnTo>
                    <a:pt x="495" y="199"/>
                  </a:lnTo>
                  <a:lnTo>
                    <a:pt x="492" y="215"/>
                  </a:lnTo>
                  <a:lnTo>
                    <a:pt x="490" y="231"/>
                  </a:lnTo>
                  <a:lnTo>
                    <a:pt x="485" y="249"/>
                  </a:lnTo>
                  <a:lnTo>
                    <a:pt x="480" y="267"/>
                  </a:lnTo>
                  <a:lnTo>
                    <a:pt x="475" y="287"/>
                  </a:lnTo>
                  <a:lnTo>
                    <a:pt x="469" y="311"/>
                  </a:lnTo>
                  <a:lnTo>
                    <a:pt x="464" y="338"/>
                  </a:lnTo>
                  <a:lnTo>
                    <a:pt x="455" y="361"/>
                  </a:lnTo>
                  <a:lnTo>
                    <a:pt x="441" y="408"/>
                  </a:lnTo>
                  <a:lnTo>
                    <a:pt x="433" y="432"/>
                  </a:lnTo>
                  <a:lnTo>
                    <a:pt x="421" y="455"/>
                  </a:lnTo>
                  <a:lnTo>
                    <a:pt x="410" y="479"/>
                  </a:lnTo>
                  <a:lnTo>
                    <a:pt x="396" y="504"/>
                  </a:lnTo>
                  <a:lnTo>
                    <a:pt x="380" y="529"/>
                  </a:lnTo>
                  <a:lnTo>
                    <a:pt x="359" y="556"/>
                  </a:lnTo>
                  <a:lnTo>
                    <a:pt x="337" y="581"/>
                  </a:lnTo>
                  <a:lnTo>
                    <a:pt x="316" y="605"/>
                  </a:lnTo>
                  <a:lnTo>
                    <a:pt x="295" y="625"/>
                  </a:lnTo>
                  <a:lnTo>
                    <a:pt x="280" y="641"/>
                  </a:lnTo>
                  <a:lnTo>
                    <a:pt x="273" y="646"/>
                  </a:lnTo>
                  <a:lnTo>
                    <a:pt x="269" y="652"/>
                  </a:lnTo>
                  <a:lnTo>
                    <a:pt x="267" y="654"/>
                  </a:lnTo>
                  <a:lnTo>
                    <a:pt x="265" y="655"/>
                  </a:lnTo>
                  <a:lnTo>
                    <a:pt x="264" y="654"/>
                  </a:lnTo>
                  <a:lnTo>
                    <a:pt x="259" y="650"/>
                  </a:lnTo>
                  <a:lnTo>
                    <a:pt x="254" y="646"/>
                  </a:lnTo>
                  <a:lnTo>
                    <a:pt x="247" y="641"/>
                  </a:lnTo>
                  <a:lnTo>
                    <a:pt x="232" y="630"/>
                  </a:lnTo>
                  <a:lnTo>
                    <a:pt x="226" y="625"/>
                  </a:lnTo>
                  <a:lnTo>
                    <a:pt x="223" y="619"/>
                  </a:lnTo>
                  <a:lnTo>
                    <a:pt x="218" y="616"/>
                  </a:lnTo>
                  <a:lnTo>
                    <a:pt x="213" y="609"/>
                  </a:lnTo>
                  <a:lnTo>
                    <a:pt x="206" y="600"/>
                  </a:lnTo>
                  <a:lnTo>
                    <a:pt x="196" y="589"/>
                  </a:lnTo>
                  <a:lnTo>
                    <a:pt x="185" y="576"/>
                  </a:lnTo>
                  <a:lnTo>
                    <a:pt x="173" y="558"/>
                  </a:lnTo>
                  <a:lnTo>
                    <a:pt x="160" y="538"/>
                  </a:lnTo>
                  <a:lnTo>
                    <a:pt x="144" y="515"/>
                  </a:lnTo>
                  <a:lnTo>
                    <a:pt x="116" y="462"/>
                  </a:lnTo>
                  <a:lnTo>
                    <a:pt x="91" y="414"/>
                  </a:lnTo>
                  <a:lnTo>
                    <a:pt x="82" y="390"/>
                  </a:lnTo>
                  <a:lnTo>
                    <a:pt x="72" y="369"/>
                  </a:lnTo>
                  <a:lnTo>
                    <a:pt x="65" y="349"/>
                  </a:lnTo>
                  <a:lnTo>
                    <a:pt x="57" y="331"/>
                  </a:lnTo>
                  <a:lnTo>
                    <a:pt x="47" y="293"/>
                  </a:lnTo>
                  <a:lnTo>
                    <a:pt x="36" y="251"/>
                  </a:lnTo>
                  <a:lnTo>
                    <a:pt x="24" y="206"/>
                  </a:lnTo>
                  <a:lnTo>
                    <a:pt x="16" y="157"/>
                  </a:lnTo>
                  <a:lnTo>
                    <a:pt x="11" y="132"/>
                  </a:lnTo>
                  <a:lnTo>
                    <a:pt x="8" y="107"/>
                  </a:lnTo>
                  <a:lnTo>
                    <a:pt x="5" y="82"/>
                  </a:lnTo>
                  <a:lnTo>
                    <a:pt x="3" y="56"/>
                  </a:lnTo>
                  <a:lnTo>
                    <a:pt x="1" y="35"/>
                  </a:lnTo>
                  <a:lnTo>
                    <a:pt x="0" y="17"/>
                  </a:lnTo>
                  <a:lnTo>
                    <a:pt x="0" y="11"/>
                  </a:lnTo>
                  <a:lnTo>
                    <a:pt x="0" y="6"/>
                  </a:lnTo>
                  <a:lnTo>
                    <a:pt x="1" y="2"/>
                  </a:lnTo>
                  <a:lnTo>
                    <a:pt x="1" y="2"/>
                  </a:lnTo>
                  <a:close/>
                </a:path>
              </a:pathLst>
            </a:custGeom>
            <a:solidFill>
              <a:srgbClr val="FFFFFF"/>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47" name="Freeform 23"/>
            <p:cNvSpPr>
              <a:spLocks/>
            </p:cNvSpPr>
            <p:nvPr/>
          </p:nvSpPr>
          <p:spPr bwMode="auto">
            <a:xfrm>
              <a:off x="148" y="199"/>
              <a:ext cx="184" cy="174"/>
            </a:xfrm>
            <a:custGeom>
              <a:avLst/>
              <a:gdLst/>
              <a:ahLst/>
              <a:cxnLst>
                <a:cxn ang="0">
                  <a:pos x="17" y="0"/>
                </a:cxn>
                <a:cxn ang="0">
                  <a:pos x="184" y="0"/>
                </a:cxn>
                <a:cxn ang="0">
                  <a:pos x="182" y="175"/>
                </a:cxn>
                <a:cxn ang="0">
                  <a:pos x="15" y="175"/>
                </a:cxn>
                <a:cxn ang="0">
                  <a:pos x="15" y="175"/>
                </a:cxn>
                <a:cxn ang="0">
                  <a:pos x="17" y="175"/>
                </a:cxn>
                <a:cxn ang="0">
                  <a:pos x="18" y="172"/>
                </a:cxn>
                <a:cxn ang="0">
                  <a:pos x="17" y="168"/>
                </a:cxn>
                <a:cxn ang="0">
                  <a:pos x="15" y="161"/>
                </a:cxn>
                <a:cxn ang="0">
                  <a:pos x="15" y="157"/>
                </a:cxn>
                <a:cxn ang="0">
                  <a:pos x="15" y="154"/>
                </a:cxn>
                <a:cxn ang="0">
                  <a:pos x="15" y="148"/>
                </a:cxn>
                <a:cxn ang="0">
                  <a:pos x="13" y="139"/>
                </a:cxn>
                <a:cxn ang="0">
                  <a:pos x="12" y="132"/>
                </a:cxn>
                <a:cxn ang="0">
                  <a:pos x="10" y="123"/>
                </a:cxn>
                <a:cxn ang="0">
                  <a:pos x="8" y="112"/>
                </a:cxn>
                <a:cxn ang="0">
                  <a:pos x="8" y="103"/>
                </a:cxn>
                <a:cxn ang="0">
                  <a:pos x="7" y="94"/>
                </a:cxn>
                <a:cxn ang="0">
                  <a:pos x="5" y="85"/>
                </a:cxn>
                <a:cxn ang="0">
                  <a:pos x="2" y="65"/>
                </a:cxn>
                <a:cxn ang="0">
                  <a:pos x="2" y="45"/>
                </a:cxn>
                <a:cxn ang="0">
                  <a:pos x="2" y="40"/>
                </a:cxn>
                <a:cxn ang="0">
                  <a:pos x="2" y="33"/>
                </a:cxn>
                <a:cxn ang="0">
                  <a:pos x="2" y="20"/>
                </a:cxn>
                <a:cxn ang="0">
                  <a:pos x="0" y="11"/>
                </a:cxn>
                <a:cxn ang="0">
                  <a:pos x="0" y="6"/>
                </a:cxn>
                <a:cxn ang="0">
                  <a:pos x="0" y="2"/>
                </a:cxn>
                <a:cxn ang="0">
                  <a:pos x="0" y="0"/>
                </a:cxn>
                <a:cxn ang="0">
                  <a:pos x="17" y="0"/>
                </a:cxn>
              </a:cxnLst>
              <a:rect l="0" t="0" r="r" b="b"/>
              <a:pathLst>
                <a:path w="184" h="175">
                  <a:moveTo>
                    <a:pt x="17" y="0"/>
                  </a:moveTo>
                  <a:lnTo>
                    <a:pt x="184" y="0"/>
                  </a:lnTo>
                  <a:lnTo>
                    <a:pt x="182" y="175"/>
                  </a:lnTo>
                  <a:lnTo>
                    <a:pt x="15" y="175"/>
                  </a:lnTo>
                  <a:lnTo>
                    <a:pt x="15" y="175"/>
                  </a:lnTo>
                  <a:lnTo>
                    <a:pt x="17" y="175"/>
                  </a:lnTo>
                  <a:lnTo>
                    <a:pt x="18" y="172"/>
                  </a:lnTo>
                  <a:lnTo>
                    <a:pt x="17" y="168"/>
                  </a:lnTo>
                  <a:lnTo>
                    <a:pt x="15" y="161"/>
                  </a:lnTo>
                  <a:lnTo>
                    <a:pt x="15" y="157"/>
                  </a:lnTo>
                  <a:lnTo>
                    <a:pt x="15" y="154"/>
                  </a:lnTo>
                  <a:lnTo>
                    <a:pt x="15" y="148"/>
                  </a:lnTo>
                  <a:lnTo>
                    <a:pt x="13" y="139"/>
                  </a:lnTo>
                  <a:lnTo>
                    <a:pt x="12" y="132"/>
                  </a:lnTo>
                  <a:lnTo>
                    <a:pt x="10" y="123"/>
                  </a:lnTo>
                  <a:lnTo>
                    <a:pt x="8" y="112"/>
                  </a:lnTo>
                  <a:lnTo>
                    <a:pt x="8" y="103"/>
                  </a:lnTo>
                  <a:lnTo>
                    <a:pt x="7" y="94"/>
                  </a:lnTo>
                  <a:lnTo>
                    <a:pt x="5" y="85"/>
                  </a:lnTo>
                  <a:lnTo>
                    <a:pt x="2" y="65"/>
                  </a:lnTo>
                  <a:lnTo>
                    <a:pt x="2" y="45"/>
                  </a:lnTo>
                  <a:lnTo>
                    <a:pt x="2" y="40"/>
                  </a:lnTo>
                  <a:lnTo>
                    <a:pt x="2" y="33"/>
                  </a:lnTo>
                  <a:lnTo>
                    <a:pt x="2" y="20"/>
                  </a:lnTo>
                  <a:lnTo>
                    <a:pt x="0" y="11"/>
                  </a:lnTo>
                  <a:lnTo>
                    <a:pt x="0" y="6"/>
                  </a:lnTo>
                  <a:lnTo>
                    <a:pt x="0" y="2"/>
                  </a:lnTo>
                  <a:lnTo>
                    <a:pt x="0" y="0"/>
                  </a:lnTo>
                  <a:lnTo>
                    <a:pt x="17" y="0"/>
                  </a:lnTo>
                  <a:close/>
                </a:path>
              </a:pathLst>
            </a:custGeom>
            <a:solidFill>
              <a:srgbClr val="61BFF3"/>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48" name="Freeform 24"/>
            <p:cNvSpPr>
              <a:spLocks/>
            </p:cNvSpPr>
            <p:nvPr/>
          </p:nvSpPr>
          <p:spPr bwMode="auto">
            <a:xfrm>
              <a:off x="160" y="206"/>
              <a:ext cx="59" cy="89"/>
            </a:xfrm>
            <a:custGeom>
              <a:avLst/>
              <a:gdLst/>
              <a:ahLst/>
              <a:cxnLst>
                <a:cxn ang="0">
                  <a:pos x="20" y="25"/>
                </a:cxn>
                <a:cxn ang="0">
                  <a:pos x="22" y="24"/>
                </a:cxn>
                <a:cxn ang="0">
                  <a:pos x="20" y="18"/>
                </a:cxn>
                <a:cxn ang="0">
                  <a:pos x="20" y="15"/>
                </a:cxn>
                <a:cxn ang="0">
                  <a:pos x="25" y="13"/>
                </a:cxn>
                <a:cxn ang="0">
                  <a:pos x="23" y="11"/>
                </a:cxn>
                <a:cxn ang="0">
                  <a:pos x="27" y="7"/>
                </a:cxn>
                <a:cxn ang="0">
                  <a:pos x="30" y="6"/>
                </a:cxn>
                <a:cxn ang="0">
                  <a:pos x="33" y="4"/>
                </a:cxn>
                <a:cxn ang="0">
                  <a:pos x="40" y="2"/>
                </a:cxn>
                <a:cxn ang="0">
                  <a:pos x="41" y="4"/>
                </a:cxn>
                <a:cxn ang="0">
                  <a:pos x="41" y="7"/>
                </a:cxn>
                <a:cxn ang="0">
                  <a:pos x="41" y="9"/>
                </a:cxn>
                <a:cxn ang="0">
                  <a:pos x="43" y="27"/>
                </a:cxn>
                <a:cxn ang="0">
                  <a:pos x="38" y="33"/>
                </a:cxn>
                <a:cxn ang="0">
                  <a:pos x="33" y="34"/>
                </a:cxn>
                <a:cxn ang="0">
                  <a:pos x="33" y="42"/>
                </a:cxn>
                <a:cxn ang="0">
                  <a:pos x="36" y="45"/>
                </a:cxn>
                <a:cxn ang="0">
                  <a:pos x="38" y="54"/>
                </a:cxn>
                <a:cxn ang="0">
                  <a:pos x="41" y="33"/>
                </a:cxn>
                <a:cxn ang="0">
                  <a:pos x="43" y="31"/>
                </a:cxn>
                <a:cxn ang="0">
                  <a:pos x="46" y="31"/>
                </a:cxn>
                <a:cxn ang="0">
                  <a:pos x="51" y="31"/>
                </a:cxn>
                <a:cxn ang="0">
                  <a:pos x="58" y="38"/>
                </a:cxn>
                <a:cxn ang="0">
                  <a:pos x="51" y="40"/>
                </a:cxn>
                <a:cxn ang="0">
                  <a:pos x="46" y="34"/>
                </a:cxn>
                <a:cxn ang="0">
                  <a:pos x="43" y="34"/>
                </a:cxn>
                <a:cxn ang="0">
                  <a:pos x="41" y="36"/>
                </a:cxn>
                <a:cxn ang="0">
                  <a:pos x="43" y="40"/>
                </a:cxn>
                <a:cxn ang="0">
                  <a:pos x="43" y="51"/>
                </a:cxn>
                <a:cxn ang="0">
                  <a:pos x="36" y="62"/>
                </a:cxn>
                <a:cxn ang="0">
                  <a:pos x="40" y="81"/>
                </a:cxn>
                <a:cxn ang="0">
                  <a:pos x="33" y="89"/>
                </a:cxn>
                <a:cxn ang="0">
                  <a:pos x="23" y="83"/>
                </a:cxn>
                <a:cxn ang="0">
                  <a:pos x="23" y="78"/>
                </a:cxn>
                <a:cxn ang="0">
                  <a:pos x="30" y="76"/>
                </a:cxn>
                <a:cxn ang="0">
                  <a:pos x="30" y="72"/>
                </a:cxn>
                <a:cxn ang="0">
                  <a:pos x="23" y="72"/>
                </a:cxn>
                <a:cxn ang="0">
                  <a:pos x="12" y="65"/>
                </a:cxn>
                <a:cxn ang="0">
                  <a:pos x="9" y="58"/>
                </a:cxn>
                <a:cxn ang="0">
                  <a:pos x="12" y="54"/>
                </a:cxn>
                <a:cxn ang="0">
                  <a:pos x="15" y="53"/>
                </a:cxn>
                <a:cxn ang="0">
                  <a:pos x="18" y="60"/>
                </a:cxn>
                <a:cxn ang="0">
                  <a:pos x="20" y="60"/>
                </a:cxn>
                <a:cxn ang="0">
                  <a:pos x="18" y="51"/>
                </a:cxn>
                <a:cxn ang="0">
                  <a:pos x="23" y="51"/>
                </a:cxn>
                <a:cxn ang="0">
                  <a:pos x="23" y="47"/>
                </a:cxn>
                <a:cxn ang="0">
                  <a:pos x="17" y="47"/>
                </a:cxn>
                <a:cxn ang="0">
                  <a:pos x="0" y="43"/>
                </a:cxn>
                <a:cxn ang="0">
                  <a:pos x="4" y="31"/>
                </a:cxn>
                <a:cxn ang="0">
                  <a:pos x="7" y="34"/>
                </a:cxn>
                <a:cxn ang="0">
                  <a:pos x="10" y="40"/>
                </a:cxn>
                <a:cxn ang="0">
                  <a:pos x="15" y="38"/>
                </a:cxn>
                <a:cxn ang="0">
                  <a:pos x="14" y="34"/>
                </a:cxn>
                <a:cxn ang="0">
                  <a:pos x="10" y="31"/>
                </a:cxn>
                <a:cxn ang="0">
                  <a:pos x="7" y="25"/>
                </a:cxn>
                <a:cxn ang="0">
                  <a:pos x="5" y="20"/>
                </a:cxn>
                <a:cxn ang="0">
                  <a:pos x="7" y="15"/>
                </a:cxn>
                <a:cxn ang="0">
                  <a:pos x="12" y="15"/>
                </a:cxn>
                <a:cxn ang="0">
                  <a:pos x="15" y="24"/>
                </a:cxn>
              </a:cxnLst>
              <a:rect l="0" t="0" r="r" b="b"/>
              <a:pathLst>
                <a:path w="58" h="89">
                  <a:moveTo>
                    <a:pt x="15" y="24"/>
                  </a:moveTo>
                  <a:lnTo>
                    <a:pt x="15" y="24"/>
                  </a:lnTo>
                  <a:lnTo>
                    <a:pt x="15" y="25"/>
                  </a:lnTo>
                  <a:lnTo>
                    <a:pt x="15" y="25"/>
                  </a:lnTo>
                  <a:lnTo>
                    <a:pt x="15" y="25"/>
                  </a:lnTo>
                  <a:lnTo>
                    <a:pt x="15" y="25"/>
                  </a:lnTo>
                  <a:lnTo>
                    <a:pt x="15" y="25"/>
                  </a:lnTo>
                  <a:lnTo>
                    <a:pt x="15" y="25"/>
                  </a:lnTo>
                  <a:lnTo>
                    <a:pt x="17" y="25"/>
                  </a:lnTo>
                  <a:lnTo>
                    <a:pt x="20" y="25"/>
                  </a:lnTo>
                  <a:lnTo>
                    <a:pt x="20" y="25"/>
                  </a:lnTo>
                  <a:lnTo>
                    <a:pt x="20" y="25"/>
                  </a:lnTo>
                  <a:lnTo>
                    <a:pt x="20" y="25"/>
                  </a:lnTo>
                  <a:lnTo>
                    <a:pt x="20" y="25"/>
                  </a:lnTo>
                  <a:lnTo>
                    <a:pt x="20" y="25"/>
                  </a:lnTo>
                  <a:lnTo>
                    <a:pt x="20" y="25"/>
                  </a:lnTo>
                  <a:lnTo>
                    <a:pt x="20" y="24"/>
                  </a:lnTo>
                  <a:lnTo>
                    <a:pt x="22" y="24"/>
                  </a:lnTo>
                  <a:lnTo>
                    <a:pt x="22" y="24"/>
                  </a:lnTo>
                  <a:lnTo>
                    <a:pt x="22" y="24"/>
                  </a:lnTo>
                  <a:lnTo>
                    <a:pt x="22" y="24"/>
                  </a:lnTo>
                  <a:lnTo>
                    <a:pt x="22" y="24"/>
                  </a:lnTo>
                  <a:lnTo>
                    <a:pt x="22" y="24"/>
                  </a:lnTo>
                  <a:lnTo>
                    <a:pt x="22" y="24"/>
                  </a:lnTo>
                  <a:lnTo>
                    <a:pt x="22" y="20"/>
                  </a:lnTo>
                  <a:lnTo>
                    <a:pt x="22" y="20"/>
                  </a:lnTo>
                  <a:lnTo>
                    <a:pt x="22" y="20"/>
                  </a:lnTo>
                  <a:lnTo>
                    <a:pt x="22" y="20"/>
                  </a:lnTo>
                  <a:lnTo>
                    <a:pt x="22" y="20"/>
                  </a:lnTo>
                  <a:lnTo>
                    <a:pt x="22" y="20"/>
                  </a:lnTo>
                  <a:lnTo>
                    <a:pt x="22" y="20"/>
                  </a:lnTo>
                  <a:lnTo>
                    <a:pt x="20" y="20"/>
                  </a:lnTo>
                  <a:lnTo>
                    <a:pt x="20" y="18"/>
                  </a:lnTo>
                  <a:lnTo>
                    <a:pt x="20" y="18"/>
                  </a:lnTo>
                  <a:lnTo>
                    <a:pt x="20" y="18"/>
                  </a:lnTo>
                  <a:lnTo>
                    <a:pt x="20" y="18"/>
                  </a:lnTo>
                  <a:lnTo>
                    <a:pt x="20" y="18"/>
                  </a:lnTo>
                  <a:lnTo>
                    <a:pt x="20" y="18"/>
                  </a:lnTo>
                  <a:lnTo>
                    <a:pt x="20" y="18"/>
                  </a:lnTo>
                  <a:lnTo>
                    <a:pt x="20" y="16"/>
                  </a:lnTo>
                  <a:lnTo>
                    <a:pt x="18" y="16"/>
                  </a:lnTo>
                  <a:lnTo>
                    <a:pt x="18" y="16"/>
                  </a:lnTo>
                  <a:lnTo>
                    <a:pt x="20" y="16"/>
                  </a:lnTo>
                  <a:lnTo>
                    <a:pt x="20" y="15"/>
                  </a:lnTo>
                  <a:lnTo>
                    <a:pt x="22" y="15"/>
                  </a:lnTo>
                  <a:lnTo>
                    <a:pt x="23" y="15"/>
                  </a:lnTo>
                  <a:lnTo>
                    <a:pt x="23" y="15"/>
                  </a:lnTo>
                  <a:lnTo>
                    <a:pt x="25" y="15"/>
                  </a:lnTo>
                  <a:lnTo>
                    <a:pt x="25" y="15"/>
                  </a:lnTo>
                  <a:lnTo>
                    <a:pt x="25" y="15"/>
                  </a:lnTo>
                  <a:lnTo>
                    <a:pt x="25" y="15"/>
                  </a:lnTo>
                  <a:lnTo>
                    <a:pt x="25" y="15"/>
                  </a:lnTo>
                  <a:lnTo>
                    <a:pt x="25" y="15"/>
                  </a:lnTo>
                  <a:lnTo>
                    <a:pt x="25" y="13"/>
                  </a:lnTo>
                  <a:lnTo>
                    <a:pt x="25" y="13"/>
                  </a:lnTo>
                  <a:lnTo>
                    <a:pt x="25" y="13"/>
                  </a:lnTo>
                  <a:lnTo>
                    <a:pt x="23" y="13"/>
                  </a:lnTo>
                  <a:lnTo>
                    <a:pt x="23" y="13"/>
                  </a:lnTo>
                  <a:lnTo>
                    <a:pt x="23" y="13"/>
                  </a:lnTo>
                  <a:lnTo>
                    <a:pt x="23" y="11"/>
                  </a:lnTo>
                  <a:lnTo>
                    <a:pt x="23" y="11"/>
                  </a:lnTo>
                  <a:lnTo>
                    <a:pt x="23" y="11"/>
                  </a:lnTo>
                  <a:lnTo>
                    <a:pt x="23" y="11"/>
                  </a:lnTo>
                  <a:lnTo>
                    <a:pt x="23" y="11"/>
                  </a:lnTo>
                  <a:lnTo>
                    <a:pt x="23" y="11"/>
                  </a:lnTo>
                  <a:lnTo>
                    <a:pt x="23" y="11"/>
                  </a:lnTo>
                  <a:lnTo>
                    <a:pt x="23" y="11"/>
                  </a:lnTo>
                  <a:lnTo>
                    <a:pt x="23" y="11"/>
                  </a:lnTo>
                  <a:lnTo>
                    <a:pt x="25" y="11"/>
                  </a:lnTo>
                  <a:lnTo>
                    <a:pt x="25" y="9"/>
                  </a:lnTo>
                  <a:lnTo>
                    <a:pt x="25" y="9"/>
                  </a:lnTo>
                  <a:lnTo>
                    <a:pt x="25" y="9"/>
                  </a:lnTo>
                  <a:lnTo>
                    <a:pt x="27" y="9"/>
                  </a:lnTo>
                  <a:lnTo>
                    <a:pt x="27" y="7"/>
                  </a:lnTo>
                  <a:lnTo>
                    <a:pt x="27" y="7"/>
                  </a:lnTo>
                  <a:lnTo>
                    <a:pt x="27" y="7"/>
                  </a:lnTo>
                  <a:lnTo>
                    <a:pt x="27" y="7"/>
                  </a:lnTo>
                  <a:lnTo>
                    <a:pt x="27" y="7"/>
                  </a:lnTo>
                  <a:lnTo>
                    <a:pt x="28" y="7"/>
                  </a:lnTo>
                  <a:lnTo>
                    <a:pt x="28" y="7"/>
                  </a:lnTo>
                  <a:lnTo>
                    <a:pt x="28" y="7"/>
                  </a:lnTo>
                  <a:lnTo>
                    <a:pt x="28" y="6"/>
                  </a:lnTo>
                  <a:lnTo>
                    <a:pt x="28" y="6"/>
                  </a:lnTo>
                  <a:lnTo>
                    <a:pt x="28" y="6"/>
                  </a:lnTo>
                  <a:lnTo>
                    <a:pt x="30" y="6"/>
                  </a:lnTo>
                  <a:lnTo>
                    <a:pt x="30" y="6"/>
                  </a:lnTo>
                  <a:lnTo>
                    <a:pt x="30" y="6"/>
                  </a:lnTo>
                  <a:lnTo>
                    <a:pt x="30" y="6"/>
                  </a:lnTo>
                  <a:lnTo>
                    <a:pt x="30" y="6"/>
                  </a:lnTo>
                  <a:lnTo>
                    <a:pt x="32" y="6"/>
                  </a:lnTo>
                  <a:lnTo>
                    <a:pt x="32" y="6"/>
                  </a:lnTo>
                  <a:lnTo>
                    <a:pt x="32" y="6"/>
                  </a:lnTo>
                  <a:lnTo>
                    <a:pt x="32" y="4"/>
                  </a:lnTo>
                  <a:lnTo>
                    <a:pt x="32" y="4"/>
                  </a:lnTo>
                  <a:lnTo>
                    <a:pt x="32" y="4"/>
                  </a:lnTo>
                  <a:lnTo>
                    <a:pt x="32" y="4"/>
                  </a:lnTo>
                  <a:lnTo>
                    <a:pt x="32" y="4"/>
                  </a:lnTo>
                  <a:lnTo>
                    <a:pt x="33" y="4"/>
                  </a:lnTo>
                  <a:lnTo>
                    <a:pt x="33" y="4"/>
                  </a:lnTo>
                  <a:lnTo>
                    <a:pt x="33" y="2"/>
                  </a:lnTo>
                  <a:lnTo>
                    <a:pt x="33" y="2"/>
                  </a:lnTo>
                  <a:lnTo>
                    <a:pt x="33" y="2"/>
                  </a:lnTo>
                  <a:lnTo>
                    <a:pt x="33" y="2"/>
                  </a:lnTo>
                  <a:lnTo>
                    <a:pt x="33" y="2"/>
                  </a:lnTo>
                  <a:lnTo>
                    <a:pt x="33" y="2"/>
                  </a:lnTo>
                  <a:lnTo>
                    <a:pt x="33" y="2"/>
                  </a:lnTo>
                  <a:lnTo>
                    <a:pt x="33" y="2"/>
                  </a:lnTo>
                  <a:lnTo>
                    <a:pt x="35" y="0"/>
                  </a:lnTo>
                  <a:lnTo>
                    <a:pt x="36" y="0"/>
                  </a:lnTo>
                  <a:lnTo>
                    <a:pt x="40" y="2"/>
                  </a:lnTo>
                  <a:lnTo>
                    <a:pt x="40" y="2"/>
                  </a:lnTo>
                  <a:lnTo>
                    <a:pt x="40" y="2"/>
                  </a:lnTo>
                  <a:lnTo>
                    <a:pt x="40" y="2"/>
                  </a:lnTo>
                  <a:lnTo>
                    <a:pt x="40" y="2"/>
                  </a:lnTo>
                  <a:lnTo>
                    <a:pt x="40" y="2"/>
                  </a:lnTo>
                  <a:lnTo>
                    <a:pt x="40" y="4"/>
                  </a:lnTo>
                  <a:lnTo>
                    <a:pt x="41" y="4"/>
                  </a:lnTo>
                  <a:lnTo>
                    <a:pt x="41" y="4"/>
                  </a:lnTo>
                  <a:lnTo>
                    <a:pt x="41" y="4"/>
                  </a:lnTo>
                  <a:lnTo>
                    <a:pt x="41" y="4"/>
                  </a:lnTo>
                  <a:lnTo>
                    <a:pt x="41" y="4"/>
                  </a:lnTo>
                  <a:lnTo>
                    <a:pt x="41" y="4"/>
                  </a:lnTo>
                  <a:lnTo>
                    <a:pt x="41" y="4"/>
                  </a:lnTo>
                  <a:lnTo>
                    <a:pt x="41" y="4"/>
                  </a:lnTo>
                  <a:lnTo>
                    <a:pt x="41" y="4"/>
                  </a:lnTo>
                  <a:lnTo>
                    <a:pt x="41" y="4"/>
                  </a:lnTo>
                  <a:lnTo>
                    <a:pt x="41" y="6"/>
                  </a:lnTo>
                  <a:lnTo>
                    <a:pt x="41" y="6"/>
                  </a:lnTo>
                  <a:lnTo>
                    <a:pt x="41" y="7"/>
                  </a:lnTo>
                  <a:lnTo>
                    <a:pt x="41" y="7"/>
                  </a:lnTo>
                  <a:lnTo>
                    <a:pt x="41" y="7"/>
                  </a:lnTo>
                  <a:lnTo>
                    <a:pt x="41" y="7"/>
                  </a:lnTo>
                  <a:lnTo>
                    <a:pt x="41" y="7"/>
                  </a:lnTo>
                  <a:lnTo>
                    <a:pt x="41" y="7"/>
                  </a:lnTo>
                  <a:lnTo>
                    <a:pt x="41" y="7"/>
                  </a:lnTo>
                  <a:lnTo>
                    <a:pt x="41" y="7"/>
                  </a:lnTo>
                  <a:lnTo>
                    <a:pt x="41" y="7"/>
                  </a:lnTo>
                  <a:lnTo>
                    <a:pt x="41" y="7"/>
                  </a:lnTo>
                  <a:lnTo>
                    <a:pt x="41" y="9"/>
                  </a:lnTo>
                  <a:lnTo>
                    <a:pt x="41" y="9"/>
                  </a:lnTo>
                  <a:lnTo>
                    <a:pt x="41" y="9"/>
                  </a:lnTo>
                  <a:lnTo>
                    <a:pt x="41" y="9"/>
                  </a:lnTo>
                  <a:lnTo>
                    <a:pt x="41" y="9"/>
                  </a:lnTo>
                  <a:lnTo>
                    <a:pt x="43" y="11"/>
                  </a:lnTo>
                  <a:lnTo>
                    <a:pt x="41" y="11"/>
                  </a:lnTo>
                  <a:lnTo>
                    <a:pt x="41" y="11"/>
                  </a:lnTo>
                  <a:lnTo>
                    <a:pt x="41" y="11"/>
                  </a:lnTo>
                  <a:lnTo>
                    <a:pt x="43" y="13"/>
                  </a:lnTo>
                  <a:lnTo>
                    <a:pt x="45" y="15"/>
                  </a:lnTo>
                  <a:lnTo>
                    <a:pt x="45" y="18"/>
                  </a:lnTo>
                  <a:lnTo>
                    <a:pt x="45" y="20"/>
                  </a:lnTo>
                  <a:lnTo>
                    <a:pt x="43" y="22"/>
                  </a:lnTo>
                  <a:lnTo>
                    <a:pt x="43" y="25"/>
                  </a:lnTo>
                  <a:lnTo>
                    <a:pt x="43" y="27"/>
                  </a:lnTo>
                  <a:lnTo>
                    <a:pt x="41" y="29"/>
                  </a:lnTo>
                  <a:lnTo>
                    <a:pt x="41" y="31"/>
                  </a:lnTo>
                  <a:lnTo>
                    <a:pt x="41" y="31"/>
                  </a:lnTo>
                  <a:lnTo>
                    <a:pt x="41" y="31"/>
                  </a:lnTo>
                  <a:lnTo>
                    <a:pt x="41" y="31"/>
                  </a:lnTo>
                  <a:lnTo>
                    <a:pt x="41" y="31"/>
                  </a:lnTo>
                  <a:lnTo>
                    <a:pt x="41" y="31"/>
                  </a:lnTo>
                  <a:lnTo>
                    <a:pt x="40" y="31"/>
                  </a:lnTo>
                  <a:lnTo>
                    <a:pt x="40" y="31"/>
                  </a:lnTo>
                  <a:lnTo>
                    <a:pt x="40" y="31"/>
                  </a:lnTo>
                  <a:lnTo>
                    <a:pt x="38" y="33"/>
                  </a:lnTo>
                  <a:lnTo>
                    <a:pt x="36" y="33"/>
                  </a:lnTo>
                  <a:lnTo>
                    <a:pt x="35" y="33"/>
                  </a:lnTo>
                  <a:lnTo>
                    <a:pt x="35" y="34"/>
                  </a:lnTo>
                  <a:lnTo>
                    <a:pt x="35" y="34"/>
                  </a:lnTo>
                  <a:lnTo>
                    <a:pt x="35" y="34"/>
                  </a:lnTo>
                  <a:lnTo>
                    <a:pt x="35" y="34"/>
                  </a:lnTo>
                  <a:lnTo>
                    <a:pt x="33" y="34"/>
                  </a:lnTo>
                  <a:lnTo>
                    <a:pt x="33" y="34"/>
                  </a:lnTo>
                  <a:lnTo>
                    <a:pt x="33" y="34"/>
                  </a:lnTo>
                  <a:lnTo>
                    <a:pt x="33" y="34"/>
                  </a:lnTo>
                  <a:lnTo>
                    <a:pt x="33" y="34"/>
                  </a:lnTo>
                  <a:lnTo>
                    <a:pt x="33" y="34"/>
                  </a:lnTo>
                  <a:lnTo>
                    <a:pt x="33" y="36"/>
                  </a:lnTo>
                  <a:lnTo>
                    <a:pt x="33" y="36"/>
                  </a:lnTo>
                  <a:lnTo>
                    <a:pt x="33" y="40"/>
                  </a:lnTo>
                  <a:lnTo>
                    <a:pt x="33" y="42"/>
                  </a:lnTo>
                  <a:lnTo>
                    <a:pt x="33" y="42"/>
                  </a:lnTo>
                  <a:lnTo>
                    <a:pt x="33" y="42"/>
                  </a:lnTo>
                  <a:lnTo>
                    <a:pt x="33" y="42"/>
                  </a:lnTo>
                  <a:lnTo>
                    <a:pt x="33" y="42"/>
                  </a:lnTo>
                  <a:lnTo>
                    <a:pt x="33" y="42"/>
                  </a:lnTo>
                  <a:lnTo>
                    <a:pt x="33" y="42"/>
                  </a:lnTo>
                  <a:lnTo>
                    <a:pt x="33" y="43"/>
                  </a:lnTo>
                  <a:lnTo>
                    <a:pt x="33" y="43"/>
                  </a:lnTo>
                  <a:lnTo>
                    <a:pt x="35" y="43"/>
                  </a:lnTo>
                  <a:lnTo>
                    <a:pt x="35" y="43"/>
                  </a:lnTo>
                  <a:lnTo>
                    <a:pt x="35" y="43"/>
                  </a:lnTo>
                  <a:lnTo>
                    <a:pt x="35" y="45"/>
                  </a:lnTo>
                  <a:lnTo>
                    <a:pt x="35" y="45"/>
                  </a:lnTo>
                  <a:lnTo>
                    <a:pt x="35" y="45"/>
                  </a:lnTo>
                  <a:lnTo>
                    <a:pt x="35" y="45"/>
                  </a:lnTo>
                  <a:lnTo>
                    <a:pt x="35" y="45"/>
                  </a:lnTo>
                  <a:lnTo>
                    <a:pt x="36" y="45"/>
                  </a:lnTo>
                  <a:lnTo>
                    <a:pt x="36" y="45"/>
                  </a:lnTo>
                  <a:lnTo>
                    <a:pt x="36" y="45"/>
                  </a:lnTo>
                  <a:lnTo>
                    <a:pt x="36" y="45"/>
                  </a:lnTo>
                  <a:lnTo>
                    <a:pt x="36" y="47"/>
                  </a:lnTo>
                  <a:lnTo>
                    <a:pt x="36" y="47"/>
                  </a:lnTo>
                  <a:lnTo>
                    <a:pt x="36" y="49"/>
                  </a:lnTo>
                  <a:lnTo>
                    <a:pt x="36" y="51"/>
                  </a:lnTo>
                  <a:lnTo>
                    <a:pt x="38" y="51"/>
                  </a:lnTo>
                  <a:lnTo>
                    <a:pt x="38" y="51"/>
                  </a:lnTo>
                  <a:lnTo>
                    <a:pt x="38" y="53"/>
                  </a:lnTo>
                  <a:lnTo>
                    <a:pt x="38" y="54"/>
                  </a:lnTo>
                  <a:lnTo>
                    <a:pt x="38" y="54"/>
                  </a:lnTo>
                  <a:lnTo>
                    <a:pt x="38" y="56"/>
                  </a:lnTo>
                  <a:lnTo>
                    <a:pt x="40" y="56"/>
                  </a:lnTo>
                  <a:lnTo>
                    <a:pt x="40" y="56"/>
                  </a:lnTo>
                  <a:lnTo>
                    <a:pt x="40" y="56"/>
                  </a:lnTo>
                  <a:lnTo>
                    <a:pt x="40" y="56"/>
                  </a:lnTo>
                  <a:lnTo>
                    <a:pt x="40" y="56"/>
                  </a:lnTo>
                  <a:lnTo>
                    <a:pt x="40" y="56"/>
                  </a:lnTo>
                  <a:lnTo>
                    <a:pt x="40" y="56"/>
                  </a:lnTo>
                  <a:lnTo>
                    <a:pt x="41" y="54"/>
                  </a:lnTo>
                  <a:lnTo>
                    <a:pt x="41" y="33"/>
                  </a:lnTo>
                  <a:lnTo>
                    <a:pt x="41" y="33"/>
                  </a:lnTo>
                  <a:lnTo>
                    <a:pt x="41" y="33"/>
                  </a:lnTo>
                  <a:lnTo>
                    <a:pt x="41" y="33"/>
                  </a:lnTo>
                  <a:lnTo>
                    <a:pt x="41" y="33"/>
                  </a:lnTo>
                  <a:lnTo>
                    <a:pt x="41" y="33"/>
                  </a:lnTo>
                  <a:lnTo>
                    <a:pt x="41" y="33"/>
                  </a:lnTo>
                  <a:lnTo>
                    <a:pt x="41" y="31"/>
                  </a:lnTo>
                  <a:lnTo>
                    <a:pt x="41" y="31"/>
                  </a:lnTo>
                  <a:lnTo>
                    <a:pt x="41" y="31"/>
                  </a:lnTo>
                  <a:lnTo>
                    <a:pt x="43" y="31"/>
                  </a:lnTo>
                  <a:lnTo>
                    <a:pt x="43" y="31"/>
                  </a:lnTo>
                  <a:lnTo>
                    <a:pt x="43" y="31"/>
                  </a:lnTo>
                  <a:lnTo>
                    <a:pt x="43" y="31"/>
                  </a:lnTo>
                  <a:lnTo>
                    <a:pt x="43" y="31"/>
                  </a:lnTo>
                  <a:lnTo>
                    <a:pt x="45" y="31"/>
                  </a:lnTo>
                  <a:lnTo>
                    <a:pt x="46" y="31"/>
                  </a:lnTo>
                  <a:lnTo>
                    <a:pt x="46" y="31"/>
                  </a:lnTo>
                  <a:lnTo>
                    <a:pt x="46" y="31"/>
                  </a:lnTo>
                  <a:lnTo>
                    <a:pt x="46" y="31"/>
                  </a:lnTo>
                  <a:lnTo>
                    <a:pt x="46" y="31"/>
                  </a:lnTo>
                  <a:lnTo>
                    <a:pt x="46" y="31"/>
                  </a:lnTo>
                  <a:lnTo>
                    <a:pt x="46" y="31"/>
                  </a:lnTo>
                  <a:lnTo>
                    <a:pt x="46" y="31"/>
                  </a:lnTo>
                  <a:lnTo>
                    <a:pt x="46" y="31"/>
                  </a:lnTo>
                  <a:lnTo>
                    <a:pt x="48" y="31"/>
                  </a:lnTo>
                  <a:lnTo>
                    <a:pt x="48" y="31"/>
                  </a:lnTo>
                  <a:lnTo>
                    <a:pt x="48" y="29"/>
                  </a:lnTo>
                  <a:lnTo>
                    <a:pt x="50" y="31"/>
                  </a:lnTo>
                  <a:lnTo>
                    <a:pt x="51" y="31"/>
                  </a:lnTo>
                  <a:lnTo>
                    <a:pt x="51" y="31"/>
                  </a:lnTo>
                  <a:lnTo>
                    <a:pt x="51" y="31"/>
                  </a:lnTo>
                  <a:lnTo>
                    <a:pt x="51" y="31"/>
                  </a:lnTo>
                  <a:lnTo>
                    <a:pt x="51" y="31"/>
                  </a:lnTo>
                  <a:lnTo>
                    <a:pt x="53" y="33"/>
                  </a:lnTo>
                  <a:lnTo>
                    <a:pt x="53" y="33"/>
                  </a:lnTo>
                  <a:lnTo>
                    <a:pt x="53" y="33"/>
                  </a:lnTo>
                  <a:lnTo>
                    <a:pt x="53" y="33"/>
                  </a:lnTo>
                  <a:lnTo>
                    <a:pt x="55" y="34"/>
                  </a:lnTo>
                  <a:lnTo>
                    <a:pt x="55" y="34"/>
                  </a:lnTo>
                  <a:lnTo>
                    <a:pt x="55" y="34"/>
                  </a:lnTo>
                  <a:lnTo>
                    <a:pt x="56" y="36"/>
                  </a:lnTo>
                  <a:lnTo>
                    <a:pt x="56" y="36"/>
                  </a:lnTo>
                  <a:lnTo>
                    <a:pt x="58" y="36"/>
                  </a:lnTo>
                  <a:lnTo>
                    <a:pt x="58" y="38"/>
                  </a:lnTo>
                  <a:lnTo>
                    <a:pt x="58" y="38"/>
                  </a:lnTo>
                  <a:lnTo>
                    <a:pt x="58" y="38"/>
                  </a:lnTo>
                  <a:lnTo>
                    <a:pt x="56" y="38"/>
                  </a:lnTo>
                  <a:lnTo>
                    <a:pt x="56" y="38"/>
                  </a:lnTo>
                  <a:lnTo>
                    <a:pt x="56" y="38"/>
                  </a:lnTo>
                  <a:lnTo>
                    <a:pt x="56" y="40"/>
                  </a:lnTo>
                  <a:lnTo>
                    <a:pt x="56" y="40"/>
                  </a:lnTo>
                  <a:lnTo>
                    <a:pt x="55" y="40"/>
                  </a:lnTo>
                  <a:lnTo>
                    <a:pt x="55" y="40"/>
                  </a:lnTo>
                  <a:lnTo>
                    <a:pt x="55" y="40"/>
                  </a:lnTo>
                  <a:lnTo>
                    <a:pt x="51" y="40"/>
                  </a:lnTo>
                  <a:lnTo>
                    <a:pt x="51" y="40"/>
                  </a:lnTo>
                  <a:lnTo>
                    <a:pt x="50" y="40"/>
                  </a:lnTo>
                  <a:lnTo>
                    <a:pt x="50" y="40"/>
                  </a:lnTo>
                  <a:lnTo>
                    <a:pt x="48" y="38"/>
                  </a:lnTo>
                  <a:lnTo>
                    <a:pt x="48" y="38"/>
                  </a:lnTo>
                  <a:lnTo>
                    <a:pt x="48" y="36"/>
                  </a:lnTo>
                  <a:lnTo>
                    <a:pt x="48" y="36"/>
                  </a:lnTo>
                  <a:lnTo>
                    <a:pt x="48" y="36"/>
                  </a:lnTo>
                  <a:lnTo>
                    <a:pt x="46" y="36"/>
                  </a:lnTo>
                  <a:lnTo>
                    <a:pt x="46" y="34"/>
                  </a:lnTo>
                  <a:lnTo>
                    <a:pt x="46" y="34"/>
                  </a:lnTo>
                  <a:lnTo>
                    <a:pt x="46" y="34"/>
                  </a:lnTo>
                  <a:lnTo>
                    <a:pt x="46" y="34"/>
                  </a:lnTo>
                  <a:lnTo>
                    <a:pt x="46" y="34"/>
                  </a:lnTo>
                  <a:lnTo>
                    <a:pt x="46" y="34"/>
                  </a:lnTo>
                  <a:lnTo>
                    <a:pt x="46" y="33"/>
                  </a:lnTo>
                  <a:lnTo>
                    <a:pt x="45" y="33"/>
                  </a:lnTo>
                  <a:lnTo>
                    <a:pt x="45" y="34"/>
                  </a:lnTo>
                  <a:lnTo>
                    <a:pt x="43" y="34"/>
                  </a:lnTo>
                  <a:lnTo>
                    <a:pt x="43" y="34"/>
                  </a:lnTo>
                  <a:lnTo>
                    <a:pt x="43" y="34"/>
                  </a:lnTo>
                  <a:lnTo>
                    <a:pt x="43" y="34"/>
                  </a:lnTo>
                  <a:lnTo>
                    <a:pt x="43" y="34"/>
                  </a:lnTo>
                  <a:lnTo>
                    <a:pt x="43" y="34"/>
                  </a:lnTo>
                  <a:lnTo>
                    <a:pt x="43" y="34"/>
                  </a:lnTo>
                  <a:lnTo>
                    <a:pt x="43" y="34"/>
                  </a:lnTo>
                  <a:lnTo>
                    <a:pt x="43" y="34"/>
                  </a:lnTo>
                  <a:lnTo>
                    <a:pt x="43" y="34"/>
                  </a:lnTo>
                  <a:lnTo>
                    <a:pt x="43" y="34"/>
                  </a:lnTo>
                  <a:lnTo>
                    <a:pt x="41" y="34"/>
                  </a:lnTo>
                  <a:lnTo>
                    <a:pt x="41" y="36"/>
                  </a:lnTo>
                  <a:lnTo>
                    <a:pt x="41" y="36"/>
                  </a:lnTo>
                  <a:lnTo>
                    <a:pt x="41" y="36"/>
                  </a:lnTo>
                  <a:lnTo>
                    <a:pt x="41" y="36"/>
                  </a:lnTo>
                  <a:lnTo>
                    <a:pt x="41" y="36"/>
                  </a:lnTo>
                  <a:lnTo>
                    <a:pt x="41" y="36"/>
                  </a:lnTo>
                  <a:lnTo>
                    <a:pt x="41" y="36"/>
                  </a:lnTo>
                  <a:lnTo>
                    <a:pt x="41" y="40"/>
                  </a:lnTo>
                  <a:lnTo>
                    <a:pt x="41" y="40"/>
                  </a:lnTo>
                  <a:lnTo>
                    <a:pt x="41" y="40"/>
                  </a:lnTo>
                  <a:lnTo>
                    <a:pt x="41" y="40"/>
                  </a:lnTo>
                  <a:lnTo>
                    <a:pt x="41" y="40"/>
                  </a:lnTo>
                  <a:lnTo>
                    <a:pt x="41" y="40"/>
                  </a:lnTo>
                  <a:lnTo>
                    <a:pt x="43" y="40"/>
                  </a:lnTo>
                  <a:lnTo>
                    <a:pt x="43" y="42"/>
                  </a:lnTo>
                  <a:lnTo>
                    <a:pt x="41" y="42"/>
                  </a:lnTo>
                  <a:lnTo>
                    <a:pt x="41" y="43"/>
                  </a:lnTo>
                  <a:lnTo>
                    <a:pt x="43" y="43"/>
                  </a:lnTo>
                  <a:lnTo>
                    <a:pt x="43" y="43"/>
                  </a:lnTo>
                  <a:lnTo>
                    <a:pt x="43" y="43"/>
                  </a:lnTo>
                  <a:lnTo>
                    <a:pt x="43" y="43"/>
                  </a:lnTo>
                  <a:lnTo>
                    <a:pt x="43" y="43"/>
                  </a:lnTo>
                  <a:lnTo>
                    <a:pt x="43" y="43"/>
                  </a:lnTo>
                  <a:lnTo>
                    <a:pt x="43" y="49"/>
                  </a:lnTo>
                  <a:lnTo>
                    <a:pt x="43" y="51"/>
                  </a:lnTo>
                  <a:lnTo>
                    <a:pt x="41" y="56"/>
                  </a:lnTo>
                  <a:lnTo>
                    <a:pt x="41" y="60"/>
                  </a:lnTo>
                  <a:lnTo>
                    <a:pt x="40" y="60"/>
                  </a:lnTo>
                  <a:lnTo>
                    <a:pt x="38" y="60"/>
                  </a:lnTo>
                  <a:lnTo>
                    <a:pt x="38" y="60"/>
                  </a:lnTo>
                  <a:lnTo>
                    <a:pt x="38" y="60"/>
                  </a:lnTo>
                  <a:lnTo>
                    <a:pt x="38" y="60"/>
                  </a:lnTo>
                  <a:lnTo>
                    <a:pt x="36" y="60"/>
                  </a:lnTo>
                  <a:lnTo>
                    <a:pt x="36" y="60"/>
                  </a:lnTo>
                  <a:lnTo>
                    <a:pt x="36" y="62"/>
                  </a:lnTo>
                  <a:lnTo>
                    <a:pt x="36" y="62"/>
                  </a:lnTo>
                  <a:lnTo>
                    <a:pt x="36" y="62"/>
                  </a:lnTo>
                  <a:lnTo>
                    <a:pt x="36" y="63"/>
                  </a:lnTo>
                  <a:lnTo>
                    <a:pt x="36" y="65"/>
                  </a:lnTo>
                  <a:lnTo>
                    <a:pt x="36" y="67"/>
                  </a:lnTo>
                  <a:lnTo>
                    <a:pt x="36" y="67"/>
                  </a:lnTo>
                  <a:lnTo>
                    <a:pt x="36" y="69"/>
                  </a:lnTo>
                  <a:lnTo>
                    <a:pt x="36" y="71"/>
                  </a:lnTo>
                  <a:lnTo>
                    <a:pt x="38" y="72"/>
                  </a:lnTo>
                  <a:lnTo>
                    <a:pt x="40" y="72"/>
                  </a:lnTo>
                  <a:lnTo>
                    <a:pt x="40" y="72"/>
                  </a:lnTo>
                  <a:lnTo>
                    <a:pt x="40" y="81"/>
                  </a:lnTo>
                  <a:lnTo>
                    <a:pt x="40" y="81"/>
                  </a:lnTo>
                  <a:lnTo>
                    <a:pt x="38" y="81"/>
                  </a:lnTo>
                  <a:lnTo>
                    <a:pt x="38" y="83"/>
                  </a:lnTo>
                  <a:lnTo>
                    <a:pt x="38" y="83"/>
                  </a:lnTo>
                  <a:lnTo>
                    <a:pt x="36" y="83"/>
                  </a:lnTo>
                  <a:lnTo>
                    <a:pt x="36" y="83"/>
                  </a:lnTo>
                  <a:lnTo>
                    <a:pt x="36" y="83"/>
                  </a:lnTo>
                  <a:lnTo>
                    <a:pt x="36" y="89"/>
                  </a:lnTo>
                  <a:lnTo>
                    <a:pt x="35" y="89"/>
                  </a:lnTo>
                  <a:lnTo>
                    <a:pt x="33" y="89"/>
                  </a:lnTo>
                  <a:lnTo>
                    <a:pt x="33" y="89"/>
                  </a:lnTo>
                  <a:lnTo>
                    <a:pt x="30" y="89"/>
                  </a:lnTo>
                  <a:lnTo>
                    <a:pt x="27" y="89"/>
                  </a:lnTo>
                  <a:lnTo>
                    <a:pt x="25" y="89"/>
                  </a:lnTo>
                  <a:lnTo>
                    <a:pt x="23" y="89"/>
                  </a:lnTo>
                  <a:lnTo>
                    <a:pt x="23" y="87"/>
                  </a:lnTo>
                  <a:lnTo>
                    <a:pt x="23" y="87"/>
                  </a:lnTo>
                  <a:lnTo>
                    <a:pt x="23" y="87"/>
                  </a:lnTo>
                  <a:lnTo>
                    <a:pt x="23" y="85"/>
                  </a:lnTo>
                  <a:lnTo>
                    <a:pt x="23" y="85"/>
                  </a:lnTo>
                  <a:lnTo>
                    <a:pt x="23" y="83"/>
                  </a:lnTo>
                  <a:lnTo>
                    <a:pt x="23" y="83"/>
                  </a:lnTo>
                  <a:lnTo>
                    <a:pt x="23" y="81"/>
                  </a:lnTo>
                  <a:lnTo>
                    <a:pt x="23" y="81"/>
                  </a:lnTo>
                  <a:lnTo>
                    <a:pt x="23" y="81"/>
                  </a:lnTo>
                  <a:lnTo>
                    <a:pt x="23" y="81"/>
                  </a:lnTo>
                  <a:lnTo>
                    <a:pt x="22" y="80"/>
                  </a:lnTo>
                  <a:lnTo>
                    <a:pt x="22" y="80"/>
                  </a:lnTo>
                  <a:lnTo>
                    <a:pt x="23" y="80"/>
                  </a:lnTo>
                  <a:lnTo>
                    <a:pt x="23" y="80"/>
                  </a:lnTo>
                  <a:lnTo>
                    <a:pt x="23" y="80"/>
                  </a:lnTo>
                  <a:lnTo>
                    <a:pt x="23" y="78"/>
                  </a:lnTo>
                  <a:lnTo>
                    <a:pt x="23" y="78"/>
                  </a:lnTo>
                  <a:lnTo>
                    <a:pt x="23" y="78"/>
                  </a:lnTo>
                  <a:lnTo>
                    <a:pt x="23" y="78"/>
                  </a:lnTo>
                  <a:lnTo>
                    <a:pt x="23" y="78"/>
                  </a:lnTo>
                  <a:lnTo>
                    <a:pt x="23" y="78"/>
                  </a:lnTo>
                  <a:lnTo>
                    <a:pt x="27" y="78"/>
                  </a:lnTo>
                  <a:lnTo>
                    <a:pt x="28" y="78"/>
                  </a:lnTo>
                  <a:lnTo>
                    <a:pt x="28" y="78"/>
                  </a:lnTo>
                  <a:lnTo>
                    <a:pt x="28" y="76"/>
                  </a:lnTo>
                  <a:lnTo>
                    <a:pt x="30" y="76"/>
                  </a:lnTo>
                  <a:lnTo>
                    <a:pt x="30" y="76"/>
                  </a:lnTo>
                  <a:lnTo>
                    <a:pt x="30" y="76"/>
                  </a:lnTo>
                  <a:lnTo>
                    <a:pt x="30" y="76"/>
                  </a:lnTo>
                  <a:lnTo>
                    <a:pt x="30" y="76"/>
                  </a:lnTo>
                  <a:lnTo>
                    <a:pt x="30" y="76"/>
                  </a:lnTo>
                  <a:lnTo>
                    <a:pt x="30" y="76"/>
                  </a:lnTo>
                  <a:lnTo>
                    <a:pt x="32" y="76"/>
                  </a:lnTo>
                  <a:lnTo>
                    <a:pt x="32" y="74"/>
                  </a:lnTo>
                  <a:lnTo>
                    <a:pt x="30" y="74"/>
                  </a:lnTo>
                  <a:lnTo>
                    <a:pt x="30" y="72"/>
                  </a:lnTo>
                  <a:lnTo>
                    <a:pt x="30" y="72"/>
                  </a:lnTo>
                  <a:lnTo>
                    <a:pt x="30" y="72"/>
                  </a:lnTo>
                  <a:lnTo>
                    <a:pt x="30" y="72"/>
                  </a:lnTo>
                  <a:lnTo>
                    <a:pt x="30" y="71"/>
                  </a:lnTo>
                  <a:lnTo>
                    <a:pt x="30" y="71"/>
                  </a:lnTo>
                  <a:lnTo>
                    <a:pt x="28" y="71"/>
                  </a:lnTo>
                  <a:lnTo>
                    <a:pt x="27" y="71"/>
                  </a:lnTo>
                  <a:lnTo>
                    <a:pt x="27" y="71"/>
                  </a:lnTo>
                  <a:lnTo>
                    <a:pt x="25" y="72"/>
                  </a:lnTo>
                  <a:lnTo>
                    <a:pt x="25" y="72"/>
                  </a:lnTo>
                  <a:lnTo>
                    <a:pt x="25" y="72"/>
                  </a:lnTo>
                  <a:lnTo>
                    <a:pt x="25" y="72"/>
                  </a:lnTo>
                  <a:lnTo>
                    <a:pt x="23" y="72"/>
                  </a:lnTo>
                  <a:lnTo>
                    <a:pt x="23" y="72"/>
                  </a:lnTo>
                  <a:lnTo>
                    <a:pt x="23" y="72"/>
                  </a:lnTo>
                  <a:lnTo>
                    <a:pt x="22" y="71"/>
                  </a:lnTo>
                  <a:lnTo>
                    <a:pt x="20" y="71"/>
                  </a:lnTo>
                  <a:lnTo>
                    <a:pt x="15" y="71"/>
                  </a:lnTo>
                  <a:lnTo>
                    <a:pt x="14" y="67"/>
                  </a:lnTo>
                  <a:lnTo>
                    <a:pt x="14" y="67"/>
                  </a:lnTo>
                  <a:lnTo>
                    <a:pt x="12" y="67"/>
                  </a:lnTo>
                  <a:lnTo>
                    <a:pt x="12" y="67"/>
                  </a:lnTo>
                  <a:lnTo>
                    <a:pt x="12" y="67"/>
                  </a:lnTo>
                  <a:lnTo>
                    <a:pt x="12" y="65"/>
                  </a:lnTo>
                  <a:lnTo>
                    <a:pt x="12" y="65"/>
                  </a:lnTo>
                  <a:lnTo>
                    <a:pt x="10" y="65"/>
                  </a:lnTo>
                  <a:lnTo>
                    <a:pt x="10" y="65"/>
                  </a:lnTo>
                  <a:lnTo>
                    <a:pt x="10" y="65"/>
                  </a:lnTo>
                  <a:lnTo>
                    <a:pt x="9" y="63"/>
                  </a:lnTo>
                  <a:lnTo>
                    <a:pt x="9" y="63"/>
                  </a:lnTo>
                  <a:lnTo>
                    <a:pt x="9" y="63"/>
                  </a:lnTo>
                  <a:lnTo>
                    <a:pt x="9" y="63"/>
                  </a:lnTo>
                  <a:lnTo>
                    <a:pt x="9" y="60"/>
                  </a:lnTo>
                  <a:lnTo>
                    <a:pt x="9" y="60"/>
                  </a:lnTo>
                  <a:lnTo>
                    <a:pt x="9" y="58"/>
                  </a:lnTo>
                  <a:lnTo>
                    <a:pt x="9" y="58"/>
                  </a:lnTo>
                  <a:lnTo>
                    <a:pt x="9" y="58"/>
                  </a:lnTo>
                  <a:lnTo>
                    <a:pt x="9" y="58"/>
                  </a:lnTo>
                  <a:lnTo>
                    <a:pt x="9" y="56"/>
                  </a:lnTo>
                  <a:lnTo>
                    <a:pt x="10" y="56"/>
                  </a:lnTo>
                  <a:lnTo>
                    <a:pt x="10" y="56"/>
                  </a:lnTo>
                  <a:lnTo>
                    <a:pt x="10" y="56"/>
                  </a:lnTo>
                  <a:lnTo>
                    <a:pt x="10" y="54"/>
                  </a:lnTo>
                  <a:lnTo>
                    <a:pt x="10" y="54"/>
                  </a:lnTo>
                  <a:lnTo>
                    <a:pt x="12" y="54"/>
                  </a:lnTo>
                  <a:lnTo>
                    <a:pt x="12" y="54"/>
                  </a:lnTo>
                  <a:lnTo>
                    <a:pt x="12" y="54"/>
                  </a:lnTo>
                  <a:lnTo>
                    <a:pt x="12" y="54"/>
                  </a:lnTo>
                  <a:lnTo>
                    <a:pt x="12" y="54"/>
                  </a:lnTo>
                  <a:lnTo>
                    <a:pt x="14" y="53"/>
                  </a:lnTo>
                  <a:lnTo>
                    <a:pt x="14" y="53"/>
                  </a:lnTo>
                  <a:lnTo>
                    <a:pt x="14" y="53"/>
                  </a:lnTo>
                  <a:lnTo>
                    <a:pt x="14" y="53"/>
                  </a:lnTo>
                  <a:lnTo>
                    <a:pt x="15" y="53"/>
                  </a:lnTo>
                  <a:lnTo>
                    <a:pt x="15" y="53"/>
                  </a:lnTo>
                  <a:lnTo>
                    <a:pt x="15" y="53"/>
                  </a:lnTo>
                  <a:lnTo>
                    <a:pt x="15" y="53"/>
                  </a:lnTo>
                  <a:lnTo>
                    <a:pt x="15" y="53"/>
                  </a:lnTo>
                  <a:lnTo>
                    <a:pt x="15" y="54"/>
                  </a:lnTo>
                  <a:lnTo>
                    <a:pt x="15" y="54"/>
                  </a:lnTo>
                  <a:lnTo>
                    <a:pt x="15" y="54"/>
                  </a:lnTo>
                  <a:lnTo>
                    <a:pt x="15" y="54"/>
                  </a:lnTo>
                  <a:lnTo>
                    <a:pt x="15" y="60"/>
                  </a:lnTo>
                  <a:lnTo>
                    <a:pt x="15" y="60"/>
                  </a:lnTo>
                  <a:lnTo>
                    <a:pt x="15" y="60"/>
                  </a:lnTo>
                  <a:lnTo>
                    <a:pt x="15" y="60"/>
                  </a:lnTo>
                  <a:lnTo>
                    <a:pt x="17" y="60"/>
                  </a:lnTo>
                  <a:lnTo>
                    <a:pt x="17" y="60"/>
                  </a:lnTo>
                  <a:lnTo>
                    <a:pt x="18" y="60"/>
                  </a:lnTo>
                  <a:lnTo>
                    <a:pt x="18" y="60"/>
                  </a:lnTo>
                  <a:lnTo>
                    <a:pt x="18" y="62"/>
                  </a:lnTo>
                  <a:lnTo>
                    <a:pt x="18" y="62"/>
                  </a:lnTo>
                  <a:lnTo>
                    <a:pt x="18" y="62"/>
                  </a:lnTo>
                  <a:lnTo>
                    <a:pt x="20" y="62"/>
                  </a:lnTo>
                  <a:lnTo>
                    <a:pt x="20" y="62"/>
                  </a:lnTo>
                  <a:lnTo>
                    <a:pt x="20" y="60"/>
                  </a:lnTo>
                  <a:lnTo>
                    <a:pt x="20" y="60"/>
                  </a:lnTo>
                  <a:lnTo>
                    <a:pt x="20" y="60"/>
                  </a:lnTo>
                  <a:lnTo>
                    <a:pt x="20" y="60"/>
                  </a:lnTo>
                  <a:lnTo>
                    <a:pt x="20" y="60"/>
                  </a:lnTo>
                  <a:lnTo>
                    <a:pt x="18" y="60"/>
                  </a:lnTo>
                  <a:lnTo>
                    <a:pt x="18" y="60"/>
                  </a:lnTo>
                  <a:lnTo>
                    <a:pt x="18" y="58"/>
                  </a:lnTo>
                  <a:lnTo>
                    <a:pt x="18" y="58"/>
                  </a:lnTo>
                  <a:lnTo>
                    <a:pt x="18" y="56"/>
                  </a:lnTo>
                  <a:lnTo>
                    <a:pt x="18" y="53"/>
                  </a:lnTo>
                  <a:lnTo>
                    <a:pt x="18" y="53"/>
                  </a:lnTo>
                  <a:lnTo>
                    <a:pt x="18" y="53"/>
                  </a:lnTo>
                  <a:lnTo>
                    <a:pt x="18" y="53"/>
                  </a:lnTo>
                  <a:lnTo>
                    <a:pt x="18" y="51"/>
                  </a:lnTo>
                  <a:lnTo>
                    <a:pt x="18" y="51"/>
                  </a:lnTo>
                  <a:lnTo>
                    <a:pt x="20" y="51"/>
                  </a:lnTo>
                  <a:lnTo>
                    <a:pt x="22" y="51"/>
                  </a:lnTo>
                  <a:lnTo>
                    <a:pt x="22" y="51"/>
                  </a:lnTo>
                  <a:lnTo>
                    <a:pt x="23" y="51"/>
                  </a:lnTo>
                  <a:lnTo>
                    <a:pt x="23" y="51"/>
                  </a:lnTo>
                  <a:lnTo>
                    <a:pt x="23" y="51"/>
                  </a:lnTo>
                  <a:lnTo>
                    <a:pt x="23" y="51"/>
                  </a:lnTo>
                  <a:lnTo>
                    <a:pt x="23" y="51"/>
                  </a:lnTo>
                  <a:lnTo>
                    <a:pt x="23" y="51"/>
                  </a:lnTo>
                  <a:lnTo>
                    <a:pt x="23" y="51"/>
                  </a:lnTo>
                  <a:lnTo>
                    <a:pt x="23" y="51"/>
                  </a:lnTo>
                  <a:lnTo>
                    <a:pt x="23" y="51"/>
                  </a:lnTo>
                  <a:lnTo>
                    <a:pt x="23" y="51"/>
                  </a:lnTo>
                  <a:lnTo>
                    <a:pt x="23" y="51"/>
                  </a:lnTo>
                  <a:lnTo>
                    <a:pt x="23" y="49"/>
                  </a:lnTo>
                  <a:lnTo>
                    <a:pt x="23" y="49"/>
                  </a:lnTo>
                  <a:lnTo>
                    <a:pt x="23" y="49"/>
                  </a:lnTo>
                  <a:lnTo>
                    <a:pt x="23" y="49"/>
                  </a:lnTo>
                  <a:lnTo>
                    <a:pt x="23" y="47"/>
                  </a:lnTo>
                  <a:lnTo>
                    <a:pt x="23" y="47"/>
                  </a:lnTo>
                  <a:lnTo>
                    <a:pt x="23" y="47"/>
                  </a:lnTo>
                  <a:lnTo>
                    <a:pt x="23" y="47"/>
                  </a:lnTo>
                  <a:lnTo>
                    <a:pt x="23" y="47"/>
                  </a:lnTo>
                  <a:lnTo>
                    <a:pt x="23" y="47"/>
                  </a:lnTo>
                  <a:lnTo>
                    <a:pt x="23" y="47"/>
                  </a:lnTo>
                  <a:lnTo>
                    <a:pt x="23" y="47"/>
                  </a:lnTo>
                  <a:lnTo>
                    <a:pt x="23" y="47"/>
                  </a:lnTo>
                  <a:lnTo>
                    <a:pt x="23" y="47"/>
                  </a:lnTo>
                  <a:lnTo>
                    <a:pt x="22" y="47"/>
                  </a:lnTo>
                  <a:lnTo>
                    <a:pt x="22" y="47"/>
                  </a:lnTo>
                  <a:lnTo>
                    <a:pt x="22" y="47"/>
                  </a:lnTo>
                  <a:lnTo>
                    <a:pt x="20" y="47"/>
                  </a:lnTo>
                  <a:lnTo>
                    <a:pt x="17" y="47"/>
                  </a:lnTo>
                  <a:lnTo>
                    <a:pt x="15" y="47"/>
                  </a:lnTo>
                  <a:lnTo>
                    <a:pt x="9" y="45"/>
                  </a:lnTo>
                  <a:lnTo>
                    <a:pt x="9" y="45"/>
                  </a:lnTo>
                  <a:lnTo>
                    <a:pt x="7" y="45"/>
                  </a:lnTo>
                  <a:lnTo>
                    <a:pt x="7" y="45"/>
                  </a:lnTo>
                  <a:lnTo>
                    <a:pt x="7" y="45"/>
                  </a:lnTo>
                  <a:lnTo>
                    <a:pt x="5" y="45"/>
                  </a:lnTo>
                  <a:lnTo>
                    <a:pt x="4" y="45"/>
                  </a:lnTo>
                  <a:lnTo>
                    <a:pt x="2" y="43"/>
                  </a:lnTo>
                  <a:lnTo>
                    <a:pt x="2" y="43"/>
                  </a:lnTo>
                  <a:lnTo>
                    <a:pt x="0" y="43"/>
                  </a:lnTo>
                  <a:lnTo>
                    <a:pt x="0" y="42"/>
                  </a:lnTo>
                  <a:lnTo>
                    <a:pt x="0" y="40"/>
                  </a:lnTo>
                  <a:lnTo>
                    <a:pt x="0" y="40"/>
                  </a:lnTo>
                  <a:lnTo>
                    <a:pt x="0" y="36"/>
                  </a:lnTo>
                  <a:lnTo>
                    <a:pt x="0" y="34"/>
                  </a:lnTo>
                  <a:lnTo>
                    <a:pt x="0" y="33"/>
                  </a:lnTo>
                  <a:lnTo>
                    <a:pt x="2" y="33"/>
                  </a:lnTo>
                  <a:lnTo>
                    <a:pt x="2" y="33"/>
                  </a:lnTo>
                  <a:lnTo>
                    <a:pt x="2" y="33"/>
                  </a:lnTo>
                  <a:lnTo>
                    <a:pt x="2" y="33"/>
                  </a:lnTo>
                  <a:lnTo>
                    <a:pt x="4" y="31"/>
                  </a:lnTo>
                  <a:lnTo>
                    <a:pt x="4" y="31"/>
                  </a:lnTo>
                  <a:lnTo>
                    <a:pt x="4" y="31"/>
                  </a:lnTo>
                  <a:lnTo>
                    <a:pt x="5" y="31"/>
                  </a:lnTo>
                  <a:lnTo>
                    <a:pt x="5" y="33"/>
                  </a:lnTo>
                  <a:lnTo>
                    <a:pt x="7" y="33"/>
                  </a:lnTo>
                  <a:lnTo>
                    <a:pt x="7" y="33"/>
                  </a:lnTo>
                  <a:lnTo>
                    <a:pt x="7" y="33"/>
                  </a:lnTo>
                  <a:lnTo>
                    <a:pt x="7" y="34"/>
                  </a:lnTo>
                  <a:lnTo>
                    <a:pt x="7" y="34"/>
                  </a:lnTo>
                  <a:lnTo>
                    <a:pt x="7" y="34"/>
                  </a:lnTo>
                  <a:lnTo>
                    <a:pt x="7" y="34"/>
                  </a:lnTo>
                  <a:lnTo>
                    <a:pt x="7" y="36"/>
                  </a:lnTo>
                  <a:lnTo>
                    <a:pt x="7" y="36"/>
                  </a:lnTo>
                  <a:lnTo>
                    <a:pt x="7" y="38"/>
                  </a:lnTo>
                  <a:lnTo>
                    <a:pt x="7" y="40"/>
                  </a:lnTo>
                  <a:lnTo>
                    <a:pt x="7" y="40"/>
                  </a:lnTo>
                  <a:lnTo>
                    <a:pt x="9" y="40"/>
                  </a:lnTo>
                  <a:lnTo>
                    <a:pt x="9" y="40"/>
                  </a:lnTo>
                  <a:lnTo>
                    <a:pt x="9" y="40"/>
                  </a:lnTo>
                  <a:lnTo>
                    <a:pt x="10" y="40"/>
                  </a:lnTo>
                  <a:lnTo>
                    <a:pt x="10" y="40"/>
                  </a:lnTo>
                  <a:lnTo>
                    <a:pt x="10" y="40"/>
                  </a:lnTo>
                  <a:lnTo>
                    <a:pt x="10" y="40"/>
                  </a:lnTo>
                  <a:lnTo>
                    <a:pt x="12" y="40"/>
                  </a:lnTo>
                  <a:lnTo>
                    <a:pt x="12" y="40"/>
                  </a:lnTo>
                  <a:lnTo>
                    <a:pt x="14" y="40"/>
                  </a:lnTo>
                  <a:lnTo>
                    <a:pt x="14" y="38"/>
                  </a:lnTo>
                  <a:lnTo>
                    <a:pt x="14" y="38"/>
                  </a:lnTo>
                  <a:lnTo>
                    <a:pt x="14" y="38"/>
                  </a:lnTo>
                  <a:lnTo>
                    <a:pt x="14" y="38"/>
                  </a:lnTo>
                  <a:lnTo>
                    <a:pt x="14" y="38"/>
                  </a:lnTo>
                  <a:lnTo>
                    <a:pt x="14" y="38"/>
                  </a:lnTo>
                  <a:lnTo>
                    <a:pt x="15" y="38"/>
                  </a:lnTo>
                  <a:lnTo>
                    <a:pt x="15" y="38"/>
                  </a:lnTo>
                  <a:lnTo>
                    <a:pt x="15" y="36"/>
                  </a:lnTo>
                  <a:lnTo>
                    <a:pt x="15" y="36"/>
                  </a:lnTo>
                  <a:lnTo>
                    <a:pt x="15" y="36"/>
                  </a:lnTo>
                  <a:lnTo>
                    <a:pt x="15" y="36"/>
                  </a:lnTo>
                  <a:lnTo>
                    <a:pt x="14" y="36"/>
                  </a:lnTo>
                  <a:lnTo>
                    <a:pt x="14" y="36"/>
                  </a:lnTo>
                  <a:lnTo>
                    <a:pt x="14" y="36"/>
                  </a:lnTo>
                  <a:lnTo>
                    <a:pt x="14" y="36"/>
                  </a:lnTo>
                  <a:lnTo>
                    <a:pt x="14" y="34"/>
                  </a:lnTo>
                  <a:lnTo>
                    <a:pt x="14" y="34"/>
                  </a:lnTo>
                  <a:lnTo>
                    <a:pt x="14" y="34"/>
                  </a:lnTo>
                  <a:lnTo>
                    <a:pt x="14" y="34"/>
                  </a:lnTo>
                  <a:lnTo>
                    <a:pt x="12" y="33"/>
                  </a:lnTo>
                  <a:lnTo>
                    <a:pt x="12" y="33"/>
                  </a:lnTo>
                  <a:lnTo>
                    <a:pt x="12" y="33"/>
                  </a:lnTo>
                  <a:lnTo>
                    <a:pt x="12" y="33"/>
                  </a:lnTo>
                  <a:lnTo>
                    <a:pt x="10" y="33"/>
                  </a:lnTo>
                  <a:lnTo>
                    <a:pt x="10" y="33"/>
                  </a:lnTo>
                  <a:lnTo>
                    <a:pt x="10" y="33"/>
                  </a:lnTo>
                  <a:lnTo>
                    <a:pt x="10" y="33"/>
                  </a:lnTo>
                  <a:lnTo>
                    <a:pt x="10" y="31"/>
                  </a:lnTo>
                  <a:lnTo>
                    <a:pt x="10" y="31"/>
                  </a:lnTo>
                  <a:lnTo>
                    <a:pt x="10" y="31"/>
                  </a:lnTo>
                  <a:lnTo>
                    <a:pt x="10" y="31"/>
                  </a:lnTo>
                  <a:lnTo>
                    <a:pt x="10" y="31"/>
                  </a:lnTo>
                  <a:lnTo>
                    <a:pt x="9" y="31"/>
                  </a:lnTo>
                  <a:lnTo>
                    <a:pt x="9" y="29"/>
                  </a:lnTo>
                  <a:lnTo>
                    <a:pt x="9" y="29"/>
                  </a:lnTo>
                  <a:lnTo>
                    <a:pt x="7" y="25"/>
                  </a:lnTo>
                  <a:lnTo>
                    <a:pt x="7" y="25"/>
                  </a:lnTo>
                  <a:lnTo>
                    <a:pt x="7" y="25"/>
                  </a:lnTo>
                  <a:lnTo>
                    <a:pt x="7" y="25"/>
                  </a:lnTo>
                  <a:lnTo>
                    <a:pt x="7" y="24"/>
                  </a:lnTo>
                  <a:lnTo>
                    <a:pt x="7" y="24"/>
                  </a:lnTo>
                  <a:lnTo>
                    <a:pt x="7" y="22"/>
                  </a:lnTo>
                  <a:lnTo>
                    <a:pt x="7" y="22"/>
                  </a:lnTo>
                  <a:lnTo>
                    <a:pt x="5" y="22"/>
                  </a:lnTo>
                  <a:lnTo>
                    <a:pt x="4" y="20"/>
                  </a:lnTo>
                  <a:lnTo>
                    <a:pt x="4" y="20"/>
                  </a:lnTo>
                  <a:lnTo>
                    <a:pt x="4" y="20"/>
                  </a:lnTo>
                  <a:lnTo>
                    <a:pt x="4" y="20"/>
                  </a:lnTo>
                  <a:lnTo>
                    <a:pt x="4" y="20"/>
                  </a:lnTo>
                  <a:lnTo>
                    <a:pt x="5" y="20"/>
                  </a:lnTo>
                  <a:lnTo>
                    <a:pt x="5" y="18"/>
                  </a:lnTo>
                  <a:lnTo>
                    <a:pt x="7" y="18"/>
                  </a:lnTo>
                  <a:lnTo>
                    <a:pt x="7" y="18"/>
                  </a:lnTo>
                  <a:lnTo>
                    <a:pt x="7" y="18"/>
                  </a:lnTo>
                  <a:lnTo>
                    <a:pt x="7" y="18"/>
                  </a:lnTo>
                  <a:lnTo>
                    <a:pt x="7" y="16"/>
                  </a:lnTo>
                  <a:lnTo>
                    <a:pt x="7" y="16"/>
                  </a:lnTo>
                  <a:lnTo>
                    <a:pt x="7" y="16"/>
                  </a:lnTo>
                  <a:lnTo>
                    <a:pt x="7" y="16"/>
                  </a:lnTo>
                  <a:lnTo>
                    <a:pt x="7" y="16"/>
                  </a:lnTo>
                  <a:lnTo>
                    <a:pt x="7" y="15"/>
                  </a:lnTo>
                  <a:lnTo>
                    <a:pt x="7" y="15"/>
                  </a:lnTo>
                  <a:lnTo>
                    <a:pt x="7" y="15"/>
                  </a:lnTo>
                  <a:lnTo>
                    <a:pt x="7" y="15"/>
                  </a:lnTo>
                  <a:lnTo>
                    <a:pt x="9" y="15"/>
                  </a:lnTo>
                  <a:lnTo>
                    <a:pt x="9" y="15"/>
                  </a:lnTo>
                  <a:lnTo>
                    <a:pt x="9" y="15"/>
                  </a:lnTo>
                  <a:lnTo>
                    <a:pt x="9" y="15"/>
                  </a:lnTo>
                  <a:lnTo>
                    <a:pt x="9" y="15"/>
                  </a:lnTo>
                  <a:lnTo>
                    <a:pt x="9" y="15"/>
                  </a:lnTo>
                  <a:lnTo>
                    <a:pt x="10" y="15"/>
                  </a:lnTo>
                  <a:lnTo>
                    <a:pt x="12" y="15"/>
                  </a:lnTo>
                  <a:lnTo>
                    <a:pt x="12" y="15"/>
                  </a:lnTo>
                  <a:lnTo>
                    <a:pt x="12" y="15"/>
                  </a:lnTo>
                  <a:lnTo>
                    <a:pt x="12" y="15"/>
                  </a:lnTo>
                  <a:lnTo>
                    <a:pt x="14" y="15"/>
                  </a:lnTo>
                  <a:lnTo>
                    <a:pt x="14" y="15"/>
                  </a:lnTo>
                  <a:lnTo>
                    <a:pt x="14" y="22"/>
                  </a:lnTo>
                  <a:lnTo>
                    <a:pt x="14" y="24"/>
                  </a:lnTo>
                  <a:lnTo>
                    <a:pt x="14" y="24"/>
                  </a:lnTo>
                  <a:lnTo>
                    <a:pt x="14" y="24"/>
                  </a:lnTo>
                  <a:lnTo>
                    <a:pt x="14" y="24"/>
                  </a:lnTo>
                  <a:lnTo>
                    <a:pt x="15" y="24"/>
                  </a:lnTo>
                  <a:lnTo>
                    <a:pt x="15" y="24"/>
                  </a:lnTo>
                  <a:close/>
                </a:path>
              </a:pathLst>
            </a:custGeom>
            <a:solidFill>
              <a:srgbClr val="FFFFFF"/>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49" name="Freeform 25"/>
            <p:cNvSpPr>
              <a:spLocks/>
            </p:cNvSpPr>
            <p:nvPr/>
          </p:nvSpPr>
          <p:spPr bwMode="auto">
            <a:xfrm>
              <a:off x="271" y="206"/>
              <a:ext cx="55" cy="89"/>
            </a:xfrm>
            <a:custGeom>
              <a:avLst/>
              <a:gdLst/>
              <a:ahLst/>
              <a:cxnLst>
                <a:cxn ang="0">
                  <a:pos x="18" y="25"/>
                </a:cxn>
                <a:cxn ang="0">
                  <a:pos x="20" y="24"/>
                </a:cxn>
                <a:cxn ang="0">
                  <a:pos x="20" y="18"/>
                </a:cxn>
                <a:cxn ang="0">
                  <a:pos x="20" y="15"/>
                </a:cxn>
                <a:cxn ang="0">
                  <a:pos x="23" y="13"/>
                </a:cxn>
                <a:cxn ang="0">
                  <a:pos x="23" y="11"/>
                </a:cxn>
                <a:cxn ang="0">
                  <a:pos x="26" y="7"/>
                </a:cxn>
                <a:cxn ang="0">
                  <a:pos x="30" y="6"/>
                </a:cxn>
                <a:cxn ang="0">
                  <a:pos x="31" y="2"/>
                </a:cxn>
                <a:cxn ang="0">
                  <a:pos x="38" y="2"/>
                </a:cxn>
                <a:cxn ang="0">
                  <a:pos x="40" y="4"/>
                </a:cxn>
                <a:cxn ang="0">
                  <a:pos x="40" y="7"/>
                </a:cxn>
                <a:cxn ang="0">
                  <a:pos x="43" y="11"/>
                </a:cxn>
                <a:cxn ang="0">
                  <a:pos x="41" y="29"/>
                </a:cxn>
                <a:cxn ang="0">
                  <a:pos x="36" y="33"/>
                </a:cxn>
                <a:cxn ang="0">
                  <a:pos x="33" y="34"/>
                </a:cxn>
                <a:cxn ang="0">
                  <a:pos x="31" y="42"/>
                </a:cxn>
                <a:cxn ang="0">
                  <a:pos x="35" y="45"/>
                </a:cxn>
                <a:cxn ang="0">
                  <a:pos x="38" y="54"/>
                </a:cxn>
                <a:cxn ang="0">
                  <a:pos x="40" y="33"/>
                </a:cxn>
                <a:cxn ang="0">
                  <a:pos x="43" y="31"/>
                </a:cxn>
                <a:cxn ang="0">
                  <a:pos x="46" y="31"/>
                </a:cxn>
                <a:cxn ang="0">
                  <a:pos x="53" y="33"/>
                </a:cxn>
                <a:cxn ang="0">
                  <a:pos x="56" y="38"/>
                </a:cxn>
                <a:cxn ang="0">
                  <a:pos x="48" y="40"/>
                </a:cxn>
                <a:cxn ang="0">
                  <a:pos x="46" y="34"/>
                </a:cxn>
                <a:cxn ang="0">
                  <a:pos x="43" y="34"/>
                </a:cxn>
                <a:cxn ang="0">
                  <a:pos x="41" y="36"/>
                </a:cxn>
                <a:cxn ang="0">
                  <a:pos x="41" y="42"/>
                </a:cxn>
                <a:cxn ang="0">
                  <a:pos x="41" y="56"/>
                </a:cxn>
                <a:cxn ang="0">
                  <a:pos x="36" y="63"/>
                </a:cxn>
                <a:cxn ang="0">
                  <a:pos x="38" y="81"/>
                </a:cxn>
                <a:cxn ang="0">
                  <a:pos x="25" y="89"/>
                </a:cxn>
                <a:cxn ang="0">
                  <a:pos x="20" y="81"/>
                </a:cxn>
                <a:cxn ang="0">
                  <a:pos x="23" y="78"/>
                </a:cxn>
                <a:cxn ang="0">
                  <a:pos x="30" y="76"/>
                </a:cxn>
                <a:cxn ang="0">
                  <a:pos x="28" y="71"/>
                </a:cxn>
                <a:cxn ang="0">
                  <a:pos x="20" y="71"/>
                </a:cxn>
                <a:cxn ang="0">
                  <a:pos x="8" y="63"/>
                </a:cxn>
                <a:cxn ang="0">
                  <a:pos x="8" y="56"/>
                </a:cxn>
                <a:cxn ang="0">
                  <a:pos x="12" y="54"/>
                </a:cxn>
                <a:cxn ang="0">
                  <a:pos x="13" y="54"/>
                </a:cxn>
                <a:cxn ang="0">
                  <a:pos x="18" y="60"/>
                </a:cxn>
                <a:cxn ang="0">
                  <a:pos x="18" y="60"/>
                </a:cxn>
                <a:cxn ang="0">
                  <a:pos x="20" y="51"/>
                </a:cxn>
                <a:cxn ang="0">
                  <a:pos x="22" y="51"/>
                </a:cxn>
                <a:cxn ang="0">
                  <a:pos x="22" y="47"/>
                </a:cxn>
                <a:cxn ang="0">
                  <a:pos x="12" y="47"/>
                </a:cxn>
                <a:cxn ang="0">
                  <a:pos x="0" y="40"/>
                </a:cxn>
                <a:cxn ang="0">
                  <a:pos x="2" y="31"/>
                </a:cxn>
                <a:cxn ang="0">
                  <a:pos x="7" y="38"/>
                </a:cxn>
                <a:cxn ang="0">
                  <a:pos x="12" y="40"/>
                </a:cxn>
                <a:cxn ang="0">
                  <a:pos x="13" y="36"/>
                </a:cxn>
                <a:cxn ang="0">
                  <a:pos x="12" y="33"/>
                </a:cxn>
                <a:cxn ang="0">
                  <a:pos x="8" y="31"/>
                </a:cxn>
                <a:cxn ang="0">
                  <a:pos x="5" y="22"/>
                </a:cxn>
                <a:cxn ang="0">
                  <a:pos x="4" y="18"/>
                </a:cxn>
                <a:cxn ang="0">
                  <a:pos x="7" y="15"/>
                </a:cxn>
                <a:cxn ang="0">
                  <a:pos x="12" y="15"/>
                </a:cxn>
              </a:cxnLst>
              <a:rect l="0" t="0" r="r" b="b"/>
              <a:pathLst>
                <a:path w="56" h="89">
                  <a:moveTo>
                    <a:pt x="12" y="24"/>
                  </a:moveTo>
                  <a:lnTo>
                    <a:pt x="12" y="24"/>
                  </a:lnTo>
                  <a:lnTo>
                    <a:pt x="13" y="25"/>
                  </a:lnTo>
                  <a:lnTo>
                    <a:pt x="13" y="25"/>
                  </a:lnTo>
                  <a:lnTo>
                    <a:pt x="13" y="25"/>
                  </a:lnTo>
                  <a:lnTo>
                    <a:pt x="13" y="25"/>
                  </a:lnTo>
                  <a:lnTo>
                    <a:pt x="13" y="25"/>
                  </a:lnTo>
                  <a:lnTo>
                    <a:pt x="15" y="25"/>
                  </a:lnTo>
                  <a:lnTo>
                    <a:pt x="17" y="25"/>
                  </a:lnTo>
                  <a:lnTo>
                    <a:pt x="18" y="25"/>
                  </a:lnTo>
                  <a:lnTo>
                    <a:pt x="18" y="25"/>
                  </a:lnTo>
                  <a:lnTo>
                    <a:pt x="18" y="25"/>
                  </a:lnTo>
                  <a:lnTo>
                    <a:pt x="20" y="25"/>
                  </a:lnTo>
                  <a:lnTo>
                    <a:pt x="20" y="25"/>
                  </a:lnTo>
                  <a:lnTo>
                    <a:pt x="20" y="25"/>
                  </a:lnTo>
                  <a:lnTo>
                    <a:pt x="20" y="25"/>
                  </a:lnTo>
                  <a:lnTo>
                    <a:pt x="20" y="25"/>
                  </a:lnTo>
                  <a:lnTo>
                    <a:pt x="20" y="24"/>
                  </a:lnTo>
                  <a:lnTo>
                    <a:pt x="20" y="24"/>
                  </a:lnTo>
                  <a:lnTo>
                    <a:pt x="20" y="24"/>
                  </a:lnTo>
                  <a:lnTo>
                    <a:pt x="20" y="24"/>
                  </a:lnTo>
                  <a:lnTo>
                    <a:pt x="20" y="24"/>
                  </a:lnTo>
                  <a:lnTo>
                    <a:pt x="20" y="24"/>
                  </a:lnTo>
                  <a:lnTo>
                    <a:pt x="20" y="24"/>
                  </a:lnTo>
                  <a:lnTo>
                    <a:pt x="20" y="24"/>
                  </a:lnTo>
                  <a:lnTo>
                    <a:pt x="20" y="20"/>
                  </a:lnTo>
                  <a:lnTo>
                    <a:pt x="20" y="20"/>
                  </a:lnTo>
                  <a:lnTo>
                    <a:pt x="20" y="20"/>
                  </a:lnTo>
                  <a:lnTo>
                    <a:pt x="20" y="20"/>
                  </a:lnTo>
                  <a:lnTo>
                    <a:pt x="20" y="20"/>
                  </a:lnTo>
                  <a:lnTo>
                    <a:pt x="20" y="20"/>
                  </a:lnTo>
                  <a:lnTo>
                    <a:pt x="20" y="20"/>
                  </a:lnTo>
                  <a:lnTo>
                    <a:pt x="20" y="18"/>
                  </a:lnTo>
                  <a:lnTo>
                    <a:pt x="20" y="18"/>
                  </a:lnTo>
                  <a:lnTo>
                    <a:pt x="20" y="18"/>
                  </a:lnTo>
                  <a:lnTo>
                    <a:pt x="20" y="18"/>
                  </a:lnTo>
                  <a:lnTo>
                    <a:pt x="20" y="18"/>
                  </a:lnTo>
                  <a:lnTo>
                    <a:pt x="20" y="18"/>
                  </a:lnTo>
                  <a:lnTo>
                    <a:pt x="20" y="18"/>
                  </a:lnTo>
                  <a:lnTo>
                    <a:pt x="18" y="16"/>
                  </a:lnTo>
                  <a:lnTo>
                    <a:pt x="18" y="16"/>
                  </a:lnTo>
                  <a:lnTo>
                    <a:pt x="18" y="16"/>
                  </a:lnTo>
                  <a:lnTo>
                    <a:pt x="20" y="16"/>
                  </a:lnTo>
                  <a:lnTo>
                    <a:pt x="20" y="15"/>
                  </a:lnTo>
                  <a:lnTo>
                    <a:pt x="20" y="15"/>
                  </a:lnTo>
                  <a:lnTo>
                    <a:pt x="22" y="15"/>
                  </a:lnTo>
                  <a:lnTo>
                    <a:pt x="25" y="15"/>
                  </a:lnTo>
                  <a:lnTo>
                    <a:pt x="25" y="15"/>
                  </a:lnTo>
                  <a:lnTo>
                    <a:pt x="25" y="15"/>
                  </a:lnTo>
                  <a:lnTo>
                    <a:pt x="25" y="15"/>
                  </a:lnTo>
                  <a:lnTo>
                    <a:pt x="25" y="15"/>
                  </a:lnTo>
                  <a:lnTo>
                    <a:pt x="25" y="15"/>
                  </a:lnTo>
                  <a:lnTo>
                    <a:pt x="25" y="13"/>
                  </a:lnTo>
                  <a:lnTo>
                    <a:pt x="23" y="13"/>
                  </a:lnTo>
                  <a:lnTo>
                    <a:pt x="23" y="13"/>
                  </a:lnTo>
                  <a:lnTo>
                    <a:pt x="23" y="13"/>
                  </a:lnTo>
                  <a:lnTo>
                    <a:pt x="22" y="13"/>
                  </a:lnTo>
                  <a:lnTo>
                    <a:pt x="22" y="13"/>
                  </a:lnTo>
                  <a:lnTo>
                    <a:pt x="20" y="13"/>
                  </a:lnTo>
                  <a:lnTo>
                    <a:pt x="20" y="11"/>
                  </a:lnTo>
                  <a:lnTo>
                    <a:pt x="20" y="11"/>
                  </a:lnTo>
                  <a:lnTo>
                    <a:pt x="22" y="11"/>
                  </a:lnTo>
                  <a:lnTo>
                    <a:pt x="22" y="11"/>
                  </a:lnTo>
                  <a:lnTo>
                    <a:pt x="22" y="11"/>
                  </a:lnTo>
                  <a:lnTo>
                    <a:pt x="23" y="11"/>
                  </a:lnTo>
                  <a:lnTo>
                    <a:pt x="23" y="11"/>
                  </a:lnTo>
                  <a:lnTo>
                    <a:pt x="23" y="11"/>
                  </a:lnTo>
                  <a:lnTo>
                    <a:pt x="23" y="11"/>
                  </a:lnTo>
                  <a:lnTo>
                    <a:pt x="25" y="11"/>
                  </a:lnTo>
                  <a:lnTo>
                    <a:pt x="25" y="9"/>
                  </a:lnTo>
                  <a:lnTo>
                    <a:pt x="25" y="9"/>
                  </a:lnTo>
                  <a:lnTo>
                    <a:pt x="25" y="9"/>
                  </a:lnTo>
                  <a:lnTo>
                    <a:pt x="25" y="9"/>
                  </a:lnTo>
                  <a:lnTo>
                    <a:pt x="25" y="7"/>
                  </a:lnTo>
                  <a:lnTo>
                    <a:pt x="26" y="7"/>
                  </a:lnTo>
                  <a:lnTo>
                    <a:pt x="26" y="7"/>
                  </a:lnTo>
                  <a:lnTo>
                    <a:pt x="26" y="7"/>
                  </a:lnTo>
                  <a:lnTo>
                    <a:pt x="26" y="7"/>
                  </a:lnTo>
                  <a:lnTo>
                    <a:pt x="26" y="7"/>
                  </a:lnTo>
                  <a:lnTo>
                    <a:pt x="26" y="7"/>
                  </a:lnTo>
                  <a:lnTo>
                    <a:pt x="28" y="7"/>
                  </a:lnTo>
                  <a:lnTo>
                    <a:pt x="28" y="6"/>
                  </a:lnTo>
                  <a:lnTo>
                    <a:pt x="28" y="6"/>
                  </a:lnTo>
                  <a:lnTo>
                    <a:pt x="28" y="6"/>
                  </a:lnTo>
                  <a:lnTo>
                    <a:pt x="28" y="6"/>
                  </a:lnTo>
                  <a:lnTo>
                    <a:pt x="30" y="6"/>
                  </a:lnTo>
                  <a:lnTo>
                    <a:pt x="30" y="6"/>
                  </a:lnTo>
                  <a:lnTo>
                    <a:pt x="30" y="6"/>
                  </a:lnTo>
                  <a:lnTo>
                    <a:pt x="30" y="6"/>
                  </a:lnTo>
                  <a:lnTo>
                    <a:pt x="30" y="6"/>
                  </a:lnTo>
                  <a:lnTo>
                    <a:pt x="30" y="6"/>
                  </a:lnTo>
                  <a:lnTo>
                    <a:pt x="30" y="4"/>
                  </a:lnTo>
                  <a:lnTo>
                    <a:pt x="30" y="4"/>
                  </a:lnTo>
                  <a:lnTo>
                    <a:pt x="30" y="4"/>
                  </a:lnTo>
                  <a:lnTo>
                    <a:pt x="30" y="4"/>
                  </a:lnTo>
                  <a:lnTo>
                    <a:pt x="30" y="4"/>
                  </a:lnTo>
                  <a:lnTo>
                    <a:pt x="30" y="4"/>
                  </a:lnTo>
                  <a:lnTo>
                    <a:pt x="31" y="4"/>
                  </a:lnTo>
                  <a:lnTo>
                    <a:pt x="31" y="2"/>
                  </a:lnTo>
                  <a:lnTo>
                    <a:pt x="31" y="2"/>
                  </a:lnTo>
                  <a:lnTo>
                    <a:pt x="31" y="2"/>
                  </a:lnTo>
                  <a:lnTo>
                    <a:pt x="31" y="2"/>
                  </a:lnTo>
                  <a:lnTo>
                    <a:pt x="31" y="2"/>
                  </a:lnTo>
                  <a:lnTo>
                    <a:pt x="31" y="2"/>
                  </a:lnTo>
                  <a:lnTo>
                    <a:pt x="33" y="2"/>
                  </a:lnTo>
                  <a:lnTo>
                    <a:pt x="33" y="2"/>
                  </a:lnTo>
                  <a:lnTo>
                    <a:pt x="35" y="0"/>
                  </a:lnTo>
                  <a:lnTo>
                    <a:pt x="36" y="0"/>
                  </a:lnTo>
                  <a:lnTo>
                    <a:pt x="38" y="0"/>
                  </a:lnTo>
                  <a:lnTo>
                    <a:pt x="38" y="2"/>
                  </a:lnTo>
                  <a:lnTo>
                    <a:pt x="38" y="2"/>
                  </a:lnTo>
                  <a:lnTo>
                    <a:pt x="38" y="2"/>
                  </a:lnTo>
                  <a:lnTo>
                    <a:pt x="38" y="2"/>
                  </a:lnTo>
                  <a:lnTo>
                    <a:pt x="38" y="2"/>
                  </a:lnTo>
                  <a:lnTo>
                    <a:pt x="38" y="2"/>
                  </a:lnTo>
                  <a:lnTo>
                    <a:pt x="38" y="4"/>
                  </a:lnTo>
                  <a:lnTo>
                    <a:pt x="38" y="4"/>
                  </a:lnTo>
                  <a:lnTo>
                    <a:pt x="38" y="4"/>
                  </a:lnTo>
                  <a:lnTo>
                    <a:pt x="40" y="4"/>
                  </a:lnTo>
                  <a:lnTo>
                    <a:pt x="40" y="4"/>
                  </a:lnTo>
                  <a:lnTo>
                    <a:pt x="40" y="4"/>
                  </a:lnTo>
                  <a:lnTo>
                    <a:pt x="40" y="4"/>
                  </a:lnTo>
                  <a:lnTo>
                    <a:pt x="40" y="4"/>
                  </a:lnTo>
                  <a:lnTo>
                    <a:pt x="40" y="4"/>
                  </a:lnTo>
                  <a:lnTo>
                    <a:pt x="40" y="4"/>
                  </a:lnTo>
                  <a:lnTo>
                    <a:pt x="40" y="6"/>
                  </a:lnTo>
                  <a:lnTo>
                    <a:pt x="40" y="6"/>
                  </a:lnTo>
                  <a:lnTo>
                    <a:pt x="40" y="7"/>
                  </a:lnTo>
                  <a:lnTo>
                    <a:pt x="40" y="7"/>
                  </a:lnTo>
                  <a:lnTo>
                    <a:pt x="40" y="7"/>
                  </a:lnTo>
                  <a:lnTo>
                    <a:pt x="40" y="7"/>
                  </a:lnTo>
                  <a:lnTo>
                    <a:pt x="40" y="7"/>
                  </a:lnTo>
                  <a:lnTo>
                    <a:pt x="40" y="7"/>
                  </a:lnTo>
                  <a:lnTo>
                    <a:pt x="40" y="7"/>
                  </a:lnTo>
                  <a:lnTo>
                    <a:pt x="41" y="7"/>
                  </a:lnTo>
                  <a:lnTo>
                    <a:pt x="41" y="7"/>
                  </a:lnTo>
                  <a:lnTo>
                    <a:pt x="41" y="7"/>
                  </a:lnTo>
                  <a:lnTo>
                    <a:pt x="41" y="9"/>
                  </a:lnTo>
                  <a:lnTo>
                    <a:pt x="41" y="9"/>
                  </a:lnTo>
                  <a:lnTo>
                    <a:pt x="41" y="9"/>
                  </a:lnTo>
                  <a:lnTo>
                    <a:pt x="41" y="9"/>
                  </a:lnTo>
                  <a:lnTo>
                    <a:pt x="41" y="9"/>
                  </a:lnTo>
                  <a:lnTo>
                    <a:pt x="43" y="11"/>
                  </a:lnTo>
                  <a:lnTo>
                    <a:pt x="41" y="11"/>
                  </a:lnTo>
                  <a:lnTo>
                    <a:pt x="41" y="11"/>
                  </a:lnTo>
                  <a:lnTo>
                    <a:pt x="41" y="11"/>
                  </a:lnTo>
                  <a:lnTo>
                    <a:pt x="43" y="13"/>
                  </a:lnTo>
                  <a:lnTo>
                    <a:pt x="43" y="15"/>
                  </a:lnTo>
                  <a:lnTo>
                    <a:pt x="45" y="18"/>
                  </a:lnTo>
                  <a:lnTo>
                    <a:pt x="45" y="20"/>
                  </a:lnTo>
                  <a:lnTo>
                    <a:pt x="43" y="22"/>
                  </a:lnTo>
                  <a:lnTo>
                    <a:pt x="43" y="25"/>
                  </a:lnTo>
                  <a:lnTo>
                    <a:pt x="43" y="27"/>
                  </a:lnTo>
                  <a:lnTo>
                    <a:pt x="41" y="29"/>
                  </a:lnTo>
                  <a:lnTo>
                    <a:pt x="41" y="31"/>
                  </a:lnTo>
                  <a:lnTo>
                    <a:pt x="40" y="31"/>
                  </a:lnTo>
                  <a:lnTo>
                    <a:pt x="40" y="31"/>
                  </a:lnTo>
                  <a:lnTo>
                    <a:pt x="40" y="31"/>
                  </a:lnTo>
                  <a:lnTo>
                    <a:pt x="40" y="31"/>
                  </a:lnTo>
                  <a:lnTo>
                    <a:pt x="38" y="31"/>
                  </a:lnTo>
                  <a:lnTo>
                    <a:pt x="38" y="31"/>
                  </a:lnTo>
                  <a:lnTo>
                    <a:pt x="38" y="31"/>
                  </a:lnTo>
                  <a:lnTo>
                    <a:pt x="38" y="31"/>
                  </a:lnTo>
                  <a:lnTo>
                    <a:pt x="38" y="33"/>
                  </a:lnTo>
                  <a:lnTo>
                    <a:pt x="36" y="33"/>
                  </a:lnTo>
                  <a:lnTo>
                    <a:pt x="35" y="33"/>
                  </a:lnTo>
                  <a:lnTo>
                    <a:pt x="35" y="34"/>
                  </a:lnTo>
                  <a:lnTo>
                    <a:pt x="35" y="34"/>
                  </a:lnTo>
                  <a:lnTo>
                    <a:pt x="35" y="34"/>
                  </a:lnTo>
                  <a:lnTo>
                    <a:pt x="33" y="34"/>
                  </a:lnTo>
                  <a:lnTo>
                    <a:pt x="33" y="34"/>
                  </a:lnTo>
                  <a:lnTo>
                    <a:pt x="33" y="34"/>
                  </a:lnTo>
                  <a:lnTo>
                    <a:pt x="33" y="34"/>
                  </a:lnTo>
                  <a:lnTo>
                    <a:pt x="33" y="34"/>
                  </a:lnTo>
                  <a:lnTo>
                    <a:pt x="33" y="34"/>
                  </a:lnTo>
                  <a:lnTo>
                    <a:pt x="33" y="34"/>
                  </a:lnTo>
                  <a:lnTo>
                    <a:pt x="33" y="34"/>
                  </a:lnTo>
                  <a:lnTo>
                    <a:pt x="33" y="36"/>
                  </a:lnTo>
                  <a:lnTo>
                    <a:pt x="31" y="36"/>
                  </a:lnTo>
                  <a:lnTo>
                    <a:pt x="31" y="40"/>
                  </a:lnTo>
                  <a:lnTo>
                    <a:pt x="31" y="42"/>
                  </a:lnTo>
                  <a:lnTo>
                    <a:pt x="31" y="42"/>
                  </a:lnTo>
                  <a:lnTo>
                    <a:pt x="31" y="42"/>
                  </a:lnTo>
                  <a:lnTo>
                    <a:pt x="31" y="42"/>
                  </a:lnTo>
                  <a:lnTo>
                    <a:pt x="31" y="42"/>
                  </a:lnTo>
                  <a:lnTo>
                    <a:pt x="31" y="42"/>
                  </a:lnTo>
                  <a:lnTo>
                    <a:pt x="31" y="42"/>
                  </a:lnTo>
                  <a:lnTo>
                    <a:pt x="33" y="43"/>
                  </a:lnTo>
                  <a:lnTo>
                    <a:pt x="33" y="43"/>
                  </a:lnTo>
                  <a:lnTo>
                    <a:pt x="33" y="43"/>
                  </a:lnTo>
                  <a:lnTo>
                    <a:pt x="35" y="43"/>
                  </a:lnTo>
                  <a:lnTo>
                    <a:pt x="35" y="43"/>
                  </a:lnTo>
                  <a:lnTo>
                    <a:pt x="35" y="45"/>
                  </a:lnTo>
                  <a:lnTo>
                    <a:pt x="35" y="45"/>
                  </a:lnTo>
                  <a:lnTo>
                    <a:pt x="35" y="45"/>
                  </a:lnTo>
                  <a:lnTo>
                    <a:pt x="35" y="45"/>
                  </a:lnTo>
                  <a:lnTo>
                    <a:pt x="35" y="45"/>
                  </a:lnTo>
                  <a:lnTo>
                    <a:pt x="35" y="45"/>
                  </a:lnTo>
                  <a:lnTo>
                    <a:pt x="36" y="45"/>
                  </a:lnTo>
                  <a:lnTo>
                    <a:pt x="36" y="45"/>
                  </a:lnTo>
                  <a:lnTo>
                    <a:pt x="36" y="47"/>
                  </a:lnTo>
                  <a:lnTo>
                    <a:pt x="36" y="47"/>
                  </a:lnTo>
                  <a:lnTo>
                    <a:pt x="36" y="49"/>
                  </a:lnTo>
                  <a:lnTo>
                    <a:pt x="36" y="51"/>
                  </a:lnTo>
                  <a:lnTo>
                    <a:pt x="36" y="51"/>
                  </a:lnTo>
                  <a:lnTo>
                    <a:pt x="36" y="51"/>
                  </a:lnTo>
                  <a:lnTo>
                    <a:pt x="36" y="53"/>
                  </a:lnTo>
                  <a:lnTo>
                    <a:pt x="36" y="54"/>
                  </a:lnTo>
                  <a:lnTo>
                    <a:pt x="38" y="54"/>
                  </a:lnTo>
                  <a:lnTo>
                    <a:pt x="38" y="56"/>
                  </a:lnTo>
                  <a:lnTo>
                    <a:pt x="38" y="56"/>
                  </a:lnTo>
                  <a:lnTo>
                    <a:pt x="38" y="56"/>
                  </a:lnTo>
                  <a:lnTo>
                    <a:pt x="38" y="56"/>
                  </a:lnTo>
                  <a:lnTo>
                    <a:pt x="38" y="56"/>
                  </a:lnTo>
                  <a:lnTo>
                    <a:pt x="38" y="56"/>
                  </a:lnTo>
                  <a:lnTo>
                    <a:pt x="38" y="56"/>
                  </a:lnTo>
                  <a:lnTo>
                    <a:pt x="38" y="54"/>
                  </a:lnTo>
                  <a:lnTo>
                    <a:pt x="40" y="33"/>
                  </a:lnTo>
                  <a:lnTo>
                    <a:pt x="40" y="33"/>
                  </a:lnTo>
                  <a:lnTo>
                    <a:pt x="40" y="33"/>
                  </a:lnTo>
                  <a:lnTo>
                    <a:pt x="40" y="33"/>
                  </a:lnTo>
                  <a:lnTo>
                    <a:pt x="40" y="33"/>
                  </a:lnTo>
                  <a:lnTo>
                    <a:pt x="41" y="33"/>
                  </a:lnTo>
                  <a:lnTo>
                    <a:pt x="41" y="31"/>
                  </a:lnTo>
                  <a:lnTo>
                    <a:pt x="41" y="31"/>
                  </a:lnTo>
                  <a:lnTo>
                    <a:pt x="41" y="31"/>
                  </a:lnTo>
                  <a:lnTo>
                    <a:pt x="41" y="31"/>
                  </a:lnTo>
                  <a:lnTo>
                    <a:pt x="43" y="31"/>
                  </a:lnTo>
                  <a:lnTo>
                    <a:pt x="43" y="31"/>
                  </a:lnTo>
                  <a:lnTo>
                    <a:pt x="43" y="31"/>
                  </a:lnTo>
                  <a:lnTo>
                    <a:pt x="43" y="31"/>
                  </a:lnTo>
                  <a:lnTo>
                    <a:pt x="45" y="31"/>
                  </a:lnTo>
                  <a:lnTo>
                    <a:pt x="45" y="31"/>
                  </a:lnTo>
                  <a:lnTo>
                    <a:pt x="45" y="31"/>
                  </a:lnTo>
                  <a:lnTo>
                    <a:pt x="45" y="31"/>
                  </a:lnTo>
                  <a:lnTo>
                    <a:pt x="46" y="31"/>
                  </a:lnTo>
                  <a:lnTo>
                    <a:pt x="46" y="31"/>
                  </a:lnTo>
                  <a:lnTo>
                    <a:pt x="46" y="31"/>
                  </a:lnTo>
                  <a:lnTo>
                    <a:pt x="46" y="31"/>
                  </a:lnTo>
                  <a:lnTo>
                    <a:pt x="46" y="31"/>
                  </a:lnTo>
                  <a:lnTo>
                    <a:pt x="46" y="31"/>
                  </a:lnTo>
                  <a:lnTo>
                    <a:pt x="46" y="31"/>
                  </a:lnTo>
                  <a:lnTo>
                    <a:pt x="46" y="31"/>
                  </a:lnTo>
                  <a:lnTo>
                    <a:pt x="46" y="29"/>
                  </a:lnTo>
                  <a:lnTo>
                    <a:pt x="48" y="31"/>
                  </a:lnTo>
                  <a:lnTo>
                    <a:pt x="49" y="31"/>
                  </a:lnTo>
                  <a:lnTo>
                    <a:pt x="49" y="31"/>
                  </a:lnTo>
                  <a:lnTo>
                    <a:pt x="51" y="31"/>
                  </a:lnTo>
                  <a:lnTo>
                    <a:pt x="51" y="31"/>
                  </a:lnTo>
                  <a:lnTo>
                    <a:pt x="51" y="31"/>
                  </a:lnTo>
                  <a:lnTo>
                    <a:pt x="51" y="33"/>
                  </a:lnTo>
                  <a:lnTo>
                    <a:pt x="51" y="33"/>
                  </a:lnTo>
                  <a:lnTo>
                    <a:pt x="53" y="33"/>
                  </a:lnTo>
                  <a:lnTo>
                    <a:pt x="53" y="33"/>
                  </a:lnTo>
                  <a:lnTo>
                    <a:pt x="53" y="33"/>
                  </a:lnTo>
                  <a:lnTo>
                    <a:pt x="53" y="34"/>
                  </a:lnTo>
                  <a:lnTo>
                    <a:pt x="54" y="34"/>
                  </a:lnTo>
                  <a:lnTo>
                    <a:pt x="54" y="34"/>
                  </a:lnTo>
                  <a:lnTo>
                    <a:pt x="56" y="36"/>
                  </a:lnTo>
                  <a:lnTo>
                    <a:pt x="56" y="36"/>
                  </a:lnTo>
                  <a:lnTo>
                    <a:pt x="56" y="36"/>
                  </a:lnTo>
                  <a:lnTo>
                    <a:pt x="56" y="38"/>
                  </a:lnTo>
                  <a:lnTo>
                    <a:pt x="56" y="38"/>
                  </a:lnTo>
                  <a:lnTo>
                    <a:pt x="56" y="38"/>
                  </a:lnTo>
                  <a:lnTo>
                    <a:pt x="56" y="38"/>
                  </a:lnTo>
                  <a:lnTo>
                    <a:pt x="56" y="38"/>
                  </a:lnTo>
                  <a:lnTo>
                    <a:pt x="56" y="38"/>
                  </a:lnTo>
                  <a:lnTo>
                    <a:pt x="56" y="38"/>
                  </a:lnTo>
                  <a:lnTo>
                    <a:pt x="56" y="40"/>
                  </a:lnTo>
                  <a:lnTo>
                    <a:pt x="56" y="40"/>
                  </a:lnTo>
                  <a:lnTo>
                    <a:pt x="54" y="40"/>
                  </a:lnTo>
                  <a:lnTo>
                    <a:pt x="54" y="40"/>
                  </a:lnTo>
                  <a:lnTo>
                    <a:pt x="54" y="40"/>
                  </a:lnTo>
                  <a:lnTo>
                    <a:pt x="51" y="40"/>
                  </a:lnTo>
                  <a:lnTo>
                    <a:pt x="48" y="40"/>
                  </a:lnTo>
                  <a:lnTo>
                    <a:pt x="48" y="40"/>
                  </a:lnTo>
                  <a:lnTo>
                    <a:pt x="48" y="40"/>
                  </a:lnTo>
                  <a:lnTo>
                    <a:pt x="46" y="38"/>
                  </a:lnTo>
                  <a:lnTo>
                    <a:pt x="46" y="38"/>
                  </a:lnTo>
                  <a:lnTo>
                    <a:pt x="46" y="36"/>
                  </a:lnTo>
                  <a:lnTo>
                    <a:pt x="46" y="36"/>
                  </a:lnTo>
                  <a:lnTo>
                    <a:pt x="46" y="36"/>
                  </a:lnTo>
                  <a:lnTo>
                    <a:pt x="46" y="36"/>
                  </a:lnTo>
                  <a:lnTo>
                    <a:pt x="46" y="34"/>
                  </a:lnTo>
                  <a:lnTo>
                    <a:pt x="46" y="34"/>
                  </a:lnTo>
                  <a:lnTo>
                    <a:pt x="46" y="34"/>
                  </a:lnTo>
                  <a:lnTo>
                    <a:pt x="46" y="34"/>
                  </a:lnTo>
                  <a:lnTo>
                    <a:pt x="45" y="34"/>
                  </a:lnTo>
                  <a:lnTo>
                    <a:pt x="45" y="34"/>
                  </a:lnTo>
                  <a:lnTo>
                    <a:pt x="45" y="33"/>
                  </a:lnTo>
                  <a:lnTo>
                    <a:pt x="43" y="33"/>
                  </a:lnTo>
                  <a:lnTo>
                    <a:pt x="43" y="34"/>
                  </a:lnTo>
                  <a:lnTo>
                    <a:pt x="43" y="34"/>
                  </a:lnTo>
                  <a:lnTo>
                    <a:pt x="43" y="34"/>
                  </a:lnTo>
                  <a:lnTo>
                    <a:pt x="43" y="34"/>
                  </a:lnTo>
                  <a:lnTo>
                    <a:pt x="43" y="34"/>
                  </a:lnTo>
                  <a:lnTo>
                    <a:pt x="43" y="34"/>
                  </a:lnTo>
                  <a:lnTo>
                    <a:pt x="43" y="34"/>
                  </a:lnTo>
                  <a:lnTo>
                    <a:pt x="43" y="34"/>
                  </a:lnTo>
                  <a:lnTo>
                    <a:pt x="43" y="34"/>
                  </a:lnTo>
                  <a:lnTo>
                    <a:pt x="43" y="34"/>
                  </a:lnTo>
                  <a:lnTo>
                    <a:pt x="41" y="34"/>
                  </a:lnTo>
                  <a:lnTo>
                    <a:pt x="41" y="34"/>
                  </a:lnTo>
                  <a:lnTo>
                    <a:pt x="41" y="34"/>
                  </a:lnTo>
                  <a:lnTo>
                    <a:pt x="41" y="36"/>
                  </a:lnTo>
                  <a:lnTo>
                    <a:pt x="41" y="36"/>
                  </a:lnTo>
                  <a:lnTo>
                    <a:pt x="41" y="36"/>
                  </a:lnTo>
                  <a:lnTo>
                    <a:pt x="41" y="36"/>
                  </a:lnTo>
                  <a:lnTo>
                    <a:pt x="41" y="36"/>
                  </a:lnTo>
                  <a:lnTo>
                    <a:pt x="41" y="36"/>
                  </a:lnTo>
                  <a:lnTo>
                    <a:pt x="41" y="36"/>
                  </a:lnTo>
                  <a:lnTo>
                    <a:pt x="41" y="40"/>
                  </a:lnTo>
                  <a:lnTo>
                    <a:pt x="41" y="40"/>
                  </a:lnTo>
                  <a:lnTo>
                    <a:pt x="41" y="40"/>
                  </a:lnTo>
                  <a:lnTo>
                    <a:pt x="41" y="40"/>
                  </a:lnTo>
                  <a:lnTo>
                    <a:pt x="41" y="40"/>
                  </a:lnTo>
                  <a:lnTo>
                    <a:pt x="41" y="40"/>
                  </a:lnTo>
                  <a:lnTo>
                    <a:pt x="41" y="40"/>
                  </a:lnTo>
                  <a:lnTo>
                    <a:pt x="41" y="42"/>
                  </a:lnTo>
                  <a:lnTo>
                    <a:pt x="41" y="42"/>
                  </a:lnTo>
                  <a:lnTo>
                    <a:pt x="41" y="43"/>
                  </a:lnTo>
                  <a:lnTo>
                    <a:pt x="41" y="43"/>
                  </a:lnTo>
                  <a:lnTo>
                    <a:pt x="41" y="43"/>
                  </a:lnTo>
                  <a:lnTo>
                    <a:pt x="41" y="43"/>
                  </a:lnTo>
                  <a:lnTo>
                    <a:pt x="43" y="43"/>
                  </a:lnTo>
                  <a:lnTo>
                    <a:pt x="43" y="43"/>
                  </a:lnTo>
                  <a:lnTo>
                    <a:pt x="43" y="43"/>
                  </a:lnTo>
                  <a:lnTo>
                    <a:pt x="43" y="49"/>
                  </a:lnTo>
                  <a:lnTo>
                    <a:pt x="43" y="51"/>
                  </a:lnTo>
                  <a:lnTo>
                    <a:pt x="41" y="56"/>
                  </a:lnTo>
                  <a:lnTo>
                    <a:pt x="40" y="60"/>
                  </a:lnTo>
                  <a:lnTo>
                    <a:pt x="38" y="60"/>
                  </a:lnTo>
                  <a:lnTo>
                    <a:pt x="38" y="60"/>
                  </a:lnTo>
                  <a:lnTo>
                    <a:pt x="36" y="60"/>
                  </a:lnTo>
                  <a:lnTo>
                    <a:pt x="36" y="60"/>
                  </a:lnTo>
                  <a:lnTo>
                    <a:pt x="36" y="60"/>
                  </a:lnTo>
                  <a:lnTo>
                    <a:pt x="36" y="60"/>
                  </a:lnTo>
                  <a:lnTo>
                    <a:pt x="36" y="62"/>
                  </a:lnTo>
                  <a:lnTo>
                    <a:pt x="36" y="62"/>
                  </a:lnTo>
                  <a:lnTo>
                    <a:pt x="36" y="62"/>
                  </a:lnTo>
                  <a:lnTo>
                    <a:pt x="36" y="63"/>
                  </a:lnTo>
                  <a:lnTo>
                    <a:pt x="36" y="65"/>
                  </a:lnTo>
                  <a:lnTo>
                    <a:pt x="36" y="67"/>
                  </a:lnTo>
                  <a:lnTo>
                    <a:pt x="36" y="67"/>
                  </a:lnTo>
                  <a:lnTo>
                    <a:pt x="36" y="69"/>
                  </a:lnTo>
                  <a:lnTo>
                    <a:pt x="36" y="71"/>
                  </a:lnTo>
                  <a:lnTo>
                    <a:pt x="38" y="72"/>
                  </a:lnTo>
                  <a:lnTo>
                    <a:pt x="38" y="72"/>
                  </a:lnTo>
                  <a:lnTo>
                    <a:pt x="38" y="72"/>
                  </a:lnTo>
                  <a:lnTo>
                    <a:pt x="38" y="81"/>
                  </a:lnTo>
                  <a:lnTo>
                    <a:pt x="38" y="81"/>
                  </a:lnTo>
                  <a:lnTo>
                    <a:pt x="38" y="81"/>
                  </a:lnTo>
                  <a:lnTo>
                    <a:pt x="38" y="83"/>
                  </a:lnTo>
                  <a:lnTo>
                    <a:pt x="36" y="83"/>
                  </a:lnTo>
                  <a:lnTo>
                    <a:pt x="36" y="83"/>
                  </a:lnTo>
                  <a:lnTo>
                    <a:pt x="36" y="83"/>
                  </a:lnTo>
                  <a:lnTo>
                    <a:pt x="36" y="83"/>
                  </a:lnTo>
                  <a:lnTo>
                    <a:pt x="36" y="87"/>
                  </a:lnTo>
                  <a:lnTo>
                    <a:pt x="35" y="89"/>
                  </a:lnTo>
                  <a:lnTo>
                    <a:pt x="33" y="89"/>
                  </a:lnTo>
                  <a:lnTo>
                    <a:pt x="31" y="89"/>
                  </a:lnTo>
                  <a:lnTo>
                    <a:pt x="30" y="89"/>
                  </a:lnTo>
                  <a:lnTo>
                    <a:pt x="25" y="89"/>
                  </a:lnTo>
                  <a:lnTo>
                    <a:pt x="23" y="89"/>
                  </a:lnTo>
                  <a:lnTo>
                    <a:pt x="22" y="87"/>
                  </a:lnTo>
                  <a:lnTo>
                    <a:pt x="22" y="87"/>
                  </a:lnTo>
                  <a:lnTo>
                    <a:pt x="23" y="87"/>
                  </a:lnTo>
                  <a:lnTo>
                    <a:pt x="23" y="85"/>
                  </a:lnTo>
                  <a:lnTo>
                    <a:pt x="23" y="85"/>
                  </a:lnTo>
                  <a:lnTo>
                    <a:pt x="22" y="83"/>
                  </a:lnTo>
                  <a:lnTo>
                    <a:pt x="22" y="83"/>
                  </a:lnTo>
                  <a:lnTo>
                    <a:pt x="22" y="81"/>
                  </a:lnTo>
                  <a:lnTo>
                    <a:pt x="22" y="81"/>
                  </a:lnTo>
                  <a:lnTo>
                    <a:pt x="20" y="81"/>
                  </a:lnTo>
                  <a:lnTo>
                    <a:pt x="20" y="80"/>
                  </a:lnTo>
                  <a:lnTo>
                    <a:pt x="20" y="80"/>
                  </a:lnTo>
                  <a:lnTo>
                    <a:pt x="20" y="80"/>
                  </a:lnTo>
                  <a:lnTo>
                    <a:pt x="22" y="80"/>
                  </a:lnTo>
                  <a:lnTo>
                    <a:pt x="22" y="80"/>
                  </a:lnTo>
                  <a:lnTo>
                    <a:pt x="22" y="78"/>
                  </a:lnTo>
                  <a:lnTo>
                    <a:pt x="22" y="78"/>
                  </a:lnTo>
                  <a:lnTo>
                    <a:pt x="22" y="78"/>
                  </a:lnTo>
                  <a:lnTo>
                    <a:pt x="23" y="78"/>
                  </a:lnTo>
                  <a:lnTo>
                    <a:pt x="23" y="78"/>
                  </a:lnTo>
                  <a:lnTo>
                    <a:pt x="23" y="78"/>
                  </a:lnTo>
                  <a:lnTo>
                    <a:pt x="23" y="78"/>
                  </a:lnTo>
                  <a:lnTo>
                    <a:pt x="25" y="78"/>
                  </a:lnTo>
                  <a:lnTo>
                    <a:pt x="28" y="78"/>
                  </a:lnTo>
                  <a:lnTo>
                    <a:pt x="28" y="78"/>
                  </a:lnTo>
                  <a:lnTo>
                    <a:pt x="28" y="76"/>
                  </a:lnTo>
                  <a:lnTo>
                    <a:pt x="28" y="76"/>
                  </a:lnTo>
                  <a:lnTo>
                    <a:pt x="28" y="76"/>
                  </a:lnTo>
                  <a:lnTo>
                    <a:pt x="30" y="76"/>
                  </a:lnTo>
                  <a:lnTo>
                    <a:pt x="30" y="76"/>
                  </a:lnTo>
                  <a:lnTo>
                    <a:pt x="30" y="76"/>
                  </a:lnTo>
                  <a:lnTo>
                    <a:pt x="30" y="76"/>
                  </a:lnTo>
                  <a:lnTo>
                    <a:pt x="30" y="76"/>
                  </a:lnTo>
                  <a:lnTo>
                    <a:pt x="30" y="76"/>
                  </a:lnTo>
                  <a:lnTo>
                    <a:pt x="30" y="76"/>
                  </a:lnTo>
                  <a:lnTo>
                    <a:pt x="30" y="74"/>
                  </a:lnTo>
                  <a:lnTo>
                    <a:pt x="30" y="74"/>
                  </a:lnTo>
                  <a:lnTo>
                    <a:pt x="30" y="72"/>
                  </a:lnTo>
                  <a:lnTo>
                    <a:pt x="30" y="72"/>
                  </a:lnTo>
                  <a:lnTo>
                    <a:pt x="30" y="72"/>
                  </a:lnTo>
                  <a:lnTo>
                    <a:pt x="30" y="72"/>
                  </a:lnTo>
                  <a:lnTo>
                    <a:pt x="28" y="71"/>
                  </a:lnTo>
                  <a:lnTo>
                    <a:pt x="28" y="71"/>
                  </a:lnTo>
                  <a:lnTo>
                    <a:pt x="28" y="71"/>
                  </a:lnTo>
                  <a:lnTo>
                    <a:pt x="26" y="71"/>
                  </a:lnTo>
                  <a:lnTo>
                    <a:pt x="26" y="71"/>
                  </a:lnTo>
                  <a:lnTo>
                    <a:pt x="25" y="72"/>
                  </a:lnTo>
                  <a:lnTo>
                    <a:pt x="25" y="72"/>
                  </a:lnTo>
                  <a:lnTo>
                    <a:pt x="25" y="72"/>
                  </a:lnTo>
                  <a:lnTo>
                    <a:pt x="23" y="72"/>
                  </a:lnTo>
                  <a:lnTo>
                    <a:pt x="22" y="72"/>
                  </a:lnTo>
                  <a:lnTo>
                    <a:pt x="22" y="72"/>
                  </a:lnTo>
                  <a:lnTo>
                    <a:pt x="20" y="71"/>
                  </a:lnTo>
                  <a:lnTo>
                    <a:pt x="20" y="71"/>
                  </a:lnTo>
                  <a:lnTo>
                    <a:pt x="15" y="71"/>
                  </a:lnTo>
                  <a:lnTo>
                    <a:pt x="12" y="67"/>
                  </a:lnTo>
                  <a:lnTo>
                    <a:pt x="12" y="67"/>
                  </a:lnTo>
                  <a:lnTo>
                    <a:pt x="12" y="67"/>
                  </a:lnTo>
                  <a:lnTo>
                    <a:pt x="12" y="67"/>
                  </a:lnTo>
                  <a:lnTo>
                    <a:pt x="12" y="67"/>
                  </a:lnTo>
                  <a:lnTo>
                    <a:pt x="10" y="65"/>
                  </a:lnTo>
                  <a:lnTo>
                    <a:pt x="10" y="65"/>
                  </a:lnTo>
                  <a:lnTo>
                    <a:pt x="10" y="65"/>
                  </a:lnTo>
                  <a:lnTo>
                    <a:pt x="8" y="65"/>
                  </a:lnTo>
                  <a:lnTo>
                    <a:pt x="8" y="63"/>
                  </a:lnTo>
                  <a:lnTo>
                    <a:pt x="8" y="63"/>
                  </a:lnTo>
                  <a:lnTo>
                    <a:pt x="8" y="63"/>
                  </a:lnTo>
                  <a:lnTo>
                    <a:pt x="8" y="63"/>
                  </a:lnTo>
                  <a:lnTo>
                    <a:pt x="7" y="63"/>
                  </a:lnTo>
                  <a:lnTo>
                    <a:pt x="7" y="60"/>
                  </a:lnTo>
                  <a:lnTo>
                    <a:pt x="7" y="60"/>
                  </a:lnTo>
                  <a:lnTo>
                    <a:pt x="7" y="58"/>
                  </a:lnTo>
                  <a:lnTo>
                    <a:pt x="8" y="58"/>
                  </a:lnTo>
                  <a:lnTo>
                    <a:pt x="8" y="58"/>
                  </a:lnTo>
                  <a:lnTo>
                    <a:pt x="8" y="58"/>
                  </a:lnTo>
                  <a:lnTo>
                    <a:pt x="8" y="56"/>
                  </a:lnTo>
                  <a:lnTo>
                    <a:pt x="8" y="56"/>
                  </a:lnTo>
                  <a:lnTo>
                    <a:pt x="10" y="56"/>
                  </a:lnTo>
                  <a:lnTo>
                    <a:pt x="10" y="56"/>
                  </a:lnTo>
                  <a:lnTo>
                    <a:pt x="10" y="56"/>
                  </a:lnTo>
                  <a:lnTo>
                    <a:pt x="10" y="54"/>
                  </a:lnTo>
                  <a:lnTo>
                    <a:pt x="10" y="54"/>
                  </a:lnTo>
                  <a:lnTo>
                    <a:pt x="10" y="54"/>
                  </a:lnTo>
                  <a:lnTo>
                    <a:pt x="12" y="54"/>
                  </a:lnTo>
                  <a:lnTo>
                    <a:pt x="12" y="54"/>
                  </a:lnTo>
                  <a:lnTo>
                    <a:pt x="12" y="54"/>
                  </a:lnTo>
                  <a:lnTo>
                    <a:pt x="12" y="54"/>
                  </a:lnTo>
                  <a:lnTo>
                    <a:pt x="12" y="53"/>
                  </a:lnTo>
                  <a:lnTo>
                    <a:pt x="12" y="53"/>
                  </a:lnTo>
                  <a:lnTo>
                    <a:pt x="12" y="53"/>
                  </a:lnTo>
                  <a:lnTo>
                    <a:pt x="12" y="53"/>
                  </a:lnTo>
                  <a:lnTo>
                    <a:pt x="12" y="53"/>
                  </a:lnTo>
                  <a:lnTo>
                    <a:pt x="12" y="53"/>
                  </a:lnTo>
                  <a:lnTo>
                    <a:pt x="13" y="53"/>
                  </a:lnTo>
                  <a:lnTo>
                    <a:pt x="13" y="53"/>
                  </a:lnTo>
                  <a:lnTo>
                    <a:pt x="13" y="53"/>
                  </a:lnTo>
                  <a:lnTo>
                    <a:pt x="13" y="53"/>
                  </a:lnTo>
                  <a:lnTo>
                    <a:pt x="13" y="54"/>
                  </a:lnTo>
                  <a:lnTo>
                    <a:pt x="13" y="54"/>
                  </a:lnTo>
                  <a:lnTo>
                    <a:pt x="15" y="54"/>
                  </a:lnTo>
                  <a:lnTo>
                    <a:pt x="15" y="54"/>
                  </a:lnTo>
                  <a:lnTo>
                    <a:pt x="15" y="60"/>
                  </a:lnTo>
                  <a:lnTo>
                    <a:pt x="15" y="60"/>
                  </a:lnTo>
                  <a:lnTo>
                    <a:pt x="15" y="60"/>
                  </a:lnTo>
                  <a:lnTo>
                    <a:pt x="15" y="60"/>
                  </a:lnTo>
                  <a:lnTo>
                    <a:pt x="15" y="60"/>
                  </a:lnTo>
                  <a:lnTo>
                    <a:pt x="15" y="60"/>
                  </a:lnTo>
                  <a:lnTo>
                    <a:pt x="17" y="60"/>
                  </a:lnTo>
                  <a:lnTo>
                    <a:pt x="18" y="60"/>
                  </a:lnTo>
                  <a:lnTo>
                    <a:pt x="18" y="62"/>
                  </a:lnTo>
                  <a:lnTo>
                    <a:pt x="18" y="62"/>
                  </a:lnTo>
                  <a:lnTo>
                    <a:pt x="18" y="62"/>
                  </a:lnTo>
                  <a:lnTo>
                    <a:pt x="20" y="62"/>
                  </a:lnTo>
                  <a:lnTo>
                    <a:pt x="20" y="62"/>
                  </a:lnTo>
                  <a:lnTo>
                    <a:pt x="20" y="60"/>
                  </a:lnTo>
                  <a:lnTo>
                    <a:pt x="20" y="60"/>
                  </a:lnTo>
                  <a:lnTo>
                    <a:pt x="20" y="60"/>
                  </a:lnTo>
                  <a:lnTo>
                    <a:pt x="20" y="60"/>
                  </a:lnTo>
                  <a:lnTo>
                    <a:pt x="18" y="60"/>
                  </a:lnTo>
                  <a:lnTo>
                    <a:pt x="18" y="60"/>
                  </a:lnTo>
                  <a:lnTo>
                    <a:pt x="18" y="60"/>
                  </a:lnTo>
                  <a:lnTo>
                    <a:pt x="18" y="58"/>
                  </a:lnTo>
                  <a:lnTo>
                    <a:pt x="18" y="58"/>
                  </a:lnTo>
                  <a:lnTo>
                    <a:pt x="18" y="56"/>
                  </a:lnTo>
                  <a:lnTo>
                    <a:pt x="18" y="53"/>
                  </a:lnTo>
                  <a:lnTo>
                    <a:pt x="18" y="53"/>
                  </a:lnTo>
                  <a:lnTo>
                    <a:pt x="18" y="53"/>
                  </a:lnTo>
                  <a:lnTo>
                    <a:pt x="18" y="53"/>
                  </a:lnTo>
                  <a:lnTo>
                    <a:pt x="18" y="51"/>
                  </a:lnTo>
                  <a:lnTo>
                    <a:pt x="18" y="51"/>
                  </a:lnTo>
                  <a:lnTo>
                    <a:pt x="20" y="51"/>
                  </a:lnTo>
                  <a:lnTo>
                    <a:pt x="20" y="51"/>
                  </a:lnTo>
                  <a:lnTo>
                    <a:pt x="20" y="51"/>
                  </a:lnTo>
                  <a:lnTo>
                    <a:pt x="20" y="51"/>
                  </a:lnTo>
                  <a:lnTo>
                    <a:pt x="20" y="51"/>
                  </a:lnTo>
                  <a:lnTo>
                    <a:pt x="22" y="51"/>
                  </a:lnTo>
                  <a:lnTo>
                    <a:pt x="22" y="51"/>
                  </a:lnTo>
                  <a:lnTo>
                    <a:pt x="22" y="51"/>
                  </a:lnTo>
                  <a:lnTo>
                    <a:pt x="22" y="51"/>
                  </a:lnTo>
                  <a:lnTo>
                    <a:pt x="22" y="51"/>
                  </a:lnTo>
                  <a:lnTo>
                    <a:pt x="22" y="51"/>
                  </a:lnTo>
                  <a:lnTo>
                    <a:pt x="22" y="51"/>
                  </a:lnTo>
                  <a:lnTo>
                    <a:pt x="22" y="51"/>
                  </a:lnTo>
                  <a:lnTo>
                    <a:pt x="22" y="51"/>
                  </a:lnTo>
                  <a:lnTo>
                    <a:pt x="22" y="49"/>
                  </a:lnTo>
                  <a:lnTo>
                    <a:pt x="22" y="49"/>
                  </a:lnTo>
                  <a:lnTo>
                    <a:pt x="22" y="49"/>
                  </a:lnTo>
                  <a:lnTo>
                    <a:pt x="22" y="49"/>
                  </a:lnTo>
                  <a:lnTo>
                    <a:pt x="22" y="47"/>
                  </a:lnTo>
                  <a:lnTo>
                    <a:pt x="22" y="47"/>
                  </a:lnTo>
                  <a:lnTo>
                    <a:pt x="22" y="47"/>
                  </a:lnTo>
                  <a:lnTo>
                    <a:pt x="22" y="47"/>
                  </a:lnTo>
                  <a:lnTo>
                    <a:pt x="22" y="47"/>
                  </a:lnTo>
                  <a:lnTo>
                    <a:pt x="22" y="47"/>
                  </a:lnTo>
                  <a:lnTo>
                    <a:pt x="22" y="47"/>
                  </a:lnTo>
                  <a:lnTo>
                    <a:pt x="20" y="47"/>
                  </a:lnTo>
                  <a:lnTo>
                    <a:pt x="20" y="47"/>
                  </a:lnTo>
                  <a:lnTo>
                    <a:pt x="20" y="47"/>
                  </a:lnTo>
                  <a:lnTo>
                    <a:pt x="20" y="47"/>
                  </a:lnTo>
                  <a:lnTo>
                    <a:pt x="20" y="47"/>
                  </a:lnTo>
                  <a:lnTo>
                    <a:pt x="20" y="47"/>
                  </a:lnTo>
                  <a:lnTo>
                    <a:pt x="18" y="47"/>
                  </a:lnTo>
                  <a:lnTo>
                    <a:pt x="15" y="47"/>
                  </a:lnTo>
                  <a:lnTo>
                    <a:pt x="12" y="47"/>
                  </a:lnTo>
                  <a:lnTo>
                    <a:pt x="7" y="45"/>
                  </a:lnTo>
                  <a:lnTo>
                    <a:pt x="7" y="45"/>
                  </a:lnTo>
                  <a:lnTo>
                    <a:pt x="7" y="45"/>
                  </a:lnTo>
                  <a:lnTo>
                    <a:pt x="7" y="45"/>
                  </a:lnTo>
                  <a:lnTo>
                    <a:pt x="4" y="45"/>
                  </a:lnTo>
                  <a:lnTo>
                    <a:pt x="0" y="43"/>
                  </a:lnTo>
                  <a:lnTo>
                    <a:pt x="0" y="43"/>
                  </a:lnTo>
                  <a:lnTo>
                    <a:pt x="0" y="43"/>
                  </a:lnTo>
                  <a:lnTo>
                    <a:pt x="0" y="42"/>
                  </a:lnTo>
                  <a:lnTo>
                    <a:pt x="0" y="40"/>
                  </a:lnTo>
                  <a:lnTo>
                    <a:pt x="0" y="40"/>
                  </a:lnTo>
                  <a:lnTo>
                    <a:pt x="0" y="36"/>
                  </a:lnTo>
                  <a:lnTo>
                    <a:pt x="0" y="34"/>
                  </a:lnTo>
                  <a:lnTo>
                    <a:pt x="0" y="33"/>
                  </a:lnTo>
                  <a:lnTo>
                    <a:pt x="0" y="33"/>
                  </a:lnTo>
                  <a:lnTo>
                    <a:pt x="2" y="33"/>
                  </a:lnTo>
                  <a:lnTo>
                    <a:pt x="2" y="33"/>
                  </a:lnTo>
                  <a:lnTo>
                    <a:pt x="2" y="33"/>
                  </a:lnTo>
                  <a:lnTo>
                    <a:pt x="2" y="33"/>
                  </a:lnTo>
                  <a:lnTo>
                    <a:pt x="2" y="31"/>
                  </a:lnTo>
                  <a:lnTo>
                    <a:pt x="2" y="31"/>
                  </a:lnTo>
                  <a:lnTo>
                    <a:pt x="2" y="31"/>
                  </a:lnTo>
                  <a:lnTo>
                    <a:pt x="2" y="31"/>
                  </a:lnTo>
                  <a:lnTo>
                    <a:pt x="4" y="33"/>
                  </a:lnTo>
                  <a:lnTo>
                    <a:pt x="4" y="33"/>
                  </a:lnTo>
                  <a:lnTo>
                    <a:pt x="4" y="33"/>
                  </a:lnTo>
                  <a:lnTo>
                    <a:pt x="5" y="34"/>
                  </a:lnTo>
                  <a:lnTo>
                    <a:pt x="5" y="34"/>
                  </a:lnTo>
                  <a:lnTo>
                    <a:pt x="5" y="34"/>
                  </a:lnTo>
                  <a:lnTo>
                    <a:pt x="5" y="34"/>
                  </a:lnTo>
                  <a:lnTo>
                    <a:pt x="5" y="36"/>
                  </a:lnTo>
                  <a:lnTo>
                    <a:pt x="7" y="36"/>
                  </a:lnTo>
                  <a:lnTo>
                    <a:pt x="7" y="38"/>
                  </a:lnTo>
                  <a:lnTo>
                    <a:pt x="7" y="40"/>
                  </a:lnTo>
                  <a:lnTo>
                    <a:pt x="7" y="40"/>
                  </a:lnTo>
                  <a:lnTo>
                    <a:pt x="7" y="40"/>
                  </a:lnTo>
                  <a:lnTo>
                    <a:pt x="7" y="40"/>
                  </a:lnTo>
                  <a:lnTo>
                    <a:pt x="8" y="40"/>
                  </a:lnTo>
                  <a:lnTo>
                    <a:pt x="8" y="40"/>
                  </a:lnTo>
                  <a:lnTo>
                    <a:pt x="10" y="40"/>
                  </a:lnTo>
                  <a:lnTo>
                    <a:pt x="10" y="40"/>
                  </a:lnTo>
                  <a:lnTo>
                    <a:pt x="10" y="40"/>
                  </a:lnTo>
                  <a:lnTo>
                    <a:pt x="12" y="40"/>
                  </a:lnTo>
                  <a:lnTo>
                    <a:pt x="12" y="40"/>
                  </a:lnTo>
                  <a:lnTo>
                    <a:pt x="12" y="40"/>
                  </a:lnTo>
                  <a:lnTo>
                    <a:pt x="12" y="38"/>
                  </a:lnTo>
                  <a:lnTo>
                    <a:pt x="12" y="38"/>
                  </a:lnTo>
                  <a:lnTo>
                    <a:pt x="12" y="38"/>
                  </a:lnTo>
                  <a:lnTo>
                    <a:pt x="12" y="38"/>
                  </a:lnTo>
                  <a:lnTo>
                    <a:pt x="12" y="38"/>
                  </a:lnTo>
                  <a:lnTo>
                    <a:pt x="12" y="38"/>
                  </a:lnTo>
                  <a:lnTo>
                    <a:pt x="12" y="38"/>
                  </a:lnTo>
                  <a:lnTo>
                    <a:pt x="12" y="38"/>
                  </a:lnTo>
                  <a:lnTo>
                    <a:pt x="12" y="36"/>
                  </a:lnTo>
                  <a:lnTo>
                    <a:pt x="13" y="36"/>
                  </a:lnTo>
                  <a:lnTo>
                    <a:pt x="13" y="36"/>
                  </a:lnTo>
                  <a:lnTo>
                    <a:pt x="12" y="36"/>
                  </a:lnTo>
                  <a:lnTo>
                    <a:pt x="12" y="36"/>
                  </a:lnTo>
                  <a:lnTo>
                    <a:pt x="12" y="36"/>
                  </a:lnTo>
                  <a:lnTo>
                    <a:pt x="12" y="36"/>
                  </a:lnTo>
                  <a:lnTo>
                    <a:pt x="12" y="36"/>
                  </a:lnTo>
                  <a:lnTo>
                    <a:pt x="12" y="34"/>
                  </a:lnTo>
                  <a:lnTo>
                    <a:pt x="12" y="34"/>
                  </a:lnTo>
                  <a:lnTo>
                    <a:pt x="12" y="34"/>
                  </a:lnTo>
                  <a:lnTo>
                    <a:pt x="12" y="34"/>
                  </a:lnTo>
                  <a:lnTo>
                    <a:pt x="12" y="33"/>
                  </a:lnTo>
                  <a:lnTo>
                    <a:pt x="12" y="33"/>
                  </a:lnTo>
                  <a:lnTo>
                    <a:pt x="12" y="33"/>
                  </a:lnTo>
                  <a:lnTo>
                    <a:pt x="12" y="33"/>
                  </a:lnTo>
                  <a:lnTo>
                    <a:pt x="10" y="33"/>
                  </a:lnTo>
                  <a:lnTo>
                    <a:pt x="10" y="33"/>
                  </a:lnTo>
                  <a:lnTo>
                    <a:pt x="10" y="33"/>
                  </a:lnTo>
                  <a:lnTo>
                    <a:pt x="10" y="33"/>
                  </a:lnTo>
                  <a:lnTo>
                    <a:pt x="10" y="31"/>
                  </a:lnTo>
                  <a:lnTo>
                    <a:pt x="10" y="31"/>
                  </a:lnTo>
                  <a:lnTo>
                    <a:pt x="8" y="31"/>
                  </a:lnTo>
                  <a:lnTo>
                    <a:pt x="8" y="31"/>
                  </a:lnTo>
                  <a:lnTo>
                    <a:pt x="8" y="31"/>
                  </a:lnTo>
                  <a:lnTo>
                    <a:pt x="8" y="31"/>
                  </a:lnTo>
                  <a:lnTo>
                    <a:pt x="7" y="29"/>
                  </a:lnTo>
                  <a:lnTo>
                    <a:pt x="7" y="29"/>
                  </a:lnTo>
                  <a:lnTo>
                    <a:pt x="7" y="25"/>
                  </a:lnTo>
                  <a:lnTo>
                    <a:pt x="7" y="25"/>
                  </a:lnTo>
                  <a:lnTo>
                    <a:pt x="7" y="25"/>
                  </a:lnTo>
                  <a:lnTo>
                    <a:pt x="5" y="25"/>
                  </a:lnTo>
                  <a:lnTo>
                    <a:pt x="5" y="24"/>
                  </a:lnTo>
                  <a:lnTo>
                    <a:pt x="5" y="24"/>
                  </a:lnTo>
                  <a:lnTo>
                    <a:pt x="5" y="22"/>
                  </a:lnTo>
                  <a:lnTo>
                    <a:pt x="5" y="22"/>
                  </a:lnTo>
                  <a:lnTo>
                    <a:pt x="4" y="22"/>
                  </a:lnTo>
                  <a:lnTo>
                    <a:pt x="2" y="20"/>
                  </a:lnTo>
                  <a:lnTo>
                    <a:pt x="2" y="20"/>
                  </a:lnTo>
                  <a:lnTo>
                    <a:pt x="2" y="20"/>
                  </a:lnTo>
                  <a:lnTo>
                    <a:pt x="2" y="20"/>
                  </a:lnTo>
                  <a:lnTo>
                    <a:pt x="2" y="20"/>
                  </a:lnTo>
                  <a:lnTo>
                    <a:pt x="4" y="20"/>
                  </a:lnTo>
                  <a:lnTo>
                    <a:pt x="4" y="18"/>
                  </a:lnTo>
                  <a:lnTo>
                    <a:pt x="4" y="18"/>
                  </a:lnTo>
                  <a:lnTo>
                    <a:pt x="4" y="18"/>
                  </a:lnTo>
                  <a:lnTo>
                    <a:pt x="5" y="18"/>
                  </a:lnTo>
                  <a:lnTo>
                    <a:pt x="5" y="16"/>
                  </a:lnTo>
                  <a:lnTo>
                    <a:pt x="5" y="16"/>
                  </a:lnTo>
                  <a:lnTo>
                    <a:pt x="5" y="16"/>
                  </a:lnTo>
                  <a:lnTo>
                    <a:pt x="7" y="16"/>
                  </a:lnTo>
                  <a:lnTo>
                    <a:pt x="7" y="15"/>
                  </a:lnTo>
                  <a:lnTo>
                    <a:pt x="7" y="15"/>
                  </a:lnTo>
                  <a:lnTo>
                    <a:pt x="7" y="15"/>
                  </a:lnTo>
                  <a:lnTo>
                    <a:pt x="7" y="15"/>
                  </a:lnTo>
                  <a:lnTo>
                    <a:pt x="7" y="15"/>
                  </a:lnTo>
                  <a:lnTo>
                    <a:pt x="7" y="15"/>
                  </a:lnTo>
                  <a:lnTo>
                    <a:pt x="7" y="15"/>
                  </a:lnTo>
                  <a:lnTo>
                    <a:pt x="8" y="15"/>
                  </a:lnTo>
                  <a:lnTo>
                    <a:pt x="8" y="15"/>
                  </a:lnTo>
                  <a:lnTo>
                    <a:pt x="8" y="15"/>
                  </a:lnTo>
                  <a:lnTo>
                    <a:pt x="10" y="15"/>
                  </a:lnTo>
                  <a:lnTo>
                    <a:pt x="12" y="15"/>
                  </a:lnTo>
                  <a:lnTo>
                    <a:pt x="12" y="15"/>
                  </a:lnTo>
                  <a:lnTo>
                    <a:pt x="12" y="15"/>
                  </a:lnTo>
                  <a:lnTo>
                    <a:pt x="12" y="15"/>
                  </a:lnTo>
                  <a:lnTo>
                    <a:pt x="12" y="15"/>
                  </a:lnTo>
                  <a:lnTo>
                    <a:pt x="12" y="15"/>
                  </a:lnTo>
                  <a:lnTo>
                    <a:pt x="12" y="22"/>
                  </a:lnTo>
                  <a:lnTo>
                    <a:pt x="12" y="24"/>
                  </a:lnTo>
                  <a:lnTo>
                    <a:pt x="12" y="24"/>
                  </a:lnTo>
                  <a:lnTo>
                    <a:pt x="12" y="24"/>
                  </a:lnTo>
                  <a:lnTo>
                    <a:pt x="12" y="24"/>
                  </a:lnTo>
                  <a:lnTo>
                    <a:pt x="12" y="24"/>
                  </a:lnTo>
                  <a:lnTo>
                    <a:pt x="12" y="24"/>
                  </a:lnTo>
                  <a:close/>
                </a:path>
              </a:pathLst>
            </a:custGeom>
            <a:solidFill>
              <a:srgbClr val="FFFFFF"/>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50" name="Freeform 26"/>
            <p:cNvSpPr>
              <a:spLocks/>
            </p:cNvSpPr>
            <p:nvPr/>
          </p:nvSpPr>
          <p:spPr bwMode="auto">
            <a:xfrm>
              <a:off x="215" y="278"/>
              <a:ext cx="57" cy="87"/>
            </a:xfrm>
            <a:custGeom>
              <a:avLst/>
              <a:gdLst/>
              <a:ahLst/>
              <a:cxnLst>
                <a:cxn ang="0">
                  <a:pos x="18" y="26"/>
                </a:cxn>
                <a:cxn ang="0">
                  <a:pos x="21" y="24"/>
                </a:cxn>
                <a:cxn ang="0">
                  <a:pos x="20" y="18"/>
                </a:cxn>
                <a:cxn ang="0">
                  <a:pos x="18" y="17"/>
                </a:cxn>
                <a:cxn ang="0">
                  <a:pos x="25" y="13"/>
                </a:cxn>
                <a:cxn ang="0">
                  <a:pos x="21" y="9"/>
                </a:cxn>
                <a:cxn ang="0">
                  <a:pos x="26" y="8"/>
                </a:cxn>
                <a:cxn ang="0">
                  <a:pos x="28" y="6"/>
                </a:cxn>
                <a:cxn ang="0">
                  <a:pos x="30" y="4"/>
                </a:cxn>
                <a:cxn ang="0">
                  <a:pos x="38" y="0"/>
                </a:cxn>
                <a:cxn ang="0">
                  <a:pos x="39" y="4"/>
                </a:cxn>
                <a:cxn ang="0">
                  <a:pos x="39" y="8"/>
                </a:cxn>
                <a:cxn ang="0">
                  <a:pos x="43" y="9"/>
                </a:cxn>
                <a:cxn ang="0">
                  <a:pos x="41" y="27"/>
                </a:cxn>
                <a:cxn ang="0">
                  <a:pos x="36" y="33"/>
                </a:cxn>
                <a:cxn ang="0">
                  <a:pos x="33" y="35"/>
                </a:cxn>
                <a:cxn ang="0">
                  <a:pos x="33" y="44"/>
                </a:cxn>
                <a:cxn ang="0">
                  <a:pos x="36" y="45"/>
                </a:cxn>
                <a:cxn ang="0">
                  <a:pos x="38" y="56"/>
                </a:cxn>
                <a:cxn ang="0">
                  <a:pos x="39" y="33"/>
                </a:cxn>
                <a:cxn ang="0">
                  <a:pos x="43" y="29"/>
                </a:cxn>
                <a:cxn ang="0">
                  <a:pos x="46" y="29"/>
                </a:cxn>
                <a:cxn ang="0">
                  <a:pos x="53" y="33"/>
                </a:cxn>
                <a:cxn ang="0">
                  <a:pos x="56" y="38"/>
                </a:cxn>
                <a:cxn ang="0">
                  <a:pos x="48" y="38"/>
                </a:cxn>
                <a:cxn ang="0">
                  <a:pos x="46" y="35"/>
                </a:cxn>
                <a:cxn ang="0">
                  <a:pos x="43" y="35"/>
                </a:cxn>
                <a:cxn ang="0">
                  <a:pos x="41" y="36"/>
                </a:cxn>
                <a:cxn ang="0">
                  <a:pos x="41" y="40"/>
                </a:cxn>
                <a:cxn ang="0">
                  <a:pos x="43" y="51"/>
                </a:cxn>
                <a:cxn ang="0">
                  <a:pos x="35" y="62"/>
                </a:cxn>
                <a:cxn ang="0">
                  <a:pos x="38" y="82"/>
                </a:cxn>
                <a:cxn ang="0">
                  <a:pos x="23" y="87"/>
                </a:cxn>
                <a:cxn ang="0">
                  <a:pos x="21" y="82"/>
                </a:cxn>
                <a:cxn ang="0">
                  <a:pos x="23" y="78"/>
                </a:cxn>
                <a:cxn ang="0">
                  <a:pos x="30" y="76"/>
                </a:cxn>
                <a:cxn ang="0">
                  <a:pos x="28" y="71"/>
                </a:cxn>
                <a:cxn ang="0">
                  <a:pos x="21" y="71"/>
                </a:cxn>
                <a:cxn ang="0">
                  <a:pos x="10" y="65"/>
                </a:cxn>
                <a:cxn ang="0">
                  <a:pos x="7" y="56"/>
                </a:cxn>
                <a:cxn ang="0">
                  <a:pos x="12" y="55"/>
                </a:cxn>
                <a:cxn ang="0">
                  <a:pos x="13" y="55"/>
                </a:cxn>
                <a:cxn ang="0">
                  <a:pos x="18" y="60"/>
                </a:cxn>
                <a:cxn ang="0">
                  <a:pos x="18" y="58"/>
                </a:cxn>
                <a:cxn ang="0">
                  <a:pos x="18" y="51"/>
                </a:cxn>
                <a:cxn ang="0">
                  <a:pos x="21" y="49"/>
                </a:cxn>
                <a:cxn ang="0">
                  <a:pos x="21" y="47"/>
                </a:cxn>
                <a:cxn ang="0">
                  <a:pos x="12" y="47"/>
                </a:cxn>
                <a:cxn ang="0">
                  <a:pos x="0" y="38"/>
                </a:cxn>
                <a:cxn ang="0">
                  <a:pos x="2" y="31"/>
                </a:cxn>
                <a:cxn ang="0">
                  <a:pos x="7" y="36"/>
                </a:cxn>
                <a:cxn ang="0">
                  <a:pos x="12" y="38"/>
                </a:cxn>
                <a:cxn ang="0">
                  <a:pos x="12" y="36"/>
                </a:cxn>
                <a:cxn ang="0">
                  <a:pos x="12" y="35"/>
                </a:cxn>
                <a:cxn ang="0">
                  <a:pos x="8" y="31"/>
                </a:cxn>
                <a:cxn ang="0">
                  <a:pos x="5" y="22"/>
                </a:cxn>
                <a:cxn ang="0">
                  <a:pos x="3" y="17"/>
                </a:cxn>
                <a:cxn ang="0">
                  <a:pos x="7" y="15"/>
                </a:cxn>
                <a:cxn ang="0">
                  <a:pos x="12" y="15"/>
                </a:cxn>
              </a:cxnLst>
              <a:rect l="0" t="0" r="r" b="b"/>
              <a:pathLst>
                <a:path w="56" h="87">
                  <a:moveTo>
                    <a:pt x="12" y="24"/>
                  </a:moveTo>
                  <a:lnTo>
                    <a:pt x="12" y="24"/>
                  </a:lnTo>
                  <a:lnTo>
                    <a:pt x="13" y="24"/>
                  </a:lnTo>
                  <a:lnTo>
                    <a:pt x="13" y="26"/>
                  </a:lnTo>
                  <a:lnTo>
                    <a:pt x="13" y="26"/>
                  </a:lnTo>
                  <a:lnTo>
                    <a:pt x="13" y="26"/>
                  </a:lnTo>
                  <a:lnTo>
                    <a:pt x="13" y="26"/>
                  </a:lnTo>
                  <a:lnTo>
                    <a:pt x="15" y="26"/>
                  </a:lnTo>
                  <a:lnTo>
                    <a:pt x="17" y="26"/>
                  </a:lnTo>
                  <a:lnTo>
                    <a:pt x="18" y="26"/>
                  </a:lnTo>
                  <a:lnTo>
                    <a:pt x="18" y="26"/>
                  </a:lnTo>
                  <a:lnTo>
                    <a:pt x="18" y="26"/>
                  </a:lnTo>
                  <a:lnTo>
                    <a:pt x="20" y="26"/>
                  </a:lnTo>
                  <a:lnTo>
                    <a:pt x="20" y="26"/>
                  </a:lnTo>
                  <a:lnTo>
                    <a:pt x="20" y="26"/>
                  </a:lnTo>
                  <a:lnTo>
                    <a:pt x="20" y="26"/>
                  </a:lnTo>
                  <a:lnTo>
                    <a:pt x="20" y="24"/>
                  </a:lnTo>
                  <a:lnTo>
                    <a:pt x="20" y="24"/>
                  </a:lnTo>
                  <a:lnTo>
                    <a:pt x="20" y="24"/>
                  </a:lnTo>
                  <a:lnTo>
                    <a:pt x="20" y="24"/>
                  </a:lnTo>
                  <a:lnTo>
                    <a:pt x="21" y="24"/>
                  </a:lnTo>
                  <a:lnTo>
                    <a:pt x="21" y="24"/>
                  </a:lnTo>
                  <a:lnTo>
                    <a:pt x="21" y="24"/>
                  </a:lnTo>
                  <a:lnTo>
                    <a:pt x="21" y="24"/>
                  </a:lnTo>
                  <a:lnTo>
                    <a:pt x="21" y="24"/>
                  </a:lnTo>
                  <a:lnTo>
                    <a:pt x="21" y="22"/>
                  </a:lnTo>
                  <a:lnTo>
                    <a:pt x="21" y="18"/>
                  </a:lnTo>
                  <a:lnTo>
                    <a:pt x="21" y="18"/>
                  </a:lnTo>
                  <a:lnTo>
                    <a:pt x="21" y="18"/>
                  </a:lnTo>
                  <a:lnTo>
                    <a:pt x="21" y="18"/>
                  </a:lnTo>
                  <a:lnTo>
                    <a:pt x="21" y="18"/>
                  </a:lnTo>
                  <a:lnTo>
                    <a:pt x="20" y="18"/>
                  </a:lnTo>
                  <a:lnTo>
                    <a:pt x="20" y="18"/>
                  </a:lnTo>
                  <a:lnTo>
                    <a:pt x="20" y="18"/>
                  </a:lnTo>
                  <a:lnTo>
                    <a:pt x="20" y="18"/>
                  </a:lnTo>
                  <a:lnTo>
                    <a:pt x="20" y="18"/>
                  </a:lnTo>
                  <a:lnTo>
                    <a:pt x="20" y="18"/>
                  </a:lnTo>
                  <a:lnTo>
                    <a:pt x="20" y="18"/>
                  </a:lnTo>
                  <a:lnTo>
                    <a:pt x="20" y="18"/>
                  </a:lnTo>
                  <a:lnTo>
                    <a:pt x="20" y="18"/>
                  </a:lnTo>
                  <a:lnTo>
                    <a:pt x="18" y="17"/>
                  </a:lnTo>
                  <a:lnTo>
                    <a:pt x="18" y="17"/>
                  </a:lnTo>
                  <a:lnTo>
                    <a:pt x="18" y="17"/>
                  </a:lnTo>
                  <a:lnTo>
                    <a:pt x="18" y="17"/>
                  </a:lnTo>
                  <a:lnTo>
                    <a:pt x="20" y="17"/>
                  </a:lnTo>
                  <a:lnTo>
                    <a:pt x="20" y="15"/>
                  </a:lnTo>
                  <a:lnTo>
                    <a:pt x="21" y="15"/>
                  </a:lnTo>
                  <a:lnTo>
                    <a:pt x="21" y="15"/>
                  </a:lnTo>
                  <a:lnTo>
                    <a:pt x="25" y="15"/>
                  </a:lnTo>
                  <a:lnTo>
                    <a:pt x="25" y="15"/>
                  </a:lnTo>
                  <a:lnTo>
                    <a:pt x="25" y="15"/>
                  </a:lnTo>
                  <a:lnTo>
                    <a:pt x="25" y="15"/>
                  </a:lnTo>
                  <a:lnTo>
                    <a:pt x="25" y="15"/>
                  </a:lnTo>
                  <a:lnTo>
                    <a:pt x="25" y="13"/>
                  </a:lnTo>
                  <a:lnTo>
                    <a:pt x="25" y="13"/>
                  </a:lnTo>
                  <a:lnTo>
                    <a:pt x="23" y="13"/>
                  </a:lnTo>
                  <a:lnTo>
                    <a:pt x="23" y="13"/>
                  </a:lnTo>
                  <a:lnTo>
                    <a:pt x="23" y="13"/>
                  </a:lnTo>
                  <a:lnTo>
                    <a:pt x="21" y="13"/>
                  </a:lnTo>
                  <a:lnTo>
                    <a:pt x="21" y="13"/>
                  </a:lnTo>
                  <a:lnTo>
                    <a:pt x="21" y="13"/>
                  </a:lnTo>
                  <a:lnTo>
                    <a:pt x="21" y="11"/>
                  </a:lnTo>
                  <a:lnTo>
                    <a:pt x="21" y="11"/>
                  </a:lnTo>
                  <a:lnTo>
                    <a:pt x="21" y="9"/>
                  </a:lnTo>
                  <a:lnTo>
                    <a:pt x="21" y="9"/>
                  </a:lnTo>
                  <a:lnTo>
                    <a:pt x="21" y="9"/>
                  </a:lnTo>
                  <a:lnTo>
                    <a:pt x="23" y="9"/>
                  </a:lnTo>
                  <a:lnTo>
                    <a:pt x="23" y="9"/>
                  </a:lnTo>
                  <a:lnTo>
                    <a:pt x="23" y="9"/>
                  </a:lnTo>
                  <a:lnTo>
                    <a:pt x="23" y="9"/>
                  </a:lnTo>
                  <a:lnTo>
                    <a:pt x="23" y="8"/>
                  </a:lnTo>
                  <a:lnTo>
                    <a:pt x="25" y="8"/>
                  </a:lnTo>
                  <a:lnTo>
                    <a:pt x="25" y="8"/>
                  </a:lnTo>
                  <a:lnTo>
                    <a:pt x="25" y="8"/>
                  </a:lnTo>
                  <a:lnTo>
                    <a:pt x="25" y="8"/>
                  </a:lnTo>
                  <a:lnTo>
                    <a:pt x="25" y="8"/>
                  </a:lnTo>
                  <a:lnTo>
                    <a:pt x="26" y="8"/>
                  </a:lnTo>
                  <a:lnTo>
                    <a:pt x="26" y="8"/>
                  </a:lnTo>
                  <a:lnTo>
                    <a:pt x="26" y="8"/>
                  </a:lnTo>
                  <a:lnTo>
                    <a:pt x="26" y="8"/>
                  </a:lnTo>
                  <a:lnTo>
                    <a:pt x="26" y="8"/>
                  </a:lnTo>
                  <a:lnTo>
                    <a:pt x="26" y="8"/>
                  </a:lnTo>
                  <a:lnTo>
                    <a:pt x="28" y="8"/>
                  </a:lnTo>
                  <a:lnTo>
                    <a:pt x="28" y="6"/>
                  </a:lnTo>
                  <a:lnTo>
                    <a:pt x="28" y="6"/>
                  </a:lnTo>
                  <a:lnTo>
                    <a:pt x="28" y="6"/>
                  </a:lnTo>
                  <a:lnTo>
                    <a:pt x="28" y="6"/>
                  </a:lnTo>
                  <a:lnTo>
                    <a:pt x="28" y="6"/>
                  </a:lnTo>
                  <a:lnTo>
                    <a:pt x="30" y="6"/>
                  </a:lnTo>
                  <a:lnTo>
                    <a:pt x="30" y="6"/>
                  </a:lnTo>
                  <a:lnTo>
                    <a:pt x="30" y="6"/>
                  </a:lnTo>
                  <a:lnTo>
                    <a:pt x="30" y="6"/>
                  </a:lnTo>
                  <a:lnTo>
                    <a:pt x="30" y="4"/>
                  </a:lnTo>
                  <a:lnTo>
                    <a:pt x="30" y="4"/>
                  </a:lnTo>
                  <a:lnTo>
                    <a:pt x="30" y="4"/>
                  </a:lnTo>
                  <a:lnTo>
                    <a:pt x="30" y="4"/>
                  </a:lnTo>
                  <a:lnTo>
                    <a:pt x="30" y="4"/>
                  </a:lnTo>
                  <a:lnTo>
                    <a:pt x="30" y="4"/>
                  </a:lnTo>
                  <a:lnTo>
                    <a:pt x="30" y="4"/>
                  </a:lnTo>
                  <a:lnTo>
                    <a:pt x="30" y="2"/>
                  </a:lnTo>
                  <a:lnTo>
                    <a:pt x="31" y="2"/>
                  </a:lnTo>
                  <a:lnTo>
                    <a:pt x="31" y="2"/>
                  </a:lnTo>
                  <a:lnTo>
                    <a:pt x="31" y="2"/>
                  </a:lnTo>
                  <a:lnTo>
                    <a:pt x="31" y="2"/>
                  </a:lnTo>
                  <a:lnTo>
                    <a:pt x="31" y="2"/>
                  </a:lnTo>
                  <a:lnTo>
                    <a:pt x="33" y="2"/>
                  </a:lnTo>
                  <a:lnTo>
                    <a:pt x="33" y="2"/>
                  </a:lnTo>
                  <a:lnTo>
                    <a:pt x="35" y="0"/>
                  </a:lnTo>
                  <a:lnTo>
                    <a:pt x="36" y="0"/>
                  </a:lnTo>
                  <a:lnTo>
                    <a:pt x="38" y="0"/>
                  </a:lnTo>
                  <a:lnTo>
                    <a:pt x="38" y="2"/>
                  </a:lnTo>
                  <a:lnTo>
                    <a:pt x="38" y="2"/>
                  </a:lnTo>
                  <a:lnTo>
                    <a:pt x="39" y="2"/>
                  </a:lnTo>
                  <a:lnTo>
                    <a:pt x="39" y="2"/>
                  </a:lnTo>
                  <a:lnTo>
                    <a:pt x="39" y="2"/>
                  </a:lnTo>
                  <a:lnTo>
                    <a:pt x="39" y="2"/>
                  </a:lnTo>
                  <a:lnTo>
                    <a:pt x="39" y="4"/>
                  </a:lnTo>
                  <a:lnTo>
                    <a:pt x="39" y="4"/>
                  </a:lnTo>
                  <a:lnTo>
                    <a:pt x="39" y="4"/>
                  </a:lnTo>
                  <a:lnTo>
                    <a:pt x="39" y="4"/>
                  </a:lnTo>
                  <a:lnTo>
                    <a:pt x="39" y="4"/>
                  </a:lnTo>
                  <a:lnTo>
                    <a:pt x="39" y="4"/>
                  </a:lnTo>
                  <a:lnTo>
                    <a:pt x="39" y="4"/>
                  </a:lnTo>
                  <a:lnTo>
                    <a:pt x="39" y="4"/>
                  </a:lnTo>
                  <a:lnTo>
                    <a:pt x="39" y="4"/>
                  </a:lnTo>
                  <a:lnTo>
                    <a:pt x="39" y="4"/>
                  </a:lnTo>
                  <a:lnTo>
                    <a:pt x="39" y="6"/>
                  </a:lnTo>
                  <a:lnTo>
                    <a:pt x="39" y="6"/>
                  </a:lnTo>
                  <a:lnTo>
                    <a:pt x="39" y="6"/>
                  </a:lnTo>
                  <a:lnTo>
                    <a:pt x="39" y="8"/>
                  </a:lnTo>
                  <a:lnTo>
                    <a:pt x="39" y="8"/>
                  </a:lnTo>
                  <a:lnTo>
                    <a:pt x="39" y="8"/>
                  </a:lnTo>
                  <a:lnTo>
                    <a:pt x="39" y="8"/>
                  </a:lnTo>
                  <a:lnTo>
                    <a:pt x="39" y="8"/>
                  </a:lnTo>
                  <a:lnTo>
                    <a:pt x="39" y="8"/>
                  </a:lnTo>
                  <a:lnTo>
                    <a:pt x="39" y="8"/>
                  </a:lnTo>
                  <a:lnTo>
                    <a:pt x="41" y="8"/>
                  </a:lnTo>
                  <a:lnTo>
                    <a:pt x="41" y="8"/>
                  </a:lnTo>
                  <a:lnTo>
                    <a:pt x="41" y="8"/>
                  </a:lnTo>
                  <a:lnTo>
                    <a:pt x="41" y="8"/>
                  </a:lnTo>
                  <a:lnTo>
                    <a:pt x="41" y="8"/>
                  </a:lnTo>
                  <a:lnTo>
                    <a:pt x="41" y="8"/>
                  </a:lnTo>
                  <a:lnTo>
                    <a:pt x="43" y="9"/>
                  </a:lnTo>
                  <a:lnTo>
                    <a:pt x="41" y="9"/>
                  </a:lnTo>
                  <a:lnTo>
                    <a:pt x="41" y="9"/>
                  </a:lnTo>
                  <a:lnTo>
                    <a:pt x="41" y="9"/>
                  </a:lnTo>
                  <a:lnTo>
                    <a:pt x="43" y="13"/>
                  </a:lnTo>
                  <a:lnTo>
                    <a:pt x="43" y="15"/>
                  </a:lnTo>
                  <a:lnTo>
                    <a:pt x="44" y="18"/>
                  </a:lnTo>
                  <a:lnTo>
                    <a:pt x="44" y="20"/>
                  </a:lnTo>
                  <a:lnTo>
                    <a:pt x="43" y="22"/>
                  </a:lnTo>
                  <a:lnTo>
                    <a:pt x="43" y="24"/>
                  </a:lnTo>
                  <a:lnTo>
                    <a:pt x="43" y="26"/>
                  </a:lnTo>
                  <a:lnTo>
                    <a:pt x="41" y="27"/>
                  </a:lnTo>
                  <a:lnTo>
                    <a:pt x="41" y="29"/>
                  </a:lnTo>
                  <a:lnTo>
                    <a:pt x="39" y="31"/>
                  </a:lnTo>
                  <a:lnTo>
                    <a:pt x="39" y="31"/>
                  </a:lnTo>
                  <a:lnTo>
                    <a:pt x="39" y="31"/>
                  </a:lnTo>
                  <a:lnTo>
                    <a:pt x="39" y="31"/>
                  </a:lnTo>
                  <a:lnTo>
                    <a:pt x="39" y="31"/>
                  </a:lnTo>
                  <a:lnTo>
                    <a:pt x="39" y="31"/>
                  </a:lnTo>
                  <a:lnTo>
                    <a:pt x="39" y="31"/>
                  </a:lnTo>
                  <a:lnTo>
                    <a:pt x="38" y="31"/>
                  </a:lnTo>
                  <a:lnTo>
                    <a:pt x="38" y="33"/>
                  </a:lnTo>
                  <a:lnTo>
                    <a:pt x="36" y="33"/>
                  </a:lnTo>
                  <a:lnTo>
                    <a:pt x="35" y="33"/>
                  </a:lnTo>
                  <a:lnTo>
                    <a:pt x="35" y="33"/>
                  </a:lnTo>
                  <a:lnTo>
                    <a:pt x="35" y="35"/>
                  </a:lnTo>
                  <a:lnTo>
                    <a:pt x="33" y="35"/>
                  </a:lnTo>
                  <a:lnTo>
                    <a:pt x="33" y="35"/>
                  </a:lnTo>
                  <a:lnTo>
                    <a:pt x="33" y="35"/>
                  </a:lnTo>
                  <a:lnTo>
                    <a:pt x="33" y="35"/>
                  </a:lnTo>
                  <a:lnTo>
                    <a:pt x="33" y="35"/>
                  </a:lnTo>
                  <a:lnTo>
                    <a:pt x="33" y="35"/>
                  </a:lnTo>
                  <a:lnTo>
                    <a:pt x="33" y="35"/>
                  </a:lnTo>
                  <a:lnTo>
                    <a:pt x="33" y="35"/>
                  </a:lnTo>
                  <a:lnTo>
                    <a:pt x="33" y="36"/>
                  </a:lnTo>
                  <a:lnTo>
                    <a:pt x="31" y="36"/>
                  </a:lnTo>
                  <a:lnTo>
                    <a:pt x="31" y="38"/>
                  </a:lnTo>
                  <a:lnTo>
                    <a:pt x="31" y="42"/>
                  </a:lnTo>
                  <a:lnTo>
                    <a:pt x="31" y="42"/>
                  </a:lnTo>
                  <a:lnTo>
                    <a:pt x="31" y="42"/>
                  </a:lnTo>
                  <a:lnTo>
                    <a:pt x="31" y="42"/>
                  </a:lnTo>
                  <a:lnTo>
                    <a:pt x="31" y="42"/>
                  </a:lnTo>
                  <a:lnTo>
                    <a:pt x="31" y="42"/>
                  </a:lnTo>
                  <a:lnTo>
                    <a:pt x="31" y="42"/>
                  </a:lnTo>
                  <a:lnTo>
                    <a:pt x="33" y="44"/>
                  </a:lnTo>
                  <a:lnTo>
                    <a:pt x="33" y="44"/>
                  </a:lnTo>
                  <a:lnTo>
                    <a:pt x="33" y="44"/>
                  </a:lnTo>
                  <a:lnTo>
                    <a:pt x="33" y="44"/>
                  </a:lnTo>
                  <a:lnTo>
                    <a:pt x="35" y="44"/>
                  </a:lnTo>
                  <a:lnTo>
                    <a:pt x="35" y="45"/>
                  </a:lnTo>
                  <a:lnTo>
                    <a:pt x="35" y="45"/>
                  </a:lnTo>
                  <a:lnTo>
                    <a:pt x="35" y="45"/>
                  </a:lnTo>
                  <a:lnTo>
                    <a:pt x="35" y="45"/>
                  </a:lnTo>
                  <a:lnTo>
                    <a:pt x="35" y="45"/>
                  </a:lnTo>
                  <a:lnTo>
                    <a:pt x="35" y="45"/>
                  </a:lnTo>
                  <a:lnTo>
                    <a:pt x="36" y="45"/>
                  </a:lnTo>
                  <a:lnTo>
                    <a:pt x="36" y="47"/>
                  </a:lnTo>
                  <a:lnTo>
                    <a:pt x="36" y="47"/>
                  </a:lnTo>
                  <a:lnTo>
                    <a:pt x="36" y="47"/>
                  </a:lnTo>
                  <a:lnTo>
                    <a:pt x="36" y="49"/>
                  </a:lnTo>
                  <a:lnTo>
                    <a:pt x="36" y="49"/>
                  </a:lnTo>
                  <a:lnTo>
                    <a:pt x="36" y="51"/>
                  </a:lnTo>
                  <a:lnTo>
                    <a:pt x="36" y="53"/>
                  </a:lnTo>
                  <a:lnTo>
                    <a:pt x="36" y="55"/>
                  </a:lnTo>
                  <a:lnTo>
                    <a:pt x="38" y="55"/>
                  </a:lnTo>
                  <a:lnTo>
                    <a:pt x="38" y="56"/>
                  </a:lnTo>
                  <a:lnTo>
                    <a:pt x="38" y="56"/>
                  </a:lnTo>
                  <a:lnTo>
                    <a:pt x="39" y="56"/>
                  </a:lnTo>
                  <a:lnTo>
                    <a:pt x="39" y="56"/>
                  </a:lnTo>
                  <a:lnTo>
                    <a:pt x="39" y="56"/>
                  </a:lnTo>
                  <a:lnTo>
                    <a:pt x="39" y="56"/>
                  </a:lnTo>
                  <a:lnTo>
                    <a:pt x="39" y="56"/>
                  </a:lnTo>
                  <a:lnTo>
                    <a:pt x="39" y="55"/>
                  </a:lnTo>
                  <a:lnTo>
                    <a:pt x="39" y="33"/>
                  </a:lnTo>
                  <a:lnTo>
                    <a:pt x="39" y="33"/>
                  </a:lnTo>
                  <a:lnTo>
                    <a:pt x="39" y="33"/>
                  </a:lnTo>
                  <a:lnTo>
                    <a:pt x="39" y="33"/>
                  </a:lnTo>
                  <a:lnTo>
                    <a:pt x="39" y="33"/>
                  </a:lnTo>
                  <a:lnTo>
                    <a:pt x="39" y="33"/>
                  </a:lnTo>
                  <a:lnTo>
                    <a:pt x="39" y="31"/>
                  </a:lnTo>
                  <a:lnTo>
                    <a:pt x="41" y="31"/>
                  </a:lnTo>
                  <a:lnTo>
                    <a:pt x="41" y="31"/>
                  </a:lnTo>
                  <a:lnTo>
                    <a:pt x="41" y="31"/>
                  </a:lnTo>
                  <a:lnTo>
                    <a:pt x="41" y="31"/>
                  </a:lnTo>
                  <a:lnTo>
                    <a:pt x="43" y="31"/>
                  </a:lnTo>
                  <a:lnTo>
                    <a:pt x="43" y="31"/>
                  </a:lnTo>
                  <a:lnTo>
                    <a:pt x="43" y="29"/>
                  </a:lnTo>
                  <a:lnTo>
                    <a:pt x="43" y="29"/>
                  </a:lnTo>
                  <a:lnTo>
                    <a:pt x="43" y="29"/>
                  </a:lnTo>
                  <a:lnTo>
                    <a:pt x="44" y="29"/>
                  </a:lnTo>
                  <a:lnTo>
                    <a:pt x="44" y="29"/>
                  </a:lnTo>
                  <a:lnTo>
                    <a:pt x="44" y="29"/>
                  </a:lnTo>
                  <a:lnTo>
                    <a:pt x="44" y="29"/>
                  </a:lnTo>
                  <a:lnTo>
                    <a:pt x="44" y="29"/>
                  </a:lnTo>
                  <a:lnTo>
                    <a:pt x="44" y="29"/>
                  </a:lnTo>
                  <a:lnTo>
                    <a:pt x="46" y="29"/>
                  </a:lnTo>
                  <a:lnTo>
                    <a:pt x="46" y="29"/>
                  </a:lnTo>
                  <a:lnTo>
                    <a:pt x="46" y="29"/>
                  </a:lnTo>
                  <a:lnTo>
                    <a:pt x="46" y="29"/>
                  </a:lnTo>
                  <a:lnTo>
                    <a:pt x="46" y="29"/>
                  </a:lnTo>
                  <a:lnTo>
                    <a:pt x="48" y="29"/>
                  </a:lnTo>
                  <a:lnTo>
                    <a:pt x="48" y="27"/>
                  </a:lnTo>
                  <a:lnTo>
                    <a:pt x="48" y="29"/>
                  </a:lnTo>
                  <a:lnTo>
                    <a:pt x="49" y="29"/>
                  </a:lnTo>
                  <a:lnTo>
                    <a:pt x="49" y="29"/>
                  </a:lnTo>
                  <a:lnTo>
                    <a:pt x="49" y="29"/>
                  </a:lnTo>
                  <a:lnTo>
                    <a:pt x="51" y="31"/>
                  </a:lnTo>
                  <a:lnTo>
                    <a:pt x="51" y="31"/>
                  </a:lnTo>
                  <a:lnTo>
                    <a:pt x="51" y="33"/>
                  </a:lnTo>
                  <a:lnTo>
                    <a:pt x="51" y="33"/>
                  </a:lnTo>
                  <a:lnTo>
                    <a:pt x="53" y="33"/>
                  </a:lnTo>
                  <a:lnTo>
                    <a:pt x="53" y="33"/>
                  </a:lnTo>
                  <a:lnTo>
                    <a:pt x="53" y="33"/>
                  </a:lnTo>
                  <a:lnTo>
                    <a:pt x="53" y="35"/>
                  </a:lnTo>
                  <a:lnTo>
                    <a:pt x="54" y="35"/>
                  </a:lnTo>
                  <a:lnTo>
                    <a:pt x="54" y="35"/>
                  </a:lnTo>
                  <a:lnTo>
                    <a:pt x="56" y="36"/>
                  </a:lnTo>
                  <a:lnTo>
                    <a:pt x="56" y="36"/>
                  </a:lnTo>
                  <a:lnTo>
                    <a:pt x="56" y="36"/>
                  </a:lnTo>
                  <a:lnTo>
                    <a:pt x="56" y="36"/>
                  </a:lnTo>
                  <a:lnTo>
                    <a:pt x="56" y="38"/>
                  </a:lnTo>
                  <a:lnTo>
                    <a:pt x="56" y="38"/>
                  </a:lnTo>
                  <a:lnTo>
                    <a:pt x="56" y="38"/>
                  </a:lnTo>
                  <a:lnTo>
                    <a:pt x="56" y="38"/>
                  </a:lnTo>
                  <a:lnTo>
                    <a:pt x="56" y="38"/>
                  </a:lnTo>
                  <a:lnTo>
                    <a:pt x="56" y="38"/>
                  </a:lnTo>
                  <a:lnTo>
                    <a:pt x="56" y="38"/>
                  </a:lnTo>
                  <a:lnTo>
                    <a:pt x="54" y="38"/>
                  </a:lnTo>
                  <a:lnTo>
                    <a:pt x="54" y="38"/>
                  </a:lnTo>
                  <a:lnTo>
                    <a:pt x="53" y="38"/>
                  </a:lnTo>
                  <a:lnTo>
                    <a:pt x="53" y="38"/>
                  </a:lnTo>
                  <a:lnTo>
                    <a:pt x="51" y="38"/>
                  </a:lnTo>
                  <a:lnTo>
                    <a:pt x="48" y="38"/>
                  </a:lnTo>
                  <a:lnTo>
                    <a:pt x="48" y="38"/>
                  </a:lnTo>
                  <a:lnTo>
                    <a:pt x="48" y="38"/>
                  </a:lnTo>
                  <a:lnTo>
                    <a:pt x="48" y="38"/>
                  </a:lnTo>
                  <a:lnTo>
                    <a:pt x="48" y="38"/>
                  </a:lnTo>
                  <a:lnTo>
                    <a:pt x="46" y="36"/>
                  </a:lnTo>
                  <a:lnTo>
                    <a:pt x="46" y="36"/>
                  </a:lnTo>
                  <a:lnTo>
                    <a:pt x="46" y="36"/>
                  </a:lnTo>
                  <a:lnTo>
                    <a:pt x="46" y="36"/>
                  </a:lnTo>
                  <a:lnTo>
                    <a:pt x="46" y="35"/>
                  </a:lnTo>
                  <a:lnTo>
                    <a:pt x="46" y="35"/>
                  </a:lnTo>
                  <a:lnTo>
                    <a:pt x="46" y="35"/>
                  </a:lnTo>
                  <a:lnTo>
                    <a:pt x="44" y="35"/>
                  </a:lnTo>
                  <a:lnTo>
                    <a:pt x="44" y="35"/>
                  </a:lnTo>
                  <a:lnTo>
                    <a:pt x="44" y="35"/>
                  </a:lnTo>
                  <a:lnTo>
                    <a:pt x="44" y="33"/>
                  </a:lnTo>
                  <a:lnTo>
                    <a:pt x="43" y="33"/>
                  </a:lnTo>
                  <a:lnTo>
                    <a:pt x="43" y="33"/>
                  </a:lnTo>
                  <a:lnTo>
                    <a:pt x="43" y="33"/>
                  </a:lnTo>
                  <a:lnTo>
                    <a:pt x="43" y="35"/>
                  </a:lnTo>
                  <a:lnTo>
                    <a:pt x="43" y="35"/>
                  </a:lnTo>
                  <a:lnTo>
                    <a:pt x="43" y="35"/>
                  </a:lnTo>
                  <a:lnTo>
                    <a:pt x="43" y="35"/>
                  </a:lnTo>
                  <a:lnTo>
                    <a:pt x="43" y="35"/>
                  </a:lnTo>
                  <a:lnTo>
                    <a:pt x="43" y="35"/>
                  </a:lnTo>
                  <a:lnTo>
                    <a:pt x="43" y="35"/>
                  </a:lnTo>
                  <a:lnTo>
                    <a:pt x="43" y="35"/>
                  </a:lnTo>
                  <a:lnTo>
                    <a:pt x="41" y="35"/>
                  </a:lnTo>
                  <a:lnTo>
                    <a:pt x="41" y="35"/>
                  </a:lnTo>
                  <a:lnTo>
                    <a:pt x="41" y="35"/>
                  </a:lnTo>
                  <a:lnTo>
                    <a:pt x="41" y="35"/>
                  </a:lnTo>
                  <a:lnTo>
                    <a:pt x="41" y="36"/>
                  </a:lnTo>
                  <a:lnTo>
                    <a:pt x="41" y="36"/>
                  </a:lnTo>
                  <a:lnTo>
                    <a:pt x="41" y="36"/>
                  </a:lnTo>
                  <a:lnTo>
                    <a:pt x="41" y="36"/>
                  </a:lnTo>
                  <a:lnTo>
                    <a:pt x="41" y="36"/>
                  </a:lnTo>
                  <a:lnTo>
                    <a:pt x="41" y="36"/>
                  </a:lnTo>
                  <a:lnTo>
                    <a:pt x="41" y="38"/>
                  </a:lnTo>
                  <a:lnTo>
                    <a:pt x="41" y="40"/>
                  </a:lnTo>
                  <a:lnTo>
                    <a:pt x="41" y="40"/>
                  </a:lnTo>
                  <a:lnTo>
                    <a:pt x="41" y="40"/>
                  </a:lnTo>
                  <a:lnTo>
                    <a:pt x="41" y="40"/>
                  </a:lnTo>
                  <a:lnTo>
                    <a:pt x="41" y="40"/>
                  </a:lnTo>
                  <a:lnTo>
                    <a:pt x="41" y="40"/>
                  </a:lnTo>
                  <a:lnTo>
                    <a:pt x="41" y="40"/>
                  </a:lnTo>
                  <a:lnTo>
                    <a:pt x="41" y="42"/>
                  </a:lnTo>
                  <a:lnTo>
                    <a:pt x="41" y="42"/>
                  </a:lnTo>
                  <a:lnTo>
                    <a:pt x="41" y="44"/>
                  </a:lnTo>
                  <a:lnTo>
                    <a:pt x="41" y="44"/>
                  </a:lnTo>
                  <a:lnTo>
                    <a:pt x="41" y="44"/>
                  </a:lnTo>
                  <a:lnTo>
                    <a:pt x="41" y="44"/>
                  </a:lnTo>
                  <a:lnTo>
                    <a:pt x="43" y="44"/>
                  </a:lnTo>
                  <a:lnTo>
                    <a:pt x="43" y="44"/>
                  </a:lnTo>
                  <a:lnTo>
                    <a:pt x="43" y="44"/>
                  </a:lnTo>
                  <a:lnTo>
                    <a:pt x="43" y="47"/>
                  </a:lnTo>
                  <a:lnTo>
                    <a:pt x="43" y="51"/>
                  </a:lnTo>
                  <a:lnTo>
                    <a:pt x="41" y="56"/>
                  </a:lnTo>
                  <a:lnTo>
                    <a:pt x="39" y="60"/>
                  </a:lnTo>
                  <a:lnTo>
                    <a:pt x="39" y="60"/>
                  </a:lnTo>
                  <a:lnTo>
                    <a:pt x="38" y="58"/>
                  </a:lnTo>
                  <a:lnTo>
                    <a:pt x="36" y="58"/>
                  </a:lnTo>
                  <a:lnTo>
                    <a:pt x="36" y="60"/>
                  </a:lnTo>
                  <a:lnTo>
                    <a:pt x="36" y="60"/>
                  </a:lnTo>
                  <a:lnTo>
                    <a:pt x="36" y="60"/>
                  </a:lnTo>
                  <a:lnTo>
                    <a:pt x="36" y="60"/>
                  </a:lnTo>
                  <a:lnTo>
                    <a:pt x="36" y="62"/>
                  </a:lnTo>
                  <a:lnTo>
                    <a:pt x="35" y="62"/>
                  </a:lnTo>
                  <a:lnTo>
                    <a:pt x="35" y="64"/>
                  </a:lnTo>
                  <a:lnTo>
                    <a:pt x="36" y="65"/>
                  </a:lnTo>
                  <a:lnTo>
                    <a:pt x="36" y="67"/>
                  </a:lnTo>
                  <a:lnTo>
                    <a:pt x="36" y="71"/>
                  </a:lnTo>
                  <a:lnTo>
                    <a:pt x="38" y="71"/>
                  </a:lnTo>
                  <a:lnTo>
                    <a:pt x="39" y="73"/>
                  </a:lnTo>
                  <a:lnTo>
                    <a:pt x="39" y="73"/>
                  </a:lnTo>
                  <a:lnTo>
                    <a:pt x="39" y="82"/>
                  </a:lnTo>
                  <a:lnTo>
                    <a:pt x="39" y="82"/>
                  </a:lnTo>
                  <a:lnTo>
                    <a:pt x="38" y="82"/>
                  </a:lnTo>
                  <a:lnTo>
                    <a:pt x="38" y="82"/>
                  </a:lnTo>
                  <a:lnTo>
                    <a:pt x="36" y="83"/>
                  </a:lnTo>
                  <a:lnTo>
                    <a:pt x="36" y="83"/>
                  </a:lnTo>
                  <a:lnTo>
                    <a:pt x="36" y="83"/>
                  </a:lnTo>
                  <a:lnTo>
                    <a:pt x="36" y="83"/>
                  </a:lnTo>
                  <a:lnTo>
                    <a:pt x="36" y="87"/>
                  </a:lnTo>
                  <a:lnTo>
                    <a:pt x="35" y="87"/>
                  </a:lnTo>
                  <a:lnTo>
                    <a:pt x="33" y="87"/>
                  </a:lnTo>
                  <a:lnTo>
                    <a:pt x="31" y="87"/>
                  </a:lnTo>
                  <a:lnTo>
                    <a:pt x="30" y="87"/>
                  </a:lnTo>
                  <a:lnTo>
                    <a:pt x="25" y="87"/>
                  </a:lnTo>
                  <a:lnTo>
                    <a:pt x="23" y="87"/>
                  </a:lnTo>
                  <a:lnTo>
                    <a:pt x="21" y="87"/>
                  </a:lnTo>
                  <a:lnTo>
                    <a:pt x="21" y="87"/>
                  </a:lnTo>
                  <a:lnTo>
                    <a:pt x="23" y="87"/>
                  </a:lnTo>
                  <a:lnTo>
                    <a:pt x="23" y="85"/>
                  </a:lnTo>
                  <a:lnTo>
                    <a:pt x="23" y="85"/>
                  </a:lnTo>
                  <a:lnTo>
                    <a:pt x="23" y="83"/>
                  </a:lnTo>
                  <a:lnTo>
                    <a:pt x="21" y="83"/>
                  </a:lnTo>
                  <a:lnTo>
                    <a:pt x="21" y="83"/>
                  </a:lnTo>
                  <a:lnTo>
                    <a:pt x="21" y="82"/>
                  </a:lnTo>
                  <a:lnTo>
                    <a:pt x="21" y="82"/>
                  </a:lnTo>
                  <a:lnTo>
                    <a:pt x="21" y="82"/>
                  </a:lnTo>
                  <a:lnTo>
                    <a:pt x="21" y="80"/>
                  </a:lnTo>
                  <a:lnTo>
                    <a:pt x="21" y="78"/>
                  </a:lnTo>
                  <a:lnTo>
                    <a:pt x="21" y="78"/>
                  </a:lnTo>
                  <a:lnTo>
                    <a:pt x="21" y="78"/>
                  </a:lnTo>
                  <a:lnTo>
                    <a:pt x="21" y="78"/>
                  </a:lnTo>
                  <a:lnTo>
                    <a:pt x="21" y="78"/>
                  </a:lnTo>
                  <a:lnTo>
                    <a:pt x="21" y="78"/>
                  </a:lnTo>
                  <a:lnTo>
                    <a:pt x="21" y="78"/>
                  </a:lnTo>
                  <a:lnTo>
                    <a:pt x="23" y="78"/>
                  </a:lnTo>
                  <a:lnTo>
                    <a:pt x="23" y="78"/>
                  </a:lnTo>
                  <a:lnTo>
                    <a:pt x="23" y="78"/>
                  </a:lnTo>
                  <a:lnTo>
                    <a:pt x="23" y="78"/>
                  </a:lnTo>
                  <a:lnTo>
                    <a:pt x="25" y="78"/>
                  </a:lnTo>
                  <a:lnTo>
                    <a:pt x="28" y="78"/>
                  </a:lnTo>
                  <a:lnTo>
                    <a:pt x="28" y="78"/>
                  </a:lnTo>
                  <a:lnTo>
                    <a:pt x="28" y="76"/>
                  </a:lnTo>
                  <a:lnTo>
                    <a:pt x="28" y="76"/>
                  </a:lnTo>
                  <a:lnTo>
                    <a:pt x="28" y="76"/>
                  </a:lnTo>
                  <a:lnTo>
                    <a:pt x="30" y="76"/>
                  </a:lnTo>
                  <a:lnTo>
                    <a:pt x="30" y="76"/>
                  </a:lnTo>
                  <a:lnTo>
                    <a:pt x="30" y="76"/>
                  </a:lnTo>
                  <a:lnTo>
                    <a:pt x="30" y="76"/>
                  </a:lnTo>
                  <a:lnTo>
                    <a:pt x="30" y="76"/>
                  </a:lnTo>
                  <a:lnTo>
                    <a:pt x="30" y="76"/>
                  </a:lnTo>
                  <a:lnTo>
                    <a:pt x="30" y="74"/>
                  </a:lnTo>
                  <a:lnTo>
                    <a:pt x="30" y="73"/>
                  </a:lnTo>
                  <a:lnTo>
                    <a:pt x="30" y="73"/>
                  </a:lnTo>
                  <a:lnTo>
                    <a:pt x="30" y="73"/>
                  </a:lnTo>
                  <a:lnTo>
                    <a:pt x="30" y="73"/>
                  </a:lnTo>
                  <a:lnTo>
                    <a:pt x="30" y="71"/>
                  </a:lnTo>
                  <a:lnTo>
                    <a:pt x="28" y="71"/>
                  </a:lnTo>
                  <a:lnTo>
                    <a:pt x="28" y="71"/>
                  </a:lnTo>
                  <a:lnTo>
                    <a:pt x="28" y="71"/>
                  </a:lnTo>
                  <a:lnTo>
                    <a:pt x="28" y="71"/>
                  </a:lnTo>
                  <a:lnTo>
                    <a:pt x="26" y="69"/>
                  </a:lnTo>
                  <a:lnTo>
                    <a:pt x="26" y="71"/>
                  </a:lnTo>
                  <a:lnTo>
                    <a:pt x="25" y="73"/>
                  </a:lnTo>
                  <a:lnTo>
                    <a:pt x="25" y="73"/>
                  </a:lnTo>
                  <a:lnTo>
                    <a:pt x="25" y="73"/>
                  </a:lnTo>
                  <a:lnTo>
                    <a:pt x="23" y="73"/>
                  </a:lnTo>
                  <a:lnTo>
                    <a:pt x="21" y="73"/>
                  </a:lnTo>
                  <a:lnTo>
                    <a:pt x="21" y="73"/>
                  </a:lnTo>
                  <a:lnTo>
                    <a:pt x="21" y="71"/>
                  </a:lnTo>
                  <a:lnTo>
                    <a:pt x="21" y="71"/>
                  </a:lnTo>
                  <a:lnTo>
                    <a:pt x="20" y="69"/>
                  </a:lnTo>
                  <a:lnTo>
                    <a:pt x="15" y="67"/>
                  </a:lnTo>
                  <a:lnTo>
                    <a:pt x="13" y="67"/>
                  </a:lnTo>
                  <a:lnTo>
                    <a:pt x="12" y="67"/>
                  </a:lnTo>
                  <a:lnTo>
                    <a:pt x="12" y="67"/>
                  </a:lnTo>
                  <a:lnTo>
                    <a:pt x="12" y="67"/>
                  </a:lnTo>
                  <a:lnTo>
                    <a:pt x="12" y="67"/>
                  </a:lnTo>
                  <a:lnTo>
                    <a:pt x="12" y="67"/>
                  </a:lnTo>
                  <a:lnTo>
                    <a:pt x="10" y="65"/>
                  </a:lnTo>
                  <a:lnTo>
                    <a:pt x="10" y="65"/>
                  </a:lnTo>
                  <a:lnTo>
                    <a:pt x="10" y="65"/>
                  </a:lnTo>
                  <a:lnTo>
                    <a:pt x="8" y="65"/>
                  </a:lnTo>
                  <a:lnTo>
                    <a:pt x="8" y="64"/>
                  </a:lnTo>
                  <a:lnTo>
                    <a:pt x="8" y="64"/>
                  </a:lnTo>
                  <a:lnTo>
                    <a:pt x="8" y="64"/>
                  </a:lnTo>
                  <a:lnTo>
                    <a:pt x="8" y="64"/>
                  </a:lnTo>
                  <a:lnTo>
                    <a:pt x="7" y="64"/>
                  </a:lnTo>
                  <a:lnTo>
                    <a:pt x="7" y="60"/>
                  </a:lnTo>
                  <a:lnTo>
                    <a:pt x="7" y="58"/>
                  </a:lnTo>
                  <a:lnTo>
                    <a:pt x="7" y="58"/>
                  </a:lnTo>
                  <a:lnTo>
                    <a:pt x="7" y="58"/>
                  </a:lnTo>
                  <a:lnTo>
                    <a:pt x="7" y="56"/>
                  </a:lnTo>
                  <a:lnTo>
                    <a:pt x="8" y="56"/>
                  </a:lnTo>
                  <a:lnTo>
                    <a:pt x="8" y="56"/>
                  </a:lnTo>
                  <a:lnTo>
                    <a:pt x="8" y="56"/>
                  </a:lnTo>
                  <a:lnTo>
                    <a:pt x="10" y="56"/>
                  </a:lnTo>
                  <a:lnTo>
                    <a:pt x="10" y="56"/>
                  </a:lnTo>
                  <a:lnTo>
                    <a:pt x="10" y="55"/>
                  </a:lnTo>
                  <a:lnTo>
                    <a:pt x="10" y="55"/>
                  </a:lnTo>
                  <a:lnTo>
                    <a:pt x="10" y="55"/>
                  </a:lnTo>
                  <a:lnTo>
                    <a:pt x="12" y="55"/>
                  </a:lnTo>
                  <a:lnTo>
                    <a:pt x="12" y="55"/>
                  </a:lnTo>
                  <a:lnTo>
                    <a:pt x="12" y="55"/>
                  </a:lnTo>
                  <a:lnTo>
                    <a:pt x="12" y="53"/>
                  </a:lnTo>
                  <a:lnTo>
                    <a:pt x="12" y="53"/>
                  </a:lnTo>
                  <a:lnTo>
                    <a:pt x="12" y="53"/>
                  </a:lnTo>
                  <a:lnTo>
                    <a:pt x="12" y="51"/>
                  </a:lnTo>
                  <a:lnTo>
                    <a:pt x="12" y="51"/>
                  </a:lnTo>
                  <a:lnTo>
                    <a:pt x="13" y="53"/>
                  </a:lnTo>
                  <a:lnTo>
                    <a:pt x="13" y="53"/>
                  </a:lnTo>
                  <a:lnTo>
                    <a:pt x="13" y="53"/>
                  </a:lnTo>
                  <a:lnTo>
                    <a:pt x="13" y="53"/>
                  </a:lnTo>
                  <a:lnTo>
                    <a:pt x="13" y="55"/>
                  </a:lnTo>
                  <a:lnTo>
                    <a:pt x="13" y="55"/>
                  </a:lnTo>
                  <a:lnTo>
                    <a:pt x="15" y="55"/>
                  </a:lnTo>
                  <a:lnTo>
                    <a:pt x="15" y="55"/>
                  </a:lnTo>
                  <a:lnTo>
                    <a:pt x="15" y="58"/>
                  </a:lnTo>
                  <a:lnTo>
                    <a:pt x="15" y="58"/>
                  </a:lnTo>
                  <a:lnTo>
                    <a:pt x="15" y="60"/>
                  </a:lnTo>
                  <a:lnTo>
                    <a:pt x="15" y="60"/>
                  </a:lnTo>
                  <a:lnTo>
                    <a:pt x="15" y="60"/>
                  </a:lnTo>
                  <a:lnTo>
                    <a:pt x="15" y="60"/>
                  </a:lnTo>
                  <a:lnTo>
                    <a:pt x="17" y="60"/>
                  </a:lnTo>
                  <a:lnTo>
                    <a:pt x="18" y="60"/>
                  </a:lnTo>
                  <a:lnTo>
                    <a:pt x="18" y="60"/>
                  </a:lnTo>
                  <a:lnTo>
                    <a:pt x="18" y="60"/>
                  </a:lnTo>
                  <a:lnTo>
                    <a:pt x="18" y="62"/>
                  </a:lnTo>
                  <a:lnTo>
                    <a:pt x="18" y="62"/>
                  </a:lnTo>
                  <a:lnTo>
                    <a:pt x="20" y="62"/>
                  </a:lnTo>
                  <a:lnTo>
                    <a:pt x="20" y="62"/>
                  </a:lnTo>
                  <a:lnTo>
                    <a:pt x="20" y="60"/>
                  </a:lnTo>
                  <a:lnTo>
                    <a:pt x="20" y="60"/>
                  </a:lnTo>
                  <a:lnTo>
                    <a:pt x="20" y="60"/>
                  </a:lnTo>
                  <a:lnTo>
                    <a:pt x="20" y="58"/>
                  </a:lnTo>
                  <a:lnTo>
                    <a:pt x="20" y="58"/>
                  </a:lnTo>
                  <a:lnTo>
                    <a:pt x="18" y="58"/>
                  </a:lnTo>
                  <a:lnTo>
                    <a:pt x="18" y="58"/>
                  </a:lnTo>
                  <a:lnTo>
                    <a:pt x="18" y="58"/>
                  </a:lnTo>
                  <a:lnTo>
                    <a:pt x="18" y="58"/>
                  </a:lnTo>
                  <a:lnTo>
                    <a:pt x="18" y="58"/>
                  </a:lnTo>
                  <a:lnTo>
                    <a:pt x="18" y="56"/>
                  </a:lnTo>
                  <a:lnTo>
                    <a:pt x="17" y="53"/>
                  </a:lnTo>
                  <a:lnTo>
                    <a:pt x="18" y="53"/>
                  </a:lnTo>
                  <a:lnTo>
                    <a:pt x="18" y="53"/>
                  </a:lnTo>
                  <a:lnTo>
                    <a:pt x="18" y="53"/>
                  </a:lnTo>
                  <a:lnTo>
                    <a:pt x="18" y="51"/>
                  </a:lnTo>
                  <a:lnTo>
                    <a:pt x="18" y="51"/>
                  </a:lnTo>
                  <a:lnTo>
                    <a:pt x="20" y="51"/>
                  </a:lnTo>
                  <a:lnTo>
                    <a:pt x="21" y="51"/>
                  </a:lnTo>
                  <a:lnTo>
                    <a:pt x="21" y="51"/>
                  </a:lnTo>
                  <a:lnTo>
                    <a:pt x="21" y="51"/>
                  </a:lnTo>
                  <a:lnTo>
                    <a:pt x="21" y="51"/>
                  </a:lnTo>
                  <a:lnTo>
                    <a:pt x="21" y="51"/>
                  </a:lnTo>
                  <a:lnTo>
                    <a:pt x="21" y="51"/>
                  </a:lnTo>
                  <a:lnTo>
                    <a:pt x="21" y="51"/>
                  </a:lnTo>
                  <a:lnTo>
                    <a:pt x="21" y="51"/>
                  </a:lnTo>
                  <a:lnTo>
                    <a:pt x="21" y="49"/>
                  </a:lnTo>
                  <a:lnTo>
                    <a:pt x="21" y="49"/>
                  </a:lnTo>
                  <a:lnTo>
                    <a:pt x="21" y="49"/>
                  </a:lnTo>
                  <a:lnTo>
                    <a:pt x="21" y="49"/>
                  </a:lnTo>
                  <a:lnTo>
                    <a:pt x="21" y="49"/>
                  </a:lnTo>
                  <a:lnTo>
                    <a:pt x="21" y="47"/>
                  </a:lnTo>
                  <a:lnTo>
                    <a:pt x="21" y="47"/>
                  </a:lnTo>
                  <a:lnTo>
                    <a:pt x="21" y="47"/>
                  </a:lnTo>
                  <a:lnTo>
                    <a:pt x="21" y="47"/>
                  </a:lnTo>
                  <a:lnTo>
                    <a:pt x="21" y="47"/>
                  </a:lnTo>
                  <a:lnTo>
                    <a:pt x="21" y="47"/>
                  </a:lnTo>
                  <a:lnTo>
                    <a:pt x="21" y="47"/>
                  </a:lnTo>
                  <a:lnTo>
                    <a:pt x="21" y="47"/>
                  </a:lnTo>
                  <a:lnTo>
                    <a:pt x="21" y="47"/>
                  </a:lnTo>
                  <a:lnTo>
                    <a:pt x="21" y="47"/>
                  </a:lnTo>
                  <a:lnTo>
                    <a:pt x="21" y="47"/>
                  </a:lnTo>
                  <a:lnTo>
                    <a:pt x="21" y="47"/>
                  </a:lnTo>
                  <a:lnTo>
                    <a:pt x="21" y="47"/>
                  </a:lnTo>
                  <a:lnTo>
                    <a:pt x="21" y="47"/>
                  </a:lnTo>
                  <a:lnTo>
                    <a:pt x="21" y="47"/>
                  </a:lnTo>
                  <a:lnTo>
                    <a:pt x="21" y="47"/>
                  </a:lnTo>
                  <a:lnTo>
                    <a:pt x="20" y="47"/>
                  </a:lnTo>
                  <a:lnTo>
                    <a:pt x="18" y="47"/>
                  </a:lnTo>
                  <a:lnTo>
                    <a:pt x="12" y="47"/>
                  </a:lnTo>
                  <a:lnTo>
                    <a:pt x="7" y="45"/>
                  </a:lnTo>
                  <a:lnTo>
                    <a:pt x="7" y="45"/>
                  </a:lnTo>
                  <a:lnTo>
                    <a:pt x="7" y="45"/>
                  </a:lnTo>
                  <a:lnTo>
                    <a:pt x="7" y="44"/>
                  </a:lnTo>
                  <a:lnTo>
                    <a:pt x="3" y="44"/>
                  </a:lnTo>
                  <a:lnTo>
                    <a:pt x="0" y="44"/>
                  </a:lnTo>
                  <a:lnTo>
                    <a:pt x="0" y="44"/>
                  </a:lnTo>
                  <a:lnTo>
                    <a:pt x="0" y="44"/>
                  </a:lnTo>
                  <a:lnTo>
                    <a:pt x="0" y="42"/>
                  </a:lnTo>
                  <a:lnTo>
                    <a:pt x="0" y="38"/>
                  </a:lnTo>
                  <a:lnTo>
                    <a:pt x="0" y="38"/>
                  </a:lnTo>
                  <a:lnTo>
                    <a:pt x="0" y="36"/>
                  </a:lnTo>
                  <a:lnTo>
                    <a:pt x="0" y="33"/>
                  </a:lnTo>
                  <a:lnTo>
                    <a:pt x="0" y="33"/>
                  </a:lnTo>
                  <a:lnTo>
                    <a:pt x="0" y="33"/>
                  </a:lnTo>
                  <a:lnTo>
                    <a:pt x="2" y="33"/>
                  </a:lnTo>
                  <a:lnTo>
                    <a:pt x="2" y="33"/>
                  </a:lnTo>
                  <a:lnTo>
                    <a:pt x="2" y="33"/>
                  </a:lnTo>
                  <a:lnTo>
                    <a:pt x="2" y="33"/>
                  </a:lnTo>
                  <a:lnTo>
                    <a:pt x="2" y="31"/>
                  </a:lnTo>
                  <a:lnTo>
                    <a:pt x="2" y="31"/>
                  </a:lnTo>
                  <a:lnTo>
                    <a:pt x="2" y="31"/>
                  </a:lnTo>
                  <a:lnTo>
                    <a:pt x="3" y="31"/>
                  </a:lnTo>
                  <a:lnTo>
                    <a:pt x="3" y="33"/>
                  </a:lnTo>
                  <a:lnTo>
                    <a:pt x="3" y="33"/>
                  </a:lnTo>
                  <a:lnTo>
                    <a:pt x="3" y="33"/>
                  </a:lnTo>
                  <a:lnTo>
                    <a:pt x="3" y="33"/>
                  </a:lnTo>
                  <a:lnTo>
                    <a:pt x="3" y="35"/>
                  </a:lnTo>
                  <a:lnTo>
                    <a:pt x="5" y="35"/>
                  </a:lnTo>
                  <a:lnTo>
                    <a:pt x="5" y="35"/>
                  </a:lnTo>
                  <a:lnTo>
                    <a:pt x="5" y="35"/>
                  </a:lnTo>
                  <a:lnTo>
                    <a:pt x="5" y="36"/>
                  </a:lnTo>
                  <a:lnTo>
                    <a:pt x="7" y="36"/>
                  </a:lnTo>
                  <a:lnTo>
                    <a:pt x="7" y="38"/>
                  </a:lnTo>
                  <a:lnTo>
                    <a:pt x="7" y="38"/>
                  </a:lnTo>
                  <a:lnTo>
                    <a:pt x="7" y="38"/>
                  </a:lnTo>
                  <a:lnTo>
                    <a:pt x="7" y="38"/>
                  </a:lnTo>
                  <a:lnTo>
                    <a:pt x="7" y="38"/>
                  </a:lnTo>
                  <a:lnTo>
                    <a:pt x="8" y="38"/>
                  </a:lnTo>
                  <a:lnTo>
                    <a:pt x="8" y="38"/>
                  </a:lnTo>
                  <a:lnTo>
                    <a:pt x="10" y="38"/>
                  </a:lnTo>
                  <a:lnTo>
                    <a:pt x="10" y="38"/>
                  </a:lnTo>
                  <a:lnTo>
                    <a:pt x="10" y="38"/>
                  </a:lnTo>
                  <a:lnTo>
                    <a:pt x="12" y="38"/>
                  </a:lnTo>
                  <a:lnTo>
                    <a:pt x="12" y="38"/>
                  </a:lnTo>
                  <a:lnTo>
                    <a:pt x="12" y="38"/>
                  </a:lnTo>
                  <a:lnTo>
                    <a:pt x="12" y="38"/>
                  </a:lnTo>
                  <a:lnTo>
                    <a:pt x="12" y="38"/>
                  </a:lnTo>
                  <a:lnTo>
                    <a:pt x="12" y="38"/>
                  </a:lnTo>
                  <a:lnTo>
                    <a:pt x="12" y="38"/>
                  </a:lnTo>
                  <a:lnTo>
                    <a:pt x="12" y="38"/>
                  </a:lnTo>
                  <a:lnTo>
                    <a:pt x="12" y="38"/>
                  </a:lnTo>
                  <a:lnTo>
                    <a:pt x="12" y="38"/>
                  </a:lnTo>
                  <a:lnTo>
                    <a:pt x="12" y="38"/>
                  </a:lnTo>
                  <a:lnTo>
                    <a:pt x="12" y="36"/>
                  </a:lnTo>
                  <a:lnTo>
                    <a:pt x="13" y="36"/>
                  </a:lnTo>
                  <a:lnTo>
                    <a:pt x="13" y="36"/>
                  </a:lnTo>
                  <a:lnTo>
                    <a:pt x="12" y="36"/>
                  </a:lnTo>
                  <a:lnTo>
                    <a:pt x="12" y="36"/>
                  </a:lnTo>
                  <a:lnTo>
                    <a:pt x="12" y="36"/>
                  </a:lnTo>
                  <a:lnTo>
                    <a:pt x="12" y="36"/>
                  </a:lnTo>
                  <a:lnTo>
                    <a:pt x="12" y="35"/>
                  </a:lnTo>
                  <a:lnTo>
                    <a:pt x="12" y="35"/>
                  </a:lnTo>
                  <a:lnTo>
                    <a:pt x="12" y="35"/>
                  </a:lnTo>
                  <a:lnTo>
                    <a:pt x="12" y="35"/>
                  </a:lnTo>
                  <a:lnTo>
                    <a:pt x="12" y="35"/>
                  </a:lnTo>
                  <a:lnTo>
                    <a:pt x="12" y="33"/>
                  </a:lnTo>
                  <a:lnTo>
                    <a:pt x="12" y="33"/>
                  </a:lnTo>
                  <a:lnTo>
                    <a:pt x="10" y="33"/>
                  </a:lnTo>
                  <a:lnTo>
                    <a:pt x="10" y="33"/>
                  </a:lnTo>
                  <a:lnTo>
                    <a:pt x="10" y="33"/>
                  </a:lnTo>
                  <a:lnTo>
                    <a:pt x="10" y="33"/>
                  </a:lnTo>
                  <a:lnTo>
                    <a:pt x="10" y="33"/>
                  </a:lnTo>
                  <a:lnTo>
                    <a:pt x="10" y="31"/>
                  </a:lnTo>
                  <a:lnTo>
                    <a:pt x="10" y="31"/>
                  </a:lnTo>
                  <a:lnTo>
                    <a:pt x="8" y="31"/>
                  </a:lnTo>
                  <a:lnTo>
                    <a:pt x="8" y="31"/>
                  </a:lnTo>
                  <a:lnTo>
                    <a:pt x="8" y="29"/>
                  </a:lnTo>
                  <a:lnTo>
                    <a:pt x="8" y="29"/>
                  </a:lnTo>
                  <a:lnTo>
                    <a:pt x="7" y="27"/>
                  </a:lnTo>
                  <a:lnTo>
                    <a:pt x="7" y="27"/>
                  </a:lnTo>
                  <a:lnTo>
                    <a:pt x="7" y="26"/>
                  </a:lnTo>
                  <a:lnTo>
                    <a:pt x="7" y="26"/>
                  </a:lnTo>
                  <a:lnTo>
                    <a:pt x="7" y="24"/>
                  </a:lnTo>
                  <a:lnTo>
                    <a:pt x="5" y="24"/>
                  </a:lnTo>
                  <a:lnTo>
                    <a:pt x="5" y="24"/>
                  </a:lnTo>
                  <a:lnTo>
                    <a:pt x="5" y="24"/>
                  </a:lnTo>
                  <a:lnTo>
                    <a:pt x="5" y="22"/>
                  </a:lnTo>
                  <a:lnTo>
                    <a:pt x="5" y="22"/>
                  </a:lnTo>
                  <a:lnTo>
                    <a:pt x="3" y="22"/>
                  </a:lnTo>
                  <a:lnTo>
                    <a:pt x="3" y="20"/>
                  </a:lnTo>
                  <a:lnTo>
                    <a:pt x="3" y="20"/>
                  </a:lnTo>
                  <a:lnTo>
                    <a:pt x="3" y="20"/>
                  </a:lnTo>
                  <a:lnTo>
                    <a:pt x="3" y="20"/>
                  </a:lnTo>
                  <a:lnTo>
                    <a:pt x="3" y="18"/>
                  </a:lnTo>
                  <a:lnTo>
                    <a:pt x="3" y="18"/>
                  </a:lnTo>
                  <a:lnTo>
                    <a:pt x="3" y="18"/>
                  </a:lnTo>
                  <a:lnTo>
                    <a:pt x="3" y="18"/>
                  </a:lnTo>
                  <a:lnTo>
                    <a:pt x="3" y="17"/>
                  </a:lnTo>
                  <a:lnTo>
                    <a:pt x="3" y="17"/>
                  </a:lnTo>
                  <a:lnTo>
                    <a:pt x="3" y="17"/>
                  </a:lnTo>
                  <a:lnTo>
                    <a:pt x="5" y="17"/>
                  </a:lnTo>
                  <a:lnTo>
                    <a:pt x="5" y="17"/>
                  </a:lnTo>
                  <a:lnTo>
                    <a:pt x="5" y="17"/>
                  </a:lnTo>
                  <a:lnTo>
                    <a:pt x="7" y="17"/>
                  </a:lnTo>
                  <a:lnTo>
                    <a:pt x="7" y="15"/>
                  </a:lnTo>
                  <a:lnTo>
                    <a:pt x="7" y="15"/>
                  </a:lnTo>
                  <a:lnTo>
                    <a:pt x="7" y="15"/>
                  </a:lnTo>
                  <a:lnTo>
                    <a:pt x="7" y="15"/>
                  </a:lnTo>
                  <a:lnTo>
                    <a:pt x="7" y="15"/>
                  </a:lnTo>
                  <a:lnTo>
                    <a:pt x="7" y="15"/>
                  </a:lnTo>
                  <a:lnTo>
                    <a:pt x="7" y="15"/>
                  </a:lnTo>
                  <a:lnTo>
                    <a:pt x="7" y="15"/>
                  </a:lnTo>
                  <a:lnTo>
                    <a:pt x="8" y="15"/>
                  </a:lnTo>
                  <a:lnTo>
                    <a:pt x="8" y="15"/>
                  </a:lnTo>
                  <a:lnTo>
                    <a:pt x="10" y="13"/>
                  </a:lnTo>
                  <a:lnTo>
                    <a:pt x="12" y="13"/>
                  </a:lnTo>
                  <a:lnTo>
                    <a:pt x="12" y="15"/>
                  </a:lnTo>
                  <a:lnTo>
                    <a:pt x="12" y="15"/>
                  </a:lnTo>
                  <a:lnTo>
                    <a:pt x="12" y="15"/>
                  </a:lnTo>
                  <a:lnTo>
                    <a:pt x="12" y="15"/>
                  </a:lnTo>
                  <a:lnTo>
                    <a:pt x="12" y="15"/>
                  </a:lnTo>
                  <a:lnTo>
                    <a:pt x="12" y="22"/>
                  </a:lnTo>
                  <a:lnTo>
                    <a:pt x="12" y="22"/>
                  </a:lnTo>
                  <a:lnTo>
                    <a:pt x="12" y="24"/>
                  </a:lnTo>
                  <a:lnTo>
                    <a:pt x="12" y="24"/>
                  </a:lnTo>
                  <a:lnTo>
                    <a:pt x="12" y="24"/>
                  </a:lnTo>
                  <a:lnTo>
                    <a:pt x="12" y="24"/>
                  </a:lnTo>
                  <a:lnTo>
                    <a:pt x="12" y="24"/>
                  </a:lnTo>
                  <a:close/>
                </a:path>
              </a:pathLst>
            </a:custGeom>
            <a:solidFill>
              <a:srgbClr val="FFFFFF"/>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51" name="Freeform 27"/>
            <p:cNvSpPr>
              <a:spLocks/>
            </p:cNvSpPr>
            <p:nvPr/>
          </p:nvSpPr>
          <p:spPr bwMode="auto">
            <a:xfrm>
              <a:off x="172" y="231"/>
              <a:ext cx="145" cy="125"/>
            </a:xfrm>
            <a:custGeom>
              <a:avLst/>
              <a:gdLst/>
              <a:ahLst/>
              <a:cxnLst>
                <a:cxn ang="0">
                  <a:pos x="0" y="99"/>
                </a:cxn>
                <a:cxn ang="0">
                  <a:pos x="72" y="0"/>
                </a:cxn>
                <a:cxn ang="0">
                  <a:pos x="146" y="99"/>
                </a:cxn>
                <a:cxn ang="0">
                  <a:pos x="146" y="122"/>
                </a:cxn>
                <a:cxn ang="0">
                  <a:pos x="72" y="30"/>
                </a:cxn>
                <a:cxn ang="0">
                  <a:pos x="2" y="124"/>
                </a:cxn>
                <a:cxn ang="0">
                  <a:pos x="0" y="99"/>
                </a:cxn>
              </a:cxnLst>
              <a:rect l="0" t="0" r="r" b="b"/>
              <a:pathLst>
                <a:path w="146" h="124">
                  <a:moveTo>
                    <a:pt x="0" y="99"/>
                  </a:moveTo>
                  <a:lnTo>
                    <a:pt x="72" y="0"/>
                  </a:lnTo>
                  <a:lnTo>
                    <a:pt x="146" y="99"/>
                  </a:lnTo>
                  <a:lnTo>
                    <a:pt x="146" y="122"/>
                  </a:lnTo>
                  <a:lnTo>
                    <a:pt x="72" y="30"/>
                  </a:lnTo>
                  <a:lnTo>
                    <a:pt x="2" y="124"/>
                  </a:lnTo>
                  <a:lnTo>
                    <a:pt x="0" y="99"/>
                  </a:lnTo>
                  <a:close/>
                </a:path>
              </a:pathLst>
            </a:custGeom>
            <a:solidFill>
              <a:srgbClr val="F9A03F"/>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52" name="Freeform 28"/>
            <p:cNvSpPr>
              <a:spLocks/>
            </p:cNvSpPr>
            <p:nvPr/>
          </p:nvSpPr>
          <p:spPr bwMode="auto">
            <a:xfrm>
              <a:off x="326" y="204"/>
              <a:ext cx="5" cy="170"/>
            </a:xfrm>
            <a:custGeom>
              <a:avLst/>
              <a:gdLst/>
              <a:ahLst/>
              <a:cxnLst>
                <a:cxn ang="0">
                  <a:pos x="3" y="171"/>
                </a:cxn>
                <a:cxn ang="0">
                  <a:pos x="5" y="169"/>
                </a:cxn>
                <a:cxn ang="0">
                  <a:pos x="5" y="0"/>
                </a:cxn>
                <a:cxn ang="0">
                  <a:pos x="0" y="0"/>
                </a:cxn>
                <a:cxn ang="0">
                  <a:pos x="0" y="169"/>
                </a:cxn>
                <a:cxn ang="0">
                  <a:pos x="3" y="171"/>
                </a:cxn>
                <a:cxn ang="0">
                  <a:pos x="3" y="171"/>
                </a:cxn>
                <a:cxn ang="0">
                  <a:pos x="5" y="171"/>
                </a:cxn>
                <a:cxn ang="0">
                  <a:pos x="5" y="169"/>
                </a:cxn>
                <a:cxn ang="0">
                  <a:pos x="3" y="171"/>
                </a:cxn>
              </a:cxnLst>
              <a:rect l="0" t="0" r="r" b="b"/>
              <a:pathLst>
                <a:path w="5" h="171">
                  <a:moveTo>
                    <a:pt x="3" y="171"/>
                  </a:moveTo>
                  <a:lnTo>
                    <a:pt x="5" y="169"/>
                  </a:lnTo>
                  <a:lnTo>
                    <a:pt x="5" y="0"/>
                  </a:lnTo>
                  <a:lnTo>
                    <a:pt x="0" y="0"/>
                  </a:lnTo>
                  <a:lnTo>
                    <a:pt x="0" y="169"/>
                  </a:lnTo>
                  <a:lnTo>
                    <a:pt x="3" y="171"/>
                  </a:lnTo>
                  <a:lnTo>
                    <a:pt x="3" y="171"/>
                  </a:lnTo>
                  <a:lnTo>
                    <a:pt x="5" y="171"/>
                  </a:lnTo>
                  <a:lnTo>
                    <a:pt x="5" y="169"/>
                  </a:lnTo>
                  <a:lnTo>
                    <a:pt x="3" y="171"/>
                  </a:lnTo>
                  <a:close/>
                </a:path>
              </a:pathLst>
            </a:custGeom>
            <a:solidFill>
              <a:srgbClr val="61BFF3"/>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53" name="Rectangle 29"/>
            <p:cNvSpPr>
              <a:spLocks noChangeArrowheads="1"/>
            </p:cNvSpPr>
            <p:nvPr/>
          </p:nvSpPr>
          <p:spPr bwMode="auto">
            <a:xfrm>
              <a:off x="170" y="371"/>
              <a:ext cx="159" cy="4"/>
            </a:xfrm>
            <a:prstGeom prst="rect">
              <a:avLst/>
            </a:prstGeom>
            <a:solidFill>
              <a:srgbClr val="61BFF3"/>
            </a:solidFill>
            <a:ln w="9525">
              <a:noFill/>
              <a:miter lim="800000"/>
              <a:headEnd/>
              <a:tailEnd/>
            </a:ln>
          </p:spPr>
          <p:txBody>
            <a:bodyPr/>
            <a:lstStyle/>
            <a:p>
              <a:pPr>
                <a:buClr>
                  <a:srgbClr val="000000"/>
                </a:buClr>
                <a:buSzPct val="125000"/>
                <a:buFontTx/>
                <a:buChar char="•"/>
                <a:defRPr/>
              </a:pPr>
              <a:endParaRPr lang="en-US">
                <a:solidFill>
                  <a:srgbClr val="000000"/>
                </a:solidFill>
              </a:endParaRPr>
            </a:p>
          </p:txBody>
        </p:sp>
        <p:sp>
          <p:nvSpPr>
            <p:cNvPr id="1054" name="Freeform 30"/>
            <p:cNvSpPr>
              <a:spLocks/>
            </p:cNvSpPr>
            <p:nvPr/>
          </p:nvSpPr>
          <p:spPr bwMode="auto">
            <a:xfrm>
              <a:off x="149" y="195"/>
              <a:ext cx="504" cy="9"/>
            </a:xfrm>
            <a:custGeom>
              <a:avLst/>
              <a:gdLst/>
              <a:ahLst/>
              <a:cxnLst>
                <a:cxn ang="0">
                  <a:pos x="505" y="7"/>
                </a:cxn>
                <a:cxn ang="0">
                  <a:pos x="505" y="0"/>
                </a:cxn>
                <a:cxn ang="0">
                  <a:pos x="0" y="1"/>
                </a:cxn>
                <a:cxn ang="0">
                  <a:pos x="0" y="9"/>
                </a:cxn>
                <a:cxn ang="0">
                  <a:pos x="505" y="7"/>
                </a:cxn>
                <a:cxn ang="0">
                  <a:pos x="505" y="7"/>
                </a:cxn>
              </a:cxnLst>
              <a:rect l="0" t="0" r="r" b="b"/>
              <a:pathLst>
                <a:path w="505" h="9">
                  <a:moveTo>
                    <a:pt x="505" y="7"/>
                  </a:moveTo>
                  <a:lnTo>
                    <a:pt x="505" y="0"/>
                  </a:lnTo>
                  <a:lnTo>
                    <a:pt x="0" y="1"/>
                  </a:lnTo>
                  <a:lnTo>
                    <a:pt x="0" y="9"/>
                  </a:lnTo>
                  <a:lnTo>
                    <a:pt x="505" y="7"/>
                  </a:lnTo>
                  <a:lnTo>
                    <a:pt x="505" y="7"/>
                  </a:lnTo>
                  <a:close/>
                </a:path>
              </a:pathLst>
            </a:custGeom>
            <a:solidFill>
              <a:srgbClr val="25221E"/>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55" name="Freeform 31"/>
            <p:cNvSpPr>
              <a:spLocks/>
            </p:cNvSpPr>
            <p:nvPr/>
          </p:nvSpPr>
          <p:spPr bwMode="auto">
            <a:xfrm>
              <a:off x="652" y="195"/>
              <a:ext cx="5" cy="38"/>
            </a:xfrm>
            <a:custGeom>
              <a:avLst/>
              <a:gdLst/>
              <a:ahLst/>
              <a:cxnLst>
                <a:cxn ang="0">
                  <a:pos x="6" y="37"/>
                </a:cxn>
                <a:cxn ang="0">
                  <a:pos x="6" y="37"/>
                </a:cxn>
                <a:cxn ang="0">
                  <a:pos x="6" y="16"/>
                </a:cxn>
                <a:cxn ang="0">
                  <a:pos x="3" y="0"/>
                </a:cxn>
                <a:cxn ang="0">
                  <a:pos x="3" y="7"/>
                </a:cxn>
                <a:cxn ang="0">
                  <a:pos x="1" y="16"/>
                </a:cxn>
                <a:cxn ang="0">
                  <a:pos x="0" y="36"/>
                </a:cxn>
                <a:cxn ang="0">
                  <a:pos x="0" y="36"/>
                </a:cxn>
                <a:cxn ang="0">
                  <a:pos x="6" y="37"/>
                </a:cxn>
              </a:cxnLst>
              <a:rect l="0" t="0" r="r" b="b"/>
              <a:pathLst>
                <a:path w="6" h="37">
                  <a:moveTo>
                    <a:pt x="6" y="37"/>
                  </a:moveTo>
                  <a:lnTo>
                    <a:pt x="6" y="37"/>
                  </a:lnTo>
                  <a:lnTo>
                    <a:pt x="6" y="16"/>
                  </a:lnTo>
                  <a:lnTo>
                    <a:pt x="3" y="0"/>
                  </a:lnTo>
                  <a:lnTo>
                    <a:pt x="3" y="7"/>
                  </a:lnTo>
                  <a:lnTo>
                    <a:pt x="1" y="16"/>
                  </a:lnTo>
                  <a:lnTo>
                    <a:pt x="0" y="36"/>
                  </a:lnTo>
                  <a:lnTo>
                    <a:pt x="0" y="36"/>
                  </a:lnTo>
                  <a:lnTo>
                    <a:pt x="6" y="37"/>
                  </a:lnTo>
                  <a:close/>
                </a:path>
              </a:pathLst>
            </a:custGeom>
            <a:solidFill>
              <a:srgbClr val="25221E"/>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56" name="Freeform 32"/>
            <p:cNvSpPr>
              <a:spLocks/>
            </p:cNvSpPr>
            <p:nvPr/>
          </p:nvSpPr>
          <p:spPr bwMode="auto">
            <a:xfrm>
              <a:off x="641" y="231"/>
              <a:ext cx="16" cy="130"/>
            </a:xfrm>
            <a:custGeom>
              <a:avLst/>
              <a:gdLst/>
              <a:ahLst/>
              <a:cxnLst>
                <a:cxn ang="0">
                  <a:pos x="5" y="131"/>
                </a:cxn>
                <a:cxn ang="0">
                  <a:pos x="5" y="131"/>
                </a:cxn>
                <a:cxn ang="0">
                  <a:pos x="11" y="86"/>
                </a:cxn>
                <a:cxn ang="0">
                  <a:pos x="13" y="47"/>
                </a:cxn>
                <a:cxn ang="0">
                  <a:pos x="15" y="16"/>
                </a:cxn>
                <a:cxn ang="0">
                  <a:pos x="16" y="1"/>
                </a:cxn>
                <a:cxn ang="0">
                  <a:pos x="10" y="0"/>
                </a:cxn>
                <a:cxn ang="0">
                  <a:pos x="10" y="16"/>
                </a:cxn>
                <a:cxn ang="0">
                  <a:pos x="8" y="47"/>
                </a:cxn>
                <a:cxn ang="0">
                  <a:pos x="3" y="86"/>
                </a:cxn>
                <a:cxn ang="0">
                  <a:pos x="0" y="130"/>
                </a:cxn>
                <a:cxn ang="0">
                  <a:pos x="0" y="130"/>
                </a:cxn>
                <a:cxn ang="0">
                  <a:pos x="5" y="131"/>
                </a:cxn>
              </a:cxnLst>
              <a:rect l="0" t="0" r="r" b="b"/>
              <a:pathLst>
                <a:path w="16" h="131">
                  <a:moveTo>
                    <a:pt x="5" y="131"/>
                  </a:moveTo>
                  <a:lnTo>
                    <a:pt x="5" y="131"/>
                  </a:lnTo>
                  <a:lnTo>
                    <a:pt x="11" y="86"/>
                  </a:lnTo>
                  <a:lnTo>
                    <a:pt x="13" y="47"/>
                  </a:lnTo>
                  <a:lnTo>
                    <a:pt x="15" y="16"/>
                  </a:lnTo>
                  <a:lnTo>
                    <a:pt x="16" y="1"/>
                  </a:lnTo>
                  <a:lnTo>
                    <a:pt x="10" y="0"/>
                  </a:lnTo>
                  <a:lnTo>
                    <a:pt x="10" y="16"/>
                  </a:lnTo>
                  <a:lnTo>
                    <a:pt x="8" y="47"/>
                  </a:lnTo>
                  <a:lnTo>
                    <a:pt x="3" y="86"/>
                  </a:lnTo>
                  <a:lnTo>
                    <a:pt x="0" y="130"/>
                  </a:lnTo>
                  <a:lnTo>
                    <a:pt x="0" y="130"/>
                  </a:lnTo>
                  <a:lnTo>
                    <a:pt x="5" y="131"/>
                  </a:lnTo>
                  <a:close/>
                </a:path>
              </a:pathLst>
            </a:custGeom>
            <a:solidFill>
              <a:srgbClr val="25221E"/>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57" name="Freeform 33"/>
            <p:cNvSpPr>
              <a:spLocks/>
            </p:cNvSpPr>
            <p:nvPr/>
          </p:nvSpPr>
          <p:spPr bwMode="auto">
            <a:xfrm>
              <a:off x="536" y="361"/>
              <a:ext cx="111" cy="344"/>
            </a:xfrm>
            <a:custGeom>
              <a:avLst/>
              <a:gdLst/>
              <a:ahLst/>
              <a:cxnLst>
                <a:cxn ang="0">
                  <a:pos x="5" y="344"/>
                </a:cxn>
                <a:cxn ang="0">
                  <a:pos x="5" y="344"/>
                </a:cxn>
                <a:cxn ang="0">
                  <a:pos x="16" y="324"/>
                </a:cxn>
                <a:cxn ang="0">
                  <a:pos x="28" y="305"/>
                </a:cxn>
                <a:cxn ang="0">
                  <a:pos x="38" y="285"/>
                </a:cxn>
                <a:cxn ang="0">
                  <a:pos x="46" y="265"/>
                </a:cxn>
                <a:cxn ang="0">
                  <a:pos x="62" y="223"/>
                </a:cxn>
                <a:cxn ang="0">
                  <a:pos x="74" y="182"/>
                </a:cxn>
                <a:cxn ang="0">
                  <a:pos x="85" y="139"/>
                </a:cxn>
                <a:cxn ang="0">
                  <a:pos x="95" y="93"/>
                </a:cxn>
                <a:cxn ang="0">
                  <a:pos x="103" y="48"/>
                </a:cxn>
                <a:cxn ang="0">
                  <a:pos x="110" y="1"/>
                </a:cxn>
                <a:cxn ang="0">
                  <a:pos x="105" y="0"/>
                </a:cxn>
                <a:cxn ang="0">
                  <a:pos x="97" y="47"/>
                </a:cxn>
                <a:cxn ang="0">
                  <a:pos x="88" y="93"/>
                </a:cxn>
                <a:cxn ang="0">
                  <a:pos x="80" y="137"/>
                </a:cxn>
                <a:cxn ang="0">
                  <a:pos x="69" y="180"/>
                </a:cxn>
                <a:cxn ang="0">
                  <a:pos x="56" y="222"/>
                </a:cxn>
                <a:cxn ang="0">
                  <a:pos x="39" y="263"/>
                </a:cxn>
                <a:cxn ang="0">
                  <a:pos x="31" y="283"/>
                </a:cxn>
                <a:cxn ang="0">
                  <a:pos x="21" y="303"/>
                </a:cxn>
                <a:cxn ang="0">
                  <a:pos x="11" y="323"/>
                </a:cxn>
                <a:cxn ang="0">
                  <a:pos x="0" y="341"/>
                </a:cxn>
                <a:cxn ang="0">
                  <a:pos x="0" y="341"/>
                </a:cxn>
                <a:cxn ang="0">
                  <a:pos x="5" y="344"/>
                </a:cxn>
              </a:cxnLst>
              <a:rect l="0" t="0" r="r" b="b"/>
              <a:pathLst>
                <a:path w="110" h="344">
                  <a:moveTo>
                    <a:pt x="5" y="344"/>
                  </a:moveTo>
                  <a:lnTo>
                    <a:pt x="5" y="344"/>
                  </a:lnTo>
                  <a:lnTo>
                    <a:pt x="16" y="324"/>
                  </a:lnTo>
                  <a:lnTo>
                    <a:pt x="28" y="305"/>
                  </a:lnTo>
                  <a:lnTo>
                    <a:pt x="38" y="285"/>
                  </a:lnTo>
                  <a:lnTo>
                    <a:pt x="46" y="265"/>
                  </a:lnTo>
                  <a:lnTo>
                    <a:pt x="62" y="223"/>
                  </a:lnTo>
                  <a:lnTo>
                    <a:pt x="74" y="182"/>
                  </a:lnTo>
                  <a:lnTo>
                    <a:pt x="85" y="139"/>
                  </a:lnTo>
                  <a:lnTo>
                    <a:pt x="95" y="93"/>
                  </a:lnTo>
                  <a:lnTo>
                    <a:pt x="103" y="48"/>
                  </a:lnTo>
                  <a:lnTo>
                    <a:pt x="110" y="1"/>
                  </a:lnTo>
                  <a:lnTo>
                    <a:pt x="105" y="0"/>
                  </a:lnTo>
                  <a:lnTo>
                    <a:pt x="97" y="47"/>
                  </a:lnTo>
                  <a:lnTo>
                    <a:pt x="88" y="93"/>
                  </a:lnTo>
                  <a:lnTo>
                    <a:pt x="80" y="137"/>
                  </a:lnTo>
                  <a:lnTo>
                    <a:pt x="69" y="180"/>
                  </a:lnTo>
                  <a:lnTo>
                    <a:pt x="56" y="222"/>
                  </a:lnTo>
                  <a:lnTo>
                    <a:pt x="39" y="263"/>
                  </a:lnTo>
                  <a:lnTo>
                    <a:pt x="31" y="283"/>
                  </a:lnTo>
                  <a:lnTo>
                    <a:pt x="21" y="303"/>
                  </a:lnTo>
                  <a:lnTo>
                    <a:pt x="11" y="323"/>
                  </a:lnTo>
                  <a:lnTo>
                    <a:pt x="0" y="341"/>
                  </a:lnTo>
                  <a:lnTo>
                    <a:pt x="0" y="341"/>
                  </a:lnTo>
                  <a:lnTo>
                    <a:pt x="5" y="344"/>
                  </a:lnTo>
                  <a:close/>
                </a:path>
              </a:pathLst>
            </a:custGeom>
            <a:solidFill>
              <a:srgbClr val="25221E"/>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58" name="Freeform 34"/>
            <p:cNvSpPr>
              <a:spLocks/>
            </p:cNvSpPr>
            <p:nvPr/>
          </p:nvSpPr>
          <p:spPr bwMode="auto">
            <a:xfrm>
              <a:off x="409" y="701"/>
              <a:ext cx="132" cy="155"/>
            </a:xfrm>
            <a:custGeom>
              <a:avLst/>
              <a:gdLst/>
              <a:ahLst/>
              <a:cxnLst>
                <a:cxn ang="0">
                  <a:pos x="0" y="155"/>
                </a:cxn>
                <a:cxn ang="0">
                  <a:pos x="0" y="155"/>
                </a:cxn>
                <a:cxn ang="0">
                  <a:pos x="8" y="153"/>
                </a:cxn>
                <a:cxn ang="0">
                  <a:pos x="18" y="146"/>
                </a:cxn>
                <a:cxn ang="0">
                  <a:pos x="31" y="131"/>
                </a:cxn>
                <a:cxn ang="0">
                  <a:pos x="49" y="113"/>
                </a:cxn>
                <a:cxn ang="0">
                  <a:pos x="67" y="90"/>
                </a:cxn>
                <a:cxn ang="0">
                  <a:pos x="88" y="65"/>
                </a:cxn>
                <a:cxn ang="0">
                  <a:pos x="111" y="34"/>
                </a:cxn>
                <a:cxn ang="0">
                  <a:pos x="131" y="3"/>
                </a:cxn>
                <a:cxn ang="0">
                  <a:pos x="126" y="0"/>
                </a:cxn>
                <a:cxn ang="0">
                  <a:pos x="105" y="30"/>
                </a:cxn>
                <a:cxn ang="0">
                  <a:pos x="83" y="59"/>
                </a:cxn>
                <a:cxn ang="0">
                  <a:pos x="64" y="86"/>
                </a:cxn>
                <a:cxn ang="0">
                  <a:pos x="44" y="108"/>
                </a:cxn>
                <a:cxn ang="0">
                  <a:pos x="26" y="126"/>
                </a:cxn>
                <a:cxn ang="0">
                  <a:pos x="13" y="139"/>
                </a:cxn>
                <a:cxn ang="0">
                  <a:pos x="5" y="148"/>
                </a:cxn>
                <a:cxn ang="0">
                  <a:pos x="5" y="149"/>
                </a:cxn>
                <a:cxn ang="0">
                  <a:pos x="5" y="149"/>
                </a:cxn>
                <a:cxn ang="0">
                  <a:pos x="0" y="155"/>
                </a:cxn>
              </a:cxnLst>
              <a:rect l="0" t="0" r="r" b="b"/>
              <a:pathLst>
                <a:path w="131" h="155">
                  <a:moveTo>
                    <a:pt x="0" y="155"/>
                  </a:moveTo>
                  <a:lnTo>
                    <a:pt x="0" y="155"/>
                  </a:lnTo>
                  <a:lnTo>
                    <a:pt x="8" y="153"/>
                  </a:lnTo>
                  <a:lnTo>
                    <a:pt x="18" y="146"/>
                  </a:lnTo>
                  <a:lnTo>
                    <a:pt x="31" y="131"/>
                  </a:lnTo>
                  <a:lnTo>
                    <a:pt x="49" y="113"/>
                  </a:lnTo>
                  <a:lnTo>
                    <a:pt x="67" y="90"/>
                  </a:lnTo>
                  <a:lnTo>
                    <a:pt x="88" y="65"/>
                  </a:lnTo>
                  <a:lnTo>
                    <a:pt x="111" y="34"/>
                  </a:lnTo>
                  <a:lnTo>
                    <a:pt x="131" y="3"/>
                  </a:lnTo>
                  <a:lnTo>
                    <a:pt x="126" y="0"/>
                  </a:lnTo>
                  <a:lnTo>
                    <a:pt x="105" y="30"/>
                  </a:lnTo>
                  <a:lnTo>
                    <a:pt x="83" y="59"/>
                  </a:lnTo>
                  <a:lnTo>
                    <a:pt x="64" y="86"/>
                  </a:lnTo>
                  <a:lnTo>
                    <a:pt x="44" y="108"/>
                  </a:lnTo>
                  <a:lnTo>
                    <a:pt x="26" y="126"/>
                  </a:lnTo>
                  <a:lnTo>
                    <a:pt x="13" y="139"/>
                  </a:lnTo>
                  <a:lnTo>
                    <a:pt x="5" y="148"/>
                  </a:lnTo>
                  <a:lnTo>
                    <a:pt x="5" y="149"/>
                  </a:lnTo>
                  <a:lnTo>
                    <a:pt x="5" y="149"/>
                  </a:lnTo>
                  <a:lnTo>
                    <a:pt x="0" y="155"/>
                  </a:lnTo>
                  <a:close/>
                </a:path>
              </a:pathLst>
            </a:custGeom>
            <a:solidFill>
              <a:srgbClr val="25221E"/>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59" name="Freeform 35"/>
            <p:cNvSpPr>
              <a:spLocks/>
            </p:cNvSpPr>
            <p:nvPr/>
          </p:nvSpPr>
          <p:spPr bwMode="auto">
            <a:xfrm>
              <a:off x="369" y="817"/>
              <a:ext cx="45" cy="40"/>
            </a:xfrm>
            <a:custGeom>
              <a:avLst/>
              <a:gdLst/>
              <a:ahLst/>
              <a:cxnLst>
                <a:cxn ang="0">
                  <a:pos x="0" y="4"/>
                </a:cxn>
                <a:cxn ang="0">
                  <a:pos x="0" y="4"/>
                </a:cxn>
                <a:cxn ang="0">
                  <a:pos x="9" y="15"/>
                </a:cxn>
                <a:cxn ang="0">
                  <a:pos x="23" y="24"/>
                </a:cxn>
                <a:cxn ang="0">
                  <a:pos x="34" y="34"/>
                </a:cxn>
                <a:cxn ang="0">
                  <a:pos x="41" y="40"/>
                </a:cxn>
                <a:cxn ang="0">
                  <a:pos x="46" y="34"/>
                </a:cxn>
                <a:cxn ang="0">
                  <a:pos x="37" y="29"/>
                </a:cxn>
                <a:cxn ang="0">
                  <a:pos x="26" y="20"/>
                </a:cxn>
                <a:cxn ang="0">
                  <a:pos x="13" y="9"/>
                </a:cxn>
                <a:cxn ang="0">
                  <a:pos x="3" y="0"/>
                </a:cxn>
                <a:cxn ang="0">
                  <a:pos x="3" y="0"/>
                </a:cxn>
                <a:cxn ang="0">
                  <a:pos x="0" y="4"/>
                </a:cxn>
              </a:cxnLst>
              <a:rect l="0" t="0" r="r" b="b"/>
              <a:pathLst>
                <a:path w="46" h="40">
                  <a:moveTo>
                    <a:pt x="0" y="4"/>
                  </a:moveTo>
                  <a:lnTo>
                    <a:pt x="0" y="4"/>
                  </a:lnTo>
                  <a:lnTo>
                    <a:pt x="9" y="15"/>
                  </a:lnTo>
                  <a:lnTo>
                    <a:pt x="23" y="24"/>
                  </a:lnTo>
                  <a:lnTo>
                    <a:pt x="34" y="34"/>
                  </a:lnTo>
                  <a:lnTo>
                    <a:pt x="41" y="40"/>
                  </a:lnTo>
                  <a:lnTo>
                    <a:pt x="46" y="34"/>
                  </a:lnTo>
                  <a:lnTo>
                    <a:pt x="37" y="29"/>
                  </a:lnTo>
                  <a:lnTo>
                    <a:pt x="26" y="20"/>
                  </a:lnTo>
                  <a:lnTo>
                    <a:pt x="13" y="9"/>
                  </a:lnTo>
                  <a:lnTo>
                    <a:pt x="3" y="0"/>
                  </a:lnTo>
                  <a:lnTo>
                    <a:pt x="3" y="0"/>
                  </a:lnTo>
                  <a:lnTo>
                    <a:pt x="0" y="4"/>
                  </a:lnTo>
                  <a:close/>
                </a:path>
              </a:pathLst>
            </a:custGeom>
            <a:solidFill>
              <a:srgbClr val="25221E"/>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60" name="Freeform 36"/>
            <p:cNvSpPr>
              <a:spLocks/>
            </p:cNvSpPr>
            <p:nvPr/>
          </p:nvSpPr>
          <p:spPr bwMode="auto">
            <a:xfrm>
              <a:off x="290" y="713"/>
              <a:ext cx="81" cy="108"/>
            </a:xfrm>
            <a:custGeom>
              <a:avLst/>
              <a:gdLst/>
              <a:ahLst/>
              <a:cxnLst>
                <a:cxn ang="0">
                  <a:pos x="0" y="1"/>
                </a:cxn>
                <a:cxn ang="0">
                  <a:pos x="0" y="1"/>
                </a:cxn>
                <a:cxn ang="0">
                  <a:pos x="28" y="46"/>
                </a:cxn>
                <a:cxn ang="0">
                  <a:pos x="52" y="77"/>
                </a:cxn>
                <a:cxn ang="0">
                  <a:pos x="67" y="97"/>
                </a:cxn>
                <a:cxn ang="0">
                  <a:pos x="79" y="108"/>
                </a:cxn>
                <a:cxn ang="0">
                  <a:pos x="82" y="104"/>
                </a:cxn>
                <a:cxn ang="0">
                  <a:pos x="72" y="92"/>
                </a:cxn>
                <a:cxn ang="0">
                  <a:pos x="56" y="74"/>
                </a:cxn>
                <a:cxn ang="0">
                  <a:pos x="34" y="43"/>
                </a:cxn>
                <a:cxn ang="0">
                  <a:pos x="5" y="0"/>
                </a:cxn>
                <a:cxn ang="0">
                  <a:pos x="5" y="0"/>
                </a:cxn>
                <a:cxn ang="0">
                  <a:pos x="0" y="1"/>
                </a:cxn>
              </a:cxnLst>
              <a:rect l="0" t="0" r="r" b="b"/>
              <a:pathLst>
                <a:path w="82" h="108">
                  <a:moveTo>
                    <a:pt x="0" y="1"/>
                  </a:moveTo>
                  <a:lnTo>
                    <a:pt x="0" y="1"/>
                  </a:lnTo>
                  <a:lnTo>
                    <a:pt x="28" y="46"/>
                  </a:lnTo>
                  <a:lnTo>
                    <a:pt x="52" y="77"/>
                  </a:lnTo>
                  <a:lnTo>
                    <a:pt x="67" y="97"/>
                  </a:lnTo>
                  <a:lnTo>
                    <a:pt x="79" y="108"/>
                  </a:lnTo>
                  <a:lnTo>
                    <a:pt x="82" y="104"/>
                  </a:lnTo>
                  <a:lnTo>
                    <a:pt x="72" y="92"/>
                  </a:lnTo>
                  <a:lnTo>
                    <a:pt x="56" y="74"/>
                  </a:lnTo>
                  <a:lnTo>
                    <a:pt x="34" y="43"/>
                  </a:lnTo>
                  <a:lnTo>
                    <a:pt x="5" y="0"/>
                  </a:lnTo>
                  <a:lnTo>
                    <a:pt x="5" y="0"/>
                  </a:lnTo>
                  <a:lnTo>
                    <a:pt x="0" y="1"/>
                  </a:lnTo>
                  <a:close/>
                </a:path>
              </a:pathLst>
            </a:custGeom>
            <a:solidFill>
              <a:srgbClr val="25221E"/>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61" name="Freeform 37"/>
            <p:cNvSpPr>
              <a:spLocks/>
            </p:cNvSpPr>
            <p:nvPr/>
          </p:nvSpPr>
          <p:spPr bwMode="auto">
            <a:xfrm>
              <a:off x="203" y="528"/>
              <a:ext cx="92" cy="187"/>
            </a:xfrm>
            <a:custGeom>
              <a:avLst/>
              <a:gdLst/>
              <a:ahLst/>
              <a:cxnLst>
                <a:cxn ang="0">
                  <a:pos x="0" y="2"/>
                </a:cxn>
                <a:cxn ang="0">
                  <a:pos x="0" y="2"/>
                </a:cxn>
                <a:cxn ang="0">
                  <a:pos x="7" y="22"/>
                </a:cxn>
                <a:cxn ang="0">
                  <a:pos x="13" y="42"/>
                </a:cxn>
                <a:cxn ang="0">
                  <a:pos x="23" y="64"/>
                </a:cxn>
                <a:cxn ang="0">
                  <a:pos x="33" y="85"/>
                </a:cxn>
                <a:cxn ang="0">
                  <a:pos x="44" y="111"/>
                </a:cxn>
                <a:cxn ang="0">
                  <a:pos x="57" y="136"/>
                </a:cxn>
                <a:cxn ang="0">
                  <a:pos x="71" y="161"/>
                </a:cxn>
                <a:cxn ang="0">
                  <a:pos x="87" y="186"/>
                </a:cxn>
                <a:cxn ang="0">
                  <a:pos x="92" y="185"/>
                </a:cxn>
                <a:cxn ang="0">
                  <a:pos x="77" y="157"/>
                </a:cxn>
                <a:cxn ang="0">
                  <a:pos x="62" y="132"/>
                </a:cxn>
                <a:cxn ang="0">
                  <a:pos x="51" y="107"/>
                </a:cxn>
                <a:cxn ang="0">
                  <a:pos x="38" y="83"/>
                </a:cxn>
                <a:cxn ang="0">
                  <a:pos x="28" y="60"/>
                </a:cxn>
                <a:cxn ang="0">
                  <a:pos x="20" y="38"/>
                </a:cxn>
                <a:cxn ang="0">
                  <a:pos x="12" y="18"/>
                </a:cxn>
                <a:cxn ang="0">
                  <a:pos x="7" y="0"/>
                </a:cxn>
                <a:cxn ang="0">
                  <a:pos x="7" y="0"/>
                </a:cxn>
                <a:cxn ang="0">
                  <a:pos x="0" y="2"/>
                </a:cxn>
              </a:cxnLst>
              <a:rect l="0" t="0" r="r" b="b"/>
              <a:pathLst>
                <a:path w="92" h="186">
                  <a:moveTo>
                    <a:pt x="0" y="2"/>
                  </a:moveTo>
                  <a:lnTo>
                    <a:pt x="0" y="2"/>
                  </a:lnTo>
                  <a:lnTo>
                    <a:pt x="7" y="22"/>
                  </a:lnTo>
                  <a:lnTo>
                    <a:pt x="13" y="42"/>
                  </a:lnTo>
                  <a:lnTo>
                    <a:pt x="23" y="64"/>
                  </a:lnTo>
                  <a:lnTo>
                    <a:pt x="33" y="85"/>
                  </a:lnTo>
                  <a:lnTo>
                    <a:pt x="44" y="111"/>
                  </a:lnTo>
                  <a:lnTo>
                    <a:pt x="57" y="136"/>
                  </a:lnTo>
                  <a:lnTo>
                    <a:pt x="71" y="161"/>
                  </a:lnTo>
                  <a:lnTo>
                    <a:pt x="87" y="186"/>
                  </a:lnTo>
                  <a:lnTo>
                    <a:pt x="92" y="185"/>
                  </a:lnTo>
                  <a:lnTo>
                    <a:pt x="77" y="157"/>
                  </a:lnTo>
                  <a:lnTo>
                    <a:pt x="62" y="132"/>
                  </a:lnTo>
                  <a:lnTo>
                    <a:pt x="51" y="107"/>
                  </a:lnTo>
                  <a:lnTo>
                    <a:pt x="38" y="83"/>
                  </a:lnTo>
                  <a:lnTo>
                    <a:pt x="28" y="60"/>
                  </a:lnTo>
                  <a:lnTo>
                    <a:pt x="20" y="38"/>
                  </a:lnTo>
                  <a:lnTo>
                    <a:pt x="12" y="18"/>
                  </a:lnTo>
                  <a:lnTo>
                    <a:pt x="7" y="0"/>
                  </a:lnTo>
                  <a:lnTo>
                    <a:pt x="7" y="0"/>
                  </a:lnTo>
                  <a:lnTo>
                    <a:pt x="0" y="2"/>
                  </a:lnTo>
                  <a:close/>
                </a:path>
              </a:pathLst>
            </a:custGeom>
            <a:solidFill>
              <a:srgbClr val="25221E"/>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62" name="Freeform 38"/>
            <p:cNvSpPr>
              <a:spLocks/>
            </p:cNvSpPr>
            <p:nvPr/>
          </p:nvSpPr>
          <p:spPr bwMode="auto">
            <a:xfrm>
              <a:off x="160" y="358"/>
              <a:ext cx="50" cy="172"/>
            </a:xfrm>
            <a:custGeom>
              <a:avLst/>
              <a:gdLst/>
              <a:ahLst/>
              <a:cxnLst>
                <a:cxn ang="0">
                  <a:pos x="0" y="0"/>
                </a:cxn>
                <a:cxn ang="0">
                  <a:pos x="0" y="0"/>
                </a:cxn>
                <a:cxn ang="0">
                  <a:pos x="10" y="49"/>
                </a:cxn>
                <a:cxn ang="0">
                  <a:pos x="22" y="94"/>
                </a:cxn>
                <a:cxn ang="0">
                  <a:pos x="33" y="137"/>
                </a:cxn>
                <a:cxn ang="0">
                  <a:pos x="43" y="173"/>
                </a:cxn>
                <a:cxn ang="0">
                  <a:pos x="50" y="171"/>
                </a:cxn>
                <a:cxn ang="0">
                  <a:pos x="38" y="135"/>
                </a:cxn>
                <a:cxn ang="0">
                  <a:pos x="27" y="92"/>
                </a:cxn>
                <a:cxn ang="0">
                  <a:pos x="15" y="47"/>
                </a:cxn>
                <a:cxn ang="0">
                  <a:pos x="7" y="0"/>
                </a:cxn>
                <a:cxn ang="0">
                  <a:pos x="7" y="0"/>
                </a:cxn>
                <a:cxn ang="0">
                  <a:pos x="0" y="0"/>
                </a:cxn>
              </a:cxnLst>
              <a:rect l="0" t="0" r="r" b="b"/>
              <a:pathLst>
                <a:path w="50" h="173">
                  <a:moveTo>
                    <a:pt x="0" y="0"/>
                  </a:moveTo>
                  <a:lnTo>
                    <a:pt x="0" y="0"/>
                  </a:lnTo>
                  <a:lnTo>
                    <a:pt x="10" y="49"/>
                  </a:lnTo>
                  <a:lnTo>
                    <a:pt x="22" y="94"/>
                  </a:lnTo>
                  <a:lnTo>
                    <a:pt x="33" y="137"/>
                  </a:lnTo>
                  <a:lnTo>
                    <a:pt x="43" y="173"/>
                  </a:lnTo>
                  <a:lnTo>
                    <a:pt x="50" y="171"/>
                  </a:lnTo>
                  <a:lnTo>
                    <a:pt x="38" y="135"/>
                  </a:lnTo>
                  <a:lnTo>
                    <a:pt x="27" y="92"/>
                  </a:lnTo>
                  <a:lnTo>
                    <a:pt x="15" y="47"/>
                  </a:lnTo>
                  <a:lnTo>
                    <a:pt x="7" y="0"/>
                  </a:lnTo>
                  <a:lnTo>
                    <a:pt x="7" y="0"/>
                  </a:lnTo>
                  <a:lnTo>
                    <a:pt x="0" y="0"/>
                  </a:lnTo>
                  <a:close/>
                </a:path>
              </a:pathLst>
            </a:custGeom>
            <a:solidFill>
              <a:srgbClr val="25221E"/>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63" name="Freeform 39"/>
            <p:cNvSpPr>
              <a:spLocks/>
            </p:cNvSpPr>
            <p:nvPr/>
          </p:nvSpPr>
          <p:spPr bwMode="auto">
            <a:xfrm>
              <a:off x="148" y="197"/>
              <a:ext cx="19" cy="161"/>
            </a:xfrm>
            <a:custGeom>
              <a:avLst/>
              <a:gdLst/>
              <a:ahLst/>
              <a:cxnLst>
                <a:cxn ang="0">
                  <a:pos x="2" y="0"/>
                </a:cxn>
                <a:cxn ang="0">
                  <a:pos x="0" y="2"/>
                </a:cxn>
                <a:cxn ang="0">
                  <a:pos x="0" y="22"/>
                </a:cxn>
                <a:cxn ang="0">
                  <a:pos x="2" y="62"/>
                </a:cxn>
                <a:cxn ang="0">
                  <a:pos x="7" y="110"/>
                </a:cxn>
                <a:cxn ang="0">
                  <a:pos x="13" y="161"/>
                </a:cxn>
                <a:cxn ang="0">
                  <a:pos x="20" y="161"/>
                </a:cxn>
                <a:cxn ang="0">
                  <a:pos x="13" y="110"/>
                </a:cxn>
                <a:cxn ang="0">
                  <a:pos x="8" y="62"/>
                </a:cxn>
                <a:cxn ang="0">
                  <a:pos x="7" y="22"/>
                </a:cxn>
                <a:cxn ang="0">
                  <a:pos x="5" y="2"/>
                </a:cxn>
                <a:cxn ang="0">
                  <a:pos x="2" y="8"/>
                </a:cxn>
                <a:cxn ang="0">
                  <a:pos x="2" y="0"/>
                </a:cxn>
                <a:cxn ang="0">
                  <a:pos x="0" y="0"/>
                </a:cxn>
                <a:cxn ang="0">
                  <a:pos x="0" y="2"/>
                </a:cxn>
                <a:cxn ang="0">
                  <a:pos x="2" y="0"/>
                </a:cxn>
              </a:cxnLst>
              <a:rect l="0" t="0" r="r" b="b"/>
              <a:pathLst>
                <a:path w="20" h="161">
                  <a:moveTo>
                    <a:pt x="2" y="0"/>
                  </a:moveTo>
                  <a:lnTo>
                    <a:pt x="0" y="2"/>
                  </a:lnTo>
                  <a:lnTo>
                    <a:pt x="0" y="22"/>
                  </a:lnTo>
                  <a:lnTo>
                    <a:pt x="2" y="62"/>
                  </a:lnTo>
                  <a:lnTo>
                    <a:pt x="7" y="110"/>
                  </a:lnTo>
                  <a:lnTo>
                    <a:pt x="13" y="161"/>
                  </a:lnTo>
                  <a:lnTo>
                    <a:pt x="20" y="161"/>
                  </a:lnTo>
                  <a:lnTo>
                    <a:pt x="13" y="110"/>
                  </a:lnTo>
                  <a:lnTo>
                    <a:pt x="8" y="62"/>
                  </a:lnTo>
                  <a:lnTo>
                    <a:pt x="7" y="22"/>
                  </a:lnTo>
                  <a:lnTo>
                    <a:pt x="5" y="2"/>
                  </a:lnTo>
                  <a:lnTo>
                    <a:pt x="2" y="8"/>
                  </a:lnTo>
                  <a:lnTo>
                    <a:pt x="2" y="0"/>
                  </a:lnTo>
                  <a:lnTo>
                    <a:pt x="0" y="0"/>
                  </a:lnTo>
                  <a:lnTo>
                    <a:pt x="0" y="2"/>
                  </a:lnTo>
                  <a:lnTo>
                    <a:pt x="2" y="0"/>
                  </a:lnTo>
                  <a:close/>
                </a:path>
              </a:pathLst>
            </a:custGeom>
            <a:solidFill>
              <a:srgbClr val="25221E"/>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64" name="Rectangle 40"/>
            <p:cNvSpPr>
              <a:spLocks noChangeArrowheads="1"/>
            </p:cNvSpPr>
            <p:nvPr/>
          </p:nvSpPr>
          <p:spPr bwMode="auto">
            <a:xfrm>
              <a:off x="369" y="439"/>
              <a:ext cx="73" cy="85"/>
            </a:xfrm>
            <a:prstGeom prst="rect">
              <a:avLst/>
            </a:prstGeom>
            <a:solidFill>
              <a:srgbClr val="EB3D00"/>
            </a:solidFill>
            <a:ln w="9525">
              <a:noFill/>
              <a:miter lim="800000"/>
              <a:headEnd/>
              <a:tailEnd/>
            </a:ln>
          </p:spPr>
          <p:txBody>
            <a:bodyPr/>
            <a:lstStyle/>
            <a:p>
              <a:pPr>
                <a:buClr>
                  <a:srgbClr val="000000"/>
                </a:buClr>
                <a:buSzPct val="125000"/>
                <a:buFontTx/>
                <a:buChar char="•"/>
                <a:defRPr/>
              </a:pPr>
              <a:endParaRPr lang="en-US">
                <a:solidFill>
                  <a:srgbClr val="000000"/>
                </a:solidFill>
              </a:endParaRPr>
            </a:p>
          </p:txBody>
        </p:sp>
        <p:sp>
          <p:nvSpPr>
            <p:cNvPr id="1065" name="Freeform 41"/>
            <p:cNvSpPr>
              <a:spLocks/>
            </p:cNvSpPr>
            <p:nvPr/>
          </p:nvSpPr>
          <p:spPr bwMode="auto">
            <a:xfrm>
              <a:off x="227" y="250"/>
              <a:ext cx="353" cy="455"/>
            </a:xfrm>
            <a:custGeom>
              <a:avLst/>
              <a:gdLst/>
              <a:ahLst/>
              <a:cxnLst>
                <a:cxn ang="0">
                  <a:pos x="241" y="1"/>
                </a:cxn>
                <a:cxn ang="0">
                  <a:pos x="229" y="14"/>
                </a:cxn>
                <a:cxn ang="0">
                  <a:pos x="216" y="41"/>
                </a:cxn>
                <a:cxn ang="0">
                  <a:pos x="205" y="90"/>
                </a:cxn>
                <a:cxn ang="0">
                  <a:pos x="198" y="149"/>
                </a:cxn>
                <a:cxn ang="0">
                  <a:pos x="195" y="193"/>
                </a:cxn>
                <a:cxn ang="0">
                  <a:pos x="198" y="211"/>
                </a:cxn>
                <a:cxn ang="0">
                  <a:pos x="205" y="211"/>
                </a:cxn>
                <a:cxn ang="0">
                  <a:pos x="221" y="211"/>
                </a:cxn>
                <a:cxn ang="0">
                  <a:pos x="249" y="211"/>
                </a:cxn>
                <a:cxn ang="0">
                  <a:pos x="287" y="205"/>
                </a:cxn>
                <a:cxn ang="0">
                  <a:pos x="319" y="196"/>
                </a:cxn>
                <a:cxn ang="0">
                  <a:pos x="336" y="186"/>
                </a:cxn>
                <a:cxn ang="0">
                  <a:pos x="352" y="166"/>
                </a:cxn>
                <a:cxn ang="0">
                  <a:pos x="341" y="281"/>
                </a:cxn>
                <a:cxn ang="0">
                  <a:pos x="319" y="270"/>
                </a:cxn>
                <a:cxn ang="0">
                  <a:pos x="291" y="261"/>
                </a:cxn>
                <a:cxn ang="0">
                  <a:pos x="262" y="256"/>
                </a:cxn>
                <a:cxn ang="0">
                  <a:pos x="237" y="252"/>
                </a:cxn>
                <a:cxn ang="0">
                  <a:pos x="210" y="251"/>
                </a:cxn>
                <a:cxn ang="0">
                  <a:pos x="205" y="251"/>
                </a:cxn>
                <a:cxn ang="0">
                  <a:pos x="195" y="252"/>
                </a:cxn>
                <a:cxn ang="0">
                  <a:pos x="195" y="270"/>
                </a:cxn>
                <a:cxn ang="0">
                  <a:pos x="195" y="290"/>
                </a:cxn>
                <a:cxn ang="0">
                  <a:pos x="200" y="352"/>
                </a:cxn>
                <a:cxn ang="0">
                  <a:pos x="210" y="409"/>
                </a:cxn>
                <a:cxn ang="0">
                  <a:pos x="218" y="433"/>
                </a:cxn>
                <a:cxn ang="0">
                  <a:pos x="234" y="454"/>
                </a:cxn>
                <a:cxn ang="0">
                  <a:pos x="116" y="454"/>
                </a:cxn>
                <a:cxn ang="0">
                  <a:pos x="124" y="440"/>
                </a:cxn>
                <a:cxn ang="0">
                  <a:pos x="139" y="408"/>
                </a:cxn>
                <a:cxn ang="0">
                  <a:pos x="144" y="393"/>
                </a:cxn>
                <a:cxn ang="0">
                  <a:pos x="149" y="379"/>
                </a:cxn>
                <a:cxn ang="0">
                  <a:pos x="152" y="353"/>
                </a:cxn>
                <a:cxn ang="0">
                  <a:pos x="159" y="312"/>
                </a:cxn>
                <a:cxn ang="0">
                  <a:pos x="160" y="270"/>
                </a:cxn>
                <a:cxn ang="0">
                  <a:pos x="159" y="254"/>
                </a:cxn>
                <a:cxn ang="0">
                  <a:pos x="154" y="252"/>
                </a:cxn>
                <a:cxn ang="0">
                  <a:pos x="149" y="252"/>
                </a:cxn>
                <a:cxn ang="0">
                  <a:pos x="134" y="251"/>
                </a:cxn>
                <a:cxn ang="0">
                  <a:pos x="105" y="252"/>
                </a:cxn>
                <a:cxn ang="0">
                  <a:pos x="75" y="256"/>
                </a:cxn>
                <a:cxn ang="0">
                  <a:pos x="44" y="265"/>
                </a:cxn>
                <a:cxn ang="0">
                  <a:pos x="19" y="276"/>
                </a:cxn>
                <a:cxn ang="0">
                  <a:pos x="1" y="285"/>
                </a:cxn>
                <a:cxn ang="0">
                  <a:pos x="0" y="168"/>
                </a:cxn>
                <a:cxn ang="0">
                  <a:pos x="18" y="180"/>
                </a:cxn>
                <a:cxn ang="0">
                  <a:pos x="54" y="198"/>
                </a:cxn>
                <a:cxn ang="0">
                  <a:pos x="72" y="205"/>
                </a:cxn>
                <a:cxn ang="0">
                  <a:pos x="109" y="209"/>
                </a:cxn>
                <a:cxn ang="0">
                  <a:pos x="141" y="211"/>
                </a:cxn>
                <a:cxn ang="0">
                  <a:pos x="160" y="202"/>
                </a:cxn>
                <a:cxn ang="0">
                  <a:pos x="164" y="213"/>
                </a:cxn>
                <a:cxn ang="0">
                  <a:pos x="160" y="214"/>
                </a:cxn>
                <a:cxn ang="0">
                  <a:pos x="160" y="195"/>
                </a:cxn>
                <a:cxn ang="0">
                  <a:pos x="162" y="177"/>
                </a:cxn>
                <a:cxn ang="0">
                  <a:pos x="160" y="157"/>
                </a:cxn>
                <a:cxn ang="0">
                  <a:pos x="155" y="122"/>
                </a:cxn>
                <a:cxn ang="0">
                  <a:pos x="150" y="95"/>
                </a:cxn>
                <a:cxn ang="0">
                  <a:pos x="147" y="68"/>
                </a:cxn>
                <a:cxn ang="0">
                  <a:pos x="141" y="41"/>
                </a:cxn>
                <a:cxn ang="0">
                  <a:pos x="126" y="12"/>
                </a:cxn>
                <a:cxn ang="0">
                  <a:pos x="114" y="0"/>
                </a:cxn>
              </a:cxnLst>
              <a:rect l="0" t="0" r="r" b="b"/>
              <a:pathLst>
                <a:path w="352" h="456">
                  <a:moveTo>
                    <a:pt x="114" y="0"/>
                  </a:moveTo>
                  <a:lnTo>
                    <a:pt x="241" y="1"/>
                  </a:lnTo>
                  <a:lnTo>
                    <a:pt x="241" y="1"/>
                  </a:lnTo>
                  <a:lnTo>
                    <a:pt x="239" y="3"/>
                  </a:lnTo>
                  <a:lnTo>
                    <a:pt x="234" y="7"/>
                  </a:lnTo>
                  <a:lnTo>
                    <a:pt x="229" y="14"/>
                  </a:lnTo>
                  <a:lnTo>
                    <a:pt x="223" y="23"/>
                  </a:lnTo>
                  <a:lnTo>
                    <a:pt x="219" y="30"/>
                  </a:lnTo>
                  <a:lnTo>
                    <a:pt x="216" y="41"/>
                  </a:lnTo>
                  <a:lnTo>
                    <a:pt x="214" y="48"/>
                  </a:lnTo>
                  <a:lnTo>
                    <a:pt x="213" y="56"/>
                  </a:lnTo>
                  <a:lnTo>
                    <a:pt x="205" y="90"/>
                  </a:lnTo>
                  <a:lnTo>
                    <a:pt x="203" y="110"/>
                  </a:lnTo>
                  <a:lnTo>
                    <a:pt x="200" y="130"/>
                  </a:lnTo>
                  <a:lnTo>
                    <a:pt x="198" y="149"/>
                  </a:lnTo>
                  <a:lnTo>
                    <a:pt x="195" y="166"/>
                  </a:lnTo>
                  <a:lnTo>
                    <a:pt x="195" y="180"/>
                  </a:lnTo>
                  <a:lnTo>
                    <a:pt x="195" y="193"/>
                  </a:lnTo>
                  <a:lnTo>
                    <a:pt x="195" y="204"/>
                  </a:lnTo>
                  <a:lnTo>
                    <a:pt x="196" y="207"/>
                  </a:lnTo>
                  <a:lnTo>
                    <a:pt x="198" y="211"/>
                  </a:lnTo>
                  <a:lnTo>
                    <a:pt x="198" y="211"/>
                  </a:lnTo>
                  <a:lnTo>
                    <a:pt x="200" y="211"/>
                  </a:lnTo>
                  <a:lnTo>
                    <a:pt x="205" y="211"/>
                  </a:lnTo>
                  <a:lnTo>
                    <a:pt x="210" y="211"/>
                  </a:lnTo>
                  <a:lnTo>
                    <a:pt x="214" y="211"/>
                  </a:lnTo>
                  <a:lnTo>
                    <a:pt x="221" y="211"/>
                  </a:lnTo>
                  <a:lnTo>
                    <a:pt x="231" y="211"/>
                  </a:lnTo>
                  <a:lnTo>
                    <a:pt x="241" y="211"/>
                  </a:lnTo>
                  <a:lnTo>
                    <a:pt x="249" y="211"/>
                  </a:lnTo>
                  <a:lnTo>
                    <a:pt x="262" y="209"/>
                  </a:lnTo>
                  <a:lnTo>
                    <a:pt x="275" y="207"/>
                  </a:lnTo>
                  <a:lnTo>
                    <a:pt x="287" y="205"/>
                  </a:lnTo>
                  <a:lnTo>
                    <a:pt x="300" y="204"/>
                  </a:lnTo>
                  <a:lnTo>
                    <a:pt x="310" y="200"/>
                  </a:lnTo>
                  <a:lnTo>
                    <a:pt x="319" y="196"/>
                  </a:lnTo>
                  <a:lnTo>
                    <a:pt x="328" y="193"/>
                  </a:lnTo>
                  <a:lnTo>
                    <a:pt x="331" y="189"/>
                  </a:lnTo>
                  <a:lnTo>
                    <a:pt x="336" y="186"/>
                  </a:lnTo>
                  <a:lnTo>
                    <a:pt x="344" y="177"/>
                  </a:lnTo>
                  <a:lnTo>
                    <a:pt x="349" y="168"/>
                  </a:lnTo>
                  <a:lnTo>
                    <a:pt x="352" y="166"/>
                  </a:lnTo>
                  <a:lnTo>
                    <a:pt x="352" y="166"/>
                  </a:lnTo>
                  <a:lnTo>
                    <a:pt x="352" y="285"/>
                  </a:lnTo>
                  <a:lnTo>
                    <a:pt x="341" y="281"/>
                  </a:lnTo>
                  <a:lnTo>
                    <a:pt x="323" y="272"/>
                  </a:lnTo>
                  <a:lnTo>
                    <a:pt x="321" y="272"/>
                  </a:lnTo>
                  <a:lnTo>
                    <a:pt x="319" y="270"/>
                  </a:lnTo>
                  <a:lnTo>
                    <a:pt x="311" y="267"/>
                  </a:lnTo>
                  <a:lnTo>
                    <a:pt x="301" y="265"/>
                  </a:lnTo>
                  <a:lnTo>
                    <a:pt x="291" y="261"/>
                  </a:lnTo>
                  <a:lnTo>
                    <a:pt x="285" y="260"/>
                  </a:lnTo>
                  <a:lnTo>
                    <a:pt x="278" y="258"/>
                  </a:lnTo>
                  <a:lnTo>
                    <a:pt x="262" y="256"/>
                  </a:lnTo>
                  <a:lnTo>
                    <a:pt x="247" y="254"/>
                  </a:lnTo>
                  <a:lnTo>
                    <a:pt x="241" y="252"/>
                  </a:lnTo>
                  <a:lnTo>
                    <a:pt x="237" y="252"/>
                  </a:lnTo>
                  <a:lnTo>
                    <a:pt x="229" y="252"/>
                  </a:lnTo>
                  <a:lnTo>
                    <a:pt x="218" y="252"/>
                  </a:lnTo>
                  <a:lnTo>
                    <a:pt x="210" y="251"/>
                  </a:lnTo>
                  <a:lnTo>
                    <a:pt x="208" y="251"/>
                  </a:lnTo>
                  <a:lnTo>
                    <a:pt x="206" y="251"/>
                  </a:lnTo>
                  <a:lnTo>
                    <a:pt x="205" y="251"/>
                  </a:lnTo>
                  <a:lnTo>
                    <a:pt x="201" y="249"/>
                  </a:lnTo>
                  <a:lnTo>
                    <a:pt x="198" y="251"/>
                  </a:lnTo>
                  <a:lnTo>
                    <a:pt x="195" y="252"/>
                  </a:lnTo>
                  <a:lnTo>
                    <a:pt x="195" y="256"/>
                  </a:lnTo>
                  <a:lnTo>
                    <a:pt x="195" y="260"/>
                  </a:lnTo>
                  <a:lnTo>
                    <a:pt x="195" y="270"/>
                  </a:lnTo>
                  <a:lnTo>
                    <a:pt x="195" y="278"/>
                  </a:lnTo>
                  <a:lnTo>
                    <a:pt x="195" y="285"/>
                  </a:lnTo>
                  <a:lnTo>
                    <a:pt x="195" y="290"/>
                  </a:lnTo>
                  <a:lnTo>
                    <a:pt x="195" y="296"/>
                  </a:lnTo>
                  <a:lnTo>
                    <a:pt x="198" y="323"/>
                  </a:lnTo>
                  <a:lnTo>
                    <a:pt x="200" y="352"/>
                  </a:lnTo>
                  <a:lnTo>
                    <a:pt x="205" y="380"/>
                  </a:lnTo>
                  <a:lnTo>
                    <a:pt x="208" y="406"/>
                  </a:lnTo>
                  <a:lnTo>
                    <a:pt x="210" y="409"/>
                  </a:lnTo>
                  <a:lnTo>
                    <a:pt x="211" y="415"/>
                  </a:lnTo>
                  <a:lnTo>
                    <a:pt x="213" y="424"/>
                  </a:lnTo>
                  <a:lnTo>
                    <a:pt x="218" y="433"/>
                  </a:lnTo>
                  <a:lnTo>
                    <a:pt x="219" y="435"/>
                  </a:lnTo>
                  <a:lnTo>
                    <a:pt x="219" y="436"/>
                  </a:lnTo>
                  <a:lnTo>
                    <a:pt x="234" y="454"/>
                  </a:lnTo>
                  <a:lnTo>
                    <a:pt x="113" y="456"/>
                  </a:lnTo>
                  <a:lnTo>
                    <a:pt x="114" y="456"/>
                  </a:lnTo>
                  <a:lnTo>
                    <a:pt x="116" y="454"/>
                  </a:lnTo>
                  <a:lnTo>
                    <a:pt x="118" y="453"/>
                  </a:lnTo>
                  <a:lnTo>
                    <a:pt x="121" y="447"/>
                  </a:lnTo>
                  <a:lnTo>
                    <a:pt x="124" y="440"/>
                  </a:lnTo>
                  <a:lnTo>
                    <a:pt x="131" y="433"/>
                  </a:lnTo>
                  <a:lnTo>
                    <a:pt x="134" y="422"/>
                  </a:lnTo>
                  <a:lnTo>
                    <a:pt x="139" y="408"/>
                  </a:lnTo>
                  <a:lnTo>
                    <a:pt x="142" y="402"/>
                  </a:lnTo>
                  <a:lnTo>
                    <a:pt x="142" y="399"/>
                  </a:lnTo>
                  <a:lnTo>
                    <a:pt x="144" y="393"/>
                  </a:lnTo>
                  <a:lnTo>
                    <a:pt x="146" y="390"/>
                  </a:lnTo>
                  <a:lnTo>
                    <a:pt x="147" y="384"/>
                  </a:lnTo>
                  <a:lnTo>
                    <a:pt x="149" y="379"/>
                  </a:lnTo>
                  <a:lnTo>
                    <a:pt x="150" y="370"/>
                  </a:lnTo>
                  <a:lnTo>
                    <a:pt x="150" y="361"/>
                  </a:lnTo>
                  <a:lnTo>
                    <a:pt x="152" y="353"/>
                  </a:lnTo>
                  <a:lnTo>
                    <a:pt x="154" y="339"/>
                  </a:lnTo>
                  <a:lnTo>
                    <a:pt x="155" y="326"/>
                  </a:lnTo>
                  <a:lnTo>
                    <a:pt x="159" y="312"/>
                  </a:lnTo>
                  <a:lnTo>
                    <a:pt x="160" y="296"/>
                  </a:lnTo>
                  <a:lnTo>
                    <a:pt x="160" y="281"/>
                  </a:lnTo>
                  <a:lnTo>
                    <a:pt x="160" y="270"/>
                  </a:lnTo>
                  <a:lnTo>
                    <a:pt x="159" y="263"/>
                  </a:lnTo>
                  <a:lnTo>
                    <a:pt x="159" y="256"/>
                  </a:lnTo>
                  <a:lnTo>
                    <a:pt x="159" y="254"/>
                  </a:lnTo>
                  <a:lnTo>
                    <a:pt x="159" y="252"/>
                  </a:lnTo>
                  <a:lnTo>
                    <a:pt x="157" y="252"/>
                  </a:lnTo>
                  <a:lnTo>
                    <a:pt x="154" y="252"/>
                  </a:lnTo>
                  <a:lnTo>
                    <a:pt x="150" y="252"/>
                  </a:lnTo>
                  <a:lnTo>
                    <a:pt x="150" y="252"/>
                  </a:lnTo>
                  <a:lnTo>
                    <a:pt x="149" y="252"/>
                  </a:lnTo>
                  <a:lnTo>
                    <a:pt x="146" y="251"/>
                  </a:lnTo>
                  <a:lnTo>
                    <a:pt x="142" y="251"/>
                  </a:lnTo>
                  <a:lnTo>
                    <a:pt x="134" y="251"/>
                  </a:lnTo>
                  <a:lnTo>
                    <a:pt x="124" y="251"/>
                  </a:lnTo>
                  <a:lnTo>
                    <a:pt x="114" y="251"/>
                  </a:lnTo>
                  <a:lnTo>
                    <a:pt x="105" y="252"/>
                  </a:lnTo>
                  <a:lnTo>
                    <a:pt x="96" y="252"/>
                  </a:lnTo>
                  <a:lnTo>
                    <a:pt x="88" y="254"/>
                  </a:lnTo>
                  <a:lnTo>
                    <a:pt x="75" y="256"/>
                  </a:lnTo>
                  <a:lnTo>
                    <a:pt x="68" y="258"/>
                  </a:lnTo>
                  <a:lnTo>
                    <a:pt x="60" y="260"/>
                  </a:lnTo>
                  <a:lnTo>
                    <a:pt x="44" y="265"/>
                  </a:lnTo>
                  <a:lnTo>
                    <a:pt x="34" y="267"/>
                  </a:lnTo>
                  <a:lnTo>
                    <a:pt x="26" y="272"/>
                  </a:lnTo>
                  <a:lnTo>
                    <a:pt x="19" y="276"/>
                  </a:lnTo>
                  <a:lnTo>
                    <a:pt x="13" y="279"/>
                  </a:lnTo>
                  <a:lnTo>
                    <a:pt x="8" y="283"/>
                  </a:lnTo>
                  <a:lnTo>
                    <a:pt x="1" y="285"/>
                  </a:lnTo>
                  <a:lnTo>
                    <a:pt x="0" y="285"/>
                  </a:lnTo>
                  <a:lnTo>
                    <a:pt x="0" y="166"/>
                  </a:lnTo>
                  <a:lnTo>
                    <a:pt x="0" y="168"/>
                  </a:lnTo>
                  <a:lnTo>
                    <a:pt x="3" y="169"/>
                  </a:lnTo>
                  <a:lnTo>
                    <a:pt x="9" y="175"/>
                  </a:lnTo>
                  <a:lnTo>
                    <a:pt x="18" y="180"/>
                  </a:lnTo>
                  <a:lnTo>
                    <a:pt x="27" y="186"/>
                  </a:lnTo>
                  <a:lnTo>
                    <a:pt x="37" y="191"/>
                  </a:lnTo>
                  <a:lnTo>
                    <a:pt x="54" y="198"/>
                  </a:lnTo>
                  <a:lnTo>
                    <a:pt x="60" y="202"/>
                  </a:lnTo>
                  <a:lnTo>
                    <a:pt x="67" y="204"/>
                  </a:lnTo>
                  <a:lnTo>
                    <a:pt x="72" y="205"/>
                  </a:lnTo>
                  <a:lnTo>
                    <a:pt x="80" y="205"/>
                  </a:lnTo>
                  <a:lnTo>
                    <a:pt x="100" y="209"/>
                  </a:lnTo>
                  <a:lnTo>
                    <a:pt x="109" y="209"/>
                  </a:lnTo>
                  <a:lnTo>
                    <a:pt x="121" y="209"/>
                  </a:lnTo>
                  <a:lnTo>
                    <a:pt x="131" y="211"/>
                  </a:lnTo>
                  <a:lnTo>
                    <a:pt x="141" y="211"/>
                  </a:lnTo>
                  <a:lnTo>
                    <a:pt x="150" y="207"/>
                  </a:lnTo>
                  <a:lnTo>
                    <a:pt x="159" y="204"/>
                  </a:lnTo>
                  <a:lnTo>
                    <a:pt x="160" y="202"/>
                  </a:lnTo>
                  <a:lnTo>
                    <a:pt x="164" y="205"/>
                  </a:lnTo>
                  <a:lnTo>
                    <a:pt x="164" y="207"/>
                  </a:lnTo>
                  <a:lnTo>
                    <a:pt x="164" y="213"/>
                  </a:lnTo>
                  <a:lnTo>
                    <a:pt x="164" y="216"/>
                  </a:lnTo>
                  <a:lnTo>
                    <a:pt x="162" y="216"/>
                  </a:lnTo>
                  <a:lnTo>
                    <a:pt x="160" y="214"/>
                  </a:lnTo>
                  <a:lnTo>
                    <a:pt x="160" y="209"/>
                  </a:lnTo>
                  <a:lnTo>
                    <a:pt x="160" y="205"/>
                  </a:lnTo>
                  <a:lnTo>
                    <a:pt x="160" y="195"/>
                  </a:lnTo>
                  <a:lnTo>
                    <a:pt x="160" y="187"/>
                  </a:lnTo>
                  <a:lnTo>
                    <a:pt x="160" y="182"/>
                  </a:lnTo>
                  <a:lnTo>
                    <a:pt x="162" y="177"/>
                  </a:lnTo>
                  <a:lnTo>
                    <a:pt x="160" y="173"/>
                  </a:lnTo>
                  <a:lnTo>
                    <a:pt x="160" y="166"/>
                  </a:lnTo>
                  <a:lnTo>
                    <a:pt x="160" y="157"/>
                  </a:lnTo>
                  <a:lnTo>
                    <a:pt x="159" y="146"/>
                  </a:lnTo>
                  <a:lnTo>
                    <a:pt x="157" y="133"/>
                  </a:lnTo>
                  <a:lnTo>
                    <a:pt x="155" y="122"/>
                  </a:lnTo>
                  <a:lnTo>
                    <a:pt x="154" y="115"/>
                  </a:lnTo>
                  <a:lnTo>
                    <a:pt x="154" y="108"/>
                  </a:lnTo>
                  <a:lnTo>
                    <a:pt x="150" y="95"/>
                  </a:lnTo>
                  <a:lnTo>
                    <a:pt x="150" y="83"/>
                  </a:lnTo>
                  <a:lnTo>
                    <a:pt x="149" y="75"/>
                  </a:lnTo>
                  <a:lnTo>
                    <a:pt x="147" y="68"/>
                  </a:lnTo>
                  <a:lnTo>
                    <a:pt x="146" y="59"/>
                  </a:lnTo>
                  <a:lnTo>
                    <a:pt x="142" y="48"/>
                  </a:lnTo>
                  <a:lnTo>
                    <a:pt x="141" y="41"/>
                  </a:lnTo>
                  <a:lnTo>
                    <a:pt x="137" y="34"/>
                  </a:lnTo>
                  <a:lnTo>
                    <a:pt x="132" y="25"/>
                  </a:lnTo>
                  <a:lnTo>
                    <a:pt x="126" y="12"/>
                  </a:lnTo>
                  <a:lnTo>
                    <a:pt x="119" y="3"/>
                  </a:lnTo>
                  <a:lnTo>
                    <a:pt x="116" y="1"/>
                  </a:lnTo>
                  <a:lnTo>
                    <a:pt x="114" y="0"/>
                  </a:lnTo>
                  <a:close/>
                </a:path>
              </a:pathLst>
            </a:custGeom>
            <a:solidFill>
              <a:srgbClr val="EB3D00"/>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66" name="Freeform 42"/>
            <p:cNvSpPr>
              <a:spLocks/>
            </p:cNvSpPr>
            <p:nvPr/>
          </p:nvSpPr>
          <p:spPr bwMode="auto">
            <a:xfrm>
              <a:off x="342" y="248"/>
              <a:ext cx="128" cy="4"/>
            </a:xfrm>
            <a:custGeom>
              <a:avLst/>
              <a:gdLst/>
              <a:ahLst/>
              <a:cxnLst>
                <a:cxn ang="0">
                  <a:pos x="128" y="5"/>
                </a:cxn>
                <a:cxn ang="0">
                  <a:pos x="127" y="0"/>
                </a:cxn>
                <a:cxn ang="0">
                  <a:pos x="0" y="0"/>
                </a:cxn>
                <a:cxn ang="0">
                  <a:pos x="0" y="5"/>
                </a:cxn>
                <a:cxn ang="0">
                  <a:pos x="127" y="5"/>
                </a:cxn>
                <a:cxn ang="0">
                  <a:pos x="128" y="5"/>
                </a:cxn>
              </a:cxnLst>
              <a:rect l="0" t="0" r="r" b="b"/>
              <a:pathLst>
                <a:path w="128" h="5">
                  <a:moveTo>
                    <a:pt x="128" y="5"/>
                  </a:moveTo>
                  <a:lnTo>
                    <a:pt x="127" y="0"/>
                  </a:lnTo>
                  <a:lnTo>
                    <a:pt x="0" y="0"/>
                  </a:lnTo>
                  <a:lnTo>
                    <a:pt x="0" y="5"/>
                  </a:lnTo>
                  <a:lnTo>
                    <a:pt x="127" y="5"/>
                  </a:lnTo>
                  <a:lnTo>
                    <a:pt x="128" y="5"/>
                  </a:lnTo>
                  <a:close/>
                </a:path>
              </a:pathLst>
            </a:custGeom>
            <a:solidFill>
              <a:srgbClr val="EB3D00"/>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67" name="Freeform 43"/>
            <p:cNvSpPr>
              <a:spLocks/>
            </p:cNvSpPr>
            <p:nvPr/>
          </p:nvSpPr>
          <p:spPr bwMode="auto">
            <a:xfrm>
              <a:off x="456" y="248"/>
              <a:ext cx="14" cy="19"/>
            </a:xfrm>
            <a:custGeom>
              <a:avLst/>
              <a:gdLst/>
              <a:ahLst/>
              <a:cxnLst>
                <a:cxn ang="0">
                  <a:pos x="3" y="20"/>
                </a:cxn>
                <a:cxn ang="0">
                  <a:pos x="3" y="20"/>
                </a:cxn>
                <a:cxn ang="0">
                  <a:pos x="13" y="7"/>
                </a:cxn>
                <a:cxn ang="0">
                  <a:pos x="14" y="5"/>
                </a:cxn>
                <a:cxn ang="0">
                  <a:pos x="13" y="0"/>
                </a:cxn>
                <a:cxn ang="0">
                  <a:pos x="9" y="3"/>
                </a:cxn>
                <a:cxn ang="0">
                  <a:pos x="0" y="14"/>
                </a:cxn>
                <a:cxn ang="0">
                  <a:pos x="0" y="14"/>
                </a:cxn>
                <a:cxn ang="0">
                  <a:pos x="3" y="20"/>
                </a:cxn>
              </a:cxnLst>
              <a:rect l="0" t="0" r="r" b="b"/>
              <a:pathLst>
                <a:path w="14" h="20">
                  <a:moveTo>
                    <a:pt x="3" y="20"/>
                  </a:moveTo>
                  <a:lnTo>
                    <a:pt x="3" y="20"/>
                  </a:lnTo>
                  <a:lnTo>
                    <a:pt x="13" y="7"/>
                  </a:lnTo>
                  <a:lnTo>
                    <a:pt x="14" y="5"/>
                  </a:lnTo>
                  <a:lnTo>
                    <a:pt x="13" y="0"/>
                  </a:lnTo>
                  <a:lnTo>
                    <a:pt x="9" y="3"/>
                  </a:lnTo>
                  <a:lnTo>
                    <a:pt x="0" y="14"/>
                  </a:lnTo>
                  <a:lnTo>
                    <a:pt x="0" y="14"/>
                  </a:lnTo>
                  <a:lnTo>
                    <a:pt x="3" y="20"/>
                  </a:lnTo>
                  <a:close/>
                </a:path>
              </a:pathLst>
            </a:custGeom>
            <a:solidFill>
              <a:srgbClr val="EB3D00"/>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68" name="Freeform 44"/>
            <p:cNvSpPr>
              <a:spLocks/>
            </p:cNvSpPr>
            <p:nvPr/>
          </p:nvSpPr>
          <p:spPr bwMode="auto">
            <a:xfrm>
              <a:off x="439" y="261"/>
              <a:ext cx="21" cy="45"/>
            </a:xfrm>
            <a:custGeom>
              <a:avLst/>
              <a:gdLst/>
              <a:ahLst/>
              <a:cxnLst>
                <a:cxn ang="0">
                  <a:pos x="3" y="45"/>
                </a:cxn>
                <a:cxn ang="0">
                  <a:pos x="3" y="45"/>
                </a:cxn>
                <a:cxn ang="0">
                  <a:pos x="8" y="29"/>
                </a:cxn>
                <a:cxn ang="0">
                  <a:pos x="10" y="20"/>
                </a:cxn>
                <a:cxn ang="0">
                  <a:pos x="15" y="13"/>
                </a:cxn>
                <a:cxn ang="0">
                  <a:pos x="20" y="6"/>
                </a:cxn>
                <a:cxn ang="0">
                  <a:pos x="17" y="0"/>
                </a:cxn>
                <a:cxn ang="0">
                  <a:pos x="10" y="9"/>
                </a:cxn>
                <a:cxn ang="0">
                  <a:pos x="7" y="17"/>
                </a:cxn>
                <a:cxn ang="0">
                  <a:pos x="3" y="27"/>
                </a:cxn>
                <a:cxn ang="0">
                  <a:pos x="0" y="44"/>
                </a:cxn>
                <a:cxn ang="0">
                  <a:pos x="0" y="44"/>
                </a:cxn>
                <a:cxn ang="0">
                  <a:pos x="3" y="45"/>
                </a:cxn>
              </a:cxnLst>
              <a:rect l="0" t="0" r="r" b="b"/>
              <a:pathLst>
                <a:path w="20" h="45">
                  <a:moveTo>
                    <a:pt x="3" y="45"/>
                  </a:moveTo>
                  <a:lnTo>
                    <a:pt x="3" y="45"/>
                  </a:lnTo>
                  <a:lnTo>
                    <a:pt x="8" y="29"/>
                  </a:lnTo>
                  <a:lnTo>
                    <a:pt x="10" y="20"/>
                  </a:lnTo>
                  <a:lnTo>
                    <a:pt x="15" y="13"/>
                  </a:lnTo>
                  <a:lnTo>
                    <a:pt x="20" y="6"/>
                  </a:lnTo>
                  <a:lnTo>
                    <a:pt x="17" y="0"/>
                  </a:lnTo>
                  <a:lnTo>
                    <a:pt x="10" y="9"/>
                  </a:lnTo>
                  <a:lnTo>
                    <a:pt x="7" y="17"/>
                  </a:lnTo>
                  <a:lnTo>
                    <a:pt x="3" y="27"/>
                  </a:lnTo>
                  <a:lnTo>
                    <a:pt x="0" y="44"/>
                  </a:lnTo>
                  <a:lnTo>
                    <a:pt x="0" y="44"/>
                  </a:lnTo>
                  <a:lnTo>
                    <a:pt x="3" y="45"/>
                  </a:lnTo>
                  <a:close/>
                </a:path>
              </a:pathLst>
            </a:custGeom>
            <a:solidFill>
              <a:srgbClr val="EB3D00"/>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69" name="Freeform 45"/>
            <p:cNvSpPr>
              <a:spLocks/>
            </p:cNvSpPr>
            <p:nvPr/>
          </p:nvSpPr>
          <p:spPr bwMode="auto">
            <a:xfrm>
              <a:off x="427" y="305"/>
              <a:ext cx="16" cy="74"/>
            </a:xfrm>
            <a:custGeom>
              <a:avLst/>
              <a:gdLst/>
              <a:ahLst/>
              <a:cxnLst>
                <a:cxn ang="0">
                  <a:pos x="5" y="74"/>
                </a:cxn>
                <a:cxn ang="0">
                  <a:pos x="5" y="74"/>
                </a:cxn>
                <a:cxn ang="0">
                  <a:pos x="7" y="54"/>
                </a:cxn>
                <a:cxn ang="0">
                  <a:pos x="10" y="36"/>
                </a:cxn>
                <a:cxn ang="0">
                  <a:pos x="13" y="18"/>
                </a:cxn>
                <a:cxn ang="0">
                  <a:pos x="16" y="1"/>
                </a:cxn>
                <a:cxn ang="0">
                  <a:pos x="13" y="0"/>
                </a:cxn>
                <a:cxn ang="0">
                  <a:pos x="8" y="16"/>
                </a:cxn>
                <a:cxn ang="0">
                  <a:pos x="5" y="34"/>
                </a:cxn>
                <a:cxn ang="0">
                  <a:pos x="2" y="52"/>
                </a:cxn>
                <a:cxn ang="0">
                  <a:pos x="0" y="72"/>
                </a:cxn>
                <a:cxn ang="0">
                  <a:pos x="0" y="72"/>
                </a:cxn>
                <a:cxn ang="0">
                  <a:pos x="5" y="74"/>
                </a:cxn>
              </a:cxnLst>
              <a:rect l="0" t="0" r="r" b="b"/>
              <a:pathLst>
                <a:path w="16" h="74">
                  <a:moveTo>
                    <a:pt x="5" y="74"/>
                  </a:moveTo>
                  <a:lnTo>
                    <a:pt x="5" y="74"/>
                  </a:lnTo>
                  <a:lnTo>
                    <a:pt x="7" y="54"/>
                  </a:lnTo>
                  <a:lnTo>
                    <a:pt x="10" y="36"/>
                  </a:lnTo>
                  <a:lnTo>
                    <a:pt x="13" y="18"/>
                  </a:lnTo>
                  <a:lnTo>
                    <a:pt x="16" y="1"/>
                  </a:lnTo>
                  <a:lnTo>
                    <a:pt x="13" y="0"/>
                  </a:lnTo>
                  <a:lnTo>
                    <a:pt x="8" y="16"/>
                  </a:lnTo>
                  <a:lnTo>
                    <a:pt x="5" y="34"/>
                  </a:lnTo>
                  <a:lnTo>
                    <a:pt x="2" y="52"/>
                  </a:lnTo>
                  <a:lnTo>
                    <a:pt x="0" y="72"/>
                  </a:lnTo>
                  <a:lnTo>
                    <a:pt x="0" y="72"/>
                  </a:lnTo>
                  <a:lnTo>
                    <a:pt x="5" y="74"/>
                  </a:lnTo>
                  <a:close/>
                </a:path>
              </a:pathLst>
            </a:custGeom>
            <a:solidFill>
              <a:srgbClr val="EB3D00"/>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70" name="Freeform 46"/>
            <p:cNvSpPr>
              <a:spLocks/>
            </p:cNvSpPr>
            <p:nvPr/>
          </p:nvSpPr>
          <p:spPr bwMode="auto">
            <a:xfrm>
              <a:off x="420" y="376"/>
              <a:ext cx="12" cy="66"/>
            </a:xfrm>
            <a:custGeom>
              <a:avLst/>
              <a:gdLst/>
              <a:ahLst/>
              <a:cxnLst>
                <a:cxn ang="0">
                  <a:pos x="5" y="65"/>
                </a:cxn>
                <a:cxn ang="0">
                  <a:pos x="5" y="65"/>
                </a:cxn>
                <a:cxn ang="0">
                  <a:pos x="5" y="52"/>
                </a:cxn>
                <a:cxn ang="0">
                  <a:pos x="7" y="38"/>
                </a:cxn>
                <a:cxn ang="0">
                  <a:pos x="10" y="21"/>
                </a:cxn>
                <a:cxn ang="0">
                  <a:pos x="12" y="2"/>
                </a:cxn>
                <a:cxn ang="0">
                  <a:pos x="7" y="0"/>
                </a:cxn>
                <a:cxn ang="0">
                  <a:pos x="4" y="20"/>
                </a:cxn>
                <a:cxn ang="0">
                  <a:pos x="4" y="38"/>
                </a:cxn>
                <a:cxn ang="0">
                  <a:pos x="2" y="50"/>
                </a:cxn>
                <a:cxn ang="0">
                  <a:pos x="0" y="65"/>
                </a:cxn>
                <a:cxn ang="0">
                  <a:pos x="0" y="65"/>
                </a:cxn>
                <a:cxn ang="0">
                  <a:pos x="5" y="65"/>
                </a:cxn>
              </a:cxnLst>
              <a:rect l="0" t="0" r="r" b="b"/>
              <a:pathLst>
                <a:path w="12" h="65">
                  <a:moveTo>
                    <a:pt x="5" y="65"/>
                  </a:moveTo>
                  <a:lnTo>
                    <a:pt x="5" y="65"/>
                  </a:lnTo>
                  <a:lnTo>
                    <a:pt x="5" y="52"/>
                  </a:lnTo>
                  <a:lnTo>
                    <a:pt x="7" y="38"/>
                  </a:lnTo>
                  <a:lnTo>
                    <a:pt x="10" y="21"/>
                  </a:lnTo>
                  <a:lnTo>
                    <a:pt x="12" y="2"/>
                  </a:lnTo>
                  <a:lnTo>
                    <a:pt x="7" y="0"/>
                  </a:lnTo>
                  <a:lnTo>
                    <a:pt x="4" y="20"/>
                  </a:lnTo>
                  <a:lnTo>
                    <a:pt x="4" y="38"/>
                  </a:lnTo>
                  <a:lnTo>
                    <a:pt x="2" y="50"/>
                  </a:lnTo>
                  <a:lnTo>
                    <a:pt x="0" y="65"/>
                  </a:lnTo>
                  <a:lnTo>
                    <a:pt x="0" y="65"/>
                  </a:lnTo>
                  <a:lnTo>
                    <a:pt x="5" y="65"/>
                  </a:lnTo>
                  <a:close/>
                </a:path>
              </a:pathLst>
            </a:custGeom>
            <a:solidFill>
              <a:srgbClr val="EB3D00"/>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71" name="Freeform 47"/>
            <p:cNvSpPr>
              <a:spLocks/>
            </p:cNvSpPr>
            <p:nvPr/>
          </p:nvSpPr>
          <p:spPr bwMode="auto">
            <a:xfrm>
              <a:off x="420" y="443"/>
              <a:ext cx="7" cy="19"/>
            </a:xfrm>
            <a:custGeom>
              <a:avLst/>
              <a:gdLst/>
              <a:ahLst/>
              <a:cxnLst>
                <a:cxn ang="0">
                  <a:pos x="7" y="14"/>
                </a:cxn>
                <a:cxn ang="0">
                  <a:pos x="7" y="14"/>
                </a:cxn>
                <a:cxn ang="0">
                  <a:pos x="7" y="12"/>
                </a:cxn>
                <a:cxn ang="0">
                  <a:pos x="5" y="0"/>
                </a:cxn>
                <a:cxn ang="0">
                  <a:pos x="0" y="0"/>
                </a:cxn>
                <a:cxn ang="0">
                  <a:pos x="2" y="14"/>
                </a:cxn>
                <a:cxn ang="0">
                  <a:pos x="5" y="20"/>
                </a:cxn>
                <a:cxn ang="0">
                  <a:pos x="5" y="20"/>
                </a:cxn>
                <a:cxn ang="0">
                  <a:pos x="7" y="14"/>
                </a:cxn>
              </a:cxnLst>
              <a:rect l="0" t="0" r="r" b="b"/>
              <a:pathLst>
                <a:path w="7" h="20">
                  <a:moveTo>
                    <a:pt x="7" y="14"/>
                  </a:moveTo>
                  <a:lnTo>
                    <a:pt x="7" y="14"/>
                  </a:lnTo>
                  <a:lnTo>
                    <a:pt x="7" y="12"/>
                  </a:lnTo>
                  <a:lnTo>
                    <a:pt x="5" y="0"/>
                  </a:lnTo>
                  <a:lnTo>
                    <a:pt x="0" y="0"/>
                  </a:lnTo>
                  <a:lnTo>
                    <a:pt x="2" y="14"/>
                  </a:lnTo>
                  <a:lnTo>
                    <a:pt x="5" y="20"/>
                  </a:lnTo>
                  <a:lnTo>
                    <a:pt x="5" y="20"/>
                  </a:lnTo>
                  <a:lnTo>
                    <a:pt x="7" y="14"/>
                  </a:lnTo>
                  <a:close/>
                </a:path>
              </a:pathLst>
            </a:custGeom>
            <a:solidFill>
              <a:srgbClr val="EB3D00"/>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72" name="Freeform 48"/>
            <p:cNvSpPr>
              <a:spLocks/>
            </p:cNvSpPr>
            <p:nvPr/>
          </p:nvSpPr>
          <p:spPr bwMode="auto">
            <a:xfrm>
              <a:off x="423" y="456"/>
              <a:ext cx="36" cy="8"/>
            </a:xfrm>
            <a:custGeom>
              <a:avLst/>
              <a:gdLst/>
              <a:ahLst/>
              <a:cxnLst>
                <a:cxn ang="0">
                  <a:pos x="35" y="0"/>
                </a:cxn>
                <a:cxn ang="0">
                  <a:pos x="35" y="0"/>
                </a:cxn>
                <a:cxn ang="0">
                  <a:pos x="9" y="0"/>
                </a:cxn>
                <a:cxn ang="0">
                  <a:pos x="2" y="0"/>
                </a:cxn>
                <a:cxn ang="0">
                  <a:pos x="0" y="6"/>
                </a:cxn>
                <a:cxn ang="0">
                  <a:pos x="9" y="7"/>
                </a:cxn>
                <a:cxn ang="0">
                  <a:pos x="35" y="7"/>
                </a:cxn>
                <a:cxn ang="0">
                  <a:pos x="35" y="7"/>
                </a:cxn>
                <a:cxn ang="0">
                  <a:pos x="35" y="0"/>
                </a:cxn>
              </a:cxnLst>
              <a:rect l="0" t="0" r="r" b="b"/>
              <a:pathLst>
                <a:path w="35" h="7">
                  <a:moveTo>
                    <a:pt x="35" y="0"/>
                  </a:moveTo>
                  <a:lnTo>
                    <a:pt x="35" y="0"/>
                  </a:lnTo>
                  <a:lnTo>
                    <a:pt x="9" y="0"/>
                  </a:lnTo>
                  <a:lnTo>
                    <a:pt x="2" y="0"/>
                  </a:lnTo>
                  <a:lnTo>
                    <a:pt x="0" y="6"/>
                  </a:lnTo>
                  <a:lnTo>
                    <a:pt x="9" y="7"/>
                  </a:lnTo>
                  <a:lnTo>
                    <a:pt x="35" y="7"/>
                  </a:lnTo>
                  <a:lnTo>
                    <a:pt x="35" y="7"/>
                  </a:lnTo>
                  <a:lnTo>
                    <a:pt x="35" y="0"/>
                  </a:lnTo>
                  <a:close/>
                </a:path>
              </a:pathLst>
            </a:custGeom>
            <a:solidFill>
              <a:srgbClr val="EB3D00"/>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73" name="Freeform 49"/>
            <p:cNvSpPr>
              <a:spLocks/>
            </p:cNvSpPr>
            <p:nvPr/>
          </p:nvSpPr>
          <p:spPr bwMode="auto">
            <a:xfrm>
              <a:off x="460" y="454"/>
              <a:ext cx="55" cy="9"/>
            </a:xfrm>
            <a:custGeom>
              <a:avLst/>
              <a:gdLst/>
              <a:ahLst/>
              <a:cxnLst>
                <a:cxn ang="0">
                  <a:pos x="56" y="0"/>
                </a:cxn>
                <a:cxn ang="0">
                  <a:pos x="56" y="0"/>
                </a:cxn>
                <a:cxn ang="0">
                  <a:pos x="42" y="1"/>
                </a:cxn>
                <a:cxn ang="0">
                  <a:pos x="31" y="1"/>
                </a:cxn>
                <a:cxn ang="0">
                  <a:pos x="18" y="3"/>
                </a:cxn>
                <a:cxn ang="0">
                  <a:pos x="0" y="3"/>
                </a:cxn>
                <a:cxn ang="0">
                  <a:pos x="0" y="10"/>
                </a:cxn>
                <a:cxn ang="0">
                  <a:pos x="18" y="10"/>
                </a:cxn>
                <a:cxn ang="0">
                  <a:pos x="31" y="9"/>
                </a:cxn>
                <a:cxn ang="0">
                  <a:pos x="44" y="7"/>
                </a:cxn>
                <a:cxn ang="0">
                  <a:pos x="56" y="5"/>
                </a:cxn>
                <a:cxn ang="0">
                  <a:pos x="56" y="5"/>
                </a:cxn>
                <a:cxn ang="0">
                  <a:pos x="56" y="0"/>
                </a:cxn>
              </a:cxnLst>
              <a:rect l="0" t="0" r="r" b="b"/>
              <a:pathLst>
                <a:path w="56" h="10">
                  <a:moveTo>
                    <a:pt x="56" y="0"/>
                  </a:moveTo>
                  <a:lnTo>
                    <a:pt x="56" y="0"/>
                  </a:lnTo>
                  <a:lnTo>
                    <a:pt x="42" y="1"/>
                  </a:lnTo>
                  <a:lnTo>
                    <a:pt x="31" y="1"/>
                  </a:lnTo>
                  <a:lnTo>
                    <a:pt x="18" y="3"/>
                  </a:lnTo>
                  <a:lnTo>
                    <a:pt x="0" y="3"/>
                  </a:lnTo>
                  <a:lnTo>
                    <a:pt x="0" y="10"/>
                  </a:lnTo>
                  <a:lnTo>
                    <a:pt x="18" y="10"/>
                  </a:lnTo>
                  <a:lnTo>
                    <a:pt x="31" y="9"/>
                  </a:lnTo>
                  <a:lnTo>
                    <a:pt x="44" y="7"/>
                  </a:lnTo>
                  <a:lnTo>
                    <a:pt x="56" y="5"/>
                  </a:lnTo>
                  <a:lnTo>
                    <a:pt x="56" y="5"/>
                  </a:lnTo>
                  <a:lnTo>
                    <a:pt x="56" y="0"/>
                  </a:lnTo>
                  <a:close/>
                </a:path>
              </a:pathLst>
            </a:custGeom>
            <a:solidFill>
              <a:srgbClr val="EB3D00"/>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74" name="Freeform 50"/>
            <p:cNvSpPr>
              <a:spLocks/>
            </p:cNvSpPr>
            <p:nvPr/>
          </p:nvSpPr>
          <p:spPr bwMode="auto">
            <a:xfrm>
              <a:off x="515" y="441"/>
              <a:ext cx="42" cy="17"/>
            </a:xfrm>
            <a:custGeom>
              <a:avLst/>
              <a:gdLst/>
              <a:ahLst/>
              <a:cxnLst>
                <a:cxn ang="0">
                  <a:pos x="39" y="0"/>
                </a:cxn>
                <a:cxn ang="0">
                  <a:pos x="39" y="0"/>
                </a:cxn>
                <a:cxn ang="0">
                  <a:pos x="31" y="4"/>
                </a:cxn>
                <a:cxn ang="0">
                  <a:pos x="23" y="5"/>
                </a:cxn>
                <a:cxn ang="0">
                  <a:pos x="13" y="9"/>
                </a:cxn>
                <a:cxn ang="0">
                  <a:pos x="0" y="13"/>
                </a:cxn>
                <a:cxn ang="0">
                  <a:pos x="0" y="18"/>
                </a:cxn>
                <a:cxn ang="0">
                  <a:pos x="14" y="14"/>
                </a:cxn>
                <a:cxn ang="0">
                  <a:pos x="23" y="13"/>
                </a:cxn>
                <a:cxn ang="0">
                  <a:pos x="32" y="9"/>
                </a:cxn>
                <a:cxn ang="0">
                  <a:pos x="41" y="5"/>
                </a:cxn>
                <a:cxn ang="0">
                  <a:pos x="41" y="5"/>
                </a:cxn>
                <a:cxn ang="0">
                  <a:pos x="39" y="0"/>
                </a:cxn>
              </a:cxnLst>
              <a:rect l="0" t="0" r="r" b="b"/>
              <a:pathLst>
                <a:path w="41" h="18">
                  <a:moveTo>
                    <a:pt x="39" y="0"/>
                  </a:moveTo>
                  <a:lnTo>
                    <a:pt x="39" y="0"/>
                  </a:lnTo>
                  <a:lnTo>
                    <a:pt x="31" y="4"/>
                  </a:lnTo>
                  <a:lnTo>
                    <a:pt x="23" y="5"/>
                  </a:lnTo>
                  <a:lnTo>
                    <a:pt x="13" y="9"/>
                  </a:lnTo>
                  <a:lnTo>
                    <a:pt x="0" y="13"/>
                  </a:lnTo>
                  <a:lnTo>
                    <a:pt x="0" y="18"/>
                  </a:lnTo>
                  <a:lnTo>
                    <a:pt x="14" y="14"/>
                  </a:lnTo>
                  <a:lnTo>
                    <a:pt x="23" y="13"/>
                  </a:lnTo>
                  <a:lnTo>
                    <a:pt x="32" y="9"/>
                  </a:lnTo>
                  <a:lnTo>
                    <a:pt x="41" y="5"/>
                  </a:lnTo>
                  <a:lnTo>
                    <a:pt x="41" y="5"/>
                  </a:lnTo>
                  <a:lnTo>
                    <a:pt x="39" y="0"/>
                  </a:lnTo>
                  <a:close/>
                </a:path>
              </a:pathLst>
            </a:custGeom>
            <a:solidFill>
              <a:srgbClr val="EB3D00"/>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75" name="Freeform 51"/>
            <p:cNvSpPr>
              <a:spLocks/>
            </p:cNvSpPr>
            <p:nvPr/>
          </p:nvSpPr>
          <p:spPr bwMode="auto">
            <a:xfrm>
              <a:off x="555" y="414"/>
              <a:ext cx="28" cy="30"/>
            </a:xfrm>
            <a:custGeom>
              <a:avLst/>
              <a:gdLst/>
              <a:ahLst/>
              <a:cxnLst>
                <a:cxn ang="0">
                  <a:pos x="28" y="0"/>
                </a:cxn>
                <a:cxn ang="0">
                  <a:pos x="28" y="0"/>
                </a:cxn>
                <a:cxn ang="0">
                  <a:pos x="16" y="9"/>
                </a:cxn>
                <a:cxn ang="0">
                  <a:pos x="0" y="25"/>
                </a:cxn>
                <a:cxn ang="0">
                  <a:pos x="2" y="30"/>
                </a:cxn>
                <a:cxn ang="0">
                  <a:pos x="20" y="12"/>
                </a:cxn>
                <a:cxn ang="0">
                  <a:pos x="23" y="0"/>
                </a:cxn>
                <a:cxn ang="0">
                  <a:pos x="23" y="0"/>
                </a:cxn>
                <a:cxn ang="0">
                  <a:pos x="28" y="0"/>
                </a:cxn>
              </a:cxnLst>
              <a:rect l="0" t="0" r="r" b="b"/>
              <a:pathLst>
                <a:path w="28" h="30">
                  <a:moveTo>
                    <a:pt x="28" y="0"/>
                  </a:moveTo>
                  <a:lnTo>
                    <a:pt x="28" y="0"/>
                  </a:lnTo>
                  <a:lnTo>
                    <a:pt x="16" y="9"/>
                  </a:lnTo>
                  <a:lnTo>
                    <a:pt x="0" y="25"/>
                  </a:lnTo>
                  <a:lnTo>
                    <a:pt x="2" y="30"/>
                  </a:lnTo>
                  <a:lnTo>
                    <a:pt x="20" y="12"/>
                  </a:lnTo>
                  <a:lnTo>
                    <a:pt x="23" y="0"/>
                  </a:lnTo>
                  <a:lnTo>
                    <a:pt x="23" y="0"/>
                  </a:lnTo>
                  <a:lnTo>
                    <a:pt x="28" y="0"/>
                  </a:lnTo>
                  <a:close/>
                </a:path>
              </a:pathLst>
            </a:custGeom>
            <a:solidFill>
              <a:srgbClr val="EB3D00"/>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76" name="Freeform 52"/>
            <p:cNvSpPr>
              <a:spLocks/>
            </p:cNvSpPr>
            <p:nvPr/>
          </p:nvSpPr>
          <p:spPr bwMode="auto">
            <a:xfrm>
              <a:off x="577" y="414"/>
              <a:ext cx="5" cy="125"/>
            </a:xfrm>
            <a:custGeom>
              <a:avLst/>
              <a:gdLst/>
              <a:ahLst/>
              <a:cxnLst>
                <a:cxn ang="0">
                  <a:pos x="2" y="122"/>
                </a:cxn>
                <a:cxn ang="0">
                  <a:pos x="5" y="119"/>
                </a:cxn>
                <a:cxn ang="0">
                  <a:pos x="5" y="0"/>
                </a:cxn>
                <a:cxn ang="0">
                  <a:pos x="0" y="0"/>
                </a:cxn>
                <a:cxn ang="0">
                  <a:pos x="0" y="119"/>
                </a:cxn>
                <a:cxn ang="0">
                  <a:pos x="2" y="122"/>
                </a:cxn>
                <a:cxn ang="0">
                  <a:pos x="2" y="122"/>
                </a:cxn>
                <a:cxn ang="0">
                  <a:pos x="5" y="124"/>
                </a:cxn>
                <a:cxn ang="0">
                  <a:pos x="5" y="119"/>
                </a:cxn>
                <a:cxn ang="0">
                  <a:pos x="2" y="122"/>
                </a:cxn>
              </a:cxnLst>
              <a:rect l="0" t="0" r="r" b="b"/>
              <a:pathLst>
                <a:path w="5" h="124">
                  <a:moveTo>
                    <a:pt x="2" y="122"/>
                  </a:moveTo>
                  <a:lnTo>
                    <a:pt x="5" y="119"/>
                  </a:lnTo>
                  <a:lnTo>
                    <a:pt x="5" y="0"/>
                  </a:lnTo>
                  <a:lnTo>
                    <a:pt x="0" y="0"/>
                  </a:lnTo>
                  <a:lnTo>
                    <a:pt x="0" y="119"/>
                  </a:lnTo>
                  <a:lnTo>
                    <a:pt x="2" y="122"/>
                  </a:lnTo>
                  <a:lnTo>
                    <a:pt x="2" y="122"/>
                  </a:lnTo>
                  <a:lnTo>
                    <a:pt x="5" y="124"/>
                  </a:lnTo>
                  <a:lnTo>
                    <a:pt x="5" y="119"/>
                  </a:lnTo>
                  <a:lnTo>
                    <a:pt x="2" y="122"/>
                  </a:lnTo>
                  <a:close/>
                </a:path>
              </a:pathLst>
            </a:custGeom>
            <a:solidFill>
              <a:srgbClr val="EB3D00"/>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77" name="Freeform 53"/>
            <p:cNvSpPr>
              <a:spLocks/>
            </p:cNvSpPr>
            <p:nvPr/>
          </p:nvSpPr>
          <p:spPr bwMode="auto">
            <a:xfrm>
              <a:off x="567" y="528"/>
              <a:ext cx="14" cy="9"/>
            </a:xfrm>
            <a:custGeom>
              <a:avLst/>
              <a:gdLst/>
              <a:ahLst/>
              <a:cxnLst>
                <a:cxn ang="0">
                  <a:pos x="3" y="0"/>
                </a:cxn>
                <a:cxn ang="0">
                  <a:pos x="0" y="5"/>
                </a:cxn>
                <a:cxn ang="0">
                  <a:pos x="12" y="10"/>
                </a:cxn>
                <a:cxn ang="0">
                  <a:pos x="13" y="7"/>
                </a:cxn>
                <a:cxn ang="0">
                  <a:pos x="3" y="0"/>
                </a:cxn>
                <a:cxn ang="0">
                  <a:pos x="3" y="0"/>
                </a:cxn>
              </a:cxnLst>
              <a:rect l="0" t="0" r="r" b="b"/>
              <a:pathLst>
                <a:path w="13" h="10">
                  <a:moveTo>
                    <a:pt x="3" y="0"/>
                  </a:moveTo>
                  <a:lnTo>
                    <a:pt x="0" y="5"/>
                  </a:lnTo>
                  <a:lnTo>
                    <a:pt x="12" y="10"/>
                  </a:lnTo>
                  <a:lnTo>
                    <a:pt x="13" y="7"/>
                  </a:lnTo>
                  <a:lnTo>
                    <a:pt x="3" y="0"/>
                  </a:lnTo>
                  <a:lnTo>
                    <a:pt x="3" y="0"/>
                  </a:lnTo>
                  <a:close/>
                </a:path>
              </a:pathLst>
            </a:custGeom>
            <a:solidFill>
              <a:srgbClr val="EB3D00"/>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78" name="Freeform 54"/>
            <p:cNvSpPr>
              <a:spLocks/>
            </p:cNvSpPr>
            <p:nvPr/>
          </p:nvSpPr>
          <p:spPr bwMode="auto">
            <a:xfrm>
              <a:off x="550" y="518"/>
              <a:ext cx="21" cy="13"/>
            </a:xfrm>
            <a:custGeom>
              <a:avLst/>
              <a:gdLst/>
              <a:ahLst/>
              <a:cxnLst>
                <a:cxn ang="0">
                  <a:pos x="2" y="0"/>
                </a:cxn>
                <a:cxn ang="0">
                  <a:pos x="0" y="5"/>
                </a:cxn>
                <a:cxn ang="0">
                  <a:pos x="18" y="14"/>
                </a:cxn>
                <a:cxn ang="0">
                  <a:pos x="21" y="9"/>
                </a:cxn>
                <a:cxn ang="0">
                  <a:pos x="3" y="0"/>
                </a:cxn>
                <a:cxn ang="0">
                  <a:pos x="2" y="0"/>
                </a:cxn>
              </a:cxnLst>
              <a:rect l="0" t="0" r="r" b="b"/>
              <a:pathLst>
                <a:path w="21" h="14">
                  <a:moveTo>
                    <a:pt x="2" y="0"/>
                  </a:moveTo>
                  <a:lnTo>
                    <a:pt x="0" y="5"/>
                  </a:lnTo>
                  <a:lnTo>
                    <a:pt x="18" y="14"/>
                  </a:lnTo>
                  <a:lnTo>
                    <a:pt x="21" y="9"/>
                  </a:lnTo>
                  <a:lnTo>
                    <a:pt x="3" y="0"/>
                  </a:lnTo>
                  <a:lnTo>
                    <a:pt x="2" y="0"/>
                  </a:lnTo>
                  <a:close/>
                </a:path>
              </a:pathLst>
            </a:custGeom>
            <a:solidFill>
              <a:srgbClr val="EB3D00"/>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79" name="Freeform 55"/>
            <p:cNvSpPr>
              <a:spLocks/>
            </p:cNvSpPr>
            <p:nvPr/>
          </p:nvSpPr>
          <p:spPr bwMode="auto">
            <a:xfrm>
              <a:off x="518" y="507"/>
              <a:ext cx="33" cy="17"/>
            </a:xfrm>
            <a:custGeom>
              <a:avLst/>
              <a:gdLst/>
              <a:ahLst/>
              <a:cxnLst>
                <a:cxn ang="0">
                  <a:pos x="0" y="7"/>
                </a:cxn>
                <a:cxn ang="0">
                  <a:pos x="0" y="7"/>
                </a:cxn>
                <a:cxn ang="0">
                  <a:pos x="20" y="12"/>
                </a:cxn>
                <a:cxn ang="0">
                  <a:pos x="30" y="16"/>
                </a:cxn>
                <a:cxn ang="0">
                  <a:pos x="32" y="11"/>
                </a:cxn>
                <a:cxn ang="0">
                  <a:pos x="22" y="7"/>
                </a:cxn>
                <a:cxn ang="0">
                  <a:pos x="2" y="0"/>
                </a:cxn>
                <a:cxn ang="0">
                  <a:pos x="2" y="0"/>
                </a:cxn>
                <a:cxn ang="0">
                  <a:pos x="0" y="7"/>
                </a:cxn>
              </a:cxnLst>
              <a:rect l="0" t="0" r="r" b="b"/>
              <a:pathLst>
                <a:path w="32" h="16">
                  <a:moveTo>
                    <a:pt x="0" y="7"/>
                  </a:moveTo>
                  <a:lnTo>
                    <a:pt x="0" y="7"/>
                  </a:lnTo>
                  <a:lnTo>
                    <a:pt x="20" y="12"/>
                  </a:lnTo>
                  <a:lnTo>
                    <a:pt x="30" y="16"/>
                  </a:lnTo>
                  <a:lnTo>
                    <a:pt x="32" y="11"/>
                  </a:lnTo>
                  <a:lnTo>
                    <a:pt x="22" y="7"/>
                  </a:lnTo>
                  <a:lnTo>
                    <a:pt x="2" y="0"/>
                  </a:lnTo>
                  <a:lnTo>
                    <a:pt x="2" y="0"/>
                  </a:lnTo>
                  <a:lnTo>
                    <a:pt x="0" y="7"/>
                  </a:lnTo>
                  <a:close/>
                </a:path>
              </a:pathLst>
            </a:custGeom>
            <a:solidFill>
              <a:srgbClr val="EB3D00"/>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80" name="Freeform 56"/>
            <p:cNvSpPr>
              <a:spLocks/>
            </p:cNvSpPr>
            <p:nvPr/>
          </p:nvSpPr>
          <p:spPr bwMode="auto">
            <a:xfrm>
              <a:off x="465" y="497"/>
              <a:ext cx="55" cy="17"/>
            </a:xfrm>
            <a:custGeom>
              <a:avLst/>
              <a:gdLst/>
              <a:ahLst/>
              <a:cxnLst>
                <a:cxn ang="0">
                  <a:pos x="0" y="7"/>
                </a:cxn>
                <a:cxn ang="0">
                  <a:pos x="0" y="7"/>
                </a:cxn>
                <a:cxn ang="0">
                  <a:pos x="10" y="7"/>
                </a:cxn>
                <a:cxn ang="0">
                  <a:pos x="25" y="9"/>
                </a:cxn>
                <a:cxn ang="0">
                  <a:pos x="41" y="12"/>
                </a:cxn>
                <a:cxn ang="0">
                  <a:pos x="54" y="16"/>
                </a:cxn>
                <a:cxn ang="0">
                  <a:pos x="56" y="9"/>
                </a:cxn>
                <a:cxn ang="0">
                  <a:pos x="41" y="7"/>
                </a:cxn>
                <a:cxn ang="0">
                  <a:pos x="27" y="3"/>
                </a:cxn>
                <a:cxn ang="0">
                  <a:pos x="12" y="2"/>
                </a:cxn>
                <a:cxn ang="0">
                  <a:pos x="0" y="0"/>
                </a:cxn>
                <a:cxn ang="0">
                  <a:pos x="0" y="0"/>
                </a:cxn>
                <a:cxn ang="0">
                  <a:pos x="0" y="7"/>
                </a:cxn>
              </a:cxnLst>
              <a:rect l="0" t="0" r="r" b="b"/>
              <a:pathLst>
                <a:path w="56" h="16">
                  <a:moveTo>
                    <a:pt x="0" y="7"/>
                  </a:moveTo>
                  <a:lnTo>
                    <a:pt x="0" y="7"/>
                  </a:lnTo>
                  <a:lnTo>
                    <a:pt x="10" y="7"/>
                  </a:lnTo>
                  <a:lnTo>
                    <a:pt x="25" y="9"/>
                  </a:lnTo>
                  <a:lnTo>
                    <a:pt x="41" y="12"/>
                  </a:lnTo>
                  <a:lnTo>
                    <a:pt x="54" y="16"/>
                  </a:lnTo>
                  <a:lnTo>
                    <a:pt x="56" y="9"/>
                  </a:lnTo>
                  <a:lnTo>
                    <a:pt x="41" y="7"/>
                  </a:lnTo>
                  <a:lnTo>
                    <a:pt x="27" y="3"/>
                  </a:lnTo>
                  <a:lnTo>
                    <a:pt x="12" y="2"/>
                  </a:lnTo>
                  <a:lnTo>
                    <a:pt x="0" y="0"/>
                  </a:lnTo>
                  <a:lnTo>
                    <a:pt x="0" y="0"/>
                  </a:lnTo>
                  <a:lnTo>
                    <a:pt x="0" y="7"/>
                  </a:lnTo>
                  <a:close/>
                </a:path>
              </a:pathLst>
            </a:custGeom>
            <a:solidFill>
              <a:srgbClr val="EB3D00"/>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81" name="Freeform 57"/>
            <p:cNvSpPr>
              <a:spLocks/>
            </p:cNvSpPr>
            <p:nvPr/>
          </p:nvSpPr>
          <p:spPr bwMode="auto">
            <a:xfrm>
              <a:off x="434" y="495"/>
              <a:ext cx="31" cy="9"/>
            </a:xfrm>
            <a:custGeom>
              <a:avLst/>
              <a:gdLst/>
              <a:ahLst/>
              <a:cxnLst>
                <a:cxn ang="0">
                  <a:pos x="5" y="4"/>
                </a:cxn>
                <a:cxn ang="0">
                  <a:pos x="5" y="4"/>
                </a:cxn>
                <a:cxn ang="0">
                  <a:pos x="13" y="7"/>
                </a:cxn>
                <a:cxn ang="0">
                  <a:pos x="32" y="9"/>
                </a:cxn>
                <a:cxn ang="0">
                  <a:pos x="32" y="2"/>
                </a:cxn>
                <a:cxn ang="0">
                  <a:pos x="13" y="0"/>
                </a:cxn>
                <a:cxn ang="0">
                  <a:pos x="0" y="4"/>
                </a:cxn>
                <a:cxn ang="0">
                  <a:pos x="0" y="4"/>
                </a:cxn>
                <a:cxn ang="0">
                  <a:pos x="5" y="4"/>
                </a:cxn>
              </a:cxnLst>
              <a:rect l="0" t="0" r="r" b="b"/>
              <a:pathLst>
                <a:path w="32" h="9">
                  <a:moveTo>
                    <a:pt x="5" y="4"/>
                  </a:moveTo>
                  <a:lnTo>
                    <a:pt x="5" y="4"/>
                  </a:lnTo>
                  <a:lnTo>
                    <a:pt x="13" y="7"/>
                  </a:lnTo>
                  <a:lnTo>
                    <a:pt x="32" y="9"/>
                  </a:lnTo>
                  <a:lnTo>
                    <a:pt x="32" y="2"/>
                  </a:lnTo>
                  <a:lnTo>
                    <a:pt x="13" y="0"/>
                  </a:lnTo>
                  <a:lnTo>
                    <a:pt x="0" y="4"/>
                  </a:lnTo>
                  <a:lnTo>
                    <a:pt x="0" y="4"/>
                  </a:lnTo>
                  <a:lnTo>
                    <a:pt x="5" y="4"/>
                  </a:lnTo>
                  <a:close/>
                </a:path>
              </a:pathLst>
            </a:custGeom>
            <a:solidFill>
              <a:srgbClr val="EB3D00"/>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82" name="Freeform 58"/>
            <p:cNvSpPr>
              <a:spLocks/>
            </p:cNvSpPr>
            <p:nvPr/>
          </p:nvSpPr>
          <p:spPr bwMode="auto">
            <a:xfrm>
              <a:off x="420" y="495"/>
              <a:ext cx="19" cy="13"/>
            </a:xfrm>
            <a:custGeom>
              <a:avLst/>
              <a:gdLst/>
              <a:ahLst/>
              <a:cxnLst>
                <a:cxn ang="0">
                  <a:pos x="5" y="13"/>
                </a:cxn>
                <a:cxn ang="0">
                  <a:pos x="5" y="13"/>
                </a:cxn>
                <a:cxn ang="0">
                  <a:pos x="5" y="9"/>
                </a:cxn>
                <a:cxn ang="0">
                  <a:pos x="7" y="7"/>
                </a:cxn>
                <a:cxn ang="0">
                  <a:pos x="9" y="7"/>
                </a:cxn>
                <a:cxn ang="0">
                  <a:pos x="9" y="5"/>
                </a:cxn>
                <a:cxn ang="0">
                  <a:pos x="14" y="7"/>
                </a:cxn>
                <a:cxn ang="0">
                  <a:pos x="19" y="4"/>
                </a:cxn>
                <a:cxn ang="0">
                  <a:pos x="14" y="4"/>
                </a:cxn>
                <a:cxn ang="0">
                  <a:pos x="14" y="0"/>
                </a:cxn>
                <a:cxn ang="0">
                  <a:pos x="10" y="0"/>
                </a:cxn>
                <a:cxn ang="0">
                  <a:pos x="5" y="0"/>
                </a:cxn>
                <a:cxn ang="0">
                  <a:pos x="4" y="4"/>
                </a:cxn>
                <a:cxn ang="0">
                  <a:pos x="2" y="7"/>
                </a:cxn>
                <a:cxn ang="0">
                  <a:pos x="0" y="13"/>
                </a:cxn>
                <a:cxn ang="0">
                  <a:pos x="0" y="13"/>
                </a:cxn>
                <a:cxn ang="0">
                  <a:pos x="5" y="13"/>
                </a:cxn>
              </a:cxnLst>
              <a:rect l="0" t="0" r="r" b="b"/>
              <a:pathLst>
                <a:path w="19" h="13">
                  <a:moveTo>
                    <a:pt x="5" y="13"/>
                  </a:moveTo>
                  <a:lnTo>
                    <a:pt x="5" y="13"/>
                  </a:lnTo>
                  <a:lnTo>
                    <a:pt x="5" y="9"/>
                  </a:lnTo>
                  <a:lnTo>
                    <a:pt x="7" y="7"/>
                  </a:lnTo>
                  <a:lnTo>
                    <a:pt x="9" y="7"/>
                  </a:lnTo>
                  <a:lnTo>
                    <a:pt x="9" y="5"/>
                  </a:lnTo>
                  <a:lnTo>
                    <a:pt x="14" y="7"/>
                  </a:lnTo>
                  <a:lnTo>
                    <a:pt x="19" y="4"/>
                  </a:lnTo>
                  <a:lnTo>
                    <a:pt x="14" y="4"/>
                  </a:lnTo>
                  <a:lnTo>
                    <a:pt x="14" y="0"/>
                  </a:lnTo>
                  <a:lnTo>
                    <a:pt x="10" y="0"/>
                  </a:lnTo>
                  <a:lnTo>
                    <a:pt x="5" y="0"/>
                  </a:lnTo>
                  <a:lnTo>
                    <a:pt x="4" y="4"/>
                  </a:lnTo>
                  <a:lnTo>
                    <a:pt x="2" y="7"/>
                  </a:lnTo>
                  <a:lnTo>
                    <a:pt x="0" y="13"/>
                  </a:lnTo>
                  <a:lnTo>
                    <a:pt x="0" y="13"/>
                  </a:lnTo>
                  <a:lnTo>
                    <a:pt x="5" y="13"/>
                  </a:lnTo>
                  <a:close/>
                </a:path>
              </a:pathLst>
            </a:custGeom>
            <a:solidFill>
              <a:srgbClr val="EB3D00"/>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83" name="Freeform 59"/>
            <p:cNvSpPr>
              <a:spLocks/>
            </p:cNvSpPr>
            <p:nvPr/>
          </p:nvSpPr>
          <p:spPr bwMode="auto">
            <a:xfrm>
              <a:off x="420" y="509"/>
              <a:ext cx="7" cy="36"/>
            </a:xfrm>
            <a:custGeom>
              <a:avLst/>
              <a:gdLst/>
              <a:ahLst/>
              <a:cxnLst>
                <a:cxn ang="0">
                  <a:pos x="7" y="36"/>
                </a:cxn>
                <a:cxn ang="0">
                  <a:pos x="7" y="36"/>
                </a:cxn>
                <a:cxn ang="0">
                  <a:pos x="5" y="16"/>
                </a:cxn>
                <a:cxn ang="0">
                  <a:pos x="5" y="0"/>
                </a:cxn>
                <a:cxn ang="0">
                  <a:pos x="0" y="0"/>
                </a:cxn>
                <a:cxn ang="0">
                  <a:pos x="2" y="16"/>
                </a:cxn>
                <a:cxn ang="0">
                  <a:pos x="2" y="36"/>
                </a:cxn>
                <a:cxn ang="0">
                  <a:pos x="2" y="36"/>
                </a:cxn>
                <a:cxn ang="0">
                  <a:pos x="7" y="36"/>
                </a:cxn>
              </a:cxnLst>
              <a:rect l="0" t="0" r="r" b="b"/>
              <a:pathLst>
                <a:path w="7" h="36">
                  <a:moveTo>
                    <a:pt x="7" y="36"/>
                  </a:moveTo>
                  <a:lnTo>
                    <a:pt x="7" y="36"/>
                  </a:lnTo>
                  <a:lnTo>
                    <a:pt x="5" y="16"/>
                  </a:lnTo>
                  <a:lnTo>
                    <a:pt x="5" y="0"/>
                  </a:lnTo>
                  <a:lnTo>
                    <a:pt x="0" y="0"/>
                  </a:lnTo>
                  <a:lnTo>
                    <a:pt x="2" y="16"/>
                  </a:lnTo>
                  <a:lnTo>
                    <a:pt x="2" y="36"/>
                  </a:lnTo>
                  <a:lnTo>
                    <a:pt x="2" y="36"/>
                  </a:lnTo>
                  <a:lnTo>
                    <a:pt x="7" y="36"/>
                  </a:lnTo>
                  <a:close/>
                </a:path>
              </a:pathLst>
            </a:custGeom>
            <a:solidFill>
              <a:srgbClr val="EB3D00"/>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84" name="Freeform 60"/>
            <p:cNvSpPr>
              <a:spLocks/>
            </p:cNvSpPr>
            <p:nvPr/>
          </p:nvSpPr>
          <p:spPr bwMode="auto">
            <a:xfrm>
              <a:off x="421" y="545"/>
              <a:ext cx="17" cy="111"/>
            </a:xfrm>
            <a:custGeom>
              <a:avLst/>
              <a:gdLst/>
              <a:ahLst/>
              <a:cxnLst>
                <a:cxn ang="0">
                  <a:pos x="18" y="110"/>
                </a:cxn>
                <a:cxn ang="0">
                  <a:pos x="18" y="110"/>
                </a:cxn>
                <a:cxn ang="0">
                  <a:pos x="13" y="84"/>
                </a:cxn>
                <a:cxn ang="0">
                  <a:pos x="10" y="56"/>
                </a:cxn>
                <a:cxn ang="0">
                  <a:pos x="8" y="27"/>
                </a:cxn>
                <a:cxn ang="0">
                  <a:pos x="5" y="0"/>
                </a:cxn>
                <a:cxn ang="0">
                  <a:pos x="0" y="0"/>
                </a:cxn>
                <a:cxn ang="0">
                  <a:pos x="2" y="29"/>
                </a:cxn>
                <a:cxn ang="0">
                  <a:pos x="5" y="56"/>
                </a:cxn>
                <a:cxn ang="0">
                  <a:pos x="8" y="84"/>
                </a:cxn>
                <a:cxn ang="0">
                  <a:pos x="12" y="112"/>
                </a:cxn>
                <a:cxn ang="0">
                  <a:pos x="12" y="112"/>
                </a:cxn>
                <a:cxn ang="0">
                  <a:pos x="18" y="110"/>
                </a:cxn>
              </a:cxnLst>
              <a:rect l="0" t="0" r="r" b="b"/>
              <a:pathLst>
                <a:path w="18" h="112">
                  <a:moveTo>
                    <a:pt x="18" y="110"/>
                  </a:moveTo>
                  <a:lnTo>
                    <a:pt x="18" y="110"/>
                  </a:lnTo>
                  <a:lnTo>
                    <a:pt x="13" y="84"/>
                  </a:lnTo>
                  <a:lnTo>
                    <a:pt x="10" y="56"/>
                  </a:lnTo>
                  <a:lnTo>
                    <a:pt x="8" y="27"/>
                  </a:lnTo>
                  <a:lnTo>
                    <a:pt x="5" y="0"/>
                  </a:lnTo>
                  <a:lnTo>
                    <a:pt x="0" y="0"/>
                  </a:lnTo>
                  <a:lnTo>
                    <a:pt x="2" y="29"/>
                  </a:lnTo>
                  <a:lnTo>
                    <a:pt x="5" y="56"/>
                  </a:lnTo>
                  <a:lnTo>
                    <a:pt x="8" y="84"/>
                  </a:lnTo>
                  <a:lnTo>
                    <a:pt x="12" y="112"/>
                  </a:lnTo>
                  <a:lnTo>
                    <a:pt x="12" y="112"/>
                  </a:lnTo>
                  <a:lnTo>
                    <a:pt x="18" y="110"/>
                  </a:lnTo>
                  <a:close/>
                </a:path>
              </a:pathLst>
            </a:custGeom>
            <a:solidFill>
              <a:srgbClr val="EB3D00"/>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85" name="Freeform 61"/>
            <p:cNvSpPr>
              <a:spLocks/>
            </p:cNvSpPr>
            <p:nvPr/>
          </p:nvSpPr>
          <p:spPr bwMode="auto">
            <a:xfrm>
              <a:off x="434" y="654"/>
              <a:ext cx="17" cy="32"/>
            </a:xfrm>
            <a:custGeom>
              <a:avLst/>
              <a:gdLst/>
              <a:ahLst/>
              <a:cxnLst>
                <a:cxn ang="0">
                  <a:pos x="16" y="29"/>
                </a:cxn>
                <a:cxn ang="0">
                  <a:pos x="16" y="29"/>
                </a:cxn>
                <a:cxn ang="0">
                  <a:pos x="11" y="18"/>
                </a:cxn>
                <a:cxn ang="0">
                  <a:pos x="6" y="0"/>
                </a:cxn>
                <a:cxn ang="0">
                  <a:pos x="0" y="2"/>
                </a:cxn>
                <a:cxn ang="0">
                  <a:pos x="8" y="18"/>
                </a:cxn>
                <a:cxn ang="0">
                  <a:pos x="13" y="32"/>
                </a:cxn>
                <a:cxn ang="0">
                  <a:pos x="13" y="32"/>
                </a:cxn>
                <a:cxn ang="0">
                  <a:pos x="16" y="29"/>
                </a:cxn>
              </a:cxnLst>
              <a:rect l="0" t="0" r="r" b="b"/>
              <a:pathLst>
                <a:path w="16" h="32">
                  <a:moveTo>
                    <a:pt x="16" y="29"/>
                  </a:moveTo>
                  <a:lnTo>
                    <a:pt x="16" y="29"/>
                  </a:lnTo>
                  <a:lnTo>
                    <a:pt x="11" y="18"/>
                  </a:lnTo>
                  <a:lnTo>
                    <a:pt x="6" y="0"/>
                  </a:lnTo>
                  <a:lnTo>
                    <a:pt x="0" y="2"/>
                  </a:lnTo>
                  <a:lnTo>
                    <a:pt x="8" y="18"/>
                  </a:lnTo>
                  <a:lnTo>
                    <a:pt x="13" y="32"/>
                  </a:lnTo>
                  <a:lnTo>
                    <a:pt x="13" y="32"/>
                  </a:lnTo>
                  <a:lnTo>
                    <a:pt x="16" y="29"/>
                  </a:lnTo>
                  <a:close/>
                </a:path>
              </a:pathLst>
            </a:custGeom>
            <a:solidFill>
              <a:srgbClr val="EB3D00"/>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86" name="Freeform 62"/>
            <p:cNvSpPr>
              <a:spLocks/>
            </p:cNvSpPr>
            <p:nvPr/>
          </p:nvSpPr>
          <p:spPr bwMode="auto">
            <a:xfrm>
              <a:off x="446" y="684"/>
              <a:ext cx="23" cy="23"/>
            </a:xfrm>
            <a:custGeom>
              <a:avLst/>
              <a:gdLst/>
              <a:ahLst/>
              <a:cxnLst>
                <a:cxn ang="0">
                  <a:pos x="16" y="23"/>
                </a:cxn>
                <a:cxn ang="0">
                  <a:pos x="19" y="19"/>
                </a:cxn>
                <a:cxn ang="0">
                  <a:pos x="3" y="0"/>
                </a:cxn>
                <a:cxn ang="0">
                  <a:pos x="0" y="3"/>
                </a:cxn>
                <a:cxn ang="0">
                  <a:pos x="14" y="23"/>
                </a:cxn>
                <a:cxn ang="0">
                  <a:pos x="16" y="23"/>
                </a:cxn>
                <a:cxn ang="0">
                  <a:pos x="16" y="23"/>
                </a:cxn>
                <a:cxn ang="0">
                  <a:pos x="23" y="23"/>
                </a:cxn>
                <a:cxn ang="0">
                  <a:pos x="19" y="19"/>
                </a:cxn>
                <a:cxn ang="0">
                  <a:pos x="16" y="23"/>
                </a:cxn>
              </a:cxnLst>
              <a:rect l="0" t="0" r="r" b="b"/>
              <a:pathLst>
                <a:path w="23" h="23">
                  <a:moveTo>
                    <a:pt x="16" y="23"/>
                  </a:moveTo>
                  <a:lnTo>
                    <a:pt x="19" y="19"/>
                  </a:lnTo>
                  <a:lnTo>
                    <a:pt x="3" y="0"/>
                  </a:lnTo>
                  <a:lnTo>
                    <a:pt x="0" y="3"/>
                  </a:lnTo>
                  <a:lnTo>
                    <a:pt x="14" y="23"/>
                  </a:lnTo>
                  <a:lnTo>
                    <a:pt x="16" y="23"/>
                  </a:lnTo>
                  <a:lnTo>
                    <a:pt x="16" y="23"/>
                  </a:lnTo>
                  <a:lnTo>
                    <a:pt x="23" y="23"/>
                  </a:lnTo>
                  <a:lnTo>
                    <a:pt x="19" y="19"/>
                  </a:lnTo>
                  <a:lnTo>
                    <a:pt x="16" y="23"/>
                  </a:lnTo>
                  <a:close/>
                </a:path>
              </a:pathLst>
            </a:custGeom>
            <a:solidFill>
              <a:srgbClr val="EB3D00"/>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87" name="Freeform 63"/>
            <p:cNvSpPr>
              <a:spLocks/>
            </p:cNvSpPr>
            <p:nvPr/>
          </p:nvSpPr>
          <p:spPr bwMode="auto">
            <a:xfrm>
              <a:off x="338" y="701"/>
              <a:ext cx="123" cy="8"/>
            </a:xfrm>
            <a:custGeom>
              <a:avLst/>
              <a:gdLst/>
              <a:ahLst/>
              <a:cxnLst>
                <a:cxn ang="0">
                  <a:pos x="0" y="1"/>
                </a:cxn>
                <a:cxn ang="0">
                  <a:pos x="2" y="7"/>
                </a:cxn>
                <a:cxn ang="0">
                  <a:pos x="123" y="5"/>
                </a:cxn>
                <a:cxn ang="0">
                  <a:pos x="123" y="0"/>
                </a:cxn>
                <a:cxn ang="0">
                  <a:pos x="2" y="1"/>
                </a:cxn>
                <a:cxn ang="0">
                  <a:pos x="0" y="1"/>
                </a:cxn>
              </a:cxnLst>
              <a:rect l="0" t="0" r="r" b="b"/>
              <a:pathLst>
                <a:path w="123" h="7">
                  <a:moveTo>
                    <a:pt x="0" y="1"/>
                  </a:moveTo>
                  <a:lnTo>
                    <a:pt x="2" y="7"/>
                  </a:lnTo>
                  <a:lnTo>
                    <a:pt x="123" y="5"/>
                  </a:lnTo>
                  <a:lnTo>
                    <a:pt x="123" y="0"/>
                  </a:lnTo>
                  <a:lnTo>
                    <a:pt x="2" y="1"/>
                  </a:lnTo>
                  <a:lnTo>
                    <a:pt x="0" y="1"/>
                  </a:lnTo>
                  <a:close/>
                </a:path>
              </a:pathLst>
            </a:custGeom>
            <a:solidFill>
              <a:srgbClr val="EB3D00"/>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88" name="Freeform 64"/>
            <p:cNvSpPr>
              <a:spLocks/>
            </p:cNvSpPr>
            <p:nvPr/>
          </p:nvSpPr>
          <p:spPr bwMode="auto">
            <a:xfrm>
              <a:off x="338" y="694"/>
              <a:ext cx="14" cy="15"/>
            </a:xfrm>
            <a:custGeom>
              <a:avLst/>
              <a:gdLst/>
              <a:ahLst/>
              <a:cxnLst>
                <a:cxn ang="0">
                  <a:pos x="8" y="0"/>
                </a:cxn>
                <a:cxn ang="0">
                  <a:pos x="8" y="0"/>
                </a:cxn>
                <a:cxn ang="0">
                  <a:pos x="2" y="9"/>
                </a:cxn>
                <a:cxn ang="0">
                  <a:pos x="0" y="10"/>
                </a:cxn>
                <a:cxn ang="0">
                  <a:pos x="2" y="16"/>
                </a:cxn>
                <a:cxn ang="0">
                  <a:pos x="5" y="12"/>
                </a:cxn>
                <a:cxn ang="0">
                  <a:pos x="13" y="5"/>
                </a:cxn>
                <a:cxn ang="0">
                  <a:pos x="13" y="5"/>
                </a:cxn>
                <a:cxn ang="0">
                  <a:pos x="8" y="0"/>
                </a:cxn>
              </a:cxnLst>
              <a:rect l="0" t="0" r="r" b="b"/>
              <a:pathLst>
                <a:path w="13" h="16">
                  <a:moveTo>
                    <a:pt x="8" y="0"/>
                  </a:moveTo>
                  <a:lnTo>
                    <a:pt x="8" y="0"/>
                  </a:lnTo>
                  <a:lnTo>
                    <a:pt x="2" y="9"/>
                  </a:lnTo>
                  <a:lnTo>
                    <a:pt x="0" y="10"/>
                  </a:lnTo>
                  <a:lnTo>
                    <a:pt x="2" y="16"/>
                  </a:lnTo>
                  <a:lnTo>
                    <a:pt x="5" y="12"/>
                  </a:lnTo>
                  <a:lnTo>
                    <a:pt x="13" y="5"/>
                  </a:lnTo>
                  <a:lnTo>
                    <a:pt x="13" y="5"/>
                  </a:lnTo>
                  <a:lnTo>
                    <a:pt x="8" y="0"/>
                  </a:lnTo>
                  <a:close/>
                </a:path>
              </a:pathLst>
            </a:custGeom>
            <a:solidFill>
              <a:srgbClr val="EB3D00"/>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89" name="Freeform 65"/>
            <p:cNvSpPr>
              <a:spLocks/>
            </p:cNvSpPr>
            <p:nvPr/>
          </p:nvSpPr>
          <p:spPr bwMode="auto">
            <a:xfrm>
              <a:off x="347" y="656"/>
              <a:ext cx="23" cy="42"/>
            </a:xfrm>
            <a:custGeom>
              <a:avLst/>
              <a:gdLst/>
              <a:ahLst/>
              <a:cxnLst>
                <a:cxn ang="0">
                  <a:pos x="17" y="0"/>
                </a:cxn>
                <a:cxn ang="0">
                  <a:pos x="17" y="0"/>
                </a:cxn>
                <a:cxn ang="0">
                  <a:pos x="9" y="23"/>
                </a:cxn>
                <a:cxn ang="0">
                  <a:pos x="0" y="36"/>
                </a:cxn>
                <a:cxn ang="0">
                  <a:pos x="5" y="41"/>
                </a:cxn>
                <a:cxn ang="0">
                  <a:pos x="13" y="25"/>
                </a:cxn>
                <a:cxn ang="0">
                  <a:pos x="23" y="1"/>
                </a:cxn>
                <a:cxn ang="0">
                  <a:pos x="23" y="1"/>
                </a:cxn>
                <a:cxn ang="0">
                  <a:pos x="17" y="0"/>
                </a:cxn>
              </a:cxnLst>
              <a:rect l="0" t="0" r="r" b="b"/>
              <a:pathLst>
                <a:path w="23" h="41">
                  <a:moveTo>
                    <a:pt x="17" y="0"/>
                  </a:moveTo>
                  <a:lnTo>
                    <a:pt x="17" y="0"/>
                  </a:lnTo>
                  <a:lnTo>
                    <a:pt x="9" y="23"/>
                  </a:lnTo>
                  <a:lnTo>
                    <a:pt x="0" y="36"/>
                  </a:lnTo>
                  <a:lnTo>
                    <a:pt x="5" y="41"/>
                  </a:lnTo>
                  <a:lnTo>
                    <a:pt x="13" y="25"/>
                  </a:lnTo>
                  <a:lnTo>
                    <a:pt x="23" y="1"/>
                  </a:lnTo>
                  <a:lnTo>
                    <a:pt x="23" y="1"/>
                  </a:lnTo>
                  <a:lnTo>
                    <a:pt x="17" y="0"/>
                  </a:lnTo>
                  <a:close/>
                </a:path>
              </a:pathLst>
            </a:custGeom>
            <a:solidFill>
              <a:srgbClr val="EB3D00"/>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90" name="Freeform 66"/>
            <p:cNvSpPr>
              <a:spLocks/>
            </p:cNvSpPr>
            <p:nvPr/>
          </p:nvSpPr>
          <p:spPr bwMode="auto">
            <a:xfrm>
              <a:off x="364" y="618"/>
              <a:ext cx="16" cy="40"/>
            </a:xfrm>
            <a:custGeom>
              <a:avLst/>
              <a:gdLst/>
              <a:ahLst/>
              <a:cxnLst>
                <a:cxn ang="0">
                  <a:pos x="11" y="0"/>
                </a:cxn>
                <a:cxn ang="0">
                  <a:pos x="11" y="0"/>
                </a:cxn>
                <a:cxn ang="0">
                  <a:pos x="8" y="14"/>
                </a:cxn>
                <a:cxn ang="0">
                  <a:pos x="6" y="21"/>
                </a:cxn>
                <a:cxn ang="0">
                  <a:pos x="5" y="27"/>
                </a:cxn>
                <a:cxn ang="0">
                  <a:pos x="0" y="38"/>
                </a:cxn>
                <a:cxn ang="0">
                  <a:pos x="6" y="39"/>
                </a:cxn>
                <a:cxn ang="0">
                  <a:pos x="10" y="29"/>
                </a:cxn>
                <a:cxn ang="0">
                  <a:pos x="11" y="23"/>
                </a:cxn>
                <a:cxn ang="0">
                  <a:pos x="13" y="14"/>
                </a:cxn>
                <a:cxn ang="0">
                  <a:pos x="16" y="0"/>
                </a:cxn>
                <a:cxn ang="0">
                  <a:pos x="16" y="0"/>
                </a:cxn>
                <a:cxn ang="0">
                  <a:pos x="11" y="0"/>
                </a:cxn>
              </a:cxnLst>
              <a:rect l="0" t="0" r="r" b="b"/>
              <a:pathLst>
                <a:path w="16" h="39">
                  <a:moveTo>
                    <a:pt x="11" y="0"/>
                  </a:moveTo>
                  <a:lnTo>
                    <a:pt x="11" y="0"/>
                  </a:lnTo>
                  <a:lnTo>
                    <a:pt x="8" y="14"/>
                  </a:lnTo>
                  <a:lnTo>
                    <a:pt x="6" y="21"/>
                  </a:lnTo>
                  <a:lnTo>
                    <a:pt x="5" y="27"/>
                  </a:lnTo>
                  <a:lnTo>
                    <a:pt x="0" y="38"/>
                  </a:lnTo>
                  <a:lnTo>
                    <a:pt x="6" y="39"/>
                  </a:lnTo>
                  <a:lnTo>
                    <a:pt x="10" y="29"/>
                  </a:lnTo>
                  <a:lnTo>
                    <a:pt x="11" y="23"/>
                  </a:lnTo>
                  <a:lnTo>
                    <a:pt x="13" y="14"/>
                  </a:lnTo>
                  <a:lnTo>
                    <a:pt x="16" y="0"/>
                  </a:lnTo>
                  <a:lnTo>
                    <a:pt x="16" y="0"/>
                  </a:lnTo>
                  <a:lnTo>
                    <a:pt x="11" y="0"/>
                  </a:lnTo>
                  <a:close/>
                </a:path>
              </a:pathLst>
            </a:custGeom>
            <a:solidFill>
              <a:srgbClr val="EB3D00"/>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91" name="Freeform 67"/>
            <p:cNvSpPr>
              <a:spLocks/>
            </p:cNvSpPr>
            <p:nvPr/>
          </p:nvSpPr>
          <p:spPr bwMode="auto">
            <a:xfrm>
              <a:off x="375" y="562"/>
              <a:ext cx="14" cy="57"/>
            </a:xfrm>
            <a:custGeom>
              <a:avLst/>
              <a:gdLst/>
              <a:ahLst/>
              <a:cxnLst>
                <a:cxn ang="0">
                  <a:pos x="8" y="0"/>
                </a:cxn>
                <a:cxn ang="0">
                  <a:pos x="8" y="0"/>
                </a:cxn>
                <a:cxn ang="0">
                  <a:pos x="5" y="14"/>
                </a:cxn>
                <a:cxn ang="0">
                  <a:pos x="3" y="27"/>
                </a:cxn>
                <a:cxn ang="0">
                  <a:pos x="3" y="40"/>
                </a:cxn>
                <a:cxn ang="0">
                  <a:pos x="0" y="58"/>
                </a:cxn>
                <a:cxn ang="0">
                  <a:pos x="5" y="58"/>
                </a:cxn>
                <a:cxn ang="0">
                  <a:pos x="8" y="41"/>
                </a:cxn>
                <a:cxn ang="0">
                  <a:pos x="10" y="27"/>
                </a:cxn>
                <a:cxn ang="0">
                  <a:pos x="12" y="14"/>
                </a:cxn>
                <a:cxn ang="0">
                  <a:pos x="13" y="0"/>
                </a:cxn>
                <a:cxn ang="0">
                  <a:pos x="13" y="0"/>
                </a:cxn>
                <a:cxn ang="0">
                  <a:pos x="8" y="0"/>
                </a:cxn>
              </a:cxnLst>
              <a:rect l="0" t="0" r="r" b="b"/>
              <a:pathLst>
                <a:path w="13" h="58">
                  <a:moveTo>
                    <a:pt x="8" y="0"/>
                  </a:moveTo>
                  <a:lnTo>
                    <a:pt x="8" y="0"/>
                  </a:lnTo>
                  <a:lnTo>
                    <a:pt x="5" y="14"/>
                  </a:lnTo>
                  <a:lnTo>
                    <a:pt x="3" y="27"/>
                  </a:lnTo>
                  <a:lnTo>
                    <a:pt x="3" y="40"/>
                  </a:lnTo>
                  <a:lnTo>
                    <a:pt x="0" y="58"/>
                  </a:lnTo>
                  <a:lnTo>
                    <a:pt x="5" y="58"/>
                  </a:lnTo>
                  <a:lnTo>
                    <a:pt x="8" y="41"/>
                  </a:lnTo>
                  <a:lnTo>
                    <a:pt x="10" y="27"/>
                  </a:lnTo>
                  <a:lnTo>
                    <a:pt x="12" y="14"/>
                  </a:lnTo>
                  <a:lnTo>
                    <a:pt x="13" y="0"/>
                  </a:lnTo>
                  <a:lnTo>
                    <a:pt x="13" y="0"/>
                  </a:lnTo>
                  <a:lnTo>
                    <a:pt x="8" y="0"/>
                  </a:lnTo>
                  <a:close/>
                </a:path>
              </a:pathLst>
            </a:custGeom>
            <a:solidFill>
              <a:srgbClr val="EB3D00"/>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92" name="Freeform 68"/>
            <p:cNvSpPr>
              <a:spLocks/>
            </p:cNvSpPr>
            <p:nvPr/>
          </p:nvSpPr>
          <p:spPr bwMode="auto">
            <a:xfrm>
              <a:off x="383" y="512"/>
              <a:ext cx="7" cy="49"/>
            </a:xfrm>
            <a:custGeom>
              <a:avLst/>
              <a:gdLst/>
              <a:ahLst/>
              <a:cxnLst>
                <a:cxn ang="0">
                  <a:pos x="0" y="2"/>
                </a:cxn>
                <a:cxn ang="0">
                  <a:pos x="0" y="2"/>
                </a:cxn>
                <a:cxn ang="0">
                  <a:pos x="2" y="9"/>
                </a:cxn>
                <a:cxn ang="0">
                  <a:pos x="2" y="20"/>
                </a:cxn>
                <a:cxn ang="0">
                  <a:pos x="2" y="33"/>
                </a:cxn>
                <a:cxn ang="0">
                  <a:pos x="0" y="49"/>
                </a:cxn>
                <a:cxn ang="0">
                  <a:pos x="5" y="49"/>
                </a:cxn>
                <a:cxn ang="0">
                  <a:pos x="7" y="33"/>
                </a:cxn>
                <a:cxn ang="0">
                  <a:pos x="7" y="20"/>
                </a:cxn>
                <a:cxn ang="0">
                  <a:pos x="7" y="7"/>
                </a:cxn>
                <a:cxn ang="0">
                  <a:pos x="5" y="0"/>
                </a:cxn>
                <a:cxn ang="0">
                  <a:pos x="5" y="0"/>
                </a:cxn>
                <a:cxn ang="0">
                  <a:pos x="0" y="2"/>
                </a:cxn>
              </a:cxnLst>
              <a:rect l="0" t="0" r="r" b="b"/>
              <a:pathLst>
                <a:path w="7" h="49">
                  <a:moveTo>
                    <a:pt x="0" y="2"/>
                  </a:moveTo>
                  <a:lnTo>
                    <a:pt x="0" y="2"/>
                  </a:lnTo>
                  <a:lnTo>
                    <a:pt x="2" y="9"/>
                  </a:lnTo>
                  <a:lnTo>
                    <a:pt x="2" y="20"/>
                  </a:lnTo>
                  <a:lnTo>
                    <a:pt x="2" y="33"/>
                  </a:lnTo>
                  <a:lnTo>
                    <a:pt x="0" y="49"/>
                  </a:lnTo>
                  <a:lnTo>
                    <a:pt x="5" y="49"/>
                  </a:lnTo>
                  <a:lnTo>
                    <a:pt x="7" y="33"/>
                  </a:lnTo>
                  <a:lnTo>
                    <a:pt x="7" y="20"/>
                  </a:lnTo>
                  <a:lnTo>
                    <a:pt x="7" y="7"/>
                  </a:lnTo>
                  <a:lnTo>
                    <a:pt x="5" y="0"/>
                  </a:lnTo>
                  <a:lnTo>
                    <a:pt x="5" y="0"/>
                  </a:lnTo>
                  <a:lnTo>
                    <a:pt x="0" y="2"/>
                  </a:lnTo>
                  <a:close/>
                </a:path>
              </a:pathLst>
            </a:custGeom>
            <a:solidFill>
              <a:srgbClr val="EB3D00"/>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93" name="Freeform 69"/>
            <p:cNvSpPr>
              <a:spLocks/>
            </p:cNvSpPr>
            <p:nvPr/>
          </p:nvSpPr>
          <p:spPr bwMode="auto">
            <a:xfrm>
              <a:off x="382" y="497"/>
              <a:ext cx="7" cy="17"/>
            </a:xfrm>
            <a:custGeom>
              <a:avLst/>
              <a:gdLst/>
              <a:ahLst/>
              <a:cxnLst>
                <a:cxn ang="0">
                  <a:pos x="0" y="7"/>
                </a:cxn>
                <a:cxn ang="0">
                  <a:pos x="0" y="7"/>
                </a:cxn>
                <a:cxn ang="0">
                  <a:pos x="3" y="7"/>
                </a:cxn>
                <a:cxn ang="0">
                  <a:pos x="1" y="5"/>
                </a:cxn>
                <a:cxn ang="0">
                  <a:pos x="1" y="9"/>
                </a:cxn>
                <a:cxn ang="0">
                  <a:pos x="1" y="16"/>
                </a:cxn>
                <a:cxn ang="0">
                  <a:pos x="6" y="14"/>
                </a:cxn>
                <a:cxn ang="0">
                  <a:pos x="6" y="9"/>
                </a:cxn>
                <a:cxn ang="0">
                  <a:pos x="6" y="7"/>
                </a:cxn>
                <a:cxn ang="0">
                  <a:pos x="6" y="2"/>
                </a:cxn>
                <a:cxn ang="0">
                  <a:pos x="0" y="0"/>
                </a:cxn>
                <a:cxn ang="0">
                  <a:pos x="0" y="0"/>
                </a:cxn>
                <a:cxn ang="0">
                  <a:pos x="0" y="7"/>
                </a:cxn>
              </a:cxnLst>
              <a:rect l="0" t="0" r="r" b="b"/>
              <a:pathLst>
                <a:path w="6" h="16">
                  <a:moveTo>
                    <a:pt x="0" y="7"/>
                  </a:moveTo>
                  <a:lnTo>
                    <a:pt x="0" y="7"/>
                  </a:lnTo>
                  <a:lnTo>
                    <a:pt x="3" y="7"/>
                  </a:lnTo>
                  <a:lnTo>
                    <a:pt x="1" y="5"/>
                  </a:lnTo>
                  <a:lnTo>
                    <a:pt x="1" y="9"/>
                  </a:lnTo>
                  <a:lnTo>
                    <a:pt x="1" y="16"/>
                  </a:lnTo>
                  <a:lnTo>
                    <a:pt x="6" y="14"/>
                  </a:lnTo>
                  <a:lnTo>
                    <a:pt x="6" y="9"/>
                  </a:lnTo>
                  <a:lnTo>
                    <a:pt x="6" y="7"/>
                  </a:lnTo>
                  <a:lnTo>
                    <a:pt x="6" y="2"/>
                  </a:lnTo>
                  <a:lnTo>
                    <a:pt x="0" y="0"/>
                  </a:lnTo>
                  <a:lnTo>
                    <a:pt x="0" y="0"/>
                  </a:lnTo>
                  <a:lnTo>
                    <a:pt x="0" y="7"/>
                  </a:lnTo>
                  <a:close/>
                </a:path>
              </a:pathLst>
            </a:custGeom>
            <a:solidFill>
              <a:srgbClr val="EB3D00"/>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94" name="Freeform 70"/>
            <p:cNvSpPr>
              <a:spLocks/>
            </p:cNvSpPr>
            <p:nvPr/>
          </p:nvSpPr>
          <p:spPr bwMode="auto">
            <a:xfrm>
              <a:off x="352" y="495"/>
              <a:ext cx="29" cy="9"/>
            </a:xfrm>
            <a:custGeom>
              <a:avLst/>
              <a:gdLst/>
              <a:ahLst/>
              <a:cxnLst>
                <a:cxn ang="0">
                  <a:pos x="0" y="7"/>
                </a:cxn>
                <a:cxn ang="0">
                  <a:pos x="0" y="7"/>
                </a:cxn>
                <a:cxn ang="0">
                  <a:pos x="18" y="7"/>
                </a:cxn>
                <a:cxn ang="0">
                  <a:pos x="23" y="7"/>
                </a:cxn>
                <a:cxn ang="0">
                  <a:pos x="26" y="9"/>
                </a:cxn>
                <a:cxn ang="0">
                  <a:pos x="30" y="9"/>
                </a:cxn>
                <a:cxn ang="0">
                  <a:pos x="30" y="2"/>
                </a:cxn>
                <a:cxn ang="0">
                  <a:pos x="26" y="2"/>
                </a:cxn>
                <a:cxn ang="0">
                  <a:pos x="23" y="2"/>
                </a:cxn>
                <a:cxn ang="0">
                  <a:pos x="18" y="0"/>
                </a:cxn>
                <a:cxn ang="0">
                  <a:pos x="0" y="0"/>
                </a:cxn>
                <a:cxn ang="0">
                  <a:pos x="0" y="0"/>
                </a:cxn>
                <a:cxn ang="0">
                  <a:pos x="0" y="7"/>
                </a:cxn>
              </a:cxnLst>
              <a:rect l="0" t="0" r="r" b="b"/>
              <a:pathLst>
                <a:path w="30" h="9">
                  <a:moveTo>
                    <a:pt x="0" y="7"/>
                  </a:moveTo>
                  <a:lnTo>
                    <a:pt x="0" y="7"/>
                  </a:lnTo>
                  <a:lnTo>
                    <a:pt x="18" y="7"/>
                  </a:lnTo>
                  <a:lnTo>
                    <a:pt x="23" y="7"/>
                  </a:lnTo>
                  <a:lnTo>
                    <a:pt x="26" y="9"/>
                  </a:lnTo>
                  <a:lnTo>
                    <a:pt x="30" y="9"/>
                  </a:lnTo>
                  <a:lnTo>
                    <a:pt x="30" y="2"/>
                  </a:lnTo>
                  <a:lnTo>
                    <a:pt x="26" y="2"/>
                  </a:lnTo>
                  <a:lnTo>
                    <a:pt x="23" y="2"/>
                  </a:lnTo>
                  <a:lnTo>
                    <a:pt x="18" y="0"/>
                  </a:lnTo>
                  <a:lnTo>
                    <a:pt x="0" y="0"/>
                  </a:lnTo>
                  <a:lnTo>
                    <a:pt x="0" y="0"/>
                  </a:lnTo>
                  <a:lnTo>
                    <a:pt x="0" y="7"/>
                  </a:lnTo>
                  <a:close/>
                </a:path>
              </a:pathLst>
            </a:custGeom>
            <a:solidFill>
              <a:srgbClr val="EB3D00"/>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95" name="Freeform 71"/>
            <p:cNvSpPr>
              <a:spLocks/>
            </p:cNvSpPr>
            <p:nvPr/>
          </p:nvSpPr>
          <p:spPr bwMode="auto">
            <a:xfrm>
              <a:off x="286" y="495"/>
              <a:ext cx="66" cy="17"/>
            </a:xfrm>
            <a:custGeom>
              <a:avLst/>
              <a:gdLst/>
              <a:ahLst/>
              <a:cxnLst>
                <a:cxn ang="0">
                  <a:pos x="1" y="16"/>
                </a:cxn>
                <a:cxn ang="0">
                  <a:pos x="1" y="16"/>
                </a:cxn>
                <a:cxn ang="0">
                  <a:pos x="16" y="11"/>
                </a:cxn>
                <a:cxn ang="0">
                  <a:pos x="29" y="9"/>
                </a:cxn>
                <a:cxn ang="0">
                  <a:pos x="46" y="9"/>
                </a:cxn>
                <a:cxn ang="0">
                  <a:pos x="65" y="7"/>
                </a:cxn>
                <a:cxn ang="0">
                  <a:pos x="65" y="0"/>
                </a:cxn>
                <a:cxn ang="0">
                  <a:pos x="46" y="2"/>
                </a:cxn>
                <a:cxn ang="0">
                  <a:pos x="29" y="4"/>
                </a:cxn>
                <a:cxn ang="0">
                  <a:pos x="16" y="7"/>
                </a:cxn>
                <a:cxn ang="0">
                  <a:pos x="0" y="9"/>
                </a:cxn>
                <a:cxn ang="0">
                  <a:pos x="0" y="9"/>
                </a:cxn>
                <a:cxn ang="0">
                  <a:pos x="1" y="16"/>
                </a:cxn>
              </a:cxnLst>
              <a:rect l="0" t="0" r="r" b="b"/>
              <a:pathLst>
                <a:path w="65" h="16">
                  <a:moveTo>
                    <a:pt x="1" y="16"/>
                  </a:moveTo>
                  <a:lnTo>
                    <a:pt x="1" y="16"/>
                  </a:lnTo>
                  <a:lnTo>
                    <a:pt x="16" y="11"/>
                  </a:lnTo>
                  <a:lnTo>
                    <a:pt x="29" y="9"/>
                  </a:lnTo>
                  <a:lnTo>
                    <a:pt x="46" y="9"/>
                  </a:lnTo>
                  <a:lnTo>
                    <a:pt x="65" y="7"/>
                  </a:lnTo>
                  <a:lnTo>
                    <a:pt x="65" y="0"/>
                  </a:lnTo>
                  <a:lnTo>
                    <a:pt x="46" y="2"/>
                  </a:lnTo>
                  <a:lnTo>
                    <a:pt x="29" y="4"/>
                  </a:lnTo>
                  <a:lnTo>
                    <a:pt x="16" y="7"/>
                  </a:lnTo>
                  <a:lnTo>
                    <a:pt x="0" y="9"/>
                  </a:lnTo>
                  <a:lnTo>
                    <a:pt x="0" y="9"/>
                  </a:lnTo>
                  <a:lnTo>
                    <a:pt x="1" y="16"/>
                  </a:lnTo>
                  <a:close/>
                </a:path>
              </a:pathLst>
            </a:custGeom>
            <a:solidFill>
              <a:srgbClr val="EB3D00"/>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96" name="Freeform 72"/>
            <p:cNvSpPr>
              <a:spLocks/>
            </p:cNvSpPr>
            <p:nvPr/>
          </p:nvSpPr>
          <p:spPr bwMode="auto">
            <a:xfrm>
              <a:off x="246" y="505"/>
              <a:ext cx="42" cy="23"/>
            </a:xfrm>
            <a:custGeom>
              <a:avLst/>
              <a:gdLst/>
              <a:ahLst/>
              <a:cxnLst>
                <a:cxn ang="0">
                  <a:pos x="1" y="22"/>
                </a:cxn>
                <a:cxn ang="0">
                  <a:pos x="1" y="22"/>
                </a:cxn>
                <a:cxn ang="0">
                  <a:pos x="9" y="18"/>
                </a:cxn>
                <a:cxn ang="0">
                  <a:pos x="18" y="14"/>
                </a:cxn>
                <a:cxn ang="0">
                  <a:pos x="26" y="9"/>
                </a:cxn>
                <a:cxn ang="0">
                  <a:pos x="42" y="7"/>
                </a:cxn>
                <a:cxn ang="0">
                  <a:pos x="41" y="0"/>
                </a:cxn>
                <a:cxn ang="0">
                  <a:pos x="26" y="5"/>
                </a:cxn>
                <a:cxn ang="0">
                  <a:pos x="14" y="9"/>
                </a:cxn>
                <a:cxn ang="0">
                  <a:pos x="6" y="13"/>
                </a:cxn>
                <a:cxn ang="0">
                  <a:pos x="0" y="18"/>
                </a:cxn>
                <a:cxn ang="0">
                  <a:pos x="0" y="18"/>
                </a:cxn>
                <a:cxn ang="0">
                  <a:pos x="1" y="22"/>
                </a:cxn>
              </a:cxnLst>
              <a:rect l="0" t="0" r="r" b="b"/>
              <a:pathLst>
                <a:path w="42" h="22">
                  <a:moveTo>
                    <a:pt x="1" y="22"/>
                  </a:moveTo>
                  <a:lnTo>
                    <a:pt x="1" y="22"/>
                  </a:lnTo>
                  <a:lnTo>
                    <a:pt x="9" y="18"/>
                  </a:lnTo>
                  <a:lnTo>
                    <a:pt x="18" y="14"/>
                  </a:lnTo>
                  <a:lnTo>
                    <a:pt x="26" y="9"/>
                  </a:lnTo>
                  <a:lnTo>
                    <a:pt x="42" y="7"/>
                  </a:lnTo>
                  <a:lnTo>
                    <a:pt x="41" y="0"/>
                  </a:lnTo>
                  <a:lnTo>
                    <a:pt x="26" y="5"/>
                  </a:lnTo>
                  <a:lnTo>
                    <a:pt x="14" y="9"/>
                  </a:lnTo>
                  <a:lnTo>
                    <a:pt x="6" y="13"/>
                  </a:lnTo>
                  <a:lnTo>
                    <a:pt x="0" y="18"/>
                  </a:lnTo>
                  <a:lnTo>
                    <a:pt x="0" y="18"/>
                  </a:lnTo>
                  <a:lnTo>
                    <a:pt x="1" y="22"/>
                  </a:lnTo>
                  <a:close/>
                </a:path>
              </a:pathLst>
            </a:custGeom>
            <a:solidFill>
              <a:srgbClr val="EB3D00"/>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97" name="Freeform 73"/>
            <p:cNvSpPr>
              <a:spLocks/>
            </p:cNvSpPr>
            <p:nvPr/>
          </p:nvSpPr>
          <p:spPr bwMode="auto">
            <a:xfrm>
              <a:off x="226" y="524"/>
              <a:ext cx="21" cy="13"/>
            </a:xfrm>
            <a:custGeom>
              <a:avLst/>
              <a:gdLst/>
              <a:ahLst/>
              <a:cxnLst>
                <a:cxn ang="0">
                  <a:pos x="0" y="11"/>
                </a:cxn>
                <a:cxn ang="0">
                  <a:pos x="0" y="11"/>
                </a:cxn>
                <a:cxn ang="0">
                  <a:pos x="3" y="14"/>
                </a:cxn>
                <a:cxn ang="0">
                  <a:pos x="10" y="11"/>
                </a:cxn>
                <a:cxn ang="0">
                  <a:pos x="16" y="9"/>
                </a:cxn>
                <a:cxn ang="0">
                  <a:pos x="21" y="4"/>
                </a:cxn>
                <a:cxn ang="0">
                  <a:pos x="20" y="0"/>
                </a:cxn>
                <a:cxn ang="0">
                  <a:pos x="13" y="2"/>
                </a:cxn>
                <a:cxn ang="0">
                  <a:pos x="8" y="7"/>
                </a:cxn>
                <a:cxn ang="0">
                  <a:pos x="2" y="9"/>
                </a:cxn>
                <a:cxn ang="0">
                  <a:pos x="3" y="11"/>
                </a:cxn>
                <a:cxn ang="0">
                  <a:pos x="3" y="11"/>
                </a:cxn>
                <a:cxn ang="0">
                  <a:pos x="0" y="11"/>
                </a:cxn>
              </a:cxnLst>
              <a:rect l="0" t="0" r="r" b="b"/>
              <a:pathLst>
                <a:path w="21" h="14">
                  <a:moveTo>
                    <a:pt x="0" y="11"/>
                  </a:moveTo>
                  <a:lnTo>
                    <a:pt x="0" y="11"/>
                  </a:lnTo>
                  <a:lnTo>
                    <a:pt x="3" y="14"/>
                  </a:lnTo>
                  <a:lnTo>
                    <a:pt x="10" y="11"/>
                  </a:lnTo>
                  <a:lnTo>
                    <a:pt x="16" y="9"/>
                  </a:lnTo>
                  <a:lnTo>
                    <a:pt x="21" y="4"/>
                  </a:lnTo>
                  <a:lnTo>
                    <a:pt x="20" y="0"/>
                  </a:lnTo>
                  <a:lnTo>
                    <a:pt x="13" y="2"/>
                  </a:lnTo>
                  <a:lnTo>
                    <a:pt x="8" y="7"/>
                  </a:lnTo>
                  <a:lnTo>
                    <a:pt x="2" y="9"/>
                  </a:lnTo>
                  <a:lnTo>
                    <a:pt x="3" y="11"/>
                  </a:lnTo>
                  <a:lnTo>
                    <a:pt x="3" y="11"/>
                  </a:lnTo>
                  <a:lnTo>
                    <a:pt x="0" y="11"/>
                  </a:lnTo>
                  <a:close/>
                </a:path>
              </a:pathLst>
            </a:custGeom>
            <a:solidFill>
              <a:srgbClr val="EB3D00"/>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98" name="Freeform 74"/>
            <p:cNvSpPr>
              <a:spLocks/>
            </p:cNvSpPr>
            <p:nvPr/>
          </p:nvSpPr>
          <p:spPr bwMode="auto">
            <a:xfrm>
              <a:off x="226" y="414"/>
              <a:ext cx="5" cy="119"/>
            </a:xfrm>
            <a:custGeom>
              <a:avLst/>
              <a:gdLst/>
              <a:ahLst/>
              <a:cxnLst>
                <a:cxn ang="0">
                  <a:pos x="5" y="0"/>
                </a:cxn>
                <a:cxn ang="0">
                  <a:pos x="0" y="0"/>
                </a:cxn>
                <a:cxn ang="0">
                  <a:pos x="0" y="119"/>
                </a:cxn>
                <a:cxn ang="0">
                  <a:pos x="3" y="119"/>
                </a:cxn>
                <a:cxn ang="0">
                  <a:pos x="5" y="0"/>
                </a:cxn>
                <a:cxn ang="0">
                  <a:pos x="5" y="0"/>
                </a:cxn>
              </a:cxnLst>
              <a:rect l="0" t="0" r="r" b="b"/>
              <a:pathLst>
                <a:path w="5" h="119">
                  <a:moveTo>
                    <a:pt x="5" y="0"/>
                  </a:moveTo>
                  <a:lnTo>
                    <a:pt x="0" y="0"/>
                  </a:lnTo>
                  <a:lnTo>
                    <a:pt x="0" y="119"/>
                  </a:lnTo>
                  <a:lnTo>
                    <a:pt x="3" y="119"/>
                  </a:lnTo>
                  <a:lnTo>
                    <a:pt x="5" y="0"/>
                  </a:lnTo>
                  <a:lnTo>
                    <a:pt x="5" y="0"/>
                  </a:lnTo>
                  <a:close/>
                </a:path>
              </a:pathLst>
            </a:custGeom>
            <a:solidFill>
              <a:srgbClr val="EB3D00"/>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099" name="Freeform 75"/>
            <p:cNvSpPr>
              <a:spLocks/>
            </p:cNvSpPr>
            <p:nvPr/>
          </p:nvSpPr>
          <p:spPr bwMode="auto">
            <a:xfrm>
              <a:off x="226" y="414"/>
              <a:ext cx="21" cy="19"/>
            </a:xfrm>
            <a:custGeom>
              <a:avLst/>
              <a:gdLst/>
              <a:ahLst/>
              <a:cxnLst>
                <a:cxn ang="0">
                  <a:pos x="20" y="11"/>
                </a:cxn>
                <a:cxn ang="0">
                  <a:pos x="20" y="11"/>
                </a:cxn>
                <a:cxn ang="0">
                  <a:pos x="7" y="2"/>
                </a:cxn>
                <a:cxn ang="0">
                  <a:pos x="5" y="0"/>
                </a:cxn>
                <a:cxn ang="0">
                  <a:pos x="0" y="2"/>
                </a:cxn>
                <a:cxn ang="0">
                  <a:pos x="3" y="7"/>
                </a:cxn>
                <a:cxn ang="0">
                  <a:pos x="20" y="18"/>
                </a:cxn>
                <a:cxn ang="0">
                  <a:pos x="20" y="18"/>
                </a:cxn>
                <a:cxn ang="0">
                  <a:pos x="20" y="11"/>
                </a:cxn>
              </a:cxnLst>
              <a:rect l="0" t="0" r="r" b="b"/>
              <a:pathLst>
                <a:path w="20" h="18">
                  <a:moveTo>
                    <a:pt x="20" y="11"/>
                  </a:moveTo>
                  <a:lnTo>
                    <a:pt x="20" y="11"/>
                  </a:lnTo>
                  <a:lnTo>
                    <a:pt x="7" y="2"/>
                  </a:lnTo>
                  <a:lnTo>
                    <a:pt x="5" y="0"/>
                  </a:lnTo>
                  <a:lnTo>
                    <a:pt x="0" y="2"/>
                  </a:lnTo>
                  <a:lnTo>
                    <a:pt x="3" y="7"/>
                  </a:lnTo>
                  <a:lnTo>
                    <a:pt x="20" y="18"/>
                  </a:lnTo>
                  <a:lnTo>
                    <a:pt x="20" y="18"/>
                  </a:lnTo>
                  <a:lnTo>
                    <a:pt x="20" y="11"/>
                  </a:lnTo>
                  <a:close/>
                </a:path>
              </a:pathLst>
            </a:custGeom>
            <a:solidFill>
              <a:srgbClr val="EB3D00"/>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100" name="Freeform 76"/>
            <p:cNvSpPr>
              <a:spLocks/>
            </p:cNvSpPr>
            <p:nvPr/>
          </p:nvSpPr>
          <p:spPr bwMode="auto">
            <a:xfrm>
              <a:off x="246" y="426"/>
              <a:ext cx="36" cy="23"/>
            </a:xfrm>
            <a:custGeom>
              <a:avLst/>
              <a:gdLst/>
              <a:ahLst/>
              <a:cxnLst>
                <a:cxn ang="0">
                  <a:pos x="36" y="19"/>
                </a:cxn>
                <a:cxn ang="0">
                  <a:pos x="36" y="19"/>
                </a:cxn>
                <a:cxn ang="0">
                  <a:pos x="19" y="10"/>
                </a:cxn>
                <a:cxn ang="0">
                  <a:pos x="0" y="0"/>
                </a:cxn>
                <a:cxn ang="0">
                  <a:pos x="0" y="7"/>
                </a:cxn>
                <a:cxn ang="0">
                  <a:pos x="18" y="18"/>
                </a:cxn>
                <a:cxn ang="0">
                  <a:pos x="34" y="23"/>
                </a:cxn>
                <a:cxn ang="0">
                  <a:pos x="34" y="23"/>
                </a:cxn>
                <a:cxn ang="0">
                  <a:pos x="36" y="19"/>
                </a:cxn>
              </a:cxnLst>
              <a:rect l="0" t="0" r="r" b="b"/>
              <a:pathLst>
                <a:path w="36" h="23">
                  <a:moveTo>
                    <a:pt x="36" y="19"/>
                  </a:moveTo>
                  <a:lnTo>
                    <a:pt x="36" y="19"/>
                  </a:lnTo>
                  <a:lnTo>
                    <a:pt x="19" y="10"/>
                  </a:lnTo>
                  <a:lnTo>
                    <a:pt x="0" y="0"/>
                  </a:lnTo>
                  <a:lnTo>
                    <a:pt x="0" y="7"/>
                  </a:lnTo>
                  <a:lnTo>
                    <a:pt x="18" y="18"/>
                  </a:lnTo>
                  <a:lnTo>
                    <a:pt x="34" y="23"/>
                  </a:lnTo>
                  <a:lnTo>
                    <a:pt x="34" y="23"/>
                  </a:lnTo>
                  <a:lnTo>
                    <a:pt x="36" y="19"/>
                  </a:lnTo>
                  <a:close/>
                </a:path>
              </a:pathLst>
            </a:custGeom>
            <a:solidFill>
              <a:srgbClr val="EB3D00"/>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101" name="Freeform 77"/>
            <p:cNvSpPr>
              <a:spLocks/>
            </p:cNvSpPr>
            <p:nvPr/>
          </p:nvSpPr>
          <p:spPr bwMode="auto">
            <a:xfrm>
              <a:off x="279" y="444"/>
              <a:ext cx="31" cy="13"/>
            </a:xfrm>
            <a:custGeom>
              <a:avLst/>
              <a:gdLst/>
              <a:ahLst/>
              <a:cxnLst>
                <a:cxn ang="0">
                  <a:pos x="30" y="8"/>
                </a:cxn>
                <a:cxn ang="0">
                  <a:pos x="30" y="8"/>
                </a:cxn>
                <a:cxn ang="0">
                  <a:pos x="15" y="4"/>
                </a:cxn>
                <a:cxn ang="0">
                  <a:pos x="2" y="0"/>
                </a:cxn>
                <a:cxn ang="0">
                  <a:pos x="0" y="4"/>
                </a:cxn>
                <a:cxn ang="0">
                  <a:pos x="13" y="9"/>
                </a:cxn>
                <a:cxn ang="0">
                  <a:pos x="28" y="13"/>
                </a:cxn>
                <a:cxn ang="0">
                  <a:pos x="28" y="13"/>
                </a:cxn>
                <a:cxn ang="0">
                  <a:pos x="30" y="8"/>
                </a:cxn>
              </a:cxnLst>
              <a:rect l="0" t="0" r="r" b="b"/>
              <a:pathLst>
                <a:path w="30" h="13">
                  <a:moveTo>
                    <a:pt x="30" y="8"/>
                  </a:moveTo>
                  <a:lnTo>
                    <a:pt x="30" y="8"/>
                  </a:lnTo>
                  <a:lnTo>
                    <a:pt x="15" y="4"/>
                  </a:lnTo>
                  <a:lnTo>
                    <a:pt x="2" y="0"/>
                  </a:lnTo>
                  <a:lnTo>
                    <a:pt x="0" y="4"/>
                  </a:lnTo>
                  <a:lnTo>
                    <a:pt x="13" y="9"/>
                  </a:lnTo>
                  <a:lnTo>
                    <a:pt x="28" y="13"/>
                  </a:lnTo>
                  <a:lnTo>
                    <a:pt x="28" y="13"/>
                  </a:lnTo>
                  <a:lnTo>
                    <a:pt x="30" y="8"/>
                  </a:lnTo>
                  <a:close/>
                </a:path>
              </a:pathLst>
            </a:custGeom>
            <a:solidFill>
              <a:srgbClr val="EB3D00"/>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102" name="Freeform 78"/>
            <p:cNvSpPr>
              <a:spLocks/>
            </p:cNvSpPr>
            <p:nvPr/>
          </p:nvSpPr>
          <p:spPr bwMode="auto">
            <a:xfrm>
              <a:off x="309" y="454"/>
              <a:ext cx="40" cy="8"/>
            </a:xfrm>
            <a:custGeom>
              <a:avLst/>
              <a:gdLst/>
              <a:ahLst/>
              <a:cxnLst>
                <a:cxn ang="0">
                  <a:pos x="41" y="1"/>
                </a:cxn>
                <a:cxn ang="0">
                  <a:pos x="41" y="1"/>
                </a:cxn>
                <a:cxn ang="0">
                  <a:pos x="21" y="1"/>
                </a:cxn>
                <a:cxn ang="0">
                  <a:pos x="2" y="0"/>
                </a:cxn>
                <a:cxn ang="0">
                  <a:pos x="0" y="5"/>
                </a:cxn>
                <a:cxn ang="0">
                  <a:pos x="20" y="9"/>
                </a:cxn>
                <a:cxn ang="0">
                  <a:pos x="41" y="9"/>
                </a:cxn>
                <a:cxn ang="0">
                  <a:pos x="41" y="9"/>
                </a:cxn>
                <a:cxn ang="0">
                  <a:pos x="41" y="1"/>
                </a:cxn>
              </a:cxnLst>
              <a:rect l="0" t="0" r="r" b="b"/>
              <a:pathLst>
                <a:path w="41" h="9">
                  <a:moveTo>
                    <a:pt x="41" y="1"/>
                  </a:moveTo>
                  <a:lnTo>
                    <a:pt x="41" y="1"/>
                  </a:lnTo>
                  <a:lnTo>
                    <a:pt x="21" y="1"/>
                  </a:lnTo>
                  <a:lnTo>
                    <a:pt x="2" y="0"/>
                  </a:lnTo>
                  <a:lnTo>
                    <a:pt x="0" y="5"/>
                  </a:lnTo>
                  <a:lnTo>
                    <a:pt x="20" y="9"/>
                  </a:lnTo>
                  <a:lnTo>
                    <a:pt x="41" y="9"/>
                  </a:lnTo>
                  <a:lnTo>
                    <a:pt x="41" y="9"/>
                  </a:lnTo>
                  <a:lnTo>
                    <a:pt x="41" y="1"/>
                  </a:lnTo>
                  <a:close/>
                </a:path>
              </a:pathLst>
            </a:custGeom>
            <a:solidFill>
              <a:srgbClr val="EB3D00"/>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103" name="Freeform 79"/>
            <p:cNvSpPr>
              <a:spLocks/>
            </p:cNvSpPr>
            <p:nvPr/>
          </p:nvSpPr>
          <p:spPr bwMode="auto">
            <a:xfrm>
              <a:off x="349" y="448"/>
              <a:ext cx="40" cy="13"/>
            </a:xfrm>
            <a:custGeom>
              <a:avLst/>
              <a:gdLst/>
              <a:ahLst/>
              <a:cxnLst>
                <a:cxn ang="0">
                  <a:pos x="36" y="0"/>
                </a:cxn>
                <a:cxn ang="0">
                  <a:pos x="36" y="0"/>
                </a:cxn>
                <a:cxn ang="0">
                  <a:pos x="28" y="5"/>
                </a:cxn>
                <a:cxn ang="0">
                  <a:pos x="20" y="7"/>
                </a:cxn>
                <a:cxn ang="0">
                  <a:pos x="10" y="7"/>
                </a:cxn>
                <a:cxn ang="0">
                  <a:pos x="0" y="5"/>
                </a:cxn>
                <a:cxn ang="0">
                  <a:pos x="0" y="13"/>
                </a:cxn>
                <a:cxn ang="0">
                  <a:pos x="10" y="13"/>
                </a:cxn>
                <a:cxn ang="0">
                  <a:pos x="20" y="13"/>
                </a:cxn>
                <a:cxn ang="0">
                  <a:pos x="29" y="11"/>
                </a:cxn>
                <a:cxn ang="0">
                  <a:pos x="39" y="5"/>
                </a:cxn>
                <a:cxn ang="0">
                  <a:pos x="39" y="5"/>
                </a:cxn>
                <a:cxn ang="0">
                  <a:pos x="36" y="0"/>
                </a:cxn>
              </a:cxnLst>
              <a:rect l="0" t="0" r="r" b="b"/>
              <a:pathLst>
                <a:path w="39" h="13">
                  <a:moveTo>
                    <a:pt x="36" y="0"/>
                  </a:moveTo>
                  <a:lnTo>
                    <a:pt x="36" y="0"/>
                  </a:lnTo>
                  <a:lnTo>
                    <a:pt x="28" y="5"/>
                  </a:lnTo>
                  <a:lnTo>
                    <a:pt x="20" y="7"/>
                  </a:lnTo>
                  <a:lnTo>
                    <a:pt x="10" y="7"/>
                  </a:lnTo>
                  <a:lnTo>
                    <a:pt x="0" y="5"/>
                  </a:lnTo>
                  <a:lnTo>
                    <a:pt x="0" y="13"/>
                  </a:lnTo>
                  <a:lnTo>
                    <a:pt x="10" y="13"/>
                  </a:lnTo>
                  <a:lnTo>
                    <a:pt x="20" y="13"/>
                  </a:lnTo>
                  <a:lnTo>
                    <a:pt x="29" y="11"/>
                  </a:lnTo>
                  <a:lnTo>
                    <a:pt x="39" y="5"/>
                  </a:lnTo>
                  <a:lnTo>
                    <a:pt x="39" y="5"/>
                  </a:lnTo>
                  <a:lnTo>
                    <a:pt x="36" y="0"/>
                  </a:lnTo>
                  <a:close/>
                </a:path>
              </a:pathLst>
            </a:custGeom>
            <a:solidFill>
              <a:srgbClr val="EB3D00"/>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104" name="Freeform 80"/>
            <p:cNvSpPr>
              <a:spLocks/>
            </p:cNvSpPr>
            <p:nvPr/>
          </p:nvSpPr>
          <p:spPr bwMode="auto">
            <a:xfrm>
              <a:off x="385" y="446"/>
              <a:ext cx="10" cy="21"/>
            </a:xfrm>
            <a:custGeom>
              <a:avLst/>
              <a:gdLst/>
              <a:ahLst/>
              <a:cxnLst>
                <a:cxn ang="0">
                  <a:pos x="2" y="7"/>
                </a:cxn>
                <a:cxn ang="0">
                  <a:pos x="2" y="7"/>
                </a:cxn>
                <a:cxn ang="0">
                  <a:pos x="2" y="16"/>
                </a:cxn>
                <a:cxn ang="0">
                  <a:pos x="3" y="20"/>
                </a:cxn>
                <a:cxn ang="0">
                  <a:pos x="8" y="18"/>
                </a:cxn>
                <a:cxn ang="0">
                  <a:pos x="8" y="15"/>
                </a:cxn>
                <a:cxn ang="0">
                  <a:pos x="10" y="9"/>
                </a:cxn>
                <a:cxn ang="0">
                  <a:pos x="8" y="6"/>
                </a:cxn>
                <a:cxn ang="0">
                  <a:pos x="7" y="4"/>
                </a:cxn>
                <a:cxn ang="0">
                  <a:pos x="3" y="0"/>
                </a:cxn>
                <a:cxn ang="0">
                  <a:pos x="2" y="2"/>
                </a:cxn>
                <a:cxn ang="0">
                  <a:pos x="0" y="2"/>
                </a:cxn>
                <a:cxn ang="0">
                  <a:pos x="3" y="7"/>
                </a:cxn>
                <a:cxn ang="0">
                  <a:pos x="3" y="7"/>
                </a:cxn>
                <a:cxn ang="0">
                  <a:pos x="3" y="7"/>
                </a:cxn>
                <a:cxn ang="0">
                  <a:pos x="3" y="7"/>
                </a:cxn>
                <a:cxn ang="0">
                  <a:pos x="3" y="7"/>
                </a:cxn>
                <a:cxn ang="0">
                  <a:pos x="3" y="9"/>
                </a:cxn>
                <a:cxn ang="0">
                  <a:pos x="3" y="15"/>
                </a:cxn>
                <a:cxn ang="0">
                  <a:pos x="3" y="16"/>
                </a:cxn>
                <a:cxn ang="0">
                  <a:pos x="7" y="18"/>
                </a:cxn>
                <a:cxn ang="0">
                  <a:pos x="7" y="15"/>
                </a:cxn>
                <a:cxn ang="0">
                  <a:pos x="7" y="7"/>
                </a:cxn>
                <a:cxn ang="0">
                  <a:pos x="7" y="7"/>
                </a:cxn>
                <a:cxn ang="0">
                  <a:pos x="2" y="7"/>
                </a:cxn>
              </a:cxnLst>
              <a:rect l="0" t="0" r="r" b="b"/>
              <a:pathLst>
                <a:path w="10" h="20">
                  <a:moveTo>
                    <a:pt x="2" y="7"/>
                  </a:moveTo>
                  <a:lnTo>
                    <a:pt x="2" y="7"/>
                  </a:lnTo>
                  <a:lnTo>
                    <a:pt x="2" y="16"/>
                  </a:lnTo>
                  <a:lnTo>
                    <a:pt x="3" y="20"/>
                  </a:lnTo>
                  <a:lnTo>
                    <a:pt x="8" y="18"/>
                  </a:lnTo>
                  <a:lnTo>
                    <a:pt x="8" y="15"/>
                  </a:lnTo>
                  <a:lnTo>
                    <a:pt x="10" y="9"/>
                  </a:lnTo>
                  <a:lnTo>
                    <a:pt x="8" y="6"/>
                  </a:lnTo>
                  <a:lnTo>
                    <a:pt x="7" y="4"/>
                  </a:lnTo>
                  <a:lnTo>
                    <a:pt x="3" y="0"/>
                  </a:lnTo>
                  <a:lnTo>
                    <a:pt x="2" y="2"/>
                  </a:lnTo>
                  <a:lnTo>
                    <a:pt x="0" y="2"/>
                  </a:lnTo>
                  <a:lnTo>
                    <a:pt x="3" y="7"/>
                  </a:lnTo>
                  <a:lnTo>
                    <a:pt x="3" y="7"/>
                  </a:lnTo>
                  <a:lnTo>
                    <a:pt x="3" y="7"/>
                  </a:lnTo>
                  <a:lnTo>
                    <a:pt x="3" y="7"/>
                  </a:lnTo>
                  <a:lnTo>
                    <a:pt x="3" y="7"/>
                  </a:lnTo>
                  <a:lnTo>
                    <a:pt x="3" y="9"/>
                  </a:lnTo>
                  <a:lnTo>
                    <a:pt x="3" y="15"/>
                  </a:lnTo>
                  <a:lnTo>
                    <a:pt x="3" y="16"/>
                  </a:lnTo>
                  <a:lnTo>
                    <a:pt x="7" y="18"/>
                  </a:lnTo>
                  <a:lnTo>
                    <a:pt x="7" y="15"/>
                  </a:lnTo>
                  <a:lnTo>
                    <a:pt x="7" y="7"/>
                  </a:lnTo>
                  <a:lnTo>
                    <a:pt x="7" y="7"/>
                  </a:lnTo>
                  <a:lnTo>
                    <a:pt x="2" y="7"/>
                  </a:lnTo>
                  <a:close/>
                </a:path>
              </a:pathLst>
            </a:custGeom>
            <a:solidFill>
              <a:srgbClr val="EB3D00"/>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105" name="Freeform 81"/>
            <p:cNvSpPr>
              <a:spLocks/>
            </p:cNvSpPr>
            <p:nvPr/>
          </p:nvSpPr>
          <p:spPr bwMode="auto">
            <a:xfrm>
              <a:off x="383" y="395"/>
              <a:ext cx="9" cy="59"/>
            </a:xfrm>
            <a:custGeom>
              <a:avLst/>
              <a:gdLst/>
              <a:ahLst/>
              <a:cxnLst>
                <a:cxn ang="0">
                  <a:pos x="0" y="0"/>
                </a:cxn>
                <a:cxn ang="0">
                  <a:pos x="0" y="0"/>
                </a:cxn>
                <a:cxn ang="0">
                  <a:pos x="4" y="20"/>
                </a:cxn>
                <a:cxn ang="0">
                  <a:pos x="4" y="31"/>
                </a:cxn>
                <a:cxn ang="0">
                  <a:pos x="4" y="40"/>
                </a:cxn>
                <a:cxn ang="0">
                  <a:pos x="4" y="59"/>
                </a:cxn>
                <a:cxn ang="0">
                  <a:pos x="9" y="59"/>
                </a:cxn>
                <a:cxn ang="0">
                  <a:pos x="9" y="40"/>
                </a:cxn>
                <a:cxn ang="0">
                  <a:pos x="9" y="31"/>
                </a:cxn>
                <a:cxn ang="0">
                  <a:pos x="9" y="20"/>
                </a:cxn>
                <a:cxn ang="0">
                  <a:pos x="5" y="0"/>
                </a:cxn>
                <a:cxn ang="0">
                  <a:pos x="5" y="0"/>
                </a:cxn>
                <a:cxn ang="0">
                  <a:pos x="0" y="0"/>
                </a:cxn>
              </a:cxnLst>
              <a:rect l="0" t="0" r="r" b="b"/>
              <a:pathLst>
                <a:path w="9" h="59">
                  <a:moveTo>
                    <a:pt x="0" y="0"/>
                  </a:moveTo>
                  <a:lnTo>
                    <a:pt x="0" y="0"/>
                  </a:lnTo>
                  <a:lnTo>
                    <a:pt x="4" y="20"/>
                  </a:lnTo>
                  <a:lnTo>
                    <a:pt x="4" y="31"/>
                  </a:lnTo>
                  <a:lnTo>
                    <a:pt x="4" y="40"/>
                  </a:lnTo>
                  <a:lnTo>
                    <a:pt x="4" y="59"/>
                  </a:lnTo>
                  <a:lnTo>
                    <a:pt x="9" y="59"/>
                  </a:lnTo>
                  <a:lnTo>
                    <a:pt x="9" y="40"/>
                  </a:lnTo>
                  <a:lnTo>
                    <a:pt x="9" y="31"/>
                  </a:lnTo>
                  <a:lnTo>
                    <a:pt x="9" y="20"/>
                  </a:lnTo>
                  <a:lnTo>
                    <a:pt x="5" y="0"/>
                  </a:lnTo>
                  <a:lnTo>
                    <a:pt x="5" y="0"/>
                  </a:lnTo>
                  <a:lnTo>
                    <a:pt x="0" y="0"/>
                  </a:lnTo>
                  <a:close/>
                </a:path>
              </a:pathLst>
            </a:custGeom>
            <a:solidFill>
              <a:srgbClr val="EB3D00"/>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106" name="Freeform 82"/>
            <p:cNvSpPr>
              <a:spLocks/>
            </p:cNvSpPr>
            <p:nvPr/>
          </p:nvSpPr>
          <p:spPr bwMode="auto">
            <a:xfrm>
              <a:off x="375" y="331"/>
              <a:ext cx="14" cy="64"/>
            </a:xfrm>
            <a:custGeom>
              <a:avLst/>
              <a:gdLst/>
              <a:ahLst/>
              <a:cxnLst>
                <a:cxn ang="0">
                  <a:pos x="0" y="0"/>
                </a:cxn>
                <a:cxn ang="0">
                  <a:pos x="0" y="0"/>
                </a:cxn>
                <a:cxn ang="0">
                  <a:pos x="2" y="14"/>
                </a:cxn>
                <a:cxn ang="0">
                  <a:pos x="3" y="25"/>
                </a:cxn>
                <a:cxn ang="0">
                  <a:pos x="5" y="39"/>
                </a:cxn>
                <a:cxn ang="0">
                  <a:pos x="8" y="63"/>
                </a:cxn>
                <a:cxn ang="0">
                  <a:pos x="13" y="63"/>
                </a:cxn>
                <a:cxn ang="0">
                  <a:pos x="12" y="38"/>
                </a:cxn>
                <a:cxn ang="0">
                  <a:pos x="8" y="25"/>
                </a:cxn>
                <a:cxn ang="0">
                  <a:pos x="7" y="12"/>
                </a:cxn>
                <a:cxn ang="0">
                  <a:pos x="5" y="0"/>
                </a:cxn>
                <a:cxn ang="0">
                  <a:pos x="5" y="0"/>
                </a:cxn>
                <a:cxn ang="0">
                  <a:pos x="0" y="0"/>
                </a:cxn>
              </a:cxnLst>
              <a:rect l="0" t="0" r="r" b="b"/>
              <a:pathLst>
                <a:path w="13" h="63">
                  <a:moveTo>
                    <a:pt x="0" y="0"/>
                  </a:moveTo>
                  <a:lnTo>
                    <a:pt x="0" y="0"/>
                  </a:lnTo>
                  <a:lnTo>
                    <a:pt x="2" y="14"/>
                  </a:lnTo>
                  <a:lnTo>
                    <a:pt x="3" y="25"/>
                  </a:lnTo>
                  <a:lnTo>
                    <a:pt x="5" y="39"/>
                  </a:lnTo>
                  <a:lnTo>
                    <a:pt x="8" y="63"/>
                  </a:lnTo>
                  <a:lnTo>
                    <a:pt x="13" y="63"/>
                  </a:lnTo>
                  <a:lnTo>
                    <a:pt x="12" y="38"/>
                  </a:lnTo>
                  <a:lnTo>
                    <a:pt x="8" y="25"/>
                  </a:lnTo>
                  <a:lnTo>
                    <a:pt x="7" y="12"/>
                  </a:lnTo>
                  <a:lnTo>
                    <a:pt x="5" y="0"/>
                  </a:lnTo>
                  <a:lnTo>
                    <a:pt x="5" y="0"/>
                  </a:lnTo>
                  <a:lnTo>
                    <a:pt x="0" y="0"/>
                  </a:lnTo>
                  <a:close/>
                </a:path>
              </a:pathLst>
            </a:custGeom>
            <a:solidFill>
              <a:srgbClr val="EB3D00"/>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107" name="Freeform 83"/>
            <p:cNvSpPr>
              <a:spLocks/>
            </p:cNvSpPr>
            <p:nvPr/>
          </p:nvSpPr>
          <p:spPr bwMode="auto">
            <a:xfrm>
              <a:off x="363" y="284"/>
              <a:ext cx="17" cy="47"/>
            </a:xfrm>
            <a:custGeom>
              <a:avLst/>
              <a:gdLst/>
              <a:ahLst/>
              <a:cxnLst>
                <a:cxn ang="0">
                  <a:pos x="0" y="2"/>
                </a:cxn>
                <a:cxn ang="0">
                  <a:pos x="0" y="2"/>
                </a:cxn>
                <a:cxn ang="0">
                  <a:pos x="5" y="14"/>
                </a:cxn>
                <a:cxn ang="0">
                  <a:pos x="8" y="25"/>
                </a:cxn>
                <a:cxn ang="0">
                  <a:pos x="12" y="36"/>
                </a:cxn>
                <a:cxn ang="0">
                  <a:pos x="13" y="49"/>
                </a:cxn>
                <a:cxn ang="0">
                  <a:pos x="18" y="49"/>
                </a:cxn>
                <a:cxn ang="0">
                  <a:pos x="16" y="34"/>
                </a:cxn>
                <a:cxn ang="0">
                  <a:pos x="13" y="23"/>
                </a:cxn>
                <a:cxn ang="0">
                  <a:pos x="10" y="14"/>
                </a:cxn>
                <a:cxn ang="0">
                  <a:pos x="5" y="0"/>
                </a:cxn>
                <a:cxn ang="0">
                  <a:pos x="5" y="0"/>
                </a:cxn>
                <a:cxn ang="0">
                  <a:pos x="0" y="2"/>
                </a:cxn>
              </a:cxnLst>
              <a:rect l="0" t="0" r="r" b="b"/>
              <a:pathLst>
                <a:path w="18" h="49">
                  <a:moveTo>
                    <a:pt x="0" y="2"/>
                  </a:moveTo>
                  <a:lnTo>
                    <a:pt x="0" y="2"/>
                  </a:lnTo>
                  <a:lnTo>
                    <a:pt x="5" y="14"/>
                  </a:lnTo>
                  <a:lnTo>
                    <a:pt x="8" y="25"/>
                  </a:lnTo>
                  <a:lnTo>
                    <a:pt x="12" y="36"/>
                  </a:lnTo>
                  <a:lnTo>
                    <a:pt x="13" y="49"/>
                  </a:lnTo>
                  <a:lnTo>
                    <a:pt x="18" y="49"/>
                  </a:lnTo>
                  <a:lnTo>
                    <a:pt x="16" y="34"/>
                  </a:lnTo>
                  <a:lnTo>
                    <a:pt x="13" y="23"/>
                  </a:lnTo>
                  <a:lnTo>
                    <a:pt x="10" y="14"/>
                  </a:lnTo>
                  <a:lnTo>
                    <a:pt x="5" y="0"/>
                  </a:lnTo>
                  <a:lnTo>
                    <a:pt x="5" y="0"/>
                  </a:lnTo>
                  <a:lnTo>
                    <a:pt x="0" y="2"/>
                  </a:lnTo>
                  <a:close/>
                </a:path>
              </a:pathLst>
            </a:custGeom>
            <a:solidFill>
              <a:srgbClr val="EB3D00"/>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108" name="Freeform 84"/>
            <p:cNvSpPr>
              <a:spLocks/>
            </p:cNvSpPr>
            <p:nvPr/>
          </p:nvSpPr>
          <p:spPr bwMode="auto">
            <a:xfrm>
              <a:off x="342" y="248"/>
              <a:ext cx="26" cy="38"/>
            </a:xfrm>
            <a:custGeom>
              <a:avLst/>
              <a:gdLst/>
              <a:ahLst/>
              <a:cxnLst>
                <a:cxn ang="0">
                  <a:pos x="0" y="0"/>
                </a:cxn>
                <a:cxn ang="0">
                  <a:pos x="0" y="5"/>
                </a:cxn>
                <a:cxn ang="0">
                  <a:pos x="2" y="9"/>
                </a:cxn>
                <a:cxn ang="0">
                  <a:pos x="10" y="18"/>
                </a:cxn>
                <a:cxn ang="0">
                  <a:pos x="17" y="29"/>
                </a:cxn>
                <a:cxn ang="0">
                  <a:pos x="20" y="38"/>
                </a:cxn>
                <a:cxn ang="0">
                  <a:pos x="25" y="36"/>
                </a:cxn>
                <a:cxn ang="0">
                  <a:pos x="20" y="25"/>
                </a:cxn>
                <a:cxn ang="0">
                  <a:pos x="14" y="14"/>
                </a:cxn>
                <a:cxn ang="0">
                  <a:pos x="7" y="3"/>
                </a:cxn>
                <a:cxn ang="0">
                  <a:pos x="0" y="0"/>
                </a:cxn>
                <a:cxn ang="0">
                  <a:pos x="0" y="5"/>
                </a:cxn>
                <a:cxn ang="0">
                  <a:pos x="0" y="0"/>
                </a:cxn>
              </a:cxnLst>
              <a:rect l="0" t="0" r="r" b="b"/>
              <a:pathLst>
                <a:path w="25" h="38">
                  <a:moveTo>
                    <a:pt x="0" y="0"/>
                  </a:moveTo>
                  <a:lnTo>
                    <a:pt x="0" y="5"/>
                  </a:lnTo>
                  <a:lnTo>
                    <a:pt x="2" y="9"/>
                  </a:lnTo>
                  <a:lnTo>
                    <a:pt x="10" y="18"/>
                  </a:lnTo>
                  <a:lnTo>
                    <a:pt x="17" y="29"/>
                  </a:lnTo>
                  <a:lnTo>
                    <a:pt x="20" y="38"/>
                  </a:lnTo>
                  <a:lnTo>
                    <a:pt x="25" y="36"/>
                  </a:lnTo>
                  <a:lnTo>
                    <a:pt x="20" y="25"/>
                  </a:lnTo>
                  <a:lnTo>
                    <a:pt x="14" y="14"/>
                  </a:lnTo>
                  <a:lnTo>
                    <a:pt x="7" y="3"/>
                  </a:lnTo>
                  <a:lnTo>
                    <a:pt x="0" y="0"/>
                  </a:lnTo>
                  <a:lnTo>
                    <a:pt x="0" y="5"/>
                  </a:lnTo>
                  <a:lnTo>
                    <a:pt x="0" y="0"/>
                  </a:lnTo>
                  <a:close/>
                </a:path>
              </a:pathLst>
            </a:custGeom>
            <a:solidFill>
              <a:srgbClr val="EB3D00"/>
            </a:solidFill>
            <a:ln w="9525">
              <a:noFill/>
              <a:round/>
              <a:headEnd/>
              <a:tailEnd/>
            </a:ln>
          </p:spPr>
          <p:txBody>
            <a:bodyPr/>
            <a:lstStyle/>
            <a:p>
              <a:pPr>
                <a:buClr>
                  <a:srgbClr val="000000"/>
                </a:buClr>
                <a:buSzPct val="125000"/>
                <a:buFontTx/>
                <a:buChar char="•"/>
                <a:defRPr/>
              </a:pPr>
              <a:endParaRPr lang="en-US">
                <a:solidFill>
                  <a:srgbClr val="000000"/>
                </a:solidFill>
              </a:endParaRPr>
            </a:p>
          </p:txBody>
        </p:sp>
        <p:sp>
          <p:nvSpPr>
            <p:cNvPr id="1109" name="Rectangle 85"/>
            <p:cNvSpPr>
              <a:spLocks noChangeArrowheads="1"/>
            </p:cNvSpPr>
            <p:nvPr/>
          </p:nvSpPr>
          <p:spPr bwMode="auto">
            <a:xfrm>
              <a:off x="149" y="197"/>
              <a:ext cx="508" cy="6"/>
            </a:xfrm>
            <a:prstGeom prst="rect">
              <a:avLst/>
            </a:prstGeom>
            <a:solidFill>
              <a:srgbClr val="25221E"/>
            </a:solidFill>
            <a:ln w="9525">
              <a:noFill/>
              <a:miter lim="800000"/>
              <a:headEnd/>
              <a:tailEnd/>
            </a:ln>
          </p:spPr>
          <p:txBody>
            <a:bodyPr/>
            <a:lstStyle/>
            <a:p>
              <a:pPr>
                <a:buClr>
                  <a:srgbClr val="000000"/>
                </a:buClr>
                <a:buSzPct val="125000"/>
                <a:buFontTx/>
                <a:buChar char="•"/>
                <a:defRPr/>
              </a:pPr>
              <a:endParaRPr lang="en-US">
                <a:solidFill>
                  <a:srgbClr val="000000"/>
                </a:solidFill>
              </a:endParaRPr>
            </a:p>
          </p:txBody>
        </p:sp>
      </p:grpSp>
      <p:sp>
        <p:nvSpPr>
          <p:cNvPr id="1110" name="Rectangle 86"/>
          <p:cNvSpPr>
            <a:spLocks noChangeArrowheads="1"/>
          </p:cNvSpPr>
          <p:nvPr/>
        </p:nvSpPr>
        <p:spPr bwMode="auto">
          <a:xfrm>
            <a:off x="685801" y="762000"/>
            <a:ext cx="1359346" cy="184666"/>
          </a:xfrm>
          <a:prstGeom prst="rect">
            <a:avLst/>
          </a:prstGeom>
          <a:noFill/>
          <a:ln w="9525">
            <a:noFill/>
            <a:miter lim="800000"/>
            <a:headEnd/>
            <a:tailEnd/>
          </a:ln>
        </p:spPr>
        <p:txBody>
          <a:bodyPr wrap="none" lIns="0" tIns="0" rIns="0" bIns="0">
            <a:spAutoFit/>
          </a:bodyPr>
          <a:lstStyle/>
          <a:p>
            <a:pPr algn="l">
              <a:spcBef>
                <a:spcPct val="0"/>
              </a:spcBef>
              <a:buClrTx/>
              <a:buSzTx/>
            </a:pPr>
            <a:r>
              <a:rPr lang="en-GB" sz="1200">
                <a:solidFill>
                  <a:srgbClr val="000000"/>
                </a:solidFill>
                <a:latin typeface="Times New Roman" charset="0"/>
              </a:rPr>
              <a:t>University of Durham</a:t>
            </a:r>
            <a:endParaRPr lang="en-GB" sz="1200">
              <a:solidFill>
                <a:srgbClr val="000000"/>
              </a:solidFill>
              <a:latin typeface="Verdana" charset="0"/>
            </a:endParaRPr>
          </a:p>
        </p:txBody>
      </p:sp>
      <p:pic>
        <p:nvPicPr>
          <p:cNvPr id="1029" name="Picture 87" descr="icc5"/>
          <p:cNvPicPr>
            <a:picLocks noChangeAspect="1" noChangeArrowheads="1"/>
          </p:cNvPicPr>
          <p:nvPr/>
        </p:nvPicPr>
        <p:blipFill>
          <a:blip r:embed="rId13">
            <a:clrChange>
              <a:clrFrom>
                <a:srgbClr val="FFFFFD"/>
              </a:clrFrom>
              <a:clrTo>
                <a:srgbClr val="FFFFFD">
                  <a:alpha val="0"/>
                </a:srgbClr>
              </a:clrTo>
            </a:clrChange>
            <a:extLst>
              <a:ext uri="{28A0092B-C50C-407E-A947-70E740481C1C}">
                <a14:useLocalDpi xmlns:a14="http://schemas.microsoft.com/office/drawing/2010/main" val="0"/>
              </a:ext>
            </a:extLst>
          </a:blip>
          <a:srcRect/>
          <a:stretch>
            <a:fillRect/>
          </a:stretch>
        </p:blipFill>
        <p:spPr bwMode="auto">
          <a:xfrm>
            <a:off x="685800" y="228600"/>
            <a:ext cx="1360488" cy="552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030" name="Group 96"/>
          <p:cNvGrpSpPr>
            <a:grpSpLocks/>
          </p:cNvGrpSpPr>
          <p:nvPr userDrawn="1"/>
        </p:nvGrpSpPr>
        <p:grpSpPr bwMode="auto">
          <a:xfrm>
            <a:off x="5994400" y="6464301"/>
            <a:ext cx="2998788" cy="266700"/>
            <a:chOff x="3696" y="4016"/>
            <a:chExt cx="1889" cy="168"/>
          </a:xfrm>
        </p:grpSpPr>
        <p:sp>
          <p:nvSpPr>
            <p:cNvPr id="1115" name="AutoShape 91"/>
            <p:cNvSpPr>
              <a:spLocks noChangeArrowheads="1"/>
            </p:cNvSpPr>
            <p:nvPr/>
          </p:nvSpPr>
          <p:spPr bwMode="auto">
            <a:xfrm>
              <a:off x="3728" y="4032"/>
              <a:ext cx="1840" cy="152"/>
            </a:xfrm>
            <a:prstGeom prst="roundRect">
              <a:avLst>
                <a:gd name="adj" fmla="val 16667"/>
              </a:avLst>
            </a:prstGeom>
            <a:noFill/>
            <a:ln w="28575">
              <a:solidFill>
                <a:schemeClr val="accent2"/>
              </a:solidFill>
              <a:round/>
              <a:headEnd/>
              <a:tailEnd/>
            </a:ln>
            <a:effectLst/>
          </p:spPr>
          <p:txBody>
            <a:bodyPr wrap="none" anchor="ctr"/>
            <a:lstStyle/>
            <a:p>
              <a:pPr>
                <a:buClr>
                  <a:srgbClr val="000000"/>
                </a:buClr>
                <a:buSzPct val="125000"/>
                <a:buFontTx/>
                <a:buChar char="•"/>
                <a:defRPr/>
              </a:pPr>
              <a:endParaRPr lang="en-US">
                <a:solidFill>
                  <a:srgbClr val="000000"/>
                </a:solidFill>
              </a:endParaRPr>
            </a:p>
          </p:txBody>
        </p:sp>
        <p:sp>
          <p:nvSpPr>
            <p:cNvPr id="1118" name="Rectangle 94"/>
            <p:cNvSpPr>
              <a:spLocks noChangeArrowheads="1"/>
            </p:cNvSpPr>
            <p:nvPr/>
          </p:nvSpPr>
          <p:spPr bwMode="auto">
            <a:xfrm>
              <a:off x="3696" y="4016"/>
              <a:ext cx="1889" cy="158"/>
            </a:xfrm>
            <a:prstGeom prst="rect">
              <a:avLst/>
            </a:prstGeom>
            <a:noFill/>
            <a:ln w="28575">
              <a:noFill/>
              <a:miter lim="800000"/>
              <a:headEnd/>
              <a:tailEnd/>
            </a:ln>
            <a:effectLst/>
          </p:spPr>
          <p:txBody>
            <a:bodyPr lIns="95793" tIns="47896" rIns="95793" bIns="47896">
              <a:spAutoFit/>
            </a:bodyPr>
            <a:lstStyle/>
            <a:p>
              <a:pPr>
                <a:spcBef>
                  <a:spcPct val="0"/>
                </a:spcBef>
                <a:buClrTx/>
                <a:buSzTx/>
                <a:defRPr/>
              </a:pPr>
              <a:r>
                <a:rPr lang="en-US" sz="1000" b="1" dirty="0">
                  <a:solidFill>
                    <a:srgbClr val="000066"/>
                  </a:solidFill>
                  <a:latin typeface="Verdana" charset="0"/>
                </a:rPr>
                <a:t>Institute for Computational Cosmology</a:t>
              </a:r>
            </a:p>
          </p:txBody>
        </p:sp>
      </p:grpSp>
    </p:spTree>
    <p:extLst>
      <p:ext uri="{BB962C8B-B14F-4D97-AF65-F5344CB8AC3E}">
        <p14:creationId xmlns:p14="http://schemas.microsoft.com/office/powerpoint/2010/main" val="1747268520"/>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Lst>
  <p:transition>
    <p:zoom/>
  </p:transition>
  <p:txStyles>
    <p:titleStyle>
      <a:lvl1pPr algn="ctr" defTabSz="955527" rtl="0" eaLnBrk="0" fontAlgn="base" hangingPunct="0">
        <a:spcBef>
          <a:spcPct val="0"/>
        </a:spcBef>
        <a:spcAft>
          <a:spcPct val="0"/>
        </a:spcAft>
        <a:defRPr sz="4600">
          <a:solidFill>
            <a:schemeClr val="tx2"/>
          </a:solidFill>
          <a:latin typeface="+mj-lt"/>
          <a:ea typeface="ＭＳ Ｐゴシック" pitchFamily="-65" charset="-128"/>
          <a:cs typeface="ＭＳ Ｐゴシック" pitchFamily="-65" charset="-128"/>
        </a:defRPr>
      </a:lvl1pPr>
      <a:lvl2pPr algn="ctr" defTabSz="955527" rtl="0" eaLnBrk="0" fontAlgn="base" hangingPunct="0">
        <a:spcBef>
          <a:spcPct val="0"/>
        </a:spcBef>
        <a:spcAft>
          <a:spcPct val="0"/>
        </a:spcAft>
        <a:defRPr sz="4600">
          <a:solidFill>
            <a:schemeClr val="tx2"/>
          </a:solidFill>
          <a:latin typeface="Times New Roman" pitchFamily="-65" charset="0"/>
          <a:ea typeface="ＭＳ Ｐゴシック" pitchFamily="-65" charset="-128"/>
          <a:cs typeface="ＭＳ Ｐゴシック" pitchFamily="-65" charset="-128"/>
        </a:defRPr>
      </a:lvl2pPr>
      <a:lvl3pPr algn="ctr" defTabSz="955527" rtl="0" eaLnBrk="0" fontAlgn="base" hangingPunct="0">
        <a:spcBef>
          <a:spcPct val="0"/>
        </a:spcBef>
        <a:spcAft>
          <a:spcPct val="0"/>
        </a:spcAft>
        <a:defRPr sz="4600">
          <a:solidFill>
            <a:schemeClr val="tx2"/>
          </a:solidFill>
          <a:latin typeface="Times New Roman" pitchFamily="-65" charset="0"/>
          <a:ea typeface="ＭＳ Ｐゴシック" pitchFamily="-65" charset="-128"/>
          <a:cs typeface="ＭＳ Ｐゴシック" pitchFamily="-65" charset="-128"/>
        </a:defRPr>
      </a:lvl3pPr>
      <a:lvl4pPr algn="ctr" defTabSz="955527" rtl="0" eaLnBrk="0" fontAlgn="base" hangingPunct="0">
        <a:spcBef>
          <a:spcPct val="0"/>
        </a:spcBef>
        <a:spcAft>
          <a:spcPct val="0"/>
        </a:spcAft>
        <a:defRPr sz="4600">
          <a:solidFill>
            <a:schemeClr val="tx2"/>
          </a:solidFill>
          <a:latin typeface="Times New Roman" pitchFamily="-65" charset="0"/>
          <a:ea typeface="ＭＳ Ｐゴシック" pitchFamily="-65" charset="-128"/>
          <a:cs typeface="ＭＳ Ｐゴシック" pitchFamily="-65" charset="-128"/>
        </a:defRPr>
      </a:lvl4pPr>
      <a:lvl5pPr algn="ctr" defTabSz="955527" rtl="0" eaLnBrk="0" fontAlgn="base" hangingPunct="0">
        <a:spcBef>
          <a:spcPct val="0"/>
        </a:spcBef>
        <a:spcAft>
          <a:spcPct val="0"/>
        </a:spcAft>
        <a:defRPr sz="4600">
          <a:solidFill>
            <a:schemeClr val="tx2"/>
          </a:solidFill>
          <a:latin typeface="Times New Roman" pitchFamily="-65" charset="0"/>
          <a:ea typeface="ＭＳ Ｐゴシック" pitchFamily="-65" charset="-128"/>
          <a:cs typeface="ＭＳ Ｐゴシック" pitchFamily="-65" charset="-128"/>
        </a:defRPr>
      </a:lvl5pPr>
      <a:lvl6pPr marL="457034" algn="ctr" defTabSz="956919" rtl="0" eaLnBrk="0" fontAlgn="base" hangingPunct="0">
        <a:spcBef>
          <a:spcPct val="0"/>
        </a:spcBef>
        <a:spcAft>
          <a:spcPct val="0"/>
        </a:spcAft>
        <a:defRPr sz="4600">
          <a:solidFill>
            <a:schemeClr val="tx2"/>
          </a:solidFill>
          <a:latin typeface="Times New Roman" pitchFamily="-65" charset="0"/>
        </a:defRPr>
      </a:lvl6pPr>
      <a:lvl7pPr marL="914070" algn="ctr" defTabSz="956919" rtl="0" eaLnBrk="0" fontAlgn="base" hangingPunct="0">
        <a:spcBef>
          <a:spcPct val="0"/>
        </a:spcBef>
        <a:spcAft>
          <a:spcPct val="0"/>
        </a:spcAft>
        <a:defRPr sz="4600">
          <a:solidFill>
            <a:schemeClr val="tx2"/>
          </a:solidFill>
          <a:latin typeface="Times New Roman" pitchFamily="-65" charset="0"/>
        </a:defRPr>
      </a:lvl7pPr>
      <a:lvl8pPr marL="1371108" algn="ctr" defTabSz="956919" rtl="0" eaLnBrk="0" fontAlgn="base" hangingPunct="0">
        <a:spcBef>
          <a:spcPct val="0"/>
        </a:spcBef>
        <a:spcAft>
          <a:spcPct val="0"/>
        </a:spcAft>
        <a:defRPr sz="4600">
          <a:solidFill>
            <a:schemeClr val="tx2"/>
          </a:solidFill>
          <a:latin typeface="Times New Roman" pitchFamily="-65" charset="0"/>
        </a:defRPr>
      </a:lvl8pPr>
      <a:lvl9pPr marL="1828142" algn="ctr" defTabSz="956919" rtl="0" eaLnBrk="0" fontAlgn="base" hangingPunct="0">
        <a:spcBef>
          <a:spcPct val="0"/>
        </a:spcBef>
        <a:spcAft>
          <a:spcPct val="0"/>
        </a:spcAft>
        <a:defRPr sz="4600">
          <a:solidFill>
            <a:schemeClr val="tx2"/>
          </a:solidFill>
          <a:latin typeface="Times New Roman" pitchFamily="-65" charset="0"/>
        </a:defRPr>
      </a:lvl9pPr>
    </p:titleStyle>
    <p:bodyStyle>
      <a:lvl1pPr marL="357133" indent="-357133" algn="l" defTabSz="955527" rtl="0" eaLnBrk="0" fontAlgn="base" hangingPunct="0">
        <a:spcBef>
          <a:spcPct val="20000"/>
        </a:spcBef>
        <a:spcAft>
          <a:spcPct val="0"/>
        </a:spcAft>
        <a:buChar char="•"/>
        <a:defRPr sz="3400">
          <a:solidFill>
            <a:schemeClr val="tx1"/>
          </a:solidFill>
          <a:latin typeface="+mn-lt"/>
          <a:ea typeface="ＭＳ Ｐゴシック" pitchFamily="-65" charset="-128"/>
          <a:cs typeface="ＭＳ Ｐゴシック" pitchFamily="-65" charset="-128"/>
        </a:defRPr>
      </a:lvl1pPr>
      <a:lvl2pPr marL="776167" indent="-296818" algn="l" defTabSz="955527" rtl="0" eaLnBrk="0" fontAlgn="base" hangingPunct="0">
        <a:spcBef>
          <a:spcPct val="20000"/>
        </a:spcBef>
        <a:spcAft>
          <a:spcPct val="0"/>
        </a:spcAft>
        <a:buChar char="–"/>
        <a:defRPr sz="2900">
          <a:solidFill>
            <a:schemeClr val="tx1"/>
          </a:solidFill>
          <a:latin typeface="+mn-lt"/>
          <a:ea typeface="ＭＳ Ｐゴシック" pitchFamily="-65" charset="-128"/>
        </a:defRPr>
      </a:lvl2pPr>
      <a:lvl3pPr marL="1195203" indent="-238088" algn="l" defTabSz="955527" rtl="0" eaLnBrk="0" fontAlgn="base" hangingPunct="0">
        <a:spcBef>
          <a:spcPct val="20000"/>
        </a:spcBef>
        <a:spcAft>
          <a:spcPct val="0"/>
        </a:spcAft>
        <a:buChar char="•"/>
        <a:defRPr sz="2500">
          <a:solidFill>
            <a:schemeClr val="tx1"/>
          </a:solidFill>
          <a:latin typeface="+mn-lt"/>
          <a:ea typeface="ＭＳ Ｐゴシック" pitchFamily="-65" charset="-128"/>
        </a:defRPr>
      </a:lvl3pPr>
      <a:lvl4pPr marL="1674554" indent="-238088" algn="l" defTabSz="955527" rtl="0" eaLnBrk="0" fontAlgn="base" hangingPunct="0">
        <a:spcBef>
          <a:spcPct val="20000"/>
        </a:spcBef>
        <a:spcAft>
          <a:spcPct val="0"/>
        </a:spcAft>
        <a:buChar char="–"/>
        <a:defRPr sz="2100">
          <a:solidFill>
            <a:schemeClr val="tx1"/>
          </a:solidFill>
          <a:latin typeface="+mn-lt"/>
          <a:ea typeface="ＭＳ Ｐゴシック" pitchFamily="-65" charset="-128"/>
        </a:defRPr>
      </a:lvl4pPr>
      <a:lvl5pPr marL="2153904" indent="-238088" algn="l" defTabSz="955527" rtl="0" eaLnBrk="0" fontAlgn="base" hangingPunct="0">
        <a:spcBef>
          <a:spcPct val="20000"/>
        </a:spcBef>
        <a:spcAft>
          <a:spcPct val="0"/>
        </a:spcAft>
        <a:buChar char="»"/>
        <a:defRPr sz="2100">
          <a:solidFill>
            <a:schemeClr val="tx1"/>
          </a:solidFill>
          <a:latin typeface="+mn-lt"/>
          <a:ea typeface="ＭＳ Ｐゴシック" pitchFamily="-65" charset="-128"/>
        </a:defRPr>
      </a:lvl5pPr>
      <a:lvl6pPr marL="2612085" indent="-239629" algn="l" defTabSz="956919" rtl="0" eaLnBrk="0" fontAlgn="base" hangingPunct="0">
        <a:spcBef>
          <a:spcPct val="20000"/>
        </a:spcBef>
        <a:spcAft>
          <a:spcPct val="0"/>
        </a:spcAft>
        <a:buChar char="»"/>
        <a:defRPr sz="2100">
          <a:solidFill>
            <a:schemeClr val="tx1"/>
          </a:solidFill>
          <a:latin typeface="+mn-lt"/>
          <a:ea typeface="ＭＳ Ｐゴシック" pitchFamily="-65" charset="-128"/>
        </a:defRPr>
      </a:lvl6pPr>
      <a:lvl7pPr marL="3069122" indent="-239629" algn="l" defTabSz="956919" rtl="0" eaLnBrk="0" fontAlgn="base" hangingPunct="0">
        <a:spcBef>
          <a:spcPct val="20000"/>
        </a:spcBef>
        <a:spcAft>
          <a:spcPct val="0"/>
        </a:spcAft>
        <a:buChar char="»"/>
        <a:defRPr sz="2100">
          <a:solidFill>
            <a:schemeClr val="tx1"/>
          </a:solidFill>
          <a:latin typeface="+mn-lt"/>
          <a:ea typeface="ＭＳ Ｐゴシック" pitchFamily="-65" charset="-128"/>
        </a:defRPr>
      </a:lvl7pPr>
      <a:lvl8pPr marL="3526160" indent="-239629" algn="l" defTabSz="956919" rtl="0" eaLnBrk="0" fontAlgn="base" hangingPunct="0">
        <a:spcBef>
          <a:spcPct val="20000"/>
        </a:spcBef>
        <a:spcAft>
          <a:spcPct val="0"/>
        </a:spcAft>
        <a:buChar char="»"/>
        <a:defRPr sz="2100">
          <a:solidFill>
            <a:schemeClr val="tx1"/>
          </a:solidFill>
          <a:latin typeface="+mn-lt"/>
          <a:ea typeface="ＭＳ Ｐゴシック" pitchFamily="-65" charset="-128"/>
        </a:defRPr>
      </a:lvl8pPr>
      <a:lvl9pPr marL="3983192" indent="-239629" algn="l" defTabSz="956919" rtl="0" eaLnBrk="0" fontAlgn="base" hangingPunct="0">
        <a:spcBef>
          <a:spcPct val="20000"/>
        </a:spcBef>
        <a:spcAft>
          <a:spcPct val="0"/>
        </a:spcAft>
        <a:buChar char="»"/>
        <a:defRPr sz="2100">
          <a:solidFill>
            <a:schemeClr val="tx1"/>
          </a:solidFill>
          <a:latin typeface="+mn-lt"/>
          <a:ea typeface="ＭＳ Ｐゴシック" pitchFamily="-65" charset="-128"/>
        </a:defRPr>
      </a:lvl9pPr>
    </p:bodyStyle>
    <p:otherStyle>
      <a:defPPr>
        <a:defRPr lang="en-US"/>
      </a:defPPr>
      <a:lvl1pPr marL="0" algn="l" defTabSz="457034" rtl="0" eaLnBrk="1" latinLnBrk="0" hangingPunct="1">
        <a:defRPr sz="1800" kern="1200">
          <a:solidFill>
            <a:schemeClr val="tx1"/>
          </a:solidFill>
          <a:latin typeface="+mn-lt"/>
          <a:ea typeface="+mn-ea"/>
          <a:cs typeface="+mn-cs"/>
        </a:defRPr>
      </a:lvl1pPr>
      <a:lvl2pPr marL="457034" algn="l" defTabSz="457034" rtl="0" eaLnBrk="1" latinLnBrk="0" hangingPunct="1">
        <a:defRPr sz="1800" kern="1200">
          <a:solidFill>
            <a:schemeClr val="tx1"/>
          </a:solidFill>
          <a:latin typeface="+mn-lt"/>
          <a:ea typeface="+mn-ea"/>
          <a:cs typeface="+mn-cs"/>
        </a:defRPr>
      </a:lvl2pPr>
      <a:lvl3pPr marL="914070" algn="l" defTabSz="457034" rtl="0" eaLnBrk="1" latinLnBrk="0" hangingPunct="1">
        <a:defRPr sz="1800" kern="1200">
          <a:solidFill>
            <a:schemeClr val="tx1"/>
          </a:solidFill>
          <a:latin typeface="+mn-lt"/>
          <a:ea typeface="+mn-ea"/>
          <a:cs typeface="+mn-cs"/>
        </a:defRPr>
      </a:lvl3pPr>
      <a:lvl4pPr marL="1371108" algn="l" defTabSz="457034" rtl="0" eaLnBrk="1" latinLnBrk="0" hangingPunct="1">
        <a:defRPr sz="1800" kern="1200">
          <a:solidFill>
            <a:schemeClr val="tx1"/>
          </a:solidFill>
          <a:latin typeface="+mn-lt"/>
          <a:ea typeface="+mn-ea"/>
          <a:cs typeface="+mn-cs"/>
        </a:defRPr>
      </a:lvl4pPr>
      <a:lvl5pPr marL="1828142" algn="l" defTabSz="457034" rtl="0" eaLnBrk="1" latinLnBrk="0" hangingPunct="1">
        <a:defRPr sz="1800" kern="1200">
          <a:solidFill>
            <a:schemeClr val="tx1"/>
          </a:solidFill>
          <a:latin typeface="+mn-lt"/>
          <a:ea typeface="+mn-ea"/>
          <a:cs typeface="+mn-cs"/>
        </a:defRPr>
      </a:lvl5pPr>
      <a:lvl6pPr marL="2285178" algn="l" defTabSz="457034" rtl="0" eaLnBrk="1" latinLnBrk="0" hangingPunct="1">
        <a:defRPr sz="1800" kern="1200">
          <a:solidFill>
            <a:schemeClr val="tx1"/>
          </a:solidFill>
          <a:latin typeface="+mn-lt"/>
          <a:ea typeface="+mn-ea"/>
          <a:cs typeface="+mn-cs"/>
        </a:defRPr>
      </a:lvl6pPr>
      <a:lvl7pPr marL="2742216" algn="l" defTabSz="457034" rtl="0" eaLnBrk="1" latinLnBrk="0" hangingPunct="1">
        <a:defRPr sz="1800" kern="1200">
          <a:solidFill>
            <a:schemeClr val="tx1"/>
          </a:solidFill>
          <a:latin typeface="+mn-lt"/>
          <a:ea typeface="+mn-ea"/>
          <a:cs typeface="+mn-cs"/>
        </a:defRPr>
      </a:lvl7pPr>
      <a:lvl8pPr marL="3199248" algn="l" defTabSz="457034" rtl="0" eaLnBrk="1" latinLnBrk="0" hangingPunct="1">
        <a:defRPr sz="1800" kern="1200">
          <a:solidFill>
            <a:schemeClr val="tx1"/>
          </a:solidFill>
          <a:latin typeface="+mn-lt"/>
          <a:ea typeface="+mn-ea"/>
          <a:cs typeface="+mn-cs"/>
        </a:defRPr>
      </a:lvl8pPr>
      <a:lvl9pPr marL="3656286" algn="l" defTabSz="457034"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CCFF"/>
            </a:gs>
            <a:gs pos="100000">
              <a:srgbClr val="C1F3FF"/>
            </a:gs>
          </a:gsLst>
          <a:lin ang="5400000" scaled="1"/>
        </a:gradFill>
        <a:effectLst/>
      </p:bgPr>
    </p:bg>
    <p:spTree>
      <p:nvGrpSpPr>
        <p:cNvPr id="1" name=""/>
        <p:cNvGrpSpPr/>
        <p:nvPr/>
      </p:nvGrpSpPr>
      <p:grpSpPr>
        <a:xfrm>
          <a:off x="0" y="0"/>
          <a:ext cx="0" cy="0"/>
          <a:chOff x="0" y="0"/>
          <a:chExt cx="0" cy="0"/>
        </a:xfrm>
      </p:grpSpPr>
      <p:sp>
        <p:nvSpPr>
          <p:cNvPr id="2050" name="Rectangle 7"/>
          <p:cNvSpPr>
            <a:spLocks noChangeArrowheads="1"/>
          </p:cNvSpPr>
          <p:nvPr/>
        </p:nvSpPr>
        <p:spPr bwMode="auto">
          <a:xfrm>
            <a:off x="4475471" y="3030539"/>
            <a:ext cx="193093" cy="8044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8575">
                <a:solidFill>
                  <a:srgbClr val="000000"/>
                </a:solidFill>
                <a:miter lim="800000"/>
                <a:headEnd/>
                <a:tailEnd/>
              </a14:hiddenLine>
            </a:ext>
          </a:extLst>
        </p:spPr>
        <p:txBody>
          <a:bodyPr wrap="none" lIns="95598" tIns="47799" rIns="95598" bIns="47799">
            <a:spAutoFit/>
          </a:bodyPr>
          <a:lstStyle/>
          <a:p>
            <a:pPr>
              <a:spcBef>
                <a:spcPct val="0"/>
              </a:spcBef>
              <a:buClrTx/>
              <a:buSzTx/>
            </a:pPr>
            <a:endParaRPr lang="en-GB" sz="4600">
              <a:solidFill>
                <a:srgbClr val="000000"/>
              </a:solidFill>
              <a:latin typeface="Times New Roman" charset="0"/>
            </a:endParaRPr>
          </a:p>
        </p:txBody>
      </p:sp>
      <p:grpSp>
        <p:nvGrpSpPr>
          <p:cNvPr id="2051" name="Group 9"/>
          <p:cNvGrpSpPr>
            <a:grpSpLocks/>
          </p:cNvGrpSpPr>
          <p:nvPr/>
        </p:nvGrpSpPr>
        <p:grpSpPr bwMode="auto">
          <a:xfrm>
            <a:off x="228600" y="304820"/>
            <a:ext cx="533400" cy="561975"/>
            <a:chOff x="146" y="195"/>
            <a:chExt cx="582" cy="669"/>
          </a:xfrm>
        </p:grpSpPr>
        <p:sp>
          <p:nvSpPr>
            <p:cNvPr id="2059" name="Freeform 10"/>
            <p:cNvSpPr>
              <a:spLocks/>
            </p:cNvSpPr>
            <p:nvPr/>
          </p:nvSpPr>
          <p:spPr bwMode="auto">
            <a:xfrm>
              <a:off x="246" y="248"/>
              <a:ext cx="478" cy="612"/>
            </a:xfrm>
            <a:custGeom>
              <a:avLst/>
              <a:gdLst>
                <a:gd name="T0" fmla="*/ 478 w 478"/>
                <a:gd name="T1" fmla="*/ 0 h 614"/>
                <a:gd name="T2" fmla="*/ 478 w 478"/>
                <a:gd name="T3" fmla="*/ 5 h 614"/>
                <a:gd name="T4" fmla="*/ 478 w 478"/>
                <a:gd name="T5" fmla="*/ 23 h 614"/>
                <a:gd name="T6" fmla="*/ 478 w 478"/>
                <a:gd name="T7" fmla="*/ 40 h 614"/>
                <a:gd name="T8" fmla="*/ 477 w 478"/>
                <a:gd name="T9" fmla="*/ 70 h 614"/>
                <a:gd name="T10" fmla="*/ 474 w 478"/>
                <a:gd name="T11" fmla="*/ 106 h 614"/>
                <a:gd name="T12" fmla="*/ 465 w 478"/>
                <a:gd name="T13" fmla="*/ 160 h 614"/>
                <a:gd name="T14" fmla="*/ 459 w 478"/>
                <a:gd name="T15" fmla="*/ 205 h 614"/>
                <a:gd name="T16" fmla="*/ 452 w 478"/>
                <a:gd name="T17" fmla="*/ 237 h 614"/>
                <a:gd name="T18" fmla="*/ 439 w 478"/>
                <a:gd name="T19" fmla="*/ 279 h 614"/>
                <a:gd name="T20" fmla="*/ 403 w 478"/>
                <a:gd name="T21" fmla="*/ 374 h 614"/>
                <a:gd name="T22" fmla="*/ 354 w 478"/>
                <a:gd name="T23" fmla="*/ 460 h 614"/>
                <a:gd name="T24" fmla="*/ 321 w 478"/>
                <a:gd name="T25" fmla="*/ 509 h 614"/>
                <a:gd name="T26" fmla="*/ 287 w 478"/>
                <a:gd name="T27" fmla="*/ 552 h 614"/>
                <a:gd name="T28" fmla="*/ 257 w 478"/>
                <a:gd name="T29" fmla="*/ 587 h 614"/>
                <a:gd name="T30" fmla="*/ 247 w 478"/>
                <a:gd name="T31" fmla="*/ 598 h 614"/>
                <a:gd name="T32" fmla="*/ 246 w 478"/>
                <a:gd name="T33" fmla="*/ 598 h 614"/>
                <a:gd name="T34" fmla="*/ 236 w 478"/>
                <a:gd name="T35" fmla="*/ 588 h 614"/>
                <a:gd name="T36" fmla="*/ 216 w 478"/>
                <a:gd name="T37" fmla="*/ 570 h 614"/>
                <a:gd name="T38" fmla="*/ 206 w 478"/>
                <a:gd name="T39" fmla="*/ 561 h 614"/>
                <a:gd name="T40" fmla="*/ 195 w 478"/>
                <a:gd name="T41" fmla="*/ 549 h 614"/>
                <a:gd name="T42" fmla="*/ 180 w 478"/>
                <a:gd name="T43" fmla="*/ 531 h 614"/>
                <a:gd name="T44" fmla="*/ 159 w 478"/>
                <a:gd name="T45" fmla="*/ 498 h 614"/>
                <a:gd name="T46" fmla="*/ 144 w 478"/>
                <a:gd name="T47" fmla="*/ 475 h 614"/>
                <a:gd name="T48" fmla="*/ 129 w 478"/>
                <a:gd name="T49" fmla="*/ 455 h 614"/>
                <a:gd name="T50" fmla="*/ 105 w 478"/>
                <a:gd name="T51" fmla="*/ 423 h 614"/>
                <a:gd name="T52" fmla="*/ 80 w 478"/>
                <a:gd name="T53" fmla="*/ 391 h 614"/>
                <a:gd name="T54" fmla="*/ 64 w 478"/>
                <a:gd name="T55" fmla="*/ 358 h 614"/>
                <a:gd name="T56" fmla="*/ 54 w 478"/>
                <a:gd name="T57" fmla="*/ 329 h 614"/>
                <a:gd name="T58" fmla="*/ 42 w 478"/>
                <a:gd name="T59" fmla="*/ 295 h 614"/>
                <a:gd name="T60" fmla="*/ 32 w 478"/>
                <a:gd name="T61" fmla="*/ 266 h 614"/>
                <a:gd name="T62" fmla="*/ 23 w 478"/>
                <a:gd name="T63" fmla="*/ 230 h 614"/>
                <a:gd name="T64" fmla="*/ 14 w 478"/>
                <a:gd name="T65" fmla="*/ 192 h 614"/>
                <a:gd name="T66" fmla="*/ 8 w 478"/>
                <a:gd name="T67" fmla="*/ 156 h 614"/>
                <a:gd name="T68" fmla="*/ 1 w 478"/>
                <a:gd name="T69" fmla="*/ 119 h 614"/>
                <a:gd name="T70" fmla="*/ 0 w 478"/>
                <a:gd name="T71" fmla="*/ 72 h 614"/>
                <a:gd name="T72" fmla="*/ 0 w 478"/>
                <a:gd name="T73" fmla="*/ 31 h 614"/>
                <a:gd name="T74" fmla="*/ 0 w 478"/>
                <a:gd name="T75" fmla="*/ 9 h 614"/>
                <a:gd name="T76" fmla="*/ 0 w 478"/>
                <a:gd name="T77" fmla="*/ 0 h 61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478" h="614">
                  <a:moveTo>
                    <a:pt x="0" y="0"/>
                  </a:moveTo>
                  <a:lnTo>
                    <a:pt x="478" y="0"/>
                  </a:lnTo>
                  <a:lnTo>
                    <a:pt x="478" y="5"/>
                  </a:lnTo>
                  <a:lnTo>
                    <a:pt x="478" y="13"/>
                  </a:lnTo>
                  <a:lnTo>
                    <a:pt x="478" y="23"/>
                  </a:lnTo>
                  <a:lnTo>
                    <a:pt x="478" y="31"/>
                  </a:lnTo>
                  <a:lnTo>
                    <a:pt x="478" y="40"/>
                  </a:lnTo>
                  <a:lnTo>
                    <a:pt x="477" y="54"/>
                  </a:lnTo>
                  <a:lnTo>
                    <a:pt x="477" y="70"/>
                  </a:lnTo>
                  <a:lnTo>
                    <a:pt x="475" y="88"/>
                  </a:lnTo>
                  <a:lnTo>
                    <a:pt x="474" y="106"/>
                  </a:lnTo>
                  <a:lnTo>
                    <a:pt x="469" y="148"/>
                  </a:lnTo>
                  <a:lnTo>
                    <a:pt x="465" y="168"/>
                  </a:lnTo>
                  <a:lnTo>
                    <a:pt x="462" y="182"/>
                  </a:lnTo>
                  <a:lnTo>
                    <a:pt x="459" y="213"/>
                  </a:lnTo>
                  <a:lnTo>
                    <a:pt x="455" y="227"/>
                  </a:lnTo>
                  <a:lnTo>
                    <a:pt x="452" y="245"/>
                  </a:lnTo>
                  <a:lnTo>
                    <a:pt x="446" y="265"/>
                  </a:lnTo>
                  <a:lnTo>
                    <a:pt x="439" y="287"/>
                  </a:lnTo>
                  <a:lnTo>
                    <a:pt x="423" y="337"/>
                  </a:lnTo>
                  <a:lnTo>
                    <a:pt x="403" y="382"/>
                  </a:lnTo>
                  <a:lnTo>
                    <a:pt x="380" y="429"/>
                  </a:lnTo>
                  <a:lnTo>
                    <a:pt x="354" y="476"/>
                  </a:lnTo>
                  <a:lnTo>
                    <a:pt x="339" y="500"/>
                  </a:lnTo>
                  <a:lnTo>
                    <a:pt x="321" y="525"/>
                  </a:lnTo>
                  <a:lnTo>
                    <a:pt x="303" y="547"/>
                  </a:lnTo>
                  <a:lnTo>
                    <a:pt x="287" y="568"/>
                  </a:lnTo>
                  <a:lnTo>
                    <a:pt x="272" y="586"/>
                  </a:lnTo>
                  <a:lnTo>
                    <a:pt x="257" y="603"/>
                  </a:lnTo>
                  <a:lnTo>
                    <a:pt x="249" y="612"/>
                  </a:lnTo>
                  <a:lnTo>
                    <a:pt x="247" y="614"/>
                  </a:lnTo>
                  <a:lnTo>
                    <a:pt x="246" y="614"/>
                  </a:lnTo>
                  <a:lnTo>
                    <a:pt x="241" y="610"/>
                  </a:lnTo>
                  <a:lnTo>
                    <a:pt x="236" y="604"/>
                  </a:lnTo>
                  <a:lnTo>
                    <a:pt x="231" y="599"/>
                  </a:lnTo>
                  <a:lnTo>
                    <a:pt x="216" y="586"/>
                  </a:lnTo>
                  <a:lnTo>
                    <a:pt x="211" y="583"/>
                  </a:lnTo>
                  <a:lnTo>
                    <a:pt x="206" y="577"/>
                  </a:lnTo>
                  <a:lnTo>
                    <a:pt x="198" y="570"/>
                  </a:lnTo>
                  <a:lnTo>
                    <a:pt x="195" y="565"/>
                  </a:lnTo>
                  <a:lnTo>
                    <a:pt x="187" y="558"/>
                  </a:lnTo>
                  <a:lnTo>
                    <a:pt x="180" y="547"/>
                  </a:lnTo>
                  <a:lnTo>
                    <a:pt x="170" y="534"/>
                  </a:lnTo>
                  <a:lnTo>
                    <a:pt x="159" y="514"/>
                  </a:lnTo>
                  <a:lnTo>
                    <a:pt x="151" y="505"/>
                  </a:lnTo>
                  <a:lnTo>
                    <a:pt x="144" y="491"/>
                  </a:lnTo>
                  <a:lnTo>
                    <a:pt x="137" y="478"/>
                  </a:lnTo>
                  <a:lnTo>
                    <a:pt x="129" y="466"/>
                  </a:lnTo>
                  <a:lnTo>
                    <a:pt x="116" y="447"/>
                  </a:lnTo>
                  <a:lnTo>
                    <a:pt x="105" y="431"/>
                  </a:lnTo>
                  <a:lnTo>
                    <a:pt x="91" y="417"/>
                  </a:lnTo>
                  <a:lnTo>
                    <a:pt x="80" y="399"/>
                  </a:lnTo>
                  <a:lnTo>
                    <a:pt x="70" y="379"/>
                  </a:lnTo>
                  <a:lnTo>
                    <a:pt x="64" y="366"/>
                  </a:lnTo>
                  <a:lnTo>
                    <a:pt x="59" y="354"/>
                  </a:lnTo>
                  <a:lnTo>
                    <a:pt x="54" y="337"/>
                  </a:lnTo>
                  <a:lnTo>
                    <a:pt x="47" y="321"/>
                  </a:lnTo>
                  <a:lnTo>
                    <a:pt x="42" y="303"/>
                  </a:lnTo>
                  <a:lnTo>
                    <a:pt x="36" y="287"/>
                  </a:lnTo>
                  <a:lnTo>
                    <a:pt x="32" y="274"/>
                  </a:lnTo>
                  <a:lnTo>
                    <a:pt x="28" y="260"/>
                  </a:lnTo>
                  <a:lnTo>
                    <a:pt x="23" y="238"/>
                  </a:lnTo>
                  <a:lnTo>
                    <a:pt x="18" y="218"/>
                  </a:lnTo>
                  <a:lnTo>
                    <a:pt x="14" y="200"/>
                  </a:lnTo>
                  <a:lnTo>
                    <a:pt x="11" y="182"/>
                  </a:lnTo>
                  <a:lnTo>
                    <a:pt x="8" y="164"/>
                  </a:lnTo>
                  <a:lnTo>
                    <a:pt x="5" y="142"/>
                  </a:lnTo>
                  <a:lnTo>
                    <a:pt x="1" y="119"/>
                  </a:lnTo>
                  <a:lnTo>
                    <a:pt x="0" y="97"/>
                  </a:lnTo>
                  <a:lnTo>
                    <a:pt x="0" y="72"/>
                  </a:lnTo>
                  <a:lnTo>
                    <a:pt x="0" y="50"/>
                  </a:lnTo>
                  <a:lnTo>
                    <a:pt x="0" y="31"/>
                  </a:lnTo>
                  <a:lnTo>
                    <a:pt x="0" y="14"/>
                  </a:lnTo>
                  <a:lnTo>
                    <a:pt x="0" y="9"/>
                  </a:lnTo>
                  <a:lnTo>
                    <a:pt x="0" y="3"/>
                  </a:lnTo>
                  <a:lnTo>
                    <a:pt x="0" y="0"/>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60" name="Freeform 11"/>
            <p:cNvSpPr>
              <a:spLocks/>
            </p:cNvSpPr>
            <p:nvPr/>
          </p:nvSpPr>
          <p:spPr bwMode="auto">
            <a:xfrm>
              <a:off x="246" y="240"/>
              <a:ext cx="480" cy="9"/>
            </a:xfrm>
            <a:custGeom>
              <a:avLst/>
              <a:gdLst>
                <a:gd name="T0" fmla="*/ 480 w 480"/>
                <a:gd name="T1" fmla="*/ 16 h 8"/>
                <a:gd name="T2" fmla="*/ 478 w 480"/>
                <a:gd name="T3" fmla="*/ 0 h 8"/>
                <a:gd name="T4" fmla="*/ 0 w 480"/>
                <a:gd name="T5" fmla="*/ 0 h 8"/>
                <a:gd name="T6" fmla="*/ 0 w 480"/>
                <a:gd name="T7" fmla="*/ 20 h 8"/>
                <a:gd name="T8" fmla="*/ 478 w 480"/>
                <a:gd name="T9" fmla="*/ 20 h 8"/>
                <a:gd name="T10" fmla="*/ 480 w 480"/>
                <a:gd name="T11" fmla="*/ 16 h 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0" h="8">
                  <a:moveTo>
                    <a:pt x="480" y="6"/>
                  </a:moveTo>
                  <a:lnTo>
                    <a:pt x="478" y="0"/>
                  </a:lnTo>
                  <a:lnTo>
                    <a:pt x="0" y="0"/>
                  </a:lnTo>
                  <a:lnTo>
                    <a:pt x="0" y="8"/>
                  </a:lnTo>
                  <a:lnTo>
                    <a:pt x="478" y="8"/>
                  </a:lnTo>
                  <a:lnTo>
                    <a:pt x="480" y="6"/>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61" name="Freeform 12"/>
            <p:cNvSpPr>
              <a:spLocks/>
            </p:cNvSpPr>
            <p:nvPr/>
          </p:nvSpPr>
          <p:spPr bwMode="auto">
            <a:xfrm>
              <a:off x="721" y="248"/>
              <a:ext cx="7" cy="23"/>
            </a:xfrm>
            <a:custGeom>
              <a:avLst/>
              <a:gdLst>
                <a:gd name="T0" fmla="*/ 5 w 7"/>
                <a:gd name="T1" fmla="*/ 23 h 23"/>
                <a:gd name="T2" fmla="*/ 5 w 7"/>
                <a:gd name="T3" fmla="*/ 23 h 23"/>
                <a:gd name="T4" fmla="*/ 7 w 7"/>
                <a:gd name="T5" fmla="*/ 5 h 23"/>
                <a:gd name="T6" fmla="*/ 5 w 7"/>
                <a:gd name="T7" fmla="*/ 0 h 23"/>
                <a:gd name="T8" fmla="*/ 0 w 7"/>
                <a:gd name="T9" fmla="*/ 0 h 23"/>
                <a:gd name="T10" fmla="*/ 0 w 7"/>
                <a:gd name="T11" fmla="*/ 5 h 23"/>
                <a:gd name="T12" fmla="*/ 0 w 7"/>
                <a:gd name="T13" fmla="*/ 22 h 23"/>
                <a:gd name="T14" fmla="*/ 0 w 7"/>
                <a:gd name="T15" fmla="*/ 22 h 23"/>
                <a:gd name="T16" fmla="*/ 5 w 7"/>
                <a:gd name="T17" fmla="*/ 23 h 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 h="23">
                  <a:moveTo>
                    <a:pt x="5" y="23"/>
                  </a:moveTo>
                  <a:lnTo>
                    <a:pt x="5" y="23"/>
                  </a:lnTo>
                  <a:lnTo>
                    <a:pt x="7" y="5"/>
                  </a:lnTo>
                  <a:lnTo>
                    <a:pt x="5" y="0"/>
                  </a:lnTo>
                  <a:lnTo>
                    <a:pt x="0" y="0"/>
                  </a:lnTo>
                  <a:lnTo>
                    <a:pt x="0" y="5"/>
                  </a:lnTo>
                  <a:lnTo>
                    <a:pt x="0" y="22"/>
                  </a:lnTo>
                  <a:lnTo>
                    <a:pt x="5" y="23"/>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62" name="Freeform 13"/>
            <p:cNvSpPr>
              <a:spLocks/>
            </p:cNvSpPr>
            <p:nvPr/>
          </p:nvSpPr>
          <p:spPr bwMode="auto">
            <a:xfrm>
              <a:off x="711" y="269"/>
              <a:ext cx="16" cy="127"/>
            </a:xfrm>
            <a:custGeom>
              <a:avLst/>
              <a:gdLst>
                <a:gd name="T0" fmla="*/ 5 w 15"/>
                <a:gd name="T1" fmla="*/ 134 h 126"/>
                <a:gd name="T2" fmla="*/ 5 w 15"/>
                <a:gd name="T3" fmla="*/ 134 h 126"/>
                <a:gd name="T4" fmla="*/ 20 w 15"/>
                <a:gd name="T5" fmla="*/ 94 h 126"/>
                <a:gd name="T6" fmla="*/ 21 w 15"/>
                <a:gd name="T7" fmla="*/ 48 h 126"/>
                <a:gd name="T8" fmla="*/ 23 w 15"/>
                <a:gd name="T9" fmla="*/ 18 h 126"/>
                <a:gd name="T10" fmla="*/ 23 w 15"/>
                <a:gd name="T11" fmla="*/ 1 h 126"/>
                <a:gd name="T12" fmla="*/ 18 w 15"/>
                <a:gd name="T13" fmla="*/ 0 h 126"/>
                <a:gd name="T14" fmla="*/ 18 w 15"/>
                <a:gd name="T15" fmla="*/ 18 h 126"/>
                <a:gd name="T16" fmla="*/ 17 w 15"/>
                <a:gd name="T17" fmla="*/ 48 h 126"/>
                <a:gd name="T18" fmla="*/ 5 w 15"/>
                <a:gd name="T19" fmla="*/ 92 h 126"/>
                <a:gd name="T20" fmla="*/ 0 w 15"/>
                <a:gd name="T21" fmla="*/ 134 h 126"/>
                <a:gd name="T22" fmla="*/ 0 w 15"/>
                <a:gd name="T23" fmla="*/ 134 h 126"/>
                <a:gd name="T24" fmla="*/ 5 w 15"/>
                <a:gd name="T25" fmla="*/ 134 h 12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 h="126">
                  <a:moveTo>
                    <a:pt x="5" y="126"/>
                  </a:moveTo>
                  <a:lnTo>
                    <a:pt x="5" y="126"/>
                  </a:lnTo>
                  <a:lnTo>
                    <a:pt x="12" y="86"/>
                  </a:lnTo>
                  <a:lnTo>
                    <a:pt x="13" y="48"/>
                  </a:lnTo>
                  <a:lnTo>
                    <a:pt x="15" y="18"/>
                  </a:lnTo>
                  <a:lnTo>
                    <a:pt x="15" y="1"/>
                  </a:lnTo>
                  <a:lnTo>
                    <a:pt x="10" y="0"/>
                  </a:lnTo>
                  <a:lnTo>
                    <a:pt x="10" y="18"/>
                  </a:lnTo>
                  <a:lnTo>
                    <a:pt x="9" y="48"/>
                  </a:lnTo>
                  <a:lnTo>
                    <a:pt x="5" y="84"/>
                  </a:lnTo>
                  <a:lnTo>
                    <a:pt x="0" y="126"/>
                  </a:lnTo>
                  <a:lnTo>
                    <a:pt x="5" y="126"/>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63" name="Freeform 14"/>
            <p:cNvSpPr>
              <a:spLocks/>
            </p:cNvSpPr>
            <p:nvPr/>
          </p:nvSpPr>
          <p:spPr bwMode="auto">
            <a:xfrm>
              <a:off x="681" y="395"/>
              <a:ext cx="35" cy="138"/>
            </a:xfrm>
            <a:custGeom>
              <a:avLst/>
              <a:gdLst>
                <a:gd name="T0" fmla="*/ 6 w 34"/>
                <a:gd name="T1" fmla="*/ 131 h 139"/>
                <a:gd name="T2" fmla="*/ 6 w 34"/>
                <a:gd name="T3" fmla="*/ 131 h 139"/>
                <a:gd name="T4" fmla="*/ 26 w 34"/>
                <a:gd name="T5" fmla="*/ 91 h 139"/>
                <a:gd name="T6" fmla="*/ 32 w 34"/>
                <a:gd name="T7" fmla="*/ 67 h 139"/>
                <a:gd name="T8" fmla="*/ 37 w 34"/>
                <a:gd name="T9" fmla="*/ 36 h 139"/>
                <a:gd name="T10" fmla="*/ 42 w 34"/>
                <a:gd name="T11" fmla="*/ 0 h 139"/>
                <a:gd name="T12" fmla="*/ 37 w 34"/>
                <a:gd name="T13" fmla="*/ 0 h 139"/>
                <a:gd name="T14" fmla="*/ 32 w 34"/>
                <a:gd name="T15" fmla="*/ 34 h 139"/>
                <a:gd name="T16" fmla="*/ 27 w 34"/>
                <a:gd name="T17" fmla="*/ 65 h 139"/>
                <a:gd name="T18" fmla="*/ 13 w 34"/>
                <a:gd name="T19" fmla="*/ 89 h 139"/>
                <a:gd name="T20" fmla="*/ 0 w 34"/>
                <a:gd name="T21" fmla="*/ 131 h 139"/>
                <a:gd name="T22" fmla="*/ 0 w 34"/>
                <a:gd name="T23" fmla="*/ 131 h 139"/>
                <a:gd name="T24" fmla="*/ 6 w 34"/>
                <a:gd name="T25" fmla="*/ 131 h 1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4" h="139">
                  <a:moveTo>
                    <a:pt x="6" y="139"/>
                  </a:moveTo>
                  <a:lnTo>
                    <a:pt x="6" y="139"/>
                  </a:lnTo>
                  <a:lnTo>
                    <a:pt x="18" y="99"/>
                  </a:lnTo>
                  <a:lnTo>
                    <a:pt x="24" y="67"/>
                  </a:lnTo>
                  <a:lnTo>
                    <a:pt x="29" y="36"/>
                  </a:lnTo>
                  <a:lnTo>
                    <a:pt x="34" y="0"/>
                  </a:lnTo>
                  <a:lnTo>
                    <a:pt x="29" y="0"/>
                  </a:lnTo>
                  <a:lnTo>
                    <a:pt x="24" y="34"/>
                  </a:lnTo>
                  <a:lnTo>
                    <a:pt x="19" y="65"/>
                  </a:lnTo>
                  <a:lnTo>
                    <a:pt x="13" y="97"/>
                  </a:lnTo>
                  <a:lnTo>
                    <a:pt x="0" y="139"/>
                  </a:lnTo>
                  <a:lnTo>
                    <a:pt x="6" y="139"/>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64" name="Freeform 15"/>
            <p:cNvSpPr>
              <a:spLocks/>
            </p:cNvSpPr>
            <p:nvPr/>
          </p:nvSpPr>
          <p:spPr bwMode="auto">
            <a:xfrm>
              <a:off x="598" y="533"/>
              <a:ext cx="90" cy="189"/>
            </a:xfrm>
            <a:custGeom>
              <a:avLst/>
              <a:gdLst>
                <a:gd name="T0" fmla="*/ 5 w 90"/>
                <a:gd name="T1" fmla="*/ 189 h 189"/>
                <a:gd name="T2" fmla="*/ 5 w 90"/>
                <a:gd name="T3" fmla="*/ 189 h 189"/>
                <a:gd name="T4" fmla="*/ 18 w 90"/>
                <a:gd name="T5" fmla="*/ 168 h 189"/>
                <a:gd name="T6" fmla="*/ 30 w 90"/>
                <a:gd name="T7" fmla="*/ 144 h 189"/>
                <a:gd name="T8" fmla="*/ 43 w 90"/>
                <a:gd name="T9" fmla="*/ 119 h 189"/>
                <a:gd name="T10" fmla="*/ 54 w 90"/>
                <a:gd name="T11" fmla="*/ 97 h 189"/>
                <a:gd name="T12" fmla="*/ 64 w 90"/>
                <a:gd name="T13" fmla="*/ 74 h 189"/>
                <a:gd name="T14" fmla="*/ 72 w 90"/>
                <a:gd name="T15" fmla="*/ 50 h 189"/>
                <a:gd name="T16" fmla="*/ 82 w 90"/>
                <a:gd name="T17" fmla="*/ 27 h 189"/>
                <a:gd name="T18" fmla="*/ 90 w 90"/>
                <a:gd name="T19" fmla="*/ 0 h 189"/>
                <a:gd name="T20" fmla="*/ 84 w 90"/>
                <a:gd name="T21" fmla="*/ 0 h 189"/>
                <a:gd name="T22" fmla="*/ 77 w 90"/>
                <a:gd name="T23" fmla="*/ 23 h 189"/>
                <a:gd name="T24" fmla="*/ 67 w 90"/>
                <a:gd name="T25" fmla="*/ 49 h 189"/>
                <a:gd name="T26" fmla="*/ 58 w 90"/>
                <a:gd name="T27" fmla="*/ 70 h 189"/>
                <a:gd name="T28" fmla="*/ 48 w 90"/>
                <a:gd name="T29" fmla="*/ 94 h 189"/>
                <a:gd name="T30" fmla="*/ 38 w 90"/>
                <a:gd name="T31" fmla="*/ 119 h 189"/>
                <a:gd name="T32" fmla="*/ 26 w 90"/>
                <a:gd name="T33" fmla="*/ 141 h 189"/>
                <a:gd name="T34" fmla="*/ 13 w 90"/>
                <a:gd name="T35" fmla="*/ 164 h 189"/>
                <a:gd name="T36" fmla="*/ 0 w 90"/>
                <a:gd name="T37" fmla="*/ 188 h 189"/>
                <a:gd name="T38" fmla="*/ 0 w 90"/>
                <a:gd name="T39" fmla="*/ 188 h 189"/>
                <a:gd name="T40" fmla="*/ 5 w 90"/>
                <a:gd name="T41" fmla="*/ 189 h 18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0" h="189">
                  <a:moveTo>
                    <a:pt x="5" y="189"/>
                  </a:moveTo>
                  <a:lnTo>
                    <a:pt x="5" y="189"/>
                  </a:lnTo>
                  <a:lnTo>
                    <a:pt x="18" y="168"/>
                  </a:lnTo>
                  <a:lnTo>
                    <a:pt x="30" y="144"/>
                  </a:lnTo>
                  <a:lnTo>
                    <a:pt x="43" y="119"/>
                  </a:lnTo>
                  <a:lnTo>
                    <a:pt x="54" y="97"/>
                  </a:lnTo>
                  <a:lnTo>
                    <a:pt x="64" y="74"/>
                  </a:lnTo>
                  <a:lnTo>
                    <a:pt x="72" y="50"/>
                  </a:lnTo>
                  <a:lnTo>
                    <a:pt x="82" y="27"/>
                  </a:lnTo>
                  <a:lnTo>
                    <a:pt x="90" y="0"/>
                  </a:lnTo>
                  <a:lnTo>
                    <a:pt x="84" y="0"/>
                  </a:lnTo>
                  <a:lnTo>
                    <a:pt x="77" y="23"/>
                  </a:lnTo>
                  <a:lnTo>
                    <a:pt x="67" y="49"/>
                  </a:lnTo>
                  <a:lnTo>
                    <a:pt x="58" y="70"/>
                  </a:lnTo>
                  <a:lnTo>
                    <a:pt x="48" y="94"/>
                  </a:lnTo>
                  <a:lnTo>
                    <a:pt x="38" y="119"/>
                  </a:lnTo>
                  <a:lnTo>
                    <a:pt x="26" y="141"/>
                  </a:lnTo>
                  <a:lnTo>
                    <a:pt x="13" y="164"/>
                  </a:lnTo>
                  <a:lnTo>
                    <a:pt x="0" y="188"/>
                  </a:lnTo>
                  <a:lnTo>
                    <a:pt x="5" y="189"/>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65" name="Freeform 16"/>
            <p:cNvSpPr>
              <a:spLocks/>
            </p:cNvSpPr>
            <p:nvPr/>
          </p:nvSpPr>
          <p:spPr bwMode="auto">
            <a:xfrm>
              <a:off x="491" y="722"/>
              <a:ext cx="113" cy="142"/>
            </a:xfrm>
            <a:custGeom>
              <a:avLst/>
              <a:gdLst>
                <a:gd name="T0" fmla="*/ 2 w 113"/>
                <a:gd name="T1" fmla="*/ 142 h 142"/>
                <a:gd name="T2" fmla="*/ 3 w 113"/>
                <a:gd name="T3" fmla="*/ 140 h 142"/>
                <a:gd name="T4" fmla="*/ 16 w 113"/>
                <a:gd name="T5" fmla="*/ 129 h 142"/>
                <a:gd name="T6" fmla="*/ 44 w 113"/>
                <a:gd name="T7" fmla="*/ 95 h 142"/>
                <a:gd name="T8" fmla="*/ 62 w 113"/>
                <a:gd name="T9" fmla="*/ 74 h 142"/>
                <a:gd name="T10" fmla="*/ 80 w 113"/>
                <a:gd name="T11" fmla="*/ 50 h 142"/>
                <a:gd name="T12" fmla="*/ 97 w 113"/>
                <a:gd name="T13" fmla="*/ 27 h 142"/>
                <a:gd name="T14" fmla="*/ 113 w 113"/>
                <a:gd name="T15" fmla="*/ 1 h 142"/>
                <a:gd name="T16" fmla="*/ 108 w 113"/>
                <a:gd name="T17" fmla="*/ 0 h 142"/>
                <a:gd name="T18" fmla="*/ 92 w 113"/>
                <a:gd name="T19" fmla="*/ 21 h 142"/>
                <a:gd name="T20" fmla="*/ 75 w 113"/>
                <a:gd name="T21" fmla="*/ 46 h 142"/>
                <a:gd name="T22" fmla="*/ 57 w 113"/>
                <a:gd name="T23" fmla="*/ 70 h 142"/>
                <a:gd name="T24" fmla="*/ 39 w 113"/>
                <a:gd name="T25" fmla="*/ 90 h 142"/>
                <a:gd name="T26" fmla="*/ 13 w 113"/>
                <a:gd name="T27" fmla="*/ 124 h 142"/>
                <a:gd name="T28" fmla="*/ 0 w 113"/>
                <a:gd name="T29" fmla="*/ 137 h 142"/>
                <a:gd name="T30" fmla="*/ 3 w 113"/>
                <a:gd name="T31" fmla="*/ 137 h 142"/>
                <a:gd name="T32" fmla="*/ 2 w 113"/>
                <a:gd name="T33" fmla="*/ 142 h 1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13" h="142">
                  <a:moveTo>
                    <a:pt x="2" y="142"/>
                  </a:moveTo>
                  <a:lnTo>
                    <a:pt x="3" y="140"/>
                  </a:lnTo>
                  <a:lnTo>
                    <a:pt x="16" y="129"/>
                  </a:lnTo>
                  <a:lnTo>
                    <a:pt x="44" y="95"/>
                  </a:lnTo>
                  <a:lnTo>
                    <a:pt x="62" y="74"/>
                  </a:lnTo>
                  <a:lnTo>
                    <a:pt x="80" y="50"/>
                  </a:lnTo>
                  <a:lnTo>
                    <a:pt x="97" y="27"/>
                  </a:lnTo>
                  <a:lnTo>
                    <a:pt x="113" y="1"/>
                  </a:lnTo>
                  <a:lnTo>
                    <a:pt x="108" y="0"/>
                  </a:lnTo>
                  <a:lnTo>
                    <a:pt x="92" y="21"/>
                  </a:lnTo>
                  <a:lnTo>
                    <a:pt x="75" y="46"/>
                  </a:lnTo>
                  <a:lnTo>
                    <a:pt x="57" y="70"/>
                  </a:lnTo>
                  <a:lnTo>
                    <a:pt x="39" y="90"/>
                  </a:lnTo>
                  <a:lnTo>
                    <a:pt x="13" y="124"/>
                  </a:lnTo>
                  <a:lnTo>
                    <a:pt x="0" y="137"/>
                  </a:lnTo>
                  <a:lnTo>
                    <a:pt x="3" y="137"/>
                  </a:lnTo>
                  <a:lnTo>
                    <a:pt x="2" y="142"/>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66" name="Freeform 17"/>
            <p:cNvSpPr>
              <a:spLocks/>
            </p:cNvSpPr>
            <p:nvPr/>
          </p:nvSpPr>
          <p:spPr bwMode="auto">
            <a:xfrm>
              <a:off x="449" y="821"/>
              <a:ext cx="43" cy="43"/>
            </a:xfrm>
            <a:custGeom>
              <a:avLst/>
              <a:gdLst>
                <a:gd name="T0" fmla="*/ 0 w 44"/>
                <a:gd name="T1" fmla="*/ 5 h 43"/>
                <a:gd name="T2" fmla="*/ 0 w 44"/>
                <a:gd name="T3" fmla="*/ 5 h 43"/>
                <a:gd name="T4" fmla="*/ 22 w 44"/>
                <a:gd name="T5" fmla="*/ 29 h 43"/>
                <a:gd name="T6" fmla="*/ 35 w 44"/>
                <a:gd name="T7" fmla="*/ 43 h 43"/>
                <a:gd name="T8" fmla="*/ 36 w 44"/>
                <a:gd name="T9" fmla="*/ 38 h 43"/>
                <a:gd name="T10" fmla="*/ 22 w 44"/>
                <a:gd name="T11" fmla="*/ 23 h 43"/>
                <a:gd name="T12" fmla="*/ 5 w 44"/>
                <a:gd name="T13" fmla="*/ 0 h 43"/>
                <a:gd name="T14" fmla="*/ 5 w 44"/>
                <a:gd name="T15" fmla="*/ 0 h 43"/>
                <a:gd name="T16" fmla="*/ 0 w 44"/>
                <a:gd name="T17" fmla="*/ 5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4" h="43">
                  <a:moveTo>
                    <a:pt x="0" y="5"/>
                  </a:moveTo>
                  <a:lnTo>
                    <a:pt x="0" y="5"/>
                  </a:lnTo>
                  <a:lnTo>
                    <a:pt x="25" y="29"/>
                  </a:lnTo>
                  <a:lnTo>
                    <a:pt x="43" y="43"/>
                  </a:lnTo>
                  <a:lnTo>
                    <a:pt x="44" y="38"/>
                  </a:lnTo>
                  <a:lnTo>
                    <a:pt x="28" y="23"/>
                  </a:lnTo>
                  <a:lnTo>
                    <a:pt x="5" y="0"/>
                  </a:lnTo>
                  <a:lnTo>
                    <a:pt x="0" y="5"/>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67" name="Freeform 18"/>
            <p:cNvSpPr>
              <a:spLocks/>
            </p:cNvSpPr>
            <p:nvPr/>
          </p:nvSpPr>
          <p:spPr bwMode="auto">
            <a:xfrm>
              <a:off x="389" y="735"/>
              <a:ext cx="66" cy="91"/>
            </a:xfrm>
            <a:custGeom>
              <a:avLst/>
              <a:gdLst>
                <a:gd name="T0" fmla="*/ 0 w 66"/>
                <a:gd name="T1" fmla="*/ 4 h 90"/>
                <a:gd name="T2" fmla="*/ 0 w 66"/>
                <a:gd name="T3" fmla="*/ 4 h 90"/>
                <a:gd name="T4" fmla="*/ 13 w 66"/>
                <a:gd name="T5" fmla="*/ 27 h 90"/>
                <a:gd name="T6" fmla="*/ 27 w 66"/>
                <a:gd name="T7" fmla="*/ 53 h 90"/>
                <a:gd name="T8" fmla="*/ 35 w 66"/>
                <a:gd name="T9" fmla="*/ 69 h 90"/>
                <a:gd name="T10" fmla="*/ 45 w 66"/>
                <a:gd name="T11" fmla="*/ 78 h 90"/>
                <a:gd name="T12" fmla="*/ 54 w 66"/>
                <a:gd name="T13" fmla="*/ 91 h 90"/>
                <a:gd name="T14" fmla="*/ 61 w 66"/>
                <a:gd name="T15" fmla="*/ 98 h 90"/>
                <a:gd name="T16" fmla="*/ 66 w 66"/>
                <a:gd name="T17" fmla="*/ 93 h 90"/>
                <a:gd name="T18" fmla="*/ 59 w 66"/>
                <a:gd name="T19" fmla="*/ 86 h 90"/>
                <a:gd name="T20" fmla="*/ 48 w 66"/>
                <a:gd name="T21" fmla="*/ 73 h 90"/>
                <a:gd name="T22" fmla="*/ 40 w 66"/>
                <a:gd name="T23" fmla="*/ 64 h 90"/>
                <a:gd name="T24" fmla="*/ 30 w 66"/>
                <a:gd name="T25" fmla="*/ 43 h 90"/>
                <a:gd name="T26" fmla="*/ 18 w 66"/>
                <a:gd name="T27" fmla="*/ 25 h 90"/>
                <a:gd name="T28" fmla="*/ 5 w 66"/>
                <a:gd name="T29" fmla="*/ 0 h 90"/>
                <a:gd name="T30" fmla="*/ 5 w 66"/>
                <a:gd name="T31" fmla="*/ 0 h 90"/>
                <a:gd name="T32" fmla="*/ 0 w 66"/>
                <a:gd name="T33" fmla="*/ 4 h 9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6" h="90">
                  <a:moveTo>
                    <a:pt x="0" y="4"/>
                  </a:moveTo>
                  <a:lnTo>
                    <a:pt x="0" y="4"/>
                  </a:lnTo>
                  <a:lnTo>
                    <a:pt x="13" y="27"/>
                  </a:lnTo>
                  <a:lnTo>
                    <a:pt x="27" y="45"/>
                  </a:lnTo>
                  <a:lnTo>
                    <a:pt x="35" y="61"/>
                  </a:lnTo>
                  <a:lnTo>
                    <a:pt x="45" y="70"/>
                  </a:lnTo>
                  <a:lnTo>
                    <a:pt x="54" y="83"/>
                  </a:lnTo>
                  <a:lnTo>
                    <a:pt x="61" y="90"/>
                  </a:lnTo>
                  <a:lnTo>
                    <a:pt x="66" y="85"/>
                  </a:lnTo>
                  <a:lnTo>
                    <a:pt x="59" y="78"/>
                  </a:lnTo>
                  <a:lnTo>
                    <a:pt x="48" y="65"/>
                  </a:lnTo>
                  <a:lnTo>
                    <a:pt x="40" y="56"/>
                  </a:lnTo>
                  <a:lnTo>
                    <a:pt x="30" y="43"/>
                  </a:lnTo>
                  <a:lnTo>
                    <a:pt x="18" y="25"/>
                  </a:lnTo>
                  <a:lnTo>
                    <a:pt x="5" y="0"/>
                  </a:lnTo>
                  <a:lnTo>
                    <a:pt x="0" y="4"/>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68" name="Freeform 19"/>
            <p:cNvSpPr>
              <a:spLocks/>
            </p:cNvSpPr>
            <p:nvPr/>
          </p:nvSpPr>
          <p:spPr bwMode="auto">
            <a:xfrm>
              <a:off x="290" y="565"/>
              <a:ext cx="104" cy="174"/>
            </a:xfrm>
            <a:custGeom>
              <a:avLst/>
              <a:gdLst>
                <a:gd name="T0" fmla="*/ 0 w 103"/>
                <a:gd name="T1" fmla="*/ 4 h 174"/>
                <a:gd name="T2" fmla="*/ 0 w 103"/>
                <a:gd name="T3" fmla="*/ 4 h 174"/>
                <a:gd name="T4" fmla="*/ 11 w 103"/>
                <a:gd name="T5" fmla="*/ 36 h 174"/>
                <a:gd name="T6" fmla="*/ 23 w 103"/>
                <a:gd name="T7" fmla="*/ 62 h 174"/>
                <a:gd name="T8" fmla="*/ 34 w 103"/>
                <a:gd name="T9" fmla="*/ 82 h 174"/>
                <a:gd name="T10" fmla="*/ 44 w 103"/>
                <a:gd name="T11" fmla="*/ 98 h 174"/>
                <a:gd name="T12" fmla="*/ 65 w 103"/>
                <a:gd name="T13" fmla="*/ 114 h 174"/>
                <a:gd name="T14" fmla="*/ 78 w 103"/>
                <a:gd name="T15" fmla="*/ 130 h 174"/>
                <a:gd name="T16" fmla="*/ 90 w 103"/>
                <a:gd name="T17" fmla="*/ 150 h 174"/>
                <a:gd name="T18" fmla="*/ 106 w 103"/>
                <a:gd name="T19" fmla="*/ 174 h 174"/>
                <a:gd name="T20" fmla="*/ 111 w 103"/>
                <a:gd name="T21" fmla="*/ 170 h 174"/>
                <a:gd name="T22" fmla="*/ 96 w 103"/>
                <a:gd name="T23" fmla="*/ 147 h 174"/>
                <a:gd name="T24" fmla="*/ 82 w 103"/>
                <a:gd name="T25" fmla="*/ 127 h 174"/>
                <a:gd name="T26" fmla="*/ 70 w 103"/>
                <a:gd name="T27" fmla="*/ 110 h 174"/>
                <a:gd name="T28" fmla="*/ 51 w 103"/>
                <a:gd name="T29" fmla="*/ 96 h 174"/>
                <a:gd name="T30" fmla="*/ 39 w 103"/>
                <a:gd name="T31" fmla="*/ 78 h 174"/>
                <a:gd name="T32" fmla="*/ 28 w 103"/>
                <a:gd name="T33" fmla="*/ 58 h 174"/>
                <a:gd name="T34" fmla="*/ 18 w 103"/>
                <a:gd name="T35" fmla="*/ 35 h 174"/>
                <a:gd name="T36" fmla="*/ 6 w 103"/>
                <a:gd name="T37" fmla="*/ 0 h 174"/>
                <a:gd name="T38" fmla="*/ 6 w 103"/>
                <a:gd name="T39" fmla="*/ 0 h 174"/>
                <a:gd name="T40" fmla="*/ 0 w 103"/>
                <a:gd name="T41" fmla="*/ 4 h 17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3" h="174">
                  <a:moveTo>
                    <a:pt x="0" y="4"/>
                  </a:moveTo>
                  <a:lnTo>
                    <a:pt x="0" y="4"/>
                  </a:lnTo>
                  <a:lnTo>
                    <a:pt x="11" y="36"/>
                  </a:lnTo>
                  <a:lnTo>
                    <a:pt x="23" y="62"/>
                  </a:lnTo>
                  <a:lnTo>
                    <a:pt x="34" y="82"/>
                  </a:lnTo>
                  <a:lnTo>
                    <a:pt x="44" y="98"/>
                  </a:lnTo>
                  <a:lnTo>
                    <a:pt x="57" y="114"/>
                  </a:lnTo>
                  <a:lnTo>
                    <a:pt x="70" y="130"/>
                  </a:lnTo>
                  <a:lnTo>
                    <a:pt x="82" y="150"/>
                  </a:lnTo>
                  <a:lnTo>
                    <a:pt x="98" y="174"/>
                  </a:lnTo>
                  <a:lnTo>
                    <a:pt x="103" y="170"/>
                  </a:lnTo>
                  <a:lnTo>
                    <a:pt x="88" y="147"/>
                  </a:lnTo>
                  <a:lnTo>
                    <a:pt x="74" y="127"/>
                  </a:lnTo>
                  <a:lnTo>
                    <a:pt x="62" y="110"/>
                  </a:lnTo>
                  <a:lnTo>
                    <a:pt x="51" y="96"/>
                  </a:lnTo>
                  <a:lnTo>
                    <a:pt x="39" y="78"/>
                  </a:lnTo>
                  <a:lnTo>
                    <a:pt x="28" y="58"/>
                  </a:lnTo>
                  <a:lnTo>
                    <a:pt x="18" y="35"/>
                  </a:lnTo>
                  <a:lnTo>
                    <a:pt x="6" y="0"/>
                  </a:lnTo>
                  <a:lnTo>
                    <a:pt x="0" y="4"/>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69" name="Freeform 20"/>
            <p:cNvSpPr>
              <a:spLocks/>
            </p:cNvSpPr>
            <p:nvPr/>
          </p:nvSpPr>
          <p:spPr bwMode="auto">
            <a:xfrm>
              <a:off x="246" y="390"/>
              <a:ext cx="50" cy="180"/>
            </a:xfrm>
            <a:custGeom>
              <a:avLst/>
              <a:gdLst>
                <a:gd name="T0" fmla="*/ 0 w 50"/>
                <a:gd name="T1" fmla="*/ 0 h 181"/>
                <a:gd name="T2" fmla="*/ 1 w 50"/>
                <a:gd name="T3" fmla="*/ 0 h 181"/>
                <a:gd name="T4" fmla="*/ 8 w 50"/>
                <a:gd name="T5" fmla="*/ 42 h 181"/>
                <a:gd name="T6" fmla="*/ 14 w 50"/>
                <a:gd name="T7" fmla="*/ 76 h 181"/>
                <a:gd name="T8" fmla="*/ 26 w 50"/>
                <a:gd name="T9" fmla="*/ 112 h 181"/>
                <a:gd name="T10" fmla="*/ 44 w 50"/>
                <a:gd name="T11" fmla="*/ 173 h 181"/>
                <a:gd name="T12" fmla="*/ 50 w 50"/>
                <a:gd name="T13" fmla="*/ 169 h 181"/>
                <a:gd name="T14" fmla="*/ 31 w 50"/>
                <a:gd name="T15" fmla="*/ 110 h 181"/>
                <a:gd name="T16" fmla="*/ 21 w 50"/>
                <a:gd name="T17" fmla="*/ 76 h 181"/>
                <a:gd name="T18" fmla="*/ 13 w 50"/>
                <a:gd name="T19" fmla="*/ 40 h 181"/>
                <a:gd name="T20" fmla="*/ 8 w 50"/>
                <a:gd name="T21" fmla="*/ 0 h 181"/>
                <a:gd name="T22" fmla="*/ 8 w 50"/>
                <a:gd name="T23" fmla="*/ 0 h 181"/>
                <a:gd name="T24" fmla="*/ 0 w 50"/>
                <a:gd name="T25" fmla="*/ 0 h 18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0" h="181">
                  <a:moveTo>
                    <a:pt x="0" y="0"/>
                  </a:moveTo>
                  <a:lnTo>
                    <a:pt x="1" y="0"/>
                  </a:lnTo>
                  <a:lnTo>
                    <a:pt x="8" y="42"/>
                  </a:lnTo>
                  <a:lnTo>
                    <a:pt x="14" y="76"/>
                  </a:lnTo>
                  <a:lnTo>
                    <a:pt x="26" y="120"/>
                  </a:lnTo>
                  <a:lnTo>
                    <a:pt x="44" y="181"/>
                  </a:lnTo>
                  <a:lnTo>
                    <a:pt x="50" y="177"/>
                  </a:lnTo>
                  <a:lnTo>
                    <a:pt x="31" y="118"/>
                  </a:lnTo>
                  <a:lnTo>
                    <a:pt x="21" y="76"/>
                  </a:lnTo>
                  <a:lnTo>
                    <a:pt x="13" y="40"/>
                  </a:lnTo>
                  <a:lnTo>
                    <a:pt x="8" y="0"/>
                  </a:lnTo>
                  <a:lnTo>
                    <a:pt x="0" y="0"/>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70" name="Freeform 21"/>
            <p:cNvSpPr>
              <a:spLocks/>
            </p:cNvSpPr>
            <p:nvPr/>
          </p:nvSpPr>
          <p:spPr bwMode="auto">
            <a:xfrm>
              <a:off x="241" y="240"/>
              <a:ext cx="12" cy="149"/>
            </a:xfrm>
            <a:custGeom>
              <a:avLst/>
              <a:gdLst>
                <a:gd name="T0" fmla="*/ 4 w 12"/>
                <a:gd name="T1" fmla="*/ 0 h 148"/>
                <a:gd name="T2" fmla="*/ 0 w 12"/>
                <a:gd name="T3" fmla="*/ 6 h 148"/>
                <a:gd name="T4" fmla="*/ 0 w 12"/>
                <a:gd name="T5" fmla="*/ 19 h 148"/>
                <a:gd name="T6" fmla="*/ 0 w 12"/>
                <a:gd name="T7" fmla="*/ 56 h 148"/>
                <a:gd name="T8" fmla="*/ 2 w 12"/>
                <a:gd name="T9" fmla="*/ 111 h 148"/>
                <a:gd name="T10" fmla="*/ 4 w 12"/>
                <a:gd name="T11" fmla="*/ 156 h 148"/>
                <a:gd name="T12" fmla="*/ 12 w 12"/>
                <a:gd name="T13" fmla="*/ 156 h 148"/>
                <a:gd name="T14" fmla="*/ 7 w 12"/>
                <a:gd name="T15" fmla="*/ 111 h 148"/>
                <a:gd name="T16" fmla="*/ 5 w 12"/>
                <a:gd name="T17" fmla="*/ 56 h 148"/>
                <a:gd name="T18" fmla="*/ 5 w 12"/>
                <a:gd name="T19" fmla="*/ 19 h 148"/>
                <a:gd name="T20" fmla="*/ 5 w 12"/>
                <a:gd name="T21" fmla="*/ 6 h 148"/>
                <a:gd name="T22" fmla="*/ 4 w 12"/>
                <a:gd name="T23" fmla="*/ 8 h 148"/>
                <a:gd name="T24" fmla="*/ 4 w 12"/>
                <a:gd name="T25" fmla="*/ 0 h 148"/>
                <a:gd name="T26" fmla="*/ 0 w 12"/>
                <a:gd name="T27" fmla="*/ 0 h 148"/>
                <a:gd name="T28" fmla="*/ 0 w 12"/>
                <a:gd name="T29" fmla="*/ 6 h 148"/>
                <a:gd name="T30" fmla="*/ 4 w 12"/>
                <a:gd name="T31" fmla="*/ 0 h 1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 h="148">
                  <a:moveTo>
                    <a:pt x="4" y="0"/>
                  </a:moveTo>
                  <a:lnTo>
                    <a:pt x="0" y="6"/>
                  </a:lnTo>
                  <a:lnTo>
                    <a:pt x="0" y="19"/>
                  </a:lnTo>
                  <a:lnTo>
                    <a:pt x="0" y="56"/>
                  </a:lnTo>
                  <a:lnTo>
                    <a:pt x="2" y="103"/>
                  </a:lnTo>
                  <a:lnTo>
                    <a:pt x="4" y="148"/>
                  </a:lnTo>
                  <a:lnTo>
                    <a:pt x="12" y="148"/>
                  </a:lnTo>
                  <a:lnTo>
                    <a:pt x="7" y="103"/>
                  </a:lnTo>
                  <a:lnTo>
                    <a:pt x="5" y="56"/>
                  </a:lnTo>
                  <a:lnTo>
                    <a:pt x="5" y="19"/>
                  </a:lnTo>
                  <a:lnTo>
                    <a:pt x="5" y="6"/>
                  </a:lnTo>
                  <a:lnTo>
                    <a:pt x="4" y="8"/>
                  </a:lnTo>
                  <a:lnTo>
                    <a:pt x="4" y="0"/>
                  </a:lnTo>
                  <a:lnTo>
                    <a:pt x="0" y="0"/>
                  </a:lnTo>
                  <a:lnTo>
                    <a:pt x="0" y="6"/>
                  </a:lnTo>
                  <a:lnTo>
                    <a:pt x="4" y="0"/>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71" name="Freeform 22"/>
            <p:cNvSpPr>
              <a:spLocks/>
            </p:cNvSpPr>
            <p:nvPr/>
          </p:nvSpPr>
          <p:spPr bwMode="auto">
            <a:xfrm>
              <a:off x="146" y="197"/>
              <a:ext cx="514" cy="654"/>
            </a:xfrm>
            <a:custGeom>
              <a:avLst/>
              <a:gdLst>
                <a:gd name="T0" fmla="*/ 510 w 514"/>
                <a:gd name="T1" fmla="*/ 2 h 655"/>
                <a:gd name="T2" fmla="*/ 511 w 514"/>
                <a:gd name="T3" fmla="*/ 0 h 655"/>
                <a:gd name="T4" fmla="*/ 513 w 514"/>
                <a:gd name="T5" fmla="*/ 2 h 655"/>
                <a:gd name="T6" fmla="*/ 513 w 514"/>
                <a:gd name="T7" fmla="*/ 17 h 655"/>
                <a:gd name="T8" fmla="*/ 508 w 514"/>
                <a:gd name="T9" fmla="*/ 60 h 655"/>
                <a:gd name="T10" fmla="*/ 506 w 514"/>
                <a:gd name="T11" fmla="*/ 105 h 655"/>
                <a:gd name="T12" fmla="*/ 503 w 514"/>
                <a:gd name="T13" fmla="*/ 141 h 655"/>
                <a:gd name="T14" fmla="*/ 498 w 514"/>
                <a:gd name="T15" fmla="*/ 181 h 655"/>
                <a:gd name="T16" fmla="*/ 492 w 514"/>
                <a:gd name="T17" fmla="*/ 215 h 655"/>
                <a:gd name="T18" fmla="*/ 485 w 514"/>
                <a:gd name="T19" fmla="*/ 249 h 655"/>
                <a:gd name="T20" fmla="*/ 475 w 514"/>
                <a:gd name="T21" fmla="*/ 287 h 655"/>
                <a:gd name="T22" fmla="*/ 464 w 514"/>
                <a:gd name="T23" fmla="*/ 330 h 655"/>
                <a:gd name="T24" fmla="*/ 441 w 514"/>
                <a:gd name="T25" fmla="*/ 400 h 655"/>
                <a:gd name="T26" fmla="*/ 421 w 514"/>
                <a:gd name="T27" fmla="*/ 447 h 655"/>
                <a:gd name="T28" fmla="*/ 396 w 514"/>
                <a:gd name="T29" fmla="*/ 496 h 655"/>
                <a:gd name="T30" fmla="*/ 359 w 514"/>
                <a:gd name="T31" fmla="*/ 548 h 655"/>
                <a:gd name="T32" fmla="*/ 316 w 514"/>
                <a:gd name="T33" fmla="*/ 597 h 655"/>
                <a:gd name="T34" fmla="*/ 280 w 514"/>
                <a:gd name="T35" fmla="*/ 633 h 655"/>
                <a:gd name="T36" fmla="*/ 269 w 514"/>
                <a:gd name="T37" fmla="*/ 644 h 655"/>
                <a:gd name="T38" fmla="*/ 265 w 514"/>
                <a:gd name="T39" fmla="*/ 647 h 655"/>
                <a:gd name="T40" fmla="*/ 259 w 514"/>
                <a:gd name="T41" fmla="*/ 642 h 655"/>
                <a:gd name="T42" fmla="*/ 247 w 514"/>
                <a:gd name="T43" fmla="*/ 633 h 655"/>
                <a:gd name="T44" fmla="*/ 226 w 514"/>
                <a:gd name="T45" fmla="*/ 617 h 655"/>
                <a:gd name="T46" fmla="*/ 218 w 514"/>
                <a:gd name="T47" fmla="*/ 608 h 655"/>
                <a:gd name="T48" fmla="*/ 206 w 514"/>
                <a:gd name="T49" fmla="*/ 592 h 655"/>
                <a:gd name="T50" fmla="*/ 185 w 514"/>
                <a:gd name="T51" fmla="*/ 568 h 655"/>
                <a:gd name="T52" fmla="*/ 160 w 514"/>
                <a:gd name="T53" fmla="*/ 530 h 655"/>
                <a:gd name="T54" fmla="*/ 116 w 514"/>
                <a:gd name="T55" fmla="*/ 454 h 655"/>
                <a:gd name="T56" fmla="*/ 82 w 514"/>
                <a:gd name="T57" fmla="*/ 382 h 655"/>
                <a:gd name="T58" fmla="*/ 65 w 514"/>
                <a:gd name="T59" fmla="*/ 341 h 655"/>
                <a:gd name="T60" fmla="*/ 47 w 514"/>
                <a:gd name="T61" fmla="*/ 293 h 655"/>
                <a:gd name="T62" fmla="*/ 24 w 514"/>
                <a:gd name="T63" fmla="*/ 206 h 655"/>
                <a:gd name="T64" fmla="*/ 11 w 514"/>
                <a:gd name="T65" fmla="*/ 132 h 655"/>
                <a:gd name="T66" fmla="*/ 5 w 514"/>
                <a:gd name="T67" fmla="*/ 82 h 655"/>
                <a:gd name="T68" fmla="*/ 1 w 514"/>
                <a:gd name="T69" fmla="*/ 35 h 655"/>
                <a:gd name="T70" fmla="*/ 0 w 514"/>
                <a:gd name="T71" fmla="*/ 11 h 655"/>
                <a:gd name="T72" fmla="*/ 1 w 514"/>
                <a:gd name="T73" fmla="*/ 2 h 65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14" h="655">
                  <a:moveTo>
                    <a:pt x="1" y="2"/>
                  </a:moveTo>
                  <a:lnTo>
                    <a:pt x="510" y="2"/>
                  </a:lnTo>
                  <a:lnTo>
                    <a:pt x="511" y="2"/>
                  </a:lnTo>
                  <a:lnTo>
                    <a:pt x="511" y="0"/>
                  </a:lnTo>
                  <a:lnTo>
                    <a:pt x="513" y="0"/>
                  </a:lnTo>
                  <a:lnTo>
                    <a:pt x="513" y="2"/>
                  </a:lnTo>
                  <a:lnTo>
                    <a:pt x="514" y="8"/>
                  </a:lnTo>
                  <a:lnTo>
                    <a:pt x="513" y="17"/>
                  </a:lnTo>
                  <a:lnTo>
                    <a:pt x="511" y="29"/>
                  </a:lnTo>
                  <a:lnTo>
                    <a:pt x="508" y="60"/>
                  </a:lnTo>
                  <a:lnTo>
                    <a:pt x="508" y="89"/>
                  </a:lnTo>
                  <a:lnTo>
                    <a:pt x="506" y="105"/>
                  </a:lnTo>
                  <a:lnTo>
                    <a:pt x="505" y="121"/>
                  </a:lnTo>
                  <a:lnTo>
                    <a:pt x="503" y="141"/>
                  </a:lnTo>
                  <a:lnTo>
                    <a:pt x="500" y="161"/>
                  </a:lnTo>
                  <a:lnTo>
                    <a:pt x="498" y="181"/>
                  </a:lnTo>
                  <a:lnTo>
                    <a:pt x="495" y="199"/>
                  </a:lnTo>
                  <a:lnTo>
                    <a:pt x="492" y="215"/>
                  </a:lnTo>
                  <a:lnTo>
                    <a:pt x="490" y="231"/>
                  </a:lnTo>
                  <a:lnTo>
                    <a:pt x="485" y="249"/>
                  </a:lnTo>
                  <a:lnTo>
                    <a:pt x="480" y="267"/>
                  </a:lnTo>
                  <a:lnTo>
                    <a:pt x="475" y="287"/>
                  </a:lnTo>
                  <a:lnTo>
                    <a:pt x="469" y="311"/>
                  </a:lnTo>
                  <a:lnTo>
                    <a:pt x="464" y="338"/>
                  </a:lnTo>
                  <a:lnTo>
                    <a:pt x="455" y="361"/>
                  </a:lnTo>
                  <a:lnTo>
                    <a:pt x="441" y="408"/>
                  </a:lnTo>
                  <a:lnTo>
                    <a:pt x="433" y="432"/>
                  </a:lnTo>
                  <a:lnTo>
                    <a:pt x="421" y="455"/>
                  </a:lnTo>
                  <a:lnTo>
                    <a:pt x="410" y="479"/>
                  </a:lnTo>
                  <a:lnTo>
                    <a:pt x="396" y="504"/>
                  </a:lnTo>
                  <a:lnTo>
                    <a:pt x="380" y="529"/>
                  </a:lnTo>
                  <a:lnTo>
                    <a:pt x="359" y="556"/>
                  </a:lnTo>
                  <a:lnTo>
                    <a:pt x="337" y="581"/>
                  </a:lnTo>
                  <a:lnTo>
                    <a:pt x="316" y="605"/>
                  </a:lnTo>
                  <a:lnTo>
                    <a:pt x="295" y="625"/>
                  </a:lnTo>
                  <a:lnTo>
                    <a:pt x="280" y="641"/>
                  </a:lnTo>
                  <a:lnTo>
                    <a:pt x="273" y="646"/>
                  </a:lnTo>
                  <a:lnTo>
                    <a:pt x="269" y="652"/>
                  </a:lnTo>
                  <a:lnTo>
                    <a:pt x="267" y="654"/>
                  </a:lnTo>
                  <a:lnTo>
                    <a:pt x="265" y="655"/>
                  </a:lnTo>
                  <a:lnTo>
                    <a:pt x="264" y="654"/>
                  </a:lnTo>
                  <a:lnTo>
                    <a:pt x="259" y="650"/>
                  </a:lnTo>
                  <a:lnTo>
                    <a:pt x="254" y="646"/>
                  </a:lnTo>
                  <a:lnTo>
                    <a:pt x="247" y="641"/>
                  </a:lnTo>
                  <a:lnTo>
                    <a:pt x="232" y="630"/>
                  </a:lnTo>
                  <a:lnTo>
                    <a:pt x="226" y="625"/>
                  </a:lnTo>
                  <a:lnTo>
                    <a:pt x="223" y="619"/>
                  </a:lnTo>
                  <a:lnTo>
                    <a:pt x="218" y="616"/>
                  </a:lnTo>
                  <a:lnTo>
                    <a:pt x="213" y="609"/>
                  </a:lnTo>
                  <a:lnTo>
                    <a:pt x="206" y="600"/>
                  </a:lnTo>
                  <a:lnTo>
                    <a:pt x="196" y="589"/>
                  </a:lnTo>
                  <a:lnTo>
                    <a:pt x="185" y="576"/>
                  </a:lnTo>
                  <a:lnTo>
                    <a:pt x="173" y="558"/>
                  </a:lnTo>
                  <a:lnTo>
                    <a:pt x="160" y="538"/>
                  </a:lnTo>
                  <a:lnTo>
                    <a:pt x="144" y="515"/>
                  </a:lnTo>
                  <a:lnTo>
                    <a:pt x="116" y="462"/>
                  </a:lnTo>
                  <a:lnTo>
                    <a:pt x="91" y="414"/>
                  </a:lnTo>
                  <a:lnTo>
                    <a:pt x="82" y="390"/>
                  </a:lnTo>
                  <a:lnTo>
                    <a:pt x="72" y="369"/>
                  </a:lnTo>
                  <a:lnTo>
                    <a:pt x="65" y="349"/>
                  </a:lnTo>
                  <a:lnTo>
                    <a:pt x="57" y="331"/>
                  </a:lnTo>
                  <a:lnTo>
                    <a:pt x="47" y="293"/>
                  </a:lnTo>
                  <a:lnTo>
                    <a:pt x="36" y="251"/>
                  </a:lnTo>
                  <a:lnTo>
                    <a:pt x="24" y="206"/>
                  </a:lnTo>
                  <a:lnTo>
                    <a:pt x="16" y="157"/>
                  </a:lnTo>
                  <a:lnTo>
                    <a:pt x="11" y="132"/>
                  </a:lnTo>
                  <a:lnTo>
                    <a:pt x="8" y="107"/>
                  </a:lnTo>
                  <a:lnTo>
                    <a:pt x="5" y="82"/>
                  </a:lnTo>
                  <a:lnTo>
                    <a:pt x="3" y="56"/>
                  </a:lnTo>
                  <a:lnTo>
                    <a:pt x="1" y="35"/>
                  </a:lnTo>
                  <a:lnTo>
                    <a:pt x="0" y="17"/>
                  </a:lnTo>
                  <a:lnTo>
                    <a:pt x="0" y="11"/>
                  </a:lnTo>
                  <a:lnTo>
                    <a:pt x="0" y="6"/>
                  </a:lnTo>
                  <a:lnTo>
                    <a:pt x="1" y="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72" name="Freeform 23"/>
            <p:cNvSpPr>
              <a:spLocks/>
            </p:cNvSpPr>
            <p:nvPr/>
          </p:nvSpPr>
          <p:spPr bwMode="auto">
            <a:xfrm>
              <a:off x="148" y="199"/>
              <a:ext cx="184" cy="174"/>
            </a:xfrm>
            <a:custGeom>
              <a:avLst/>
              <a:gdLst>
                <a:gd name="T0" fmla="*/ 17 w 184"/>
                <a:gd name="T1" fmla="*/ 0 h 175"/>
                <a:gd name="T2" fmla="*/ 184 w 184"/>
                <a:gd name="T3" fmla="*/ 0 h 175"/>
                <a:gd name="T4" fmla="*/ 182 w 184"/>
                <a:gd name="T5" fmla="*/ 167 h 175"/>
                <a:gd name="T6" fmla="*/ 15 w 184"/>
                <a:gd name="T7" fmla="*/ 167 h 175"/>
                <a:gd name="T8" fmla="*/ 15 w 184"/>
                <a:gd name="T9" fmla="*/ 167 h 175"/>
                <a:gd name="T10" fmla="*/ 17 w 184"/>
                <a:gd name="T11" fmla="*/ 167 h 175"/>
                <a:gd name="T12" fmla="*/ 18 w 184"/>
                <a:gd name="T13" fmla="*/ 164 h 175"/>
                <a:gd name="T14" fmla="*/ 17 w 184"/>
                <a:gd name="T15" fmla="*/ 160 h 175"/>
                <a:gd name="T16" fmla="*/ 15 w 184"/>
                <a:gd name="T17" fmla="*/ 153 h 175"/>
                <a:gd name="T18" fmla="*/ 15 w 184"/>
                <a:gd name="T19" fmla="*/ 149 h 175"/>
                <a:gd name="T20" fmla="*/ 15 w 184"/>
                <a:gd name="T21" fmla="*/ 146 h 175"/>
                <a:gd name="T22" fmla="*/ 15 w 184"/>
                <a:gd name="T23" fmla="*/ 140 h 175"/>
                <a:gd name="T24" fmla="*/ 13 w 184"/>
                <a:gd name="T25" fmla="*/ 131 h 175"/>
                <a:gd name="T26" fmla="*/ 12 w 184"/>
                <a:gd name="T27" fmla="*/ 124 h 175"/>
                <a:gd name="T28" fmla="*/ 10 w 184"/>
                <a:gd name="T29" fmla="*/ 115 h 175"/>
                <a:gd name="T30" fmla="*/ 8 w 184"/>
                <a:gd name="T31" fmla="*/ 104 h 175"/>
                <a:gd name="T32" fmla="*/ 8 w 184"/>
                <a:gd name="T33" fmla="*/ 95 h 175"/>
                <a:gd name="T34" fmla="*/ 7 w 184"/>
                <a:gd name="T35" fmla="*/ 87 h 175"/>
                <a:gd name="T36" fmla="*/ 5 w 184"/>
                <a:gd name="T37" fmla="*/ 85 h 175"/>
                <a:gd name="T38" fmla="*/ 2 w 184"/>
                <a:gd name="T39" fmla="*/ 65 h 175"/>
                <a:gd name="T40" fmla="*/ 2 w 184"/>
                <a:gd name="T41" fmla="*/ 45 h 175"/>
                <a:gd name="T42" fmla="*/ 2 w 184"/>
                <a:gd name="T43" fmla="*/ 40 h 175"/>
                <a:gd name="T44" fmla="*/ 2 w 184"/>
                <a:gd name="T45" fmla="*/ 33 h 175"/>
                <a:gd name="T46" fmla="*/ 2 w 184"/>
                <a:gd name="T47" fmla="*/ 20 h 175"/>
                <a:gd name="T48" fmla="*/ 0 w 184"/>
                <a:gd name="T49" fmla="*/ 11 h 175"/>
                <a:gd name="T50" fmla="*/ 0 w 184"/>
                <a:gd name="T51" fmla="*/ 6 h 175"/>
                <a:gd name="T52" fmla="*/ 0 w 184"/>
                <a:gd name="T53" fmla="*/ 2 h 175"/>
                <a:gd name="T54" fmla="*/ 0 w 184"/>
                <a:gd name="T55" fmla="*/ 0 h 175"/>
                <a:gd name="T56" fmla="*/ 17 w 184"/>
                <a:gd name="T57" fmla="*/ 0 h 17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84" h="175">
                  <a:moveTo>
                    <a:pt x="17" y="0"/>
                  </a:moveTo>
                  <a:lnTo>
                    <a:pt x="184" y="0"/>
                  </a:lnTo>
                  <a:lnTo>
                    <a:pt x="182" y="175"/>
                  </a:lnTo>
                  <a:lnTo>
                    <a:pt x="15" y="175"/>
                  </a:lnTo>
                  <a:lnTo>
                    <a:pt x="17" y="175"/>
                  </a:lnTo>
                  <a:lnTo>
                    <a:pt x="18" y="172"/>
                  </a:lnTo>
                  <a:lnTo>
                    <a:pt x="17" y="168"/>
                  </a:lnTo>
                  <a:lnTo>
                    <a:pt x="15" y="161"/>
                  </a:lnTo>
                  <a:lnTo>
                    <a:pt x="15" y="157"/>
                  </a:lnTo>
                  <a:lnTo>
                    <a:pt x="15" y="154"/>
                  </a:lnTo>
                  <a:lnTo>
                    <a:pt x="15" y="148"/>
                  </a:lnTo>
                  <a:lnTo>
                    <a:pt x="13" y="139"/>
                  </a:lnTo>
                  <a:lnTo>
                    <a:pt x="12" y="132"/>
                  </a:lnTo>
                  <a:lnTo>
                    <a:pt x="10" y="123"/>
                  </a:lnTo>
                  <a:lnTo>
                    <a:pt x="8" y="112"/>
                  </a:lnTo>
                  <a:lnTo>
                    <a:pt x="8" y="103"/>
                  </a:lnTo>
                  <a:lnTo>
                    <a:pt x="7" y="94"/>
                  </a:lnTo>
                  <a:lnTo>
                    <a:pt x="5" y="85"/>
                  </a:lnTo>
                  <a:lnTo>
                    <a:pt x="2" y="65"/>
                  </a:lnTo>
                  <a:lnTo>
                    <a:pt x="2" y="45"/>
                  </a:lnTo>
                  <a:lnTo>
                    <a:pt x="2" y="40"/>
                  </a:lnTo>
                  <a:lnTo>
                    <a:pt x="2" y="33"/>
                  </a:lnTo>
                  <a:lnTo>
                    <a:pt x="2" y="20"/>
                  </a:lnTo>
                  <a:lnTo>
                    <a:pt x="0" y="11"/>
                  </a:lnTo>
                  <a:lnTo>
                    <a:pt x="0" y="6"/>
                  </a:lnTo>
                  <a:lnTo>
                    <a:pt x="0" y="2"/>
                  </a:lnTo>
                  <a:lnTo>
                    <a:pt x="0" y="0"/>
                  </a:lnTo>
                  <a:lnTo>
                    <a:pt x="17" y="0"/>
                  </a:lnTo>
                  <a:close/>
                </a:path>
              </a:pathLst>
            </a:custGeom>
            <a:solidFill>
              <a:srgbClr val="61BFF3"/>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73" name="Freeform 24"/>
            <p:cNvSpPr>
              <a:spLocks/>
            </p:cNvSpPr>
            <p:nvPr/>
          </p:nvSpPr>
          <p:spPr bwMode="auto">
            <a:xfrm>
              <a:off x="160" y="206"/>
              <a:ext cx="59" cy="89"/>
            </a:xfrm>
            <a:custGeom>
              <a:avLst/>
              <a:gdLst>
                <a:gd name="T0" fmla="*/ 20 w 58"/>
                <a:gd name="T1" fmla="*/ 25 h 89"/>
                <a:gd name="T2" fmla="*/ 22 w 58"/>
                <a:gd name="T3" fmla="*/ 24 h 89"/>
                <a:gd name="T4" fmla="*/ 20 w 58"/>
                <a:gd name="T5" fmla="*/ 18 h 89"/>
                <a:gd name="T6" fmla="*/ 20 w 58"/>
                <a:gd name="T7" fmla="*/ 15 h 89"/>
                <a:gd name="T8" fmla="*/ 25 w 58"/>
                <a:gd name="T9" fmla="*/ 13 h 89"/>
                <a:gd name="T10" fmla="*/ 23 w 58"/>
                <a:gd name="T11" fmla="*/ 11 h 89"/>
                <a:gd name="T12" fmla="*/ 27 w 58"/>
                <a:gd name="T13" fmla="*/ 7 h 89"/>
                <a:gd name="T14" fmla="*/ 38 w 58"/>
                <a:gd name="T15" fmla="*/ 6 h 89"/>
                <a:gd name="T16" fmla="*/ 41 w 58"/>
                <a:gd name="T17" fmla="*/ 4 h 89"/>
                <a:gd name="T18" fmla="*/ 48 w 58"/>
                <a:gd name="T19" fmla="*/ 2 h 89"/>
                <a:gd name="T20" fmla="*/ 49 w 58"/>
                <a:gd name="T21" fmla="*/ 4 h 89"/>
                <a:gd name="T22" fmla="*/ 49 w 58"/>
                <a:gd name="T23" fmla="*/ 7 h 89"/>
                <a:gd name="T24" fmla="*/ 49 w 58"/>
                <a:gd name="T25" fmla="*/ 9 h 89"/>
                <a:gd name="T26" fmla="*/ 51 w 58"/>
                <a:gd name="T27" fmla="*/ 27 h 89"/>
                <a:gd name="T28" fmla="*/ 46 w 58"/>
                <a:gd name="T29" fmla="*/ 33 h 89"/>
                <a:gd name="T30" fmla="*/ 41 w 58"/>
                <a:gd name="T31" fmla="*/ 34 h 89"/>
                <a:gd name="T32" fmla="*/ 41 w 58"/>
                <a:gd name="T33" fmla="*/ 42 h 89"/>
                <a:gd name="T34" fmla="*/ 44 w 58"/>
                <a:gd name="T35" fmla="*/ 45 h 89"/>
                <a:gd name="T36" fmla="*/ 46 w 58"/>
                <a:gd name="T37" fmla="*/ 54 h 89"/>
                <a:gd name="T38" fmla="*/ 49 w 58"/>
                <a:gd name="T39" fmla="*/ 33 h 89"/>
                <a:gd name="T40" fmla="*/ 51 w 58"/>
                <a:gd name="T41" fmla="*/ 31 h 89"/>
                <a:gd name="T42" fmla="*/ 54 w 58"/>
                <a:gd name="T43" fmla="*/ 31 h 89"/>
                <a:gd name="T44" fmla="*/ 59 w 58"/>
                <a:gd name="T45" fmla="*/ 31 h 89"/>
                <a:gd name="T46" fmla="*/ 66 w 58"/>
                <a:gd name="T47" fmla="*/ 38 h 89"/>
                <a:gd name="T48" fmla="*/ 59 w 58"/>
                <a:gd name="T49" fmla="*/ 40 h 89"/>
                <a:gd name="T50" fmla="*/ 54 w 58"/>
                <a:gd name="T51" fmla="*/ 34 h 89"/>
                <a:gd name="T52" fmla="*/ 51 w 58"/>
                <a:gd name="T53" fmla="*/ 34 h 89"/>
                <a:gd name="T54" fmla="*/ 49 w 58"/>
                <a:gd name="T55" fmla="*/ 36 h 89"/>
                <a:gd name="T56" fmla="*/ 51 w 58"/>
                <a:gd name="T57" fmla="*/ 40 h 89"/>
                <a:gd name="T58" fmla="*/ 51 w 58"/>
                <a:gd name="T59" fmla="*/ 51 h 89"/>
                <a:gd name="T60" fmla="*/ 44 w 58"/>
                <a:gd name="T61" fmla="*/ 62 h 89"/>
                <a:gd name="T62" fmla="*/ 48 w 58"/>
                <a:gd name="T63" fmla="*/ 81 h 89"/>
                <a:gd name="T64" fmla="*/ 41 w 58"/>
                <a:gd name="T65" fmla="*/ 89 h 89"/>
                <a:gd name="T66" fmla="*/ 23 w 58"/>
                <a:gd name="T67" fmla="*/ 83 h 89"/>
                <a:gd name="T68" fmla="*/ 23 w 58"/>
                <a:gd name="T69" fmla="*/ 78 h 89"/>
                <a:gd name="T70" fmla="*/ 38 w 58"/>
                <a:gd name="T71" fmla="*/ 76 h 89"/>
                <a:gd name="T72" fmla="*/ 38 w 58"/>
                <a:gd name="T73" fmla="*/ 72 h 89"/>
                <a:gd name="T74" fmla="*/ 23 w 58"/>
                <a:gd name="T75" fmla="*/ 72 h 89"/>
                <a:gd name="T76" fmla="*/ 12 w 58"/>
                <a:gd name="T77" fmla="*/ 65 h 89"/>
                <a:gd name="T78" fmla="*/ 9 w 58"/>
                <a:gd name="T79" fmla="*/ 58 h 89"/>
                <a:gd name="T80" fmla="*/ 12 w 58"/>
                <a:gd name="T81" fmla="*/ 54 h 89"/>
                <a:gd name="T82" fmla="*/ 15 w 58"/>
                <a:gd name="T83" fmla="*/ 53 h 89"/>
                <a:gd name="T84" fmla="*/ 18 w 58"/>
                <a:gd name="T85" fmla="*/ 60 h 89"/>
                <a:gd name="T86" fmla="*/ 20 w 58"/>
                <a:gd name="T87" fmla="*/ 60 h 89"/>
                <a:gd name="T88" fmla="*/ 18 w 58"/>
                <a:gd name="T89" fmla="*/ 51 h 89"/>
                <a:gd name="T90" fmla="*/ 23 w 58"/>
                <a:gd name="T91" fmla="*/ 51 h 89"/>
                <a:gd name="T92" fmla="*/ 23 w 58"/>
                <a:gd name="T93" fmla="*/ 47 h 89"/>
                <a:gd name="T94" fmla="*/ 17 w 58"/>
                <a:gd name="T95" fmla="*/ 47 h 89"/>
                <a:gd name="T96" fmla="*/ 0 w 58"/>
                <a:gd name="T97" fmla="*/ 43 h 89"/>
                <a:gd name="T98" fmla="*/ 4 w 58"/>
                <a:gd name="T99" fmla="*/ 31 h 89"/>
                <a:gd name="T100" fmla="*/ 7 w 58"/>
                <a:gd name="T101" fmla="*/ 34 h 89"/>
                <a:gd name="T102" fmla="*/ 10 w 58"/>
                <a:gd name="T103" fmla="*/ 40 h 89"/>
                <a:gd name="T104" fmla="*/ 15 w 58"/>
                <a:gd name="T105" fmla="*/ 38 h 89"/>
                <a:gd name="T106" fmla="*/ 14 w 58"/>
                <a:gd name="T107" fmla="*/ 34 h 89"/>
                <a:gd name="T108" fmla="*/ 10 w 58"/>
                <a:gd name="T109" fmla="*/ 31 h 89"/>
                <a:gd name="T110" fmla="*/ 7 w 58"/>
                <a:gd name="T111" fmla="*/ 25 h 89"/>
                <a:gd name="T112" fmla="*/ 5 w 58"/>
                <a:gd name="T113" fmla="*/ 20 h 89"/>
                <a:gd name="T114" fmla="*/ 7 w 58"/>
                <a:gd name="T115" fmla="*/ 15 h 89"/>
                <a:gd name="T116" fmla="*/ 12 w 58"/>
                <a:gd name="T117" fmla="*/ 15 h 89"/>
                <a:gd name="T118" fmla="*/ 15 w 58"/>
                <a:gd name="T119" fmla="*/ 24 h 8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58" h="89">
                  <a:moveTo>
                    <a:pt x="15" y="24"/>
                  </a:moveTo>
                  <a:lnTo>
                    <a:pt x="15" y="24"/>
                  </a:lnTo>
                  <a:lnTo>
                    <a:pt x="15" y="25"/>
                  </a:lnTo>
                  <a:lnTo>
                    <a:pt x="17" y="25"/>
                  </a:lnTo>
                  <a:lnTo>
                    <a:pt x="20" y="25"/>
                  </a:lnTo>
                  <a:lnTo>
                    <a:pt x="20" y="24"/>
                  </a:lnTo>
                  <a:lnTo>
                    <a:pt x="22" y="24"/>
                  </a:lnTo>
                  <a:lnTo>
                    <a:pt x="22" y="20"/>
                  </a:lnTo>
                  <a:lnTo>
                    <a:pt x="20" y="20"/>
                  </a:lnTo>
                  <a:lnTo>
                    <a:pt x="20" y="18"/>
                  </a:lnTo>
                  <a:lnTo>
                    <a:pt x="20" y="16"/>
                  </a:lnTo>
                  <a:lnTo>
                    <a:pt x="18" y="16"/>
                  </a:lnTo>
                  <a:lnTo>
                    <a:pt x="20" y="16"/>
                  </a:lnTo>
                  <a:lnTo>
                    <a:pt x="20" y="15"/>
                  </a:lnTo>
                  <a:lnTo>
                    <a:pt x="22" y="15"/>
                  </a:lnTo>
                  <a:lnTo>
                    <a:pt x="23" y="15"/>
                  </a:lnTo>
                  <a:lnTo>
                    <a:pt x="25" y="15"/>
                  </a:lnTo>
                  <a:lnTo>
                    <a:pt x="25" y="13"/>
                  </a:lnTo>
                  <a:lnTo>
                    <a:pt x="23" y="13"/>
                  </a:lnTo>
                  <a:lnTo>
                    <a:pt x="23" y="11"/>
                  </a:lnTo>
                  <a:lnTo>
                    <a:pt x="25" y="11"/>
                  </a:lnTo>
                  <a:lnTo>
                    <a:pt x="25" y="9"/>
                  </a:lnTo>
                  <a:lnTo>
                    <a:pt x="27" y="9"/>
                  </a:lnTo>
                  <a:lnTo>
                    <a:pt x="27" y="7"/>
                  </a:lnTo>
                  <a:lnTo>
                    <a:pt x="28" y="7"/>
                  </a:lnTo>
                  <a:lnTo>
                    <a:pt x="28" y="6"/>
                  </a:lnTo>
                  <a:lnTo>
                    <a:pt x="30" y="6"/>
                  </a:lnTo>
                  <a:lnTo>
                    <a:pt x="32" y="6"/>
                  </a:lnTo>
                  <a:lnTo>
                    <a:pt x="32" y="4"/>
                  </a:lnTo>
                  <a:lnTo>
                    <a:pt x="33" y="4"/>
                  </a:lnTo>
                  <a:lnTo>
                    <a:pt x="33" y="2"/>
                  </a:lnTo>
                  <a:lnTo>
                    <a:pt x="35" y="0"/>
                  </a:lnTo>
                  <a:lnTo>
                    <a:pt x="36" y="0"/>
                  </a:lnTo>
                  <a:lnTo>
                    <a:pt x="40" y="2"/>
                  </a:lnTo>
                  <a:lnTo>
                    <a:pt x="40" y="4"/>
                  </a:lnTo>
                  <a:lnTo>
                    <a:pt x="41" y="4"/>
                  </a:lnTo>
                  <a:lnTo>
                    <a:pt x="41" y="6"/>
                  </a:lnTo>
                  <a:lnTo>
                    <a:pt x="41" y="7"/>
                  </a:lnTo>
                  <a:lnTo>
                    <a:pt x="41" y="9"/>
                  </a:lnTo>
                  <a:lnTo>
                    <a:pt x="43" y="11"/>
                  </a:lnTo>
                  <a:lnTo>
                    <a:pt x="41" y="11"/>
                  </a:lnTo>
                  <a:lnTo>
                    <a:pt x="43" y="13"/>
                  </a:lnTo>
                  <a:lnTo>
                    <a:pt x="45" y="15"/>
                  </a:lnTo>
                  <a:lnTo>
                    <a:pt x="45" y="18"/>
                  </a:lnTo>
                  <a:lnTo>
                    <a:pt x="45" y="20"/>
                  </a:lnTo>
                  <a:lnTo>
                    <a:pt x="43" y="22"/>
                  </a:lnTo>
                  <a:lnTo>
                    <a:pt x="43" y="25"/>
                  </a:lnTo>
                  <a:lnTo>
                    <a:pt x="43" y="27"/>
                  </a:lnTo>
                  <a:lnTo>
                    <a:pt x="41" y="29"/>
                  </a:lnTo>
                  <a:lnTo>
                    <a:pt x="41" y="31"/>
                  </a:lnTo>
                  <a:lnTo>
                    <a:pt x="40" y="31"/>
                  </a:lnTo>
                  <a:lnTo>
                    <a:pt x="38" y="33"/>
                  </a:lnTo>
                  <a:lnTo>
                    <a:pt x="36" y="33"/>
                  </a:lnTo>
                  <a:lnTo>
                    <a:pt x="35" y="33"/>
                  </a:lnTo>
                  <a:lnTo>
                    <a:pt x="35" y="34"/>
                  </a:lnTo>
                  <a:lnTo>
                    <a:pt x="33" y="34"/>
                  </a:lnTo>
                  <a:lnTo>
                    <a:pt x="33" y="36"/>
                  </a:lnTo>
                  <a:lnTo>
                    <a:pt x="33" y="40"/>
                  </a:lnTo>
                  <a:lnTo>
                    <a:pt x="33" y="42"/>
                  </a:lnTo>
                  <a:lnTo>
                    <a:pt x="33" y="43"/>
                  </a:lnTo>
                  <a:lnTo>
                    <a:pt x="35" y="43"/>
                  </a:lnTo>
                  <a:lnTo>
                    <a:pt x="35" y="45"/>
                  </a:lnTo>
                  <a:lnTo>
                    <a:pt x="36" y="45"/>
                  </a:lnTo>
                  <a:lnTo>
                    <a:pt x="36" y="47"/>
                  </a:lnTo>
                  <a:lnTo>
                    <a:pt x="36" y="49"/>
                  </a:lnTo>
                  <a:lnTo>
                    <a:pt x="36" y="51"/>
                  </a:lnTo>
                  <a:lnTo>
                    <a:pt x="38" y="51"/>
                  </a:lnTo>
                  <a:lnTo>
                    <a:pt x="38" y="53"/>
                  </a:lnTo>
                  <a:lnTo>
                    <a:pt x="38" y="54"/>
                  </a:lnTo>
                  <a:lnTo>
                    <a:pt x="38" y="56"/>
                  </a:lnTo>
                  <a:lnTo>
                    <a:pt x="40" y="56"/>
                  </a:lnTo>
                  <a:lnTo>
                    <a:pt x="41" y="54"/>
                  </a:lnTo>
                  <a:lnTo>
                    <a:pt x="41" y="33"/>
                  </a:lnTo>
                  <a:lnTo>
                    <a:pt x="41" y="31"/>
                  </a:lnTo>
                  <a:lnTo>
                    <a:pt x="43" y="31"/>
                  </a:lnTo>
                  <a:lnTo>
                    <a:pt x="45" y="31"/>
                  </a:lnTo>
                  <a:lnTo>
                    <a:pt x="46" y="31"/>
                  </a:lnTo>
                  <a:lnTo>
                    <a:pt x="48" y="31"/>
                  </a:lnTo>
                  <a:lnTo>
                    <a:pt x="48" y="29"/>
                  </a:lnTo>
                  <a:lnTo>
                    <a:pt x="50" y="31"/>
                  </a:lnTo>
                  <a:lnTo>
                    <a:pt x="51" y="31"/>
                  </a:lnTo>
                  <a:lnTo>
                    <a:pt x="53" y="33"/>
                  </a:lnTo>
                  <a:lnTo>
                    <a:pt x="55" y="34"/>
                  </a:lnTo>
                  <a:lnTo>
                    <a:pt x="56" y="36"/>
                  </a:lnTo>
                  <a:lnTo>
                    <a:pt x="58" y="36"/>
                  </a:lnTo>
                  <a:lnTo>
                    <a:pt x="58" y="38"/>
                  </a:lnTo>
                  <a:lnTo>
                    <a:pt x="56" y="38"/>
                  </a:lnTo>
                  <a:lnTo>
                    <a:pt x="56" y="40"/>
                  </a:lnTo>
                  <a:lnTo>
                    <a:pt x="55" y="40"/>
                  </a:lnTo>
                  <a:lnTo>
                    <a:pt x="51" y="40"/>
                  </a:lnTo>
                  <a:lnTo>
                    <a:pt x="50" y="40"/>
                  </a:lnTo>
                  <a:lnTo>
                    <a:pt x="48" y="38"/>
                  </a:lnTo>
                  <a:lnTo>
                    <a:pt x="48" y="36"/>
                  </a:lnTo>
                  <a:lnTo>
                    <a:pt x="46" y="36"/>
                  </a:lnTo>
                  <a:lnTo>
                    <a:pt x="46" y="34"/>
                  </a:lnTo>
                  <a:lnTo>
                    <a:pt x="46" y="33"/>
                  </a:lnTo>
                  <a:lnTo>
                    <a:pt x="45" y="33"/>
                  </a:lnTo>
                  <a:lnTo>
                    <a:pt x="45" y="34"/>
                  </a:lnTo>
                  <a:lnTo>
                    <a:pt x="43" y="34"/>
                  </a:lnTo>
                  <a:lnTo>
                    <a:pt x="41" y="34"/>
                  </a:lnTo>
                  <a:lnTo>
                    <a:pt x="41" y="36"/>
                  </a:lnTo>
                  <a:lnTo>
                    <a:pt x="41" y="40"/>
                  </a:lnTo>
                  <a:lnTo>
                    <a:pt x="43" y="40"/>
                  </a:lnTo>
                  <a:lnTo>
                    <a:pt x="43" y="42"/>
                  </a:lnTo>
                  <a:lnTo>
                    <a:pt x="41" y="42"/>
                  </a:lnTo>
                  <a:lnTo>
                    <a:pt x="41" y="43"/>
                  </a:lnTo>
                  <a:lnTo>
                    <a:pt x="43" y="43"/>
                  </a:lnTo>
                  <a:lnTo>
                    <a:pt x="43" y="49"/>
                  </a:lnTo>
                  <a:lnTo>
                    <a:pt x="43" y="51"/>
                  </a:lnTo>
                  <a:lnTo>
                    <a:pt x="41" y="56"/>
                  </a:lnTo>
                  <a:lnTo>
                    <a:pt x="41" y="60"/>
                  </a:lnTo>
                  <a:lnTo>
                    <a:pt x="40" y="60"/>
                  </a:lnTo>
                  <a:lnTo>
                    <a:pt x="38" y="60"/>
                  </a:lnTo>
                  <a:lnTo>
                    <a:pt x="36" y="60"/>
                  </a:lnTo>
                  <a:lnTo>
                    <a:pt x="36" y="62"/>
                  </a:lnTo>
                  <a:lnTo>
                    <a:pt x="36" y="63"/>
                  </a:lnTo>
                  <a:lnTo>
                    <a:pt x="36" y="65"/>
                  </a:lnTo>
                  <a:lnTo>
                    <a:pt x="36" y="67"/>
                  </a:lnTo>
                  <a:lnTo>
                    <a:pt x="36" y="69"/>
                  </a:lnTo>
                  <a:lnTo>
                    <a:pt x="36" y="71"/>
                  </a:lnTo>
                  <a:lnTo>
                    <a:pt x="38" y="72"/>
                  </a:lnTo>
                  <a:lnTo>
                    <a:pt x="40" y="72"/>
                  </a:lnTo>
                  <a:lnTo>
                    <a:pt x="40" y="81"/>
                  </a:lnTo>
                  <a:lnTo>
                    <a:pt x="38" y="81"/>
                  </a:lnTo>
                  <a:lnTo>
                    <a:pt x="38" y="83"/>
                  </a:lnTo>
                  <a:lnTo>
                    <a:pt x="36" y="83"/>
                  </a:lnTo>
                  <a:lnTo>
                    <a:pt x="36" y="89"/>
                  </a:lnTo>
                  <a:lnTo>
                    <a:pt x="35" y="89"/>
                  </a:lnTo>
                  <a:lnTo>
                    <a:pt x="33" y="89"/>
                  </a:lnTo>
                  <a:lnTo>
                    <a:pt x="30" y="89"/>
                  </a:lnTo>
                  <a:lnTo>
                    <a:pt x="27" y="89"/>
                  </a:lnTo>
                  <a:lnTo>
                    <a:pt x="25" y="89"/>
                  </a:lnTo>
                  <a:lnTo>
                    <a:pt x="23" y="89"/>
                  </a:lnTo>
                  <a:lnTo>
                    <a:pt x="23" y="87"/>
                  </a:lnTo>
                  <a:lnTo>
                    <a:pt x="23" y="85"/>
                  </a:lnTo>
                  <a:lnTo>
                    <a:pt x="23" y="83"/>
                  </a:lnTo>
                  <a:lnTo>
                    <a:pt x="23" y="81"/>
                  </a:lnTo>
                  <a:lnTo>
                    <a:pt x="22" y="80"/>
                  </a:lnTo>
                  <a:lnTo>
                    <a:pt x="23" y="80"/>
                  </a:lnTo>
                  <a:lnTo>
                    <a:pt x="23" y="78"/>
                  </a:lnTo>
                  <a:lnTo>
                    <a:pt x="27" y="78"/>
                  </a:lnTo>
                  <a:lnTo>
                    <a:pt x="28" y="78"/>
                  </a:lnTo>
                  <a:lnTo>
                    <a:pt x="28" y="76"/>
                  </a:lnTo>
                  <a:lnTo>
                    <a:pt x="30" y="76"/>
                  </a:lnTo>
                  <a:lnTo>
                    <a:pt x="32" y="76"/>
                  </a:lnTo>
                  <a:lnTo>
                    <a:pt x="32" y="74"/>
                  </a:lnTo>
                  <a:lnTo>
                    <a:pt x="30" y="74"/>
                  </a:lnTo>
                  <a:lnTo>
                    <a:pt x="30" y="72"/>
                  </a:lnTo>
                  <a:lnTo>
                    <a:pt x="30" y="71"/>
                  </a:lnTo>
                  <a:lnTo>
                    <a:pt x="28" y="71"/>
                  </a:lnTo>
                  <a:lnTo>
                    <a:pt x="27" y="71"/>
                  </a:lnTo>
                  <a:lnTo>
                    <a:pt x="25" y="72"/>
                  </a:lnTo>
                  <a:lnTo>
                    <a:pt x="23" y="72"/>
                  </a:lnTo>
                  <a:lnTo>
                    <a:pt x="22" y="71"/>
                  </a:lnTo>
                  <a:lnTo>
                    <a:pt x="20" y="71"/>
                  </a:lnTo>
                  <a:lnTo>
                    <a:pt x="15" y="71"/>
                  </a:lnTo>
                  <a:lnTo>
                    <a:pt x="14" y="67"/>
                  </a:lnTo>
                  <a:lnTo>
                    <a:pt x="12" y="67"/>
                  </a:lnTo>
                  <a:lnTo>
                    <a:pt x="12" y="65"/>
                  </a:lnTo>
                  <a:lnTo>
                    <a:pt x="10" y="65"/>
                  </a:lnTo>
                  <a:lnTo>
                    <a:pt x="9" y="63"/>
                  </a:lnTo>
                  <a:lnTo>
                    <a:pt x="9" y="60"/>
                  </a:lnTo>
                  <a:lnTo>
                    <a:pt x="9" y="58"/>
                  </a:lnTo>
                  <a:lnTo>
                    <a:pt x="9" y="56"/>
                  </a:lnTo>
                  <a:lnTo>
                    <a:pt x="10" y="56"/>
                  </a:lnTo>
                  <a:lnTo>
                    <a:pt x="10" y="54"/>
                  </a:lnTo>
                  <a:lnTo>
                    <a:pt x="12" y="54"/>
                  </a:lnTo>
                  <a:lnTo>
                    <a:pt x="14" y="53"/>
                  </a:lnTo>
                  <a:lnTo>
                    <a:pt x="15" y="53"/>
                  </a:lnTo>
                  <a:lnTo>
                    <a:pt x="15" y="54"/>
                  </a:lnTo>
                  <a:lnTo>
                    <a:pt x="15" y="60"/>
                  </a:lnTo>
                  <a:lnTo>
                    <a:pt x="17" y="60"/>
                  </a:lnTo>
                  <a:lnTo>
                    <a:pt x="18" y="60"/>
                  </a:lnTo>
                  <a:lnTo>
                    <a:pt x="18" y="62"/>
                  </a:lnTo>
                  <a:lnTo>
                    <a:pt x="20" y="62"/>
                  </a:lnTo>
                  <a:lnTo>
                    <a:pt x="20" y="60"/>
                  </a:lnTo>
                  <a:lnTo>
                    <a:pt x="18" y="60"/>
                  </a:lnTo>
                  <a:lnTo>
                    <a:pt x="18" y="58"/>
                  </a:lnTo>
                  <a:lnTo>
                    <a:pt x="18" y="56"/>
                  </a:lnTo>
                  <a:lnTo>
                    <a:pt x="18" y="53"/>
                  </a:lnTo>
                  <a:lnTo>
                    <a:pt x="18" y="51"/>
                  </a:lnTo>
                  <a:lnTo>
                    <a:pt x="20" y="51"/>
                  </a:lnTo>
                  <a:lnTo>
                    <a:pt x="22" y="51"/>
                  </a:lnTo>
                  <a:lnTo>
                    <a:pt x="23" y="51"/>
                  </a:lnTo>
                  <a:lnTo>
                    <a:pt x="23" y="49"/>
                  </a:lnTo>
                  <a:lnTo>
                    <a:pt x="23" y="47"/>
                  </a:lnTo>
                  <a:lnTo>
                    <a:pt x="22" y="47"/>
                  </a:lnTo>
                  <a:lnTo>
                    <a:pt x="20" y="47"/>
                  </a:lnTo>
                  <a:lnTo>
                    <a:pt x="17" y="47"/>
                  </a:lnTo>
                  <a:lnTo>
                    <a:pt x="15" y="47"/>
                  </a:lnTo>
                  <a:lnTo>
                    <a:pt x="9" y="45"/>
                  </a:lnTo>
                  <a:lnTo>
                    <a:pt x="7" y="45"/>
                  </a:lnTo>
                  <a:lnTo>
                    <a:pt x="5" y="45"/>
                  </a:lnTo>
                  <a:lnTo>
                    <a:pt x="4" y="45"/>
                  </a:lnTo>
                  <a:lnTo>
                    <a:pt x="2" y="43"/>
                  </a:lnTo>
                  <a:lnTo>
                    <a:pt x="0" y="43"/>
                  </a:lnTo>
                  <a:lnTo>
                    <a:pt x="0" y="42"/>
                  </a:lnTo>
                  <a:lnTo>
                    <a:pt x="0" y="40"/>
                  </a:lnTo>
                  <a:lnTo>
                    <a:pt x="0" y="36"/>
                  </a:lnTo>
                  <a:lnTo>
                    <a:pt x="0" y="34"/>
                  </a:lnTo>
                  <a:lnTo>
                    <a:pt x="0" y="33"/>
                  </a:lnTo>
                  <a:lnTo>
                    <a:pt x="2" y="33"/>
                  </a:lnTo>
                  <a:lnTo>
                    <a:pt x="4" y="31"/>
                  </a:lnTo>
                  <a:lnTo>
                    <a:pt x="5" y="31"/>
                  </a:lnTo>
                  <a:lnTo>
                    <a:pt x="5" y="33"/>
                  </a:lnTo>
                  <a:lnTo>
                    <a:pt x="7" y="33"/>
                  </a:lnTo>
                  <a:lnTo>
                    <a:pt x="7" y="34"/>
                  </a:lnTo>
                  <a:lnTo>
                    <a:pt x="7" y="36"/>
                  </a:lnTo>
                  <a:lnTo>
                    <a:pt x="7" y="38"/>
                  </a:lnTo>
                  <a:lnTo>
                    <a:pt x="7" y="40"/>
                  </a:lnTo>
                  <a:lnTo>
                    <a:pt x="9" y="40"/>
                  </a:lnTo>
                  <a:lnTo>
                    <a:pt x="10" y="40"/>
                  </a:lnTo>
                  <a:lnTo>
                    <a:pt x="12" y="40"/>
                  </a:lnTo>
                  <a:lnTo>
                    <a:pt x="14" y="40"/>
                  </a:lnTo>
                  <a:lnTo>
                    <a:pt x="14" y="38"/>
                  </a:lnTo>
                  <a:lnTo>
                    <a:pt x="15" y="38"/>
                  </a:lnTo>
                  <a:lnTo>
                    <a:pt x="15" y="36"/>
                  </a:lnTo>
                  <a:lnTo>
                    <a:pt x="14" y="36"/>
                  </a:lnTo>
                  <a:lnTo>
                    <a:pt x="14" y="34"/>
                  </a:lnTo>
                  <a:lnTo>
                    <a:pt x="12" y="33"/>
                  </a:lnTo>
                  <a:lnTo>
                    <a:pt x="10" y="33"/>
                  </a:lnTo>
                  <a:lnTo>
                    <a:pt x="10" y="31"/>
                  </a:lnTo>
                  <a:lnTo>
                    <a:pt x="9" y="31"/>
                  </a:lnTo>
                  <a:lnTo>
                    <a:pt x="9" y="29"/>
                  </a:lnTo>
                  <a:lnTo>
                    <a:pt x="7" y="25"/>
                  </a:lnTo>
                  <a:lnTo>
                    <a:pt x="7" y="24"/>
                  </a:lnTo>
                  <a:lnTo>
                    <a:pt x="7" y="22"/>
                  </a:lnTo>
                  <a:lnTo>
                    <a:pt x="5" y="22"/>
                  </a:lnTo>
                  <a:lnTo>
                    <a:pt x="4" y="20"/>
                  </a:lnTo>
                  <a:lnTo>
                    <a:pt x="5" y="20"/>
                  </a:lnTo>
                  <a:lnTo>
                    <a:pt x="5" y="18"/>
                  </a:lnTo>
                  <a:lnTo>
                    <a:pt x="7" y="18"/>
                  </a:lnTo>
                  <a:lnTo>
                    <a:pt x="7" y="16"/>
                  </a:lnTo>
                  <a:lnTo>
                    <a:pt x="7" y="15"/>
                  </a:lnTo>
                  <a:lnTo>
                    <a:pt x="9" y="15"/>
                  </a:lnTo>
                  <a:lnTo>
                    <a:pt x="10" y="15"/>
                  </a:lnTo>
                  <a:lnTo>
                    <a:pt x="12" y="15"/>
                  </a:lnTo>
                  <a:lnTo>
                    <a:pt x="14" y="15"/>
                  </a:lnTo>
                  <a:lnTo>
                    <a:pt x="14" y="22"/>
                  </a:lnTo>
                  <a:lnTo>
                    <a:pt x="14" y="24"/>
                  </a:lnTo>
                  <a:lnTo>
                    <a:pt x="15" y="2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74" name="Freeform 25"/>
            <p:cNvSpPr>
              <a:spLocks/>
            </p:cNvSpPr>
            <p:nvPr/>
          </p:nvSpPr>
          <p:spPr bwMode="auto">
            <a:xfrm>
              <a:off x="271" y="206"/>
              <a:ext cx="55" cy="89"/>
            </a:xfrm>
            <a:custGeom>
              <a:avLst/>
              <a:gdLst>
                <a:gd name="T0" fmla="*/ 18 w 56"/>
                <a:gd name="T1" fmla="*/ 25 h 89"/>
                <a:gd name="T2" fmla="*/ 20 w 56"/>
                <a:gd name="T3" fmla="*/ 24 h 89"/>
                <a:gd name="T4" fmla="*/ 20 w 56"/>
                <a:gd name="T5" fmla="*/ 18 h 89"/>
                <a:gd name="T6" fmla="*/ 20 w 56"/>
                <a:gd name="T7" fmla="*/ 15 h 89"/>
                <a:gd name="T8" fmla="*/ 23 w 56"/>
                <a:gd name="T9" fmla="*/ 13 h 89"/>
                <a:gd name="T10" fmla="*/ 23 w 56"/>
                <a:gd name="T11" fmla="*/ 11 h 89"/>
                <a:gd name="T12" fmla="*/ 26 w 56"/>
                <a:gd name="T13" fmla="*/ 7 h 89"/>
                <a:gd name="T14" fmla="*/ 28 w 56"/>
                <a:gd name="T15" fmla="*/ 6 h 89"/>
                <a:gd name="T16" fmla="*/ 28 w 56"/>
                <a:gd name="T17" fmla="*/ 2 h 89"/>
                <a:gd name="T18" fmla="*/ 30 w 56"/>
                <a:gd name="T19" fmla="*/ 2 h 89"/>
                <a:gd name="T20" fmla="*/ 32 w 56"/>
                <a:gd name="T21" fmla="*/ 4 h 89"/>
                <a:gd name="T22" fmla="*/ 32 w 56"/>
                <a:gd name="T23" fmla="*/ 7 h 89"/>
                <a:gd name="T24" fmla="*/ 35 w 56"/>
                <a:gd name="T25" fmla="*/ 11 h 89"/>
                <a:gd name="T26" fmla="*/ 33 w 56"/>
                <a:gd name="T27" fmla="*/ 29 h 89"/>
                <a:gd name="T28" fmla="*/ 28 w 56"/>
                <a:gd name="T29" fmla="*/ 33 h 89"/>
                <a:gd name="T30" fmla="*/ 28 w 56"/>
                <a:gd name="T31" fmla="*/ 34 h 89"/>
                <a:gd name="T32" fmla="*/ 28 w 56"/>
                <a:gd name="T33" fmla="*/ 42 h 89"/>
                <a:gd name="T34" fmla="*/ 28 w 56"/>
                <a:gd name="T35" fmla="*/ 45 h 89"/>
                <a:gd name="T36" fmla="*/ 30 w 56"/>
                <a:gd name="T37" fmla="*/ 54 h 89"/>
                <a:gd name="T38" fmla="*/ 32 w 56"/>
                <a:gd name="T39" fmla="*/ 33 h 89"/>
                <a:gd name="T40" fmla="*/ 35 w 56"/>
                <a:gd name="T41" fmla="*/ 31 h 89"/>
                <a:gd name="T42" fmla="*/ 38 w 56"/>
                <a:gd name="T43" fmla="*/ 31 h 89"/>
                <a:gd name="T44" fmla="*/ 45 w 56"/>
                <a:gd name="T45" fmla="*/ 33 h 89"/>
                <a:gd name="T46" fmla="*/ 48 w 56"/>
                <a:gd name="T47" fmla="*/ 38 h 89"/>
                <a:gd name="T48" fmla="*/ 40 w 56"/>
                <a:gd name="T49" fmla="*/ 40 h 89"/>
                <a:gd name="T50" fmla="*/ 38 w 56"/>
                <a:gd name="T51" fmla="*/ 34 h 89"/>
                <a:gd name="T52" fmla="*/ 35 w 56"/>
                <a:gd name="T53" fmla="*/ 34 h 89"/>
                <a:gd name="T54" fmla="*/ 33 w 56"/>
                <a:gd name="T55" fmla="*/ 36 h 89"/>
                <a:gd name="T56" fmla="*/ 33 w 56"/>
                <a:gd name="T57" fmla="*/ 42 h 89"/>
                <a:gd name="T58" fmla="*/ 33 w 56"/>
                <a:gd name="T59" fmla="*/ 56 h 89"/>
                <a:gd name="T60" fmla="*/ 28 w 56"/>
                <a:gd name="T61" fmla="*/ 63 h 89"/>
                <a:gd name="T62" fmla="*/ 30 w 56"/>
                <a:gd name="T63" fmla="*/ 81 h 89"/>
                <a:gd name="T64" fmla="*/ 25 w 56"/>
                <a:gd name="T65" fmla="*/ 89 h 89"/>
                <a:gd name="T66" fmla="*/ 20 w 56"/>
                <a:gd name="T67" fmla="*/ 81 h 89"/>
                <a:gd name="T68" fmla="*/ 23 w 56"/>
                <a:gd name="T69" fmla="*/ 78 h 89"/>
                <a:gd name="T70" fmla="*/ 28 w 56"/>
                <a:gd name="T71" fmla="*/ 76 h 89"/>
                <a:gd name="T72" fmla="*/ 28 w 56"/>
                <a:gd name="T73" fmla="*/ 71 h 89"/>
                <a:gd name="T74" fmla="*/ 20 w 56"/>
                <a:gd name="T75" fmla="*/ 71 h 89"/>
                <a:gd name="T76" fmla="*/ 8 w 56"/>
                <a:gd name="T77" fmla="*/ 63 h 89"/>
                <a:gd name="T78" fmla="*/ 8 w 56"/>
                <a:gd name="T79" fmla="*/ 56 h 89"/>
                <a:gd name="T80" fmla="*/ 12 w 56"/>
                <a:gd name="T81" fmla="*/ 54 h 89"/>
                <a:gd name="T82" fmla="*/ 13 w 56"/>
                <a:gd name="T83" fmla="*/ 54 h 89"/>
                <a:gd name="T84" fmla="*/ 18 w 56"/>
                <a:gd name="T85" fmla="*/ 60 h 89"/>
                <a:gd name="T86" fmla="*/ 18 w 56"/>
                <a:gd name="T87" fmla="*/ 60 h 89"/>
                <a:gd name="T88" fmla="*/ 20 w 56"/>
                <a:gd name="T89" fmla="*/ 51 h 89"/>
                <a:gd name="T90" fmla="*/ 22 w 56"/>
                <a:gd name="T91" fmla="*/ 51 h 89"/>
                <a:gd name="T92" fmla="*/ 22 w 56"/>
                <a:gd name="T93" fmla="*/ 47 h 89"/>
                <a:gd name="T94" fmla="*/ 12 w 56"/>
                <a:gd name="T95" fmla="*/ 47 h 89"/>
                <a:gd name="T96" fmla="*/ 0 w 56"/>
                <a:gd name="T97" fmla="*/ 40 h 89"/>
                <a:gd name="T98" fmla="*/ 2 w 56"/>
                <a:gd name="T99" fmla="*/ 31 h 89"/>
                <a:gd name="T100" fmla="*/ 7 w 56"/>
                <a:gd name="T101" fmla="*/ 38 h 89"/>
                <a:gd name="T102" fmla="*/ 12 w 56"/>
                <a:gd name="T103" fmla="*/ 40 h 89"/>
                <a:gd name="T104" fmla="*/ 13 w 56"/>
                <a:gd name="T105" fmla="*/ 36 h 89"/>
                <a:gd name="T106" fmla="*/ 12 w 56"/>
                <a:gd name="T107" fmla="*/ 33 h 89"/>
                <a:gd name="T108" fmla="*/ 8 w 56"/>
                <a:gd name="T109" fmla="*/ 31 h 89"/>
                <a:gd name="T110" fmla="*/ 5 w 56"/>
                <a:gd name="T111" fmla="*/ 22 h 89"/>
                <a:gd name="T112" fmla="*/ 4 w 56"/>
                <a:gd name="T113" fmla="*/ 18 h 89"/>
                <a:gd name="T114" fmla="*/ 7 w 56"/>
                <a:gd name="T115" fmla="*/ 15 h 89"/>
                <a:gd name="T116" fmla="*/ 12 w 56"/>
                <a:gd name="T117" fmla="*/ 15 h 8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6" h="89">
                  <a:moveTo>
                    <a:pt x="12" y="24"/>
                  </a:moveTo>
                  <a:lnTo>
                    <a:pt x="12" y="24"/>
                  </a:lnTo>
                  <a:lnTo>
                    <a:pt x="13" y="25"/>
                  </a:lnTo>
                  <a:lnTo>
                    <a:pt x="15" y="25"/>
                  </a:lnTo>
                  <a:lnTo>
                    <a:pt x="17" y="25"/>
                  </a:lnTo>
                  <a:lnTo>
                    <a:pt x="18" y="25"/>
                  </a:lnTo>
                  <a:lnTo>
                    <a:pt x="20" y="25"/>
                  </a:lnTo>
                  <a:lnTo>
                    <a:pt x="20" y="24"/>
                  </a:lnTo>
                  <a:lnTo>
                    <a:pt x="20" y="20"/>
                  </a:lnTo>
                  <a:lnTo>
                    <a:pt x="20" y="18"/>
                  </a:lnTo>
                  <a:lnTo>
                    <a:pt x="18" y="16"/>
                  </a:lnTo>
                  <a:lnTo>
                    <a:pt x="20" y="16"/>
                  </a:lnTo>
                  <a:lnTo>
                    <a:pt x="20" y="15"/>
                  </a:lnTo>
                  <a:lnTo>
                    <a:pt x="22" y="15"/>
                  </a:lnTo>
                  <a:lnTo>
                    <a:pt x="25" y="15"/>
                  </a:lnTo>
                  <a:lnTo>
                    <a:pt x="25" y="13"/>
                  </a:lnTo>
                  <a:lnTo>
                    <a:pt x="23" y="13"/>
                  </a:lnTo>
                  <a:lnTo>
                    <a:pt x="22" y="13"/>
                  </a:lnTo>
                  <a:lnTo>
                    <a:pt x="20" y="13"/>
                  </a:lnTo>
                  <a:lnTo>
                    <a:pt x="20" y="11"/>
                  </a:lnTo>
                  <a:lnTo>
                    <a:pt x="22" y="11"/>
                  </a:lnTo>
                  <a:lnTo>
                    <a:pt x="23" y="11"/>
                  </a:lnTo>
                  <a:lnTo>
                    <a:pt x="25" y="11"/>
                  </a:lnTo>
                  <a:lnTo>
                    <a:pt x="25" y="9"/>
                  </a:lnTo>
                  <a:lnTo>
                    <a:pt x="25" y="7"/>
                  </a:lnTo>
                  <a:lnTo>
                    <a:pt x="26" y="7"/>
                  </a:lnTo>
                  <a:lnTo>
                    <a:pt x="28" y="7"/>
                  </a:lnTo>
                  <a:lnTo>
                    <a:pt x="28" y="6"/>
                  </a:lnTo>
                  <a:lnTo>
                    <a:pt x="30" y="6"/>
                  </a:lnTo>
                  <a:lnTo>
                    <a:pt x="30" y="4"/>
                  </a:lnTo>
                  <a:lnTo>
                    <a:pt x="31" y="4"/>
                  </a:lnTo>
                  <a:lnTo>
                    <a:pt x="31" y="2"/>
                  </a:lnTo>
                  <a:lnTo>
                    <a:pt x="33" y="2"/>
                  </a:lnTo>
                  <a:lnTo>
                    <a:pt x="35" y="0"/>
                  </a:lnTo>
                  <a:lnTo>
                    <a:pt x="36" y="0"/>
                  </a:lnTo>
                  <a:lnTo>
                    <a:pt x="38" y="0"/>
                  </a:lnTo>
                  <a:lnTo>
                    <a:pt x="38" y="2"/>
                  </a:lnTo>
                  <a:lnTo>
                    <a:pt x="38" y="4"/>
                  </a:lnTo>
                  <a:lnTo>
                    <a:pt x="40" y="4"/>
                  </a:lnTo>
                  <a:lnTo>
                    <a:pt x="40" y="6"/>
                  </a:lnTo>
                  <a:lnTo>
                    <a:pt x="40" y="7"/>
                  </a:lnTo>
                  <a:lnTo>
                    <a:pt x="41" y="7"/>
                  </a:lnTo>
                  <a:lnTo>
                    <a:pt x="41" y="9"/>
                  </a:lnTo>
                  <a:lnTo>
                    <a:pt x="43" y="11"/>
                  </a:lnTo>
                  <a:lnTo>
                    <a:pt x="41" y="11"/>
                  </a:lnTo>
                  <a:lnTo>
                    <a:pt x="43" y="13"/>
                  </a:lnTo>
                  <a:lnTo>
                    <a:pt x="43" y="15"/>
                  </a:lnTo>
                  <a:lnTo>
                    <a:pt x="45" y="18"/>
                  </a:lnTo>
                  <a:lnTo>
                    <a:pt x="45" y="20"/>
                  </a:lnTo>
                  <a:lnTo>
                    <a:pt x="43" y="22"/>
                  </a:lnTo>
                  <a:lnTo>
                    <a:pt x="43" y="25"/>
                  </a:lnTo>
                  <a:lnTo>
                    <a:pt x="43" y="27"/>
                  </a:lnTo>
                  <a:lnTo>
                    <a:pt x="41" y="29"/>
                  </a:lnTo>
                  <a:lnTo>
                    <a:pt x="41" y="31"/>
                  </a:lnTo>
                  <a:lnTo>
                    <a:pt x="40" y="31"/>
                  </a:lnTo>
                  <a:lnTo>
                    <a:pt x="38" y="31"/>
                  </a:lnTo>
                  <a:lnTo>
                    <a:pt x="38" y="33"/>
                  </a:lnTo>
                  <a:lnTo>
                    <a:pt x="36" y="33"/>
                  </a:lnTo>
                  <a:lnTo>
                    <a:pt x="35" y="33"/>
                  </a:lnTo>
                  <a:lnTo>
                    <a:pt x="35" y="34"/>
                  </a:lnTo>
                  <a:lnTo>
                    <a:pt x="33" y="34"/>
                  </a:lnTo>
                  <a:lnTo>
                    <a:pt x="33" y="36"/>
                  </a:lnTo>
                  <a:lnTo>
                    <a:pt x="31" y="36"/>
                  </a:lnTo>
                  <a:lnTo>
                    <a:pt x="31" y="40"/>
                  </a:lnTo>
                  <a:lnTo>
                    <a:pt x="31" y="42"/>
                  </a:lnTo>
                  <a:lnTo>
                    <a:pt x="33" y="43"/>
                  </a:lnTo>
                  <a:lnTo>
                    <a:pt x="35" y="43"/>
                  </a:lnTo>
                  <a:lnTo>
                    <a:pt x="35" y="45"/>
                  </a:lnTo>
                  <a:lnTo>
                    <a:pt x="36" y="45"/>
                  </a:lnTo>
                  <a:lnTo>
                    <a:pt x="36" y="47"/>
                  </a:lnTo>
                  <a:lnTo>
                    <a:pt x="36" y="49"/>
                  </a:lnTo>
                  <a:lnTo>
                    <a:pt x="36" y="51"/>
                  </a:lnTo>
                  <a:lnTo>
                    <a:pt x="36" y="53"/>
                  </a:lnTo>
                  <a:lnTo>
                    <a:pt x="36" y="54"/>
                  </a:lnTo>
                  <a:lnTo>
                    <a:pt x="38" y="54"/>
                  </a:lnTo>
                  <a:lnTo>
                    <a:pt x="38" y="56"/>
                  </a:lnTo>
                  <a:lnTo>
                    <a:pt x="38" y="54"/>
                  </a:lnTo>
                  <a:lnTo>
                    <a:pt x="40" y="33"/>
                  </a:lnTo>
                  <a:lnTo>
                    <a:pt x="41" y="33"/>
                  </a:lnTo>
                  <a:lnTo>
                    <a:pt x="41" y="31"/>
                  </a:lnTo>
                  <a:lnTo>
                    <a:pt x="43" y="31"/>
                  </a:lnTo>
                  <a:lnTo>
                    <a:pt x="45" y="31"/>
                  </a:lnTo>
                  <a:lnTo>
                    <a:pt x="46" y="31"/>
                  </a:lnTo>
                  <a:lnTo>
                    <a:pt x="46" y="29"/>
                  </a:lnTo>
                  <a:lnTo>
                    <a:pt x="48" y="31"/>
                  </a:lnTo>
                  <a:lnTo>
                    <a:pt x="49" y="31"/>
                  </a:lnTo>
                  <a:lnTo>
                    <a:pt x="51" y="31"/>
                  </a:lnTo>
                  <a:lnTo>
                    <a:pt x="51" y="33"/>
                  </a:lnTo>
                  <a:lnTo>
                    <a:pt x="53" y="33"/>
                  </a:lnTo>
                  <a:lnTo>
                    <a:pt x="53" y="34"/>
                  </a:lnTo>
                  <a:lnTo>
                    <a:pt x="54" y="34"/>
                  </a:lnTo>
                  <a:lnTo>
                    <a:pt x="56" y="36"/>
                  </a:lnTo>
                  <a:lnTo>
                    <a:pt x="56" y="38"/>
                  </a:lnTo>
                  <a:lnTo>
                    <a:pt x="56" y="40"/>
                  </a:lnTo>
                  <a:lnTo>
                    <a:pt x="54" y="40"/>
                  </a:lnTo>
                  <a:lnTo>
                    <a:pt x="51" y="40"/>
                  </a:lnTo>
                  <a:lnTo>
                    <a:pt x="48" y="40"/>
                  </a:lnTo>
                  <a:lnTo>
                    <a:pt x="46" y="38"/>
                  </a:lnTo>
                  <a:lnTo>
                    <a:pt x="46" y="36"/>
                  </a:lnTo>
                  <a:lnTo>
                    <a:pt x="46" y="34"/>
                  </a:lnTo>
                  <a:lnTo>
                    <a:pt x="45" y="34"/>
                  </a:lnTo>
                  <a:lnTo>
                    <a:pt x="45" y="33"/>
                  </a:lnTo>
                  <a:lnTo>
                    <a:pt x="43" y="33"/>
                  </a:lnTo>
                  <a:lnTo>
                    <a:pt x="43" y="34"/>
                  </a:lnTo>
                  <a:lnTo>
                    <a:pt x="41" y="34"/>
                  </a:lnTo>
                  <a:lnTo>
                    <a:pt x="41" y="36"/>
                  </a:lnTo>
                  <a:lnTo>
                    <a:pt x="41" y="40"/>
                  </a:lnTo>
                  <a:lnTo>
                    <a:pt x="41" y="42"/>
                  </a:lnTo>
                  <a:lnTo>
                    <a:pt x="41" y="43"/>
                  </a:lnTo>
                  <a:lnTo>
                    <a:pt x="43" y="43"/>
                  </a:lnTo>
                  <a:lnTo>
                    <a:pt x="43" y="49"/>
                  </a:lnTo>
                  <a:lnTo>
                    <a:pt x="43" y="51"/>
                  </a:lnTo>
                  <a:lnTo>
                    <a:pt x="41" y="56"/>
                  </a:lnTo>
                  <a:lnTo>
                    <a:pt x="40" y="60"/>
                  </a:lnTo>
                  <a:lnTo>
                    <a:pt x="38" y="60"/>
                  </a:lnTo>
                  <a:lnTo>
                    <a:pt x="36" y="60"/>
                  </a:lnTo>
                  <a:lnTo>
                    <a:pt x="36" y="62"/>
                  </a:lnTo>
                  <a:lnTo>
                    <a:pt x="36" y="63"/>
                  </a:lnTo>
                  <a:lnTo>
                    <a:pt x="36" y="65"/>
                  </a:lnTo>
                  <a:lnTo>
                    <a:pt x="36" y="67"/>
                  </a:lnTo>
                  <a:lnTo>
                    <a:pt x="36" y="69"/>
                  </a:lnTo>
                  <a:lnTo>
                    <a:pt x="36" y="71"/>
                  </a:lnTo>
                  <a:lnTo>
                    <a:pt x="38" y="72"/>
                  </a:lnTo>
                  <a:lnTo>
                    <a:pt x="38" y="81"/>
                  </a:lnTo>
                  <a:lnTo>
                    <a:pt x="38" y="83"/>
                  </a:lnTo>
                  <a:lnTo>
                    <a:pt x="36" y="83"/>
                  </a:lnTo>
                  <a:lnTo>
                    <a:pt x="36" y="87"/>
                  </a:lnTo>
                  <a:lnTo>
                    <a:pt x="35" y="89"/>
                  </a:lnTo>
                  <a:lnTo>
                    <a:pt x="33" y="89"/>
                  </a:lnTo>
                  <a:lnTo>
                    <a:pt x="31" y="89"/>
                  </a:lnTo>
                  <a:lnTo>
                    <a:pt x="30" y="89"/>
                  </a:lnTo>
                  <a:lnTo>
                    <a:pt x="25" y="89"/>
                  </a:lnTo>
                  <a:lnTo>
                    <a:pt x="23" y="89"/>
                  </a:lnTo>
                  <a:lnTo>
                    <a:pt x="22" y="87"/>
                  </a:lnTo>
                  <a:lnTo>
                    <a:pt x="23" y="87"/>
                  </a:lnTo>
                  <a:lnTo>
                    <a:pt x="23" y="85"/>
                  </a:lnTo>
                  <a:lnTo>
                    <a:pt x="22" y="83"/>
                  </a:lnTo>
                  <a:lnTo>
                    <a:pt x="22" y="81"/>
                  </a:lnTo>
                  <a:lnTo>
                    <a:pt x="20" y="81"/>
                  </a:lnTo>
                  <a:lnTo>
                    <a:pt x="20" y="80"/>
                  </a:lnTo>
                  <a:lnTo>
                    <a:pt x="22" y="80"/>
                  </a:lnTo>
                  <a:lnTo>
                    <a:pt x="22" y="78"/>
                  </a:lnTo>
                  <a:lnTo>
                    <a:pt x="23" y="78"/>
                  </a:lnTo>
                  <a:lnTo>
                    <a:pt x="25" y="78"/>
                  </a:lnTo>
                  <a:lnTo>
                    <a:pt x="28" y="78"/>
                  </a:lnTo>
                  <a:lnTo>
                    <a:pt x="28" y="76"/>
                  </a:lnTo>
                  <a:lnTo>
                    <a:pt x="30" y="76"/>
                  </a:lnTo>
                  <a:lnTo>
                    <a:pt x="30" y="74"/>
                  </a:lnTo>
                  <a:lnTo>
                    <a:pt x="30" y="72"/>
                  </a:lnTo>
                  <a:lnTo>
                    <a:pt x="28" y="71"/>
                  </a:lnTo>
                  <a:lnTo>
                    <a:pt x="26" y="71"/>
                  </a:lnTo>
                  <a:lnTo>
                    <a:pt x="25" y="72"/>
                  </a:lnTo>
                  <a:lnTo>
                    <a:pt x="23" y="72"/>
                  </a:lnTo>
                  <a:lnTo>
                    <a:pt x="22" y="72"/>
                  </a:lnTo>
                  <a:lnTo>
                    <a:pt x="20" y="71"/>
                  </a:lnTo>
                  <a:lnTo>
                    <a:pt x="15" y="71"/>
                  </a:lnTo>
                  <a:lnTo>
                    <a:pt x="12" y="67"/>
                  </a:lnTo>
                  <a:lnTo>
                    <a:pt x="10" y="65"/>
                  </a:lnTo>
                  <a:lnTo>
                    <a:pt x="8" y="65"/>
                  </a:lnTo>
                  <a:lnTo>
                    <a:pt x="8" y="63"/>
                  </a:lnTo>
                  <a:lnTo>
                    <a:pt x="7" y="63"/>
                  </a:lnTo>
                  <a:lnTo>
                    <a:pt x="7" y="60"/>
                  </a:lnTo>
                  <a:lnTo>
                    <a:pt x="7" y="58"/>
                  </a:lnTo>
                  <a:lnTo>
                    <a:pt x="8" y="58"/>
                  </a:lnTo>
                  <a:lnTo>
                    <a:pt x="8" y="56"/>
                  </a:lnTo>
                  <a:lnTo>
                    <a:pt x="10" y="56"/>
                  </a:lnTo>
                  <a:lnTo>
                    <a:pt x="10" y="54"/>
                  </a:lnTo>
                  <a:lnTo>
                    <a:pt x="12" y="54"/>
                  </a:lnTo>
                  <a:lnTo>
                    <a:pt x="12" y="53"/>
                  </a:lnTo>
                  <a:lnTo>
                    <a:pt x="13" y="53"/>
                  </a:lnTo>
                  <a:lnTo>
                    <a:pt x="13" y="54"/>
                  </a:lnTo>
                  <a:lnTo>
                    <a:pt x="15" y="54"/>
                  </a:lnTo>
                  <a:lnTo>
                    <a:pt x="15" y="60"/>
                  </a:lnTo>
                  <a:lnTo>
                    <a:pt x="17" y="60"/>
                  </a:lnTo>
                  <a:lnTo>
                    <a:pt x="18" y="60"/>
                  </a:lnTo>
                  <a:lnTo>
                    <a:pt x="18" y="62"/>
                  </a:lnTo>
                  <a:lnTo>
                    <a:pt x="20" y="62"/>
                  </a:lnTo>
                  <a:lnTo>
                    <a:pt x="20" y="60"/>
                  </a:lnTo>
                  <a:lnTo>
                    <a:pt x="18" y="60"/>
                  </a:lnTo>
                  <a:lnTo>
                    <a:pt x="18" y="58"/>
                  </a:lnTo>
                  <a:lnTo>
                    <a:pt x="18" y="56"/>
                  </a:lnTo>
                  <a:lnTo>
                    <a:pt x="18" y="53"/>
                  </a:lnTo>
                  <a:lnTo>
                    <a:pt x="18" y="51"/>
                  </a:lnTo>
                  <a:lnTo>
                    <a:pt x="20" y="51"/>
                  </a:lnTo>
                  <a:lnTo>
                    <a:pt x="22" y="51"/>
                  </a:lnTo>
                  <a:lnTo>
                    <a:pt x="22" y="49"/>
                  </a:lnTo>
                  <a:lnTo>
                    <a:pt x="22" y="47"/>
                  </a:lnTo>
                  <a:lnTo>
                    <a:pt x="20" y="47"/>
                  </a:lnTo>
                  <a:lnTo>
                    <a:pt x="18" y="47"/>
                  </a:lnTo>
                  <a:lnTo>
                    <a:pt x="15" y="47"/>
                  </a:lnTo>
                  <a:lnTo>
                    <a:pt x="12" y="47"/>
                  </a:lnTo>
                  <a:lnTo>
                    <a:pt x="7" y="45"/>
                  </a:lnTo>
                  <a:lnTo>
                    <a:pt x="4" y="45"/>
                  </a:lnTo>
                  <a:lnTo>
                    <a:pt x="0" y="43"/>
                  </a:lnTo>
                  <a:lnTo>
                    <a:pt x="0" y="42"/>
                  </a:lnTo>
                  <a:lnTo>
                    <a:pt x="0" y="40"/>
                  </a:lnTo>
                  <a:lnTo>
                    <a:pt x="0" y="36"/>
                  </a:lnTo>
                  <a:lnTo>
                    <a:pt x="0" y="34"/>
                  </a:lnTo>
                  <a:lnTo>
                    <a:pt x="0" y="33"/>
                  </a:lnTo>
                  <a:lnTo>
                    <a:pt x="2" y="33"/>
                  </a:lnTo>
                  <a:lnTo>
                    <a:pt x="2" y="31"/>
                  </a:lnTo>
                  <a:lnTo>
                    <a:pt x="4" y="33"/>
                  </a:lnTo>
                  <a:lnTo>
                    <a:pt x="5" y="34"/>
                  </a:lnTo>
                  <a:lnTo>
                    <a:pt x="5" y="36"/>
                  </a:lnTo>
                  <a:lnTo>
                    <a:pt x="7" y="36"/>
                  </a:lnTo>
                  <a:lnTo>
                    <a:pt x="7" y="38"/>
                  </a:lnTo>
                  <a:lnTo>
                    <a:pt x="7" y="40"/>
                  </a:lnTo>
                  <a:lnTo>
                    <a:pt x="8" y="40"/>
                  </a:lnTo>
                  <a:lnTo>
                    <a:pt x="10" y="40"/>
                  </a:lnTo>
                  <a:lnTo>
                    <a:pt x="12" y="40"/>
                  </a:lnTo>
                  <a:lnTo>
                    <a:pt x="12" y="38"/>
                  </a:lnTo>
                  <a:lnTo>
                    <a:pt x="12" y="36"/>
                  </a:lnTo>
                  <a:lnTo>
                    <a:pt x="13" y="36"/>
                  </a:lnTo>
                  <a:lnTo>
                    <a:pt x="12" y="36"/>
                  </a:lnTo>
                  <a:lnTo>
                    <a:pt x="12" y="34"/>
                  </a:lnTo>
                  <a:lnTo>
                    <a:pt x="12" y="33"/>
                  </a:lnTo>
                  <a:lnTo>
                    <a:pt x="10" y="33"/>
                  </a:lnTo>
                  <a:lnTo>
                    <a:pt x="10" y="31"/>
                  </a:lnTo>
                  <a:lnTo>
                    <a:pt x="8" y="31"/>
                  </a:lnTo>
                  <a:lnTo>
                    <a:pt x="7" y="29"/>
                  </a:lnTo>
                  <a:lnTo>
                    <a:pt x="7" y="25"/>
                  </a:lnTo>
                  <a:lnTo>
                    <a:pt x="5" y="25"/>
                  </a:lnTo>
                  <a:lnTo>
                    <a:pt x="5" y="24"/>
                  </a:lnTo>
                  <a:lnTo>
                    <a:pt x="5" y="22"/>
                  </a:lnTo>
                  <a:lnTo>
                    <a:pt x="4" y="22"/>
                  </a:lnTo>
                  <a:lnTo>
                    <a:pt x="2" y="20"/>
                  </a:lnTo>
                  <a:lnTo>
                    <a:pt x="4" y="20"/>
                  </a:lnTo>
                  <a:lnTo>
                    <a:pt x="4" y="18"/>
                  </a:lnTo>
                  <a:lnTo>
                    <a:pt x="5" y="18"/>
                  </a:lnTo>
                  <a:lnTo>
                    <a:pt x="5" y="16"/>
                  </a:lnTo>
                  <a:lnTo>
                    <a:pt x="7" y="16"/>
                  </a:lnTo>
                  <a:lnTo>
                    <a:pt x="7" y="15"/>
                  </a:lnTo>
                  <a:lnTo>
                    <a:pt x="8" y="15"/>
                  </a:lnTo>
                  <a:lnTo>
                    <a:pt x="10" y="15"/>
                  </a:lnTo>
                  <a:lnTo>
                    <a:pt x="12" y="15"/>
                  </a:lnTo>
                  <a:lnTo>
                    <a:pt x="12" y="22"/>
                  </a:lnTo>
                  <a:lnTo>
                    <a:pt x="12" y="2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75" name="Freeform 26"/>
            <p:cNvSpPr>
              <a:spLocks/>
            </p:cNvSpPr>
            <p:nvPr/>
          </p:nvSpPr>
          <p:spPr bwMode="auto">
            <a:xfrm>
              <a:off x="215" y="278"/>
              <a:ext cx="57" cy="87"/>
            </a:xfrm>
            <a:custGeom>
              <a:avLst/>
              <a:gdLst>
                <a:gd name="T0" fmla="*/ 18 w 56"/>
                <a:gd name="T1" fmla="*/ 26 h 87"/>
                <a:gd name="T2" fmla="*/ 21 w 56"/>
                <a:gd name="T3" fmla="*/ 24 h 87"/>
                <a:gd name="T4" fmla="*/ 20 w 56"/>
                <a:gd name="T5" fmla="*/ 18 h 87"/>
                <a:gd name="T6" fmla="*/ 18 w 56"/>
                <a:gd name="T7" fmla="*/ 17 h 87"/>
                <a:gd name="T8" fmla="*/ 25 w 56"/>
                <a:gd name="T9" fmla="*/ 13 h 87"/>
                <a:gd name="T10" fmla="*/ 21 w 56"/>
                <a:gd name="T11" fmla="*/ 9 h 87"/>
                <a:gd name="T12" fmla="*/ 26 w 56"/>
                <a:gd name="T13" fmla="*/ 8 h 87"/>
                <a:gd name="T14" fmla="*/ 36 w 56"/>
                <a:gd name="T15" fmla="*/ 6 h 87"/>
                <a:gd name="T16" fmla="*/ 38 w 56"/>
                <a:gd name="T17" fmla="*/ 4 h 87"/>
                <a:gd name="T18" fmla="*/ 46 w 56"/>
                <a:gd name="T19" fmla="*/ 0 h 87"/>
                <a:gd name="T20" fmla="*/ 47 w 56"/>
                <a:gd name="T21" fmla="*/ 4 h 87"/>
                <a:gd name="T22" fmla="*/ 47 w 56"/>
                <a:gd name="T23" fmla="*/ 8 h 87"/>
                <a:gd name="T24" fmla="*/ 51 w 56"/>
                <a:gd name="T25" fmla="*/ 9 h 87"/>
                <a:gd name="T26" fmla="*/ 49 w 56"/>
                <a:gd name="T27" fmla="*/ 27 h 87"/>
                <a:gd name="T28" fmla="*/ 44 w 56"/>
                <a:gd name="T29" fmla="*/ 33 h 87"/>
                <a:gd name="T30" fmla="*/ 41 w 56"/>
                <a:gd name="T31" fmla="*/ 35 h 87"/>
                <a:gd name="T32" fmla="*/ 41 w 56"/>
                <a:gd name="T33" fmla="*/ 44 h 87"/>
                <a:gd name="T34" fmla="*/ 44 w 56"/>
                <a:gd name="T35" fmla="*/ 45 h 87"/>
                <a:gd name="T36" fmla="*/ 46 w 56"/>
                <a:gd name="T37" fmla="*/ 56 h 87"/>
                <a:gd name="T38" fmla="*/ 47 w 56"/>
                <a:gd name="T39" fmla="*/ 33 h 87"/>
                <a:gd name="T40" fmla="*/ 51 w 56"/>
                <a:gd name="T41" fmla="*/ 29 h 87"/>
                <a:gd name="T42" fmla="*/ 54 w 56"/>
                <a:gd name="T43" fmla="*/ 29 h 87"/>
                <a:gd name="T44" fmla="*/ 61 w 56"/>
                <a:gd name="T45" fmla="*/ 33 h 87"/>
                <a:gd name="T46" fmla="*/ 64 w 56"/>
                <a:gd name="T47" fmla="*/ 38 h 87"/>
                <a:gd name="T48" fmla="*/ 56 w 56"/>
                <a:gd name="T49" fmla="*/ 38 h 87"/>
                <a:gd name="T50" fmla="*/ 54 w 56"/>
                <a:gd name="T51" fmla="*/ 35 h 87"/>
                <a:gd name="T52" fmla="*/ 51 w 56"/>
                <a:gd name="T53" fmla="*/ 35 h 87"/>
                <a:gd name="T54" fmla="*/ 49 w 56"/>
                <a:gd name="T55" fmla="*/ 36 h 87"/>
                <a:gd name="T56" fmla="*/ 49 w 56"/>
                <a:gd name="T57" fmla="*/ 40 h 87"/>
                <a:gd name="T58" fmla="*/ 51 w 56"/>
                <a:gd name="T59" fmla="*/ 51 h 87"/>
                <a:gd name="T60" fmla="*/ 43 w 56"/>
                <a:gd name="T61" fmla="*/ 62 h 87"/>
                <a:gd name="T62" fmla="*/ 46 w 56"/>
                <a:gd name="T63" fmla="*/ 82 h 87"/>
                <a:gd name="T64" fmla="*/ 23 w 56"/>
                <a:gd name="T65" fmla="*/ 87 h 87"/>
                <a:gd name="T66" fmla="*/ 21 w 56"/>
                <a:gd name="T67" fmla="*/ 82 h 87"/>
                <a:gd name="T68" fmla="*/ 23 w 56"/>
                <a:gd name="T69" fmla="*/ 78 h 87"/>
                <a:gd name="T70" fmla="*/ 38 w 56"/>
                <a:gd name="T71" fmla="*/ 76 h 87"/>
                <a:gd name="T72" fmla="*/ 36 w 56"/>
                <a:gd name="T73" fmla="*/ 71 h 87"/>
                <a:gd name="T74" fmla="*/ 21 w 56"/>
                <a:gd name="T75" fmla="*/ 71 h 87"/>
                <a:gd name="T76" fmla="*/ 10 w 56"/>
                <a:gd name="T77" fmla="*/ 65 h 87"/>
                <a:gd name="T78" fmla="*/ 7 w 56"/>
                <a:gd name="T79" fmla="*/ 56 h 87"/>
                <a:gd name="T80" fmla="*/ 12 w 56"/>
                <a:gd name="T81" fmla="*/ 55 h 87"/>
                <a:gd name="T82" fmla="*/ 13 w 56"/>
                <a:gd name="T83" fmla="*/ 55 h 87"/>
                <a:gd name="T84" fmla="*/ 18 w 56"/>
                <a:gd name="T85" fmla="*/ 60 h 87"/>
                <a:gd name="T86" fmla="*/ 18 w 56"/>
                <a:gd name="T87" fmla="*/ 58 h 87"/>
                <a:gd name="T88" fmla="*/ 18 w 56"/>
                <a:gd name="T89" fmla="*/ 51 h 87"/>
                <a:gd name="T90" fmla="*/ 21 w 56"/>
                <a:gd name="T91" fmla="*/ 49 h 87"/>
                <a:gd name="T92" fmla="*/ 21 w 56"/>
                <a:gd name="T93" fmla="*/ 47 h 87"/>
                <a:gd name="T94" fmla="*/ 12 w 56"/>
                <a:gd name="T95" fmla="*/ 47 h 87"/>
                <a:gd name="T96" fmla="*/ 0 w 56"/>
                <a:gd name="T97" fmla="*/ 38 h 87"/>
                <a:gd name="T98" fmla="*/ 2 w 56"/>
                <a:gd name="T99" fmla="*/ 31 h 87"/>
                <a:gd name="T100" fmla="*/ 7 w 56"/>
                <a:gd name="T101" fmla="*/ 36 h 87"/>
                <a:gd name="T102" fmla="*/ 12 w 56"/>
                <a:gd name="T103" fmla="*/ 38 h 87"/>
                <a:gd name="T104" fmla="*/ 12 w 56"/>
                <a:gd name="T105" fmla="*/ 36 h 87"/>
                <a:gd name="T106" fmla="*/ 12 w 56"/>
                <a:gd name="T107" fmla="*/ 35 h 87"/>
                <a:gd name="T108" fmla="*/ 8 w 56"/>
                <a:gd name="T109" fmla="*/ 31 h 87"/>
                <a:gd name="T110" fmla="*/ 5 w 56"/>
                <a:gd name="T111" fmla="*/ 22 h 87"/>
                <a:gd name="T112" fmla="*/ 3 w 56"/>
                <a:gd name="T113" fmla="*/ 17 h 87"/>
                <a:gd name="T114" fmla="*/ 7 w 56"/>
                <a:gd name="T115" fmla="*/ 15 h 87"/>
                <a:gd name="T116" fmla="*/ 12 w 56"/>
                <a:gd name="T117" fmla="*/ 15 h 8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6" h="87">
                  <a:moveTo>
                    <a:pt x="12" y="24"/>
                  </a:moveTo>
                  <a:lnTo>
                    <a:pt x="12" y="24"/>
                  </a:lnTo>
                  <a:lnTo>
                    <a:pt x="13" y="24"/>
                  </a:lnTo>
                  <a:lnTo>
                    <a:pt x="13" y="26"/>
                  </a:lnTo>
                  <a:lnTo>
                    <a:pt x="15" y="26"/>
                  </a:lnTo>
                  <a:lnTo>
                    <a:pt x="17" y="26"/>
                  </a:lnTo>
                  <a:lnTo>
                    <a:pt x="18" y="26"/>
                  </a:lnTo>
                  <a:lnTo>
                    <a:pt x="20" y="26"/>
                  </a:lnTo>
                  <a:lnTo>
                    <a:pt x="20" y="24"/>
                  </a:lnTo>
                  <a:lnTo>
                    <a:pt x="21" y="24"/>
                  </a:lnTo>
                  <a:lnTo>
                    <a:pt x="21" y="22"/>
                  </a:lnTo>
                  <a:lnTo>
                    <a:pt x="21" y="18"/>
                  </a:lnTo>
                  <a:lnTo>
                    <a:pt x="20" y="18"/>
                  </a:lnTo>
                  <a:lnTo>
                    <a:pt x="18" y="17"/>
                  </a:lnTo>
                  <a:lnTo>
                    <a:pt x="20" y="17"/>
                  </a:lnTo>
                  <a:lnTo>
                    <a:pt x="20" y="15"/>
                  </a:lnTo>
                  <a:lnTo>
                    <a:pt x="21" y="15"/>
                  </a:lnTo>
                  <a:lnTo>
                    <a:pt x="25" y="15"/>
                  </a:lnTo>
                  <a:lnTo>
                    <a:pt x="25" y="13"/>
                  </a:lnTo>
                  <a:lnTo>
                    <a:pt x="23" y="13"/>
                  </a:lnTo>
                  <a:lnTo>
                    <a:pt x="21" y="13"/>
                  </a:lnTo>
                  <a:lnTo>
                    <a:pt x="21" y="11"/>
                  </a:lnTo>
                  <a:lnTo>
                    <a:pt x="21" y="9"/>
                  </a:lnTo>
                  <a:lnTo>
                    <a:pt x="23" y="9"/>
                  </a:lnTo>
                  <a:lnTo>
                    <a:pt x="23" y="8"/>
                  </a:lnTo>
                  <a:lnTo>
                    <a:pt x="25" y="8"/>
                  </a:lnTo>
                  <a:lnTo>
                    <a:pt x="26" y="8"/>
                  </a:lnTo>
                  <a:lnTo>
                    <a:pt x="28" y="8"/>
                  </a:lnTo>
                  <a:lnTo>
                    <a:pt x="28" y="6"/>
                  </a:lnTo>
                  <a:lnTo>
                    <a:pt x="30" y="6"/>
                  </a:lnTo>
                  <a:lnTo>
                    <a:pt x="30" y="4"/>
                  </a:lnTo>
                  <a:lnTo>
                    <a:pt x="30" y="2"/>
                  </a:lnTo>
                  <a:lnTo>
                    <a:pt x="31" y="2"/>
                  </a:lnTo>
                  <a:lnTo>
                    <a:pt x="33" y="2"/>
                  </a:lnTo>
                  <a:lnTo>
                    <a:pt x="35" y="0"/>
                  </a:lnTo>
                  <a:lnTo>
                    <a:pt x="36" y="0"/>
                  </a:lnTo>
                  <a:lnTo>
                    <a:pt x="38" y="0"/>
                  </a:lnTo>
                  <a:lnTo>
                    <a:pt x="38" y="2"/>
                  </a:lnTo>
                  <a:lnTo>
                    <a:pt x="39" y="2"/>
                  </a:lnTo>
                  <a:lnTo>
                    <a:pt x="39" y="4"/>
                  </a:lnTo>
                  <a:lnTo>
                    <a:pt x="39" y="6"/>
                  </a:lnTo>
                  <a:lnTo>
                    <a:pt x="39" y="8"/>
                  </a:lnTo>
                  <a:lnTo>
                    <a:pt x="41" y="8"/>
                  </a:lnTo>
                  <a:lnTo>
                    <a:pt x="43" y="9"/>
                  </a:lnTo>
                  <a:lnTo>
                    <a:pt x="41" y="9"/>
                  </a:lnTo>
                  <a:lnTo>
                    <a:pt x="43" y="13"/>
                  </a:lnTo>
                  <a:lnTo>
                    <a:pt x="43" y="15"/>
                  </a:lnTo>
                  <a:lnTo>
                    <a:pt x="44" y="18"/>
                  </a:lnTo>
                  <a:lnTo>
                    <a:pt x="44" y="20"/>
                  </a:lnTo>
                  <a:lnTo>
                    <a:pt x="43" y="22"/>
                  </a:lnTo>
                  <a:lnTo>
                    <a:pt x="43" y="24"/>
                  </a:lnTo>
                  <a:lnTo>
                    <a:pt x="43" y="26"/>
                  </a:lnTo>
                  <a:lnTo>
                    <a:pt x="41" y="27"/>
                  </a:lnTo>
                  <a:lnTo>
                    <a:pt x="41" y="29"/>
                  </a:lnTo>
                  <a:lnTo>
                    <a:pt x="39" y="31"/>
                  </a:lnTo>
                  <a:lnTo>
                    <a:pt x="38" y="31"/>
                  </a:lnTo>
                  <a:lnTo>
                    <a:pt x="38" y="33"/>
                  </a:lnTo>
                  <a:lnTo>
                    <a:pt x="36" y="33"/>
                  </a:lnTo>
                  <a:lnTo>
                    <a:pt x="35" y="33"/>
                  </a:lnTo>
                  <a:lnTo>
                    <a:pt x="35" y="35"/>
                  </a:lnTo>
                  <a:lnTo>
                    <a:pt x="33" y="35"/>
                  </a:lnTo>
                  <a:lnTo>
                    <a:pt x="33" y="36"/>
                  </a:lnTo>
                  <a:lnTo>
                    <a:pt x="31" y="36"/>
                  </a:lnTo>
                  <a:lnTo>
                    <a:pt x="31" y="38"/>
                  </a:lnTo>
                  <a:lnTo>
                    <a:pt x="31" y="42"/>
                  </a:lnTo>
                  <a:lnTo>
                    <a:pt x="33" y="44"/>
                  </a:lnTo>
                  <a:lnTo>
                    <a:pt x="35" y="44"/>
                  </a:lnTo>
                  <a:lnTo>
                    <a:pt x="35" y="45"/>
                  </a:lnTo>
                  <a:lnTo>
                    <a:pt x="36" y="45"/>
                  </a:lnTo>
                  <a:lnTo>
                    <a:pt x="36" y="47"/>
                  </a:lnTo>
                  <a:lnTo>
                    <a:pt x="36" y="49"/>
                  </a:lnTo>
                  <a:lnTo>
                    <a:pt x="36" y="51"/>
                  </a:lnTo>
                  <a:lnTo>
                    <a:pt x="36" y="53"/>
                  </a:lnTo>
                  <a:lnTo>
                    <a:pt x="36" y="55"/>
                  </a:lnTo>
                  <a:lnTo>
                    <a:pt x="38" y="55"/>
                  </a:lnTo>
                  <a:lnTo>
                    <a:pt x="38" y="56"/>
                  </a:lnTo>
                  <a:lnTo>
                    <a:pt x="39" y="56"/>
                  </a:lnTo>
                  <a:lnTo>
                    <a:pt x="39" y="55"/>
                  </a:lnTo>
                  <a:lnTo>
                    <a:pt x="39" y="33"/>
                  </a:lnTo>
                  <a:lnTo>
                    <a:pt x="39" y="31"/>
                  </a:lnTo>
                  <a:lnTo>
                    <a:pt x="41" y="31"/>
                  </a:lnTo>
                  <a:lnTo>
                    <a:pt x="43" y="31"/>
                  </a:lnTo>
                  <a:lnTo>
                    <a:pt x="43" y="29"/>
                  </a:lnTo>
                  <a:lnTo>
                    <a:pt x="44" y="29"/>
                  </a:lnTo>
                  <a:lnTo>
                    <a:pt x="46" y="29"/>
                  </a:lnTo>
                  <a:lnTo>
                    <a:pt x="48" y="29"/>
                  </a:lnTo>
                  <a:lnTo>
                    <a:pt x="48" y="27"/>
                  </a:lnTo>
                  <a:lnTo>
                    <a:pt x="48" y="29"/>
                  </a:lnTo>
                  <a:lnTo>
                    <a:pt x="49" y="29"/>
                  </a:lnTo>
                  <a:lnTo>
                    <a:pt x="51" y="31"/>
                  </a:lnTo>
                  <a:lnTo>
                    <a:pt x="51" y="33"/>
                  </a:lnTo>
                  <a:lnTo>
                    <a:pt x="53" y="33"/>
                  </a:lnTo>
                  <a:lnTo>
                    <a:pt x="53" y="35"/>
                  </a:lnTo>
                  <a:lnTo>
                    <a:pt x="54" y="35"/>
                  </a:lnTo>
                  <a:lnTo>
                    <a:pt x="56" y="36"/>
                  </a:lnTo>
                  <a:lnTo>
                    <a:pt x="56" y="38"/>
                  </a:lnTo>
                  <a:lnTo>
                    <a:pt x="54" y="38"/>
                  </a:lnTo>
                  <a:lnTo>
                    <a:pt x="53" y="38"/>
                  </a:lnTo>
                  <a:lnTo>
                    <a:pt x="51" y="38"/>
                  </a:lnTo>
                  <a:lnTo>
                    <a:pt x="48" y="38"/>
                  </a:lnTo>
                  <a:lnTo>
                    <a:pt x="46" y="36"/>
                  </a:lnTo>
                  <a:lnTo>
                    <a:pt x="46" y="35"/>
                  </a:lnTo>
                  <a:lnTo>
                    <a:pt x="44" y="35"/>
                  </a:lnTo>
                  <a:lnTo>
                    <a:pt x="44" y="33"/>
                  </a:lnTo>
                  <a:lnTo>
                    <a:pt x="43" y="33"/>
                  </a:lnTo>
                  <a:lnTo>
                    <a:pt x="43" y="35"/>
                  </a:lnTo>
                  <a:lnTo>
                    <a:pt x="41" y="35"/>
                  </a:lnTo>
                  <a:lnTo>
                    <a:pt x="41" y="36"/>
                  </a:lnTo>
                  <a:lnTo>
                    <a:pt x="41" y="38"/>
                  </a:lnTo>
                  <a:lnTo>
                    <a:pt x="41" y="40"/>
                  </a:lnTo>
                  <a:lnTo>
                    <a:pt x="41" y="42"/>
                  </a:lnTo>
                  <a:lnTo>
                    <a:pt x="41" y="44"/>
                  </a:lnTo>
                  <a:lnTo>
                    <a:pt x="43" y="44"/>
                  </a:lnTo>
                  <a:lnTo>
                    <a:pt x="43" y="47"/>
                  </a:lnTo>
                  <a:lnTo>
                    <a:pt x="43" y="51"/>
                  </a:lnTo>
                  <a:lnTo>
                    <a:pt x="41" y="56"/>
                  </a:lnTo>
                  <a:lnTo>
                    <a:pt x="39" y="60"/>
                  </a:lnTo>
                  <a:lnTo>
                    <a:pt x="38" y="58"/>
                  </a:lnTo>
                  <a:lnTo>
                    <a:pt x="36" y="58"/>
                  </a:lnTo>
                  <a:lnTo>
                    <a:pt x="36" y="60"/>
                  </a:lnTo>
                  <a:lnTo>
                    <a:pt x="36" y="62"/>
                  </a:lnTo>
                  <a:lnTo>
                    <a:pt x="35" y="62"/>
                  </a:lnTo>
                  <a:lnTo>
                    <a:pt x="35" y="64"/>
                  </a:lnTo>
                  <a:lnTo>
                    <a:pt x="36" y="65"/>
                  </a:lnTo>
                  <a:lnTo>
                    <a:pt x="36" y="67"/>
                  </a:lnTo>
                  <a:lnTo>
                    <a:pt x="36" y="71"/>
                  </a:lnTo>
                  <a:lnTo>
                    <a:pt x="38" y="71"/>
                  </a:lnTo>
                  <a:lnTo>
                    <a:pt x="39" y="73"/>
                  </a:lnTo>
                  <a:lnTo>
                    <a:pt x="39" y="82"/>
                  </a:lnTo>
                  <a:lnTo>
                    <a:pt x="38" y="82"/>
                  </a:lnTo>
                  <a:lnTo>
                    <a:pt x="36" y="83"/>
                  </a:lnTo>
                  <a:lnTo>
                    <a:pt x="36" y="87"/>
                  </a:lnTo>
                  <a:lnTo>
                    <a:pt x="35" y="87"/>
                  </a:lnTo>
                  <a:lnTo>
                    <a:pt x="33" y="87"/>
                  </a:lnTo>
                  <a:lnTo>
                    <a:pt x="31" y="87"/>
                  </a:lnTo>
                  <a:lnTo>
                    <a:pt x="30" y="87"/>
                  </a:lnTo>
                  <a:lnTo>
                    <a:pt x="25" y="87"/>
                  </a:lnTo>
                  <a:lnTo>
                    <a:pt x="23" y="87"/>
                  </a:lnTo>
                  <a:lnTo>
                    <a:pt x="21" y="87"/>
                  </a:lnTo>
                  <a:lnTo>
                    <a:pt x="23" y="87"/>
                  </a:lnTo>
                  <a:lnTo>
                    <a:pt x="23" y="85"/>
                  </a:lnTo>
                  <a:lnTo>
                    <a:pt x="23" y="83"/>
                  </a:lnTo>
                  <a:lnTo>
                    <a:pt x="21" y="83"/>
                  </a:lnTo>
                  <a:lnTo>
                    <a:pt x="21" y="82"/>
                  </a:lnTo>
                  <a:lnTo>
                    <a:pt x="21" y="80"/>
                  </a:lnTo>
                  <a:lnTo>
                    <a:pt x="21" y="78"/>
                  </a:lnTo>
                  <a:lnTo>
                    <a:pt x="23" y="78"/>
                  </a:lnTo>
                  <a:lnTo>
                    <a:pt x="25" y="78"/>
                  </a:lnTo>
                  <a:lnTo>
                    <a:pt x="28" y="78"/>
                  </a:lnTo>
                  <a:lnTo>
                    <a:pt x="28" y="76"/>
                  </a:lnTo>
                  <a:lnTo>
                    <a:pt x="30" y="76"/>
                  </a:lnTo>
                  <a:lnTo>
                    <a:pt x="30" y="74"/>
                  </a:lnTo>
                  <a:lnTo>
                    <a:pt x="30" y="73"/>
                  </a:lnTo>
                  <a:lnTo>
                    <a:pt x="30" y="71"/>
                  </a:lnTo>
                  <a:lnTo>
                    <a:pt x="28" y="71"/>
                  </a:lnTo>
                  <a:lnTo>
                    <a:pt x="26" y="69"/>
                  </a:lnTo>
                  <a:lnTo>
                    <a:pt x="26" y="71"/>
                  </a:lnTo>
                  <a:lnTo>
                    <a:pt x="25" y="73"/>
                  </a:lnTo>
                  <a:lnTo>
                    <a:pt x="23" y="73"/>
                  </a:lnTo>
                  <a:lnTo>
                    <a:pt x="21" y="73"/>
                  </a:lnTo>
                  <a:lnTo>
                    <a:pt x="21" y="71"/>
                  </a:lnTo>
                  <a:lnTo>
                    <a:pt x="20" y="69"/>
                  </a:lnTo>
                  <a:lnTo>
                    <a:pt x="15" y="67"/>
                  </a:lnTo>
                  <a:lnTo>
                    <a:pt x="13" y="67"/>
                  </a:lnTo>
                  <a:lnTo>
                    <a:pt x="12" y="67"/>
                  </a:lnTo>
                  <a:lnTo>
                    <a:pt x="10" y="65"/>
                  </a:lnTo>
                  <a:lnTo>
                    <a:pt x="8" y="65"/>
                  </a:lnTo>
                  <a:lnTo>
                    <a:pt x="8" y="64"/>
                  </a:lnTo>
                  <a:lnTo>
                    <a:pt x="7" y="64"/>
                  </a:lnTo>
                  <a:lnTo>
                    <a:pt x="7" y="60"/>
                  </a:lnTo>
                  <a:lnTo>
                    <a:pt x="7" y="58"/>
                  </a:lnTo>
                  <a:lnTo>
                    <a:pt x="7" y="56"/>
                  </a:lnTo>
                  <a:lnTo>
                    <a:pt x="8" y="56"/>
                  </a:lnTo>
                  <a:lnTo>
                    <a:pt x="10" y="56"/>
                  </a:lnTo>
                  <a:lnTo>
                    <a:pt x="10" y="55"/>
                  </a:lnTo>
                  <a:lnTo>
                    <a:pt x="12" y="55"/>
                  </a:lnTo>
                  <a:lnTo>
                    <a:pt x="12" y="53"/>
                  </a:lnTo>
                  <a:lnTo>
                    <a:pt x="12" y="51"/>
                  </a:lnTo>
                  <a:lnTo>
                    <a:pt x="13" y="53"/>
                  </a:lnTo>
                  <a:lnTo>
                    <a:pt x="13" y="55"/>
                  </a:lnTo>
                  <a:lnTo>
                    <a:pt x="15" y="55"/>
                  </a:lnTo>
                  <a:lnTo>
                    <a:pt x="15" y="58"/>
                  </a:lnTo>
                  <a:lnTo>
                    <a:pt x="15" y="60"/>
                  </a:lnTo>
                  <a:lnTo>
                    <a:pt x="17" y="60"/>
                  </a:lnTo>
                  <a:lnTo>
                    <a:pt x="18" y="60"/>
                  </a:lnTo>
                  <a:lnTo>
                    <a:pt x="18" y="62"/>
                  </a:lnTo>
                  <a:lnTo>
                    <a:pt x="20" y="62"/>
                  </a:lnTo>
                  <a:lnTo>
                    <a:pt x="20" y="60"/>
                  </a:lnTo>
                  <a:lnTo>
                    <a:pt x="20" y="58"/>
                  </a:lnTo>
                  <a:lnTo>
                    <a:pt x="18" y="58"/>
                  </a:lnTo>
                  <a:lnTo>
                    <a:pt x="18" y="56"/>
                  </a:lnTo>
                  <a:lnTo>
                    <a:pt x="17" y="53"/>
                  </a:lnTo>
                  <a:lnTo>
                    <a:pt x="18" y="53"/>
                  </a:lnTo>
                  <a:lnTo>
                    <a:pt x="18" y="51"/>
                  </a:lnTo>
                  <a:lnTo>
                    <a:pt x="20" y="51"/>
                  </a:lnTo>
                  <a:lnTo>
                    <a:pt x="21" y="51"/>
                  </a:lnTo>
                  <a:lnTo>
                    <a:pt x="21" y="49"/>
                  </a:lnTo>
                  <a:lnTo>
                    <a:pt x="21" y="47"/>
                  </a:lnTo>
                  <a:lnTo>
                    <a:pt x="20" y="47"/>
                  </a:lnTo>
                  <a:lnTo>
                    <a:pt x="18" y="47"/>
                  </a:lnTo>
                  <a:lnTo>
                    <a:pt x="12" y="47"/>
                  </a:lnTo>
                  <a:lnTo>
                    <a:pt x="7" y="45"/>
                  </a:lnTo>
                  <a:lnTo>
                    <a:pt x="7" y="44"/>
                  </a:lnTo>
                  <a:lnTo>
                    <a:pt x="3" y="44"/>
                  </a:lnTo>
                  <a:lnTo>
                    <a:pt x="0" y="44"/>
                  </a:lnTo>
                  <a:lnTo>
                    <a:pt x="0" y="42"/>
                  </a:lnTo>
                  <a:lnTo>
                    <a:pt x="0" y="38"/>
                  </a:lnTo>
                  <a:lnTo>
                    <a:pt x="0" y="36"/>
                  </a:lnTo>
                  <a:lnTo>
                    <a:pt x="0" y="33"/>
                  </a:lnTo>
                  <a:lnTo>
                    <a:pt x="2" y="33"/>
                  </a:lnTo>
                  <a:lnTo>
                    <a:pt x="2" y="31"/>
                  </a:lnTo>
                  <a:lnTo>
                    <a:pt x="3" y="31"/>
                  </a:lnTo>
                  <a:lnTo>
                    <a:pt x="3" y="33"/>
                  </a:lnTo>
                  <a:lnTo>
                    <a:pt x="3" y="35"/>
                  </a:lnTo>
                  <a:lnTo>
                    <a:pt x="5" y="35"/>
                  </a:lnTo>
                  <a:lnTo>
                    <a:pt x="5" y="36"/>
                  </a:lnTo>
                  <a:lnTo>
                    <a:pt x="7" y="36"/>
                  </a:lnTo>
                  <a:lnTo>
                    <a:pt x="7" y="38"/>
                  </a:lnTo>
                  <a:lnTo>
                    <a:pt x="8" y="38"/>
                  </a:lnTo>
                  <a:lnTo>
                    <a:pt x="10" y="38"/>
                  </a:lnTo>
                  <a:lnTo>
                    <a:pt x="12" y="38"/>
                  </a:lnTo>
                  <a:lnTo>
                    <a:pt x="12" y="36"/>
                  </a:lnTo>
                  <a:lnTo>
                    <a:pt x="13" y="36"/>
                  </a:lnTo>
                  <a:lnTo>
                    <a:pt x="12" y="36"/>
                  </a:lnTo>
                  <a:lnTo>
                    <a:pt x="12" y="35"/>
                  </a:lnTo>
                  <a:lnTo>
                    <a:pt x="12" y="33"/>
                  </a:lnTo>
                  <a:lnTo>
                    <a:pt x="10" y="33"/>
                  </a:lnTo>
                  <a:lnTo>
                    <a:pt x="10" y="31"/>
                  </a:lnTo>
                  <a:lnTo>
                    <a:pt x="8" y="31"/>
                  </a:lnTo>
                  <a:lnTo>
                    <a:pt x="8" y="29"/>
                  </a:lnTo>
                  <a:lnTo>
                    <a:pt x="7" y="27"/>
                  </a:lnTo>
                  <a:lnTo>
                    <a:pt x="7" y="26"/>
                  </a:lnTo>
                  <a:lnTo>
                    <a:pt x="7" y="24"/>
                  </a:lnTo>
                  <a:lnTo>
                    <a:pt x="5" y="24"/>
                  </a:lnTo>
                  <a:lnTo>
                    <a:pt x="5" y="22"/>
                  </a:lnTo>
                  <a:lnTo>
                    <a:pt x="3" y="22"/>
                  </a:lnTo>
                  <a:lnTo>
                    <a:pt x="3" y="20"/>
                  </a:lnTo>
                  <a:lnTo>
                    <a:pt x="3" y="18"/>
                  </a:lnTo>
                  <a:lnTo>
                    <a:pt x="3" y="17"/>
                  </a:lnTo>
                  <a:lnTo>
                    <a:pt x="5" y="17"/>
                  </a:lnTo>
                  <a:lnTo>
                    <a:pt x="7" y="17"/>
                  </a:lnTo>
                  <a:lnTo>
                    <a:pt x="7" y="15"/>
                  </a:lnTo>
                  <a:lnTo>
                    <a:pt x="8" y="15"/>
                  </a:lnTo>
                  <a:lnTo>
                    <a:pt x="10" y="13"/>
                  </a:lnTo>
                  <a:lnTo>
                    <a:pt x="12" y="13"/>
                  </a:lnTo>
                  <a:lnTo>
                    <a:pt x="12" y="15"/>
                  </a:lnTo>
                  <a:lnTo>
                    <a:pt x="12" y="22"/>
                  </a:lnTo>
                  <a:lnTo>
                    <a:pt x="12" y="2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76" name="Freeform 27"/>
            <p:cNvSpPr>
              <a:spLocks/>
            </p:cNvSpPr>
            <p:nvPr/>
          </p:nvSpPr>
          <p:spPr bwMode="auto">
            <a:xfrm>
              <a:off x="172" y="231"/>
              <a:ext cx="145" cy="125"/>
            </a:xfrm>
            <a:custGeom>
              <a:avLst/>
              <a:gdLst>
                <a:gd name="T0" fmla="*/ 0 w 146"/>
                <a:gd name="T1" fmla="*/ 107 h 124"/>
                <a:gd name="T2" fmla="*/ 72 w 146"/>
                <a:gd name="T3" fmla="*/ 0 h 124"/>
                <a:gd name="T4" fmla="*/ 138 w 146"/>
                <a:gd name="T5" fmla="*/ 107 h 124"/>
                <a:gd name="T6" fmla="*/ 138 w 146"/>
                <a:gd name="T7" fmla="*/ 130 h 124"/>
                <a:gd name="T8" fmla="*/ 72 w 146"/>
                <a:gd name="T9" fmla="*/ 30 h 124"/>
                <a:gd name="T10" fmla="*/ 2 w 146"/>
                <a:gd name="T11" fmla="*/ 132 h 124"/>
                <a:gd name="T12" fmla="*/ 0 w 146"/>
                <a:gd name="T13" fmla="*/ 107 h 1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6" h="124">
                  <a:moveTo>
                    <a:pt x="0" y="99"/>
                  </a:moveTo>
                  <a:lnTo>
                    <a:pt x="72" y="0"/>
                  </a:lnTo>
                  <a:lnTo>
                    <a:pt x="146" y="99"/>
                  </a:lnTo>
                  <a:lnTo>
                    <a:pt x="146" y="122"/>
                  </a:lnTo>
                  <a:lnTo>
                    <a:pt x="72" y="30"/>
                  </a:lnTo>
                  <a:lnTo>
                    <a:pt x="2" y="124"/>
                  </a:lnTo>
                  <a:lnTo>
                    <a:pt x="0" y="99"/>
                  </a:lnTo>
                  <a:close/>
                </a:path>
              </a:pathLst>
            </a:custGeom>
            <a:solidFill>
              <a:srgbClr val="F9A03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77" name="Freeform 28"/>
            <p:cNvSpPr>
              <a:spLocks/>
            </p:cNvSpPr>
            <p:nvPr/>
          </p:nvSpPr>
          <p:spPr bwMode="auto">
            <a:xfrm>
              <a:off x="326" y="204"/>
              <a:ext cx="5" cy="170"/>
            </a:xfrm>
            <a:custGeom>
              <a:avLst/>
              <a:gdLst>
                <a:gd name="T0" fmla="*/ 3 w 5"/>
                <a:gd name="T1" fmla="*/ 163 h 171"/>
                <a:gd name="T2" fmla="*/ 5 w 5"/>
                <a:gd name="T3" fmla="*/ 161 h 171"/>
                <a:gd name="T4" fmla="*/ 5 w 5"/>
                <a:gd name="T5" fmla="*/ 0 h 171"/>
                <a:gd name="T6" fmla="*/ 0 w 5"/>
                <a:gd name="T7" fmla="*/ 0 h 171"/>
                <a:gd name="T8" fmla="*/ 0 w 5"/>
                <a:gd name="T9" fmla="*/ 161 h 171"/>
                <a:gd name="T10" fmla="*/ 3 w 5"/>
                <a:gd name="T11" fmla="*/ 163 h 171"/>
                <a:gd name="T12" fmla="*/ 3 w 5"/>
                <a:gd name="T13" fmla="*/ 163 h 171"/>
                <a:gd name="T14" fmla="*/ 5 w 5"/>
                <a:gd name="T15" fmla="*/ 163 h 171"/>
                <a:gd name="T16" fmla="*/ 5 w 5"/>
                <a:gd name="T17" fmla="*/ 161 h 171"/>
                <a:gd name="T18" fmla="*/ 3 w 5"/>
                <a:gd name="T19" fmla="*/ 163 h 17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 h="171">
                  <a:moveTo>
                    <a:pt x="3" y="171"/>
                  </a:moveTo>
                  <a:lnTo>
                    <a:pt x="5" y="169"/>
                  </a:lnTo>
                  <a:lnTo>
                    <a:pt x="5" y="0"/>
                  </a:lnTo>
                  <a:lnTo>
                    <a:pt x="0" y="0"/>
                  </a:lnTo>
                  <a:lnTo>
                    <a:pt x="0" y="169"/>
                  </a:lnTo>
                  <a:lnTo>
                    <a:pt x="3" y="171"/>
                  </a:lnTo>
                  <a:lnTo>
                    <a:pt x="5" y="171"/>
                  </a:lnTo>
                  <a:lnTo>
                    <a:pt x="5" y="169"/>
                  </a:lnTo>
                  <a:lnTo>
                    <a:pt x="3" y="171"/>
                  </a:lnTo>
                  <a:close/>
                </a:path>
              </a:pathLst>
            </a:custGeom>
            <a:solidFill>
              <a:srgbClr val="61BFF3"/>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78" name="Rectangle 29"/>
            <p:cNvSpPr>
              <a:spLocks noChangeArrowheads="1"/>
            </p:cNvSpPr>
            <p:nvPr/>
          </p:nvSpPr>
          <p:spPr bwMode="auto">
            <a:xfrm>
              <a:off x="170" y="371"/>
              <a:ext cx="159" cy="4"/>
            </a:xfrm>
            <a:prstGeom prst="rect">
              <a:avLst/>
            </a:prstGeom>
            <a:solidFill>
              <a:srgbClr val="61BFF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solidFill>
                  <a:srgbClr val="000000"/>
                </a:solidFill>
              </a:endParaRPr>
            </a:p>
          </p:txBody>
        </p:sp>
        <p:sp>
          <p:nvSpPr>
            <p:cNvPr id="2079" name="Freeform 30"/>
            <p:cNvSpPr>
              <a:spLocks/>
            </p:cNvSpPr>
            <p:nvPr/>
          </p:nvSpPr>
          <p:spPr bwMode="auto">
            <a:xfrm>
              <a:off x="149" y="195"/>
              <a:ext cx="504" cy="9"/>
            </a:xfrm>
            <a:custGeom>
              <a:avLst/>
              <a:gdLst>
                <a:gd name="T0" fmla="*/ 497 w 505"/>
                <a:gd name="T1" fmla="*/ 7 h 9"/>
                <a:gd name="T2" fmla="*/ 497 w 505"/>
                <a:gd name="T3" fmla="*/ 0 h 9"/>
                <a:gd name="T4" fmla="*/ 0 w 505"/>
                <a:gd name="T5" fmla="*/ 1 h 9"/>
                <a:gd name="T6" fmla="*/ 0 w 505"/>
                <a:gd name="T7" fmla="*/ 9 h 9"/>
                <a:gd name="T8" fmla="*/ 497 w 505"/>
                <a:gd name="T9" fmla="*/ 7 h 9"/>
                <a:gd name="T10" fmla="*/ 497 w 505"/>
                <a:gd name="T11" fmla="*/ 7 h 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05" h="9">
                  <a:moveTo>
                    <a:pt x="505" y="7"/>
                  </a:moveTo>
                  <a:lnTo>
                    <a:pt x="505" y="0"/>
                  </a:lnTo>
                  <a:lnTo>
                    <a:pt x="0" y="1"/>
                  </a:lnTo>
                  <a:lnTo>
                    <a:pt x="0" y="9"/>
                  </a:lnTo>
                  <a:lnTo>
                    <a:pt x="505" y="7"/>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80" name="Freeform 31"/>
            <p:cNvSpPr>
              <a:spLocks/>
            </p:cNvSpPr>
            <p:nvPr/>
          </p:nvSpPr>
          <p:spPr bwMode="auto">
            <a:xfrm>
              <a:off x="652" y="195"/>
              <a:ext cx="5" cy="38"/>
            </a:xfrm>
            <a:custGeom>
              <a:avLst/>
              <a:gdLst>
                <a:gd name="T0" fmla="*/ 3 w 6"/>
                <a:gd name="T1" fmla="*/ 45 h 37"/>
                <a:gd name="T2" fmla="*/ 3 w 6"/>
                <a:gd name="T3" fmla="*/ 45 h 37"/>
                <a:gd name="T4" fmla="*/ 3 w 6"/>
                <a:gd name="T5" fmla="*/ 16 h 37"/>
                <a:gd name="T6" fmla="*/ 3 w 6"/>
                <a:gd name="T7" fmla="*/ 0 h 37"/>
                <a:gd name="T8" fmla="*/ 3 w 6"/>
                <a:gd name="T9" fmla="*/ 7 h 37"/>
                <a:gd name="T10" fmla="*/ 1 w 6"/>
                <a:gd name="T11" fmla="*/ 16 h 37"/>
                <a:gd name="T12" fmla="*/ 0 w 6"/>
                <a:gd name="T13" fmla="*/ 44 h 37"/>
                <a:gd name="T14" fmla="*/ 0 w 6"/>
                <a:gd name="T15" fmla="*/ 44 h 37"/>
                <a:gd name="T16" fmla="*/ 3 w 6"/>
                <a:gd name="T17" fmla="*/ 45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 h="37">
                  <a:moveTo>
                    <a:pt x="6" y="37"/>
                  </a:moveTo>
                  <a:lnTo>
                    <a:pt x="6" y="37"/>
                  </a:lnTo>
                  <a:lnTo>
                    <a:pt x="6" y="16"/>
                  </a:lnTo>
                  <a:lnTo>
                    <a:pt x="3" y="0"/>
                  </a:lnTo>
                  <a:lnTo>
                    <a:pt x="3" y="7"/>
                  </a:lnTo>
                  <a:lnTo>
                    <a:pt x="1" y="16"/>
                  </a:lnTo>
                  <a:lnTo>
                    <a:pt x="0" y="36"/>
                  </a:lnTo>
                  <a:lnTo>
                    <a:pt x="6" y="37"/>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81" name="Freeform 32"/>
            <p:cNvSpPr>
              <a:spLocks/>
            </p:cNvSpPr>
            <p:nvPr/>
          </p:nvSpPr>
          <p:spPr bwMode="auto">
            <a:xfrm>
              <a:off x="641" y="231"/>
              <a:ext cx="16" cy="130"/>
            </a:xfrm>
            <a:custGeom>
              <a:avLst/>
              <a:gdLst>
                <a:gd name="T0" fmla="*/ 5 w 16"/>
                <a:gd name="T1" fmla="*/ 123 h 131"/>
                <a:gd name="T2" fmla="*/ 5 w 16"/>
                <a:gd name="T3" fmla="*/ 123 h 131"/>
                <a:gd name="T4" fmla="*/ 11 w 16"/>
                <a:gd name="T5" fmla="*/ 78 h 131"/>
                <a:gd name="T6" fmla="*/ 13 w 16"/>
                <a:gd name="T7" fmla="*/ 47 h 131"/>
                <a:gd name="T8" fmla="*/ 15 w 16"/>
                <a:gd name="T9" fmla="*/ 16 h 131"/>
                <a:gd name="T10" fmla="*/ 16 w 16"/>
                <a:gd name="T11" fmla="*/ 1 h 131"/>
                <a:gd name="T12" fmla="*/ 10 w 16"/>
                <a:gd name="T13" fmla="*/ 0 h 131"/>
                <a:gd name="T14" fmla="*/ 10 w 16"/>
                <a:gd name="T15" fmla="*/ 16 h 131"/>
                <a:gd name="T16" fmla="*/ 8 w 16"/>
                <a:gd name="T17" fmla="*/ 47 h 131"/>
                <a:gd name="T18" fmla="*/ 3 w 16"/>
                <a:gd name="T19" fmla="*/ 78 h 131"/>
                <a:gd name="T20" fmla="*/ 0 w 16"/>
                <a:gd name="T21" fmla="*/ 122 h 131"/>
                <a:gd name="T22" fmla="*/ 0 w 16"/>
                <a:gd name="T23" fmla="*/ 122 h 131"/>
                <a:gd name="T24" fmla="*/ 5 w 16"/>
                <a:gd name="T25" fmla="*/ 123 h 1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 h="131">
                  <a:moveTo>
                    <a:pt x="5" y="131"/>
                  </a:moveTo>
                  <a:lnTo>
                    <a:pt x="5" y="131"/>
                  </a:lnTo>
                  <a:lnTo>
                    <a:pt x="11" y="86"/>
                  </a:lnTo>
                  <a:lnTo>
                    <a:pt x="13" y="47"/>
                  </a:lnTo>
                  <a:lnTo>
                    <a:pt x="15" y="16"/>
                  </a:lnTo>
                  <a:lnTo>
                    <a:pt x="16" y="1"/>
                  </a:lnTo>
                  <a:lnTo>
                    <a:pt x="10" y="0"/>
                  </a:lnTo>
                  <a:lnTo>
                    <a:pt x="10" y="16"/>
                  </a:lnTo>
                  <a:lnTo>
                    <a:pt x="8" y="47"/>
                  </a:lnTo>
                  <a:lnTo>
                    <a:pt x="3" y="86"/>
                  </a:lnTo>
                  <a:lnTo>
                    <a:pt x="0" y="130"/>
                  </a:lnTo>
                  <a:lnTo>
                    <a:pt x="5" y="131"/>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82" name="Freeform 33"/>
            <p:cNvSpPr>
              <a:spLocks/>
            </p:cNvSpPr>
            <p:nvPr/>
          </p:nvSpPr>
          <p:spPr bwMode="auto">
            <a:xfrm>
              <a:off x="536" y="361"/>
              <a:ext cx="111" cy="344"/>
            </a:xfrm>
            <a:custGeom>
              <a:avLst/>
              <a:gdLst>
                <a:gd name="T0" fmla="*/ 5 w 110"/>
                <a:gd name="T1" fmla="*/ 344 h 344"/>
                <a:gd name="T2" fmla="*/ 5 w 110"/>
                <a:gd name="T3" fmla="*/ 344 h 344"/>
                <a:gd name="T4" fmla="*/ 16 w 110"/>
                <a:gd name="T5" fmla="*/ 324 h 344"/>
                <a:gd name="T6" fmla="*/ 28 w 110"/>
                <a:gd name="T7" fmla="*/ 305 h 344"/>
                <a:gd name="T8" fmla="*/ 38 w 110"/>
                <a:gd name="T9" fmla="*/ 285 h 344"/>
                <a:gd name="T10" fmla="*/ 46 w 110"/>
                <a:gd name="T11" fmla="*/ 265 h 344"/>
                <a:gd name="T12" fmla="*/ 70 w 110"/>
                <a:gd name="T13" fmla="*/ 223 h 344"/>
                <a:gd name="T14" fmla="*/ 82 w 110"/>
                <a:gd name="T15" fmla="*/ 182 h 344"/>
                <a:gd name="T16" fmla="*/ 93 w 110"/>
                <a:gd name="T17" fmla="*/ 139 h 344"/>
                <a:gd name="T18" fmla="*/ 103 w 110"/>
                <a:gd name="T19" fmla="*/ 93 h 344"/>
                <a:gd name="T20" fmla="*/ 111 w 110"/>
                <a:gd name="T21" fmla="*/ 48 h 344"/>
                <a:gd name="T22" fmla="*/ 118 w 110"/>
                <a:gd name="T23" fmla="*/ 1 h 344"/>
                <a:gd name="T24" fmla="*/ 113 w 110"/>
                <a:gd name="T25" fmla="*/ 0 h 344"/>
                <a:gd name="T26" fmla="*/ 105 w 110"/>
                <a:gd name="T27" fmla="*/ 47 h 344"/>
                <a:gd name="T28" fmla="*/ 96 w 110"/>
                <a:gd name="T29" fmla="*/ 93 h 344"/>
                <a:gd name="T30" fmla="*/ 88 w 110"/>
                <a:gd name="T31" fmla="*/ 137 h 344"/>
                <a:gd name="T32" fmla="*/ 77 w 110"/>
                <a:gd name="T33" fmla="*/ 180 h 344"/>
                <a:gd name="T34" fmla="*/ 64 w 110"/>
                <a:gd name="T35" fmla="*/ 222 h 344"/>
                <a:gd name="T36" fmla="*/ 39 w 110"/>
                <a:gd name="T37" fmla="*/ 263 h 344"/>
                <a:gd name="T38" fmla="*/ 31 w 110"/>
                <a:gd name="T39" fmla="*/ 283 h 344"/>
                <a:gd name="T40" fmla="*/ 21 w 110"/>
                <a:gd name="T41" fmla="*/ 303 h 344"/>
                <a:gd name="T42" fmla="*/ 11 w 110"/>
                <a:gd name="T43" fmla="*/ 323 h 344"/>
                <a:gd name="T44" fmla="*/ 0 w 110"/>
                <a:gd name="T45" fmla="*/ 341 h 344"/>
                <a:gd name="T46" fmla="*/ 0 w 110"/>
                <a:gd name="T47" fmla="*/ 341 h 344"/>
                <a:gd name="T48" fmla="*/ 5 w 110"/>
                <a:gd name="T49" fmla="*/ 344 h 34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0" h="344">
                  <a:moveTo>
                    <a:pt x="5" y="344"/>
                  </a:moveTo>
                  <a:lnTo>
                    <a:pt x="5" y="344"/>
                  </a:lnTo>
                  <a:lnTo>
                    <a:pt x="16" y="324"/>
                  </a:lnTo>
                  <a:lnTo>
                    <a:pt x="28" y="305"/>
                  </a:lnTo>
                  <a:lnTo>
                    <a:pt x="38" y="285"/>
                  </a:lnTo>
                  <a:lnTo>
                    <a:pt x="46" y="265"/>
                  </a:lnTo>
                  <a:lnTo>
                    <a:pt x="62" y="223"/>
                  </a:lnTo>
                  <a:lnTo>
                    <a:pt x="74" y="182"/>
                  </a:lnTo>
                  <a:lnTo>
                    <a:pt x="85" y="139"/>
                  </a:lnTo>
                  <a:lnTo>
                    <a:pt x="95" y="93"/>
                  </a:lnTo>
                  <a:lnTo>
                    <a:pt x="103" y="48"/>
                  </a:lnTo>
                  <a:lnTo>
                    <a:pt x="110" y="1"/>
                  </a:lnTo>
                  <a:lnTo>
                    <a:pt x="105" y="0"/>
                  </a:lnTo>
                  <a:lnTo>
                    <a:pt x="97" y="47"/>
                  </a:lnTo>
                  <a:lnTo>
                    <a:pt x="88" y="93"/>
                  </a:lnTo>
                  <a:lnTo>
                    <a:pt x="80" y="137"/>
                  </a:lnTo>
                  <a:lnTo>
                    <a:pt x="69" y="180"/>
                  </a:lnTo>
                  <a:lnTo>
                    <a:pt x="56" y="222"/>
                  </a:lnTo>
                  <a:lnTo>
                    <a:pt x="39" y="263"/>
                  </a:lnTo>
                  <a:lnTo>
                    <a:pt x="31" y="283"/>
                  </a:lnTo>
                  <a:lnTo>
                    <a:pt x="21" y="303"/>
                  </a:lnTo>
                  <a:lnTo>
                    <a:pt x="11" y="323"/>
                  </a:lnTo>
                  <a:lnTo>
                    <a:pt x="0" y="341"/>
                  </a:lnTo>
                  <a:lnTo>
                    <a:pt x="5" y="344"/>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83" name="Freeform 34"/>
            <p:cNvSpPr>
              <a:spLocks/>
            </p:cNvSpPr>
            <p:nvPr/>
          </p:nvSpPr>
          <p:spPr bwMode="auto">
            <a:xfrm>
              <a:off x="409" y="701"/>
              <a:ext cx="132" cy="155"/>
            </a:xfrm>
            <a:custGeom>
              <a:avLst/>
              <a:gdLst>
                <a:gd name="T0" fmla="*/ 0 w 131"/>
                <a:gd name="T1" fmla="*/ 155 h 155"/>
                <a:gd name="T2" fmla="*/ 0 w 131"/>
                <a:gd name="T3" fmla="*/ 155 h 155"/>
                <a:gd name="T4" fmla="*/ 8 w 131"/>
                <a:gd name="T5" fmla="*/ 153 h 155"/>
                <a:gd name="T6" fmla="*/ 18 w 131"/>
                <a:gd name="T7" fmla="*/ 146 h 155"/>
                <a:gd name="T8" fmla="*/ 31 w 131"/>
                <a:gd name="T9" fmla="*/ 131 h 155"/>
                <a:gd name="T10" fmla="*/ 49 w 131"/>
                <a:gd name="T11" fmla="*/ 113 h 155"/>
                <a:gd name="T12" fmla="*/ 75 w 131"/>
                <a:gd name="T13" fmla="*/ 90 h 155"/>
                <a:gd name="T14" fmla="*/ 96 w 131"/>
                <a:gd name="T15" fmla="*/ 65 h 155"/>
                <a:gd name="T16" fmla="*/ 119 w 131"/>
                <a:gd name="T17" fmla="*/ 34 h 155"/>
                <a:gd name="T18" fmla="*/ 139 w 131"/>
                <a:gd name="T19" fmla="*/ 3 h 155"/>
                <a:gd name="T20" fmla="*/ 134 w 131"/>
                <a:gd name="T21" fmla="*/ 0 h 155"/>
                <a:gd name="T22" fmla="*/ 113 w 131"/>
                <a:gd name="T23" fmla="*/ 30 h 155"/>
                <a:gd name="T24" fmla="*/ 91 w 131"/>
                <a:gd name="T25" fmla="*/ 59 h 155"/>
                <a:gd name="T26" fmla="*/ 64 w 131"/>
                <a:gd name="T27" fmla="*/ 86 h 155"/>
                <a:gd name="T28" fmla="*/ 44 w 131"/>
                <a:gd name="T29" fmla="*/ 108 h 155"/>
                <a:gd name="T30" fmla="*/ 26 w 131"/>
                <a:gd name="T31" fmla="*/ 126 h 155"/>
                <a:gd name="T32" fmla="*/ 13 w 131"/>
                <a:gd name="T33" fmla="*/ 139 h 155"/>
                <a:gd name="T34" fmla="*/ 5 w 131"/>
                <a:gd name="T35" fmla="*/ 148 h 155"/>
                <a:gd name="T36" fmla="*/ 5 w 131"/>
                <a:gd name="T37" fmla="*/ 149 h 155"/>
                <a:gd name="T38" fmla="*/ 5 w 131"/>
                <a:gd name="T39" fmla="*/ 149 h 155"/>
                <a:gd name="T40" fmla="*/ 0 w 131"/>
                <a:gd name="T41" fmla="*/ 155 h 15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31" h="155">
                  <a:moveTo>
                    <a:pt x="0" y="155"/>
                  </a:moveTo>
                  <a:lnTo>
                    <a:pt x="0" y="155"/>
                  </a:lnTo>
                  <a:lnTo>
                    <a:pt x="8" y="153"/>
                  </a:lnTo>
                  <a:lnTo>
                    <a:pt x="18" y="146"/>
                  </a:lnTo>
                  <a:lnTo>
                    <a:pt x="31" y="131"/>
                  </a:lnTo>
                  <a:lnTo>
                    <a:pt x="49" y="113"/>
                  </a:lnTo>
                  <a:lnTo>
                    <a:pt x="67" y="90"/>
                  </a:lnTo>
                  <a:lnTo>
                    <a:pt x="88" y="65"/>
                  </a:lnTo>
                  <a:lnTo>
                    <a:pt x="111" y="34"/>
                  </a:lnTo>
                  <a:lnTo>
                    <a:pt x="131" y="3"/>
                  </a:lnTo>
                  <a:lnTo>
                    <a:pt x="126" y="0"/>
                  </a:lnTo>
                  <a:lnTo>
                    <a:pt x="105" y="30"/>
                  </a:lnTo>
                  <a:lnTo>
                    <a:pt x="83" y="59"/>
                  </a:lnTo>
                  <a:lnTo>
                    <a:pt x="64" y="86"/>
                  </a:lnTo>
                  <a:lnTo>
                    <a:pt x="44" y="108"/>
                  </a:lnTo>
                  <a:lnTo>
                    <a:pt x="26" y="126"/>
                  </a:lnTo>
                  <a:lnTo>
                    <a:pt x="13" y="139"/>
                  </a:lnTo>
                  <a:lnTo>
                    <a:pt x="5" y="148"/>
                  </a:lnTo>
                  <a:lnTo>
                    <a:pt x="5" y="149"/>
                  </a:lnTo>
                  <a:lnTo>
                    <a:pt x="0" y="155"/>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84" name="Freeform 35"/>
            <p:cNvSpPr>
              <a:spLocks/>
            </p:cNvSpPr>
            <p:nvPr/>
          </p:nvSpPr>
          <p:spPr bwMode="auto">
            <a:xfrm>
              <a:off x="369" y="817"/>
              <a:ext cx="45" cy="40"/>
            </a:xfrm>
            <a:custGeom>
              <a:avLst/>
              <a:gdLst>
                <a:gd name="T0" fmla="*/ 0 w 46"/>
                <a:gd name="T1" fmla="*/ 4 h 40"/>
                <a:gd name="T2" fmla="*/ 0 w 46"/>
                <a:gd name="T3" fmla="*/ 4 h 40"/>
                <a:gd name="T4" fmla="*/ 9 w 46"/>
                <a:gd name="T5" fmla="*/ 15 h 40"/>
                <a:gd name="T6" fmla="*/ 23 w 46"/>
                <a:gd name="T7" fmla="*/ 24 h 40"/>
                <a:gd name="T8" fmla="*/ 26 w 46"/>
                <a:gd name="T9" fmla="*/ 34 h 40"/>
                <a:gd name="T10" fmla="*/ 33 w 46"/>
                <a:gd name="T11" fmla="*/ 40 h 40"/>
                <a:gd name="T12" fmla="*/ 38 w 46"/>
                <a:gd name="T13" fmla="*/ 34 h 40"/>
                <a:gd name="T14" fmla="*/ 29 w 46"/>
                <a:gd name="T15" fmla="*/ 29 h 40"/>
                <a:gd name="T16" fmla="*/ 23 w 46"/>
                <a:gd name="T17" fmla="*/ 20 h 40"/>
                <a:gd name="T18" fmla="*/ 13 w 46"/>
                <a:gd name="T19" fmla="*/ 9 h 40"/>
                <a:gd name="T20" fmla="*/ 3 w 46"/>
                <a:gd name="T21" fmla="*/ 0 h 40"/>
                <a:gd name="T22" fmla="*/ 3 w 46"/>
                <a:gd name="T23" fmla="*/ 0 h 40"/>
                <a:gd name="T24" fmla="*/ 0 w 46"/>
                <a:gd name="T25" fmla="*/ 4 h 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6" h="40">
                  <a:moveTo>
                    <a:pt x="0" y="4"/>
                  </a:moveTo>
                  <a:lnTo>
                    <a:pt x="0" y="4"/>
                  </a:lnTo>
                  <a:lnTo>
                    <a:pt x="9" y="15"/>
                  </a:lnTo>
                  <a:lnTo>
                    <a:pt x="23" y="24"/>
                  </a:lnTo>
                  <a:lnTo>
                    <a:pt x="34" y="34"/>
                  </a:lnTo>
                  <a:lnTo>
                    <a:pt x="41" y="40"/>
                  </a:lnTo>
                  <a:lnTo>
                    <a:pt x="46" y="34"/>
                  </a:lnTo>
                  <a:lnTo>
                    <a:pt x="37" y="29"/>
                  </a:lnTo>
                  <a:lnTo>
                    <a:pt x="26" y="20"/>
                  </a:lnTo>
                  <a:lnTo>
                    <a:pt x="13" y="9"/>
                  </a:lnTo>
                  <a:lnTo>
                    <a:pt x="3" y="0"/>
                  </a:lnTo>
                  <a:lnTo>
                    <a:pt x="0" y="4"/>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85" name="Freeform 36"/>
            <p:cNvSpPr>
              <a:spLocks/>
            </p:cNvSpPr>
            <p:nvPr/>
          </p:nvSpPr>
          <p:spPr bwMode="auto">
            <a:xfrm>
              <a:off x="290" y="713"/>
              <a:ext cx="81" cy="108"/>
            </a:xfrm>
            <a:custGeom>
              <a:avLst/>
              <a:gdLst>
                <a:gd name="T0" fmla="*/ 0 w 82"/>
                <a:gd name="T1" fmla="*/ 1 h 108"/>
                <a:gd name="T2" fmla="*/ 0 w 82"/>
                <a:gd name="T3" fmla="*/ 1 h 108"/>
                <a:gd name="T4" fmla="*/ 28 w 82"/>
                <a:gd name="T5" fmla="*/ 46 h 108"/>
                <a:gd name="T6" fmla="*/ 44 w 82"/>
                <a:gd name="T7" fmla="*/ 77 h 108"/>
                <a:gd name="T8" fmla="*/ 59 w 82"/>
                <a:gd name="T9" fmla="*/ 97 h 108"/>
                <a:gd name="T10" fmla="*/ 71 w 82"/>
                <a:gd name="T11" fmla="*/ 108 h 108"/>
                <a:gd name="T12" fmla="*/ 74 w 82"/>
                <a:gd name="T13" fmla="*/ 104 h 108"/>
                <a:gd name="T14" fmla="*/ 64 w 82"/>
                <a:gd name="T15" fmla="*/ 92 h 108"/>
                <a:gd name="T16" fmla="*/ 48 w 82"/>
                <a:gd name="T17" fmla="*/ 74 h 108"/>
                <a:gd name="T18" fmla="*/ 34 w 82"/>
                <a:gd name="T19" fmla="*/ 43 h 108"/>
                <a:gd name="T20" fmla="*/ 5 w 82"/>
                <a:gd name="T21" fmla="*/ 0 h 108"/>
                <a:gd name="T22" fmla="*/ 5 w 82"/>
                <a:gd name="T23" fmla="*/ 0 h 108"/>
                <a:gd name="T24" fmla="*/ 0 w 82"/>
                <a:gd name="T25" fmla="*/ 1 h 10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2" h="108">
                  <a:moveTo>
                    <a:pt x="0" y="1"/>
                  </a:moveTo>
                  <a:lnTo>
                    <a:pt x="0" y="1"/>
                  </a:lnTo>
                  <a:lnTo>
                    <a:pt x="28" y="46"/>
                  </a:lnTo>
                  <a:lnTo>
                    <a:pt x="52" y="77"/>
                  </a:lnTo>
                  <a:lnTo>
                    <a:pt x="67" y="97"/>
                  </a:lnTo>
                  <a:lnTo>
                    <a:pt x="79" y="108"/>
                  </a:lnTo>
                  <a:lnTo>
                    <a:pt x="82" y="104"/>
                  </a:lnTo>
                  <a:lnTo>
                    <a:pt x="72" y="92"/>
                  </a:lnTo>
                  <a:lnTo>
                    <a:pt x="56" y="74"/>
                  </a:lnTo>
                  <a:lnTo>
                    <a:pt x="34" y="43"/>
                  </a:lnTo>
                  <a:lnTo>
                    <a:pt x="5" y="0"/>
                  </a:lnTo>
                  <a:lnTo>
                    <a:pt x="0" y="1"/>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86" name="Freeform 37"/>
            <p:cNvSpPr>
              <a:spLocks/>
            </p:cNvSpPr>
            <p:nvPr/>
          </p:nvSpPr>
          <p:spPr bwMode="auto">
            <a:xfrm>
              <a:off x="203" y="528"/>
              <a:ext cx="92" cy="187"/>
            </a:xfrm>
            <a:custGeom>
              <a:avLst/>
              <a:gdLst>
                <a:gd name="T0" fmla="*/ 0 w 92"/>
                <a:gd name="T1" fmla="*/ 2 h 186"/>
                <a:gd name="T2" fmla="*/ 0 w 92"/>
                <a:gd name="T3" fmla="*/ 2 h 186"/>
                <a:gd name="T4" fmla="*/ 7 w 92"/>
                <a:gd name="T5" fmla="*/ 22 h 186"/>
                <a:gd name="T6" fmla="*/ 13 w 92"/>
                <a:gd name="T7" fmla="*/ 42 h 186"/>
                <a:gd name="T8" fmla="*/ 23 w 92"/>
                <a:gd name="T9" fmla="*/ 64 h 186"/>
                <a:gd name="T10" fmla="*/ 33 w 92"/>
                <a:gd name="T11" fmla="*/ 85 h 186"/>
                <a:gd name="T12" fmla="*/ 44 w 92"/>
                <a:gd name="T13" fmla="*/ 119 h 186"/>
                <a:gd name="T14" fmla="*/ 57 w 92"/>
                <a:gd name="T15" fmla="*/ 144 h 186"/>
                <a:gd name="T16" fmla="*/ 71 w 92"/>
                <a:gd name="T17" fmla="*/ 169 h 186"/>
                <a:gd name="T18" fmla="*/ 87 w 92"/>
                <a:gd name="T19" fmla="*/ 194 h 186"/>
                <a:gd name="T20" fmla="*/ 92 w 92"/>
                <a:gd name="T21" fmla="*/ 193 h 186"/>
                <a:gd name="T22" fmla="*/ 77 w 92"/>
                <a:gd name="T23" fmla="*/ 165 h 186"/>
                <a:gd name="T24" fmla="*/ 62 w 92"/>
                <a:gd name="T25" fmla="*/ 140 h 186"/>
                <a:gd name="T26" fmla="*/ 51 w 92"/>
                <a:gd name="T27" fmla="*/ 115 h 186"/>
                <a:gd name="T28" fmla="*/ 38 w 92"/>
                <a:gd name="T29" fmla="*/ 83 h 186"/>
                <a:gd name="T30" fmla="*/ 28 w 92"/>
                <a:gd name="T31" fmla="*/ 60 h 186"/>
                <a:gd name="T32" fmla="*/ 20 w 92"/>
                <a:gd name="T33" fmla="*/ 38 h 186"/>
                <a:gd name="T34" fmla="*/ 12 w 92"/>
                <a:gd name="T35" fmla="*/ 18 h 186"/>
                <a:gd name="T36" fmla="*/ 7 w 92"/>
                <a:gd name="T37" fmla="*/ 0 h 186"/>
                <a:gd name="T38" fmla="*/ 7 w 92"/>
                <a:gd name="T39" fmla="*/ 0 h 186"/>
                <a:gd name="T40" fmla="*/ 0 w 92"/>
                <a:gd name="T41" fmla="*/ 2 h 1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2" h="186">
                  <a:moveTo>
                    <a:pt x="0" y="2"/>
                  </a:moveTo>
                  <a:lnTo>
                    <a:pt x="0" y="2"/>
                  </a:lnTo>
                  <a:lnTo>
                    <a:pt x="7" y="22"/>
                  </a:lnTo>
                  <a:lnTo>
                    <a:pt x="13" y="42"/>
                  </a:lnTo>
                  <a:lnTo>
                    <a:pt x="23" y="64"/>
                  </a:lnTo>
                  <a:lnTo>
                    <a:pt x="33" y="85"/>
                  </a:lnTo>
                  <a:lnTo>
                    <a:pt x="44" y="111"/>
                  </a:lnTo>
                  <a:lnTo>
                    <a:pt x="57" y="136"/>
                  </a:lnTo>
                  <a:lnTo>
                    <a:pt x="71" y="161"/>
                  </a:lnTo>
                  <a:lnTo>
                    <a:pt x="87" y="186"/>
                  </a:lnTo>
                  <a:lnTo>
                    <a:pt x="92" y="185"/>
                  </a:lnTo>
                  <a:lnTo>
                    <a:pt x="77" y="157"/>
                  </a:lnTo>
                  <a:lnTo>
                    <a:pt x="62" y="132"/>
                  </a:lnTo>
                  <a:lnTo>
                    <a:pt x="51" y="107"/>
                  </a:lnTo>
                  <a:lnTo>
                    <a:pt x="38" y="83"/>
                  </a:lnTo>
                  <a:lnTo>
                    <a:pt x="28" y="60"/>
                  </a:lnTo>
                  <a:lnTo>
                    <a:pt x="20" y="38"/>
                  </a:lnTo>
                  <a:lnTo>
                    <a:pt x="12" y="18"/>
                  </a:lnTo>
                  <a:lnTo>
                    <a:pt x="7" y="0"/>
                  </a:lnTo>
                  <a:lnTo>
                    <a:pt x="0" y="2"/>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87" name="Freeform 38"/>
            <p:cNvSpPr>
              <a:spLocks/>
            </p:cNvSpPr>
            <p:nvPr/>
          </p:nvSpPr>
          <p:spPr bwMode="auto">
            <a:xfrm>
              <a:off x="160" y="358"/>
              <a:ext cx="50" cy="172"/>
            </a:xfrm>
            <a:custGeom>
              <a:avLst/>
              <a:gdLst>
                <a:gd name="T0" fmla="*/ 0 w 50"/>
                <a:gd name="T1" fmla="*/ 0 h 173"/>
                <a:gd name="T2" fmla="*/ 0 w 50"/>
                <a:gd name="T3" fmla="*/ 0 h 173"/>
                <a:gd name="T4" fmla="*/ 10 w 50"/>
                <a:gd name="T5" fmla="*/ 49 h 173"/>
                <a:gd name="T6" fmla="*/ 22 w 50"/>
                <a:gd name="T7" fmla="*/ 86 h 173"/>
                <a:gd name="T8" fmla="*/ 33 w 50"/>
                <a:gd name="T9" fmla="*/ 129 h 173"/>
                <a:gd name="T10" fmla="*/ 43 w 50"/>
                <a:gd name="T11" fmla="*/ 165 h 173"/>
                <a:gd name="T12" fmla="*/ 50 w 50"/>
                <a:gd name="T13" fmla="*/ 163 h 173"/>
                <a:gd name="T14" fmla="*/ 38 w 50"/>
                <a:gd name="T15" fmla="*/ 127 h 173"/>
                <a:gd name="T16" fmla="*/ 27 w 50"/>
                <a:gd name="T17" fmla="*/ 86 h 173"/>
                <a:gd name="T18" fmla="*/ 15 w 50"/>
                <a:gd name="T19" fmla="*/ 47 h 173"/>
                <a:gd name="T20" fmla="*/ 7 w 50"/>
                <a:gd name="T21" fmla="*/ 0 h 173"/>
                <a:gd name="T22" fmla="*/ 7 w 50"/>
                <a:gd name="T23" fmla="*/ 0 h 173"/>
                <a:gd name="T24" fmla="*/ 0 w 50"/>
                <a:gd name="T25" fmla="*/ 0 h 1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0" h="173">
                  <a:moveTo>
                    <a:pt x="0" y="0"/>
                  </a:moveTo>
                  <a:lnTo>
                    <a:pt x="0" y="0"/>
                  </a:lnTo>
                  <a:lnTo>
                    <a:pt x="10" y="49"/>
                  </a:lnTo>
                  <a:lnTo>
                    <a:pt x="22" y="94"/>
                  </a:lnTo>
                  <a:lnTo>
                    <a:pt x="33" y="137"/>
                  </a:lnTo>
                  <a:lnTo>
                    <a:pt x="43" y="173"/>
                  </a:lnTo>
                  <a:lnTo>
                    <a:pt x="50" y="171"/>
                  </a:lnTo>
                  <a:lnTo>
                    <a:pt x="38" y="135"/>
                  </a:lnTo>
                  <a:lnTo>
                    <a:pt x="27" y="92"/>
                  </a:lnTo>
                  <a:lnTo>
                    <a:pt x="15" y="47"/>
                  </a:lnTo>
                  <a:lnTo>
                    <a:pt x="7" y="0"/>
                  </a:lnTo>
                  <a:lnTo>
                    <a:pt x="0" y="0"/>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88" name="Freeform 39"/>
            <p:cNvSpPr>
              <a:spLocks/>
            </p:cNvSpPr>
            <p:nvPr/>
          </p:nvSpPr>
          <p:spPr bwMode="auto">
            <a:xfrm>
              <a:off x="148" y="197"/>
              <a:ext cx="19" cy="161"/>
            </a:xfrm>
            <a:custGeom>
              <a:avLst/>
              <a:gdLst>
                <a:gd name="T0" fmla="*/ 2 w 20"/>
                <a:gd name="T1" fmla="*/ 0 h 161"/>
                <a:gd name="T2" fmla="*/ 0 w 20"/>
                <a:gd name="T3" fmla="*/ 2 h 161"/>
                <a:gd name="T4" fmla="*/ 0 w 20"/>
                <a:gd name="T5" fmla="*/ 22 h 161"/>
                <a:gd name="T6" fmla="*/ 2 w 20"/>
                <a:gd name="T7" fmla="*/ 62 h 161"/>
                <a:gd name="T8" fmla="*/ 7 w 20"/>
                <a:gd name="T9" fmla="*/ 110 h 161"/>
                <a:gd name="T10" fmla="*/ 10 w 20"/>
                <a:gd name="T11" fmla="*/ 161 h 161"/>
                <a:gd name="T12" fmla="*/ 12 w 20"/>
                <a:gd name="T13" fmla="*/ 161 h 161"/>
                <a:gd name="T14" fmla="*/ 10 w 20"/>
                <a:gd name="T15" fmla="*/ 110 h 161"/>
                <a:gd name="T16" fmla="*/ 8 w 20"/>
                <a:gd name="T17" fmla="*/ 62 h 161"/>
                <a:gd name="T18" fmla="*/ 7 w 20"/>
                <a:gd name="T19" fmla="*/ 22 h 161"/>
                <a:gd name="T20" fmla="*/ 5 w 20"/>
                <a:gd name="T21" fmla="*/ 2 h 161"/>
                <a:gd name="T22" fmla="*/ 2 w 20"/>
                <a:gd name="T23" fmla="*/ 8 h 161"/>
                <a:gd name="T24" fmla="*/ 2 w 20"/>
                <a:gd name="T25" fmla="*/ 0 h 161"/>
                <a:gd name="T26" fmla="*/ 0 w 20"/>
                <a:gd name="T27" fmla="*/ 0 h 161"/>
                <a:gd name="T28" fmla="*/ 0 w 20"/>
                <a:gd name="T29" fmla="*/ 2 h 161"/>
                <a:gd name="T30" fmla="*/ 2 w 20"/>
                <a:gd name="T31" fmla="*/ 0 h 1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0" h="161">
                  <a:moveTo>
                    <a:pt x="2" y="0"/>
                  </a:moveTo>
                  <a:lnTo>
                    <a:pt x="0" y="2"/>
                  </a:lnTo>
                  <a:lnTo>
                    <a:pt x="0" y="22"/>
                  </a:lnTo>
                  <a:lnTo>
                    <a:pt x="2" y="62"/>
                  </a:lnTo>
                  <a:lnTo>
                    <a:pt x="7" y="110"/>
                  </a:lnTo>
                  <a:lnTo>
                    <a:pt x="13" y="161"/>
                  </a:lnTo>
                  <a:lnTo>
                    <a:pt x="20" y="161"/>
                  </a:lnTo>
                  <a:lnTo>
                    <a:pt x="13" y="110"/>
                  </a:lnTo>
                  <a:lnTo>
                    <a:pt x="8" y="62"/>
                  </a:lnTo>
                  <a:lnTo>
                    <a:pt x="7" y="22"/>
                  </a:lnTo>
                  <a:lnTo>
                    <a:pt x="5" y="2"/>
                  </a:lnTo>
                  <a:lnTo>
                    <a:pt x="2" y="8"/>
                  </a:lnTo>
                  <a:lnTo>
                    <a:pt x="2" y="0"/>
                  </a:lnTo>
                  <a:lnTo>
                    <a:pt x="0" y="0"/>
                  </a:lnTo>
                  <a:lnTo>
                    <a:pt x="0" y="2"/>
                  </a:lnTo>
                  <a:lnTo>
                    <a:pt x="2" y="0"/>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89" name="Rectangle 40"/>
            <p:cNvSpPr>
              <a:spLocks noChangeArrowheads="1"/>
            </p:cNvSpPr>
            <p:nvPr/>
          </p:nvSpPr>
          <p:spPr bwMode="auto">
            <a:xfrm>
              <a:off x="369" y="439"/>
              <a:ext cx="73" cy="85"/>
            </a:xfrm>
            <a:prstGeom prst="rect">
              <a:avLst/>
            </a:prstGeom>
            <a:solidFill>
              <a:srgbClr val="EB3D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solidFill>
                  <a:srgbClr val="000000"/>
                </a:solidFill>
              </a:endParaRPr>
            </a:p>
          </p:txBody>
        </p:sp>
        <p:sp>
          <p:nvSpPr>
            <p:cNvPr id="2090" name="Freeform 41"/>
            <p:cNvSpPr>
              <a:spLocks/>
            </p:cNvSpPr>
            <p:nvPr/>
          </p:nvSpPr>
          <p:spPr bwMode="auto">
            <a:xfrm>
              <a:off x="227" y="250"/>
              <a:ext cx="353" cy="455"/>
            </a:xfrm>
            <a:custGeom>
              <a:avLst/>
              <a:gdLst>
                <a:gd name="T0" fmla="*/ 249 w 352"/>
                <a:gd name="T1" fmla="*/ 1 h 456"/>
                <a:gd name="T2" fmla="*/ 237 w 352"/>
                <a:gd name="T3" fmla="*/ 14 h 456"/>
                <a:gd name="T4" fmla="*/ 224 w 352"/>
                <a:gd name="T5" fmla="*/ 41 h 456"/>
                <a:gd name="T6" fmla="*/ 213 w 352"/>
                <a:gd name="T7" fmla="*/ 90 h 456"/>
                <a:gd name="T8" fmla="*/ 206 w 352"/>
                <a:gd name="T9" fmla="*/ 149 h 456"/>
                <a:gd name="T10" fmla="*/ 203 w 352"/>
                <a:gd name="T11" fmla="*/ 193 h 456"/>
                <a:gd name="T12" fmla="*/ 206 w 352"/>
                <a:gd name="T13" fmla="*/ 211 h 456"/>
                <a:gd name="T14" fmla="*/ 213 w 352"/>
                <a:gd name="T15" fmla="*/ 211 h 456"/>
                <a:gd name="T16" fmla="*/ 229 w 352"/>
                <a:gd name="T17" fmla="*/ 211 h 456"/>
                <a:gd name="T18" fmla="*/ 257 w 352"/>
                <a:gd name="T19" fmla="*/ 211 h 456"/>
                <a:gd name="T20" fmla="*/ 295 w 352"/>
                <a:gd name="T21" fmla="*/ 205 h 456"/>
                <a:gd name="T22" fmla="*/ 327 w 352"/>
                <a:gd name="T23" fmla="*/ 196 h 456"/>
                <a:gd name="T24" fmla="*/ 344 w 352"/>
                <a:gd name="T25" fmla="*/ 186 h 456"/>
                <a:gd name="T26" fmla="*/ 360 w 352"/>
                <a:gd name="T27" fmla="*/ 166 h 456"/>
                <a:gd name="T28" fmla="*/ 349 w 352"/>
                <a:gd name="T29" fmla="*/ 273 h 456"/>
                <a:gd name="T30" fmla="*/ 327 w 352"/>
                <a:gd name="T31" fmla="*/ 262 h 456"/>
                <a:gd name="T32" fmla="*/ 299 w 352"/>
                <a:gd name="T33" fmla="*/ 253 h 456"/>
                <a:gd name="T34" fmla="*/ 270 w 352"/>
                <a:gd name="T35" fmla="*/ 248 h 456"/>
                <a:gd name="T36" fmla="*/ 245 w 352"/>
                <a:gd name="T37" fmla="*/ 244 h 456"/>
                <a:gd name="T38" fmla="*/ 218 w 352"/>
                <a:gd name="T39" fmla="*/ 243 h 456"/>
                <a:gd name="T40" fmla="*/ 213 w 352"/>
                <a:gd name="T41" fmla="*/ 243 h 456"/>
                <a:gd name="T42" fmla="*/ 203 w 352"/>
                <a:gd name="T43" fmla="*/ 244 h 456"/>
                <a:gd name="T44" fmla="*/ 203 w 352"/>
                <a:gd name="T45" fmla="*/ 262 h 456"/>
                <a:gd name="T46" fmla="*/ 203 w 352"/>
                <a:gd name="T47" fmla="*/ 282 h 456"/>
                <a:gd name="T48" fmla="*/ 208 w 352"/>
                <a:gd name="T49" fmla="*/ 344 h 456"/>
                <a:gd name="T50" fmla="*/ 218 w 352"/>
                <a:gd name="T51" fmla="*/ 401 h 456"/>
                <a:gd name="T52" fmla="*/ 226 w 352"/>
                <a:gd name="T53" fmla="*/ 425 h 456"/>
                <a:gd name="T54" fmla="*/ 242 w 352"/>
                <a:gd name="T55" fmla="*/ 446 h 456"/>
                <a:gd name="T56" fmla="*/ 116 w 352"/>
                <a:gd name="T57" fmla="*/ 446 h 456"/>
                <a:gd name="T58" fmla="*/ 124 w 352"/>
                <a:gd name="T59" fmla="*/ 432 h 456"/>
                <a:gd name="T60" fmla="*/ 139 w 352"/>
                <a:gd name="T61" fmla="*/ 400 h 456"/>
                <a:gd name="T62" fmla="*/ 144 w 352"/>
                <a:gd name="T63" fmla="*/ 385 h 456"/>
                <a:gd name="T64" fmla="*/ 149 w 352"/>
                <a:gd name="T65" fmla="*/ 371 h 456"/>
                <a:gd name="T66" fmla="*/ 152 w 352"/>
                <a:gd name="T67" fmla="*/ 345 h 456"/>
                <a:gd name="T68" fmla="*/ 159 w 352"/>
                <a:gd name="T69" fmla="*/ 304 h 456"/>
                <a:gd name="T70" fmla="*/ 160 w 352"/>
                <a:gd name="T71" fmla="*/ 262 h 456"/>
                <a:gd name="T72" fmla="*/ 159 w 352"/>
                <a:gd name="T73" fmla="*/ 246 h 456"/>
                <a:gd name="T74" fmla="*/ 154 w 352"/>
                <a:gd name="T75" fmla="*/ 244 h 456"/>
                <a:gd name="T76" fmla="*/ 149 w 352"/>
                <a:gd name="T77" fmla="*/ 244 h 456"/>
                <a:gd name="T78" fmla="*/ 134 w 352"/>
                <a:gd name="T79" fmla="*/ 243 h 456"/>
                <a:gd name="T80" fmla="*/ 105 w 352"/>
                <a:gd name="T81" fmla="*/ 244 h 456"/>
                <a:gd name="T82" fmla="*/ 75 w 352"/>
                <a:gd name="T83" fmla="*/ 248 h 456"/>
                <a:gd name="T84" fmla="*/ 44 w 352"/>
                <a:gd name="T85" fmla="*/ 257 h 456"/>
                <a:gd name="T86" fmla="*/ 19 w 352"/>
                <a:gd name="T87" fmla="*/ 268 h 456"/>
                <a:gd name="T88" fmla="*/ 1 w 352"/>
                <a:gd name="T89" fmla="*/ 277 h 456"/>
                <a:gd name="T90" fmla="*/ 0 w 352"/>
                <a:gd name="T91" fmla="*/ 168 h 456"/>
                <a:gd name="T92" fmla="*/ 18 w 352"/>
                <a:gd name="T93" fmla="*/ 180 h 456"/>
                <a:gd name="T94" fmla="*/ 54 w 352"/>
                <a:gd name="T95" fmla="*/ 198 h 456"/>
                <a:gd name="T96" fmla="*/ 72 w 352"/>
                <a:gd name="T97" fmla="*/ 205 h 456"/>
                <a:gd name="T98" fmla="*/ 109 w 352"/>
                <a:gd name="T99" fmla="*/ 209 h 456"/>
                <a:gd name="T100" fmla="*/ 141 w 352"/>
                <a:gd name="T101" fmla="*/ 211 h 456"/>
                <a:gd name="T102" fmla="*/ 160 w 352"/>
                <a:gd name="T103" fmla="*/ 202 h 456"/>
                <a:gd name="T104" fmla="*/ 164 w 352"/>
                <a:gd name="T105" fmla="*/ 213 h 456"/>
                <a:gd name="T106" fmla="*/ 160 w 352"/>
                <a:gd name="T107" fmla="*/ 214 h 456"/>
                <a:gd name="T108" fmla="*/ 160 w 352"/>
                <a:gd name="T109" fmla="*/ 195 h 456"/>
                <a:gd name="T110" fmla="*/ 162 w 352"/>
                <a:gd name="T111" fmla="*/ 177 h 456"/>
                <a:gd name="T112" fmla="*/ 160 w 352"/>
                <a:gd name="T113" fmla="*/ 157 h 456"/>
                <a:gd name="T114" fmla="*/ 155 w 352"/>
                <a:gd name="T115" fmla="*/ 122 h 456"/>
                <a:gd name="T116" fmla="*/ 150 w 352"/>
                <a:gd name="T117" fmla="*/ 95 h 456"/>
                <a:gd name="T118" fmla="*/ 147 w 352"/>
                <a:gd name="T119" fmla="*/ 68 h 456"/>
                <a:gd name="T120" fmla="*/ 141 w 352"/>
                <a:gd name="T121" fmla="*/ 41 h 456"/>
                <a:gd name="T122" fmla="*/ 126 w 352"/>
                <a:gd name="T123" fmla="*/ 12 h 456"/>
                <a:gd name="T124" fmla="*/ 114 w 352"/>
                <a:gd name="T125" fmla="*/ 0 h 45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52" h="456">
                  <a:moveTo>
                    <a:pt x="114" y="0"/>
                  </a:moveTo>
                  <a:lnTo>
                    <a:pt x="241" y="1"/>
                  </a:lnTo>
                  <a:lnTo>
                    <a:pt x="239" y="3"/>
                  </a:lnTo>
                  <a:lnTo>
                    <a:pt x="234" y="7"/>
                  </a:lnTo>
                  <a:lnTo>
                    <a:pt x="229" y="14"/>
                  </a:lnTo>
                  <a:lnTo>
                    <a:pt x="223" y="23"/>
                  </a:lnTo>
                  <a:lnTo>
                    <a:pt x="219" y="30"/>
                  </a:lnTo>
                  <a:lnTo>
                    <a:pt x="216" y="41"/>
                  </a:lnTo>
                  <a:lnTo>
                    <a:pt x="214" y="48"/>
                  </a:lnTo>
                  <a:lnTo>
                    <a:pt x="213" y="56"/>
                  </a:lnTo>
                  <a:lnTo>
                    <a:pt x="205" y="90"/>
                  </a:lnTo>
                  <a:lnTo>
                    <a:pt x="203" y="110"/>
                  </a:lnTo>
                  <a:lnTo>
                    <a:pt x="200" y="130"/>
                  </a:lnTo>
                  <a:lnTo>
                    <a:pt x="198" y="149"/>
                  </a:lnTo>
                  <a:lnTo>
                    <a:pt x="195" y="166"/>
                  </a:lnTo>
                  <a:lnTo>
                    <a:pt x="195" y="180"/>
                  </a:lnTo>
                  <a:lnTo>
                    <a:pt x="195" y="193"/>
                  </a:lnTo>
                  <a:lnTo>
                    <a:pt x="195" y="204"/>
                  </a:lnTo>
                  <a:lnTo>
                    <a:pt x="196" y="207"/>
                  </a:lnTo>
                  <a:lnTo>
                    <a:pt x="198" y="211"/>
                  </a:lnTo>
                  <a:lnTo>
                    <a:pt x="200" y="211"/>
                  </a:lnTo>
                  <a:lnTo>
                    <a:pt x="205" y="211"/>
                  </a:lnTo>
                  <a:lnTo>
                    <a:pt x="210" y="211"/>
                  </a:lnTo>
                  <a:lnTo>
                    <a:pt x="214" y="211"/>
                  </a:lnTo>
                  <a:lnTo>
                    <a:pt x="221" y="211"/>
                  </a:lnTo>
                  <a:lnTo>
                    <a:pt x="231" y="211"/>
                  </a:lnTo>
                  <a:lnTo>
                    <a:pt x="241" y="211"/>
                  </a:lnTo>
                  <a:lnTo>
                    <a:pt x="249" y="211"/>
                  </a:lnTo>
                  <a:lnTo>
                    <a:pt x="262" y="209"/>
                  </a:lnTo>
                  <a:lnTo>
                    <a:pt x="275" y="207"/>
                  </a:lnTo>
                  <a:lnTo>
                    <a:pt x="287" y="205"/>
                  </a:lnTo>
                  <a:lnTo>
                    <a:pt x="300" y="204"/>
                  </a:lnTo>
                  <a:lnTo>
                    <a:pt x="310" y="200"/>
                  </a:lnTo>
                  <a:lnTo>
                    <a:pt x="319" y="196"/>
                  </a:lnTo>
                  <a:lnTo>
                    <a:pt x="328" y="193"/>
                  </a:lnTo>
                  <a:lnTo>
                    <a:pt x="331" y="189"/>
                  </a:lnTo>
                  <a:lnTo>
                    <a:pt x="336" y="186"/>
                  </a:lnTo>
                  <a:lnTo>
                    <a:pt x="344" y="177"/>
                  </a:lnTo>
                  <a:lnTo>
                    <a:pt x="349" y="168"/>
                  </a:lnTo>
                  <a:lnTo>
                    <a:pt x="352" y="166"/>
                  </a:lnTo>
                  <a:lnTo>
                    <a:pt x="352" y="285"/>
                  </a:lnTo>
                  <a:lnTo>
                    <a:pt x="341" y="281"/>
                  </a:lnTo>
                  <a:lnTo>
                    <a:pt x="323" y="272"/>
                  </a:lnTo>
                  <a:lnTo>
                    <a:pt x="321" y="272"/>
                  </a:lnTo>
                  <a:lnTo>
                    <a:pt x="319" y="270"/>
                  </a:lnTo>
                  <a:lnTo>
                    <a:pt x="311" y="267"/>
                  </a:lnTo>
                  <a:lnTo>
                    <a:pt x="301" y="265"/>
                  </a:lnTo>
                  <a:lnTo>
                    <a:pt x="291" y="261"/>
                  </a:lnTo>
                  <a:lnTo>
                    <a:pt x="285" y="260"/>
                  </a:lnTo>
                  <a:lnTo>
                    <a:pt x="278" y="258"/>
                  </a:lnTo>
                  <a:lnTo>
                    <a:pt x="262" y="256"/>
                  </a:lnTo>
                  <a:lnTo>
                    <a:pt x="247" y="254"/>
                  </a:lnTo>
                  <a:lnTo>
                    <a:pt x="241" y="252"/>
                  </a:lnTo>
                  <a:lnTo>
                    <a:pt x="237" y="252"/>
                  </a:lnTo>
                  <a:lnTo>
                    <a:pt x="229" y="252"/>
                  </a:lnTo>
                  <a:lnTo>
                    <a:pt x="218" y="252"/>
                  </a:lnTo>
                  <a:lnTo>
                    <a:pt x="210" y="251"/>
                  </a:lnTo>
                  <a:lnTo>
                    <a:pt x="208" y="251"/>
                  </a:lnTo>
                  <a:lnTo>
                    <a:pt x="206" y="251"/>
                  </a:lnTo>
                  <a:lnTo>
                    <a:pt x="205" y="251"/>
                  </a:lnTo>
                  <a:lnTo>
                    <a:pt x="201" y="249"/>
                  </a:lnTo>
                  <a:lnTo>
                    <a:pt x="198" y="251"/>
                  </a:lnTo>
                  <a:lnTo>
                    <a:pt x="195" y="252"/>
                  </a:lnTo>
                  <a:lnTo>
                    <a:pt x="195" y="256"/>
                  </a:lnTo>
                  <a:lnTo>
                    <a:pt x="195" y="260"/>
                  </a:lnTo>
                  <a:lnTo>
                    <a:pt x="195" y="270"/>
                  </a:lnTo>
                  <a:lnTo>
                    <a:pt x="195" y="278"/>
                  </a:lnTo>
                  <a:lnTo>
                    <a:pt x="195" y="285"/>
                  </a:lnTo>
                  <a:lnTo>
                    <a:pt x="195" y="290"/>
                  </a:lnTo>
                  <a:lnTo>
                    <a:pt x="195" y="296"/>
                  </a:lnTo>
                  <a:lnTo>
                    <a:pt x="198" y="323"/>
                  </a:lnTo>
                  <a:lnTo>
                    <a:pt x="200" y="352"/>
                  </a:lnTo>
                  <a:lnTo>
                    <a:pt x="205" y="380"/>
                  </a:lnTo>
                  <a:lnTo>
                    <a:pt x="208" y="406"/>
                  </a:lnTo>
                  <a:lnTo>
                    <a:pt x="210" y="409"/>
                  </a:lnTo>
                  <a:lnTo>
                    <a:pt x="211" y="415"/>
                  </a:lnTo>
                  <a:lnTo>
                    <a:pt x="213" y="424"/>
                  </a:lnTo>
                  <a:lnTo>
                    <a:pt x="218" y="433"/>
                  </a:lnTo>
                  <a:lnTo>
                    <a:pt x="219" y="435"/>
                  </a:lnTo>
                  <a:lnTo>
                    <a:pt x="219" y="436"/>
                  </a:lnTo>
                  <a:lnTo>
                    <a:pt x="234" y="454"/>
                  </a:lnTo>
                  <a:lnTo>
                    <a:pt x="113" y="456"/>
                  </a:lnTo>
                  <a:lnTo>
                    <a:pt x="114" y="456"/>
                  </a:lnTo>
                  <a:lnTo>
                    <a:pt x="116" y="454"/>
                  </a:lnTo>
                  <a:lnTo>
                    <a:pt x="118" y="453"/>
                  </a:lnTo>
                  <a:lnTo>
                    <a:pt x="121" y="447"/>
                  </a:lnTo>
                  <a:lnTo>
                    <a:pt x="124" y="440"/>
                  </a:lnTo>
                  <a:lnTo>
                    <a:pt x="131" y="433"/>
                  </a:lnTo>
                  <a:lnTo>
                    <a:pt x="134" y="422"/>
                  </a:lnTo>
                  <a:lnTo>
                    <a:pt x="139" y="408"/>
                  </a:lnTo>
                  <a:lnTo>
                    <a:pt x="142" y="402"/>
                  </a:lnTo>
                  <a:lnTo>
                    <a:pt x="142" y="399"/>
                  </a:lnTo>
                  <a:lnTo>
                    <a:pt x="144" y="393"/>
                  </a:lnTo>
                  <a:lnTo>
                    <a:pt x="146" y="390"/>
                  </a:lnTo>
                  <a:lnTo>
                    <a:pt x="147" y="384"/>
                  </a:lnTo>
                  <a:lnTo>
                    <a:pt x="149" y="379"/>
                  </a:lnTo>
                  <a:lnTo>
                    <a:pt x="150" y="370"/>
                  </a:lnTo>
                  <a:lnTo>
                    <a:pt x="150" y="361"/>
                  </a:lnTo>
                  <a:lnTo>
                    <a:pt x="152" y="353"/>
                  </a:lnTo>
                  <a:lnTo>
                    <a:pt x="154" y="339"/>
                  </a:lnTo>
                  <a:lnTo>
                    <a:pt x="155" y="326"/>
                  </a:lnTo>
                  <a:lnTo>
                    <a:pt x="159" y="312"/>
                  </a:lnTo>
                  <a:lnTo>
                    <a:pt x="160" y="296"/>
                  </a:lnTo>
                  <a:lnTo>
                    <a:pt x="160" y="281"/>
                  </a:lnTo>
                  <a:lnTo>
                    <a:pt x="160" y="270"/>
                  </a:lnTo>
                  <a:lnTo>
                    <a:pt x="159" y="263"/>
                  </a:lnTo>
                  <a:lnTo>
                    <a:pt x="159" y="256"/>
                  </a:lnTo>
                  <a:lnTo>
                    <a:pt x="159" y="254"/>
                  </a:lnTo>
                  <a:lnTo>
                    <a:pt x="159" y="252"/>
                  </a:lnTo>
                  <a:lnTo>
                    <a:pt x="157" y="252"/>
                  </a:lnTo>
                  <a:lnTo>
                    <a:pt x="154" y="252"/>
                  </a:lnTo>
                  <a:lnTo>
                    <a:pt x="150" y="252"/>
                  </a:lnTo>
                  <a:lnTo>
                    <a:pt x="149" y="252"/>
                  </a:lnTo>
                  <a:lnTo>
                    <a:pt x="146" y="251"/>
                  </a:lnTo>
                  <a:lnTo>
                    <a:pt x="142" y="251"/>
                  </a:lnTo>
                  <a:lnTo>
                    <a:pt x="134" y="251"/>
                  </a:lnTo>
                  <a:lnTo>
                    <a:pt x="124" y="251"/>
                  </a:lnTo>
                  <a:lnTo>
                    <a:pt x="114" y="251"/>
                  </a:lnTo>
                  <a:lnTo>
                    <a:pt x="105" y="252"/>
                  </a:lnTo>
                  <a:lnTo>
                    <a:pt x="96" y="252"/>
                  </a:lnTo>
                  <a:lnTo>
                    <a:pt x="88" y="254"/>
                  </a:lnTo>
                  <a:lnTo>
                    <a:pt x="75" y="256"/>
                  </a:lnTo>
                  <a:lnTo>
                    <a:pt x="68" y="258"/>
                  </a:lnTo>
                  <a:lnTo>
                    <a:pt x="60" y="260"/>
                  </a:lnTo>
                  <a:lnTo>
                    <a:pt x="44" y="265"/>
                  </a:lnTo>
                  <a:lnTo>
                    <a:pt x="34" y="267"/>
                  </a:lnTo>
                  <a:lnTo>
                    <a:pt x="26" y="272"/>
                  </a:lnTo>
                  <a:lnTo>
                    <a:pt x="19" y="276"/>
                  </a:lnTo>
                  <a:lnTo>
                    <a:pt x="13" y="279"/>
                  </a:lnTo>
                  <a:lnTo>
                    <a:pt x="8" y="283"/>
                  </a:lnTo>
                  <a:lnTo>
                    <a:pt x="1" y="285"/>
                  </a:lnTo>
                  <a:lnTo>
                    <a:pt x="0" y="285"/>
                  </a:lnTo>
                  <a:lnTo>
                    <a:pt x="0" y="166"/>
                  </a:lnTo>
                  <a:lnTo>
                    <a:pt x="0" y="168"/>
                  </a:lnTo>
                  <a:lnTo>
                    <a:pt x="3" y="169"/>
                  </a:lnTo>
                  <a:lnTo>
                    <a:pt x="9" y="175"/>
                  </a:lnTo>
                  <a:lnTo>
                    <a:pt x="18" y="180"/>
                  </a:lnTo>
                  <a:lnTo>
                    <a:pt x="27" y="186"/>
                  </a:lnTo>
                  <a:lnTo>
                    <a:pt x="37" y="191"/>
                  </a:lnTo>
                  <a:lnTo>
                    <a:pt x="54" y="198"/>
                  </a:lnTo>
                  <a:lnTo>
                    <a:pt x="60" y="202"/>
                  </a:lnTo>
                  <a:lnTo>
                    <a:pt x="67" y="204"/>
                  </a:lnTo>
                  <a:lnTo>
                    <a:pt x="72" y="205"/>
                  </a:lnTo>
                  <a:lnTo>
                    <a:pt x="80" y="205"/>
                  </a:lnTo>
                  <a:lnTo>
                    <a:pt x="100" y="209"/>
                  </a:lnTo>
                  <a:lnTo>
                    <a:pt x="109" y="209"/>
                  </a:lnTo>
                  <a:lnTo>
                    <a:pt x="121" y="209"/>
                  </a:lnTo>
                  <a:lnTo>
                    <a:pt x="131" y="211"/>
                  </a:lnTo>
                  <a:lnTo>
                    <a:pt x="141" y="211"/>
                  </a:lnTo>
                  <a:lnTo>
                    <a:pt x="150" y="207"/>
                  </a:lnTo>
                  <a:lnTo>
                    <a:pt x="159" y="204"/>
                  </a:lnTo>
                  <a:lnTo>
                    <a:pt x="160" y="202"/>
                  </a:lnTo>
                  <a:lnTo>
                    <a:pt x="164" y="205"/>
                  </a:lnTo>
                  <a:lnTo>
                    <a:pt x="164" y="207"/>
                  </a:lnTo>
                  <a:lnTo>
                    <a:pt x="164" y="213"/>
                  </a:lnTo>
                  <a:lnTo>
                    <a:pt x="164" y="216"/>
                  </a:lnTo>
                  <a:lnTo>
                    <a:pt x="162" y="216"/>
                  </a:lnTo>
                  <a:lnTo>
                    <a:pt x="160" y="214"/>
                  </a:lnTo>
                  <a:lnTo>
                    <a:pt x="160" y="209"/>
                  </a:lnTo>
                  <a:lnTo>
                    <a:pt x="160" y="205"/>
                  </a:lnTo>
                  <a:lnTo>
                    <a:pt x="160" y="195"/>
                  </a:lnTo>
                  <a:lnTo>
                    <a:pt x="160" y="187"/>
                  </a:lnTo>
                  <a:lnTo>
                    <a:pt x="160" y="182"/>
                  </a:lnTo>
                  <a:lnTo>
                    <a:pt x="162" y="177"/>
                  </a:lnTo>
                  <a:lnTo>
                    <a:pt x="160" y="173"/>
                  </a:lnTo>
                  <a:lnTo>
                    <a:pt x="160" y="166"/>
                  </a:lnTo>
                  <a:lnTo>
                    <a:pt x="160" y="157"/>
                  </a:lnTo>
                  <a:lnTo>
                    <a:pt x="159" y="146"/>
                  </a:lnTo>
                  <a:lnTo>
                    <a:pt x="157" y="133"/>
                  </a:lnTo>
                  <a:lnTo>
                    <a:pt x="155" y="122"/>
                  </a:lnTo>
                  <a:lnTo>
                    <a:pt x="154" y="115"/>
                  </a:lnTo>
                  <a:lnTo>
                    <a:pt x="154" y="108"/>
                  </a:lnTo>
                  <a:lnTo>
                    <a:pt x="150" y="95"/>
                  </a:lnTo>
                  <a:lnTo>
                    <a:pt x="150" y="83"/>
                  </a:lnTo>
                  <a:lnTo>
                    <a:pt x="149" y="75"/>
                  </a:lnTo>
                  <a:lnTo>
                    <a:pt x="147" y="68"/>
                  </a:lnTo>
                  <a:lnTo>
                    <a:pt x="146" y="59"/>
                  </a:lnTo>
                  <a:lnTo>
                    <a:pt x="142" y="48"/>
                  </a:lnTo>
                  <a:lnTo>
                    <a:pt x="141" y="41"/>
                  </a:lnTo>
                  <a:lnTo>
                    <a:pt x="137" y="34"/>
                  </a:lnTo>
                  <a:lnTo>
                    <a:pt x="132" y="25"/>
                  </a:lnTo>
                  <a:lnTo>
                    <a:pt x="126" y="12"/>
                  </a:lnTo>
                  <a:lnTo>
                    <a:pt x="119" y="3"/>
                  </a:lnTo>
                  <a:lnTo>
                    <a:pt x="116" y="1"/>
                  </a:lnTo>
                  <a:lnTo>
                    <a:pt x="114"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91" name="Freeform 42"/>
            <p:cNvSpPr>
              <a:spLocks/>
            </p:cNvSpPr>
            <p:nvPr/>
          </p:nvSpPr>
          <p:spPr bwMode="auto">
            <a:xfrm>
              <a:off x="342" y="248"/>
              <a:ext cx="128" cy="4"/>
            </a:xfrm>
            <a:custGeom>
              <a:avLst/>
              <a:gdLst>
                <a:gd name="T0" fmla="*/ 128 w 128"/>
                <a:gd name="T1" fmla="*/ 2 h 5"/>
                <a:gd name="T2" fmla="*/ 127 w 128"/>
                <a:gd name="T3" fmla="*/ 0 h 5"/>
                <a:gd name="T4" fmla="*/ 0 w 128"/>
                <a:gd name="T5" fmla="*/ 0 h 5"/>
                <a:gd name="T6" fmla="*/ 0 w 128"/>
                <a:gd name="T7" fmla="*/ 2 h 5"/>
                <a:gd name="T8" fmla="*/ 127 w 128"/>
                <a:gd name="T9" fmla="*/ 2 h 5"/>
                <a:gd name="T10" fmla="*/ 128 w 128"/>
                <a:gd name="T11" fmla="*/ 2 h 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8" h="5">
                  <a:moveTo>
                    <a:pt x="128" y="5"/>
                  </a:moveTo>
                  <a:lnTo>
                    <a:pt x="127" y="0"/>
                  </a:lnTo>
                  <a:lnTo>
                    <a:pt x="0" y="0"/>
                  </a:lnTo>
                  <a:lnTo>
                    <a:pt x="0" y="5"/>
                  </a:lnTo>
                  <a:lnTo>
                    <a:pt x="127" y="5"/>
                  </a:lnTo>
                  <a:lnTo>
                    <a:pt x="128" y="5"/>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92" name="Freeform 43"/>
            <p:cNvSpPr>
              <a:spLocks/>
            </p:cNvSpPr>
            <p:nvPr/>
          </p:nvSpPr>
          <p:spPr bwMode="auto">
            <a:xfrm>
              <a:off x="456" y="248"/>
              <a:ext cx="14" cy="19"/>
            </a:xfrm>
            <a:custGeom>
              <a:avLst/>
              <a:gdLst>
                <a:gd name="T0" fmla="*/ 3 w 14"/>
                <a:gd name="T1" fmla="*/ 12 h 20"/>
                <a:gd name="T2" fmla="*/ 3 w 14"/>
                <a:gd name="T3" fmla="*/ 12 h 20"/>
                <a:gd name="T4" fmla="*/ 13 w 14"/>
                <a:gd name="T5" fmla="*/ 7 h 20"/>
                <a:gd name="T6" fmla="*/ 14 w 14"/>
                <a:gd name="T7" fmla="*/ 5 h 20"/>
                <a:gd name="T8" fmla="*/ 13 w 14"/>
                <a:gd name="T9" fmla="*/ 0 h 20"/>
                <a:gd name="T10" fmla="*/ 9 w 14"/>
                <a:gd name="T11" fmla="*/ 3 h 20"/>
                <a:gd name="T12" fmla="*/ 0 w 14"/>
                <a:gd name="T13" fmla="*/ 10 h 20"/>
                <a:gd name="T14" fmla="*/ 0 w 14"/>
                <a:gd name="T15" fmla="*/ 10 h 20"/>
                <a:gd name="T16" fmla="*/ 3 w 14"/>
                <a:gd name="T17" fmla="*/ 12 h 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 h="20">
                  <a:moveTo>
                    <a:pt x="3" y="20"/>
                  </a:moveTo>
                  <a:lnTo>
                    <a:pt x="3" y="20"/>
                  </a:lnTo>
                  <a:lnTo>
                    <a:pt x="13" y="7"/>
                  </a:lnTo>
                  <a:lnTo>
                    <a:pt x="14" y="5"/>
                  </a:lnTo>
                  <a:lnTo>
                    <a:pt x="13" y="0"/>
                  </a:lnTo>
                  <a:lnTo>
                    <a:pt x="9" y="3"/>
                  </a:lnTo>
                  <a:lnTo>
                    <a:pt x="0" y="14"/>
                  </a:lnTo>
                  <a:lnTo>
                    <a:pt x="3" y="2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93" name="Freeform 44"/>
            <p:cNvSpPr>
              <a:spLocks/>
            </p:cNvSpPr>
            <p:nvPr/>
          </p:nvSpPr>
          <p:spPr bwMode="auto">
            <a:xfrm>
              <a:off x="439" y="261"/>
              <a:ext cx="21" cy="45"/>
            </a:xfrm>
            <a:custGeom>
              <a:avLst/>
              <a:gdLst>
                <a:gd name="T0" fmla="*/ 3 w 20"/>
                <a:gd name="T1" fmla="*/ 45 h 45"/>
                <a:gd name="T2" fmla="*/ 3 w 20"/>
                <a:gd name="T3" fmla="*/ 45 h 45"/>
                <a:gd name="T4" fmla="*/ 8 w 20"/>
                <a:gd name="T5" fmla="*/ 29 h 45"/>
                <a:gd name="T6" fmla="*/ 18 w 20"/>
                <a:gd name="T7" fmla="*/ 20 h 45"/>
                <a:gd name="T8" fmla="*/ 23 w 20"/>
                <a:gd name="T9" fmla="*/ 13 h 45"/>
                <a:gd name="T10" fmla="*/ 28 w 20"/>
                <a:gd name="T11" fmla="*/ 6 h 45"/>
                <a:gd name="T12" fmla="*/ 25 w 20"/>
                <a:gd name="T13" fmla="*/ 0 h 45"/>
                <a:gd name="T14" fmla="*/ 18 w 20"/>
                <a:gd name="T15" fmla="*/ 9 h 45"/>
                <a:gd name="T16" fmla="*/ 7 w 20"/>
                <a:gd name="T17" fmla="*/ 17 h 45"/>
                <a:gd name="T18" fmla="*/ 3 w 20"/>
                <a:gd name="T19" fmla="*/ 27 h 45"/>
                <a:gd name="T20" fmla="*/ 0 w 20"/>
                <a:gd name="T21" fmla="*/ 44 h 45"/>
                <a:gd name="T22" fmla="*/ 0 w 20"/>
                <a:gd name="T23" fmla="*/ 44 h 45"/>
                <a:gd name="T24" fmla="*/ 3 w 20"/>
                <a:gd name="T25" fmla="*/ 45 h 4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0" h="45">
                  <a:moveTo>
                    <a:pt x="3" y="45"/>
                  </a:moveTo>
                  <a:lnTo>
                    <a:pt x="3" y="45"/>
                  </a:lnTo>
                  <a:lnTo>
                    <a:pt x="8" y="29"/>
                  </a:lnTo>
                  <a:lnTo>
                    <a:pt x="10" y="20"/>
                  </a:lnTo>
                  <a:lnTo>
                    <a:pt x="15" y="13"/>
                  </a:lnTo>
                  <a:lnTo>
                    <a:pt x="20" y="6"/>
                  </a:lnTo>
                  <a:lnTo>
                    <a:pt x="17" y="0"/>
                  </a:lnTo>
                  <a:lnTo>
                    <a:pt x="10" y="9"/>
                  </a:lnTo>
                  <a:lnTo>
                    <a:pt x="7" y="17"/>
                  </a:lnTo>
                  <a:lnTo>
                    <a:pt x="3" y="27"/>
                  </a:lnTo>
                  <a:lnTo>
                    <a:pt x="0" y="44"/>
                  </a:lnTo>
                  <a:lnTo>
                    <a:pt x="3" y="45"/>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94" name="Freeform 45"/>
            <p:cNvSpPr>
              <a:spLocks/>
            </p:cNvSpPr>
            <p:nvPr/>
          </p:nvSpPr>
          <p:spPr bwMode="auto">
            <a:xfrm>
              <a:off x="427" y="305"/>
              <a:ext cx="16" cy="74"/>
            </a:xfrm>
            <a:custGeom>
              <a:avLst/>
              <a:gdLst>
                <a:gd name="T0" fmla="*/ 5 w 16"/>
                <a:gd name="T1" fmla="*/ 74 h 74"/>
                <a:gd name="T2" fmla="*/ 5 w 16"/>
                <a:gd name="T3" fmla="*/ 74 h 74"/>
                <a:gd name="T4" fmla="*/ 7 w 16"/>
                <a:gd name="T5" fmla="*/ 54 h 74"/>
                <a:gd name="T6" fmla="*/ 10 w 16"/>
                <a:gd name="T7" fmla="*/ 36 h 74"/>
                <a:gd name="T8" fmla="*/ 13 w 16"/>
                <a:gd name="T9" fmla="*/ 18 h 74"/>
                <a:gd name="T10" fmla="*/ 16 w 16"/>
                <a:gd name="T11" fmla="*/ 1 h 74"/>
                <a:gd name="T12" fmla="*/ 13 w 16"/>
                <a:gd name="T13" fmla="*/ 0 h 74"/>
                <a:gd name="T14" fmla="*/ 8 w 16"/>
                <a:gd name="T15" fmla="*/ 16 h 74"/>
                <a:gd name="T16" fmla="*/ 5 w 16"/>
                <a:gd name="T17" fmla="*/ 34 h 74"/>
                <a:gd name="T18" fmla="*/ 2 w 16"/>
                <a:gd name="T19" fmla="*/ 52 h 74"/>
                <a:gd name="T20" fmla="*/ 0 w 16"/>
                <a:gd name="T21" fmla="*/ 72 h 74"/>
                <a:gd name="T22" fmla="*/ 0 w 16"/>
                <a:gd name="T23" fmla="*/ 72 h 74"/>
                <a:gd name="T24" fmla="*/ 5 w 16"/>
                <a:gd name="T25" fmla="*/ 74 h 7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 h="74">
                  <a:moveTo>
                    <a:pt x="5" y="74"/>
                  </a:moveTo>
                  <a:lnTo>
                    <a:pt x="5" y="74"/>
                  </a:lnTo>
                  <a:lnTo>
                    <a:pt x="7" y="54"/>
                  </a:lnTo>
                  <a:lnTo>
                    <a:pt x="10" y="36"/>
                  </a:lnTo>
                  <a:lnTo>
                    <a:pt x="13" y="18"/>
                  </a:lnTo>
                  <a:lnTo>
                    <a:pt x="16" y="1"/>
                  </a:lnTo>
                  <a:lnTo>
                    <a:pt x="13" y="0"/>
                  </a:lnTo>
                  <a:lnTo>
                    <a:pt x="8" y="16"/>
                  </a:lnTo>
                  <a:lnTo>
                    <a:pt x="5" y="34"/>
                  </a:lnTo>
                  <a:lnTo>
                    <a:pt x="2" y="52"/>
                  </a:lnTo>
                  <a:lnTo>
                    <a:pt x="0" y="72"/>
                  </a:lnTo>
                  <a:lnTo>
                    <a:pt x="5" y="74"/>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95" name="Freeform 46"/>
            <p:cNvSpPr>
              <a:spLocks/>
            </p:cNvSpPr>
            <p:nvPr/>
          </p:nvSpPr>
          <p:spPr bwMode="auto">
            <a:xfrm>
              <a:off x="420" y="376"/>
              <a:ext cx="12" cy="66"/>
            </a:xfrm>
            <a:custGeom>
              <a:avLst/>
              <a:gdLst>
                <a:gd name="T0" fmla="*/ 5 w 12"/>
                <a:gd name="T1" fmla="*/ 73 h 65"/>
                <a:gd name="T2" fmla="*/ 5 w 12"/>
                <a:gd name="T3" fmla="*/ 73 h 65"/>
                <a:gd name="T4" fmla="*/ 5 w 12"/>
                <a:gd name="T5" fmla="*/ 60 h 65"/>
                <a:gd name="T6" fmla="*/ 7 w 12"/>
                <a:gd name="T7" fmla="*/ 46 h 65"/>
                <a:gd name="T8" fmla="*/ 10 w 12"/>
                <a:gd name="T9" fmla="*/ 21 h 65"/>
                <a:gd name="T10" fmla="*/ 12 w 12"/>
                <a:gd name="T11" fmla="*/ 2 h 65"/>
                <a:gd name="T12" fmla="*/ 7 w 12"/>
                <a:gd name="T13" fmla="*/ 0 h 65"/>
                <a:gd name="T14" fmla="*/ 4 w 12"/>
                <a:gd name="T15" fmla="*/ 20 h 65"/>
                <a:gd name="T16" fmla="*/ 4 w 12"/>
                <a:gd name="T17" fmla="*/ 46 h 65"/>
                <a:gd name="T18" fmla="*/ 2 w 12"/>
                <a:gd name="T19" fmla="*/ 58 h 65"/>
                <a:gd name="T20" fmla="*/ 0 w 12"/>
                <a:gd name="T21" fmla="*/ 73 h 65"/>
                <a:gd name="T22" fmla="*/ 0 w 12"/>
                <a:gd name="T23" fmla="*/ 73 h 65"/>
                <a:gd name="T24" fmla="*/ 5 w 12"/>
                <a:gd name="T25" fmla="*/ 73 h 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 h="65">
                  <a:moveTo>
                    <a:pt x="5" y="65"/>
                  </a:moveTo>
                  <a:lnTo>
                    <a:pt x="5" y="65"/>
                  </a:lnTo>
                  <a:lnTo>
                    <a:pt x="5" y="52"/>
                  </a:lnTo>
                  <a:lnTo>
                    <a:pt x="7" y="38"/>
                  </a:lnTo>
                  <a:lnTo>
                    <a:pt x="10" y="21"/>
                  </a:lnTo>
                  <a:lnTo>
                    <a:pt x="12" y="2"/>
                  </a:lnTo>
                  <a:lnTo>
                    <a:pt x="7" y="0"/>
                  </a:lnTo>
                  <a:lnTo>
                    <a:pt x="4" y="20"/>
                  </a:lnTo>
                  <a:lnTo>
                    <a:pt x="4" y="38"/>
                  </a:lnTo>
                  <a:lnTo>
                    <a:pt x="2" y="50"/>
                  </a:lnTo>
                  <a:lnTo>
                    <a:pt x="0" y="65"/>
                  </a:lnTo>
                  <a:lnTo>
                    <a:pt x="5" y="65"/>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96" name="Freeform 47"/>
            <p:cNvSpPr>
              <a:spLocks/>
            </p:cNvSpPr>
            <p:nvPr/>
          </p:nvSpPr>
          <p:spPr bwMode="auto">
            <a:xfrm>
              <a:off x="420" y="443"/>
              <a:ext cx="7" cy="19"/>
            </a:xfrm>
            <a:custGeom>
              <a:avLst/>
              <a:gdLst>
                <a:gd name="T0" fmla="*/ 7 w 7"/>
                <a:gd name="T1" fmla="*/ 10 h 20"/>
                <a:gd name="T2" fmla="*/ 7 w 7"/>
                <a:gd name="T3" fmla="*/ 10 h 20"/>
                <a:gd name="T4" fmla="*/ 7 w 7"/>
                <a:gd name="T5" fmla="*/ 10 h 20"/>
                <a:gd name="T6" fmla="*/ 5 w 7"/>
                <a:gd name="T7" fmla="*/ 0 h 20"/>
                <a:gd name="T8" fmla="*/ 0 w 7"/>
                <a:gd name="T9" fmla="*/ 0 h 20"/>
                <a:gd name="T10" fmla="*/ 2 w 7"/>
                <a:gd name="T11" fmla="*/ 10 h 20"/>
                <a:gd name="T12" fmla="*/ 5 w 7"/>
                <a:gd name="T13" fmla="*/ 12 h 20"/>
                <a:gd name="T14" fmla="*/ 5 w 7"/>
                <a:gd name="T15" fmla="*/ 12 h 20"/>
                <a:gd name="T16" fmla="*/ 7 w 7"/>
                <a:gd name="T17" fmla="*/ 10 h 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 h="20">
                  <a:moveTo>
                    <a:pt x="7" y="14"/>
                  </a:moveTo>
                  <a:lnTo>
                    <a:pt x="7" y="14"/>
                  </a:lnTo>
                  <a:lnTo>
                    <a:pt x="7" y="12"/>
                  </a:lnTo>
                  <a:lnTo>
                    <a:pt x="5" y="0"/>
                  </a:lnTo>
                  <a:lnTo>
                    <a:pt x="0" y="0"/>
                  </a:lnTo>
                  <a:lnTo>
                    <a:pt x="2" y="14"/>
                  </a:lnTo>
                  <a:lnTo>
                    <a:pt x="5" y="20"/>
                  </a:lnTo>
                  <a:lnTo>
                    <a:pt x="7" y="14"/>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97" name="Freeform 48"/>
            <p:cNvSpPr>
              <a:spLocks/>
            </p:cNvSpPr>
            <p:nvPr/>
          </p:nvSpPr>
          <p:spPr bwMode="auto">
            <a:xfrm>
              <a:off x="423" y="456"/>
              <a:ext cx="36" cy="8"/>
            </a:xfrm>
            <a:custGeom>
              <a:avLst/>
              <a:gdLst>
                <a:gd name="T0" fmla="*/ 43 w 35"/>
                <a:gd name="T1" fmla="*/ 0 h 7"/>
                <a:gd name="T2" fmla="*/ 43 w 35"/>
                <a:gd name="T3" fmla="*/ 0 h 7"/>
                <a:gd name="T4" fmla="*/ 9 w 35"/>
                <a:gd name="T5" fmla="*/ 0 h 7"/>
                <a:gd name="T6" fmla="*/ 2 w 35"/>
                <a:gd name="T7" fmla="*/ 0 h 7"/>
                <a:gd name="T8" fmla="*/ 0 w 35"/>
                <a:gd name="T9" fmla="*/ 17 h 7"/>
                <a:gd name="T10" fmla="*/ 9 w 35"/>
                <a:gd name="T11" fmla="*/ 19 h 7"/>
                <a:gd name="T12" fmla="*/ 43 w 35"/>
                <a:gd name="T13" fmla="*/ 19 h 7"/>
                <a:gd name="T14" fmla="*/ 43 w 35"/>
                <a:gd name="T15" fmla="*/ 19 h 7"/>
                <a:gd name="T16" fmla="*/ 43 w 35"/>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 h="7">
                  <a:moveTo>
                    <a:pt x="35" y="0"/>
                  </a:moveTo>
                  <a:lnTo>
                    <a:pt x="35" y="0"/>
                  </a:lnTo>
                  <a:lnTo>
                    <a:pt x="9" y="0"/>
                  </a:lnTo>
                  <a:lnTo>
                    <a:pt x="2" y="0"/>
                  </a:lnTo>
                  <a:lnTo>
                    <a:pt x="0" y="6"/>
                  </a:lnTo>
                  <a:lnTo>
                    <a:pt x="9" y="7"/>
                  </a:lnTo>
                  <a:lnTo>
                    <a:pt x="35" y="7"/>
                  </a:lnTo>
                  <a:lnTo>
                    <a:pt x="35"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98" name="Freeform 49"/>
            <p:cNvSpPr>
              <a:spLocks/>
            </p:cNvSpPr>
            <p:nvPr/>
          </p:nvSpPr>
          <p:spPr bwMode="auto">
            <a:xfrm>
              <a:off x="460" y="454"/>
              <a:ext cx="55" cy="9"/>
            </a:xfrm>
            <a:custGeom>
              <a:avLst/>
              <a:gdLst>
                <a:gd name="T0" fmla="*/ 48 w 56"/>
                <a:gd name="T1" fmla="*/ 0 h 10"/>
                <a:gd name="T2" fmla="*/ 48 w 56"/>
                <a:gd name="T3" fmla="*/ 0 h 10"/>
                <a:gd name="T4" fmla="*/ 34 w 56"/>
                <a:gd name="T5" fmla="*/ 1 h 10"/>
                <a:gd name="T6" fmla="*/ 28 w 56"/>
                <a:gd name="T7" fmla="*/ 1 h 10"/>
                <a:gd name="T8" fmla="*/ 18 w 56"/>
                <a:gd name="T9" fmla="*/ 3 h 10"/>
                <a:gd name="T10" fmla="*/ 0 w 56"/>
                <a:gd name="T11" fmla="*/ 3 h 10"/>
                <a:gd name="T12" fmla="*/ 0 w 56"/>
                <a:gd name="T13" fmla="*/ 5 h 10"/>
                <a:gd name="T14" fmla="*/ 18 w 56"/>
                <a:gd name="T15" fmla="*/ 5 h 10"/>
                <a:gd name="T16" fmla="*/ 28 w 56"/>
                <a:gd name="T17" fmla="*/ 5 h 10"/>
                <a:gd name="T18" fmla="*/ 36 w 56"/>
                <a:gd name="T19" fmla="*/ 5 h 10"/>
                <a:gd name="T20" fmla="*/ 48 w 56"/>
                <a:gd name="T21" fmla="*/ 5 h 10"/>
                <a:gd name="T22" fmla="*/ 48 w 56"/>
                <a:gd name="T23" fmla="*/ 5 h 10"/>
                <a:gd name="T24" fmla="*/ 48 w 56"/>
                <a:gd name="T25" fmla="*/ 0 h 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6" h="10">
                  <a:moveTo>
                    <a:pt x="56" y="0"/>
                  </a:moveTo>
                  <a:lnTo>
                    <a:pt x="56" y="0"/>
                  </a:lnTo>
                  <a:lnTo>
                    <a:pt x="42" y="1"/>
                  </a:lnTo>
                  <a:lnTo>
                    <a:pt x="31" y="1"/>
                  </a:lnTo>
                  <a:lnTo>
                    <a:pt x="18" y="3"/>
                  </a:lnTo>
                  <a:lnTo>
                    <a:pt x="0" y="3"/>
                  </a:lnTo>
                  <a:lnTo>
                    <a:pt x="0" y="10"/>
                  </a:lnTo>
                  <a:lnTo>
                    <a:pt x="18" y="10"/>
                  </a:lnTo>
                  <a:lnTo>
                    <a:pt x="31" y="9"/>
                  </a:lnTo>
                  <a:lnTo>
                    <a:pt x="44" y="7"/>
                  </a:lnTo>
                  <a:lnTo>
                    <a:pt x="56" y="5"/>
                  </a:lnTo>
                  <a:lnTo>
                    <a:pt x="56"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99" name="Freeform 50"/>
            <p:cNvSpPr>
              <a:spLocks/>
            </p:cNvSpPr>
            <p:nvPr/>
          </p:nvSpPr>
          <p:spPr bwMode="auto">
            <a:xfrm>
              <a:off x="515" y="441"/>
              <a:ext cx="42" cy="17"/>
            </a:xfrm>
            <a:custGeom>
              <a:avLst/>
              <a:gdLst>
                <a:gd name="T0" fmla="*/ 47 w 41"/>
                <a:gd name="T1" fmla="*/ 0 h 18"/>
                <a:gd name="T2" fmla="*/ 47 w 41"/>
                <a:gd name="T3" fmla="*/ 0 h 18"/>
                <a:gd name="T4" fmla="*/ 39 w 41"/>
                <a:gd name="T5" fmla="*/ 4 h 18"/>
                <a:gd name="T6" fmla="*/ 31 w 41"/>
                <a:gd name="T7" fmla="*/ 5 h 18"/>
                <a:gd name="T8" fmla="*/ 13 w 41"/>
                <a:gd name="T9" fmla="*/ 9 h 18"/>
                <a:gd name="T10" fmla="*/ 0 w 41"/>
                <a:gd name="T11" fmla="*/ 9 h 18"/>
                <a:gd name="T12" fmla="*/ 0 w 41"/>
                <a:gd name="T13" fmla="*/ 10 h 18"/>
                <a:gd name="T14" fmla="*/ 14 w 41"/>
                <a:gd name="T15" fmla="*/ 9 h 18"/>
                <a:gd name="T16" fmla="*/ 31 w 41"/>
                <a:gd name="T17" fmla="*/ 9 h 18"/>
                <a:gd name="T18" fmla="*/ 40 w 41"/>
                <a:gd name="T19" fmla="*/ 9 h 18"/>
                <a:gd name="T20" fmla="*/ 49 w 41"/>
                <a:gd name="T21" fmla="*/ 5 h 18"/>
                <a:gd name="T22" fmla="*/ 49 w 41"/>
                <a:gd name="T23" fmla="*/ 5 h 18"/>
                <a:gd name="T24" fmla="*/ 47 w 41"/>
                <a:gd name="T25" fmla="*/ 0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 h="18">
                  <a:moveTo>
                    <a:pt x="39" y="0"/>
                  </a:moveTo>
                  <a:lnTo>
                    <a:pt x="39" y="0"/>
                  </a:lnTo>
                  <a:lnTo>
                    <a:pt x="31" y="4"/>
                  </a:lnTo>
                  <a:lnTo>
                    <a:pt x="23" y="5"/>
                  </a:lnTo>
                  <a:lnTo>
                    <a:pt x="13" y="9"/>
                  </a:lnTo>
                  <a:lnTo>
                    <a:pt x="0" y="13"/>
                  </a:lnTo>
                  <a:lnTo>
                    <a:pt x="0" y="18"/>
                  </a:lnTo>
                  <a:lnTo>
                    <a:pt x="14" y="14"/>
                  </a:lnTo>
                  <a:lnTo>
                    <a:pt x="23" y="13"/>
                  </a:lnTo>
                  <a:lnTo>
                    <a:pt x="32" y="9"/>
                  </a:lnTo>
                  <a:lnTo>
                    <a:pt x="41" y="5"/>
                  </a:lnTo>
                  <a:lnTo>
                    <a:pt x="39"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100" name="Freeform 51"/>
            <p:cNvSpPr>
              <a:spLocks/>
            </p:cNvSpPr>
            <p:nvPr/>
          </p:nvSpPr>
          <p:spPr bwMode="auto">
            <a:xfrm>
              <a:off x="555" y="414"/>
              <a:ext cx="28" cy="30"/>
            </a:xfrm>
            <a:custGeom>
              <a:avLst/>
              <a:gdLst>
                <a:gd name="T0" fmla="*/ 28 w 28"/>
                <a:gd name="T1" fmla="*/ 0 h 30"/>
                <a:gd name="T2" fmla="*/ 28 w 28"/>
                <a:gd name="T3" fmla="*/ 0 h 30"/>
                <a:gd name="T4" fmla="*/ 16 w 28"/>
                <a:gd name="T5" fmla="*/ 9 h 30"/>
                <a:gd name="T6" fmla="*/ 0 w 28"/>
                <a:gd name="T7" fmla="*/ 25 h 30"/>
                <a:gd name="T8" fmla="*/ 2 w 28"/>
                <a:gd name="T9" fmla="*/ 30 h 30"/>
                <a:gd name="T10" fmla="*/ 20 w 28"/>
                <a:gd name="T11" fmla="*/ 12 h 30"/>
                <a:gd name="T12" fmla="*/ 23 w 28"/>
                <a:gd name="T13" fmla="*/ 0 h 30"/>
                <a:gd name="T14" fmla="*/ 23 w 28"/>
                <a:gd name="T15" fmla="*/ 0 h 30"/>
                <a:gd name="T16" fmla="*/ 28 w 28"/>
                <a:gd name="T17" fmla="*/ 0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 h="30">
                  <a:moveTo>
                    <a:pt x="28" y="0"/>
                  </a:moveTo>
                  <a:lnTo>
                    <a:pt x="28" y="0"/>
                  </a:lnTo>
                  <a:lnTo>
                    <a:pt x="16" y="9"/>
                  </a:lnTo>
                  <a:lnTo>
                    <a:pt x="0" y="25"/>
                  </a:lnTo>
                  <a:lnTo>
                    <a:pt x="2" y="30"/>
                  </a:lnTo>
                  <a:lnTo>
                    <a:pt x="20" y="12"/>
                  </a:lnTo>
                  <a:lnTo>
                    <a:pt x="23" y="0"/>
                  </a:lnTo>
                  <a:lnTo>
                    <a:pt x="28"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101" name="Freeform 52"/>
            <p:cNvSpPr>
              <a:spLocks/>
            </p:cNvSpPr>
            <p:nvPr/>
          </p:nvSpPr>
          <p:spPr bwMode="auto">
            <a:xfrm>
              <a:off x="577" y="414"/>
              <a:ext cx="5" cy="125"/>
            </a:xfrm>
            <a:custGeom>
              <a:avLst/>
              <a:gdLst>
                <a:gd name="T0" fmla="*/ 2 w 5"/>
                <a:gd name="T1" fmla="*/ 130 h 124"/>
                <a:gd name="T2" fmla="*/ 5 w 5"/>
                <a:gd name="T3" fmla="*/ 127 h 124"/>
                <a:gd name="T4" fmla="*/ 5 w 5"/>
                <a:gd name="T5" fmla="*/ 0 h 124"/>
                <a:gd name="T6" fmla="*/ 0 w 5"/>
                <a:gd name="T7" fmla="*/ 0 h 124"/>
                <a:gd name="T8" fmla="*/ 0 w 5"/>
                <a:gd name="T9" fmla="*/ 127 h 124"/>
                <a:gd name="T10" fmla="*/ 2 w 5"/>
                <a:gd name="T11" fmla="*/ 130 h 124"/>
                <a:gd name="T12" fmla="*/ 2 w 5"/>
                <a:gd name="T13" fmla="*/ 130 h 124"/>
                <a:gd name="T14" fmla="*/ 5 w 5"/>
                <a:gd name="T15" fmla="*/ 132 h 124"/>
                <a:gd name="T16" fmla="*/ 5 w 5"/>
                <a:gd name="T17" fmla="*/ 127 h 124"/>
                <a:gd name="T18" fmla="*/ 2 w 5"/>
                <a:gd name="T19" fmla="*/ 130 h 1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 h="124">
                  <a:moveTo>
                    <a:pt x="2" y="122"/>
                  </a:moveTo>
                  <a:lnTo>
                    <a:pt x="5" y="119"/>
                  </a:lnTo>
                  <a:lnTo>
                    <a:pt x="5" y="0"/>
                  </a:lnTo>
                  <a:lnTo>
                    <a:pt x="0" y="0"/>
                  </a:lnTo>
                  <a:lnTo>
                    <a:pt x="0" y="119"/>
                  </a:lnTo>
                  <a:lnTo>
                    <a:pt x="2" y="122"/>
                  </a:lnTo>
                  <a:lnTo>
                    <a:pt x="5" y="124"/>
                  </a:lnTo>
                  <a:lnTo>
                    <a:pt x="5" y="119"/>
                  </a:lnTo>
                  <a:lnTo>
                    <a:pt x="2" y="122"/>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102" name="Freeform 53"/>
            <p:cNvSpPr>
              <a:spLocks/>
            </p:cNvSpPr>
            <p:nvPr/>
          </p:nvSpPr>
          <p:spPr bwMode="auto">
            <a:xfrm>
              <a:off x="567" y="528"/>
              <a:ext cx="14" cy="9"/>
            </a:xfrm>
            <a:custGeom>
              <a:avLst/>
              <a:gdLst>
                <a:gd name="T0" fmla="*/ 3 w 13"/>
                <a:gd name="T1" fmla="*/ 0 h 10"/>
                <a:gd name="T2" fmla="*/ 0 w 13"/>
                <a:gd name="T3" fmla="*/ 5 h 10"/>
                <a:gd name="T4" fmla="*/ 20 w 13"/>
                <a:gd name="T5" fmla="*/ 5 h 10"/>
                <a:gd name="T6" fmla="*/ 22 w 13"/>
                <a:gd name="T7" fmla="*/ 5 h 10"/>
                <a:gd name="T8" fmla="*/ 3 w 13"/>
                <a:gd name="T9" fmla="*/ 0 h 10"/>
                <a:gd name="T10" fmla="*/ 3 w 13"/>
                <a:gd name="T11" fmla="*/ 0 h 1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 h="10">
                  <a:moveTo>
                    <a:pt x="3" y="0"/>
                  </a:moveTo>
                  <a:lnTo>
                    <a:pt x="0" y="5"/>
                  </a:lnTo>
                  <a:lnTo>
                    <a:pt x="12" y="10"/>
                  </a:lnTo>
                  <a:lnTo>
                    <a:pt x="13" y="7"/>
                  </a:lnTo>
                  <a:lnTo>
                    <a:pt x="3"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103" name="Freeform 54"/>
            <p:cNvSpPr>
              <a:spLocks/>
            </p:cNvSpPr>
            <p:nvPr/>
          </p:nvSpPr>
          <p:spPr bwMode="auto">
            <a:xfrm>
              <a:off x="550" y="518"/>
              <a:ext cx="21" cy="13"/>
            </a:xfrm>
            <a:custGeom>
              <a:avLst/>
              <a:gdLst>
                <a:gd name="T0" fmla="*/ 2 w 21"/>
                <a:gd name="T1" fmla="*/ 0 h 14"/>
                <a:gd name="T2" fmla="*/ 0 w 21"/>
                <a:gd name="T3" fmla="*/ 5 h 14"/>
                <a:gd name="T4" fmla="*/ 18 w 21"/>
                <a:gd name="T5" fmla="*/ 7 h 14"/>
                <a:gd name="T6" fmla="*/ 21 w 21"/>
                <a:gd name="T7" fmla="*/ 7 h 14"/>
                <a:gd name="T8" fmla="*/ 3 w 21"/>
                <a:gd name="T9" fmla="*/ 0 h 14"/>
                <a:gd name="T10" fmla="*/ 2 w 21"/>
                <a:gd name="T11" fmla="*/ 0 h 1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14">
                  <a:moveTo>
                    <a:pt x="2" y="0"/>
                  </a:moveTo>
                  <a:lnTo>
                    <a:pt x="0" y="5"/>
                  </a:lnTo>
                  <a:lnTo>
                    <a:pt x="18" y="14"/>
                  </a:lnTo>
                  <a:lnTo>
                    <a:pt x="21" y="9"/>
                  </a:lnTo>
                  <a:lnTo>
                    <a:pt x="3" y="0"/>
                  </a:lnTo>
                  <a:lnTo>
                    <a:pt x="2"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104" name="Freeform 55"/>
            <p:cNvSpPr>
              <a:spLocks/>
            </p:cNvSpPr>
            <p:nvPr/>
          </p:nvSpPr>
          <p:spPr bwMode="auto">
            <a:xfrm>
              <a:off x="518" y="507"/>
              <a:ext cx="33" cy="17"/>
            </a:xfrm>
            <a:custGeom>
              <a:avLst/>
              <a:gdLst>
                <a:gd name="T0" fmla="*/ 0 w 32"/>
                <a:gd name="T1" fmla="*/ 7 h 16"/>
                <a:gd name="T2" fmla="*/ 0 w 32"/>
                <a:gd name="T3" fmla="*/ 7 h 16"/>
                <a:gd name="T4" fmla="*/ 28 w 32"/>
                <a:gd name="T5" fmla="*/ 20 h 16"/>
                <a:gd name="T6" fmla="*/ 38 w 32"/>
                <a:gd name="T7" fmla="*/ 24 h 16"/>
                <a:gd name="T8" fmla="*/ 40 w 32"/>
                <a:gd name="T9" fmla="*/ 19 h 16"/>
                <a:gd name="T10" fmla="*/ 30 w 32"/>
                <a:gd name="T11" fmla="*/ 7 h 16"/>
                <a:gd name="T12" fmla="*/ 2 w 32"/>
                <a:gd name="T13" fmla="*/ 0 h 16"/>
                <a:gd name="T14" fmla="*/ 2 w 32"/>
                <a:gd name="T15" fmla="*/ 0 h 16"/>
                <a:gd name="T16" fmla="*/ 0 w 32"/>
                <a:gd name="T17" fmla="*/ 7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2" h="16">
                  <a:moveTo>
                    <a:pt x="0" y="7"/>
                  </a:moveTo>
                  <a:lnTo>
                    <a:pt x="0" y="7"/>
                  </a:lnTo>
                  <a:lnTo>
                    <a:pt x="20" y="12"/>
                  </a:lnTo>
                  <a:lnTo>
                    <a:pt x="30" y="16"/>
                  </a:lnTo>
                  <a:lnTo>
                    <a:pt x="32" y="11"/>
                  </a:lnTo>
                  <a:lnTo>
                    <a:pt x="22" y="7"/>
                  </a:lnTo>
                  <a:lnTo>
                    <a:pt x="2" y="0"/>
                  </a:lnTo>
                  <a:lnTo>
                    <a:pt x="0" y="7"/>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105" name="Freeform 56"/>
            <p:cNvSpPr>
              <a:spLocks/>
            </p:cNvSpPr>
            <p:nvPr/>
          </p:nvSpPr>
          <p:spPr bwMode="auto">
            <a:xfrm>
              <a:off x="465" y="497"/>
              <a:ext cx="55" cy="17"/>
            </a:xfrm>
            <a:custGeom>
              <a:avLst/>
              <a:gdLst>
                <a:gd name="T0" fmla="*/ 0 w 56"/>
                <a:gd name="T1" fmla="*/ 7 h 16"/>
                <a:gd name="T2" fmla="*/ 0 w 56"/>
                <a:gd name="T3" fmla="*/ 7 h 16"/>
                <a:gd name="T4" fmla="*/ 10 w 56"/>
                <a:gd name="T5" fmla="*/ 7 h 16"/>
                <a:gd name="T6" fmla="*/ 25 w 56"/>
                <a:gd name="T7" fmla="*/ 17 h 16"/>
                <a:gd name="T8" fmla="*/ 33 w 56"/>
                <a:gd name="T9" fmla="*/ 20 h 16"/>
                <a:gd name="T10" fmla="*/ 46 w 56"/>
                <a:gd name="T11" fmla="*/ 24 h 16"/>
                <a:gd name="T12" fmla="*/ 48 w 56"/>
                <a:gd name="T13" fmla="*/ 17 h 16"/>
                <a:gd name="T14" fmla="*/ 33 w 56"/>
                <a:gd name="T15" fmla="*/ 7 h 16"/>
                <a:gd name="T16" fmla="*/ 27 w 56"/>
                <a:gd name="T17" fmla="*/ 3 h 16"/>
                <a:gd name="T18" fmla="*/ 12 w 56"/>
                <a:gd name="T19" fmla="*/ 2 h 16"/>
                <a:gd name="T20" fmla="*/ 0 w 56"/>
                <a:gd name="T21" fmla="*/ 0 h 16"/>
                <a:gd name="T22" fmla="*/ 0 w 56"/>
                <a:gd name="T23" fmla="*/ 0 h 16"/>
                <a:gd name="T24" fmla="*/ 0 w 56"/>
                <a:gd name="T25" fmla="*/ 7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6" h="16">
                  <a:moveTo>
                    <a:pt x="0" y="7"/>
                  </a:moveTo>
                  <a:lnTo>
                    <a:pt x="0" y="7"/>
                  </a:lnTo>
                  <a:lnTo>
                    <a:pt x="10" y="7"/>
                  </a:lnTo>
                  <a:lnTo>
                    <a:pt x="25" y="9"/>
                  </a:lnTo>
                  <a:lnTo>
                    <a:pt x="41" y="12"/>
                  </a:lnTo>
                  <a:lnTo>
                    <a:pt x="54" y="16"/>
                  </a:lnTo>
                  <a:lnTo>
                    <a:pt x="56" y="9"/>
                  </a:lnTo>
                  <a:lnTo>
                    <a:pt x="41" y="7"/>
                  </a:lnTo>
                  <a:lnTo>
                    <a:pt x="27" y="3"/>
                  </a:lnTo>
                  <a:lnTo>
                    <a:pt x="12" y="2"/>
                  </a:lnTo>
                  <a:lnTo>
                    <a:pt x="0" y="0"/>
                  </a:lnTo>
                  <a:lnTo>
                    <a:pt x="0" y="7"/>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106" name="Freeform 57"/>
            <p:cNvSpPr>
              <a:spLocks/>
            </p:cNvSpPr>
            <p:nvPr/>
          </p:nvSpPr>
          <p:spPr bwMode="auto">
            <a:xfrm>
              <a:off x="434" y="495"/>
              <a:ext cx="31" cy="9"/>
            </a:xfrm>
            <a:custGeom>
              <a:avLst/>
              <a:gdLst>
                <a:gd name="T0" fmla="*/ 5 w 32"/>
                <a:gd name="T1" fmla="*/ 4 h 9"/>
                <a:gd name="T2" fmla="*/ 5 w 32"/>
                <a:gd name="T3" fmla="*/ 4 h 9"/>
                <a:gd name="T4" fmla="*/ 13 w 32"/>
                <a:gd name="T5" fmla="*/ 7 h 9"/>
                <a:gd name="T6" fmla="*/ 24 w 32"/>
                <a:gd name="T7" fmla="*/ 9 h 9"/>
                <a:gd name="T8" fmla="*/ 24 w 32"/>
                <a:gd name="T9" fmla="*/ 2 h 9"/>
                <a:gd name="T10" fmla="*/ 13 w 32"/>
                <a:gd name="T11" fmla="*/ 0 h 9"/>
                <a:gd name="T12" fmla="*/ 0 w 32"/>
                <a:gd name="T13" fmla="*/ 4 h 9"/>
                <a:gd name="T14" fmla="*/ 0 w 32"/>
                <a:gd name="T15" fmla="*/ 4 h 9"/>
                <a:gd name="T16" fmla="*/ 5 w 32"/>
                <a:gd name="T17" fmla="*/ 4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2" h="9">
                  <a:moveTo>
                    <a:pt x="5" y="4"/>
                  </a:moveTo>
                  <a:lnTo>
                    <a:pt x="5" y="4"/>
                  </a:lnTo>
                  <a:lnTo>
                    <a:pt x="13" y="7"/>
                  </a:lnTo>
                  <a:lnTo>
                    <a:pt x="32" y="9"/>
                  </a:lnTo>
                  <a:lnTo>
                    <a:pt x="32" y="2"/>
                  </a:lnTo>
                  <a:lnTo>
                    <a:pt x="13" y="0"/>
                  </a:lnTo>
                  <a:lnTo>
                    <a:pt x="0" y="4"/>
                  </a:lnTo>
                  <a:lnTo>
                    <a:pt x="5" y="4"/>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107" name="Freeform 58"/>
            <p:cNvSpPr>
              <a:spLocks/>
            </p:cNvSpPr>
            <p:nvPr/>
          </p:nvSpPr>
          <p:spPr bwMode="auto">
            <a:xfrm>
              <a:off x="420" y="495"/>
              <a:ext cx="19" cy="13"/>
            </a:xfrm>
            <a:custGeom>
              <a:avLst/>
              <a:gdLst>
                <a:gd name="T0" fmla="*/ 5 w 19"/>
                <a:gd name="T1" fmla="*/ 13 h 13"/>
                <a:gd name="T2" fmla="*/ 5 w 19"/>
                <a:gd name="T3" fmla="*/ 13 h 13"/>
                <a:gd name="T4" fmla="*/ 5 w 19"/>
                <a:gd name="T5" fmla="*/ 9 h 13"/>
                <a:gd name="T6" fmla="*/ 7 w 19"/>
                <a:gd name="T7" fmla="*/ 7 h 13"/>
                <a:gd name="T8" fmla="*/ 9 w 19"/>
                <a:gd name="T9" fmla="*/ 7 h 13"/>
                <a:gd name="T10" fmla="*/ 9 w 19"/>
                <a:gd name="T11" fmla="*/ 5 h 13"/>
                <a:gd name="T12" fmla="*/ 14 w 19"/>
                <a:gd name="T13" fmla="*/ 7 h 13"/>
                <a:gd name="T14" fmla="*/ 19 w 19"/>
                <a:gd name="T15" fmla="*/ 4 h 13"/>
                <a:gd name="T16" fmla="*/ 14 w 19"/>
                <a:gd name="T17" fmla="*/ 4 h 13"/>
                <a:gd name="T18" fmla="*/ 14 w 19"/>
                <a:gd name="T19" fmla="*/ 0 h 13"/>
                <a:gd name="T20" fmla="*/ 10 w 19"/>
                <a:gd name="T21" fmla="*/ 0 h 13"/>
                <a:gd name="T22" fmla="*/ 5 w 19"/>
                <a:gd name="T23" fmla="*/ 0 h 13"/>
                <a:gd name="T24" fmla="*/ 4 w 19"/>
                <a:gd name="T25" fmla="*/ 4 h 13"/>
                <a:gd name="T26" fmla="*/ 2 w 19"/>
                <a:gd name="T27" fmla="*/ 7 h 13"/>
                <a:gd name="T28" fmla="*/ 0 w 19"/>
                <a:gd name="T29" fmla="*/ 13 h 13"/>
                <a:gd name="T30" fmla="*/ 0 w 19"/>
                <a:gd name="T31" fmla="*/ 13 h 13"/>
                <a:gd name="T32" fmla="*/ 5 w 19"/>
                <a:gd name="T33" fmla="*/ 13 h 1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 h="13">
                  <a:moveTo>
                    <a:pt x="5" y="13"/>
                  </a:moveTo>
                  <a:lnTo>
                    <a:pt x="5" y="13"/>
                  </a:lnTo>
                  <a:lnTo>
                    <a:pt x="5" y="9"/>
                  </a:lnTo>
                  <a:lnTo>
                    <a:pt x="7" y="7"/>
                  </a:lnTo>
                  <a:lnTo>
                    <a:pt x="9" y="7"/>
                  </a:lnTo>
                  <a:lnTo>
                    <a:pt x="9" y="5"/>
                  </a:lnTo>
                  <a:lnTo>
                    <a:pt x="14" y="7"/>
                  </a:lnTo>
                  <a:lnTo>
                    <a:pt x="19" y="4"/>
                  </a:lnTo>
                  <a:lnTo>
                    <a:pt x="14" y="4"/>
                  </a:lnTo>
                  <a:lnTo>
                    <a:pt x="14" y="0"/>
                  </a:lnTo>
                  <a:lnTo>
                    <a:pt x="10" y="0"/>
                  </a:lnTo>
                  <a:lnTo>
                    <a:pt x="5" y="0"/>
                  </a:lnTo>
                  <a:lnTo>
                    <a:pt x="4" y="4"/>
                  </a:lnTo>
                  <a:lnTo>
                    <a:pt x="2" y="7"/>
                  </a:lnTo>
                  <a:lnTo>
                    <a:pt x="0" y="13"/>
                  </a:lnTo>
                  <a:lnTo>
                    <a:pt x="5" y="13"/>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108" name="Freeform 59"/>
            <p:cNvSpPr>
              <a:spLocks/>
            </p:cNvSpPr>
            <p:nvPr/>
          </p:nvSpPr>
          <p:spPr bwMode="auto">
            <a:xfrm>
              <a:off x="420" y="509"/>
              <a:ext cx="7" cy="36"/>
            </a:xfrm>
            <a:custGeom>
              <a:avLst/>
              <a:gdLst>
                <a:gd name="T0" fmla="*/ 7 w 7"/>
                <a:gd name="T1" fmla="*/ 36 h 36"/>
                <a:gd name="T2" fmla="*/ 7 w 7"/>
                <a:gd name="T3" fmla="*/ 36 h 36"/>
                <a:gd name="T4" fmla="*/ 5 w 7"/>
                <a:gd name="T5" fmla="*/ 16 h 36"/>
                <a:gd name="T6" fmla="*/ 5 w 7"/>
                <a:gd name="T7" fmla="*/ 0 h 36"/>
                <a:gd name="T8" fmla="*/ 0 w 7"/>
                <a:gd name="T9" fmla="*/ 0 h 36"/>
                <a:gd name="T10" fmla="*/ 2 w 7"/>
                <a:gd name="T11" fmla="*/ 16 h 36"/>
                <a:gd name="T12" fmla="*/ 2 w 7"/>
                <a:gd name="T13" fmla="*/ 36 h 36"/>
                <a:gd name="T14" fmla="*/ 2 w 7"/>
                <a:gd name="T15" fmla="*/ 36 h 36"/>
                <a:gd name="T16" fmla="*/ 7 w 7"/>
                <a:gd name="T17" fmla="*/ 36 h 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 h="36">
                  <a:moveTo>
                    <a:pt x="7" y="36"/>
                  </a:moveTo>
                  <a:lnTo>
                    <a:pt x="7" y="36"/>
                  </a:lnTo>
                  <a:lnTo>
                    <a:pt x="5" y="16"/>
                  </a:lnTo>
                  <a:lnTo>
                    <a:pt x="5" y="0"/>
                  </a:lnTo>
                  <a:lnTo>
                    <a:pt x="0" y="0"/>
                  </a:lnTo>
                  <a:lnTo>
                    <a:pt x="2" y="16"/>
                  </a:lnTo>
                  <a:lnTo>
                    <a:pt x="2" y="36"/>
                  </a:lnTo>
                  <a:lnTo>
                    <a:pt x="7" y="36"/>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109" name="Freeform 60"/>
            <p:cNvSpPr>
              <a:spLocks/>
            </p:cNvSpPr>
            <p:nvPr/>
          </p:nvSpPr>
          <p:spPr bwMode="auto">
            <a:xfrm>
              <a:off x="421" y="545"/>
              <a:ext cx="17" cy="111"/>
            </a:xfrm>
            <a:custGeom>
              <a:avLst/>
              <a:gdLst>
                <a:gd name="T0" fmla="*/ 10 w 18"/>
                <a:gd name="T1" fmla="*/ 102 h 112"/>
                <a:gd name="T2" fmla="*/ 10 w 18"/>
                <a:gd name="T3" fmla="*/ 102 h 112"/>
                <a:gd name="T4" fmla="*/ 9 w 18"/>
                <a:gd name="T5" fmla="*/ 76 h 112"/>
                <a:gd name="T6" fmla="*/ 9 w 18"/>
                <a:gd name="T7" fmla="*/ 56 h 112"/>
                <a:gd name="T8" fmla="*/ 8 w 18"/>
                <a:gd name="T9" fmla="*/ 27 h 112"/>
                <a:gd name="T10" fmla="*/ 5 w 18"/>
                <a:gd name="T11" fmla="*/ 0 h 112"/>
                <a:gd name="T12" fmla="*/ 0 w 18"/>
                <a:gd name="T13" fmla="*/ 0 h 112"/>
                <a:gd name="T14" fmla="*/ 2 w 18"/>
                <a:gd name="T15" fmla="*/ 29 h 112"/>
                <a:gd name="T16" fmla="*/ 5 w 18"/>
                <a:gd name="T17" fmla="*/ 56 h 112"/>
                <a:gd name="T18" fmla="*/ 8 w 18"/>
                <a:gd name="T19" fmla="*/ 76 h 112"/>
                <a:gd name="T20" fmla="*/ 9 w 18"/>
                <a:gd name="T21" fmla="*/ 104 h 112"/>
                <a:gd name="T22" fmla="*/ 9 w 18"/>
                <a:gd name="T23" fmla="*/ 104 h 112"/>
                <a:gd name="T24" fmla="*/ 10 w 18"/>
                <a:gd name="T25" fmla="*/ 102 h 1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 h="112">
                  <a:moveTo>
                    <a:pt x="18" y="110"/>
                  </a:moveTo>
                  <a:lnTo>
                    <a:pt x="18" y="110"/>
                  </a:lnTo>
                  <a:lnTo>
                    <a:pt x="13" y="84"/>
                  </a:lnTo>
                  <a:lnTo>
                    <a:pt x="10" y="56"/>
                  </a:lnTo>
                  <a:lnTo>
                    <a:pt x="8" y="27"/>
                  </a:lnTo>
                  <a:lnTo>
                    <a:pt x="5" y="0"/>
                  </a:lnTo>
                  <a:lnTo>
                    <a:pt x="0" y="0"/>
                  </a:lnTo>
                  <a:lnTo>
                    <a:pt x="2" y="29"/>
                  </a:lnTo>
                  <a:lnTo>
                    <a:pt x="5" y="56"/>
                  </a:lnTo>
                  <a:lnTo>
                    <a:pt x="8" y="84"/>
                  </a:lnTo>
                  <a:lnTo>
                    <a:pt x="12" y="112"/>
                  </a:lnTo>
                  <a:lnTo>
                    <a:pt x="18" y="11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110" name="Freeform 61"/>
            <p:cNvSpPr>
              <a:spLocks/>
            </p:cNvSpPr>
            <p:nvPr/>
          </p:nvSpPr>
          <p:spPr bwMode="auto">
            <a:xfrm>
              <a:off x="434" y="654"/>
              <a:ext cx="17" cy="32"/>
            </a:xfrm>
            <a:custGeom>
              <a:avLst/>
              <a:gdLst>
                <a:gd name="T0" fmla="*/ 24 w 16"/>
                <a:gd name="T1" fmla="*/ 29 h 32"/>
                <a:gd name="T2" fmla="*/ 24 w 16"/>
                <a:gd name="T3" fmla="*/ 29 h 32"/>
                <a:gd name="T4" fmla="*/ 19 w 16"/>
                <a:gd name="T5" fmla="*/ 18 h 32"/>
                <a:gd name="T6" fmla="*/ 6 w 16"/>
                <a:gd name="T7" fmla="*/ 0 h 32"/>
                <a:gd name="T8" fmla="*/ 0 w 16"/>
                <a:gd name="T9" fmla="*/ 2 h 32"/>
                <a:gd name="T10" fmla="*/ 16 w 16"/>
                <a:gd name="T11" fmla="*/ 18 h 32"/>
                <a:gd name="T12" fmla="*/ 21 w 16"/>
                <a:gd name="T13" fmla="*/ 32 h 32"/>
                <a:gd name="T14" fmla="*/ 21 w 16"/>
                <a:gd name="T15" fmla="*/ 32 h 32"/>
                <a:gd name="T16" fmla="*/ 24 w 16"/>
                <a:gd name="T17" fmla="*/ 29 h 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 h="32">
                  <a:moveTo>
                    <a:pt x="16" y="29"/>
                  </a:moveTo>
                  <a:lnTo>
                    <a:pt x="16" y="29"/>
                  </a:lnTo>
                  <a:lnTo>
                    <a:pt x="11" y="18"/>
                  </a:lnTo>
                  <a:lnTo>
                    <a:pt x="6" y="0"/>
                  </a:lnTo>
                  <a:lnTo>
                    <a:pt x="0" y="2"/>
                  </a:lnTo>
                  <a:lnTo>
                    <a:pt x="8" y="18"/>
                  </a:lnTo>
                  <a:lnTo>
                    <a:pt x="13" y="32"/>
                  </a:lnTo>
                  <a:lnTo>
                    <a:pt x="16" y="29"/>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111" name="Freeform 62"/>
            <p:cNvSpPr>
              <a:spLocks/>
            </p:cNvSpPr>
            <p:nvPr/>
          </p:nvSpPr>
          <p:spPr bwMode="auto">
            <a:xfrm>
              <a:off x="446" y="684"/>
              <a:ext cx="23" cy="23"/>
            </a:xfrm>
            <a:custGeom>
              <a:avLst/>
              <a:gdLst>
                <a:gd name="T0" fmla="*/ 16 w 23"/>
                <a:gd name="T1" fmla="*/ 23 h 23"/>
                <a:gd name="T2" fmla="*/ 19 w 23"/>
                <a:gd name="T3" fmla="*/ 19 h 23"/>
                <a:gd name="T4" fmla="*/ 3 w 23"/>
                <a:gd name="T5" fmla="*/ 0 h 23"/>
                <a:gd name="T6" fmla="*/ 0 w 23"/>
                <a:gd name="T7" fmla="*/ 3 h 23"/>
                <a:gd name="T8" fmla="*/ 14 w 23"/>
                <a:gd name="T9" fmla="*/ 23 h 23"/>
                <a:gd name="T10" fmla="*/ 16 w 23"/>
                <a:gd name="T11" fmla="*/ 23 h 23"/>
                <a:gd name="T12" fmla="*/ 16 w 23"/>
                <a:gd name="T13" fmla="*/ 23 h 23"/>
                <a:gd name="T14" fmla="*/ 23 w 23"/>
                <a:gd name="T15" fmla="*/ 23 h 23"/>
                <a:gd name="T16" fmla="*/ 19 w 23"/>
                <a:gd name="T17" fmla="*/ 19 h 23"/>
                <a:gd name="T18" fmla="*/ 16 w 23"/>
                <a:gd name="T19" fmla="*/ 23 h 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 h="23">
                  <a:moveTo>
                    <a:pt x="16" y="23"/>
                  </a:moveTo>
                  <a:lnTo>
                    <a:pt x="19" y="19"/>
                  </a:lnTo>
                  <a:lnTo>
                    <a:pt x="3" y="0"/>
                  </a:lnTo>
                  <a:lnTo>
                    <a:pt x="0" y="3"/>
                  </a:lnTo>
                  <a:lnTo>
                    <a:pt x="14" y="23"/>
                  </a:lnTo>
                  <a:lnTo>
                    <a:pt x="16" y="23"/>
                  </a:lnTo>
                  <a:lnTo>
                    <a:pt x="23" y="23"/>
                  </a:lnTo>
                  <a:lnTo>
                    <a:pt x="19" y="19"/>
                  </a:lnTo>
                  <a:lnTo>
                    <a:pt x="16" y="23"/>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112" name="Freeform 63"/>
            <p:cNvSpPr>
              <a:spLocks/>
            </p:cNvSpPr>
            <p:nvPr/>
          </p:nvSpPr>
          <p:spPr bwMode="auto">
            <a:xfrm>
              <a:off x="338" y="701"/>
              <a:ext cx="123" cy="8"/>
            </a:xfrm>
            <a:custGeom>
              <a:avLst/>
              <a:gdLst>
                <a:gd name="T0" fmla="*/ 0 w 123"/>
                <a:gd name="T1" fmla="*/ 1 h 7"/>
                <a:gd name="T2" fmla="*/ 2 w 123"/>
                <a:gd name="T3" fmla="*/ 19 h 7"/>
                <a:gd name="T4" fmla="*/ 123 w 123"/>
                <a:gd name="T5" fmla="*/ 15 h 7"/>
                <a:gd name="T6" fmla="*/ 123 w 123"/>
                <a:gd name="T7" fmla="*/ 0 h 7"/>
                <a:gd name="T8" fmla="*/ 2 w 123"/>
                <a:gd name="T9" fmla="*/ 1 h 7"/>
                <a:gd name="T10" fmla="*/ 0 w 123"/>
                <a:gd name="T11" fmla="*/ 1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 h="7">
                  <a:moveTo>
                    <a:pt x="0" y="1"/>
                  </a:moveTo>
                  <a:lnTo>
                    <a:pt x="2" y="7"/>
                  </a:lnTo>
                  <a:lnTo>
                    <a:pt x="123" y="5"/>
                  </a:lnTo>
                  <a:lnTo>
                    <a:pt x="123" y="0"/>
                  </a:lnTo>
                  <a:lnTo>
                    <a:pt x="2" y="1"/>
                  </a:lnTo>
                  <a:lnTo>
                    <a:pt x="0" y="1"/>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113" name="Freeform 64"/>
            <p:cNvSpPr>
              <a:spLocks/>
            </p:cNvSpPr>
            <p:nvPr/>
          </p:nvSpPr>
          <p:spPr bwMode="auto">
            <a:xfrm>
              <a:off x="338" y="694"/>
              <a:ext cx="14" cy="15"/>
            </a:xfrm>
            <a:custGeom>
              <a:avLst/>
              <a:gdLst>
                <a:gd name="T0" fmla="*/ 16 w 13"/>
                <a:gd name="T1" fmla="*/ 0 h 16"/>
                <a:gd name="T2" fmla="*/ 16 w 13"/>
                <a:gd name="T3" fmla="*/ 0 h 16"/>
                <a:gd name="T4" fmla="*/ 2 w 13"/>
                <a:gd name="T5" fmla="*/ 8 h 16"/>
                <a:gd name="T6" fmla="*/ 0 w 13"/>
                <a:gd name="T7" fmla="*/ 8 h 16"/>
                <a:gd name="T8" fmla="*/ 2 w 13"/>
                <a:gd name="T9" fmla="*/ 8 h 16"/>
                <a:gd name="T10" fmla="*/ 5 w 13"/>
                <a:gd name="T11" fmla="*/ 8 h 16"/>
                <a:gd name="T12" fmla="*/ 22 w 13"/>
                <a:gd name="T13" fmla="*/ 5 h 16"/>
                <a:gd name="T14" fmla="*/ 22 w 13"/>
                <a:gd name="T15" fmla="*/ 5 h 16"/>
                <a:gd name="T16" fmla="*/ 16 w 13"/>
                <a:gd name="T17" fmla="*/ 0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 h="16">
                  <a:moveTo>
                    <a:pt x="8" y="0"/>
                  </a:moveTo>
                  <a:lnTo>
                    <a:pt x="8" y="0"/>
                  </a:lnTo>
                  <a:lnTo>
                    <a:pt x="2" y="9"/>
                  </a:lnTo>
                  <a:lnTo>
                    <a:pt x="0" y="10"/>
                  </a:lnTo>
                  <a:lnTo>
                    <a:pt x="2" y="16"/>
                  </a:lnTo>
                  <a:lnTo>
                    <a:pt x="5" y="12"/>
                  </a:lnTo>
                  <a:lnTo>
                    <a:pt x="13" y="5"/>
                  </a:lnTo>
                  <a:lnTo>
                    <a:pt x="8"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114" name="Freeform 65"/>
            <p:cNvSpPr>
              <a:spLocks/>
            </p:cNvSpPr>
            <p:nvPr/>
          </p:nvSpPr>
          <p:spPr bwMode="auto">
            <a:xfrm>
              <a:off x="347" y="656"/>
              <a:ext cx="23" cy="42"/>
            </a:xfrm>
            <a:custGeom>
              <a:avLst/>
              <a:gdLst>
                <a:gd name="T0" fmla="*/ 17 w 23"/>
                <a:gd name="T1" fmla="*/ 0 h 41"/>
                <a:gd name="T2" fmla="*/ 17 w 23"/>
                <a:gd name="T3" fmla="*/ 0 h 41"/>
                <a:gd name="T4" fmla="*/ 9 w 23"/>
                <a:gd name="T5" fmla="*/ 31 h 41"/>
                <a:gd name="T6" fmla="*/ 0 w 23"/>
                <a:gd name="T7" fmla="*/ 44 h 41"/>
                <a:gd name="T8" fmla="*/ 5 w 23"/>
                <a:gd name="T9" fmla="*/ 49 h 41"/>
                <a:gd name="T10" fmla="*/ 13 w 23"/>
                <a:gd name="T11" fmla="*/ 33 h 41"/>
                <a:gd name="T12" fmla="*/ 23 w 23"/>
                <a:gd name="T13" fmla="*/ 1 h 41"/>
                <a:gd name="T14" fmla="*/ 23 w 23"/>
                <a:gd name="T15" fmla="*/ 1 h 41"/>
                <a:gd name="T16" fmla="*/ 17 w 23"/>
                <a:gd name="T17" fmla="*/ 0 h 4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1">
                  <a:moveTo>
                    <a:pt x="17" y="0"/>
                  </a:moveTo>
                  <a:lnTo>
                    <a:pt x="17" y="0"/>
                  </a:lnTo>
                  <a:lnTo>
                    <a:pt x="9" y="23"/>
                  </a:lnTo>
                  <a:lnTo>
                    <a:pt x="0" y="36"/>
                  </a:lnTo>
                  <a:lnTo>
                    <a:pt x="5" y="41"/>
                  </a:lnTo>
                  <a:lnTo>
                    <a:pt x="13" y="25"/>
                  </a:lnTo>
                  <a:lnTo>
                    <a:pt x="23" y="1"/>
                  </a:lnTo>
                  <a:lnTo>
                    <a:pt x="17"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115" name="Freeform 66"/>
            <p:cNvSpPr>
              <a:spLocks/>
            </p:cNvSpPr>
            <p:nvPr/>
          </p:nvSpPr>
          <p:spPr bwMode="auto">
            <a:xfrm>
              <a:off x="364" y="618"/>
              <a:ext cx="16" cy="40"/>
            </a:xfrm>
            <a:custGeom>
              <a:avLst/>
              <a:gdLst>
                <a:gd name="T0" fmla="*/ 11 w 16"/>
                <a:gd name="T1" fmla="*/ 0 h 39"/>
                <a:gd name="T2" fmla="*/ 11 w 16"/>
                <a:gd name="T3" fmla="*/ 0 h 39"/>
                <a:gd name="T4" fmla="*/ 8 w 16"/>
                <a:gd name="T5" fmla="*/ 14 h 39"/>
                <a:gd name="T6" fmla="*/ 6 w 16"/>
                <a:gd name="T7" fmla="*/ 29 h 39"/>
                <a:gd name="T8" fmla="*/ 5 w 16"/>
                <a:gd name="T9" fmla="*/ 35 h 39"/>
                <a:gd name="T10" fmla="*/ 0 w 16"/>
                <a:gd name="T11" fmla="*/ 46 h 39"/>
                <a:gd name="T12" fmla="*/ 6 w 16"/>
                <a:gd name="T13" fmla="*/ 47 h 39"/>
                <a:gd name="T14" fmla="*/ 10 w 16"/>
                <a:gd name="T15" fmla="*/ 37 h 39"/>
                <a:gd name="T16" fmla="*/ 11 w 16"/>
                <a:gd name="T17" fmla="*/ 31 h 39"/>
                <a:gd name="T18" fmla="*/ 13 w 16"/>
                <a:gd name="T19" fmla="*/ 14 h 39"/>
                <a:gd name="T20" fmla="*/ 16 w 16"/>
                <a:gd name="T21" fmla="*/ 0 h 39"/>
                <a:gd name="T22" fmla="*/ 16 w 16"/>
                <a:gd name="T23" fmla="*/ 0 h 39"/>
                <a:gd name="T24" fmla="*/ 11 w 16"/>
                <a:gd name="T25" fmla="*/ 0 h 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 h="39">
                  <a:moveTo>
                    <a:pt x="11" y="0"/>
                  </a:moveTo>
                  <a:lnTo>
                    <a:pt x="11" y="0"/>
                  </a:lnTo>
                  <a:lnTo>
                    <a:pt x="8" y="14"/>
                  </a:lnTo>
                  <a:lnTo>
                    <a:pt x="6" y="21"/>
                  </a:lnTo>
                  <a:lnTo>
                    <a:pt x="5" y="27"/>
                  </a:lnTo>
                  <a:lnTo>
                    <a:pt x="0" y="38"/>
                  </a:lnTo>
                  <a:lnTo>
                    <a:pt x="6" y="39"/>
                  </a:lnTo>
                  <a:lnTo>
                    <a:pt x="10" y="29"/>
                  </a:lnTo>
                  <a:lnTo>
                    <a:pt x="11" y="23"/>
                  </a:lnTo>
                  <a:lnTo>
                    <a:pt x="13" y="14"/>
                  </a:lnTo>
                  <a:lnTo>
                    <a:pt x="16" y="0"/>
                  </a:lnTo>
                  <a:lnTo>
                    <a:pt x="11"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116" name="Freeform 67"/>
            <p:cNvSpPr>
              <a:spLocks/>
            </p:cNvSpPr>
            <p:nvPr/>
          </p:nvSpPr>
          <p:spPr bwMode="auto">
            <a:xfrm>
              <a:off x="375" y="562"/>
              <a:ext cx="14" cy="57"/>
            </a:xfrm>
            <a:custGeom>
              <a:avLst/>
              <a:gdLst>
                <a:gd name="T0" fmla="*/ 16 w 13"/>
                <a:gd name="T1" fmla="*/ 0 h 58"/>
                <a:gd name="T2" fmla="*/ 16 w 13"/>
                <a:gd name="T3" fmla="*/ 0 h 58"/>
                <a:gd name="T4" fmla="*/ 5 w 13"/>
                <a:gd name="T5" fmla="*/ 14 h 58"/>
                <a:gd name="T6" fmla="*/ 3 w 13"/>
                <a:gd name="T7" fmla="*/ 27 h 58"/>
                <a:gd name="T8" fmla="*/ 3 w 13"/>
                <a:gd name="T9" fmla="*/ 32 h 58"/>
                <a:gd name="T10" fmla="*/ 0 w 13"/>
                <a:gd name="T11" fmla="*/ 50 h 58"/>
                <a:gd name="T12" fmla="*/ 5 w 13"/>
                <a:gd name="T13" fmla="*/ 50 h 58"/>
                <a:gd name="T14" fmla="*/ 16 w 13"/>
                <a:gd name="T15" fmla="*/ 33 h 58"/>
                <a:gd name="T16" fmla="*/ 18 w 13"/>
                <a:gd name="T17" fmla="*/ 27 h 58"/>
                <a:gd name="T18" fmla="*/ 20 w 13"/>
                <a:gd name="T19" fmla="*/ 14 h 58"/>
                <a:gd name="T20" fmla="*/ 22 w 13"/>
                <a:gd name="T21" fmla="*/ 0 h 58"/>
                <a:gd name="T22" fmla="*/ 22 w 13"/>
                <a:gd name="T23" fmla="*/ 0 h 58"/>
                <a:gd name="T24" fmla="*/ 16 w 13"/>
                <a:gd name="T25" fmla="*/ 0 h 5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 h="58">
                  <a:moveTo>
                    <a:pt x="8" y="0"/>
                  </a:moveTo>
                  <a:lnTo>
                    <a:pt x="8" y="0"/>
                  </a:lnTo>
                  <a:lnTo>
                    <a:pt x="5" y="14"/>
                  </a:lnTo>
                  <a:lnTo>
                    <a:pt x="3" y="27"/>
                  </a:lnTo>
                  <a:lnTo>
                    <a:pt x="3" y="40"/>
                  </a:lnTo>
                  <a:lnTo>
                    <a:pt x="0" y="58"/>
                  </a:lnTo>
                  <a:lnTo>
                    <a:pt x="5" y="58"/>
                  </a:lnTo>
                  <a:lnTo>
                    <a:pt x="8" y="41"/>
                  </a:lnTo>
                  <a:lnTo>
                    <a:pt x="10" y="27"/>
                  </a:lnTo>
                  <a:lnTo>
                    <a:pt x="12" y="14"/>
                  </a:lnTo>
                  <a:lnTo>
                    <a:pt x="13" y="0"/>
                  </a:lnTo>
                  <a:lnTo>
                    <a:pt x="8"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117" name="Freeform 68"/>
            <p:cNvSpPr>
              <a:spLocks/>
            </p:cNvSpPr>
            <p:nvPr/>
          </p:nvSpPr>
          <p:spPr bwMode="auto">
            <a:xfrm>
              <a:off x="383" y="512"/>
              <a:ext cx="7" cy="49"/>
            </a:xfrm>
            <a:custGeom>
              <a:avLst/>
              <a:gdLst>
                <a:gd name="T0" fmla="*/ 0 w 7"/>
                <a:gd name="T1" fmla="*/ 2 h 49"/>
                <a:gd name="T2" fmla="*/ 0 w 7"/>
                <a:gd name="T3" fmla="*/ 2 h 49"/>
                <a:gd name="T4" fmla="*/ 2 w 7"/>
                <a:gd name="T5" fmla="*/ 9 h 49"/>
                <a:gd name="T6" fmla="*/ 2 w 7"/>
                <a:gd name="T7" fmla="*/ 20 h 49"/>
                <a:gd name="T8" fmla="*/ 2 w 7"/>
                <a:gd name="T9" fmla="*/ 33 h 49"/>
                <a:gd name="T10" fmla="*/ 0 w 7"/>
                <a:gd name="T11" fmla="*/ 49 h 49"/>
                <a:gd name="T12" fmla="*/ 5 w 7"/>
                <a:gd name="T13" fmla="*/ 49 h 49"/>
                <a:gd name="T14" fmla="*/ 7 w 7"/>
                <a:gd name="T15" fmla="*/ 33 h 49"/>
                <a:gd name="T16" fmla="*/ 7 w 7"/>
                <a:gd name="T17" fmla="*/ 20 h 49"/>
                <a:gd name="T18" fmla="*/ 7 w 7"/>
                <a:gd name="T19" fmla="*/ 7 h 49"/>
                <a:gd name="T20" fmla="*/ 5 w 7"/>
                <a:gd name="T21" fmla="*/ 0 h 49"/>
                <a:gd name="T22" fmla="*/ 5 w 7"/>
                <a:gd name="T23" fmla="*/ 0 h 49"/>
                <a:gd name="T24" fmla="*/ 0 w 7"/>
                <a:gd name="T25" fmla="*/ 2 h 4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 h="49">
                  <a:moveTo>
                    <a:pt x="0" y="2"/>
                  </a:moveTo>
                  <a:lnTo>
                    <a:pt x="0" y="2"/>
                  </a:lnTo>
                  <a:lnTo>
                    <a:pt x="2" y="9"/>
                  </a:lnTo>
                  <a:lnTo>
                    <a:pt x="2" y="20"/>
                  </a:lnTo>
                  <a:lnTo>
                    <a:pt x="2" y="33"/>
                  </a:lnTo>
                  <a:lnTo>
                    <a:pt x="0" y="49"/>
                  </a:lnTo>
                  <a:lnTo>
                    <a:pt x="5" y="49"/>
                  </a:lnTo>
                  <a:lnTo>
                    <a:pt x="7" y="33"/>
                  </a:lnTo>
                  <a:lnTo>
                    <a:pt x="7" y="20"/>
                  </a:lnTo>
                  <a:lnTo>
                    <a:pt x="7" y="7"/>
                  </a:lnTo>
                  <a:lnTo>
                    <a:pt x="5" y="0"/>
                  </a:lnTo>
                  <a:lnTo>
                    <a:pt x="0" y="2"/>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118" name="Freeform 69"/>
            <p:cNvSpPr>
              <a:spLocks/>
            </p:cNvSpPr>
            <p:nvPr/>
          </p:nvSpPr>
          <p:spPr bwMode="auto">
            <a:xfrm>
              <a:off x="382" y="497"/>
              <a:ext cx="7" cy="17"/>
            </a:xfrm>
            <a:custGeom>
              <a:avLst/>
              <a:gdLst>
                <a:gd name="T0" fmla="*/ 0 w 6"/>
                <a:gd name="T1" fmla="*/ 7 h 16"/>
                <a:gd name="T2" fmla="*/ 0 w 6"/>
                <a:gd name="T3" fmla="*/ 7 h 16"/>
                <a:gd name="T4" fmla="*/ 13 w 6"/>
                <a:gd name="T5" fmla="*/ 7 h 16"/>
                <a:gd name="T6" fmla="*/ 1 w 6"/>
                <a:gd name="T7" fmla="*/ 5 h 16"/>
                <a:gd name="T8" fmla="*/ 1 w 6"/>
                <a:gd name="T9" fmla="*/ 17 h 16"/>
                <a:gd name="T10" fmla="*/ 1 w 6"/>
                <a:gd name="T11" fmla="*/ 24 h 16"/>
                <a:gd name="T12" fmla="*/ 21 w 6"/>
                <a:gd name="T13" fmla="*/ 22 h 16"/>
                <a:gd name="T14" fmla="*/ 21 w 6"/>
                <a:gd name="T15" fmla="*/ 17 h 16"/>
                <a:gd name="T16" fmla="*/ 21 w 6"/>
                <a:gd name="T17" fmla="*/ 7 h 16"/>
                <a:gd name="T18" fmla="*/ 21 w 6"/>
                <a:gd name="T19" fmla="*/ 2 h 16"/>
                <a:gd name="T20" fmla="*/ 0 w 6"/>
                <a:gd name="T21" fmla="*/ 0 h 16"/>
                <a:gd name="T22" fmla="*/ 0 w 6"/>
                <a:gd name="T23" fmla="*/ 0 h 16"/>
                <a:gd name="T24" fmla="*/ 0 w 6"/>
                <a:gd name="T25" fmla="*/ 7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 h="16">
                  <a:moveTo>
                    <a:pt x="0" y="7"/>
                  </a:moveTo>
                  <a:lnTo>
                    <a:pt x="0" y="7"/>
                  </a:lnTo>
                  <a:lnTo>
                    <a:pt x="3" y="7"/>
                  </a:lnTo>
                  <a:lnTo>
                    <a:pt x="1" y="5"/>
                  </a:lnTo>
                  <a:lnTo>
                    <a:pt x="1" y="9"/>
                  </a:lnTo>
                  <a:lnTo>
                    <a:pt x="1" y="16"/>
                  </a:lnTo>
                  <a:lnTo>
                    <a:pt x="6" y="14"/>
                  </a:lnTo>
                  <a:lnTo>
                    <a:pt x="6" y="9"/>
                  </a:lnTo>
                  <a:lnTo>
                    <a:pt x="6" y="7"/>
                  </a:lnTo>
                  <a:lnTo>
                    <a:pt x="6" y="2"/>
                  </a:lnTo>
                  <a:lnTo>
                    <a:pt x="0" y="0"/>
                  </a:lnTo>
                  <a:lnTo>
                    <a:pt x="0" y="7"/>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119" name="Freeform 70"/>
            <p:cNvSpPr>
              <a:spLocks/>
            </p:cNvSpPr>
            <p:nvPr/>
          </p:nvSpPr>
          <p:spPr bwMode="auto">
            <a:xfrm>
              <a:off x="352" y="495"/>
              <a:ext cx="29" cy="9"/>
            </a:xfrm>
            <a:custGeom>
              <a:avLst/>
              <a:gdLst>
                <a:gd name="T0" fmla="*/ 0 w 30"/>
                <a:gd name="T1" fmla="*/ 7 h 9"/>
                <a:gd name="T2" fmla="*/ 0 w 30"/>
                <a:gd name="T3" fmla="*/ 7 h 9"/>
                <a:gd name="T4" fmla="*/ 15 w 30"/>
                <a:gd name="T5" fmla="*/ 7 h 9"/>
                <a:gd name="T6" fmla="*/ 15 w 30"/>
                <a:gd name="T7" fmla="*/ 7 h 9"/>
                <a:gd name="T8" fmla="*/ 18 w 30"/>
                <a:gd name="T9" fmla="*/ 9 h 9"/>
                <a:gd name="T10" fmla="*/ 22 w 30"/>
                <a:gd name="T11" fmla="*/ 9 h 9"/>
                <a:gd name="T12" fmla="*/ 22 w 30"/>
                <a:gd name="T13" fmla="*/ 2 h 9"/>
                <a:gd name="T14" fmla="*/ 18 w 30"/>
                <a:gd name="T15" fmla="*/ 2 h 9"/>
                <a:gd name="T16" fmla="*/ 15 w 30"/>
                <a:gd name="T17" fmla="*/ 2 h 9"/>
                <a:gd name="T18" fmla="*/ 15 w 30"/>
                <a:gd name="T19" fmla="*/ 0 h 9"/>
                <a:gd name="T20" fmla="*/ 0 w 30"/>
                <a:gd name="T21" fmla="*/ 0 h 9"/>
                <a:gd name="T22" fmla="*/ 0 w 30"/>
                <a:gd name="T23" fmla="*/ 0 h 9"/>
                <a:gd name="T24" fmla="*/ 0 w 30"/>
                <a:gd name="T25" fmla="*/ 7 h 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 h="9">
                  <a:moveTo>
                    <a:pt x="0" y="7"/>
                  </a:moveTo>
                  <a:lnTo>
                    <a:pt x="0" y="7"/>
                  </a:lnTo>
                  <a:lnTo>
                    <a:pt x="18" y="7"/>
                  </a:lnTo>
                  <a:lnTo>
                    <a:pt x="23" y="7"/>
                  </a:lnTo>
                  <a:lnTo>
                    <a:pt x="26" y="9"/>
                  </a:lnTo>
                  <a:lnTo>
                    <a:pt x="30" y="9"/>
                  </a:lnTo>
                  <a:lnTo>
                    <a:pt x="30" y="2"/>
                  </a:lnTo>
                  <a:lnTo>
                    <a:pt x="26" y="2"/>
                  </a:lnTo>
                  <a:lnTo>
                    <a:pt x="23" y="2"/>
                  </a:lnTo>
                  <a:lnTo>
                    <a:pt x="18" y="0"/>
                  </a:lnTo>
                  <a:lnTo>
                    <a:pt x="0" y="0"/>
                  </a:lnTo>
                  <a:lnTo>
                    <a:pt x="0" y="7"/>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120" name="Freeform 71"/>
            <p:cNvSpPr>
              <a:spLocks/>
            </p:cNvSpPr>
            <p:nvPr/>
          </p:nvSpPr>
          <p:spPr bwMode="auto">
            <a:xfrm>
              <a:off x="286" y="495"/>
              <a:ext cx="66" cy="17"/>
            </a:xfrm>
            <a:custGeom>
              <a:avLst/>
              <a:gdLst>
                <a:gd name="T0" fmla="*/ 1 w 65"/>
                <a:gd name="T1" fmla="*/ 24 h 16"/>
                <a:gd name="T2" fmla="*/ 1 w 65"/>
                <a:gd name="T3" fmla="*/ 24 h 16"/>
                <a:gd name="T4" fmla="*/ 16 w 65"/>
                <a:gd name="T5" fmla="*/ 19 h 16"/>
                <a:gd name="T6" fmla="*/ 29 w 65"/>
                <a:gd name="T7" fmla="*/ 17 h 16"/>
                <a:gd name="T8" fmla="*/ 54 w 65"/>
                <a:gd name="T9" fmla="*/ 17 h 16"/>
                <a:gd name="T10" fmla="*/ 73 w 65"/>
                <a:gd name="T11" fmla="*/ 7 h 16"/>
                <a:gd name="T12" fmla="*/ 73 w 65"/>
                <a:gd name="T13" fmla="*/ 0 h 16"/>
                <a:gd name="T14" fmla="*/ 54 w 65"/>
                <a:gd name="T15" fmla="*/ 2 h 16"/>
                <a:gd name="T16" fmla="*/ 29 w 65"/>
                <a:gd name="T17" fmla="*/ 4 h 16"/>
                <a:gd name="T18" fmla="*/ 16 w 65"/>
                <a:gd name="T19" fmla="*/ 7 h 16"/>
                <a:gd name="T20" fmla="*/ 0 w 65"/>
                <a:gd name="T21" fmla="*/ 17 h 16"/>
                <a:gd name="T22" fmla="*/ 0 w 65"/>
                <a:gd name="T23" fmla="*/ 17 h 16"/>
                <a:gd name="T24" fmla="*/ 1 w 65"/>
                <a:gd name="T25" fmla="*/ 24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5" h="16">
                  <a:moveTo>
                    <a:pt x="1" y="16"/>
                  </a:moveTo>
                  <a:lnTo>
                    <a:pt x="1" y="16"/>
                  </a:lnTo>
                  <a:lnTo>
                    <a:pt x="16" y="11"/>
                  </a:lnTo>
                  <a:lnTo>
                    <a:pt x="29" y="9"/>
                  </a:lnTo>
                  <a:lnTo>
                    <a:pt x="46" y="9"/>
                  </a:lnTo>
                  <a:lnTo>
                    <a:pt x="65" y="7"/>
                  </a:lnTo>
                  <a:lnTo>
                    <a:pt x="65" y="0"/>
                  </a:lnTo>
                  <a:lnTo>
                    <a:pt x="46" y="2"/>
                  </a:lnTo>
                  <a:lnTo>
                    <a:pt x="29" y="4"/>
                  </a:lnTo>
                  <a:lnTo>
                    <a:pt x="16" y="7"/>
                  </a:lnTo>
                  <a:lnTo>
                    <a:pt x="0" y="9"/>
                  </a:lnTo>
                  <a:lnTo>
                    <a:pt x="1" y="16"/>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121" name="Freeform 72"/>
            <p:cNvSpPr>
              <a:spLocks/>
            </p:cNvSpPr>
            <p:nvPr/>
          </p:nvSpPr>
          <p:spPr bwMode="auto">
            <a:xfrm>
              <a:off x="246" y="505"/>
              <a:ext cx="42" cy="23"/>
            </a:xfrm>
            <a:custGeom>
              <a:avLst/>
              <a:gdLst>
                <a:gd name="T0" fmla="*/ 1 w 42"/>
                <a:gd name="T1" fmla="*/ 30 h 22"/>
                <a:gd name="T2" fmla="*/ 1 w 42"/>
                <a:gd name="T3" fmla="*/ 30 h 22"/>
                <a:gd name="T4" fmla="*/ 9 w 42"/>
                <a:gd name="T5" fmla="*/ 26 h 22"/>
                <a:gd name="T6" fmla="*/ 18 w 42"/>
                <a:gd name="T7" fmla="*/ 22 h 22"/>
                <a:gd name="T8" fmla="*/ 26 w 42"/>
                <a:gd name="T9" fmla="*/ 9 h 22"/>
                <a:gd name="T10" fmla="*/ 42 w 42"/>
                <a:gd name="T11" fmla="*/ 7 h 22"/>
                <a:gd name="T12" fmla="*/ 41 w 42"/>
                <a:gd name="T13" fmla="*/ 0 h 22"/>
                <a:gd name="T14" fmla="*/ 26 w 42"/>
                <a:gd name="T15" fmla="*/ 5 h 22"/>
                <a:gd name="T16" fmla="*/ 14 w 42"/>
                <a:gd name="T17" fmla="*/ 9 h 22"/>
                <a:gd name="T18" fmla="*/ 6 w 42"/>
                <a:gd name="T19" fmla="*/ 21 h 22"/>
                <a:gd name="T20" fmla="*/ 0 w 42"/>
                <a:gd name="T21" fmla="*/ 26 h 22"/>
                <a:gd name="T22" fmla="*/ 0 w 42"/>
                <a:gd name="T23" fmla="*/ 26 h 22"/>
                <a:gd name="T24" fmla="*/ 1 w 42"/>
                <a:gd name="T25" fmla="*/ 30 h 2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 h="22">
                  <a:moveTo>
                    <a:pt x="1" y="22"/>
                  </a:moveTo>
                  <a:lnTo>
                    <a:pt x="1" y="22"/>
                  </a:lnTo>
                  <a:lnTo>
                    <a:pt x="9" y="18"/>
                  </a:lnTo>
                  <a:lnTo>
                    <a:pt x="18" y="14"/>
                  </a:lnTo>
                  <a:lnTo>
                    <a:pt x="26" y="9"/>
                  </a:lnTo>
                  <a:lnTo>
                    <a:pt x="42" y="7"/>
                  </a:lnTo>
                  <a:lnTo>
                    <a:pt x="41" y="0"/>
                  </a:lnTo>
                  <a:lnTo>
                    <a:pt x="26" y="5"/>
                  </a:lnTo>
                  <a:lnTo>
                    <a:pt x="14" y="9"/>
                  </a:lnTo>
                  <a:lnTo>
                    <a:pt x="6" y="13"/>
                  </a:lnTo>
                  <a:lnTo>
                    <a:pt x="0" y="18"/>
                  </a:lnTo>
                  <a:lnTo>
                    <a:pt x="1" y="22"/>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122" name="Freeform 73"/>
            <p:cNvSpPr>
              <a:spLocks/>
            </p:cNvSpPr>
            <p:nvPr/>
          </p:nvSpPr>
          <p:spPr bwMode="auto">
            <a:xfrm>
              <a:off x="226" y="524"/>
              <a:ext cx="21" cy="13"/>
            </a:xfrm>
            <a:custGeom>
              <a:avLst/>
              <a:gdLst>
                <a:gd name="T0" fmla="*/ 0 w 21"/>
                <a:gd name="T1" fmla="*/ 7 h 14"/>
                <a:gd name="T2" fmla="*/ 0 w 21"/>
                <a:gd name="T3" fmla="*/ 7 h 14"/>
                <a:gd name="T4" fmla="*/ 3 w 21"/>
                <a:gd name="T5" fmla="*/ 7 h 14"/>
                <a:gd name="T6" fmla="*/ 10 w 21"/>
                <a:gd name="T7" fmla="*/ 7 h 14"/>
                <a:gd name="T8" fmla="*/ 16 w 21"/>
                <a:gd name="T9" fmla="*/ 7 h 14"/>
                <a:gd name="T10" fmla="*/ 21 w 21"/>
                <a:gd name="T11" fmla="*/ 4 h 14"/>
                <a:gd name="T12" fmla="*/ 20 w 21"/>
                <a:gd name="T13" fmla="*/ 0 h 14"/>
                <a:gd name="T14" fmla="*/ 13 w 21"/>
                <a:gd name="T15" fmla="*/ 2 h 14"/>
                <a:gd name="T16" fmla="*/ 8 w 21"/>
                <a:gd name="T17" fmla="*/ 7 h 14"/>
                <a:gd name="T18" fmla="*/ 2 w 21"/>
                <a:gd name="T19" fmla="*/ 7 h 14"/>
                <a:gd name="T20" fmla="*/ 3 w 21"/>
                <a:gd name="T21" fmla="*/ 7 h 14"/>
                <a:gd name="T22" fmla="*/ 3 w 21"/>
                <a:gd name="T23" fmla="*/ 7 h 14"/>
                <a:gd name="T24" fmla="*/ 0 w 21"/>
                <a:gd name="T25" fmla="*/ 7 h 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1" h="14">
                  <a:moveTo>
                    <a:pt x="0" y="11"/>
                  </a:moveTo>
                  <a:lnTo>
                    <a:pt x="0" y="11"/>
                  </a:lnTo>
                  <a:lnTo>
                    <a:pt x="3" y="14"/>
                  </a:lnTo>
                  <a:lnTo>
                    <a:pt x="10" y="11"/>
                  </a:lnTo>
                  <a:lnTo>
                    <a:pt x="16" y="9"/>
                  </a:lnTo>
                  <a:lnTo>
                    <a:pt x="21" y="4"/>
                  </a:lnTo>
                  <a:lnTo>
                    <a:pt x="20" y="0"/>
                  </a:lnTo>
                  <a:lnTo>
                    <a:pt x="13" y="2"/>
                  </a:lnTo>
                  <a:lnTo>
                    <a:pt x="8" y="7"/>
                  </a:lnTo>
                  <a:lnTo>
                    <a:pt x="2" y="9"/>
                  </a:lnTo>
                  <a:lnTo>
                    <a:pt x="3" y="11"/>
                  </a:lnTo>
                  <a:lnTo>
                    <a:pt x="0" y="11"/>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123" name="Freeform 74"/>
            <p:cNvSpPr>
              <a:spLocks/>
            </p:cNvSpPr>
            <p:nvPr/>
          </p:nvSpPr>
          <p:spPr bwMode="auto">
            <a:xfrm>
              <a:off x="226" y="414"/>
              <a:ext cx="5" cy="119"/>
            </a:xfrm>
            <a:custGeom>
              <a:avLst/>
              <a:gdLst>
                <a:gd name="T0" fmla="*/ 5 w 5"/>
                <a:gd name="T1" fmla="*/ 0 h 119"/>
                <a:gd name="T2" fmla="*/ 0 w 5"/>
                <a:gd name="T3" fmla="*/ 0 h 119"/>
                <a:gd name="T4" fmla="*/ 0 w 5"/>
                <a:gd name="T5" fmla="*/ 119 h 119"/>
                <a:gd name="T6" fmla="*/ 3 w 5"/>
                <a:gd name="T7" fmla="*/ 119 h 119"/>
                <a:gd name="T8" fmla="*/ 5 w 5"/>
                <a:gd name="T9" fmla="*/ 0 h 119"/>
                <a:gd name="T10" fmla="*/ 5 w 5"/>
                <a:gd name="T11" fmla="*/ 0 h 1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 h="119">
                  <a:moveTo>
                    <a:pt x="5" y="0"/>
                  </a:moveTo>
                  <a:lnTo>
                    <a:pt x="0" y="0"/>
                  </a:lnTo>
                  <a:lnTo>
                    <a:pt x="0" y="119"/>
                  </a:lnTo>
                  <a:lnTo>
                    <a:pt x="3" y="119"/>
                  </a:lnTo>
                  <a:lnTo>
                    <a:pt x="5"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124" name="Freeform 75"/>
            <p:cNvSpPr>
              <a:spLocks/>
            </p:cNvSpPr>
            <p:nvPr/>
          </p:nvSpPr>
          <p:spPr bwMode="auto">
            <a:xfrm>
              <a:off x="226" y="414"/>
              <a:ext cx="21" cy="19"/>
            </a:xfrm>
            <a:custGeom>
              <a:avLst/>
              <a:gdLst>
                <a:gd name="T0" fmla="*/ 28 w 20"/>
                <a:gd name="T1" fmla="*/ 19 h 18"/>
                <a:gd name="T2" fmla="*/ 28 w 20"/>
                <a:gd name="T3" fmla="*/ 19 h 18"/>
                <a:gd name="T4" fmla="*/ 7 w 20"/>
                <a:gd name="T5" fmla="*/ 2 h 18"/>
                <a:gd name="T6" fmla="*/ 5 w 20"/>
                <a:gd name="T7" fmla="*/ 0 h 18"/>
                <a:gd name="T8" fmla="*/ 0 w 20"/>
                <a:gd name="T9" fmla="*/ 2 h 18"/>
                <a:gd name="T10" fmla="*/ 3 w 20"/>
                <a:gd name="T11" fmla="*/ 7 h 18"/>
                <a:gd name="T12" fmla="*/ 28 w 20"/>
                <a:gd name="T13" fmla="*/ 26 h 18"/>
                <a:gd name="T14" fmla="*/ 28 w 20"/>
                <a:gd name="T15" fmla="*/ 26 h 18"/>
                <a:gd name="T16" fmla="*/ 28 w 20"/>
                <a:gd name="T17" fmla="*/ 19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 h="18">
                  <a:moveTo>
                    <a:pt x="20" y="11"/>
                  </a:moveTo>
                  <a:lnTo>
                    <a:pt x="20" y="11"/>
                  </a:lnTo>
                  <a:lnTo>
                    <a:pt x="7" y="2"/>
                  </a:lnTo>
                  <a:lnTo>
                    <a:pt x="5" y="0"/>
                  </a:lnTo>
                  <a:lnTo>
                    <a:pt x="0" y="2"/>
                  </a:lnTo>
                  <a:lnTo>
                    <a:pt x="3" y="7"/>
                  </a:lnTo>
                  <a:lnTo>
                    <a:pt x="20" y="18"/>
                  </a:lnTo>
                  <a:lnTo>
                    <a:pt x="20" y="11"/>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125" name="Freeform 76"/>
            <p:cNvSpPr>
              <a:spLocks/>
            </p:cNvSpPr>
            <p:nvPr/>
          </p:nvSpPr>
          <p:spPr bwMode="auto">
            <a:xfrm>
              <a:off x="246" y="426"/>
              <a:ext cx="36" cy="23"/>
            </a:xfrm>
            <a:custGeom>
              <a:avLst/>
              <a:gdLst>
                <a:gd name="T0" fmla="*/ 36 w 36"/>
                <a:gd name="T1" fmla="*/ 19 h 23"/>
                <a:gd name="T2" fmla="*/ 36 w 36"/>
                <a:gd name="T3" fmla="*/ 19 h 23"/>
                <a:gd name="T4" fmla="*/ 19 w 36"/>
                <a:gd name="T5" fmla="*/ 10 h 23"/>
                <a:gd name="T6" fmla="*/ 0 w 36"/>
                <a:gd name="T7" fmla="*/ 0 h 23"/>
                <a:gd name="T8" fmla="*/ 0 w 36"/>
                <a:gd name="T9" fmla="*/ 7 h 23"/>
                <a:gd name="T10" fmla="*/ 18 w 36"/>
                <a:gd name="T11" fmla="*/ 18 h 23"/>
                <a:gd name="T12" fmla="*/ 34 w 36"/>
                <a:gd name="T13" fmla="*/ 23 h 23"/>
                <a:gd name="T14" fmla="*/ 34 w 36"/>
                <a:gd name="T15" fmla="*/ 23 h 23"/>
                <a:gd name="T16" fmla="*/ 36 w 36"/>
                <a:gd name="T17" fmla="*/ 19 h 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23">
                  <a:moveTo>
                    <a:pt x="36" y="19"/>
                  </a:moveTo>
                  <a:lnTo>
                    <a:pt x="36" y="19"/>
                  </a:lnTo>
                  <a:lnTo>
                    <a:pt x="19" y="10"/>
                  </a:lnTo>
                  <a:lnTo>
                    <a:pt x="0" y="0"/>
                  </a:lnTo>
                  <a:lnTo>
                    <a:pt x="0" y="7"/>
                  </a:lnTo>
                  <a:lnTo>
                    <a:pt x="18" y="18"/>
                  </a:lnTo>
                  <a:lnTo>
                    <a:pt x="34" y="23"/>
                  </a:lnTo>
                  <a:lnTo>
                    <a:pt x="36" y="19"/>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126" name="Freeform 77"/>
            <p:cNvSpPr>
              <a:spLocks/>
            </p:cNvSpPr>
            <p:nvPr/>
          </p:nvSpPr>
          <p:spPr bwMode="auto">
            <a:xfrm>
              <a:off x="279" y="444"/>
              <a:ext cx="31" cy="13"/>
            </a:xfrm>
            <a:custGeom>
              <a:avLst/>
              <a:gdLst>
                <a:gd name="T0" fmla="*/ 38 w 30"/>
                <a:gd name="T1" fmla="*/ 8 h 13"/>
                <a:gd name="T2" fmla="*/ 38 w 30"/>
                <a:gd name="T3" fmla="*/ 8 h 13"/>
                <a:gd name="T4" fmla="*/ 23 w 30"/>
                <a:gd name="T5" fmla="*/ 4 h 13"/>
                <a:gd name="T6" fmla="*/ 2 w 30"/>
                <a:gd name="T7" fmla="*/ 0 h 13"/>
                <a:gd name="T8" fmla="*/ 0 w 30"/>
                <a:gd name="T9" fmla="*/ 4 h 13"/>
                <a:gd name="T10" fmla="*/ 13 w 30"/>
                <a:gd name="T11" fmla="*/ 9 h 13"/>
                <a:gd name="T12" fmla="*/ 36 w 30"/>
                <a:gd name="T13" fmla="*/ 13 h 13"/>
                <a:gd name="T14" fmla="*/ 36 w 30"/>
                <a:gd name="T15" fmla="*/ 13 h 13"/>
                <a:gd name="T16" fmla="*/ 38 w 30"/>
                <a:gd name="T17" fmla="*/ 8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 h="13">
                  <a:moveTo>
                    <a:pt x="30" y="8"/>
                  </a:moveTo>
                  <a:lnTo>
                    <a:pt x="30" y="8"/>
                  </a:lnTo>
                  <a:lnTo>
                    <a:pt x="15" y="4"/>
                  </a:lnTo>
                  <a:lnTo>
                    <a:pt x="2" y="0"/>
                  </a:lnTo>
                  <a:lnTo>
                    <a:pt x="0" y="4"/>
                  </a:lnTo>
                  <a:lnTo>
                    <a:pt x="13" y="9"/>
                  </a:lnTo>
                  <a:lnTo>
                    <a:pt x="28" y="13"/>
                  </a:lnTo>
                  <a:lnTo>
                    <a:pt x="30" y="8"/>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127" name="Freeform 78"/>
            <p:cNvSpPr>
              <a:spLocks/>
            </p:cNvSpPr>
            <p:nvPr/>
          </p:nvSpPr>
          <p:spPr bwMode="auto">
            <a:xfrm>
              <a:off x="309" y="454"/>
              <a:ext cx="40" cy="8"/>
            </a:xfrm>
            <a:custGeom>
              <a:avLst/>
              <a:gdLst>
                <a:gd name="T0" fmla="*/ 33 w 41"/>
                <a:gd name="T1" fmla="*/ 1 h 9"/>
                <a:gd name="T2" fmla="*/ 33 w 41"/>
                <a:gd name="T3" fmla="*/ 1 h 9"/>
                <a:gd name="T4" fmla="*/ 20 w 41"/>
                <a:gd name="T5" fmla="*/ 1 h 9"/>
                <a:gd name="T6" fmla="*/ 2 w 41"/>
                <a:gd name="T7" fmla="*/ 0 h 9"/>
                <a:gd name="T8" fmla="*/ 0 w 41"/>
                <a:gd name="T9" fmla="*/ 4 h 9"/>
                <a:gd name="T10" fmla="*/ 20 w 41"/>
                <a:gd name="T11" fmla="*/ 4 h 9"/>
                <a:gd name="T12" fmla="*/ 33 w 41"/>
                <a:gd name="T13" fmla="*/ 4 h 9"/>
                <a:gd name="T14" fmla="*/ 33 w 41"/>
                <a:gd name="T15" fmla="*/ 4 h 9"/>
                <a:gd name="T16" fmla="*/ 33 w 41"/>
                <a:gd name="T17" fmla="*/ 1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 h="9">
                  <a:moveTo>
                    <a:pt x="41" y="1"/>
                  </a:moveTo>
                  <a:lnTo>
                    <a:pt x="41" y="1"/>
                  </a:lnTo>
                  <a:lnTo>
                    <a:pt x="21" y="1"/>
                  </a:lnTo>
                  <a:lnTo>
                    <a:pt x="2" y="0"/>
                  </a:lnTo>
                  <a:lnTo>
                    <a:pt x="0" y="5"/>
                  </a:lnTo>
                  <a:lnTo>
                    <a:pt x="20" y="9"/>
                  </a:lnTo>
                  <a:lnTo>
                    <a:pt x="41" y="9"/>
                  </a:lnTo>
                  <a:lnTo>
                    <a:pt x="41" y="1"/>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128" name="Freeform 79"/>
            <p:cNvSpPr>
              <a:spLocks/>
            </p:cNvSpPr>
            <p:nvPr/>
          </p:nvSpPr>
          <p:spPr bwMode="auto">
            <a:xfrm>
              <a:off x="349" y="448"/>
              <a:ext cx="40" cy="13"/>
            </a:xfrm>
            <a:custGeom>
              <a:avLst/>
              <a:gdLst>
                <a:gd name="T0" fmla="*/ 44 w 39"/>
                <a:gd name="T1" fmla="*/ 0 h 13"/>
                <a:gd name="T2" fmla="*/ 44 w 39"/>
                <a:gd name="T3" fmla="*/ 0 h 13"/>
                <a:gd name="T4" fmla="*/ 36 w 39"/>
                <a:gd name="T5" fmla="*/ 5 h 13"/>
                <a:gd name="T6" fmla="*/ 28 w 39"/>
                <a:gd name="T7" fmla="*/ 7 h 13"/>
                <a:gd name="T8" fmla="*/ 10 w 39"/>
                <a:gd name="T9" fmla="*/ 7 h 13"/>
                <a:gd name="T10" fmla="*/ 0 w 39"/>
                <a:gd name="T11" fmla="*/ 5 h 13"/>
                <a:gd name="T12" fmla="*/ 0 w 39"/>
                <a:gd name="T13" fmla="*/ 13 h 13"/>
                <a:gd name="T14" fmla="*/ 10 w 39"/>
                <a:gd name="T15" fmla="*/ 13 h 13"/>
                <a:gd name="T16" fmla="*/ 28 w 39"/>
                <a:gd name="T17" fmla="*/ 13 h 13"/>
                <a:gd name="T18" fmla="*/ 37 w 39"/>
                <a:gd name="T19" fmla="*/ 11 h 13"/>
                <a:gd name="T20" fmla="*/ 47 w 39"/>
                <a:gd name="T21" fmla="*/ 5 h 13"/>
                <a:gd name="T22" fmla="*/ 47 w 39"/>
                <a:gd name="T23" fmla="*/ 5 h 13"/>
                <a:gd name="T24" fmla="*/ 44 w 39"/>
                <a:gd name="T25" fmla="*/ 0 h 1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 h="13">
                  <a:moveTo>
                    <a:pt x="36" y="0"/>
                  </a:moveTo>
                  <a:lnTo>
                    <a:pt x="36" y="0"/>
                  </a:lnTo>
                  <a:lnTo>
                    <a:pt x="28" y="5"/>
                  </a:lnTo>
                  <a:lnTo>
                    <a:pt x="20" y="7"/>
                  </a:lnTo>
                  <a:lnTo>
                    <a:pt x="10" y="7"/>
                  </a:lnTo>
                  <a:lnTo>
                    <a:pt x="0" y="5"/>
                  </a:lnTo>
                  <a:lnTo>
                    <a:pt x="0" y="13"/>
                  </a:lnTo>
                  <a:lnTo>
                    <a:pt x="10" y="13"/>
                  </a:lnTo>
                  <a:lnTo>
                    <a:pt x="20" y="13"/>
                  </a:lnTo>
                  <a:lnTo>
                    <a:pt x="29" y="11"/>
                  </a:lnTo>
                  <a:lnTo>
                    <a:pt x="39" y="5"/>
                  </a:lnTo>
                  <a:lnTo>
                    <a:pt x="36"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129" name="Freeform 80"/>
            <p:cNvSpPr>
              <a:spLocks/>
            </p:cNvSpPr>
            <p:nvPr/>
          </p:nvSpPr>
          <p:spPr bwMode="auto">
            <a:xfrm>
              <a:off x="385" y="446"/>
              <a:ext cx="10" cy="21"/>
            </a:xfrm>
            <a:custGeom>
              <a:avLst/>
              <a:gdLst>
                <a:gd name="T0" fmla="*/ 2 w 10"/>
                <a:gd name="T1" fmla="*/ 7 h 20"/>
                <a:gd name="T2" fmla="*/ 2 w 10"/>
                <a:gd name="T3" fmla="*/ 7 h 20"/>
                <a:gd name="T4" fmla="*/ 2 w 10"/>
                <a:gd name="T5" fmla="*/ 24 h 20"/>
                <a:gd name="T6" fmla="*/ 3 w 10"/>
                <a:gd name="T7" fmla="*/ 28 h 20"/>
                <a:gd name="T8" fmla="*/ 8 w 10"/>
                <a:gd name="T9" fmla="*/ 26 h 20"/>
                <a:gd name="T10" fmla="*/ 8 w 10"/>
                <a:gd name="T11" fmla="*/ 23 h 20"/>
                <a:gd name="T12" fmla="*/ 10 w 10"/>
                <a:gd name="T13" fmla="*/ 9 h 20"/>
                <a:gd name="T14" fmla="*/ 8 w 10"/>
                <a:gd name="T15" fmla="*/ 6 h 20"/>
                <a:gd name="T16" fmla="*/ 7 w 10"/>
                <a:gd name="T17" fmla="*/ 4 h 20"/>
                <a:gd name="T18" fmla="*/ 3 w 10"/>
                <a:gd name="T19" fmla="*/ 0 h 20"/>
                <a:gd name="T20" fmla="*/ 2 w 10"/>
                <a:gd name="T21" fmla="*/ 2 h 20"/>
                <a:gd name="T22" fmla="*/ 0 w 10"/>
                <a:gd name="T23" fmla="*/ 2 h 20"/>
                <a:gd name="T24" fmla="*/ 3 w 10"/>
                <a:gd name="T25" fmla="*/ 7 h 20"/>
                <a:gd name="T26" fmla="*/ 3 w 10"/>
                <a:gd name="T27" fmla="*/ 7 h 20"/>
                <a:gd name="T28" fmla="*/ 3 w 10"/>
                <a:gd name="T29" fmla="*/ 7 h 20"/>
                <a:gd name="T30" fmla="*/ 3 w 10"/>
                <a:gd name="T31" fmla="*/ 7 h 20"/>
                <a:gd name="T32" fmla="*/ 3 w 10"/>
                <a:gd name="T33" fmla="*/ 7 h 20"/>
                <a:gd name="T34" fmla="*/ 3 w 10"/>
                <a:gd name="T35" fmla="*/ 9 h 20"/>
                <a:gd name="T36" fmla="*/ 3 w 10"/>
                <a:gd name="T37" fmla="*/ 23 h 20"/>
                <a:gd name="T38" fmla="*/ 3 w 10"/>
                <a:gd name="T39" fmla="*/ 24 h 20"/>
                <a:gd name="T40" fmla="*/ 7 w 10"/>
                <a:gd name="T41" fmla="*/ 26 h 20"/>
                <a:gd name="T42" fmla="*/ 7 w 10"/>
                <a:gd name="T43" fmla="*/ 23 h 20"/>
                <a:gd name="T44" fmla="*/ 7 w 10"/>
                <a:gd name="T45" fmla="*/ 7 h 20"/>
                <a:gd name="T46" fmla="*/ 7 w 10"/>
                <a:gd name="T47" fmla="*/ 7 h 20"/>
                <a:gd name="T48" fmla="*/ 2 w 10"/>
                <a:gd name="T49" fmla="*/ 7 h 2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 h="20">
                  <a:moveTo>
                    <a:pt x="2" y="7"/>
                  </a:moveTo>
                  <a:lnTo>
                    <a:pt x="2" y="7"/>
                  </a:lnTo>
                  <a:lnTo>
                    <a:pt x="2" y="16"/>
                  </a:lnTo>
                  <a:lnTo>
                    <a:pt x="3" y="20"/>
                  </a:lnTo>
                  <a:lnTo>
                    <a:pt x="8" y="18"/>
                  </a:lnTo>
                  <a:lnTo>
                    <a:pt x="8" y="15"/>
                  </a:lnTo>
                  <a:lnTo>
                    <a:pt x="10" y="9"/>
                  </a:lnTo>
                  <a:lnTo>
                    <a:pt x="8" y="6"/>
                  </a:lnTo>
                  <a:lnTo>
                    <a:pt x="7" y="4"/>
                  </a:lnTo>
                  <a:lnTo>
                    <a:pt x="3" y="0"/>
                  </a:lnTo>
                  <a:lnTo>
                    <a:pt x="2" y="2"/>
                  </a:lnTo>
                  <a:lnTo>
                    <a:pt x="0" y="2"/>
                  </a:lnTo>
                  <a:lnTo>
                    <a:pt x="3" y="7"/>
                  </a:lnTo>
                  <a:lnTo>
                    <a:pt x="3" y="9"/>
                  </a:lnTo>
                  <a:lnTo>
                    <a:pt x="3" y="15"/>
                  </a:lnTo>
                  <a:lnTo>
                    <a:pt x="3" y="16"/>
                  </a:lnTo>
                  <a:lnTo>
                    <a:pt x="7" y="18"/>
                  </a:lnTo>
                  <a:lnTo>
                    <a:pt x="7" y="15"/>
                  </a:lnTo>
                  <a:lnTo>
                    <a:pt x="7" y="7"/>
                  </a:lnTo>
                  <a:lnTo>
                    <a:pt x="2" y="7"/>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130" name="Freeform 81"/>
            <p:cNvSpPr>
              <a:spLocks/>
            </p:cNvSpPr>
            <p:nvPr/>
          </p:nvSpPr>
          <p:spPr bwMode="auto">
            <a:xfrm>
              <a:off x="383" y="395"/>
              <a:ext cx="9" cy="59"/>
            </a:xfrm>
            <a:custGeom>
              <a:avLst/>
              <a:gdLst>
                <a:gd name="T0" fmla="*/ 0 w 9"/>
                <a:gd name="T1" fmla="*/ 0 h 59"/>
                <a:gd name="T2" fmla="*/ 0 w 9"/>
                <a:gd name="T3" fmla="*/ 0 h 59"/>
                <a:gd name="T4" fmla="*/ 4 w 9"/>
                <a:gd name="T5" fmla="*/ 20 h 59"/>
                <a:gd name="T6" fmla="*/ 4 w 9"/>
                <a:gd name="T7" fmla="*/ 31 h 59"/>
                <a:gd name="T8" fmla="*/ 4 w 9"/>
                <a:gd name="T9" fmla="*/ 40 h 59"/>
                <a:gd name="T10" fmla="*/ 4 w 9"/>
                <a:gd name="T11" fmla="*/ 59 h 59"/>
                <a:gd name="T12" fmla="*/ 9 w 9"/>
                <a:gd name="T13" fmla="*/ 59 h 59"/>
                <a:gd name="T14" fmla="*/ 9 w 9"/>
                <a:gd name="T15" fmla="*/ 40 h 59"/>
                <a:gd name="T16" fmla="*/ 9 w 9"/>
                <a:gd name="T17" fmla="*/ 31 h 59"/>
                <a:gd name="T18" fmla="*/ 9 w 9"/>
                <a:gd name="T19" fmla="*/ 20 h 59"/>
                <a:gd name="T20" fmla="*/ 5 w 9"/>
                <a:gd name="T21" fmla="*/ 0 h 59"/>
                <a:gd name="T22" fmla="*/ 5 w 9"/>
                <a:gd name="T23" fmla="*/ 0 h 59"/>
                <a:gd name="T24" fmla="*/ 0 w 9"/>
                <a:gd name="T25" fmla="*/ 0 h 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 h="59">
                  <a:moveTo>
                    <a:pt x="0" y="0"/>
                  </a:moveTo>
                  <a:lnTo>
                    <a:pt x="0" y="0"/>
                  </a:lnTo>
                  <a:lnTo>
                    <a:pt x="4" y="20"/>
                  </a:lnTo>
                  <a:lnTo>
                    <a:pt x="4" y="31"/>
                  </a:lnTo>
                  <a:lnTo>
                    <a:pt x="4" y="40"/>
                  </a:lnTo>
                  <a:lnTo>
                    <a:pt x="4" y="59"/>
                  </a:lnTo>
                  <a:lnTo>
                    <a:pt x="9" y="59"/>
                  </a:lnTo>
                  <a:lnTo>
                    <a:pt x="9" y="40"/>
                  </a:lnTo>
                  <a:lnTo>
                    <a:pt x="9" y="31"/>
                  </a:lnTo>
                  <a:lnTo>
                    <a:pt x="9" y="20"/>
                  </a:lnTo>
                  <a:lnTo>
                    <a:pt x="5" y="0"/>
                  </a:lnTo>
                  <a:lnTo>
                    <a:pt x="0"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131" name="Freeform 82"/>
            <p:cNvSpPr>
              <a:spLocks/>
            </p:cNvSpPr>
            <p:nvPr/>
          </p:nvSpPr>
          <p:spPr bwMode="auto">
            <a:xfrm>
              <a:off x="375" y="331"/>
              <a:ext cx="14" cy="64"/>
            </a:xfrm>
            <a:custGeom>
              <a:avLst/>
              <a:gdLst>
                <a:gd name="T0" fmla="*/ 0 w 13"/>
                <a:gd name="T1" fmla="*/ 0 h 63"/>
                <a:gd name="T2" fmla="*/ 0 w 13"/>
                <a:gd name="T3" fmla="*/ 0 h 63"/>
                <a:gd name="T4" fmla="*/ 2 w 13"/>
                <a:gd name="T5" fmla="*/ 14 h 63"/>
                <a:gd name="T6" fmla="*/ 3 w 13"/>
                <a:gd name="T7" fmla="*/ 25 h 63"/>
                <a:gd name="T8" fmla="*/ 5 w 13"/>
                <a:gd name="T9" fmla="*/ 47 h 63"/>
                <a:gd name="T10" fmla="*/ 16 w 13"/>
                <a:gd name="T11" fmla="*/ 71 h 63"/>
                <a:gd name="T12" fmla="*/ 22 w 13"/>
                <a:gd name="T13" fmla="*/ 71 h 63"/>
                <a:gd name="T14" fmla="*/ 20 w 13"/>
                <a:gd name="T15" fmla="*/ 46 h 63"/>
                <a:gd name="T16" fmla="*/ 16 w 13"/>
                <a:gd name="T17" fmla="*/ 25 h 63"/>
                <a:gd name="T18" fmla="*/ 15 w 13"/>
                <a:gd name="T19" fmla="*/ 12 h 63"/>
                <a:gd name="T20" fmla="*/ 5 w 13"/>
                <a:gd name="T21" fmla="*/ 0 h 63"/>
                <a:gd name="T22" fmla="*/ 5 w 13"/>
                <a:gd name="T23" fmla="*/ 0 h 63"/>
                <a:gd name="T24" fmla="*/ 0 w 13"/>
                <a:gd name="T25" fmla="*/ 0 h 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 h="63">
                  <a:moveTo>
                    <a:pt x="0" y="0"/>
                  </a:moveTo>
                  <a:lnTo>
                    <a:pt x="0" y="0"/>
                  </a:lnTo>
                  <a:lnTo>
                    <a:pt x="2" y="14"/>
                  </a:lnTo>
                  <a:lnTo>
                    <a:pt x="3" y="25"/>
                  </a:lnTo>
                  <a:lnTo>
                    <a:pt x="5" y="39"/>
                  </a:lnTo>
                  <a:lnTo>
                    <a:pt x="8" y="63"/>
                  </a:lnTo>
                  <a:lnTo>
                    <a:pt x="13" y="63"/>
                  </a:lnTo>
                  <a:lnTo>
                    <a:pt x="12" y="38"/>
                  </a:lnTo>
                  <a:lnTo>
                    <a:pt x="8" y="25"/>
                  </a:lnTo>
                  <a:lnTo>
                    <a:pt x="7" y="12"/>
                  </a:lnTo>
                  <a:lnTo>
                    <a:pt x="5" y="0"/>
                  </a:lnTo>
                  <a:lnTo>
                    <a:pt x="0"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132" name="Freeform 83"/>
            <p:cNvSpPr>
              <a:spLocks/>
            </p:cNvSpPr>
            <p:nvPr/>
          </p:nvSpPr>
          <p:spPr bwMode="auto">
            <a:xfrm>
              <a:off x="363" y="284"/>
              <a:ext cx="17" cy="47"/>
            </a:xfrm>
            <a:custGeom>
              <a:avLst/>
              <a:gdLst>
                <a:gd name="T0" fmla="*/ 0 w 18"/>
                <a:gd name="T1" fmla="*/ 2 h 49"/>
                <a:gd name="T2" fmla="*/ 0 w 18"/>
                <a:gd name="T3" fmla="*/ 2 h 49"/>
                <a:gd name="T4" fmla="*/ 5 w 18"/>
                <a:gd name="T5" fmla="*/ 12 h 49"/>
                <a:gd name="T6" fmla="*/ 8 w 18"/>
                <a:gd name="T7" fmla="*/ 17 h 49"/>
                <a:gd name="T8" fmla="*/ 9 w 18"/>
                <a:gd name="T9" fmla="*/ 28 h 49"/>
                <a:gd name="T10" fmla="*/ 9 w 18"/>
                <a:gd name="T11" fmla="*/ 34 h 49"/>
                <a:gd name="T12" fmla="*/ 10 w 18"/>
                <a:gd name="T13" fmla="*/ 34 h 49"/>
                <a:gd name="T14" fmla="*/ 9 w 18"/>
                <a:gd name="T15" fmla="*/ 26 h 49"/>
                <a:gd name="T16" fmla="*/ 9 w 18"/>
                <a:gd name="T17" fmla="*/ 15 h 49"/>
                <a:gd name="T18" fmla="*/ 9 w 18"/>
                <a:gd name="T19" fmla="*/ 12 h 49"/>
                <a:gd name="T20" fmla="*/ 5 w 18"/>
                <a:gd name="T21" fmla="*/ 0 h 49"/>
                <a:gd name="T22" fmla="*/ 5 w 18"/>
                <a:gd name="T23" fmla="*/ 0 h 49"/>
                <a:gd name="T24" fmla="*/ 0 w 18"/>
                <a:gd name="T25" fmla="*/ 2 h 4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 h="49">
                  <a:moveTo>
                    <a:pt x="0" y="2"/>
                  </a:moveTo>
                  <a:lnTo>
                    <a:pt x="0" y="2"/>
                  </a:lnTo>
                  <a:lnTo>
                    <a:pt x="5" y="14"/>
                  </a:lnTo>
                  <a:lnTo>
                    <a:pt x="8" y="25"/>
                  </a:lnTo>
                  <a:lnTo>
                    <a:pt x="12" y="36"/>
                  </a:lnTo>
                  <a:lnTo>
                    <a:pt x="13" y="49"/>
                  </a:lnTo>
                  <a:lnTo>
                    <a:pt x="18" y="49"/>
                  </a:lnTo>
                  <a:lnTo>
                    <a:pt x="16" y="34"/>
                  </a:lnTo>
                  <a:lnTo>
                    <a:pt x="13" y="23"/>
                  </a:lnTo>
                  <a:lnTo>
                    <a:pt x="10" y="14"/>
                  </a:lnTo>
                  <a:lnTo>
                    <a:pt x="5" y="0"/>
                  </a:lnTo>
                  <a:lnTo>
                    <a:pt x="0" y="2"/>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133" name="Freeform 84"/>
            <p:cNvSpPr>
              <a:spLocks/>
            </p:cNvSpPr>
            <p:nvPr/>
          </p:nvSpPr>
          <p:spPr bwMode="auto">
            <a:xfrm>
              <a:off x="342" y="248"/>
              <a:ext cx="26" cy="38"/>
            </a:xfrm>
            <a:custGeom>
              <a:avLst/>
              <a:gdLst>
                <a:gd name="T0" fmla="*/ 0 w 25"/>
                <a:gd name="T1" fmla="*/ 0 h 38"/>
                <a:gd name="T2" fmla="*/ 0 w 25"/>
                <a:gd name="T3" fmla="*/ 5 h 38"/>
                <a:gd name="T4" fmla="*/ 2 w 25"/>
                <a:gd name="T5" fmla="*/ 9 h 38"/>
                <a:gd name="T6" fmla="*/ 10 w 25"/>
                <a:gd name="T7" fmla="*/ 18 h 38"/>
                <a:gd name="T8" fmla="*/ 25 w 25"/>
                <a:gd name="T9" fmla="*/ 29 h 38"/>
                <a:gd name="T10" fmla="*/ 28 w 25"/>
                <a:gd name="T11" fmla="*/ 38 h 38"/>
                <a:gd name="T12" fmla="*/ 33 w 25"/>
                <a:gd name="T13" fmla="*/ 36 h 38"/>
                <a:gd name="T14" fmla="*/ 28 w 25"/>
                <a:gd name="T15" fmla="*/ 25 h 38"/>
                <a:gd name="T16" fmla="*/ 22 w 25"/>
                <a:gd name="T17" fmla="*/ 14 h 38"/>
                <a:gd name="T18" fmla="*/ 7 w 25"/>
                <a:gd name="T19" fmla="*/ 3 h 38"/>
                <a:gd name="T20" fmla="*/ 0 w 25"/>
                <a:gd name="T21" fmla="*/ 0 h 38"/>
                <a:gd name="T22" fmla="*/ 0 w 25"/>
                <a:gd name="T23" fmla="*/ 5 h 38"/>
                <a:gd name="T24" fmla="*/ 0 w 25"/>
                <a:gd name="T25" fmla="*/ 0 h 3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5" h="38">
                  <a:moveTo>
                    <a:pt x="0" y="0"/>
                  </a:moveTo>
                  <a:lnTo>
                    <a:pt x="0" y="5"/>
                  </a:lnTo>
                  <a:lnTo>
                    <a:pt x="2" y="9"/>
                  </a:lnTo>
                  <a:lnTo>
                    <a:pt x="10" y="18"/>
                  </a:lnTo>
                  <a:lnTo>
                    <a:pt x="17" y="29"/>
                  </a:lnTo>
                  <a:lnTo>
                    <a:pt x="20" y="38"/>
                  </a:lnTo>
                  <a:lnTo>
                    <a:pt x="25" y="36"/>
                  </a:lnTo>
                  <a:lnTo>
                    <a:pt x="20" y="25"/>
                  </a:lnTo>
                  <a:lnTo>
                    <a:pt x="14" y="14"/>
                  </a:lnTo>
                  <a:lnTo>
                    <a:pt x="7" y="3"/>
                  </a:lnTo>
                  <a:lnTo>
                    <a:pt x="0" y="0"/>
                  </a:lnTo>
                  <a:lnTo>
                    <a:pt x="0" y="5"/>
                  </a:lnTo>
                  <a:lnTo>
                    <a:pt x="0"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134" name="Rectangle 85"/>
            <p:cNvSpPr>
              <a:spLocks noChangeArrowheads="1"/>
            </p:cNvSpPr>
            <p:nvPr/>
          </p:nvSpPr>
          <p:spPr bwMode="auto">
            <a:xfrm>
              <a:off x="149" y="197"/>
              <a:ext cx="508" cy="6"/>
            </a:xfrm>
            <a:prstGeom prst="rect">
              <a:avLst/>
            </a:prstGeom>
            <a:solidFill>
              <a:srgbClr val="25221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solidFill>
                  <a:srgbClr val="000000"/>
                </a:solidFill>
              </a:endParaRPr>
            </a:p>
          </p:txBody>
        </p:sp>
      </p:grpSp>
      <p:sp>
        <p:nvSpPr>
          <p:cNvPr id="2052" name="Rectangle 86"/>
          <p:cNvSpPr>
            <a:spLocks noChangeArrowheads="1"/>
          </p:cNvSpPr>
          <p:nvPr/>
        </p:nvSpPr>
        <p:spPr bwMode="auto">
          <a:xfrm>
            <a:off x="685803" y="762000"/>
            <a:ext cx="1359346" cy="1846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l">
              <a:spcBef>
                <a:spcPct val="0"/>
              </a:spcBef>
              <a:buClrTx/>
              <a:buSzTx/>
            </a:pPr>
            <a:r>
              <a:rPr lang="en-GB" sz="1200">
                <a:solidFill>
                  <a:srgbClr val="000000"/>
                </a:solidFill>
                <a:latin typeface="Times New Roman" charset="0"/>
              </a:rPr>
              <a:t>University of Durham</a:t>
            </a:r>
            <a:endParaRPr lang="en-GB" sz="1200">
              <a:solidFill>
                <a:srgbClr val="000000"/>
              </a:solidFill>
              <a:latin typeface="Verdana" charset="0"/>
            </a:endParaRPr>
          </a:p>
        </p:txBody>
      </p:sp>
      <p:pic>
        <p:nvPicPr>
          <p:cNvPr id="2053" name="Picture 87" descr="C:\My Documents\My Pictures\icc5.jpg"/>
          <p:cNvPicPr>
            <a:picLocks noChangeAspect="1" noChangeArrowheads="1"/>
          </p:cNvPicPr>
          <p:nvPr/>
        </p:nvPicPr>
        <p:blipFill>
          <a:blip r:embed="rId3">
            <a:clrChange>
              <a:clrFrom>
                <a:srgbClr val="FFFFFD"/>
              </a:clrFrom>
              <a:clrTo>
                <a:srgbClr val="FFFFFD">
                  <a:alpha val="0"/>
                </a:srgbClr>
              </a:clrTo>
            </a:clrChange>
            <a:extLst>
              <a:ext uri="{28A0092B-C50C-407E-A947-70E740481C1C}">
                <a14:useLocalDpi xmlns:a14="http://schemas.microsoft.com/office/drawing/2010/main" val="0"/>
              </a:ext>
            </a:extLst>
          </a:blip>
          <a:srcRect/>
          <a:stretch>
            <a:fillRect/>
          </a:stretch>
        </p:blipFill>
        <p:spPr bwMode="auto">
          <a:xfrm>
            <a:off x="685800" y="228600"/>
            <a:ext cx="1360488" cy="552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2054" name="Group 90"/>
          <p:cNvGrpSpPr>
            <a:grpSpLocks/>
          </p:cNvGrpSpPr>
          <p:nvPr/>
        </p:nvGrpSpPr>
        <p:grpSpPr bwMode="auto">
          <a:xfrm>
            <a:off x="6278585" y="6426207"/>
            <a:ext cx="2700343" cy="250825"/>
            <a:chOff x="3876" y="4032"/>
            <a:chExt cx="1701" cy="158"/>
          </a:xfrm>
        </p:grpSpPr>
        <p:sp>
          <p:nvSpPr>
            <p:cNvPr id="2055" name="AutoShape 91"/>
            <p:cNvSpPr>
              <a:spLocks noChangeArrowheads="1"/>
            </p:cNvSpPr>
            <p:nvPr/>
          </p:nvSpPr>
          <p:spPr bwMode="auto">
            <a:xfrm>
              <a:off x="3888" y="4032"/>
              <a:ext cx="1680" cy="144"/>
            </a:xfrm>
            <a:prstGeom prst="roundRect">
              <a:avLst>
                <a:gd name="adj" fmla="val 16667"/>
              </a:avLst>
            </a:prstGeom>
            <a:noFill/>
            <a:ln w="28575">
              <a:solidFill>
                <a:schemeClr val="accent2"/>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solidFill>
                  <a:srgbClr val="000000"/>
                </a:solidFill>
              </a:endParaRPr>
            </a:p>
          </p:txBody>
        </p:sp>
        <p:sp>
          <p:nvSpPr>
            <p:cNvPr id="2056" name="Rectangle 92"/>
            <p:cNvSpPr>
              <a:spLocks noChangeArrowheads="1"/>
            </p:cNvSpPr>
            <p:nvPr/>
          </p:nvSpPr>
          <p:spPr bwMode="auto">
            <a:xfrm>
              <a:off x="3876" y="4032"/>
              <a:ext cx="1698" cy="1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8575">
                  <a:solidFill>
                    <a:srgbClr val="000000"/>
                  </a:solidFill>
                  <a:miter lim="800000"/>
                  <a:headEnd/>
                  <a:tailEnd/>
                </a14:hiddenLine>
              </a:ext>
            </a:extLst>
          </p:spPr>
          <p:txBody>
            <a:bodyPr wrap="none" lIns="95793" tIns="47896" rIns="95793" bIns="47896">
              <a:spAutoFit/>
            </a:bodyPr>
            <a:lstStyle/>
            <a:p>
              <a:pPr>
                <a:spcBef>
                  <a:spcPct val="0"/>
                </a:spcBef>
                <a:buClrTx/>
                <a:buSzTx/>
              </a:pPr>
              <a:r>
                <a:rPr lang="en-US" sz="1000">
                  <a:solidFill>
                    <a:srgbClr val="000066"/>
                  </a:solidFill>
                  <a:latin typeface="Verdana" charset="0"/>
                </a:rPr>
                <a:t>Institute for Computational Cosmology</a:t>
              </a:r>
            </a:p>
          </p:txBody>
        </p:sp>
        <p:sp>
          <p:nvSpPr>
            <p:cNvPr id="2057" name="Rectangle 93"/>
            <p:cNvSpPr>
              <a:spLocks noChangeArrowheads="1"/>
            </p:cNvSpPr>
            <p:nvPr/>
          </p:nvSpPr>
          <p:spPr bwMode="auto">
            <a:xfrm>
              <a:off x="3876" y="4032"/>
              <a:ext cx="1698" cy="1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8575">
                  <a:solidFill>
                    <a:srgbClr val="000000"/>
                  </a:solidFill>
                  <a:miter lim="800000"/>
                  <a:headEnd/>
                  <a:tailEnd/>
                </a14:hiddenLine>
              </a:ext>
            </a:extLst>
          </p:spPr>
          <p:txBody>
            <a:bodyPr wrap="none" lIns="95793" tIns="47896" rIns="95793" bIns="47896">
              <a:spAutoFit/>
            </a:bodyPr>
            <a:lstStyle/>
            <a:p>
              <a:pPr>
                <a:spcBef>
                  <a:spcPct val="0"/>
                </a:spcBef>
                <a:buClrTx/>
                <a:buSzTx/>
              </a:pPr>
              <a:r>
                <a:rPr lang="en-US" sz="1000">
                  <a:solidFill>
                    <a:srgbClr val="000066"/>
                  </a:solidFill>
                  <a:latin typeface="Verdana" charset="0"/>
                </a:rPr>
                <a:t>Institute for Computational Cosmology</a:t>
              </a:r>
            </a:p>
          </p:txBody>
        </p:sp>
        <p:sp>
          <p:nvSpPr>
            <p:cNvPr id="2058" name="Rectangle 94"/>
            <p:cNvSpPr>
              <a:spLocks noChangeArrowheads="1"/>
            </p:cNvSpPr>
            <p:nvPr/>
          </p:nvSpPr>
          <p:spPr bwMode="auto">
            <a:xfrm>
              <a:off x="3888" y="4032"/>
              <a:ext cx="1689" cy="1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8575">
                  <a:solidFill>
                    <a:srgbClr val="000000"/>
                  </a:solidFill>
                  <a:miter lim="800000"/>
                  <a:headEnd/>
                  <a:tailEnd/>
                </a14:hiddenLine>
              </a:ext>
            </a:extLst>
          </p:spPr>
          <p:txBody>
            <a:bodyPr lIns="95793" tIns="47896" rIns="95793" bIns="47896">
              <a:spAutoFit/>
            </a:bodyPr>
            <a:lstStyle/>
            <a:p>
              <a:pPr>
                <a:spcBef>
                  <a:spcPct val="0"/>
                </a:spcBef>
                <a:buClrTx/>
                <a:buSzTx/>
              </a:pPr>
              <a:r>
                <a:rPr lang="en-US" sz="1000">
                  <a:solidFill>
                    <a:srgbClr val="000066"/>
                  </a:solidFill>
                  <a:latin typeface="Verdana" charset="0"/>
                </a:rPr>
                <a:t>Institute for Computational Cosmology</a:t>
              </a:r>
            </a:p>
          </p:txBody>
        </p:sp>
      </p:grpSp>
    </p:spTree>
    <p:extLst>
      <p:ext uri="{BB962C8B-B14F-4D97-AF65-F5344CB8AC3E}">
        <p14:creationId xmlns:p14="http://schemas.microsoft.com/office/powerpoint/2010/main" val="2345968877"/>
      </p:ext>
    </p:extLst>
  </p:cSld>
  <p:clrMap bg1="lt1" tx1="dk1" bg2="lt2" tx2="dk2" accent1="accent1" accent2="accent2" accent3="accent3" accent4="accent4" accent5="accent5" accent6="accent6" hlink="hlink" folHlink="folHlink"/>
  <p:sldLayoutIdLst>
    <p:sldLayoutId id="2147483753" r:id="rId1"/>
  </p:sldLayoutIdLst>
  <p:transition>
    <p:zoom/>
  </p:transition>
  <p:txStyles>
    <p:titleStyle>
      <a:lvl1pPr algn="ctr" defTabSz="953299" rtl="0" eaLnBrk="0" fontAlgn="base" hangingPunct="0">
        <a:spcBef>
          <a:spcPct val="0"/>
        </a:spcBef>
        <a:spcAft>
          <a:spcPct val="0"/>
        </a:spcAft>
        <a:defRPr sz="4600">
          <a:solidFill>
            <a:schemeClr val="tx2"/>
          </a:solidFill>
          <a:latin typeface="+mj-lt"/>
          <a:ea typeface="ＭＳ Ｐゴシック" charset="-128"/>
          <a:cs typeface="ＭＳ Ｐゴシック" charset="-128"/>
        </a:defRPr>
      </a:lvl1pPr>
      <a:lvl2pPr algn="ctr" defTabSz="953299" rtl="0" eaLnBrk="0" fontAlgn="base" hangingPunct="0">
        <a:spcBef>
          <a:spcPct val="0"/>
        </a:spcBef>
        <a:spcAft>
          <a:spcPct val="0"/>
        </a:spcAft>
        <a:defRPr sz="4600">
          <a:solidFill>
            <a:schemeClr val="tx2"/>
          </a:solidFill>
          <a:latin typeface="Times New Roman" charset="0"/>
          <a:ea typeface="ＭＳ Ｐゴシック" charset="-128"/>
          <a:cs typeface="ＭＳ Ｐゴシック" charset="-128"/>
        </a:defRPr>
      </a:lvl2pPr>
      <a:lvl3pPr algn="ctr" defTabSz="953299" rtl="0" eaLnBrk="0" fontAlgn="base" hangingPunct="0">
        <a:spcBef>
          <a:spcPct val="0"/>
        </a:spcBef>
        <a:spcAft>
          <a:spcPct val="0"/>
        </a:spcAft>
        <a:defRPr sz="4600">
          <a:solidFill>
            <a:schemeClr val="tx2"/>
          </a:solidFill>
          <a:latin typeface="Times New Roman" charset="0"/>
          <a:ea typeface="ＭＳ Ｐゴシック" charset="-128"/>
          <a:cs typeface="ＭＳ Ｐゴシック" charset="-128"/>
        </a:defRPr>
      </a:lvl3pPr>
      <a:lvl4pPr algn="ctr" defTabSz="953299" rtl="0" eaLnBrk="0" fontAlgn="base" hangingPunct="0">
        <a:spcBef>
          <a:spcPct val="0"/>
        </a:spcBef>
        <a:spcAft>
          <a:spcPct val="0"/>
        </a:spcAft>
        <a:defRPr sz="4600">
          <a:solidFill>
            <a:schemeClr val="tx2"/>
          </a:solidFill>
          <a:latin typeface="Times New Roman" charset="0"/>
          <a:ea typeface="ＭＳ Ｐゴシック" charset="-128"/>
          <a:cs typeface="ＭＳ Ｐゴシック" charset="-128"/>
        </a:defRPr>
      </a:lvl4pPr>
      <a:lvl5pPr algn="ctr" defTabSz="953299" rtl="0" eaLnBrk="0" fontAlgn="base" hangingPunct="0">
        <a:spcBef>
          <a:spcPct val="0"/>
        </a:spcBef>
        <a:spcAft>
          <a:spcPct val="0"/>
        </a:spcAft>
        <a:defRPr sz="4600">
          <a:solidFill>
            <a:schemeClr val="tx2"/>
          </a:solidFill>
          <a:latin typeface="Times New Roman" charset="0"/>
          <a:ea typeface="ＭＳ Ｐゴシック" charset="-128"/>
          <a:cs typeface="ＭＳ Ｐゴシック" charset="-128"/>
        </a:defRPr>
      </a:lvl5pPr>
      <a:lvl6pPr marL="456278" algn="ctr" defTabSz="955335" rtl="0" eaLnBrk="0" fontAlgn="base" hangingPunct="0">
        <a:spcBef>
          <a:spcPct val="0"/>
        </a:spcBef>
        <a:spcAft>
          <a:spcPct val="0"/>
        </a:spcAft>
        <a:defRPr sz="4600">
          <a:solidFill>
            <a:schemeClr val="tx2"/>
          </a:solidFill>
          <a:latin typeface="Times New Roman" charset="0"/>
        </a:defRPr>
      </a:lvl6pPr>
      <a:lvl7pPr marL="912554" algn="ctr" defTabSz="955335" rtl="0" eaLnBrk="0" fontAlgn="base" hangingPunct="0">
        <a:spcBef>
          <a:spcPct val="0"/>
        </a:spcBef>
        <a:spcAft>
          <a:spcPct val="0"/>
        </a:spcAft>
        <a:defRPr sz="4600">
          <a:solidFill>
            <a:schemeClr val="tx2"/>
          </a:solidFill>
          <a:latin typeface="Times New Roman" charset="0"/>
        </a:defRPr>
      </a:lvl7pPr>
      <a:lvl8pPr marL="1368838" algn="ctr" defTabSz="955335" rtl="0" eaLnBrk="0" fontAlgn="base" hangingPunct="0">
        <a:spcBef>
          <a:spcPct val="0"/>
        </a:spcBef>
        <a:spcAft>
          <a:spcPct val="0"/>
        </a:spcAft>
        <a:defRPr sz="4600">
          <a:solidFill>
            <a:schemeClr val="tx2"/>
          </a:solidFill>
          <a:latin typeface="Times New Roman" charset="0"/>
        </a:defRPr>
      </a:lvl8pPr>
      <a:lvl9pPr marL="1825116" algn="ctr" defTabSz="955335" rtl="0" eaLnBrk="0" fontAlgn="base" hangingPunct="0">
        <a:spcBef>
          <a:spcPct val="0"/>
        </a:spcBef>
        <a:spcAft>
          <a:spcPct val="0"/>
        </a:spcAft>
        <a:defRPr sz="4600">
          <a:solidFill>
            <a:schemeClr val="tx2"/>
          </a:solidFill>
          <a:latin typeface="Times New Roman" charset="0"/>
        </a:defRPr>
      </a:lvl9pPr>
    </p:titleStyle>
    <p:bodyStyle>
      <a:lvl1pPr marL="355307" indent="-355307" algn="l" defTabSz="953299" rtl="0" eaLnBrk="0" fontAlgn="base" hangingPunct="0">
        <a:spcBef>
          <a:spcPct val="20000"/>
        </a:spcBef>
        <a:spcAft>
          <a:spcPct val="0"/>
        </a:spcAft>
        <a:buChar char="•"/>
        <a:defRPr sz="3400">
          <a:solidFill>
            <a:schemeClr val="tx1"/>
          </a:solidFill>
          <a:latin typeface="+mn-lt"/>
          <a:ea typeface="ＭＳ Ｐゴシック" charset="-128"/>
          <a:cs typeface="ＭＳ Ｐゴシック" charset="-128"/>
        </a:defRPr>
      </a:lvl1pPr>
      <a:lvl2pPr marL="774058" indent="-295031" algn="l" defTabSz="953299" rtl="0" eaLnBrk="0" fontAlgn="base" hangingPunct="0">
        <a:spcBef>
          <a:spcPct val="20000"/>
        </a:spcBef>
        <a:spcAft>
          <a:spcPct val="0"/>
        </a:spcAft>
        <a:buChar char="–"/>
        <a:defRPr sz="2900">
          <a:solidFill>
            <a:schemeClr val="tx1"/>
          </a:solidFill>
          <a:latin typeface="+mn-lt"/>
          <a:ea typeface="ＭＳ Ｐゴシック" charset="-128"/>
        </a:defRPr>
      </a:lvl2pPr>
      <a:lvl3pPr marL="1192815" indent="-236342" algn="l" defTabSz="953299" rtl="0" eaLnBrk="0" fontAlgn="base" hangingPunct="0">
        <a:spcBef>
          <a:spcPct val="20000"/>
        </a:spcBef>
        <a:spcAft>
          <a:spcPct val="0"/>
        </a:spcAft>
        <a:buChar char="•"/>
        <a:defRPr sz="2500">
          <a:solidFill>
            <a:schemeClr val="tx1"/>
          </a:solidFill>
          <a:latin typeface="+mn-lt"/>
          <a:ea typeface="ＭＳ Ｐゴシック" charset="-128"/>
        </a:defRPr>
      </a:lvl3pPr>
      <a:lvl4pPr marL="1671844" indent="-236342" algn="l" defTabSz="953299" rtl="0" eaLnBrk="0" fontAlgn="base" hangingPunct="0">
        <a:spcBef>
          <a:spcPct val="20000"/>
        </a:spcBef>
        <a:spcAft>
          <a:spcPct val="0"/>
        </a:spcAft>
        <a:buChar char="–"/>
        <a:defRPr sz="2100">
          <a:solidFill>
            <a:schemeClr val="tx1"/>
          </a:solidFill>
          <a:latin typeface="+mn-lt"/>
          <a:ea typeface="ＭＳ Ｐゴシック" charset="-128"/>
        </a:defRPr>
      </a:lvl4pPr>
      <a:lvl5pPr marL="2149285" indent="-236342" algn="l" defTabSz="953299" rtl="0" eaLnBrk="0" fontAlgn="base" hangingPunct="0">
        <a:spcBef>
          <a:spcPct val="20000"/>
        </a:spcBef>
        <a:spcAft>
          <a:spcPct val="0"/>
        </a:spcAft>
        <a:buChar char="»"/>
        <a:defRPr sz="2100">
          <a:solidFill>
            <a:schemeClr val="tx1"/>
          </a:solidFill>
          <a:latin typeface="+mn-lt"/>
          <a:ea typeface="ＭＳ Ｐゴシック" charset="-128"/>
        </a:defRPr>
      </a:lvl5pPr>
      <a:lvl6pPr marL="2607757" indent="-239233" algn="l" defTabSz="955335" rtl="0" eaLnBrk="0" fontAlgn="base" hangingPunct="0">
        <a:spcBef>
          <a:spcPct val="20000"/>
        </a:spcBef>
        <a:spcAft>
          <a:spcPct val="0"/>
        </a:spcAft>
        <a:buChar char="»"/>
        <a:defRPr sz="2100">
          <a:solidFill>
            <a:schemeClr val="tx1"/>
          </a:solidFill>
          <a:latin typeface="+mn-lt"/>
          <a:ea typeface="ＭＳ Ｐゴシック" charset="-128"/>
        </a:defRPr>
      </a:lvl6pPr>
      <a:lvl7pPr marL="3064038" indent="-239233" algn="l" defTabSz="955335" rtl="0" eaLnBrk="0" fontAlgn="base" hangingPunct="0">
        <a:spcBef>
          <a:spcPct val="20000"/>
        </a:spcBef>
        <a:spcAft>
          <a:spcPct val="0"/>
        </a:spcAft>
        <a:buChar char="»"/>
        <a:defRPr sz="2100">
          <a:solidFill>
            <a:schemeClr val="tx1"/>
          </a:solidFill>
          <a:latin typeface="+mn-lt"/>
          <a:ea typeface="ＭＳ Ｐゴシック" charset="-128"/>
        </a:defRPr>
      </a:lvl7pPr>
      <a:lvl8pPr marL="3520317" indent="-239233" algn="l" defTabSz="955335" rtl="0" eaLnBrk="0" fontAlgn="base" hangingPunct="0">
        <a:spcBef>
          <a:spcPct val="20000"/>
        </a:spcBef>
        <a:spcAft>
          <a:spcPct val="0"/>
        </a:spcAft>
        <a:buChar char="»"/>
        <a:defRPr sz="2100">
          <a:solidFill>
            <a:schemeClr val="tx1"/>
          </a:solidFill>
          <a:latin typeface="+mn-lt"/>
          <a:ea typeface="ＭＳ Ｐゴシック" charset="-128"/>
        </a:defRPr>
      </a:lvl8pPr>
      <a:lvl9pPr marL="3976597" indent="-239233" algn="l" defTabSz="955335" rtl="0" eaLnBrk="0" fontAlgn="base" hangingPunct="0">
        <a:spcBef>
          <a:spcPct val="20000"/>
        </a:spcBef>
        <a:spcAft>
          <a:spcPct val="0"/>
        </a:spcAft>
        <a:buChar char="»"/>
        <a:defRPr sz="2100">
          <a:solidFill>
            <a:schemeClr val="tx1"/>
          </a:solidFill>
          <a:latin typeface="+mn-lt"/>
          <a:ea typeface="ＭＳ Ｐゴシック" charset="-128"/>
        </a:defRPr>
      </a:lvl9pPr>
    </p:bodyStyle>
    <p:otherStyle>
      <a:defPPr>
        <a:defRPr lang="en-US"/>
      </a:defPPr>
      <a:lvl1pPr marL="0" algn="l" defTabSz="456278" rtl="0" eaLnBrk="1" latinLnBrk="0" hangingPunct="1">
        <a:defRPr sz="1800" kern="1200">
          <a:solidFill>
            <a:schemeClr val="tx1"/>
          </a:solidFill>
          <a:latin typeface="+mn-lt"/>
          <a:ea typeface="+mn-ea"/>
          <a:cs typeface="+mn-cs"/>
        </a:defRPr>
      </a:lvl1pPr>
      <a:lvl2pPr marL="456278" algn="l" defTabSz="456278" rtl="0" eaLnBrk="1" latinLnBrk="0" hangingPunct="1">
        <a:defRPr sz="1800" kern="1200">
          <a:solidFill>
            <a:schemeClr val="tx1"/>
          </a:solidFill>
          <a:latin typeface="+mn-lt"/>
          <a:ea typeface="+mn-ea"/>
          <a:cs typeface="+mn-cs"/>
        </a:defRPr>
      </a:lvl2pPr>
      <a:lvl3pPr marL="912554" algn="l" defTabSz="456278" rtl="0" eaLnBrk="1" latinLnBrk="0" hangingPunct="1">
        <a:defRPr sz="1800" kern="1200">
          <a:solidFill>
            <a:schemeClr val="tx1"/>
          </a:solidFill>
          <a:latin typeface="+mn-lt"/>
          <a:ea typeface="+mn-ea"/>
          <a:cs typeface="+mn-cs"/>
        </a:defRPr>
      </a:lvl3pPr>
      <a:lvl4pPr marL="1368838" algn="l" defTabSz="456278" rtl="0" eaLnBrk="1" latinLnBrk="0" hangingPunct="1">
        <a:defRPr sz="1800" kern="1200">
          <a:solidFill>
            <a:schemeClr val="tx1"/>
          </a:solidFill>
          <a:latin typeface="+mn-lt"/>
          <a:ea typeface="+mn-ea"/>
          <a:cs typeface="+mn-cs"/>
        </a:defRPr>
      </a:lvl4pPr>
      <a:lvl5pPr marL="1825116" algn="l" defTabSz="456278" rtl="0" eaLnBrk="1" latinLnBrk="0" hangingPunct="1">
        <a:defRPr sz="1800" kern="1200">
          <a:solidFill>
            <a:schemeClr val="tx1"/>
          </a:solidFill>
          <a:latin typeface="+mn-lt"/>
          <a:ea typeface="+mn-ea"/>
          <a:cs typeface="+mn-cs"/>
        </a:defRPr>
      </a:lvl5pPr>
      <a:lvl6pPr marL="2281395" algn="l" defTabSz="456278" rtl="0" eaLnBrk="1" latinLnBrk="0" hangingPunct="1">
        <a:defRPr sz="1800" kern="1200">
          <a:solidFill>
            <a:schemeClr val="tx1"/>
          </a:solidFill>
          <a:latin typeface="+mn-lt"/>
          <a:ea typeface="+mn-ea"/>
          <a:cs typeface="+mn-cs"/>
        </a:defRPr>
      </a:lvl6pPr>
      <a:lvl7pPr marL="2737672" algn="l" defTabSz="456278" rtl="0" eaLnBrk="1" latinLnBrk="0" hangingPunct="1">
        <a:defRPr sz="1800" kern="1200">
          <a:solidFill>
            <a:schemeClr val="tx1"/>
          </a:solidFill>
          <a:latin typeface="+mn-lt"/>
          <a:ea typeface="+mn-ea"/>
          <a:cs typeface="+mn-cs"/>
        </a:defRPr>
      </a:lvl7pPr>
      <a:lvl8pPr marL="3193949" algn="l" defTabSz="456278" rtl="0" eaLnBrk="1" latinLnBrk="0" hangingPunct="1">
        <a:defRPr sz="1800" kern="1200">
          <a:solidFill>
            <a:schemeClr val="tx1"/>
          </a:solidFill>
          <a:latin typeface="+mn-lt"/>
          <a:ea typeface="+mn-ea"/>
          <a:cs typeface="+mn-cs"/>
        </a:defRPr>
      </a:lvl8pPr>
      <a:lvl9pPr marL="3650229" algn="l" defTabSz="456278"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CCFF"/>
            </a:gs>
            <a:gs pos="100000">
              <a:srgbClr val="C1F3FF"/>
            </a:gs>
          </a:gsLst>
          <a:lin ang="5400000" scaled="1"/>
        </a:gradFill>
        <a:effectLst/>
      </p:bgPr>
    </p:bg>
    <p:spTree>
      <p:nvGrpSpPr>
        <p:cNvPr id="1" name=""/>
        <p:cNvGrpSpPr/>
        <p:nvPr/>
      </p:nvGrpSpPr>
      <p:grpSpPr>
        <a:xfrm>
          <a:off x="0" y="0"/>
          <a:ext cx="0" cy="0"/>
          <a:chOff x="0" y="0"/>
          <a:chExt cx="0" cy="0"/>
        </a:xfrm>
      </p:grpSpPr>
      <p:sp>
        <p:nvSpPr>
          <p:cNvPr id="11266" name="Rectangle 7"/>
          <p:cNvSpPr>
            <a:spLocks noChangeArrowheads="1"/>
          </p:cNvSpPr>
          <p:nvPr/>
        </p:nvSpPr>
        <p:spPr bwMode="auto">
          <a:xfrm>
            <a:off x="4475471" y="3030539"/>
            <a:ext cx="193093" cy="8044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8575">
                <a:solidFill>
                  <a:srgbClr val="000000"/>
                </a:solidFill>
                <a:miter lim="800000"/>
                <a:headEnd/>
                <a:tailEnd/>
              </a14:hiddenLine>
            </a:ext>
          </a:extLst>
        </p:spPr>
        <p:txBody>
          <a:bodyPr wrap="none" lIns="95598" tIns="47799" rIns="95598" bIns="47799">
            <a:spAutoFit/>
          </a:bodyPr>
          <a:lstStyle/>
          <a:p>
            <a:pPr>
              <a:spcBef>
                <a:spcPct val="0"/>
              </a:spcBef>
              <a:buClrTx/>
              <a:buSzTx/>
            </a:pPr>
            <a:endParaRPr lang="en-GB" sz="4600">
              <a:solidFill>
                <a:srgbClr val="000000"/>
              </a:solidFill>
              <a:latin typeface="Times New Roman" charset="0"/>
            </a:endParaRPr>
          </a:p>
        </p:txBody>
      </p:sp>
      <p:grpSp>
        <p:nvGrpSpPr>
          <p:cNvPr id="11267" name="Group 9"/>
          <p:cNvGrpSpPr>
            <a:grpSpLocks/>
          </p:cNvGrpSpPr>
          <p:nvPr/>
        </p:nvGrpSpPr>
        <p:grpSpPr bwMode="auto">
          <a:xfrm>
            <a:off x="228600" y="304820"/>
            <a:ext cx="533400" cy="561975"/>
            <a:chOff x="146" y="195"/>
            <a:chExt cx="582" cy="669"/>
          </a:xfrm>
        </p:grpSpPr>
        <p:sp>
          <p:nvSpPr>
            <p:cNvPr id="11275" name="Freeform 10"/>
            <p:cNvSpPr>
              <a:spLocks/>
            </p:cNvSpPr>
            <p:nvPr/>
          </p:nvSpPr>
          <p:spPr bwMode="auto">
            <a:xfrm>
              <a:off x="246" y="248"/>
              <a:ext cx="478" cy="612"/>
            </a:xfrm>
            <a:custGeom>
              <a:avLst/>
              <a:gdLst>
                <a:gd name="T0" fmla="*/ 478 w 478"/>
                <a:gd name="T1" fmla="*/ 0 h 614"/>
                <a:gd name="T2" fmla="*/ 478 w 478"/>
                <a:gd name="T3" fmla="*/ 5 h 614"/>
                <a:gd name="T4" fmla="*/ 478 w 478"/>
                <a:gd name="T5" fmla="*/ 23 h 614"/>
                <a:gd name="T6" fmla="*/ 478 w 478"/>
                <a:gd name="T7" fmla="*/ 40 h 614"/>
                <a:gd name="T8" fmla="*/ 477 w 478"/>
                <a:gd name="T9" fmla="*/ 70 h 614"/>
                <a:gd name="T10" fmla="*/ 474 w 478"/>
                <a:gd name="T11" fmla="*/ 106 h 614"/>
                <a:gd name="T12" fmla="*/ 465 w 478"/>
                <a:gd name="T13" fmla="*/ 160 h 614"/>
                <a:gd name="T14" fmla="*/ 459 w 478"/>
                <a:gd name="T15" fmla="*/ 205 h 614"/>
                <a:gd name="T16" fmla="*/ 452 w 478"/>
                <a:gd name="T17" fmla="*/ 237 h 614"/>
                <a:gd name="T18" fmla="*/ 439 w 478"/>
                <a:gd name="T19" fmla="*/ 279 h 614"/>
                <a:gd name="T20" fmla="*/ 403 w 478"/>
                <a:gd name="T21" fmla="*/ 374 h 614"/>
                <a:gd name="T22" fmla="*/ 354 w 478"/>
                <a:gd name="T23" fmla="*/ 460 h 614"/>
                <a:gd name="T24" fmla="*/ 321 w 478"/>
                <a:gd name="T25" fmla="*/ 509 h 614"/>
                <a:gd name="T26" fmla="*/ 287 w 478"/>
                <a:gd name="T27" fmla="*/ 552 h 614"/>
                <a:gd name="T28" fmla="*/ 257 w 478"/>
                <a:gd name="T29" fmla="*/ 587 h 614"/>
                <a:gd name="T30" fmla="*/ 247 w 478"/>
                <a:gd name="T31" fmla="*/ 598 h 614"/>
                <a:gd name="T32" fmla="*/ 246 w 478"/>
                <a:gd name="T33" fmla="*/ 598 h 614"/>
                <a:gd name="T34" fmla="*/ 236 w 478"/>
                <a:gd name="T35" fmla="*/ 588 h 614"/>
                <a:gd name="T36" fmla="*/ 216 w 478"/>
                <a:gd name="T37" fmla="*/ 570 h 614"/>
                <a:gd name="T38" fmla="*/ 206 w 478"/>
                <a:gd name="T39" fmla="*/ 561 h 614"/>
                <a:gd name="T40" fmla="*/ 195 w 478"/>
                <a:gd name="T41" fmla="*/ 549 h 614"/>
                <a:gd name="T42" fmla="*/ 180 w 478"/>
                <a:gd name="T43" fmla="*/ 531 h 614"/>
                <a:gd name="T44" fmla="*/ 159 w 478"/>
                <a:gd name="T45" fmla="*/ 498 h 614"/>
                <a:gd name="T46" fmla="*/ 144 w 478"/>
                <a:gd name="T47" fmla="*/ 475 h 614"/>
                <a:gd name="T48" fmla="*/ 129 w 478"/>
                <a:gd name="T49" fmla="*/ 455 h 614"/>
                <a:gd name="T50" fmla="*/ 105 w 478"/>
                <a:gd name="T51" fmla="*/ 423 h 614"/>
                <a:gd name="T52" fmla="*/ 80 w 478"/>
                <a:gd name="T53" fmla="*/ 391 h 614"/>
                <a:gd name="T54" fmla="*/ 64 w 478"/>
                <a:gd name="T55" fmla="*/ 358 h 614"/>
                <a:gd name="T56" fmla="*/ 54 w 478"/>
                <a:gd name="T57" fmla="*/ 329 h 614"/>
                <a:gd name="T58" fmla="*/ 42 w 478"/>
                <a:gd name="T59" fmla="*/ 295 h 614"/>
                <a:gd name="T60" fmla="*/ 32 w 478"/>
                <a:gd name="T61" fmla="*/ 266 h 614"/>
                <a:gd name="T62" fmla="*/ 23 w 478"/>
                <a:gd name="T63" fmla="*/ 230 h 614"/>
                <a:gd name="T64" fmla="*/ 14 w 478"/>
                <a:gd name="T65" fmla="*/ 192 h 614"/>
                <a:gd name="T66" fmla="*/ 8 w 478"/>
                <a:gd name="T67" fmla="*/ 156 h 614"/>
                <a:gd name="T68" fmla="*/ 1 w 478"/>
                <a:gd name="T69" fmla="*/ 119 h 614"/>
                <a:gd name="T70" fmla="*/ 0 w 478"/>
                <a:gd name="T71" fmla="*/ 72 h 614"/>
                <a:gd name="T72" fmla="*/ 0 w 478"/>
                <a:gd name="T73" fmla="*/ 31 h 614"/>
                <a:gd name="T74" fmla="*/ 0 w 478"/>
                <a:gd name="T75" fmla="*/ 9 h 614"/>
                <a:gd name="T76" fmla="*/ 0 w 478"/>
                <a:gd name="T77" fmla="*/ 0 h 61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478" h="614">
                  <a:moveTo>
                    <a:pt x="0" y="0"/>
                  </a:moveTo>
                  <a:lnTo>
                    <a:pt x="478" y="0"/>
                  </a:lnTo>
                  <a:lnTo>
                    <a:pt x="478" y="5"/>
                  </a:lnTo>
                  <a:lnTo>
                    <a:pt x="478" y="13"/>
                  </a:lnTo>
                  <a:lnTo>
                    <a:pt x="478" y="23"/>
                  </a:lnTo>
                  <a:lnTo>
                    <a:pt x="478" y="31"/>
                  </a:lnTo>
                  <a:lnTo>
                    <a:pt x="478" y="40"/>
                  </a:lnTo>
                  <a:lnTo>
                    <a:pt x="477" y="54"/>
                  </a:lnTo>
                  <a:lnTo>
                    <a:pt x="477" y="70"/>
                  </a:lnTo>
                  <a:lnTo>
                    <a:pt x="475" y="88"/>
                  </a:lnTo>
                  <a:lnTo>
                    <a:pt x="474" y="106"/>
                  </a:lnTo>
                  <a:lnTo>
                    <a:pt x="469" y="148"/>
                  </a:lnTo>
                  <a:lnTo>
                    <a:pt x="465" y="168"/>
                  </a:lnTo>
                  <a:lnTo>
                    <a:pt x="462" y="182"/>
                  </a:lnTo>
                  <a:lnTo>
                    <a:pt x="459" y="213"/>
                  </a:lnTo>
                  <a:lnTo>
                    <a:pt x="455" y="227"/>
                  </a:lnTo>
                  <a:lnTo>
                    <a:pt x="452" y="245"/>
                  </a:lnTo>
                  <a:lnTo>
                    <a:pt x="446" y="265"/>
                  </a:lnTo>
                  <a:lnTo>
                    <a:pt x="439" y="287"/>
                  </a:lnTo>
                  <a:lnTo>
                    <a:pt x="423" y="337"/>
                  </a:lnTo>
                  <a:lnTo>
                    <a:pt x="403" y="382"/>
                  </a:lnTo>
                  <a:lnTo>
                    <a:pt x="380" y="429"/>
                  </a:lnTo>
                  <a:lnTo>
                    <a:pt x="354" y="476"/>
                  </a:lnTo>
                  <a:lnTo>
                    <a:pt x="339" y="500"/>
                  </a:lnTo>
                  <a:lnTo>
                    <a:pt x="321" y="525"/>
                  </a:lnTo>
                  <a:lnTo>
                    <a:pt x="303" y="547"/>
                  </a:lnTo>
                  <a:lnTo>
                    <a:pt x="287" y="568"/>
                  </a:lnTo>
                  <a:lnTo>
                    <a:pt x="272" y="586"/>
                  </a:lnTo>
                  <a:lnTo>
                    <a:pt x="257" y="603"/>
                  </a:lnTo>
                  <a:lnTo>
                    <a:pt x="249" y="612"/>
                  </a:lnTo>
                  <a:lnTo>
                    <a:pt x="247" y="614"/>
                  </a:lnTo>
                  <a:lnTo>
                    <a:pt x="246" y="614"/>
                  </a:lnTo>
                  <a:lnTo>
                    <a:pt x="241" y="610"/>
                  </a:lnTo>
                  <a:lnTo>
                    <a:pt x="236" y="604"/>
                  </a:lnTo>
                  <a:lnTo>
                    <a:pt x="231" y="599"/>
                  </a:lnTo>
                  <a:lnTo>
                    <a:pt x="216" y="586"/>
                  </a:lnTo>
                  <a:lnTo>
                    <a:pt x="211" y="583"/>
                  </a:lnTo>
                  <a:lnTo>
                    <a:pt x="206" y="577"/>
                  </a:lnTo>
                  <a:lnTo>
                    <a:pt x="198" y="570"/>
                  </a:lnTo>
                  <a:lnTo>
                    <a:pt x="195" y="565"/>
                  </a:lnTo>
                  <a:lnTo>
                    <a:pt x="187" y="558"/>
                  </a:lnTo>
                  <a:lnTo>
                    <a:pt x="180" y="547"/>
                  </a:lnTo>
                  <a:lnTo>
                    <a:pt x="170" y="534"/>
                  </a:lnTo>
                  <a:lnTo>
                    <a:pt x="159" y="514"/>
                  </a:lnTo>
                  <a:lnTo>
                    <a:pt x="151" y="505"/>
                  </a:lnTo>
                  <a:lnTo>
                    <a:pt x="144" y="491"/>
                  </a:lnTo>
                  <a:lnTo>
                    <a:pt x="137" y="478"/>
                  </a:lnTo>
                  <a:lnTo>
                    <a:pt x="129" y="466"/>
                  </a:lnTo>
                  <a:lnTo>
                    <a:pt x="116" y="447"/>
                  </a:lnTo>
                  <a:lnTo>
                    <a:pt x="105" y="431"/>
                  </a:lnTo>
                  <a:lnTo>
                    <a:pt x="91" y="417"/>
                  </a:lnTo>
                  <a:lnTo>
                    <a:pt x="80" y="399"/>
                  </a:lnTo>
                  <a:lnTo>
                    <a:pt x="70" y="379"/>
                  </a:lnTo>
                  <a:lnTo>
                    <a:pt x="64" y="366"/>
                  </a:lnTo>
                  <a:lnTo>
                    <a:pt x="59" y="354"/>
                  </a:lnTo>
                  <a:lnTo>
                    <a:pt x="54" y="337"/>
                  </a:lnTo>
                  <a:lnTo>
                    <a:pt x="47" y="321"/>
                  </a:lnTo>
                  <a:lnTo>
                    <a:pt x="42" y="303"/>
                  </a:lnTo>
                  <a:lnTo>
                    <a:pt x="36" y="287"/>
                  </a:lnTo>
                  <a:lnTo>
                    <a:pt x="32" y="274"/>
                  </a:lnTo>
                  <a:lnTo>
                    <a:pt x="28" y="260"/>
                  </a:lnTo>
                  <a:lnTo>
                    <a:pt x="23" y="238"/>
                  </a:lnTo>
                  <a:lnTo>
                    <a:pt x="18" y="218"/>
                  </a:lnTo>
                  <a:lnTo>
                    <a:pt x="14" y="200"/>
                  </a:lnTo>
                  <a:lnTo>
                    <a:pt x="11" y="182"/>
                  </a:lnTo>
                  <a:lnTo>
                    <a:pt x="8" y="164"/>
                  </a:lnTo>
                  <a:lnTo>
                    <a:pt x="5" y="142"/>
                  </a:lnTo>
                  <a:lnTo>
                    <a:pt x="1" y="119"/>
                  </a:lnTo>
                  <a:lnTo>
                    <a:pt x="0" y="97"/>
                  </a:lnTo>
                  <a:lnTo>
                    <a:pt x="0" y="72"/>
                  </a:lnTo>
                  <a:lnTo>
                    <a:pt x="0" y="50"/>
                  </a:lnTo>
                  <a:lnTo>
                    <a:pt x="0" y="31"/>
                  </a:lnTo>
                  <a:lnTo>
                    <a:pt x="0" y="14"/>
                  </a:lnTo>
                  <a:lnTo>
                    <a:pt x="0" y="9"/>
                  </a:lnTo>
                  <a:lnTo>
                    <a:pt x="0" y="3"/>
                  </a:lnTo>
                  <a:lnTo>
                    <a:pt x="0" y="0"/>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276" name="Freeform 11"/>
            <p:cNvSpPr>
              <a:spLocks/>
            </p:cNvSpPr>
            <p:nvPr/>
          </p:nvSpPr>
          <p:spPr bwMode="auto">
            <a:xfrm>
              <a:off x="246" y="240"/>
              <a:ext cx="480" cy="9"/>
            </a:xfrm>
            <a:custGeom>
              <a:avLst/>
              <a:gdLst>
                <a:gd name="T0" fmla="*/ 480 w 480"/>
                <a:gd name="T1" fmla="*/ 16 h 8"/>
                <a:gd name="T2" fmla="*/ 478 w 480"/>
                <a:gd name="T3" fmla="*/ 0 h 8"/>
                <a:gd name="T4" fmla="*/ 0 w 480"/>
                <a:gd name="T5" fmla="*/ 0 h 8"/>
                <a:gd name="T6" fmla="*/ 0 w 480"/>
                <a:gd name="T7" fmla="*/ 20 h 8"/>
                <a:gd name="T8" fmla="*/ 478 w 480"/>
                <a:gd name="T9" fmla="*/ 20 h 8"/>
                <a:gd name="T10" fmla="*/ 480 w 480"/>
                <a:gd name="T11" fmla="*/ 16 h 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0" h="8">
                  <a:moveTo>
                    <a:pt x="480" y="6"/>
                  </a:moveTo>
                  <a:lnTo>
                    <a:pt x="478" y="0"/>
                  </a:lnTo>
                  <a:lnTo>
                    <a:pt x="0" y="0"/>
                  </a:lnTo>
                  <a:lnTo>
                    <a:pt x="0" y="8"/>
                  </a:lnTo>
                  <a:lnTo>
                    <a:pt x="478" y="8"/>
                  </a:lnTo>
                  <a:lnTo>
                    <a:pt x="480" y="6"/>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277" name="Freeform 12"/>
            <p:cNvSpPr>
              <a:spLocks/>
            </p:cNvSpPr>
            <p:nvPr/>
          </p:nvSpPr>
          <p:spPr bwMode="auto">
            <a:xfrm>
              <a:off x="721" y="248"/>
              <a:ext cx="7" cy="23"/>
            </a:xfrm>
            <a:custGeom>
              <a:avLst/>
              <a:gdLst>
                <a:gd name="T0" fmla="*/ 5 w 7"/>
                <a:gd name="T1" fmla="*/ 23 h 23"/>
                <a:gd name="T2" fmla="*/ 5 w 7"/>
                <a:gd name="T3" fmla="*/ 23 h 23"/>
                <a:gd name="T4" fmla="*/ 7 w 7"/>
                <a:gd name="T5" fmla="*/ 5 h 23"/>
                <a:gd name="T6" fmla="*/ 5 w 7"/>
                <a:gd name="T7" fmla="*/ 0 h 23"/>
                <a:gd name="T8" fmla="*/ 0 w 7"/>
                <a:gd name="T9" fmla="*/ 0 h 23"/>
                <a:gd name="T10" fmla="*/ 0 w 7"/>
                <a:gd name="T11" fmla="*/ 5 h 23"/>
                <a:gd name="T12" fmla="*/ 0 w 7"/>
                <a:gd name="T13" fmla="*/ 22 h 23"/>
                <a:gd name="T14" fmla="*/ 0 w 7"/>
                <a:gd name="T15" fmla="*/ 22 h 23"/>
                <a:gd name="T16" fmla="*/ 5 w 7"/>
                <a:gd name="T17" fmla="*/ 23 h 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 h="23">
                  <a:moveTo>
                    <a:pt x="5" y="23"/>
                  </a:moveTo>
                  <a:lnTo>
                    <a:pt x="5" y="23"/>
                  </a:lnTo>
                  <a:lnTo>
                    <a:pt x="7" y="5"/>
                  </a:lnTo>
                  <a:lnTo>
                    <a:pt x="5" y="0"/>
                  </a:lnTo>
                  <a:lnTo>
                    <a:pt x="0" y="0"/>
                  </a:lnTo>
                  <a:lnTo>
                    <a:pt x="0" y="5"/>
                  </a:lnTo>
                  <a:lnTo>
                    <a:pt x="0" y="22"/>
                  </a:lnTo>
                  <a:lnTo>
                    <a:pt x="5" y="23"/>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278" name="Freeform 13"/>
            <p:cNvSpPr>
              <a:spLocks/>
            </p:cNvSpPr>
            <p:nvPr/>
          </p:nvSpPr>
          <p:spPr bwMode="auto">
            <a:xfrm>
              <a:off x="711" y="269"/>
              <a:ext cx="16" cy="127"/>
            </a:xfrm>
            <a:custGeom>
              <a:avLst/>
              <a:gdLst>
                <a:gd name="T0" fmla="*/ 5 w 15"/>
                <a:gd name="T1" fmla="*/ 134 h 126"/>
                <a:gd name="T2" fmla="*/ 5 w 15"/>
                <a:gd name="T3" fmla="*/ 134 h 126"/>
                <a:gd name="T4" fmla="*/ 20 w 15"/>
                <a:gd name="T5" fmla="*/ 94 h 126"/>
                <a:gd name="T6" fmla="*/ 21 w 15"/>
                <a:gd name="T7" fmla="*/ 48 h 126"/>
                <a:gd name="T8" fmla="*/ 23 w 15"/>
                <a:gd name="T9" fmla="*/ 18 h 126"/>
                <a:gd name="T10" fmla="*/ 23 w 15"/>
                <a:gd name="T11" fmla="*/ 1 h 126"/>
                <a:gd name="T12" fmla="*/ 18 w 15"/>
                <a:gd name="T13" fmla="*/ 0 h 126"/>
                <a:gd name="T14" fmla="*/ 18 w 15"/>
                <a:gd name="T15" fmla="*/ 18 h 126"/>
                <a:gd name="T16" fmla="*/ 17 w 15"/>
                <a:gd name="T17" fmla="*/ 48 h 126"/>
                <a:gd name="T18" fmla="*/ 5 w 15"/>
                <a:gd name="T19" fmla="*/ 92 h 126"/>
                <a:gd name="T20" fmla="*/ 0 w 15"/>
                <a:gd name="T21" fmla="*/ 134 h 126"/>
                <a:gd name="T22" fmla="*/ 0 w 15"/>
                <a:gd name="T23" fmla="*/ 134 h 126"/>
                <a:gd name="T24" fmla="*/ 5 w 15"/>
                <a:gd name="T25" fmla="*/ 134 h 12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 h="126">
                  <a:moveTo>
                    <a:pt x="5" y="126"/>
                  </a:moveTo>
                  <a:lnTo>
                    <a:pt x="5" y="126"/>
                  </a:lnTo>
                  <a:lnTo>
                    <a:pt x="12" y="86"/>
                  </a:lnTo>
                  <a:lnTo>
                    <a:pt x="13" y="48"/>
                  </a:lnTo>
                  <a:lnTo>
                    <a:pt x="15" y="18"/>
                  </a:lnTo>
                  <a:lnTo>
                    <a:pt x="15" y="1"/>
                  </a:lnTo>
                  <a:lnTo>
                    <a:pt x="10" y="0"/>
                  </a:lnTo>
                  <a:lnTo>
                    <a:pt x="10" y="18"/>
                  </a:lnTo>
                  <a:lnTo>
                    <a:pt x="9" y="48"/>
                  </a:lnTo>
                  <a:lnTo>
                    <a:pt x="5" y="84"/>
                  </a:lnTo>
                  <a:lnTo>
                    <a:pt x="0" y="126"/>
                  </a:lnTo>
                  <a:lnTo>
                    <a:pt x="5" y="126"/>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279" name="Freeform 14"/>
            <p:cNvSpPr>
              <a:spLocks/>
            </p:cNvSpPr>
            <p:nvPr/>
          </p:nvSpPr>
          <p:spPr bwMode="auto">
            <a:xfrm>
              <a:off x="681" y="395"/>
              <a:ext cx="35" cy="138"/>
            </a:xfrm>
            <a:custGeom>
              <a:avLst/>
              <a:gdLst>
                <a:gd name="T0" fmla="*/ 6 w 34"/>
                <a:gd name="T1" fmla="*/ 131 h 139"/>
                <a:gd name="T2" fmla="*/ 6 w 34"/>
                <a:gd name="T3" fmla="*/ 131 h 139"/>
                <a:gd name="T4" fmla="*/ 26 w 34"/>
                <a:gd name="T5" fmla="*/ 91 h 139"/>
                <a:gd name="T6" fmla="*/ 32 w 34"/>
                <a:gd name="T7" fmla="*/ 67 h 139"/>
                <a:gd name="T8" fmla="*/ 37 w 34"/>
                <a:gd name="T9" fmla="*/ 36 h 139"/>
                <a:gd name="T10" fmla="*/ 42 w 34"/>
                <a:gd name="T11" fmla="*/ 0 h 139"/>
                <a:gd name="T12" fmla="*/ 37 w 34"/>
                <a:gd name="T13" fmla="*/ 0 h 139"/>
                <a:gd name="T14" fmla="*/ 32 w 34"/>
                <a:gd name="T15" fmla="*/ 34 h 139"/>
                <a:gd name="T16" fmla="*/ 27 w 34"/>
                <a:gd name="T17" fmla="*/ 65 h 139"/>
                <a:gd name="T18" fmla="*/ 13 w 34"/>
                <a:gd name="T19" fmla="*/ 89 h 139"/>
                <a:gd name="T20" fmla="*/ 0 w 34"/>
                <a:gd name="T21" fmla="*/ 131 h 139"/>
                <a:gd name="T22" fmla="*/ 0 w 34"/>
                <a:gd name="T23" fmla="*/ 131 h 139"/>
                <a:gd name="T24" fmla="*/ 6 w 34"/>
                <a:gd name="T25" fmla="*/ 131 h 1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4" h="139">
                  <a:moveTo>
                    <a:pt x="6" y="139"/>
                  </a:moveTo>
                  <a:lnTo>
                    <a:pt x="6" y="139"/>
                  </a:lnTo>
                  <a:lnTo>
                    <a:pt x="18" y="99"/>
                  </a:lnTo>
                  <a:lnTo>
                    <a:pt x="24" y="67"/>
                  </a:lnTo>
                  <a:lnTo>
                    <a:pt x="29" y="36"/>
                  </a:lnTo>
                  <a:lnTo>
                    <a:pt x="34" y="0"/>
                  </a:lnTo>
                  <a:lnTo>
                    <a:pt x="29" y="0"/>
                  </a:lnTo>
                  <a:lnTo>
                    <a:pt x="24" y="34"/>
                  </a:lnTo>
                  <a:lnTo>
                    <a:pt x="19" y="65"/>
                  </a:lnTo>
                  <a:lnTo>
                    <a:pt x="13" y="97"/>
                  </a:lnTo>
                  <a:lnTo>
                    <a:pt x="0" y="139"/>
                  </a:lnTo>
                  <a:lnTo>
                    <a:pt x="6" y="139"/>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280" name="Freeform 15"/>
            <p:cNvSpPr>
              <a:spLocks/>
            </p:cNvSpPr>
            <p:nvPr/>
          </p:nvSpPr>
          <p:spPr bwMode="auto">
            <a:xfrm>
              <a:off x="598" y="533"/>
              <a:ext cx="90" cy="189"/>
            </a:xfrm>
            <a:custGeom>
              <a:avLst/>
              <a:gdLst>
                <a:gd name="T0" fmla="*/ 5 w 90"/>
                <a:gd name="T1" fmla="*/ 189 h 189"/>
                <a:gd name="T2" fmla="*/ 5 w 90"/>
                <a:gd name="T3" fmla="*/ 189 h 189"/>
                <a:gd name="T4" fmla="*/ 18 w 90"/>
                <a:gd name="T5" fmla="*/ 168 h 189"/>
                <a:gd name="T6" fmla="*/ 30 w 90"/>
                <a:gd name="T7" fmla="*/ 144 h 189"/>
                <a:gd name="T8" fmla="*/ 43 w 90"/>
                <a:gd name="T9" fmla="*/ 119 h 189"/>
                <a:gd name="T10" fmla="*/ 54 w 90"/>
                <a:gd name="T11" fmla="*/ 97 h 189"/>
                <a:gd name="T12" fmla="*/ 64 w 90"/>
                <a:gd name="T13" fmla="*/ 74 h 189"/>
                <a:gd name="T14" fmla="*/ 72 w 90"/>
                <a:gd name="T15" fmla="*/ 50 h 189"/>
                <a:gd name="T16" fmla="*/ 82 w 90"/>
                <a:gd name="T17" fmla="*/ 27 h 189"/>
                <a:gd name="T18" fmla="*/ 90 w 90"/>
                <a:gd name="T19" fmla="*/ 0 h 189"/>
                <a:gd name="T20" fmla="*/ 84 w 90"/>
                <a:gd name="T21" fmla="*/ 0 h 189"/>
                <a:gd name="T22" fmla="*/ 77 w 90"/>
                <a:gd name="T23" fmla="*/ 23 h 189"/>
                <a:gd name="T24" fmla="*/ 67 w 90"/>
                <a:gd name="T25" fmla="*/ 49 h 189"/>
                <a:gd name="T26" fmla="*/ 58 w 90"/>
                <a:gd name="T27" fmla="*/ 70 h 189"/>
                <a:gd name="T28" fmla="*/ 48 w 90"/>
                <a:gd name="T29" fmla="*/ 94 h 189"/>
                <a:gd name="T30" fmla="*/ 38 w 90"/>
                <a:gd name="T31" fmla="*/ 119 h 189"/>
                <a:gd name="T32" fmla="*/ 26 w 90"/>
                <a:gd name="T33" fmla="*/ 141 h 189"/>
                <a:gd name="T34" fmla="*/ 13 w 90"/>
                <a:gd name="T35" fmla="*/ 164 h 189"/>
                <a:gd name="T36" fmla="*/ 0 w 90"/>
                <a:gd name="T37" fmla="*/ 188 h 189"/>
                <a:gd name="T38" fmla="*/ 0 w 90"/>
                <a:gd name="T39" fmla="*/ 188 h 189"/>
                <a:gd name="T40" fmla="*/ 5 w 90"/>
                <a:gd name="T41" fmla="*/ 189 h 18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0" h="189">
                  <a:moveTo>
                    <a:pt x="5" y="189"/>
                  </a:moveTo>
                  <a:lnTo>
                    <a:pt x="5" y="189"/>
                  </a:lnTo>
                  <a:lnTo>
                    <a:pt x="18" y="168"/>
                  </a:lnTo>
                  <a:lnTo>
                    <a:pt x="30" y="144"/>
                  </a:lnTo>
                  <a:lnTo>
                    <a:pt x="43" y="119"/>
                  </a:lnTo>
                  <a:lnTo>
                    <a:pt x="54" y="97"/>
                  </a:lnTo>
                  <a:lnTo>
                    <a:pt x="64" y="74"/>
                  </a:lnTo>
                  <a:lnTo>
                    <a:pt x="72" y="50"/>
                  </a:lnTo>
                  <a:lnTo>
                    <a:pt x="82" y="27"/>
                  </a:lnTo>
                  <a:lnTo>
                    <a:pt x="90" y="0"/>
                  </a:lnTo>
                  <a:lnTo>
                    <a:pt x="84" y="0"/>
                  </a:lnTo>
                  <a:lnTo>
                    <a:pt x="77" y="23"/>
                  </a:lnTo>
                  <a:lnTo>
                    <a:pt x="67" y="49"/>
                  </a:lnTo>
                  <a:lnTo>
                    <a:pt x="58" y="70"/>
                  </a:lnTo>
                  <a:lnTo>
                    <a:pt x="48" y="94"/>
                  </a:lnTo>
                  <a:lnTo>
                    <a:pt x="38" y="119"/>
                  </a:lnTo>
                  <a:lnTo>
                    <a:pt x="26" y="141"/>
                  </a:lnTo>
                  <a:lnTo>
                    <a:pt x="13" y="164"/>
                  </a:lnTo>
                  <a:lnTo>
                    <a:pt x="0" y="188"/>
                  </a:lnTo>
                  <a:lnTo>
                    <a:pt x="5" y="189"/>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281" name="Freeform 16"/>
            <p:cNvSpPr>
              <a:spLocks/>
            </p:cNvSpPr>
            <p:nvPr/>
          </p:nvSpPr>
          <p:spPr bwMode="auto">
            <a:xfrm>
              <a:off x="491" y="722"/>
              <a:ext cx="113" cy="142"/>
            </a:xfrm>
            <a:custGeom>
              <a:avLst/>
              <a:gdLst>
                <a:gd name="T0" fmla="*/ 2 w 113"/>
                <a:gd name="T1" fmla="*/ 142 h 142"/>
                <a:gd name="T2" fmla="*/ 3 w 113"/>
                <a:gd name="T3" fmla="*/ 140 h 142"/>
                <a:gd name="T4" fmla="*/ 16 w 113"/>
                <a:gd name="T5" fmla="*/ 129 h 142"/>
                <a:gd name="T6" fmla="*/ 44 w 113"/>
                <a:gd name="T7" fmla="*/ 95 h 142"/>
                <a:gd name="T8" fmla="*/ 62 w 113"/>
                <a:gd name="T9" fmla="*/ 74 h 142"/>
                <a:gd name="T10" fmla="*/ 80 w 113"/>
                <a:gd name="T11" fmla="*/ 50 h 142"/>
                <a:gd name="T12" fmla="*/ 97 w 113"/>
                <a:gd name="T13" fmla="*/ 27 h 142"/>
                <a:gd name="T14" fmla="*/ 113 w 113"/>
                <a:gd name="T15" fmla="*/ 1 h 142"/>
                <a:gd name="T16" fmla="*/ 108 w 113"/>
                <a:gd name="T17" fmla="*/ 0 h 142"/>
                <a:gd name="T18" fmla="*/ 92 w 113"/>
                <a:gd name="T19" fmla="*/ 21 h 142"/>
                <a:gd name="T20" fmla="*/ 75 w 113"/>
                <a:gd name="T21" fmla="*/ 46 h 142"/>
                <a:gd name="T22" fmla="*/ 57 w 113"/>
                <a:gd name="T23" fmla="*/ 70 h 142"/>
                <a:gd name="T24" fmla="*/ 39 w 113"/>
                <a:gd name="T25" fmla="*/ 90 h 142"/>
                <a:gd name="T26" fmla="*/ 13 w 113"/>
                <a:gd name="T27" fmla="*/ 124 h 142"/>
                <a:gd name="T28" fmla="*/ 0 w 113"/>
                <a:gd name="T29" fmla="*/ 137 h 142"/>
                <a:gd name="T30" fmla="*/ 3 w 113"/>
                <a:gd name="T31" fmla="*/ 137 h 142"/>
                <a:gd name="T32" fmla="*/ 2 w 113"/>
                <a:gd name="T33" fmla="*/ 142 h 1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13" h="142">
                  <a:moveTo>
                    <a:pt x="2" y="142"/>
                  </a:moveTo>
                  <a:lnTo>
                    <a:pt x="3" y="140"/>
                  </a:lnTo>
                  <a:lnTo>
                    <a:pt x="16" y="129"/>
                  </a:lnTo>
                  <a:lnTo>
                    <a:pt x="44" y="95"/>
                  </a:lnTo>
                  <a:lnTo>
                    <a:pt x="62" y="74"/>
                  </a:lnTo>
                  <a:lnTo>
                    <a:pt x="80" y="50"/>
                  </a:lnTo>
                  <a:lnTo>
                    <a:pt x="97" y="27"/>
                  </a:lnTo>
                  <a:lnTo>
                    <a:pt x="113" y="1"/>
                  </a:lnTo>
                  <a:lnTo>
                    <a:pt x="108" y="0"/>
                  </a:lnTo>
                  <a:lnTo>
                    <a:pt x="92" y="21"/>
                  </a:lnTo>
                  <a:lnTo>
                    <a:pt x="75" y="46"/>
                  </a:lnTo>
                  <a:lnTo>
                    <a:pt x="57" y="70"/>
                  </a:lnTo>
                  <a:lnTo>
                    <a:pt x="39" y="90"/>
                  </a:lnTo>
                  <a:lnTo>
                    <a:pt x="13" y="124"/>
                  </a:lnTo>
                  <a:lnTo>
                    <a:pt x="0" y="137"/>
                  </a:lnTo>
                  <a:lnTo>
                    <a:pt x="3" y="137"/>
                  </a:lnTo>
                  <a:lnTo>
                    <a:pt x="2" y="142"/>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282" name="Freeform 17"/>
            <p:cNvSpPr>
              <a:spLocks/>
            </p:cNvSpPr>
            <p:nvPr/>
          </p:nvSpPr>
          <p:spPr bwMode="auto">
            <a:xfrm>
              <a:off x="449" y="821"/>
              <a:ext cx="43" cy="43"/>
            </a:xfrm>
            <a:custGeom>
              <a:avLst/>
              <a:gdLst>
                <a:gd name="T0" fmla="*/ 0 w 44"/>
                <a:gd name="T1" fmla="*/ 5 h 43"/>
                <a:gd name="T2" fmla="*/ 0 w 44"/>
                <a:gd name="T3" fmla="*/ 5 h 43"/>
                <a:gd name="T4" fmla="*/ 22 w 44"/>
                <a:gd name="T5" fmla="*/ 29 h 43"/>
                <a:gd name="T6" fmla="*/ 35 w 44"/>
                <a:gd name="T7" fmla="*/ 43 h 43"/>
                <a:gd name="T8" fmla="*/ 36 w 44"/>
                <a:gd name="T9" fmla="*/ 38 h 43"/>
                <a:gd name="T10" fmla="*/ 22 w 44"/>
                <a:gd name="T11" fmla="*/ 23 h 43"/>
                <a:gd name="T12" fmla="*/ 5 w 44"/>
                <a:gd name="T13" fmla="*/ 0 h 43"/>
                <a:gd name="T14" fmla="*/ 5 w 44"/>
                <a:gd name="T15" fmla="*/ 0 h 43"/>
                <a:gd name="T16" fmla="*/ 0 w 44"/>
                <a:gd name="T17" fmla="*/ 5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4" h="43">
                  <a:moveTo>
                    <a:pt x="0" y="5"/>
                  </a:moveTo>
                  <a:lnTo>
                    <a:pt x="0" y="5"/>
                  </a:lnTo>
                  <a:lnTo>
                    <a:pt x="25" y="29"/>
                  </a:lnTo>
                  <a:lnTo>
                    <a:pt x="43" y="43"/>
                  </a:lnTo>
                  <a:lnTo>
                    <a:pt x="44" y="38"/>
                  </a:lnTo>
                  <a:lnTo>
                    <a:pt x="28" y="23"/>
                  </a:lnTo>
                  <a:lnTo>
                    <a:pt x="5" y="0"/>
                  </a:lnTo>
                  <a:lnTo>
                    <a:pt x="0" y="5"/>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283" name="Freeform 18"/>
            <p:cNvSpPr>
              <a:spLocks/>
            </p:cNvSpPr>
            <p:nvPr/>
          </p:nvSpPr>
          <p:spPr bwMode="auto">
            <a:xfrm>
              <a:off x="389" y="735"/>
              <a:ext cx="66" cy="91"/>
            </a:xfrm>
            <a:custGeom>
              <a:avLst/>
              <a:gdLst>
                <a:gd name="T0" fmla="*/ 0 w 66"/>
                <a:gd name="T1" fmla="*/ 4 h 90"/>
                <a:gd name="T2" fmla="*/ 0 w 66"/>
                <a:gd name="T3" fmla="*/ 4 h 90"/>
                <a:gd name="T4" fmla="*/ 13 w 66"/>
                <a:gd name="T5" fmla="*/ 27 h 90"/>
                <a:gd name="T6" fmla="*/ 27 w 66"/>
                <a:gd name="T7" fmla="*/ 53 h 90"/>
                <a:gd name="T8" fmla="*/ 35 w 66"/>
                <a:gd name="T9" fmla="*/ 69 h 90"/>
                <a:gd name="T10" fmla="*/ 45 w 66"/>
                <a:gd name="T11" fmla="*/ 78 h 90"/>
                <a:gd name="T12" fmla="*/ 54 w 66"/>
                <a:gd name="T13" fmla="*/ 91 h 90"/>
                <a:gd name="T14" fmla="*/ 61 w 66"/>
                <a:gd name="T15" fmla="*/ 98 h 90"/>
                <a:gd name="T16" fmla="*/ 66 w 66"/>
                <a:gd name="T17" fmla="*/ 93 h 90"/>
                <a:gd name="T18" fmla="*/ 59 w 66"/>
                <a:gd name="T19" fmla="*/ 86 h 90"/>
                <a:gd name="T20" fmla="*/ 48 w 66"/>
                <a:gd name="T21" fmla="*/ 73 h 90"/>
                <a:gd name="T22" fmla="*/ 40 w 66"/>
                <a:gd name="T23" fmla="*/ 64 h 90"/>
                <a:gd name="T24" fmla="*/ 30 w 66"/>
                <a:gd name="T25" fmla="*/ 43 h 90"/>
                <a:gd name="T26" fmla="*/ 18 w 66"/>
                <a:gd name="T27" fmla="*/ 25 h 90"/>
                <a:gd name="T28" fmla="*/ 5 w 66"/>
                <a:gd name="T29" fmla="*/ 0 h 90"/>
                <a:gd name="T30" fmla="*/ 5 w 66"/>
                <a:gd name="T31" fmla="*/ 0 h 90"/>
                <a:gd name="T32" fmla="*/ 0 w 66"/>
                <a:gd name="T33" fmla="*/ 4 h 9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6" h="90">
                  <a:moveTo>
                    <a:pt x="0" y="4"/>
                  </a:moveTo>
                  <a:lnTo>
                    <a:pt x="0" y="4"/>
                  </a:lnTo>
                  <a:lnTo>
                    <a:pt x="13" y="27"/>
                  </a:lnTo>
                  <a:lnTo>
                    <a:pt x="27" y="45"/>
                  </a:lnTo>
                  <a:lnTo>
                    <a:pt x="35" y="61"/>
                  </a:lnTo>
                  <a:lnTo>
                    <a:pt x="45" y="70"/>
                  </a:lnTo>
                  <a:lnTo>
                    <a:pt x="54" y="83"/>
                  </a:lnTo>
                  <a:lnTo>
                    <a:pt x="61" y="90"/>
                  </a:lnTo>
                  <a:lnTo>
                    <a:pt x="66" y="85"/>
                  </a:lnTo>
                  <a:lnTo>
                    <a:pt x="59" y="78"/>
                  </a:lnTo>
                  <a:lnTo>
                    <a:pt x="48" y="65"/>
                  </a:lnTo>
                  <a:lnTo>
                    <a:pt x="40" y="56"/>
                  </a:lnTo>
                  <a:lnTo>
                    <a:pt x="30" y="43"/>
                  </a:lnTo>
                  <a:lnTo>
                    <a:pt x="18" y="25"/>
                  </a:lnTo>
                  <a:lnTo>
                    <a:pt x="5" y="0"/>
                  </a:lnTo>
                  <a:lnTo>
                    <a:pt x="0" y="4"/>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284" name="Freeform 19"/>
            <p:cNvSpPr>
              <a:spLocks/>
            </p:cNvSpPr>
            <p:nvPr/>
          </p:nvSpPr>
          <p:spPr bwMode="auto">
            <a:xfrm>
              <a:off x="290" y="565"/>
              <a:ext cx="104" cy="174"/>
            </a:xfrm>
            <a:custGeom>
              <a:avLst/>
              <a:gdLst>
                <a:gd name="T0" fmla="*/ 0 w 103"/>
                <a:gd name="T1" fmla="*/ 4 h 174"/>
                <a:gd name="T2" fmla="*/ 0 w 103"/>
                <a:gd name="T3" fmla="*/ 4 h 174"/>
                <a:gd name="T4" fmla="*/ 11 w 103"/>
                <a:gd name="T5" fmla="*/ 36 h 174"/>
                <a:gd name="T6" fmla="*/ 23 w 103"/>
                <a:gd name="T7" fmla="*/ 62 h 174"/>
                <a:gd name="T8" fmla="*/ 34 w 103"/>
                <a:gd name="T9" fmla="*/ 82 h 174"/>
                <a:gd name="T10" fmla="*/ 44 w 103"/>
                <a:gd name="T11" fmla="*/ 98 h 174"/>
                <a:gd name="T12" fmla="*/ 65 w 103"/>
                <a:gd name="T13" fmla="*/ 114 h 174"/>
                <a:gd name="T14" fmla="*/ 78 w 103"/>
                <a:gd name="T15" fmla="*/ 130 h 174"/>
                <a:gd name="T16" fmla="*/ 90 w 103"/>
                <a:gd name="T17" fmla="*/ 150 h 174"/>
                <a:gd name="T18" fmla="*/ 106 w 103"/>
                <a:gd name="T19" fmla="*/ 174 h 174"/>
                <a:gd name="T20" fmla="*/ 111 w 103"/>
                <a:gd name="T21" fmla="*/ 170 h 174"/>
                <a:gd name="T22" fmla="*/ 96 w 103"/>
                <a:gd name="T23" fmla="*/ 147 h 174"/>
                <a:gd name="T24" fmla="*/ 82 w 103"/>
                <a:gd name="T25" fmla="*/ 127 h 174"/>
                <a:gd name="T26" fmla="*/ 70 w 103"/>
                <a:gd name="T27" fmla="*/ 110 h 174"/>
                <a:gd name="T28" fmla="*/ 51 w 103"/>
                <a:gd name="T29" fmla="*/ 96 h 174"/>
                <a:gd name="T30" fmla="*/ 39 w 103"/>
                <a:gd name="T31" fmla="*/ 78 h 174"/>
                <a:gd name="T32" fmla="*/ 28 w 103"/>
                <a:gd name="T33" fmla="*/ 58 h 174"/>
                <a:gd name="T34" fmla="*/ 18 w 103"/>
                <a:gd name="T35" fmla="*/ 35 h 174"/>
                <a:gd name="T36" fmla="*/ 6 w 103"/>
                <a:gd name="T37" fmla="*/ 0 h 174"/>
                <a:gd name="T38" fmla="*/ 6 w 103"/>
                <a:gd name="T39" fmla="*/ 0 h 174"/>
                <a:gd name="T40" fmla="*/ 0 w 103"/>
                <a:gd name="T41" fmla="*/ 4 h 17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3" h="174">
                  <a:moveTo>
                    <a:pt x="0" y="4"/>
                  </a:moveTo>
                  <a:lnTo>
                    <a:pt x="0" y="4"/>
                  </a:lnTo>
                  <a:lnTo>
                    <a:pt x="11" y="36"/>
                  </a:lnTo>
                  <a:lnTo>
                    <a:pt x="23" y="62"/>
                  </a:lnTo>
                  <a:lnTo>
                    <a:pt x="34" y="82"/>
                  </a:lnTo>
                  <a:lnTo>
                    <a:pt x="44" y="98"/>
                  </a:lnTo>
                  <a:lnTo>
                    <a:pt x="57" y="114"/>
                  </a:lnTo>
                  <a:lnTo>
                    <a:pt x="70" y="130"/>
                  </a:lnTo>
                  <a:lnTo>
                    <a:pt x="82" y="150"/>
                  </a:lnTo>
                  <a:lnTo>
                    <a:pt x="98" y="174"/>
                  </a:lnTo>
                  <a:lnTo>
                    <a:pt x="103" y="170"/>
                  </a:lnTo>
                  <a:lnTo>
                    <a:pt x="88" y="147"/>
                  </a:lnTo>
                  <a:lnTo>
                    <a:pt x="74" y="127"/>
                  </a:lnTo>
                  <a:lnTo>
                    <a:pt x="62" y="110"/>
                  </a:lnTo>
                  <a:lnTo>
                    <a:pt x="51" y="96"/>
                  </a:lnTo>
                  <a:lnTo>
                    <a:pt x="39" y="78"/>
                  </a:lnTo>
                  <a:lnTo>
                    <a:pt x="28" y="58"/>
                  </a:lnTo>
                  <a:lnTo>
                    <a:pt x="18" y="35"/>
                  </a:lnTo>
                  <a:lnTo>
                    <a:pt x="6" y="0"/>
                  </a:lnTo>
                  <a:lnTo>
                    <a:pt x="0" y="4"/>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285" name="Freeform 20"/>
            <p:cNvSpPr>
              <a:spLocks/>
            </p:cNvSpPr>
            <p:nvPr/>
          </p:nvSpPr>
          <p:spPr bwMode="auto">
            <a:xfrm>
              <a:off x="246" y="390"/>
              <a:ext cx="50" cy="180"/>
            </a:xfrm>
            <a:custGeom>
              <a:avLst/>
              <a:gdLst>
                <a:gd name="T0" fmla="*/ 0 w 50"/>
                <a:gd name="T1" fmla="*/ 0 h 181"/>
                <a:gd name="T2" fmla="*/ 1 w 50"/>
                <a:gd name="T3" fmla="*/ 0 h 181"/>
                <a:gd name="T4" fmla="*/ 8 w 50"/>
                <a:gd name="T5" fmla="*/ 42 h 181"/>
                <a:gd name="T6" fmla="*/ 14 w 50"/>
                <a:gd name="T7" fmla="*/ 76 h 181"/>
                <a:gd name="T8" fmla="*/ 26 w 50"/>
                <a:gd name="T9" fmla="*/ 112 h 181"/>
                <a:gd name="T10" fmla="*/ 44 w 50"/>
                <a:gd name="T11" fmla="*/ 173 h 181"/>
                <a:gd name="T12" fmla="*/ 50 w 50"/>
                <a:gd name="T13" fmla="*/ 169 h 181"/>
                <a:gd name="T14" fmla="*/ 31 w 50"/>
                <a:gd name="T15" fmla="*/ 110 h 181"/>
                <a:gd name="T16" fmla="*/ 21 w 50"/>
                <a:gd name="T17" fmla="*/ 76 h 181"/>
                <a:gd name="T18" fmla="*/ 13 w 50"/>
                <a:gd name="T19" fmla="*/ 40 h 181"/>
                <a:gd name="T20" fmla="*/ 8 w 50"/>
                <a:gd name="T21" fmla="*/ 0 h 181"/>
                <a:gd name="T22" fmla="*/ 8 w 50"/>
                <a:gd name="T23" fmla="*/ 0 h 181"/>
                <a:gd name="T24" fmla="*/ 0 w 50"/>
                <a:gd name="T25" fmla="*/ 0 h 18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0" h="181">
                  <a:moveTo>
                    <a:pt x="0" y="0"/>
                  </a:moveTo>
                  <a:lnTo>
                    <a:pt x="1" y="0"/>
                  </a:lnTo>
                  <a:lnTo>
                    <a:pt x="8" y="42"/>
                  </a:lnTo>
                  <a:lnTo>
                    <a:pt x="14" y="76"/>
                  </a:lnTo>
                  <a:lnTo>
                    <a:pt x="26" y="120"/>
                  </a:lnTo>
                  <a:lnTo>
                    <a:pt x="44" y="181"/>
                  </a:lnTo>
                  <a:lnTo>
                    <a:pt x="50" y="177"/>
                  </a:lnTo>
                  <a:lnTo>
                    <a:pt x="31" y="118"/>
                  </a:lnTo>
                  <a:lnTo>
                    <a:pt x="21" y="76"/>
                  </a:lnTo>
                  <a:lnTo>
                    <a:pt x="13" y="40"/>
                  </a:lnTo>
                  <a:lnTo>
                    <a:pt x="8" y="0"/>
                  </a:lnTo>
                  <a:lnTo>
                    <a:pt x="0" y="0"/>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286" name="Freeform 21"/>
            <p:cNvSpPr>
              <a:spLocks/>
            </p:cNvSpPr>
            <p:nvPr/>
          </p:nvSpPr>
          <p:spPr bwMode="auto">
            <a:xfrm>
              <a:off x="241" y="240"/>
              <a:ext cx="12" cy="149"/>
            </a:xfrm>
            <a:custGeom>
              <a:avLst/>
              <a:gdLst>
                <a:gd name="T0" fmla="*/ 4 w 12"/>
                <a:gd name="T1" fmla="*/ 0 h 148"/>
                <a:gd name="T2" fmla="*/ 0 w 12"/>
                <a:gd name="T3" fmla="*/ 6 h 148"/>
                <a:gd name="T4" fmla="*/ 0 w 12"/>
                <a:gd name="T5" fmla="*/ 19 h 148"/>
                <a:gd name="T6" fmla="*/ 0 w 12"/>
                <a:gd name="T7" fmla="*/ 56 h 148"/>
                <a:gd name="T8" fmla="*/ 2 w 12"/>
                <a:gd name="T9" fmla="*/ 111 h 148"/>
                <a:gd name="T10" fmla="*/ 4 w 12"/>
                <a:gd name="T11" fmla="*/ 156 h 148"/>
                <a:gd name="T12" fmla="*/ 12 w 12"/>
                <a:gd name="T13" fmla="*/ 156 h 148"/>
                <a:gd name="T14" fmla="*/ 7 w 12"/>
                <a:gd name="T15" fmla="*/ 111 h 148"/>
                <a:gd name="T16" fmla="*/ 5 w 12"/>
                <a:gd name="T17" fmla="*/ 56 h 148"/>
                <a:gd name="T18" fmla="*/ 5 w 12"/>
                <a:gd name="T19" fmla="*/ 19 h 148"/>
                <a:gd name="T20" fmla="*/ 5 w 12"/>
                <a:gd name="T21" fmla="*/ 6 h 148"/>
                <a:gd name="T22" fmla="*/ 4 w 12"/>
                <a:gd name="T23" fmla="*/ 8 h 148"/>
                <a:gd name="T24" fmla="*/ 4 w 12"/>
                <a:gd name="T25" fmla="*/ 0 h 148"/>
                <a:gd name="T26" fmla="*/ 0 w 12"/>
                <a:gd name="T27" fmla="*/ 0 h 148"/>
                <a:gd name="T28" fmla="*/ 0 w 12"/>
                <a:gd name="T29" fmla="*/ 6 h 148"/>
                <a:gd name="T30" fmla="*/ 4 w 12"/>
                <a:gd name="T31" fmla="*/ 0 h 1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 h="148">
                  <a:moveTo>
                    <a:pt x="4" y="0"/>
                  </a:moveTo>
                  <a:lnTo>
                    <a:pt x="0" y="6"/>
                  </a:lnTo>
                  <a:lnTo>
                    <a:pt x="0" y="19"/>
                  </a:lnTo>
                  <a:lnTo>
                    <a:pt x="0" y="56"/>
                  </a:lnTo>
                  <a:lnTo>
                    <a:pt x="2" y="103"/>
                  </a:lnTo>
                  <a:lnTo>
                    <a:pt x="4" y="148"/>
                  </a:lnTo>
                  <a:lnTo>
                    <a:pt x="12" y="148"/>
                  </a:lnTo>
                  <a:lnTo>
                    <a:pt x="7" y="103"/>
                  </a:lnTo>
                  <a:lnTo>
                    <a:pt x="5" y="56"/>
                  </a:lnTo>
                  <a:lnTo>
                    <a:pt x="5" y="19"/>
                  </a:lnTo>
                  <a:lnTo>
                    <a:pt x="5" y="6"/>
                  </a:lnTo>
                  <a:lnTo>
                    <a:pt x="4" y="8"/>
                  </a:lnTo>
                  <a:lnTo>
                    <a:pt x="4" y="0"/>
                  </a:lnTo>
                  <a:lnTo>
                    <a:pt x="0" y="0"/>
                  </a:lnTo>
                  <a:lnTo>
                    <a:pt x="0" y="6"/>
                  </a:lnTo>
                  <a:lnTo>
                    <a:pt x="4" y="0"/>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287" name="Freeform 22"/>
            <p:cNvSpPr>
              <a:spLocks/>
            </p:cNvSpPr>
            <p:nvPr/>
          </p:nvSpPr>
          <p:spPr bwMode="auto">
            <a:xfrm>
              <a:off x="146" y="197"/>
              <a:ext cx="514" cy="654"/>
            </a:xfrm>
            <a:custGeom>
              <a:avLst/>
              <a:gdLst>
                <a:gd name="T0" fmla="*/ 510 w 514"/>
                <a:gd name="T1" fmla="*/ 2 h 655"/>
                <a:gd name="T2" fmla="*/ 511 w 514"/>
                <a:gd name="T3" fmla="*/ 0 h 655"/>
                <a:gd name="T4" fmla="*/ 513 w 514"/>
                <a:gd name="T5" fmla="*/ 2 h 655"/>
                <a:gd name="T6" fmla="*/ 513 w 514"/>
                <a:gd name="T7" fmla="*/ 17 h 655"/>
                <a:gd name="T8" fmla="*/ 508 w 514"/>
                <a:gd name="T9" fmla="*/ 60 h 655"/>
                <a:gd name="T10" fmla="*/ 506 w 514"/>
                <a:gd name="T11" fmla="*/ 105 h 655"/>
                <a:gd name="T12" fmla="*/ 503 w 514"/>
                <a:gd name="T13" fmla="*/ 141 h 655"/>
                <a:gd name="T14" fmla="*/ 498 w 514"/>
                <a:gd name="T15" fmla="*/ 181 h 655"/>
                <a:gd name="T16" fmla="*/ 492 w 514"/>
                <a:gd name="T17" fmla="*/ 215 h 655"/>
                <a:gd name="T18" fmla="*/ 485 w 514"/>
                <a:gd name="T19" fmla="*/ 249 h 655"/>
                <a:gd name="T20" fmla="*/ 475 w 514"/>
                <a:gd name="T21" fmla="*/ 287 h 655"/>
                <a:gd name="T22" fmla="*/ 464 w 514"/>
                <a:gd name="T23" fmla="*/ 330 h 655"/>
                <a:gd name="T24" fmla="*/ 441 w 514"/>
                <a:gd name="T25" fmla="*/ 400 h 655"/>
                <a:gd name="T26" fmla="*/ 421 w 514"/>
                <a:gd name="T27" fmla="*/ 447 h 655"/>
                <a:gd name="T28" fmla="*/ 396 w 514"/>
                <a:gd name="T29" fmla="*/ 496 h 655"/>
                <a:gd name="T30" fmla="*/ 359 w 514"/>
                <a:gd name="T31" fmla="*/ 548 h 655"/>
                <a:gd name="T32" fmla="*/ 316 w 514"/>
                <a:gd name="T33" fmla="*/ 597 h 655"/>
                <a:gd name="T34" fmla="*/ 280 w 514"/>
                <a:gd name="T35" fmla="*/ 633 h 655"/>
                <a:gd name="T36" fmla="*/ 269 w 514"/>
                <a:gd name="T37" fmla="*/ 644 h 655"/>
                <a:gd name="T38" fmla="*/ 265 w 514"/>
                <a:gd name="T39" fmla="*/ 647 h 655"/>
                <a:gd name="T40" fmla="*/ 259 w 514"/>
                <a:gd name="T41" fmla="*/ 642 h 655"/>
                <a:gd name="T42" fmla="*/ 247 w 514"/>
                <a:gd name="T43" fmla="*/ 633 h 655"/>
                <a:gd name="T44" fmla="*/ 226 w 514"/>
                <a:gd name="T45" fmla="*/ 617 h 655"/>
                <a:gd name="T46" fmla="*/ 218 w 514"/>
                <a:gd name="T47" fmla="*/ 608 h 655"/>
                <a:gd name="T48" fmla="*/ 206 w 514"/>
                <a:gd name="T49" fmla="*/ 592 h 655"/>
                <a:gd name="T50" fmla="*/ 185 w 514"/>
                <a:gd name="T51" fmla="*/ 568 h 655"/>
                <a:gd name="T52" fmla="*/ 160 w 514"/>
                <a:gd name="T53" fmla="*/ 530 h 655"/>
                <a:gd name="T54" fmla="*/ 116 w 514"/>
                <a:gd name="T55" fmla="*/ 454 h 655"/>
                <a:gd name="T56" fmla="*/ 82 w 514"/>
                <a:gd name="T57" fmla="*/ 382 h 655"/>
                <a:gd name="T58" fmla="*/ 65 w 514"/>
                <a:gd name="T59" fmla="*/ 341 h 655"/>
                <a:gd name="T60" fmla="*/ 47 w 514"/>
                <a:gd name="T61" fmla="*/ 293 h 655"/>
                <a:gd name="T62" fmla="*/ 24 w 514"/>
                <a:gd name="T63" fmla="*/ 206 h 655"/>
                <a:gd name="T64" fmla="*/ 11 w 514"/>
                <a:gd name="T65" fmla="*/ 132 h 655"/>
                <a:gd name="T66" fmla="*/ 5 w 514"/>
                <a:gd name="T67" fmla="*/ 82 h 655"/>
                <a:gd name="T68" fmla="*/ 1 w 514"/>
                <a:gd name="T69" fmla="*/ 35 h 655"/>
                <a:gd name="T70" fmla="*/ 0 w 514"/>
                <a:gd name="T71" fmla="*/ 11 h 655"/>
                <a:gd name="T72" fmla="*/ 1 w 514"/>
                <a:gd name="T73" fmla="*/ 2 h 65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14" h="655">
                  <a:moveTo>
                    <a:pt x="1" y="2"/>
                  </a:moveTo>
                  <a:lnTo>
                    <a:pt x="510" y="2"/>
                  </a:lnTo>
                  <a:lnTo>
                    <a:pt x="511" y="2"/>
                  </a:lnTo>
                  <a:lnTo>
                    <a:pt x="511" y="0"/>
                  </a:lnTo>
                  <a:lnTo>
                    <a:pt x="513" y="0"/>
                  </a:lnTo>
                  <a:lnTo>
                    <a:pt x="513" y="2"/>
                  </a:lnTo>
                  <a:lnTo>
                    <a:pt x="514" y="8"/>
                  </a:lnTo>
                  <a:lnTo>
                    <a:pt x="513" y="17"/>
                  </a:lnTo>
                  <a:lnTo>
                    <a:pt x="511" y="29"/>
                  </a:lnTo>
                  <a:lnTo>
                    <a:pt x="508" y="60"/>
                  </a:lnTo>
                  <a:lnTo>
                    <a:pt x="508" y="89"/>
                  </a:lnTo>
                  <a:lnTo>
                    <a:pt x="506" y="105"/>
                  </a:lnTo>
                  <a:lnTo>
                    <a:pt x="505" y="121"/>
                  </a:lnTo>
                  <a:lnTo>
                    <a:pt x="503" y="141"/>
                  </a:lnTo>
                  <a:lnTo>
                    <a:pt x="500" y="161"/>
                  </a:lnTo>
                  <a:lnTo>
                    <a:pt x="498" y="181"/>
                  </a:lnTo>
                  <a:lnTo>
                    <a:pt x="495" y="199"/>
                  </a:lnTo>
                  <a:lnTo>
                    <a:pt x="492" y="215"/>
                  </a:lnTo>
                  <a:lnTo>
                    <a:pt x="490" y="231"/>
                  </a:lnTo>
                  <a:lnTo>
                    <a:pt x="485" y="249"/>
                  </a:lnTo>
                  <a:lnTo>
                    <a:pt x="480" y="267"/>
                  </a:lnTo>
                  <a:lnTo>
                    <a:pt x="475" y="287"/>
                  </a:lnTo>
                  <a:lnTo>
                    <a:pt x="469" y="311"/>
                  </a:lnTo>
                  <a:lnTo>
                    <a:pt x="464" y="338"/>
                  </a:lnTo>
                  <a:lnTo>
                    <a:pt x="455" y="361"/>
                  </a:lnTo>
                  <a:lnTo>
                    <a:pt x="441" y="408"/>
                  </a:lnTo>
                  <a:lnTo>
                    <a:pt x="433" y="432"/>
                  </a:lnTo>
                  <a:lnTo>
                    <a:pt x="421" y="455"/>
                  </a:lnTo>
                  <a:lnTo>
                    <a:pt x="410" y="479"/>
                  </a:lnTo>
                  <a:lnTo>
                    <a:pt x="396" y="504"/>
                  </a:lnTo>
                  <a:lnTo>
                    <a:pt x="380" y="529"/>
                  </a:lnTo>
                  <a:lnTo>
                    <a:pt x="359" y="556"/>
                  </a:lnTo>
                  <a:lnTo>
                    <a:pt x="337" y="581"/>
                  </a:lnTo>
                  <a:lnTo>
                    <a:pt x="316" y="605"/>
                  </a:lnTo>
                  <a:lnTo>
                    <a:pt x="295" y="625"/>
                  </a:lnTo>
                  <a:lnTo>
                    <a:pt x="280" y="641"/>
                  </a:lnTo>
                  <a:lnTo>
                    <a:pt x="273" y="646"/>
                  </a:lnTo>
                  <a:lnTo>
                    <a:pt x="269" y="652"/>
                  </a:lnTo>
                  <a:lnTo>
                    <a:pt x="267" y="654"/>
                  </a:lnTo>
                  <a:lnTo>
                    <a:pt x="265" y="655"/>
                  </a:lnTo>
                  <a:lnTo>
                    <a:pt x="264" y="654"/>
                  </a:lnTo>
                  <a:lnTo>
                    <a:pt x="259" y="650"/>
                  </a:lnTo>
                  <a:lnTo>
                    <a:pt x="254" y="646"/>
                  </a:lnTo>
                  <a:lnTo>
                    <a:pt x="247" y="641"/>
                  </a:lnTo>
                  <a:lnTo>
                    <a:pt x="232" y="630"/>
                  </a:lnTo>
                  <a:lnTo>
                    <a:pt x="226" y="625"/>
                  </a:lnTo>
                  <a:lnTo>
                    <a:pt x="223" y="619"/>
                  </a:lnTo>
                  <a:lnTo>
                    <a:pt x="218" y="616"/>
                  </a:lnTo>
                  <a:lnTo>
                    <a:pt x="213" y="609"/>
                  </a:lnTo>
                  <a:lnTo>
                    <a:pt x="206" y="600"/>
                  </a:lnTo>
                  <a:lnTo>
                    <a:pt x="196" y="589"/>
                  </a:lnTo>
                  <a:lnTo>
                    <a:pt x="185" y="576"/>
                  </a:lnTo>
                  <a:lnTo>
                    <a:pt x="173" y="558"/>
                  </a:lnTo>
                  <a:lnTo>
                    <a:pt x="160" y="538"/>
                  </a:lnTo>
                  <a:lnTo>
                    <a:pt x="144" y="515"/>
                  </a:lnTo>
                  <a:lnTo>
                    <a:pt x="116" y="462"/>
                  </a:lnTo>
                  <a:lnTo>
                    <a:pt x="91" y="414"/>
                  </a:lnTo>
                  <a:lnTo>
                    <a:pt x="82" y="390"/>
                  </a:lnTo>
                  <a:lnTo>
                    <a:pt x="72" y="369"/>
                  </a:lnTo>
                  <a:lnTo>
                    <a:pt x="65" y="349"/>
                  </a:lnTo>
                  <a:lnTo>
                    <a:pt x="57" y="331"/>
                  </a:lnTo>
                  <a:lnTo>
                    <a:pt x="47" y="293"/>
                  </a:lnTo>
                  <a:lnTo>
                    <a:pt x="36" y="251"/>
                  </a:lnTo>
                  <a:lnTo>
                    <a:pt x="24" y="206"/>
                  </a:lnTo>
                  <a:lnTo>
                    <a:pt x="16" y="157"/>
                  </a:lnTo>
                  <a:lnTo>
                    <a:pt x="11" y="132"/>
                  </a:lnTo>
                  <a:lnTo>
                    <a:pt x="8" y="107"/>
                  </a:lnTo>
                  <a:lnTo>
                    <a:pt x="5" y="82"/>
                  </a:lnTo>
                  <a:lnTo>
                    <a:pt x="3" y="56"/>
                  </a:lnTo>
                  <a:lnTo>
                    <a:pt x="1" y="35"/>
                  </a:lnTo>
                  <a:lnTo>
                    <a:pt x="0" y="17"/>
                  </a:lnTo>
                  <a:lnTo>
                    <a:pt x="0" y="11"/>
                  </a:lnTo>
                  <a:lnTo>
                    <a:pt x="0" y="6"/>
                  </a:lnTo>
                  <a:lnTo>
                    <a:pt x="1" y="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288" name="Freeform 23"/>
            <p:cNvSpPr>
              <a:spLocks/>
            </p:cNvSpPr>
            <p:nvPr/>
          </p:nvSpPr>
          <p:spPr bwMode="auto">
            <a:xfrm>
              <a:off x="148" y="199"/>
              <a:ext cx="184" cy="174"/>
            </a:xfrm>
            <a:custGeom>
              <a:avLst/>
              <a:gdLst>
                <a:gd name="T0" fmla="*/ 17 w 184"/>
                <a:gd name="T1" fmla="*/ 0 h 175"/>
                <a:gd name="T2" fmla="*/ 184 w 184"/>
                <a:gd name="T3" fmla="*/ 0 h 175"/>
                <a:gd name="T4" fmla="*/ 182 w 184"/>
                <a:gd name="T5" fmla="*/ 167 h 175"/>
                <a:gd name="T6" fmla="*/ 15 w 184"/>
                <a:gd name="T7" fmla="*/ 167 h 175"/>
                <a:gd name="T8" fmla="*/ 15 w 184"/>
                <a:gd name="T9" fmla="*/ 167 h 175"/>
                <a:gd name="T10" fmla="*/ 17 w 184"/>
                <a:gd name="T11" fmla="*/ 167 h 175"/>
                <a:gd name="T12" fmla="*/ 18 w 184"/>
                <a:gd name="T13" fmla="*/ 164 h 175"/>
                <a:gd name="T14" fmla="*/ 17 w 184"/>
                <a:gd name="T15" fmla="*/ 160 h 175"/>
                <a:gd name="T16" fmla="*/ 15 w 184"/>
                <a:gd name="T17" fmla="*/ 153 h 175"/>
                <a:gd name="T18" fmla="*/ 15 w 184"/>
                <a:gd name="T19" fmla="*/ 149 h 175"/>
                <a:gd name="T20" fmla="*/ 15 w 184"/>
                <a:gd name="T21" fmla="*/ 146 h 175"/>
                <a:gd name="T22" fmla="*/ 15 w 184"/>
                <a:gd name="T23" fmla="*/ 140 h 175"/>
                <a:gd name="T24" fmla="*/ 13 w 184"/>
                <a:gd name="T25" fmla="*/ 131 h 175"/>
                <a:gd name="T26" fmla="*/ 12 w 184"/>
                <a:gd name="T27" fmla="*/ 124 h 175"/>
                <a:gd name="T28" fmla="*/ 10 w 184"/>
                <a:gd name="T29" fmla="*/ 115 h 175"/>
                <a:gd name="T30" fmla="*/ 8 w 184"/>
                <a:gd name="T31" fmla="*/ 104 h 175"/>
                <a:gd name="T32" fmla="*/ 8 w 184"/>
                <a:gd name="T33" fmla="*/ 95 h 175"/>
                <a:gd name="T34" fmla="*/ 7 w 184"/>
                <a:gd name="T35" fmla="*/ 87 h 175"/>
                <a:gd name="T36" fmla="*/ 5 w 184"/>
                <a:gd name="T37" fmla="*/ 85 h 175"/>
                <a:gd name="T38" fmla="*/ 2 w 184"/>
                <a:gd name="T39" fmla="*/ 65 h 175"/>
                <a:gd name="T40" fmla="*/ 2 w 184"/>
                <a:gd name="T41" fmla="*/ 45 h 175"/>
                <a:gd name="T42" fmla="*/ 2 w 184"/>
                <a:gd name="T43" fmla="*/ 40 h 175"/>
                <a:gd name="T44" fmla="*/ 2 w 184"/>
                <a:gd name="T45" fmla="*/ 33 h 175"/>
                <a:gd name="T46" fmla="*/ 2 w 184"/>
                <a:gd name="T47" fmla="*/ 20 h 175"/>
                <a:gd name="T48" fmla="*/ 0 w 184"/>
                <a:gd name="T49" fmla="*/ 11 h 175"/>
                <a:gd name="T50" fmla="*/ 0 w 184"/>
                <a:gd name="T51" fmla="*/ 6 h 175"/>
                <a:gd name="T52" fmla="*/ 0 w 184"/>
                <a:gd name="T53" fmla="*/ 2 h 175"/>
                <a:gd name="T54" fmla="*/ 0 w 184"/>
                <a:gd name="T55" fmla="*/ 0 h 175"/>
                <a:gd name="T56" fmla="*/ 17 w 184"/>
                <a:gd name="T57" fmla="*/ 0 h 17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84" h="175">
                  <a:moveTo>
                    <a:pt x="17" y="0"/>
                  </a:moveTo>
                  <a:lnTo>
                    <a:pt x="184" y="0"/>
                  </a:lnTo>
                  <a:lnTo>
                    <a:pt x="182" y="175"/>
                  </a:lnTo>
                  <a:lnTo>
                    <a:pt x="15" y="175"/>
                  </a:lnTo>
                  <a:lnTo>
                    <a:pt x="17" y="175"/>
                  </a:lnTo>
                  <a:lnTo>
                    <a:pt x="18" y="172"/>
                  </a:lnTo>
                  <a:lnTo>
                    <a:pt x="17" y="168"/>
                  </a:lnTo>
                  <a:lnTo>
                    <a:pt x="15" y="161"/>
                  </a:lnTo>
                  <a:lnTo>
                    <a:pt x="15" y="157"/>
                  </a:lnTo>
                  <a:lnTo>
                    <a:pt x="15" y="154"/>
                  </a:lnTo>
                  <a:lnTo>
                    <a:pt x="15" y="148"/>
                  </a:lnTo>
                  <a:lnTo>
                    <a:pt x="13" y="139"/>
                  </a:lnTo>
                  <a:lnTo>
                    <a:pt x="12" y="132"/>
                  </a:lnTo>
                  <a:lnTo>
                    <a:pt x="10" y="123"/>
                  </a:lnTo>
                  <a:lnTo>
                    <a:pt x="8" y="112"/>
                  </a:lnTo>
                  <a:lnTo>
                    <a:pt x="8" y="103"/>
                  </a:lnTo>
                  <a:lnTo>
                    <a:pt x="7" y="94"/>
                  </a:lnTo>
                  <a:lnTo>
                    <a:pt x="5" y="85"/>
                  </a:lnTo>
                  <a:lnTo>
                    <a:pt x="2" y="65"/>
                  </a:lnTo>
                  <a:lnTo>
                    <a:pt x="2" y="45"/>
                  </a:lnTo>
                  <a:lnTo>
                    <a:pt x="2" y="40"/>
                  </a:lnTo>
                  <a:lnTo>
                    <a:pt x="2" y="33"/>
                  </a:lnTo>
                  <a:lnTo>
                    <a:pt x="2" y="20"/>
                  </a:lnTo>
                  <a:lnTo>
                    <a:pt x="0" y="11"/>
                  </a:lnTo>
                  <a:lnTo>
                    <a:pt x="0" y="6"/>
                  </a:lnTo>
                  <a:lnTo>
                    <a:pt x="0" y="2"/>
                  </a:lnTo>
                  <a:lnTo>
                    <a:pt x="0" y="0"/>
                  </a:lnTo>
                  <a:lnTo>
                    <a:pt x="17" y="0"/>
                  </a:lnTo>
                  <a:close/>
                </a:path>
              </a:pathLst>
            </a:custGeom>
            <a:solidFill>
              <a:srgbClr val="61BFF3"/>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289" name="Freeform 24"/>
            <p:cNvSpPr>
              <a:spLocks/>
            </p:cNvSpPr>
            <p:nvPr/>
          </p:nvSpPr>
          <p:spPr bwMode="auto">
            <a:xfrm>
              <a:off x="160" y="206"/>
              <a:ext cx="59" cy="89"/>
            </a:xfrm>
            <a:custGeom>
              <a:avLst/>
              <a:gdLst>
                <a:gd name="T0" fmla="*/ 20 w 58"/>
                <a:gd name="T1" fmla="*/ 25 h 89"/>
                <a:gd name="T2" fmla="*/ 22 w 58"/>
                <a:gd name="T3" fmla="*/ 24 h 89"/>
                <a:gd name="T4" fmla="*/ 20 w 58"/>
                <a:gd name="T5" fmla="*/ 18 h 89"/>
                <a:gd name="T6" fmla="*/ 20 w 58"/>
                <a:gd name="T7" fmla="*/ 15 h 89"/>
                <a:gd name="T8" fmla="*/ 25 w 58"/>
                <a:gd name="T9" fmla="*/ 13 h 89"/>
                <a:gd name="T10" fmla="*/ 23 w 58"/>
                <a:gd name="T11" fmla="*/ 11 h 89"/>
                <a:gd name="T12" fmla="*/ 27 w 58"/>
                <a:gd name="T13" fmla="*/ 7 h 89"/>
                <a:gd name="T14" fmla="*/ 38 w 58"/>
                <a:gd name="T15" fmla="*/ 6 h 89"/>
                <a:gd name="T16" fmla="*/ 41 w 58"/>
                <a:gd name="T17" fmla="*/ 4 h 89"/>
                <a:gd name="T18" fmla="*/ 48 w 58"/>
                <a:gd name="T19" fmla="*/ 2 h 89"/>
                <a:gd name="T20" fmla="*/ 49 w 58"/>
                <a:gd name="T21" fmla="*/ 4 h 89"/>
                <a:gd name="T22" fmla="*/ 49 w 58"/>
                <a:gd name="T23" fmla="*/ 7 h 89"/>
                <a:gd name="T24" fmla="*/ 49 w 58"/>
                <a:gd name="T25" fmla="*/ 9 h 89"/>
                <a:gd name="T26" fmla="*/ 51 w 58"/>
                <a:gd name="T27" fmla="*/ 27 h 89"/>
                <a:gd name="T28" fmla="*/ 46 w 58"/>
                <a:gd name="T29" fmla="*/ 33 h 89"/>
                <a:gd name="T30" fmla="*/ 41 w 58"/>
                <a:gd name="T31" fmla="*/ 34 h 89"/>
                <a:gd name="T32" fmla="*/ 41 w 58"/>
                <a:gd name="T33" fmla="*/ 42 h 89"/>
                <a:gd name="T34" fmla="*/ 44 w 58"/>
                <a:gd name="T35" fmla="*/ 45 h 89"/>
                <a:gd name="T36" fmla="*/ 46 w 58"/>
                <a:gd name="T37" fmla="*/ 54 h 89"/>
                <a:gd name="T38" fmla="*/ 49 w 58"/>
                <a:gd name="T39" fmla="*/ 33 h 89"/>
                <a:gd name="T40" fmla="*/ 51 w 58"/>
                <a:gd name="T41" fmla="*/ 31 h 89"/>
                <a:gd name="T42" fmla="*/ 54 w 58"/>
                <a:gd name="T43" fmla="*/ 31 h 89"/>
                <a:gd name="T44" fmla="*/ 59 w 58"/>
                <a:gd name="T45" fmla="*/ 31 h 89"/>
                <a:gd name="T46" fmla="*/ 66 w 58"/>
                <a:gd name="T47" fmla="*/ 38 h 89"/>
                <a:gd name="T48" fmla="*/ 59 w 58"/>
                <a:gd name="T49" fmla="*/ 40 h 89"/>
                <a:gd name="T50" fmla="*/ 54 w 58"/>
                <a:gd name="T51" fmla="*/ 34 h 89"/>
                <a:gd name="T52" fmla="*/ 51 w 58"/>
                <a:gd name="T53" fmla="*/ 34 h 89"/>
                <a:gd name="T54" fmla="*/ 49 w 58"/>
                <a:gd name="T55" fmla="*/ 36 h 89"/>
                <a:gd name="T56" fmla="*/ 51 w 58"/>
                <a:gd name="T57" fmla="*/ 40 h 89"/>
                <a:gd name="T58" fmla="*/ 51 w 58"/>
                <a:gd name="T59" fmla="*/ 51 h 89"/>
                <a:gd name="T60" fmla="*/ 44 w 58"/>
                <a:gd name="T61" fmla="*/ 62 h 89"/>
                <a:gd name="T62" fmla="*/ 48 w 58"/>
                <a:gd name="T63" fmla="*/ 81 h 89"/>
                <a:gd name="T64" fmla="*/ 41 w 58"/>
                <a:gd name="T65" fmla="*/ 89 h 89"/>
                <a:gd name="T66" fmla="*/ 23 w 58"/>
                <a:gd name="T67" fmla="*/ 83 h 89"/>
                <a:gd name="T68" fmla="*/ 23 w 58"/>
                <a:gd name="T69" fmla="*/ 78 h 89"/>
                <a:gd name="T70" fmla="*/ 38 w 58"/>
                <a:gd name="T71" fmla="*/ 76 h 89"/>
                <a:gd name="T72" fmla="*/ 38 w 58"/>
                <a:gd name="T73" fmla="*/ 72 h 89"/>
                <a:gd name="T74" fmla="*/ 23 w 58"/>
                <a:gd name="T75" fmla="*/ 72 h 89"/>
                <a:gd name="T76" fmla="*/ 12 w 58"/>
                <a:gd name="T77" fmla="*/ 65 h 89"/>
                <a:gd name="T78" fmla="*/ 9 w 58"/>
                <a:gd name="T79" fmla="*/ 58 h 89"/>
                <a:gd name="T80" fmla="*/ 12 w 58"/>
                <a:gd name="T81" fmla="*/ 54 h 89"/>
                <a:gd name="T82" fmla="*/ 15 w 58"/>
                <a:gd name="T83" fmla="*/ 53 h 89"/>
                <a:gd name="T84" fmla="*/ 18 w 58"/>
                <a:gd name="T85" fmla="*/ 60 h 89"/>
                <a:gd name="T86" fmla="*/ 20 w 58"/>
                <a:gd name="T87" fmla="*/ 60 h 89"/>
                <a:gd name="T88" fmla="*/ 18 w 58"/>
                <a:gd name="T89" fmla="*/ 51 h 89"/>
                <a:gd name="T90" fmla="*/ 23 w 58"/>
                <a:gd name="T91" fmla="*/ 51 h 89"/>
                <a:gd name="T92" fmla="*/ 23 w 58"/>
                <a:gd name="T93" fmla="*/ 47 h 89"/>
                <a:gd name="T94" fmla="*/ 17 w 58"/>
                <a:gd name="T95" fmla="*/ 47 h 89"/>
                <a:gd name="T96" fmla="*/ 0 w 58"/>
                <a:gd name="T97" fmla="*/ 43 h 89"/>
                <a:gd name="T98" fmla="*/ 4 w 58"/>
                <a:gd name="T99" fmla="*/ 31 h 89"/>
                <a:gd name="T100" fmla="*/ 7 w 58"/>
                <a:gd name="T101" fmla="*/ 34 h 89"/>
                <a:gd name="T102" fmla="*/ 10 w 58"/>
                <a:gd name="T103" fmla="*/ 40 h 89"/>
                <a:gd name="T104" fmla="*/ 15 w 58"/>
                <a:gd name="T105" fmla="*/ 38 h 89"/>
                <a:gd name="T106" fmla="*/ 14 w 58"/>
                <a:gd name="T107" fmla="*/ 34 h 89"/>
                <a:gd name="T108" fmla="*/ 10 w 58"/>
                <a:gd name="T109" fmla="*/ 31 h 89"/>
                <a:gd name="T110" fmla="*/ 7 w 58"/>
                <a:gd name="T111" fmla="*/ 25 h 89"/>
                <a:gd name="T112" fmla="*/ 5 w 58"/>
                <a:gd name="T113" fmla="*/ 20 h 89"/>
                <a:gd name="T114" fmla="*/ 7 w 58"/>
                <a:gd name="T115" fmla="*/ 15 h 89"/>
                <a:gd name="T116" fmla="*/ 12 w 58"/>
                <a:gd name="T117" fmla="*/ 15 h 89"/>
                <a:gd name="T118" fmla="*/ 15 w 58"/>
                <a:gd name="T119" fmla="*/ 24 h 8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58" h="89">
                  <a:moveTo>
                    <a:pt x="15" y="24"/>
                  </a:moveTo>
                  <a:lnTo>
                    <a:pt x="15" y="24"/>
                  </a:lnTo>
                  <a:lnTo>
                    <a:pt x="15" y="25"/>
                  </a:lnTo>
                  <a:lnTo>
                    <a:pt x="17" y="25"/>
                  </a:lnTo>
                  <a:lnTo>
                    <a:pt x="20" y="25"/>
                  </a:lnTo>
                  <a:lnTo>
                    <a:pt x="20" y="24"/>
                  </a:lnTo>
                  <a:lnTo>
                    <a:pt x="22" y="24"/>
                  </a:lnTo>
                  <a:lnTo>
                    <a:pt x="22" y="20"/>
                  </a:lnTo>
                  <a:lnTo>
                    <a:pt x="20" y="20"/>
                  </a:lnTo>
                  <a:lnTo>
                    <a:pt x="20" y="18"/>
                  </a:lnTo>
                  <a:lnTo>
                    <a:pt x="20" y="16"/>
                  </a:lnTo>
                  <a:lnTo>
                    <a:pt x="18" y="16"/>
                  </a:lnTo>
                  <a:lnTo>
                    <a:pt x="20" y="16"/>
                  </a:lnTo>
                  <a:lnTo>
                    <a:pt x="20" y="15"/>
                  </a:lnTo>
                  <a:lnTo>
                    <a:pt x="22" y="15"/>
                  </a:lnTo>
                  <a:lnTo>
                    <a:pt x="23" y="15"/>
                  </a:lnTo>
                  <a:lnTo>
                    <a:pt x="25" y="15"/>
                  </a:lnTo>
                  <a:lnTo>
                    <a:pt x="25" y="13"/>
                  </a:lnTo>
                  <a:lnTo>
                    <a:pt x="23" y="13"/>
                  </a:lnTo>
                  <a:lnTo>
                    <a:pt x="23" y="11"/>
                  </a:lnTo>
                  <a:lnTo>
                    <a:pt x="25" y="11"/>
                  </a:lnTo>
                  <a:lnTo>
                    <a:pt x="25" y="9"/>
                  </a:lnTo>
                  <a:lnTo>
                    <a:pt x="27" y="9"/>
                  </a:lnTo>
                  <a:lnTo>
                    <a:pt x="27" y="7"/>
                  </a:lnTo>
                  <a:lnTo>
                    <a:pt x="28" y="7"/>
                  </a:lnTo>
                  <a:lnTo>
                    <a:pt x="28" y="6"/>
                  </a:lnTo>
                  <a:lnTo>
                    <a:pt x="30" y="6"/>
                  </a:lnTo>
                  <a:lnTo>
                    <a:pt x="32" y="6"/>
                  </a:lnTo>
                  <a:lnTo>
                    <a:pt x="32" y="4"/>
                  </a:lnTo>
                  <a:lnTo>
                    <a:pt x="33" y="4"/>
                  </a:lnTo>
                  <a:lnTo>
                    <a:pt x="33" y="2"/>
                  </a:lnTo>
                  <a:lnTo>
                    <a:pt x="35" y="0"/>
                  </a:lnTo>
                  <a:lnTo>
                    <a:pt x="36" y="0"/>
                  </a:lnTo>
                  <a:lnTo>
                    <a:pt x="40" y="2"/>
                  </a:lnTo>
                  <a:lnTo>
                    <a:pt x="40" y="4"/>
                  </a:lnTo>
                  <a:lnTo>
                    <a:pt x="41" y="4"/>
                  </a:lnTo>
                  <a:lnTo>
                    <a:pt x="41" y="6"/>
                  </a:lnTo>
                  <a:lnTo>
                    <a:pt x="41" y="7"/>
                  </a:lnTo>
                  <a:lnTo>
                    <a:pt x="41" y="9"/>
                  </a:lnTo>
                  <a:lnTo>
                    <a:pt x="43" y="11"/>
                  </a:lnTo>
                  <a:lnTo>
                    <a:pt x="41" y="11"/>
                  </a:lnTo>
                  <a:lnTo>
                    <a:pt x="43" y="13"/>
                  </a:lnTo>
                  <a:lnTo>
                    <a:pt x="45" y="15"/>
                  </a:lnTo>
                  <a:lnTo>
                    <a:pt x="45" y="18"/>
                  </a:lnTo>
                  <a:lnTo>
                    <a:pt x="45" y="20"/>
                  </a:lnTo>
                  <a:lnTo>
                    <a:pt x="43" y="22"/>
                  </a:lnTo>
                  <a:lnTo>
                    <a:pt x="43" y="25"/>
                  </a:lnTo>
                  <a:lnTo>
                    <a:pt x="43" y="27"/>
                  </a:lnTo>
                  <a:lnTo>
                    <a:pt x="41" y="29"/>
                  </a:lnTo>
                  <a:lnTo>
                    <a:pt x="41" y="31"/>
                  </a:lnTo>
                  <a:lnTo>
                    <a:pt x="40" y="31"/>
                  </a:lnTo>
                  <a:lnTo>
                    <a:pt x="38" y="33"/>
                  </a:lnTo>
                  <a:lnTo>
                    <a:pt x="36" y="33"/>
                  </a:lnTo>
                  <a:lnTo>
                    <a:pt x="35" y="33"/>
                  </a:lnTo>
                  <a:lnTo>
                    <a:pt x="35" y="34"/>
                  </a:lnTo>
                  <a:lnTo>
                    <a:pt x="33" y="34"/>
                  </a:lnTo>
                  <a:lnTo>
                    <a:pt x="33" y="36"/>
                  </a:lnTo>
                  <a:lnTo>
                    <a:pt x="33" y="40"/>
                  </a:lnTo>
                  <a:lnTo>
                    <a:pt x="33" y="42"/>
                  </a:lnTo>
                  <a:lnTo>
                    <a:pt x="33" y="43"/>
                  </a:lnTo>
                  <a:lnTo>
                    <a:pt x="35" y="43"/>
                  </a:lnTo>
                  <a:lnTo>
                    <a:pt x="35" y="45"/>
                  </a:lnTo>
                  <a:lnTo>
                    <a:pt x="36" y="45"/>
                  </a:lnTo>
                  <a:lnTo>
                    <a:pt x="36" y="47"/>
                  </a:lnTo>
                  <a:lnTo>
                    <a:pt x="36" y="49"/>
                  </a:lnTo>
                  <a:lnTo>
                    <a:pt x="36" y="51"/>
                  </a:lnTo>
                  <a:lnTo>
                    <a:pt x="38" y="51"/>
                  </a:lnTo>
                  <a:lnTo>
                    <a:pt x="38" y="53"/>
                  </a:lnTo>
                  <a:lnTo>
                    <a:pt x="38" y="54"/>
                  </a:lnTo>
                  <a:lnTo>
                    <a:pt x="38" y="56"/>
                  </a:lnTo>
                  <a:lnTo>
                    <a:pt x="40" y="56"/>
                  </a:lnTo>
                  <a:lnTo>
                    <a:pt x="41" y="54"/>
                  </a:lnTo>
                  <a:lnTo>
                    <a:pt x="41" y="33"/>
                  </a:lnTo>
                  <a:lnTo>
                    <a:pt x="41" y="31"/>
                  </a:lnTo>
                  <a:lnTo>
                    <a:pt x="43" y="31"/>
                  </a:lnTo>
                  <a:lnTo>
                    <a:pt x="45" y="31"/>
                  </a:lnTo>
                  <a:lnTo>
                    <a:pt x="46" y="31"/>
                  </a:lnTo>
                  <a:lnTo>
                    <a:pt x="48" y="31"/>
                  </a:lnTo>
                  <a:lnTo>
                    <a:pt x="48" y="29"/>
                  </a:lnTo>
                  <a:lnTo>
                    <a:pt x="50" y="31"/>
                  </a:lnTo>
                  <a:lnTo>
                    <a:pt x="51" y="31"/>
                  </a:lnTo>
                  <a:lnTo>
                    <a:pt x="53" y="33"/>
                  </a:lnTo>
                  <a:lnTo>
                    <a:pt x="55" y="34"/>
                  </a:lnTo>
                  <a:lnTo>
                    <a:pt x="56" y="36"/>
                  </a:lnTo>
                  <a:lnTo>
                    <a:pt x="58" y="36"/>
                  </a:lnTo>
                  <a:lnTo>
                    <a:pt x="58" y="38"/>
                  </a:lnTo>
                  <a:lnTo>
                    <a:pt x="56" y="38"/>
                  </a:lnTo>
                  <a:lnTo>
                    <a:pt x="56" y="40"/>
                  </a:lnTo>
                  <a:lnTo>
                    <a:pt x="55" y="40"/>
                  </a:lnTo>
                  <a:lnTo>
                    <a:pt x="51" y="40"/>
                  </a:lnTo>
                  <a:lnTo>
                    <a:pt x="50" y="40"/>
                  </a:lnTo>
                  <a:lnTo>
                    <a:pt x="48" y="38"/>
                  </a:lnTo>
                  <a:lnTo>
                    <a:pt x="48" y="36"/>
                  </a:lnTo>
                  <a:lnTo>
                    <a:pt x="46" y="36"/>
                  </a:lnTo>
                  <a:lnTo>
                    <a:pt x="46" y="34"/>
                  </a:lnTo>
                  <a:lnTo>
                    <a:pt x="46" y="33"/>
                  </a:lnTo>
                  <a:lnTo>
                    <a:pt x="45" y="33"/>
                  </a:lnTo>
                  <a:lnTo>
                    <a:pt x="45" y="34"/>
                  </a:lnTo>
                  <a:lnTo>
                    <a:pt x="43" y="34"/>
                  </a:lnTo>
                  <a:lnTo>
                    <a:pt x="41" y="34"/>
                  </a:lnTo>
                  <a:lnTo>
                    <a:pt x="41" y="36"/>
                  </a:lnTo>
                  <a:lnTo>
                    <a:pt x="41" y="40"/>
                  </a:lnTo>
                  <a:lnTo>
                    <a:pt x="43" y="40"/>
                  </a:lnTo>
                  <a:lnTo>
                    <a:pt x="43" y="42"/>
                  </a:lnTo>
                  <a:lnTo>
                    <a:pt x="41" y="42"/>
                  </a:lnTo>
                  <a:lnTo>
                    <a:pt x="41" y="43"/>
                  </a:lnTo>
                  <a:lnTo>
                    <a:pt x="43" y="43"/>
                  </a:lnTo>
                  <a:lnTo>
                    <a:pt x="43" y="49"/>
                  </a:lnTo>
                  <a:lnTo>
                    <a:pt x="43" y="51"/>
                  </a:lnTo>
                  <a:lnTo>
                    <a:pt x="41" y="56"/>
                  </a:lnTo>
                  <a:lnTo>
                    <a:pt x="41" y="60"/>
                  </a:lnTo>
                  <a:lnTo>
                    <a:pt x="40" y="60"/>
                  </a:lnTo>
                  <a:lnTo>
                    <a:pt x="38" y="60"/>
                  </a:lnTo>
                  <a:lnTo>
                    <a:pt x="36" y="60"/>
                  </a:lnTo>
                  <a:lnTo>
                    <a:pt x="36" y="62"/>
                  </a:lnTo>
                  <a:lnTo>
                    <a:pt x="36" y="63"/>
                  </a:lnTo>
                  <a:lnTo>
                    <a:pt x="36" y="65"/>
                  </a:lnTo>
                  <a:lnTo>
                    <a:pt x="36" y="67"/>
                  </a:lnTo>
                  <a:lnTo>
                    <a:pt x="36" y="69"/>
                  </a:lnTo>
                  <a:lnTo>
                    <a:pt x="36" y="71"/>
                  </a:lnTo>
                  <a:lnTo>
                    <a:pt x="38" y="72"/>
                  </a:lnTo>
                  <a:lnTo>
                    <a:pt x="40" y="72"/>
                  </a:lnTo>
                  <a:lnTo>
                    <a:pt x="40" y="81"/>
                  </a:lnTo>
                  <a:lnTo>
                    <a:pt x="38" y="81"/>
                  </a:lnTo>
                  <a:lnTo>
                    <a:pt x="38" y="83"/>
                  </a:lnTo>
                  <a:lnTo>
                    <a:pt x="36" y="83"/>
                  </a:lnTo>
                  <a:lnTo>
                    <a:pt x="36" y="89"/>
                  </a:lnTo>
                  <a:lnTo>
                    <a:pt x="35" y="89"/>
                  </a:lnTo>
                  <a:lnTo>
                    <a:pt x="33" y="89"/>
                  </a:lnTo>
                  <a:lnTo>
                    <a:pt x="30" y="89"/>
                  </a:lnTo>
                  <a:lnTo>
                    <a:pt x="27" y="89"/>
                  </a:lnTo>
                  <a:lnTo>
                    <a:pt x="25" y="89"/>
                  </a:lnTo>
                  <a:lnTo>
                    <a:pt x="23" y="89"/>
                  </a:lnTo>
                  <a:lnTo>
                    <a:pt x="23" y="87"/>
                  </a:lnTo>
                  <a:lnTo>
                    <a:pt x="23" y="85"/>
                  </a:lnTo>
                  <a:lnTo>
                    <a:pt x="23" y="83"/>
                  </a:lnTo>
                  <a:lnTo>
                    <a:pt x="23" y="81"/>
                  </a:lnTo>
                  <a:lnTo>
                    <a:pt x="22" y="80"/>
                  </a:lnTo>
                  <a:lnTo>
                    <a:pt x="23" y="80"/>
                  </a:lnTo>
                  <a:lnTo>
                    <a:pt x="23" y="78"/>
                  </a:lnTo>
                  <a:lnTo>
                    <a:pt x="27" y="78"/>
                  </a:lnTo>
                  <a:lnTo>
                    <a:pt x="28" y="78"/>
                  </a:lnTo>
                  <a:lnTo>
                    <a:pt x="28" y="76"/>
                  </a:lnTo>
                  <a:lnTo>
                    <a:pt x="30" y="76"/>
                  </a:lnTo>
                  <a:lnTo>
                    <a:pt x="32" y="76"/>
                  </a:lnTo>
                  <a:lnTo>
                    <a:pt x="32" y="74"/>
                  </a:lnTo>
                  <a:lnTo>
                    <a:pt x="30" y="74"/>
                  </a:lnTo>
                  <a:lnTo>
                    <a:pt x="30" y="72"/>
                  </a:lnTo>
                  <a:lnTo>
                    <a:pt x="30" y="71"/>
                  </a:lnTo>
                  <a:lnTo>
                    <a:pt x="28" y="71"/>
                  </a:lnTo>
                  <a:lnTo>
                    <a:pt x="27" y="71"/>
                  </a:lnTo>
                  <a:lnTo>
                    <a:pt x="25" y="72"/>
                  </a:lnTo>
                  <a:lnTo>
                    <a:pt x="23" y="72"/>
                  </a:lnTo>
                  <a:lnTo>
                    <a:pt x="22" y="71"/>
                  </a:lnTo>
                  <a:lnTo>
                    <a:pt x="20" y="71"/>
                  </a:lnTo>
                  <a:lnTo>
                    <a:pt x="15" y="71"/>
                  </a:lnTo>
                  <a:lnTo>
                    <a:pt x="14" y="67"/>
                  </a:lnTo>
                  <a:lnTo>
                    <a:pt x="12" y="67"/>
                  </a:lnTo>
                  <a:lnTo>
                    <a:pt x="12" y="65"/>
                  </a:lnTo>
                  <a:lnTo>
                    <a:pt x="10" y="65"/>
                  </a:lnTo>
                  <a:lnTo>
                    <a:pt x="9" y="63"/>
                  </a:lnTo>
                  <a:lnTo>
                    <a:pt x="9" y="60"/>
                  </a:lnTo>
                  <a:lnTo>
                    <a:pt x="9" y="58"/>
                  </a:lnTo>
                  <a:lnTo>
                    <a:pt x="9" y="56"/>
                  </a:lnTo>
                  <a:lnTo>
                    <a:pt x="10" y="56"/>
                  </a:lnTo>
                  <a:lnTo>
                    <a:pt x="10" y="54"/>
                  </a:lnTo>
                  <a:lnTo>
                    <a:pt x="12" y="54"/>
                  </a:lnTo>
                  <a:lnTo>
                    <a:pt x="14" y="53"/>
                  </a:lnTo>
                  <a:lnTo>
                    <a:pt x="15" y="53"/>
                  </a:lnTo>
                  <a:lnTo>
                    <a:pt x="15" y="54"/>
                  </a:lnTo>
                  <a:lnTo>
                    <a:pt x="15" y="60"/>
                  </a:lnTo>
                  <a:lnTo>
                    <a:pt x="17" y="60"/>
                  </a:lnTo>
                  <a:lnTo>
                    <a:pt x="18" y="60"/>
                  </a:lnTo>
                  <a:lnTo>
                    <a:pt x="18" y="62"/>
                  </a:lnTo>
                  <a:lnTo>
                    <a:pt x="20" y="62"/>
                  </a:lnTo>
                  <a:lnTo>
                    <a:pt x="20" y="60"/>
                  </a:lnTo>
                  <a:lnTo>
                    <a:pt x="18" y="60"/>
                  </a:lnTo>
                  <a:lnTo>
                    <a:pt x="18" y="58"/>
                  </a:lnTo>
                  <a:lnTo>
                    <a:pt x="18" y="56"/>
                  </a:lnTo>
                  <a:lnTo>
                    <a:pt x="18" y="53"/>
                  </a:lnTo>
                  <a:lnTo>
                    <a:pt x="18" y="51"/>
                  </a:lnTo>
                  <a:lnTo>
                    <a:pt x="20" y="51"/>
                  </a:lnTo>
                  <a:lnTo>
                    <a:pt x="22" y="51"/>
                  </a:lnTo>
                  <a:lnTo>
                    <a:pt x="23" y="51"/>
                  </a:lnTo>
                  <a:lnTo>
                    <a:pt x="23" y="49"/>
                  </a:lnTo>
                  <a:lnTo>
                    <a:pt x="23" y="47"/>
                  </a:lnTo>
                  <a:lnTo>
                    <a:pt x="22" y="47"/>
                  </a:lnTo>
                  <a:lnTo>
                    <a:pt x="20" y="47"/>
                  </a:lnTo>
                  <a:lnTo>
                    <a:pt x="17" y="47"/>
                  </a:lnTo>
                  <a:lnTo>
                    <a:pt x="15" y="47"/>
                  </a:lnTo>
                  <a:lnTo>
                    <a:pt x="9" y="45"/>
                  </a:lnTo>
                  <a:lnTo>
                    <a:pt x="7" y="45"/>
                  </a:lnTo>
                  <a:lnTo>
                    <a:pt x="5" y="45"/>
                  </a:lnTo>
                  <a:lnTo>
                    <a:pt x="4" y="45"/>
                  </a:lnTo>
                  <a:lnTo>
                    <a:pt x="2" y="43"/>
                  </a:lnTo>
                  <a:lnTo>
                    <a:pt x="0" y="43"/>
                  </a:lnTo>
                  <a:lnTo>
                    <a:pt x="0" y="42"/>
                  </a:lnTo>
                  <a:lnTo>
                    <a:pt x="0" y="40"/>
                  </a:lnTo>
                  <a:lnTo>
                    <a:pt x="0" y="36"/>
                  </a:lnTo>
                  <a:lnTo>
                    <a:pt x="0" y="34"/>
                  </a:lnTo>
                  <a:lnTo>
                    <a:pt x="0" y="33"/>
                  </a:lnTo>
                  <a:lnTo>
                    <a:pt x="2" y="33"/>
                  </a:lnTo>
                  <a:lnTo>
                    <a:pt x="4" y="31"/>
                  </a:lnTo>
                  <a:lnTo>
                    <a:pt x="5" y="31"/>
                  </a:lnTo>
                  <a:lnTo>
                    <a:pt x="5" y="33"/>
                  </a:lnTo>
                  <a:lnTo>
                    <a:pt x="7" y="33"/>
                  </a:lnTo>
                  <a:lnTo>
                    <a:pt x="7" y="34"/>
                  </a:lnTo>
                  <a:lnTo>
                    <a:pt x="7" y="36"/>
                  </a:lnTo>
                  <a:lnTo>
                    <a:pt x="7" y="38"/>
                  </a:lnTo>
                  <a:lnTo>
                    <a:pt x="7" y="40"/>
                  </a:lnTo>
                  <a:lnTo>
                    <a:pt x="9" y="40"/>
                  </a:lnTo>
                  <a:lnTo>
                    <a:pt x="10" y="40"/>
                  </a:lnTo>
                  <a:lnTo>
                    <a:pt x="12" y="40"/>
                  </a:lnTo>
                  <a:lnTo>
                    <a:pt x="14" y="40"/>
                  </a:lnTo>
                  <a:lnTo>
                    <a:pt x="14" y="38"/>
                  </a:lnTo>
                  <a:lnTo>
                    <a:pt x="15" y="38"/>
                  </a:lnTo>
                  <a:lnTo>
                    <a:pt x="15" y="36"/>
                  </a:lnTo>
                  <a:lnTo>
                    <a:pt x="14" y="36"/>
                  </a:lnTo>
                  <a:lnTo>
                    <a:pt x="14" y="34"/>
                  </a:lnTo>
                  <a:lnTo>
                    <a:pt x="12" y="33"/>
                  </a:lnTo>
                  <a:lnTo>
                    <a:pt x="10" y="33"/>
                  </a:lnTo>
                  <a:lnTo>
                    <a:pt x="10" y="31"/>
                  </a:lnTo>
                  <a:lnTo>
                    <a:pt x="9" y="31"/>
                  </a:lnTo>
                  <a:lnTo>
                    <a:pt x="9" y="29"/>
                  </a:lnTo>
                  <a:lnTo>
                    <a:pt x="7" y="25"/>
                  </a:lnTo>
                  <a:lnTo>
                    <a:pt x="7" y="24"/>
                  </a:lnTo>
                  <a:lnTo>
                    <a:pt x="7" y="22"/>
                  </a:lnTo>
                  <a:lnTo>
                    <a:pt x="5" y="22"/>
                  </a:lnTo>
                  <a:lnTo>
                    <a:pt x="4" y="20"/>
                  </a:lnTo>
                  <a:lnTo>
                    <a:pt x="5" y="20"/>
                  </a:lnTo>
                  <a:lnTo>
                    <a:pt x="5" y="18"/>
                  </a:lnTo>
                  <a:lnTo>
                    <a:pt x="7" y="18"/>
                  </a:lnTo>
                  <a:lnTo>
                    <a:pt x="7" y="16"/>
                  </a:lnTo>
                  <a:lnTo>
                    <a:pt x="7" y="15"/>
                  </a:lnTo>
                  <a:lnTo>
                    <a:pt x="9" y="15"/>
                  </a:lnTo>
                  <a:lnTo>
                    <a:pt x="10" y="15"/>
                  </a:lnTo>
                  <a:lnTo>
                    <a:pt x="12" y="15"/>
                  </a:lnTo>
                  <a:lnTo>
                    <a:pt x="14" y="15"/>
                  </a:lnTo>
                  <a:lnTo>
                    <a:pt x="14" y="22"/>
                  </a:lnTo>
                  <a:lnTo>
                    <a:pt x="14" y="24"/>
                  </a:lnTo>
                  <a:lnTo>
                    <a:pt x="15" y="2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290" name="Freeform 25"/>
            <p:cNvSpPr>
              <a:spLocks/>
            </p:cNvSpPr>
            <p:nvPr/>
          </p:nvSpPr>
          <p:spPr bwMode="auto">
            <a:xfrm>
              <a:off x="271" y="206"/>
              <a:ext cx="55" cy="89"/>
            </a:xfrm>
            <a:custGeom>
              <a:avLst/>
              <a:gdLst>
                <a:gd name="T0" fmla="*/ 18 w 56"/>
                <a:gd name="T1" fmla="*/ 25 h 89"/>
                <a:gd name="T2" fmla="*/ 20 w 56"/>
                <a:gd name="T3" fmla="*/ 24 h 89"/>
                <a:gd name="T4" fmla="*/ 20 w 56"/>
                <a:gd name="T5" fmla="*/ 18 h 89"/>
                <a:gd name="T6" fmla="*/ 20 w 56"/>
                <a:gd name="T7" fmla="*/ 15 h 89"/>
                <a:gd name="T8" fmla="*/ 23 w 56"/>
                <a:gd name="T9" fmla="*/ 13 h 89"/>
                <a:gd name="T10" fmla="*/ 23 w 56"/>
                <a:gd name="T11" fmla="*/ 11 h 89"/>
                <a:gd name="T12" fmla="*/ 26 w 56"/>
                <a:gd name="T13" fmla="*/ 7 h 89"/>
                <a:gd name="T14" fmla="*/ 28 w 56"/>
                <a:gd name="T15" fmla="*/ 6 h 89"/>
                <a:gd name="T16" fmla="*/ 28 w 56"/>
                <a:gd name="T17" fmla="*/ 2 h 89"/>
                <a:gd name="T18" fmla="*/ 30 w 56"/>
                <a:gd name="T19" fmla="*/ 2 h 89"/>
                <a:gd name="T20" fmla="*/ 32 w 56"/>
                <a:gd name="T21" fmla="*/ 4 h 89"/>
                <a:gd name="T22" fmla="*/ 32 w 56"/>
                <a:gd name="T23" fmla="*/ 7 h 89"/>
                <a:gd name="T24" fmla="*/ 35 w 56"/>
                <a:gd name="T25" fmla="*/ 11 h 89"/>
                <a:gd name="T26" fmla="*/ 33 w 56"/>
                <a:gd name="T27" fmla="*/ 29 h 89"/>
                <a:gd name="T28" fmla="*/ 28 w 56"/>
                <a:gd name="T29" fmla="*/ 33 h 89"/>
                <a:gd name="T30" fmla="*/ 28 w 56"/>
                <a:gd name="T31" fmla="*/ 34 h 89"/>
                <a:gd name="T32" fmla="*/ 28 w 56"/>
                <a:gd name="T33" fmla="*/ 42 h 89"/>
                <a:gd name="T34" fmla="*/ 28 w 56"/>
                <a:gd name="T35" fmla="*/ 45 h 89"/>
                <a:gd name="T36" fmla="*/ 30 w 56"/>
                <a:gd name="T37" fmla="*/ 54 h 89"/>
                <a:gd name="T38" fmla="*/ 32 w 56"/>
                <a:gd name="T39" fmla="*/ 33 h 89"/>
                <a:gd name="T40" fmla="*/ 35 w 56"/>
                <a:gd name="T41" fmla="*/ 31 h 89"/>
                <a:gd name="T42" fmla="*/ 38 w 56"/>
                <a:gd name="T43" fmla="*/ 31 h 89"/>
                <a:gd name="T44" fmla="*/ 45 w 56"/>
                <a:gd name="T45" fmla="*/ 33 h 89"/>
                <a:gd name="T46" fmla="*/ 48 w 56"/>
                <a:gd name="T47" fmla="*/ 38 h 89"/>
                <a:gd name="T48" fmla="*/ 40 w 56"/>
                <a:gd name="T49" fmla="*/ 40 h 89"/>
                <a:gd name="T50" fmla="*/ 38 w 56"/>
                <a:gd name="T51" fmla="*/ 34 h 89"/>
                <a:gd name="T52" fmla="*/ 35 w 56"/>
                <a:gd name="T53" fmla="*/ 34 h 89"/>
                <a:gd name="T54" fmla="*/ 33 w 56"/>
                <a:gd name="T55" fmla="*/ 36 h 89"/>
                <a:gd name="T56" fmla="*/ 33 w 56"/>
                <a:gd name="T57" fmla="*/ 42 h 89"/>
                <a:gd name="T58" fmla="*/ 33 w 56"/>
                <a:gd name="T59" fmla="*/ 56 h 89"/>
                <a:gd name="T60" fmla="*/ 28 w 56"/>
                <a:gd name="T61" fmla="*/ 63 h 89"/>
                <a:gd name="T62" fmla="*/ 30 w 56"/>
                <a:gd name="T63" fmla="*/ 81 h 89"/>
                <a:gd name="T64" fmla="*/ 25 w 56"/>
                <a:gd name="T65" fmla="*/ 89 h 89"/>
                <a:gd name="T66" fmla="*/ 20 w 56"/>
                <a:gd name="T67" fmla="*/ 81 h 89"/>
                <a:gd name="T68" fmla="*/ 23 w 56"/>
                <a:gd name="T69" fmla="*/ 78 h 89"/>
                <a:gd name="T70" fmla="*/ 28 w 56"/>
                <a:gd name="T71" fmla="*/ 76 h 89"/>
                <a:gd name="T72" fmla="*/ 28 w 56"/>
                <a:gd name="T73" fmla="*/ 71 h 89"/>
                <a:gd name="T74" fmla="*/ 20 w 56"/>
                <a:gd name="T75" fmla="*/ 71 h 89"/>
                <a:gd name="T76" fmla="*/ 8 w 56"/>
                <a:gd name="T77" fmla="*/ 63 h 89"/>
                <a:gd name="T78" fmla="*/ 8 w 56"/>
                <a:gd name="T79" fmla="*/ 56 h 89"/>
                <a:gd name="T80" fmla="*/ 12 w 56"/>
                <a:gd name="T81" fmla="*/ 54 h 89"/>
                <a:gd name="T82" fmla="*/ 13 w 56"/>
                <a:gd name="T83" fmla="*/ 54 h 89"/>
                <a:gd name="T84" fmla="*/ 18 w 56"/>
                <a:gd name="T85" fmla="*/ 60 h 89"/>
                <a:gd name="T86" fmla="*/ 18 w 56"/>
                <a:gd name="T87" fmla="*/ 60 h 89"/>
                <a:gd name="T88" fmla="*/ 20 w 56"/>
                <a:gd name="T89" fmla="*/ 51 h 89"/>
                <a:gd name="T90" fmla="*/ 22 w 56"/>
                <a:gd name="T91" fmla="*/ 51 h 89"/>
                <a:gd name="T92" fmla="*/ 22 w 56"/>
                <a:gd name="T93" fmla="*/ 47 h 89"/>
                <a:gd name="T94" fmla="*/ 12 w 56"/>
                <a:gd name="T95" fmla="*/ 47 h 89"/>
                <a:gd name="T96" fmla="*/ 0 w 56"/>
                <a:gd name="T97" fmla="*/ 40 h 89"/>
                <a:gd name="T98" fmla="*/ 2 w 56"/>
                <a:gd name="T99" fmla="*/ 31 h 89"/>
                <a:gd name="T100" fmla="*/ 7 w 56"/>
                <a:gd name="T101" fmla="*/ 38 h 89"/>
                <a:gd name="T102" fmla="*/ 12 w 56"/>
                <a:gd name="T103" fmla="*/ 40 h 89"/>
                <a:gd name="T104" fmla="*/ 13 w 56"/>
                <a:gd name="T105" fmla="*/ 36 h 89"/>
                <a:gd name="T106" fmla="*/ 12 w 56"/>
                <a:gd name="T107" fmla="*/ 33 h 89"/>
                <a:gd name="T108" fmla="*/ 8 w 56"/>
                <a:gd name="T109" fmla="*/ 31 h 89"/>
                <a:gd name="T110" fmla="*/ 5 w 56"/>
                <a:gd name="T111" fmla="*/ 22 h 89"/>
                <a:gd name="T112" fmla="*/ 4 w 56"/>
                <a:gd name="T113" fmla="*/ 18 h 89"/>
                <a:gd name="T114" fmla="*/ 7 w 56"/>
                <a:gd name="T115" fmla="*/ 15 h 89"/>
                <a:gd name="T116" fmla="*/ 12 w 56"/>
                <a:gd name="T117" fmla="*/ 15 h 8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6" h="89">
                  <a:moveTo>
                    <a:pt x="12" y="24"/>
                  </a:moveTo>
                  <a:lnTo>
                    <a:pt x="12" y="24"/>
                  </a:lnTo>
                  <a:lnTo>
                    <a:pt x="13" y="25"/>
                  </a:lnTo>
                  <a:lnTo>
                    <a:pt x="15" y="25"/>
                  </a:lnTo>
                  <a:lnTo>
                    <a:pt x="17" y="25"/>
                  </a:lnTo>
                  <a:lnTo>
                    <a:pt x="18" y="25"/>
                  </a:lnTo>
                  <a:lnTo>
                    <a:pt x="20" y="25"/>
                  </a:lnTo>
                  <a:lnTo>
                    <a:pt x="20" y="24"/>
                  </a:lnTo>
                  <a:lnTo>
                    <a:pt x="20" y="20"/>
                  </a:lnTo>
                  <a:lnTo>
                    <a:pt x="20" y="18"/>
                  </a:lnTo>
                  <a:lnTo>
                    <a:pt x="18" y="16"/>
                  </a:lnTo>
                  <a:lnTo>
                    <a:pt x="20" y="16"/>
                  </a:lnTo>
                  <a:lnTo>
                    <a:pt x="20" y="15"/>
                  </a:lnTo>
                  <a:lnTo>
                    <a:pt x="22" y="15"/>
                  </a:lnTo>
                  <a:lnTo>
                    <a:pt x="25" y="15"/>
                  </a:lnTo>
                  <a:lnTo>
                    <a:pt x="25" y="13"/>
                  </a:lnTo>
                  <a:lnTo>
                    <a:pt x="23" y="13"/>
                  </a:lnTo>
                  <a:lnTo>
                    <a:pt x="22" y="13"/>
                  </a:lnTo>
                  <a:lnTo>
                    <a:pt x="20" y="13"/>
                  </a:lnTo>
                  <a:lnTo>
                    <a:pt x="20" y="11"/>
                  </a:lnTo>
                  <a:lnTo>
                    <a:pt x="22" y="11"/>
                  </a:lnTo>
                  <a:lnTo>
                    <a:pt x="23" y="11"/>
                  </a:lnTo>
                  <a:lnTo>
                    <a:pt x="25" y="11"/>
                  </a:lnTo>
                  <a:lnTo>
                    <a:pt x="25" y="9"/>
                  </a:lnTo>
                  <a:lnTo>
                    <a:pt x="25" y="7"/>
                  </a:lnTo>
                  <a:lnTo>
                    <a:pt x="26" y="7"/>
                  </a:lnTo>
                  <a:lnTo>
                    <a:pt x="28" y="7"/>
                  </a:lnTo>
                  <a:lnTo>
                    <a:pt x="28" y="6"/>
                  </a:lnTo>
                  <a:lnTo>
                    <a:pt x="30" y="6"/>
                  </a:lnTo>
                  <a:lnTo>
                    <a:pt x="30" y="4"/>
                  </a:lnTo>
                  <a:lnTo>
                    <a:pt x="31" y="4"/>
                  </a:lnTo>
                  <a:lnTo>
                    <a:pt x="31" y="2"/>
                  </a:lnTo>
                  <a:lnTo>
                    <a:pt x="33" y="2"/>
                  </a:lnTo>
                  <a:lnTo>
                    <a:pt x="35" y="0"/>
                  </a:lnTo>
                  <a:lnTo>
                    <a:pt x="36" y="0"/>
                  </a:lnTo>
                  <a:lnTo>
                    <a:pt x="38" y="0"/>
                  </a:lnTo>
                  <a:lnTo>
                    <a:pt x="38" y="2"/>
                  </a:lnTo>
                  <a:lnTo>
                    <a:pt x="38" y="4"/>
                  </a:lnTo>
                  <a:lnTo>
                    <a:pt x="40" y="4"/>
                  </a:lnTo>
                  <a:lnTo>
                    <a:pt x="40" y="6"/>
                  </a:lnTo>
                  <a:lnTo>
                    <a:pt x="40" y="7"/>
                  </a:lnTo>
                  <a:lnTo>
                    <a:pt x="41" y="7"/>
                  </a:lnTo>
                  <a:lnTo>
                    <a:pt x="41" y="9"/>
                  </a:lnTo>
                  <a:lnTo>
                    <a:pt x="43" y="11"/>
                  </a:lnTo>
                  <a:lnTo>
                    <a:pt x="41" y="11"/>
                  </a:lnTo>
                  <a:lnTo>
                    <a:pt x="43" y="13"/>
                  </a:lnTo>
                  <a:lnTo>
                    <a:pt x="43" y="15"/>
                  </a:lnTo>
                  <a:lnTo>
                    <a:pt x="45" y="18"/>
                  </a:lnTo>
                  <a:lnTo>
                    <a:pt x="45" y="20"/>
                  </a:lnTo>
                  <a:lnTo>
                    <a:pt x="43" y="22"/>
                  </a:lnTo>
                  <a:lnTo>
                    <a:pt x="43" y="25"/>
                  </a:lnTo>
                  <a:lnTo>
                    <a:pt x="43" y="27"/>
                  </a:lnTo>
                  <a:lnTo>
                    <a:pt x="41" y="29"/>
                  </a:lnTo>
                  <a:lnTo>
                    <a:pt x="41" y="31"/>
                  </a:lnTo>
                  <a:lnTo>
                    <a:pt x="40" y="31"/>
                  </a:lnTo>
                  <a:lnTo>
                    <a:pt x="38" y="31"/>
                  </a:lnTo>
                  <a:lnTo>
                    <a:pt x="38" y="33"/>
                  </a:lnTo>
                  <a:lnTo>
                    <a:pt x="36" y="33"/>
                  </a:lnTo>
                  <a:lnTo>
                    <a:pt x="35" y="33"/>
                  </a:lnTo>
                  <a:lnTo>
                    <a:pt x="35" y="34"/>
                  </a:lnTo>
                  <a:lnTo>
                    <a:pt x="33" y="34"/>
                  </a:lnTo>
                  <a:lnTo>
                    <a:pt x="33" y="36"/>
                  </a:lnTo>
                  <a:lnTo>
                    <a:pt x="31" y="36"/>
                  </a:lnTo>
                  <a:lnTo>
                    <a:pt x="31" y="40"/>
                  </a:lnTo>
                  <a:lnTo>
                    <a:pt x="31" y="42"/>
                  </a:lnTo>
                  <a:lnTo>
                    <a:pt x="33" y="43"/>
                  </a:lnTo>
                  <a:lnTo>
                    <a:pt x="35" y="43"/>
                  </a:lnTo>
                  <a:lnTo>
                    <a:pt x="35" y="45"/>
                  </a:lnTo>
                  <a:lnTo>
                    <a:pt x="36" y="45"/>
                  </a:lnTo>
                  <a:lnTo>
                    <a:pt x="36" y="47"/>
                  </a:lnTo>
                  <a:lnTo>
                    <a:pt x="36" y="49"/>
                  </a:lnTo>
                  <a:lnTo>
                    <a:pt x="36" y="51"/>
                  </a:lnTo>
                  <a:lnTo>
                    <a:pt x="36" y="53"/>
                  </a:lnTo>
                  <a:lnTo>
                    <a:pt x="36" y="54"/>
                  </a:lnTo>
                  <a:lnTo>
                    <a:pt x="38" y="54"/>
                  </a:lnTo>
                  <a:lnTo>
                    <a:pt x="38" y="56"/>
                  </a:lnTo>
                  <a:lnTo>
                    <a:pt x="38" y="54"/>
                  </a:lnTo>
                  <a:lnTo>
                    <a:pt x="40" y="33"/>
                  </a:lnTo>
                  <a:lnTo>
                    <a:pt x="41" y="33"/>
                  </a:lnTo>
                  <a:lnTo>
                    <a:pt x="41" y="31"/>
                  </a:lnTo>
                  <a:lnTo>
                    <a:pt x="43" y="31"/>
                  </a:lnTo>
                  <a:lnTo>
                    <a:pt x="45" y="31"/>
                  </a:lnTo>
                  <a:lnTo>
                    <a:pt x="46" y="31"/>
                  </a:lnTo>
                  <a:lnTo>
                    <a:pt x="46" y="29"/>
                  </a:lnTo>
                  <a:lnTo>
                    <a:pt x="48" y="31"/>
                  </a:lnTo>
                  <a:lnTo>
                    <a:pt x="49" y="31"/>
                  </a:lnTo>
                  <a:lnTo>
                    <a:pt x="51" y="31"/>
                  </a:lnTo>
                  <a:lnTo>
                    <a:pt x="51" y="33"/>
                  </a:lnTo>
                  <a:lnTo>
                    <a:pt x="53" y="33"/>
                  </a:lnTo>
                  <a:lnTo>
                    <a:pt x="53" y="34"/>
                  </a:lnTo>
                  <a:lnTo>
                    <a:pt x="54" y="34"/>
                  </a:lnTo>
                  <a:lnTo>
                    <a:pt x="56" y="36"/>
                  </a:lnTo>
                  <a:lnTo>
                    <a:pt x="56" y="38"/>
                  </a:lnTo>
                  <a:lnTo>
                    <a:pt x="56" y="40"/>
                  </a:lnTo>
                  <a:lnTo>
                    <a:pt x="54" y="40"/>
                  </a:lnTo>
                  <a:lnTo>
                    <a:pt x="51" y="40"/>
                  </a:lnTo>
                  <a:lnTo>
                    <a:pt x="48" y="40"/>
                  </a:lnTo>
                  <a:lnTo>
                    <a:pt x="46" y="38"/>
                  </a:lnTo>
                  <a:lnTo>
                    <a:pt x="46" y="36"/>
                  </a:lnTo>
                  <a:lnTo>
                    <a:pt x="46" y="34"/>
                  </a:lnTo>
                  <a:lnTo>
                    <a:pt x="45" y="34"/>
                  </a:lnTo>
                  <a:lnTo>
                    <a:pt x="45" y="33"/>
                  </a:lnTo>
                  <a:lnTo>
                    <a:pt x="43" y="33"/>
                  </a:lnTo>
                  <a:lnTo>
                    <a:pt x="43" y="34"/>
                  </a:lnTo>
                  <a:lnTo>
                    <a:pt x="41" y="34"/>
                  </a:lnTo>
                  <a:lnTo>
                    <a:pt x="41" y="36"/>
                  </a:lnTo>
                  <a:lnTo>
                    <a:pt x="41" y="40"/>
                  </a:lnTo>
                  <a:lnTo>
                    <a:pt x="41" y="42"/>
                  </a:lnTo>
                  <a:lnTo>
                    <a:pt x="41" y="43"/>
                  </a:lnTo>
                  <a:lnTo>
                    <a:pt x="43" y="43"/>
                  </a:lnTo>
                  <a:lnTo>
                    <a:pt x="43" y="49"/>
                  </a:lnTo>
                  <a:lnTo>
                    <a:pt x="43" y="51"/>
                  </a:lnTo>
                  <a:lnTo>
                    <a:pt x="41" y="56"/>
                  </a:lnTo>
                  <a:lnTo>
                    <a:pt x="40" y="60"/>
                  </a:lnTo>
                  <a:lnTo>
                    <a:pt x="38" y="60"/>
                  </a:lnTo>
                  <a:lnTo>
                    <a:pt x="36" y="60"/>
                  </a:lnTo>
                  <a:lnTo>
                    <a:pt x="36" y="62"/>
                  </a:lnTo>
                  <a:lnTo>
                    <a:pt x="36" y="63"/>
                  </a:lnTo>
                  <a:lnTo>
                    <a:pt x="36" y="65"/>
                  </a:lnTo>
                  <a:lnTo>
                    <a:pt x="36" y="67"/>
                  </a:lnTo>
                  <a:lnTo>
                    <a:pt x="36" y="69"/>
                  </a:lnTo>
                  <a:lnTo>
                    <a:pt x="36" y="71"/>
                  </a:lnTo>
                  <a:lnTo>
                    <a:pt x="38" y="72"/>
                  </a:lnTo>
                  <a:lnTo>
                    <a:pt x="38" y="81"/>
                  </a:lnTo>
                  <a:lnTo>
                    <a:pt x="38" y="83"/>
                  </a:lnTo>
                  <a:lnTo>
                    <a:pt x="36" y="83"/>
                  </a:lnTo>
                  <a:lnTo>
                    <a:pt x="36" y="87"/>
                  </a:lnTo>
                  <a:lnTo>
                    <a:pt x="35" y="89"/>
                  </a:lnTo>
                  <a:lnTo>
                    <a:pt x="33" y="89"/>
                  </a:lnTo>
                  <a:lnTo>
                    <a:pt x="31" y="89"/>
                  </a:lnTo>
                  <a:lnTo>
                    <a:pt x="30" y="89"/>
                  </a:lnTo>
                  <a:lnTo>
                    <a:pt x="25" y="89"/>
                  </a:lnTo>
                  <a:lnTo>
                    <a:pt x="23" y="89"/>
                  </a:lnTo>
                  <a:lnTo>
                    <a:pt x="22" y="87"/>
                  </a:lnTo>
                  <a:lnTo>
                    <a:pt x="23" y="87"/>
                  </a:lnTo>
                  <a:lnTo>
                    <a:pt x="23" y="85"/>
                  </a:lnTo>
                  <a:lnTo>
                    <a:pt x="22" y="83"/>
                  </a:lnTo>
                  <a:lnTo>
                    <a:pt x="22" y="81"/>
                  </a:lnTo>
                  <a:lnTo>
                    <a:pt x="20" y="81"/>
                  </a:lnTo>
                  <a:lnTo>
                    <a:pt x="20" y="80"/>
                  </a:lnTo>
                  <a:lnTo>
                    <a:pt x="22" y="80"/>
                  </a:lnTo>
                  <a:lnTo>
                    <a:pt x="22" y="78"/>
                  </a:lnTo>
                  <a:lnTo>
                    <a:pt x="23" y="78"/>
                  </a:lnTo>
                  <a:lnTo>
                    <a:pt x="25" y="78"/>
                  </a:lnTo>
                  <a:lnTo>
                    <a:pt x="28" y="78"/>
                  </a:lnTo>
                  <a:lnTo>
                    <a:pt x="28" y="76"/>
                  </a:lnTo>
                  <a:lnTo>
                    <a:pt x="30" y="76"/>
                  </a:lnTo>
                  <a:lnTo>
                    <a:pt x="30" y="74"/>
                  </a:lnTo>
                  <a:lnTo>
                    <a:pt x="30" y="72"/>
                  </a:lnTo>
                  <a:lnTo>
                    <a:pt x="28" y="71"/>
                  </a:lnTo>
                  <a:lnTo>
                    <a:pt x="26" y="71"/>
                  </a:lnTo>
                  <a:lnTo>
                    <a:pt x="25" y="72"/>
                  </a:lnTo>
                  <a:lnTo>
                    <a:pt x="23" y="72"/>
                  </a:lnTo>
                  <a:lnTo>
                    <a:pt x="22" y="72"/>
                  </a:lnTo>
                  <a:lnTo>
                    <a:pt x="20" y="71"/>
                  </a:lnTo>
                  <a:lnTo>
                    <a:pt x="15" y="71"/>
                  </a:lnTo>
                  <a:lnTo>
                    <a:pt x="12" y="67"/>
                  </a:lnTo>
                  <a:lnTo>
                    <a:pt x="10" y="65"/>
                  </a:lnTo>
                  <a:lnTo>
                    <a:pt x="8" y="65"/>
                  </a:lnTo>
                  <a:lnTo>
                    <a:pt x="8" y="63"/>
                  </a:lnTo>
                  <a:lnTo>
                    <a:pt x="7" y="63"/>
                  </a:lnTo>
                  <a:lnTo>
                    <a:pt x="7" y="60"/>
                  </a:lnTo>
                  <a:lnTo>
                    <a:pt x="7" y="58"/>
                  </a:lnTo>
                  <a:lnTo>
                    <a:pt x="8" y="58"/>
                  </a:lnTo>
                  <a:lnTo>
                    <a:pt x="8" y="56"/>
                  </a:lnTo>
                  <a:lnTo>
                    <a:pt x="10" y="56"/>
                  </a:lnTo>
                  <a:lnTo>
                    <a:pt x="10" y="54"/>
                  </a:lnTo>
                  <a:lnTo>
                    <a:pt x="12" y="54"/>
                  </a:lnTo>
                  <a:lnTo>
                    <a:pt x="12" y="53"/>
                  </a:lnTo>
                  <a:lnTo>
                    <a:pt x="13" y="53"/>
                  </a:lnTo>
                  <a:lnTo>
                    <a:pt x="13" y="54"/>
                  </a:lnTo>
                  <a:lnTo>
                    <a:pt x="15" y="54"/>
                  </a:lnTo>
                  <a:lnTo>
                    <a:pt x="15" y="60"/>
                  </a:lnTo>
                  <a:lnTo>
                    <a:pt x="17" y="60"/>
                  </a:lnTo>
                  <a:lnTo>
                    <a:pt x="18" y="60"/>
                  </a:lnTo>
                  <a:lnTo>
                    <a:pt x="18" y="62"/>
                  </a:lnTo>
                  <a:lnTo>
                    <a:pt x="20" y="62"/>
                  </a:lnTo>
                  <a:lnTo>
                    <a:pt x="20" y="60"/>
                  </a:lnTo>
                  <a:lnTo>
                    <a:pt x="18" y="60"/>
                  </a:lnTo>
                  <a:lnTo>
                    <a:pt x="18" y="58"/>
                  </a:lnTo>
                  <a:lnTo>
                    <a:pt x="18" y="56"/>
                  </a:lnTo>
                  <a:lnTo>
                    <a:pt x="18" y="53"/>
                  </a:lnTo>
                  <a:lnTo>
                    <a:pt x="18" y="51"/>
                  </a:lnTo>
                  <a:lnTo>
                    <a:pt x="20" y="51"/>
                  </a:lnTo>
                  <a:lnTo>
                    <a:pt x="22" y="51"/>
                  </a:lnTo>
                  <a:lnTo>
                    <a:pt x="22" y="49"/>
                  </a:lnTo>
                  <a:lnTo>
                    <a:pt x="22" y="47"/>
                  </a:lnTo>
                  <a:lnTo>
                    <a:pt x="20" y="47"/>
                  </a:lnTo>
                  <a:lnTo>
                    <a:pt x="18" y="47"/>
                  </a:lnTo>
                  <a:lnTo>
                    <a:pt x="15" y="47"/>
                  </a:lnTo>
                  <a:lnTo>
                    <a:pt x="12" y="47"/>
                  </a:lnTo>
                  <a:lnTo>
                    <a:pt x="7" y="45"/>
                  </a:lnTo>
                  <a:lnTo>
                    <a:pt x="4" y="45"/>
                  </a:lnTo>
                  <a:lnTo>
                    <a:pt x="0" y="43"/>
                  </a:lnTo>
                  <a:lnTo>
                    <a:pt x="0" y="42"/>
                  </a:lnTo>
                  <a:lnTo>
                    <a:pt x="0" y="40"/>
                  </a:lnTo>
                  <a:lnTo>
                    <a:pt x="0" y="36"/>
                  </a:lnTo>
                  <a:lnTo>
                    <a:pt x="0" y="34"/>
                  </a:lnTo>
                  <a:lnTo>
                    <a:pt x="0" y="33"/>
                  </a:lnTo>
                  <a:lnTo>
                    <a:pt x="2" y="33"/>
                  </a:lnTo>
                  <a:lnTo>
                    <a:pt x="2" y="31"/>
                  </a:lnTo>
                  <a:lnTo>
                    <a:pt x="4" y="33"/>
                  </a:lnTo>
                  <a:lnTo>
                    <a:pt x="5" y="34"/>
                  </a:lnTo>
                  <a:lnTo>
                    <a:pt x="5" y="36"/>
                  </a:lnTo>
                  <a:lnTo>
                    <a:pt x="7" y="36"/>
                  </a:lnTo>
                  <a:lnTo>
                    <a:pt x="7" y="38"/>
                  </a:lnTo>
                  <a:lnTo>
                    <a:pt x="7" y="40"/>
                  </a:lnTo>
                  <a:lnTo>
                    <a:pt x="8" y="40"/>
                  </a:lnTo>
                  <a:lnTo>
                    <a:pt x="10" y="40"/>
                  </a:lnTo>
                  <a:lnTo>
                    <a:pt x="12" y="40"/>
                  </a:lnTo>
                  <a:lnTo>
                    <a:pt x="12" y="38"/>
                  </a:lnTo>
                  <a:lnTo>
                    <a:pt x="12" y="36"/>
                  </a:lnTo>
                  <a:lnTo>
                    <a:pt x="13" y="36"/>
                  </a:lnTo>
                  <a:lnTo>
                    <a:pt x="12" y="36"/>
                  </a:lnTo>
                  <a:lnTo>
                    <a:pt x="12" y="34"/>
                  </a:lnTo>
                  <a:lnTo>
                    <a:pt x="12" y="33"/>
                  </a:lnTo>
                  <a:lnTo>
                    <a:pt x="10" y="33"/>
                  </a:lnTo>
                  <a:lnTo>
                    <a:pt x="10" y="31"/>
                  </a:lnTo>
                  <a:lnTo>
                    <a:pt x="8" y="31"/>
                  </a:lnTo>
                  <a:lnTo>
                    <a:pt x="7" y="29"/>
                  </a:lnTo>
                  <a:lnTo>
                    <a:pt x="7" y="25"/>
                  </a:lnTo>
                  <a:lnTo>
                    <a:pt x="5" y="25"/>
                  </a:lnTo>
                  <a:lnTo>
                    <a:pt x="5" y="24"/>
                  </a:lnTo>
                  <a:lnTo>
                    <a:pt x="5" y="22"/>
                  </a:lnTo>
                  <a:lnTo>
                    <a:pt x="4" y="22"/>
                  </a:lnTo>
                  <a:lnTo>
                    <a:pt x="2" y="20"/>
                  </a:lnTo>
                  <a:lnTo>
                    <a:pt x="4" y="20"/>
                  </a:lnTo>
                  <a:lnTo>
                    <a:pt x="4" y="18"/>
                  </a:lnTo>
                  <a:lnTo>
                    <a:pt x="5" y="18"/>
                  </a:lnTo>
                  <a:lnTo>
                    <a:pt x="5" y="16"/>
                  </a:lnTo>
                  <a:lnTo>
                    <a:pt x="7" y="16"/>
                  </a:lnTo>
                  <a:lnTo>
                    <a:pt x="7" y="15"/>
                  </a:lnTo>
                  <a:lnTo>
                    <a:pt x="8" y="15"/>
                  </a:lnTo>
                  <a:lnTo>
                    <a:pt x="10" y="15"/>
                  </a:lnTo>
                  <a:lnTo>
                    <a:pt x="12" y="15"/>
                  </a:lnTo>
                  <a:lnTo>
                    <a:pt x="12" y="22"/>
                  </a:lnTo>
                  <a:lnTo>
                    <a:pt x="12" y="2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291" name="Freeform 26"/>
            <p:cNvSpPr>
              <a:spLocks/>
            </p:cNvSpPr>
            <p:nvPr/>
          </p:nvSpPr>
          <p:spPr bwMode="auto">
            <a:xfrm>
              <a:off x="215" y="278"/>
              <a:ext cx="57" cy="87"/>
            </a:xfrm>
            <a:custGeom>
              <a:avLst/>
              <a:gdLst>
                <a:gd name="T0" fmla="*/ 18 w 56"/>
                <a:gd name="T1" fmla="*/ 26 h 87"/>
                <a:gd name="T2" fmla="*/ 21 w 56"/>
                <a:gd name="T3" fmla="*/ 24 h 87"/>
                <a:gd name="T4" fmla="*/ 20 w 56"/>
                <a:gd name="T5" fmla="*/ 18 h 87"/>
                <a:gd name="T6" fmla="*/ 18 w 56"/>
                <a:gd name="T7" fmla="*/ 17 h 87"/>
                <a:gd name="T8" fmla="*/ 25 w 56"/>
                <a:gd name="T9" fmla="*/ 13 h 87"/>
                <a:gd name="T10" fmla="*/ 21 w 56"/>
                <a:gd name="T11" fmla="*/ 9 h 87"/>
                <a:gd name="T12" fmla="*/ 26 w 56"/>
                <a:gd name="T13" fmla="*/ 8 h 87"/>
                <a:gd name="T14" fmla="*/ 36 w 56"/>
                <a:gd name="T15" fmla="*/ 6 h 87"/>
                <a:gd name="T16" fmla="*/ 38 w 56"/>
                <a:gd name="T17" fmla="*/ 4 h 87"/>
                <a:gd name="T18" fmla="*/ 46 w 56"/>
                <a:gd name="T19" fmla="*/ 0 h 87"/>
                <a:gd name="T20" fmla="*/ 47 w 56"/>
                <a:gd name="T21" fmla="*/ 4 h 87"/>
                <a:gd name="T22" fmla="*/ 47 w 56"/>
                <a:gd name="T23" fmla="*/ 8 h 87"/>
                <a:gd name="T24" fmla="*/ 51 w 56"/>
                <a:gd name="T25" fmla="*/ 9 h 87"/>
                <a:gd name="T26" fmla="*/ 49 w 56"/>
                <a:gd name="T27" fmla="*/ 27 h 87"/>
                <a:gd name="T28" fmla="*/ 44 w 56"/>
                <a:gd name="T29" fmla="*/ 33 h 87"/>
                <a:gd name="T30" fmla="*/ 41 w 56"/>
                <a:gd name="T31" fmla="*/ 35 h 87"/>
                <a:gd name="T32" fmla="*/ 41 w 56"/>
                <a:gd name="T33" fmla="*/ 44 h 87"/>
                <a:gd name="T34" fmla="*/ 44 w 56"/>
                <a:gd name="T35" fmla="*/ 45 h 87"/>
                <a:gd name="T36" fmla="*/ 46 w 56"/>
                <a:gd name="T37" fmla="*/ 56 h 87"/>
                <a:gd name="T38" fmla="*/ 47 w 56"/>
                <a:gd name="T39" fmla="*/ 33 h 87"/>
                <a:gd name="T40" fmla="*/ 51 w 56"/>
                <a:gd name="T41" fmla="*/ 29 h 87"/>
                <a:gd name="T42" fmla="*/ 54 w 56"/>
                <a:gd name="T43" fmla="*/ 29 h 87"/>
                <a:gd name="T44" fmla="*/ 61 w 56"/>
                <a:gd name="T45" fmla="*/ 33 h 87"/>
                <a:gd name="T46" fmla="*/ 64 w 56"/>
                <a:gd name="T47" fmla="*/ 38 h 87"/>
                <a:gd name="T48" fmla="*/ 56 w 56"/>
                <a:gd name="T49" fmla="*/ 38 h 87"/>
                <a:gd name="T50" fmla="*/ 54 w 56"/>
                <a:gd name="T51" fmla="*/ 35 h 87"/>
                <a:gd name="T52" fmla="*/ 51 w 56"/>
                <a:gd name="T53" fmla="*/ 35 h 87"/>
                <a:gd name="T54" fmla="*/ 49 w 56"/>
                <a:gd name="T55" fmla="*/ 36 h 87"/>
                <a:gd name="T56" fmla="*/ 49 w 56"/>
                <a:gd name="T57" fmla="*/ 40 h 87"/>
                <a:gd name="T58" fmla="*/ 51 w 56"/>
                <a:gd name="T59" fmla="*/ 51 h 87"/>
                <a:gd name="T60" fmla="*/ 43 w 56"/>
                <a:gd name="T61" fmla="*/ 62 h 87"/>
                <a:gd name="T62" fmla="*/ 46 w 56"/>
                <a:gd name="T63" fmla="*/ 82 h 87"/>
                <a:gd name="T64" fmla="*/ 23 w 56"/>
                <a:gd name="T65" fmla="*/ 87 h 87"/>
                <a:gd name="T66" fmla="*/ 21 w 56"/>
                <a:gd name="T67" fmla="*/ 82 h 87"/>
                <a:gd name="T68" fmla="*/ 23 w 56"/>
                <a:gd name="T69" fmla="*/ 78 h 87"/>
                <a:gd name="T70" fmla="*/ 38 w 56"/>
                <a:gd name="T71" fmla="*/ 76 h 87"/>
                <a:gd name="T72" fmla="*/ 36 w 56"/>
                <a:gd name="T73" fmla="*/ 71 h 87"/>
                <a:gd name="T74" fmla="*/ 21 w 56"/>
                <a:gd name="T75" fmla="*/ 71 h 87"/>
                <a:gd name="T76" fmla="*/ 10 w 56"/>
                <a:gd name="T77" fmla="*/ 65 h 87"/>
                <a:gd name="T78" fmla="*/ 7 w 56"/>
                <a:gd name="T79" fmla="*/ 56 h 87"/>
                <a:gd name="T80" fmla="*/ 12 w 56"/>
                <a:gd name="T81" fmla="*/ 55 h 87"/>
                <a:gd name="T82" fmla="*/ 13 w 56"/>
                <a:gd name="T83" fmla="*/ 55 h 87"/>
                <a:gd name="T84" fmla="*/ 18 w 56"/>
                <a:gd name="T85" fmla="*/ 60 h 87"/>
                <a:gd name="T86" fmla="*/ 18 w 56"/>
                <a:gd name="T87" fmla="*/ 58 h 87"/>
                <a:gd name="T88" fmla="*/ 18 w 56"/>
                <a:gd name="T89" fmla="*/ 51 h 87"/>
                <a:gd name="T90" fmla="*/ 21 w 56"/>
                <a:gd name="T91" fmla="*/ 49 h 87"/>
                <a:gd name="T92" fmla="*/ 21 w 56"/>
                <a:gd name="T93" fmla="*/ 47 h 87"/>
                <a:gd name="T94" fmla="*/ 12 w 56"/>
                <a:gd name="T95" fmla="*/ 47 h 87"/>
                <a:gd name="T96" fmla="*/ 0 w 56"/>
                <a:gd name="T97" fmla="*/ 38 h 87"/>
                <a:gd name="T98" fmla="*/ 2 w 56"/>
                <a:gd name="T99" fmla="*/ 31 h 87"/>
                <a:gd name="T100" fmla="*/ 7 w 56"/>
                <a:gd name="T101" fmla="*/ 36 h 87"/>
                <a:gd name="T102" fmla="*/ 12 w 56"/>
                <a:gd name="T103" fmla="*/ 38 h 87"/>
                <a:gd name="T104" fmla="*/ 12 w 56"/>
                <a:gd name="T105" fmla="*/ 36 h 87"/>
                <a:gd name="T106" fmla="*/ 12 w 56"/>
                <a:gd name="T107" fmla="*/ 35 h 87"/>
                <a:gd name="T108" fmla="*/ 8 w 56"/>
                <a:gd name="T109" fmla="*/ 31 h 87"/>
                <a:gd name="T110" fmla="*/ 5 w 56"/>
                <a:gd name="T111" fmla="*/ 22 h 87"/>
                <a:gd name="T112" fmla="*/ 3 w 56"/>
                <a:gd name="T113" fmla="*/ 17 h 87"/>
                <a:gd name="T114" fmla="*/ 7 w 56"/>
                <a:gd name="T115" fmla="*/ 15 h 87"/>
                <a:gd name="T116" fmla="*/ 12 w 56"/>
                <a:gd name="T117" fmla="*/ 15 h 8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6" h="87">
                  <a:moveTo>
                    <a:pt x="12" y="24"/>
                  </a:moveTo>
                  <a:lnTo>
                    <a:pt x="12" y="24"/>
                  </a:lnTo>
                  <a:lnTo>
                    <a:pt x="13" y="24"/>
                  </a:lnTo>
                  <a:lnTo>
                    <a:pt x="13" y="26"/>
                  </a:lnTo>
                  <a:lnTo>
                    <a:pt x="15" y="26"/>
                  </a:lnTo>
                  <a:lnTo>
                    <a:pt x="17" y="26"/>
                  </a:lnTo>
                  <a:lnTo>
                    <a:pt x="18" y="26"/>
                  </a:lnTo>
                  <a:lnTo>
                    <a:pt x="20" y="26"/>
                  </a:lnTo>
                  <a:lnTo>
                    <a:pt x="20" y="24"/>
                  </a:lnTo>
                  <a:lnTo>
                    <a:pt x="21" y="24"/>
                  </a:lnTo>
                  <a:lnTo>
                    <a:pt x="21" y="22"/>
                  </a:lnTo>
                  <a:lnTo>
                    <a:pt x="21" y="18"/>
                  </a:lnTo>
                  <a:lnTo>
                    <a:pt x="20" y="18"/>
                  </a:lnTo>
                  <a:lnTo>
                    <a:pt x="18" y="17"/>
                  </a:lnTo>
                  <a:lnTo>
                    <a:pt x="20" y="17"/>
                  </a:lnTo>
                  <a:lnTo>
                    <a:pt x="20" y="15"/>
                  </a:lnTo>
                  <a:lnTo>
                    <a:pt x="21" y="15"/>
                  </a:lnTo>
                  <a:lnTo>
                    <a:pt x="25" y="15"/>
                  </a:lnTo>
                  <a:lnTo>
                    <a:pt x="25" y="13"/>
                  </a:lnTo>
                  <a:lnTo>
                    <a:pt x="23" y="13"/>
                  </a:lnTo>
                  <a:lnTo>
                    <a:pt x="21" y="13"/>
                  </a:lnTo>
                  <a:lnTo>
                    <a:pt x="21" y="11"/>
                  </a:lnTo>
                  <a:lnTo>
                    <a:pt x="21" y="9"/>
                  </a:lnTo>
                  <a:lnTo>
                    <a:pt x="23" y="9"/>
                  </a:lnTo>
                  <a:lnTo>
                    <a:pt x="23" y="8"/>
                  </a:lnTo>
                  <a:lnTo>
                    <a:pt x="25" y="8"/>
                  </a:lnTo>
                  <a:lnTo>
                    <a:pt x="26" y="8"/>
                  </a:lnTo>
                  <a:lnTo>
                    <a:pt x="28" y="8"/>
                  </a:lnTo>
                  <a:lnTo>
                    <a:pt x="28" y="6"/>
                  </a:lnTo>
                  <a:lnTo>
                    <a:pt x="30" y="6"/>
                  </a:lnTo>
                  <a:lnTo>
                    <a:pt x="30" y="4"/>
                  </a:lnTo>
                  <a:lnTo>
                    <a:pt x="30" y="2"/>
                  </a:lnTo>
                  <a:lnTo>
                    <a:pt x="31" y="2"/>
                  </a:lnTo>
                  <a:lnTo>
                    <a:pt x="33" y="2"/>
                  </a:lnTo>
                  <a:lnTo>
                    <a:pt x="35" y="0"/>
                  </a:lnTo>
                  <a:lnTo>
                    <a:pt x="36" y="0"/>
                  </a:lnTo>
                  <a:lnTo>
                    <a:pt x="38" y="0"/>
                  </a:lnTo>
                  <a:lnTo>
                    <a:pt x="38" y="2"/>
                  </a:lnTo>
                  <a:lnTo>
                    <a:pt x="39" y="2"/>
                  </a:lnTo>
                  <a:lnTo>
                    <a:pt x="39" y="4"/>
                  </a:lnTo>
                  <a:lnTo>
                    <a:pt x="39" y="6"/>
                  </a:lnTo>
                  <a:lnTo>
                    <a:pt x="39" y="8"/>
                  </a:lnTo>
                  <a:lnTo>
                    <a:pt x="41" y="8"/>
                  </a:lnTo>
                  <a:lnTo>
                    <a:pt x="43" y="9"/>
                  </a:lnTo>
                  <a:lnTo>
                    <a:pt x="41" y="9"/>
                  </a:lnTo>
                  <a:lnTo>
                    <a:pt x="43" y="13"/>
                  </a:lnTo>
                  <a:lnTo>
                    <a:pt x="43" y="15"/>
                  </a:lnTo>
                  <a:lnTo>
                    <a:pt x="44" y="18"/>
                  </a:lnTo>
                  <a:lnTo>
                    <a:pt x="44" y="20"/>
                  </a:lnTo>
                  <a:lnTo>
                    <a:pt x="43" y="22"/>
                  </a:lnTo>
                  <a:lnTo>
                    <a:pt x="43" y="24"/>
                  </a:lnTo>
                  <a:lnTo>
                    <a:pt x="43" y="26"/>
                  </a:lnTo>
                  <a:lnTo>
                    <a:pt x="41" y="27"/>
                  </a:lnTo>
                  <a:lnTo>
                    <a:pt x="41" y="29"/>
                  </a:lnTo>
                  <a:lnTo>
                    <a:pt x="39" y="31"/>
                  </a:lnTo>
                  <a:lnTo>
                    <a:pt x="38" y="31"/>
                  </a:lnTo>
                  <a:lnTo>
                    <a:pt x="38" y="33"/>
                  </a:lnTo>
                  <a:lnTo>
                    <a:pt x="36" y="33"/>
                  </a:lnTo>
                  <a:lnTo>
                    <a:pt x="35" y="33"/>
                  </a:lnTo>
                  <a:lnTo>
                    <a:pt x="35" y="35"/>
                  </a:lnTo>
                  <a:lnTo>
                    <a:pt x="33" y="35"/>
                  </a:lnTo>
                  <a:lnTo>
                    <a:pt x="33" y="36"/>
                  </a:lnTo>
                  <a:lnTo>
                    <a:pt x="31" y="36"/>
                  </a:lnTo>
                  <a:lnTo>
                    <a:pt x="31" y="38"/>
                  </a:lnTo>
                  <a:lnTo>
                    <a:pt x="31" y="42"/>
                  </a:lnTo>
                  <a:lnTo>
                    <a:pt x="33" y="44"/>
                  </a:lnTo>
                  <a:lnTo>
                    <a:pt x="35" y="44"/>
                  </a:lnTo>
                  <a:lnTo>
                    <a:pt x="35" y="45"/>
                  </a:lnTo>
                  <a:lnTo>
                    <a:pt x="36" y="45"/>
                  </a:lnTo>
                  <a:lnTo>
                    <a:pt x="36" y="47"/>
                  </a:lnTo>
                  <a:lnTo>
                    <a:pt x="36" y="49"/>
                  </a:lnTo>
                  <a:lnTo>
                    <a:pt x="36" y="51"/>
                  </a:lnTo>
                  <a:lnTo>
                    <a:pt x="36" y="53"/>
                  </a:lnTo>
                  <a:lnTo>
                    <a:pt x="36" y="55"/>
                  </a:lnTo>
                  <a:lnTo>
                    <a:pt x="38" y="55"/>
                  </a:lnTo>
                  <a:lnTo>
                    <a:pt x="38" y="56"/>
                  </a:lnTo>
                  <a:lnTo>
                    <a:pt x="39" y="56"/>
                  </a:lnTo>
                  <a:lnTo>
                    <a:pt x="39" y="55"/>
                  </a:lnTo>
                  <a:lnTo>
                    <a:pt x="39" y="33"/>
                  </a:lnTo>
                  <a:lnTo>
                    <a:pt x="39" y="31"/>
                  </a:lnTo>
                  <a:lnTo>
                    <a:pt x="41" y="31"/>
                  </a:lnTo>
                  <a:lnTo>
                    <a:pt x="43" y="31"/>
                  </a:lnTo>
                  <a:lnTo>
                    <a:pt x="43" y="29"/>
                  </a:lnTo>
                  <a:lnTo>
                    <a:pt x="44" y="29"/>
                  </a:lnTo>
                  <a:lnTo>
                    <a:pt x="46" y="29"/>
                  </a:lnTo>
                  <a:lnTo>
                    <a:pt x="48" y="29"/>
                  </a:lnTo>
                  <a:lnTo>
                    <a:pt x="48" y="27"/>
                  </a:lnTo>
                  <a:lnTo>
                    <a:pt x="48" y="29"/>
                  </a:lnTo>
                  <a:lnTo>
                    <a:pt x="49" y="29"/>
                  </a:lnTo>
                  <a:lnTo>
                    <a:pt x="51" y="31"/>
                  </a:lnTo>
                  <a:lnTo>
                    <a:pt x="51" y="33"/>
                  </a:lnTo>
                  <a:lnTo>
                    <a:pt x="53" y="33"/>
                  </a:lnTo>
                  <a:lnTo>
                    <a:pt x="53" y="35"/>
                  </a:lnTo>
                  <a:lnTo>
                    <a:pt x="54" y="35"/>
                  </a:lnTo>
                  <a:lnTo>
                    <a:pt x="56" y="36"/>
                  </a:lnTo>
                  <a:lnTo>
                    <a:pt x="56" y="38"/>
                  </a:lnTo>
                  <a:lnTo>
                    <a:pt x="54" y="38"/>
                  </a:lnTo>
                  <a:lnTo>
                    <a:pt x="53" y="38"/>
                  </a:lnTo>
                  <a:lnTo>
                    <a:pt x="51" y="38"/>
                  </a:lnTo>
                  <a:lnTo>
                    <a:pt x="48" y="38"/>
                  </a:lnTo>
                  <a:lnTo>
                    <a:pt x="46" y="36"/>
                  </a:lnTo>
                  <a:lnTo>
                    <a:pt x="46" y="35"/>
                  </a:lnTo>
                  <a:lnTo>
                    <a:pt x="44" y="35"/>
                  </a:lnTo>
                  <a:lnTo>
                    <a:pt x="44" y="33"/>
                  </a:lnTo>
                  <a:lnTo>
                    <a:pt x="43" y="33"/>
                  </a:lnTo>
                  <a:lnTo>
                    <a:pt x="43" y="35"/>
                  </a:lnTo>
                  <a:lnTo>
                    <a:pt x="41" y="35"/>
                  </a:lnTo>
                  <a:lnTo>
                    <a:pt x="41" y="36"/>
                  </a:lnTo>
                  <a:lnTo>
                    <a:pt x="41" y="38"/>
                  </a:lnTo>
                  <a:lnTo>
                    <a:pt x="41" y="40"/>
                  </a:lnTo>
                  <a:lnTo>
                    <a:pt x="41" y="42"/>
                  </a:lnTo>
                  <a:lnTo>
                    <a:pt x="41" y="44"/>
                  </a:lnTo>
                  <a:lnTo>
                    <a:pt x="43" y="44"/>
                  </a:lnTo>
                  <a:lnTo>
                    <a:pt x="43" y="47"/>
                  </a:lnTo>
                  <a:lnTo>
                    <a:pt x="43" y="51"/>
                  </a:lnTo>
                  <a:lnTo>
                    <a:pt x="41" y="56"/>
                  </a:lnTo>
                  <a:lnTo>
                    <a:pt x="39" y="60"/>
                  </a:lnTo>
                  <a:lnTo>
                    <a:pt x="38" y="58"/>
                  </a:lnTo>
                  <a:lnTo>
                    <a:pt x="36" y="58"/>
                  </a:lnTo>
                  <a:lnTo>
                    <a:pt x="36" y="60"/>
                  </a:lnTo>
                  <a:lnTo>
                    <a:pt x="36" y="62"/>
                  </a:lnTo>
                  <a:lnTo>
                    <a:pt x="35" y="62"/>
                  </a:lnTo>
                  <a:lnTo>
                    <a:pt x="35" y="64"/>
                  </a:lnTo>
                  <a:lnTo>
                    <a:pt x="36" y="65"/>
                  </a:lnTo>
                  <a:lnTo>
                    <a:pt x="36" y="67"/>
                  </a:lnTo>
                  <a:lnTo>
                    <a:pt x="36" y="71"/>
                  </a:lnTo>
                  <a:lnTo>
                    <a:pt x="38" y="71"/>
                  </a:lnTo>
                  <a:lnTo>
                    <a:pt x="39" y="73"/>
                  </a:lnTo>
                  <a:lnTo>
                    <a:pt x="39" y="82"/>
                  </a:lnTo>
                  <a:lnTo>
                    <a:pt x="38" y="82"/>
                  </a:lnTo>
                  <a:lnTo>
                    <a:pt x="36" y="83"/>
                  </a:lnTo>
                  <a:lnTo>
                    <a:pt x="36" y="87"/>
                  </a:lnTo>
                  <a:lnTo>
                    <a:pt x="35" y="87"/>
                  </a:lnTo>
                  <a:lnTo>
                    <a:pt x="33" y="87"/>
                  </a:lnTo>
                  <a:lnTo>
                    <a:pt x="31" y="87"/>
                  </a:lnTo>
                  <a:lnTo>
                    <a:pt x="30" y="87"/>
                  </a:lnTo>
                  <a:lnTo>
                    <a:pt x="25" y="87"/>
                  </a:lnTo>
                  <a:lnTo>
                    <a:pt x="23" y="87"/>
                  </a:lnTo>
                  <a:lnTo>
                    <a:pt x="21" y="87"/>
                  </a:lnTo>
                  <a:lnTo>
                    <a:pt x="23" y="87"/>
                  </a:lnTo>
                  <a:lnTo>
                    <a:pt x="23" y="85"/>
                  </a:lnTo>
                  <a:lnTo>
                    <a:pt x="23" y="83"/>
                  </a:lnTo>
                  <a:lnTo>
                    <a:pt x="21" y="83"/>
                  </a:lnTo>
                  <a:lnTo>
                    <a:pt x="21" y="82"/>
                  </a:lnTo>
                  <a:lnTo>
                    <a:pt x="21" y="80"/>
                  </a:lnTo>
                  <a:lnTo>
                    <a:pt x="21" y="78"/>
                  </a:lnTo>
                  <a:lnTo>
                    <a:pt x="23" y="78"/>
                  </a:lnTo>
                  <a:lnTo>
                    <a:pt x="25" y="78"/>
                  </a:lnTo>
                  <a:lnTo>
                    <a:pt x="28" y="78"/>
                  </a:lnTo>
                  <a:lnTo>
                    <a:pt x="28" y="76"/>
                  </a:lnTo>
                  <a:lnTo>
                    <a:pt x="30" y="76"/>
                  </a:lnTo>
                  <a:lnTo>
                    <a:pt x="30" y="74"/>
                  </a:lnTo>
                  <a:lnTo>
                    <a:pt x="30" y="73"/>
                  </a:lnTo>
                  <a:lnTo>
                    <a:pt x="30" y="71"/>
                  </a:lnTo>
                  <a:lnTo>
                    <a:pt x="28" y="71"/>
                  </a:lnTo>
                  <a:lnTo>
                    <a:pt x="26" y="69"/>
                  </a:lnTo>
                  <a:lnTo>
                    <a:pt x="26" y="71"/>
                  </a:lnTo>
                  <a:lnTo>
                    <a:pt x="25" y="73"/>
                  </a:lnTo>
                  <a:lnTo>
                    <a:pt x="23" y="73"/>
                  </a:lnTo>
                  <a:lnTo>
                    <a:pt x="21" y="73"/>
                  </a:lnTo>
                  <a:lnTo>
                    <a:pt x="21" y="71"/>
                  </a:lnTo>
                  <a:lnTo>
                    <a:pt x="20" y="69"/>
                  </a:lnTo>
                  <a:lnTo>
                    <a:pt x="15" y="67"/>
                  </a:lnTo>
                  <a:lnTo>
                    <a:pt x="13" y="67"/>
                  </a:lnTo>
                  <a:lnTo>
                    <a:pt x="12" y="67"/>
                  </a:lnTo>
                  <a:lnTo>
                    <a:pt x="10" y="65"/>
                  </a:lnTo>
                  <a:lnTo>
                    <a:pt x="8" y="65"/>
                  </a:lnTo>
                  <a:lnTo>
                    <a:pt x="8" y="64"/>
                  </a:lnTo>
                  <a:lnTo>
                    <a:pt x="7" y="64"/>
                  </a:lnTo>
                  <a:lnTo>
                    <a:pt x="7" y="60"/>
                  </a:lnTo>
                  <a:lnTo>
                    <a:pt x="7" y="58"/>
                  </a:lnTo>
                  <a:lnTo>
                    <a:pt x="7" y="56"/>
                  </a:lnTo>
                  <a:lnTo>
                    <a:pt x="8" y="56"/>
                  </a:lnTo>
                  <a:lnTo>
                    <a:pt x="10" y="56"/>
                  </a:lnTo>
                  <a:lnTo>
                    <a:pt x="10" y="55"/>
                  </a:lnTo>
                  <a:lnTo>
                    <a:pt x="12" y="55"/>
                  </a:lnTo>
                  <a:lnTo>
                    <a:pt x="12" y="53"/>
                  </a:lnTo>
                  <a:lnTo>
                    <a:pt x="12" y="51"/>
                  </a:lnTo>
                  <a:lnTo>
                    <a:pt x="13" y="53"/>
                  </a:lnTo>
                  <a:lnTo>
                    <a:pt x="13" y="55"/>
                  </a:lnTo>
                  <a:lnTo>
                    <a:pt x="15" y="55"/>
                  </a:lnTo>
                  <a:lnTo>
                    <a:pt x="15" y="58"/>
                  </a:lnTo>
                  <a:lnTo>
                    <a:pt x="15" y="60"/>
                  </a:lnTo>
                  <a:lnTo>
                    <a:pt x="17" y="60"/>
                  </a:lnTo>
                  <a:lnTo>
                    <a:pt x="18" y="60"/>
                  </a:lnTo>
                  <a:lnTo>
                    <a:pt x="18" y="62"/>
                  </a:lnTo>
                  <a:lnTo>
                    <a:pt x="20" y="62"/>
                  </a:lnTo>
                  <a:lnTo>
                    <a:pt x="20" y="60"/>
                  </a:lnTo>
                  <a:lnTo>
                    <a:pt x="20" y="58"/>
                  </a:lnTo>
                  <a:lnTo>
                    <a:pt x="18" y="58"/>
                  </a:lnTo>
                  <a:lnTo>
                    <a:pt x="18" y="56"/>
                  </a:lnTo>
                  <a:lnTo>
                    <a:pt x="17" y="53"/>
                  </a:lnTo>
                  <a:lnTo>
                    <a:pt x="18" y="53"/>
                  </a:lnTo>
                  <a:lnTo>
                    <a:pt x="18" y="51"/>
                  </a:lnTo>
                  <a:lnTo>
                    <a:pt x="20" y="51"/>
                  </a:lnTo>
                  <a:lnTo>
                    <a:pt x="21" y="51"/>
                  </a:lnTo>
                  <a:lnTo>
                    <a:pt x="21" y="49"/>
                  </a:lnTo>
                  <a:lnTo>
                    <a:pt x="21" y="47"/>
                  </a:lnTo>
                  <a:lnTo>
                    <a:pt x="20" y="47"/>
                  </a:lnTo>
                  <a:lnTo>
                    <a:pt x="18" y="47"/>
                  </a:lnTo>
                  <a:lnTo>
                    <a:pt x="12" y="47"/>
                  </a:lnTo>
                  <a:lnTo>
                    <a:pt x="7" y="45"/>
                  </a:lnTo>
                  <a:lnTo>
                    <a:pt x="7" y="44"/>
                  </a:lnTo>
                  <a:lnTo>
                    <a:pt x="3" y="44"/>
                  </a:lnTo>
                  <a:lnTo>
                    <a:pt x="0" y="44"/>
                  </a:lnTo>
                  <a:lnTo>
                    <a:pt x="0" y="42"/>
                  </a:lnTo>
                  <a:lnTo>
                    <a:pt x="0" y="38"/>
                  </a:lnTo>
                  <a:lnTo>
                    <a:pt x="0" y="36"/>
                  </a:lnTo>
                  <a:lnTo>
                    <a:pt x="0" y="33"/>
                  </a:lnTo>
                  <a:lnTo>
                    <a:pt x="2" y="33"/>
                  </a:lnTo>
                  <a:lnTo>
                    <a:pt x="2" y="31"/>
                  </a:lnTo>
                  <a:lnTo>
                    <a:pt x="3" y="31"/>
                  </a:lnTo>
                  <a:lnTo>
                    <a:pt x="3" y="33"/>
                  </a:lnTo>
                  <a:lnTo>
                    <a:pt x="3" y="35"/>
                  </a:lnTo>
                  <a:lnTo>
                    <a:pt x="5" y="35"/>
                  </a:lnTo>
                  <a:lnTo>
                    <a:pt x="5" y="36"/>
                  </a:lnTo>
                  <a:lnTo>
                    <a:pt x="7" y="36"/>
                  </a:lnTo>
                  <a:lnTo>
                    <a:pt x="7" y="38"/>
                  </a:lnTo>
                  <a:lnTo>
                    <a:pt x="8" y="38"/>
                  </a:lnTo>
                  <a:lnTo>
                    <a:pt x="10" y="38"/>
                  </a:lnTo>
                  <a:lnTo>
                    <a:pt x="12" y="38"/>
                  </a:lnTo>
                  <a:lnTo>
                    <a:pt x="12" y="36"/>
                  </a:lnTo>
                  <a:lnTo>
                    <a:pt x="13" y="36"/>
                  </a:lnTo>
                  <a:lnTo>
                    <a:pt x="12" y="36"/>
                  </a:lnTo>
                  <a:lnTo>
                    <a:pt x="12" y="35"/>
                  </a:lnTo>
                  <a:lnTo>
                    <a:pt x="12" y="33"/>
                  </a:lnTo>
                  <a:lnTo>
                    <a:pt x="10" y="33"/>
                  </a:lnTo>
                  <a:lnTo>
                    <a:pt x="10" y="31"/>
                  </a:lnTo>
                  <a:lnTo>
                    <a:pt x="8" y="31"/>
                  </a:lnTo>
                  <a:lnTo>
                    <a:pt x="8" y="29"/>
                  </a:lnTo>
                  <a:lnTo>
                    <a:pt x="7" y="27"/>
                  </a:lnTo>
                  <a:lnTo>
                    <a:pt x="7" y="26"/>
                  </a:lnTo>
                  <a:lnTo>
                    <a:pt x="7" y="24"/>
                  </a:lnTo>
                  <a:lnTo>
                    <a:pt x="5" y="24"/>
                  </a:lnTo>
                  <a:lnTo>
                    <a:pt x="5" y="22"/>
                  </a:lnTo>
                  <a:lnTo>
                    <a:pt x="3" y="22"/>
                  </a:lnTo>
                  <a:lnTo>
                    <a:pt x="3" y="20"/>
                  </a:lnTo>
                  <a:lnTo>
                    <a:pt x="3" y="18"/>
                  </a:lnTo>
                  <a:lnTo>
                    <a:pt x="3" y="17"/>
                  </a:lnTo>
                  <a:lnTo>
                    <a:pt x="5" y="17"/>
                  </a:lnTo>
                  <a:lnTo>
                    <a:pt x="7" y="17"/>
                  </a:lnTo>
                  <a:lnTo>
                    <a:pt x="7" y="15"/>
                  </a:lnTo>
                  <a:lnTo>
                    <a:pt x="8" y="15"/>
                  </a:lnTo>
                  <a:lnTo>
                    <a:pt x="10" y="13"/>
                  </a:lnTo>
                  <a:lnTo>
                    <a:pt x="12" y="13"/>
                  </a:lnTo>
                  <a:lnTo>
                    <a:pt x="12" y="15"/>
                  </a:lnTo>
                  <a:lnTo>
                    <a:pt x="12" y="22"/>
                  </a:lnTo>
                  <a:lnTo>
                    <a:pt x="12" y="2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292" name="Freeform 27"/>
            <p:cNvSpPr>
              <a:spLocks/>
            </p:cNvSpPr>
            <p:nvPr/>
          </p:nvSpPr>
          <p:spPr bwMode="auto">
            <a:xfrm>
              <a:off x="172" y="231"/>
              <a:ext cx="145" cy="125"/>
            </a:xfrm>
            <a:custGeom>
              <a:avLst/>
              <a:gdLst>
                <a:gd name="T0" fmla="*/ 0 w 146"/>
                <a:gd name="T1" fmla="*/ 107 h 124"/>
                <a:gd name="T2" fmla="*/ 72 w 146"/>
                <a:gd name="T3" fmla="*/ 0 h 124"/>
                <a:gd name="T4" fmla="*/ 138 w 146"/>
                <a:gd name="T5" fmla="*/ 107 h 124"/>
                <a:gd name="T6" fmla="*/ 138 w 146"/>
                <a:gd name="T7" fmla="*/ 130 h 124"/>
                <a:gd name="T8" fmla="*/ 72 w 146"/>
                <a:gd name="T9" fmla="*/ 30 h 124"/>
                <a:gd name="T10" fmla="*/ 2 w 146"/>
                <a:gd name="T11" fmla="*/ 132 h 124"/>
                <a:gd name="T12" fmla="*/ 0 w 146"/>
                <a:gd name="T13" fmla="*/ 107 h 1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6" h="124">
                  <a:moveTo>
                    <a:pt x="0" y="99"/>
                  </a:moveTo>
                  <a:lnTo>
                    <a:pt x="72" y="0"/>
                  </a:lnTo>
                  <a:lnTo>
                    <a:pt x="146" y="99"/>
                  </a:lnTo>
                  <a:lnTo>
                    <a:pt x="146" y="122"/>
                  </a:lnTo>
                  <a:lnTo>
                    <a:pt x="72" y="30"/>
                  </a:lnTo>
                  <a:lnTo>
                    <a:pt x="2" y="124"/>
                  </a:lnTo>
                  <a:lnTo>
                    <a:pt x="0" y="99"/>
                  </a:lnTo>
                  <a:close/>
                </a:path>
              </a:pathLst>
            </a:custGeom>
            <a:solidFill>
              <a:srgbClr val="F9A03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293" name="Freeform 28"/>
            <p:cNvSpPr>
              <a:spLocks/>
            </p:cNvSpPr>
            <p:nvPr/>
          </p:nvSpPr>
          <p:spPr bwMode="auto">
            <a:xfrm>
              <a:off x="326" y="204"/>
              <a:ext cx="5" cy="170"/>
            </a:xfrm>
            <a:custGeom>
              <a:avLst/>
              <a:gdLst>
                <a:gd name="T0" fmla="*/ 3 w 5"/>
                <a:gd name="T1" fmla="*/ 163 h 171"/>
                <a:gd name="T2" fmla="*/ 5 w 5"/>
                <a:gd name="T3" fmla="*/ 161 h 171"/>
                <a:gd name="T4" fmla="*/ 5 w 5"/>
                <a:gd name="T5" fmla="*/ 0 h 171"/>
                <a:gd name="T6" fmla="*/ 0 w 5"/>
                <a:gd name="T7" fmla="*/ 0 h 171"/>
                <a:gd name="T8" fmla="*/ 0 w 5"/>
                <a:gd name="T9" fmla="*/ 161 h 171"/>
                <a:gd name="T10" fmla="*/ 3 w 5"/>
                <a:gd name="T11" fmla="*/ 163 h 171"/>
                <a:gd name="T12" fmla="*/ 3 w 5"/>
                <a:gd name="T13" fmla="*/ 163 h 171"/>
                <a:gd name="T14" fmla="*/ 5 w 5"/>
                <a:gd name="T15" fmla="*/ 163 h 171"/>
                <a:gd name="T16" fmla="*/ 5 w 5"/>
                <a:gd name="T17" fmla="*/ 161 h 171"/>
                <a:gd name="T18" fmla="*/ 3 w 5"/>
                <a:gd name="T19" fmla="*/ 163 h 17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 h="171">
                  <a:moveTo>
                    <a:pt x="3" y="171"/>
                  </a:moveTo>
                  <a:lnTo>
                    <a:pt x="5" y="169"/>
                  </a:lnTo>
                  <a:lnTo>
                    <a:pt x="5" y="0"/>
                  </a:lnTo>
                  <a:lnTo>
                    <a:pt x="0" y="0"/>
                  </a:lnTo>
                  <a:lnTo>
                    <a:pt x="0" y="169"/>
                  </a:lnTo>
                  <a:lnTo>
                    <a:pt x="3" y="171"/>
                  </a:lnTo>
                  <a:lnTo>
                    <a:pt x="5" y="171"/>
                  </a:lnTo>
                  <a:lnTo>
                    <a:pt x="5" y="169"/>
                  </a:lnTo>
                  <a:lnTo>
                    <a:pt x="3" y="171"/>
                  </a:lnTo>
                  <a:close/>
                </a:path>
              </a:pathLst>
            </a:custGeom>
            <a:solidFill>
              <a:srgbClr val="61BFF3"/>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294" name="Rectangle 29"/>
            <p:cNvSpPr>
              <a:spLocks noChangeArrowheads="1"/>
            </p:cNvSpPr>
            <p:nvPr/>
          </p:nvSpPr>
          <p:spPr bwMode="auto">
            <a:xfrm>
              <a:off x="170" y="371"/>
              <a:ext cx="159" cy="4"/>
            </a:xfrm>
            <a:prstGeom prst="rect">
              <a:avLst/>
            </a:prstGeom>
            <a:solidFill>
              <a:srgbClr val="61BFF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solidFill>
                  <a:srgbClr val="000000"/>
                </a:solidFill>
              </a:endParaRPr>
            </a:p>
          </p:txBody>
        </p:sp>
        <p:sp>
          <p:nvSpPr>
            <p:cNvPr id="11295" name="Freeform 30"/>
            <p:cNvSpPr>
              <a:spLocks/>
            </p:cNvSpPr>
            <p:nvPr/>
          </p:nvSpPr>
          <p:spPr bwMode="auto">
            <a:xfrm>
              <a:off x="149" y="195"/>
              <a:ext cx="504" cy="9"/>
            </a:xfrm>
            <a:custGeom>
              <a:avLst/>
              <a:gdLst>
                <a:gd name="T0" fmla="*/ 497 w 505"/>
                <a:gd name="T1" fmla="*/ 7 h 9"/>
                <a:gd name="T2" fmla="*/ 497 w 505"/>
                <a:gd name="T3" fmla="*/ 0 h 9"/>
                <a:gd name="T4" fmla="*/ 0 w 505"/>
                <a:gd name="T5" fmla="*/ 1 h 9"/>
                <a:gd name="T6" fmla="*/ 0 w 505"/>
                <a:gd name="T7" fmla="*/ 9 h 9"/>
                <a:gd name="T8" fmla="*/ 497 w 505"/>
                <a:gd name="T9" fmla="*/ 7 h 9"/>
                <a:gd name="T10" fmla="*/ 497 w 505"/>
                <a:gd name="T11" fmla="*/ 7 h 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05" h="9">
                  <a:moveTo>
                    <a:pt x="505" y="7"/>
                  </a:moveTo>
                  <a:lnTo>
                    <a:pt x="505" y="0"/>
                  </a:lnTo>
                  <a:lnTo>
                    <a:pt x="0" y="1"/>
                  </a:lnTo>
                  <a:lnTo>
                    <a:pt x="0" y="9"/>
                  </a:lnTo>
                  <a:lnTo>
                    <a:pt x="505" y="7"/>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296" name="Freeform 31"/>
            <p:cNvSpPr>
              <a:spLocks/>
            </p:cNvSpPr>
            <p:nvPr/>
          </p:nvSpPr>
          <p:spPr bwMode="auto">
            <a:xfrm>
              <a:off x="652" y="195"/>
              <a:ext cx="5" cy="38"/>
            </a:xfrm>
            <a:custGeom>
              <a:avLst/>
              <a:gdLst>
                <a:gd name="T0" fmla="*/ 3 w 6"/>
                <a:gd name="T1" fmla="*/ 45 h 37"/>
                <a:gd name="T2" fmla="*/ 3 w 6"/>
                <a:gd name="T3" fmla="*/ 45 h 37"/>
                <a:gd name="T4" fmla="*/ 3 w 6"/>
                <a:gd name="T5" fmla="*/ 16 h 37"/>
                <a:gd name="T6" fmla="*/ 3 w 6"/>
                <a:gd name="T7" fmla="*/ 0 h 37"/>
                <a:gd name="T8" fmla="*/ 3 w 6"/>
                <a:gd name="T9" fmla="*/ 7 h 37"/>
                <a:gd name="T10" fmla="*/ 1 w 6"/>
                <a:gd name="T11" fmla="*/ 16 h 37"/>
                <a:gd name="T12" fmla="*/ 0 w 6"/>
                <a:gd name="T13" fmla="*/ 44 h 37"/>
                <a:gd name="T14" fmla="*/ 0 w 6"/>
                <a:gd name="T15" fmla="*/ 44 h 37"/>
                <a:gd name="T16" fmla="*/ 3 w 6"/>
                <a:gd name="T17" fmla="*/ 45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 h="37">
                  <a:moveTo>
                    <a:pt x="6" y="37"/>
                  </a:moveTo>
                  <a:lnTo>
                    <a:pt x="6" y="37"/>
                  </a:lnTo>
                  <a:lnTo>
                    <a:pt x="6" y="16"/>
                  </a:lnTo>
                  <a:lnTo>
                    <a:pt x="3" y="0"/>
                  </a:lnTo>
                  <a:lnTo>
                    <a:pt x="3" y="7"/>
                  </a:lnTo>
                  <a:lnTo>
                    <a:pt x="1" y="16"/>
                  </a:lnTo>
                  <a:lnTo>
                    <a:pt x="0" y="36"/>
                  </a:lnTo>
                  <a:lnTo>
                    <a:pt x="6" y="37"/>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297" name="Freeform 32"/>
            <p:cNvSpPr>
              <a:spLocks/>
            </p:cNvSpPr>
            <p:nvPr/>
          </p:nvSpPr>
          <p:spPr bwMode="auto">
            <a:xfrm>
              <a:off x="641" y="231"/>
              <a:ext cx="16" cy="130"/>
            </a:xfrm>
            <a:custGeom>
              <a:avLst/>
              <a:gdLst>
                <a:gd name="T0" fmla="*/ 5 w 16"/>
                <a:gd name="T1" fmla="*/ 123 h 131"/>
                <a:gd name="T2" fmla="*/ 5 w 16"/>
                <a:gd name="T3" fmla="*/ 123 h 131"/>
                <a:gd name="T4" fmla="*/ 11 w 16"/>
                <a:gd name="T5" fmla="*/ 78 h 131"/>
                <a:gd name="T6" fmla="*/ 13 w 16"/>
                <a:gd name="T7" fmla="*/ 47 h 131"/>
                <a:gd name="T8" fmla="*/ 15 w 16"/>
                <a:gd name="T9" fmla="*/ 16 h 131"/>
                <a:gd name="T10" fmla="*/ 16 w 16"/>
                <a:gd name="T11" fmla="*/ 1 h 131"/>
                <a:gd name="T12" fmla="*/ 10 w 16"/>
                <a:gd name="T13" fmla="*/ 0 h 131"/>
                <a:gd name="T14" fmla="*/ 10 w 16"/>
                <a:gd name="T15" fmla="*/ 16 h 131"/>
                <a:gd name="T16" fmla="*/ 8 w 16"/>
                <a:gd name="T17" fmla="*/ 47 h 131"/>
                <a:gd name="T18" fmla="*/ 3 w 16"/>
                <a:gd name="T19" fmla="*/ 78 h 131"/>
                <a:gd name="T20" fmla="*/ 0 w 16"/>
                <a:gd name="T21" fmla="*/ 122 h 131"/>
                <a:gd name="T22" fmla="*/ 0 w 16"/>
                <a:gd name="T23" fmla="*/ 122 h 131"/>
                <a:gd name="T24" fmla="*/ 5 w 16"/>
                <a:gd name="T25" fmla="*/ 123 h 1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 h="131">
                  <a:moveTo>
                    <a:pt x="5" y="131"/>
                  </a:moveTo>
                  <a:lnTo>
                    <a:pt x="5" y="131"/>
                  </a:lnTo>
                  <a:lnTo>
                    <a:pt x="11" y="86"/>
                  </a:lnTo>
                  <a:lnTo>
                    <a:pt x="13" y="47"/>
                  </a:lnTo>
                  <a:lnTo>
                    <a:pt x="15" y="16"/>
                  </a:lnTo>
                  <a:lnTo>
                    <a:pt x="16" y="1"/>
                  </a:lnTo>
                  <a:lnTo>
                    <a:pt x="10" y="0"/>
                  </a:lnTo>
                  <a:lnTo>
                    <a:pt x="10" y="16"/>
                  </a:lnTo>
                  <a:lnTo>
                    <a:pt x="8" y="47"/>
                  </a:lnTo>
                  <a:lnTo>
                    <a:pt x="3" y="86"/>
                  </a:lnTo>
                  <a:lnTo>
                    <a:pt x="0" y="130"/>
                  </a:lnTo>
                  <a:lnTo>
                    <a:pt x="5" y="131"/>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298" name="Freeform 33"/>
            <p:cNvSpPr>
              <a:spLocks/>
            </p:cNvSpPr>
            <p:nvPr/>
          </p:nvSpPr>
          <p:spPr bwMode="auto">
            <a:xfrm>
              <a:off x="536" y="361"/>
              <a:ext cx="111" cy="344"/>
            </a:xfrm>
            <a:custGeom>
              <a:avLst/>
              <a:gdLst>
                <a:gd name="T0" fmla="*/ 5 w 110"/>
                <a:gd name="T1" fmla="*/ 344 h 344"/>
                <a:gd name="T2" fmla="*/ 5 w 110"/>
                <a:gd name="T3" fmla="*/ 344 h 344"/>
                <a:gd name="T4" fmla="*/ 16 w 110"/>
                <a:gd name="T5" fmla="*/ 324 h 344"/>
                <a:gd name="T6" fmla="*/ 28 w 110"/>
                <a:gd name="T7" fmla="*/ 305 h 344"/>
                <a:gd name="T8" fmla="*/ 38 w 110"/>
                <a:gd name="T9" fmla="*/ 285 h 344"/>
                <a:gd name="T10" fmla="*/ 46 w 110"/>
                <a:gd name="T11" fmla="*/ 265 h 344"/>
                <a:gd name="T12" fmla="*/ 70 w 110"/>
                <a:gd name="T13" fmla="*/ 223 h 344"/>
                <a:gd name="T14" fmla="*/ 82 w 110"/>
                <a:gd name="T15" fmla="*/ 182 h 344"/>
                <a:gd name="T16" fmla="*/ 93 w 110"/>
                <a:gd name="T17" fmla="*/ 139 h 344"/>
                <a:gd name="T18" fmla="*/ 103 w 110"/>
                <a:gd name="T19" fmla="*/ 93 h 344"/>
                <a:gd name="T20" fmla="*/ 111 w 110"/>
                <a:gd name="T21" fmla="*/ 48 h 344"/>
                <a:gd name="T22" fmla="*/ 118 w 110"/>
                <a:gd name="T23" fmla="*/ 1 h 344"/>
                <a:gd name="T24" fmla="*/ 113 w 110"/>
                <a:gd name="T25" fmla="*/ 0 h 344"/>
                <a:gd name="T26" fmla="*/ 105 w 110"/>
                <a:gd name="T27" fmla="*/ 47 h 344"/>
                <a:gd name="T28" fmla="*/ 96 w 110"/>
                <a:gd name="T29" fmla="*/ 93 h 344"/>
                <a:gd name="T30" fmla="*/ 88 w 110"/>
                <a:gd name="T31" fmla="*/ 137 h 344"/>
                <a:gd name="T32" fmla="*/ 77 w 110"/>
                <a:gd name="T33" fmla="*/ 180 h 344"/>
                <a:gd name="T34" fmla="*/ 64 w 110"/>
                <a:gd name="T35" fmla="*/ 222 h 344"/>
                <a:gd name="T36" fmla="*/ 39 w 110"/>
                <a:gd name="T37" fmla="*/ 263 h 344"/>
                <a:gd name="T38" fmla="*/ 31 w 110"/>
                <a:gd name="T39" fmla="*/ 283 h 344"/>
                <a:gd name="T40" fmla="*/ 21 w 110"/>
                <a:gd name="T41" fmla="*/ 303 h 344"/>
                <a:gd name="T42" fmla="*/ 11 w 110"/>
                <a:gd name="T43" fmla="*/ 323 h 344"/>
                <a:gd name="T44" fmla="*/ 0 w 110"/>
                <a:gd name="T45" fmla="*/ 341 h 344"/>
                <a:gd name="T46" fmla="*/ 0 w 110"/>
                <a:gd name="T47" fmla="*/ 341 h 344"/>
                <a:gd name="T48" fmla="*/ 5 w 110"/>
                <a:gd name="T49" fmla="*/ 344 h 34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0" h="344">
                  <a:moveTo>
                    <a:pt x="5" y="344"/>
                  </a:moveTo>
                  <a:lnTo>
                    <a:pt x="5" y="344"/>
                  </a:lnTo>
                  <a:lnTo>
                    <a:pt x="16" y="324"/>
                  </a:lnTo>
                  <a:lnTo>
                    <a:pt x="28" y="305"/>
                  </a:lnTo>
                  <a:lnTo>
                    <a:pt x="38" y="285"/>
                  </a:lnTo>
                  <a:lnTo>
                    <a:pt x="46" y="265"/>
                  </a:lnTo>
                  <a:lnTo>
                    <a:pt x="62" y="223"/>
                  </a:lnTo>
                  <a:lnTo>
                    <a:pt x="74" y="182"/>
                  </a:lnTo>
                  <a:lnTo>
                    <a:pt x="85" y="139"/>
                  </a:lnTo>
                  <a:lnTo>
                    <a:pt x="95" y="93"/>
                  </a:lnTo>
                  <a:lnTo>
                    <a:pt x="103" y="48"/>
                  </a:lnTo>
                  <a:lnTo>
                    <a:pt x="110" y="1"/>
                  </a:lnTo>
                  <a:lnTo>
                    <a:pt x="105" y="0"/>
                  </a:lnTo>
                  <a:lnTo>
                    <a:pt x="97" y="47"/>
                  </a:lnTo>
                  <a:lnTo>
                    <a:pt x="88" y="93"/>
                  </a:lnTo>
                  <a:lnTo>
                    <a:pt x="80" y="137"/>
                  </a:lnTo>
                  <a:lnTo>
                    <a:pt x="69" y="180"/>
                  </a:lnTo>
                  <a:lnTo>
                    <a:pt x="56" y="222"/>
                  </a:lnTo>
                  <a:lnTo>
                    <a:pt x="39" y="263"/>
                  </a:lnTo>
                  <a:lnTo>
                    <a:pt x="31" y="283"/>
                  </a:lnTo>
                  <a:lnTo>
                    <a:pt x="21" y="303"/>
                  </a:lnTo>
                  <a:lnTo>
                    <a:pt x="11" y="323"/>
                  </a:lnTo>
                  <a:lnTo>
                    <a:pt x="0" y="341"/>
                  </a:lnTo>
                  <a:lnTo>
                    <a:pt x="5" y="344"/>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299" name="Freeform 34"/>
            <p:cNvSpPr>
              <a:spLocks/>
            </p:cNvSpPr>
            <p:nvPr/>
          </p:nvSpPr>
          <p:spPr bwMode="auto">
            <a:xfrm>
              <a:off x="409" y="701"/>
              <a:ext cx="132" cy="155"/>
            </a:xfrm>
            <a:custGeom>
              <a:avLst/>
              <a:gdLst>
                <a:gd name="T0" fmla="*/ 0 w 131"/>
                <a:gd name="T1" fmla="*/ 155 h 155"/>
                <a:gd name="T2" fmla="*/ 0 w 131"/>
                <a:gd name="T3" fmla="*/ 155 h 155"/>
                <a:gd name="T4" fmla="*/ 8 w 131"/>
                <a:gd name="T5" fmla="*/ 153 h 155"/>
                <a:gd name="T6" fmla="*/ 18 w 131"/>
                <a:gd name="T7" fmla="*/ 146 h 155"/>
                <a:gd name="T8" fmla="*/ 31 w 131"/>
                <a:gd name="T9" fmla="*/ 131 h 155"/>
                <a:gd name="T10" fmla="*/ 49 w 131"/>
                <a:gd name="T11" fmla="*/ 113 h 155"/>
                <a:gd name="T12" fmla="*/ 75 w 131"/>
                <a:gd name="T13" fmla="*/ 90 h 155"/>
                <a:gd name="T14" fmla="*/ 96 w 131"/>
                <a:gd name="T15" fmla="*/ 65 h 155"/>
                <a:gd name="T16" fmla="*/ 119 w 131"/>
                <a:gd name="T17" fmla="*/ 34 h 155"/>
                <a:gd name="T18" fmla="*/ 139 w 131"/>
                <a:gd name="T19" fmla="*/ 3 h 155"/>
                <a:gd name="T20" fmla="*/ 134 w 131"/>
                <a:gd name="T21" fmla="*/ 0 h 155"/>
                <a:gd name="T22" fmla="*/ 113 w 131"/>
                <a:gd name="T23" fmla="*/ 30 h 155"/>
                <a:gd name="T24" fmla="*/ 91 w 131"/>
                <a:gd name="T25" fmla="*/ 59 h 155"/>
                <a:gd name="T26" fmla="*/ 64 w 131"/>
                <a:gd name="T27" fmla="*/ 86 h 155"/>
                <a:gd name="T28" fmla="*/ 44 w 131"/>
                <a:gd name="T29" fmla="*/ 108 h 155"/>
                <a:gd name="T30" fmla="*/ 26 w 131"/>
                <a:gd name="T31" fmla="*/ 126 h 155"/>
                <a:gd name="T32" fmla="*/ 13 w 131"/>
                <a:gd name="T33" fmla="*/ 139 h 155"/>
                <a:gd name="T34" fmla="*/ 5 w 131"/>
                <a:gd name="T35" fmla="*/ 148 h 155"/>
                <a:gd name="T36" fmla="*/ 5 w 131"/>
                <a:gd name="T37" fmla="*/ 149 h 155"/>
                <a:gd name="T38" fmla="*/ 5 w 131"/>
                <a:gd name="T39" fmla="*/ 149 h 155"/>
                <a:gd name="T40" fmla="*/ 0 w 131"/>
                <a:gd name="T41" fmla="*/ 155 h 15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31" h="155">
                  <a:moveTo>
                    <a:pt x="0" y="155"/>
                  </a:moveTo>
                  <a:lnTo>
                    <a:pt x="0" y="155"/>
                  </a:lnTo>
                  <a:lnTo>
                    <a:pt x="8" y="153"/>
                  </a:lnTo>
                  <a:lnTo>
                    <a:pt x="18" y="146"/>
                  </a:lnTo>
                  <a:lnTo>
                    <a:pt x="31" y="131"/>
                  </a:lnTo>
                  <a:lnTo>
                    <a:pt x="49" y="113"/>
                  </a:lnTo>
                  <a:lnTo>
                    <a:pt x="67" y="90"/>
                  </a:lnTo>
                  <a:lnTo>
                    <a:pt x="88" y="65"/>
                  </a:lnTo>
                  <a:lnTo>
                    <a:pt x="111" y="34"/>
                  </a:lnTo>
                  <a:lnTo>
                    <a:pt x="131" y="3"/>
                  </a:lnTo>
                  <a:lnTo>
                    <a:pt x="126" y="0"/>
                  </a:lnTo>
                  <a:lnTo>
                    <a:pt x="105" y="30"/>
                  </a:lnTo>
                  <a:lnTo>
                    <a:pt x="83" y="59"/>
                  </a:lnTo>
                  <a:lnTo>
                    <a:pt x="64" y="86"/>
                  </a:lnTo>
                  <a:lnTo>
                    <a:pt x="44" y="108"/>
                  </a:lnTo>
                  <a:lnTo>
                    <a:pt x="26" y="126"/>
                  </a:lnTo>
                  <a:lnTo>
                    <a:pt x="13" y="139"/>
                  </a:lnTo>
                  <a:lnTo>
                    <a:pt x="5" y="148"/>
                  </a:lnTo>
                  <a:lnTo>
                    <a:pt x="5" y="149"/>
                  </a:lnTo>
                  <a:lnTo>
                    <a:pt x="0" y="155"/>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00" name="Freeform 35"/>
            <p:cNvSpPr>
              <a:spLocks/>
            </p:cNvSpPr>
            <p:nvPr/>
          </p:nvSpPr>
          <p:spPr bwMode="auto">
            <a:xfrm>
              <a:off x="369" y="817"/>
              <a:ext cx="45" cy="40"/>
            </a:xfrm>
            <a:custGeom>
              <a:avLst/>
              <a:gdLst>
                <a:gd name="T0" fmla="*/ 0 w 46"/>
                <a:gd name="T1" fmla="*/ 4 h 40"/>
                <a:gd name="T2" fmla="*/ 0 w 46"/>
                <a:gd name="T3" fmla="*/ 4 h 40"/>
                <a:gd name="T4" fmla="*/ 9 w 46"/>
                <a:gd name="T5" fmla="*/ 15 h 40"/>
                <a:gd name="T6" fmla="*/ 23 w 46"/>
                <a:gd name="T7" fmla="*/ 24 h 40"/>
                <a:gd name="T8" fmla="*/ 26 w 46"/>
                <a:gd name="T9" fmla="*/ 34 h 40"/>
                <a:gd name="T10" fmla="*/ 33 w 46"/>
                <a:gd name="T11" fmla="*/ 40 h 40"/>
                <a:gd name="T12" fmla="*/ 38 w 46"/>
                <a:gd name="T13" fmla="*/ 34 h 40"/>
                <a:gd name="T14" fmla="*/ 29 w 46"/>
                <a:gd name="T15" fmla="*/ 29 h 40"/>
                <a:gd name="T16" fmla="*/ 23 w 46"/>
                <a:gd name="T17" fmla="*/ 20 h 40"/>
                <a:gd name="T18" fmla="*/ 13 w 46"/>
                <a:gd name="T19" fmla="*/ 9 h 40"/>
                <a:gd name="T20" fmla="*/ 3 w 46"/>
                <a:gd name="T21" fmla="*/ 0 h 40"/>
                <a:gd name="T22" fmla="*/ 3 w 46"/>
                <a:gd name="T23" fmla="*/ 0 h 40"/>
                <a:gd name="T24" fmla="*/ 0 w 46"/>
                <a:gd name="T25" fmla="*/ 4 h 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6" h="40">
                  <a:moveTo>
                    <a:pt x="0" y="4"/>
                  </a:moveTo>
                  <a:lnTo>
                    <a:pt x="0" y="4"/>
                  </a:lnTo>
                  <a:lnTo>
                    <a:pt x="9" y="15"/>
                  </a:lnTo>
                  <a:lnTo>
                    <a:pt x="23" y="24"/>
                  </a:lnTo>
                  <a:lnTo>
                    <a:pt x="34" y="34"/>
                  </a:lnTo>
                  <a:lnTo>
                    <a:pt x="41" y="40"/>
                  </a:lnTo>
                  <a:lnTo>
                    <a:pt x="46" y="34"/>
                  </a:lnTo>
                  <a:lnTo>
                    <a:pt x="37" y="29"/>
                  </a:lnTo>
                  <a:lnTo>
                    <a:pt x="26" y="20"/>
                  </a:lnTo>
                  <a:lnTo>
                    <a:pt x="13" y="9"/>
                  </a:lnTo>
                  <a:lnTo>
                    <a:pt x="3" y="0"/>
                  </a:lnTo>
                  <a:lnTo>
                    <a:pt x="0" y="4"/>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01" name="Freeform 36"/>
            <p:cNvSpPr>
              <a:spLocks/>
            </p:cNvSpPr>
            <p:nvPr/>
          </p:nvSpPr>
          <p:spPr bwMode="auto">
            <a:xfrm>
              <a:off x="290" y="713"/>
              <a:ext cx="81" cy="108"/>
            </a:xfrm>
            <a:custGeom>
              <a:avLst/>
              <a:gdLst>
                <a:gd name="T0" fmla="*/ 0 w 82"/>
                <a:gd name="T1" fmla="*/ 1 h 108"/>
                <a:gd name="T2" fmla="*/ 0 w 82"/>
                <a:gd name="T3" fmla="*/ 1 h 108"/>
                <a:gd name="T4" fmla="*/ 28 w 82"/>
                <a:gd name="T5" fmla="*/ 46 h 108"/>
                <a:gd name="T6" fmla="*/ 44 w 82"/>
                <a:gd name="T7" fmla="*/ 77 h 108"/>
                <a:gd name="T8" fmla="*/ 59 w 82"/>
                <a:gd name="T9" fmla="*/ 97 h 108"/>
                <a:gd name="T10" fmla="*/ 71 w 82"/>
                <a:gd name="T11" fmla="*/ 108 h 108"/>
                <a:gd name="T12" fmla="*/ 74 w 82"/>
                <a:gd name="T13" fmla="*/ 104 h 108"/>
                <a:gd name="T14" fmla="*/ 64 w 82"/>
                <a:gd name="T15" fmla="*/ 92 h 108"/>
                <a:gd name="T16" fmla="*/ 48 w 82"/>
                <a:gd name="T17" fmla="*/ 74 h 108"/>
                <a:gd name="T18" fmla="*/ 34 w 82"/>
                <a:gd name="T19" fmla="*/ 43 h 108"/>
                <a:gd name="T20" fmla="*/ 5 w 82"/>
                <a:gd name="T21" fmla="*/ 0 h 108"/>
                <a:gd name="T22" fmla="*/ 5 w 82"/>
                <a:gd name="T23" fmla="*/ 0 h 108"/>
                <a:gd name="T24" fmla="*/ 0 w 82"/>
                <a:gd name="T25" fmla="*/ 1 h 10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2" h="108">
                  <a:moveTo>
                    <a:pt x="0" y="1"/>
                  </a:moveTo>
                  <a:lnTo>
                    <a:pt x="0" y="1"/>
                  </a:lnTo>
                  <a:lnTo>
                    <a:pt x="28" y="46"/>
                  </a:lnTo>
                  <a:lnTo>
                    <a:pt x="52" y="77"/>
                  </a:lnTo>
                  <a:lnTo>
                    <a:pt x="67" y="97"/>
                  </a:lnTo>
                  <a:lnTo>
                    <a:pt x="79" y="108"/>
                  </a:lnTo>
                  <a:lnTo>
                    <a:pt x="82" y="104"/>
                  </a:lnTo>
                  <a:lnTo>
                    <a:pt x="72" y="92"/>
                  </a:lnTo>
                  <a:lnTo>
                    <a:pt x="56" y="74"/>
                  </a:lnTo>
                  <a:lnTo>
                    <a:pt x="34" y="43"/>
                  </a:lnTo>
                  <a:lnTo>
                    <a:pt x="5" y="0"/>
                  </a:lnTo>
                  <a:lnTo>
                    <a:pt x="0" y="1"/>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02" name="Freeform 37"/>
            <p:cNvSpPr>
              <a:spLocks/>
            </p:cNvSpPr>
            <p:nvPr/>
          </p:nvSpPr>
          <p:spPr bwMode="auto">
            <a:xfrm>
              <a:off x="203" y="528"/>
              <a:ext cx="92" cy="187"/>
            </a:xfrm>
            <a:custGeom>
              <a:avLst/>
              <a:gdLst>
                <a:gd name="T0" fmla="*/ 0 w 92"/>
                <a:gd name="T1" fmla="*/ 2 h 186"/>
                <a:gd name="T2" fmla="*/ 0 w 92"/>
                <a:gd name="T3" fmla="*/ 2 h 186"/>
                <a:gd name="T4" fmla="*/ 7 w 92"/>
                <a:gd name="T5" fmla="*/ 22 h 186"/>
                <a:gd name="T6" fmla="*/ 13 w 92"/>
                <a:gd name="T7" fmla="*/ 42 h 186"/>
                <a:gd name="T8" fmla="*/ 23 w 92"/>
                <a:gd name="T9" fmla="*/ 64 h 186"/>
                <a:gd name="T10" fmla="*/ 33 w 92"/>
                <a:gd name="T11" fmla="*/ 85 h 186"/>
                <a:gd name="T12" fmla="*/ 44 w 92"/>
                <a:gd name="T13" fmla="*/ 119 h 186"/>
                <a:gd name="T14" fmla="*/ 57 w 92"/>
                <a:gd name="T15" fmla="*/ 144 h 186"/>
                <a:gd name="T16" fmla="*/ 71 w 92"/>
                <a:gd name="T17" fmla="*/ 169 h 186"/>
                <a:gd name="T18" fmla="*/ 87 w 92"/>
                <a:gd name="T19" fmla="*/ 194 h 186"/>
                <a:gd name="T20" fmla="*/ 92 w 92"/>
                <a:gd name="T21" fmla="*/ 193 h 186"/>
                <a:gd name="T22" fmla="*/ 77 w 92"/>
                <a:gd name="T23" fmla="*/ 165 h 186"/>
                <a:gd name="T24" fmla="*/ 62 w 92"/>
                <a:gd name="T25" fmla="*/ 140 h 186"/>
                <a:gd name="T26" fmla="*/ 51 w 92"/>
                <a:gd name="T27" fmla="*/ 115 h 186"/>
                <a:gd name="T28" fmla="*/ 38 w 92"/>
                <a:gd name="T29" fmla="*/ 83 h 186"/>
                <a:gd name="T30" fmla="*/ 28 w 92"/>
                <a:gd name="T31" fmla="*/ 60 h 186"/>
                <a:gd name="T32" fmla="*/ 20 w 92"/>
                <a:gd name="T33" fmla="*/ 38 h 186"/>
                <a:gd name="T34" fmla="*/ 12 w 92"/>
                <a:gd name="T35" fmla="*/ 18 h 186"/>
                <a:gd name="T36" fmla="*/ 7 w 92"/>
                <a:gd name="T37" fmla="*/ 0 h 186"/>
                <a:gd name="T38" fmla="*/ 7 w 92"/>
                <a:gd name="T39" fmla="*/ 0 h 186"/>
                <a:gd name="T40" fmla="*/ 0 w 92"/>
                <a:gd name="T41" fmla="*/ 2 h 1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2" h="186">
                  <a:moveTo>
                    <a:pt x="0" y="2"/>
                  </a:moveTo>
                  <a:lnTo>
                    <a:pt x="0" y="2"/>
                  </a:lnTo>
                  <a:lnTo>
                    <a:pt x="7" y="22"/>
                  </a:lnTo>
                  <a:lnTo>
                    <a:pt x="13" y="42"/>
                  </a:lnTo>
                  <a:lnTo>
                    <a:pt x="23" y="64"/>
                  </a:lnTo>
                  <a:lnTo>
                    <a:pt x="33" y="85"/>
                  </a:lnTo>
                  <a:lnTo>
                    <a:pt x="44" y="111"/>
                  </a:lnTo>
                  <a:lnTo>
                    <a:pt x="57" y="136"/>
                  </a:lnTo>
                  <a:lnTo>
                    <a:pt x="71" y="161"/>
                  </a:lnTo>
                  <a:lnTo>
                    <a:pt x="87" y="186"/>
                  </a:lnTo>
                  <a:lnTo>
                    <a:pt x="92" y="185"/>
                  </a:lnTo>
                  <a:lnTo>
                    <a:pt x="77" y="157"/>
                  </a:lnTo>
                  <a:lnTo>
                    <a:pt x="62" y="132"/>
                  </a:lnTo>
                  <a:lnTo>
                    <a:pt x="51" y="107"/>
                  </a:lnTo>
                  <a:lnTo>
                    <a:pt x="38" y="83"/>
                  </a:lnTo>
                  <a:lnTo>
                    <a:pt x="28" y="60"/>
                  </a:lnTo>
                  <a:lnTo>
                    <a:pt x="20" y="38"/>
                  </a:lnTo>
                  <a:lnTo>
                    <a:pt x="12" y="18"/>
                  </a:lnTo>
                  <a:lnTo>
                    <a:pt x="7" y="0"/>
                  </a:lnTo>
                  <a:lnTo>
                    <a:pt x="0" y="2"/>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03" name="Freeform 38"/>
            <p:cNvSpPr>
              <a:spLocks/>
            </p:cNvSpPr>
            <p:nvPr/>
          </p:nvSpPr>
          <p:spPr bwMode="auto">
            <a:xfrm>
              <a:off x="160" y="358"/>
              <a:ext cx="50" cy="172"/>
            </a:xfrm>
            <a:custGeom>
              <a:avLst/>
              <a:gdLst>
                <a:gd name="T0" fmla="*/ 0 w 50"/>
                <a:gd name="T1" fmla="*/ 0 h 173"/>
                <a:gd name="T2" fmla="*/ 0 w 50"/>
                <a:gd name="T3" fmla="*/ 0 h 173"/>
                <a:gd name="T4" fmla="*/ 10 w 50"/>
                <a:gd name="T5" fmla="*/ 49 h 173"/>
                <a:gd name="T6" fmla="*/ 22 w 50"/>
                <a:gd name="T7" fmla="*/ 86 h 173"/>
                <a:gd name="T8" fmla="*/ 33 w 50"/>
                <a:gd name="T9" fmla="*/ 129 h 173"/>
                <a:gd name="T10" fmla="*/ 43 w 50"/>
                <a:gd name="T11" fmla="*/ 165 h 173"/>
                <a:gd name="T12" fmla="*/ 50 w 50"/>
                <a:gd name="T13" fmla="*/ 163 h 173"/>
                <a:gd name="T14" fmla="*/ 38 w 50"/>
                <a:gd name="T15" fmla="*/ 127 h 173"/>
                <a:gd name="T16" fmla="*/ 27 w 50"/>
                <a:gd name="T17" fmla="*/ 86 h 173"/>
                <a:gd name="T18" fmla="*/ 15 w 50"/>
                <a:gd name="T19" fmla="*/ 47 h 173"/>
                <a:gd name="T20" fmla="*/ 7 w 50"/>
                <a:gd name="T21" fmla="*/ 0 h 173"/>
                <a:gd name="T22" fmla="*/ 7 w 50"/>
                <a:gd name="T23" fmla="*/ 0 h 173"/>
                <a:gd name="T24" fmla="*/ 0 w 50"/>
                <a:gd name="T25" fmla="*/ 0 h 1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0" h="173">
                  <a:moveTo>
                    <a:pt x="0" y="0"/>
                  </a:moveTo>
                  <a:lnTo>
                    <a:pt x="0" y="0"/>
                  </a:lnTo>
                  <a:lnTo>
                    <a:pt x="10" y="49"/>
                  </a:lnTo>
                  <a:lnTo>
                    <a:pt x="22" y="94"/>
                  </a:lnTo>
                  <a:lnTo>
                    <a:pt x="33" y="137"/>
                  </a:lnTo>
                  <a:lnTo>
                    <a:pt x="43" y="173"/>
                  </a:lnTo>
                  <a:lnTo>
                    <a:pt x="50" y="171"/>
                  </a:lnTo>
                  <a:lnTo>
                    <a:pt x="38" y="135"/>
                  </a:lnTo>
                  <a:lnTo>
                    <a:pt x="27" y="92"/>
                  </a:lnTo>
                  <a:lnTo>
                    <a:pt x="15" y="47"/>
                  </a:lnTo>
                  <a:lnTo>
                    <a:pt x="7" y="0"/>
                  </a:lnTo>
                  <a:lnTo>
                    <a:pt x="0" y="0"/>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04" name="Freeform 39"/>
            <p:cNvSpPr>
              <a:spLocks/>
            </p:cNvSpPr>
            <p:nvPr/>
          </p:nvSpPr>
          <p:spPr bwMode="auto">
            <a:xfrm>
              <a:off x="148" y="197"/>
              <a:ext cx="19" cy="161"/>
            </a:xfrm>
            <a:custGeom>
              <a:avLst/>
              <a:gdLst>
                <a:gd name="T0" fmla="*/ 2 w 20"/>
                <a:gd name="T1" fmla="*/ 0 h 161"/>
                <a:gd name="T2" fmla="*/ 0 w 20"/>
                <a:gd name="T3" fmla="*/ 2 h 161"/>
                <a:gd name="T4" fmla="*/ 0 w 20"/>
                <a:gd name="T5" fmla="*/ 22 h 161"/>
                <a:gd name="T6" fmla="*/ 2 w 20"/>
                <a:gd name="T7" fmla="*/ 62 h 161"/>
                <a:gd name="T8" fmla="*/ 7 w 20"/>
                <a:gd name="T9" fmla="*/ 110 h 161"/>
                <a:gd name="T10" fmla="*/ 10 w 20"/>
                <a:gd name="T11" fmla="*/ 161 h 161"/>
                <a:gd name="T12" fmla="*/ 12 w 20"/>
                <a:gd name="T13" fmla="*/ 161 h 161"/>
                <a:gd name="T14" fmla="*/ 10 w 20"/>
                <a:gd name="T15" fmla="*/ 110 h 161"/>
                <a:gd name="T16" fmla="*/ 8 w 20"/>
                <a:gd name="T17" fmla="*/ 62 h 161"/>
                <a:gd name="T18" fmla="*/ 7 w 20"/>
                <a:gd name="T19" fmla="*/ 22 h 161"/>
                <a:gd name="T20" fmla="*/ 5 w 20"/>
                <a:gd name="T21" fmla="*/ 2 h 161"/>
                <a:gd name="T22" fmla="*/ 2 w 20"/>
                <a:gd name="T23" fmla="*/ 8 h 161"/>
                <a:gd name="T24" fmla="*/ 2 w 20"/>
                <a:gd name="T25" fmla="*/ 0 h 161"/>
                <a:gd name="T26" fmla="*/ 0 w 20"/>
                <a:gd name="T27" fmla="*/ 0 h 161"/>
                <a:gd name="T28" fmla="*/ 0 w 20"/>
                <a:gd name="T29" fmla="*/ 2 h 161"/>
                <a:gd name="T30" fmla="*/ 2 w 20"/>
                <a:gd name="T31" fmla="*/ 0 h 1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0" h="161">
                  <a:moveTo>
                    <a:pt x="2" y="0"/>
                  </a:moveTo>
                  <a:lnTo>
                    <a:pt x="0" y="2"/>
                  </a:lnTo>
                  <a:lnTo>
                    <a:pt x="0" y="22"/>
                  </a:lnTo>
                  <a:lnTo>
                    <a:pt x="2" y="62"/>
                  </a:lnTo>
                  <a:lnTo>
                    <a:pt x="7" y="110"/>
                  </a:lnTo>
                  <a:lnTo>
                    <a:pt x="13" y="161"/>
                  </a:lnTo>
                  <a:lnTo>
                    <a:pt x="20" y="161"/>
                  </a:lnTo>
                  <a:lnTo>
                    <a:pt x="13" y="110"/>
                  </a:lnTo>
                  <a:lnTo>
                    <a:pt x="8" y="62"/>
                  </a:lnTo>
                  <a:lnTo>
                    <a:pt x="7" y="22"/>
                  </a:lnTo>
                  <a:lnTo>
                    <a:pt x="5" y="2"/>
                  </a:lnTo>
                  <a:lnTo>
                    <a:pt x="2" y="8"/>
                  </a:lnTo>
                  <a:lnTo>
                    <a:pt x="2" y="0"/>
                  </a:lnTo>
                  <a:lnTo>
                    <a:pt x="0" y="0"/>
                  </a:lnTo>
                  <a:lnTo>
                    <a:pt x="0" y="2"/>
                  </a:lnTo>
                  <a:lnTo>
                    <a:pt x="2" y="0"/>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05" name="Rectangle 40"/>
            <p:cNvSpPr>
              <a:spLocks noChangeArrowheads="1"/>
            </p:cNvSpPr>
            <p:nvPr/>
          </p:nvSpPr>
          <p:spPr bwMode="auto">
            <a:xfrm>
              <a:off x="369" y="439"/>
              <a:ext cx="73" cy="85"/>
            </a:xfrm>
            <a:prstGeom prst="rect">
              <a:avLst/>
            </a:prstGeom>
            <a:solidFill>
              <a:srgbClr val="EB3D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solidFill>
                  <a:srgbClr val="000000"/>
                </a:solidFill>
              </a:endParaRPr>
            </a:p>
          </p:txBody>
        </p:sp>
        <p:sp>
          <p:nvSpPr>
            <p:cNvPr id="11306" name="Freeform 41"/>
            <p:cNvSpPr>
              <a:spLocks/>
            </p:cNvSpPr>
            <p:nvPr/>
          </p:nvSpPr>
          <p:spPr bwMode="auto">
            <a:xfrm>
              <a:off x="227" y="250"/>
              <a:ext cx="353" cy="455"/>
            </a:xfrm>
            <a:custGeom>
              <a:avLst/>
              <a:gdLst>
                <a:gd name="T0" fmla="*/ 249 w 352"/>
                <a:gd name="T1" fmla="*/ 1 h 456"/>
                <a:gd name="T2" fmla="*/ 237 w 352"/>
                <a:gd name="T3" fmla="*/ 14 h 456"/>
                <a:gd name="T4" fmla="*/ 224 w 352"/>
                <a:gd name="T5" fmla="*/ 41 h 456"/>
                <a:gd name="T6" fmla="*/ 213 w 352"/>
                <a:gd name="T7" fmla="*/ 90 h 456"/>
                <a:gd name="T8" fmla="*/ 206 w 352"/>
                <a:gd name="T9" fmla="*/ 149 h 456"/>
                <a:gd name="T10" fmla="*/ 203 w 352"/>
                <a:gd name="T11" fmla="*/ 193 h 456"/>
                <a:gd name="T12" fmla="*/ 206 w 352"/>
                <a:gd name="T13" fmla="*/ 211 h 456"/>
                <a:gd name="T14" fmla="*/ 213 w 352"/>
                <a:gd name="T15" fmla="*/ 211 h 456"/>
                <a:gd name="T16" fmla="*/ 229 w 352"/>
                <a:gd name="T17" fmla="*/ 211 h 456"/>
                <a:gd name="T18" fmla="*/ 257 w 352"/>
                <a:gd name="T19" fmla="*/ 211 h 456"/>
                <a:gd name="T20" fmla="*/ 295 w 352"/>
                <a:gd name="T21" fmla="*/ 205 h 456"/>
                <a:gd name="T22" fmla="*/ 327 w 352"/>
                <a:gd name="T23" fmla="*/ 196 h 456"/>
                <a:gd name="T24" fmla="*/ 344 w 352"/>
                <a:gd name="T25" fmla="*/ 186 h 456"/>
                <a:gd name="T26" fmla="*/ 360 w 352"/>
                <a:gd name="T27" fmla="*/ 166 h 456"/>
                <a:gd name="T28" fmla="*/ 349 w 352"/>
                <a:gd name="T29" fmla="*/ 273 h 456"/>
                <a:gd name="T30" fmla="*/ 327 w 352"/>
                <a:gd name="T31" fmla="*/ 262 h 456"/>
                <a:gd name="T32" fmla="*/ 299 w 352"/>
                <a:gd name="T33" fmla="*/ 253 h 456"/>
                <a:gd name="T34" fmla="*/ 270 w 352"/>
                <a:gd name="T35" fmla="*/ 248 h 456"/>
                <a:gd name="T36" fmla="*/ 245 w 352"/>
                <a:gd name="T37" fmla="*/ 244 h 456"/>
                <a:gd name="T38" fmla="*/ 218 w 352"/>
                <a:gd name="T39" fmla="*/ 243 h 456"/>
                <a:gd name="T40" fmla="*/ 213 w 352"/>
                <a:gd name="T41" fmla="*/ 243 h 456"/>
                <a:gd name="T42" fmla="*/ 203 w 352"/>
                <a:gd name="T43" fmla="*/ 244 h 456"/>
                <a:gd name="T44" fmla="*/ 203 w 352"/>
                <a:gd name="T45" fmla="*/ 262 h 456"/>
                <a:gd name="T46" fmla="*/ 203 w 352"/>
                <a:gd name="T47" fmla="*/ 282 h 456"/>
                <a:gd name="T48" fmla="*/ 208 w 352"/>
                <a:gd name="T49" fmla="*/ 344 h 456"/>
                <a:gd name="T50" fmla="*/ 218 w 352"/>
                <a:gd name="T51" fmla="*/ 401 h 456"/>
                <a:gd name="T52" fmla="*/ 226 w 352"/>
                <a:gd name="T53" fmla="*/ 425 h 456"/>
                <a:gd name="T54" fmla="*/ 242 w 352"/>
                <a:gd name="T55" fmla="*/ 446 h 456"/>
                <a:gd name="T56" fmla="*/ 116 w 352"/>
                <a:gd name="T57" fmla="*/ 446 h 456"/>
                <a:gd name="T58" fmla="*/ 124 w 352"/>
                <a:gd name="T59" fmla="*/ 432 h 456"/>
                <a:gd name="T60" fmla="*/ 139 w 352"/>
                <a:gd name="T61" fmla="*/ 400 h 456"/>
                <a:gd name="T62" fmla="*/ 144 w 352"/>
                <a:gd name="T63" fmla="*/ 385 h 456"/>
                <a:gd name="T64" fmla="*/ 149 w 352"/>
                <a:gd name="T65" fmla="*/ 371 h 456"/>
                <a:gd name="T66" fmla="*/ 152 w 352"/>
                <a:gd name="T67" fmla="*/ 345 h 456"/>
                <a:gd name="T68" fmla="*/ 159 w 352"/>
                <a:gd name="T69" fmla="*/ 304 h 456"/>
                <a:gd name="T70" fmla="*/ 160 w 352"/>
                <a:gd name="T71" fmla="*/ 262 h 456"/>
                <a:gd name="T72" fmla="*/ 159 w 352"/>
                <a:gd name="T73" fmla="*/ 246 h 456"/>
                <a:gd name="T74" fmla="*/ 154 w 352"/>
                <a:gd name="T75" fmla="*/ 244 h 456"/>
                <a:gd name="T76" fmla="*/ 149 w 352"/>
                <a:gd name="T77" fmla="*/ 244 h 456"/>
                <a:gd name="T78" fmla="*/ 134 w 352"/>
                <a:gd name="T79" fmla="*/ 243 h 456"/>
                <a:gd name="T80" fmla="*/ 105 w 352"/>
                <a:gd name="T81" fmla="*/ 244 h 456"/>
                <a:gd name="T82" fmla="*/ 75 w 352"/>
                <a:gd name="T83" fmla="*/ 248 h 456"/>
                <a:gd name="T84" fmla="*/ 44 w 352"/>
                <a:gd name="T85" fmla="*/ 257 h 456"/>
                <a:gd name="T86" fmla="*/ 19 w 352"/>
                <a:gd name="T87" fmla="*/ 268 h 456"/>
                <a:gd name="T88" fmla="*/ 1 w 352"/>
                <a:gd name="T89" fmla="*/ 277 h 456"/>
                <a:gd name="T90" fmla="*/ 0 w 352"/>
                <a:gd name="T91" fmla="*/ 168 h 456"/>
                <a:gd name="T92" fmla="*/ 18 w 352"/>
                <a:gd name="T93" fmla="*/ 180 h 456"/>
                <a:gd name="T94" fmla="*/ 54 w 352"/>
                <a:gd name="T95" fmla="*/ 198 h 456"/>
                <a:gd name="T96" fmla="*/ 72 w 352"/>
                <a:gd name="T97" fmla="*/ 205 h 456"/>
                <a:gd name="T98" fmla="*/ 109 w 352"/>
                <a:gd name="T99" fmla="*/ 209 h 456"/>
                <a:gd name="T100" fmla="*/ 141 w 352"/>
                <a:gd name="T101" fmla="*/ 211 h 456"/>
                <a:gd name="T102" fmla="*/ 160 w 352"/>
                <a:gd name="T103" fmla="*/ 202 h 456"/>
                <a:gd name="T104" fmla="*/ 164 w 352"/>
                <a:gd name="T105" fmla="*/ 213 h 456"/>
                <a:gd name="T106" fmla="*/ 160 w 352"/>
                <a:gd name="T107" fmla="*/ 214 h 456"/>
                <a:gd name="T108" fmla="*/ 160 w 352"/>
                <a:gd name="T109" fmla="*/ 195 h 456"/>
                <a:gd name="T110" fmla="*/ 162 w 352"/>
                <a:gd name="T111" fmla="*/ 177 h 456"/>
                <a:gd name="T112" fmla="*/ 160 w 352"/>
                <a:gd name="T113" fmla="*/ 157 h 456"/>
                <a:gd name="T114" fmla="*/ 155 w 352"/>
                <a:gd name="T115" fmla="*/ 122 h 456"/>
                <a:gd name="T116" fmla="*/ 150 w 352"/>
                <a:gd name="T117" fmla="*/ 95 h 456"/>
                <a:gd name="T118" fmla="*/ 147 w 352"/>
                <a:gd name="T119" fmla="*/ 68 h 456"/>
                <a:gd name="T120" fmla="*/ 141 w 352"/>
                <a:gd name="T121" fmla="*/ 41 h 456"/>
                <a:gd name="T122" fmla="*/ 126 w 352"/>
                <a:gd name="T123" fmla="*/ 12 h 456"/>
                <a:gd name="T124" fmla="*/ 114 w 352"/>
                <a:gd name="T125" fmla="*/ 0 h 45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52" h="456">
                  <a:moveTo>
                    <a:pt x="114" y="0"/>
                  </a:moveTo>
                  <a:lnTo>
                    <a:pt x="241" y="1"/>
                  </a:lnTo>
                  <a:lnTo>
                    <a:pt x="239" y="3"/>
                  </a:lnTo>
                  <a:lnTo>
                    <a:pt x="234" y="7"/>
                  </a:lnTo>
                  <a:lnTo>
                    <a:pt x="229" y="14"/>
                  </a:lnTo>
                  <a:lnTo>
                    <a:pt x="223" y="23"/>
                  </a:lnTo>
                  <a:lnTo>
                    <a:pt x="219" y="30"/>
                  </a:lnTo>
                  <a:lnTo>
                    <a:pt x="216" y="41"/>
                  </a:lnTo>
                  <a:lnTo>
                    <a:pt x="214" y="48"/>
                  </a:lnTo>
                  <a:lnTo>
                    <a:pt x="213" y="56"/>
                  </a:lnTo>
                  <a:lnTo>
                    <a:pt x="205" y="90"/>
                  </a:lnTo>
                  <a:lnTo>
                    <a:pt x="203" y="110"/>
                  </a:lnTo>
                  <a:lnTo>
                    <a:pt x="200" y="130"/>
                  </a:lnTo>
                  <a:lnTo>
                    <a:pt x="198" y="149"/>
                  </a:lnTo>
                  <a:lnTo>
                    <a:pt x="195" y="166"/>
                  </a:lnTo>
                  <a:lnTo>
                    <a:pt x="195" y="180"/>
                  </a:lnTo>
                  <a:lnTo>
                    <a:pt x="195" y="193"/>
                  </a:lnTo>
                  <a:lnTo>
                    <a:pt x="195" y="204"/>
                  </a:lnTo>
                  <a:lnTo>
                    <a:pt x="196" y="207"/>
                  </a:lnTo>
                  <a:lnTo>
                    <a:pt x="198" y="211"/>
                  </a:lnTo>
                  <a:lnTo>
                    <a:pt x="200" y="211"/>
                  </a:lnTo>
                  <a:lnTo>
                    <a:pt x="205" y="211"/>
                  </a:lnTo>
                  <a:lnTo>
                    <a:pt x="210" y="211"/>
                  </a:lnTo>
                  <a:lnTo>
                    <a:pt x="214" y="211"/>
                  </a:lnTo>
                  <a:lnTo>
                    <a:pt x="221" y="211"/>
                  </a:lnTo>
                  <a:lnTo>
                    <a:pt x="231" y="211"/>
                  </a:lnTo>
                  <a:lnTo>
                    <a:pt x="241" y="211"/>
                  </a:lnTo>
                  <a:lnTo>
                    <a:pt x="249" y="211"/>
                  </a:lnTo>
                  <a:lnTo>
                    <a:pt x="262" y="209"/>
                  </a:lnTo>
                  <a:lnTo>
                    <a:pt x="275" y="207"/>
                  </a:lnTo>
                  <a:lnTo>
                    <a:pt x="287" y="205"/>
                  </a:lnTo>
                  <a:lnTo>
                    <a:pt x="300" y="204"/>
                  </a:lnTo>
                  <a:lnTo>
                    <a:pt x="310" y="200"/>
                  </a:lnTo>
                  <a:lnTo>
                    <a:pt x="319" y="196"/>
                  </a:lnTo>
                  <a:lnTo>
                    <a:pt x="328" y="193"/>
                  </a:lnTo>
                  <a:lnTo>
                    <a:pt x="331" y="189"/>
                  </a:lnTo>
                  <a:lnTo>
                    <a:pt x="336" y="186"/>
                  </a:lnTo>
                  <a:lnTo>
                    <a:pt x="344" y="177"/>
                  </a:lnTo>
                  <a:lnTo>
                    <a:pt x="349" y="168"/>
                  </a:lnTo>
                  <a:lnTo>
                    <a:pt x="352" y="166"/>
                  </a:lnTo>
                  <a:lnTo>
                    <a:pt x="352" y="285"/>
                  </a:lnTo>
                  <a:lnTo>
                    <a:pt x="341" y="281"/>
                  </a:lnTo>
                  <a:lnTo>
                    <a:pt x="323" y="272"/>
                  </a:lnTo>
                  <a:lnTo>
                    <a:pt x="321" y="272"/>
                  </a:lnTo>
                  <a:lnTo>
                    <a:pt x="319" y="270"/>
                  </a:lnTo>
                  <a:lnTo>
                    <a:pt x="311" y="267"/>
                  </a:lnTo>
                  <a:lnTo>
                    <a:pt x="301" y="265"/>
                  </a:lnTo>
                  <a:lnTo>
                    <a:pt x="291" y="261"/>
                  </a:lnTo>
                  <a:lnTo>
                    <a:pt x="285" y="260"/>
                  </a:lnTo>
                  <a:lnTo>
                    <a:pt x="278" y="258"/>
                  </a:lnTo>
                  <a:lnTo>
                    <a:pt x="262" y="256"/>
                  </a:lnTo>
                  <a:lnTo>
                    <a:pt x="247" y="254"/>
                  </a:lnTo>
                  <a:lnTo>
                    <a:pt x="241" y="252"/>
                  </a:lnTo>
                  <a:lnTo>
                    <a:pt x="237" y="252"/>
                  </a:lnTo>
                  <a:lnTo>
                    <a:pt x="229" y="252"/>
                  </a:lnTo>
                  <a:lnTo>
                    <a:pt x="218" y="252"/>
                  </a:lnTo>
                  <a:lnTo>
                    <a:pt x="210" y="251"/>
                  </a:lnTo>
                  <a:lnTo>
                    <a:pt x="208" y="251"/>
                  </a:lnTo>
                  <a:lnTo>
                    <a:pt x="206" y="251"/>
                  </a:lnTo>
                  <a:lnTo>
                    <a:pt x="205" y="251"/>
                  </a:lnTo>
                  <a:lnTo>
                    <a:pt x="201" y="249"/>
                  </a:lnTo>
                  <a:lnTo>
                    <a:pt x="198" y="251"/>
                  </a:lnTo>
                  <a:lnTo>
                    <a:pt x="195" y="252"/>
                  </a:lnTo>
                  <a:lnTo>
                    <a:pt x="195" y="256"/>
                  </a:lnTo>
                  <a:lnTo>
                    <a:pt x="195" y="260"/>
                  </a:lnTo>
                  <a:lnTo>
                    <a:pt x="195" y="270"/>
                  </a:lnTo>
                  <a:lnTo>
                    <a:pt x="195" y="278"/>
                  </a:lnTo>
                  <a:lnTo>
                    <a:pt x="195" y="285"/>
                  </a:lnTo>
                  <a:lnTo>
                    <a:pt x="195" y="290"/>
                  </a:lnTo>
                  <a:lnTo>
                    <a:pt x="195" y="296"/>
                  </a:lnTo>
                  <a:lnTo>
                    <a:pt x="198" y="323"/>
                  </a:lnTo>
                  <a:lnTo>
                    <a:pt x="200" y="352"/>
                  </a:lnTo>
                  <a:lnTo>
                    <a:pt x="205" y="380"/>
                  </a:lnTo>
                  <a:lnTo>
                    <a:pt x="208" y="406"/>
                  </a:lnTo>
                  <a:lnTo>
                    <a:pt x="210" y="409"/>
                  </a:lnTo>
                  <a:lnTo>
                    <a:pt x="211" y="415"/>
                  </a:lnTo>
                  <a:lnTo>
                    <a:pt x="213" y="424"/>
                  </a:lnTo>
                  <a:lnTo>
                    <a:pt x="218" y="433"/>
                  </a:lnTo>
                  <a:lnTo>
                    <a:pt x="219" y="435"/>
                  </a:lnTo>
                  <a:lnTo>
                    <a:pt x="219" y="436"/>
                  </a:lnTo>
                  <a:lnTo>
                    <a:pt x="234" y="454"/>
                  </a:lnTo>
                  <a:lnTo>
                    <a:pt x="113" y="456"/>
                  </a:lnTo>
                  <a:lnTo>
                    <a:pt x="114" y="456"/>
                  </a:lnTo>
                  <a:lnTo>
                    <a:pt x="116" y="454"/>
                  </a:lnTo>
                  <a:lnTo>
                    <a:pt x="118" y="453"/>
                  </a:lnTo>
                  <a:lnTo>
                    <a:pt x="121" y="447"/>
                  </a:lnTo>
                  <a:lnTo>
                    <a:pt x="124" y="440"/>
                  </a:lnTo>
                  <a:lnTo>
                    <a:pt x="131" y="433"/>
                  </a:lnTo>
                  <a:lnTo>
                    <a:pt x="134" y="422"/>
                  </a:lnTo>
                  <a:lnTo>
                    <a:pt x="139" y="408"/>
                  </a:lnTo>
                  <a:lnTo>
                    <a:pt x="142" y="402"/>
                  </a:lnTo>
                  <a:lnTo>
                    <a:pt x="142" y="399"/>
                  </a:lnTo>
                  <a:lnTo>
                    <a:pt x="144" y="393"/>
                  </a:lnTo>
                  <a:lnTo>
                    <a:pt x="146" y="390"/>
                  </a:lnTo>
                  <a:lnTo>
                    <a:pt x="147" y="384"/>
                  </a:lnTo>
                  <a:lnTo>
                    <a:pt x="149" y="379"/>
                  </a:lnTo>
                  <a:lnTo>
                    <a:pt x="150" y="370"/>
                  </a:lnTo>
                  <a:lnTo>
                    <a:pt x="150" y="361"/>
                  </a:lnTo>
                  <a:lnTo>
                    <a:pt x="152" y="353"/>
                  </a:lnTo>
                  <a:lnTo>
                    <a:pt x="154" y="339"/>
                  </a:lnTo>
                  <a:lnTo>
                    <a:pt x="155" y="326"/>
                  </a:lnTo>
                  <a:lnTo>
                    <a:pt x="159" y="312"/>
                  </a:lnTo>
                  <a:lnTo>
                    <a:pt x="160" y="296"/>
                  </a:lnTo>
                  <a:lnTo>
                    <a:pt x="160" y="281"/>
                  </a:lnTo>
                  <a:lnTo>
                    <a:pt x="160" y="270"/>
                  </a:lnTo>
                  <a:lnTo>
                    <a:pt x="159" y="263"/>
                  </a:lnTo>
                  <a:lnTo>
                    <a:pt x="159" y="256"/>
                  </a:lnTo>
                  <a:lnTo>
                    <a:pt x="159" y="254"/>
                  </a:lnTo>
                  <a:lnTo>
                    <a:pt x="159" y="252"/>
                  </a:lnTo>
                  <a:lnTo>
                    <a:pt x="157" y="252"/>
                  </a:lnTo>
                  <a:lnTo>
                    <a:pt x="154" y="252"/>
                  </a:lnTo>
                  <a:lnTo>
                    <a:pt x="150" y="252"/>
                  </a:lnTo>
                  <a:lnTo>
                    <a:pt x="149" y="252"/>
                  </a:lnTo>
                  <a:lnTo>
                    <a:pt x="146" y="251"/>
                  </a:lnTo>
                  <a:lnTo>
                    <a:pt x="142" y="251"/>
                  </a:lnTo>
                  <a:lnTo>
                    <a:pt x="134" y="251"/>
                  </a:lnTo>
                  <a:lnTo>
                    <a:pt x="124" y="251"/>
                  </a:lnTo>
                  <a:lnTo>
                    <a:pt x="114" y="251"/>
                  </a:lnTo>
                  <a:lnTo>
                    <a:pt x="105" y="252"/>
                  </a:lnTo>
                  <a:lnTo>
                    <a:pt x="96" y="252"/>
                  </a:lnTo>
                  <a:lnTo>
                    <a:pt x="88" y="254"/>
                  </a:lnTo>
                  <a:lnTo>
                    <a:pt x="75" y="256"/>
                  </a:lnTo>
                  <a:lnTo>
                    <a:pt x="68" y="258"/>
                  </a:lnTo>
                  <a:lnTo>
                    <a:pt x="60" y="260"/>
                  </a:lnTo>
                  <a:lnTo>
                    <a:pt x="44" y="265"/>
                  </a:lnTo>
                  <a:lnTo>
                    <a:pt x="34" y="267"/>
                  </a:lnTo>
                  <a:lnTo>
                    <a:pt x="26" y="272"/>
                  </a:lnTo>
                  <a:lnTo>
                    <a:pt x="19" y="276"/>
                  </a:lnTo>
                  <a:lnTo>
                    <a:pt x="13" y="279"/>
                  </a:lnTo>
                  <a:lnTo>
                    <a:pt x="8" y="283"/>
                  </a:lnTo>
                  <a:lnTo>
                    <a:pt x="1" y="285"/>
                  </a:lnTo>
                  <a:lnTo>
                    <a:pt x="0" y="285"/>
                  </a:lnTo>
                  <a:lnTo>
                    <a:pt x="0" y="166"/>
                  </a:lnTo>
                  <a:lnTo>
                    <a:pt x="0" y="168"/>
                  </a:lnTo>
                  <a:lnTo>
                    <a:pt x="3" y="169"/>
                  </a:lnTo>
                  <a:lnTo>
                    <a:pt x="9" y="175"/>
                  </a:lnTo>
                  <a:lnTo>
                    <a:pt x="18" y="180"/>
                  </a:lnTo>
                  <a:lnTo>
                    <a:pt x="27" y="186"/>
                  </a:lnTo>
                  <a:lnTo>
                    <a:pt x="37" y="191"/>
                  </a:lnTo>
                  <a:lnTo>
                    <a:pt x="54" y="198"/>
                  </a:lnTo>
                  <a:lnTo>
                    <a:pt x="60" y="202"/>
                  </a:lnTo>
                  <a:lnTo>
                    <a:pt x="67" y="204"/>
                  </a:lnTo>
                  <a:lnTo>
                    <a:pt x="72" y="205"/>
                  </a:lnTo>
                  <a:lnTo>
                    <a:pt x="80" y="205"/>
                  </a:lnTo>
                  <a:lnTo>
                    <a:pt x="100" y="209"/>
                  </a:lnTo>
                  <a:lnTo>
                    <a:pt x="109" y="209"/>
                  </a:lnTo>
                  <a:lnTo>
                    <a:pt x="121" y="209"/>
                  </a:lnTo>
                  <a:lnTo>
                    <a:pt x="131" y="211"/>
                  </a:lnTo>
                  <a:lnTo>
                    <a:pt x="141" y="211"/>
                  </a:lnTo>
                  <a:lnTo>
                    <a:pt x="150" y="207"/>
                  </a:lnTo>
                  <a:lnTo>
                    <a:pt x="159" y="204"/>
                  </a:lnTo>
                  <a:lnTo>
                    <a:pt x="160" y="202"/>
                  </a:lnTo>
                  <a:lnTo>
                    <a:pt x="164" y="205"/>
                  </a:lnTo>
                  <a:lnTo>
                    <a:pt x="164" y="207"/>
                  </a:lnTo>
                  <a:lnTo>
                    <a:pt x="164" y="213"/>
                  </a:lnTo>
                  <a:lnTo>
                    <a:pt x="164" y="216"/>
                  </a:lnTo>
                  <a:lnTo>
                    <a:pt x="162" y="216"/>
                  </a:lnTo>
                  <a:lnTo>
                    <a:pt x="160" y="214"/>
                  </a:lnTo>
                  <a:lnTo>
                    <a:pt x="160" y="209"/>
                  </a:lnTo>
                  <a:lnTo>
                    <a:pt x="160" y="205"/>
                  </a:lnTo>
                  <a:lnTo>
                    <a:pt x="160" y="195"/>
                  </a:lnTo>
                  <a:lnTo>
                    <a:pt x="160" y="187"/>
                  </a:lnTo>
                  <a:lnTo>
                    <a:pt x="160" y="182"/>
                  </a:lnTo>
                  <a:lnTo>
                    <a:pt x="162" y="177"/>
                  </a:lnTo>
                  <a:lnTo>
                    <a:pt x="160" y="173"/>
                  </a:lnTo>
                  <a:lnTo>
                    <a:pt x="160" y="166"/>
                  </a:lnTo>
                  <a:lnTo>
                    <a:pt x="160" y="157"/>
                  </a:lnTo>
                  <a:lnTo>
                    <a:pt x="159" y="146"/>
                  </a:lnTo>
                  <a:lnTo>
                    <a:pt x="157" y="133"/>
                  </a:lnTo>
                  <a:lnTo>
                    <a:pt x="155" y="122"/>
                  </a:lnTo>
                  <a:lnTo>
                    <a:pt x="154" y="115"/>
                  </a:lnTo>
                  <a:lnTo>
                    <a:pt x="154" y="108"/>
                  </a:lnTo>
                  <a:lnTo>
                    <a:pt x="150" y="95"/>
                  </a:lnTo>
                  <a:lnTo>
                    <a:pt x="150" y="83"/>
                  </a:lnTo>
                  <a:lnTo>
                    <a:pt x="149" y="75"/>
                  </a:lnTo>
                  <a:lnTo>
                    <a:pt x="147" y="68"/>
                  </a:lnTo>
                  <a:lnTo>
                    <a:pt x="146" y="59"/>
                  </a:lnTo>
                  <a:lnTo>
                    <a:pt x="142" y="48"/>
                  </a:lnTo>
                  <a:lnTo>
                    <a:pt x="141" y="41"/>
                  </a:lnTo>
                  <a:lnTo>
                    <a:pt x="137" y="34"/>
                  </a:lnTo>
                  <a:lnTo>
                    <a:pt x="132" y="25"/>
                  </a:lnTo>
                  <a:lnTo>
                    <a:pt x="126" y="12"/>
                  </a:lnTo>
                  <a:lnTo>
                    <a:pt x="119" y="3"/>
                  </a:lnTo>
                  <a:lnTo>
                    <a:pt x="116" y="1"/>
                  </a:lnTo>
                  <a:lnTo>
                    <a:pt x="114"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07" name="Freeform 42"/>
            <p:cNvSpPr>
              <a:spLocks/>
            </p:cNvSpPr>
            <p:nvPr/>
          </p:nvSpPr>
          <p:spPr bwMode="auto">
            <a:xfrm>
              <a:off x="342" y="248"/>
              <a:ext cx="128" cy="4"/>
            </a:xfrm>
            <a:custGeom>
              <a:avLst/>
              <a:gdLst>
                <a:gd name="T0" fmla="*/ 128 w 128"/>
                <a:gd name="T1" fmla="*/ 2 h 5"/>
                <a:gd name="T2" fmla="*/ 127 w 128"/>
                <a:gd name="T3" fmla="*/ 0 h 5"/>
                <a:gd name="T4" fmla="*/ 0 w 128"/>
                <a:gd name="T5" fmla="*/ 0 h 5"/>
                <a:gd name="T6" fmla="*/ 0 w 128"/>
                <a:gd name="T7" fmla="*/ 2 h 5"/>
                <a:gd name="T8" fmla="*/ 127 w 128"/>
                <a:gd name="T9" fmla="*/ 2 h 5"/>
                <a:gd name="T10" fmla="*/ 128 w 128"/>
                <a:gd name="T11" fmla="*/ 2 h 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8" h="5">
                  <a:moveTo>
                    <a:pt x="128" y="5"/>
                  </a:moveTo>
                  <a:lnTo>
                    <a:pt x="127" y="0"/>
                  </a:lnTo>
                  <a:lnTo>
                    <a:pt x="0" y="0"/>
                  </a:lnTo>
                  <a:lnTo>
                    <a:pt x="0" y="5"/>
                  </a:lnTo>
                  <a:lnTo>
                    <a:pt x="127" y="5"/>
                  </a:lnTo>
                  <a:lnTo>
                    <a:pt x="128" y="5"/>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08" name="Freeform 43"/>
            <p:cNvSpPr>
              <a:spLocks/>
            </p:cNvSpPr>
            <p:nvPr/>
          </p:nvSpPr>
          <p:spPr bwMode="auto">
            <a:xfrm>
              <a:off x="456" y="248"/>
              <a:ext cx="14" cy="19"/>
            </a:xfrm>
            <a:custGeom>
              <a:avLst/>
              <a:gdLst>
                <a:gd name="T0" fmla="*/ 3 w 14"/>
                <a:gd name="T1" fmla="*/ 12 h 20"/>
                <a:gd name="T2" fmla="*/ 3 w 14"/>
                <a:gd name="T3" fmla="*/ 12 h 20"/>
                <a:gd name="T4" fmla="*/ 13 w 14"/>
                <a:gd name="T5" fmla="*/ 7 h 20"/>
                <a:gd name="T6" fmla="*/ 14 w 14"/>
                <a:gd name="T7" fmla="*/ 5 h 20"/>
                <a:gd name="T8" fmla="*/ 13 w 14"/>
                <a:gd name="T9" fmla="*/ 0 h 20"/>
                <a:gd name="T10" fmla="*/ 9 w 14"/>
                <a:gd name="T11" fmla="*/ 3 h 20"/>
                <a:gd name="T12" fmla="*/ 0 w 14"/>
                <a:gd name="T13" fmla="*/ 10 h 20"/>
                <a:gd name="T14" fmla="*/ 0 w 14"/>
                <a:gd name="T15" fmla="*/ 10 h 20"/>
                <a:gd name="T16" fmla="*/ 3 w 14"/>
                <a:gd name="T17" fmla="*/ 12 h 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 h="20">
                  <a:moveTo>
                    <a:pt x="3" y="20"/>
                  </a:moveTo>
                  <a:lnTo>
                    <a:pt x="3" y="20"/>
                  </a:lnTo>
                  <a:lnTo>
                    <a:pt x="13" y="7"/>
                  </a:lnTo>
                  <a:lnTo>
                    <a:pt x="14" y="5"/>
                  </a:lnTo>
                  <a:lnTo>
                    <a:pt x="13" y="0"/>
                  </a:lnTo>
                  <a:lnTo>
                    <a:pt x="9" y="3"/>
                  </a:lnTo>
                  <a:lnTo>
                    <a:pt x="0" y="14"/>
                  </a:lnTo>
                  <a:lnTo>
                    <a:pt x="3" y="2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09" name="Freeform 44"/>
            <p:cNvSpPr>
              <a:spLocks/>
            </p:cNvSpPr>
            <p:nvPr/>
          </p:nvSpPr>
          <p:spPr bwMode="auto">
            <a:xfrm>
              <a:off x="439" y="261"/>
              <a:ext cx="21" cy="45"/>
            </a:xfrm>
            <a:custGeom>
              <a:avLst/>
              <a:gdLst>
                <a:gd name="T0" fmla="*/ 3 w 20"/>
                <a:gd name="T1" fmla="*/ 45 h 45"/>
                <a:gd name="T2" fmla="*/ 3 w 20"/>
                <a:gd name="T3" fmla="*/ 45 h 45"/>
                <a:gd name="T4" fmla="*/ 8 w 20"/>
                <a:gd name="T5" fmla="*/ 29 h 45"/>
                <a:gd name="T6" fmla="*/ 18 w 20"/>
                <a:gd name="T7" fmla="*/ 20 h 45"/>
                <a:gd name="T8" fmla="*/ 23 w 20"/>
                <a:gd name="T9" fmla="*/ 13 h 45"/>
                <a:gd name="T10" fmla="*/ 28 w 20"/>
                <a:gd name="T11" fmla="*/ 6 h 45"/>
                <a:gd name="T12" fmla="*/ 25 w 20"/>
                <a:gd name="T13" fmla="*/ 0 h 45"/>
                <a:gd name="T14" fmla="*/ 18 w 20"/>
                <a:gd name="T15" fmla="*/ 9 h 45"/>
                <a:gd name="T16" fmla="*/ 7 w 20"/>
                <a:gd name="T17" fmla="*/ 17 h 45"/>
                <a:gd name="T18" fmla="*/ 3 w 20"/>
                <a:gd name="T19" fmla="*/ 27 h 45"/>
                <a:gd name="T20" fmla="*/ 0 w 20"/>
                <a:gd name="T21" fmla="*/ 44 h 45"/>
                <a:gd name="T22" fmla="*/ 0 w 20"/>
                <a:gd name="T23" fmla="*/ 44 h 45"/>
                <a:gd name="T24" fmla="*/ 3 w 20"/>
                <a:gd name="T25" fmla="*/ 45 h 4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0" h="45">
                  <a:moveTo>
                    <a:pt x="3" y="45"/>
                  </a:moveTo>
                  <a:lnTo>
                    <a:pt x="3" y="45"/>
                  </a:lnTo>
                  <a:lnTo>
                    <a:pt x="8" y="29"/>
                  </a:lnTo>
                  <a:lnTo>
                    <a:pt x="10" y="20"/>
                  </a:lnTo>
                  <a:lnTo>
                    <a:pt x="15" y="13"/>
                  </a:lnTo>
                  <a:lnTo>
                    <a:pt x="20" y="6"/>
                  </a:lnTo>
                  <a:lnTo>
                    <a:pt x="17" y="0"/>
                  </a:lnTo>
                  <a:lnTo>
                    <a:pt x="10" y="9"/>
                  </a:lnTo>
                  <a:lnTo>
                    <a:pt x="7" y="17"/>
                  </a:lnTo>
                  <a:lnTo>
                    <a:pt x="3" y="27"/>
                  </a:lnTo>
                  <a:lnTo>
                    <a:pt x="0" y="44"/>
                  </a:lnTo>
                  <a:lnTo>
                    <a:pt x="3" y="45"/>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10" name="Freeform 45"/>
            <p:cNvSpPr>
              <a:spLocks/>
            </p:cNvSpPr>
            <p:nvPr/>
          </p:nvSpPr>
          <p:spPr bwMode="auto">
            <a:xfrm>
              <a:off x="427" y="305"/>
              <a:ext cx="16" cy="74"/>
            </a:xfrm>
            <a:custGeom>
              <a:avLst/>
              <a:gdLst>
                <a:gd name="T0" fmla="*/ 5 w 16"/>
                <a:gd name="T1" fmla="*/ 74 h 74"/>
                <a:gd name="T2" fmla="*/ 5 w 16"/>
                <a:gd name="T3" fmla="*/ 74 h 74"/>
                <a:gd name="T4" fmla="*/ 7 w 16"/>
                <a:gd name="T5" fmla="*/ 54 h 74"/>
                <a:gd name="T6" fmla="*/ 10 w 16"/>
                <a:gd name="T7" fmla="*/ 36 h 74"/>
                <a:gd name="T8" fmla="*/ 13 w 16"/>
                <a:gd name="T9" fmla="*/ 18 h 74"/>
                <a:gd name="T10" fmla="*/ 16 w 16"/>
                <a:gd name="T11" fmla="*/ 1 h 74"/>
                <a:gd name="T12" fmla="*/ 13 w 16"/>
                <a:gd name="T13" fmla="*/ 0 h 74"/>
                <a:gd name="T14" fmla="*/ 8 w 16"/>
                <a:gd name="T15" fmla="*/ 16 h 74"/>
                <a:gd name="T16" fmla="*/ 5 w 16"/>
                <a:gd name="T17" fmla="*/ 34 h 74"/>
                <a:gd name="T18" fmla="*/ 2 w 16"/>
                <a:gd name="T19" fmla="*/ 52 h 74"/>
                <a:gd name="T20" fmla="*/ 0 w 16"/>
                <a:gd name="T21" fmla="*/ 72 h 74"/>
                <a:gd name="T22" fmla="*/ 0 w 16"/>
                <a:gd name="T23" fmla="*/ 72 h 74"/>
                <a:gd name="T24" fmla="*/ 5 w 16"/>
                <a:gd name="T25" fmla="*/ 74 h 7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 h="74">
                  <a:moveTo>
                    <a:pt x="5" y="74"/>
                  </a:moveTo>
                  <a:lnTo>
                    <a:pt x="5" y="74"/>
                  </a:lnTo>
                  <a:lnTo>
                    <a:pt x="7" y="54"/>
                  </a:lnTo>
                  <a:lnTo>
                    <a:pt x="10" y="36"/>
                  </a:lnTo>
                  <a:lnTo>
                    <a:pt x="13" y="18"/>
                  </a:lnTo>
                  <a:lnTo>
                    <a:pt x="16" y="1"/>
                  </a:lnTo>
                  <a:lnTo>
                    <a:pt x="13" y="0"/>
                  </a:lnTo>
                  <a:lnTo>
                    <a:pt x="8" y="16"/>
                  </a:lnTo>
                  <a:lnTo>
                    <a:pt x="5" y="34"/>
                  </a:lnTo>
                  <a:lnTo>
                    <a:pt x="2" y="52"/>
                  </a:lnTo>
                  <a:lnTo>
                    <a:pt x="0" y="72"/>
                  </a:lnTo>
                  <a:lnTo>
                    <a:pt x="5" y="74"/>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11" name="Freeform 46"/>
            <p:cNvSpPr>
              <a:spLocks/>
            </p:cNvSpPr>
            <p:nvPr/>
          </p:nvSpPr>
          <p:spPr bwMode="auto">
            <a:xfrm>
              <a:off x="420" y="376"/>
              <a:ext cx="12" cy="66"/>
            </a:xfrm>
            <a:custGeom>
              <a:avLst/>
              <a:gdLst>
                <a:gd name="T0" fmla="*/ 5 w 12"/>
                <a:gd name="T1" fmla="*/ 73 h 65"/>
                <a:gd name="T2" fmla="*/ 5 w 12"/>
                <a:gd name="T3" fmla="*/ 73 h 65"/>
                <a:gd name="T4" fmla="*/ 5 w 12"/>
                <a:gd name="T5" fmla="*/ 60 h 65"/>
                <a:gd name="T6" fmla="*/ 7 w 12"/>
                <a:gd name="T7" fmla="*/ 46 h 65"/>
                <a:gd name="T8" fmla="*/ 10 w 12"/>
                <a:gd name="T9" fmla="*/ 21 h 65"/>
                <a:gd name="T10" fmla="*/ 12 w 12"/>
                <a:gd name="T11" fmla="*/ 2 h 65"/>
                <a:gd name="T12" fmla="*/ 7 w 12"/>
                <a:gd name="T13" fmla="*/ 0 h 65"/>
                <a:gd name="T14" fmla="*/ 4 w 12"/>
                <a:gd name="T15" fmla="*/ 20 h 65"/>
                <a:gd name="T16" fmla="*/ 4 w 12"/>
                <a:gd name="T17" fmla="*/ 46 h 65"/>
                <a:gd name="T18" fmla="*/ 2 w 12"/>
                <a:gd name="T19" fmla="*/ 58 h 65"/>
                <a:gd name="T20" fmla="*/ 0 w 12"/>
                <a:gd name="T21" fmla="*/ 73 h 65"/>
                <a:gd name="T22" fmla="*/ 0 w 12"/>
                <a:gd name="T23" fmla="*/ 73 h 65"/>
                <a:gd name="T24" fmla="*/ 5 w 12"/>
                <a:gd name="T25" fmla="*/ 73 h 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 h="65">
                  <a:moveTo>
                    <a:pt x="5" y="65"/>
                  </a:moveTo>
                  <a:lnTo>
                    <a:pt x="5" y="65"/>
                  </a:lnTo>
                  <a:lnTo>
                    <a:pt x="5" y="52"/>
                  </a:lnTo>
                  <a:lnTo>
                    <a:pt x="7" y="38"/>
                  </a:lnTo>
                  <a:lnTo>
                    <a:pt x="10" y="21"/>
                  </a:lnTo>
                  <a:lnTo>
                    <a:pt x="12" y="2"/>
                  </a:lnTo>
                  <a:lnTo>
                    <a:pt x="7" y="0"/>
                  </a:lnTo>
                  <a:lnTo>
                    <a:pt x="4" y="20"/>
                  </a:lnTo>
                  <a:lnTo>
                    <a:pt x="4" y="38"/>
                  </a:lnTo>
                  <a:lnTo>
                    <a:pt x="2" y="50"/>
                  </a:lnTo>
                  <a:lnTo>
                    <a:pt x="0" y="65"/>
                  </a:lnTo>
                  <a:lnTo>
                    <a:pt x="5" y="65"/>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12" name="Freeform 47"/>
            <p:cNvSpPr>
              <a:spLocks/>
            </p:cNvSpPr>
            <p:nvPr/>
          </p:nvSpPr>
          <p:spPr bwMode="auto">
            <a:xfrm>
              <a:off x="420" y="443"/>
              <a:ext cx="7" cy="19"/>
            </a:xfrm>
            <a:custGeom>
              <a:avLst/>
              <a:gdLst>
                <a:gd name="T0" fmla="*/ 7 w 7"/>
                <a:gd name="T1" fmla="*/ 10 h 20"/>
                <a:gd name="T2" fmla="*/ 7 w 7"/>
                <a:gd name="T3" fmla="*/ 10 h 20"/>
                <a:gd name="T4" fmla="*/ 7 w 7"/>
                <a:gd name="T5" fmla="*/ 10 h 20"/>
                <a:gd name="T6" fmla="*/ 5 w 7"/>
                <a:gd name="T7" fmla="*/ 0 h 20"/>
                <a:gd name="T8" fmla="*/ 0 w 7"/>
                <a:gd name="T9" fmla="*/ 0 h 20"/>
                <a:gd name="T10" fmla="*/ 2 w 7"/>
                <a:gd name="T11" fmla="*/ 10 h 20"/>
                <a:gd name="T12" fmla="*/ 5 w 7"/>
                <a:gd name="T13" fmla="*/ 12 h 20"/>
                <a:gd name="T14" fmla="*/ 5 w 7"/>
                <a:gd name="T15" fmla="*/ 12 h 20"/>
                <a:gd name="T16" fmla="*/ 7 w 7"/>
                <a:gd name="T17" fmla="*/ 10 h 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 h="20">
                  <a:moveTo>
                    <a:pt x="7" y="14"/>
                  </a:moveTo>
                  <a:lnTo>
                    <a:pt x="7" y="14"/>
                  </a:lnTo>
                  <a:lnTo>
                    <a:pt x="7" y="12"/>
                  </a:lnTo>
                  <a:lnTo>
                    <a:pt x="5" y="0"/>
                  </a:lnTo>
                  <a:lnTo>
                    <a:pt x="0" y="0"/>
                  </a:lnTo>
                  <a:lnTo>
                    <a:pt x="2" y="14"/>
                  </a:lnTo>
                  <a:lnTo>
                    <a:pt x="5" y="20"/>
                  </a:lnTo>
                  <a:lnTo>
                    <a:pt x="7" y="14"/>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13" name="Freeform 48"/>
            <p:cNvSpPr>
              <a:spLocks/>
            </p:cNvSpPr>
            <p:nvPr/>
          </p:nvSpPr>
          <p:spPr bwMode="auto">
            <a:xfrm>
              <a:off x="423" y="456"/>
              <a:ext cx="36" cy="8"/>
            </a:xfrm>
            <a:custGeom>
              <a:avLst/>
              <a:gdLst>
                <a:gd name="T0" fmla="*/ 43 w 35"/>
                <a:gd name="T1" fmla="*/ 0 h 7"/>
                <a:gd name="T2" fmla="*/ 43 w 35"/>
                <a:gd name="T3" fmla="*/ 0 h 7"/>
                <a:gd name="T4" fmla="*/ 9 w 35"/>
                <a:gd name="T5" fmla="*/ 0 h 7"/>
                <a:gd name="T6" fmla="*/ 2 w 35"/>
                <a:gd name="T7" fmla="*/ 0 h 7"/>
                <a:gd name="T8" fmla="*/ 0 w 35"/>
                <a:gd name="T9" fmla="*/ 17 h 7"/>
                <a:gd name="T10" fmla="*/ 9 w 35"/>
                <a:gd name="T11" fmla="*/ 19 h 7"/>
                <a:gd name="T12" fmla="*/ 43 w 35"/>
                <a:gd name="T13" fmla="*/ 19 h 7"/>
                <a:gd name="T14" fmla="*/ 43 w 35"/>
                <a:gd name="T15" fmla="*/ 19 h 7"/>
                <a:gd name="T16" fmla="*/ 43 w 35"/>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 h="7">
                  <a:moveTo>
                    <a:pt x="35" y="0"/>
                  </a:moveTo>
                  <a:lnTo>
                    <a:pt x="35" y="0"/>
                  </a:lnTo>
                  <a:lnTo>
                    <a:pt x="9" y="0"/>
                  </a:lnTo>
                  <a:lnTo>
                    <a:pt x="2" y="0"/>
                  </a:lnTo>
                  <a:lnTo>
                    <a:pt x="0" y="6"/>
                  </a:lnTo>
                  <a:lnTo>
                    <a:pt x="9" y="7"/>
                  </a:lnTo>
                  <a:lnTo>
                    <a:pt x="35" y="7"/>
                  </a:lnTo>
                  <a:lnTo>
                    <a:pt x="35"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14" name="Freeform 49"/>
            <p:cNvSpPr>
              <a:spLocks/>
            </p:cNvSpPr>
            <p:nvPr/>
          </p:nvSpPr>
          <p:spPr bwMode="auto">
            <a:xfrm>
              <a:off x="460" y="454"/>
              <a:ext cx="55" cy="9"/>
            </a:xfrm>
            <a:custGeom>
              <a:avLst/>
              <a:gdLst>
                <a:gd name="T0" fmla="*/ 48 w 56"/>
                <a:gd name="T1" fmla="*/ 0 h 10"/>
                <a:gd name="T2" fmla="*/ 48 w 56"/>
                <a:gd name="T3" fmla="*/ 0 h 10"/>
                <a:gd name="T4" fmla="*/ 34 w 56"/>
                <a:gd name="T5" fmla="*/ 1 h 10"/>
                <a:gd name="T6" fmla="*/ 28 w 56"/>
                <a:gd name="T7" fmla="*/ 1 h 10"/>
                <a:gd name="T8" fmla="*/ 18 w 56"/>
                <a:gd name="T9" fmla="*/ 3 h 10"/>
                <a:gd name="T10" fmla="*/ 0 w 56"/>
                <a:gd name="T11" fmla="*/ 3 h 10"/>
                <a:gd name="T12" fmla="*/ 0 w 56"/>
                <a:gd name="T13" fmla="*/ 5 h 10"/>
                <a:gd name="T14" fmla="*/ 18 w 56"/>
                <a:gd name="T15" fmla="*/ 5 h 10"/>
                <a:gd name="T16" fmla="*/ 28 w 56"/>
                <a:gd name="T17" fmla="*/ 5 h 10"/>
                <a:gd name="T18" fmla="*/ 36 w 56"/>
                <a:gd name="T19" fmla="*/ 5 h 10"/>
                <a:gd name="T20" fmla="*/ 48 w 56"/>
                <a:gd name="T21" fmla="*/ 5 h 10"/>
                <a:gd name="T22" fmla="*/ 48 w 56"/>
                <a:gd name="T23" fmla="*/ 5 h 10"/>
                <a:gd name="T24" fmla="*/ 48 w 56"/>
                <a:gd name="T25" fmla="*/ 0 h 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6" h="10">
                  <a:moveTo>
                    <a:pt x="56" y="0"/>
                  </a:moveTo>
                  <a:lnTo>
                    <a:pt x="56" y="0"/>
                  </a:lnTo>
                  <a:lnTo>
                    <a:pt x="42" y="1"/>
                  </a:lnTo>
                  <a:lnTo>
                    <a:pt x="31" y="1"/>
                  </a:lnTo>
                  <a:lnTo>
                    <a:pt x="18" y="3"/>
                  </a:lnTo>
                  <a:lnTo>
                    <a:pt x="0" y="3"/>
                  </a:lnTo>
                  <a:lnTo>
                    <a:pt x="0" y="10"/>
                  </a:lnTo>
                  <a:lnTo>
                    <a:pt x="18" y="10"/>
                  </a:lnTo>
                  <a:lnTo>
                    <a:pt x="31" y="9"/>
                  </a:lnTo>
                  <a:lnTo>
                    <a:pt x="44" y="7"/>
                  </a:lnTo>
                  <a:lnTo>
                    <a:pt x="56" y="5"/>
                  </a:lnTo>
                  <a:lnTo>
                    <a:pt x="56"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15" name="Freeform 50"/>
            <p:cNvSpPr>
              <a:spLocks/>
            </p:cNvSpPr>
            <p:nvPr/>
          </p:nvSpPr>
          <p:spPr bwMode="auto">
            <a:xfrm>
              <a:off x="515" y="441"/>
              <a:ext cx="42" cy="17"/>
            </a:xfrm>
            <a:custGeom>
              <a:avLst/>
              <a:gdLst>
                <a:gd name="T0" fmla="*/ 47 w 41"/>
                <a:gd name="T1" fmla="*/ 0 h 18"/>
                <a:gd name="T2" fmla="*/ 47 w 41"/>
                <a:gd name="T3" fmla="*/ 0 h 18"/>
                <a:gd name="T4" fmla="*/ 39 w 41"/>
                <a:gd name="T5" fmla="*/ 4 h 18"/>
                <a:gd name="T6" fmla="*/ 31 w 41"/>
                <a:gd name="T7" fmla="*/ 5 h 18"/>
                <a:gd name="T8" fmla="*/ 13 w 41"/>
                <a:gd name="T9" fmla="*/ 9 h 18"/>
                <a:gd name="T10" fmla="*/ 0 w 41"/>
                <a:gd name="T11" fmla="*/ 9 h 18"/>
                <a:gd name="T12" fmla="*/ 0 w 41"/>
                <a:gd name="T13" fmla="*/ 10 h 18"/>
                <a:gd name="T14" fmla="*/ 14 w 41"/>
                <a:gd name="T15" fmla="*/ 9 h 18"/>
                <a:gd name="T16" fmla="*/ 31 w 41"/>
                <a:gd name="T17" fmla="*/ 9 h 18"/>
                <a:gd name="T18" fmla="*/ 40 w 41"/>
                <a:gd name="T19" fmla="*/ 9 h 18"/>
                <a:gd name="T20" fmla="*/ 49 w 41"/>
                <a:gd name="T21" fmla="*/ 5 h 18"/>
                <a:gd name="T22" fmla="*/ 49 w 41"/>
                <a:gd name="T23" fmla="*/ 5 h 18"/>
                <a:gd name="T24" fmla="*/ 47 w 41"/>
                <a:gd name="T25" fmla="*/ 0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 h="18">
                  <a:moveTo>
                    <a:pt x="39" y="0"/>
                  </a:moveTo>
                  <a:lnTo>
                    <a:pt x="39" y="0"/>
                  </a:lnTo>
                  <a:lnTo>
                    <a:pt x="31" y="4"/>
                  </a:lnTo>
                  <a:lnTo>
                    <a:pt x="23" y="5"/>
                  </a:lnTo>
                  <a:lnTo>
                    <a:pt x="13" y="9"/>
                  </a:lnTo>
                  <a:lnTo>
                    <a:pt x="0" y="13"/>
                  </a:lnTo>
                  <a:lnTo>
                    <a:pt x="0" y="18"/>
                  </a:lnTo>
                  <a:lnTo>
                    <a:pt x="14" y="14"/>
                  </a:lnTo>
                  <a:lnTo>
                    <a:pt x="23" y="13"/>
                  </a:lnTo>
                  <a:lnTo>
                    <a:pt x="32" y="9"/>
                  </a:lnTo>
                  <a:lnTo>
                    <a:pt x="41" y="5"/>
                  </a:lnTo>
                  <a:lnTo>
                    <a:pt x="39"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16" name="Freeform 51"/>
            <p:cNvSpPr>
              <a:spLocks/>
            </p:cNvSpPr>
            <p:nvPr/>
          </p:nvSpPr>
          <p:spPr bwMode="auto">
            <a:xfrm>
              <a:off x="555" y="414"/>
              <a:ext cx="28" cy="30"/>
            </a:xfrm>
            <a:custGeom>
              <a:avLst/>
              <a:gdLst>
                <a:gd name="T0" fmla="*/ 28 w 28"/>
                <a:gd name="T1" fmla="*/ 0 h 30"/>
                <a:gd name="T2" fmla="*/ 28 w 28"/>
                <a:gd name="T3" fmla="*/ 0 h 30"/>
                <a:gd name="T4" fmla="*/ 16 w 28"/>
                <a:gd name="T5" fmla="*/ 9 h 30"/>
                <a:gd name="T6" fmla="*/ 0 w 28"/>
                <a:gd name="T7" fmla="*/ 25 h 30"/>
                <a:gd name="T8" fmla="*/ 2 w 28"/>
                <a:gd name="T9" fmla="*/ 30 h 30"/>
                <a:gd name="T10" fmla="*/ 20 w 28"/>
                <a:gd name="T11" fmla="*/ 12 h 30"/>
                <a:gd name="T12" fmla="*/ 23 w 28"/>
                <a:gd name="T13" fmla="*/ 0 h 30"/>
                <a:gd name="T14" fmla="*/ 23 w 28"/>
                <a:gd name="T15" fmla="*/ 0 h 30"/>
                <a:gd name="T16" fmla="*/ 28 w 28"/>
                <a:gd name="T17" fmla="*/ 0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 h="30">
                  <a:moveTo>
                    <a:pt x="28" y="0"/>
                  </a:moveTo>
                  <a:lnTo>
                    <a:pt x="28" y="0"/>
                  </a:lnTo>
                  <a:lnTo>
                    <a:pt x="16" y="9"/>
                  </a:lnTo>
                  <a:lnTo>
                    <a:pt x="0" y="25"/>
                  </a:lnTo>
                  <a:lnTo>
                    <a:pt x="2" y="30"/>
                  </a:lnTo>
                  <a:lnTo>
                    <a:pt x="20" y="12"/>
                  </a:lnTo>
                  <a:lnTo>
                    <a:pt x="23" y="0"/>
                  </a:lnTo>
                  <a:lnTo>
                    <a:pt x="28"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17" name="Freeform 52"/>
            <p:cNvSpPr>
              <a:spLocks/>
            </p:cNvSpPr>
            <p:nvPr/>
          </p:nvSpPr>
          <p:spPr bwMode="auto">
            <a:xfrm>
              <a:off x="577" y="414"/>
              <a:ext cx="5" cy="125"/>
            </a:xfrm>
            <a:custGeom>
              <a:avLst/>
              <a:gdLst>
                <a:gd name="T0" fmla="*/ 2 w 5"/>
                <a:gd name="T1" fmla="*/ 130 h 124"/>
                <a:gd name="T2" fmla="*/ 5 w 5"/>
                <a:gd name="T3" fmla="*/ 127 h 124"/>
                <a:gd name="T4" fmla="*/ 5 w 5"/>
                <a:gd name="T5" fmla="*/ 0 h 124"/>
                <a:gd name="T6" fmla="*/ 0 w 5"/>
                <a:gd name="T7" fmla="*/ 0 h 124"/>
                <a:gd name="T8" fmla="*/ 0 w 5"/>
                <a:gd name="T9" fmla="*/ 127 h 124"/>
                <a:gd name="T10" fmla="*/ 2 w 5"/>
                <a:gd name="T11" fmla="*/ 130 h 124"/>
                <a:gd name="T12" fmla="*/ 2 w 5"/>
                <a:gd name="T13" fmla="*/ 130 h 124"/>
                <a:gd name="T14" fmla="*/ 5 w 5"/>
                <a:gd name="T15" fmla="*/ 132 h 124"/>
                <a:gd name="T16" fmla="*/ 5 w 5"/>
                <a:gd name="T17" fmla="*/ 127 h 124"/>
                <a:gd name="T18" fmla="*/ 2 w 5"/>
                <a:gd name="T19" fmla="*/ 130 h 1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 h="124">
                  <a:moveTo>
                    <a:pt x="2" y="122"/>
                  </a:moveTo>
                  <a:lnTo>
                    <a:pt x="5" y="119"/>
                  </a:lnTo>
                  <a:lnTo>
                    <a:pt x="5" y="0"/>
                  </a:lnTo>
                  <a:lnTo>
                    <a:pt x="0" y="0"/>
                  </a:lnTo>
                  <a:lnTo>
                    <a:pt x="0" y="119"/>
                  </a:lnTo>
                  <a:lnTo>
                    <a:pt x="2" y="122"/>
                  </a:lnTo>
                  <a:lnTo>
                    <a:pt x="5" y="124"/>
                  </a:lnTo>
                  <a:lnTo>
                    <a:pt x="5" y="119"/>
                  </a:lnTo>
                  <a:lnTo>
                    <a:pt x="2" y="122"/>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18" name="Freeform 53"/>
            <p:cNvSpPr>
              <a:spLocks/>
            </p:cNvSpPr>
            <p:nvPr/>
          </p:nvSpPr>
          <p:spPr bwMode="auto">
            <a:xfrm>
              <a:off x="567" y="528"/>
              <a:ext cx="14" cy="9"/>
            </a:xfrm>
            <a:custGeom>
              <a:avLst/>
              <a:gdLst>
                <a:gd name="T0" fmla="*/ 3 w 13"/>
                <a:gd name="T1" fmla="*/ 0 h 10"/>
                <a:gd name="T2" fmla="*/ 0 w 13"/>
                <a:gd name="T3" fmla="*/ 5 h 10"/>
                <a:gd name="T4" fmla="*/ 20 w 13"/>
                <a:gd name="T5" fmla="*/ 5 h 10"/>
                <a:gd name="T6" fmla="*/ 22 w 13"/>
                <a:gd name="T7" fmla="*/ 5 h 10"/>
                <a:gd name="T8" fmla="*/ 3 w 13"/>
                <a:gd name="T9" fmla="*/ 0 h 10"/>
                <a:gd name="T10" fmla="*/ 3 w 13"/>
                <a:gd name="T11" fmla="*/ 0 h 1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 h="10">
                  <a:moveTo>
                    <a:pt x="3" y="0"/>
                  </a:moveTo>
                  <a:lnTo>
                    <a:pt x="0" y="5"/>
                  </a:lnTo>
                  <a:lnTo>
                    <a:pt x="12" y="10"/>
                  </a:lnTo>
                  <a:lnTo>
                    <a:pt x="13" y="7"/>
                  </a:lnTo>
                  <a:lnTo>
                    <a:pt x="3"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19" name="Freeform 54"/>
            <p:cNvSpPr>
              <a:spLocks/>
            </p:cNvSpPr>
            <p:nvPr/>
          </p:nvSpPr>
          <p:spPr bwMode="auto">
            <a:xfrm>
              <a:off x="550" y="518"/>
              <a:ext cx="21" cy="13"/>
            </a:xfrm>
            <a:custGeom>
              <a:avLst/>
              <a:gdLst>
                <a:gd name="T0" fmla="*/ 2 w 21"/>
                <a:gd name="T1" fmla="*/ 0 h 14"/>
                <a:gd name="T2" fmla="*/ 0 w 21"/>
                <a:gd name="T3" fmla="*/ 5 h 14"/>
                <a:gd name="T4" fmla="*/ 18 w 21"/>
                <a:gd name="T5" fmla="*/ 7 h 14"/>
                <a:gd name="T6" fmla="*/ 21 w 21"/>
                <a:gd name="T7" fmla="*/ 7 h 14"/>
                <a:gd name="T8" fmla="*/ 3 w 21"/>
                <a:gd name="T9" fmla="*/ 0 h 14"/>
                <a:gd name="T10" fmla="*/ 2 w 21"/>
                <a:gd name="T11" fmla="*/ 0 h 1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14">
                  <a:moveTo>
                    <a:pt x="2" y="0"/>
                  </a:moveTo>
                  <a:lnTo>
                    <a:pt x="0" y="5"/>
                  </a:lnTo>
                  <a:lnTo>
                    <a:pt x="18" y="14"/>
                  </a:lnTo>
                  <a:lnTo>
                    <a:pt x="21" y="9"/>
                  </a:lnTo>
                  <a:lnTo>
                    <a:pt x="3" y="0"/>
                  </a:lnTo>
                  <a:lnTo>
                    <a:pt x="2"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20" name="Freeform 55"/>
            <p:cNvSpPr>
              <a:spLocks/>
            </p:cNvSpPr>
            <p:nvPr/>
          </p:nvSpPr>
          <p:spPr bwMode="auto">
            <a:xfrm>
              <a:off x="518" y="507"/>
              <a:ext cx="33" cy="17"/>
            </a:xfrm>
            <a:custGeom>
              <a:avLst/>
              <a:gdLst>
                <a:gd name="T0" fmla="*/ 0 w 32"/>
                <a:gd name="T1" fmla="*/ 7 h 16"/>
                <a:gd name="T2" fmla="*/ 0 w 32"/>
                <a:gd name="T3" fmla="*/ 7 h 16"/>
                <a:gd name="T4" fmla="*/ 28 w 32"/>
                <a:gd name="T5" fmla="*/ 20 h 16"/>
                <a:gd name="T6" fmla="*/ 38 w 32"/>
                <a:gd name="T7" fmla="*/ 24 h 16"/>
                <a:gd name="T8" fmla="*/ 40 w 32"/>
                <a:gd name="T9" fmla="*/ 19 h 16"/>
                <a:gd name="T10" fmla="*/ 30 w 32"/>
                <a:gd name="T11" fmla="*/ 7 h 16"/>
                <a:gd name="T12" fmla="*/ 2 w 32"/>
                <a:gd name="T13" fmla="*/ 0 h 16"/>
                <a:gd name="T14" fmla="*/ 2 w 32"/>
                <a:gd name="T15" fmla="*/ 0 h 16"/>
                <a:gd name="T16" fmla="*/ 0 w 32"/>
                <a:gd name="T17" fmla="*/ 7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2" h="16">
                  <a:moveTo>
                    <a:pt x="0" y="7"/>
                  </a:moveTo>
                  <a:lnTo>
                    <a:pt x="0" y="7"/>
                  </a:lnTo>
                  <a:lnTo>
                    <a:pt x="20" y="12"/>
                  </a:lnTo>
                  <a:lnTo>
                    <a:pt x="30" y="16"/>
                  </a:lnTo>
                  <a:lnTo>
                    <a:pt x="32" y="11"/>
                  </a:lnTo>
                  <a:lnTo>
                    <a:pt x="22" y="7"/>
                  </a:lnTo>
                  <a:lnTo>
                    <a:pt x="2" y="0"/>
                  </a:lnTo>
                  <a:lnTo>
                    <a:pt x="0" y="7"/>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21" name="Freeform 56"/>
            <p:cNvSpPr>
              <a:spLocks/>
            </p:cNvSpPr>
            <p:nvPr/>
          </p:nvSpPr>
          <p:spPr bwMode="auto">
            <a:xfrm>
              <a:off x="465" y="497"/>
              <a:ext cx="55" cy="17"/>
            </a:xfrm>
            <a:custGeom>
              <a:avLst/>
              <a:gdLst>
                <a:gd name="T0" fmla="*/ 0 w 56"/>
                <a:gd name="T1" fmla="*/ 7 h 16"/>
                <a:gd name="T2" fmla="*/ 0 w 56"/>
                <a:gd name="T3" fmla="*/ 7 h 16"/>
                <a:gd name="T4" fmla="*/ 10 w 56"/>
                <a:gd name="T5" fmla="*/ 7 h 16"/>
                <a:gd name="T6" fmla="*/ 25 w 56"/>
                <a:gd name="T7" fmla="*/ 17 h 16"/>
                <a:gd name="T8" fmla="*/ 33 w 56"/>
                <a:gd name="T9" fmla="*/ 20 h 16"/>
                <a:gd name="T10" fmla="*/ 46 w 56"/>
                <a:gd name="T11" fmla="*/ 24 h 16"/>
                <a:gd name="T12" fmla="*/ 48 w 56"/>
                <a:gd name="T13" fmla="*/ 17 h 16"/>
                <a:gd name="T14" fmla="*/ 33 w 56"/>
                <a:gd name="T15" fmla="*/ 7 h 16"/>
                <a:gd name="T16" fmla="*/ 27 w 56"/>
                <a:gd name="T17" fmla="*/ 3 h 16"/>
                <a:gd name="T18" fmla="*/ 12 w 56"/>
                <a:gd name="T19" fmla="*/ 2 h 16"/>
                <a:gd name="T20" fmla="*/ 0 w 56"/>
                <a:gd name="T21" fmla="*/ 0 h 16"/>
                <a:gd name="T22" fmla="*/ 0 w 56"/>
                <a:gd name="T23" fmla="*/ 0 h 16"/>
                <a:gd name="T24" fmla="*/ 0 w 56"/>
                <a:gd name="T25" fmla="*/ 7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6" h="16">
                  <a:moveTo>
                    <a:pt x="0" y="7"/>
                  </a:moveTo>
                  <a:lnTo>
                    <a:pt x="0" y="7"/>
                  </a:lnTo>
                  <a:lnTo>
                    <a:pt x="10" y="7"/>
                  </a:lnTo>
                  <a:lnTo>
                    <a:pt x="25" y="9"/>
                  </a:lnTo>
                  <a:lnTo>
                    <a:pt x="41" y="12"/>
                  </a:lnTo>
                  <a:lnTo>
                    <a:pt x="54" y="16"/>
                  </a:lnTo>
                  <a:lnTo>
                    <a:pt x="56" y="9"/>
                  </a:lnTo>
                  <a:lnTo>
                    <a:pt x="41" y="7"/>
                  </a:lnTo>
                  <a:lnTo>
                    <a:pt x="27" y="3"/>
                  </a:lnTo>
                  <a:lnTo>
                    <a:pt x="12" y="2"/>
                  </a:lnTo>
                  <a:lnTo>
                    <a:pt x="0" y="0"/>
                  </a:lnTo>
                  <a:lnTo>
                    <a:pt x="0" y="7"/>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22" name="Freeform 57"/>
            <p:cNvSpPr>
              <a:spLocks/>
            </p:cNvSpPr>
            <p:nvPr/>
          </p:nvSpPr>
          <p:spPr bwMode="auto">
            <a:xfrm>
              <a:off x="434" y="495"/>
              <a:ext cx="31" cy="9"/>
            </a:xfrm>
            <a:custGeom>
              <a:avLst/>
              <a:gdLst>
                <a:gd name="T0" fmla="*/ 5 w 32"/>
                <a:gd name="T1" fmla="*/ 4 h 9"/>
                <a:gd name="T2" fmla="*/ 5 w 32"/>
                <a:gd name="T3" fmla="*/ 4 h 9"/>
                <a:gd name="T4" fmla="*/ 13 w 32"/>
                <a:gd name="T5" fmla="*/ 7 h 9"/>
                <a:gd name="T6" fmla="*/ 24 w 32"/>
                <a:gd name="T7" fmla="*/ 9 h 9"/>
                <a:gd name="T8" fmla="*/ 24 w 32"/>
                <a:gd name="T9" fmla="*/ 2 h 9"/>
                <a:gd name="T10" fmla="*/ 13 w 32"/>
                <a:gd name="T11" fmla="*/ 0 h 9"/>
                <a:gd name="T12" fmla="*/ 0 w 32"/>
                <a:gd name="T13" fmla="*/ 4 h 9"/>
                <a:gd name="T14" fmla="*/ 0 w 32"/>
                <a:gd name="T15" fmla="*/ 4 h 9"/>
                <a:gd name="T16" fmla="*/ 5 w 32"/>
                <a:gd name="T17" fmla="*/ 4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2" h="9">
                  <a:moveTo>
                    <a:pt x="5" y="4"/>
                  </a:moveTo>
                  <a:lnTo>
                    <a:pt x="5" y="4"/>
                  </a:lnTo>
                  <a:lnTo>
                    <a:pt x="13" y="7"/>
                  </a:lnTo>
                  <a:lnTo>
                    <a:pt x="32" y="9"/>
                  </a:lnTo>
                  <a:lnTo>
                    <a:pt x="32" y="2"/>
                  </a:lnTo>
                  <a:lnTo>
                    <a:pt x="13" y="0"/>
                  </a:lnTo>
                  <a:lnTo>
                    <a:pt x="0" y="4"/>
                  </a:lnTo>
                  <a:lnTo>
                    <a:pt x="5" y="4"/>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23" name="Freeform 58"/>
            <p:cNvSpPr>
              <a:spLocks/>
            </p:cNvSpPr>
            <p:nvPr/>
          </p:nvSpPr>
          <p:spPr bwMode="auto">
            <a:xfrm>
              <a:off x="420" y="495"/>
              <a:ext cx="19" cy="13"/>
            </a:xfrm>
            <a:custGeom>
              <a:avLst/>
              <a:gdLst>
                <a:gd name="T0" fmla="*/ 5 w 19"/>
                <a:gd name="T1" fmla="*/ 13 h 13"/>
                <a:gd name="T2" fmla="*/ 5 w 19"/>
                <a:gd name="T3" fmla="*/ 13 h 13"/>
                <a:gd name="T4" fmla="*/ 5 w 19"/>
                <a:gd name="T5" fmla="*/ 9 h 13"/>
                <a:gd name="T6" fmla="*/ 7 w 19"/>
                <a:gd name="T7" fmla="*/ 7 h 13"/>
                <a:gd name="T8" fmla="*/ 9 w 19"/>
                <a:gd name="T9" fmla="*/ 7 h 13"/>
                <a:gd name="T10" fmla="*/ 9 w 19"/>
                <a:gd name="T11" fmla="*/ 5 h 13"/>
                <a:gd name="T12" fmla="*/ 14 w 19"/>
                <a:gd name="T13" fmla="*/ 7 h 13"/>
                <a:gd name="T14" fmla="*/ 19 w 19"/>
                <a:gd name="T15" fmla="*/ 4 h 13"/>
                <a:gd name="T16" fmla="*/ 14 w 19"/>
                <a:gd name="T17" fmla="*/ 4 h 13"/>
                <a:gd name="T18" fmla="*/ 14 w 19"/>
                <a:gd name="T19" fmla="*/ 0 h 13"/>
                <a:gd name="T20" fmla="*/ 10 w 19"/>
                <a:gd name="T21" fmla="*/ 0 h 13"/>
                <a:gd name="T22" fmla="*/ 5 w 19"/>
                <a:gd name="T23" fmla="*/ 0 h 13"/>
                <a:gd name="T24" fmla="*/ 4 w 19"/>
                <a:gd name="T25" fmla="*/ 4 h 13"/>
                <a:gd name="T26" fmla="*/ 2 w 19"/>
                <a:gd name="T27" fmla="*/ 7 h 13"/>
                <a:gd name="T28" fmla="*/ 0 w 19"/>
                <a:gd name="T29" fmla="*/ 13 h 13"/>
                <a:gd name="T30" fmla="*/ 0 w 19"/>
                <a:gd name="T31" fmla="*/ 13 h 13"/>
                <a:gd name="T32" fmla="*/ 5 w 19"/>
                <a:gd name="T33" fmla="*/ 13 h 1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 h="13">
                  <a:moveTo>
                    <a:pt x="5" y="13"/>
                  </a:moveTo>
                  <a:lnTo>
                    <a:pt x="5" y="13"/>
                  </a:lnTo>
                  <a:lnTo>
                    <a:pt x="5" y="9"/>
                  </a:lnTo>
                  <a:lnTo>
                    <a:pt x="7" y="7"/>
                  </a:lnTo>
                  <a:lnTo>
                    <a:pt x="9" y="7"/>
                  </a:lnTo>
                  <a:lnTo>
                    <a:pt x="9" y="5"/>
                  </a:lnTo>
                  <a:lnTo>
                    <a:pt x="14" y="7"/>
                  </a:lnTo>
                  <a:lnTo>
                    <a:pt x="19" y="4"/>
                  </a:lnTo>
                  <a:lnTo>
                    <a:pt x="14" y="4"/>
                  </a:lnTo>
                  <a:lnTo>
                    <a:pt x="14" y="0"/>
                  </a:lnTo>
                  <a:lnTo>
                    <a:pt x="10" y="0"/>
                  </a:lnTo>
                  <a:lnTo>
                    <a:pt x="5" y="0"/>
                  </a:lnTo>
                  <a:lnTo>
                    <a:pt x="4" y="4"/>
                  </a:lnTo>
                  <a:lnTo>
                    <a:pt x="2" y="7"/>
                  </a:lnTo>
                  <a:lnTo>
                    <a:pt x="0" y="13"/>
                  </a:lnTo>
                  <a:lnTo>
                    <a:pt x="5" y="13"/>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24" name="Freeform 59"/>
            <p:cNvSpPr>
              <a:spLocks/>
            </p:cNvSpPr>
            <p:nvPr/>
          </p:nvSpPr>
          <p:spPr bwMode="auto">
            <a:xfrm>
              <a:off x="420" y="509"/>
              <a:ext cx="7" cy="36"/>
            </a:xfrm>
            <a:custGeom>
              <a:avLst/>
              <a:gdLst>
                <a:gd name="T0" fmla="*/ 7 w 7"/>
                <a:gd name="T1" fmla="*/ 36 h 36"/>
                <a:gd name="T2" fmla="*/ 7 w 7"/>
                <a:gd name="T3" fmla="*/ 36 h 36"/>
                <a:gd name="T4" fmla="*/ 5 w 7"/>
                <a:gd name="T5" fmla="*/ 16 h 36"/>
                <a:gd name="T6" fmla="*/ 5 w 7"/>
                <a:gd name="T7" fmla="*/ 0 h 36"/>
                <a:gd name="T8" fmla="*/ 0 w 7"/>
                <a:gd name="T9" fmla="*/ 0 h 36"/>
                <a:gd name="T10" fmla="*/ 2 w 7"/>
                <a:gd name="T11" fmla="*/ 16 h 36"/>
                <a:gd name="T12" fmla="*/ 2 w 7"/>
                <a:gd name="T13" fmla="*/ 36 h 36"/>
                <a:gd name="T14" fmla="*/ 2 w 7"/>
                <a:gd name="T15" fmla="*/ 36 h 36"/>
                <a:gd name="T16" fmla="*/ 7 w 7"/>
                <a:gd name="T17" fmla="*/ 36 h 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 h="36">
                  <a:moveTo>
                    <a:pt x="7" y="36"/>
                  </a:moveTo>
                  <a:lnTo>
                    <a:pt x="7" y="36"/>
                  </a:lnTo>
                  <a:lnTo>
                    <a:pt x="5" y="16"/>
                  </a:lnTo>
                  <a:lnTo>
                    <a:pt x="5" y="0"/>
                  </a:lnTo>
                  <a:lnTo>
                    <a:pt x="0" y="0"/>
                  </a:lnTo>
                  <a:lnTo>
                    <a:pt x="2" y="16"/>
                  </a:lnTo>
                  <a:lnTo>
                    <a:pt x="2" y="36"/>
                  </a:lnTo>
                  <a:lnTo>
                    <a:pt x="7" y="36"/>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25" name="Freeform 60"/>
            <p:cNvSpPr>
              <a:spLocks/>
            </p:cNvSpPr>
            <p:nvPr/>
          </p:nvSpPr>
          <p:spPr bwMode="auto">
            <a:xfrm>
              <a:off x="421" y="545"/>
              <a:ext cx="17" cy="111"/>
            </a:xfrm>
            <a:custGeom>
              <a:avLst/>
              <a:gdLst>
                <a:gd name="T0" fmla="*/ 10 w 18"/>
                <a:gd name="T1" fmla="*/ 102 h 112"/>
                <a:gd name="T2" fmla="*/ 10 w 18"/>
                <a:gd name="T3" fmla="*/ 102 h 112"/>
                <a:gd name="T4" fmla="*/ 9 w 18"/>
                <a:gd name="T5" fmla="*/ 76 h 112"/>
                <a:gd name="T6" fmla="*/ 9 w 18"/>
                <a:gd name="T7" fmla="*/ 56 h 112"/>
                <a:gd name="T8" fmla="*/ 8 w 18"/>
                <a:gd name="T9" fmla="*/ 27 h 112"/>
                <a:gd name="T10" fmla="*/ 5 w 18"/>
                <a:gd name="T11" fmla="*/ 0 h 112"/>
                <a:gd name="T12" fmla="*/ 0 w 18"/>
                <a:gd name="T13" fmla="*/ 0 h 112"/>
                <a:gd name="T14" fmla="*/ 2 w 18"/>
                <a:gd name="T15" fmla="*/ 29 h 112"/>
                <a:gd name="T16" fmla="*/ 5 w 18"/>
                <a:gd name="T17" fmla="*/ 56 h 112"/>
                <a:gd name="T18" fmla="*/ 8 w 18"/>
                <a:gd name="T19" fmla="*/ 76 h 112"/>
                <a:gd name="T20" fmla="*/ 9 w 18"/>
                <a:gd name="T21" fmla="*/ 104 h 112"/>
                <a:gd name="T22" fmla="*/ 9 w 18"/>
                <a:gd name="T23" fmla="*/ 104 h 112"/>
                <a:gd name="T24" fmla="*/ 10 w 18"/>
                <a:gd name="T25" fmla="*/ 102 h 1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 h="112">
                  <a:moveTo>
                    <a:pt x="18" y="110"/>
                  </a:moveTo>
                  <a:lnTo>
                    <a:pt x="18" y="110"/>
                  </a:lnTo>
                  <a:lnTo>
                    <a:pt x="13" y="84"/>
                  </a:lnTo>
                  <a:lnTo>
                    <a:pt x="10" y="56"/>
                  </a:lnTo>
                  <a:lnTo>
                    <a:pt x="8" y="27"/>
                  </a:lnTo>
                  <a:lnTo>
                    <a:pt x="5" y="0"/>
                  </a:lnTo>
                  <a:lnTo>
                    <a:pt x="0" y="0"/>
                  </a:lnTo>
                  <a:lnTo>
                    <a:pt x="2" y="29"/>
                  </a:lnTo>
                  <a:lnTo>
                    <a:pt x="5" y="56"/>
                  </a:lnTo>
                  <a:lnTo>
                    <a:pt x="8" y="84"/>
                  </a:lnTo>
                  <a:lnTo>
                    <a:pt x="12" y="112"/>
                  </a:lnTo>
                  <a:lnTo>
                    <a:pt x="18" y="11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26" name="Freeform 61"/>
            <p:cNvSpPr>
              <a:spLocks/>
            </p:cNvSpPr>
            <p:nvPr/>
          </p:nvSpPr>
          <p:spPr bwMode="auto">
            <a:xfrm>
              <a:off x="434" y="654"/>
              <a:ext cx="17" cy="32"/>
            </a:xfrm>
            <a:custGeom>
              <a:avLst/>
              <a:gdLst>
                <a:gd name="T0" fmla="*/ 24 w 16"/>
                <a:gd name="T1" fmla="*/ 29 h 32"/>
                <a:gd name="T2" fmla="*/ 24 w 16"/>
                <a:gd name="T3" fmla="*/ 29 h 32"/>
                <a:gd name="T4" fmla="*/ 19 w 16"/>
                <a:gd name="T5" fmla="*/ 18 h 32"/>
                <a:gd name="T6" fmla="*/ 6 w 16"/>
                <a:gd name="T7" fmla="*/ 0 h 32"/>
                <a:gd name="T8" fmla="*/ 0 w 16"/>
                <a:gd name="T9" fmla="*/ 2 h 32"/>
                <a:gd name="T10" fmla="*/ 16 w 16"/>
                <a:gd name="T11" fmla="*/ 18 h 32"/>
                <a:gd name="T12" fmla="*/ 21 w 16"/>
                <a:gd name="T13" fmla="*/ 32 h 32"/>
                <a:gd name="T14" fmla="*/ 21 w 16"/>
                <a:gd name="T15" fmla="*/ 32 h 32"/>
                <a:gd name="T16" fmla="*/ 24 w 16"/>
                <a:gd name="T17" fmla="*/ 29 h 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 h="32">
                  <a:moveTo>
                    <a:pt x="16" y="29"/>
                  </a:moveTo>
                  <a:lnTo>
                    <a:pt x="16" y="29"/>
                  </a:lnTo>
                  <a:lnTo>
                    <a:pt x="11" y="18"/>
                  </a:lnTo>
                  <a:lnTo>
                    <a:pt x="6" y="0"/>
                  </a:lnTo>
                  <a:lnTo>
                    <a:pt x="0" y="2"/>
                  </a:lnTo>
                  <a:lnTo>
                    <a:pt x="8" y="18"/>
                  </a:lnTo>
                  <a:lnTo>
                    <a:pt x="13" y="32"/>
                  </a:lnTo>
                  <a:lnTo>
                    <a:pt x="16" y="29"/>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27" name="Freeform 62"/>
            <p:cNvSpPr>
              <a:spLocks/>
            </p:cNvSpPr>
            <p:nvPr/>
          </p:nvSpPr>
          <p:spPr bwMode="auto">
            <a:xfrm>
              <a:off x="446" y="684"/>
              <a:ext cx="23" cy="23"/>
            </a:xfrm>
            <a:custGeom>
              <a:avLst/>
              <a:gdLst>
                <a:gd name="T0" fmla="*/ 16 w 23"/>
                <a:gd name="T1" fmla="*/ 23 h 23"/>
                <a:gd name="T2" fmla="*/ 19 w 23"/>
                <a:gd name="T3" fmla="*/ 19 h 23"/>
                <a:gd name="T4" fmla="*/ 3 w 23"/>
                <a:gd name="T5" fmla="*/ 0 h 23"/>
                <a:gd name="T6" fmla="*/ 0 w 23"/>
                <a:gd name="T7" fmla="*/ 3 h 23"/>
                <a:gd name="T8" fmla="*/ 14 w 23"/>
                <a:gd name="T9" fmla="*/ 23 h 23"/>
                <a:gd name="T10" fmla="*/ 16 w 23"/>
                <a:gd name="T11" fmla="*/ 23 h 23"/>
                <a:gd name="T12" fmla="*/ 16 w 23"/>
                <a:gd name="T13" fmla="*/ 23 h 23"/>
                <a:gd name="T14" fmla="*/ 23 w 23"/>
                <a:gd name="T15" fmla="*/ 23 h 23"/>
                <a:gd name="T16" fmla="*/ 19 w 23"/>
                <a:gd name="T17" fmla="*/ 19 h 23"/>
                <a:gd name="T18" fmla="*/ 16 w 23"/>
                <a:gd name="T19" fmla="*/ 23 h 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 h="23">
                  <a:moveTo>
                    <a:pt x="16" y="23"/>
                  </a:moveTo>
                  <a:lnTo>
                    <a:pt x="19" y="19"/>
                  </a:lnTo>
                  <a:lnTo>
                    <a:pt x="3" y="0"/>
                  </a:lnTo>
                  <a:lnTo>
                    <a:pt x="0" y="3"/>
                  </a:lnTo>
                  <a:lnTo>
                    <a:pt x="14" y="23"/>
                  </a:lnTo>
                  <a:lnTo>
                    <a:pt x="16" y="23"/>
                  </a:lnTo>
                  <a:lnTo>
                    <a:pt x="23" y="23"/>
                  </a:lnTo>
                  <a:lnTo>
                    <a:pt x="19" y="19"/>
                  </a:lnTo>
                  <a:lnTo>
                    <a:pt x="16" y="23"/>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28" name="Freeform 63"/>
            <p:cNvSpPr>
              <a:spLocks/>
            </p:cNvSpPr>
            <p:nvPr/>
          </p:nvSpPr>
          <p:spPr bwMode="auto">
            <a:xfrm>
              <a:off x="338" y="701"/>
              <a:ext cx="123" cy="8"/>
            </a:xfrm>
            <a:custGeom>
              <a:avLst/>
              <a:gdLst>
                <a:gd name="T0" fmla="*/ 0 w 123"/>
                <a:gd name="T1" fmla="*/ 1 h 7"/>
                <a:gd name="T2" fmla="*/ 2 w 123"/>
                <a:gd name="T3" fmla="*/ 19 h 7"/>
                <a:gd name="T4" fmla="*/ 123 w 123"/>
                <a:gd name="T5" fmla="*/ 15 h 7"/>
                <a:gd name="T6" fmla="*/ 123 w 123"/>
                <a:gd name="T7" fmla="*/ 0 h 7"/>
                <a:gd name="T8" fmla="*/ 2 w 123"/>
                <a:gd name="T9" fmla="*/ 1 h 7"/>
                <a:gd name="T10" fmla="*/ 0 w 123"/>
                <a:gd name="T11" fmla="*/ 1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 h="7">
                  <a:moveTo>
                    <a:pt x="0" y="1"/>
                  </a:moveTo>
                  <a:lnTo>
                    <a:pt x="2" y="7"/>
                  </a:lnTo>
                  <a:lnTo>
                    <a:pt x="123" y="5"/>
                  </a:lnTo>
                  <a:lnTo>
                    <a:pt x="123" y="0"/>
                  </a:lnTo>
                  <a:lnTo>
                    <a:pt x="2" y="1"/>
                  </a:lnTo>
                  <a:lnTo>
                    <a:pt x="0" y="1"/>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29" name="Freeform 64"/>
            <p:cNvSpPr>
              <a:spLocks/>
            </p:cNvSpPr>
            <p:nvPr/>
          </p:nvSpPr>
          <p:spPr bwMode="auto">
            <a:xfrm>
              <a:off x="338" y="694"/>
              <a:ext cx="14" cy="15"/>
            </a:xfrm>
            <a:custGeom>
              <a:avLst/>
              <a:gdLst>
                <a:gd name="T0" fmla="*/ 16 w 13"/>
                <a:gd name="T1" fmla="*/ 0 h 16"/>
                <a:gd name="T2" fmla="*/ 16 w 13"/>
                <a:gd name="T3" fmla="*/ 0 h 16"/>
                <a:gd name="T4" fmla="*/ 2 w 13"/>
                <a:gd name="T5" fmla="*/ 8 h 16"/>
                <a:gd name="T6" fmla="*/ 0 w 13"/>
                <a:gd name="T7" fmla="*/ 8 h 16"/>
                <a:gd name="T8" fmla="*/ 2 w 13"/>
                <a:gd name="T9" fmla="*/ 8 h 16"/>
                <a:gd name="T10" fmla="*/ 5 w 13"/>
                <a:gd name="T11" fmla="*/ 8 h 16"/>
                <a:gd name="T12" fmla="*/ 22 w 13"/>
                <a:gd name="T13" fmla="*/ 5 h 16"/>
                <a:gd name="T14" fmla="*/ 22 w 13"/>
                <a:gd name="T15" fmla="*/ 5 h 16"/>
                <a:gd name="T16" fmla="*/ 16 w 13"/>
                <a:gd name="T17" fmla="*/ 0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 h="16">
                  <a:moveTo>
                    <a:pt x="8" y="0"/>
                  </a:moveTo>
                  <a:lnTo>
                    <a:pt x="8" y="0"/>
                  </a:lnTo>
                  <a:lnTo>
                    <a:pt x="2" y="9"/>
                  </a:lnTo>
                  <a:lnTo>
                    <a:pt x="0" y="10"/>
                  </a:lnTo>
                  <a:lnTo>
                    <a:pt x="2" y="16"/>
                  </a:lnTo>
                  <a:lnTo>
                    <a:pt x="5" y="12"/>
                  </a:lnTo>
                  <a:lnTo>
                    <a:pt x="13" y="5"/>
                  </a:lnTo>
                  <a:lnTo>
                    <a:pt x="8"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30" name="Freeform 65"/>
            <p:cNvSpPr>
              <a:spLocks/>
            </p:cNvSpPr>
            <p:nvPr/>
          </p:nvSpPr>
          <p:spPr bwMode="auto">
            <a:xfrm>
              <a:off x="347" y="656"/>
              <a:ext cx="23" cy="42"/>
            </a:xfrm>
            <a:custGeom>
              <a:avLst/>
              <a:gdLst>
                <a:gd name="T0" fmla="*/ 17 w 23"/>
                <a:gd name="T1" fmla="*/ 0 h 41"/>
                <a:gd name="T2" fmla="*/ 17 w 23"/>
                <a:gd name="T3" fmla="*/ 0 h 41"/>
                <a:gd name="T4" fmla="*/ 9 w 23"/>
                <a:gd name="T5" fmla="*/ 31 h 41"/>
                <a:gd name="T6" fmla="*/ 0 w 23"/>
                <a:gd name="T7" fmla="*/ 44 h 41"/>
                <a:gd name="T8" fmla="*/ 5 w 23"/>
                <a:gd name="T9" fmla="*/ 49 h 41"/>
                <a:gd name="T10" fmla="*/ 13 w 23"/>
                <a:gd name="T11" fmla="*/ 33 h 41"/>
                <a:gd name="T12" fmla="*/ 23 w 23"/>
                <a:gd name="T13" fmla="*/ 1 h 41"/>
                <a:gd name="T14" fmla="*/ 23 w 23"/>
                <a:gd name="T15" fmla="*/ 1 h 41"/>
                <a:gd name="T16" fmla="*/ 17 w 23"/>
                <a:gd name="T17" fmla="*/ 0 h 4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1">
                  <a:moveTo>
                    <a:pt x="17" y="0"/>
                  </a:moveTo>
                  <a:lnTo>
                    <a:pt x="17" y="0"/>
                  </a:lnTo>
                  <a:lnTo>
                    <a:pt x="9" y="23"/>
                  </a:lnTo>
                  <a:lnTo>
                    <a:pt x="0" y="36"/>
                  </a:lnTo>
                  <a:lnTo>
                    <a:pt x="5" y="41"/>
                  </a:lnTo>
                  <a:lnTo>
                    <a:pt x="13" y="25"/>
                  </a:lnTo>
                  <a:lnTo>
                    <a:pt x="23" y="1"/>
                  </a:lnTo>
                  <a:lnTo>
                    <a:pt x="17"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31" name="Freeform 66"/>
            <p:cNvSpPr>
              <a:spLocks/>
            </p:cNvSpPr>
            <p:nvPr/>
          </p:nvSpPr>
          <p:spPr bwMode="auto">
            <a:xfrm>
              <a:off x="364" y="618"/>
              <a:ext cx="16" cy="40"/>
            </a:xfrm>
            <a:custGeom>
              <a:avLst/>
              <a:gdLst>
                <a:gd name="T0" fmla="*/ 11 w 16"/>
                <a:gd name="T1" fmla="*/ 0 h 39"/>
                <a:gd name="T2" fmla="*/ 11 w 16"/>
                <a:gd name="T3" fmla="*/ 0 h 39"/>
                <a:gd name="T4" fmla="*/ 8 w 16"/>
                <a:gd name="T5" fmla="*/ 14 h 39"/>
                <a:gd name="T6" fmla="*/ 6 w 16"/>
                <a:gd name="T7" fmla="*/ 29 h 39"/>
                <a:gd name="T8" fmla="*/ 5 w 16"/>
                <a:gd name="T9" fmla="*/ 35 h 39"/>
                <a:gd name="T10" fmla="*/ 0 w 16"/>
                <a:gd name="T11" fmla="*/ 46 h 39"/>
                <a:gd name="T12" fmla="*/ 6 w 16"/>
                <a:gd name="T13" fmla="*/ 47 h 39"/>
                <a:gd name="T14" fmla="*/ 10 w 16"/>
                <a:gd name="T15" fmla="*/ 37 h 39"/>
                <a:gd name="T16" fmla="*/ 11 w 16"/>
                <a:gd name="T17" fmla="*/ 31 h 39"/>
                <a:gd name="T18" fmla="*/ 13 w 16"/>
                <a:gd name="T19" fmla="*/ 14 h 39"/>
                <a:gd name="T20" fmla="*/ 16 w 16"/>
                <a:gd name="T21" fmla="*/ 0 h 39"/>
                <a:gd name="T22" fmla="*/ 16 w 16"/>
                <a:gd name="T23" fmla="*/ 0 h 39"/>
                <a:gd name="T24" fmla="*/ 11 w 16"/>
                <a:gd name="T25" fmla="*/ 0 h 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 h="39">
                  <a:moveTo>
                    <a:pt x="11" y="0"/>
                  </a:moveTo>
                  <a:lnTo>
                    <a:pt x="11" y="0"/>
                  </a:lnTo>
                  <a:lnTo>
                    <a:pt x="8" y="14"/>
                  </a:lnTo>
                  <a:lnTo>
                    <a:pt x="6" y="21"/>
                  </a:lnTo>
                  <a:lnTo>
                    <a:pt x="5" y="27"/>
                  </a:lnTo>
                  <a:lnTo>
                    <a:pt x="0" y="38"/>
                  </a:lnTo>
                  <a:lnTo>
                    <a:pt x="6" y="39"/>
                  </a:lnTo>
                  <a:lnTo>
                    <a:pt x="10" y="29"/>
                  </a:lnTo>
                  <a:lnTo>
                    <a:pt x="11" y="23"/>
                  </a:lnTo>
                  <a:lnTo>
                    <a:pt x="13" y="14"/>
                  </a:lnTo>
                  <a:lnTo>
                    <a:pt x="16" y="0"/>
                  </a:lnTo>
                  <a:lnTo>
                    <a:pt x="11"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32" name="Freeform 67"/>
            <p:cNvSpPr>
              <a:spLocks/>
            </p:cNvSpPr>
            <p:nvPr/>
          </p:nvSpPr>
          <p:spPr bwMode="auto">
            <a:xfrm>
              <a:off x="375" y="562"/>
              <a:ext cx="14" cy="57"/>
            </a:xfrm>
            <a:custGeom>
              <a:avLst/>
              <a:gdLst>
                <a:gd name="T0" fmla="*/ 16 w 13"/>
                <a:gd name="T1" fmla="*/ 0 h 58"/>
                <a:gd name="T2" fmla="*/ 16 w 13"/>
                <a:gd name="T3" fmla="*/ 0 h 58"/>
                <a:gd name="T4" fmla="*/ 5 w 13"/>
                <a:gd name="T5" fmla="*/ 14 h 58"/>
                <a:gd name="T6" fmla="*/ 3 w 13"/>
                <a:gd name="T7" fmla="*/ 27 h 58"/>
                <a:gd name="T8" fmla="*/ 3 w 13"/>
                <a:gd name="T9" fmla="*/ 32 h 58"/>
                <a:gd name="T10" fmla="*/ 0 w 13"/>
                <a:gd name="T11" fmla="*/ 50 h 58"/>
                <a:gd name="T12" fmla="*/ 5 w 13"/>
                <a:gd name="T13" fmla="*/ 50 h 58"/>
                <a:gd name="T14" fmla="*/ 16 w 13"/>
                <a:gd name="T15" fmla="*/ 33 h 58"/>
                <a:gd name="T16" fmla="*/ 18 w 13"/>
                <a:gd name="T17" fmla="*/ 27 h 58"/>
                <a:gd name="T18" fmla="*/ 20 w 13"/>
                <a:gd name="T19" fmla="*/ 14 h 58"/>
                <a:gd name="T20" fmla="*/ 22 w 13"/>
                <a:gd name="T21" fmla="*/ 0 h 58"/>
                <a:gd name="T22" fmla="*/ 22 w 13"/>
                <a:gd name="T23" fmla="*/ 0 h 58"/>
                <a:gd name="T24" fmla="*/ 16 w 13"/>
                <a:gd name="T25" fmla="*/ 0 h 5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 h="58">
                  <a:moveTo>
                    <a:pt x="8" y="0"/>
                  </a:moveTo>
                  <a:lnTo>
                    <a:pt x="8" y="0"/>
                  </a:lnTo>
                  <a:lnTo>
                    <a:pt x="5" y="14"/>
                  </a:lnTo>
                  <a:lnTo>
                    <a:pt x="3" y="27"/>
                  </a:lnTo>
                  <a:lnTo>
                    <a:pt x="3" y="40"/>
                  </a:lnTo>
                  <a:lnTo>
                    <a:pt x="0" y="58"/>
                  </a:lnTo>
                  <a:lnTo>
                    <a:pt x="5" y="58"/>
                  </a:lnTo>
                  <a:lnTo>
                    <a:pt x="8" y="41"/>
                  </a:lnTo>
                  <a:lnTo>
                    <a:pt x="10" y="27"/>
                  </a:lnTo>
                  <a:lnTo>
                    <a:pt x="12" y="14"/>
                  </a:lnTo>
                  <a:lnTo>
                    <a:pt x="13" y="0"/>
                  </a:lnTo>
                  <a:lnTo>
                    <a:pt x="8"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33" name="Freeform 68"/>
            <p:cNvSpPr>
              <a:spLocks/>
            </p:cNvSpPr>
            <p:nvPr/>
          </p:nvSpPr>
          <p:spPr bwMode="auto">
            <a:xfrm>
              <a:off x="383" y="512"/>
              <a:ext cx="7" cy="49"/>
            </a:xfrm>
            <a:custGeom>
              <a:avLst/>
              <a:gdLst>
                <a:gd name="T0" fmla="*/ 0 w 7"/>
                <a:gd name="T1" fmla="*/ 2 h 49"/>
                <a:gd name="T2" fmla="*/ 0 w 7"/>
                <a:gd name="T3" fmla="*/ 2 h 49"/>
                <a:gd name="T4" fmla="*/ 2 w 7"/>
                <a:gd name="T5" fmla="*/ 9 h 49"/>
                <a:gd name="T6" fmla="*/ 2 w 7"/>
                <a:gd name="T7" fmla="*/ 20 h 49"/>
                <a:gd name="T8" fmla="*/ 2 w 7"/>
                <a:gd name="T9" fmla="*/ 33 h 49"/>
                <a:gd name="T10" fmla="*/ 0 w 7"/>
                <a:gd name="T11" fmla="*/ 49 h 49"/>
                <a:gd name="T12" fmla="*/ 5 w 7"/>
                <a:gd name="T13" fmla="*/ 49 h 49"/>
                <a:gd name="T14" fmla="*/ 7 w 7"/>
                <a:gd name="T15" fmla="*/ 33 h 49"/>
                <a:gd name="T16" fmla="*/ 7 w 7"/>
                <a:gd name="T17" fmla="*/ 20 h 49"/>
                <a:gd name="T18" fmla="*/ 7 w 7"/>
                <a:gd name="T19" fmla="*/ 7 h 49"/>
                <a:gd name="T20" fmla="*/ 5 w 7"/>
                <a:gd name="T21" fmla="*/ 0 h 49"/>
                <a:gd name="T22" fmla="*/ 5 w 7"/>
                <a:gd name="T23" fmla="*/ 0 h 49"/>
                <a:gd name="T24" fmla="*/ 0 w 7"/>
                <a:gd name="T25" fmla="*/ 2 h 4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 h="49">
                  <a:moveTo>
                    <a:pt x="0" y="2"/>
                  </a:moveTo>
                  <a:lnTo>
                    <a:pt x="0" y="2"/>
                  </a:lnTo>
                  <a:lnTo>
                    <a:pt x="2" y="9"/>
                  </a:lnTo>
                  <a:lnTo>
                    <a:pt x="2" y="20"/>
                  </a:lnTo>
                  <a:lnTo>
                    <a:pt x="2" y="33"/>
                  </a:lnTo>
                  <a:lnTo>
                    <a:pt x="0" y="49"/>
                  </a:lnTo>
                  <a:lnTo>
                    <a:pt x="5" y="49"/>
                  </a:lnTo>
                  <a:lnTo>
                    <a:pt x="7" y="33"/>
                  </a:lnTo>
                  <a:lnTo>
                    <a:pt x="7" y="20"/>
                  </a:lnTo>
                  <a:lnTo>
                    <a:pt x="7" y="7"/>
                  </a:lnTo>
                  <a:lnTo>
                    <a:pt x="5" y="0"/>
                  </a:lnTo>
                  <a:lnTo>
                    <a:pt x="0" y="2"/>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34" name="Freeform 69"/>
            <p:cNvSpPr>
              <a:spLocks/>
            </p:cNvSpPr>
            <p:nvPr/>
          </p:nvSpPr>
          <p:spPr bwMode="auto">
            <a:xfrm>
              <a:off x="382" y="497"/>
              <a:ext cx="7" cy="17"/>
            </a:xfrm>
            <a:custGeom>
              <a:avLst/>
              <a:gdLst>
                <a:gd name="T0" fmla="*/ 0 w 6"/>
                <a:gd name="T1" fmla="*/ 7 h 16"/>
                <a:gd name="T2" fmla="*/ 0 w 6"/>
                <a:gd name="T3" fmla="*/ 7 h 16"/>
                <a:gd name="T4" fmla="*/ 13 w 6"/>
                <a:gd name="T5" fmla="*/ 7 h 16"/>
                <a:gd name="T6" fmla="*/ 1 w 6"/>
                <a:gd name="T7" fmla="*/ 5 h 16"/>
                <a:gd name="T8" fmla="*/ 1 w 6"/>
                <a:gd name="T9" fmla="*/ 17 h 16"/>
                <a:gd name="T10" fmla="*/ 1 w 6"/>
                <a:gd name="T11" fmla="*/ 24 h 16"/>
                <a:gd name="T12" fmla="*/ 21 w 6"/>
                <a:gd name="T13" fmla="*/ 22 h 16"/>
                <a:gd name="T14" fmla="*/ 21 w 6"/>
                <a:gd name="T15" fmla="*/ 17 h 16"/>
                <a:gd name="T16" fmla="*/ 21 w 6"/>
                <a:gd name="T17" fmla="*/ 7 h 16"/>
                <a:gd name="T18" fmla="*/ 21 w 6"/>
                <a:gd name="T19" fmla="*/ 2 h 16"/>
                <a:gd name="T20" fmla="*/ 0 w 6"/>
                <a:gd name="T21" fmla="*/ 0 h 16"/>
                <a:gd name="T22" fmla="*/ 0 w 6"/>
                <a:gd name="T23" fmla="*/ 0 h 16"/>
                <a:gd name="T24" fmla="*/ 0 w 6"/>
                <a:gd name="T25" fmla="*/ 7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 h="16">
                  <a:moveTo>
                    <a:pt x="0" y="7"/>
                  </a:moveTo>
                  <a:lnTo>
                    <a:pt x="0" y="7"/>
                  </a:lnTo>
                  <a:lnTo>
                    <a:pt x="3" y="7"/>
                  </a:lnTo>
                  <a:lnTo>
                    <a:pt x="1" y="5"/>
                  </a:lnTo>
                  <a:lnTo>
                    <a:pt x="1" y="9"/>
                  </a:lnTo>
                  <a:lnTo>
                    <a:pt x="1" y="16"/>
                  </a:lnTo>
                  <a:lnTo>
                    <a:pt x="6" y="14"/>
                  </a:lnTo>
                  <a:lnTo>
                    <a:pt x="6" y="9"/>
                  </a:lnTo>
                  <a:lnTo>
                    <a:pt x="6" y="7"/>
                  </a:lnTo>
                  <a:lnTo>
                    <a:pt x="6" y="2"/>
                  </a:lnTo>
                  <a:lnTo>
                    <a:pt x="0" y="0"/>
                  </a:lnTo>
                  <a:lnTo>
                    <a:pt x="0" y="7"/>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35" name="Freeform 70"/>
            <p:cNvSpPr>
              <a:spLocks/>
            </p:cNvSpPr>
            <p:nvPr/>
          </p:nvSpPr>
          <p:spPr bwMode="auto">
            <a:xfrm>
              <a:off x="352" y="495"/>
              <a:ext cx="29" cy="9"/>
            </a:xfrm>
            <a:custGeom>
              <a:avLst/>
              <a:gdLst>
                <a:gd name="T0" fmla="*/ 0 w 30"/>
                <a:gd name="T1" fmla="*/ 7 h 9"/>
                <a:gd name="T2" fmla="*/ 0 w 30"/>
                <a:gd name="T3" fmla="*/ 7 h 9"/>
                <a:gd name="T4" fmla="*/ 15 w 30"/>
                <a:gd name="T5" fmla="*/ 7 h 9"/>
                <a:gd name="T6" fmla="*/ 15 w 30"/>
                <a:gd name="T7" fmla="*/ 7 h 9"/>
                <a:gd name="T8" fmla="*/ 18 w 30"/>
                <a:gd name="T9" fmla="*/ 9 h 9"/>
                <a:gd name="T10" fmla="*/ 22 w 30"/>
                <a:gd name="T11" fmla="*/ 9 h 9"/>
                <a:gd name="T12" fmla="*/ 22 w 30"/>
                <a:gd name="T13" fmla="*/ 2 h 9"/>
                <a:gd name="T14" fmla="*/ 18 w 30"/>
                <a:gd name="T15" fmla="*/ 2 h 9"/>
                <a:gd name="T16" fmla="*/ 15 w 30"/>
                <a:gd name="T17" fmla="*/ 2 h 9"/>
                <a:gd name="T18" fmla="*/ 15 w 30"/>
                <a:gd name="T19" fmla="*/ 0 h 9"/>
                <a:gd name="T20" fmla="*/ 0 w 30"/>
                <a:gd name="T21" fmla="*/ 0 h 9"/>
                <a:gd name="T22" fmla="*/ 0 w 30"/>
                <a:gd name="T23" fmla="*/ 0 h 9"/>
                <a:gd name="T24" fmla="*/ 0 w 30"/>
                <a:gd name="T25" fmla="*/ 7 h 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 h="9">
                  <a:moveTo>
                    <a:pt x="0" y="7"/>
                  </a:moveTo>
                  <a:lnTo>
                    <a:pt x="0" y="7"/>
                  </a:lnTo>
                  <a:lnTo>
                    <a:pt x="18" y="7"/>
                  </a:lnTo>
                  <a:lnTo>
                    <a:pt x="23" y="7"/>
                  </a:lnTo>
                  <a:lnTo>
                    <a:pt x="26" y="9"/>
                  </a:lnTo>
                  <a:lnTo>
                    <a:pt x="30" y="9"/>
                  </a:lnTo>
                  <a:lnTo>
                    <a:pt x="30" y="2"/>
                  </a:lnTo>
                  <a:lnTo>
                    <a:pt x="26" y="2"/>
                  </a:lnTo>
                  <a:lnTo>
                    <a:pt x="23" y="2"/>
                  </a:lnTo>
                  <a:lnTo>
                    <a:pt x="18" y="0"/>
                  </a:lnTo>
                  <a:lnTo>
                    <a:pt x="0" y="0"/>
                  </a:lnTo>
                  <a:lnTo>
                    <a:pt x="0" y="7"/>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36" name="Freeform 71"/>
            <p:cNvSpPr>
              <a:spLocks/>
            </p:cNvSpPr>
            <p:nvPr/>
          </p:nvSpPr>
          <p:spPr bwMode="auto">
            <a:xfrm>
              <a:off x="286" y="495"/>
              <a:ext cx="66" cy="17"/>
            </a:xfrm>
            <a:custGeom>
              <a:avLst/>
              <a:gdLst>
                <a:gd name="T0" fmla="*/ 1 w 65"/>
                <a:gd name="T1" fmla="*/ 24 h 16"/>
                <a:gd name="T2" fmla="*/ 1 w 65"/>
                <a:gd name="T3" fmla="*/ 24 h 16"/>
                <a:gd name="T4" fmla="*/ 16 w 65"/>
                <a:gd name="T5" fmla="*/ 19 h 16"/>
                <a:gd name="T6" fmla="*/ 29 w 65"/>
                <a:gd name="T7" fmla="*/ 17 h 16"/>
                <a:gd name="T8" fmla="*/ 54 w 65"/>
                <a:gd name="T9" fmla="*/ 17 h 16"/>
                <a:gd name="T10" fmla="*/ 73 w 65"/>
                <a:gd name="T11" fmla="*/ 7 h 16"/>
                <a:gd name="T12" fmla="*/ 73 w 65"/>
                <a:gd name="T13" fmla="*/ 0 h 16"/>
                <a:gd name="T14" fmla="*/ 54 w 65"/>
                <a:gd name="T15" fmla="*/ 2 h 16"/>
                <a:gd name="T16" fmla="*/ 29 w 65"/>
                <a:gd name="T17" fmla="*/ 4 h 16"/>
                <a:gd name="T18" fmla="*/ 16 w 65"/>
                <a:gd name="T19" fmla="*/ 7 h 16"/>
                <a:gd name="T20" fmla="*/ 0 w 65"/>
                <a:gd name="T21" fmla="*/ 17 h 16"/>
                <a:gd name="T22" fmla="*/ 0 w 65"/>
                <a:gd name="T23" fmla="*/ 17 h 16"/>
                <a:gd name="T24" fmla="*/ 1 w 65"/>
                <a:gd name="T25" fmla="*/ 24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5" h="16">
                  <a:moveTo>
                    <a:pt x="1" y="16"/>
                  </a:moveTo>
                  <a:lnTo>
                    <a:pt x="1" y="16"/>
                  </a:lnTo>
                  <a:lnTo>
                    <a:pt x="16" y="11"/>
                  </a:lnTo>
                  <a:lnTo>
                    <a:pt x="29" y="9"/>
                  </a:lnTo>
                  <a:lnTo>
                    <a:pt x="46" y="9"/>
                  </a:lnTo>
                  <a:lnTo>
                    <a:pt x="65" y="7"/>
                  </a:lnTo>
                  <a:lnTo>
                    <a:pt x="65" y="0"/>
                  </a:lnTo>
                  <a:lnTo>
                    <a:pt x="46" y="2"/>
                  </a:lnTo>
                  <a:lnTo>
                    <a:pt x="29" y="4"/>
                  </a:lnTo>
                  <a:lnTo>
                    <a:pt x="16" y="7"/>
                  </a:lnTo>
                  <a:lnTo>
                    <a:pt x="0" y="9"/>
                  </a:lnTo>
                  <a:lnTo>
                    <a:pt x="1" y="16"/>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37" name="Freeform 72"/>
            <p:cNvSpPr>
              <a:spLocks/>
            </p:cNvSpPr>
            <p:nvPr/>
          </p:nvSpPr>
          <p:spPr bwMode="auto">
            <a:xfrm>
              <a:off x="246" y="505"/>
              <a:ext cx="42" cy="23"/>
            </a:xfrm>
            <a:custGeom>
              <a:avLst/>
              <a:gdLst>
                <a:gd name="T0" fmla="*/ 1 w 42"/>
                <a:gd name="T1" fmla="*/ 30 h 22"/>
                <a:gd name="T2" fmla="*/ 1 w 42"/>
                <a:gd name="T3" fmla="*/ 30 h 22"/>
                <a:gd name="T4" fmla="*/ 9 w 42"/>
                <a:gd name="T5" fmla="*/ 26 h 22"/>
                <a:gd name="T6" fmla="*/ 18 w 42"/>
                <a:gd name="T7" fmla="*/ 22 h 22"/>
                <a:gd name="T8" fmla="*/ 26 w 42"/>
                <a:gd name="T9" fmla="*/ 9 h 22"/>
                <a:gd name="T10" fmla="*/ 42 w 42"/>
                <a:gd name="T11" fmla="*/ 7 h 22"/>
                <a:gd name="T12" fmla="*/ 41 w 42"/>
                <a:gd name="T13" fmla="*/ 0 h 22"/>
                <a:gd name="T14" fmla="*/ 26 w 42"/>
                <a:gd name="T15" fmla="*/ 5 h 22"/>
                <a:gd name="T16" fmla="*/ 14 w 42"/>
                <a:gd name="T17" fmla="*/ 9 h 22"/>
                <a:gd name="T18" fmla="*/ 6 w 42"/>
                <a:gd name="T19" fmla="*/ 21 h 22"/>
                <a:gd name="T20" fmla="*/ 0 w 42"/>
                <a:gd name="T21" fmla="*/ 26 h 22"/>
                <a:gd name="T22" fmla="*/ 0 w 42"/>
                <a:gd name="T23" fmla="*/ 26 h 22"/>
                <a:gd name="T24" fmla="*/ 1 w 42"/>
                <a:gd name="T25" fmla="*/ 30 h 2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 h="22">
                  <a:moveTo>
                    <a:pt x="1" y="22"/>
                  </a:moveTo>
                  <a:lnTo>
                    <a:pt x="1" y="22"/>
                  </a:lnTo>
                  <a:lnTo>
                    <a:pt x="9" y="18"/>
                  </a:lnTo>
                  <a:lnTo>
                    <a:pt x="18" y="14"/>
                  </a:lnTo>
                  <a:lnTo>
                    <a:pt x="26" y="9"/>
                  </a:lnTo>
                  <a:lnTo>
                    <a:pt x="42" y="7"/>
                  </a:lnTo>
                  <a:lnTo>
                    <a:pt x="41" y="0"/>
                  </a:lnTo>
                  <a:lnTo>
                    <a:pt x="26" y="5"/>
                  </a:lnTo>
                  <a:lnTo>
                    <a:pt x="14" y="9"/>
                  </a:lnTo>
                  <a:lnTo>
                    <a:pt x="6" y="13"/>
                  </a:lnTo>
                  <a:lnTo>
                    <a:pt x="0" y="18"/>
                  </a:lnTo>
                  <a:lnTo>
                    <a:pt x="1" y="22"/>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38" name="Freeform 73"/>
            <p:cNvSpPr>
              <a:spLocks/>
            </p:cNvSpPr>
            <p:nvPr/>
          </p:nvSpPr>
          <p:spPr bwMode="auto">
            <a:xfrm>
              <a:off x="226" y="524"/>
              <a:ext cx="21" cy="13"/>
            </a:xfrm>
            <a:custGeom>
              <a:avLst/>
              <a:gdLst>
                <a:gd name="T0" fmla="*/ 0 w 21"/>
                <a:gd name="T1" fmla="*/ 7 h 14"/>
                <a:gd name="T2" fmla="*/ 0 w 21"/>
                <a:gd name="T3" fmla="*/ 7 h 14"/>
                <a:gd name="T4" fmla="*/ 3 w 21"/>
                <a:gd name="T5" fmla="*/ 7 h 14"/>
                <a:gd name="T6" fmla="*/ 10 w 21"/>
                <a:gd name="T7" fmla="*/ 7 h 14"/>
                <a:gd name="T8" fmla="*/ 16 w 21"/>
                <a:gd name="T9" fmla="*/ 7 h 14"/>
                <a:gd name="T10" fmla="*/ 21 w 21"/>
                <a:gd name="T11" fmla="*/ 4 h 14"/>
                <a:gd name="T12" fmla="*/ 20 w 21"/>
                <a:gd name="T13" fmla="*/ 0 h 14"/>
                <a:gd name="T14" fmla="*/ 13 w 21"/>
                <a:gd name="T15" fmla="*/ 2 h 14"/>
                <a:gd name="T16" fmla="*/ 8 w 21"/>
                <a:gd name="T17" fmla="*/ 7 h 14"/>
                <a:gd name="T18" fmla="*/ 2 w 21"/>
                <a:gd name="T19" fmla="*/ 7 h 14"/>
                <a:gd name="T20" fmla="*/ 3 w 21"/>
                <a:gd name="T21" fmla="*/ 7 h 14"/>
                <a:gd name="T22" fmla="*/ 3 w 21"/>
                <a:gd name="T23" fmla="*/ 7 h 14"/>
                <a:gd name="T24" fmla="*/ 0 w 21"/>
                <a:gd name="T25" fmla="*/ 7 h 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1" h="14">
                  <a:moveTo>
                    <a:pt x="0" y="11"/>
                  </a:moveTo>
                  <a:lnTo>
                    <a:pt x="0" y="11"/>
                  </a:lnTo>
                  <a:lnTo>
                    <a:pt x="3" y="14"/>
                  </a:lnTo>
                  <a:lnTo>
                    <a:pt x="10" y="11"/>
                  </a:lnTo>
                  <a:lnTo>
                    <a:pt x="16" y="9"/>
                  </a:lnTo>
                  <a:lnTo>
                    <a:pt x="21" y="4"/>
                  </a:lnTo>
                  <a:lnTo>
                    <a:pt x="20" y="0"/>
                  </a:lnTo>
                  <a:lnTo>
                    <a:pt x="13" y="2"/>
                  </a:lnTo>
                  <a:lnTo>
                    <a:pt x="8" y="7"/>
                  </a:lnTo>
                  <a:lnTo>
                    <a:pt x="2" y="9"/>
                  </a:lnTo>
                  <a:lnTo>
                    <a:pt x="3" y="11"/>
                  </a:lnTo>
                  <a:lnTo>
                    <a:pt x="0" y="11"/>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39" name="Freeform 74"/>
            <p:cNvSpPr>
              <a:spLocks/>
            </p:cNvSpPr>
            <p:nvPr/>
          </p:nvSpPr>
          <p:spPr bwMode="auto">
            <a:xfrm>
              <a:off x="226" y="414"/>
              <a:ext cx="5" cy="119"/>
            </a:xfrm>
            <a:custGeom>
              <a:avLst/>
              <a:gdLst>
                <a:gd name="T0" fmla="*/ 5 w 5"/>
                <a:gd name="T1" fmla="*/ 0 h 119"/>
                <a:gd name="T2" fmla="*/ 0 w 5"/>
                <a:gd name="T3" fmla="*/ 0 h 119"/>
                <a:gd name="T4" fmla="*/ 0 w 5"/>
                <a:gd name="T5" fmla="*/ 119 h 119"/>
                <a:gd name="T6" fmla="*/ 3 w 5"/>
                <a:gd name="T7" fmla="*/ 119 h 119"/>
                <a:gd name="T8" fmla="*/ 5 w 5"/>
                <a:gd name="T9" fmla="*/ 0 h 119"/>
                <a:gd name="T10" fmla="*/ 5 w 5"/>
                <a:gd name="T11" fmla="*/ 0 h 1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 h="119">
                  <a:moveTo>
                    <a:pt x="5" y="0"/>
                  </a:moveTo>
                  <a:lnTo>
                    <a:pt x="0" y="0"/>
                  </a:lnTo>
                  <a:lnTo>
                    <a:pt x="0" y="119"/>
                  </a:lnTo>
                  <a:lnTo>
                    <a:pt x="3" y="119"/>
                  </a:lnTo>
                  <a:lnTo>
                    <a:pt x="5"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40" name="Freeform 75"/>
            <p:cNvSpPr>
              <a:spLocks/>
            </p:cNvSpPr>
            <p:nvPr/>
          </p:nvSpPr>
          <p:spPr bwMode="auto">
            <a:xfrm>
              <a:off x="226" y="414"/>
              <a:ext cx="21" cy="19"/>
            </a:xfrm>
            <a:custGeom>
              <a:avLst/>
              <a:gdLst>
                <a:gd name="T0" fmla="*/ 28 w 20"/>
                <a:gd name="T1" fmla="*/ 19 h 18"/>
                <a:gd name="T2" fmla="*/ 28 w 20"/>
                <a:gd name="T3" fmla="*/ 19 h 18"/>
                <a:gd name="T4" fmla="*/ 7 w 20"/>
                <a:gd name="T5" fmla="*/ 2 h 18"/>
                <a:gd name="T6" fmla="*/ 5 w 20"/>
                <a:gd name="T7" fmla="*/ 0 h 18"/>
                <a:gd name="T8" fmla="*/ 0 w 20"/>
                <a:gd name="T9" fmla="*/ 2 h 18"/>
                <a:gd name="T10" fmla="*/ 3 w 20"/>
                <a:gd name="T11" fmla="*/ 7 h 18"/>
                <a:gd name="T12" fmla="*/ 28 w 20"/>
                <a:gd name="T13" fmla="*/ 26 h 18"/>
                <a:gd name="T14" fmla="*/ 28 w 20"/>
                <a:gd name="T15" fmla="*/ 26 h 18"/>
                <a:gd name="T16" fmla="*/ 28 w 20"/>
                <a:gd name="T17" fmla="*/ 19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 h="18">
                  <a:moveTo>
                    <a:pt x="20" y="11"/>
                  </a:moveTo>
                  <a:lnTo>
                    <a:pt x="20" y="11"/>
                  </a:lnTo>
                  <a:lnTo>
                    <a:pt x="7" y="2"/>
                  </a:lnTo>
                  <a:lnTo>
                    <a:pt x="5" y="0"/>
                  </a:lnTo>
                  <a:lnTo>
                    <a:pt x="0" y="2"/>
                  </a:lnTo>
                  <a:lnTo>
                    <a:pt x="3" y="7"/>
                  </a:lnTo>
                  <a:lnTo>
                    <a:pt x="20" y="18"/>
                  </a:lnTo>
                  <a:lnTo>
                    <a:pt x="20" y="11"/>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41" name="Freeform 76"/>
            <p:cNvSpPr>
              <a:spLocks/>
            </p:cNvSpPr>
            <p:nvPr/>
          </p:nvSpPr>
          <p:spPr bwMode="auto">
            <a:xfrm>
              <a:off x="246" y="426"/>
              <a:ext cx="36" cy="23"/>
            </a:xfrm>
            <a:custGeom>
              <a:avLst/>
              <a:gdLst>
                <a:gd name="T0" fmla="*/ 36 w 36"/>
                <a:gd name="T1" fmla="*/ 19 h 23"/>
                <a:gd name="T2" fmla="*/ 36 w 36"/>
                <a:gd name="T3" fmla="*/ 19 h 23"/>
                <a:gd name="T4" fmla="*/ 19 w 36"/>
                <a:gd name="T5" fmla="*/ 10 h 23"/>
                <a:gd name="T6" fmla="*/ 0 w 36"/>
                <a:gd name="T7" fmla="*/ 0 h 23"/>
                <a:gd name="T8" fmla="*/ 0 w 36"/>
                <a:gd name="T9" fmla="*/ 7 h 23"/>
                <a:gd name="T10" fmla="*/ 18 w 36"/>
                <a:gd name="T11" fmla="*/ 18 h 23"/>
                <a:gd name="T12" fmla="*/ 34 w 36"/>
                <a:gd name="T13" fmla="*/ 23 h 23"/>
                <a:gd name="T14" fmla="*/ 34 w 36"/>
                <a:gd name="T15" fmla="*/ 23 h 23"/>
                <a:gd name="T16" fmla="*/ 36 w 36"/>
                <a:gd name="T17" fmla="*/ 19 h 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23">
                  <a:moveTo>
                    <a:pt x="36" y="19"/>
                  </a:moveTo>
                  <a:lnTo>
                    <a:pt x="36" y="19"/>
                  </a:lnTo>
                  <a:lnTo>
                    <a:pt x="19" y="10"/>
                  </a:lnTo>
                  <a:lnTo>
                    <a:pt x="0" y="0"/>
                  </a:lnTo>
                  <a:lnTo>
                    <a:pt x="0" y="7"/>
                  </a:lnTo>
                  <a:lnTo>
                    <a:pt x="18" y="18"/>
                  </a:lnTo>
                  <a:lnTo>
                    <a:pt x="34" y="23"/>
                  </a:lnTo>
                  <a:lnTo>
                    <a:pt x="36" y="19"/>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42" name="Freeform 77"/>
            <p:cNvSpPr>
              <a:spLocks/>
            </p:cNvSpPr>
            <p:nvPr/>
          </p:nvSpPr>
          <p:spPr bwMode="auto">
            <a:xfrm>
              <a:off x="279" y="444"/>
              <a:ext cx="31" cy="13"/>
            </a:xfrm>
            <a:custGeom>
              <a:avLst/>
              <a:gdLst>
                <a:gd name="T0" fmla="*/ 38 w 30"/>
                <a:gd name="T1" fmla="*/ 8 h 13"/>
                <a:gd name="T2" fmla="*/ 38 w 30"/>
                <a:gd name="T3" fmla="*/ 8 h 13"/>
                <a:gd name="T4" fmla="*/ 23 w 30"/>
                <a:gd name="T5" fmla="*/ 4 h 13"/>
                <a:gd name="T6" fmla="*/ 2 w 30"/>
                <a:gd name="T7" fmla="*/ 0 h 13"/>
                <a:gd name="T8" fmla="*/ 0 w 30"/>
                <a:gd name="T9" fmla="*/ 4 h 13"/>
                <a:gd name="T10" fmla="*/ 13 w 30"/>
                <a:gd name="T11" fmla="*/ 9 h 13"/>
                <a:gd name="T12" fmla="*/ 36 w 30"/>
                <a:gd name="T13" fmla="*/ 13 h 13"/>
                <a:gd name="T14" fmla="*/ 36 w 30"/>
                <a:gd name="T15" fmla="*/ 13 h 13"/>
                <a:gd name="T16" fmla="*/ 38 w 30"/>
                <a:gd name="T17" fmla="*/ 8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 h="13">
                  <a:moveTo>
                    <a:pt x="30" y="8"/>
                  </a:moveTo>
                  <a:lnTo>
                    <a:pt x="30" y="8"/>
                  </a:lnTo>
                  <a:lnTo>
                    <a:pt x="15" y="4"/>
                  </a:lnTo>
                  <a:lnTo>
                    <a:pt x="2" y="0"/>
                  </a:lnTo>
                  <a:lnTo>
                    <a:pt x="0" y="4"/>
                  </a:lnTo>
                  <a:lnTo>
                    <a:pt x="13" y="9"/>
                  </a:lnTo>
                  <a:lnTo>
                    <a:pt x="28" y="13"/>
                  </a:lnTo>
                  <a:lnTo>
                    <a:pt x="30" y="8"/>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43" name="Freeform 78"/>
            <p:cNvSpPr>
              <a:spLocks/>
            </p:cNvSpPr>
            <p:nvPr/>
          </p:nvSpPr>
          <p:spPr bwMode="auto">
            <a:xfrm>
              <a:off x="309" y="454"/>
              <a:ext cx="40" cy="8"/>
            </a:xfrm>
            <a:custGeom>
              <a:avLst/>
              <a:gdLst>
                <a:gd name="T0" fmla="*/ 33 w 41"/>
                <a:gd name="T1" fmla="*/ 1 h 9"/>
                <a:gd name="T2" fmla="*/ 33 w 41"/>
                <a:gd name="T3" fmla="*/ 1 h 9"/>
                <a:gd name="T4" fmla="*/ 20 w 41"/>
                <a:gd name="T5" fmla="*/ 1 h 9"/>
                <a:gd name="T6" fmla="*/ 2 w 41"/>
                <a:gd name="T7" fmla="*/ 0 h 9"/>
                <a:gd name="T8" fmla="*/ 0 w 41"/>
                <a:gd name="T9" fmla="*/ 4 h 9"/>
                <a:gd name="T10" fmla="*/ 20 w 41"/>
                <a:gd name="T11" fmla="*/ 4 h 9"/>
                <a:gd name="T12" fmla="*/ 33 w 41"/>
                <a:gd name="T13" fmla="*/ 4 h 9"/>
                <a:gd name="T14" fmla="*/ 33 w 41"/>
                <a:gd name="T15" fmla="*/ 4 h 9"/>
                <a:gd name="T16" fmla="*/ 33 w 41"/>
                <a:gd name="T17" fmla="*/ 1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 h="9">
                  <a:moveTo>
                    <a:pt x="41" y="1"/>
                  </a:moveTo>
                  <a:lnTo>
                    <a:pt x="41" y="1"/>
                  </a:lnTo>
                  <a:lnTo>
                    <a:pt x="21" y="1"/>
                  </a:lnTo>
                  <a:lnTo>
                    <a:pt x="2" y="0"/>
                  </a:lnTo>
                  <a:lnTo>
                    <a:pt x="0" y="5"/>
                  </a:lnTo>
                  <a:lnTo>
                    <a:pt x="20" y="9"/>
                  </a:lnTo>
                  <a:lnTo>
                    <a:pt x="41" y="9"/>
                  </a:lnTo>
                  <a:lnTo>
                    <a:pt x="41" y="1"/>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44" name="Freeform 79"/>
            <p:cNvSpPr>
              <a:spLocks/>
            </p:cNvSpPr>
            <p:nvPr/>
          </p:nvSpPr>
          <p:spPr bwMode="auto">
            <a:xfrm>
              <a:off x="349" y="448"/>
              <a:ext cx="40" cy="13"/>
            </a:xfrm>
            <a:custGeom>
              <a:avLst/>
              <a:gdLst>
                <a:gd name="T0" fmla="*/ 44 w 39"/>
                <a:gd name="T1" fmla="*/ 0 h 13"/>
                <a:gd name="T2" fmla="*/ 44 w 39"/>
                <a:gd name="T3" fmla="*/ 0 h 13"/>
                <a:gd name="T4" fmla="*/ 36 w 39"/>
                <a:gd name="T5" fmla="*/ 5 h 13"/>
                <a:gd name="T6" fmla="*/ 28 w 39"/>
                <a:gd name="T7" fmla="*/ 7 h 13"/>
                <a:gd name="T8" fmla="*/ 10 w 39"/>
                <a:gd name="T9" fmla="*/ 7 h 13"/>
                <a:gd name="T10" fmla="*/ 0 w 39"/>
                <a:gd name="T11" fmla="*/ 5 h 13"/>
                <a:gd name="T12" fmla="*/ 0 w 39"/>
                <a:gd name="T13" fmla="*/ 13 h 13"/>
                <a:gd name="T14" fmla="*/ 10 w 39"/>
                <a:gd name="T15" fmla="*/ 13 h 13"/>
                <a:gd name="T16" fmla="*/ 28 w 39"/>
                <a:gd name="T17" fmla="*/ 13 h 13"/>
                <a:gd name="T18" fmla="*/ 37 w 39"/>
                <a:gd name="T19" fmla="*/ 11 h 13"/>
                <a:gd name="T20" fmla="*/ 47 w 39"/>
                <a:gd name="T21" fmla="*/ 5 h 13"/>
                <a:gd name="T22" fmla="*/ 47 w 39"/>
                <a:gd name="T23" fmla="*/ 5 h 13"/>
                <a:gd name="T24" fmla="*/ 44 w 39"/>
                <a:gd name="T25" fmla="*/ 0 h 1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 h="13">
                  <a:moveTo>
                    <a:pt x="36" y="0"/>
                  </a:moveTo>
                  <a:lnTo>
                    <a:pt x="36" y="0"/>
                  </a:lnTo>
                  <a:lnTo>
                    <a:pt x="28" y="5"/>
                  </a:lnTo>
                  <a:lnTo>
                    <a:pt x="20" y="7"/>
                  </a:lnTo>
                  <a:lnTo>
                    <a:pt x="10" y="7"/>
                  </a:lnTo>
                  <a:lnTo>
                    <a:pt x="0" y="5"/>
                  </a:lnTo>
                  <a:lnTo>
                    <a:pt x="0" y="13"/>
                  </a:lnTo>
                  <a:lnTo>
                    <a:pt x="10" y="13"/>
                  </a:lnTo>
                  <a:lnTo>
                    <a:pt x="20" y="13"/>
                  </a:lnTo>
                  <a:lnTo>
                    <a:pt x="29" y="11"/>
                  </a:lnTo>
                  <a:lnTo>
                    <a:pt x="39" y="5"/>
                  </a:lnTo>
                  <a:lnTo>
                    <a:pt x="36"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45" name="Freeform 80"/>
            <p:cNvSpPr>
              <a:spLocks/>
            </p:cNvSpPr>
            <p:nvPr/>
          </p:nvSpPr>
          <p:spPr bwMode="auto">
            <a:xfrm>
              <a:off x="385" y="446"/>
              <a:ext cx="10" cy="21"/>
            </a:xfrm>
            <a:custGeom>
              <a:avLst/>
              <a:gdLst>
                <a:gd name="T0" fmla="*/ 2 w 10"/>
                <a:gd name="T1" fmla="*/ 7 h 20"/>
                <a:gd name="T2" fmla="*/ 2 w 10"/>
                <a:gd name="T3" fmla="*/ 7 h 20"/>
                <a:gd name="T4" fmla="*/ 2 w 10"/>
                <a:gd name="T5" fmla="*/ 24 h 20"/>
                <a:gd name="T6" fmla="*/ 3 w 10"/>
                <a:gd name="T7" fmla="*/ 28 h 20"/>
                <a:gd name="T8" fmla="*/ 8 w 10"/>
                <a:gd name="T9" fmla="*/ 26 h 20"/>
                <a:gd name="T10" fmla="*/ 8 w 10"/>
                <a:gd name="T11" fmla="*/ 23 h 20"/>
                <a:gd name="T12" fmla="*/ 10 w 10"/>
                <a:gd name="T13" fmla="*/ 9 h 20"/>
                <a:gd name="T14" fmla="*/ 8 w 10"/>
                <a:gd name="T15" fmla="*/ 6 h 20"/>
                <a:gd name="T16" fmla="*/ 7 w 10"/>
                <a:gd name="T17" fmla="*/ 4 h 20"/>
                <a:gd name="T18" fmla="*/ 3 w 10"/>
                <a:gd name="T19" fmla="*/ 0 h 20"/>
                <a:gd name="T20" fmla="*/ 2 w 10"/>
                <a:gd name="T21" fmla="*/ 2 h 20"/>
                <a:gd name="T22" fmla="*/ 0 w 10"/>
                <a:gd name="T23" fmla="*/ 2 h 20"/>
                <a:gd name="T24" fmla="*/ 3 w 10"/>
                <a:gd name="T25" fmla="*/ 7 h 20"/>
                <a:gd name="T26" fmla="*/ 3 w 10"/>
                <a:gd name="T27" fmla="*/ 7 h 20"/>
                <a:gd name="T28" fmla="*/ 3 w 10"/>
                <a:gd name="T29" fmla="*/ 7 h 20"/>
                <a:gd name="T30" fmla="*/ 3 w 10"/>
                <a:gd name="T31" fmla="*/ 7 h 20"/>
                <a:gd name="T32" fmla="*/ 3 w 10"/>
                <a:gd name="T33" fmla="*/ 7 h 20"/>
                <a:gd name="T34" fmla="*/ 3 w 10"/>
                <a:gd name="T35" fmla="*/ 9 h 20"/>
                <a:gd name="T36" fmla="*/ 3 w 10"/>
                <a:gd name="T37" fmla="*/ 23 h 20"/>
                <a:gd name="T38" fmla="*/ 3 w 10"/>
                <a:gd name="T39" fmla="*/ 24 h 20"/>
                <a:gd name="T40" fmla="*/ 7 w 10"/>
                <a:gd name="T41" fmla="*/ 26 h 20"/>
                <a:gd name="T42" fmla="*/ 7 w 10"/>
                <a:gd name="T43" fmla="*/ 23 h 20"/>
                <a:gd name="T44" fmla="*/ 7 w 10"/>
                <a:gd name="T45" fmla="*/ 7 h 20"/>
                <a:gd name="T46" fmla="*/ 7 w 10"/>
                <a:gd name="T47" fmla="*/ 7 h 20"/>
                <a:gd name="T48" fmla="*/ 2 w 10"/>
                <a:gd name="T49" fmla="*/ 7 h 2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 h="20">
                  <a:moveTo>
                    <a:pt x="2" y="7"/>
                  </a:moveTo>
                  <a:lnTo>
                    <a:pt x="2" y="7"/>
                  </a:lnTo>
                  <a:lnTo>
                    <a:pt x="2" y="16"/>
                  </a:lnTo>
                  <a:lnTo>
                    <a:pt x="3" y="20"/>
                  </a:lnTo>
                  <a:lnTo>
                    <a:pt x="8" y="18"/>
                  </a:lnTo>
                  <a:lnTo>
                    <a:pt x="8" y="15"/>
                  </a:lnTo>
                  <a:lnTo>
                    <a:pt x="10" y="9"/>
                  </a:lnTo>
                  <a:lnTo>
                    <a:pt x="8" y="6"/>
                  </a:lnTo>
                  <a:lnTo>
                    <a:pt x="7" y="4"/>
                  </a:lnTo>
                  <a:lnTo>
                    <a:pt x="3" y="0"/>
                  </a:lnTo>
                  <a:lnTo>
                    <a:pt x="2" y="2"/>
                  </a:lnTo>
                  <a:lnTo>
                    <a:pt x="0" y="2"/>
                  </a:lnTo>
                  <a:lnTo>
                    <a:pt x="3" y="7"/>
                  </a:lnTo>
                  <a:lnTo>
                    <a:pt x="3" y="9"/>
                  </a:lnTo>
                  <a:lnTo>
                    <a:pt x="3" y="15"/>
                  </a:lnTo>
                  <a:lnTo>
                    <a:pt x="3" y="16"/>
                  </a:lnTo>
                  <a:lnTo>
                    <a:pt x="7" y="18"/>
                  </a:lnTo>
                  <a:lnTo>
                    <a:pt x="7" y="15"/>
                  </a:lnTo>
                  <a:lnTo>
                    <a:pt x="7" y="7"/>
                  </a:lnTo>
                  <a:lnTo>
                    <a:pt x="2" y="7"/>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46" name="Freeform 81"/>
            <p:cNvSpPr>
              <a:spLocks/>
            </p:cNvSpPr>
            <p:nvPr/>
          </p:nvSpPr>
          <p:spPr bwMode="auto">
            <a:xfrm>
              <a:off x="383" y="395"/>
              <a:ext cx="9" cy="59"/>
            </a:xfrm>
            <a:custGeom>
              <a:avLst/>
              <a:gdLst>
                <a:gd name="T0" fmla="*/ 0 w 9"/>
                <a:gd name="T1" fmla="*/ 0 h 59"/>
                <a:gd name="T2" fmla="*/ 0 w 9"/>
                <a:gd name="T3" fmla="*/ 0 h 59"/>
                <a:gd name="T4" fmla="*/ 4 w 9"/>
                <a:gd name="T5" fmla="*/ 20 h 59"/>
                <a:gd name="T6" fmla="*/ 4 w 9"/>
                <a:gd name="T7" fmla="*/ 31 h 59"/>
                <a:gd name="T8" fmla="*/ 4 w 9"/>
                <a:gd name="T9" fmla="*/ 40 h 59"/>
                <a:gd name="T10" fmla="*/ 4 w 9"/>
                <a:gd name="T11" fmla="*/ 59 h 59"/>
                <a:gd name="T12" fmla="*/ 9 w 9"/>
                <a:gd name="T13" fmla="*/ 59 h 59"/>
                <a:gd name="T14" fmla="*/ 9 w 9"/>
                <a:gd name="T15" fmla="*/ 40 h 59"/>
                <a:gd name="T16" fmla="*/ 9 w 9"/>
                <a:gd name="T17" fmla="*/ 31 h 59"/>
                <a:gd name="T18" fmla="*/ 9 w 9"/>
                <a:gd name="T19" fmla="*/ 20 h 59"/>
                <a:gd name="T20" fmla="*/ 5 w 9"/>
                <a:gd name="T21" fmla="*/ 0 h 59"/>
                <a:gd name="T22" fmla="*/ 5 w 9"/>
                <a:gd name="T23" fmla="*/ 0 h 59"/>
                <a:gd name="T24" fmla="*/ 0 w 9"/>
                <a:gd name="T25" fmla="*/ 0 h 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 h="59">
                  <a:moveTo>
                    <a:pt x="0" y="0"/>
                  </a:moveTo>
                  <a:lnTo>
                    <a:pt x="0" y="0"/>
                  </a:lnTo>
                  <a:lnTo>
                    <a:pt x="4" y="20"/>
                  </a:lnTo>
                  <a:lnTo>
                    <a:pt x="4" y="31"/>
                  </a:lnTo>
                  <a:lnTo>
                    <a:pt x="4" y="40"/>
                  </a:lnTo>
                  <a:lnTo>
                    <a:pt x="4" y="59"/>
                  </a:lnTo>
                  <a:lnTo>
                    <a:pt x="9" y="59"/>
                  </a:lnTo>
                  <a:lnTo>
                    <a:pt x="9" y="40"/>
                  </a:lnTo>
                  <a:lnTo>
                    <a:pt x="9" y="31"/>
                  </a:lnTo>
                  <a:lnTo>
                    <a:pt x="9" y="20"/>
                  </a:lnTo>
                  <a:lnTo>
                    <a:pt x="5" y="0"/>
                  </a:lnTo>
                  <a:lnTo>
                    <a:pt x="0"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47" name="Freeform 82"/>
            <p:cNvSpPr>
              <a:spLocks/>
            </p:cNvSpPr>
            <p:nvPr/>
          </p:nvSpPr>
          <p:spPr bwMode="auto">
            <a:xfrm>
              <a:off x="375" y="331"/>
              <a:ext cx="14" cy="64"/>
            </a:xfrm>
            <a:custGeom>
              <a:avLst/>
              <a:gdLst>
                <a:gd name="T0" fmla="*/ 0 w 13"/>
                <a:gd name="T1" fmla="*/ 0 h 63"/>
                <a:gd name="T2" fmla="*/ 0 w 13"/>
                <a:gd name="T3" fmla="*/ 0 h 63"/>
                <a:gd name="T4" fmla="*/ 2 w 13"/>
                <a:gd name="T5" fmla="*/ 14 h 63"/>
                <a:gd name="T6" fmla="*/ 3 w 13"/>
                <a:gd name="T7" fmla="*/ 25 h 63"/>
                <a:gd name="T8" fmla="*/ 5 w 13"/>
                <a:gd name="T9" fmla="*/ 47 h 63"/>
                <a:gd name="T10" fmla="*/ 16 w 13"/>
                <a:gd name="T11" fmla="*/ 71 h 63"/>
                <a:gd name="T12" fmla="*/ 22 w 13"/>
                <a:gd name="T13" fmla="*/ 71 h 63"/>
                <a:gd name="T14" fmla="*/ 20 w 13"/>
                <a:gd name="T15" fmla="*/ 46 h 63"/>
                <a:gd name="T16" fmla="*/ 16 w 13"/>
                <a:gd name="T17" fmla="*/ 25 h 63"/>
                <a:gd name="T18" fmla="*/ 15 w 13"/>
                <a:gd name="T19" fmla="*/ 12 h 63"/>
                <a:gd name="T20" fmla="*/ 5 w 13"/>
                <a:gd name="T21" fmla="*/ 0 h 63"/>
                <a:gd name="T22" fmla="*/ 5 w 13"/>
                <a:gd name="T23" fmla="*/ 0 h 63"/>
                <a:gd name="T24" fmla="*/ 0 w 13"/>
                <a:gd name="T25" fmla="*/ 0 h 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 h="63">
                  <a:moveTo>
                    <a:pt x="0" y="0"/>
                  </a:moveTo>
                  <a:lnTo>
                    <a:pt x="0" y="0"/>
                  </a:lnTo>
                  <a:lnTo>
                    <a:pt x="2" y="14"/>
                  </a:lnTo>
                  <a:lnTo>
                    <a:pt x="3" y="25"/>
                  </a:lnTo>
                  <a:lnTo>
                    <a:pt x="5" y="39"/>
                  </a:lnTo>
                  <a:lnTo>
                    <a:pt x="8" y="63"/>
                  </a:lnTo>
                  <a:lnTo>
                    <a:pt x="13" y="63"/>
                  </a:lnTo>
                  <a:lnTo>
                    <a:pt x="12" y="38"/>
                  </a:lnTo>
                  <a:lnTo>
                    <a:pt x="8" y="25"/>
                  </a:lnTo>
                  <a:lnTo>
                    <a:pt x="7" y="12"/>
                  </a:lnTo>
                  <a:lnTo>
                    <a:pt x="5" y="0"/>
                  </a:lnTo>
                  <a:lnTo>
                    <a:pt x="0"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48" name="Freeform 83"/>
            <p:cNvSpPr>
              <a:spLocks/>
            </p:cNvSpPr>
            <p:nvPr/>
          </p:nvSpPr>
          <p:spPr bwMode="auto">
            <a:xfrm>
              <a:off x="363" y="284"/>
              <a:ext cx="17" cy="47"/>
            </a:xfrm>
            <a:custGeom>
              <a:avLst/>
              <a:gdLst>
                <a:gd name="T0" fmla="*/ 0 w 18"/>
                <a:gd name="T1" fmla="*/ 2 h 49"/>
                <a:gd name="T2" fmla="*/ 0 w 18"/>
                <a:gd name="T3" fmla="*/ 2 h 49"/>
                <a:gd name="T4" fmla="*/ 5 w 18"/>
                <a:gd name="T5" fmla="*/ 12 h 49"/>
                <a:gd name="T6" fmla="*/ 8 w 18"/>
                <a:gd name="T7" fmla="*/ 17 h 49"/>
                <a:gd name="T8" fmla="*/ 9 w 18"/>
                <a:gd name="T9" fmla="*/ 28 h 49"/>
                <a:gd name="T10" fmla="*/ 9 w 18"/>
                <a:gd name="T11" fmla="*/ 34 h 49"/>
                <a:gd name="T12" fmla="*/ 10 w 18"/>
                <a:gd name="T13" fmla="*/ 34 h 49"/>
                <a:gd name="T14" fmla="*/ 9 w 18"/>
                <a:gd name="T15" fmla="*/ 26 h 49"/>
                <a:gd name="T16" fmla="*/ 9 w 18"/>
                <a:gd name="T17" fmla="*/ 15 h 49"/>
                <a:gd name="T18" fmla="*/ 9 w 18"/>
                <a:gd name="T19" fmla="*/ 12 h 49"/>
                <a:gd name="T20" fmla="*/ 5 w 18"/>
                <a:gd name="T21" fmla="*/ 0 h 49"/>
                <a:gd name="T22" fmla="*/ 5 w 18"/>
                <a:gd name="T23" fmla="*/ 0 h 49"/>
                <a:gd name="T24" fmla="*/ 0 w 18"/>
                <a:gd name="T25" fmla="*/ 2 h 4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 h="49">
                  <a:moveTo>
                    <a:pt x="0" y="2"/>
                  </a:moveTo>
                  <a:lnTo>
                    <a:pt x="0" y="2"/>
                  </a:lnTo>
                  <a:lnTo>
                    <a:pt x="5" y="14"/>
                  </a:lnTo>
                  <a:lnTo>
                    <a:pt x="8" y="25"/>
                  </a:lnTo>
                  <a:lnTo>
                    <a:pt x="12" y="36"/>
                  </a:lnTo>
                  <a:lnTo>
                    <a:pt x="13" y="49"/>
                  </a:lnTo>
                  <a:lnTo>
                    <a:pt x="18" y="49"/>
                  </a:lnTo>
                  <a:lnTo>
                    <a:pt x="16" y="34"/>
                  </a:lnTo>
                  <a:lnTo>
                    <a:pt x="13" y="23"/>
                  </a:lnTo>
                  <a:lnTo>
                    <a:pt x="10" y="14"/>
                  </a:lnTo>
                  <a:lnTo>
                    <a:pt x="5" y="0"/>
                  </a:lnTo>
                  <a:lnTo>
                    <a:pt x="0" y="2"/>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49" name="Freeform 84"/>
            <p:cNvSpPr>
              <a:spLocks/>
            </p:cNvSpPr>
            <p:nvPr/>
          </p:nvSpPr>
          <p:spPr bwMode="auto">
            <a:xfrm>
              <a:off x="342" y="248"/>
              <a:ext cx="26" cy="38"/>
            </a:xfrm>
            <a:custGeom>
              <a:avLst/>
              <a:gdLst>
                <a:gd name="T0" fmla="*/ 0 w 25"/>
                <a:gd name="T1" fmla="*/ 0 h 38"/>
                <a:gd name="T2" fmla="*/ 0 w 25"/>
                <a:gd name="T3" fmla="*/ 5 h 38"/>
                <a:gd name="T4" fmla="*/ 2 w 25"/>
                <a:gd name="T5" fmla="*/ 9 h 38"/>
                <a:gd name="T6" fmla="*/ 10 w 25"/>
                <a:gd name="T7" fmla="*/ 18 h 38"/>
                <a:gd name="T8" fmla="*/ 25 w 25"/>
                <a:gd name="T9" fmla="*/ 29 h 38"/>
                <a:gd name="T10" fmla="*/ 28 w 25"/>
                <a:gd name="T11" fmla="*/ 38 h 38"/>
                <a:gd name="T12" fmla="*/ 33 w 25"/>
                <a:gd name="T13" fmla="*/ 36 h 38"/>
                <a:gd name="T14" fmla="*/ 28 w 25"/>
                <a:gd name="T15" fmla="*/ 25 h 38"/>
                <a:gd name="T16" fmla="*/ 22 w 25"/>
                <a:gd name="T17" fmla="*/ 14 h 38"/>
                <a:gd name="T18" fmla="*/ 7 w 25"/>
                <a:gd name="T19" fmla="*/ 3 h 38"/>
                <a:gd name="T20" fmla="*/ 0 w 25"/>
                <a:gd name="T21" fmla="*/ 0 h 38"/>
                <a:gd name="T22" fmla="*/ 0 w 25"/>
                <a:gd name="T23" fmla="*/ 5 h 38"/>
                <a:gd name="T24" fmla="*/ 0 w 25"/>
                <a:gd name="T25" fmla="*/ 0 h 3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5" h="38">
                  <a:moveTo>
                    <a:pt x="0" y="0"/>
                  </a:moveTo>
                  <a:lnTo>
                    <a:pt x="0" y="5"/>
                  </a:lnTo>
                  <a:lnTo>
                    <a:pt x="2" y="9"/>
                  </a:lnTo>
                  <a:lnTo>
                    <a:pt x="10" y="18"/>
                  </a:lnTo>
                  <a:lnTo>
                    <a:pt x="17" y="29"/>
                  </a:lnTo>
                  <a:lnTo>
                    <a:pt x="20" y="38"/>
                  </a:lnTo>
                  <a:lnTo>
                    <a:pt x="25" y="36"/>
                  </a:lnTo>
                  <a:lnTo>
                    <a:pt x="20" y="25"/>
                  </a:lnTo>
                  <a:lnTo>
                    <a:pt x="14" y="14"/>
                  </a:lnTo>
                  <a:lnTo>
                    <a:pt x="7" y="3"/>
                  </a:lnTo>
                  <a:lnTo>
                    <a:pt x="0" y="0"/>
                  </a:lnTo>
                  <a:lnTo>
                    <a:pt x="0" y="5"/>
                  </a:lnTo>
                  <a:lnTo>
                    <a:pt x="0" y="0"/>
                  </a:lnTo>
                  <a:close/>
                </a:path>
              </a:pathLst>
            </a:custGeom>
            <a:solidFill>
              <a:srgbClr val="EB3D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350" name="Rectangle 85"/>
            <p:cNvSpPr>
              <a:spLocks noChangeArrowheads="1"/>
            </p:cNvSpPr>
            <p:nvPr/>
          </p:nvSpPr>
          <p:spPr bwMode="auto">
            <a:xfrm>
              <a:off x="149" y="197"/>
              <a:ext cx="508" cy="6"/>
            </a:xfrm>
            <a:prstGeom prst="rect">
              <a:avLst/>
            </a:prstGeom>
            <a:solidFill>
              <a:srgbClr val="25221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solidFill>
                  <a:srgbClr val="000000"/>
                </a:solidFill>
              </a:endParaRPr>
            </a:p>
          </p:txBody>
        </p:sp>
      </p:grpSp>
      <p:sp>
        <p:nvSpPr>
          <p:cNvPr id="11268" name="Rectangle 86"/>
          <p:cNvSpPr>
            <a:spLocks noChangeArrowheads="1"/>
          </p:cNvSpPr>
          <p:nvPr/>
        </p:nvSpPr>
        <p:spPr bwMode="auto">
          <a:xfrm>
            <a:off x="685803" y="762000"/>
            <a:ext cx="1359346" cy="1846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l">
              <a:spcBef>
                <a:spcPct val="0"/>
              </a:spcBef>
              <a:buClrTx/>
              <a:buSzTx/>
            </a:pPr>
            <a:r>
              <a:rPr lang="en-GB" sz="1200">
                <a:solidFill>
                  <a:srgbClr val="000000"/>
                </a:solidFill>
                <a:latin typeface="Times New Roman" charset="0"/>
              </a:rPr>
              <a:t>University of Durham</a:t>
            </a:r>
            <a:endParaRPr lang="en-GB" sz="1200">
              <a:solidFill>
                <a:srgbClr val="000000"/>
              </a:solidFill>
              <a:latin typeface="Verdana" charset="0"/>
            </a:endParaRPr>
          </a:p>
        </p:txBody>
      </p:sp>
      <p:pic>
        <p:nvPicPr>
          <p:cNvPr id="11269" name="Picture 87" descr="C:\My Documents\My Pictures\icc5.jpg"/>
          <p:cNvPicPr>
            <a:picLocks noChangeAspect="1" noChangeArrowheads="1"/>
          </p:cNvPicPr>
          <p:nvPr/>
        </p:nvPicPr>
        <p:blipFill>
          <a:blip r:embed="rId3">
            <a:clrChange>
              <a:clrFrom>
                <a:srgbClr val="FFFFFD"/>
              </a:clrFrom>
              <a:clrTo>
                <a:srgbClr val="FFFFFD">
                  <a:alpha val="0"/>
                </a:srgbClr>
              </a:clrTo>
            </a:clrChange>
            <a:extLst>
              <a:ext uri="{28A0092B-C50C-407E-A947-70E740481C1C}">
                <a14:useLocalDpi xmlns:a14="http://schemas.microsoft.com/office/drawing/2010/main" val="0"/>
              </a:ext>
            </a:extLst>
          </a:blip>
          <a:srcRect/>
          <a:stretch>
            <a:fillRect/>
          </a:stretch>
        </p:blipFill>
        <p:spPr bwMode="auto">
          <a:xfrm>
            <a:off x="685800" y="228600"/>
            <a:ext cx="1360488" cy="552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1270" name="Group 90"/>
          <p:cNvGrpSpPr>
            <a:grpSpLocks/>
          </p:cNvGrpSpPr>
          <p:nvPr/>
        </p:nvGrpSpPr>
        <p:grpSpPr bwMode="auto">
          <a:xfrm>
            <a:off x="6278585" y="6426207"/>
            <a:ext cx="2700343" cy="250825"/>
            <a:chOff x="3876" y="4032"/>
            <a:chExt cx="1701" cy="158"/>
          </a:xfrm>
        </p:grpSpPr>
        <p:sp>
          <p:nvSpPr>
            <p:cNvPr id="11271" name="AutoShape 91"/>
            <p:cNvSpPr>
              <a:spLocks noChangeArrowheads="1"/>
            </p:cNvSpPr>
            <p:nvPr/>
          </p:nvSpPr>
          <p:spPr bwMode="auto">
            <a:xfrm>
              <a:off x="3888" y="4032"/>
              <a:ext cx="1680" cy="144"/>
            </a:xfrm>
            <a:prstGeom prst="roundRect">
              <a:avLst>
                <a:gd name="adj" fmla="val 16667"/>
              </a:avLst>
            </a:prstGeom>
            <a:noFill/>
            <a:ln w="28575">
              <a:solidFill>
                <a:schemeClr val="accent2"/>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solidFill>
                  <a:srgbClr val="000000"/>
                </a:solidFill>
              </a:endParaRPr>
            </a:p>
          </p:txBody>
        </p:sp>
        <p:sp>
          <p:nvSpPr>
            <p:cNvPr id="11272" name="Rectangle 92"/>
            <p:cNvSpPr>
              <a:spLocks noChangeArrowheads="1"/>
            </p:cNvSpPr>
            <p:nvPr/>
          </p:nvSpPr>
          <p:spPr bwMode="auto">
            <a:xfrm>
              <a:off x="3876" y="4032"/>
              <a:ext cx="1698" cy="1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8575">
                  <a:solidFill>
                    <a:srgbClr val="000000"/>
                  </a:solidFill>
                  <a:miter lim="800000"/>
                  <a:headEnd/>
                  <a:tailEnd/>
                </a14:hiddenLine>
              </a:ext>
            </a:extLst>
          </p:spPr>
          <p:txBody>
            <a:bodyPr wrap="none" lIns="95793" tIns="47896" rIns="95793" bIns="47896">
              <a:spAutoFit/>
            </a:bodyPr>
            <a:lstStyle/>
            <a:p>
              <a:pPr>
                <a:spcBef>
                  <a:spcPct val="0"/>
                </a:spcBef>
                <a:buClrTx/>
                <a:buSzTx/>
              </a:pPr>
              <a:r>
                <a:rPr lang="en-US" sz="1000">
                  <a:solidFill>
                    <a:srgbClr val="000066"/>
                  </a:solidFill>
                  <a:latin typeface="Verdana" charset="0"/>
                </a:rPr>
                <a:t>Institute for Computational Cosmology</a:t>
              </a:r>
            </a:p>
          </p:txBody>
        </p:sp>
        <p:sp>
          <p:nvSpPr>
            <p:cNvPr id="11273" name="Rectangle 93"/>
            <p:cNvSpPr>
              <a:spLocks noChangeArrowheads="1"/>
            </p:cNvSpPr>
            <p:nvPr/>
          </p:nvSpPr>
          <p:spPr bwMode="auto">
            <a:xfrm>
              <a:off x="3876" y="4032"/>
              <a:ext cx="1698" cy="1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8575">
                  <a:solidFill>
                    <a:srgbClr val="000000"/>
                  </a:solidFill>
                  <a:miter lim="800000"/>
                  <a:headEnd/>
                  <a:tailEnd/>
                </a14:hiddenLine>
              </a:ext>
            </a:extLst>
          </p:spPr>
          <p:txBody>
            <a:bodyPr wrap="none" lIns="95793" tIns="47896" rIns="95793" bIns="47896">
              <a:spAutoFit/>
            </a:bodyPr>
            <a:lstStyle/>
            <a:p>
              <a:pPr>
                <a:spcBef>
                  <a:spcPct val="0"/>
                </a:spcBef>
                <a:buClrTx/>
                <a:buSzTx/>
              </a:pPr>
              <a:r>
                <a:rPr lang="en-US" sz="1000">
                  <a:solidFill>
                    <a:srgbClr val="000066"/>
                  </a:solidFill>
                  <a:latin typeface="Verdana" charset="0"/>
                </a:rPr>
                <a:t>Institute for Computational Cosmology</a:t>
              </a:r>
            </a:p>
          </p:txBody>
        </p:sp>
        <p:sp>
          <p:nvSpPr>
            <p:cNvPr id="11274" name="Rectangle 94"/>
            <p:cNvSpPr>
              <a:spLocks noChangeArrowheads="1"/>
            </p:cNvSpPr>
            <p:nvPr/>
          </p:nvSpPr>
          <p:spPr bwMode="auto">
            <a:xfrm>
              <a:off x="3888" y="4032"/>
              <a:ext cx="1689" cy="1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8575">
                  <a:solidFill>
                    <a:srgbClr val="000000"/>
                  </a:solidFill>
                  <a:miter lim="800000"/>
                  <a:headEnd/>
                  <a:tailEnd/>
                </a14:hiddenLine>
              </a:ext>
            </a:extLst>
          </p:spPr>
          <p:txBody>
            <a:bodyPr lIns="95793" tIns="47896" rIns="95793" bIns="47896">
              <a:spAutoFit/>
            </a:bodyPr>
            <a:lstStyle/>
            <a:p>
              <a:pPr>
                <a:spcBef>
                  <a:spcPct val="0"/>
                </a:spcBef>
                <a:buClrTx/>
                <a:buSzTx/>
              </a:pPr>
              <a:r>
                <a:rPr lang="en-US" sz="1000">
                  <a:solidFill>
                    <a:srgbClr val="000066"/>
                  </a:solidFill>
                  <a:latin typeface="Verdana" charset="0"/>
                </a:rPr>
                <a:t>Institute for Computational Cosmology</a:t>
              </a:r>
            </a:p>
          </p:txBody>
        </p:sp>
      </p:grpSp>
    </p:spTree>
    <p:extLst>
      <p:ext uri="{BB962C8B-B14F-4D97-AF65-F5344CB8AC3E}">
        <p14:creationId xmlns:p14="http://schemas.microsoft.com/office/powerpoint/2010/main" val="3118921593"/>
      </p:ext>
    </p:extLst>
  </p:cSld>
  <p:clrMap bg1="lt1" tx1="dk1" bg2="lt2" tx2="dk2" accent1="accent1" accent2="accent2" accent3="accent3" accent4="accent4" accent5="accent5" accent6="accent6" hlink="hlink" folHlink="folHlink"/>
  <p:sldLayoutIdLst>
    <p:sldLayoutId id="2147483755" r:id="rId1"/>
  </p:sldLayoutIdLst>
  <p:transition>
    <p:zoom/>
  </p:transition>
  <p:txStyles>
    <p:titleStyle>
      <a:lvl1pPr algn="ctr" defTabSz="953299" rtl="0" eaLnBrk="0" fontAlgn="base" hangingPunct="0">
        <a:spcBef>
          <a:spcPct val="0"/>
        </a:spcBef>
        <a:spcAft>
          <a:spcPct val="0"/>
        </a:spcAft>
        <a:defRPr sz="4600">
          <a:solidFill>
            <a:schemeClr val="tx2"/>
          </a:solidFill>
          <a:latin typeface="+mj-lt"/>
          <a:ea typeface="ＭＳ Ｐゴシック" charset="-128"/>
          <a:cs typeface="ＭＳ Ｐゴシック" charset="-128"/>
        </a:defRPr>
      </a:lvl1pPr>
      <a:lvl2pPr algn="ctr" defTabSz="953299" rtl="0" eaLnBrk="0" fontAlgn="base" hangingPunct="0">
        <a:spcBef>
          <a:spcPct val="0"/>
        </a:spcBef>
        <a:spcAft>
          <a:spcPct val="0"/>
        </a:spcAft>
        <a:defRPr sz="4600">
          <a:solidFill>
            <a:schemeClr val="tx2"/>
          </a:solidFill>
          <a:latin typeface="Times New Roman" charset="0"/>
          <a:ea typeface="ＭＳ Ｐゴシック" charset="-128"/>
          <a:cs typeface="ＭＳ Ｐゴシック" charset="-128"/>
        </a:defRPr>
      </a:lvl2pPr>
      <a:lvl3pPr algn="ctr" defTabSz="953299" rtl="0" eaLnBrk="0" fontAlgn="base" hangingPunct="0">
        <a:spcBef>
          <a:spcPct val="0"/>
        </a:spcBef>
        <a:spcAft>
          <a:spcPct val="0"/>
        </a:spcAft>
        <a:defRPr sz="4600">
          <a:solidFill>
            <a:schemeClr val="tx2"/>
          </a:solidFill>
          <a:latin typeface="Times New Roman" charset="0"/>
          <a:ea typeface="ＭＳ Ｐゴシック" charset="-128"/>
          <a:cs typeface="ＭＳ Ｐゴシック" charset="-128"/>
        </a:defRPr>
      </a:lvl3pPr>
      <a:lvl4pPr algn="ctr" defTabSz="953299" rtl="0" eaLnBrk="0" fontAlgn="base" hangingPunct="0">
        <a:spcBef>
          <a:spcPct val="0"/>
        </a:spcBef>
        <a:spcAft>
          <a:spcPct val="0"/>
        </a:spcAft>
        <a:defRPr sz="4600">
          <a:solidFill>
            <a:schemeClr val="tx2"/>
          </a:solidFill>
          <a:latin typeface="Times New Roman" charset="0"/>
          <a:ea typeface="ＭＳ Ｐゴシック" charset="-128"/>
          <a:cs typeface="ＭＳ Ｐゴシック" charset="-128"/>
        </a:defRPr>
      </a:lvl4pPr>
      <a:lvl5pPr algn="ctr" defTabSz="953299" rtl="0" eaLnBrk="0" fontAlgn="base" hangingPunct="0">
        <a:spcBef>
          <a:spcPct val="0"/>
        </a:spcBef>
        <a:spcAft>
          <a:spcPct val="0"/>
        </a:spcAft>
        <a:defRPr sz="4600">
          <a:solidFill>
            <a:schemeClr val="tx2"/>
          </a:solidFill>
          <a:latin typeface="Times New Roman" charset="0"/>
          <a:ea typeface="ＭＳ Ｐゴシック" charset="-128"/>
          <a:cs typeface="ＭＳ Ｐゴシック" charset="-128"/>
        </a:defRPr>
      </a:lvl5pPr>
      <a:lvl6pPr marL="456278" algn="ctr" defTabSz="955335" rtl="0" eaLnBrk="0" fontAlgn="base" hangingPunct="0">
        <a:spcBef>
          <a:spcPct val="0"/>
        </a:spcBef>
        <a:spcAft>
          <a:spcPct val="0"/>
        </a:spcAft>
        <a:defRPr sz="4600">
          <a:solidFill>
            <a:schemeClr val="tx2"/>
          </a:solidFill>
          <a:latin typeface="Times New Roman" charset="0"/>
        </a:defRPr>
      </a:lvl6pPr>
      <a:lvl7pPr marL="912554" algn="ctr" defTabSz="955335" rtl="0" eaLnBrk="0" fontAlgn="base" hangingPunct="0">
        <a:spcBef>
          <a:spcPct val="0"/>
        </a:spcBef>
        <a:spcAft>
          <a:spcPct val="0"/>
        </a:spcAft>
        <a:defRPr sz="4600">
          <a:solidFill>
            <a:schemeClr val="tx2"/>
          </a:solidFill>
          <a:latin typeface="Times New Roman" charset="0"/>
        </a:defRPr>
      </a:lvl7pPr>
      <a:lvl8pPr marL="1368838" algn="ctr" defTabSz="955335" rtl="0" eaLnBrk="0" fontAlgn="base" hangingPunct="0">
        <a:spcBef>
          <a:spcPct val="0"/>
        </a:spcBef>
        <a:spcAft>
          <a:spcPct val="0"/>
        </a:spcAft>
        <a:defRPr sz="4600">
          <a:solidFill>
            <a:schemeClr val="tx2"/>
          </a:solidFill>
          <a:latin typeface="Times New Roman" charset="0"/>
        </a:defRPr>
      </a:lvl8pPr>
      <a:lvl9pPr marL="1825116" algn="ctr" defTabSz="955335" rtl="0" eaLnBrk="0" fontAlgn="base" hangingPunct="0">
        <a:spcBef>
          <a:spcPct val="0"/>
        </a:spcBef>
        <a:spcAft>
          <a:spcPct val="0"/>
        </a:spcAft>
        <a:defRPr sz="4600">
          <a:solidFill>
            <a:schemeClr val="tx2"/>
          </a:solidFill>
          <a:latin typeface="Times New Roman" charset="0"/>
        </a:defRPr>
      </a:lvl9pPr>
    </p:titleStyle>
    <p:bodyStyle>
      <a:lvl1pPr marL="355307" indent="-355307" algn="l" defTabSz="953299" rtl="0" eaLnBrk="0" fontAlgn="base" hangingPunct="0">
        <a:spcBef>
          <a:spcPct val="20000"/>
        </a:spcBef>
        <a:spcAft>
          <a:spcPct val="0"/>
        </a:spcAft>
        <a:buChar char="•"/>
        <a:defRPr sz="3400">
          <a:solidFill>
            <a:schemeClr val="tx1"/>
          </a:solidFill>
          <a:latin typeface="+mn-lt"/>
          <a:ea typeface="ＭＳ Ｐゴシック" charset="-128"/>
          <a:cs typeface="ＭＳ Ｐゴシック" charset="-128"/>
        </a:defRPr>
      </a:lvl1pPr>
      <a:lvl2pPr marL="774058" indent="-295031" algn="l" defTabSz="953299" rtl="0" eaLnBrk="0" fontAlgn="base" hangingPunct="0">
        <a:spcBef>
          <a:spcPct val="20000"/>
        </a:spcBef>
        <a:spcAft>
          <a:spcPct val="0"/>
        </a:spcAft>
        <a:buChar char="–"/>
        <a:defRPr sz="2900">
          <a:solidFill>
            <a:schemeClr val="tx1"/>
          </a:solidFill>
          <a:latin typeface="+mn-lt"/>
          <a:ea typeface="ＭＳ Ｐゴシック" charset="-128"/>
        </a:defRPr>
      </a:lvl2pPr>
      <a:lvl3pPr marL="1192815" indent="-236342" algn="l" defTabSz="953299" rtl="0" eaLnBrk="0" fontAlgn="base" hangingPunct="0">
        <a:spcBef>
          <a:spcPct val="20000"/>
        </a:spcBef>
        <a:spcAft>
          <a:spcPct val="0"/>
        </a:spcAft>
        <a:buChar char="•"/>
        <a:defRPr sz="2500">
          <a:solidFill>
            <a:schemeClr val="tx1"/>
          </a:solidFill>
          <a:latin typeface="+mn-lt"/>
          <a:ea typeface="ＭＳ Ｐゴシック" charset="-128"/>
        </a:defRPr>
      </a:lvl3pPr>
      <a:lvl4pPr marL="1671844" indent="-236342" algn="l" defTabSz="953299" rtl="0" eaLnBrk="0" fontAlgn="base" hangingPunct="0">
        <a:spcBef>
          <a:spcPct val="20000"/>
        </a:spcBef>
        <a:spcAft>
          <a:spcPct val="0"/>
        </a:spcAft>
        <a:buChar char="–"/>
        <a:defRPr sz="2100">
          <a:solidFill>
            <a:schemeClr val="tx1"/>
          </a:solidFill>
          <a:latin typeface="+mn-lt"/>
          <a:ea typeface="ＭＳ Ｐゴシック" charset="-128"/>
        </a:defRPr>
      </a:lvl4pPr>
      <a:lvl5pPr marL="2149285" indent="-236342" algn="l" defTabSz="953299" rtl="0" eaLnBrk="0" fontAlgn="base" hangingPunct="0">
        <a:spcBef>
          <a:spcPct val="20000"/>
        </a:spcBef>
        <a:spcAft>
          <a:spcPct val="0"/>
        </a:spcAft>
        <a:buChar char="»"/>
        <a:defRPr sz="2100">
          <a:solidFill>
            <a:schemeClr val="tx1"/>
          </a:solidFill>
          <a:latin typeface="+mn-lt"/>
          <a:ea typeface="ＭＳ Ｐゴシック" charset="-128"/>
        </a:defRPr>
      </a:lvl5pPr>
      <a:lvl6pPr marL="2607757" indent="-239233" algn="l" defTabSz="955335" rtl="0" eaLnBrk="0" fontAlgn="base" hangingPunct="0">
        <a:spcBef>
          <a:spcPct val="20000"/>
        </a:spcBef>
        <a:spcAft>
          <a:spcPct val="0"/>
        </a:spcAft>
        <a:buChar char="»"/>
        <a:defRPr sz="2100">
          <a:solidFill>
            <a:schemeClr val="tx1"/>
          </a:solidFill>
          <a:latin typeface="+mn-lt"/>
          <a:ea typeface="ＭＳ Ｐゴシック" charset="-128"/>
        </a:defRPr>
      </a:lvl6pPr>
      <a:lvl7pPr marL="3064038" indent="-239233" algn="l" defTabSz="955335" rtl="0" eaLnBrk="0" fontAlgn="base" hangingPunct="0">
        <a:spcBef>
          <a:spcPct val="20000"/>
        </a:spcBef>
        <a:spcAft>
          <a:spcPct val="0"/>
        </a:spcAft>
        <a:buChar char="»"/>
        <a:defRPr sz="2100">
          <a:solidFill>
            <a:schemeClr val="tx1"/>
          </a:solidFill>
          <a:latin typeface="+mn-lt"/>
          <a:ea typeface="ＭＳ Ｐゴシック" charset="-128"/>
        </a:defRPr>
      </a:lvl7pPr>
      <a:lvl8pPr marL="3520317" indent="-239233" algn="l" defTabSz="955335" rtl="0" eaLnBrk="0" fontAlgn="base" hangingPunct="0">
        <a:spcBef>
          <a:spcPct val="20000"/>
        </a:spcBef>
        <a:spcAft>
          <a:spcPct val="0"/>
        </a:spcAft>
        <a:buChar char="»"/>
        <a:defRPr sz="2100">
          <a:solidFill>
            <a:schemeClr val="tx1"/>
          </a:solidFill>
          <a:latin typeface="+mn-lt"/>
          <a:ea typeface="ＭＳ Ｐゴシック" charset="-128"/>
        </a:defRPr>
      </a:lvl8pPr>
      <a:lvl9pPr marL="3976597" indent="-239233" algn="l" defTabSz="955335" rtl="0" eaLnBrk="0" fontAlgn="base" hangingPunct="0">
        <a:spcBef>
          <a:spcPct val="20000"/>
        </a:spcBef>
        <a:spcAft>
          <a:spcPct val="0"/>
        </a:spcAft>
        <a:buChar char="»"/>
        <a:defRPr sz="2100">
          <a:solidFill>
            <a:schemeClr val="tx1"/>
          </a:solidFill>
          <a:latin typeface="+mn-lt"/>
          <a:ea typeface="ＭＳ Ｐゴシック" charset="-128"/>
        </a:defRPr>
      </a:lvl9pPr>
    </p:bodyStyle>
    <p:otherStyle>
      <a:defPPr>
        <a:defRPr lang="en-US"/>
      </a:defPPr>
      <a:lvl1pPr marL="0" algn="l" defTabSz="456278" rtl="0" eaLnBrk="1" latinLnBrk="0" hangingPunct="1">
        <a:defRPr sz="1800" kern="1200">
          <a:solidFill>
            <a:schemeClr val="tx1"/>
          </a:solidFill>
          <a:latin typeface="+mn-lt"/>
          <a:ea typeface="+mn-ea"/>
          <a:cs typeface="+mn-cs"/>
        </a:defRPr>
      </a:lvl1pPr>
      <a:lvl2pPr marL="456278" algn="l" defTabSz="456278" rtl="0" eaLnBrk="1" latinLnBrk="0" hangingPunct="1">
        <a:defRPr sz="1800" kern="1200">
          <a:solidFill>
            <a:schemeClr val="tx1"/>
          </a:solidFill>
          <a:latin typeface="+mn-lt"/>
          <a:ea typeface="+mn-ea"/>
          <a:cs typeface="+mn-cs"/>
        </a:defRPr>
      </a:lvl2pPr>
      <a:lvl3pPr marL="912554" algn="l" defTabSz="456278" rtl="0" eaLnBrk="1" latinLnBrk="0" hangingPunct="1">
        <a:defRPr sz="1800" kern="1200">
          <a:solidFill>
            <a:schemeClr val="tx1"/>
          </a:solidFill>
          <a:latin typeface="+mn-lt"/>
          <a:ea typeface="+mn-ea"/>
          <a:cs typeface="+mn-cs"/>
        </a:defRPr>
      </a:lvl3pPr>
      <a:lvl4pPr marL="1368838" algn="l" defTabSz="456278" rtl="0" eaLnBrk="1" latinLnBrk="0" hangingPunct="1">
        <a:defRPr sz="1800" kern="1200">
          <a:solidFill>
            <a:schemeClr val="tx1"/>
          </a:solidFill>
          <a:latin typeface="+mn-lt"/>
          <a:ea typeface="+mn-ea"/>
          <a:cs typeface="+mn-cs"/>
        </a:defRPr>
      </a:lvl4pPr>
      <a:lvl5pPr marL="1825116" algn="l" defTabSz="456278" rtl="0" eaLnBrk="1" latinLnBrk="0" hangingPunct="1">
        <a:defRPr sz="1800" kern="1200">
          <a:solidFill>
            <a:schemeClr val="tx1"/>
          </a:solidFill>
          <a:latin typeface="+mn-lt"/>
          <a:ea typeface="+mn-ea"/>
          <a:cs typeface="+mn-cs"/>
        </a:defRPr>
      </a:lvl5pPr>
      <a:lvl6pPr marL="2281395" algn="l" defTabSz="456278" rtl="0" eaLnBrk="1" latinLnBrk="0" hangingPunct="1">
        <a:defRPr sz="1800" kern="1200">
          <a:solidFill>
            <a:schemeClr val="tx1"/>
          </a:solidFill>
          <a:latin typeface="+mn-lt"/>
          <a:ea typeface="+mn-ea"/>
          <a:cs typeface="+mn-cs"/>
        </a:defRPr>
      </a:lvl6pPr>
      <a:lvl7pPr marL="2737672" algn="l" defTabSz="456278" rtl="0" eaLnBrk="1" latinLnBrk="0" hangingPunct="1">
        <a:defRPr sz="1800" kern="1200">
          <a:solidFill>
            <a:schemeClr val="tx1"/>
          </a:solidFill>
          <a:latin typeface="+mn-lt"/>
          <a:ea typeface="+mn-ea"/>
          <a:cs typeface="+mn-cs"/>
        </a:defRPr>
      </a:lvl7pPr>
      <a:lvl8pPr marL="3193949" algn="l" defTabSz="456278" rtl="0" eaLnBrk="1" latinLnBrk="0" hangingPunct="1">
        <a:defRPr sz="1800" kern="1200">
          <a:solidFill>
            <a:schemeClr val="tx1"/>
          </a:solidFill>
          <a:latin typeface="+mn-lt"/>
          <a:ea typeface="+mn-ea"/>
          <a:cs typeface="+mn-cs"/>
        </a:defRPr>
      </a:lvl8pPr>
      <a:lvl9pPr marL="3650229" algn="l" defTabSz="45627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1.jpeg"/><Relationship Id="rId2" Type="http://schemas.openxmlformats.org/officeDocument/2006/relationships/slideLayout" Target="../slideLayouts/slideLayout44.xml"/><Relationship Id="rId1" Type="http://schemas.openxmlformats.org/officeDocument/2006/relationships/vmlDrawing" Target="../drawings/vmlDrawing1.vml"/><Relationship Id="rId6" Type="http://schemas.openxmlformats.org/officeDocument/2006/relationships/image" Target="../media/image2.emf"/><Relationship Id="rId5" Type="http://schemas.openxmlformats.org/officeDocument/2006/relationships/oleObject" Target="../embeddings/oleObject1.bin"/><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5.xml.rels><?xml version="1.0" encoding="UTF-8" standalone="yes"?>
<Relationships xmlns="http://schemas.openxmlformats.org/package/2006/relationships"><Relationship Id="rId2" Type="http://schemas.openxmlformats.org/officeDocument/2006/relationships/image" Target="../media/image11.(nul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nul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57.xml"/><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1.xml.rels><?xml version="1.0" encoding="UTF-8" standalone="yes"?>
<Relationships xmlns="http://schemas.openxmlformats.org/package/2006/relationships"><Relationship Id="rId2" Type="http://schemas.openxmlformats.org/officeDocument/2006/relationships/image" Target="../media/image13.(nul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tiff"/><Relationship Id="rId1" Type="http://schemas.openxmlformats.org/officeDocument/2006/relationships/slideLayout" Target="../slideLayouts/slideLayout64.xml"/><Relationship Id="rId5" Type="http://schemas.openxmlformats.org/officeDocument/2006/relationships/image" Target="../media/image17.tiff"/><Relationship Id="rId4" Type="http://schemas.openxmlformats.org/officeDocument/2006/relationships/image" Target="../media/image16.jpg"/></Relationships>
</file>

<file path=ppt/slides/_rels/slide24.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image" Target="../media/image18.tif"/><Relationship Id="rId1" Type="http://schemas.openxmlformats.org/officeDocument/2006/relationships/slideLayout" Target="../slideLayouts/slideLayout65.xml"/></Relationships>
</file>

<file path=ppt/slides/_rels/slide25.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image" Target="../media/image18.tif"/><Relationship Id="rId1" Type="http://schemas.openxmlformats.org/officeDocument/2006/relationships/slideLayout" Target="../slideLayouts/slideLayout6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81.xml"/></Relationships>
</file>

<file path=ppt/slides/_rels/slide2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39.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86.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5.jpeg"/><Relationship Id="rId1" Type="http://schemas.openxmlformats.org/officeDocument/2006/relationships/slideLayout" Target="../slideLayouts/slideLayout86.xml"/><Relationship Id="rId4" Type="http://schemas.openxmlformats.org/officeDocument/2006/relationships/image" Target="../media/image26.jpeg"/></Relationships>
</file>

<file path=ppt/slides/_rels/slide3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86.xml"/></Relationships>
</file>

<file path=ppt/slides/_rels/slide3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7.xml"/><Relationship Id="rId1" Type="http://schemas.openxmlformats.org/officeDocument/2006/relationships/slideLayout" Target="../slideLayouts/slideLayout87.xml"/></Relationships>
</file>

<file path=ppt/slides/_rels/slide35.xml.rels><?xml version="1.0" encoding="UTF-8" standalone="yes"?>
<Relationships xmlns="http://schemas.openxmlformats.org/package/2006/relationships"><Relationship Id="rId2" Type="http://schemas.openxmlformats.org/officeDocument/2006/relationships/image" Target="../media/image32.(nul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3.(nul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5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57.xml"/></Relationships>
</file>

<file path=ppt/slides/_rels/slide4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51.xml"/></Relationships>
</file>

<file path=ppt/slides/_rels/slide42.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6.png"/><Relationship Id="rId1" Type="http://schemas.openxmlformats.org/officeDocument/2006/relationships/slideLayout" Target="../slideLayouts/slideLayout151.xml"/></Relationships>
</file>

<file path=ppt/slides/_rels/slide43.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8.JPG"/><Relationship Id="rId1" Type="http://schemas.openxmlformats.org/officeDocument/2006/relationships/slideLayout" Target="../slideLayouts/slideLayout51.xml"/><Relationship Id="rId4" Type="http://schemas.openxmlformats.org/officeDocument/2006/relationships/image" Target="../media/image40.png"/></Relationships>
</file>

<file path=ppt/slides/_rels/slide44.xml.rels><?xml version="1.0" encoding="UTF-8" standalone="yes"?>
<Relationships xmlns="http://schemas.openxmlformats.org/package/2006/relationships"><Relationship Id="rId2" Type="http://schemas.openxmlformats.org/officeDocument/2006/relationships/image" Target="../media/image41.(nul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45.jpg"/><Relationship Id="rId5" Type="http://schemas.openxmlformats.org/officeDocument/2006/relationships/image" Target="../media/image44.jpg"/><Relationship Id="rId4" Type="http://schemas.openxmlformats.org/officeDocument/2006/relationships/image" Target="../media/image43.png"/></Relationships>
</file>

<file path=ppt/slides/_rels/slide46.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 Id="rId9" Type="http://schemas.openxmlformats.org/officeDocument/2006/relationships/image" Target="../media/image52.png"/></Relationships>
</file>

<file path=ppt/slides/_rels/slide4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54.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05.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52.xml"/></Relationships>
</file>

<file path=ppt/slides/_rels/slide51.xml.rels><?xml version="1.0" encoding="UTF-8" standalone="yes"?>
<Relationships xmlns="http://schemas.openxmlformats.org/package/2006/relationships"><Relationship Id="rId2" Type="http://schemas.openxmlformats.org/officeDocument/2006/relationships/image" Target="../media/image59.(nul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60.png"/><Relationship Id="rId1" Type="http://schemas.openxmlformats.org/officeDocument/2006/relationships/slideLayout" Target="../slideLayouts/slideLayout128.xml"/></Relationships>
</file>

<file path=ppt/slides/_rels/slide5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0.xml"/><Relationship Id="rId1" Type="http://schemas.openxmlformats.org/officeDocument/2006/relationships/slideLayout" Target="../slideLayouts/slideLayout128.xml"/><Relationship Id="rId4" Type="http://schemas.openxmlformats.org/officeDocument/2006/relationships/image" Target="../media/image56.png"/></Relationships>
</file>

<file path=ppt/slides/_rels/slide5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35.xml"/><Relationship Id="rId4" Type="http://schemas.openxmlformats.org/officeDocument/2006/relationships/image" Target="../media/image62.jpeg"/></Relationships>
</file>

<file path=ppt/slides/_rels/slide5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27.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65.xml"/><Relationship Id="rId1" Type="http://schemas.openxmlformats.org/officeDocument/2006/relationships/vmlDrawing" Target="../drawings/vmlDrawing2.vml"/><Relationship Id="rId6" Type="http://schemas.openxmlformats.org/officeDocument/2006/relationships/image" Target="../media/image64.emf"/><Relationship Id="rId5" Type="http://schemas.openxmlformats.org/officeDocument/2006/relationships/oleObject" Target="../embeddings/oleObject2.bin"/><Relationship Id="rId4" Type="http://schemas.openxmlformats.org/officeDocument/2006/relationships/image" Target="../media/image65.png"/></Relationships>
</file>

<file path=ppt/slides/_rels/slide57.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25.xml"/></Relationships>
</file>

<file path=ppt/slides/_rels/slide58.xml.rels><?xml version="1.0" encoding="UTF-8" standalone="yes"?>
<Relationships xmlns="http://schemas.openxmlformats.org/package/2006/relationships"><Relationship Id="rId2" Type="http://schemas.openxmlformats.org/officeDocument/2006/relationships/image" Target="../media/image67.(nul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68.(nul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63.xml"/><Relationship Id="rId4" Type="http://schemas.openxmlformats.org/officeDocument/2006/relationships/image" Target="../media/image71.png"/></Relationships>
</file>

<file path=ppt/slides/_rels/slide62.xml.rels><?xml version="1.0" encoding="UTF-8" standalone="yes"?>
<Relationships xmlns="http://schemas.openxmlformats.org/package/2006/relationships"><Relationship Id="rId2" Type="http://schemas.openxmlformats.org/officeDocument/2006/relationships/image" Target="../media/image72.(nul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73.(nul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74.(nul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75.(nul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76.(nul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5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0.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5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7.xml"/></Relationships>
</file>

<file path=ppt/slides/_rels/slide7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jpg"/><Relationship Id="rId1" Type="http://schemas.openxmlformats.org/officeDocument/2006/relationships/slideLayout" Target="../slideLayouts/slideLayout93.xml"/></Relationships>
</file>

<file path=ppt/slides/_rels/slide7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93.xml"/></Relationships>
</file>

<file path=ppt/slides/_rels/slide73.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89.xml"/></Relationships>
</file>

<file path=ppt/slides/_rels/slide74.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89.xml"/></Relationships>
</file>

<file path=ppt/slides/_rels/slide75.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slideLayout" Target="../slideLayouts/slideLayout111.xml"/><Relationship Id="rId1" Type="http://schemas.openxmlformats.org/officeDocument/2006/relationships/vmlDrawing" Target="../drawings/vmlDrawing3.vml"/><Relationship Id="rId5" Type="http://schemas.openxmlformats.org/officeDocument/2006/relationships/image" Target="../media/image85.emf"/><Relationship Id="rId4" Type="http://schemas.openxmlformats.org/officeDocument/2006/relationships/oleObject" Target="../embeddings/oleObject3.bin"/></Relationships>
</file>

<file path=ppt/slides/_rels/slide76.xml.rels><?xml version="1.0" encoding="UTF-8" standalone="yes"?>
<Relationships xmlns="http://schemas.openxmlformats.org/package/2006/relationships"><Relationship Id="rId2" Type="http://schemas.openxmlformats.org/officeDocument/2006/relationships/image" Target="../media/image87.emf"/><Relationship Id="rId1" Type="http://schemas.openxmlformats.org/officeDocument/2006/relationships/slideLayout" Target="../slideLayouts/slideLayout119.xml"/></Relationships>
</file>

<file path=ppt/slides/_rels/slide77.xml.rels><?xml version="1.0" encoding="UTF-8" standalone="yes"?>
<Relationships xmlns="http://schemas.openxmlformats.org/package/2006/relationships"><Relationship Id="rId2" Type="http://schemas.openxmlformats.org/officeDocument/2006/relationships/image" Target="../media/image88.emf"/><Relationship Id="rId1" Type="http://schemas.openxmlformats.org/officeDocument/2006/relationships/slideLayout" Target="../slideLayouts/slideLayout119.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19.xml"/></Relationships>
</file>

<file path=ppt/slides/_rels/slide7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5.xml"/><Relationship Id="rId1" Type="http://schemas.openxmlformats.org/officeDocument/2006/relationships/slideLayout" Target="../slideLayouts/slideLayout39.xml"/><Relationship Id="rId6" Type="http://schemas.openxmlformats.org/officeDocument/2006/relationships/image" Target="../media/image92.jpg"/><Relationship Id="rId5" Type="http://schemas.openxmlformats.org/officeDocument/2006/relationships/image" Target="../media/image91.png"/><Relationship Id="rId4" Type="http://schemas.openxmlformats.org/officeDocument/2006/relationships/image" Target="../media/image90.jp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57.xml"/></Relationships>
</file>

<file path=ppt/slides/_rels/slide80.xml.rels><?xml version="1.0" encoding="UTF-8" standalone="yes"?>
<Relationships xmlns="http://schemas.openxmlformats.org/package/2006/relationships"><Relationship Id="rId3" Type="http://schemas.openxmlformats.org/officeDocument/2006/relationships/image" Target="../media/image94.tmp"/><Relationship Id="rId2" Type="http://schemas.openxmlformats.org/officeDocument/2006/relationships/image" Target="../media/image93.tmp"/><Relationship Id="rId1" Type="http://schemas.openxmlformats.org/officeDocument/2006/relationships/slideLayout" Target="../slideLayouts/slideLayout152.xml"/></Relationships>
</file>

<file path=ppt/slides/_rels/slide8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tif"/><Relationship Id="rId1" Type="http://schemas.openxmlformats.org/officeDocument/2006/relationships/slideLayout" Target="../slideLayouts/slideLayout63.xml"/><Relationship Id="rId4" Type="http://schemas.openxmlformats.org/officeDocument/2006/relationships/image" Target="../media/image97.png"/></Relationships>
</file>

<file path=ppt/slides/_rels/slide8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63.xml"/><Relationship Id="rId5" Type="http://schemas.openxmlformats.org/officeDocument/2006/relationships/image" Target="../media/image101.png"/><Relationship Id="rId4" Type="http://schemas.openxmlformats.org/officeDocument/2006/relationships/image" Target="../media/image100.png"/></Relationships>
</file>

<file path=ppt/slides/_rels/slide83.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102.jpeg"/><Relationship Id="rId7" Type="http://schemas.openxmlformats.org/officeDocument/2006/relationships/image" Target="../media/image106.emf"/><Relationship Id="rId2" Type="http://schemas.openxmlformats.org/officeDocument/2006/relationships/notesSlide" Target="../notesSlides/notesSlide16.xml"/><Relationship Id="rId1" Type="http://schemas.openxmlformats.org/officeDocument/2006/relationships/slideLayout" Target="../slideLayouts/slideLayout163.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png"/></Relationships>
</file>

<file path=ppt/slides/_rels/slide84.xml.rels><?xml version="1.0" encoding="UTF-8" standalone="yes"?>
<Relationships xmlns="http://schemas.openxmlformats.org/package/2006/relationships"><Relationship Id="rId3" Type="http://schemas.openxmlformats.org/officeDocument/2006/relationships/image" Target="../media/image108.jpg"/><Relationship Id="rId2" Type="http://schemas.openxmlformats.org/officeDocument/2006/relationships/image" Target="../media/image107.jpe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7.xml"/><Relationship Id="rId1" Type="http://schemas.openxmlformats.org/officeDocument/2006/relationships/slideLayout" Target="../slideLayouts/slideLayout44.xml"/></Relationships>
</file>

<file path=ppt/slides/_rels/slide86.xml.rels><?xml version="1.0" encoding="UTF-8" standalone="yes"?>
<Relationships xmlns="http://schemas.openxmlformats.org/package/2006/relationships"><Relationship Id="rId2" Type="http://schemas.openxmlformats.org/officeDocument/2006/relationships/image" Target="../media/image10.(null)"/><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0.(null)"/><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3" Type="http://schemas.openxmlformats.org/officeDocument/2006/relationships/image" Target="../media/image110.jpg"/><Relationship Id="rId2" Type="http://schemas.openxmlformats.org/officeDocument/2006/relationships/image" Target="../media/image109.jpg"/><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4322" name="Picture 2" descr="cath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 y="-22218"/>
            <a:ext cx="9174163" cy="6880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aphicFrame>
        <p:nvGraphicFramePr>
          <p:cNvPr id="184323" name="Object 2"/>
          <p:cNvGraphicFramePr>
            <a:graphicFrameLocks noChangeAspect="1"/>
          </p:cNvGraphicFramePr>
          <p:nvPr/>
        </p:nvGraphicFramePr>
        <p:xfrm>
          <a:off x="46053" y="265113"/>
          <a:ext cx="1063625" cy="1223962"/>
        </p:xfrm>
        <a:graphic>
          <a:graphicData uri="http://schemas.openxmlformats.org/presentationml/2006/ole">
            <mc:AlternateContent xmlns:mc="http://schemas.openxmlformats.org/markup-compatibility/2006">
              <mc:Choice xmlns:v="urn:schemas-microsoft-com:vml" Requires="v">
                <p:oleObj spid="_x0000_s17498" name="CorelDRAW" r:id="rId5" imgW="4038600" imgH="4216400" progId="CorelDRAW.Graphic.9">
                  <p:embed/>
                </p:oleObj>
              </mc:Choice>
              <mc:Fallback>
                <p:oleObj name="CorelDRAW" r:id="rId5" imgW="4038600" imgH="4216400" progId="CorelDRAW.Graphic.9">
                  <p:embed/>
                  <p:pic>
                    <p:nvPicPr>
                      <p:cNvPr id="184323"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053" y="265113"/>
                        <a:ext cx="1063625" cy="12239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184324" name="Rectangle 4"/>
          <p:cNvSpPr>
            <a:spLocks noChangeArrowheads="1"/>
          </p:cNvSpPr>
          <p:nvPr/>
        </p:nvSpPr>
        <p:spPr bwMode="auto">
          <a:xfrm>
            <a:off x="4852999" y="4648202"/>
            <a:ext cx="3938587" cy="990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52" tIns="45628" rIns="91252" bIns="45628"/>
          <a:lstStyle/>
          <a:p>
            <a:pPr marL="0" marR="0" lvl="0" indent="0" algn="l" defTabSz="914400" rtl="0" eaLnBrk="0" fontAlgn="base" latinLnBrk="0" hangingPunct="0">
              <a:lnSpc>
                <a:spcPct val="100000"/>
              </a:lnSpc>
              <a:spcBef>
                <a:spcPct val="50000"/>
              </a:spcBef>
              <a:spcAft>
                <a:spcPct val="0"/>
              </a:spcAft>
              <a:buClr>
                <a:srgbClr val="006600"/>
              </a:buClr>
              <a:buSzPct val="200000"/>
              <a:buFontTx/>
              <a:buNone/>
              <a:tabLst/>
              <a:defRPr/>
            </a:pPr>
            <a:endParaRPr kumimoji="0" lang="en-GB" sz="1800" b="0" i="0" u="none" strike="noStrike" kern="1200" cap="none" spc="0" normalizeH="0" baseline="0" noProof="0">
              <a:ln>
                <a:noFill/>
              </a:ln>
              <a:solidFill>
                <a:srgbClr val="000000"/>
              </a:solidFill>
              <a:effectLst/>
              <a:uLnTx/>
              <a:uFillTx/>
              <a:latin typeface="Arial" charset="0"/>
              <a:ea typeface="ＭＳ Ｐゴシック" charset="0"/>
              <a:cs typeface="Arial" charset="0"/>
            </a:endParaRPr>
          </a:p>
        </p:txBody>
      </p:sp>
      <p:sp>
        <p:nvSpPr>
          <p:cNvPr id="184325" name="Text Box 5"/>
          <p:cNvSpPr txBox="1">
            <a:spLocks noChangeArrowheads="1"/>
          </p:cNvSpPr>
          <p:nvPr/>
        </p:nvSpPr>
        <p:spPr bwMode="auto">
          <a:xfrm>
            <a:off x="820004" y="3152783"/>
            <a:ext cx="7259637" cy="125031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defTabSz="828675">
              <a:tabLst>
                <a:tab pos="657225" algn="l"/>
                <a:tab pos="1312863" algn="l"/>
                <a:tab pos="1970088" algn="l"/>
                <a:tab pos="2627313" algn="l"/>
                <a:tab pos="3282950" algn="l"/>
                <a:tab pos="3940175" algn="l"/>
                <a:tab pos="4595813" algn="l"/>
                <a:tab pos="5253038" algn="l"/>
                <a:tab pos="5910263" algn="l"/>
                <a:tab pos="6565900" algn="l"/>
                <a:tab pos="7223125" algn="l"/>
              </a:tabLst>
              <a:defRPr sz="2400">
                <a:solidFill>
                  <a:schemeClr val="tx1"/>
                </a:solidFill>
                <a:latin typeface="Arial" charset="0"/>
                <a:ea typeface="ＭＳ Ｐゴシック" charset="0"/>
                <a:cs typeface="ＭＳ Ｐゴシック" charset="0"/>
              </a:defRPr>
            </a:lvl1pPr>
            <a:lvl2pPr marL="742950" indent="-285750" defTabSz="828675">
              <a:tabLst>
                <a:tab pos="657225" algn="l"/>
                <a:tab pos="1312863" algn="l"/>
                <a:tab pos="1970088" algn="l"/>
                <a:tab pos="2627313" algn="l"/>
                <a:tab pos="3282950" algn="l"/>
                <a:tab pos="3940175" algn="l"/>
                <a:tab pos="4595813" algn="l"/>
                <a:tab pos="5253038" algn="l"/>
                <a:tab pos="5910263" algn="l"/>
                <a:tab pos="6565900" algn="l"/>
                <a:tab pos="7223125" algn="l"/>
              </a:tabLst>
              <a:defRPr sz="2400">
                <a:solidFill>
                  <a:schemeClr val="tx1"/>
                </a:solidFill>
                <a:latin typeface="Arial" charset="0"/>
                <a:ea typeface="ＭＳ Ｐゴシック" charset="0"/>
              </a:defRPr>
            </a:lvl2pPr>
            <a:lvl3pPr marL="1143000" indent="-228600" defTabSz="828675">
              <a:tabLst>
                <a:tab pos="657225" algn="l"/>
                <a:tab pos="1312863" algn="l"/>
                <a:tab pos="1970088" algn="l"/>
                <a:tab pos="2627313" algn="l"/>
                <a:tab pos="3282950" algn="l"/>
                <a:tab pos="3940175" algn="l"/>
                <a:tab pos="4595813" algn="l"/>
                <a:tab pos="5253038" algn="l"/>
                <a:tab pos="5910263" algn="l"/>
                <a:tab pos="6565900" algn="l"/>
                <a:tab pos="7223125" algn="l"/>
              </a:tabLst>
              <a:defRPr sz="2400">
                <a:solidFill>
                  <a:schemeClr val="tx1"/>
                </a:solidFill>
                <a:latin typeface="Arial" charset="0"/>
                <a:ea typeface="ＭＳ Ｐゴシック" charset="0"/>
              </a:defRPr>
            </a:lvl3pPr>
            <a:lvl4pPr marL="1600200" indent="-228600" defTabSz="828675">
              <a:tabLst>
                <a:tab pos="657225" algn="l"/>
                <a:tab pos="1312863" algn="l"/>
                <a:tab pos="1970088" algn="l"/>
                <a:tab pos="2627313" algn="l"/>
                <a:tab pos="3282950" algn="l"/>
                <a:tab pos="3940175" algn="l"/>
                <a:tab pos="4595813" algn="l"/>
                <a:tab pos="5253038" algn="l"/>
                <a:tab pos="5910263" algn="l"/>
                <a:tab pos="6565900" algn="l"/>
                <a:tab pos="7223125" algn="l"/>
              </a:tabLst>
              <a:defRPr sz="2400">
                <a:solidFill>
                  <a:schemeClr val="tx1"/>
                </a:solidFill>
                <a:latin typeface="Arial" charset="0"/>
                <a:ea typeface="ＭＳ Ｐゴシック" charset="0"/>
              </a:defRPr>
            </a:lvl4pPr>
            <a:lvl5pPr marL="2057400" indent="-228600" defTabSz="828675">
              <a:tabLst>
                <a:tab pos="657225" algn="l"/>
                <a:tab pos="1312863" algn="l"/>
                <a:tab pos="1970088" algn="l"/>
                <a:tab pos="2627313" algn="l"/>
                <a:tab pos="3282950" algn="l"/>
                <a:tab pos="3940175" algn="l"/>
                <a:tab pos="4595813" algn="l"/>
                <a:tab pos="5253038" algn="l"/>
                <a:tab pos="5910263" algn="l"/>
                <a:tab pos="6565900" algn="l"/>
                <a:tab pos="7223125" algn="l"/>
              </a:tabLst>
              <a:defRPr sz="2400">
                <a:solidFill>
                  <a:schemeClr val="tx1"/>
                </a:solidFill>
                <a:latin typeface="Arial" charset="0"/>
                <a:ea typeface="ＭＳ Ｐゴシック" charset="0"/>
              </a:defRPr>
            </a:lvl5pPr>
            <a:lvl6pPr marL="2514600" indent="-228600" algn="ctr" defTabSz="828675" eaLnBrk="0" fontAlgn="base" hangingPunct="0">
              <a:spcBef>
                <a:spcPct val="50000"/>
              </a:spcBef>
              <a:spcAft>
                <a:spcPct val="0"/>
              </a:spcAft>
              <a:buClr>
                <a:srgbClr val="FF0000"/>
              </a:buClr>
              <a:buSzPct val="150000"/>
              <a:tabLst>
                <a:tab pos="657225" algn="l"/>
                <a:tab pos="1312863" algn="l"/>
                <a:tab pos="1970088" algn="l"/>
                <a:tab pos="2627313" algn="l"/>
                <a:tab pos="3282950" algn="l"/>
                <a:tab pos="3940175" algn="l"/>
                <a:tab pos="4595813" algn="l"/>
                <a:tab pos="5253038" algn="l"/>
                <a:tab pos="5910263" algn="l"/>
                <a:tab pos="6565900" algn="l"/>
                <a:tab pos="7223125" algn="l"/>
              </a:tabLst>
              <a:defRPr sz="2400">
                <a:solidFill>
                  <a:schemeClr val="tx1"/>
                </a:solidFill>
                <a:latin typeface="Arial" charset="0"/>
                <a:ea typeface="ＭＳ Ｐゴシック" charset="0"/>
              </a:defRPr>
            </a:lvl6pPr>
            <a:lvl7pPr marL="2971800" indent="-228600" algn="ctr" defTabSz="828675" eaLnBrk="0" fontAlgn="base" hangingPunct="0">
              <a:spcBef>
                <a:spcPct val="50000"/>
              </a:spcBef>
              <a:spcAft>
                <a:spcPct val="0"/>
              </a:spcAft>
              <a:buClr>
                <a:srgbClr val="FF0000"/>
              </a:buClr>
              <a:buSzPct val="150000"/>
              <a:tabLst>
                <a:tab pos="657225" algn="l"/>
                <a:tab pos="1312863" algn="l"/>
                <a:tab pos="1970088" algn="l"/>
                <a:tab pos="2627313" algn="l"/>
                <a:tab pos="3282950" algn="l"/>
                <a:tab pos="3940175" algn="l"/>
                <a:tab pos="4595813" algn="l"/>
                <a:tab pos="5253038" algn="l"/>
                <a:tab pos="5910263" algn="l"/>
                <a:tab pos="6565900" algn="l"/>
                <a:tab pos="7223125" algn="l"/>
              </a:tabLst>
              <a:defRPr sz="2400">
                <a:solidFill>
                  <a:schemeClr val="tx1"/>
                </a:solidFill>
                <a:latin typeface="Arial" charset="0"/>
                <a:ea typeface="ＭＳ Ｐゴシック" charset="0"/>
              </a:defRPr>
            </a:lvl7pPr>
            <a:lvl8pPr marL="3429000" indent="-228600" algn="ctr" defTabSz="828675" eaLnBrk="0" fontAlgn="base" hangingPunct="0">
              <a:spcBef>
                <a:spcPct val="50000"/>
              </a:spcBef>
              <a:spcAft>
                <a:spcPct val="0"/>
              </a:spcAft>
              <a:buClr>
                <a:srgbClr val="FF0000"/>
              </a:buClr>
              <a:buSzPct val="150000"/>
              <a:tabLst>
                <a:tab pos="657225" algn="l"/>
                <a:tab pos="1312863" algn="l"/>
                <a:tab pos="1970088" algn="l"/>
                <a:tab pos="2627313" algn="l"/>
                <a:tab pos="3282950" algn="l"/>
                <a:tab pos="3940175" algn="l"/>
                <a:tab pos="4595813" algn="l"/>
                <a:tab pos="5253038" algn="l"/>
                <a:tab pos="5910263" algn="l"/>
                <a:tab pos="6565900" algn="l"/>
                <a:tab pos="7223125" algn="l"/>
              </a:tabLst>
              <a:defRPr sz="2400">
                <a:solidFill>
                  <a:schemeClr val="tx1"/>
                </a:solidFill>
                <a:latin typeface="Arial" charset="0"/>
                <a:ea typeface="ＭＳ Ｐゴシック" charset="0"/>
              </a:defRPr>
            </a:lvl8pPr>
            <a:lvl9pPr marL="3886200" indent="-228600" algn="ctr" defTabSz="828675" eaLnBrk="0" fontAlgn="base" hangingPunct="0">
              <a:spcBef>
                <a:spcPct val="50000"/>
              </a:spcBef>
              <a:spcAft>
                <a:spcPct val="0"/>
              </a:spcAft>
              <a:buClr>
                <a:srgbClr val="FF0000"/>
              </a:buClr>
              <a:buSzPct val="150000"/>
              <a:tabLst>
                <a:tab pos="657225" algn="l"/>
                <a:tab pos="1312863" algn="l"/>
                <a:tab pos="1970088" algn="l"/>
                <a:tab pos="2627313" algn="l"/>
                <a:tab pos="3282950" algn="l"/>
                <a:tab pos="3940175" algn="l"/>
                <a:tab pos="4595813" algn="l"/>
                <a:tab pos="5253038" algn="l"/>
                <a:tab pos="5910263" algn="l"/>
                <a:tab pos="6565900" algn="l"/>
                <a:tab pos="7223125" algn="l"/>
              </a:tabLst>
              <a:defRPr sz="2400">
                <a:solidFill>
                  <a:schemeClr val="tx1"/>
                </a:solidFill>
                <a:latin typeface="Arial" charset="0"/>
                <a:ea typeface="ＭＳ Ｐゴシック" charset="0"/>
              </a:defRPr>
            </a:lvl9pPr>
          </a:lstStyle>
          <a:p>
            <a:pPr marL="0" marR="0" lvl="0" indent="0" algn="ctr" defTabSz="828675" rtl="0" eaLnBrk="1" fontAlgn="base" latinLnBrk="0" hangingPunct="0">
              <a:lnSpc>
                <a:spcPct val="93000"/>
              </a:lnSpc>
              <a:spcBef>
                <a:spcPct val="0"/>
              </a:spcBef>
              <a:spcAft>
                <a:spcPct val="0"/>
              </a:spcAft>
              <a:buClr>
                <a:srgbClr val="000000"/>
              </a:buClr>
              <a:buSzPct val="45000"/>
              <a:buFont typeface="StarSymbol" charset="0"/>
              <a:buNone/>
              <a:tabLst>
                <a:tab pos="657225" algn="l"/>
                <a:tab pos="1312863" algn="l"/>
                <a:tab pos="1970088" algn="l"/>
                <a:tab pos="2627313" algn="l"/>
                <a:tab pos="3282950" algn="l"/>
                <a:tab pos="3940175" algn="l"/>
                <a:tab pos="4595813" algn="l"/>
                <a:tab pos="5253038" algn="l"/>
                <a:tab pos="5910263" algn="l"/>
                <a:tab pos="6565900" algn="l"/>
                <a:tab pos="7223125" algn="l"/>
              </a:tabLst>
              <a:defRPr/>
            </a:pPr>
            <a:r>
              <a:rPr kumimoji="0" lang="en-GB" sz="2900" b="0" i="1" u="none" strike="noStrike" kern="1200" cap="none" spc="0" normalizeH="0" baseline="0" noProof="0" dirty="0">
                <a:ln>
                  <a:noFill/>
                </a:ln>
                <a:solidFill>
                  <a:srgbClr val="000066"/>
                </a:solidFill>
                <a:effectLst/>
                <a:uLnTx/>
                <a:uFillTx/>
                <a:latin typeface="Times New Roman" charset="0"/>
                <a:ea typeface="ＭＳ Ｐゴシック" charset="0"/>
              </a:rPr>
              <a:t>Carlos S.  Frenk</a:t>
            </a:r>
          </a:p>
          <a:p>
            <a:pPr marL="0" marR="0" lvl="0" indent="0" algn="ctr" defTabSz="828675" rtl="0" eaLnBrk="1" fontAlgn="base" latinLnBrk="0" hangingPunct="0">
              <a:lnSpc>
                <a:spcPct val="93000"/>
              </a:lnSpc>
              <a:spcBef>
                <a:spcPct val="0"/>
              </a:spcBef>
              <a:spcAft>
                <a:spcPct val="0"/>
              </a:spcAft>
              <a:buClr>
                <a:srgbClr val="000000"/>
              </a:buClr>
              <a:buSzPct val="45000"/>
              <a:buFont typeface="StarSymbol" charset="0"/>
              <a:buNone/>
              <a:tabLst>
                <a:tab pos="657225" algn="l"/>
                <a:tab pos="1312863" algn="l"/>
                <a:tab pos="1970088" algn="l"/>
                <a:tab pos="2627313" algn="l"/>
                <a:tab pos="3282950" algn="l"/>
                <a:tab pos="3940175" algn="l"/>
                <a:tab pos="4595813" algn="l"/>
                <a:tab pos="5253038" algn="l"/>
                <a:tab pos="5910263" algn="l"/>
                <a:tab pos="6565900" algn="l"/>
                <a:tab pos="7223125" algn="l"/>
              </a:tabLst>
              <a:defRPr/>
            </a:pPr>
            <a:r>
              <a:rPr kumimoji="0" lang="en-GB" sz="2900" b="0" i="1" u="none" strike="noStrike" kern="1200" cap="none" spc="0" normalizeH="0" baseline="0" noProof="0" dirty="0">
                <a:ln>
                  <a:noFill/>
                </a:ln>
                <a:solidFill>
                  <a:srgbClr val="000066"/>
                </a:solidFill>
                <a:effectLst/>
                <a:uLnTx/>
                <a:uFillTx/>
                <a:latin typeface="Times New Roman" charset="0"/>
                <a:ea typeface="ＭＳ Ｐゴシック" charset="0"/>
              </a:rPr>
              <a:t>  Institute for Computational Cosmology, Durham</a:t>
            </a:r>
          </a:p>
        </p:txBody>
      </p:sp>
      <p:pic>
        <p:nvPicPr>
          <p:cNvPr id="184326" name="Picture 6" descr="icc5"/>
          <p:cNvPicPr>
            <a:picLocks noChangeAspect="1" noChangeArrowheads="1"/>
          </p:cNvPicPr>
          <p:nvPr/>
        </p:nvPicPr>
        <p:blipFill>
          <a:blip r:embed="rId7">
            <a:clrChange>
              <a:clrFrom>
                <a:srgbClr val="FFFFFD"/>
              </a:clrFrom>
              <a:clrTo>
                <a:srgbClr val="FFFFFD">
                  <a:alpha val="0"/>
                </a:srgbClr>
              </a:clrTo>
            </a:clrChange>
            <a:extLst>
              <a:ext uri="{28A0092B-C50C-407E-A947-70E740481C1C}">
                <a14:useLocalDpi xmlns:a14="http://schemas.microsoft.com/office/drawing/2010/main" val="0"/>
              </a:ext>
            </a:extLst>
          </a:blip>
          <a:srcRect/>
          <a:stretch>
            <a:fillRect/>
          </a:stretch>
        </p:blipFill>
        <p:spPr bwMode="auto">
          <a:xfrm>
            <a:off x="1152525" y="214314"/>
            <a:ext cx="2122488" cy="862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84327" name="AutoShape 7"/>
          <p:cNvSpPr>
            <a:spLocks noChangeArrowheads="1"/>
          </p:cNvSpPr>
          <p:nvPr/>
        </p:nvSpPr>
        <p:spPr bwMode="auto">
          <a:xfrm>
            <a:off x="119063" y="1646631"/>
            <a:ext cx="8869362" cy="1280338"/>
          </a:xfrm>
          <a:prstGeom prst="roundRect">
            <a:avLst>
              <a:gd name="adj" fmla="val 60"/>
            </a:avLst>
          </a:prstGeom>
          <a:solidFill>
            <a:srgbClr val="FFCC00"/>
          </a:solidFill>
          <a:ln w="25400">
            <a:solidFill>
              <a:srgbClr val="000000"/>
            </a:solidFill>
            <a:round/>
            <a:headEnd/>
            <a:tailEnd/>
          </a:ln>
          <a:effectLst>
            <a:outerShdw blurRad="50800" dist="38100" dir="2700000" algn="tl" rotWithShape="0">
              <a:prstClr val="black">
                <a:alpha val="40000"/>
              </a:prstClr>
            </a:outerShdw>
          </a:effectLst>
        </p:spPr>
        <p:txBody>
          <a:bodyPr lIns="0" tIns="0" rIns="0" bIns="0" anchor="ctr" anchorCtr="1">
            <a:spAutoFit/>
          </a:bodyPr>
          <a:lstStyle/>
          <a:p>
            <a:pPr marL="0" marR="0" lvl="0" indent="0" algn="ctr" defTabSz="824818" rtl="0" eaLnBrk="1" fontAlgn="base" latinLnBrk="0" hangingPunct="0">
              <a:lnSpc>
                <a:spcPct val="93000"/>
              </a:lnSpc>
              <a:spcBef>
                <a:spcPts val="1800"/>
              </a:spcBef>
              <a:spcAft>
                <a:spcPct val="0"/>
              </a:spcAft>
              <a:buClr>
                <a:srgbClr val="000000"/>
              </a:buClr>
              <a:buSzPct val="45000"/>
              <a:buFontTx/>
              <a:buNone/>
              <a:tabLst>
                <a:tab pos="653511" algn="l"/>
                <a:tab pos="1308606" algn="l"/>
                <a:tab pos="1963701" algn="l"/>
                <a:tab pos="2620383" algn="l"/>
                <a:tab pos="3275477" algn="l"/>
                <a:tab pos="3930573" algn="l"/>
                <a:tab pos="4584083" algn="l"/>
                <a:tab pos="5240764" algn="l"/>
                <a:tab pos="5895861" algn="l"/>
                <a:tab pos="6550956" algn="l"/>
                <a:tab pos="7207639" algn="l"/>
              </a:tabLst>
              <a:defRPr/>
            </a:pPr>
            <a:r>
              <a:rPr kumimoji="0" lang="en-GB" sz="4400" b="0" i="0" u="none" strike="noStrike" kern="1200" cap="none" spc="0" normalizeH="0" baseline="0" noProof="0">
                <a:ln>
                  <a:noFill/>
                </a:ln>
                <a:solidFill>
                  <a:srgbClr val="FF0000"/>
                </a:solidFill>
                <a:effectLst/>
                <a:uLnTx/>
                <a:uFillTx/>
                <a:latin typeface="Arial" charset="0"/>
                <a:ea typeface="ＭＳ Ｐゴシック" charset="0"/>
              </a:rPr>
              <a:t>The Institute for Computational Cosmology </a:t>
            </a:r>
            <a:endParaRPr kumimoji="0" lang="en-GB" sz="4000" b="0" i="0" u="none" strike="noStrike" kern="1200" cap="none" spc="0" normalizeH="0" baseline="0" noProof="0">
              <a:ln>
                <a:noFill/>
              </a:ln>
              <a:solidFill>
                <a:srgbClr val="000000"/>
              </a:solidFill>
              <a:effectLst/>
              <a:uLnTx/>
              <a:uFillTx/>
              <a:latin typeface="Arial" charset="0"/>
              <a:ea typeface="ＭＳ Ｐゴシック" charset="0"/>
            </a:endParaRPr>
          </a:p>
        </p:txBody>
      </p:sp>
    </p:spTree>
    <p:extLst>
      <p:ext uri="{BB962C8B-B14F-4D97-AF65-F5344CB8AC3E}">
        <p14:creationId xmlns:p14="http://schemas.microsoft.com/office/powerpoint/2010/main" val="50406648"/>
      </p:ext>
    </p:extLst>
  </p:cSld>
  <p:clrMapOvr>
    <a:masterClrMapping/>
  </p:clrMapOvr>
  <p:transition>
    <p:zo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 name="Group 174"/>
          <p:cNvGrpSpPr/>
          <p:nvPr/>
        </p:nvGrpSpPr>
        <p:grpSpPr>
          <a:xfrm>
            <a:off x="98547" y="1423171"/>
            <a:ext cx="8989525" cy="4348208"/>
            <a:chOff x="0" y="0"/>
            <a:chExt cx="6326189" cy="5550953"/>
          </a:xfrm>
        </p:grpSpPr>
        <p:sp>
          <p:nvSpPr>
            <p:cNvPr id="123" name="Shape 123"/>
            <p:cNvSpPr/>
            <p:nvPr/>
          </p:nvSpPr>
          <p:spPr>
            <a:xfrm rot="10800000">
              <a:off x="558193" y="3573742"/>
              <a:ext cx="170560" cy="164729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path>
              </a:pathLst>
            </a:custGeom>
            <a:noFill/>
            <a:ln w="9525" cap="flat">
              <a:solidFill>
                <a:srgbClr val="808080"/>
              </a:solidFill>
              <a:prstDash val="solid"/>
              <a:miter lim="800000"/>
            </a:ln>
            <a:effectLst/>
          </p:spPr>
          <p:txBody>
            <a:bodyPr wrap="square" lIns="0" tIns="0" rIns="0" bIns="0" numCol="1" anchor="ctr">
              <a:noAutofit/>
            </a:bodyPr>
            <a:lstStyle/>
            <a:p>
              <a:pPr marL="0" marR="0" lvl="0" indent="0" algn="l" defTabSz="456822" rtl="0" eaLnBrk="1" fontAlgn="auto" latinLnBrk="0" hangingPunct="0">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4" name="Shape 124"/>
            <p:cNvSpPr/>
            <p:nvPr/>
          </p:nvSpPr>
          <p:spPr>
            <a:xfrm rot="10800000">
              <a:off x="558193" y="3573742"/>
              <a:ext cx="170560" cy="65291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path>
              </a:pathLst>
            </a:custGeom>
            <a:noFill/>
            <a:ln w="9525" cap="flat">
              <a:solidFill>
                <a:srgbClr val="808080"/>
              </a:solidFill>
              <a:prstDash val="solid"/>
              <a:miter lim="800000"/>
            </a:ln>
            <a:effectLst/>
          </p:spPr>
          <p:txBody>
            <a:bodyPr wrap="square" lIns="0" tIns="0" rIns="0" bIns="0" numCol="1" anchor="ctr">
              <a:noAutofit/>
            </a:bodyPr>
            <a:lstStyle/>
            <a:p>
              <a:pPr marL="0" marR="0" lvl="0" indent="0" algn="l" defTabSz="456822" rtl="0" eaLnBrk="1" fontAlgn="auto" latinLnBrk="0" hangingPunct="0">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5" name="Shape 125"/>
            <p:cNvSpPr/>
            <p:nvPr/>
          </p:nvSpPr>
          <p:spPr>
            <a:xfrm rot="5400000" flipH="1">
              <a:off x="4165095" y="1214060"/>
              <a:ext cx="279163" cy="287366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8836" y="0"/>
                  </a:lnTo>
                  <a:lnTo>
                    <a:pt x="8836" y="21600"/>
                  </a:lnTo>
                  <a:lnTo>
                    <a:pt x="21600" y="21600"/>
                  </a:lnTo>
                </a:path>
              </a:pathLst>
            </a:custGeom>
            <a:noFill/>
            <a:ln w="9525" cap="flat">
              <a:solidFill>
                <a:srgbClr val="808080"/>
              </a:solidFill>
              <a:prstDash val="solid"/>
              <a:miter lim="800000"/>
            </a:ln>
            <a:effectLst/>
          </p:spPr>
          <p:txBody>
            <a:bodyPr wrap="square" lIns="0" tIns="0" rIns="0" bIns="0" numCol="1" anchor="ctr">
              <a:noAutofit/>
            </a:bodyPr>
            <a:lstStyle/>
            <a:p>
              <a:pPr marL="0" marR="0" lvl="0" indent="0" algn="l" defTabSz="456822" rtl="0" eaLnBrk="1" fontAlgn="auto" latinLnBrk="0" hangingPunct="0">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6" name="Shape 126"/>
            <p:cNvSpPr/>
            <p:nvPr/>
          </p:nvSpPr>
          <p:spPr>
            <a:xfrm flipV="1">
              <a:off x="1860008" y="2676904"/>
              <a:ext cx="1" cy="221485"/>
            </a:xfrm>
            <a:prstGeom prst="line">
              <a:avLst/>
            </a:prstGeom>
            <a:noFill/>
            <a:ln w="9525" cap="flat">
              <a:solidFill>
                <a:srgbClr val="808080"/>
              </a:solidFill>
              <a:prstDash val="solid"/>
              <a:miter lim="800000"/>
            </a:ln>
            <a:effectLst/>
          </p:spPr>
          <p:txBody>
            <a:bodyPr wrap="square" lIns="0" tIns="0" rIns="0" bIns="0" numCol="1" anchor="ctr">
              <a:noAutofit/>
            </a:bodyPr>
            <a:lstStyle/>
            <a:p>
              <a:pPr marL="0" marR="0" lvl="0" indent="0" algn="l" defTabSz="456822" rtl="0" eaLnBrk="1" fontAlgn="auto" latinLnBrk="0" hangingPunct="0">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7" name="Shape 127"/>
            <p:cNvSpPr/>
            <p:nvPr/>
          </p:nvSpPr>
          <p:spPr>
            <a:xfrm rot="16200000">
              <a:off x="1531079" y="1521119"/>
              <a:ext cx="364527" cy="23103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9525" cap="flat">
              <a:solidFill>
                <a:srgbClr val="808080"/>
              </a:solidFill>
              <a:prstDash val="solid"/>
              <a:miter lim="800000"/>
            </a:ln>
            <a:effectLst/>
          </p:spPr>
          <p:txBody>
            <a:bodyPr wrap="square" lIns="0" tIns="0" rIns="0" bIns="0" numCol="1" anchor="ctr">
              <a:noAutofit/>
            </a:bodyPr>
            <a:lstStyle/>
            <a:p>
              <a:pPr marL="0" marR="0" lvl="0" indent="0" algn="l" defTabSz="456822" rtl="0" eaLnBrk="1" fontAlgn="auto" latinLnBrk="0" hangingPunct="0">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8" name="Shape 128"/>
            <p:cNvSpPr/>
            <p:nvPr/>
          </p:nvSpPr>
          <p:spPr>
            <a:xfrm rot="5400000" flipH="1">
              <a:off x="3640640" y="808235"/>
              <a:ext cx="378370" cy="192266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9525" cap="flat">
              <a:solidFill>
                <a:srgbClr val="808080"/>
              </a:solidFill>
              <a:prstDash val="solid"/>
              <a:miter lim="800000"/>
            </a:ln>
            <a:effectLst/>
          </p:spPr>
          <p:txBody>
            <a:bodyPr wrap="square" lIns="0" tIns="0" rIns="0" bIns="0" numCol="1" anchor="ctr">
              <a:noAutofit/>
            </a:bodyPr>
            <a:lstStyle/>
            <a:p>
              <a:pPr marL="0" marR="0" lvl="0" indent="0" algn="l" defTabSz="456822" rtl="0" eaLnBrk="1" fontAlgn="auto" latinLnBrk="0" hangingPunct="0">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9" name="Shape 129"/>
            <p:cNvSpPr/>
            <p:nvPr/>
          </p:nvSpPr>
          <p:spPr>
            <a:xfrm flipV="1">
              <a:off x="2867199" y="1580383"/>
              <a:ext cx="1" cy="350684"/>
            </a:xfrm>
            <a:prstGeom prst="line">
              <a:avLst/>
            </a:prstGeom>
            <a:noFill/>
            <a:ln w="9525" cap="flat">
              <a:solidFill>
                <a:srgbClr val="808080"/>
              </a:solidFill>
              <a:prstDash val="solid"/>
              <a:round/>
            </a:ln>
            <a:effectLst/>
          </p:spPr>
          <p:txBody>
            <a:bodyPr wrap="square" lIns="0" tIns="0" rIns="0" bIns="0" numCol="1" anchor="ctr">
              <a:noAutofit/>
            </a:bodyPr>
            <a:lstStyle/>
            <a:p>
              <a:pPr marL="0" marR="0" lvl="0" indent="0" algn="l" defTabSz="456822" rtl="0" eaLnBrk="1" fontAlgn="auto" latinLnBrk="0" hangingPunct="0">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0" name="Shape 130"/>
            <p:cNvSpPr/>
            <p:nvPr/>
          </p:nvSpPr>
          <p:spPr>
            <a:xfrm rot="16200000">
              <a:off x="1642708" y="716819"/>
              <a:ext cx="362220" cy="208934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9525" cap="flat">
              <a:solidFill>
                <a:srgbClr val="808080"/>
              </a:solidFill>
              <a:prstDash val="solid"/>
              <a:miter lim="800000"/>
            </a:ln>
            <a:effectLst/>
          </p:spPr>
          <p:txBody>
            <a:bodyPr wrap="square" lIns="0" tIns="0" rIns="0" bIns="0" numCol="1" anchor="ctr">
              <a:noAutofit/>
            </a:bodyPr>
            <a:lstStyle/>
            <a:p>
              <a:pPr marL="0" marR="0" lvl="0" indent="0" algn="l" defTabSz="456822" rtl="0" eaLnBrk="1" fontAlgn="auto" latinLnBrk="0" hangingPunct="0">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1" name="Shape 131"/>
            <p:cNvSpPr/>
            <p:nvPr/>
          </p:nvSpPr>
          <p:spPr>
            <a:xfrm flipH="1">
              <a:off x="2869138" y="554864"/>
              <a:ext cx="1293" cy="346070"/>
            </a:xfrm>
            <a:prstGeom prst="line">
              <a:avLst/>
            </a:prstGeom>
            <a:noFill/>
            <a:ln w="9525" cap="flat">
              <a:solidFill>
                <a:srgbClr val="808080"/>
              </a:solidFill>
              <a:prstDash val="solid"/>
              <a:round/>
            </a:ln>
            <a:effectLst/>
          </p:spPr>
          <p:txBody>
            <a:bodyPr wrap="square" lIns="0" tIns="0" rIns="0" bIns="0" numCol="1" anchor="ctr">
              <a:noAutofit/>
            </a:bodyPr>
            <a:lstStyle/>
            <a:p>
              <a:pPr marL="0" marR="0" lvl="0" indent="0" algn="l" defTabSz="456822" rtl="0" eaLnBrk="1" fontAlgn="auto" latinLnBrk="0" hangingPunct="0">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rgbClr val="000000"/>
                </a:solidFill>
                <a:effectLst/>
                <a:uLnTx/>
                <a:uFillTx/>
                <a:latin typeface="Arial"/>
                <a:ea typeface="Arial"/>
                <a:cs typeface="Arial"/>
                <a:sym typeface="Arial"/>
              </a:endParaRPr>
            </a:p>
          </p:txBody>
        </p:sp>
        <p:grpSp>
          <p:nvGrpSpPr>
            <p:cNvPr id="134" name="Group 134"/>
            <p:cNvGrpSpPr/>
            <p:nvPr/>
          </p:nvGrpSpPr>
          <p:grpSpPr>
            <a:xfrm>
              <a:off x="1982102" y="0"/>
              <a:ext cx="1624188" cy="537562"/>
              <a:chOff x="0" y="0"/>
              <a:chExt cx="1624187" cy="537561"/>
            </a:xfrm>
          </p:grpSpPr>
          <p:sp>
            <p:nvSpPr>
              <p:cNvPr id="132" name="Shape 132"/>
              <p:cNvSpPr/>
              <p:nvPr/>
            </p:nvSpPr>
            <p:spPr>
              <a:xfrm>
                <a:off x="0" y="0"/>
                <a:ext cx="1624187" cy="537561"/>
              </a:xfrm>
              <a:prstGeom prst="roundRect">
                <a:avLst>
                  <a:gd name="adj" fmla="val 50000"/>
                </a:avLst>
              </a:prstGeom>
              <a:noFill/>
              <a:ln w="28575" cap="flat">
                <a:solidFill>
                  <a:schemeClr val="accent1"/>
                </a:solidFill>
                <a:prstDash val="solid"/>
                <a:round/>
              </a:ln>
              <a:effectLst/>
            </p:spPr>
            <p:txBody>
              <a:bodyPr wrap="square" lIns="0" tIns="0" rIns="0" bIns="0" numCol="1" anchor="ctr">
                <a:noAutofit/>
              </a:bodyPr>
              <a:lstStyle/>
              <a:p>
                <a:pPr marL="0" marR="0" lvl="0" indent="0" algn="ctr" defTabSz="914400" rtl="0" eaLnBrk="1" fontAlgn="auto" latinLnBrk="0" hangingPunct="0">
                  <a:lnSpc>
                    <a:spcPct val="100000"/>
                  </a:lnSpc>
                  <a:spcBef>
                    <a:spcPts val="0"/>
                  </a:spcBef>
                  <a:spcAft>
                    <a:spcPts val="0"/>
                  </a:spcAft>
                  <a:buClrTx/>
                  <a:buSzTx/>
                  <a:buFontTx/>
                  <a:buNone/>
                  <a:tabLst/>
                  <a:defRPr sz="1100">
                    <a:latin typeface="Calibri"/>
                    <a:ea typeface="Calibri"/>
                    <a:cs typeface="Calibri"/>
                    <a:sym typeface="Calibri"/>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3" name="Shape 133"/>
              <p:cNvSpPr/>
              <p:nvPr/>
            </p:nvSpPr>
            <p:spPr>
              <a:xfrm>
                <a:off x="323094" y="109931"/>
                <a:ext cx="978004" cy="31770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0" tIns="0" rIns="0" bIns="0" numCol="1" anchor="ctr">
                <a:spAutoFit/>
              </a:bodyPr>
              <a:lstStyle>
                <a:lvl1pPr algn="ctr" defTabSz="914400">
                  <a:defRPr sz="1100" b="1">
                    <a:latin typeface="Calibri"/>
                    <a:ea typeface="Calibri"/>
                    <a:cs typeface="Calibri"/>
                    <a:sym typeface="Calibri"/>
                  </a:defRPr>
                </a:lvl1pP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sz="1600" b="1" i="0" u="none" strike="noStrike" kern="0" cap="none" spc="0" normalizeH="0" baseline="0" noProof="0">
                    <a:ln>
                      <a:noFill/>
                    </a:ln>
                    <a:solidFill>
                      <a:srgbClr val="000000"/>
                    </a:solidFill>
                    <a:effectLst/>
                    <a:uLnTx/>
                    <a:uFillTx/>
                    <a:latin typeface="Calibri"/>
                    <a:cs typeface="Calibri"/>
                    <a:sym typeface="Calibri"/>
                  </a:rPr>
                  <a:t> Head of Physics </a:t>
                </a:r>
              </a:p>
            </p:txBody>
          </p:sp>
        </p:grpSp>
        <p:grpSp>
          <p:nvGrpSpPr>
            <p:cNvPr id="137" name="Group 137"/>
            <p:cNvGrpSpPr/>
            <p:nvPr/>
          </p:nvGrpSpPr>
          <p:grpSpPr>
            <a:xfrm>
              <a:off x="1317955" y="915930"/>
              <a:ext cx="3099783" cy="664455"/>
              <a:chOff x="0" y="0"/>
              <a:chExt cx="3099781" cy="664453"/>
            </a:xfrm>
          </p:grpSpPr>
          <p:sp>
            <p:nvSpPr>
              <p:cNvPr id="135" name="Shape 135"/>
              <p:cNvSpPr/>
              <p:nvPr/>
            </p:nvSpPr>
            <p:spPr>
              <a:xfrm>
                <a:off x="0" y="0"/>
                <a:ext cx="3099781" cy="664453"/>
              </a:xfrm>
              <a:prstGeom prst="roundRect">
                <a:avLst>
                  <a:gd name="adj" fmla="val 50000"/>
                </a:avLst>
              </a:prstGeom>
              <a:noFill/>
              <a:ln w="28575" cap="flat">
                <a:solidFill>
                  <a:srgbClr val="009999"/>
                </a:solidFill>
                <a:prstDash val="solid"/>
                <a:round/>
              </a:ln>
              <a:effectLst/>
            </p:spPr>
            <p:txBody>
              <a:bodyPr wrap="square" lIns="0" tIns="0" rIns="0" bIns="0" numCol="1" anchor="ctr">
                <a:no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6" name="Shape 136"/>
              <p:cNvSpPr/>
              <p:nvPr/>
            </p:nvSpPr>
            <p:spPr>
              <a:xfrm>
                <a:off x="276946" y="11434"/>
                <a:ext cx="2545883" cy="64159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0" tIns="0" rIns="0" bIns="0" numCol="1" anchor="ctr">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sz="1100" b="1">
                    <a:latin typeface="Calibri"/>
                    <a:ea typeface="Calibri"/>
                    <a:cs typeface="Calibri"/>
                    <a:sym typeface="Calibri"/>
                  </a:defRPr>
                </a:pPr>
                <a:r>
                  <a:rPr kumimoji="0" sz="1600" b="1" i="0" u="none" strike="noStrike" kern="0" cap="none" spc="0" normalizeH="0" baseline="0" noProof="0">
                    <a:ln>
                      <a:noFill/>
                    </a:ln>
                    <a:solidFill>
                      <a:srgbClr val="000000"/>
                    </a:solidFill>
                    <a:effectLst/>
                    <a:uLnTx/>
                    <a:uFillTx/>
                    <a:latin typeface="Calibri"/>
                    <a:ea typeface="Calibri"/>
                    <a:cs typeface="Calibri"/>
                    <a:sym typeface="Calibri"/>
                  </a:rPr>
                  <a:t>Senior Management Committee</a:t>
                </a:r>
              </a:p>
              <a:p>
                <a:pPr marL="0" marR="0" lvl="0" indent="0" algn="ctr" defTabSz="914400" rtl="0" eaLnBrk="1" fontAlgn="auto" latinLnBrk="0" hangingPunct="0">
                  <a:lnSpc>
                    <a:spcPct val="100000"/>
                  </a:lnSpc>
                  <a:spcBef>
                    <a:spcPts val="0"/>
                  </a:spcBef>
                  <a:spcAft>
                    <a:spcPts val="0"/>
                  </a:spcAft>
                  <a:buClrTx/>
                  <a:buSzTx/>
                  <a:buFontTx/>
                  <a:buNone/>
                  <a:tabLst/>
                  <a:defRPr sz="1100">
                    <a:latin typeface="Calibri"/>
                    <a:ea typeface="Calibri"/>
                    <a:cs typeface="Calibri"/>
                    <a:sym typeface="Calibri"/>
                  </a:defRPr>
                </a:pPr>
                <a:r>
                  <a:rPr kumimoji="0" sz="1600" b="0" i="0" u="none" strike="noStrike" kern="0" cap="none" spc="0" normalizeH="0" baseline="0" noProof="0">
                    <a:ln>
                      <a:noFill/>
                    </a:ln>
                    <a:solidFill>
                      <a:srgbClr val="000000"/>
                    </a:solidFill>
                    <a:effectLst/>
                    <a:uLnTx/>
                    <a:uFillTx/>
                    <a:latin typeface="Calibri"/>
                    <a:ea typeface="Calibri"/>
                    <a:cs typeface="Calibri"/>
                    <a:sym typeface="Calibri"/>
                  </a:rPr>
                  <a:t>Research, Teaching and Learning, Facilities</a:t>
                </a:r>
              </a:p>
            </p:txBody>
          </p:sp>
        </p:grpSp>
        <p:grpSp>
          <p:nvGrpSpPr>
            <p:cNvPr id="140" name="Group 140"/>
            <p:cNvGrpSpPr/>
            <p:nvPr/>
          </p:nvGrpSpPr>
          <p:grpSpPr>
            <a:xfrm>
              <a:off x="90447" y="1942602"/>
              <a:ext cx="1376103" cy="639076"/>
              <a:chOff x="0" y="0"/>
              <a:chExt cx="1376101" cy="639075"/>
            </a:xfrm>
          </p:grpSpPr>
          <p:sp>
            <p:nvSpPr>
              <p:cNvPr id="138" name="Shape 138"/>
              <p:cNvSpPr/>
              <p:nvPr/>
            </p:nvSpPr>
            <p:spPr>
              <a:xfrm>
                <a:off x="0" y="0"/>
                <a:ext cx="1376101" cy="639075"/>
              </a:xfrm>
              <a:prstGeom prst="roundRect">
                <a:avLst>
                  <a:gd name="adj" fmla="val 50000"/>
                </a:avLst>
              </a:prstGeom>
              <a:noFill/>
              <a:ln w="28575" cap="flat">
                <a:solidFill>
                  <a:schemeClr val="accent2"/>
                </a:solidFill>
                <a:prstDash val="solid"/>
                <a:round/>
              </a:ln>
              <a:effectLst/>
            </p:spPr>
            <p:txBody>
              <a:bodyPr wrap="square" lIns="0" tIns="0" rIns="0" bIns="0" numCol="1" anchor="ctr">
                <a:no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9" name="Shape 139"/>
              <p:cNvSpPr/>
              <p:nvPr/>
            </p:nvSpPr>
            <p:spPr>
              <a:xfrm>
                <a:off x="184606" y="159143"/>
                <a:ext cx="1006892" cy="320796"/>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0" tIns="0" rIns="0" bIns="0" numCol="1" anchor="ctr">
                <a:spAutoFit/>
              </a:bodyPr>
              <a:lstStyle>
                <a:lvl1pPr algn="ctr" defTabSz="914400">
                  <a:defRPr sz="1100" b="1">
                    <a:latin typeface="Calibri"/>
                    <a:ea typeface="Calibri"/>
                    <a:cs typeface="Calibri"/>
                    <a:sym typeface="Calibri"/>
                  </a:defRPr>
                </a:lvl1pP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sz="1600" b="1" i="0" u="none" strike="noStrike" kern="0" cap="none" spc="0" normalizeH="0" baseline="0" noProof="0" dirty="0">
                    <a:ln>
                      <a:noFill/>
                    </a:ln>
                    <a:solidFill>
                      <a:srgbClr val="000000"/>
                    </a:solidFill>
                    <a:effectLst/>
                    <a:uLnTx/>
                    <a:uFillTx/>
                    <a:latin typeface="Calibri"/>
                    <a:cs typeface="Calibri"/>
                    <a:sym typeface="Calibri"/>
                  </a:rPr>
                  <a:t>Board of Studies</a:t>
                </a:r>
              </a:p>
            </p:txBody>
          </p:sp>
        </p:grpSp>
        <p:grpSp>
          <p:nvGrpSpPr>
            <p:cNvPr id="143" name="Group 143"/>
            <p:cNvGrpSpPr/>
            <p:nvPr/>
          </p:nvGrpSpPr>
          <p:grpSpPr>
            <a:xfrm>
              <a:off x="2129403" y="1931066"/>
              <a:ext cx="1476887" cy="583706"/>
              <a:chOff x="0" y="0"/>
              <a:chExt cx="1476886" cy="583704"/>
            </a:xfrm>
          </p:grpSpPr>
          <p:sp>
            <p:nvSpPr>
              <p:cNvPr id="141" name="Shape 141"/>
              <p:cNvSpPr/>
              <p:nvPr/>
            </p:nvSpPr>
            <p:spPr>
              <a:xfrm>
                <a:off x="0" y="0"/>
                <a:ext cx="1476886" cy="583704"/>
              </a:xfrm>
              <a:prstGeom prst="roundRect">
                <a:avLst>
                  <a:gd name="adj" fmla="val 50000"/>
                </a:avLst>
              </a:prstGeom>
              <a:noFill/>
              <a:ln w="28575" cap="flat">
                <a:solidFill>
                  <a:schemeClr val="accent2"/>
                </a:solidFill>
                <a:prstDash val="solid"/>
                <a:round/>
              </a:ln>
              <a:effectLst/>
            </p:spPr>
            <p:txBody>
              <a:bodyPr wrap="square" lIns="0" tIns="0" rIns="0" bIns="0" numCol="1" anchor="ctr">
                <a:no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42" name="Shape 142"/>
              <p:cNvSpPr/>
              <p:nvPr/>
            </p:nvSpPr>
            <p:spPr>
              <a:xfrm>
                <a:off x="227529" y="133004"/>
                <a:ext cx="1021830" cy="31770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0" tIns="0" rIns="0" bIns="0" numCol="1" anchor="ctr">
                <a:spAutoFit/>
              </a:bodyPr>
              <a:lstStyle>
                <a:lvl1pPr algn="ctr" defTabSz="914400">
                  <a:defRPr sz="1100" b="1">
                    <a:latin typeface="Calibri"/>
                    <a:ea typeface="Calibri"/>
                    <a:cs typeface="Calibri"/>
                    <a:sym typeface="Calibri"/>
                  </a:defRPr>
                </a:lvl1pP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sz="1600" b="1" i="0" u="none" strike="noStrike" kern="0" cap="none" spc="0" normalizeH="0" baseline="0" noProof="0">
                    <a:ln>
                      <a:noFill/>
                    </a:ln>
                    <a:solidFill>
                      <a:srgbClr val="000000"/>
                    </a:solidFill>
                    <a:effectLst/>
                    <a:uLnTx/>
                    <a:uFillTx/>
                    <a:latin typeface="Calibri"/>
                    <a:cs typeface="Calibri"/>
                    <a:sym typeface="Calibri"/>
                  </a:rPr>
                  <a:t>Research Groups</a:t>
                </a:r>
              </a:p>
            </p:txBody>
          </p:sp>
        </p:grpSp>
        <p:grpSp>
          <p:nvGrpSpPr>
            <p:cNvPr id="146" name="Group 146"/>
            <p:cNvGrpSpPr/>
            <p:nvPr/>
          </p:nvGrpSpPr>
          <p:grpSpPr>
            <a:xfrm>
              <a:off x="3983586" y="1958752"/>
              <a:ext cx="1615144" cy="558327"/>
              <a:chOff x="0" y="0"/>
              <a:chExt cx="1615142" cy="558326"/>
            </a:xfrm>
          </p:grpSpPr>
          <p:sp>
            <p:nvSpPr>
              <p:cNvPr id="144" name="Shape 144"/>
              <p:cNvSpPr/>
              <p:nvPr/>
            </p:nvSpPr>
            <p:spPr>
              <a:xfrm>
                <a:off x="0" y="0"/>
                <a:ext cx="1615142" cy="558326"/>
              </a:xfrm>
              <a:prstGeom prst="roundRect">
                <a:avLst>
                  <a:gd name="adj" fmla="val 50000"/>
                </a:avLst>
              </a:prstGeom>
              <a:noFill/>
              <a:ln w="28575" cap="flat">
                <a:solidFill>
                  <a:schemeClr val="accent2"/>
                </a:solidFill>
                <a:prstDash val="solid"/>
                <a:round/>
              </a:ln>
              <a:effectLst/>
            </p:spPr>
            <p:txBody>
              <a:bodyPr wrap="square" lIns="0" tIns="0" rIns="0" bIns="0" numCol="1" anchor="ctr">
                <a:no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45" name="Shape 145"/>
              <p:cNvSpPr/>
              <p:nvPr/>
            </p:nvSpPr>
            <p:spPr>
              <a:xfrm>
                <a:off x="217445" y="120312"/>
                <a:ext cx="1180252" cy="31770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0" tIns="0" rIns="0" bIns="0" numCol="1" anchor="ctr">
                <a:spAutoFit/>
              </a:bodyPr>
              <a:lstStyle>
                <a:lvl1pPr algn="ctr" defTabSz="914400">
                  <a:defRPr sz="1100" b="1">
                    <a:latin typeface="Calibri"/>
                    <a:ea typeface="Calibri"/>
                    <a:cs typeface="Calibri"/>
                    <a:sym typeface="Calibri"/>
                  </a:defRPr>
                </a:lvl1pP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sz="1600" b="1" i="0" u="none" strike="noStrike" kern="0" cap="none" spc="0" normalizeH="0" baseline="0" noProof="0" dirty="0">
                    <a:ln>
                      <a:noFill/>
                    </a:ln>
                    <a:solidFill>
                      <a:srgbClr val="000000"/>
                    </a:solidFill>
                    <a:effectLst/>
                    <a:uLnTx/>
                    <a:uFillTx/>
                    <a:latin typeface="Calibri"/>
                    <a:cs typeface="Calibri"/>
                    <a:sym typeface="Calibri"/>
                  </a:rPr>
                  <a:t>Board of Examiners</a:t>
                </a:r>
              </a:p>
            </p:txBody>
          </p:sp>
        </p:grpSp>
        <p:grpSp>
          <p:nvGrpSpPr>
            <p:cNvPr id="149" name="Group 149"/>
            <p:cNvGrpSpPr/>
            <p:nvPr/>
          </p:nvGrpSpPr>
          <p:grpSpPr>
            <a:xfrm>
              <a:off x="0" y="2897753"/>
              <a:ext cx="1116388" cy="662148"/>
              <a:chOff x="0" y="0"/>
              <a:chExt cx="1116387" cy="662146"/>
            </a:xfrm>
          </p:grpSpPr>
          <p:sp>
            <p:nvSpPr>
              <p:cNvPr id="147" name="Shape 147"/>
              <p:cNvSpPr/>
              <p:nvPr/>
            </p:nvSpPr>
            <p:spPr>
              <a:xfrm>
                <a:off x="0" y="0"/>
                <a:ext cx="1116387" cy="662146"/>
              </a:xfrm>
              <a:prstGeom prst="roundRect">
                <a:avLst>
                  <a:gd name="adj" fmla="val 50000"/>
                </a:avLst>
              </a:prstGeom>
              <a:noFill/>
              <a:ln w="28575" cap="flat">
                <a:solidFill>
                  <a:schemeClr val="accent2"/>
                </a:solidFill>
                <a:prstDash val="solid"/>
                <a:round/>
              </a:ln>
              <a:effectLst/>
            </p:spPr>
            <p:txBody>
              <a:bodyPr wrap="square" lIns="0" tIns="0" rIns="0" bIns="0" numCol="1" anchor="ctr">
                <a:no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48" name="Shape 148"/>
              <p:cNvSpPr/>
              <p:nvPr/>
            </p:nvSpPr>
            <p:spPr>
              <a:xfrm>
                <a:off x="91247" y="13370"/>
                <a:ext cx="933892" cy="6354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0" tIns="0" rIns="0" bIns="0" numCol="1" anchor="ctr">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sz="1100" b="1">
                    <a:latin typeface="Calibri"/>
                    <a:ea typeface="Calibri"/>
                    <a:cs typeface="Calibri"/>
                    <a:sym typeface="Calibri"/>
                  </a:defRPr>
                </a:pPr>
                <a:r>
                  <a:rPr kumimoji="0" sz="1600" b="1" i="0" u="none" strike="noStrike" kern="0" cap="none" spc="0" normalizeH="0" baseline="0" noProof="0" dirty="0">
                    <a:ln>
                      <a:noFill/>
                    </a:ln>
                    <a:solidFill>
                      <a:srgbClr val="000000"/>
                    </a:solidFill>
                    <a:effectLst/>
                    <a:uLnTx/>
                    <a:uFillTx/>
                    <a:latin typeface="Calibri"/>
                    <a:ea typeface="Calibri"/>
                    <a:cs typeface="Calibri"/>
                    <a:sym typeface="Calibri"/>
                  </a:rPr>
                  <a:t>Astronomy and </a:t>
                </a:r>
              </a:p>
              <a:p>
                <a:pPr marL="0" marR="0" lvl="0" indent="0" algn="ctr" defTabSz="914400" rtl="0" eaLnBrk="1" fontAlgn="auto" latinLnBrk="0" hangingPunct="0">
                  <a:lnSpc>
                    <a:spcPct val="100000"/>
                  </a:lnSpc>
                  <a:spcBef>
                    <a:spcPts val="0"/>
                  </a:spcBef>
                  <a:spcAft>
                    <a:spcPts val="0"/>
                  </a:spcAft>
                  <a:buClrTx/>
                  <a:buSzTx/>
                  <a:buFontTx/>
                  <a:buNone/>
                  <a:tabLst/>
                  <a:defRPr sz="1100" b="1">
                    <a:latin typeface="Calibri"/>
                    <a:ea typeface="Calibri"/>
                    <a:cs typeface="Calibri"/>
                    <a:sym typeface="Calibri"/>
                  </a:defRPr>
                </a:pPr>
                <a:r>
                  <a:rPr kumimoji="0" sz="1600" b="1" i="0" u="none" strike="noStrike" kern="0" cap="none" spc="0" normalizeH="0" baseline="0" noProof="0" dirty="0">
                    <a:ln>
                      <a:noFill/>
                    </a:ln>
                    <a:solidFill>
                      <a:srgbClr val="000000"/>
                    </a:solidFill>
                    <a:effectLst/>
                    <a:uLnTx/>
                    <a:uFillTx/>
                    <a:latin typeface="Calibri"/>
                    <a:ea typeface="Calibri"/>
                    <a:cs typeface="Calibri"/>
                    <a:sym typeface="Calibri"/>
                  </a:rPr>
                  <a:t>Astrophysics</a:t>
                </a:r>
              </a:p>
            </p:txBody>
          </p:sp>
        </p:grpSp>
        <p:grpSp>
          <p:nvGrpSpPr>
            <p:cNvPr id="152" name="Group 152"/>
            <p:cNvGrpSpPr/>
            <p:nvPr/>
          </p:nvGrpSpPr>
          <p:grpSpPr>
            <a:xfrm>
              <a:off x="1302450" y="2897753"/>
              <a:ext cx="1116388" cy="662148"/>
              <a:chOff x="0" y="0"/>
              <a:chExt cx="1116387" cy="662146"/>
            </a:xfrm>
          </p:grpSpPr>
          <p:sp>
            <p:nvSpPr>
              <p:cNvPr id="150" name="Shape 150"/>
              <p:cNvSpPr/>
              <p:nvPr/>
            </p:nvSpPr>
            <p:spPr>
              <a:xfrm>
                <a:off x="0" y="0"/>
                <a:ext cx="1116387" cy="662146"/>
              </a:xfrm>
              <a:prstGeom prst="roundRect">
                <a:avLst>
                  <a:gd name="adj" fmla="val 50000"/>
                </a:avLst>
              </a:prstGeom>
              <a:noFill/>
              <a:ln w="28575" cap="flat">
                <a:solidFill>
                  <a:schemeClr val="accent2"/>
                </a:solidFill>
                <a:prstDash val="solid"/>
                <a:round/>
              </a:ln>
              <a:effectLst/>
            </p:spPr>
            <p:txBody>
              <a:bodyPr wrap="square" lIns="0" tIns="0" rIns="0" bIns="0" numCol="1" anchor="ctr">
                <a:no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1" name="Shape 151"/>
              <p:cNvSpPr/>
              <p:nvPr/>
            </p:nvSpPr>
            <p:spPr>
              <a:xfrm>
                <a:off x="62387" y="13370"/>
                <a:ext cx="991614" cy="6354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0" tIns="0" rIns="0" bIns="0" numCol="1" anchor="ctr">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sz="1100" b="1">
                    <a:latin typeface="Calibri"/>
                    <a:ea typeface="Calibri"/>
                    <a:cs typeface="Calibri"/>
                    <a:sym typeface="Calibri"/>
                  </a:defRPr>
                </a:pPr>
                <a:r>
                  <a:rPr kumimoji="0" sz="1600" b="1" i="0" u="none" strike="noStrike" kern="0" cap="none" spc="0" normalizeH="0" baseline="0" noProof="0">
                    <a:ln>
                      <a:noFill/>
                    </a:ln>
                    <a:solidFill>
                      <a:srgbClr val="000000"/>
                    </a:solidFill>
                    <a:effectLst/>
                    <a:uLnTx/>
                    <a:uFillTx/>
                    <a:latin typeface="Calibri"/>
                    <a:ea typeface="Calibri"/>
                    <a:cs typeface="Calibri"/>
                    <a:sym typeface="Calibri"/>
                  </a:rPr>
                  <a:t>Advanced </a:t>
                </a:r>
              </a:p>
              <a:p>
                <a:pPr marL="0" marR="0" lvl="0" indent="0" algn="ctr" defTabSz="914400" rtl="0" eaLnBrk="1" fontAlgn="auto" latinLnBrk="0" hangingPunct="0">
                  <a:lnSpc>
                    <a:spcPct val="100000"/>
                  </a:lnSpc>
                  <a:spcBef>
                    <a:spcPts val="0"/>
                  </a:spcBef>
                  <a:spcAft>
                    <a:spcPts val="0"/>
                  </a:spcAft>
                  <a:buClrTx/>
                  <a:buSzTx/>
                  <a:buFontTx/>
                  <a:buNone/>
                  <a:tabLst/>
                  <a:defRPr sz="1100" b="1">
                    <a:latin typeface="Calibri"/>
                    <a:ea typeface="Calibri"/>
                    <a:cs typeface="Calibri"/>
                    <a:sym typeface="Calibri"/>
                  </a:defRPr>
                </a:pPr>
                <a:r>
                  <a:rPr kumimoji="0" sz="1600" b="1" i="0" u="none" strike="noStrike" kern="0" cap="none" spc="0" normalizeH="0" baseline="0" noProof="0">
                    <a:ln>
                      <a:noFill/>
                    </a:ln>
                    <a:solidFill>
                      <a:srgbClr val="000000"/>
                    </a:solidFill>
                    <a:effectLst/>
                    <a:uLnTx/>
                    <a:uFillTx/>
                    <a:latin typeface="Calibri"/>
                    <a:ea typeface="Calibri"/>
                    <a:cs typeface="Calibri"/>
                    <a:sym typeface="Calibri"/>
                  </a:rPr>
                  <a:t>Instrumentation</a:t>
                </a:r>
              </a:p>
            </p:txBody>
          </p:sp>
        </p:grpSp>
        <p:grpSp>
          <p:nvGrpSpPr>
            <p:cNvPr id="155" name="Group 155"/>
            <p:cNvGrpSpPr/>
            <p:nvPr/>
          </p:nvGrpSpPr>
          <p:grpSpPr>
            <a:xfrm>
              <a:off x="2604900" y="2897753"/>
              <a:ext cx="1116389" cy="664455"/>
              <a:chOff x="0" y="0"/>
              <a:chExt cx="1116387" cy="664453"/>
            </a:xfrm>
          </p:grpSpPr>
          <p:sp>
            <p:nvSpPr>
              <p:cNvPr id="153" name="Shape 153"/>
              <p:cNvSpPr/>
              <p:nvPr/>
            </p:nvSpPr>
            <p:spPr>
              <a:xfrm>
                <a:off x="0" y="0"/>
                <a:ext cx="1116387" cy="664453"/>
              </a:xfrm>
              <a:prstGeom prst="roundRect">
                <a:avLst>
                  <a:gd name="adj" fmla="val 50000"/>
                </a:avLst>
              </a:prstGeom>
              <a:noFill/>
              <a:ln w="28575" cap="flat">
                <a:solidFill>
                  <a:schemeClr val="accent2"/>
                </a:solidFill>
                <a:prstDash val="solid"/>
                <a:round/>
              </a:ln>
              <a:effectLst/>
            </p:spPr>
            <p:txBody>
              <a:bodyPr wrap="square" lIns="0" tIns="0" rIns="0" bIns="0" numCol="1" anchor="ctr">
                <a:no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4" name="Shape 154"/>
              <p:cNvSpPr/>
              <p:nvPr/>
            </p:nvSpPr>
            <p:spPr>
              <a:xfrm>
                <a:off x="329479" y="14525"/>
                <a:ext cx="457432" cy="635406"/>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0" tIns="0" rIns="0" bIns="0" numCol="1" anchor="ctr">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sz="1100" b="1">
                    <a:latin typeface="Calibri"/>
                    <a:ea typeface="Calibri"/>
                    <a:cs typeface="Calibri"/>
                    <a:sym typeface="Calibri"/>
                  </a:defRPr>
                </a:pPr>
                <a:r>
                  <a:rPr kumimoji="0" sz="1600" b="1" i="0" u="none" strike="noStrike" kern="0" cap="none" spc="0" normalizeH="0" baseline="0" noProof="0">
                    <a:ln>
                      <a:noFill/>
                    </a:ln>
                    <a:solidFill>
                      <a:srgbClr val="000000"/>
                    </a:solidFill>
                    <a:effectLst/>
                    <a:uLnTx/>
                    <a:uFillTx/>
                    <a:latin typeface="Calibri"/>
                    <a:ea typeface="Calibri"/>
                    <a:cs typeface="Calibri"/>
                    <a:sym typeface="Calibri"/>
                  </a:rPr>
                  <a:t>Particle </a:t>
                </a:r>
              </a:p>
              <a:p>
                <a:pPr marL="0" marR="0" lvl="0" indent="0" algn="ctr" defTabSz="914400" rtl="0" eaLnBrk="1" fontAlgn="auto" latinLnBrk="0" hangingPunct="0">
                  <a:lnSpc>
                    <a:spcPct val="100000"/>
                  </a:lnSpc>
                  <a:spcBef>
                    <a:spcPts val="0"/>
                  </a:spcBef>
                  <a:spcAft>
                    <a:spcPts val="0"/>
                  </a:spcAft>
                  <a:buClrTx/>
                  <a:buSzTx/>
                  <a:buFontTx/>
                  <a:buNone/>
                  <a:tabLst/>
                  <a:defRPr sz="1100" b="1">
                    <a:latin typeface="Calibri"/>
                    <a:ea typeface="Calibri"/>
                    <a:cs typeface="Calibri"/>
                    <a:sym typeface="Calibri"/>
                  </a:defRPr>
                </a:pPr>
                <a:r>
                  <a:rPr kumimoji="0" sz="1600" b="1" i="0" u="none" strike="noStrike" kern="0" cap="none" spc="0" normalizeH="0" baseline="0" noProof="0">
                    <a:ln>
                      <a:noFill/>
                    </a:ln>
                    <a:solidFill>
                      <a:srgbClr val="000000"/>
                    </a:solidFill>
                    <a:effectLst/>
                    <a:uLnTx/>
                    <a:uFillTx/>
                    <a:latin typeface="Calibri"/>
                    <a:ea typeface="Calibri"/>
                    <a:cs typeface="Calibri"/>
                    <a:sym typeface="Calibri"/>
                  </a:rPr>
                  <a:t>Physics</a:t>
                </a:r>
              </a:p>
            </p:txBody>
          </p:sp>
        </p:grpSp>
        <p:grpSp>
          <p:nvGrpSpPr>
            <p:cNvPr id="158" name="Group 158"/>
            <p:cNvGrpSpPr/>
            <p:nvPr/>
          </p:nvGrpSpPr>
          <p:grpSpPr>
            <a:xfrm>
              <a:off x="3821033" y="2897753"/>
              <a:ext cx="1203998" cy="659841"/>
              <a:chOff x="-6207" y="0"/>
              <a:chExt cx="1203997" cy="659839"/>
            </a:xfrm>
          </p:grpSpPr>
          <p:sp>
            <p:nvSpPr>
              <p:cNvPr id="156" name="Shape 156"/>
              <p:cNvSpPr/>
              <p:nvPr/>
            </p:nvSpPr>
            <p:spPr>
              <a:xfrm>
                <a:off x="0" y="0"/>
                <a:ext cx="1197790" cy="659839"/>
              </a:xfrm>
              <a:prstGeom prst="roundRect">
                <a:avLst>
                  <a:gd name="adj" fmla="val 50000"/>
                </a:avLst>
              </a:prstGeom>
              <a:noFill/>
              <a:ln w="28575" cap="flat">
                <a:solidFill>
                  <a:schemeClr val="accent2"/>
                </a:solidFill>
                <a:prstDash val="solid"/>
                <a:round/>
              </a:ln>
              <a:effectLst/>
            </p:spPr>
            <p:txBody>
              <a:bodyPr wrap="square" lIns="0" tIns="0" rIns="0" bIns="0" numCol="1" anchor="ctr">
                <a:no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7" name="Shape 157"/>
              <p:cNvSpPr/>
              <p:nvPr/>
            </p:nvSpPr>
            <p:spPr>
              <a:xfrm>
                <a:off x="-6207" y="19866"/>
                <a:ext cx="1186643" cy="6354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sz="1100" b="1">
                    <a:latin typeface="Calibri"/>
                    <a:ea typeface="Calibri"/>
                    <a:cs typeface="Calibri"/>
                    <a:sym typeface="Calibri"/>
                  </a:defRPr>
                </a:pPr>
                <a:r>
                  <a:rPr kumimoji="0" sz="1600" b="1" i="0" u="none" strike="noStrike" kern="0" cap="none" spc="0" normalizeH="0" baseline="0" noProof="0" dirty="0">
                    <a:ln>
                      <a:noFill/>
                    </a:ln>
                    <a:solidFill>
                      <a:srgbClr val="000000"/>
                    </a:solidFill>
                    <a:effectLst/>
                    <a:uLnTx/>
                    <a:uFillTx/>
                    <a:latin typeface="Calibri"/>
                    <a:ea typeface="Calibri"/>
                    <a:cs typeface="Calibri"/>
                    <a:sym typeface="Calibri"/>
                  </a:rPr>
                  <a:t>Atomic and </a:t>
                </a:r>
              </a:p>
              <a:p>
                <a:pPr marL="0" marR="0" lvl="0" indent="0" algn="ctr" defTabSz="914400" rtl="0" eaLnBrk="1" fontAlgn="auto" latinLnBrk="0" hangingPunct="0">
                  <a:lnSpc>
                    <a:spcPct val="100000"/>
                  </a:lnSpc>
                  <a:spcBef>
                    <a:spcPts val="0"/>
                  </a:spcBef>
                  <a:spcAft>
                    <a:spcPts val="0"/>
                  </a:spcAft>
                  <a:buClrTx/>
                  <a:buSzTx/>
                  <a:buFontTx/>
                  <a:buNone/>
                  <a:tabLst/>
                  <a:defRPr sz="1100" b="1">
                    <a:latin typeface="Calibri"/>
                    <a:ea typeface="Calibri"/>
                    <a:cs typeface="Calibri"/>
                    <a:sym typeface="Calibri"/>
                  </a:defRPr>
                </a:pPr>
                <a:r>
                  <a:rPr kumimoji="0" sz="1600" b="1" i="0" u="none" strike="noStrike" kern="0" cap="none" spc="0" normalizeH="0" baseline="0" noProof="0" dirty="0">
                    <a:ln>
                      <a:noFill/>
                    </a:ln>
                    <a:solidFill>
                      <a:srgbClr val="000000"/>
                    </a:solidFill>
                    <a:effectLst/>
                    <a:uLnTx/>
                    <a:uFillTx/>
                    <a:latin typeface="Calibri"/>
                    <a:ea typeface="Calibri"/>
                    <a:cs typeface="Calibri"/>
                    <a:sym typeface="Calibri"/>
                  </a:rPr>
                  <a:t>Molecular Physics</a:t>
                </a:r>
              </a:p>
            </p:txBody>
          </p:sp>
        </p:grpSp>
        <p:grpSp>
          <p:nvGrpSpPr>
            <p:cNvPr id="161" name="Group 161"/>
            <p:cNvGrpSpPr/>
            <p:nvPr/>
          </p:nvGrpSpPr>
          <p:grpSpPr>
            <a:xfrm>
              <a:off x="5156383" y="2908345"/>
              <a:ext cx="1169806" cy="686252"/>
              <a:chOff x="-442" y="15206"/>
              <a:chExt cx="1169805" cy="686251"/>
            </a:xfrm>
          </p:grpSpPr>
          <p:sp>
            <p:nvSpPr>
              <p:cNvPr id="159" name="Shape 159"/>
              <p:cNvSpPr/>
              <p:nvPr/>
            </p:nvSpPr>
            <p:spPr>
              <a:xfrm>
                <a:off x="0" y="23161"/>
                <a:ext cx="1169363" cy="678296"/>
              </a:xfrm>
              <a:prstGeom prst="roundRect">
                <a:avLst>
                  <a:gd name="adj" fmla="val 50000"/>
                </a:avLst>
              </a:prstGeom>
              <a:noFill/>
              <a:ln w="28575" cap="flat">
                <a:solidFill>
                  <a:schemeClr val="accent2"/>
                </a:solidFill>
                <a:prstDash val="solid"/>
                <a:round/>
              </a:ln>
              <a:effectLst/>
            </p:spPr>
            <p:txBody>
              <a:bodyPr wrap="square" lIns="0" tIns="0" rIns="0" bIns="0" numCol="1" anchor="ctr">
                <a:no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60" name="Shape 160"/>
              <p:cNvSpPr/>
              <p:nvPr/>
            </p:nvSpPr>
            <p:spPr>
              <a:xfrm>
                <a:off x="-442" y="15206"/>
                <a:ext cx="1157318" cy="6354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sz="1100" b="1">
                    <a:latin typeface="Calibri"/>
                    <a:ea typeface="Calibri"/>
                    <a:cs typeface="Calibri"/>
                    <a:sym typeface="Calibri"/>
                  </a:defRPr>
                </a:pPr>
                <a:r>
                  <a:rPr kumimoji="0" sz="1600" b="1" i="0" u="none" strike="noStrike" kern="0" cap="none" spc="0" normalizeH="0" baseline="0" noProof="0" dirty="0">
                    <a:ln>
                      <a:noFill/>
                    </a:ln>
                    <a:solidFill>
                      <a:srgbClr val="000000"/>
                    </a:solidFill>
                    <a:effectLst/>
                    <a:uLnTx/>
                    <a:uFillTx/>
                    <a:latin typeface="Calibri"/>
                    <a:ea typeface="Calibri"/>
                    <a:cs typeface="Calibri"/>
                    <a:sym typeface="Calibri"/>
                  </a:rPr>
                  <a:t>Condensed Matter </a:t>
                </a:r>
              </a:p>
              <a:p>
                <a:pPr marL="0" marR="0" lvl="0" indent="0" algn="ctr" defTabSz="914400" rtl="0" eaLnBrk="1" fontAlgn="auto" latinLnBrk="0" hangingPunct="0">
                  <a:lnSpc>
                    <a:spcPct val="100000"/>
                  </a:lnSpc>
                  <a:spcBef>
                    <a:spcPts val="0"/>
                  </a:spcBef>
                  <a:spcAft>
                    <a:spcPts val="0"/>
                  </a:spcAft>
                  <a:buClrTx/>
                  <a:buSzTx/>
                  <a:buFontTx/>
                  <a:buNone/>
                  <a:tabLst/>
                  <a:defRPr sz="1100" b="1">
                    <a:latin typeface="Calibri"/>
                    <a:ea typeface="Calibri"/>
                    <a:cs typeface="Calibri"/>
                    <a:sym typeface="Calibri"/>
                  </a:defRPr>
                </a:pPr>
                <a:r>
                  <a:rPr kumimoji="0" sz="1600" b="1" i="0" u="none" strike="noStrike" kern="0" cap="none" spc="0" normalizeH="0" baseline="0" noProof="0" dirty="0">
                    <a:ln>
                      <a:noFill/>
                    </a:ln>
                    <a:solidFill>
                      <a:srgbClr val="000000"/>
                    </a:solidFill>
                    <a:effectLst/>
                    <a:uLnTx/>
                    <a:uFillTx/>
                    <a:latin typeface="Calibri"/>
                    <a:ea typeface="Calibri"/>
                    <a:cs typeface="Calibri"/>
                    <a:sym typeface="Calibri"/>
                  </a:rPr>
                  <a:t>Physics</a:t>
                </a:r>
              </a:p>
            </p:txBody>
          </p:sp>
        </p:grpSp>
        <p:grpSp>
          <p:nvGrpSpPr>
            <p:cNvPr id="164" name="Group 164"/>
            <p:cNvGrpSpPr/>
            <p:nvPr/>
          </p:nvGrpSpPr>
          <p:grpSpPr>
            <a:xfrm>
              <a:off x="742965" y="3894432"/>
              <a:ext cx="2641082" cy="662148"/>
              <a:chOff x="0" y="0"/>
              <a:chExt cx="2641081" cy="662146"/>
            </a:xfrm>
          </p:grpSpPr>
          <p:sp>
            <p:nvSpPr>
              <p:cNvPr id="162" name="Shape 162"/>
              <p:cNvSpPr/>
              <p:nvPr/>
            </p:nvSpPr>
            <p:spPr>
              <a:xfrm>
                <a:off x="0" y="0"/>
                <a:ext cx="2641081" cy="662146"/>
              </a:xfrm>
              <a:prstGeom prst="roundRect">
                <a:avLst>
                  <a:gd name="adj" fmla="val 50000"/>
                </a:avLst>
              </a:prstGeom>
              <a:noFill/>
              <a:ln w="28575" cap="flat">
                <a:solidFill>
                  <a:schemeClr val="accent1"/>
                </a:solidFill>
                <a:prstDash val="solid"/>
                <a:round/>
              </a:ln>
              <a:effectLst/>
            </p:spPr>
            <p:txBody>
              <a:bodyPr wrap="square" lIns="0" tIns="0" rIns="0" bIns="0" numCol="1" anchor="ctr">
                <a:no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63" name="Shape 163"/>
              <p:cNvSpPr/>
              <p:nvPr/>
            </p:nvSpPr>
            <p:spPr>
              <a:xfrm>
                <a:off x="140288" y="13370"/>
                <a:ext cx="2360506" cy="6354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0" tIns="0" rIns="0" bIns="0" numCol="1" anchor="ctr">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sz="1100" b="1">
                    <a:latin typeface="Calibri"/>
                    <a:ea typeface="Calibri"/>
                    <a:cs typeface="Calibri"/>
                    <a:sym typeface="Calibri"/>
                  </a:defRPr>
                </a:pPr>
                <a:r>
                  <a:rPr kumimoji="0" sz="1600" b="1" i="0" u="none" strike="noStrike" kern="0" cap="none" spc="0" normalizeH="0" baseline="0" noProof="0" dirty="0">
                    <a:ln>
                      <a:noFill/>
                    </a:ln>
                    <a:solidFill>
                      <a:srgbClr val="000000"/>
                    </a:solidFill>
                    <a:effectLst/>
                    <a:uLnTx/>
                    <a:uFillTx/>
                    <a:latin typeface="Calibri"/>
                    <a:ea typeface="Calibri"/>
                    <a:cs typeface="Calibri"/>
                    <a:sym typeface="Calibri"/>
                  </a:rPr>
                  <a:t>ICC</a:t>
                </a:r>
              </a:p>
              <a:p>
                <a:pPr marL="0" marR="0" lvl="0" indent="0" algn="ctr" defTabSz="914400" rtl="0" eaLnBrk="1" fontAlgn="auto" latinLnBrk="0" hangingPunct="0">
                  <a:lnSpc>
                    <a:spcPct val="100000"/>
                  </a:lnSpc>
                  <a:spcBef>
                    <a:spcPts val="0"/>
                  </a:spcBef>
                  <a:spcAft>
                    <a:spcPts val="0"/>
                  </a:spcAft>
                  <a:buClrTx/>
                  <a:buSzTx/>
                  <a:buFontTx/>
                  <a:buNone/>
                  <a:tabLst/>
                  <a:defRPr sz="1100" b="1">
                    <a:latin typeface="Calibri"/>
                    <a:ea typeface="Calibri"/>
                    <a:cs typeface="Calibri"/>
                    <a:sym typeface="Calibri"/>
                  </a:defRPr>
                </a:pPr>
                <a:r>
                  <a:rPr kumimoji="0" sz="1600" b="1" i="0" u="none" strike="noStrike" kern="0" cap="none" spc="0" normalizeH="0" baseline="0" noProof="0" dirty="0">
                    <a:ln>
                      <a:noFill/>
                    </a:ln>
                    <a:solidFill>
                      <a:srgbClr val="000000"/>
                    </a:solidFill>
                    <a:effectLst/>
                    <a:uLnTx/>
                    <a:uFillTx/>
                    <a:latin typeface="Calibri"/>
                    <a:ea typeface="Calibri"/>
                    <a:cs typeface="Calibri"/>
                    <a:sym typeface="Calibri"/>
                  </a:rPr>
                  <a:t>Institute for Computational Cosmology</a:t>
                </a:r>
              </a:p>
            </p:txBody>
          </p:sp>
        </p:grpSp>
        <p:grpSp>
          <p:nvGrpSpPr>
            <p:cNvPr id="167" name="Group 167"/>
            <p:cNvGrpSpPr/>
            <p:nvPr/>
          </p:nvGrpSpPr>
          <p:grpSpPr>
            <a:xfrm>
              <a:off x="742965" y="4876775"/>
              <a:ext cx="2641082" cy="674178"/>
              <a:chOff x="0" y="-12030"/>
              <a:chExt cx="2641081" cy="674176"/>
            </a:xfrm>
          </p:grpSpPr>
          <p:sp>
            <p:nvSpPr>
              <p:cNvPr id="165" name="Shape 165"/>
              <p:cNvSpPr/>
              <p:nvPr/>
            </p:nvSpPr>
            <p:spPr>
              <a:xfrm>
                <a:off x="0" y="0"/>
                <a:ext cx="2641081" cy="662146"/>
              </a:xfrm>
              <a:prstGeom prst="roundRect">
                <a:avLst>
                  <a:gd name="adj" fmla="val 50000"/>
                </a:avLst>
              </a:prstGeom>
              <a:noFill/>
              <a:ln w="28575" cap="flat">
                <a:solidFill>
                  <a:schemeClr val="accent1"/>
                </a:solidFill>
                <a:prstDash val="solid"/>
                <a:round/>
              </a:ln>
              <a:effectLst/>
            </p:spPr>
            <p:txBody>
              <a:bodyPr wrap="square" lIns="0" tIns="0" rIns="0" bIns="0" numCol="1" anchor="ctr">
                <a:no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66" name="Shape 166"/>
              <p:cNvSpPr/>
              <p:nvPr/>
            </p:nvSpPr>
            <p:spPr>
              <a:xfrm>
                <a:off x="308478" y="-12030"/>
                <a:ext cx="2125724" cy="6354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0" tIns="0" rIns="0" bIns="0" numCol="1" anchor="ctr">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sz="1100" b="1">
                    <a:latin typeface="Calibri"/>
                    <a:ea typeface="Calibri"/>
                    <a:cs typeface="Calibri"/>
                    <a:sym typeface="Calibri"/>
                  </a:defRPr>
                </a:pPr>
                <a:r>
                  <a:rPr kumimoji="0" sz="1600" b="1" i="0" u="none" strike="noStrike" kern="0" cap="none" spc="0" normalizeH="0" baseline="0" noProof="0" dirty="0">
                    <a:ln>
                      <a:noFill/>
                    </a:ln>
                    <a:solidFill>
                      <a:srgbClr val="000000"/>
                    </a:solidFill>
                    <a:effectLst/>
                    <a:uLnTx/>
                    <a:uFillTx/>
                    <a:latin typeface="Calibri"/>
                    <a:ea typeface="Calibri"/>
                    <a:cs typeface="Calibri"/>
                    <a:sym typeface="Calibri"/>
                  </a:rPr>
                  <a:t>CEA</a:t>
                </a:r>
                <a:r>
                  <a:rPr lang="en-US" sz="1600" b="1" kern="0" dirty="0">
                    <a:solidFill>
                      <a:srgbClr val="000000"/>
                    </a:solidFill>
                    <a:latin typeface="Calibri"/>
                    <a:ea typeface="Calibri"/>
                    <a:cs typeface="Calibri"/>
                    <a:sym typeface="Calibri"/>
                  </a:rPr>
                  <a:t>  </a:t>
                </a:r>
                <a:endParaRPr kumimoji="0" sz="1600" b="1" i="0"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0" algn="ctr" defTabSz="914400" rtl="0" eaLnBrk="1" fontAlgn="auto" latinLnBrk="0" hangingPunct="0">
                  <a:lnSpc>
                    <a:spcPct val="100000"/>
                  </a:lnSpc>
                  <a:spcBef>
                    <a:spcPts val="0"/>
                  </a:spcBef>
                  <a:spcAft>
                    <a:spcPts val="0"/>
                  </a:spcAft>
                  <a:buClrTx/>
                  <a:buSzTx/>
                  <a:buFontTx/>
                  <a:buNone/>
                  <a:tabLst/>
                  <a:defRPr sz="1100" b="1">
                    <a:latin typeface="Calibri"/>
                    <a:ea typeface="Calibri"/>
                    <a:cs typeface="Calibri"/>
                    <a:sym typeface="Calibri"/>
                  </a:defRPr>
                </a:pPr>
                <a:r>
                  <a:rPr kumimoji="0" sz="1600" b="1" i="0" u="none" strike="noStrike" kern="0" cap="none" spc="0" normalizeH="0" baseline="0" noProof="0" dirty="0">
                    <a:ln>
                      <a:noFill/>
                    </a:ln>
                    <a:solidFill>
                      <a:srgbClr val="000000"/>
                    </a:solidFill>
                    <a:effectLst/>
                    <a:uLnTx/>
                    <a:uFillTx/>
                    <a:latin typeface="Calibri"/>
                    <a:ea typeface="Calibri"/>
                    <a:cs typeface="Calibri"/>
                    <a:sym typeface="Calibri"/>
                  </a:rPr>
                  <a:t>Centre for Extragalactic Astronomy </a:t>
                </a:r>
              </a:p>
            </p:txBody>
          </p:sp>
        </p:grpSp>
      </p:grpSp>
      <p:sp>
        <p:nvSpPr>
          <p:cNvPr id="60" name="Rectangle 27"/>
          <p:cNvSpPr txBox="1">
            <a:spLocks noChangeArrowheads="1"/>
          </p:cNvSpPr>
          <p:nvPr/>
        </p:nvSpPr>
        <p:spPr bwMode="auto">
          <a:xfrm>
            <a:off x="1154128" y="376238"/>
            <a:ext cx="7851775" cy="412750"/>
          </a:xfrm>
          <a:prstGeom prst="rect">
            <a:avLst/>
          </a:prstGeom>
          <a:noFill/>
          <a:ln w="9525">
            <a:noFill/>
            <a:miter lim="800000"/>
            <a:headEnd/>
            <a:tailEnd/>
          </a:ln>
          <a:effectLst/>
        </p:spPr>
        <p:txBody>
          <a:bodyPr lIns="91252" tIns="45628" rIns="91252" bIns="45628"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200" b="1" i="0" u="none" strike="noStrike" kern="0" cap="none" spc="0" normalizeH="0" baseline="0" noProof="0" dirty="0">
                <a:ln>
                  <a:noFill/>
                </a:ln>
                <a:solidFill>
                  <a:srgbClr val="FF0000"/>
                </a:solidFill>
                <a:effectLst/>
                <a:uLnTx/>
                <a:uFillTx/>
                <a:latin typeface="Calibri" charset="0"/>
                <a:ea typeface="+mj-ea"/>
                <a:cs typeface="+mj-cs"/>
              </a:rPr>
              <a:t>The ICC in the Physics Department context</a:t>
            </a:r>
          </a:p>
        </p:txBody>
      </p:sp>
      <p:sp>
        <p:nvSpPr>
          <p:cNvPr id="59" name="Shape 126"/>
          <p:cNvSpPr/>
          <p:nvPr/>
        </p:nvSpPr>
        <p:spPr>
          <a:xfrm flipV="1">
            <a:off x="4597306" y="3523055"/>
            <a:ext cx="1" cy="173495"/>
          </a:xfrm>
          <a:prstGeom prst="line">
            <a:avLst/>
          </a:prstGeom>
          <a:noFill/>
          <a:ln w="9525" cap="flat">
            <a:solidFill>
              <a:srgbClr val="808080"/>
            </a:solidFill>
            <a:prstDash val="solid"/>
            <a:miter lim="800000"/>
          </a:ln>
          <a:effectLst/>
        </p:spPr>
        <p:txBody>
          <a:bodyPr wrap="square" lIns="0" tIns="0" rIns="0" bIns="0" numCol="1" anchor="ctr">
            <a:noAutofit/>
          </a:bodyPr>
          <a:lstStyle/>
          <a:p>
            <a:pPr marL="0" marR="0" lvl="0" indent="0" algn="l" defTabSz="456822" rtl="0" eaLnBrk="1" fontAlgn="auto" latinLnBrk="0" hangingPunct="0">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2" name="Shape 126"/>
          <p:cNvSpPr/>
          <p:nvPr/>
        </p:nvSpPr>
        <p:spPr>
          <a:xfrm flipV="1">
            <a:off x="6423088" y="3511100"/>
            <a:ext cx="1" cy="173495"/>
          </a:xfrm>
          <a:prstGeom prst="line">
            <a:avLst/>
          </a:prstGeom>
          <a:noFill/>
          <a:ln w="9525" cap="flat">
            <a:solidFill>
              <a:srgbClr val="808080"/>
            </a:solidFill>
            <a:prstDash val="solid"/>
            <a:miter lim="800000"/>
          </a:ln>
          <a:effectLst/>
        </p:spPr>
        <p:txBody>
          <a:bodyPr wrap="square" lIns="0" tIns="0" rIns="0" bIns="0" numCol="1" anchor="ctr">
            <a:noAutofit/>
          </a:bodyPr>
          <a:lstStyle/>
          <a:p>
            <a:pPr marL="0" marR="0" lvl="0" indent="0" algn="l" defTabSz="456822" rtl="0" eaLnBrk="1" fontAlgn="auto" latinLnBrk="0" hangingPunct="0">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5" name="Shape 126"/>
          <p:cNvSpPr/>
          <p:nvPr/>
        </p:nvSpPr>
        <p:spPr>
          <a:xfrm flipV="1">
            <a:off x="3198822" y="3977262"/>
            <a:ext cx="1" cy="173495"/>
          </a:xfrm>
          <a:prstGeom prst="line">
            <a:avLst/>
          </a:prstGeom>
          <a:noFill/>
          <a:ln w="9525" cap="flat">
            <a:solidFill>
              <a:srgbClr val="808080"/>
            </a:solidFill>
            <a:prstDash val="solid"/>
            <a:miter lim="800000"/>
          </a:ln>
          <a:effectLst/>
        </p:spPr>
        <p:txBody>
          <a:bodyPr wrap="square" lIns="0" tIns="0" rIns="0" bIns="0" numCol="1" anchor="ctr">
            <a:noAutofit/>
          </a:bodyPr>
          <a:lstStyle/>
          <a:p>
            <a:pPr marL="0" marR="0" lvl="0" indent="0" algn="l" defTabSz="456822" rtl="0" eaLnBrk="1" fontAlgn="auto" latinLnBrk="0" hangingPunct="0">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 name="Shape 126"/>
          <p:cNvSpPr/>
          <p:nvPr/>
        </p:nvSpPr>
        <p:spPr>
          <a:xfrm flipV="1">
            <a:off x="8248880" y="3543976"/>
            <a:ext cx="1" cy="173495"/>
          </a:xfrm>
          <a:prstGeom prst="line">
            <a:avLst/>
          </a:prstGeom>
          <a:noFill/>
          <a:ln w="9525" cap="flat">
            <a:solidFill>
              <a:srgbClr val="808080"/>
            </a:solidFill>
            <a:prstDash val="solid"/>
            <a:miter lim="800000"/>
          </a:ln>
          <a:effectLst/>
        </p:spPr>
        <p:txBody>
          <a:bodyPr wrap="square" lIns="0" tIns="0" rIns="0" bIns="0" numCol="1" anchor="ctr">
            <a:noAutofit/>
          </a:bodyPr>
          <a:lstStyle/>
          <a:p>
            <a:pPr marL="0" marR="0" lvl="0" indent="0" algn="l" defTabSz="456822" rtl="0" eaLnBrk="1" fontAlgn="auto" latinLnBrk="0" hangingPunct="0">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134864236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14D515E-68E8-444E-8A14-C11360052FBF}"/>
              </a:ext>
            </a:extLst>
          </p:cNvPr>
          <p:cNvGrpSpPr/>
          <p:nvPr/>
        </p:nvGrpSpPr>
        <p:grpSpPr>
          <a:xfrm>
            <a:off x="497732" y="544011"/>
            <a:ext cx="7892481" cy="5254311"/>
            <a:chOff x="1368659" y="2723601"/>
            <a:chExt cx="5547793" cy="2907128"/>
          </a:xfrm>
        </p:grpSpPr>
        <p:grpSp>
          <p:nvGrpSpPr>
            <p:cNvPr id="2053" name="Group 5"/>
            <p:cNvGrpSpPr>
              <a:grpSpLocks noChangeAspect="1"/>
            </p:cNvGrpSpPr>
            <p:nvPr/>
          </p:nvGrpSpPr>
          <p:grpSpPr bwMode="auto">
            <a:xfrm>
              <a:off x="4322230" y="2723601"/>
              <a:ext cx="2594222" cy="2907128"/>
              <a:chOff x="297" y="2221"/>
              <a:chExt cx="1078" cy="2717"/>
            </a:xfrm>
          </p:grpSpPr>
          <p:sp>
            <p:nvSpPr>
              <p:cNvPr id="2052" name="AutoShape 4"/>
              <p:cNvSpPr>
                <a:spLocks noChangeAspect="1" noChangeArrowheads="1" noTextEdit="1"/>
              </p:cNvSpPr>
              <p:nvPr/>
            </p:nvSpPr>
            <p:spPr bwMode="auto">
              <a:xfrm>
                <a:off x="404" y="2221"/>
                <a:ext cx="870" cy="24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defTabSz="633039" eaLnBrk="1" hangingPunct="1">
                  <a:spcBef>
                    <a:spcPct val="0"/>
                  </a:spcBef>
                  <a:buClrTx/>
                  <a:buSzTx/>
                  <a:buNone/>
                </a:pPr>
                <a:endParaRPr lang="en-US" sz="1400">
                  <a:solidFill>
                    <a:srgbClr val="000000"/>
                  </a:solidFill>
                  <a:latin typeface="Calibri" charset="0"/>
                  <a:cs typeface="+mn-cs"/>
                </a:endParaRPr>
              </a:p>
            </p:txBody>
          </p:sp>
          <p:cxnSp>
            <p:nvCxnSpPr>
              <p:cNvPr id="2144" name="_s2144"/>
              <p:cNvCxnSpPr>
                <a:cxnSpLocks noChangeShapeType="1"/>
                <a:stCxn id="2143" idx="0"/>
                <a:endCxn id="2141" idx="2"/>
              </p:cNvCxnSpPr>
              <p:nvPr/>
            </p:nvCxnSpPr>
            <p:spPr bwMode="auto">
              <a:xfrm flipV="1">
                <a:off x="835" y="4353"/>
                <a:ext cx="1" cy="158"/>
              </a:xfrm>
              <a:prstGeom prst="straightConnector1">
                <a:avLst/>
              </a:prstGeom>
              <a:noFill/>
              <a:ln w="9525">
                <a:solidFill>
                  <a:schemeClr val="bg2"/>
                </a:solidFill>
                <a:round/>
                <a:headEnd/>
                <a:tailEnd/>
              </a:ln>
              <a:extLst>
                <a:ext uri="{909E8E84-426E-40dd-AFC4-6F175D3DCCD1}">
                  <a14:hiddenFill xmlns:a14="http://schemas.microsoft.com/office/drawing/2010/main" xmlns="">
                    <a:noFill/>
                  </a14:hiddenFill>
                </a:ext>
              </a:extLst>
            </p:spPr>
          </p:cxnSp>
          <p:cxnSp>
            <p:nvCxnSpPr>
              <p:cNvPr id="2142" name="_s2142"/>
              <p:cNvCxnSpPr>
                <a:cxnSpLocks noChangeShapeType="1"/>
                <a:stCxn id="2141" idx="0"/>
                <a:endCxn id="2086" idx="2"/>
              </p:cNvCxnSpPr>
              <p:nvPr/>
            </p:nvCxnSpPr>
            <p:spPr bwMode="auto">
              <a:xfrm flipV="1">
                <a:off x="836" y="3886"/>
                <a:ext cx="0" cy="180"/>
              </a:xfrm>
              <a:prstGeom prst="straightConnector1">
                <a:avLst/>
              </a:prstGeom>
              <a:noFill/>
              <a:ln w="9525">
                <a:solidFill>
                  <a:schemeClr val="bg2"/>
                </a:solidFill>
                <a:round/>
                <a:headEnd/>
                <a:tailEnd/>
              </a:ln>
              <a:extLst>
                <a:ext uri="{909E8E84-426E-40dd-AFC4-6F175D3DCCD1}">
                  <a14:hiddenFill xmlns:a14="http://schemas.microsoft.com/office/drawing/2010/main" xmlns="">
                    <a:noFill/>
                  </a14:hiddenFill>
                </a:ext>
              </a:extLst>
            </p:spPr>
          </p:cxnSp>
          <p:cxnSp>
            <p:nvCxnSpPr>
              <p:cNvPr id="2130" name="_s2130"/>
              <p:cNvCxnSpPr>
                <a:cxnSpLocks noChangeShapeType="1"/>
                <a:stCxn id="2086" idx="0"/>
                <a:endCxn id="2056" idx="2"/>
              </p:cNvCxnSpPr>
              <p:nvPr/>
            </p:nvCxnSpPr>
            <p:spPr bwMode="auto">
              <a:xfrm flipV="1">
                <a:off x="836" y="3496"/>
                <a:ext cx="0" cy="102"/>
              </a:xfrm>
              <a:prstGeom prst="straightConnector1">
                <a:avLst/>
              </a:prstGeom>
              <a:noFill/>
              <a:ln w="9525">
                <a:solidFill>
                  <a:schemeClr val="bg2"/>
                </a:solidFill>
                <a:round/>
                <a:headEnd/>
                <a:tailEnd/>
              </a:ln>
              <a:extLst>
                <a:ext uri="{909E8E84-426E-40dd-AFC4-6F175D3DCCD1}">
                  <a14:hiddenFill xmlns:a14="http://schemas.microsoft.com/office/drawing/2010/main" xmlns="">
                    <a:noFill/>
                  </a14:hiddenFill>
                </a:ext>
              </a:extLst>
            </p:spPr>
          </p:cxnSp>
          <p:cxnSp>
            <p:nvCxnSpPr>
              <p:cNvPr id="2059" name="_s2059"/>
              <p:cNvCxnSpPr>
                <a:cxnSpLocks noChangeShapeType="1"/>
                <a:stCxn id="2056" idx="0"/>
                <a:endCxn id="2054" idx="2"/>
              </p:cNvCxnSpPr>
              <p:nvPr/>
            </p:nvCxnSpPr>
            <p:spPr bwMode="auto">
              <a:xfrm flipV="1">
                <a:off x="836" y="2822"/>
                <a:ext cx="0" cy="123"/>
              </a:xfrm>
              <a:prstGeom prst="straightConnector1">
                <a:avLst/>
              </a:prstGeom>
              <a:noFill/>
              <a:ln w="9525">
                <a:solidFill>
                  <a:schemeClr val="bg2"/>
                </a:solidFill>
                <a:round/>
                <a:headEnd/>
                <a:tailEnd/>
              </a:ln>
              <a:extLst>
                <a:ext uri="{909E8E84-426E-40dd-AFC4-6F175D3DCCD1}">
                  <a14:hiddenFill xmlns:a14="http://schemas.microsoft.com/office/drawing/2010/main" xmlns="">
                    <a:noFill/>
                  </a14:hiddenFill>
                </a:ext>
              </a:extLst>
            </p:spPr>
          </p:cxnSp>
          <p:sp>
            <p:nvSpPr>
              <p:cNvPr id="2054" name="_s2054"/>
              <p:cNvSpPr>
                <a:spLocks noChangeArrowheads="1"/>
              </p:cNvSpPr>
              <p:nvPr/>
            </p:nvSpPr>
            <p:spPr bwMode="auto">
              <a:xfrm>
                <a:off x="404" y="2494"/>
                <a:ext cx="864" cy="328"/>
              </a:xfrm>
              <a:prstGeom prst="roundRect">
                <a:avLst>
                  <a:gd name="adj" fmla="val 50000"/>
                </a:avLst>
              </a:prstGeom>
              <a:noFill/>
              <a:ln w="28575">
                <a:solidFill>
                  <a:schemeClr val="accent1"/>
                </a:solidFill>
                <a:round/>
                <a:headEnd/>
                <a:tailEnd/>
              </a:ln>
              <a:extLst>
                <a:ext uri="{909E8E84-426E-40dd-AFC4-6F175D3DCCD1}">
                  <a14:hiddenFill xmlns:a14="http://schemas.microsoft.com/office/drawing/2010/main" xmlns="">
                    <a:solidFill>
                      <a:srgbClr val="FFFFFF"/>
                    </a:solidFill>
                  </a14:hiddenFill>
                </a:ext>
              </a:extLst>
            </p:spPr>
            <p:txBody>
              <a:bodyPr wrap="none" lIns="0" tIns="0" rIns="0" bIns="0" anchor="ctr"/>
              <a:lstStyle/>
              <a:p>
                <a:pPr defTabSz="633039" eaLnBrk="1" hangingPunct="1">
                  <a:spcBef>
                    <a:spcPct val="0"/>
                  </a:spcBef>
                  <a:buClrTx/>
                  <a:buSzTx/>
                  <a:buNone/>
                </a:pPr>
                <a:r>
                  <a:rPr lang="en-GB" sz="1600" b="1" dirty="0">
                    <a:solidFill>
                      <a:srgbClr val="000000"/>
                    </a:solidFill>
                    <a:latin typeface="Calibri" charset="0"/>
                    <a:cs typeface="+mn-cs"/>
                  </a:rPr>
                  <a:t>Vice Chancellor</a:t>
                </a:r>
              </a:p>
              <a:p>
                <a:pPr defTabSz="633039" eaLnBrk="1" hangingPunct="1">
                  <a:spcBef>
                    <a:spcPct val="0"/>
                  </a:spcBef>
                  <a:buClrTx/>
                  <a:buSzTx/>
                  <a:buNone/>
                </a:pPr>
                <a:r>
                  <a:rPr lang="en-GB" sz="1600" dirty="0">
                    <a:solidFill>
                      <a:srgbClr val="000000"/>
                    </a:solidFill>
                    <a:latin typeface="Calibri" charset="0"/>
                    <a:cs typeface="+mn-cs"/>
                  </a:rPr>
                  <a:t>(Prof S. </a:t>
                </a:r>
                <a:r>
                  <a:rPr lang="en-GB" sz="1600" dirty="0" err="1">
                    <a:solidFill>
                      <a:srgbClr val="000000"/>
                    </a:solidFill>
                    <a:latin typeface="Calibri" charset="0"/>
                    <a:cs typeface="+mn-cs"/>
                  </a:rPr>
                  <a:t>Corbridge</a:t>
                </a:r>
                <a:r>
                  <a:rPr lang="en-GB" sz="1600" dirty="0">
                    <a:solidFill>
                      <a:srgbClr val="000000"/>
                    </a:solidFill>
                    <a:latin typeface="Calibri" charset="0"/>
                    <a:cs typeface="+mn-cs"/>
                  </a:rPr>
                  <a:t>))</a:t>
                </a:r>
              </a:p>
            </p:txBody>
          </p:sp>
          <p:sp>
            <p:nvSpPr>
              <p:cNvPr id="2056" name="_s2056"/>
              <p:cNvSpPr>
                <a:spLocks noChangeArrowheads="1"/>
              </p:cNvSpPr>
              <p:nvPr/>
            </p:nvSpPr>
            <p:spPr bwMode="auto">
              <a:xfrm>
                <a:off x="297" y="2945"/>
                <a:ext cx="1078" cy="551"/>
              </a:xfrm>
              <a:prstGeom prst="roundRect">
                <a:avLst>
                  <a:gd name="adj" fmla="val 50000"/>
                </a:avLst>
              </a:prstGeom>
              <a:noFill/>
              <a:ln w="28575">
                <a:solidFill>
                  <a:schemeClr val="hlink"/>
                </a:solidFill>
                <a:round/>
                <a:headEnd/>
                <a:tailEnd/>
              </a:ln>
              <a:extLst>
                <a:ext uri="{909E8E84-426E-40dd-AFC4-6F175D3DCCD1}">
                  <a14:hiddenFill xmlns:a14="http://schemas.microsoft.com/office/drawing/2010/main" xmlns="">
                    <a:solidFill>
                      <a:srgbClr val="FFFFFF"/>
                    </a:solidFill>
                  </a14:hiddenFill>
                </a:ext>
              </a:extLst>
            </p:spPr>
            <p:txBody>
              <a:bodyPr wrap="none" lIns="0" tIns="0" rIns="0" bIns="0" anchor="ctr"/>
              <a:lstStyle/>
              <a:p>
                <a:pPr defTabSz="633039" eaLnBrk="1" hangingPunct="1">
                  <a:spcBef>
                    <a:spcPct val="0"/>
                  </a:spcBef>
                  <a:buClrTx/>
                  <a:buSzTx/>
                  <a:buNone/>
                </a:pPr>
                <a:r>
                  <a:rPr lang="en-US" sz="1600" b="1" dirty="0">
                    <a:solidFill>
                      <a:srgbClr val="000000"/>
                    </a:solidFill>
                    <a:latin typeface="Calibri"/>
                    <a:ea typeface="ＭＳ Ｐゴシック"/>
                    <a:cs typeface="Calibri"/>
                  </a:rPr>
                  <a:t>Vice-Provost Research</a:t>
                </a:r>
                <a:endParaRPr lang="en-GB" sz="1600" b="1" dirty="0">
                  <a:solidFill>
                    <a:srgbClr val="000000"/>
                  </a:solidFill>
                  <a:latin typeface="Calibri"/>
                  <a:cs typeface="Calibri"/>
                </a:endParaRPr>
              </a:p>
              <a:p>
                <a:pPr defTabSz="633039" eaLnBrk="1" hangingPunct="1">
                  <a:spcBef>
                    <a:spcPct val="0"/>
                  </a:spcBef>
                  <a:buClrTx/>
                  <a:buSzTx/>
                  <a:buNone/>
                </a:pPr>
                <a:r>
                  <a:rPr lang="en-GB" sz="1600" dirty="0">
                    <a:solidFill>
                      <a:srgbClr val="000000"/>
                    </a:solidFill>
                    <a:latin typeface="Calibri" charset="0"/>
                    <a:cs typeface="+mn-cs"/>
                  </a:rPr>
                  <a:t>(Prof C. Bain)</a:t>
                </a:r>
              </a:p>
              <a:p>
                <a:pPr defTabSz="633039" eaLnBrk="1" hangingPunct="1">
                  <a:spcBef>
                    <a:spcPct val="0"/>
                  </a:spcBef>
                  <a:buClrTx/>
                  <a:buSzTx/>
                  <a:buNone/>
                </a:pPr>
                <a:r>
                  <a:rPr lang="en-US" sz="1600" b="1" dirty="0">
                    <a:solidFill>
                      <a:srgbClr val="000000"/>
                    </a:solidFill>
                    <a:latin typeface="Calibri"/>
                    <a:ea typeface="ＭＳ Ｐゴシック"/>
                    <a:cs typeface="Calibri"/>
                  </a:rPr>
                  <a:t>Interim Executive Dean Faculty of Science</a:t>
                </a:r>
              </a:p>
              <a:p>
                <a:pPr defTabSz="633039" eaLnBrk="1" hangingPunct="1">
                  <a:spcBef>
                    <a:spcPct val="0"/>
                  </a:spcBef>
                  <a:buClrTx/>
                  <a:buSzTx/>
                  <a:buNone/>
                </a:pPr>
                <a:r>
                  <a:rPr lang="en-GB" sz="1600" dirty="0">
                    <a:solidFill>
                      <a:srgbClr val="000000"/>
                    </a:solidFill>
                    <a:latin typeface="Calibri"/>
                    <a:cs typeface="Calibri"/>
                  </a:rPr>
                  <a:t>(</a:t>
                </a:r>
                <a:r>
                  <a:rPr lang="en-US" sz="1600" dirty="0">
                    <a:solidFill>
                      <a:srgbClr val="000000"/>
                    </a:solidFill>
                    <a:latin typeface="Calibri"/>
                    <a:ea typeface="ＭＳ Ｐゴシック"/>
                    <a:cs typeface="Calibri"/>
                  </a:rPr>
                  <a:t>Prof S. </a:t>
                </a:r>
                <a:r>
                  <a:rPr lang="en-US" sz="1600" dirty="0" err="1">
                    <a:solidFill>
                      <a:srgbClr val="000000"/>
                    </a:solidFill>
                    <a:latin typeface="Calibri"/>
                    <a:ea typeface="ＭＳ Ｐゴシック"/>
                    <a:cs typeface="Calibri"/>
                  </a:rPr>
                  <a:t>Przyborski</a:t>
                </a:r>
                <a:r>
                  <a:rPr lang="en-GB" sz="1600" dirty="0">
                    <a:solidFill>
                      <a:srgbClr val="000000"/>
                    </a:solidFill>
                    <a:latin typeface="Calibri"/>
                    <a:cs typeface="Calibri"/>
                  </a:rPr>
                  <a:t>)</a:t>
                </a:r>
              </a:p>
            </p:txBody>
          </p:sp>
          <p:sp>
            <p:nvSpPr>
              <p:cNvPr id="2086" name="_s2086"/>
              <p:cNvSpPr>
                <a:spLocks noChangeArrowheads="1"/>
              </p:cNvSpPr>
              <p:nvPr/>
            </p:nvSpPr>
            <p:spPr bwMode="auto">
              <a:xfrm>
                <a:off x="404" y="3598"/>
                <a:ext cx="864" cy="288"/>
              </a:xfrm>
              <a:prstGeom prst="roundRect">
                <a:avLst>
                  <a:gd name="adj" fmla="val 50000"/>
                </a:avLst>
              </a:prstGeom>
              <a:noFill/>
              <a:ln w="28575">
                <a:solidFill>
                  <a:schemeClr val="accent2"/>
                </a:solidFill>
                <a:round/>
                <a:headEnd/>
                <a:tailEnd/>
              </a:ln>
              <a:extLst>
                <a:ext uri="{909E8E84-426E-40dd-AFC4-6F175D3DCCD1}">
                  <a14:hiddenFill xmlns:a14="http://schemas.microsoft.com/office/drawing/2010/main" xmlns="">
                    <a:solidFill>
                      <a:srgbClr val="FFFFFF"/>
                    </a:solidFill>
                  </a14:hiddenFill>
                </a:ext>
              </a:extLst>
            </p:spPr>
            <p:txBody>
              <a:bodyPr wrap="none" lIns="0" tIns="0" rIns="0" bIns="0" anchor="ctr"/>
              <a:lstStyle/>
              <a:p>
                <a:pPr defTabSz="633039" eaLnBrk="1" hangingPunct="1">
                  <a:spcBef>
                    <a:spcPct val="0"/>
                  </a:spcBef>
                  <a:buClrTx/>
                  <a:buSzTx/>
                  <a:buNone/>
                </a:pPr>
                <a:r>
                  <a:rPr lang="en-GB" sz="1600" b="1" dirty="0">
                    <a:solidFill>
                      <a:srgbClr val="000000"/>
                    </a:solidFill>
                    <a:latin typeface="Calibri" charset="0"/>
                    <a:cs typeface="+mn-cs"/>
                  </a:rPr>
                  <a:t>Interim Director ICC</a:t>
                </a:r>
              </a:p>
              <a:p>
                <a:pPr defTabSz="633039" eaLnBrk="1" hangingPunct="1">
                  <a:spcBef>
                    <a:spcPct val="0"/>
                  </a:spcBef>
                  <a:buClrTx/>
                  <a:buSzTx/>
                  <a:buNone/>
                </a:pPr>
                <a:r>
                  <a:rPr lang="en-GB" sz="1600" dirty="0">
                    <a:solidFill>
                      <a:srgbClr val="000000"/>
                    </a:solidFill>
                    <a:latin typeface="Calibri" charset="0"/>
                    <a:cs typeface="+mn-cs"/>
                  </a:rPr>
                  <a:t>(Prof S. Cole)</a:t>
                </a:r>
              </a:p>
            </p:txBody>
          </p:sp>
          <p:sp>
            <p:nvSpPr>
              <p:cNvPr id="2141" name="_s2141"/>
              <p:cNvSpPr>
                <a:spLocks noChangeArrowheads="1"/>
              </p:cNvSpPr>
              <p:nvPr/>
            </p:nvSpPr>
            <p:spPr bwMode="auto">
              <a:xfrm>
                <a:off x="404" y="4066"/>
                <a:ext cx="864" cy="287"/>
              </a:xfrm>
              <a:prstGeom prst="roundRect">
                <a:avLst>
                  <a:gd name="adj" fmla="val 50000"/>
                </a:avLst>
              </a:prstGeom>
              <a:noFill/>
              <a:ln w="28575">
                <a:solidFill>
                  <a:schemeClr val="accent2"/>
                </a:solidFill>
                <a:round/>
                <a:headEnd/>
                <a:tailEnd/>
              </a:ln>
              <a:extLst>
                <a:ext uri="{909E8E84-426E-40dd-AFC4-6F175D3DCCD1}">
                  <a14:hiddenFill xmlns:a14="http://schemas.microsoft.com/office/drawing/2010/main" xmlns="">
                    <a:solidFill>
                      <a:srgbClr val="FFFFFF"/>
                    </a:solidFill>
                  </a14:hiddenFill>
                </a:ext>
              </a:extLst>
            </p:spPr>
            <p:txBody>
              <a:bodyPr wrap="none" lIns="0" tIns="0" rIns="0" bIns="0" anchor="ctr"/>
              <a:lstStyle/>
              <a:p>
                <a:pPr defTabSz="633039" eaLnBrk="1" hangingPunct="1">
                  <a:spcBef>
                    <a:spcPct val="0"/>
                  </a:spcBef>
                  <a:buClrTx/>
                  <a:buSzTx/>
                  <a:buNone/>
                </a:pPr>
                <a:endParaRPr lang="en-GB" sz="1600" dirty="0">
                  <a:solidFill>
                    <a:srgbClr val="000000"/>
                  </a:solidFill>
                  <a:latin typeface="Calibri" charset="0"/>
                  <a:cs typeface="+mn-cs"/>
                </a:endParaRPr>
              </a:p>
              <a:p>
                <a:pPr defTabSz="633039" eaLnBrk="1" hangingPunct="1">
                  <a:spcBef>
                    <a:spcPct val="0"/>
                  </a:spcBef>
                  <a:buClrTx/>
                  <a:buSzTx/>
                  <a:buNone/>
                </a:pPr>
                <a:r>
                  <a:rPr lang="en-GB" sz="1600" b="1" dirty="0">
                    <a:solidFill>
                      <a:srgbClr val="000000"/>
                    </a:solidFill>
                    <a:latin typeface="Calibri" charset="0"/>
                    <a:cs typeface="+mn-cs"/>
                  </a:rPr>
                  <a:t>Deputy Director ICC</a:t>
                </a:r>
              </a:p>
              <a:p>
                <a:pPr defTabSz="633039" eaLnBrk="1" hangingPunct="1">
                  <a:spcBef>
                    <a:spcPct val="0"/>
                  </a:spcBef>
                  <a:buClrTx/>
                  <a:buSzTx/>
                  <a:buNone/>
                </a:pPr>
                <a:r>
                  <a:rPr lang="en-GB" sz="1600" dirty="0">
                    <a:solidFill>
                      <a:srgbClr val="000000"/>
                    </a:solidFill>
                    <a:latin typeface="Calibri" charset="0"/>
                    <a:cs typeface="+mn-cs"/>
                  </a:rPr>
                  <a:t>(Prof  C. Baugh)</a:t>
                </a:r>
              </a:p>
              <a:p>
                <a:pPr defTabSz="633039" eaLnBrk="1" hangingPunct="1">
                  <a:spcBef>
                    <a:spcPct val="0"/>
                  </a:spcBef>
                  <a:buClrTx/>
                  <a:buSzTx/>
                  <a:buNone/>
                </a:pPr>
                <a:endParaRPr lang="en-GB" sz="1600" dirty="0">
                  <a:solidFill>
                    <a:srgbClr val="000000"/>
                  </a:solidFill>
                  <a:latin typeface="Calibri" charset="0"/>
                  <a:cs typeface="+mn-cs"/>
                </a:endParaRPr>
              </a:p>
            </p:txBody>
          </p:sp>
          <p:sp>
            <p:nvSpPr>
              <p:cNvPr id="2143" name="_s2143"/>
              <p:cNvSpPr>
                <a:spLocks noChangeArrowheads="1"/>
              </p:cNvSpPr>
              <p:nvPr/>
            </p:nvSpPr>
            <p:spPr bwMode="auto">
              <a:xfrm>
                <a:off x="363" y="4511"/>
                <a:ext cx="944" cy="427"/>
              </a:xfrm>
              <a:prstGeom prst="roundRect">
                <a:avLst>
                  <a:gd name="adj" fmla="val 50000"/>
                </a:avLst>
              </a:prstGeom>
              <a:noFill/>
              <a:ln w="28575">
                <a:solidFill>
                  <a:schemeClr val="accent1"/>
                </a:solidFill>
                <a:round/>
                <a:headEnd/>
                <a:tailEnd/>
              </a:ln>
              <a:extLst>
                <a:ext uri="{909E8E84-426E-40dd-AFC4-6F175D3DCCD1}">
                  <a14:hiddenFill xmlns:a14="http://schemas.microsoft.com/office/drawing/2010/main" xmlns="">
                    <a:solidFill>
                      <a:srgbClr val="FFFFFF"/>
                    </a:solidFill>
                  </a14:hiddenFill>
                </a:ext>
              </a:extLst>
            </p:spPr>
            <p:txBody>
              <a:bodyPr wrap="none" lIns="0" tIns="0" rIns="0" bIns="0" anchor="ctr"/>
              <a:lstStyle/>
              <a:p>
                <a:pPr defTabSz="633039" eaLnBrk="1" hangingPunct="1">
                  <a:spcBef>
                    <a:spcPct val="0"/>
                  </a:spcBef>
                  <a:buClrTx/>
                  <a:buSzTx/>
                  <a:buNone/>
                </a:pPr>
                <a:endParaRPr lang="en-GB" sz="1600" b="1" dirty="0">
                  <a:solidFill>
                    <a:srgbClr val="000000"/>
                  </a:solidFill>
                  <a:latin typeface="Calibri" charset="0"/>
                  <a:cs typeface="+mn-cs"/>
                </a:endParaRPr>
              </a:p>
              <a:p>
                <a:pPr defTabSz="633039" eaLnBrk="1" hangingPunct="1">
                  <a:spcBef>
                    <a:spcPct val="0"/>
                  </a:spcBef>
                  <a:buClrTx/>
                  <a:buSzTx/>
                  <a:buNone/>
                </a:pPr>
                <a:r>
                  <a:rPr lang="en-GB" sz="1600" b="1" dirty="0">
                    <a:solidFill>
                      <a:srgbClr val="000000"/>
                    </a:solidFill>
                    <a:latin typeface="Calibri" charset="0"/>
                    <a:cs typeface="+mn-cs"/>
                  </a:rPr>
                  <a:t>ICC Steering Committee</a:t>
                </a:r>
              </a:p>
              <a:p>
                <a:pPr defTabSz="633039" eaLnBrk="1" hangingPunct="1">
                  <a:spcBef>
                    <a:spcPct val="0"/>
                  </a:spcBef>
                  <a:buClrTx/>
                  <a:buSzTx/>
                  <a:buNone/>
                </a:pPr>
                <a:r>
                  <a:rPr lang="en-GB" sz="1600" dirty="0">
                    <a:solidFill>
                      <a:srgbClr val="000000"/>
                    </a:solidFill>
                    <a:latin typeface="Calibri" charset="0"/>
                    <a:cs typeface="+mn-cs"/>
                  </a:rPr>
                  <a:t>(Profs S.M. Cole, C. Baugh, R. Bower)</a:t>
                </a:r>
              </a:p>
              <a:p>
                <a:pPr defTabSz="633039" eaLnBrk="1" hangingPunct="1">
                  <a:spcBef>
                    <a:spcPct val="0"/>
                  </a:spcBef>
                  <a:buClrTx/>
                  <a:buSzTx/>
                  <a:buNone/>
                </a:pPr>
                <a:endParaRPr lang="en-GB" sz="1600" dirty="0">
                  <a:solidFill>
                    <a:srgbClr val="000000"/>
                  </a:solidFill>
                  <a:latin typeface="Calibri" charset="0"/>
                  <a:cs typeface="+mn-cs"/>
                </a:endParaRPr>
              </a:p>
            </p:txBody>
          </p:sp>
        </p:grpSp>
        <p:sp>
          <p:nvSpPr>
            <p:cNvPr id="2156" name="AutoShape 108"/>
            <p:cNvSpPr>
              <a:spLocks noChangeArrowheads="1"/>
            </p:cNvSpPr>
            <p:nvPr/>
          </p:nvSpPr>
          <p:spPr bwMode="auto">
            <a:xfrm>
              <a:off x="1368659" y="3428051"/>
              <a:ext cx="2725581" cy="826129"/>
            </a:xfrm>
            <a:prstGeom prst="roundRect">
              <a:avLst>
                <a:gd name="adj" fmla="val 50000"/>
              </a:avLst>
            </a:prstGeom>
            <a:noFill/>
            <a:ln w="28575">
              <a:solidFill>
                <a:schemeClr val="accent2"/>
              </a:solidFill>
              <a:round/>
              <a:headEnd/>
              <a:tailEnd/>
            </a:ln>
            <a:extLst>
              <a:ext uri="{909E8E84-426E-40dd-AFC4-6F175D3DCCD1}">
                <a14:hiddenFill xmlns:a14="http://schemas.microsoft.com/office/drawing/2010/main" xmlns="">
                  <a:solidFill>
                    <a:srgbClr val="FFFFFF"/>
                  </a:solidFill>
                </a14:hiddenFill>
              </a:ext>
            </a:extLst>
          </p:spPr>
          <p:txBody>
            <a:bodyPr wrap="none" lIns="0" tIns="0" rIns="0" bIns="0" anchor="ctr"/>
            <a:lstStyle/>
            <a:p>
              <a:pPr defTabSz="633039" eaLnBrk="1" hangingPunct="1">
                <a:spcBef>
                  <a:spcPct val="0"/>
                </a:spcBef>
                <a:buClrTx/>
                <a:buSzTx/>
                <a:buNone/>
              </a:pPr>
              <a:r>
                <a:rPr lang="en-GB" sz="1400" b="1" dirty="0">
                  <a:solidFill>
                    <a:srgbClr val="000000"/>
                  </a:solidFill>
                  <a:latin typeface="Calibri" charset="0"/>
                  <a:cs typeface="+mn-cs"/>
                </a:rPr>
                <a:t>International Advisory Board</a:t>
              </a:r>
            </a:p>
            <a:p>
              <a:pPr defTabSz="633039" eaLnBrk="1" hangingPunct="1">
                <a:spcBef>
                  <a:spcPct val="0"/>
                </a:spcBef>
                <a:buClrTx/>
                <a:buSzTx/>
                <a:buNone/>
              </a:pPr>
              <a:r>
                <a:rPr lang="en-GB" sz="1400" dirty="0">
                  <a:solidFill>
                    <a:srgbClr val="000000"/>
                  </a:solidFill>
                  <a:latin typeface="Calibri"/>
                  <a:cs typeface="Calibri"/>
                </a:rPr>
                <a:t>Prof M. Steinmetz  (</a:t>
              </a:r>
              <a:r>
                <a:rPr lang="en-US" sz="1400" dirty="0">
                  <a:solidFill>
                    <a:srgbClr val="000000"/>
                  </a:solidFill>
                  <a:latin typeface="Calibri"/>
                  <a:ea typeface="ＭＳ Ｐゴシック"/>
                  <a:cs typeface="Calibri"/>
                </a:rPr>
                <a:t>Leibniz Inst., Potsdam) </a:t>
              </a:r>
              <a:r>
                <a:rPr lang="en-GB" sz="1400" dirty="0">
                  <a:solidFill>
                    <a:srgbClr val="000000"/>
                  </a:solidFill>
                  <a:latin typeface="Calibri"/>
                  <a:cs typeface="Calibri"/>
                </a:rPr>
                <a:t>– Chair</a:t>
              </a:r>
            </a:p>
            <a:p>
              <a:pPr defTabSz="633039" eaLnBrk="1" hangingPunct="1">
                <a:spcBef>
                  <a:spcPct val="0"/>
                </a:spcBef>
                <a:buClrTx/>
                <a:buSzTx/>
                <a:buNone/>
              </a:pPr>
              <a:r>
                <a:rPr lang="en-GB" sz="1400" dirty="0">
                  <a:solidFill>
                    <a:srgbClr val="000000"/>
                  </a:solidFill>
                  <a:latin typeface="Calibri"/>
                  <a:cs typeface="Calibri"/>
                </a:rPr>
                <a:t>Prof K. Johnston  (Columbia University)</a:t>
              </a:r>
            </a:p>
            <a:p>
              <a:pPr defTabSz="633039" eaLnBrk="1" hangingPunct="1">
                <a:spcBef>
                  <a:spcPct val="0"/>
                </a:spcBef>
                <a:buClrTx/>
                <a:buSzTx/>
                <a:buNone/>
              </a:pPr>
              <a:r>
                <a:rPr lang="en-GB" sz="1400" dirty="0">
                  <a:solidFill>
                    <a:srgbClr val="000000"/>
                  </a:solidFill>
                  <a:latin typeface="Calibri"/>
                  <a:cs typeface="Calibri"/>
                </a:rPr>
                <a:t>Prof N. Glover FRS, Durham University</a:t>
              </a:r>
            </a:p>
            <a:p>
              <a:pPr defTabSz="633039" eaLnBrk="1" hangingPunct="1">
                <a:spcBef>
                  <a:spcPct val="0"/>
                </a:spcBef>
                <a:buClrTx/>
                <a:buSzTx/>
                <a:buNone/>
              </a:pPr>
              <a:r>
                <a:rPr lang="en-GB" sz="1400" dirty="0">
                  <a:solidFill>
                    <a:srgbClr val="000000"/>
                  </a:solidFill>
                  <a:latin typeface="Calibri"/>
                  <a:cs typeface="Calibri"/>
                </a:rPr>
                <a:t>Prof S. </a:t>
              </a:r>
              <a:r>
                <a:rPr lang="en-GB" sz="1400" dirty="0" err="1">
                  <a:solidFill>
                    <a:srgbClr val="000000"/>
                  </a:solidFill>
                  <a:latin typeface="Calibri"/>
                  <a:cs typeface="Calibri"/>
                </a:rPr>
                <a:t>Walch-Gassner</a:t>
              </a:r>
              <a:r>
                <a:rPr lang="en-GB" sz="1400" dirty="0">
                  <a:solidFill>
                    <a:srgbClr val="000000"/>
                  </a:solidFill>
                  <a:latin typeface="Calibri"/>
                  <a:cs typeface="Calibri"/>
                </a:rPr>
                <a:t>  (University of Cologne) </a:t>
              </a:r>
            </a:p>
            <a:p>
              <a:pPr defTabSz="633039" eaLnBrk="1" hangingPunct="1">
                <a:spcBef>
                  <a:spcPct val="0"/>
                </a:spcBef>
                <a:buClrTx/>
                <a:buSzTx/>
                <a:buNone/>
              </a:pPr>
              <a:r>
                <a:rPr lang="en-GB" sz="1400" dirty="0" err="1">
                  <a:solidFill>
                    <a:srgbClr val="000000"/>
                  </a:solidFill>
                  <a:latin typeface="Calibri"/>
                  <a:cs typeface="Calibri"/>
                </a:rPr>
                <a:t>Prof.</a:t>
              </a:r>
              <a:r>
                <a:rPr lang="en-GB" sz="1400" dirty="0">
                  <a:solidFill>
                    <a:srgbClr val="000000"/>
                  </a:solidFill>
                  <a:latin typeface="Calibri"/>
                  <a:cs typeface="Calibri"/>
                </a:rPr>
                <a:t> V. </a:t>
              </a:r>
              <a:r>
                <a:rPr lang="en-GB" sz="1400" dirty="0" err="1">
                  <a:solidFill>
                    <a:srgbClr val="000000"/>
                  </a:solidFill>
                  <a:latin typeface="Calibri"/>
                  <a:cs typeface="Calibri"/>
                </a:rPr>
                <a:t>Springel</a:t>
              </a:r>
              <a:r>
                <a:rPr lang="en-GB" sz="1400" dirty="0">
                  <a:solidFill>
                    <a:srgbClr val="000000"/>
                  </a:solidFill>
                  <a:latin typeface="Calibri"/>
                  <a:cs typeface="Calibri"/>
                </a:rPr>
                <a:t> (Max Planck </a:t>
              </a:r>
              <a:r>
                <a:rPr lang="en-GB" sz="1400" dirty="0" err="1">
                  <a:solidFill>
                    <a:srgbClr val="000000"/>
                  </a:solidFill>
                  <a:latin typeface="Calibri"/>
                  <a:cs typeface="Calibri"/>
                </a:rPr>
                <a:t>Astr</a:t>
              </a:r>
              <a:r>
                <a:rPr lang="en-GB" sz="1400" dirty="0">
                  <a:solidFill>
                    <a:srgbClr val="000000"/>
                  </a:solidFill>
                  <a:latin typeface="Calibri"/>
                  <a:cs typeface="Calibri"/>
                </a:rPr>
                <a:t>. </a:t>
              </a:r>
              <a:r>
                <a:rPr lang="en-GB" sz="1400" dirty="0" err="1">
                  <a:solidFill>
                    <a:srgbClr val="000000"/>
                  </a:solidFill>
                  <a:latin typeface="Calibri"/>
                  <a:cs typeface="Calibri"/>
                </a:rPr>
                <a:t>Garching</a:t>
              </a:r>
              <a:r>
                <a:rPr lang="en-GB" sz="1400" dirty="0">
                  <a:solidFill>
                    <a:srgbClr val="000000"/>
                  </a:solidFill>
                  <a:latin typeface="Calibri"/>
                  <a:cs typeface="Calibri"/>
                </a:rPr>
                <a:t>)</a:t>
              </a:r>
            </a:p>
          </p:txBody>
        </p:sp>
        <p:sp>
          <p:nvSpPr>
            <p:cNvPr id="2160" name="Line 112"/>
            <p:cNvSpPr>
              <a:spLocks noChangeShapeType="1"/>
            </p:cNvSpPr>
            <p:nvPr/>
          </p:nvSpPr>
          <p:spPr bwMode="auto">
            <a:xfrm>
              <a:off x="4080045" y="3833439"/>
              <a:ext cx="223057"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nchor="ctr"/>
            <a:lstStyle/>
            <a:p>
              <a:pPr defTabSz="633039" eaLnBrk="1" hangingPunct="1">
                <a:spcBef>
                  <a:spcPct val="0"/>
                </a:spcBef>
                <a:buClrTx/>
                <a:buSzTx/>
                <a:buNone/>
              </a:pPr>
              <a:endParaRPr lang="en-US" sz="1400">
                <a:solidFill>
                  <a:srgbClr val="000000"/>
                </a:solidFill>
                <a:latin typeface="Calibri" charset="0"/>
                <a:cs typeface="+mn-cs"/>
              </a:endParaRPr>
            </a:p>
          </p:txBody>
        </p:sp>
      </p:grpSp>
      <p:sp>
        <p:nvSpPr>
          <p:cNvPr id="19" name="Text Box 81">
            <a:extLst>
              <a:ext uri="{FF2B5EF4-FFF2-40B4-BE49-F238E27FC236}">
                <a16:creationId xmlns:a16="http://schemas.microsoft.com/office/drawing/2014/main" id="{9BDFFA40-B302-6242-A612-E3DA1829919A}"/>
              </a:ext>
            </a:extLst>
          </p:cNvPr>
          <p:cNvSpPr txBox="1">
            <a:spLocks noChangeArrowheads="1"/>
          </p:cNvSpPr>
          <p:nvPr/>
        </p:nvSpPr>
        <p:spPr bwMode="auto">
          <a:xfrm>
            <a:off x="2301887" y="322277"/>
            <a:ext cx="4702175" cy="4968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0" tIns="0" rIns="0" bIns="0">
            <a:spAutoFit/>
          </a:bodyPr>
          <a:lstStyle/>
          <a:p>
            <a:pPr eaLnBrk="1" hangingPunct="1">
              <a:buClrTx/>
              <a:buSzTx/>
              <a:buFontTx/>
              <a:buNone/>
              <a:defRPr/>
            </a:pPr>
            <a:r>
              <a:rPr lang="en-GB" sz="3200" b="1" dirty="0">
                <a:solidFill>
                  <a:srgbClr val="FF0000"/>
                </a:solidFill>
                <a:latin typeface="Calibri" charset="0"/>
              </a:rPr>
              <a:t>Management Structure</a:t>
            </a:r>
          </a:p>
        </p:txBody>
      </p:sp>
    </p:spTree>
    <p:extLst>
      <p:ext uri="{BB962C8B-B14F-4D97-AF65-F5344CB8AC3E}">
        <p14:creationId xmlns:p14="http://schemas.microsoft.com/office/powerpoint/2010/main" val="38641930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AutoShape 2"/>
          <p:cNvSpPr>
            <a:spLocks noChangeArrowheads="1"/>
          </p:cNvSpPr>
          <p:nvPr/>
        </p:nvSpPr>
        <p:spPr bwMode="auto">
          <a:xfrm>
            <a:off x="1476377" y="2290764"/>
            <a:ext cx="6129338" cy="825500"/>
          </a:xfrm>
          <a:prstGeom prst="roundRect">
            <a:avLst>
              <a:gd name="adj" fmla="val 60"/>
            </a:avLst>
          </a:prstGeom>
          <a:solidFill>
            <a:srgbClr val="FFCC00"/>
          </a:solidFill>
          <a:ln w="25400">
            <a:solidFill>
              <a:srgbClr val="000000"/>
            </a:solidFill>
            <a:round/>
            <a:headEnd/>
            <a:tailEnd/>
          </a:ln>
        </p:spPr>
        <p:txBody>
          <a:bodyPr lIns="0" tIns="93521" rIns="0" bIns="93521" anchor="ctr" anchorCtr="1">
            <a:spAutoFit/>
          </a:bodyPr>
          <a:lstStyle/>
          <a:p>
            <a:pPr defTabSz="824818" eaLnBrk="1">
              <a:lnSpc>
                <a:spcPct val="93000"/>
              </a:lnSpc>
              <a:spcBef>
                <a:spcPts val="1800"/>
              </a:spcBef>
              <a:buClr>
                <a:srgbClr val="000000"/>
              </a:buClr>
              <a:buSzPct val="45000"/>
              <a:buNone/>
              <a:tabLst>
                <a:tab pos="653511" algn="l"/>
                <a:tab pos="1308606" algn="l"/>
                <a:tab pos="1963701" algn="l"/>
                <a:tab pos="2620383" algn="l"/>
                <a:tab pos="3275477" algn="l"/>
                <a:tab pos="3930573" algn="l"/>
                <a:tab pos="4584083" algn="l"/>
                <a:tab pos="5240764" algn="l"/>
                <a:tab pos="5895861" algn="l"/>
                <a:tab pos="6550956" algn="l"/>
                <a:tab pos="7207639" algn="l"/>
              </a:tabLst>
            </a:pPr>
            <a:r>
              <a:rPr lang="en-GB" sz="4400" dirty="0">
                <a:solidFill>
                  <a:srgbClr val="FF0000"/>
                </a:solidFill>
              </a:rPr>
              <a:t>ICC research funding</a:t>
            </a:r>
            <a:endParaRPr lang="en-GB" sz="4000" dirty="0">
              <a:solidFill>
                <a:srgbClr val="000000"/>
              </a:solidFill>
            </a:endParaRPr>
          </a:p>
        </p:txBody>
      </p:sp>
    </p:spTree>
    <p:extLst>
      <p:ext uri="{BB962C8B-B14F-4D97-AF65-F5344CB8AC3E}">
        <p14:creationId xmlns:p14="http://schemas.microsoft.com/office/powerpoint/2010/main" val="1548352974"/>
      </p:ext>
    </p:extLst>
  </p:cSld>
  <p:clrMapOvr>
    <a:masterClrMapping/>
  </p:clrMapOvr>
  <p:transition>
    <p:zo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p:cNvGrpSpPr/>
          <p:nvPr/>
        </p:nvGrpSpPr>
        <p:grpSpPr>
          <a:xfrm>
            <a:off x="682906" y="462989"/>
            <a:ext cx="7801337" cy="6134581"/>
            <a:chOff x="719475" y="2282828"/>
            <a:chExt cx="5581776" cy="5860658"/>
          </a:xfrm>
        </p:grpSpPr>
        <p:grpSp>
          <p:nvGrpSpPr>
            <p:cNvPr id="9238" name="Group 22"/>
            <p:cNvGrpSpPr>
              <a:grpSpLocks noChangeAspect="1"/>
            </p:cNvGrpSpPr>
            <p:nvPr/>
          </p:nvGrpSpPr>
          <p:grpSpPr bwMode="auto">
            <a:xfrm>
              <a:off x="719475" y="2282828"/>
              <a:ext cx="5581776" cy="5860658"/>
              <a:chOff x="333" y="2203"/>
              <a:chExt cx="3669" cy="3758"/>
            </a:xfrm>
          </p:grpSpPr>
          <p:sp>
            <p:nvSpPr>
              <p:cNvPr id="9237" name="AutoShape 21"/>
              <p:cNvSpPr>
                <a:spLocks noChangeAspect="1" noChangeArrowheads="1" noTextEdit="1"/>
              </p:cNvSpPr>
              <p:nvPr/>
            </p:nvSpPr>
            <p:spPr bwMode="auto">
              <a:xfrm>
                <a:off x="410" y="2203"/>
                <a:ext cx="3455" cy="37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defTabSz="633039" eaLnBrk="1" hangingPunct="1">
                  <a:spcBef>
                    <a:spcPct val="0"/>
                  </a:spcBef>
                  <a:buClrTx/>
                  <a:buSzTx/>
                  <a:buNone/>
                </a:pPr>
                <a:endParaRPr lang="en-US" sz="1400">
                  <a:solidFill>
                    <a:srgbClr val="000000"/>
                  </a:solidFill>
                  <a:latin typeface="Calibri" charset="0"/>
                  <a:cs typeface="+mn-cs"/>
                </a:endParaRPr>
              </a:p>
            </p:txBody>
          </p:sp>
          <p:cxnSp>
            <p:nvCxnSpPr>
              <p:cNvPr id="9278" name="_s9278"/>
              <p:cNvCxnSpPr>
                <a:cxnSpLocks noChangeShapeType="1"/>
                <a:stCxn id="9277" idx="0"/>
                <a:endCxn id="9242" idx="2"/>
              </p:cNvCxnSpPr>
              <p:nvPr/>
            </p:nvCxnSpPr>
            <p:spPr bwMode="auto">
              <a:xfrm rot="16200000" flipV="1">
                <a:off x="2874" y="4202"/>
                <a:ext cx="144" cy="1042"/>
              </a:xfrm>
              <a:prstGeom prst="bentConnector3">
                <a:avLst>
                  <a:gd name="adj1" fmla="val 50000"/>
                </a:avLst>
              </a:prstGeom>
              <a:noFill/>
              <a:ln w="9525">
                <a:solidFill>
                  <a:schemeClr val="bg2"/>
                </a:solidFill>
                <a:miter lim="800000"/>
                <a:headEnd/>
                <a:tailEnd/>
              </a:ln>
              <a:extLst>
                <a:ext uri="{909E8E84-426E-40dd-AFC4-6F175D3DCCD1}">
                  <a14:hiddenFill xmlns:a14="http://schemas.microsoft.com/office/drawing/2010/main" xmlns="">
                    <a:noFill/>
                  </a14:hiddenFill>
                </a:ext>
              </a:extLst>
            </p:spPr>
          </p:cxnSp>
          <p:cxnSp>
            <p:nvCxnSpPr>
              <p:cNvPr id="9270" name="_s9270"/>
              <p:cNvCxnSpPr>
                <a:cxnSpLocks noChangeShapeType="1"/>
              </p:cNvCxnSpPr>
              <p:nvPr/>
            </p:nvCxnSpPr>
            <p:spPr bwMode="auto">
              <a:xfrm rot="5400000" flipH="1">
                <a:off x="2805" y="2543"/>
                <a:ext cx="130" cy="889"/>
              </a:xfrm>
              <a:prstGeom prst="bentConnector3">
                <a:avLst>
                  <a:gd name="adj1" fmla="val 50000"/>
                </a:avLst>
              </a:prstGeom>
              <a:noFill/>
              <a:ln w="9525">
                <a:solidFill>
                  <a:schemeClr val="bg2"/>
                </a:solidFill>
                <a:miter lim="800000"/>
                <a:headEnd/>
                <a:tailEnd/>
              </a:ln>
              <a:extLst>
                <a:ext uri="{909E8E84-426E-40dd-AFC4-6F175D3DCCD1}">
                  <a14:hiddenFill xmlns:a14="http://schemas.microsoft.com/office/drawing/2010/main" xmlns="">
                    <a:noFill/>
                  </a14:hiddenFill>
                </a:ext>
              </a:extLst>
            </p:spPr>
          </p:cxnSp>
          <p:cxnSp>
            <p:nvCxnSpPr>
              <p:cNvPr id="9268" name="_s9268"/>
              <p:cNvCxnSpPr>
                <a:cxnSpLocks noChangeShapeType="1"/>
                <a:stCxn id="9267" idx="0"/>
                <a:endCxn id="9247" idx="2"/>
              </p:cNvCxnSpPr>
              <p:nvPr/>
            </p:nvCxnSpPr>
            <p:spPr bwMode="auto">
              <a:xfrm rot="16200000" flipV="1">
                <a:off x="2850" y="5090"/>
                <a:ext cx="158" cy="1008"/>
              </a:xfrm>
              <a:prstGeom prst="bentConnector3">
                <a:avLst>
                  <a:gd name="adj1" fmla="val 50000"/>
                </a:avLst>
              </a:prstGeom>
              <a:noFill/>
              <a:ln w="9525">
                <a:solidFill>
                  <a:schemeClr val="bg2"/>
                </a:solidFill>
                <a:miter lim="800000"/>
                <a:headEnd/>
                <a:tailEnd/>
              </a:ln>
              <a:extLst>
                <a:ext uri="{909E8E84-426E-40dd-AFC4-6F175D3DCCD1}">
                  <a14:hiddenFill xmlns:a14="http://schemas.microsoft.com/office/drawing/2010/main" xmlns="">
                    <a:noFill/>
                  </a14:hiddenFill>
                </a:ext>
              </a:extLst>
            </p:spPr>
          </p:cxnSp>
          <p:cxnSp>
            <p:nvCxnSpPr>
              <p:cNvPr id="9266" name="_s9266"/>
              <p:cNvCxnSpPr>
                <a:cxnSpLocks noChangeShapeType="1"/>
                <a:stCxn id="9265" idx="0"/>
                <a:endCxn id="9247" idx="2"/>
              </p:cNvCxnSpPr>
              <p:nvPr/>
            </p:nvCxnSpPr>
            <p:spPr bwMode="auto">
              <a:xfrm flipV="1">
                <a:off x="2425" y="5515"/>
                <a:ext cx="0" cy="158"/>
              </a:xfrm>
              <a:prstGeom prst="straightConnector1">
                <a:avLst/>
              </a:prstGeom>
              <a:noFill/>
              <a:ln w="9525">
                <a:solidFill>
                  <a:schemeClr val="bg2"/>
                </a:solidFill>
                <a:round/>
                <a:headEnd/>
                <a:tailEnd/>
              </a:ln>
              <a:extLst>
                <a:ext uri="{909E8E84-426E-40dd-AFC4-6F175D3DCCD1}">
                  <a14:hiddenFill xmlns:a14="http://schemas.microsoft.com/office/drawing/2010/main" xmlns="">
                    <a:noFill/>
                  </a14:hiddenFill>
                </a:ext>
              </a:extLst>
            </p:spPr>
          </p:cxnSp>
          <p:cxnSp>
            <p:nvCxnSpPr>
              <p:cNvPr id="9264" name="_s9264"/>
              <p:cNvCxnSpPr>
                <a:cxnSpLocks noChangeShapeType="1"/>
                <a:stCxn id="9263" idx="0"/>
                <a:endCxn id="9247" idx="2"/>
              </p:cNvCxnSpPr>
              <p:nvPr/>
            </p:nvCxnSpPr>
            <p:spPr bwMode="auto">
              <a:xfrm rot="5400000" flipH="1" flipV="1">
                <a:off x="1842" y="5090"/>
                <a:ext cx="158" cy="1008"/>
              </a:xfrm>
              <a:prstGeom prst="bentConnector3">
                <a:avLst>
                  <a:gd name="adj1" fmla="val 50000"/>
                </a:avLst>
              </a:prstGeom>
              <a:noFill/>
              <a:ln w="9525">
                <a:solidFill>
                  <a:schemeClr val="bg2"/>
                </a:solidFill>
                <a:miter lim="800000"/>
                <a:headEnd/>
                <a:tailEnd/>
              </a:ln>
              <a:extLst>
                <a:ext uri="{909E8E84-426E-40dd-AFC4-6F175D3DCCD1}">
                  <a14:hiddenFill xmlns:a14="http://schemas.microsoft.com/office/drawing/2010/main" xmlns="">
                    <a:noFill/>
                  </a14:hiddenFill>
                </a:ext>
              </a:extLst>
            </p:spPr>
          </p:cxnSp>
          <p:cxnSp>
            <p:nvCxnSpPr>
              <p:cNvPr id="9262" name="_s9262"/>
              <p:cNvCxnSpPr>
                <a:cxnSpLocks noChangeShapeType="1"/>
                <a:stCxn id="9261" idx="0"/>
                <a:endCxn id="9242" idx="2"/>
              </p:cNvCxnSpPr>
              <p:nvPr/>
            </p:nvCxnSpPr>
            <p:spPr bwMode="auto">
              <a:xfrm rot="5400000" flipH="1" flipV="1">
                <a:off x="1822" y="4131"/>
                <a:ext cx="83" cy="1122"/>
              </a:xfrm>
              <a:prstGeom prst="bentConnector3">
                <a:avLst>
                  <a:gd name="adj1" fmla="val 50000"/>
                </a:avLst>
              </a:prstGeom>
              <a:noFill/>
              <a:ln w="9525">
                <a:solidFill>
                  <a:schemeClr val="bg2"/>
                </a:solidFill>
                <a:miter lim="800000"/>
                <a:headEnd/>
                <a:tailEnd/>
              </a:ln>
              <a:extLst>
                <a:ext uri="{909E8E84-426E-40dd-AFC4-6F175D3DCCD1}">
                  <a14:hiddenFill xmlns:a14="http://schemas.microsoft.com/office/drawing/2010/main" xmlns="">
                    <a:noFill/>
                  </a14:hiddenFill>
                </a:ext>
              </a:extLst>
            </p:spPr>
          </p:cxnSp>
          <p:cxnSp>
            <p:nvCxnSpPr>
              <p:cNvPr id="9256" name="_s9256"/>
              <p:cNvCxnSpPr>
                <a:cxnSpLocks noChangeShapeType="1"/>
                <a:stCxn id="9255" idx="0"/>
                <a:endCxn id="9241" idx="2"/>
              </p:cNvCxnSpPr>
              <p:nvPr/>
            </p:nvCxnSpPr>
            <p:spPr bwMode="auto">
              <a:xfrm rot="16200000" flipV="1">
                <a:off x="2890" y="3206"/>
                <a:ext cx="192" cy="1168"/>
              </a:xfrm>
              <a:prstGeom prst="bentConnector3">
                <a:avLst>
                  <a:gd name="adj1" fmla="val 50000"/>
                </a:avLst>
              </a:prstGeom>
              <a:noFill/>
              <a:ln w="9525">
                <a:solidFill>
                  <a:schemeClr val="bg2"/>
                </a:solidFill>
                <a:miter lim="800000"/>
                <a:headEnd/>
                <a:tailEnd/>
              </a:ln>
              <a:extLst>
                <a:ext uri="{909E8E84-426E-40dd-AFC4-6F175D3DCCD1}">
                  <a14:hiddenFill xmlns:a14="http://schemas.microsoft.com/office/drawing/2010/main" xmlns="">
                    <a:noFill/>
                  </a14:hiddenFill>
                </a:ext>
              </a:extLst>
            </p:spPr>
          </p:cxnSp>
          <p:cxnSp>
            <p:nvCxnSpPr>
              <p:cNvPr id="9254" name="_s9254"/>
              <p:cNvCxnSpPr>
                <a:cxnSpLocks noChangeShapeType="1"/>
                <a:stCxn id="9253" idx="0"/>
                <a:endCxn id="9241" idx="2"/>
              </p:cNvCxnSpPr>
              <p:nvPr/>
            </p:nvCxnSpPr>
            <p:spPr bwMode="auto">
              <a:xfrm rot="5400000" flipH="1" flipV="1">
                <a:off x="1762" y="3240"/>
                <a:ext cx="186" cy="1094"/>
              </a:xfrm>
              <a:prstGeom prst="bentConnector3">
                <a:avLst>
                  <a:gd name="adj1" fmla="val 50000"/>
                </a:avLst>
              </a:prstGeom>
              <a:noFill/>
              <a:ln w="9525">
                <a:solidFill>
                  <a:schemeClr val="bg2"/>
                </a:solidFill>
                <a:miter lim="800000"/>
                <a:headEnd/>
                <a:tailEnd/>
              </a:ln>
              <a:extLst>
                <a:ext uri="{909E8E84-426E-40dd-AFC4-6F175D3DCCD1}">
                  <a14:hiddenFill xmlns:a14="http://schemas.microsoft.com/office/drawing/2010/main" xmlns="">
                    <a:noFill/>
                  </a14:hiddenFill>
                </a:ext>
              </a:extLst>
            </p:spPr>
          </p:cxnSp>
          <p:cxnSp>
            <p:nvCxnSpPr>
              <p:cNvPr id="9250" name="_s9250"/>
              <p:cNvCxnSpPr>
                <a:cxnSpLocks noChangeShapeType="1"/>
                <a:stCxn id="9249" idx="0"/>
                <a:endCxn id="9240" idx="2"/>
              </p:cNvCxnSpPr>
              <p:nvPr/>
            </p:nvCxnSpPr>
            <p:spPr bwMode="auto">
              <a:xfrm rot="16200000">
                <a:off x="1857" y="2493"/>
                <a:ext cx="130" cy="1007"/>
              </a:xfrm>
              <a:prstGeom prst="bentConnector3">
                <a:avLst>
                  <a:gd name="adj1" fmla="val 53907"/>
                </a:avLst>
              </a:prstGeom>
              <a:noFill/>
              <a:ln w="9525">
                <a:solidFill>
                  <a:schemeClr val="bg2"/>
                </a:solidFill>
                <a:miter lim="800000"/>
                <a:headEnd/>
                <a:tailEnd/>
              </a:ln>
              <a:extLst>
                <a:ext uri="{909E8E84-426E-40dd-AFC4-6F175D3DCCD1}">
                  <a14:hiddenFill xmlns:a14="http://schemas.microsoft.com/office/drawing/2010/main" xmlns="">
                    <a:noFill/>
                  </a14:hiddenFill>
                </a:ext>
              </a:extLst>
            </p:spPr>
          </p:cxnSp>
          <p:cxnSp>
            <p:nvCxnSpPr>
              <p:cNvPr id="9248" name="_s9248"/>
              <p:cNvCxnSpPr>
                <a:cxnSpLocks noChangeShapeType="1"/>
                <a:stCxn id="9247" idx="1"/>
              </p:cNvCxnSpPr>
              <p:nvPr/>
            </p:nvCxnSpPr>
            <p:spPr bwMode="auto">
              <a:xfrm rot="10800000">
                <a:off x="746" y="2488"/>
                <a:ext cx="1247" cy="2883"/>
              </a:xfrm>
              <a:prstGeom prst="bentConnector2">
                <a:avLst/>
              </a:prstGeom>
              <a:noFill/>
              <a:ln w="9525">
                <a:solidFill>
                  <a:schemeClr val="bg2"/>
                </a:solidFill>
                <a:miter lim="800000"/>
                <a:headEnd/>
                <a:tailEnd/>
              </a:ln>
              <a:extLst>
                <a:ext uri="{909E8E84-426E-40dd-AFC4-6F175D3DCCD1}">
                  <a14:hiddenFill xmlns:a14="http://schemas.microsoft.com/office/drawing/2010/main" xmlns="">
                    <a:noFill/>
                  </a14:hiddenFill>
                </a:ext>
              </a:extLst>
            </p:spPr>
          </p:cxnSp>
          <p:cxnSp>
            <p:nvCxnSpPr>
              <p:cNvPr id="9245" name="_s9245"/>
              <p:cNvCxnSpPr>
                <a:cxnSpLocks noChangeShapeType="1"/>
                <a:stCxn id="9242" idx="1"/>
              </p:cNvCxnSpPr>
              <p:nvPr/>
            </p:nvCxnSpPr>
            <p:spPr bwMode="auto">
              <a:xfrm rot="10800000">
                <a:off x="746" y="2488"/>
                <a:ext cx="1247" cy="2019"/>
              </a:xfrm>
              <a:prstGeom prst="bentConnector2">
                <a:avLst/>
              </a:prstGeom>
              <a:noFill/>
              <a:ln w="9525">
                <a:solidFill>
                  <a:schemeClr val="bg2"/>
                </a:solidFill>
                <a:miter lim="800000"/>
                <a:headEnd/>
                <a:tailEnd/>
              </a:ln>
              <a:extLst>
                <a:ext uri="{909E8E84-426E-40dd-AFC4-6F175D3DCCD1}">
                  <a14:hiddenFill xmlns:a14="http://schemas.microsoft.com/office/drawing/2010/main" xmlns="">
                    <a:noFill/>
                  </a14:hiddenFill>
                </a:ext>
              </a:extLst>
            </p:spPr>
          </p:cxnSp>
          <p:cxnSp>
            <p:nvCxnSpPr>
              <p:cNvPr id="9244" name="_s9244"/>
              <p:cNvCxnSpPr>
                <a:cxnSpLocks noChangeShapeType="1"/>
                <a:stCxn id="9241" idx="1"/>
              </p:cNvCxnSpPr>
              <p:nvPr/>
            </p:nvCxnSpPr>
            <p:spPr bwMode="auto">
              <a:xfrm rot="10800000">
                <a:off x="746" y="2488"/>
                <a:ext cx="1224" cy="1062"/>
              </a:xfrm>
              <a:prstGeom prst="bentConnector3">
                <a:avLst>
                  <a:gd name="adj1" fmla="val 99900"/>
                </a:avLst>
              </a:prstGeom>
              <a:noFill/>
              <a:ln w="9525">
                <a:solidFill>
                  <a:schemeClr val="bg2"/>
                </a:solidFill>
                <a:miter lim="800000"/>
                <a:headEnd/>
                <a:tailEnd/>
              </a:ln>
              <a:extLst>
                <a:ext uri="{909E8E84-426E-40dd-AFC4-6F175D3DCCD1}">
                  <a14:hiddenFill xmlns:a14="http://schemas.microsoft.com/office/drawing/2010/main" xmlns="">
                    <a:noFill/>
                  </a14:hiddenFill>
                </a:ext>
              </a:extLst>
            </p:spPr>
          </p:cxnSp>
          <p:cxnSp>
            <p:nvCxnSpPr>
              <p:cNvPr id="9243" name="_s9243"/>
              <p:cNvCxnSpPr>
                <a:cxnSpLocks noChangeShapeType="1"/>
                <a:stCxn id="9240" idx="1"/>
              </p:cNvCxnSpPr>
              <p:nvPr/>
            </p:nvCxnSpPr>
            <p:spPr bwMode="auto">
              <a:xfrm rot="10800000">
                <a:off x="767" y="2488"/>
                <a:ext cx="1052" cy="291"/>
              </a:xfrm>
              <a:prstGeom prst="bentConnector3">
                <a:avLst>
                  <a:gd name="adj1" fmla="val 101608"/>
                </a:avLst>
              </a:prstGeom>
              <a:noFill/>
              <a:ln w="9525">
                <a:solidFill>
                  <a:schemeClr val="bg2"/>
                </a:solidFill>
                <a:miter lim="800000"/>
                <a:headEnd/>
                <a:tailEnd/>
              </a:ln>
              <a:extLst>
                <a:ext uri="{909E8E84-426E-40dd-AFC4-6F175D3DCCD1}">
                  <a14:hiddenFill xmlns:a14="http://schemas.microsoft.com/office/drawing/2010/main" xmlns="">
                    <a:noFill/>
                  </a14:hiddenFill>
                </a:ext>
              </a:extLst>
            </p:spPr>
          </p:cxnSp>
          <p:sp>
            <p:nvSpPr>
              <p:cNvPr id="9239" name="_s9239"/>
              <p:cNvSpPr>
                <a:spLocks noChangeArrowheads="1"/>
              </p:cNvSpPr>
              <p:nvPr/>
            </p:nvSpPr>
            <p:spPr bwMode="auto">
              <a:xfrm>
                <a:off x="333" y="2203"/>
                <a:ext cx="864" cy="288"/>
              </a:xfrm>
              <a:prstGeom prst="roundRect">
                <a:avLst>
                  <a:gd name="adj" fmla="val 50000"/>
                </a:avLst>
              </a:prstGeom>
              <a:noFill/>
              <a:ln w="28575">
                <a:solidFill>
                  <a:schemeClr val="accent1"/>
                </a:solidFill>
                <a:round/>
                <a:headEnd/>
                <a:tailEnd/>
              </a:ln>
              <a:extLst>
                <a:ext uri="{909E8E84-426E-40dd-AFC4-6F175D3DCCD1}">
                  <a14:hiddenFill xmlns:a14="http://schemas.microsoft.com/office/drawing/2010/main" xmlns="">
                    <a:solidFill>
                      <a:srgbClr val="FFFFFF"/>
                    </a:solidFill>
                  </a14:hiddenFill>
                </a:ext>
              </a:extLst>
            </p:spPr>
            <p:txBody>
              <a:bodyPr wrap="none" lIns="0" tIns="0" rIns="0" bIns="0" anchor="ctr"/>
              <a:lstStyle/>
              <a:p>
                <a:pPr defTabSz="633039" eaLnBrk="1" hangingPunct="1">
                  <a:spcBef>
                    <a:spcPct val="0"/>
                  </a:spcBef>
                  <a:buClrTx/>
                  <a:buSzTx/>
                  <a:buNone/>
                </a:pPr>
                <a:r>
                  <a:rPr lang="en-GB" sz="2000" b="1" dirty="0">
                    <a:solidFill>
                      <a:srgbClr val="000000"/>
                    </a:solidFill>
                    <a:latin typeface="Calibri" charset="0"/>
                    <a:cs typeface="+mn-cs"/>
                  </a:rPr>
                  <a:t>ICC</a:t>
                </a:r>
              </a:p>
            </p:txBody>
          </p:sp>
          <p:sp>
            <p:nvSpPr>
              <p:cNvPr id="9240" name="_s9240"/>
              <p:cNvSpPr>
                <a:spLocks noChangeArrowheads="1"/>
              </p:cNvSpPr>
              <p:nvPr/>
            </p:nvSpPr>
            <p:spPr bwMode="auto">
              <a:xfrm>
                <a:off x="1819" y="2635"/>
                <a:ext cx="1211" cy="288"/>
              </a:xfrm>
              <a:prstGeom prst="roundRect">
                <a:avLst>
                  <a:gd name="adj" fmla="val 50000"/>
                </a:avLst>
              </a:prstGeom>
              <a:noFill/>
              <a:ln w="28575">
                <a:solidFill>
                  <a:schemeClr val="hlink"/>
                </a:solidFill>
                <a:round/>
                <a:headEnd/>
                <a:tailEnd/>
              </a:ln>
              <a:extLst>
                <a:ext uri="{909E8E84-426E-40dd-AFC4-6F175D3DCCD1}">
                  <a14:hiddenFill xmlns:a14="http://schemas.microsoft.com/office/drawing/2010/main" xmlns="">
                    <a:solidFill>
                      <a:srgbClr val="FFFFFF"/>
                    </a:solidFill>
                  </a14:hiddenFill>
                </a:ext>
              </a:extLst>
            </p:spPr>
            <p:txBody>
              <a:bodyPr wrap="none" lIns="0" tIns="0" rIns="0" bIns="0" anchor="ctr"/>
              <a:lstStyle/>
              <a:p>
                <a:pPr defTabSz="633039" eaLnBrk="1" hangingPunct="1">
                  <a:spcBef>
                    <a:spcPct val="0"/>
                  </a:spcBef>
                  <a:buClrTx/>
                  <a:buSzTx/>
                  <a:buNone/>
                </a:pPr>
                <a:r>
                  <a:rPr lang="en-GB" sz="1600" b="1" dirty="0">
                    <a:solidFill>
                      <a:srgbClr val="000000"/>
                    </a:solidFill>
                    <a:latin typeface="Calibri" charset="0"/>
                    <a:cs typeface="+mn-cs"/>
                  </a:rPr>
                  <a:t>STFC - Science and </a:t>
                </a:r>
              </a:p>
              <a:p>
                <a:pPr defTabSz="633039" eaLnBrk="1" hangingPunct="1">
                  <a:spcBef>
                    <a:spcPct val="0"/>
                  </a:spcBef>
                  <a:buClrTx/>
                  <a:buSzTx/>
                  <a:buNone/>
                </a:pPr>
                <a:r>
                  <a:rPr lang="en-GB" sz="1600" b="1" dirty="0">
                    <a:solidFill>
                      <a:srgbClr val="000000"/>
                    </a:solidFill>
                    <a:latin typeface="Calibri" charset="0"/>
                    <a:cs typeface="+mn-cs"/>
                  </a:rPr>
                  <a:t>Technology Facilities Council</a:t>
                </a:r>
                <a:r>
                  <a:rPr lang="en-GB" sz="1400" dirty="0">
                    <a:solidFill>
                      <a:srgbClr val="000000"/>
                    </a:solidFill>
                    <a:latin typeface="Calibri" charset="0"/>
                    <a:cs typeface="+mn-cs"/>
                  </a:rPr>
                  <a:t> </a:t>
                </a:r>
              </a:p>
            </p:txBody>
          </p:sp>
          <p:sp>
            <p:nvSpPr>
              <p:cNvPr id="9241" name="_s9241"/>
              <p:cNvSpPr>
                <a:spLocks noChangeArrowheads="1"/>
              </p:cNvSpPr>
              <p:nvPr/>
            </p:nvSpPr>
            <p:spPr bwMode="auto">
              <a:xfrm>
                <a:off x="1970" y="3406"/>
                <a:ext cx="864" cy="288"/>
              </a:xfrm>
              <a:prstGeom prst="roundRect">
                <a:avLst>
                  <a:gd name="adj" fmla="val 50000"/>
                </a:avLst>
              </a:prstGeom>
              <a:noFill/>
              <a:ln w="28575">
                <a:solidFill>
                  <a:schemeClr val="hlink"/>
                </a:solidFill>
                <a:round/>
                <a:headEnd/>
                <a:tailEnd/>
              </a:ln>
              <a:extLst>
                <a:ext uri="{909E8E84-426E-40dd-AFC4-6F175D3DCCD1}">
                  <a14:hiddenFill xmlns:a14="http://schemas.microsoft.com/office/drawing/2010/main" xmlns="">
                    <a:solidFill>
                      <a:srgbClr val="FFFFFF"/>
                    </a:solidFill>
                  </a14:hiddenFill>
                </a:ext>
              </a:extLst>
            </p:spPr>
            <p:txBody>
              <a:bodyPr wrap="none" lIns="0" tIns="0" rIns="0" bIns="0" anchor="ctr"/>
              <a:lstStyle/>
              <a:p>
                <a:pPr defTabSz="633039" eaLnBrk="1" hangingPunct="1">
                  <a:spcBef>
                    <a:spcPct val="0"/>
                  </a:spcBef>
                  <a:buClrTx/>
                  <a:buSzTx/>
                  <a:buNone/>
                </a:pPr>
                <a:r>
                  <a:rPr lang="en-GB" sz="1600" b="1">
                    <a:solidFill>
                      <a:srgbClr val="000000"/>
                    </a:solidFill>
                    <a:latin typeface="Calibri" charset="0"/>
                    <a:cs typeface="+mn-cs"/>
                  </a:rPr>
                  <a:t>The Royal Society</a:t>
                </a:r>
              </a:p>
            </p:txBody>
          </p:sp>
          <p:sp>
            <p:nvSpPr>
              <p:cNvPr id="9242" name="_s9242"/>
              <p:cNvSpPr>
                <a:spLocks noChangeArrowheads="1"/>
              </p:cNvSpPr>
              <p:nvPr/>
            </p:nvSpPr>
            <p:spPr bwMode="auto">
              <a:xfrm>
                <a:off x="1993" y="4363"/>
                <a:ext cx="864" cy="288"/>
              </a:xfrm>
              <a:prstGeom prst="roundRect">
                <a:avLst>
                  <a:gd name="adj" fmla="val 50000"/>
                </a:avLst>
              </a:prstGeom>
              <a:noFill/>
              <a:ln w="28575">
                <a:solidFill>
                  <a:schemeClr val="hlink"/>
                </a:solidFill>
                <a:round/>
                <a:headEnd/>
                <a:tailEnd/>
              </a:ln>
              <a:extLst>
                <a:ext uri="{909E8E84-426E-40dd-AFC4-6F175D3DCCD1}">
                  <a14:hiddenFill xmlns:a14="http://schemas.microsoft.com/office/drawing/2010/main" xmlns="">
                    <a:solidFill>
                      <a:srgbClr val="FFFFFF"/>
                    </a:solidFill>
                  </a14:hiddenFill>
                </a:ext>
              </a:extLst>
            </p:spPr>
            <p:txBody>
              <a:bodyPr wrap="none" lIns="0" tIns="0" rIns="0" bIns="0" anchor="ctr"/>
              <a:lstStyle/>
              <a:p>
                <a:pPr defTabSz="633039" eaLnBrk="1" hangingPunct="1">
                  <a:spcBef>
                    <a:spcPct val="0"/>
                  </a:spcBef>
                  <a:buClrTx/>
                  <a:buSzTx/>
                  <a:buNone/>
                </a:pPr>
                <a:r>
                  <a:rPr lang="en-GB" sz="1600" b="1">
                    <a:solidFill>
                      <a:srgbClr val="000000"/>
                    </a:solidFill>
                    <a:latin typeface="Calibri" charset="0"/>
                    <a:cs typeface="+mn-cs"/>
                  </a:rPr>
                  <a:t>European Union</a:t>
                </a:r>
              </a:p>
            </p:txBody>
          </p:sp>
          <p:sp>
            <p:nvSpPr>
              <p:cNvPr id="9247" name="_s9247"/>
              <p:cNvSpPr>
                <a:spLocks noChangeArrowheads="1"/>
              </p:cNvSpPr>
              <p:nvPr/>
            </p:nvSpPr>
            <p:spPr bwMode="auto">
              <a:xfrm>
                <a:off x="1993" y="5227"/>
                <a:ext cx="864" cy="288"/>
              </a:xfrm>
              <a:prstGeom prst="roundRect">
                <a:avLst>
                  <a:gd name="adj" fmla="val 50000"/>
                </a:avLst>
              </a:prstGeom>
              <a:noFill/>
              <a:ln w="28575">
                <a:solidFill>
                  <a:schemeClr val="hlink"/>
                </a:solidFill>
                <a:round/>
                <a:headEnd/>
                <a:tailEnd/>
              </a:ln>
              <a:extLst>
                <a:ext uri="{909E8E84-426E-40dd-AFC4-6F175D3DCCD1}">
                  <a14:hiddenFill xmlns:a14="http://schemas.microsoft.com/office/drawing/2010/main" xmlns="">
                    <a:solidFill>
                      <a:srgbClr val="FFFFFF"/>
                    </a:solidFill>
                  </a14:hiddenFill>
                </a:ext>
              </a:extLst>
            </p:spPr>
            <p:txBody>
              <a:bodyPr wrap="none" lIns="0" tIns="0" rIns="0" bIns="0" anchor="ctr"/>
              <a:lstStyle/>
              <a:p>
                <a:pPr defTabSz="633039" eaLnBrk="1" hangingPunct="1">
                  <a:spcBef>
                    <a:spcPct val="0"/>
                  </a:spcBef>
                  <a:buClrTx/>
                  <a:buSzTx/>
                  <a:buNone/>
                </a:pPr>
                <a:r>
                  <a:rPr lang="en-GB" sz="1600" b="1">
                    <a:solidFill>
                      <a:srgbClr val="000000"/>
                    </a:solidFill>
                    <a:latin typeface="Calibri" charset="0"/>
                    <a:cs typeface="+mn-cs"/>
                  </a:rPr>
                  <a:t>Other</a:t>
                </a:r>
              </a:p>
            </p:txBody>
          </p:sp>
          <p:sp>
            <p:nvSpPr>
              <p:cNvPr id="9249" name="_s9249"/>
              <p:cNvSpPr>
                <a:spLocks noChangeArrowheads="1"/>
              </p:cNvSpPr>
              <p:nvPr/>
            </p:nvSpPr>
            <p:spPr bwMode="auto">
              <a:xfrm>
                <a:off x="986" y="3062"/>
                <a:ext cx="864" cy="288"/>
              </a:xfrm>
              <a:prstGeom prst="roundRect">
                <a:avLst>
                  <a:gd name="adj" fmla="val 50000"/>
                </a:avLst>
              </a:prstGeom>
              <a:noFill/>
              <a:ln w="28575">
                <a:solidFill>
                  <a:schemeClr val="accent2"/>
                </a:solidFill>
                <a:round/>
                <a:headEnd/>
                <a:tailEnd/>
              </a:ln>
              <a:extLst>
                <a:ext uri="{909E8E84-426E-40dd-AFC4-6F175D3DCCD1}">
                  <a14:hiddenFill xmlns:a14="http://schemas.microsoft.com/office/drawing/2010/main" xmlns="">
                    <a:solidFill>
                      <a:srgbClr val="FFFFFF"/>
                    </a:solidFill>
                  </a14:hiddenFill>
                </a:ext>
              </a:extLst>
            </p:spPr>
            <p:txBody>
              <a:bodyPr wrap="none" lIns="0" tIns="0" rIns="0" bIns="0" anchor="ctr"/>
              <a:lstStyle/>
              <a:p>
                <a:pPr defTabSz="633039" eaLnBrk="1" hangingPunct="1">
                  <a:spcBef>
                    <a:spcPct val="0"/>
                  </a:spcBef>
                  <a:buClrTx/>
                  <a:buSzTx/>
                  <a:buNone/>
                </a:pPr>
                <a:r>
                  <a:rPr lang="en-GB" sz="1600" dirty="0">
                    <a:solidFill>
                      <a:srgbClr val="000000"/>
                    </a:solidFill>
                    <a:latin typeface="Calibri" charset="0"/>
                    <a:cs typeface="+mn-cs"/>
                  </a:rPr>
                  <a:t>Consolidated Grant</a:t>
                </a:r>
              </a:p>
            </p:txBody>
          </p:sp>
          <p:sp>
            <p:nvSpPr>
              <p:cNvPr id="9253" name="_s9253"/>
              <p:cNvSpPr>
                <a:spLocks noChangeArrowheads="1"/>
              </p:cNvSpPr>
              <p:nvPr/>
            </p:nvSpPr>
            <p:spPr bwMode="auto">
              <a:xfrm>
                <a:off x="767" y="3880"/>
                <a:ext cx="1082" cy="294"/>
              </a:xfrm>
              <a:prstGeom prst="roundRect">
                <a:avLst>
                  <a:gd name="adj" fmla="val 50000"/>
                </a:avLst>
              </a:prstGeom>
              <a:noFill/>
              <a:ln w="28575">
                <a:solidFill>
                  <a:schemeClr val="accent2"/>
                </a:solidFill>
                <a:round/>
                <a:headEnd/>
                <a:tailEnd/>
              </a:ln>
              <a:extLst>
                <a:ext uri="{909E8E84-426E-40dd-AFC4-6F175D3DCCD1}">
                  <a14:hiddenFill xmlns:a14="http://schemas.microsoft.com/office/drawing/2010/main" xmlns="">
                    <a:solidFill>
                      <a:srgbClr val="FFFFFF"/>
                    </a:solidFill>
                  </a14:hiddenFill>
                </a:ext>
              </a:extLst>
            </p:spPr>
            <p:txBody>
              <a:bodyPr wrap="none" lIns="0" tIns="0" rIns="0" bIns="0" anchor="ctr"/>
              <a:lstStyle/>
              <a:p>
                <a:pPr defTabSz="633039" eaLnBrk="1" hangingPunct="1">
                  <a:spcBef>
                    <a:spcPct val="0"/>
                  </a:spcBef>
                  <a:buClrTx/>
                  <a:buSzTx/>
                  <a:buNone/>
                </a:pPr>
                <a:r>
                  <a:rPr lang="en-GB" sz="1600" dirty="0">
                    <a:solidFill>
                      <a:srgbClr val="000000"/>
                    </a:solidFill>
                    <a:latin typeface="Calibri" charset="0"/>
                    <a:cs typeface="+mn-cs"/>
                  </a:rPr>
                  <a:t>Newton Grants</a:t>
                </a:r>
                <a:r>
                  <a:rPr lang="en-GB" sz="1400" dirty="0">
                    <a:solidFill>
                      <a:srgbClr val="000000"/>
                    </a:solidFill>
                    <a:latin typeface="Calibri" charset="0"/>
                    <a:cs typeface="+mn-cs"/>
                  </a:rPr>
                  <a:t> </a:t>
                </a:r>
              </a:p>
            </p:txBody>
          </p:sp>
          <p:sp>
            <p:nvSpPr>
              <p:cNvPr id="9255" name="_s9255"/>
              <p:cNvSpPr>
                <a:spLocks noChangeArrowheads="1"/>
              </p:cNvSpPr>
              <p:nvPr/>
            </p:nvSpPr>
            <p:spPr bwMode="auto">
              <a:xfrm>
                <a:off x="3138" y="3886"/>
                <a:ext cx="864" cy="288"/>
              </a:xfrm>
              <a:prstGeom prst="roundRect">
                <a:avLst>
                  <a:gd name="adj" fmla="val 50000"/>
                </a:avLst>
              </a:prstGeom>
              <a:noFill/>
              <a:ln w="28575">
                <a:solidFill>
                  <a:schemeClr val="accent2"/>
                </a:solidFill>
                <a:round/>
                <a:headEnd/>
                <a:tailEnd/>
              </a:ln>
              <a:extLst>
                <a:ext uri="{909E8E84-426E-40dd-AFC4-6F175D3DCCD1}">
                  <a14:hiddenFill xmlns:a14="http://schemas.microsoft.com/office/drawing/2010/main" xmlns="">
                    <a:solidFill>
                      <a:srgbClr val="FFFFFF"/>
                    </a:solidFill>
                  </a14:hiddenFill>
                </a:ext>
              </a:extLst>
            </p:spPr>
            <p:txBody>
              <a:bodyPr wrap="none" lIns="0" tIns="0" rIns="0" bIns="0" anchor="ctr"/>
              <a:lstStyle/>
              <a:p>
                <a:pPr defTabSz="633039" eaLnBrk="1" hangingPunct="1">
                  <a:spcBef>
                    <a:spcPct val="0"/>
                  </a:spcBef>
                  <a:buClrTx/>
                  <a:buSzTx/>
                  <a:buNone/>
                </a:pPr>
                <a:r>
                  <a:rPr lang="en-GB" sz="1600" dirty="0">
                    <a:solidFill>
                      <a:srgbClr val="000000"/>
                    </a:solidFill>
                    <a:latin typeface="Calibri" charset="0"/>
                    <a:cs typeface="+mn-cs"/>
                  </a:rPr>
                  <a:t>Travel Grants</a:t>
                </a:r>
              </a:p>
            </p:txBody>
          </p:sp>
          <p:sp>
            <p:nvSpPr>
              <p:cNvPr id="9261" name="_s9261"/>
              <p:cNvSpPr>
                <a:spLocks noChangeArrowheads="1"/>
              </p:cNvSpPr>
              <p:nvPr/>
            </p:nvSpPr>
            <p:spPr bwMode="auto">
              <a:xfrm>
                <a:off x="652" y="4734"/>
                <a:ext cx="1301" cy="445"/>
              </a:xfrm>
              <a:prstGeom prst="roundRect">
                <a:avLst>
                  <a:gd name="adj" fmla="val 50000"/>
                </a:avLst>
              </a:prstGeom>
              <a:noFill/>
              <a:ln w="28575">
                <a:solidFill>
                  <a:schemeClr val="accent2"/>
                </a:solidFill>
                <a:round/>
                <a:headEnd/>
                <a:tailEnd/>
              </a:ln>
              <a:extLst>
                <a:ext uri="{909E8E84-426E-40dd-AFC4-6F175D3DCCD1}">
                  <a14:hiddenFill xmlns:a14="http://schemas.microsoft.com/office/drawing/2010/main" xmlns="">
                    <a:solidFill>
                      <a:srgbClr val="FFFFFF"/>
                    </a:solidFill>
                  </a14:hiddenFill>
                </a:ext>
              </a:extLst>
            </p:spPr>
            <p:txBody>
              <a:bodyPr wrap="none" lIns="0" tIns="0" rIns="0" bIns="0" anchor="ctr"/>
              <a:lstStyle/>
              <a:p>
                <a:pPr defTabSz="633039" eaLnBrk="1" hangingPunct="1">
                  <a:spcBef>
                    <a:spcPct val="0"/>
                  </a:spcBef>
                  <a:buClrTx/>
                  <a:buSzTx/>
                  <a:buNone/>
                </a:pPr>
                <a:r>
                  <a:rPr lang="en-GB" sz="1600" dirty="0">
                    <a:solidFill>
                      <a:srgbClr val="000000"/>
                    </a:solidFill>
                    <a:latin typeface="Calibri" charset="0"/>
                    <a:cs typeface="+mn-cs"/>
                  </a:rPr>
                  <a:t>Marie Curie network (Baugh)</a:t>
                </a:r>
              </a:p>
              <a:p>
                <a:pPr defTabSz="633039" eaLnBrk="1" hangingPunct="1">
                  <a:spcBef>
                    <a:spcPct val="0"/>
                  </a:spcBef>
                  <a:buClrTx/>
                  <a:buSzTx/>
                  <a:buNone/>
                </a:pPr>
                <a:r>
                  <a:rPr lang="en-GB" sz="1600" dirty="0">
                    <a:solidFill>
                      <a:srgbClr val="000000"/>
                    </a:solidFill>
                    <a:latin typeface="Calibri" charset="0"/>
                    <a:cs typeface="+mn-cs"/>
                  </a:rPr>
                  <a:t> Research &amp; Innovation Staff </a:t>
                </a:r>
              </a:p>
              <a:p>
                <a:pPr defTabSz="633039" eaLnBrk="1" hangingPunct="1">
                  <a:spcBef>
                    <a:spcPct val="0"/>
                  </a:spcBef>
                  <a:buClrTx/>
                  <a:buSzTx/>
                  <a:buNone/>
                </a:pPr>
                <a:r>
                  <a:rPr lang="en-GB" sz="1600" dirty="0">
                    <a:solidFill>
                      <a:srgbClr val="000000"/>
                    </a:solidFill>
                    <a:latin typeface="Calibri" charset="0"/>
                    <a:cs typeface="+mn-cs"/>
                  </a:rPr>
                  <a:t>Exchange Scheme (Massey)</a:t>
                </a:r>
              </a:p>
            </p:txBody>
          </p:sp>
          <p:sp>
            <p:nvSpPr>
              <p:cNvPr id="9263" name="_s9263"/>
              <p:cNvSpPr>
                <a:spLocks noChangeArrowheads="1"/>
              </p:cNvSpPr>
              <p:nvPr/>
            </p:nvSpPr>
            <p:spPr bwMode="auto">
              <a:xfrm>
                <a:off x="986" y="5673"/>
                <a:ext cx="863" cy="288"/>
              </a:xfrm>
              <a:prstGeom prst="roundRect">
                <a:avLst>
                  <a:gd name="adj" fmla="val 50000"/>
                </a:avLst>
              </a:prstGeom>
              <a:noFill/>
              <a:ln w="28575">
                <a:solidFill>
                  <a:schemeClr val="accent2"/>
                </a:solidFill>
                <a:round/>
                <a:headEnd/>
                <a:tailEnd/>
              </a:ln>
              <a:extLst>
                <a:ext uri="{909E8E84-426E-40dd-AFC4-6F175D3DCCD1}">
                  <a14:hiddenFill xmlns:a14="http://schemas.microsoft.com/office/drawing/2010/main" xmlns="">
                    <a:solidFill>
                      <a:srgbClr val="FFFFFF"/>
                    </a:solidFill>
                  </a14:hiddenFill>
                </a:ext>
              </a:extLst>
            </p:spPr>
            <p:txBody>
              <a:bodyPr wrap="none" lIns="0" tIns="0" rIns="0" bIns="0" anchor="ctr"/>
              <a:lstStyle/>
              <a:p>
                <a:pPr defTabSz="633039" eaLnBrk="1" hangingPunct="1">
                  <a:spcBef>
                    <a:spcPct val="0"/>
                  </a:spcBef>
                  <a:buClrTx/>
                  <a:buSzTx/>
                  <a:buNone/>
                </a:pPr>
                <a:r>
                  <a:rPr lang="en-GB" sz="1600" dirty="0">
                    <a:solidFill>
                      <a:srgbClr val="000000"/>
                    </a:solidFill>
                    <a:latin typeface="Calibri" charset="0"/>
                    <a:cs typeface="+mn-cs"/>
                  </a:rPr>
                  <a:t>Ogden Trust</a:t>
                </a:r>
              </a:p>
            </p:txBody>
          </p:sp>
          <p:sp>
            <p:nvSpPr>
              <p:cNvPr id="9265" name="_s9265"/>
              <p:cNvSpPr>
                <a:spLocks noChangeArrowheads="1"/>
              </p:cNvSpPr>
              <p:nvPr/>
            </p:nvSpPr>
            <p:spPr bwMode="auto">
              <a:xfrm>
                <a:off x="1993" y="5673"/>
                <a:ext cx="864" cy="287"/>
              </a:xfrm>
              <a:prstGeom prst="roundRect">
                <a:avLst>
                  <a:gd name="adj" fmla="val 50000"/>
                </a:avLst>
              </a:prstGeom>
              <a:noFill/>
              <a:ln w="28575">
                <a:solidFill>
                  <a:schemeClr val="accent2"/>
                </a:solidFill>
                <a:round/>
                <a:headEnd/>
                <a:tailEnd/>
              </a:ln>
              <a:extLst>
                <a:ext uri="{909E8E84-426E-40dd-AFC4-6F175D3DCCD1}">
                  <a14:hiddenFill xmlns:a14="http://schemas.microsoft.com/office/drawing/2010/main" xmlns="">
                    <a:solidFill>
                      <a:srgbClr val="FFFFFF"/>
                    </a:solidFill>
                  </a14:hiddenFill>
                </a:ext>
              </a:extLst>
            </p:spPr>
            <p:txBody>
              <a:bodyPr wrap="none" lIns="0" tIns="0" rIns="0" bIns="0" anchor="ctr"/>
              <a:lstStyle/>
              <a:p>
                <a:pPr defTabSz="633039" eaLnBrk="1" hangingPunct="1">
                  <a:spcBef>
                    <a:spcPct val="0"/>
                  </a:spcBef>
                  <a:buClrTx/>
                  <a:buSzTx/>
                  <a:buNone/>
                </a:pPr>
                <a:r>
                  <a:rPr lang="en-GB" sz="1600">
                    <a:solidFill>
                      <a:srgbClr val="000000"/>
                    </a:solidFill>
                    <a:latin typeface="Calibri" charset="0"/>
                    <a:cs typeface="+mn-cs"/>
                  </a:rPr>
                  <a:t>De Laszlo Foundation</a:t>
                </a:r>
              </a:p>
            </p:txBody>
          </p:sp>
          <p:sp>
            <p:nvSpPr>
              <p:cNvPr id="9267" name="_s9267"/>
              <p:cNvSpPr>
                <a:spLocks noChangeArrowheads="1"/>
              </p:cNvSpPr>
              <p:nvPr/>
            </p:nvSpPr>
            <p:spPr bwMode="auto">
              <a:xfrm>
                <a:off x="3001" y="5673"/>
                <a:ext cx="864" cy="288"/>
              </a:xfrm>
              <a:prstGeom prst="roundRect">
                <a:avLst>
                  <a:gd name="adj" fmla="val 50000"/>
                </a:avLst>
              </a:prstGeom>
              <a:noFill/>
              <a:ln w="28575">
                <a:solidFill>
                  <a:schemeClr val="accent2"/>
                </a:solidFill>
                <a:round/>
                <a:headEnd/>
                <a:tailEnd/>
              </a:ln>
              <a:extLst>
                <a:ext uri="{909E8E84-426E-40dd-AFC4-6F175D3DCCD1}">
                  <a14:hiddenFill xmlns:a14="http://schemas.microsoft.com/office/drawing/2010/main" xmlns="">
                    <a:solidFill>
                      <a:srgbClr val="FFFFFF"/>
                    </a:solidFill>
                  </a14:hiddenFill>
                </a:ext>
              </a:extLst>
            </p:spPr>
            <p:txBody>
              <a:bodyPr wrap="none" lIns="0" tIns="0" rIns="0" bIns="0" anchor="ctr"/>
              <a:lstStyle/>
              <a:p>
                <a:pPr defTabSz="633039" eaLnBrk="1" hangingPunct="1">
                  <a:spcBef>
                    <a:spcPct val="0"/>
                  </a:spcBef>
                  <a:buClrTx/>
                  <a:buSzTx/>
                  <a:buNone/>
                </a:pPr>
                <a:r>
                  <a:rPr lang="en-GB" sz="1600" dirty="0">
                    <a:solidFill>
                      <a:srgbClr val="000000"/>
                    </a:solidFill>
                    <a:latin typeface="Calibri" charset="0"/>
                    <a:cs typeface="+mn-cs"/>
                  </a:rPr>
                  <a:t>University </a:t>
                </a:r>
              </a:p>
              <a:p>
                <a:pPr defTabSz="633039" eaLnBrk="1" hangingPunct="1">
                  <a:spcBef>
                    <a:spcPct val="0"/>
                  </a:spcBef>
                  <a:buClrTx/>
                  <a:buSzTx/>
                  <a:buNone/>
                </a:pPr>
                <a:r>
                  <a:rPr lang="en-GB" sz="1600" dirty="0">
                    <a:solidFill>
                      <a:srgbClr val="000000"/>
                    </a:solidFill>
                    <a:latin typeface="Calibri" charset="0"/>
                    <a:cs typeface="+mn-cs"/>
                  </a:rPr>
                  <a:t>(ICC Director)</a:t>
                </a:r>
              </a:p>
            </p:txBody>
          </p:sp>
          <p:sp>
            <p:nvSpPr>
              <p:cNvPr id="9269" name="_s9269"/>
              <p:cNvSpPr>
                <a:spLocks noChangeArrowheads="1"/>
              </p:cNvSpPr>
              <p:nvPr/>
            </p:nvSpPr>
            <p:spPr bwMode="auto">
              <a:xfrm>
                <a:off x="2951" y="3064"/>
                <a:ext cx="863" cy="287"/>
              </a:xfrm>
              <a:prstGeom prst="roundRect">
                <a:avLst>
                  <a:gd name="adj" fmla="val 50000"/>
                </a:avLst>
              </a:prstGeom>
              <a:noFill/>
              <a:ln w="28575">
                <a:solidFill>
                  <a:schemeClr val="accent2"/>
                </a:solidFill>
                <a:round/>
                <a:headEnd/>
                <a:tailEnd/>
              </a:ln>
              <a:extLst>
                <a:ext uri="{909E8E84-426E-40dd-AFC4-6F175D3DCCD1}">
                  <a14:hiddenFill xmlns:a14="http://schemas.microsoft.com/office/drawing/2010/main" xmlns="">
                    <a:solidFill>
                      <a:srgbClr val="FFFFFF"/>
                    </a:solidFill>
                  </a14:hiddenFill>
                </a:ext>
              </a:extLst>
            </p:spPr>
            <p:txBody>
              <a:bodyPr wrap="none" lIns="0" tIns="0" rIns="0" bIns="0" anchor="ctr"/>
              <a:lstStyle/>
              <a:p>
                <a:pPr defTabSz="633039" eaLnBrk="1" hangingPunct="1">
                  <a:spcBef>
                    <a:spcPct val="0"/>
                  </a:spcBef>
                  <a:buClrTx/>
                  <a:buSzTx/>
                  <a:buNone/>
                </a:pPr>
                <a:r>
                  <a:rPr lang="en-GB" sz="1600" dirty="0" err="1">
                    <a:solidFill>
                      <a:srgbClr val="000000"/>
                    </a:solidFill>
                    <a:latin typeface="Calibri" charset="0"/>
                    <a:cs typeface="+mn-cs"/>
                  </a:rPr>
                  <a:t>DiRAC</a:t>
                </a:r>
                <a:r>
                  <a:rPr lang="en-GB" sz="1600" dirty="0">
                    <a:solidFill>
                      <a:srgbClr val="000000"/>
                    </a:solidFill>
                    <a:latin typeface="Calibri" charset="0"/>
                    <a:cs typeface="+mn-cs"/>
                  </a:rPr>
                  <a:t> Grants</a:t>
                </a:r>
              </a:p>
            </p:txBody>
          </p:sp>
          <p:sp>
            <p:nvSpPr>
              <p:cNvPr id="9277" name="_s9277"/>
              <p:cNvSpPr>
                <a:spLocks noChangeArrowheads="1"/>
              </p:cNvSpPr>
              <p:nvPr/>
            </p:nvSpPr>
            <p:spPr bwMode="auto">
              <a:xfrm>
                <a:off x="3030" y="4795"/>
                <a:ext cx="874" cy="331"/>
              </a:xfrm>
              <a:prstGeom prst="roundRect">
                <a:avLst>
                  <a:gd name="adj" fmla="val 50000"/>
                </a:avLst>
              </a:prstGeom>
              <a:noFill/>
              <a:ln w="28575">
                <a:solidFill>
                  <a:schemeClr val="accent2"/>
                </a:solidFill>
                <a:round/>
                <a:headEnd/>
                <a:tailEnd/>
              </a:ln>
              <a:extLst>
                <a:ext uri="{909E8E84-426E-40dd-AFC4-6F175D3DCCD1}">
                  <a14:hiddenFill xmlns:a14="http://schemas.microsoft.com/office/drawing/2010/main" xmlns="">
                    <a:solidFill>
                      <a:srgbClr val="FFFFFF"/>
                    </a:solidFill>
                  </a14:hiddenFill>
                </a:ext>
              </a:extLst>
            </p:spPr>
            <p:txBody>
              <a:bodyPr wrap="none" lIns="0" tIns="0" rIns="0" bIns="0" anchor="ctr"/>
              <a:lstStyle/>
              <a:p>
                <a:pPr defTabSz="633039" eaLnBrk="1" hangingPunct="1">
                  <a:spcBef>
                    <a:spcPct val="0"/>
                  </a:spcBef>
                  <a:buClrTx/>
                  <a:buSzTx/>
                  <a:buNone/>
                </a:pPr>
                <a:endParaRPr lang="en-GB" sz="1600" dirty="0">
                  <a:solidFill>
                    <a:srgbClr val="000000"/>
                  </a:solidFill>
                  <a:latin typeface="Calibri" charset="0"/>
                  <a:cs typeface="+mn-cs"/>
                </a:endParaRPr>
              </a:p>
              <a:p>
                <a:pPr defTabSz="633039" eaLnBrk="1" hangingPunct="1">
                  <a:spcBef>
                    <a:spcPct val="0"/>
                  </a:spcBef>
                  <a:buClrTx/>
                  <a:buSzTx/>
                  <a:buNone/>
                </a:pPr>
                <a:r>
                  <a:rPr lang="en-GB" sz="1600" dirty="0">
                    <a:solidFill>
                      <a:srgbClr val="000000"/>
                    </a:solidFill>
                    <a:latin typeface="Calibri" charset="0"/>
                    <a:cs typeface="+mn-cs"/>
                  </a:rPr>
                  <a:t>ERC Starter</a:t>
                </a:r>
              </a:p>
              <a:p>
                <a:pPr defTabSz="633039" eaLnBrk="1" hangingPunct="1">
                  <a:spcBef>
                    <a:spcPct val="0"/>
                  </a:spcBef>
                  <a:buClrTx/>
                  <a:buSzTx/>
                  <a:buNone/>
                </a:pPr>
                <a:r>
                  <a:rPr lang="en-GB" sz="1600" dirty="0">
                    <a:solidFill>
                      <a:srgbClr val="000000"/>
                    </a:solidFill>
                    <a:latin typeface="Calibri" charset="0"/>
                    <a:cs typeface="+mn-cs"/>
                  </a:rPr>
                  <a:t>(Li, </a:t>
                </a:r>
                <a:r>
                  <a:rPr lang="en-GB" sz="1600" dirty="0" err="1">
                    <a:solidFill>
                      <a:srgbClr val="000000"/>
                    </a:solidFill>
                    <a:latin typeface="Calibri" charset="0"/>
                    <a:cs typeface="+mn-cs"/>
                  </a:rPr>
                  <a:t>Fumagalli</a:t>
                </a:r>
                <a:r>
                  <a:rPr lang="en-GB" sz="1600" dirty="0">
                    <a:solidFill>
                      <a:srgbClr val="000000"/>
                    </a:solidFill>
                    <a:latin typeface="Calibri" charset="0"/>
                    <a:cs typeface="+mn-cs"/>
                  </a:rPr>
                  <a:t>)</a:t>
                </a:r>
              </a:p>
              <a:p>
                <a:pPr defTabSz="633039" eaLnBrk="1" hangingPunct="1">
                  <a:spcBef>
                    <a:spcPct val="0"/>
                  </a:spcBef>
                  <a:buClrTx/>
                  <a:buSzTx/>
                  <a:buNone/>
                </a:pPr>
                <a:endParaRPr lang="en-GB" sz="1600" dirty="0">
                  <a:solidFill>
                    <a:srgbClr val="000000"/>
                  </a:solidFill>
                  <a:latin typeface="Calibri" charset="0"/>
                  <a:cs typeface="+mn-cs"/>
                </a:endParaRPr>
              </a:p>
            </p:txBody>
          </p:sp>
        </p:grpSp>
        <p:sp>
          <p:nvSpPr>
            <p:cNvPr id="40" name="_s9253"/>
            <p:cNvSpPr>
              <a:spLocks noChangeArrowheads="1"/>
            </p:cNvSpPr>
            <p:nvPr/>
          </p:nvSpPr>
          <p:spPr bwMode="auto">
            <a:xfrm>
              <a:off x="3120903" y="4907492"/>
              <a:ext cx="1773877" cy="439783"/>
            </a:xfrm>
            <a:prstGeom prst="roundRect">
              <a:avLst>
                <a:gd name="adj" fmla="val 50000"/>
              </a:avLst>
            </a:prstGeom>
            <a:noFill/>
            <a:ln w="28575">
              <a:solidFill>
                <a:schemeClr val="accent2"/>
              </a:solidFill>
              <a:round/>
              <a:headEnd/>
              <a:tailEnd/>
            </a:ln>
            <a:extLst>
              <a:ext uri="{909E8E84-426E-40dd-AFC4-6F175D3DCCD1}">
                <a14:hiddenFill xmlns:a14="http://schemas.microsoft.com/office/drawing/2010/main" xmlns="">
                  <a:solidFill>
                    <a:srgbClr val="FFFFFF"/>
                  </a:solidFill>
                </a14:hiddenFill>
              </a:ext>
            </a:extLst>
          </p:spPr>
          <p:txBody>
            <a:bodyPr wrap="none" lIns="0" tIns="0" rIns="0" bIns="0" anchor="ctr"/>
            <a:lstStyle/>
            <a:p>
              <a:pPr defTabSz="633039" eaLnBrk="1" hangingPunct="1">
                <a:spcBef>
                  <a:spcPct val="0"/>
                </a:spcBef>
                <a:buClrTx/>
                <a:buSzTx/>
                <a:buNone/>
              </a:pPr>
              <a:r>
                <a:rPr lang="en-GB" sz="1600" dirty="0">
                  <a:solidFill>
                    <a:srgbClr val="000000"/>
                  </a:solidFill>
                  <a:latin typeface="Calibri" charset="0"/>
                  <a:cs typeface="+mn-cs"/>
                </a:rPr>
                <a:t>University Research Fellows</a:t>
              </a:r>
            </a:p>
            <a:p>
              <a:pPr defTabSz="633039" eaLnBrk="1" hangingPunct="1">
                <a:spcBef>
                  <a:spcPct val="0"/>
                </a:spcBef>
                <a:buClrTx/>
                <a:buSzTx/>
                <a:buNone/>
              </a:pPr>
              <a:r>
                <a:rPr lang="en-GB" sz="1600" dirty="0">
                  <a:solidFill>
                    <a:srgbClr val="000000"/>
                  </a:solidFill>
                  <a:latin typeface="Calibri" charset="0"/>
                  <a:cs typeface="+mn-cs"/>
                </a:rPr>
                <a:t>(Massey, </a:t>
              </a:r>
              <a:r>
                <a:rPr lang="en-GB" sz="1600" dirty="0" err="1">
                  <a:solidFill>
                    <a:srgbClr val="000000"/>
                  </a:solidFill>
                  <a:latin typeface="Calibri" charset="0"/>
                  <a:cs typeface="+mn-cs"/>
                </a:rPr>
                <a:t>Deason</a:t>
              </a:r>
              <a:r>
                <a:rPr lang="en-GB" sz="1600" dirty="0">
                  <a:solidFill>
                    <a:srgbClr val="000000"/>
                  </a:solidFill>
                  <a:latin typeface="Calibri" charset="0"/>
                  <a:cs typeface="+mn-cs"/>
                </a:rPr>
                <a:t>)</a:t>
              </a:r>
              <a:endParaRPr lang="en-GB" sz="1400" dirty="0">
                <a:solidFill>
                  <a:srgbClr val="000000"/>
                </a:solidFill>
                <a:latin typeface="Calibri" charset="0"/>
                <a:cs typeface="+mn-cs"/>
              </a:endParaRPr>
            </a:p>
          </p:txBody>
        </p:sp>
        <p:cxnSp>
          <p:nvCxnSpPr>
            <p:cNvPr id="25" name="Straight Connector 24"/>
            <p:cNvCxnSpPr/>
            <p:nvPr/>
          </p:nvCxnSpPr>
          <p:spPr bwMode="auto">
            <a:xfrm rot="1500000">
              <a:off x="3842444" y="4762901"/>
              <a:ext cx="62158" cy="144591"/>
            </a:xfrm>
            <a:prstGeom prst="line">
              <a:avLst/>
            </a:prstGeom>
            <a:solidFill>
              <a:schemeClr val="accent1"/>
            </a:solidFill>
            <a:ln w="6350" cap="flat" cmpd="sng" algn="ctr">
              <a:solidFill>
                <a:schemeClr val="bg2"/>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rgbClr val="808080"/>
                    </a:outerShdw>
                  </a:effectLst>
                </a14:hiddenEffects>
              </a:ext>
            </a:extLst>
          </p:spPr>
        </p:cxnSp>
      </p:grpSp>
      <p:sp>
        <p:nvSpPr>
          <p:cNvPr id="35" name="_s9277"/>
          <p:cNvSpPr>
            <a:spLocks noChangeArrowheads="1"/>
          </p:cNvSpPr>
          <p:nvPr/>
        </p:nvSpPr>
        <p:spPr bwMode="auto">
          <a:xfrm>
            <a:off x="4317507" y="4629873"/>
            <a:ext cx="1775447" cy="569145"/>
          </a:xfrm>
          <a:prstGeom prst="roundRect">
            <a:avLst>
              <a:gd name="adj" fmla="val 50000"/>
            </a:avLst>
          </a:prstGeom>
          <a:noFill/>
          <a:ln w="28575">
            <a:solidFill>
              <a:schemeClr val="accent2"/>
            </a:solidFill>
            <a:round/>
            <a:headEnd/>
            <a:tailEnd/>
          </a:ln>
          <a:extLst>
            <a:ext uri="{909E8E84-426E-40dd-AFC4-6F175D3DCCD1}">
              <a14:hiddenFill xmlns:a14="http://schemas.microsoft.com/office/drawing/2010/main" xmlns="">
                <a:solidFill>
                  <a:srgbClr val="FFFFFF"/>
                </a:solidFill>
              </a14:hiddenFill>
            </a:ext>
          </a:extLst>
        </p:spPr>
        <p:txBody>
          <a:bodyPr wrap="none" lIns="0" tIns="0" rIns="0" bIns="0" anchor="ctr"/>
          <a:lstStyle/>
          <a:p>
            <a:pPr defTabSz="633039" eaLnBrk="1" hangingPunct="1">
              <a:spcBef>
                <a:spcPct val="0"/>
              </a:spcBef>
              <a:buClrTx/>
              <a:buSzTx/>
              <a:buNone/>
            </a:pPr>
            <a:endParaRPr lang="en-GB" sz="1600" dirty="0">
              <a:solidFill>
                <a:srgbClr val="000000"/>
              </a:solidFill>
              <a:latin typeface="Calibri" charset="0"/>
              <a:cs typeface="+mn-cs"/>
            </a:endParaRPr>
          </a:p>
          <a:p>
            <a:pPr defTabSz="633039" eaLnBrk="1" hangingPunct="1">
              <a:spcBef>
                <a:spcPct val="0"/>
              </a:spcBef>
              <a:buClrTx/>
              <a:buSzTx/>
              <a:buNone/>
            </a:pPr>
            <a:r>
              <a:rPr lang="en-GB" sz="1600" dirty="0">
                <a:solidFill>
                  <a:srgbClr val="000000"/>
                </a:solidFill>
                <a:latin typeface="Calibri" charset="0"/>
                <a:cs typeface="+mn-cs"/>
              </a:rPr>
              <a:t>ERC Advanced</a:t>
            </a:r>
          </a:p>
          <a:p>
            <a:pPr defTabSz="633039" eaLnBrk="1" hangingPunct="1">
              <a:spcBef>
                <a:spcPct val="0"/>
              </a:spcBef>
              <a:buClrTx/>
              <a:buSzTx/>
              <a:buNone/>
            </a:pPr>
            <a:r>
              <a:rPr lang="en-GB" sz="1600" dirty="0">
                <a:solidFill>
                  <a:srgbClr val="000000"/>
                </a:solidFill>
                <a:latin typeface="Calibri" charset="0"/>
                <a:cs typeface="+mn-cs"/>
              </a:rPr>
              <a:t>(Frenk)</a:t>
            </a:r>
          </a:p>
          <a:p>
            <a:pPr defTabSz="633039" eaLnBrk="1" hangingPunct="1">
              <a:spcBef>
                <a:spcPct val="0"/>
              </a:spcBef>
              <a:buClrTx/>
              <a:buSzTx/>
              <a:buNone/>
            </a:pPr>
            <a:endParaRPr lang="en-GB" sz="1600" dirty="0">
              <a:solidFill>
                <a:srgbClr val="000000"/>
              </a:solidFill>
              <a:latin typeface="Calibri" charset="0"/>
              <a:cs typeface="+mn-cs"/>
            </a:endParaRPr>
          </a:p>
        </p:txBody>
      </p:sp>
      <p:cxnSp>
        <p:nvCxnSpPr>
          <p:cNvPr id="37" name="_s9266"/>
          <p:cNvCxnSpPr>
            <a:cxnSpLocks noChangeShapeType="1"/>
          </p:cNvCxnSpPr>
          <p:nvPr/>
        </p:nvCxnSpPr>
        <p:spPr bwMode="auto">
          <a:xfrm flipV="1">
            <a:off x="5070016" y="4077022"/>
            <a:ext cx="0" cy="2358"/>
          </a:xfrm>
          <a:prstGeom prst="straightConnector1">
            <a:avLst/>
          </a:prstGeom>
          <a:noFill/>
          <a:ln w="9525">
            <a:solidFill>
              <a:schemeClr val="bg2"/>
            </a:solidFill>
            <a:round/>
            <a:headEnd/>
            <a:tailEnd/>
          </a:ln>
          <a:extLst>
            <a:ext uri="{909E8E84-426E-40dd-AFC4-6F175D3DCCD1}">
              <a14:hiddenFill xmlns:a14="http://schemas.microsoft.com/office/drawing/2010/main" xmlns="">
                <a:noFill/>
              </a14:hiddenFill>
            </a:ext>
          </a:extLst>
        </p:spPr>
      </p:cxnSp>
      <p:sp>
        <p:nvSpPr>
          <p:cNvPr id="44" name="Rectangle 27">
            <a:extLst>
              <a:ext uri="{FF2B5EF4-FFF2-40B4-BE49-F238E27FC236}">
                <a16:creationId xmlns:a16="http://schemas.microsoft.com/office/drawing/2014/main" id="{79691070-0223-BB42-B2B3-DF8ADDFA3D5F}"/>
              </a:ext>
            </a:extLst>
          </p:cNvPr>
          <p:cNvSpPr txBox="1">
            <a:spLocks noChangeArrowheads="1"/>
          </p:cNvSpPr>
          <p:nvPr/>
        </p:nvSpPr>
        <p:spPr bwMode="auto">
          <a:xfrm>
            <a:off x="2511706" y="209088"/>
            <a:ext cx="4552057" cy="412750"/>
          </a:xfrm>
          <a:prstGeom prst="rect">
            <a:avLst/>
          </a:prstGeom>
          <a:noFill/>
          <a:ln w="9525">
            <a:noFill/>
            <a:miter lim="800000"/>
            <a:headEnd/>
            <a:tailEnd/>
          </a:ln>
          <a:effectLst/>
        </p:spPr>
        <p:txBody>
          <a:bodyPr lIns="91252" tIns="45628" rIns="91252" bIns="45628" anchor="ctr"/>
          <a:lstStyle/>
          <a:p>
            <a:pPr eaLnBrk="1" hangingPunct="1">
              <a:spcBef>
                <a:spcPct val="0"/>
              </a:spcBef>
              <a:buClrTx/>
              <a:buSzTx/>
              <a:buNone/>
              <a:defRPr/>
            </a:pPr>
            <a:r>
              <a:rPr lang="en-GB" sz="3200" b="1" kern="0" dirty="0">
                <a:solidFill>
                  <a:srgbClr val="FF0000"/>
                </a:solidFill>
                <a:latin typeface="Calibri" charset="0"/>
                <a:ea typeface="+mj-ea"/>
                <a:cs typeface="+mj-cs"/>
              </a:rPr>
              <a:t>Research </a:t>
            </a:r>
            <a:r>
              <a:rPr lang="en-GB" sz="3200" b="1" kern="0" dirty="0" err="1">
                <a:solidFill>
                  <a:srgbClr val="FF0000"/>
                </a:solidFill>
                <a:latin typeface="Calibri" charset="0"/>
                <a:ea typeface="+mj-ea"/>
                <a:cs typeface="+mj-cs"/>
              </a:rPr>
              <a:t>funding</a:t>
            </a:r>
            <a:r>
              <a:rPr lang="en-GB" sz="3200" b="1" kern="0" dirty="0">
                <a:solidFill>
                  <a:srgbClr val="FF0000"/>
                </a:solidFill>
                <a:latin typeface="Calibri" charset="0"/>
                <a:ea typeface="+mj-ea"/>
                <a:cs typeface="+mj-cs"/>
              </a:rPr>
              <a:t> </a:t>
            </a:r>
          </a:p>
        </p:txBody>
      </p:sp>
    </p:spTree>
    <p:extLst>
      <p:ext uri="{BB962C8B-B14F-4D97-AF65-F5344CB8AC3E}">
        <p14:creationId xmlns:p14="http://schemas.microsoft.com/office/powerpoint/2010/main" val="37092781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1774675" y="517996"/>
            <a:ext cx="6803086" cy="707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50000"/>
              </a:spcBef>
              <a:spcAft>
                <a:spcPct val="0"/>
              </a:spcAft>
              <a:buClr>
                <a:srgbClr val="FF0000"/>
              </a:buClr>
              <a:buSzPct val="150000"/>
              <a:buFontTx/>
              <a:buNone/>
              <a:tabLst/>
              <a:defRPr/>
            </a:pPr>
            <a:r>
              <a:rPr kumimoji="0" lang="en-US" sz="4000" b="0" i="0" u="none" strike="noStrike" kern="1200" cap="none" spc="0" normalizeH="0" baseline="0" noProof="0" dirty="0">
                <a:ln>
                  <a:noFill/>
                </a:ln>
                <a:solidFill>
                  <a:srgbClr val="FF0000"/>
                </a:solidFill>
                <a:effectLst/>
                <a:uLnTx/>
                <a:uFillTx/>
                <a:latin typeface="Arial" charset="0"/>
                <a:ea typeface="ＭＳ Ｐゴシック" charset="0"/>
              </a:rPr>
              <a:t>Consolidated grant: 2020-21 </a:t>
            </a:r>
          </a:p>
        </p:txBody>
      </p:sp>
      <p:sp>
        <p:nvSpPr>
          <p:cNvPr id="5" name="AutoShape 2"/>
          <p:cNvSpPr>
            <a:spLocks noChangeArrowheads="1"/>
          </p:cNvSpPr>
          <p:nvPr/>
        </p:nvSpPr>
        <p:spPr bwMode="auto">
          <a:xfrm>
            <a:off x="2076824" y="2222512"/>
            <a:ext cx="5722470" cy="579646"/>
          </a:xfrm>
          <a:prstGeom prst="roundRect">
            <a:avLst>
              <a:gd name="adj" fmla="val 60"/>
            </a:avLst>
          </a:prstGeom>
          <a:solidFill>
            <a:srgbClr val="FFCC00"/>
          </a:solidFill>
          <a:ln w="25400">
            <a:solidFill>
              <a:srgbClr val="000000"/>
            </a:solidFill>
            <a:round/>
            <a:headEnd/>
            <a:tailEnd/>
          </a:ln>
        </p:spPr>
        <p:txBody>
          <a:bodyPr wrap="square" lIns="107785" tIns="0" rIns="0" bIns="0" anchor="ctr" anchorCtr="1">
            <a:spAutoFit/>
          </a:bodyPr>
          <a:lstStyle/>
          <a:p>
            <a:pPr marL="0" marR="0" lvl="0" indent="0" algn="ctr" defTabSz="824818" rtl="0" eaLnBrk="1" fontAlgn="base" latinLnBrk="0" hangingPunct="0">
              <a:lnSpc>
                <a:spcPct val="93000"/>
              </a:lnSpc>
              <a:spcBef>
                <a:spcPts val="1800"/>
              </a:spcBef>
              <a:spcAft>
                <a:spcPct val="0"/>
              </a:spcAft>
              <a:buClr>
                <a:srgbClr val="000000"/>
              </a:buClr>
              <a:buSzPct val="45000"/>
              <a:buFontTx/>
              <a:buNone/>
              <a:tabLst>
                <a:tab pos="653511" algn="l"/>
                <a:tab pos="1308606" algn="l"/>
                <a:tab pos="1963701" algn="l"/>
                <a:tab pos="2620383" algn="l"/>
                <a:tab pos="3275477" algn="l"/>
                <a:tab pos="3930573" algn="l"/>
                <a:tab pos="4584083" algn="l"/>
                <a:tab pos="5240764" algn="l"/>
                <a:tab pos="5895861" algn="l"/>
                <a:tab pos="6550956" algn="l"/>
                <a:tab pos="7207639" algn="l"/>
              </a:tabLst>
              <a:defRPr/>
            </a:pPr>
            <a:r>
              <a:rPr kumimoji="0" lang="en-GB" sz="4000" b="0" i="0" u="none" strike="noStrike" kern="1200" cap="none" spc="0" normalizeH="0" baseline="0" noProof="0" dirty="0">
                <a:ln>
                  <a:noFill/>
                </a:ln>
                <a:solidFill>
                  <a:srgbClr val="FF0000"/>
                </a:solidFill>
                <a:effectLst/>
                <a:uLnTx/>
                <a:uFillTx/>
                <a:latin typeface="Arial" charset="0"/>
                <a:ea typeface="ＭＳ Ｐゴシック" charset="0"/>
              </a:rPr>
              <a:t>ICC </a:t>
            </a:r>
            <a:r>
              <a:rPr kumimoji="0" lang="en-US" sz="3600" b="0" i="0" u="none" strike="noStrike" kern="1200" cap="none" spc="0" normalizeH="0" baseline="0" noProof="0" dirty="0">
                <a:ln>
                  <a:noFill/>
                </a:ln>
                <a:solidFill>
                  <a:srgbClr val="FF0000"/>
                </a:solidFill>
                <a:effectLst/>
                <a:uLnTx/>
                <a:uFillTx/>
                <a:latin typeface="Arial" charset="0"/>
                <a:ea typeface="ＭＳ Ｐゴシック" charset="0"/>
              </a:rPr>
              <a:t>awarded 3 PDRAS</a:t>
            </a:r>
          </a:p>
        </p:txBody>
      </p:sp>
      <p:sp>
        <p:nvSpPr>
          <p:cNvPr id="7" name="AutoShape 2"/>
          <p:cNvSpPr>
            <a:spLocks noChangeArrowheads="1"/>
          </p:cNvSpPr>
          <p:nvPr/>
        </p:nvSpPr>
        <p:spPr bwMode="auto">
          <a:xfrm>
            <a:off x="73787" y="3894457"/>
            <a:ext cx="8970962" cy="558350"/>
          </a:xfrm>
          <a:prstGeom prst="roundRect">
            <a:avLst>
              <a:gd name="adj" fmla="val 60"/>
            </a:avLst>
          </a:prstGeom>
          <a:solidFill>
            <a:srgbClr val="FFCC00"/>
          </a:solidFill>
          <a:ln w="25400">
            <a:solidFill>
              <a:srgbClr val="000000"/>
            </a:solidFill>
            <a:round/>
            <a:headEnd/>
            <a:tailEnd/>
          </a:ln>
        </p:spPr>
        <p:txBody>
          <a:bodyPr lIns="0" tIns="93521" rIns="0" bIns="93521" anchor="ctr" anchorCtr="1">
            <a:spAutoFit/>
          </a:bodyPr>
          <a:lstStyle/>
          <a:p>
            <a:pPr marL="0" marR="0" lvl="0" indent="0" algn="ctr" defTabSz="914400" rtl="0" eaLnBrk="0" fontAlgn="base" latinLnBrk="0" hangingPunct="0">
              <a:lnSpc>
                <a:spcPct val="100000"/>
              </a:lnSpc>
              <a:spcBef>
                <a:spcPct val="50000"/>
              </a:spcBef>
              <a:spcAft>
                <a:spcPct val="0"/>
              </a:spcAft>
              <a:buClr>
                <a:srgbClr val="FF0000"/>
              </a:buClr>
              <a:buSzPct val="150000"/>
              <a:buFontTx/>
              <a:buNone/>
              <a:tabLst/>
              <a:defRPr/>
            </a:pPr>
            <a:r>
              <a:rPr kumimoji="0" lang="en-US" sz="2400" b="0" i="0" u="none" strike="noStrike" kern="1200" cap="none" spc="0" normalizeH="0" baseline="0" noProof="0" dirty="0">
                <a:ln>
                  <a:noFill/>
                </a:ln>
                <a:solidFill>
                  <a:srgbClr val="FF0000"/>
                </a:solidFill>
                <a:effectLst/>
                <a:uLnTx/>
                <a:uFillTx/>
                <a:latin typeface="Arial" charset="0"/>
                <a:ea typeface="ＭＳ Ｐゴシック" charset="0"/>
              </a:rPr>
              <a:t>Plus support (technical, secretarial), computing, travel, FECs, </a:t>
            </a:r>
            <a:r>
              <a:rPr kumimoji="0" lang="en-US" sz="2400" b="0" i="0" u="none" strike="noStrike" kern="1200" cap="none" spc="0" normalizeH="0" baseline="0" noProof="0" dirty="0" err="1">
                <a:ln>
                  <a:noFill/>
                </a:ln>
                <a:solidFill>
                  <a:srgbClr val="FF0000"/>
                </a:solidFill>
                <a:effectLst/>
                <a:uLnTx/>
                <a:uFillTx/>
                <a:latin typeface="Arial" charset="0"/>
                <a:ea typeface="ＭＳ Ｐゴシック" charset="0"/>
              </a:rPr>
              <a:t>etc</a:t>
            </a:r>
            <a:r>
              <a:rPr kumimoji="0" lang="en-US" sz="2400" b="0" i="0" u="none" strike="noStrike" kern="1200" cap="none" spc="0" normalizeH="0" baseline="0" noProof="0" dirty="0">
                <a:ln>
                  <a:noFill/>
                </a:ln>
                <a:solidFill>
                  <a:srgbClr val="FF0000"/>
                </a:solidFill>
                <a:effectLst/>
                <a:uLnTx/>
                <a:uFillTx/>
                <a:latin typeface="Arial" charset="0"/>
                <a:ea typeface="ＭＳ Ｐゴシック" charset="0"/>
              </a:rPr>
              <a:t> </a:t>
            </a:r>
          </a:p>
        </p:txBody>
      </p:sp>
      <p:sp>
        <p:nvSpPr>
          <p:cNvPr id="4" name="TextBox 3"/>
          <p:cNvSpPr txBox="1">
            <a:spLocks noChangeArrowheads="1"/>
          </p:cNvSpPr>
          <p:nvPr/>
        </p:nvSpPr>
        <p:spPr bwMode="auto">
          <a:xfrm>
            <a:off x="808055" y="5494341"/>
            <a:ext cx="7578710" cy="10155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361" tIns="45682" rIns="91361" bIns="45682">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50000"/>
              </a:spcBef>
              <a:spcAft>
                <a:spcPct val="0"/>
              </a:spcAft>
              <a:buClr>
                <a:srgbClr val="FF0000"/>
              </a:buClr>
              <a:buSzPct val="150000"/>
              <a:buFontTx/>
              <a:buNone/>
              <a:tabLst/>
              <a:defRPr/>
            </a:pPr>
            <a:r>
              <a:rPr kumimoji="0" lang="en-US" sz="2400" b="0" i="0" u="none" strike="noStrike" kern="1200" cap="none" spc="0" normalizeH="0" baseline="0" noProof="0" dirty="0">
                <a:ln>
                  <a:noFill/>
                </a:ln>
                <a:solidFill>
                  <a:srgbClr val="FFFFFF"/>
                </a:solidFill>
                <a:effectLst/>
                <a:uLnTx/>
                <a:uFillTx/>
                <a:latin typeface="Arial" charset="0"/>
                <a:ea typeface="ＭＳ Ｐゴシック" charset="0"/>
              </a:rPr>
              <a:t>Total (ICC, observations, instrumentation): £5.7 million</a:t>
            </a:r>
          </a:p>
          <a:p>
            <a:pPr marL="0" marR="0" lvl="0" indent="0" algn="ctr" defTabSz="914400" rtl="0" eaLnBrk="0" fontAlgn="base" latinLnBrk="0" hangingPunct="0">
              <a:lnSpc>
                <a:spcPct val="100000"/>
              </a:lnSpc>
              <a:spcBef>
                <a:spcPct val="50000"/>
              </a:spcBef>
              <a:spcAft>
                <a:spcPct val="0"/>
              </a:spcAft>
              <a:buClr>
                <a:srgbClr val="FF0000"/>
              </a:buClr>
              <a:buSzPct val="150000"/>
              <a:buFontTx/>
              <a:buNone/>
              <a:tabLst/>
              <a:defRPr/>
            </a:pPr>
            <a:r>
              <a:rPr kumimoji="0" lang="en-US" sz="2400" b="0" i="0" u="none" strike="noStrike" kern="1200" cap="none" spc="0" normalizeH="0" baseline="0" noProof="0" dirty="0">
                <a:ln>
                  <a:noFill/>
                </a:ln>
                <a:solidFill>
                  <a:srgbClr val="FFFFFF"/>
                </a:solidFill>
                <a:effectLst/>
                <a:uLnTx/>
                <a:uFillTx/>
                <a:latin typeface="Arial" charset="0"/>
                <a:ea typeface="ＭＳ Ｐゴシック" charset="0"/>
              </a:rPr>
              <a:t>ICC: £1.6 million </a:t>
            </a:r>
          </a:p>
        </p:txBody>
      </p:sp>
    </p:spTree>
    <p:extLst>
      <p:ext uri="{BB962C8B-B14F-4D97-AF65-F5344CB8AC3E}">
        <p14:creationId xmlns:p14="http://schemas.microsoft.com/office/powerpoint/2010/main" val="836972518"/>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Horizontal)">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42"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outHorizontal)">
                                      <p:cBhvr>
                                        <p:cTn id="12" dur="500"/>
                                        <p:tgtEl>
                                          <p:spTgt spid="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0-#ppt_w/2"/>
                                          </p:val>
                                        </p:tav>
                                        <p:tav tm="100000">
                                          <p:val>
                                            <p:strVal val="#ppt_x"/>
                                          </p:val>
                                        </p:tav>
                                      </p:tavLst>
                                    </p:anim>
                                    <p:anim calcmode="lin" valueType="num">
                                      <p:cBhvr additive="base">
                                        <p:cTn id="1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DEBE6E6-51C1-5440-B389-675393C24D7C}"/>
              </a:ext>
            </a:extLst>
          </p:cNvPr>
          <p:cNvSpPr/>
          <p:nvPr/>
        </p:nvSpPr>
        <p:spPr bwMode="auto">
          <a:xfrm>
            <a:off x="5879939" y="6308203"/>
            <a:ext cx="3136739" cy="54979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
                <a:schemeClr val="tx1"/>
              </a:buClr>
              <a:buSzPct val="125000"/>
              <a:buFontTx/>
              <a:buChar char="•"/>
              <a:tabLst/>
            </a:pPr>
            <a:endParaRPr kumimoji="0" lang="en-US" sz="2400" b="0" i="0" u="none" strike="noStrike" cap="none" normalizeH="0" baseline="0">
              <a:ln>
                <a:noFill/>
              </a:ln>
              <a:solidFill>
                <a:schemeClr val="tx1"/>
              </a:solidFill>
              <a:effectLst/>
              <a:latin typeface="Arial" charset="0"/>
            </a:endParaRPr>
          </a:p>
        </p:txBody>
      </p:sp>
      <p:pic>
        <p:nvPicPr>
          <p:cNvPr id="7" name="Picture 6">
            <a:extLst>
              <a:ext uri="{FF2B5EF4-FFF2-40B4-BE49-F238E27FC236}">
                <a16:creationId xmlns:a16="http://schemas.microsoft.com/office/drawing/2014/main" id="{371A9DF5-C041-0A43-AEA5-DC495BB48EC0}"/>
              </a:ext>
            </a:extLst>
          </p:cNvPr>
          <p:cNvPicPr>
            <a:picLocks noChangeAspect="1"/>
          </p:cNvPicPr>
          <p:nvPr/>
        </p:nvPicPr>
        <p:blipFill rotWithShape="1">
          <a:blip r:embed="rId2"/>
          <a:srcRect l="7247" t="12489" r="12263" b="18988"/>
          <a:stretch/>
        </p:blipFill>
        <p:spPr>
          <a:xfrm>
            <a:off x="3460830" y="11215"/>
            <a:ext cx="5683170" cy="6846785"/>
          </a:xfrm>
          <a:prstGeom prst="rect">
            <a:avLst/>
          </a:prstGeom>
        </p:spPr>
      </p:pic>
      <p:sp>
        <p:nvSpPr>
          <p:cNvPr id="8" name="AutoShape 2">
            <a:extLst>
              <a:ext uri="{FF2B5EF4-FFF2-40B4-BE49-F238E27FC236}">
                <a16:creationId xmlns:a16="http://schemas.microsoft.com/office/drawing/2014/main" id="{6BE18C46-761E-AF4E-AA5F-7F38127FA7B0}"/>
              </a:ext>
            </a:extLst>
          </p:cNvPr>
          <p:cNvSpPr>
            <a:spLocks noChangeArrowheads="1"/>
          </p:cNvSpPr>
          <p:nvPr/>
        </p:nvSpPr>
        <p:spPr bwMode="auto">
          <a:xfrm>
            <a:off x="99444" y="1354238"/>
            <a:ext cx="3407683" cy="1770927"/>
          </a:xfrm>
          <a:prstGeom prst="roundRect">
            <a:avLst>
              <a:gd name="adj" fmla="val 60"/>
            </a:avLst>
          </a:prstGeom>
          <a:solidFill>
            <a:srgbClr val="FFCC00"/>
          </a:solidFill>
          <a:ln w="25400">
            <a:solidFill>
              <a:srgbClr val="000000"/>
            </a:solidFill>
            <a:round/>
            <a:headEnd/>
            <a:tailEnd/>
          </a:ln>
        </p:spPr>
        <p:txBody>
          <a:bodyPr lIns="107785" tIns="0" rIns="0" bIns="0" anchor="ctr" anchorCtr="1"/>
          <a:lstStyle/>
          <a:p>
            <a:pPr defTabSz="824818" eaLnBrk="1">
              <a:lnSpc>
                <a:spcPct val="93000"/>
              </a:lnSpc>
              <a:spcBef>
                <a:spcPts val="1800"/>
              </a:spcBef>
              <a:buClr>
                <a:srgbClr val="000000"/>
              </a:buClr>
              <a:buSzPct val="45000"/>
              <a:buNone/>
              <a:tabLst>
                <a:tab pos="653511" algn="l"/>
                <a:tab pos="1308606" algn="l"/>
                <a:tab pos="1963701" algn="l"/>
                <a:tab pos="2620383" algn="l"/>
                <a:tab pos="3275477" algn="l"/>
                <a:tab pos="3930573" algn="l"/>
                <a:tab pos="4584083" algn="l"/>
                <a:tab pos="5240764" algn="l"/>
                <a:tab pos="5895861" algn="l"/>
                <a:tab pos="6550956" algn="l"/>
                <a:tab pos="7207639" algn="l"/>
              </a:tabLst>
            </a:pPr>
            <a:r>
              <a:rPr lang="en-GB" sz="3200" dirty="0">
                <a:solidFill>
                  <a:srgbClr val="FF0000"/>
                </a:solidFill>
              </a:rPr>
              <a:t>ICC research grants active in 2017-19</a:t>
            </a:r>
            <a:endParaRPr lang="en-GB" sz="2800" dirty="0">
              <a:solidFill>
                <a:schemeClr val="tx2"/>
              </a:solidFill>
            </a:endParaRPr>
          </a:p>
        </p:txBody>
      </p:sp>
      <p:sp>
        <p:nvSpPr>
          <p:cNvPr id="10" name="Rectangle 9">
            <a:extLst>
              <a:ext uri="{FF2B5EF4-FFF2-40B4-BE49-F238E27FC236}">
                <a16:creationId xmlns:a16="http://schemas.microsoft.com/office/drawing/2014/main" id="{7EBEEE41-D282-104D-B1FF-6E6272095FE8}"/>
              </a:ext>
            </a:extLst>
          </p:cNvPr>
          <p:cNvSpPr/>
          <p:nvPr/>
        </p:nvSpPr>
        <p:spPr bwMode="auto">
          <a:xfrm>
            <a:off x="7396224" y="6585993"/>
            <a:ext cx="1076446" cy="312516"/>
          </a:xfrm>
          <a:prstGeom prst="rect">
            <a:avLst/>
          </a:prstGeom>
          <a:noFill/>
          <a:ln w="254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
                <a:schemeClr val="tx1"/>
              </a:buClr>
              <a:buSzPct val="125000"/>
              <a:buFontTx/>
              <a:buChar char="•"/>
              <a:tabLst/>
            </a:pPr>
            <a:endParaRPr kumimoji="0" lang="en-US" sz="24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784830819"/>
      </p:ext>
    </p:extLst>
  </p:cSld>
  <p:clrMapOvr>
    <a:masterClrMapping/>
  </p:clrMapOvr>
  <p:transition>
    <p:zo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7" name="AutoShape 2"/>
          <p:cNvSpPr>
            <a:spLocks noChangeArrowheads="1"/>
          </p:cNvSpPr>
          <p:nvPr/>
        </p:nvSpPr>
        <p:spPr bwMode="auto">
          <a:xfrm>
            <a:off x="3588152" y="350857"/>
            <a:ext cx="3784922" cy="592137"/>
          </a:xfrm>
          <a:prstGeom prst="roundRect">
            <a:avLst>
              <a:gd name="adj" fmla="val 60"/>
            </a:avLst>
          </a:prstGeom>
          <a:solidFill>
            <a:srgbClr val="FFCC00"/>
          </a:solidFill>
          <a:ln w="25400">
            <a:solidFill>
              <a:srgbClr val="000000"/>
            </a:solidFill>
            <a:round/>
            <a:headEnd/>
            <a:tailEnd/>
          </a:ln>
        </p:spPr>
        <p:txBody>
          <a:bodyPr lIns="107785" tIns="0" rIns="0" bIns="0" anchor="ctr" anchorCtr="1"/>
          <a:lstStyle/>
          <a:p>
            <a:pPr defTabSz="824818" eaLnBrk="1">
              <a:lnSpc>
                <a:spcPct val="93000"/>
              </a:lnSpc>
              <a:spcBef>
                <a:spcPts val="1800"/>
              </a:spcBef>
              <a:buClr>
                <a:srgbClr val="000000"/>
              </a:buClr>
              <a:buSzPct val="45000"/>
              <a:buNone/>
              <a:tabLst>
                <a:tab pos="653511" algn="l"/>
                <a:tab pos="1308606" algn="l"/>
                <a:tab pos="1963701" algn="l"/>
                <a:tab pos="2620383" algn="l"/>
                <a:tab pos="3275477" algn="l"/>
                <a:tab pos="3930573" algn="l"/>
                <a:tab pos="4584083" algn="l"/>
                <a:tab pos="5240764" algn="l"/>
                <a:tab pos="5895861" algn="l"/>
                <a:tab pos="6550956" algn="l"/>
                <a:tab pos="7207639" algn="l"/>
              </a:tabLst>
            </a:pPr>
            <a:r>
              <a:rPr lang="en-GB" sz="3200" dirty="0">
                <a:solidFill>
                  <a:srgbClr val="FF0000"/>
                </a:solidFill>
              </a:rPr>
              <a:t>Research grants </a:t>
            </a:r>
            <a:endParaRPr lang="en-GB" sz="2800" dirty="0">
              <a:solidFill>
                <a:schemeClr val="tx2"/>
              </a:solidFill>
            </a:endParaRPr>
          </a:p>
        </p:txBody>
      </p:sp>
      <p:sp>
        <p:nvSpPr>
          <p:cNvPr id="203778" name="AutoShape 2"/>
          <p:cNvSpPr>
            <a:spLocks noChangeArrowheads="1"/>
          </p:cNvSpPr>
          <p:nvPr/>
        </p:nvSpPr>
        <p:spPr bwMode="auto">
          <a:xfrm>
            <a:off x="152400" y="1215390"/>
            <a:ext cx="1973579" cy="592138"/>
          </a:xfrm>
          <a:prstGeom prst="roundRect">
            <a:avLst>
              <a:gd name="adj" fmla="val 60"/>
            </a:avLst>
          </a:prstGeom>
          <a:solidFill>
            <a:srgbClr val="FFCC00"/>
          </a:solidFill>
          <a:ln w="25400">
            <a:solidFill>
              <a:srgbClr val="000000"/>
            </a:solidFill>
            <a:round/>
            <a:headEnd/>
            <a:tailEnd/>
          </a:ln>
        </p:spPr>
        <p:txBody>
          <a:bodyPr lIns="107785" tIns="0" rIns="0" bIns="0" anchor="ctr" anchorCtr="1"/>
          <a:lstStyle/>
          <a:p>
            <a:pPr defTabSz="824818" eaLnBrk="1">
              <a:lnSpc>
                <a:spcPct val="93000"/>
              </a:lnSpc>
              <a:spcBef>
                <a:spcPts val="1800"/>
              </a:spcBef>
              <a:buClr>
                <a:srgbClr val="000000"/>
              </a:buClr>
              <a:buSzPct val="45000"/>
              <a:buNone/>
              <a:tabLst>
                <a:tab pos="653511" algn="l"/>
                <a:tab pos="1308606" algn="l"/>
                <a:tab pos="1963701" algn="l"/>
                <a:tab pos="2620383" algn="l"/>
                <a:tab pos="3275477" algn="l"/>
                <a:tab pos="3930573" algn="l"/>
                <a:tab pos="4584083" algn="l"/>
                <a:tab pos="5240764" algn="l"/>
                <a:tab pos="5895861" algn="l"/>
                <a:tab pos="6550956" algn="l"/>
                <a:tab pos="7207639" algn="l"/>
              </a:tabLst>
            </a:pPr>
            <a:r>
              <a:rPr lang="en-GB" sz="2800" dirty="0">
                <a:solidFill>
                  <a:schemeClr val="tx2"/>
                </a:solidFill>
              </a:rPr>
              <a:t>2017-2019</a:t>
            </a:r>
          </a:p>
        </p:txBody>
      </p:sp>
      <p:grpSp>
        <p:nvGrpSpPr>
          <p:cNvPr id="2" name="Group 1"/>
          <p:cNvGrpSpPr/>
          <p:nvPr/>
        </p:nvGrpSpPr>
        <p:grpSpPr>
          <a:xfrm>
            <a:off x="2176744" y="2037142"/>
            <a:ext cx="5902382" cy="3244093"/>
            <a:chOff x="2178048" y="2237957"/>
            <a:chExt cx="5499185" cy="3034377"/>
          </a:xfrm>
        </p:grpSpPr>
        <p:grpSp>
          <p:nvGrpSpPr>
            <p:cNvPr id="203781" name="Group 18"/>
            <p:cNvGrpSpPr>
              <a:grpSpLocks/>
            </p:cNvGrpSpPr>
            <p:nvPr/>
          </p:nvGrpSpPr>
          <p:grpSpPr bwMode="auto">
            <a:xfrm>
              <a:off x="2178048" y="2237957"/>
              <a:ext cx="5499185" cy="3034377"/>
              <a:chOff x="2546681" y="2252803"/>
              <a:chExt cx="5498293" cy="3034298"/>
            </a:xfrm>
          </p:grpSpPr>
          <p:sp>
            <p:nvSpPr>
              <p:cNvPr id="203784" name="TextBox 2"/>
              <p:cNvSpPr txBox="1">
                <a:spLocks noChangeArrowheads="1"/>
              </p:cNvSpPr>
              <p:nvPr/>
            </p:nvSpPr>
            <p:spPr bwMode="auto">
              <a:xfrm>
                <a:off x="2546681" y="2252803"/>
                <a:ext cx="5498293" cy="3034298"/>
              </a:xfrm>
              <a:prstGeom prst="rect">
                <a:avLst/>
              </a:prstGeom>
              <a:noFill/>
              <a:ln w="19050">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algn="l">
                  <a:buClr>
                    <a:srgbClr val="FF0000"/>
                  </a:buClr>
                </a:pPr>
                <a:r>
                  <a:rPr lang="en-US" sz="2800" dirty="0"/>
                  <a:t> STFC                          £13.3M </a:t>
                </a:r>
              </a:p>
              <a:p>
                <a:pPr algn="l">
                  <a:buClr>
                    <a:srgbClr val="FF0000"/>
                  </a:buClr>
                </a:pPr>
                <a:r>
                  <a:rPr lang="en-US" sz="2800" dirty="0"/>
                  <a:t> EU                               £4.3M</a:t>
                </a:r>
              </a:p>
              <a:p>
                <a:pPr algn="l">
                  <a:buClr>
                    <a:srgbClr val="FF0000"/>
                  </a:buClr>
                </a:pPr>
                <a:r>
                  <a:rPr lang="en-US" sz="2800" dirty="0"/>
                  <a:t> Roy </a:t>
                </a:r>
                <a:r>
                  <a:rPr lang="en-US" sz="2800" dirty="0" err="1"/>
                  <a:t>Soc</a:t>
                </a:r>
                <a:r>
                  <a:rPr lang="en-US" sz="2800" dirty="0"/>
                  <a:t>                       £1.6M</a:t>
                </a:r>
              </a:p>
              <a:p>
                <a:pPr algn="l">
                  <a:buClr>
                    <a:srgbClr val="FF0000"/>
                  </a:buClr>
                </a:pPr>
                <a:r>
                  <a:rPr lang="en-US" sz="2800" dirty="0"/>
                  <a:t> Other                            £1.0M</a:t>
                </a:r>
              </a:p>
              <a:p>
                <a:pPr algn="l">
                  <a:lnSpc>
                    <a:spcPct val="150000"/>
                  </a:lnSpc>
                  <a:buClr>
                    <a:srgbClr val="FF0000"/>
                  </a:buClr>
                  <a:buNone/>
                </a:pPr>
                <a:r>
                  <a:rPr lang="en-US" sz="2800" dirty="0"/>
                  <a:t>   TOTAL                         £20.3M</a:t>
                </a:r>
              </a:p>
            </p:txBody>
          </p:sp>
          <p:cxnSp>
            <p:nvCxnSpPr>
              <p:cNvPr id="203785" name="Straight Connector 10"/>
              <p:cNvCxnSpPr>
                <a:cxnSpLocks noChangeShapeType="1"/>
              </p:cNvCxnSpPr>
              <p:nvPr/>
            </p:nvCxnSpPr>
            <p:spPr bwMode="auto">
              <a:xfrm>
                <a:off x="4199592" y="2451100"/>
                <a:ext cx="1632992" cy="1588"/>
              </a:xfrm>
              <a:prstGeom prst="line">
                <a:avLst/>
              </a:prstGeom>
              <a:noFill/>
              <a:ln w="28575">
                <a:solidFill>
                  <a:srgbClr val="FF0000"/>
                </a:solidFill>
                <a:round/>
                <a:headEnd/>
                <a:tailEnd/>
              </a:ln>
              <a:extLst>
                <a:ext uri="{909E8E84-426E-40dd-AFC4-6F175D3DCCD1}">
                  <a14:hiddenFill xmlns:a14="http://schemas.microsoft.com/office/drawing/2010/main" xmlns="">
                    <a:noFill/>
                  </a14:hiddenFill>
                </a:ext>
              </a:extLst>
            </p:spPr>
          </p:cxnSp>
          <p:cxnSp>
            <p:nvCxnSpPr>
              <p:cNvPr id="203786" name="Straight Connector 11"/>
              <p:cNvCxnSpPr>
                <a:cxnSpLocks noChangeShapeType="1"/>
              </p:cNvCxnSpPr>
              <p:nvPr/>
            </p:nvCxnSpPr>
            <p:spPr bwMode="auto">
              <a:xfrm>
                <a:off x="4204576" y="3009743"/>
                <a:ext cx="1632992" cy="1588"/>
              </a:xfrm>
              <a:prstGeom prst="line">
                <a:avLst/>
              </a:prstGeom>
              <a:noFill/>
              <a:ln w="28575">
                <a:solidFill>
                  <a:srgbClr val="FF0000"/>
                </a:solidFill>
                <a:round/>
                <a:headEnd/>
                <a:tailEnd/>
              </a:ln>
              <a:extLst>
                <a:ext uri="{909E8E84-426E-40dd-AFC4-6F175D3DCCD1}">
                  <a14:hiddenFill xmlns:a14="http://schemas.microsoft.com/office/drawing/2010/main" xmlns="">
                    <a:noFill/>
                  </a14:hiddenFill>
                </a:ext>
              </a:extLst>
            </p:spPr>
          </p:cxnSp>
          <p:cxnSp>
            <p:nvCxnSpPr>
              <p:cNvPr id="203788" name="Straight Connector 14"/>
              <p:cNvCxnSpPr>
                <a:cxnSpLocks noChangeShapeType="1"/>
              </p:cNvCxnSpPr>
              <p:nvPr/>
            </p:nvCxnSpPr>
            <p:spPr bwMode="auto">
              <a:xfrm>
                <a:off x="4191999" y="4451590"/>
                <a:ext cx="1632992" cy="1588"/>
              </a:xfrm>
              <a:prstGeom prst="line">
                <a:avLst/>
              </a:prstGeom>
              <a:noFill/>
              <a:ln w="28575">
                <a:solidFill>
                  <a:srgbClr val="FF0000"/>
                </a:solidFill>
                <a:round/>
                <a:headEnd/>
                <a:tailEnd/>
              </a:ln>
              <a:extLst>
                <a:ext uri="{909E8E84-426E-40dd-AFC4-6F175D3DCCD1}">
                  <a14:hiddenFill xmlns:a14="http://schemas.microsoft.com/office/drawing/2010/main" xmlns="">
                    <a:noFill/>
                  </a14:hiddenFill>
                </a:ext>
              </a:extLst>
            </p:spPr>
          </p:cxnSp>
        </p:grpSp>
        <p:cxnSp>
          <p:nvCxnSpPr>
            <p:cNvPr id="14" name="Straight Connector 11"/>
            <p:cNvCxnSpPr>
              <a:cxnSpLocks noChangeShapeType="1"/>
            </p:cNvCxnSpPr>
            <p:nvPr/>
          </p:nvCxnSpPr>
          <p:spPr bwMode="auto">
            <a:xfrm>
              <a:off x="3828482" y="3709747"/>
              <a:ext cx="1633257" cy="1588"/>
            </a:xfrm>
            <a:prstGeom prst="line">
              <a:avLst/>
            </a:prstGeom>
            <a:noFill/>
            <a:ln w="28575">
              <a:solidFill>
                <a:srgbClr val="FF0000"/>
              </a:solidFill>
              <a:round/>
              <a:headEnd/>
              <a:tailEnd/>
            </a:ln>
            <a:extLst>
              <a:ext uri="{909E8E84-426E-40dd-AFC4-6F175D3DCCD1}">
                <a14:hiddenFill xmlns:a14="http://schemas.microsoft.com/office/drawing/2010/main" xmlns="">
                  <a:noFill/>
                </a14:hiddenFill>
              </a:ext>
            </a:extLst>
          </p:spPr>
        </p:cxnSp>
      </p:grpSp>
      <p:sp>
        <p:nvSpPr>
          <p:cNvPr id="4" name="TextBox 3">
            <a:extLst>
              <a:ext uri="{FF2B5EF4-FFF2-40B4-BE49-F238E27FC236}">
                <a16:creationId xmlns:a16="http://schemas.microsoft.com/office/drawing/2014/main" id="{24140EBD-ED6A-A04D-B421-8E800593C93E}"/>
              </a:ext>
            </a:extLst>
          </p:cNvPr>
          <p:cNvSpPr txBox="1"/>
          <p:nvPr/>
        </p:nvSpPr>
        <p:spPr>
          <a:xfrm>
            <a:off x="6235386" y="1266498"/>
            <a:ext cx="2068194" cy="461665"/>
          </a:xfrm>
          <a:prstGeom prst="rect">
            <a:avLst/>
          </a:prstGeom>
          <a:noFill/>
        </p:spPr>
        <p:txBody>
          <a:bodyPr wrap="none" rtlCol="0" anchor="ctr" anchorCtr="1">
            <a:spAutoFit/>
          </a:bodyPr>
          <a:lstStyle/>
          <a:p>
            <a:pPr>
              <a:buNone/>
            </a:pPr>
            <a:r>
              <a:rPr lang="en-US" dirty="0"/>
              <a:t>£7.3M </a:t>
            </a:r>
            <a:r>
              <a:rPr lang="en-US" dirty="0" err="1"/>
              <a:t>DiRAC</a:t>
            </a:r>
            <a:endParaRPr lang="en-US" dirty="0"/>
          </a:p>
        </p:txBody>
      </p:sp>
      <p:cxnSp>
        <p:nvCxnSpPr>
          <p:cNvPr id="6" name="Straight Arrow Connector 5">
            <a:extLst>
              <a:ext uri="{FF2B5EF4-FFF2-40B4-BE49-F238E27FC236}">
                <a16:creationId xmlns:a16="http://schemas.microsoft.com/office/drawing/2014/main" id="{E3304F5F-5594-7843-8588-F692032EF7E1}"/>
              </a:ext>
            </a:extLst>
          </p:cNvPr>
          <p:cNvCxnSpPr/>
          <p:nvPr/>
        </p:nvCxnSpPr>
        <p:spPr bwMode="auto">
          <a:xfrm flipV="1">
            <a:off x="7292340" y="1725930"/>
            <a:ext cx="422910" cy="525780"/>
          </a:xfrm>
          <a:prstGeom prst="straightConnector1">
            <a:avLst/>
          </a:prstGeom>
          <a:solidFill>
            <a:schemeClr val="accent1"/>
          </a:solidFill>
          <a:ln w="25400" cap="flat" cmpd="sng" algn="ctr">
            <a:solidFill>
              <a:srgbClr val="FF0000"/>
            </a:solidFill>
            <a:prstDash val="solid"/>
            <a:round/>
            <a:headEnd type="none" w="med" len="med"/>
            <a:tailEnd type="triangle"/>
          </a:ln>
          <a:effectLst/>
        </p:spPr>
      </p:cxnSp>
    </p:spTree>
    <p:extLst>
      <p:ext uri="{BB962C8B-B14F-4D97-AF65-F5344CB8AC3E}">
        <p14:creationId xmlns:p14="http://schemas.microsoft.com/office/powerpoint/2010/main" val="2278279484"/>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4802" name="AutoShape 2"/>
          <p:cNvSpPr>
            <a:spLocks noChangeArrowheads="1"/>
          </p:cNvSpPr>
          <p:nvPr/>
        </p:nvSpPr>
        <p:spPr bwMode="auto">
          <a:xfrm>
            <a:off x="2037144" y="280136"/>
            <a:ext cx="6890956" cy="609643"/>
          </a:xfrm>
          <a:prstGeom prst="roundRect">
            <a:avLst>
              <a:gd name="adj" fmla="val 60"/>
            </a:avLst>
          </a:prstGeom>
          <a:solidFill>
            <a:srgbClr val="FFCC00"/>
          </a:solidFill>
          <a:ln w="25400">
            <a:solidFill>
              <a:srgbClr val="000000"/>
            </a:solidFill>
            <a:round/>
            <a:headEnd/>
            <a:tailEnd/>
          </a:ln>
        </p:spPr>
        <p:txBody>
          <a:bodyPr wrap="square" lIns="0" tIns="46762" rIns="0" bIns="46762" anchor="ctr" anchorCtr="1">
            <a:spAutoFit/>
          </a:bodyPr>
          <a:lstStyle/>
          <a:p>
            <a:pPr marL="0" marR="0" lvl="0" indent="0" algn="ctr" defTabSz="824818" rtl="0" eaLnBrk="1" fontAlgn="base" latinLnBrk="0" hangingPunct="0">
              <a:lnSpc>
                <a:spcPct val="93000"/>
              </a:lnSpc>
              <a:spcBef>
                <a:spcPts val="1800"/>
              </a:spcBef>
              <a:spcAft>
                <a:spcPct val="0"/>
              </a:spcAft>
              <a:buClr>
                <a:srgbClr val="000000"/>
              </a:buClr>
              <a:buSzPct val="45000"/>
              <a:buFontTx/>
              <a:buNone/>
              <a:tabLst>
                <a:tab pos="653511" algn="l"/>
                <a:tab pos="1308606" algn="l"/>
                <a:tab pos="1963701" algn="l"/>
                <a:tab pos="2620383" algn="l"/>
                <a:tab pos="3275477" algn="l"/>
                <a:tab pos="3930573" algn="l"/>
                <a:tab pos="4584083" algn="l"/>
                <a:tab pos="5240764" algn="l"/>
                <a:tab pos="5895861" algn="l"/>
                <a:tab pos="6550956" algn="l"/>
                <a:tab pos="7207639" algn="l"/>
              </a:tabLst>
              <a:defRPr/>
            </a:pPr>
            <a:r>
              <a:rPr kumimoji="0" lang="en-GB" sz="3600" b="0" i="0" u="none" strike="noStrike" kern="1200" cap="none" spc="0" normalizeH="0" baseline="0" noProof="0" dirty="0">
                <a:ln>
                  <a:noFill/>
                </a:ln>
                <a:solidFill>
                  <a:srgbClr val="FF0000"/>
                </a:solidFill>
                <a:effectLst/>
                <a:uLnTx/>
                <a:uFillTx/>
                <a:latin typeface="Arial" charset="0"/>
                <a:ea typeface="ＭＳ Ｐゴシック" charset="0"/>
              </a:rPr>
              <a:t>ICC </a:t>
            </a:r>
            <a:r>
              <a:rPr kumimoji="0" lang="en-GB" sz="3200" b="0" i="0" u="none" strike="noStrike" kern="1200" cap="none" spc="0" normalizeH="0" baseline="0" noProof="0" dirty="0">
                <a:ln>
                  <a:noFill/>
                </a:ln>
                <a:solidFill>
                  <a:srgbClr val="FF0000"/>
                </a:solidFill>
                <a:effectLst/>
                <a:uLnTx/>
                <a:uFillTx/>
                <a:latin typeface="Arial" charset="0"/>
                <a:ea typeface="ＭＳ Ｐゴシック" charset="0"/>
              </a:rPr>
              <a:t>personnel</a:t>
            </a:r>
            <a:r>
              <a:rPr kumimoji="0" lang="en-GB" sz="3600" b="0" i="0" u="none" strike="noStrike" kern="1200" cap="none" spc="0" normalizeH="0" baseline="0" noProof="0" dirty="0">
                <a:ln>
                  <a:noFill/>
                </a:ln>
                <a:solidFill>
                  <a:srgbClr val="FF0000"/>
                </a:solidFill>
                <a:effectLst/>
                <a:uLnTx/>
                <a:uFillTx/>
                <a:latin typeface="Arial" charset="0"/>
                <a:ea typeface="ＭＳ Ｐゴシック" charset="0"/>
              </a:rPr>
              <a:t> changes since 2017 </a:t>
            </a:r>
            <a:endParaRPr kumimoji="0" lang="en-GB" sz="3200" b="0" i="0" u="none" strike="noStrike" kern="1200" cap="none" spc="0" normalizeH="0" baseline="0" noProof="0" dirty="0">
              <a:ln>
                <a:noFill/>
              </a:ln>
              <a:solidFill>
                <a:srgbClr val="000000"/>
              </a:solidFill>
              <a:effectLst/>
              <a:uLnTx/>
              <a:uFillTx/>
              <a:latin typeface="Arial" charset="0"/>
              <a:ea typeface="ＭＳ Ｐゴシック" charset="0"/>
            </a:endParaRPr>
          </a:p>
        </p:txBody>
      </p:sp>
      <p:sp>
        <p:nvSpPr>
          <p:cNvPr id="2" name="TextBox 1"/>
          <p:cNvSpPr txBox="1">
            <a:spLocks noChangeArrowheads="1"/>
          </p:cNvSpPr>
          <p:nvPr/>
        </p:nvSpPr>
        <p:spPr bwMode="auto">
          <a:xfrm>
            <a:off x="851257" y="1395357"/>
            <a:ext cx="7270611" cy="5231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361" tIns="45682" rIns="91361" bIns="45682">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50000"/>
              </a:spcBef>
              <a:spcAft>
                <a:spcPct val="0"/>
              </a:spcAft>
              <a:buClr>
                <a:srgbClr val="FF0000"/>
              </a:buClr>
              <a:buSzPct val="150000"/>
              <a:buFontTx/>
              <a:buNone/>
              <a:tabLst/>
              <a:defRPr/>
            </a:pPr>
            <a:r>
              <a:rPr kumimoji="0" lang="en-US" sz="2800" b="0" i="0" u="none" strike="noStrike" kern="1200" cap="none" spc="0" normalizeH="0" baseline="0" noProof="0" dirty="0">
                <a:ln>
                  <a:noFill/>
                </a:ln>
                <a:solidFill>
                  <a:srgbClr val="FFFFFF"/>
                </a:solidFill>
                <a:effectLst/>
                <a:uLnTx/>
                <a:uFillTx/>
                <a:latin typeface="Arial" charset="0"/>
                <a:ea typeface="ＭＳ Ｐゴシック" charset="0"/>
              </a:rPr>
              <a:t>Increase from 74  to 75 people   (41 in 2009)</a:t>
            </a:r>
          </a:p>
        </p:txBody>
      </p:sp>
      <p:grpSp>
        <p:nvGrpSpPr>
          <p:cNvPr id="12" name="Group 11"/>
          <p:cNvGrpSpPr/>
          <p:nvPr/>
        </p:nvGrpSpPr>
        <p:grpSpPr>
          <a:xfrm>
            <a:off x="1804294" y="2312425"/>
            <a:ext cx="6419578" cy="4360292"/>
            <a:chOff x="2735263" y="3672110"/>
            <a:chExt cx="6419578" cy="4360292"/>
          </a:xfrm>
        </p:grpSpPr>
        <p:grpSp>
          <p:nvGrpSpPr>
            <p:cNvPr id="6" name="Group 5"/>
            <p:cNvGrpSpPr/>
            <p:nvPr/>
          </p:nvGrpSpPr>
          <p:grpSpPr>
            <a:xfrm>
              <a:off x="2735263" y="3672110"/>
              <a:ext cx="6419578" cy="4360292"/>
              <a:chOff x="2735263" y="3708396"/>
              <a:chExt cx="6419578" cy="4360292"/>
            </a:xfrm>
          </p:grpSpPr>
          <p:sp>
            <p:nvSpPr>
              <p:cNvPr id="3" name="TextBox 2"/>
              <p:cNvSpPr txBox="1">
                <a:spLocks noChangeArrowheads="1"/>
              </p:cNvSpPr>
              <p:nvPr/>
            </p:nvSpPr>
            <p:spPr bwMode="auto">
              <a:xfrm>
                <a:off x="2735263" y="3729038"/>
                <a:ext cx="6419578" cy="4339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marL="342900" indent="-342900">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l" defTabSz="914400" rtl="0" eaLnBrk="0" fontAlgn="base" latinLnBrk="0" hangingPunct="0">
                  <a:lnSpc>
                    <a:spcPct val="100000"/>
                  </a:lnSpc>
                  <a:spcBef>
                    <a:spcPct val="50000"/>
                  </a:spcBef>
                  <a:spcAft>
                    <a:spcPct val="0"/>
                  </a:spcAft>
                  <a:buClr>
                    <a:srgbClr val="FF0000"/>
                  </a:buClr>
                  <a:buSzPct val="150000"/>
                  <a:buFontTx/>
                  <a:buNone/>
                  <a:tabLst/>
                  <a:defRPr/>
                </a:pPr>
                <a:r>
                  <a:rPr kumimoji="0" lang="en-US" sz="2400" b="0" i="0" u="none" strike="noStrike" kern="1200" cap="none" spc="0" normalizeH="0" baseline="0" noProof="0" dirty="0">
                    <a:ln>
                      <a:noFill/>
                    </a:ln>
                    <a:solidFill>
                      <a:srgbClr val="FFFFFF"/>
                    </a:solidFill>
                    <a:effectLst/>
                    <a:uLnTx/>
                    <a:uFillTx/>
                    <a:latin typeface="Arial" charset="0"/>
                    <a:ea typeface="ＭＳ Ｐゴシック" charset="0"/>
                  </a:rPr>
                  <a:t>                           </a:t>
                </a:r>
                <a:r>
                  <a:rPr lang="fr-FR" dirty="0">
                    <a:solidFill>
                      <a:srgbClr val="FFFFFF"/>
                    </a:solidFill>
                  </a:rPr>
                  <a:t>20</a:t>
                </a:r>
                <a:r>
                  <a:rPr kumimoji="0" lang="en-US" sz="2400" b="0" i="0" u="none" strike="noStrike" kern="1200" cap="none" spc="0" normalizeH="0" baseline="0" noProof="0" dirty="0">
                    <a:ln>
                      <a:noFill/>
                    </a:ln>
                    <a:solidFill>
                      <a:srgbClr val="FFFFFF"/>
                    </a:solidFill>
                    <a:effectLst/>
                    <a:uLnTx/>
                    <a:uFillTx/>
                    <a:latin typeface="Arial" charset="0"/>
                    <a:ea typeface="ＭＳ Ｐゴシック" charset="0"/>
                  </a:rPr>
                  <a:t>17    </a:t>
                </a:r>
                <a:r>
                  <a:rPr lang="en-US" dirty="0">
                    <a:solidFill>
                      <a:srgbClr val="FFFFFF"/>
                    </a:solidFill>
                  </a:rPr>
                  <a:t>20</a:t>
                </a:r>
                <a:r>
                  <a:rPr kumimoji="0" lang="en-US" sz="2400" b="0" i="0" u="none" strike="noStrike" kern="1200" cap="none" spc="0" normalizeH="0" baseline="0" noProof="0" dirty="0">
                    <a:ln>
                      <a:noFill/>
                    </a:ln>
                    <a:solidFill>
                      <a:srgbClr val="FFFFFF"/>
                    </a:solidFill>
                    <a:effectLst/>
                    <a:uLnTx/>
                    <a:uFillTx/>
                    <a:latin typeface="Arial" charset="0"/>
                    <a:ea typeface="ＭＳ Ｐゴシック" charset="0"/>
                  </a:rPr>
                  <a:t>19</a:t>
                </a:r>
              </a:p>
              <a:p>
                <a:pPr marL="342900" marR="0" lvl="0" indent="-342900" algn="l" defTabSz="914400" rtl="0" eaLnBrk="0" fontAlgn="base" latinLnBrk="0" hangingPunct="0">
                  <a:lnSpc>
                    <a:spcPct val="100000"/>
                  </a:lnSpc>
                  <a:spcBef>
                    <a:spcPct val="50000"/>
                  </a:spcBef>
                  <a:spcAft>
                    <a:spcPct val="0"/>
                  </a:spcAft>
                  <a:buClr>
                    <a:srgbClr val="FF0000"/>
                  </a:buClr>
                  <a:buSzPct val="150000"/>
                  <a:buFont typeface="Arial" charset="0"/>
                  <a:buChar char="•"/>
                  <a:tabLst/>
                  <a:defRPr/>
                </a:pPr>
                <a:r>
                  <a:rPr kumimoji="0" lang="en-US" sz="2400" b="0" i="0" u="none" strike="noStrike" kern="1200" cap="none" spc="0" normalizeH="0" baseline="0" noProof="0" dirty="0">
                    <a:ln>
                      <a:noFill/>
                    </a:ln>
                    <a:solidFill>
                      <a:srgbClr val="FFFFFF"/>
                    </a:solidFill>
                    <a:effectLst/>
                    <a:uLnTx/>
                    <a:uFillTx/>
                    <a:latin typeface="Arial" charset="0"/>
                    <a:ea typeface="ＭＳ Ｐゴシック" charset="0"/>
                  </a:rPr>
                  <a:t>Academic staff: 13 </a:t>
                </a:r>
                <a:r>
                  <a:rPr kumimoji="0" lang="en-US" sz="2400" b="0" i="0" u="none" strike="noStrike" kern="1200" cap="none" spc="0" normalizeH="0" baseline="0" noProof="0" dirty="0">
                    <a:ln>
                      <a:noFill/>
                    </a:ln>
                    <a:solidFill>
                      <a:srgbClr val="FF0000"/>
                    </a:solidFill>
                    <a:effectLst/>
                    <a:uLnTx/>
                    <a:uFillTx/>
                    <a:latin typeface="Arial" charset="0"/>
                    <a:ea typeface="ＭＳ Ｐゴシック" charset="0"/>
                    <a:sym typeface="Wingdings" charset="0"/>
                  </a:rPr>
                  <a:t>  </a:t>
                </a:r>
                <a:r>
                  <a:rPr kumimoji="0" lang="en-US" sz="2400" b="0" i="0" u="none" strike="noStrike" kern="1200" cap="none" spc="0" normalizeH="0" baseline="0" noProof="0" dirty="0">
                    <a:ln>
                      <a:noFill/>
                    </a:ln>
                    <a:solidFill>
                      <a:srgbClr val="FFFFFF"/>
                    </a:solidFill>
                    <a:effectLst/>
                    <a:uLnTx/>
                    <a:uFillTx/>
                    <a:latin typeface="Arial" charset="0"/>
                    <a:ea typeface="ＭＳ Ｐゴシック" charset="0"/>
                  </a:rPr>
                  <a:t>14 (5 joint with CEA)</a:t>
                </a:r>
              </a:p>
              <a:p>
                <a:pPr marL="342900" marR="0" lvl="0" indent="-342900" algn="l" defTabSz="914400" rtl="0" eaLnBrk="0" fontAlgn="base" latinLnBrk="0" hangingPunct="0">
                  <a:lnSpc>
                    <a:spcPct val="100000"/>
                  </a:lnSpc>
                  <a:spcBef>
                    <a:spcPct val="50000"/>
                  </a:spcBef>
                  <a:spcAft>
                    <a:spcPct val="0"/>
                  </a:spcAft>
                  <a:buClr>
                    <a:srgbClr val="FF0000"/>
                  </a:buClr>
                  <a:buSzPct val="150000"/>
                  <a:buFont typeface="Arial" charset="0"/>
                  <a:buChar char="•"/>
                  <a:tabLst/>
                  <a:defRPr/>
                </a:pPr>
                <a:r>
                  <a:rPr kumimoji="0" lang="en-US" sz="2400" b="0" i="0" u="none" strike="noStrike" kern="1200" cap="none" spc="0" normalizeH="0" baseline="0" noProof="0" dirty="0">
                    <a:ln>
                      <a:noFill/>
                    </a:ln>
                    <a:solidFill>
                      <a:srgbClr val="FFFFFF"/>
                    </a:solidFill>
                    <a:effectLst/>
                    <a:uLnTx/>
                    <a:uFillTx/>
                    <a:latin typeface="Arial" charset="0"/>
                    <a:ea typeface="ＭＳ Ｐゴシック" charset="0"/>
                  </a:rPr>
                  <a:t>Postdocs:          18 </a:t>
                </a:r>
                <a:r>
                  <a:rPr kumimoji="0" lang="en-US" sz="2400" b="0" i="0" u="none" strike="noStrike" kern="1200" cap="none" spc="0" normalizeH="0" baseline="0" noProof="0" dirty="0">
                    <a:ln>
                      <a:noFill/>
                    </a:ln>
                    <a:solidFill>
                      <a:srgbClr val="FF0000"/>
                    </a:solidFill>
                    <a:effectLst/>
                    <a:uLnTx/>
                    <a:uFillTx/>
                    <a:latin typeface="Arial" charset="0"/>
                    <a:ea typeface="ＭＳ Ｐゴシック" charset="0"/>
                    <a:sym typeface="Wingdings" charset="0"/>
                  </a:rPr>
                  <a:t></a:t>
                </a:r>
                <a:r>
                  <a:rPr kumimoji="0" lang="en-US" sz="2400" b="0" i="0" u="none" strike="noStrike" kern="1200" cap="none" spc="0" normalizeH="0" baseline="0" noProof="0" dirty="0">
                    <a:ln>
                      <a:noFill/>
                    </a:ln>
                    <a:solidFill>
                      <a:srgbClr val="FFFFFF"/>
                    </a:solidFill>
                    <a:effectLst/>
                    <a:uLnTx/>
                    <a:uFillTx/>
                    <a:latin typeface="Arial" charset="0"/>
                    <a:ea typeface="ＭＳ Ｐゴシック" charset="0"/>
                    <a:sym typeface="Wingdings" charset="0"/>
                  </a:rPr>
                  <a:t>  17</a:t>
                </a:r>
              </a:p>
              <a:p>
                <a:pPr marL="342900" marR="0" lvl="0" indent="-342900" algn="l" defTabSz="914400" rtl="0" eaLnBrk="0" fontAlgn="base" latinLnBrk="0" hangingPunct="0">
                  <a:lnSpc>
                    <a:spcPct val="100000"/>
                  </a:lnSpc>
                  <a:spcBef>
                    <a:spcPct val="50000"/>
                  </a:spcBef>
                  <a:spcAft>
                    <a:spcPct val="0"/>
                  </a:spcAft>
                  <a:buClr>
                    <a:srgbClr val="FF0000"/>
                  </a:buClr>
                  <a:buSzPct val="150000"/>
                  <a:buFont typeface="Arial" charset="0"/>
                  <a:buChar char="•"/>
                  <a:tabLst/>
                  <a:defRPr/>
                </a:pPr>
                <a:r>
                  <a:rPr kumimoji="0" lang="en-US" sz="2400" b="0" i="0" u="none" strike="noStrike" kern="1200" cap="none" spc="0" normalizeH="0" baseline="0" noProof="0" dirty="0">
                    <a:ln>
                      <a:noFill/>
                    </a:ln>
                    <a:solidFill>
                      <a:srgbClr val="FFFFFF"/>
                    </a:solidFill>
                    <a:effectLst/>
                    <a:uLnTx/>
                    <a:uFillTx/>
                    <a:latin typeface="Arial" charset="0"/>
                    <a:ea typeface="ＭＳ Ｐゴシック" charset="0"/>
                    <a:sym typeface="Wingdings" charset="0"/>
                  </a:rPr>
                  <a:t>PhD students:   28 </a:t>
                </a:r>
                <a:r>
                  <a:rPr kumimoji="0" lang="en-US" sz="2400" b="0" i="0" u="none" strike="noStrike" kern="1200" cap="none" spc="0" normalizeH="0" baseline="0" noProof="0" dirty="0">
                    <a:ln>
                      <a:noFill/>
                    </a:ln>
                    <a:solidFill>
                      <a:srgbClr val="FF0000"/>
                    </a:solidFill>
                    <a:effectLst/>
                    <a:uLnTx/>
                    <a:uFillTx/>
                    <a:latin typeface="Arial" charset="0"/>
                    <a:ea typeface="ＭＳ Ｐゴシック" charset="0"/>
                    <a:sym typeface="Wingdings" charset="0"/>
                  </a:rPr>
                  <a:t></a:t>
                </a:r>
                <a:r>
                  <a:rPr kumimoji="0" lang="en-US" sz="2400" b="0" i="0" u="none" strike="noStrike" kern="1200" cap="none" spc="0" normalizeH="0" baseline="0" noProof="0" dirty="0">
                    <a:ln>
                      <a:noFill/>
                    </a:ln>
                    <a:solidFill>
                      <a:srgbClr val="FFFFFF"/>
                    </a:solidFill>
                    <a:effectLst/>
                    <a:uLnTx/>
                    <a:uFillTx/>
                    <a:latin typeface="Arial" charset="0"/>
                    <a:ea typeface="ＭＳ Ｐゴシック" charset="0"/>
                    <a:sym typeface="Wingdings" charset="0"/>
                  </a:rPr>
                  <a:t>  31</a:t>
                </a:r>
              </a:p>
              <a:p>
                <a:pPr marL="342900" marR="0" lvl="0" indent="-342900" algn="l" defTabSz="914400" rtl="0" eaLnBrk="0" fontAlgn="base" latinLnBrk="0" hangingPunct="0">
                  <a:lnSpc>
                    <a:spcPct val="100000"/>
                  </a:lnSpc>
                  <a:spcBef>
                    <a:spcPct val="50000"/>
                  </a:spcBef>
                  <a:spcAft>
                    <a:spcPct val="0"/>
                  </a:spcAft>
                  <a:buClr>
                    <a:srgbClr val="FF0000"/>
                  </a:buClr>
                  <a:buSzPct val="150000"/>
                  <a:buFont typeface="Arial" charset="0"/>
                  <a:buChar char="•"/>
                  <a:tabLst/>
                  <a:defRPr/>
                </a:pPr>
                <a:r>
                  <a:rPr kumimoji="0" lang="en-US" sz="2400" b="0" i="0" u="none" strike="noStrike" kern="1200" cap="none" spc="0" normalizeH="0" baseline="0" noProof="0" dirty="0">
                    <a:ln>
                      <a:noFill/>
                    </a:ln>
                    <a:solidFill>
                      <a:srgbClr val="FFFFFF"/>
                    </a:solidFill>
                    <a:effectLst/>
                    <a:uLnTx/>
                    <a:uFillTx/>
                    <a:latin typeface="Arial" charset="0"/>
                    <a:ea typeface="ＭＳ Ｐゴシック" charset="0"/>
                    <a:sym typeface="Wingdings" charset="0"/>
                  </a:rPr>
                  <a:t>Visitors                4 </a:t>
                </a:r>
                <a:r>
                  <a:rPr kumimoji="0" lang="en-US" sz="2400" b="0" i="0" u="none" strike="noStrike" kern="1200" cap="none" spc="0" normalizeH="0" baseline="0" noProof="0" dirty="0">
                    <a:ln>
                      <a:noFill/>
                    </a:ln>
                    <a:solidFill>
                      <a:srgbClr val="FF0000"/>
                    </a:solidFill>
                    <a:effectLst/>
                    <a:uLnTx/>
                    <a:uFillTx/>
                    <a:latin typeface="Arial" charset="0"/>
                    <a:ea typeface="ＭＳ Ｐゴシック" charset="0"/>
                    <a:sym typeface="Wingdings" charset="0"/>
                  </a:rPr>
                  <a:t>    </a:t>
                </a:r>
                <a:r>
                  <a:rPr lang="en-US" dirty="0">
                    <a:solidFill>
                      <a:srgbClr val="FFFFFF"/>
                    </a:solidFill>
                    <a:sym typeface="Wingdings" charset="0"/>
                  </a:rPr>
                  <a:t>2    </a:t>
                </a:r>
                <a:endParaRPr kumimoji="0" lang="en-US" sz="2400" b="0" i="0" u="none" strike="noStrike" kern="1200" cap="none" spc="0" normalizeH="0" baseline="0" noProof="0" dirty="0">
                  <a:ln>
                    <a:noFill/>
                  </a:ln>
                  <a:solidFill>
                    <a:srgbClr val="FFFFFF"/>
                  </a:solidFill>
                  <a:effectLst/>
                  <a:uLnTx/>
                  <a:uFillTx/>
                  <a:latin typeface="Arial" charset="0"/>
                  <a:ea typeface="ＭＳ Ｐゴシック" charset="0"/>
                  <a:sym typeface="Wingdings" charset="0"/>
                </a:endParaRPr>
              </a:p>
              <a:p>
                <a:pPr marL="342900" marR="0" lvl="0" indent="-342900" algn="l" defTabSz="914400" rtl="0" eaLnBrk="0" fontAlgn="base" latinLnBrk="0" hangingPunct="0">
                  <a:lnSpc>
                    <a:spcPct val="100000"/>
                  </a:lnSpc>
                  <a:spcBef>
                    <a:spcPct val="50000"/>
                  </a:spcBef>
                  <a:spcAft>
                    <a:spcPct val="0"/>
                  </a:spcAft>
                  <a:buClr>
                    <a:srgbClr val="FF0000"/>
                  </a:buClr>
                  <a:buSzPct val="150000"/>
                  <a:buFont typeface="Arial" charset="0"/>
                  <a:buChar char="•"/>
                  <a:tabLst/>
                  <a:defRPr/>
                </a:pPr>
                <a:r>
                  <a:rPr kumimoji="0" lang="en-US" sz="2400" b="0" i="0" u="none" strike="noStrike" kern="1200" cap="none" spc="0" normalizeH="0" baseline="0" noProof="0" dirty="0">
                    <a:ln>
                      <a:noFill/>
                    </a:ln>
                    <a:solidFill>
                      <a:srgbClr val="FFFFFF"/>
                    </a:solidFill>
                    <a:effectLst/>
                    <a:uLnTx/>
                    <a:uFillTx/>
                    <a:latin typeface="Arial" charset="0"/>
                    <a:ea typeface="ＭＳ Ｐゴシック" charset="0"/>
                    <a:sym typeface="Wingdings" charset="0"/>
                  </a:rPr>
                  <a:t>Support staff:     10 </a:t>
                </a:r>
                <a:r>
                  <a:rPr kumimoji="0" lang="en-US" sz="2400" b="0" i="0" u="none" strike="noStrike" kern="1200" cap="none" spc="0" normalizeH="0" baseline="0" noProof="0" dirty="0">
                    <a:ln>
                      <a:noFill/>
                    </a:ln>
                    <a:solidFill>
                      <a:srgbClr val="FF0000"/>
                    </a:solidFill>
                    <a:effectLst/>
                    <a:uLnTx/>
                    <a:uFillTx/>
                    <a:latin typeface="Arial" charset="0"/>
                    <a:ea typeface="ＭＳ Ｐゴシック" charset="0"/>
                    <a:sym typeface="Wingdings" charset="0"/>
                  </a:rPr>
                  <a:t></a:t>
                </a:r>
                <a:r>
                  <a:rPr kumimoji="0" lang="en-US" sz="2400" b="0" i="0" u="none" strike="noStrike" kern="1200" cap="none" spc="0" normalizeH="0" baseline="0" noProof="0" dirty="0">
                    <a:ln>
                      <a:noFill/>
                    </a:ln>
                    <a:solidFill>
                      <a:srgbClr val="FFFFFF"/>
                    </a:solidFill>
                    <a:effectLst/>
                    <a:uLnTx/>
                    <a:uFillTx/>
                    <a:latin typeface="Arial" charset="0"/>
                    <a:ea typeface="ＭＳ Ｐゴシック" charset="0"/>
                    <a:sym typeface="Wingdings" charset="0"/>
                  </a:rPr>
                  <a:t>  10</a:t>
                </a:r>
              </a:p>
              <a:p>
                <a:pPr lvl="0" algn="l">
                  <a:buClr>
                    <a:srgbClr val="FF0000"/>
                  </a:buClr>
                  <a:buSzPct val="150000"/>
                  <a:buFont typeface="Arial" charset="0"/>
                  <a:buChar char="•"/>
                </a:pPr>
                <a:r>
                  <a:rPr lang="en-US" dirty="0">
                    <a:solidFill>
                      <a:srgbClr val="FFFFFF"/>
                    </a:solidFill>
                    <a:sym typeface="Wingdings" charset="0"/>
                  </a:rPr>
                  <a:t>Outreach:             1</a:t>
                </a:r>
                <a:r>
                  <a:rPr lang="en-US" dirty="0">
                    <a:solidFill>
                      <a:srgbClr val="FF0000"/>
                    </a:solidFill>
                    <a:sym typeface="Wingdings" charset="0"/>
                  </a:rPr>
                  <a:t></a:t>
                </a:r>
                <a:r>
                  <a:rPr lang="en-US" dirty="0">
                    <a:solidFill>
                      <a:srgbClr val="FFFFFF"/>
                    </a:solidFill>
                    <a:sym typeface="Wingdings" charset="0"/>
                  </a:rPr>
                  <a:t>     1  (joint with IPPP)</a:t>
                </a:r>
              </a:p>
              <a:p>
                <a:pPr marL="0" lvl="0" indent="0" algn="l">
                  <a:buClr>
                    <a:srgbClr val="FF0000"/>
                  </a:buClr>
                  <a:buSzPct val="150000"/>
                  <a:buNone/>
                </a:pPr>
                <a:r>
                  <a:rPr kumimoji="0" lang="en-US" sz="2400" b="0" i="0" u="none" strike="noStrike" kern="1200" cap="none" spc="0" normalizeH="0" baseline="0" noProof="0" dirty="0">
                    <a:ln>
                      <a:noFill/>
                    </a:ln>
                    <a:solidFill>
                      <a:srgbClr val="FFFFFF"/>
                    </a:solidFill>
                    <a:effectLst/>
                    <a:uLnTx/>
                    <a:uFillTx/>
                    <a:latin typeface="Arial" charset="0"/>
                    <a:ea typeface="ＭＳ Ｐゴシック" charset="0"/>
                    <a:sym typeface="Wingdings" charset="0"/>
                  </a:rPr>
                  <a:t>          </a:t>
                </a:r>
                <a:r>
                  <a:rPr kumimoji="0" lang="en-US" sz="2400" b="0" i="0" u="none" strike="noStrike" kern="1200" cap="none" spc="0" normalizeH="0" baseline="0" noProof="0" dirty="0">
                    <a:ln>
                      <a:noFill/>
                    </a:ln>
                    <a:solidFill>
                      <a:srgbClr val="FF0000"/>
                    </a:solidFill>
                    <a:effectLst/>
                    <a:uLnTx/>
                    <a:uFillTx/>
                    <a:latin typeface="Arial" charset="0"/>
                    <a:ea typeface="ＭＳ Ｐゴシック" charset="0"/>
                    <a:sym typeface="Wingdings" charset="0"/>
                  </a:rPr>
                  <a:t>TOTAL      	         75</a:t>
                </a:r>
                <a:r>
                  <a:rPr kumimoji="0" lang="en-US" sz="2400" b="0" i="0" u="none" strike="noStrike" kern="1200" cap="none" spc="0" normalizeH="0" baseline="0" noProof="0" dirty="0">
                    <a:ln>
                      <a:noFill/>
                    </a:ln>
                    <a:solidFill>
                      <a:srgbClr val="FFFFFF"/>
                    </a:solidFill>
                    <a:effectLst/>
                    <a:uLnTx/>
                    <a:uFillTx/>
                    <a:latin typeface="Arial" charset="0"/>
                    <a:ea typeface="ＭＳ Ｐゴシック" charset="0"/>
                    <a:sym typeface="Wingdings" charset="0"/>
                  </a:rPr>
                  <a:t>		   </a:t>
                </a:r>
                <a:endParaRPr kumimoji="0" lang="en-US" sz="2400" b="0" i="0" u="none" strike="noStrike" kern="1200" cap="none" spc="0" normalizeH="0" baseline="0" noProof="0" dirty="0">
                  <a:ln>
                    <a:noFill/>
                  </a:ln>
                  <a:solidFill>
                    <a:srgbClr val="FFFFFF"/>
                  </a:solidFill>
                  <a:effectLst/>
                  <a:uLnTx/>
                  <a:uFillTx/>
                  <a:latin typeface="Arial" charset="0"/>
                  <a:ea typeface="ＭＳ Ｐゴシック" charset="0"/>
                </a:endParaRPr>
              </a:p>
            </p:txBody>
          </p:sp>
          <p:cxnSp>
            <p:nvCxnSpPr>
              <p:cNvPr id="7" name="Straight Connector 6"/>
              <p:cNvCxnSpPr>
                <a:cxnSpLocks/>
              </p:cNvCxnSpPr>
              <p:nvPr/>
            </p:nvCxnSpPr>
            <p:spPr bwMode="auto">
              <a:xfrm>
                <a:off x="2837542" y="3708396"/>
                <a:ext cx="6172556" cy="0"/>
              </a:xfrm>
              <a:prstGeom prst="line">
                <a:avLst/>
              </a:prstGeom>
              <a:noFill/>
              <a:ln w="28575" cap="flat" cmpd="sng" algn="ctr">
                <a:solidFill>
                  <a:schemeClr val="bg1"/>
                </a:solidFill>
                <a:prstDash val="solid"/>
                <a:round/>
                <a:headEnd type="none" w="med" len="med"/>
                <a:tailEnd type="none" w="med" len="med"/>
              </a:ln>
              <a:effectLst/>
            </p:spPr>
          </p:cxnSp>
        </p:grpSp>
        <p:cxnSp>
          <p:nvCxnSpPr>
            <p:cNvPr id="11" name="Straight Connector 10"/>
            <p:cNvCxnSpPr>
              <a:cxnSpLocks/>
            </p:cNvCxnSpPr>
            <p:nvPr/>
          </p:nvCxnSpPr>
          <p:spPr bwMode="auto">
            <a:xfrm>
              <a:off x="2862941" y="4169227"/>
              <a:ext cx="6205031" cy="0"/>
            </a:xfrm>
            <a:prstGeom prst="line">
              <a:avLst/>
            </a:prstGeom>
            <a:noFill/>
            <a:ln w="28575" cap="flat" cmpd="sng" algn="ctr">
              <a:solidFill>
                <a:schemeClr val="bg1"/>
              </a:solidFill>
              <a:prstDash val="solid"/>
              <a:round/>
              <a:headEnd type="none" w="med" len="med"/>
              <a:tailEnd type="none" w="med" len="med"/>
            </a:ln>
            <a:effectLst/>
          </p:spPr>
        </p:cxnSp>
      </p:grpSp>
    </p:spTree>
    <p:extLst>
      <p:ext uri="{BB962C8B-B14F-4D97-AF65-F5344CB8AC3E}">
        <p14:creationId xmlns:p14="http://schemas.microsoft.com/office/powerpoint/2010/main" val="1610713479"/>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dissolv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626BBD65-C699-AE47-9C0E-AB5AA58F015E}"/>
              </a:ext>
            </a:extLst>
          </p:cNvPr>
          <p:cNvSpPr>
            <a:spLocks noChangeArrowheads="1"/>
          </p:cNvSpPr>
          <p:nvPr/>
        </p:nvSpPr>
        <p:spPr bwMode="auto">
          <a:xfrm>
            <a:off x="2720051" y="2322847"/>
            <a:ext cx="3842795" cy="761333"/>
          </a:xfrm>
          <a:prstGeom prst="roundRect">
            <a:avLst>
              <a:gd name="adj" fmla="val 60"/>
            </a:avLst>
          </a:prstGeom>
          <a:solidFill>
            <a:srgbClr val="FFCC00"/>
          </a:solidFill>
          <a:ln w="25400">
            <a:solidFill>
              <a:srgbClr val="000000"/>
            </a:solidFill>
            <a:round/>
            <a:headEnd/>
            <a:tailEnd/>
          </a:ln>
          <a:effectLst>
            <a:outerShdw blurRad="50800" dist="38100" dir="2700000" algn="tl" rotWithShape="0">
              <a:prstClr val="black">
                <a:alpha val="40000"/>
              </a:prstClr>
            </a:outerShdw>
          </a:effectLst>
        </p:spPr>
        <p:txBody>
          <a:bodyPr wrap="square" lIns="0" tIns="93521" rIns="0" bIns="93521" anchor="ctr" anchorCtr="1">
            <a:spAutoFit/>
          </a:bodyPr>
          <a:lstStyle/>
          <a:p>
            <a:pPr marL="0" marR="0" lvl="0" indent="0" algn="ctr" defTabSz="824818" rtl="0" eaLnBrk="1" fontAlgn="base" latinLnBrk="0" hangingPunct="0">
              <a:lnSpc>
                <a:spcPct val="93000"/>
              </a:lnSpc>
              <a:spcBef>
                <a:spcPts val="1800"/>
              </a:spcBef>
              <a:spcAft>
                <a:spcPct val="0"/>
              </a:spcAft>
              <a:buClr>
                <a:srgbClr val="000000"/>
              </a:buClr>
              <a:buSzPct val="45000"/>
              <a:buFontTx/>
              <a:buNone/>
              <a:tabLst>
                <a:tab pos="653511" algn="l"/>
                <a:tab pos="1308606" algn="l"/>
                <a:tab pos="1963701" algn="l"/>
                <a:tab pos="2620383" algn="l"/>
                <a:tab pos="3275477" algn="l"/>
                <a:tab pos="3930573" algn="l"/>
                <a:tab pos="4584083" algn="l"/>
                <a:tab pos="5240764" algn="l"/>
                <a:tab pos="5895861" algn="l"/>
                <a:tab pos="6550956" algn="l"/>
                <a:tab pos="7207639" algn="l"/>
              </a:tabLst>
              <a:defRPr/>
            </a:pPr>
            <a:r>
              <a:rPr kumimoji="0" lang="en-GB" sz="4000" b="0" i="0" u="none" strike="noStrike" kern="1200" cap="none" spc="0" normalizeH="0" baseline="0" noProof="0" dirty="0">
                <a:ln>
                  <a:noFill/>
                </a:ln>
                <a:solidFill>
                  <a:srgbClr val="FF0000"/>
                </a:solidFill>
                <a:effectLst/>
                <a:uLnTx/>
                <a:uFillTx/>
                <a:latin typeface="Arial" charset="0"/>
                <a:ea typeface="ＭＳ Ｐゴシック" charset="0"/>
              </a:rPr>
              <a:t>Postdocs</a:t>
            </a:r>
          </a:p>
        </p:txBody>
      </p:sp>
    </p:spTree>
    <p:extLst>
      <p:ext uri="{BB962C8B-B14F-4D97-AF65-F5344CB8AC3E}">
        <p14:creationId xmlns:p14="http://schemas.microsoft.com/office/powerpoint/2010/main" val="153697654"/>
      </p:ext>
    </p:extLst>
  </p:cSld>
  <p:clrMapOvr>
    <a:masterClrMapping/>
  </p:clrMapOvr>
  <p:transition>
    <p:zoom/>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ED7813D-DEEA-D64C-89E8-6B45011E873E}"/>
              </a:ext>
            </a:extLst>
          </p:cNvPr>
          <p:cNvSpPr/>
          <p:nvPr/>
        </p:nvSpPr>
        <p:spPr bwMode="auto">
          <a:xfrm>
            <a:off x="7222604" y="6377651"/>
            <a:ext cx="1805651" cy="480349"/>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
                <a:schemeClr val="tx1"/>
              </a:buClr>
              <a:buSzPct val="125000"/>
              <a:buFontTx/>
              <a:buChar char="•"/>
              <a:tabLst/>
            </a:pPr>
            <a:endParaRPr kumimoji="0" lang="en-US" sz="2400" b="0" i="0" u="none" strike="noStrike" cap="none" normalizeH="0" baseline="0">
              <a:ln>
                <a:noFill/>
              </a:ln>
              <a:solidFill>
                <a:schemeClr val="tx1"/>
              </a:solidFill>
              <a:effectLst/>
              <a:latin typeface="Arial" charset="0"/>
            </a:endParaRPr>
          </a:p>
        </p:txBody>
      </p:sp>
      <p:pic>
        <p:nvPicPr>
          <p:cNvPr id="4" name="Picture 3">
            <a:extLst>
              <a:ext uri="{FF2B5EF4-FFF2-40B4-BE49-F238E27FC236}">
                <a16:creationId xmlns:a16="http://schemas.microsoft.com/office/drawing/2014/main" id="{0FBFB63E-BC89-DF44-8235-7C721090AA9F}"/>
              </a:ext>
            </a:extLst>
          </p:cNvPr>
          <p:cNvPicPr>
            <a:picLocks noChangeAspect="1"/>
          </p:cNvPicPr>
          <p:nvPr/>
        </p:nvPicPr>
        <p:blipFill rotWithShape="1">
          <a:blip r:embed="rId2"/>
          <a:srcRect l="7486" t="11476" r="7009" b="13158"/>
          <a:stretch/>
        </p:blipFill>
        <p:spPr>
          <a:xfrm>
            <a:off x="3599726" y="-23830"/>
            <a:ext cx="5577580" cy="6957065"/>
          </a:xfrm>
          <a:prstGeom prst="rect">
            <a:avLst/>
          </a:prstGeom>
          <a:solidFill>
            <a:schemeClr val="bg1"/>
          </a:solidFill>
        </p:spPr>
      </p:pic>
      <p:sp>
        <p:nvSpPr>
          <p:cNvPr id="6" name="TextBox 5">
            <a:extLst>
              <a:ext uri="{FF2B5EF4-FFF2-40B4-BE49-F238E27FC236}">
                <a16:creationId xmlns:a16="http://schemas.microsoft.com/office/drawing/2014/main" id="{55ACA7C8-7573-DF44-9B6D-2A7FCFBDEBA5}"/>
              </a:ext>
            </a:extLst>
          </p:cNvPr>
          <p:cNvSpPr txBox="1"/>
          <p:nvPr/>
        </p:nvSpPr>
        <p:spPr>
          <a:xfrm>
            <a:off x="219920" y="985039"/>
            <a:ext cx="2905246" cy="830997"/>
          </a:xfrm>
          <a:prstGeom prst="rect">
            <a:avLst/>
          </a:prstGeom>
          <a:noFill/>
        </p:spPr>
        <p:txBody>
          <a:bodyPr wrap="square" rtlCol="0" anchor="ctr" anchorCtr="1">
            <a:spAutoFit/>
          </a:bodyPr>
          <a:lstStyle/>
          <a:p>
            <a:pPr>
              <a:buNone/>
            </a:pPr>
            <a:r>
              <a:rPr lang="en-US" dirty="0">
                <a:solidFill>
                  <a:srgbClr val="0070C0"/>
                </a:solidFill>
              </a:rPr>
              <a:t>17 current postdocs (3 short term)</a:t>
            </a:r>
          </a:p>
        </p:txBody>
      </p:sp>
      <p:sp>
        <p:nvSpPr>
          <p:cNvPr id="7" name="TextBox 6">
            <a:extLst>
              <a:ext uri="{FF2B5EF4-FFF2-40B4-BE49-F238E27FC236}">
                <a16:creationId xmlns:a16="http://schemas.microsoft.com/office/drawing/2014/main" id="{D6F25C39-F3FA-9643-9A6E-63FDE61FAC30}"/>
              </a:ext>
            </a:extLst>
          </p:cNvPr>
          <p:cNvSpPr txBox="1"/>
          <p:nvPr/>
        </p:nvSpPr>
        <p:spPr>
          <a:xfrm>
            <a:off x="0" y="3011889"/>
            <a:ext cx="3410357" cy="461665"/>
          </a:xfrm>
          <a:prstGeom prst="rect">
            <a:avLst/>
          </a:prstGeom>
          <a:noFill/>
        </p:spPr>
        <p:txBody>
          <a:bodyPr wrap="none" rtlCol="0" anchor="ctr" anchorCtr="1">
            <a:spAutoFit/>
          </a:bodyPr>
          <a:lstStyle/>
          <a:p>
            <a:pPr>
              <a:buNone/>
            </a:pPr>
            <a:r>
              <a:rPr lang="en-US" dirty="0">
                <a:solidFill>
                  <a:srgbClr val="FF0000"/>
                </a:solidFill>
              </a:rPr>
              <a:t>11 different nationalities</a:t>
            </a:r>
            <a:endParaRPr lang="en-US" dirty="0"/>
          </a:p>
        </p:txBody>
      </p:sp>
      <p:sp>
        <p:nvSpPr>
          <p:cNvPr id="8" name="TextBox 7">
            <a:extLst>
              <a:ext uri="{FF2B5EF4-FFF2-40B4-BE49-F238E27FC236}">
                <a16:creationId xmlns:a16="http://schemas.microsoft.com/office/drawing/2014/main" id="{AAE0830B-A8C8-7344-B174-1DB63C5CCDEB}"/>
              </a:ext>
            </a:extLst>
          </p:cNvPr>
          <p:cNvSpPr txBox="1"/>
          <p:nvPr/>
        </p:nvSpPr>
        <p:spPr>
          <a:xfrm>
            <a:off x="-185195" y="1850593"/>
            <a:ext cx="3611301" cy="400110"/>
          </a:xfrm>
          <a:prstGeom prst="rect">
            <a:avLst/>
          </a:prstGeom>
          <a:noFill/>
        </p:spPr>
        <p:txBody>
          <a:bodyPr wrap="square" rtlCol="0" anchor="ctr" anchorCtr="1">
            <a:spAutoFit/>
          </a:bodyPr>
          <a:lstStyle/>
          <a:p>
            <a:pPr>
              <a:buNone/>
            </a:pPr>
            <a:r>
              <a:rPr lang="en-US" sz="2000" dirty="0">
                <a:solidFill>
                  <a:srgbClr val="00B050"/>
                </a:solidFill>
              </a:rPr>
              <a:t>10 departed since 2017</a:t>
            </a:r>
          </a:p>
        </p:txBody>
      </p:sp>
      <p:grpSp>
        <p:nvGrpSpPr>
          <p:cNvPr id="19" name="Group 18">
            <a:extLst>
              <a:ext uri="{FF2B5EF4-FFF2-40B4-BE49-F238E27FC236}">
                <a16:creationId xmlns:a16="http://schemas.microsoft.com/office/drawing/2014/main" id="{16EC56FA-B428-C442-9C03-7F8CE172F6F8}"/>
              </a:ext>
            </a:extLst>
          </p:cNvPr>
          <p:cNvGrpSpPr/>
          <p:nvPr/>
        </p:nvGrpSpPr>
        <p:grpSpPr>
          <a:xfrm>
            <a:off x="-479691" y="3889757"/>
            <a:ext cx="4033476" cy="1726437"/>
            <a:chOff x="-479691" y="3889757"/>
            <a:chExt cx="4033476" cy="1726437"/>
          </a:xfrm>
        </p:grpSpPr>
        <p:grpSp>
          <p:nvGrpSpPr>
            <p:cNvPr id="13" name="Group 12">
              <a:extLst>
                <a:ext uri="{FF2B5EF4-FFF2-40B4-BE49-F238E27FC236}">
                  <a16:creationId xmlns:a16="http://schemas.microsoft.com/office/drawing/2014/main" id="{D19F4627-ACAD-E445-B1E8-6E01083F458E}"/>
                </a:ext>
              </a:extLst>
            </p:cNvPr>
            <p:cNvGrpSpPr/>
            <p:nvPr/>
          </p:nvGrpSpPr>
          <p:grpSpPr>
            <a:xfrm>
              <a:off x="-479691" y="4600531"/>
              <a:ext cx="4033476" cy="1015663"/>
              <a:chOff x="-592801" y="3091896"/>
              <a:chExt cx="4380230" cy="1015663"/>
            </a:xfrm>
          </p:grpSpPr>
          <p:sp>
            <p:nvSpPr>
              <p:cNvPr id="9" name="TextBox 8">
                <a:extLst>
                  <a:ext uri="{FF2B5EF4-FFF2-40B4-BE49-F238E27FC236}">
                    <a16:creationId xmlns:a16="http://schemas.microsoft.com/office/drawing/2014/main" id="{972CE4A3-D6E8-7E46-BD78-E05A0B2EAC5B}"/>
                  </a:ext>
                </a:extLst>
              </p:cNvPr>
              <p:cNvSpPr txBox="1"/>
              <p:nvPr/>
            </p:nvSpPr>
            <p:spPr>
              <a:xfrm>
                <a:off x="-592801" y="3091896"/>
                <a:ext cx="4380230" cy="1015663"/>
              </a:xfrm>
              <a:prstGeom prst="rect">
                <a:avLst/>
              </a:prstGeom>
              <a:noFill/>
            </p:spPr>
            <p:txBody>
              <a:bodyPr wrap="none" rtlCol="0" anchor="ctr" anchorCtr="1">
                <a:spAutoFit/>
              </a:bodyPr>
              <a:lstStyle/>
              <a:p>
                <a:pPr>
                  <a:buNone/>
                </a:pPr>
                <a:r>
                  <a:rPr lang="en-US" dirty="0">
                    <a:solidFill>
                      <a:srgbClr val="0070C0"/>
                    </a:solidFill>
                  </a:rPr>
                  <a:t>EU</a:t>
                </a:r>
                <a:r>
                  <a:rPr lang="en-US" dirty="0"/>
                  <a:t>    </a:t>
                </a:r>
                <a:r>
                  <a:rPr lang="en-US" dirty="0">
                    <a:solidFill>
                      <a:srgbClr val="0070C0"/>
                    </a:solidFill>
                  </a:rPr>
                  <a:t>STFC</a:t>
                </a:r>
                <a:r>
                  <a:rPr lang="en-US" dirty="0"/>
                  <a:t> </a:t>
                </a:r>
              </a:p>
              <a:p>
                <a:pPr algn="l">
                  <a:buNone/>
                </a:pPr>
                <a:r>
                  <a:rPr lang="en-US" dirty="0"/>
                  <a:t>              9        8 </a:t>
                </a:r>
                <a:r>
                  <a:rPr lang="en-US" sz="2000" dirty="0"/>
                  <a:t>(3 short term</a:t>
                </a:r>
                <a:r>
                  <a:rPr lang="en-US" dirty="0"/>
                  <a:t>)</a:t>
                </a:r>
              </a:p>
            </p:txBody>
          </p:sp>
          <p:cxnSp>
            <p:nvCxnSpPr>
              <p:cNvPr id="12" name="Straight Connector 11">
                <a:extLst>
                  <a:ext uri="{FF2B5EF4-FFF2-40B4-BE49-F238E27FC236}">
                    <a16:creationId xmlns:a16="http://schemas.microsoft.com/office/drawing/2014/main" id="{6BCB7663-FBD3-7941-92AD-ECC5716C7203}"/>
                  </a:ext>
                </a:extLst>
              </p:cNvPr>
              <p:cNvCxnSpPr/>
              <p:nvPr/>
            </p:nvCxnSpPr>
            <p:spPr bwMode="auto">
              <a:xfrm>
                <a:off x="798653" y="3495554"/>
                <a:ext cx="1493134"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grpSp>
          <p:nvGrpSpPr>
            <p:cNvPr id="17" name="Group 16">
              <a:extLst>
                <a:ext uri="{FF2B5EF4-FFF2-40B4-BE49-F238E27FC236}">
                  <a16:creationId xmlns:a16="http://schemas.microsoft.com/office/drawing/2014/main" id="{215996ED-FA9C-F44F-8BB6-43E2E6213A46}"/>
                </a:ext>
              </a:extLst>
            </p:cNvPr>
            <p:cNvGrpSpPr/>
            <p:nvPr/>
          </p:nvGrpSpPr>
          <p:grpSpPr>
            <a:xfrm>
              <a:off x="170729" y="3889757"/>
              <a:ext cx="1348447" cy="461665"/>
              <a:chOff x="101281" y="2396621"/>
              <a:chExt cx="1348447" cy="461665"/>
            </a:xfrm>
          </p:grpSpPr>
          <p:sp>
            <p:nvSpPr>
              <p:cNvPr id="10" name="TextBox 9">
                <a:extLst>
                  <a:ext uri="{FF2B5EF4-FFF2-40B4-BE49-F238E27FC236}">
                    <a16:creationId xmlns:a16="http://schemas.microsoft.com/office/drawing/2014/main" id="{09EDC84B-B98C-1D4D-AAFB-7B8B8D23A08B}"/>
                  </a:ext>
                </a:extLst>
              </p:cNvPr>
              <p:cNvSpPr txBox="1"/>
              <p:nvPr/>
            </p:nvSpPr>
            <p:spPr>
              <a:xfrm>
                <a:off x="101281" y="2396621"/>
                <a:ext cx="1348447" cy="461665"/>
              </a:xfrm>
              <a:prstGeom prst="rect">
                <a:avLst/>
              </a:prstGeom>
              <a:noFill/>
            </p:spPr>
            <p:txBody>
              <a:bodyPr wrap="none" rtlCol="0" anchor="ctr" anchorCtr="1">
                <a:spAutoFit/>
              </a:bodyPr>
              <a:lstStyle/>
              <a:p>
                <a:pPr>
                  <a:buNone/>
                </a:pPr>
                <a:r>
                  <a:rPr lang="en-US" dirty="0">
                    <a:solidFill>
                      <a:srgbClr val="0070C0"/>
                    </a:solidFill>
                  </a:rPr>
                  <a:t>Support:</a:t>
                </a:r>
              </a:p>
            </p:txBody>
          </p:sp>
          <p:cxnSp>
            <p:nvCxnSpPr>
              <p:cNvPr id="14" name="Straight Connector 13">
                <a:extLst>
                  <a:ext uri="{FF2B5EF4-FFF2-40B4-BE49-F238E27FC236}">
                    <a16:creationId xmlns:a16="http://schemas.microsoft.com/office/drawing/2014/main" id="{719E2BF0-12C1-824F-88E2-0A02825E0141}"/>
                  </a:ext>
                </a:extLst>
              </p:cNvPr>
              <p:cNvCxnSpPr>
                <a:cxnSpLocks/>
              </p:cNvCxnSpPr>
              <p:nvPr/>
            </p:nvCxnSpPr>
            <p:spPr bwMode="auto">
              <a:xfrm>
                <a:off x="221848" y="2849301"/>
                <a:ext cx="1120815"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grpSp>
      <p:sp>
        <p:nvSpPr>
          <p:cNvPr id="18" name="TextBox 17">
            <a:extLst>
              <a:ext uri="{FF2B5EF4-FFF2-40B4-BE49-F238E27FC236}">
                <a16:creationId xmlns:a16="http://schemas.microsoft.com/office/drawing/2014/main" id="{88D7C20D-2DEA-8F4D-85EE-3338FCBA9AF2}"/>
              </a:ext>
            </a:extLst>
          </p:cNvPr>
          <p:cNvSpPr txBox="1"/>
          <p:nvPr/>
        </p:nvSpPr>
        <p:spPr>
          <a:xfrm>
            <a:off x="561632" y="2442920"/>
            <a:ext cx="1863011" cy="461665"/>
          </a:xfrm>
          <a:prstGeom prst="rect">
            <a:avLst/>
          </a:prstGeom>
          <a:noFill/>
        </p:spPr>
        <p:txBody>
          <a:bodyPr wrap="none" rtlCol="0" anchor="ctr" anchorCtr="1">
            <a:spAutoFit/>
          </a:bodyPr>
          <a:lstStyle/>
          <a:p>
            <a:pPr>
              <a:buNone/>
            </a:pPr>
            <a:r>
              <a:rPr lang="en-US" dirty="0">
                <a:solidFill>
                  <a:srgbClr val="0070C0"/>
                </a:solidFill>
              </a:rPr>
              <a:t>2/17 women</a:t>
            </a:r>
          </a:p>
        </p:txBody>
      </p:sp>
    </p:spTree>
    <p:extLst>
      <p:ext uri="{BB962C8B-B14F-4D97-AF65-F5344CB8AC3E}">
        <p14:creationId xmlns:p14="http://schemas.microsoft.com/office/powerpoint/2010/main" val="2974290402"/>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dissolve">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E367D"/>
        </a:solidFill>
        <a:effectLst/>
      </p:bgPr>
    </p:bg>
    <p:spTree>
      <p:nvGrpSpPr>
        <p:cNvPr id="1" name=""/>
        <p:cNvGrpSpPr/>
        <p:nvPr/>
      </p:nvGrpSpPr>
      <p:grpSpPr>
        <a:xfrm>
          <a:off x="0" y="0"/>
          <a:ext cx="0" cy="0"/>
          <a:chOff x="0" y="0"/>
          <a:chExt cx="0" cy="0"/>
        </a:xfrm>
      </p:grpSpPr>
      <p:pic>
        <p:nvPicPr>
          <p:cNvPr id="2" name="Picture 1" descr="VT2A931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67733"/>
            <a:ext cx="9144000" cy="5385603"/>
          </a:xfrm>
          <a:prstGeom prst="rect">
            <a:avLst/>
          </a:prstGeom>
        </p:spPr>
      </p:pic>
      <p:sp>
        <p:nvSpPr>
          <p:cNvPr id="6" name="Rectangle 2">
            <a:extLst>
              <a:ext uri="{FF2B5EF4-FFF2-40B4-BE49-F238E27FC236}">
                <a16:creationId xmlns:a16="http://schemas.microsoft.com/office/drawing/2014/main" id="{E6CD8652-011C-3D45-95AB-F2C3E9B7FD22}"/>
              </a:ext>
            </a:extLst>
          </p:cNvPr>
          <p:cNvSpPr>
            <a:spLocks noChangeArrowheads="1"/>
          </p:cNvSpPr>
          <p:nvPr/>
        </p:nvSpPr>
        <p:spPr bwMode="auto">
          <a:xfrm>
            <a:off x="1979271" y="220669"/>
            <a:ext cx="7061859" cy="584590"/>
          </a:xfrm>
          <a:prstGeom prst="rect">
            <a:avLst/>
          </a:prstGeom>
          <a:solidFill>
            <a:srgbClr val="FFCC00"/>
          </a:solidFill>
          <a:ln w="28575">
            <a:solidFill>
              <a:srgbClr val="000000"/>
            </a:solidFill>
            <a:miter lim="800000"/>
            <a:headEnd/>
            <a:tailEnd/>
          </a:ln>
        </p:spPr>
        <p:txBody>
          <a:bodyPr wrap="square" lIns="91252" tIns="45628" rIns="91252" bIns="45628">
            <a:spAutoFit/>
          </a:bodyPr>
          <a:lstStyle/>
          <a:p>
            <a:pPr marL="0" marR="0" lvl="0" indent="0" algn="ctr" defTabSz="914258"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DE0A0D"/>
                </a:solidFill>
                <a:effectLst/>
                <a:uLnTx/>
                <a:uFillTx/>
                <a:latin typeface="Arial" charset="0"/>
                <a:ea typeface="ＭＳ Ｐゴシック" charset="0"/>
              </a:rPr>
              <a:t>Institute for Computational Cosmology</a:t>
            </a:r>
          </a:p>
        </p:txBody>
      </p:sp>
      <p:sp>
        <p:nvSpPr>
          <p:cNvPr id="5" name="Text Box 7"/>
          <p:cNvSpPr txBox="1">
            <a:spLocks noChangeArrowheads="1"/>
          </p:cNvSpPr>
          <p:nvPr/>
        </p:nvSpPr>
        <p:spPr bwMode="auto">
          <a:xfrm>
            <a:off x="0" y="2441280"/>
            <a:ext cx="2448272" cy="599411"/>
          </a:xfrm>
          <a:prstGeom prst="rect">
            <a:avLst/>
          </a:prstGeom>
          <a:noFill/>
          <a:ln w="28575">
            <a:noFill/>
            <a:miter lim="800000"/>
            <a:headEnd/>
            <a:tailEnd/>
          </a:ln>
        </p:spPr>
        <p:txBody>
          <a:bodyPr wrap="square" lIns="95773" tIns="47887" rIns="95773" bIns="47887">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50000"/>
              </a:spcBef>
              <a:spcAft>
                <a:spcPct val="0"/>
              </a:spcAft>
              <a:defRPr sz="2400">
                <a:solidFill>
                  <a:schemeClr val="tx1"/>
                </a:solidFill>
                <a:latin typeface="Arial" charset="0"/>
                <a:ea typeface="ＭＳ Ｐゴシック" charset="0"/>
              </a:defRPr>
            </a:lvl6pPr>
            <a:lvl7pPr marL="914400" eaLnBrk="0" fontAlgn="base" hangingPunct="0">
              <a:spcBef>
                <a:spcPct val="50000"/>
              </a:spcBef>
              <a:spcAft>
                <a:spcPct val="0"/>
              </a:spcAft>
              <a:defRPr sz="2400">
                <a:solidFill>
                  <a:schemeClr val="tx1"/>
                </a:solidFill>
                <a:latin typeface="Arial" charset="0"/>
                <a:ea typeface="ＭＳ Ｐゴシック" charset="0"/>
              </a:defRPr>
            </a:lvl7pPr>
            <a:lvl8pPr marL="1371600" eaLnBrk="0" fontAlgn="base" hangingPunct="0">
              <a:spcBef>
                <a:spcPct val="50000"/>
              </a:spcBef>
              <a:spcAft>
                <a:spcPct val="0"/>
              </a:spcAft>
              <a:defRPr sz="2400">
                <a:solidFill>
                  <a:schemeClr val="tx1"/>
                </a:solidFill>
                <a:latin typeface="Arial" charset="0"/>
                <a:ea typeface="ＭＳ Ｐゴシック" charset="0"/>
              </a:defRPr>
            </a:lvl8pPr>
            <a:lvl9pPr marL="1828800" eaLnBrk="0" fontAlgn="base" hangingPunct="0">
              <a:spcBef>
                <a:spcPct val="5000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80000"/>
              </a:lnSpc>
              <a:spcBef>
                <a:spcPct val="50000"/>
              </a:spcBef>
              <a:spcAft>
                <a:spcPct val="0"/>
              </a:spcAft>
              <a:buClrTx/>
              <a:buSzTx/>
              <a:buFontTx/>
              <a:buNone/>
              <a:tabLst/>
              <a:defRPr/>
            </a:pPr>
            <a:r>
              <a:rPr kumimoji="0" lang="is-IS" sz="2000" b="0" i="0" u="none" strike="noStrike" kern="1200" cap="none" spc="0" normalizeH="0" baseline="0" noProof="0" dirty="0">
                <a:ln>
                  <a:noFill/>
                </a:ln>
                <a:solidFill>
                  <a:srgbClr val="FFFFFF"/>
                </a:solidFill>
                <a:effectLst/>
                <a:uLnTx/>
                <a:uFillTx/>
                <a:latin typeface="Arial" charset="0"/>
                <a:ea typeface="ＭＳ Ｐゴシック" charset="0"/>
              </a:rPr>
              <a:t>The  Ogden Centre at Durham</a:t>
            </a:r>
            <a:endParaRPr kumimoji="0" lang="en-GB" sz="2000" b="0" i="0" u="none" strike="noStrike" kern="1200" cap="none" spc="0" normalizeH="0" baseline="0" noProof="0" dirty="0">
              <a:ln>
                <a:noFill/>
              </a:ln>
              <a:solidFill>
                <a:srgbClr val="FFFFFF"/>
              </a:solidFill>
              <a:effectLst/>
              <a:uLnTx/>
              <a:uFillTx/>
              <a:latin typeface="Arial" charset="0"/>
              <a:ea typeface="ＭＳ Ｐゴシック" charset="0"/>
            </a:endParaRPr>
          </a:p>
        </p:txBody>
      </p:sp>
      <p:pic>
        <p:nvPicPr>
          <p:cNvPr id="7" name="Picture 6">
            <a:extLst>
              <a:ext uri="{FF2B5EF4-FFF2-40B4-BE49-F238E27FC236}">
                <a16:creationId xmlns:a16="http://schemas.microsoft.com/office/drawing/2014/main" id="{25644A29-454D-484F-B2D1-EC5B84B54C31}"/>
              </a:ext>
            </a:extLst>
          </p:cNvPr>
          <p:cNvPicPr>
            <a:picLocks noChangeAspect="1"/>
          </p:cNvPicPr>
          <p:nvPr/>
        </p:nvPicPr>
        <p:blipFill rotWithShape="1">
          <a:blip r:embed="rId4"/>
          <a:srcRect t="27272" r="7848"/>
          <a:stretch/>
        </p:blipFill>
        <p:spPr>
          <a:xfrm rot="5400000">
            <a:off x="-1013872" y="1827713"/>
            <a:ext cx="6319777" cy="3740794"/>
          </a:xfrm>
          <a:prstGeom prst="rect">
            <a:avLst/>
          </a:prstGeom>
        </p:spPr>
      </p:pic>
      <p:grpSp>
        <p:nvGrpSpPr>
          <p:cNvPr id="16" name="Group 15">
            <a:extLst>
              <a:ext uri="{FF2B5EF4-FFF2-40B4-BE49-F238E27FC236}">
                <a16:creationId xmlns:a16="http://schemas.microsoft.com/office/drawing/2014/main" id="{517ACA8A-7403-D44B-BAE1-151F4AD56508}"/>
              </a:ext>
            </a:extLst>
          </p:cNvPr>
          <p:cNvGrpSpPr/>
          <p:nvPr/>
        </p:nvGrpSpPr>
        <p:grpSpPr>
          <a:xfrm>
            <a:off x="1400536" y="2960369"/>
            <a:ext cx="6604477" cy="2757526"/>
            <a:chOff x="1400536" y="2960369"/>
            <a:chExt cx="6604477" cy="2757526"/>
          </a:xfrm>
        </p:grpSpPr>
        <p:pic>
          <p:nvPicPr>
            <p:cNvPr id="8" name="Picture 7">
              <a:extLst>
                <a:ext uri="{FF2B5EF4-FFF2-40B4-BE49-F238E27FC236}">
                  <a16:creationId xmlns:a16="http://schemas.microsoft.com/office/drawing/2014/main" id="{E10447F8-41F1-7D4E-938F-D7EE6755A06B}"/>
                </a:ext>
              </a:extLst>
            </p:cNvPr>
            <p:cNvPicPr>
              <a:picLocks noChangeAspect="1"/>
            </p:cNvPicPr>
            <p:nvPr/>
          </p:nvPicPr>
          <p:blipFill rotWithShape="1">
            <a:blip r:embed="rId4"/>
            <a:srcRect l="70465" t="41449" r="7848" b="1"/>
            <a:stretch/>
          </p:blipFill>
          <p:spPr>
            <a:xfrm rot="5400000">
              <a:off x="5266238" y="2032468"/>
              <a:ext cx="1810873" cy="3666676"/>
            </a:xfrm>
            <a:prstGeom prst="rect">
              <a:avLst/>
            </a:prstGeom>
          </p:spPr>
        </p:pic>
        <p:cxnSp>
          <p:nvCxnSpPr>
            <p:cNvPr id="10" name="Straight Connector 9">
              <a:extLst>
                <a:ext uri="{FF2B5EF4-FFF2-40B4-BE49-F238E27FC236}">
                  <a16:creationId xmlns:a16="http://schemas.microsoft.com/office/drawing/2014/main" id="{16E420D5-2D6B-884D-AB59-55E66F557604}"/>
                </a:ext>
              </a:extLst>
            </p:cNvPr>
            <p:cNvCxnSpPr>
              <a:cxnSpLocks/>
            </p:cNvCxnSpPr>
            <p:nvPr/>
          </p:nvCxnSpPr>
          <p:spPr bwMode="auto">
            <a:xfrm flipV="1">
              <a:off x="1400536" y="2983230"/>
              <a:ext cx="2977154" cy="2665216"/>
            </a:xfrm>
            <a:prstGeom prst="line">
              <a:avLst/>
            </a:prstGeom>
            <a:ln>
              <a:solidFill>
                <a:srgbClr val="FF0000"/>
              </a:solidFill>
              <a:headEnd type="none" w="med" len="med"/>
              <a:tailEnd type="none" w="med" len="med"/>
            </a:ln>
          </p:spPr>
          <p:style>
            <a:lnRef idx="2">
              <a:schemeClr val="accent4"/>
            </a:lnRef>
            <a:fillRef idx="0">
              <a:schemeClr val="accent4"/>
            </a:fillRef>
            <a:effectRef idx="1">
              <a:schemeClr val="accent4"/>
            </a:effectRef>
            <a:fontRef idx="minor">
              <a:schemeClr val="tx1"/>
            </a:fontRef>
          </p:style>
        </p:cxnSp>
        <p:cxnSp>
          <p:nvCxnSpPr>
            <p:cNvPr id="11" name="Straight Connector 10">
              <a:extLst>
                <a:ext uri="{FF2B5EF4-FFF2-40B4-BE49-F238E27FC236}">
                  <a16:creationId xmlns:a16="http://schemas.microsoft.com/office/drawing/2014/main" id="{FCE106CF-A185-FD43-8610-F5793C807B99}"/>
                </a:ext>
              </a:extLst>
            </p:cNvPr>
            <p:cNvCxnSpPr>
              <a:cxnSpLocks/>
            </p:cNvCxnSpPr>
            <p:nvPr/>
          </p:nvCxnSpPr>
          <p:spPr bwMode="auto">
            <a:xfrm flipV="1">
              <a:off x="1435261" y="4760913"/>
              <a:ext cx="2953859" cy="956982"/>
            </a:xfrm>
            <a:prstGeom prst="line">
              <a:avLst/>
            </a:prstGeom>
            <a:ln>
              <a:solidFill>
                <a:srgbClr val="FF0000"/>
              </a:solidFill>
              <a:headEnd type="none" w="med" len="med"/>
              <a:tailEnd type="none" w="med" len="med"/>
            </a:ln>
          </p:spPr>
          <p:style>
            <a:lnRef idx="2">
              <a:schemeClr val="accent4"/>
            </a:lnRef>
            <a:fillRef idx="0">
              <a:schemeClr val="accent4"/>
            </a:fillRef>
            <a:effectRef idx="1">
              <a:schemeClr val="accent4"/>
            </a:effectRef>
            <a:fontRef idx="minor">
              <a:schemeClr val="tx1"/>
            </a:fontRef>
          </p:style>
        </p:cxnSp>
      </p:grpSp>
    </p:spTree>
    <p:extLst>
      <p:ext uri="{BB962C8B-B14F-4D97-AF65-F5344CB8AC3E}">
        <p14:creationId xmlns:p14="http://schemas.microsoft.com/office/powerpoint/2010/main" val="1472853651"/>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
            <a:extLst>
              <a:ext uri="{FF2B5EF4-FFF2-40B4-BE49-F238E27FC236}">
                <a16:creationId xmlns:a16="http://schemas.microsoft.com/office/drawing/2014/main" id="{84F1FC79-6363-6341-A4BE-82E3DFCD034B}"/>
              </a:ext>
            </a:extLst>
          </p:cNvPr>
          <p:cNvSpPr>
            <a:spLocks noChangeArrowheads="1"/>
          </p:cNvSpPr>
          <p:nvPr/>
        </p:nvSpPr>
        <p:spPr bwMode="auto">
          <a:xfrm>
            <a:off x="2349661" y="2322847"/>
            <a:ext cx="4861367" cy="761333"/>
          </a:xfrm>
          <a:prstGeom prst="roundRect">
            <a:avLst>
              <a:gd name="adj" fmla="val 60"/>
            </a:avLst>
          </a:prstGeom>
          <a:solidFill>
            <a:srgbClr val="FFCC00"/>
          </a:solidFill>
          <a:ln w="25400">
            <a:solidFill>
              <a:srgbClr val="000000"/>
            </a:solidFill>
            <a:round/>
            <a:headEnd/>
            <a:tailEnd/>
          </a:ln>
          <a:effectLst>
            <a:outerShdw blurRad="50800" dist="38100" dir="2700000" algn="tl" rotWithShape="0">
              <a:prstClr val="black">
                <a:alpha val="40000"/>
              </a:prstClr>
            </a:outerShdw>
          </a:effectLst>
        </p:spPr>
        <p:txBody>
          <a:bodyPr wrap="square" lIns="0" tIns="93521" rIns="0" bIns="93521" anchor="ctr" anchorCtr="1">
            <a:spAutoFit/>
          </a:bodyPr>
          <a:lstStyle/>
          <a:p>
            <a:pPr marL="0" marR="0" lvl="0" indent="0" defTabSz="824818" eaLnBrk="1" fontAlgn="auto" latinLnBrk="0" hangingPunct="1">
              <a:lnSpc>
                <a:spcPct val="93000"/>
              </a:lnSpc>
              <a:spcBef>
                <a:spcPts val="1800"/>
              </a:spcBef>
              <a:spcAft>
                <a:spcPts val="0"/>
              </a:spcAft>
              <a:buClr>
                <a:srgbClr val="000000"/>
              </a:buClr>
              <a:buSzPct val="45000"/>
              <a:buFontTx/>
              <a:buNone/>
              <a:tabLst>
                <a:tab pos="653511" algn="l"/>
                <a:tab pos="1308606" algn="l"/>
                <a:tab pos="1963701" algn="l"/>
                <a:tab pos="2620383" algn="l"/>
                <a:tab pos="3275477" algn="l"/>
                <a:tab pos="3930573" algn="l"/>
                <a:tab pos="4584083" algn="l"/>
                <a:tab pos="5240764" algn="l"/>
                <a:tab pos="5895861" algn="l"/>
                <a:tab pos="6550956" algn="l"/>
                <a:tab pos="7207639" algn="l"/>
              </a:tabLst>
              <a:defRPr/>
            </a:pPr>
            <a:r>
              <a:rPr kumimoji="0" lang="en-GB" sz="4000" b="0" i="0" u="none" strike="noStrike" kern="0" cap="none" spc="0" normalizeH="0" baseline="0" noProof="0" dirty="0">
                <a:ln>
                  <a:noFill/>
                </a:ln>
                <a:solidFill>
                  <a:srgbClr val="FF0000"/>
                </a:solidFill>
                <a:effectLst/>
                <a:uLnTx/>
                <a:uFillTx/>
              </a:rPr>
              <a:t>PhD students</a:t>
            </a:r>
          </a:p>
        </p:txBody>
      </p:sp>
    </p:spTree>
    <p:extLst>
      <p:ext uri="{BB962C8B-B14F-4D97-AF65-F5344CB8AC3E}">
        <p14:creationId xmlns:p14="http://schemas.microsoft.com/office/powerpoint/2010/main" val="3573390639"/>
      </p:ext>
    </p:extLst>
  </p:cSld>
  <p:clrMapOvr>
    <a:masterClrMapping/>
  </p:clrMapOvr>
  <p:transition>
    <p:zoom/>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9B7ACC2-E5B1-1542-8562-CD96DE0032B3}"/>
              </a:ext>
            </a:extLst>
          </p:cNvPr>
          <p:cNvSpPr/>
          <p:nvPr/>
        </p:nvSpPr>
        <p:spPr bwMode="auto">
          <a:xfrm>
            <a:off x="7268903" y="6377651"/>
            <a:ext cx="1728647" cy="480349"/>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
                <a:schemeClr val="tx1"/>
              </a:buClr>
              <a:buSzPct val="125000"/>
              <a:buFontTx/>
              <a:buChar char="•"/>
              <a:tabLst/>
            </a:pPr>
            <a:endParaRPr kumimoji="0" lang="en-US" sz="2400" b="0" i="0" u="none" strike="noStrike" cap="none" normalizeH="0" baseline="0">
              <a:ln>
                <a:noFill/>
              </a:ln>
              <a:solidFill>
                <a:schemeClr val="tx1"/>
              </a:solidFill>
              <a:effectLst/>
              <a:latin typeface="Arial" charset="0"/>
            </a:endParaRPr>
          </a:p>
        </p:txBody>
      </p:sp>
      <p:pic>
        <p:nvPicPr>
          <p:cNvPr id="4" name="Picture 3">
            <a:extLst>
              <a:ext uri="{FF2B5EF4-FFF2-40B4-BE49-F238E27FC236}">
                <a16:creationId xmlns:a16="http://schemas.microsoft.com/office/drawing/2014/main" id="{F1D2AC0D-8A18-944D-8B6D-C293A501F881}"/>
              </a:ext>
            </a:extLst>
          </p:cNvPr>
          <p:cNvPicPr>
            <a:picLocks noChangeAspect="1"/>
          </p:cNvPicPr>
          <p:nvPr/>
        </p:nvPicPr>
        <p:blipFill rotWithShape="1">
          <a:blip r:embed="rId2"/>
          <a:srcRect l="7964" t="10633" r="10353" b="34852"/>
          <a:stretch/>
        </p:blipFill>
        <p:spPr>
          <a:xfrm>
            <a:off x="2465409" y="729204"/>
            <a:ext cx="6548544" cy="6184739"/>
          </a:xfrm>
          <a:prstGeom prst="rect">
            <a:avLst/>
          </a:prstGeom>
          <a:solidFill>
            <a:schemeClr val="bg1"/>
          </a:solidFill>
        </p:spPr>
      </p:pic>
      <p:sp>
        <p:nvSpPr>
          <p:cNvPr id="7" name="AutoShape 2">
            <a:extLst>
              <a:ext uri="{FF2B5EF4-FFF2-40B4-BE49-F238E27FC236}">
                <a16:creationId xmlns:a16="http://schemas.microsoft.com/office/drawing/2014/main" id="{D79C1FA0-1071-C54F-A034-30B5D6BFF97F}"/>
              </a:ext>
            </a:extLst>
          </p:cNvPr>
          <p:cNvSpPr>
            <a:spLocks noChangeArrowheads="1"/>
          </p:cNvSpPr>
          <p:nvPr/>
        </p:nvSpPr>
        <p:spPr bwMode="auto">
          <a:xfrm>
            <a:off x="2013859" y="145156"/>
            <a:ext cx="7021286" cy="553811"/>
          </a:xfrm>
          <a:prstGeom prst="roundRect">
            <a:avLst>
              <a:gd name="adj" fmla="val 60"/>
            </a:avLst>
          </a:prstGeom>
          <a:solidFill>
            <a:srgbClr val="FFCC00"/>
          </a:solidFill>
          <a:ln w="25400">
            <a:solidFill>
              <a:srgbClr val="000000"/>
            </a:solidFill>
            <a:round/>
            <a:headEnd/>
            <a:tailEnd/>
          </a:ln>
        </p:spPr>
        <p:txBody>
          <a:bodyPr lIns="107785" tIns="0" rIns="0" bIns="0" anchor="ctr" anchorCtr="1"/>
          <a:lstStyle/>
          <a:p>
            <a:pPr marL="0" marR="0" lvl="0" indent="0" defTabSz="824818" eaLnBrk="1" fontAlgn="auto" latinLnBrk="0" hangingPunct="1">
              <a:lnSpc>
                <a:spcPct val="93000"/>
              </a:lnSpc>
              <a:spcBef>
                <a:spcPts val="1800"/>
              </a:spcBef>
              <a:spcAft>
                <a:spcPts val="0"/>
              </a:spcAft>
              <a:buClr>
                <a:srgbClr val="000000"/>
              </a:buClr>
              <a:buSzPct val="45000"/>
              <a:buFontTx/>
              <a:buNone/>
              <a:tabLst>
                <a:tab pos="653511" algn="l"/>
                <a:tab pos="1308606" algn="l"/>
                <a:tab pos="1963701" algn="l"/>
                <a:tab pos="2620383" algn="l"/>
                <a:tab pos="3275477" algn="l"/>
                <a:tab pos="3930573" algn="l"/>
                <a:tab pos="4584083" algn="l"/>
                <a:tab pos="5240764" algn="l"/>
                <a:tab pos="5895861" algn="l"/>
                <a:tab pos="6550956" algn="l"/>
                <a:tab pos="7207639" algn="l"/>
              </a:tabLst>
              <a:defRPr/>
            </a:pPr>
            <a:r>
              <a:rPr kumimoji="0" lang="en-GB" sz="2800" b="0" i="0" u="none" strike="noStrike" kern="0" cap="none" spc="0" normalizeH="0" baseline="0" noProof="0" dirty="0">
                <a:ln>
                  <a:noFill/>
                </a:ln>
                <a:solidFill>
                  <a:srgbClr val="FF0000"/>
                </a:solidFill>
                <a:effectLst/>
                <a:uLnTx/>
                <a:uFillTx/>
              </a:rPr>
              <a:t>Students who graduated: Oct17 – Sept/19</a:t>
            </a:r>
            <a:endParaRPr kumimoji="0" lang="en-GB" sz="1800" b="0" i="0" u="none" strike="noStrike" kern="0" cap="none" spc="0" normalizeH="0" baseline="0" noProof="0" dirty="0">
              <a:ln>
                <a:noFill/>
              </a:ln>
              <a:solidFill>
                <a:srgbClr val="000000"/>
              </a:solidFill>
              <a:effectLst/>
              <a:uLnTx/>
              <a:uFillTx/>
            </a:endParaRPr>
          </a:p>
        </p:txBody>
      </p:sp>
      <p:sp>
        <p:nvSpPr>
          <p:cNvPr id="8" name="TextBox 7">
            <a:extLst>
              <a:ext uri="{FF2B5EF4-FFF2-40B4-BE49-F238E27FC236}">
                <a16:creationId xmlns:a16="http://schemas.microsoft.com/office/drawing/2014/main" id="{6D306B73-9DD5-ED43-94CB-B2A305B41395}"/>
              </a:ext>
            </a:extLst>
          </p:cNvPr>
          <p:cNvSpPr txBox="1"/>
          <p:nvPr/>
        </p:nvSpPr>
        <p:spPr>
          <a:xfrm>
            <a:off x="42056" y="1413302"/>
            <a:ext cx="2064537" cy="830997"/>
          </a:xfrm>
          <a:prstGeom prst="rect">
            <a:avLst/>
          </a:prstGeom>
          <a:noFill/>
        </p:spPr>
        <p:txBody>
          <a:bodyPr wrap="square" rtlCol="0" anchor="ctr" anchorCtr="1">
            <a:spAutoFit/>
          </a:bodyPr>
          <a:lstStyle/>
          <a:p>
            <a:pPr>
              <a:buNone/>
            </a:pPr>
            <a:r>
              <a:rPr lang="en-US" dirty="0">
                <a:solidFill>
                  <a:srgbClr val="0070C0"/>
                </a:solidFill>
              </a:rPr>
              <a:t>11 graduating students</a:t>
            </a:r>
          </a:p>
        </p:txBody>
      </p:sp>
      <p:sp>
        <p:nvSpPr>
          <p:cNvPr id="9" name="TextBox 8">
            <a:extLst>
              <a:ext uri="{FF2B5EF4-FFF2-40B4-BE49-F238E27FC236}">
                <a16:creationId xmlns:a16="http://schemas.microsoft.com/office/drawing/2014/main" id="{F51FD944-50E2-C94F-8F92-F490BACDB03C}"/>
              </a:ext>
            </a:extLst>
          </p:cNvPr>
          <p:cNvSpPr txBox="1"/>
          <p:nvPr/>
        </p:nvSpPr>
        <p:spPr>
          <a:xfrm>
            <a:off x="104235" y="2594185"/>
            <a:ext cx="2060179" cy="1015663"/>
          </a:xfrm>
          <a:prstGeom prst="rect">
            <a:avLst/>
          </a:prstGeom>
          <a:noFill/>
          <a:effectLst>
            <a:outerShdw blurRad="50800" dist="38100" dir="2700000" algn="tl" rotWithShape="0">
              <a:prstClr val="black">
                <a:alpha val="40000"/>
              </a:prstClr>
            </a:outerShdw>
          </a:effectLst>
        </p:spPr>
        <p:txBody>
          <a:bodyPr wrap="none" rtlCol="0" anchor="ctr" anchorCtr="1">
            <a:spAutoFit/>
          </a:bodyPr>
          <a:lstStyle/>
          <a:p>
            <a:pPr>
              <a:buNone/>
            </a:pPr>
            <a:r>
              <a:rPr lang="en-US" dirty="0"/>
              <a:t>9 </a:t>
            </a:r>
            <a:r>
              <a:rPr lang="en-US" dirty="0">
                <a:solidFill>
                  <a:srgbClr val="FF0000"/>
                </a:solidFill>
                <a:sym typeface="Wingdings" pitchFamily="2" charset="2"/>
              </a:rPr>
              <a:t></a:t>
            </a:r>
            <a:r>
              <a:rPr lang="en-US" dirty="0">
                <a:sym typeface="Wingdings" pitchFamily="2" charset="2"/>
              </a:rPr>
              <a:t> postdocs</a:t>
            </a:r>
          </a:p>
          <a:p>
            <a:pPr>
              <a:buNone/>
            </a:pPr>
            <a:r>
              <a:rPr lang="en-US" dirty="0">
                <a:sym typeface="Wingdings" pitchFamily="2" charset="2"/>
              </a:rPr>
              <a:t>2 </a:t>
            </a:r>
            <a:r>
              <a:rPr lang="en-US" dirty="0">
                <a:solidFill>
                  <a:srgbClr val="FF0000"/>
                </a:solidFill>
                <a:sym typeface="Wingdings" pitchFamily="2" charset="2"/>
              </a:rPr>
              <a:t></a:t>
            </a:r>
            <a:r>
              <a:rPr lang="en-US" dirty="0">
                <a:sym typeface="Wingdings" pitchFamily="2" charset="2"/>
              </a:rPr>
              <a:t> industry</a:t>
            </a:r>
            <a:endParaRPr lang="en-US" dirty="0"/>
          </a:p>
        </p:txBody>
      </p:sp>
      <p:sp>
        <p:nvSpPr>
          <p:cNvPr id="12" name="TextBox 11">
            <a:extLst>
              <a:ext uri="{FF2B5EF4-FFF2-40B4-BE49-F238E27FC236}">
                <a16:creationId xmlns:a16="http://schemas.microsoft.com/office/drawing/2014/main" id="{F132289C-F16A-944F-B22A-90DCF43251E8}"/>
              </a:ext>
            </a:extLst>
          </p:cNvPr>
          <p:cNvSpPr txBox="1"/>
          <p:nvPr/>
        </p:nvSpPr>
        <p:spPr>
          <a:xfrm>
            <a:off x="405645" y="4163600"/>
            <a:ext cx="1040670" cy="400110"/>
          </a:xfrm>
          <a:prstGeom prst="rect">
            <a:avLst/>
          </a:prstGeom>
          <a:noFill/>
        </p:spPr>
        <p:txBody>
          <a:bodyPr wrap="none" rtlCol="0" anchor="ctr" anchorCtr="1">
            <a:spAutoFit/>
          </a:bodyPr>
          <a:lstStyle/>
          <a:p>
            <a:pPr>
              <a:buNone/>
            </a:pPr>
            <a:r>
              <a:rPr lang="en-US" sz="2000" dirty="0">
                <a:solidFill>
                  <a:srgbClr val="0070C0"/>
                </a:solidFill>
              </a:rPr>
              <a:t>All men</a:t>
            </a:r>
          </a:p>
        </p:txBody>
      </p:sp>
    </p:spTree>
    <p:extLst>
      <p:ext uri="{BB962C8B-B14F-4D97-AF65-F5344CB8AC3E}">
        <p14:creationId xmlns:p14="http://schemas.microsoft.com/office/powerpoint/2010/main" val="3705885565"/>
      </p:ext>
    </p:extLst>
  </p:cSld>
  <p:clrMapOvr>
    <a:masterClrMapping/>
  </p:clrMapOvr>
  <p:transition>
    <p:zoom/>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AutoShape 2">
            <a:extLst>
              <a:ext uri="{FF2B5EF4-FFF2-40B4-BE49-F238E27FC236}">
                <a16:creationId xmlns:a16="http://schemas.microsoft.com/office/drawing/2014/main" id="{F321B131-D379-C24B-8325-7C6FD3CA399E}"/>
              </a:ext>
            </a:extLst>
          </p:cNvPr>
          <p:cNvSpPr>
            <a:spLocks noChangeArrowheads="1"/>
          </p:cNvSpPr>
          <p:nvPr/>
        </p:nvSpPr>
        <p:spPr bwMode="auto">
          <a:xfrm>
            <a:off x="3102015" y="226179"/>
            <a:ext cx="5023413" cy="560899"/>
          </a:xfrm>
          <a:prstGeom prst="roundRect">
            <a:avLst>
              <a:gd name="adj" fmla="val 60"/>
            </a:avLst>
          </a:prstGeom>
          <a:solidFill>
            <a:srgbClr val="FFCC00"/>
          </a:solidFill>
          <a:ln w="25400">
            <a:solidFill>
              <a:srgbClr val="000000"/>
            </a:solidFill>
            <a:round/>
            <a:headEnd/>
            <a:tailEnd/>
          </a:ln>
        </p:spPr>
        <p:txBody>
          <a:bodyPr lIns="107785" tIns="0" rIns="0" bIns="0" anchor="ctr" anchorCtr="1"/>
          <a:lstStyle/>
          <a:p>
            <a:pPr marL="0" marR="0" lvl="0" indent="0" defTabSz="824818" eaLnBrk="1" fontAlgn="auto" latinLnBrk="0" hangingPunct="1">
              <a:lnSpc>
                <a:spcPct val="93000"/>
              </a:lnSpc>
              <a:spcBef>
                <a:spcPts val="1800"/>
              </a:spcBef>
              <a:spcAft>
                <a:spcPts val="0"/>
              </a:spcAft>
              <a:buClr>
                <a:srgbClr val="000000"/>
              </a:buClr>
              <a:buSzPct val="45000"/>
              <a:buFontTx/>
              <a:buNone/>
              <a:tabLst>
                <a:tab pos="653511" algn="l"/>
                <a:tab pos="1308606" algn="l"/>
                <a:tab pos="1963701" algn="l"/>
                <a:tab pos="2620383" algn="l"/>
                <a:tab pos="3275477" algn="l"/>
                <a:tab pos="3930573" algn="l"/>
                <a:tab pos="4584083" algn="l"/>
                <a:tab pos="5240764" algn="l"/>
                <a:tab pos="5895861" algn="l"/>
                <a:tab pos="6550956" algn="l"/>
                <a:tab pos="7207639" algn="l"/>
              </a:tabLst>
              <a:defRPr/>
            </a:pPr>
            <a:r>
              <a:rPr lang="en-GB" sz="3600" kern="0" dirty="0">
                <a:solidFill>
                  <a:srgbClr val="FF0000"/>
                </a:solidFill>
              </a:rPr>
              <a:t>Current PhD s</a:t>
            </a:r>
            <a:r>
              <a:rPr kumimoji="0" lang="en-GB" sz="3600" b="0" i="0" u="none" strike="noStrike" kern="0" cap="none" spc="0" normalizeH="0" baseline="0" noProof="0" dirty="0" err="1">
                <a:ln>
                  <a:noFill/>
                </a:ln>
                <a:solidFill>
                  <a:srgbClr val="FF0000"/>
                </a:solidFill>
                <a:effectLst/>
                <a:uLnTx/>
                <a:uFillTx/>
              </a:rPr>
              <a:t>tudents</a:t>
            </a:r>
            <a:endParaRPr kumimoji="0" lang="en-GB" b="0" i="0" u="none" strike="noStrike" kern="0" cap="none" spc="0" normalizeH="0" baseline="0" noProof="0" dirty="0">
              <a:ln>
                <a:noFill/>
              </a:ln>
              <a:solidFill>
                <a:srgbClr val="000000"/>
              </a:solidFill>
              <a:effectLst/>
              <a:uLnTx/>
              <a:uFillTx/>
            </a:endParaRPr>
          </a:p>
        </p:txBody>
      </p:sp>
      <p:sp>
        <p:nvSpPr>
          <p:cNvPr id="6" name="TextBox 5">
            <a:extLst>
              <a:ext uri="{FF2B5EF4-FFF2-40B4-BE49-F238E27FC236}">
                <a16:creationId xmlns:a16="http://schemas.microsoft.com/office/drawing/2014/main" id="{366FC302-69E6-3845-8720-8E654C583080}"/>
              </a:ext>
            </a:extLst>
          </p:cNvPr>
          <p:cNvSpPr txBox="1"/>
          <p:nvPr/>
        </p:nvSpPr>
        <p:spPr>
          <a:xfrm>
            <a:off x="3604257" y="1089431"/>
            <a:ext cx="3784851" cy="4893571"/>
          </a:xfrm>
          <a:prstGeom prst="rect">
            <a:avLst/>
          </a:prstGeom>
          <a:noFill/>
        </p:spPr>
        <p:txBody>
          <a:bodyPr wrap="none" lIns="91361" tIns="45682" rIns="91361" bIns="45682" rtlCol="0">
            <a:spAutoFit/>
          </a:bodyPr>
          <a:lstStyle/>
          <a:p>
            <a:pPr algn="l">
              <a:buNone/>
            </a:pPr>
            <a:r>
              <a:rPr lang="en-US" dirty="0"/>
              <a:t>        </a:t>
            </a:r>
            <a:r>
              <a:rPr lang="en-US" dirty="0">
                <a:solidFill>
                  <a:srgbClr val="FF0000"/>
                </a:solidFill>
              </a:rPr>
              <a:t>    Funding</a:t>
            </a:r>
          </a:p>
          <a:p>
            <a:pPr algn="l">
              <a:buNone/>
            </a:pPr>
            <a:r>
              <a:rPr lang="en-US" dirty="0">
                <a:sym typeface="Wingdings"/>
              </a:rPr>
              <a:t>  11</a:t>
            </a:r>
            <a:r>
              <a:rPr lang="en-US" dirty="0">
                <a:solidFill>
                  <a:srgbClr val="FF0000"/>
                </a:solidFill>
                <a:sym typeface="Wingdings"/>
              </a:rPr>
              <a:t>  </a:t>
            </a:r>
            <a:r>
              <a:rPr lang="en-US" dirty="0">
                <a:sym typeface="Wingdings"/>
              </a:rPr>
              <a:t> </a:t>
            </a:r>
            <a:r>
              <a:rPr lang="en-US" dirty="0"/>
              <a:t>STFC</a:t>
            </a:r>
          </a:p>
          <a:p>
            <a:pPr algn="l">
              <a:buNone/>
            </a:pPr>
            <a:r>
              <a:rPr lang="en-US" dirty="0"/>
              <a:t>  10  </a:t>
            </a:r>
            <a:r>
              <a:rPr lang="en-US" dirty="0">
                <a:solidFill>
                  <a:srgbClr val="FF0000"/>
                </a:solidFill>
                <a:sym typeface="Wingdings"/>
              </a:rPr>
              <a:t></a:t>
            </a:r>
            <a:r>
              <a:rPr lang="en-US" dirty="0">
                <a:sym typeface="Wingdings"/>
              </a:rPr>
              <a:t> </a:t>
            </a:r>
            <a:r>
              <a:rPr lang="en-US" dirty="0"/>
              <a:t>STFC (CDT)</a:t>
            </a:r>
          </a:p>
          <a:p>
            <a:pPr algn="l">
              <a:buNone/>
            </a:pPr>
            <a:r>
              <a:rPr lang="en-US" dirty="0"/>
              <a:t>   2   </a:t>
            </a:r>
            <a:r>
              <a:rPr lang="en-US" dirty="0">
                <a:solidFill>
                  <a:srgbClr val="FF0000"/>
                </a:solidFill>
                <a:sym typeface="Wingdings"/>
              </a:rPr>
              <a:t></a:t>
            </a:r>
            <a:r>
              <a:rPr lang="en-US" dirty="0">
                <a:sym typeface="Wingdings"/>
              </a:rPr>
              <a:t> </a:t>
            </a:r>
            <a:r>
              <a:rPr lang="en-US" dirty="0" err="1"/>
              <a:t>Conacyt</a:t>
            </a:r>
            <a:r>
              <a:rPr lang="en-US" dirty="0"/>
              <a:t> (Mexico)</a:t>
            </a:r>
          </a:p>
          <a:p>
            <a:pPr algn="l">
              <a:buNone/>
            </a:pPr>
            <a:r>
              <a:rPr lang="en-US" dirty="0"/>
              <a:t>   2   </a:t>
            </a:r>
            <a:r>
              <a:rPr lang="en-US" dirty="0">
                <a:solidFill>
                  <a:srgbClr val="FF0000"/>
                </a:solidFill>
                <a:sym typeface="Wingdings"/>
              </a:rPr>
              <a:t></a:t>
            </a:r>
            <a:r>
              <a:rPr lang="en-US" dirty="0">
                <a:sym typeface="Wingdings"/>
              </a:rPr>
              <a:t> </a:t>
            </a:r>
            <a:r>
              <a:rPr lang="en-US" dirty="0" err="1">
                <a:sym typeface="Wingdings"/>
              </a:rPr>
              <a:t>Conicyt</a:t>
            </a:r>
            <a:r>
              <a:rPr lang="en-US" dirty="0">
                <a:sym typeface="Wingdings"/>
              </a:rPr>
              <a:t> (Chile</a:t>
            </a:r>
            <a:endParaRPr lang="en-US" dirty="0"/>
          </a:p>
          <a:p>
            <a:pPr algn="l">
              <a:buNone/>
            </a:pPr>
            <a:r>
              <a:rPr lang="en-US" dirty="0"/>
              <a:t>   3   </a:t>
            </a:r>
            <a:r>
              <a:rPr lang="en-US" dirty="0">
                <a:solidFill>
                  <a:srgbClr val="FF0000"/>
                </a:solidFill>
                <a:sym typeface="Wingdings"/>
              </a:rPr>
              <a:t></a:t>
            </a:r>
            <a:r>
              <a:rPr lang="en-US" dirty="0">
                <a:sym typeface="Wingdings"/>
              </a:rPr>
              <a:t> </a:t>
            </a:r>
            <a:r>
              <a:rPr lang="en-US" dirty="0"/>
              <a:t>EU (ERC)</a:t>
            </a:r>
            <a:r>
              <a:rPr lang="en-US" dirty="0">
                <a:sym typeface="Wingdings"/>
              </a:rPr>
              <a:t> </a:t>
            </a:r>
          </a:p>
          <a:p>
            <a:pPr algn="l">
              <a:buNone/>
            </a:pPr>
            <a:r>
              <a:rPr lang="en-US" dirty="0">
                <a:sym typeface="Wingdings"/>
              </a:rPr>
              <a:t>   2</a:t>
            </a:r>
            <a:r>
              <a:rPr lang="en-US" dirty="0"/>
              <a:t>   </a:t>
            </a:r>
            <a:r>
              <a:rPr lang="en-US" dirty="0">
                <a:solidFill>
                  <a:srgbClr val="FF0000"/>
                </a:solidFill>
                <a:sym typeface="Wingdings"/>
              </a:rPr>
              <a:t></a:t>
            </a:r>
            <a:r>
              <a:rPr lang="en-US" dirty="0">
                <a:sym typeface="Wingdings"/>
              </a:rPr>
              <a:t> </a:t>
            </a:r>
            <a:r>
              <a:rPr lang="en-US" dirty="0"/>
              <a:t>Durham</a:t>
            </a:r>
          </a:p>
          <a:p>
            <a:pPr algn="l">
              <a:buNone/>
            </a:pPr>
            <a:r>
              <a:rPr lang="en-US" dirty="0"/>
              <a:t>   1   </a:t>
            </a:r>
            <a:r>
              <a:rPr lang="en-US" dirty="0">
                <a:solidFill>
                  <a:srgbClr val="FF0000"/>
                </a:solidFill>
                <a:sym typeface="Wingdings"/>
              </a:rPr>
              <a:t></a:t>
            </a:r>
            <a:r>
              <a:rPr lang="en-US" dirty="0">
                <a:sym typeface="Wingdings"/>
              </a:rPr>
              <a:t> </a:t>
            </a:r>
            <a:r>
              <a:rPr lang="en-US" dirty="0"/>
              <a:t>Philanthropic gift </a:t>
            </a:r>
          </a:p>
          <a:p>
            <a:pPr algn="l">
              <a:buNone/>
            </a:pPr>
            <a:r>
              <a:rPr lang="en-US" dirty="0"/>
              <a:t> </a:t>
            </a:r>
            <a:endParaRPr lang="en-US" dirty="0">
              <a:solidFill>
                <a:srgbClr val="FF0000"/>
              </a:solidFill>
            </a:endParaRPr>
          </a:p>
        </p:txBody>
      </p:sp>
      <p:sp>
        <p:nvSpPr>
          <p:cNvPr id="7" name="TextBox 6">
            <a:extLst>
              <a:ext uri="{FF2B5EF4-FFF2-40B4-BE49-F238E27FC236}">
                <a16:creationId xmlns:a16="http://schemas.microsoft.com/office/drawing/2014/main" id="{B29BE4BF-516F-F74D-8276-B60082C37565}"/>
              </a:ext>
            </a:extLst>
          </p:cNvPr>
          <p:cNvSpPr txBox="1"/>
          <p:nvPr/>
        </p:nvSpPr>
        <p:spPr>
          <a:xfrm>
            <a:off x="1157006" y="5411825"/>
            <a:ext cx="1563506" cy="461665"/>
          </a:xfrm>
          <a:prstGeom prst="rect">
            <a:avLst/>
          </a:prstGeom>
          <a:noFill/>
        </p:spPr>
        <p:txBody>
          <a:bodyPr wrap="none" rtlCol="0" anchor="ctr" anchorCtr="1">
            <a:spAutoFit/>
          </a:bodyPr>
          <a:lstStyle/>
          <a:p>
            <a:pPr>
              <a:buNone/>
            </a:pPr>
            <a:r>
              <a:rPr lang="en-US" dirty="0">
                <a:solidFill>
                  <a:srgbClr val="FF0000"/>
                </a:solidFill>
              </a:rPr>
              <a:t>TOTAL 31</a:t>
            </a:r>
            <a:endParaRPr lang="en-US" dirty="0"/>
          </a:p>
        </p:txBody>
      </p:sp>
      <p:sp>
        <p:nvSpPr>
          <p:cNvPr id="8" name="TextBox 7">
            <a:extLst>
              <a:ext uri="{FF2B5EF4-FFF2-40B4-BE49-F238E27FC236}">
                <a16:creationId xmlns:a16="http://schemas.microsoft.com/office/drawing/2014/main" id="{A83B155C-77B9-0949-A21C-1AFB32095329}"/>
              </a:ext>
            </a:extLst>
          </p:cNvPr>
          <p:cNvSpPr txBox="1"/>
          <p:nvPr/>
        </p:nvSpPr>
        <p:spPr>
          <a:xfrm>
            <a:off x="270237" y="1929774"/>
            <a:ext cx="3410357" cy="461665"/>
          </a:xfrm>
          <a:prstGeom prst="rect">
            <a:avLst/>
          </a:prstGeom>
          <a:noFill/>
        </p:spPr>
        <p:txBody>
          <a:bodyPr wrap="none" rtlCol="0" anchor="ctr" anchorCtr="1">
            <a:spAutoFit/>
          </a:bodyPr>
          <a:lstStyle/>
          <a:p>
            <a:pPr>
              <a:buNone/>
            </a:pPr>
            <a:r>
              <a:rPr lang="en-US" dirty="0">
                <a:solidFill>
                  <a:srgbClr val="FF0000"/>
                </a:solidFill>
              </a:rPr>
              <a:t>11 different nationalities</a:t>
            </a:r>
            <a:endParaRPr lang="en-US" dirty="0"/>
          </a:p>
        </p:txBody>
      </p:sp>
      <p:sp>
        <p:nvSpPr>
          <p:cNvPr id="9" name="TextBox 8">
            <a:extLst>
              <a:ext uri="{FF2B5EF4-FFF2-40B4-BE49-F238E27FC236}">
                <a16:creationId xmlns:a16="http://schemas.microsoft.com/office/drawing/2014/main" id="{EE6FE396-D031-F647-B974-FE4F82E67009}"/>
              </a:ext>
            </a:extLst>
          </p:cNvPr>
          <p:cNvSpPr txBox="1"/>
          <p:nvPr/>
        </p:nvSpPr>
        <p:spPr>
          <a:xfrm>
            <a:off x="1041850" y="3195274"/>
            <a:ext cx="1435008" cy="461665"/>
          </a:xfrm>
          <a:prstGeom prst="rect">
            <a:avLst/>
          </a:prstGeom>
          <a:noFill/>
        </p:spPr>
        <p:txBody>
          <a:bodyPr wrap="none" rtlCol="0" anchor="ctr" anchorCtr="1">
            <a:spAutoFit/>
          </a:bodyPr>
          <a:lstStyle/>
          <a:p>
            <a:pPr>
              <a:buNone/>
            </a:pPr>
            <a:r>
              <a:rPr lang="en-US" dirty="0">
                <a:solidFill>
                  <a:srgbClr val="0070C0"/>
                </a:solidFill>
              </a:rPr>
              <a:t>6 women</a:t>
            </a:r>
          </a:p>
        </p:txBody>
      </p:sp>
    </p:spTree>
    <p:extLst>
      <p:ext uri="{BB962C8B-B14F-4D97-AF65-F5344CB8AC3E}">
        <p14:creationId xmlns:p14="http://schemas.microsoft.com/office/powerpoint/2010/main" val="1928693104"/>
      </p:ext>
    </p:extLst>
  </p:cSld>
  <p:clrMapOvr>
    <a:masterClrMapping/>
  </p:clrMapOvr>
  <p:transition>
    <p:zo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57187" y="5333378"/>
            <a:ext cx="1180446" cy="532358"/>
          </a:xfrm>
          <a:prstGeom prst="rect">
            <a:avLst/>
          </a:prstGeom>
        </p:spPr>
      </p:pic>
      <p:pic>
        <p:nvPicPr>
          <p:cNvPr id="7" name="Picture 6" descr="A sign in front of a building&#10;&#10;Description automatically generated">
            <a:extLst>
              <a:ext uri="{FF2B5EF4-FFF2-40B4-BE49-F238E27FC236}">
                <a16:creationId xmlns:a16="http://schemas.microsoft.com/office/drawing/2014/main" id="{A1187E5A-E960-47C6-A53E-906639C6647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51012" y="1710202"/>
            <a:ext cx="3429000" cy="2528888"/>
          </a:xfrm>
          <a:prstGeom prst="rect">
            <a:avLst/>
          </a:prstGeom>
        </p:spPr>
      </p:pic>
      <p:pic>
        <p:nvPicPr>
          <p:cNvPr id="12" name="Picture 11" descr="A picture containing tree, outdoor, ground, building&#10;&#10;Description automatically generated">
            <a:extLst>
              <a:ext uri="{FF2B5EF4-FFF2-40B4-BE49-F238E27FC236}">
                <a16:creationId xmlns:a16="http://schemas.microsoft.com/office/drawing/2014/main" id="{E5E4695D-FE04-4599-897F-A0574D084E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50042" y="1700809"/>
            <a:ext cx="2749934" cy="2543689"/>
          </a:xfrm>
          <a:prstGeom prst="rect">
            <a:avLst/>
          </a:prstGeom>
        </p:spPr>
      </p:pic>
      <p:sp>
        <p:nvSpPr>
          <p:cNvPr id="13" name="Title 7">
            <a:extLst>
              <a:ext uri="{FF2B5EF4-FFF2-40B4-BE49-F238E27FC236}">
                <a16:creationId xmlns:a16="http://schemas.microsoft.com/office/drawing/2014/main" id="{B0F1B381-2E7B-4E25-8A67-55467AA87D7C}"/>
              </a:ext>
            </a:extLst>
          </p:cNvPr>
          <p:cNvSpPr txBox="1">
            <a:spLocks/>
          </p:cNvSpPr>
          <p:nvPr/>
        </p:nvSpPr>
        <p:spPr>
          <a:xfrm>
            <a:off x="1485900" y="450880"/>
            <a:ext cx="6172200" cy="857250"/>
          </a:xfrm>
          <a:prstGeom prst="rect">
            <a:avLst/>
          </a:prstGeom>
        </p:spPr>
        <p:txBody>
          <a:bodyPr vert="horz" lIns="68580" tIns="34290" rIns="68580" bIns="3429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85800" fontAlgn="auto">
              <a:spcAft>
                <a:spcPts val="0"/>
              </a:spcAft>
              <a:buClrTx/>
              <a:buSzTx/>
            </a:pPr>
            <a:r>
              <a:rPr lang="en-GB" sz="3300" b="1" dirty="0">
                <a:solidFill>
                  <a:prstClr val="black"/>
                </a:solidFill>
                <a:latin typeface="Calibri Light" panose="020F0302020204030204"/>
              </a:rPr>
              <a:t>CDT Data Intensive Science</a:t>
            </a:r>
          </a:p>
        </p:txBody>
      </p:sp>
      <p:sp>
        <p:nvSpPr>
          <p:cNvPr id="14" name="TextBox 13">
            <a:extLst>
              <a:ext uri="{FF2B5EF4-FFF2-40B4-BE49-F238E27FC236}">
                <a16:creationId xmlns:a16="http://schemas.microsoft.com/office/drawing/2014/main" id="{EA7C3EFC-0A1E-400B-BB9C-00A6759A2CAE}"/>
              </a:ext>
            </a:extLst>
          </p:cNvPr>
          <p:cNvSpPr txBox="1"/>
          <p:nvPr/>
        </p:nvSpPr>
        <p:spPr>
          <a:xfrm>
            <a:off x="1490963" y="4356683"/>
            <a:ext cx="2967159" cy="300082"/>
          </a:xfrm>
          <a:prstGeom prst="rect">
            <a:avLst/>
          </a:prstGeom>
          <a:noFill/>
        </p:spPr>
        <p:txBody>
          <a:bodyPr wrap="none" rtlCol="0">
            <a:spAutoFit/>
          </a:bodyPr>
          <a:lstStyle/>
          <a:p>
            <a:pPr algn="l" defTabSz="685800" eaLnBrk="1" fontAlgn="auto" hangingPunct="1">
              <a:spcBef>
                <a:spcPts val="0"/>
              </a:spcBef>
              <a:spcAft>
                <a:spcPts val="0"/>
              </a:spcAft>
              <a:buClrTx/>
              <a:buSzTx/>
              <a:buNone/>
            </a:pPr>
            <a:r>
              <a:rPr lang="en-GB" sz="1350" b="1" dirty="0">
                <a:solidFill>
                  <a:prstClr val="black"/>
                </a:solidFill>
                <a:latin typeface="Calibri" panose="020F0502020204030204"/>
                <a:ea typeface="+mn-ea"/>
                <a:cs typeface="+mn-cs"/>
              </a:rPr>
              <a:t>Institute for Computational Cosmology</a:t>
            </a:r>
          </a:p>
        </p:txBody>
      </p:sp>
      <p:sp>
        <p:nvSpPr>
          <p:cNvPr id="15" name="TextBox 14">
            <a:extLst>
              <a:ext uri="{FF2B5EF4-FFF2-40B4-BE49-F238E27FC236}">
                <a16:creationId xmlns:a16="http://schemas.microsoft.com/office/drawing/2014/main" id="{D9514C45-DAF8-4B37-90BD-60E802500DE5}"/>
              </a:ext>
            </a:extLst>
          </p:cNvPr>
          <p:cNvSpPr txBox="1"/>
          <p:nvPr/>
        </p:nvSpPr>
        <p:spPr>
          <a:xfrm>
            <a:off x="4680012" y="4347102"/>
            <a:ext cx="3373168" cy="300082"/>
          </a:xfrm>
          <a:prstGeom prst="rect">
            <a:avLst/>
          </a:prstGeom>
          <a:noFill/>
        </p:spPr>
        <p:txBody>
          <a:bodyPr wrap="none" rtlCol="0">
            <a:spAutoFit/>
          </a:bodyPr>
          <a:lstStyle/>
          <a:p>
            <a:pPr algn="l" defTabSz="685800" eaLnBrk="1" fontAlgn="auto" hangingPunct="1">
              <a:spcBef>
                <a:spcPts val="0"/>
              </a:spcBef>
              <a:spcAft>
                <a:spcPts val="0"/>
              </a:spcAft>
              <a:buClrTx/>
              <a:buSzTx/>
              <a:buNone/>
            </a:pPr>
            <a:r>
              <a:rPr lang="en-GB" sz="1350" b="1" dirty="0">
                <a:solidFill>
                  <a:prstClr val="black"/>
                </a:solidFill>
                <a:latin typeface="Calibri" panose="020F0502020204030204"/>
                <a:ea typeface="+mn-ea"/>
                <a:cs typeface="+mn-cs"/>
              </a:rPr>
              <a:t>Institute for Particle Physics Phenomenology</a:t>
            </a:r>
          </a:p>
        </p:txBody>
      </p:sp>
      <p:pic>
        <p:nvPicPr>
          <p:cNvPr id="9" name="Picture 8" descr="A close up of a logo&#10;&#10;Description automatically generated">
            <a:extLst>
              <a:ext uri="{FF2B5EF4-FFF2-40B4-BE49-F238E27FC236}">
                <a16:creationId xmlns:a16="http://schemas.microsoft.com/office/drawing/2014/main" id="{50047C6C-6AE2-4C3C-A25D-C49195FBBBF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87361" y="5319211"/>
            <a:ext cx="2070994" cy="532358"/>
          </a:xfrm>
          <a:prstGeom prst="rect">
            <a:avLst/>
          </a:prstGeom>
        </p:spPr>
      </p:pic>
    </p:spTree>
    <p:extLst>
      <p:ext uri="{BB962C8B-B14F-4D97-AF65-F5344CB8AC3E}">
        <p14:creationId xmlns:p14="http://schemas.microsoft.com/office/powerpoint/2010/main" val="12596201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6222" y="5118396"/>
            <a:ext cx="1504482" cy="678492"/>
          </a:xfrm>
          <a:prstGeom prst="rect">
            <a:avLst/>
          </a:prstGeom>
        </p:spPr>
      </p:pic>
      <p:sp>
        <p:nvSpPr>
          <p:cNvPr id="8" name="Title 7"/>
          <p:cNvSpPr>
            <a:spLocks noGrp="1"/>
          </p:cNvSpPr>
          <p:nvPr>
            <p:ph type="title"/>
          </p:nvPr>
        </p:nvSpPr>
        <p:spPr>
          <a:xfrm>
            <a:off x="582349" y="586709"/>
            <a:ext cx="7886700" cy="994172"/>
          </a:xfrm>
        </p:spPr>
        <p:txBody>
          <a:bodyPr/>
          <a:lstStyle/>
          <a:p>
            <a:pPr algn="ctr"/>
            <a:r>
              <a:rPr lang="en-GB" b="1" dirty="0">
                <a:solidFill>
                  <a:srgbClr val="FF0000"/>
                </a:solidFill>
              </a:rPr>
              <a:t>CDT Data Intensive Science (PI C. Baugh)</a:t>
            </a:r>
          </a:p>
        </p:txBody>
      </p:sp>
      <p:sp>
        <p:nvSpPr>
          <p:cNvPr id="9" name="Content Placeholder 8"/>
          <p:cNvSpPr>
            <a:spLocks noGrp="1"/>
          </p:cNvSpPr>
          <p:nvPr>
            <p:ph idx="1"/>
          </p:nvPr>
        </p:nvSpPr>
        <p:spPr>
          <a:xfrm>
            <a:off x="1485900" y="1654483"/>
            <a:ext cx="6172200" cy="3394472"/>
          </a:xfrm>
        </p:spPr>
        <p:txBody>
          <a:bodyPr>
            <a:normAutofit/>
          </a:bodyPr>
          <a:lstStyle/>
          <a:p>
            <a:pPr>
              <a:buClr>
                <a:srgbClr val="FF0000"/>
              </a:buClr>
              <a:buSzPct val="125000"/>
            </a:pPr>
            <a:r>
              <a:rPr lang="en-GB" dirty="0"/>
              <a:t>£2.2M investment in PhD training at Durham</a:t>
            </a:r>
          </a:p>
          <a:p>
            <a:pPr>
              <a:buClr>
                <a:srgbClr val="FF0000"/>
              </a:buClr>
              <a:buSzPct val="125000"/>
            </a:pPr>
            <a:r>
              <a:rPr lang="en-GB" dirty="0"/>
              <a:t>22 PhDs (15 started Oct 2017, 7 Oct 2018</a:t>
            </a:r>
          </a:p>
          <a:p>
            <a:pPr>
              <a:buClr>
                <a:srgbClr val="FF0000"/>
              </a:buClr>
              <a:buSzPct val="125000"/>
            </a:pPr>
            <a:r>
              <a:rPr lang="en-GB" dirty="0"/>
              <a:t>(15 STFC, 5 DU, 2 – overseas research councils) </a:t>
            </a:r>
          </a:p>
          <a:p>
            <a:pPr>
              <a:buClr>
                <a:srgbClr val="FF0000"/>
              </a:buClr>
              <a:buSzPct val="125000"/>
            </a:pPr>
            <a:r>
              <a:rPr lang="en-GB" dirty="0"/>
              <a:t>4 year PhDs  astronomy/particle physics</a:t>
            </a:r>
          </a:p>
          <a:p>
            <a:pPr>
              <a:buClr>
                <a:srgbClr val="FF0000"/>
              </a:buClr>
              <a:buSzPct val="125000"/>
            </a:pPr>
            <a:r>
              <a:rPr lang="en-GB" dirty="0"/>
              <a:t>6 months of placements with industrial partner</a:t>
            </a:r>
          </a:p>
          <a:p>
            <a:pPr>
              <a:buClr>
                <a:srgbClr val="FF0000"/>
              </a:buClr>
              <a:buSzPct val="125000"/>
            </a:pPr>
            <a:r>
              <a:rPr lang="en-GB" dirty="0"/>
              <a:t>Transfer of skills in data intensive science, artificial intelligence, machine learning</a:t>
            </a:r>
          </a:p>
          <a:p>
            <a:pPr>
              <a:buClr>
                <a:srgbClr val="FF0000"/>
              </a:buClr>
              <a:buSzPct val="125000"/>
            </a:pPr>
            <a:r>
              <a:rPr lang="en-GB" dirty="0"/>
              <a:t>72 months of placements to date (target 132 months) </a:t>
            </a:r>
          </a:p>
          <a:p>
            <a:pPr marL="0" indent="0">
              <a:buClr>
                <a:srgbClr val="FF0000"/>
              </a:buClr>
              <a:buSzPct val="125000"/>
              <a:buNone/>
            </a:pPr>
            <a:endParaRPr lang="en-GB" dirty="0"/>
          </a:p>
          <a:p>
            <a:pPr>
              <a:buClr>
                <a:srgbClr val="FF0000"/>
              </a:buClr>
              <a:buSzPct val="125000"/>
            </a:pPr>
            <a:endParaRPr lang="en-GB" dirty="0"/>
          </a:p>
        </p:txBody>
      </p:sp>
      <p:pic>
        <p:nvPicPr>
          <p:cNvPr id="6" name="Picture 5" descr="A close up of a logo&#10;&#10;Description automatically generated">
            <a:extLst>
              <a:ext uri="{FF2B5EF4-FFF2-40B4-BE49-F238E27FC236}">
                <a16:creationId xmlns:a16="http://schemas.microsoft.com/office/drawing/2014/main" id="{34E3E6F4-9629-4E1F-8BE2-64FF2CB6E4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0133" y="5191464"/>
            <a:ext cx="2070994" cy="532358"/>
          </a:xfrm>
          <a:prstGeom prst="rect">
            <a:avLst/>
          </a:prstGeom>
        </p:spPr>
      </p:pic>
    </p:spTree>
    <p:extLst>
      <p:ext uri="{BB962C8B-B14F-4D97-AF65-F5344CB8AC3E}">
        <p14:creationId xmlns:p14="http://schemas.microsoft.com/office/powerpoint/2010/main" val="9545449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7326" y="6032796"/>
            <a:ext cx="1504482" cy="678492"/>
          </a:xfrm>
          <a:prstGeom prst="rect">
            <a:avLst/>
          </a:prstGeom>
        </p:spPr>
      </p:pic>
      <p:sp>
        <p:nvSpPr>
          <p:cNvPr id="8" name="Title 7"/>
          <p:cNvSpPr>
            <a:spLocks noGrp="1"/>
          </p:cNvSpPr>
          <p:nvPr>
            <p:ph type="title"/>
          </p:nvPr>
        </p:nvSpPr>
        <p:spPr/>
        <p:txBody>
          <a:bodyPr/>
          <a:lstStyle/>
          <a:p>
            <a:pPr algn="ctr"/>
            <a:r>
              <a:rPr lang="en-GB" b="1" dirty="0">
                <a:solidFill>
                  <a:srgbClr val="FF0000"/>
                </a:solidFill>
              </a:rPr>
              <a:t>CDT: Partners</a:t>
            </a:r>
          </a:p>
        </p:txBody>
      </p:sp>
      <p:sp>
        <p:nvSpPr>
          <p:cNvPr id="9" name="Content Placeholder 8"/>
          <p:cNvSpPr>
            <a:spLocks noGrp="1"/>
          </p:cNvSpPr>
          <p:nvPr>
            <p:ph sz="half" idx="1"/>
          </p:nvPr>
        </p:nvSpPr>
        <p:spPr>
          <a:xfrm>
            <a:off x="767546" y="1652004"/>
            <a:ext cx="3886200" cy="4351338"/>
          </a:xfrm>
        </p:spPr>
        <p:txBody>
          <a:bodyPr>
            <a:normAutofit/>
          </a:bodyPr>
          <a:lstStyle/>
          <a:p>
            <a:r>
              <a:rPr lang="en-GB" dirty="0"/>
              <a:t>P&amp;G</a:t>
            </a:r>
          </a:p>
          <a:p>
            <a:r>
              <a:rPr lang="en-GB" dirty="0" err="1"/>
              <a:t>Tracerco</a:t>
            </a:r>
            <a:endParaRPr lang="en-GB" dirty="0"/>
          </a:p>
          <a:p>
            <a:r>
              <a:rPr lang="en-GB" dirty="0" err="1"/>
              <a:t>Tharsus</a:t>
            </a:r>
            <a:endParaRPr lang="en-GB" dirty="0"/>
          </a:p>
          <a:p>
            <a:r>
              <a:rPr lang="en-GB" dirty="0"/>
              <a:t>NHS</a:t>
            </a:r>
          </a:p>
          <a:p>
            <a:r>
              <a:rPr lang="en-GB" dirty="0"/>
              <a:t>Atom Bank</a:t>
            </a:r>
          </a:p>
          <a:p>
            <a:r>
              <a:rPr lang="en-GB" dirty="0"/>
              <a:t>Nissan</a:t>
            </a:r>
          </a:p>
          <a:p>
            <a:r>
              <a:rPr lang="en-GB" dirty="0"/>
              <a:t>Northumbrian Water</a:t>
            </a:r>
          </a:p>
          <a:p>
            <a:r>
              <a:rPr lang="en-GB" dirty="0"/>
              <a:t>Rutherford Innovation</a:t>
            </a:r>
          </a:p>
          <a:p>
            <a:r>
              <a:rPr lang="en-GB" dirty="0" err="1"/>
              <a:t>Leapian</a:t>
            </a:r>
            <a:endParaRPr lang="en-GB" dirty="0"/>
          </a:p>
          <a:p>
            <a:r>
              <a:rPr lang="en-GB" dirty="0" err="1"/>
              <a:t>OlexSys</a:t>
            </a:r>
            <a:endParaRPr lang="en-GB" dirty="0"/>
          </a:p>
          <a:p>
            <a:pPr marL="0" indent="0">
              <a:buNone/>
            </a:pPr>
            <a:endParaRPr lang="en-GB" dirty="0"/>
          </a:p>
          <a:p>
            <a:endParaRPr lang="en-GB" dirty="0"/>
          </a:p>
        </p:txBody>
      </p:sp>
      <p:sp>
        <p:nvSpPr>
          <p:cNvPr id="2" name="Content Placeholder 1">
            <a:extLst>
              <a:ext uri="{FF2B5EF4-FFF2-40B4-BE49-F238E27FC236}">
                <a16:creationId xmlns:a16="http://schemas.microsoft.com/office/drawing/2014/main" id="{10AF233D-80EE-47E5-AC4A-043C0BC7837F}"/>
              </a:ext>
            </a:extLst>
          </p:cNvPr>
          <p:cNvSpPr>
            <a:spLocks noGrp="1"/>
          </p:cNvSpPr>
          <p:nvPr>
            <p:ph sz="half" idx="2"/>
          </p:nvPr>
        </p:nvSpPr>
        <p:spPr/>
        <p:txBody>
          <a:bodyPr>
            <a:normAutofit/>
          </a:bodyPr>
          <a:lstStyle/>
          <a:p>
            <a:r>
              <a:rPr lang="en-GB" dirty="0"/>
              <a:t>IBEX</a:t>
            </a:r>
          </a:p>
          <a:p>
            <a:r>
              <a:rPr lang="en-GB" dirty="0" err="1"/>
              <a:t>nVIDIA</a:t>
            </a:r>
            <a:endParaRPr lang="en-GB" dirty="0"/>
          </a:p>
          <a:p>
            <a:r>
              <a:rPr lang="en-GB" dirty="0" err="1"/>
              <a:t>Kromek</a:t>
            </a:r>
            <a:endParaRPr lang="en-GB" dirty="0"/>
          </a:p>
          <a:p>
            <a:r>
              <a:rPr lang="en-GB" dirty="0"/>
              <a:t>Centre for Process Innovation</a:t>
            </a:r>
          </a:p>
          <a:p>
            <a:r>
              <a:rPr lang="en-GB" dirty="0"/>
              <a:t>Materials Processing Institute</a:t>
            </a:r>
          </a:p>
          <a:p>
            <a:r>
              <a:rPr lang="en-GB" dirty="0"/>
              <a:t>Jumping Rivers</a:t>
            </a:r>
          </a:p>
          <a:p>
            <a:r>
              <a:rPr lang="en-GB" dirty="0" err="1"/>
              <a:t>Jeppeson</a:t>
            </a:r>
            <a:r>
              <a:rPr lang="en-GB" dirty="0"/>
              <a:t>/Boeing</a:t>
            </a:r>
          </a:p>
          <a:p>
            <a:r>
              <a:rPr lang="en-GB" dirty="0"/>
              <a:t>Mann AHL</a:t>
            </a:r>
          </a:p>
          <a:p>
            <a:r>
              <a:rPr lang="en-GB" dirty="0" err="1"/>
              <a:t>Watersons</a:t>
            </a:r>
            <a:endParaRPr lang="en-GB" dirty="0"/>
          </a:p>
        </p:txBody>
      </p:sp>
      <p:pic>
        <p:nvPicPr>
          <p:cNvPr id="6" name="Picture 5" descr="A close up of a logo&#10;&#10;Description automatically generated">
            <a:extLst>
              <a:ext uri="{FF2B5EF4-FFF2-40B4-BE49-F238E27FC236}">
                <a16:creationId xmlns:a16="http://schemas.microsoft.com/office/drawing/2014/main" id="{A2820507-24C9-465C-8578-0033F5428C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31591" y="5897520"/>
            <a:ext cx="2070994" cy="532358"/>
          </a:xfrm>
          <a:prstGeom prst="rect">
            <a:avLst/>
          </a:prstGeom>
        </p:spPr>
      </p:pic>
    </p:spTree>
    <p:extLst>
      <p:ext uri="{BB962C8B-B14F-4D97-AF65-F5344CB8AC3E}">
        <p14:creationId xmlns:p14="http://schemas.microsoft.com/office/powerpoint/2010/main" val="24610438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AA7871-1BC9-4F49-89E4-CA4C4D239DA2}"/>
              </a:ext>
            </a:extLst>
          </p:cNvPr>
          <p:cNvSpPr txBox="1"/>
          <p:nvPr/>
        </p:nvSpPr>
        <p:spPr>
          <a:xfrm>
            <a:off x="3229234" y="2747809"/>
            <a:ext cx="1944763" cy="523220"/>
          </a:xfrm>
          <a:prstGeom prst="rect">
            <a:avLst/>
          </a:prstGeom>
          <a:noFill/>
        </p:spPr>
        <p:txBody>
          <a:bodyPr wrap="none" rtlCol="0" anchor="ctr" anchorCtr="1">
            <a:spAutoFit/>
          </a:bodyPr>
          <a:lstStyle/>
          <a:p>
            <a:pPr>
              <a:buNone/>
            </a:pPr>
            <a:r>
              <a:rPr lang="en-US" sz="2800" dirty="0"/>
              <a:t>10 minutes</a:t>
            </a:r>
          </a:p>
        </p:txBody>
      </p:sp>
    </p:spTree>
    <p:extLst>
      <p:ext uri="{BB962C8B-B14F-4D97-AF65-F5344CB8AC3E}">
        <p14:creationId xmlns:p14="http://schemas.microsoft.com/office/powerpoint/2010/main" val="2259450214"/>
      </p:ext>
    </p:extLst>
  </p:cSld>
  <p:clrMapOvr>
    <a:masterClrMapping/>
  </p:clrMapOvr>
  <p:transition>
    <p:zoom/>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31F62"/>
        </a:solidFill>
        <a:effectLst/>
      </p:bgPr>
    </p:bg>
    <p:spTree>
      <p:nvGrpSpPr>
        <p:cNvPr id="1" name=""/>
        <p:cNvGrpSpPr/>
        <p:nvPr/>
      </p:nvGrpSpPr>
      <p:grpSpPr>
        <a:xfrm>
          <a:off x="0" y="0"/>
          <a:ext cx="0" cy="0"/>
          <a:chOff x="0" y="0"/>
          <a:chExt cx="0" cy="0"/>
        </a:xfrm>
      </p:grpSpPr>
      <p:pic>
        <p:nvPicPr>
          <p:cNvPr id="2" name="Picture 1" descr="VT2A9318.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67742"/>
            <a:ext cx="9144000" cy="5385603"/>
          </a:xfrm>
          <a:prstGeom prst="rect">
            <a:avLst/>
          </a:prstGeom>
        </p:spPr>
      </p:pic>
      <p:sp>
        <p:nvSpPr>
          <p:cNvPr id="5" name="Text Box 7"/>
          <p:cNvSpPr txBox="1">
            <a:spLocks noChangeArrowheads="1"/>
          </p:cNvSpPr>
          <p:nvPr/>
        </p:nvSpPr>
        <p:spPr bwMode="auto">
          <a:xfrm>
            <a:off x="107506" y="2325544"/>
            <a:ext cx="2448272" cy="599411"/>
          </a:xfrm>
          <a:prstGeom prst="rect">
            <a:avLst/>
          </a:prstGeom>
          <a:noFill/>
          <a:ln w="28575">
            <a:noFill/>
            <a:miter lim="800000"/>
            <a:headEnd/>
            <a:tailEnd/>
          </a:ln>
        </p:spPr>
        <p:txBody>
          <a:bodyPr wrap="square" lIns="95758" tIns="47880" rIns="95758" bIns="47880">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50000"/>
              </a:spcBef>
              <a:spcAft>
                <a:spcPct val="0"/>
              </a:spcAft>
              <a:defRPr sz="2400">
                <a:solidFill>
                  <a:schemeClr val="tx1"/>
                </a:solidFill>
                <a:latin typeface="Arial" charset="0"/>
                <a:ea typeface="ＭＳ Ｐゴシック" charset="0"/>
              </a:defRPr>
            </a:lvl6pPr>
            <a:lvl7pPr marL="914400" eaLnBrk="0" fontAlgn="base" hangingPunct="0">
              <a:spcBef>
                <a:spcPct val="50000"/>
              </a:spcBef>
              <a:spcAft>
                <a:spcPct val="0"/>
              </a:spcAft>
              <a:defRPr sz="2400">
                <a:solidFill>
                  <a:schemeClr val="tx1"/>
                </a:solidFill>
                <a:latin typeface="Arial" charset="0"/>
                <a:ea typeface="ＭＳ Ｐゴシック" charset="0"/>
              </a:defRPr>
            </a:lvl7pPr>
            <a:lvl8pPr marL="1371600" eaLnBrk="0" fontAlgn="base" hangingPunct="0">
              <a:spcBef>
                <a:spcPct val="50000"/>
              </a:spcBef>
              <a:spcAft>
                <a:spcPct val="0"/>
              </a:spcAft>
              <a:defRPr sz="2400">
                <a:solidFill>
                  <a:schemeClr val="tx1"/>
                </a:solidFill>
                <a:latin typeface="Arial" charset="0"/>
                <a:ea typeface="ＭＳ Ｐゴシック" charset="0"/>
              </a:defRPr>
            </a:lvl8pPr>
            <a:lvl9pPr marL="1828800" eaLnBrk="0" fontAlgn="base" hangingPunct="0">
              <a:spcBef>
                <a:spcPct val="5000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80000"/>
              </a:lnSpc>
              <a:spcBef>
                <a:spcPct val="50000"/>
              </a:spcBef>
              <a:spcAft>
                <a:spcPct val="0"/>
              </a:spcAft>
              <a:buClrTx/>
              <a:buSzTx/>
              <a:buFontTx/>
              <a:buNone/>
              <a:tabLst/>
              <a:defRPr/>
            </a:pPr>
            <a:r>
              <a:rPr kumimoji="0" lang="is-IS" sz="2000" b="0" i="0" u="none" strike="noStrike" kern="1200" cap="none" spc="0" normalizeH="0" baseline="0" noProof="0" dirty="0">
                <a:ln>
                  <a:noFill/>
                </a:ln>
                <a:solidFill>
                  <a:srgbClr val="FFFFFF"/>
                </a:solidFill>
                <a:effectLst/>
                <a:uLnTx/>
                <a:uFillTx/>
                <a:latin typeface="Arial" charset="0"/>
                <a:ea typeface="ＭＳ Ｐゴシック" charset="0"/>
              </a:rPr>
              <a:t>The  new Ogden Centre at Durham</a:t>
            </a:r>
            <a:endParaRPr kumimoji="0" lang="en-GB" sz="2000" b="0" i="0" u="none" strike="noStrike" kern="1200" cap="none" spc="0" normalizeH="0" baseline="0" noProof="0" dirty="0">
              <a:ln>
                <a:noFill/>
              </a:ln>
              <a:solidFill>
                <a:srgbClr val="FFFFFF"/>
              </a:solidFill>
              <a:effectLst/>
              <a:uLnTx/>
              <a:uFillTx/>
              <a:latin typeface="Arial" charset="0"/>
              <a:ea typeface="ＭＳ Ｐゴシック" charset="0"/>
            </a:endParaRPr>
          </a:p>
        </p:txBody>
      </p:sp>
      <p:sp>
        <p:nvSpPr>
          <p:cNvPr id="8" name="Rectangle 2"/>
          <p:cNvSpPr>
            <a:spLocks noChangeArrowheads="1"/>
          </p:cNvSpPr>
          <p:nvPr/>
        </p:nvSpPr>
        <p:spPr bwMode="auto">
          <a:xfrm>
            <a:off x="3310360" y="197519"/>
            <a:ext cx="3136739" cy="584590"/>
          </a:xfrm>
          <a:prstGeom prst="rect">
            <a:avLst/>
          </a:prstGeom>
          <a:solidFill>
            <a:srgbClr val="FFCC00"/>
          </a:solidFill>
          <a:ln w="28575">
            <a:solidFill>
              <a:srgbClr val="000000"/>
            </a:solidFill>
            <a:miter lim="800000"/>
            <a:headEnd/>
            <a:tailEnd/>
          </a:ln>
        </p:spPr>
        <p:txBody>
          <a:bodyPr wrap="square" lIns="91252" tIns="45628" rIns="91252" bIns="45628">
            <a:spAutoFit/>
          </a:bodyPr>
          <a:lstStyle/>
          <a:p>
            <a:pPr marL="0" marR="0" lvl="0" indent="0" algn="ctr" defTabSz="914258"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DE0A0D"/>
                </a:solidFill>
                <a:effectLst/>
                <a:uLnTx/>
                <a:uFillTx/>
                <a:latin typeface="Arial" charset="0"/>
                <a:ea typeface="ＭＳ Ｐゴシック" charset="0"/>
              </a:rPr>
              <a:t>ICC Facilities</a:t>
            </a:r>
          </a:p>
        </p:txBody>
      </p:sp>
      <p:sp>
        <p:nvSpPr>
          <p:cNvPr id="3" name="TextBox 2">
            <a:extLst>
              <a:ext uri="{FF2B5EF4-FFF2-40B4-BE49-F238E27FC236}">
                <a16:creationId xmlns:a16="http://schemas.microsoft.com/office/drawing/2014/main" id="{296EBFE5-B478-0645-A114-4826A66D89E2}"/>
              </a:ext>
            </a:extLst>
          </p:cNvPr>
          <p:cNvSpPr txBox="1"/>
          <p:nvPr/>
        </p:nvSpPr>
        <p:spPr>
          <a:xfrm>
            <a:off x="772953" y="1203769"/>
            <a:ext cx="7834049" cy="830997"/>
          </a:xfrm>
          <a:prstGeom prst="rect">
            <a:avLst/>
          </a:prstGeom>
          <a:noFill/>
        </p:spPr>
        <p:txBody>
          <a:bodyPr wrap="square" rtlCol="0">
            <a:spAutoFit/>
          </a:bodyPr>
          <a:lstStyle/>
          <a:p>
            <a:pPr>
              <a:buNone/>
            </a:pPr>
            <a:r>
              <a:rPr lang="en-US" dirty="0">
                <a:solidFill>
                  <a:schemeClr val="bg1"/>
                </a:solidFill>
              </a:rPr>
              <a:t>New building originally intended for ICC and IPPP,  but IPPP chose to stay in old Ogden building </a:t>
            </a:r>
          </a:p>
        </p:txBody>
      </p:sp>
    </p:spTree>
    <p:extLst>
      <p:ext uri="{BB962C8B-B14F-4D97-AF65-F5344CB8AC3E}">
        <p14:creationId xmlns:p14="http://schemas.microsoft.com/office/powerpoint/2010/main" val="1798052491"/>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 name="Picture 17" descr="cosma3_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89536" y="1737662"/>
            <a:ext cx="7000679" cy="46671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Rectangle 2"/>
          <p:cNvSpPr>
            <a:spLocks noChangeArrowheads="1"/>
          </p:cNvSpPr>
          <p:nvPr/>
        </p:nvSpPr>
        <p:spPr bwMode="auto">
          <a:xfrm>
            <a:off x="3670765" y="288815"/>
            <a:ext cx="2974695" cy="584590"/>
          </a:xfrm>
          <a:prstGeom prst="rect">
            <a:avLst/>
          </a:prstGeom>
          <a:solidFill>
            <a:srgbClr val="FFCC00"/>
          </a:solidFill>
          <a:ln w="28575">
            <a:solidFill>
              <a:srgbClr val="000000"/>
            </a:solidFill>
            <a:miter lim="800000"/>
            <a:headEnd/>
            <a:tailEnd/>
          </a:ln>
        </p:spPr>
        <p:txBody>
          <a:bodyPr wrap="square" lIns="91252" tIns="45628" rIns="91252" bIns="45628">
            <a:spAutoFit/>
          </a:bodyPr>
          <a:lstStyle/>
          <a:p>
            <a:pPr marL="0" marR="0" lvl="0" indent="0" algn="ctr" defTabSz="914258" rtl="0" eaLnBrk="1" fontAlgn="auto" latinLnBrk="0" hangingPunct="1">
              <a:lnSpc>
                <a:spcPct val="100000"/>
              </a:lnSpc>
              <a:spcBef>
                <a:spcPts val="0"/>
              </a:spcBef>
              <a:spcAft>
                <a:spcPts val="0"/>
              </a:spcAft>
              <a:buClrTx/>
              <a:buSzTx/>
              <a:buFontTx/>
              <a:buNone/>
              <a:tabLst/>
              <a:defRPr/>
            </a:pPr>
            <a:r>
              <a:rPr lang="en-US" sz="3200" kern="0" dirty="0">
                <a:solidFill>
                  <a:srgbClr val="DE0A0D"/>
                </a:solidFill>
              </a:rPr>
              <a:t>ICC f</a:t>
            </a:r>
            <a:r>
              <a:rPr kumimoji="0" lang="en-US" sz="3200" b="0" i="0" u="none" strike="noStrike" kern="0" cap="none" spc="0" normalizeH="0" baseline="0" noProof="0" dirty="0" err="1">
                <a:ln>
                  <a:noFill/>
                </a:ln>
                <a:solidFill>
                  <a:srgbClr val="DE0A0D"/>
                </a:solidFill>
                <a:effectLst/>
                <a:uLnTx/>
                <a:uFillTx/>
                <a:latin typeface="Arial" charset="0"/>
                <a:ea typeface="ＭＳ Ｐゴシック" charset="0"/>
              </a:rPr>
              <a:t>acilities</a:t>
            </a:r>
            <a:endParaRPr kumimoji="0" lang="en-US" sz="3200" b="0" i="0" u="none" strike="noStrike" kern="0" cap="none" spc="0" normalizeH="0" baseline="0" noProof="0" dirty="0">
              <a:ln>
                <a:noFill/>
              </a:ln>
              <a:solidFill>
                <a:srgbClr val="DE0A0D"/>
              </a:solidFill>
              <a:effectLst/>
              <a:uLnTx/>
              <a:uFillTx/>
              <a:latin typeface="Arial" charset="0"/>
              <a:ea typeface="ＭＳ Ｐゴシック" charset="0"/>
            </a:endParaRPr>
          </a:p>
        </p:txBody>
      </p:sp>
      <p:sp>
        <p:nvSpPr>
          <p:cNvPr id="215042" name="Text Box 6"/>
          <p:cNvSpPr txBox="1">
            <a:spLocks noChangeArrowheads="1"/>
          </p:cNvSpPr>
          <p:nvPr/>
        </p:nvSpPr>
        <p:spPr bwMode="auto">
          <a:xfrm>
            <a:off x="3285478" y="1192223"/>
            <a:ext cx="4349745" cy="5846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rgbClr val="000000"/>
                </a:solidFill>
                <a:miter lim="800000"/>
                <a:headEnd/>
                <a:tailEnd/>
              </a14:hiddenLine>
            </a:ext>
          </a:extLst>
        </p:spPr>
        <p:txBody>
          <a:bodyPr wrap="none"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50000"/>
              </a:spcBef>
              <a:spcAft>
                <a:spcPct val="0"/>
              </a:spcAft>
              <a:buClrTx/>
              <a:buSzPct val="150000"/>
              <a:buFontTx/>
              <a:buNone/>
              <a:tabLst/>
              <a:defRPr/>
            </a:pPr>
            <a:r>
              <a:rPr kumimoji="0" lang="en-GB" sz="2800" b="0" i="0" u="none" strike="noStrike" kern="1200" cap="none" spc="0" normalizeH="0" baseline="0" noProof="0" dirty="0">
                <a:ln>
                  <a:noFill/>
                </a:ln>
                <a:solidFill>
                  <a:srgbClr val="FF0000"/>
                </a:solidFill>
                <a:effectLst/>
                <a:uLnTx/>
                <a:uFillTx/>
                <a:latin typeface="Arial" charset="0"/>
                <a:ea typeface="ＭＳ Ｐゴシック" charset="0"/>
              </a:rPr>
              <a:t>The Cosmology </a:t>
            </a:r>
            <a:r>
              <a:rPr kumimoji="0" lang="en-GB" sz="3200" b="0" i="0" u="none" strike="noStrike" kern="1200" cap="none" spc="0" normalizeH="0" baseline="0" noProof="0" dirty="0">
                <a:ln>
                  <a:noFill/>
                </a:ln>
                <a:solidFill>
                  <a:srgbClr val="FF0000"/>
                </a:solidFill>
                <a:effectLst/>
                <a:uLnTx/>
                <a:uFillTx/>
                <a:latin typeface="Arial" charset="0"/>
                <a:ea typeface="ＭＳ Ｐゴシック" charset="0"/>
              </a:rPr>
              <a:t>Machine</a:t>
            </a:r>
            <a:endParaRPr kumimoji="0" lang="en-GB" sz="2800" b="0" i="0" u="none" strike="noStrike" kern="1200" cap="none" spc="0" normalizeH="0" baseline="0" noProof="0" dirty="0">
              <a:ln>
                <a:noFill/>
              </a:ln>
              <a:solidFill>
                <a:srgbClr val="FF0000"/>
              </a:solidFill>
              <a:effectLst/>
              <a:uLnTx/>
              <a:uFillTx/>
              <a:latin typeface="Arial" charset="0"/>
              <a:ea typeface="ＭＳ Ｐゴシック" charset="0"/>
            </a:endParaRPr>
          </a:p>
        </p:txBody>
      </p:sp>
    </p:spTree>
    <p:extLst>
      <p:ext uri="{BB962C8B-B14F-4D97-AF65-F5344CB8AC3E}">
        <p14:creationId xmlns:p14="http://schemas.microsoft.com/office/powerpoint/2010/main" val="1415498991"/>
      </p:ext>
    </p:extLst>
  </p:cSld>
  <p:clrMapOvr>
    <a:masterClrMapping/>
  </p:clrMapOvr>
  <p:transition>
    <p:zoom/>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89" name="Text Box 2"/>
          <p:cNvSpPr txBox="1">
            <a:spLocks noChangeArrowheads="1"/>
          </p:cNvSpPr>
          <p:nvPr/>
        </p:nvSpPr>
        <p:spPr bwMode="auto">
          <a:xfrm>
            <a:off x="2682888" y="165109"/>
            <a:ext cx="5661025" cy="646113"/>
          </a:xfrm>
          <a:prstGeom prst="rect">
            <a:avLst/>
          </a:prstGeom>
          <a:solidFill>
            <a:srgbClr val="FFCC00"/>
          </a:solidFill>
          <a:ln w="28575">
            <a:solidFill>
              <a:schemeClr val="tx1"/>
            </a:solidFill>
            <a:miter lim="800000"/>
            <a:headEnd/>
            <a:tailEnd/>
          </a:ln>
        </p:spPr>
        <p:txBody>
          <a:bodyPr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50000"/>
              </a:spcBef>
              <a:spcAft>
                <a:spcPct val="0"/>
              </a:spcAft>
              <a:buClr>
                <a:srgbClr val="FF0000"/>
              </a:buClr>
              <a:buSzPct val="150000"/>
              <a:buFontTx/>
              <a:buNone/>
              <a:tabLst/>
              <a:defRPr/>
            </a:pPr>
            <a:r>
              <a:rPr kumimoji="0" lang="en-GB" sz="3600" b="0" i="0" u="none" strike="noStrike" kern="1200" cap="none" spc="0" normalizeH="0" baseline="0" noProof="0">
                <a:ln>
                  <a:noFill/>
                </a:ln>
                <a:solidFill>
                  <a:srgbClr val="FF0000"/>
                </a:solidFill>
                <a:effectLst/>
                <a:uLnTx/>
                <a:uFillTx/>
                <a:latin typeface="Arial" charset="0"/>
                <a:ea typeface="ＭＳ Ｐゴシック" charset="0"/>
              </a:rPr>
              <a:t>The Cosmology Machine</a:t>
            </a:r>
          </a:p>
        </p:txBody>
      </p:sp>
      <p:sp>
        <p:nvSpPr>
          <p:cNvPr id="217090" name="Text Box 3"/>
          <p:cNvSpPr txBox="1">
            <a:spLocks noChangeArrowheads="1"/>
          </p:cNvSpPr>
          <p:nvPr/>
        </p:nvSpPr>
        <p:spPr bwMode="auto">
          <a:xfrm>
            <a:off x="6567488" y="1584327"/>
            <a:ext cx="2506662" cy="660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8575">
                <a:solidFill>
                  <a:srgbClr val="000000"/>
                </a:solidFill>
                <a:miter lim="800000"/>
                <a:headEnd/>
                <a:tailEnd/>
              </a14:hiddenLine>
            </a:ext>
          </a:extLst>
        </p:spPr>
        <p:txBody>
          <a:bodyPr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l" defTabSz="914400" rtl="0" eaLnBrk="0" fontAlgn="base" latinLnBrk="0" hangingPunct="0">
              <a:lnSpc>
                <a:spcPct val="30000"/>
              </a:lnSpc>
              <a:spcBef>
                <a:spcPct val="50000"/>
              </a:spcBef>
              <a:spcAft>
                <a:spcPct val="0"/>
              </a:spcAft>
              <a:buClr>
                <a:srgbClr val="FF0000"/>
              </a:buClr>
              <a:buSzPct val="150000"/>
              <a:buFontTx/>
              <a:buNone/>
              <a:tabLst/>
              <a:defRPr/>
            </a:pPr>
            <a:r>
              <a:rPr kumimoji="0" lang="en-GB" sz="1800" b="1" i="0" u="none" strike="noStrike" kern="1200" cap="none" spc="0" normalizeH="0" baseline="0" noProof="0">
                <a:ln>
                  <a:noFill/>
                </a:ln>
                <a:solidFill>
                  <a:srgbClr val="000000"/>
                </a:solidFill>
                <a:effectLst/>
                <a:uLnTx/>
                <a:uFillTx/>
                <a:latin typeface="Arial" charset="0"/>
                <a:ea typeface="ＭＳ Ｐゴシック" charset="0"/>
              </a:rPr>
              <a:t>Titania</a:t>
            </a:r>
          </a:p>
          <a:p>
            <a:pPr marL="0" marR="0" lvl="0" indent="0" algn="l" defTabSz="914400" rtl="0" eaLnBrk="0" fontAlgn="base" latinLnBrk="0" hangingPunct="0">
              <a:lnSpc>
                <a:spcPct val="30000"/>
              </a:lnSpc>
              <a:spcBef>
                <a:spcPct val="50000"/>
              </a:spcBef>
              <a:spcAft>
                <a:spcPct val="0"/>
              </a:spcAft>
              <a:buClr>
                <a:srgbClr val="FF0000"/>
              </a:buClr>
              <a:buSzPct val="150000"/>
              <a:buFontTx/>
              <a:buNone/>
              <a:tabLst/>
              <a:defRPr/>
            </a:pPr>
            <a:r>
              <a:rPr kumimoji="0" lang="en-GB" sz="1800" b="0" i="0" u="none" strike="noStrike" kern="1200" cap="none" spc="0" normalizeH="0" baseline="0" noProof="0">
                <a:ln>
                  <a:noFill/>
                </a:ln>
                <a:solidFill>
                  <a:srgbClr val="000000"/>
                </a:solidFill>
                <a:effectLst/>
                <a:uLnTx/>
                <a:uFillTx/>
                <a:latin typeface="Arial" charset="0"/>
                <a:ea typeface="ＭＳ Ｐゴシック" charset="0"/>
              </a:rPr>
              <a:t>24 Sunfire processors</a:t>
            </a:r>
          </a:p>
          <a:p>
            <a:pPr marL="0" marR="0" lvl="0" indent="0" algn="l" defTabSz="914400" rtl="0" eaLnBrk="0" fontAlgn="base" latinLnBrk="0" hangingPunct="0">
              <a:lnSpc>
                <a:spcPct val="30000"/>
              </a:lnSpc>
              <a:spcBef>
                <a:spcPct val="50000"/>
              </a:spcBef>
              <a:spcAft>
                <a:spcPct val="0"/>
              </a:spcAft>
              <a:buClr>
                <a:srgbClr val="FF0000"/>
              </a:buClr>
              <a:buSzPct val="150000"/>
              <a:buFontTx/>
              <a:buNone/>
              <a:tabLst/>
              <a:defRPr/>
            </a:pPr>
            <a:r>
              <a:rPr kumimoji="0" lang="en-GB" sz="1800" b="0" i="0" u="none" strike="noStrike" kern="1200" cap="none" spc="0" normalizeH="0" baseline="0" noProof="0">
                <a:ln>
                  <a:noFill/>
                </a:ln>
                <a:solidFill>
                  <a:srgbClr val="000000"/>
                </a:solidFill>
                <a:effectLst/>
                <a:uLnTx/>
                <a:uFillTx/>
                <a:latin typeface="Arial" charset="0"/>
                <a:ea typeface="ＭＳ Ｐゴシック" charset="0"/>
              </a:rPr>
              <a:t>48 Gigabytes</a:t>
            </a:r>
          </a:p>
        </p:txBody>
      </p:sp>
      <p:sp>
        <p:nvSpPr>
          <p:cNvPr id="217091" name="Text Box 4"/>
          <p:cNvSpPr txBox="1">
            <a:spLocks noChangeArrowheads="1"/>
          </p:cNvSpPr>
          <p:nvPr/>
        </p:nvSpPr>
        <p:spPr bwMode="auto">
          <a:xfrm>
            <a:off x="3444880" y="1604963"/>
            <a:ext cx="2971800" cy="660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8575">
                <a:solidFill>
                  <a:srgbClr val="000000"/>
                </a:solidFill>
                <a:miter lim="800000"/>
                <a:headEnd/>
                <a:tailEnd/>
              </a14:hiddenLine>
            </a:ext>
          </a:extLst>
        </p:spPr>
        <p:txBody>
          <a:bodyPr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30000"/>
              </a:lnSpc>
              <a:spcBef>
                <a:spcPct val="50000"/>
              </a:spcBef>
              <a:spcAft>
                <a:spcPct val="0"/>
              </a:spcAft>
              <a:buClr>
                <a:srgbClr val="FF0000"/>
              </a:buClr>
              <a:buSzPct val="150000"/>
              <a:buFontTx/>
              <a:buNone/>
              <a:tabLst/>
              <a:defRPr/>
            </a:pPr>
            <a:r>
              <a:rPr kumimoji="0" lang="en-GB" sz="1800" b="1" i="0" u="none" strike="noStrike" kern="1200" cap="none" spc="0" normalizeH="0" baseline="0" noProof="0" dirty="0">
                <a:ln>
                  <a:noFill/>
                </a:ln>
                <a:solidFill>
                  <a:srgbClr val="000000"/>
                </a:solidFill>
                <a:effectLst/>
                <a:uLnTx/>
                <a:uFillTx/>
                <a:latin typeface="Arial" charset="0"/>
                <a:ea typeface="ＭＳ Ｐゴシック" charset="0"/>
              </a:rPr>
              <a:t>Centaur</a:t>
            </a:r>
          </a:p>
          <a:p>
            <a:pPr marL="0" marR="0" lvl="0" indent="0" algn="l" defTabSz="914400" rtl="0" eaLnBrk="0" fontAlgn="base" latinLnBrk="0" hangingPunct="0">
              <a:lnSpc>
                <a:spcPct val="30000"/>
              </a:lnSpc>
              <a:spcBef>
                <a:spcPct val="50000"/>
              </a:spcBef>
              <a:spcAft>
                <a:spcPct val="0"/>
              </a:spcAft>
              <a:buClr>
                <a:srgbClr val="FF0000"/>
              </a:buClr>
              <a:buSzPct val="150000"/>
              <a:buFontTx/>
              <a:buNone/>
              <a:tabLst/>
              <a:defRPr/>
            </a:pPr>
            <a:r>
              <a:rPr kumimoji="0" lang="en-GB" sz="1800" b="0" i="0" u="none" strike="noStrike" kern="1200" cap="none" spc="0" normalizeH="0" baseline="0" noProof="0" dirty="0">
                <a:ln>
                  <a:noFill/>
                </a:ln>
                <a:solidFill>
                  <a:srgbClr val="000000"/>
                </a:solidFill>
                <a:effectLst/>
                <a:uLnTx/>
                <a:uFillTx/>
                <a:latin typeface="Arial" charset="0"/>
                <a:ea typeface="ＭＳ Ｐゴシック" charset="0"/>
              </a:rPr>
              <a:t>128 </a:t>
            </a:r>
            <a:r>
              <a:rPr kumimoji="0" lang="en-GB" sz="1800" b="0" i="0" u="none" strike="noStrike" kern="1200" cap="none" spc="0" normalizeH="0" baseline="0" noProof="0" dirty="0" err="1">
                <a:ln>
                  <a:noFill/>
                </a:ln>
                <a:solidFill>
                  <a:srgbClr val="000000"/>
                </a:solidFill>
                <a:effectLst/>
                <a:uLnTx/>
                <a:uFillTx/>
                <a:latin typeface="Arial" charset="0"/>
                <a:ea typeface="ＭＳ Ｐゴシック" charset="0"/>
              </a:rPr>
              <a:t>UltraSparc</a:t>
            </a:r>
            <a:r>
              <a:rPr kumimoji="0" lang="en-GB" sz="1800" b="0" i="0" u="none" strike="noStrike" kern="1200" cap="none" spc="0" normalizeH="0" baseline="0" noProof="0" dirty="0">
                <a:ln>
                  <a:noFill/>
                </a:ln>
                <a:solidFill>
                  <a:srgbClr val="000000"/>
                </a:solidFill>
                <a:effectLst/>
                <a:uLnTx/>
                <a:uFillTx/>
                <a:latin typeface="Arial" charset="0"/>
                <a:ea typeface="ＭＳ Ｐゴシック" charset="0"/>
              </a:rPr>
              <a:t> III cluster</a:t>
            </a:r>
          </a:p>
          <a:p>
            <a:pPr marL="0" marR="0" lvl="0" indent="0" algn="l" defTabSz="914400" rtl="0" eaLnBrk="0" fontAlgn="base" latinLnBrk="0" hangingPunct="0">
              <a:lnSpc>
                <a:spcPct val="30000"/>
              </a:lnSpc>
              <a:spcBef>
                <a:spcPct val="50000"/>
              </a:spcBef>
              <a:spcAft>
                <a:spcPct val="0"/>
              </a:spcAft>
              <a:buClr>
                <a:srgbClr val="FF0000"/>
              </a:buClr>
              <a:buSzPct val="150000"/>
              <a:buFontTx/>
              <a:buNone/>
              <a:tabLst/>
              <a:defRPr/>
            </a:pPr>
            <a:r>
              <a:rPr kumimoji="0" lang="en-GB" sz="1800" b="0" i="0" u="none" strike="noStrike" kern="1200" cap="none" spc="0" normalizeH="0" baseline="0" noProof="0" dirty="0">
                <a:ln>
                  <a:noFill/>
                </a:ln>
                <a:solidFill>
                  <a:srgbClr val="000000"/>
                </a:solidFill>
                <a:effectLst/>
                <a:uLnTx/>
                <a:uFillTx/>
                <a:latin typeface="Arial" charset="0"/>
                <a:ea typeface="ＭＳ Ｐゴシック" charset="0"/>
              </a:rPr>
              <a:t> 64 Gigabytes ram</a:t>
            </a:r>
          </a:p>
        </p:txBody>
      </p:sp>
      <p:pic>
        <p:nvPicPr>
          <p:cNvPr id="217092" name="Picture 5" descr="C:\My Documents\My Pictures\ICC\cosma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6242" y="2324100"/>
            <a:ext cx="2020887" cy="2751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7093" name="Picture 6" descr="C:\My Documents\My Pictures\ICC\cosma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2493" y="2487613"/>
            <a:ext cx="2649537" cy="2227262"/>
          </a:xfrm>
          <a:prstGeom prst="rect">
            <a:avLst/>
          </a:prstGeom>
          <a:solidFill>
            <a:srgbClr val="FF0000"/>
          </a:solidFill>
          <a:ln>
            <a:noFill/>
          </a:ln>
          <a:extLst>
            <a:ext uri="{91240B29-F687-4f45-9708-019B960494DF}">
              <a14:hiddenLine xmlns:a14="http://schemas.microsoft.com/office/drawing/2010/main" xmlns="" w="9525">
                <a:solidFill>
                  <a:srgbClr val="000000"/>
                </a:solidFill>
                <a:miter lim="800000"/>
                <a:headEnd/>
                <a:tailEnd/>
              </a14:hiddenLine>
            </a:ext>
          </a:extLst>
        </p:spPr>
      </p:pic>
      <p:sp>
        <p:nvSpPr>
          <p:cNvPr id="217094" name="Line 7"/>
          <p:cNvSpPr>
            <a:spLocks noChangeShapeType="1"/>
          </p:cNvSpPr>
          <p:nvPr/>
        </p:nvSpPr>
        <p:spPr bwMode="auto">
          <a:xfrm>
            <a:off x="4721230" y="2233626"/>
            <a:ext cx="523875" cy="796925"/>
          </a:xfrm>
          <a:prstGeom prst="line">
            <a:avLst/>
          </a:prstGeom>
          <a:noFill/>
          <a:ln w="38100">
            <a:solidFill>
              <a:srgbClr val="FF0000"/>
            </a:solidFill>
            <a:round/>
            <a:headEnd/>
            <a:tailEnd type="triangle" w="med" len="med"/>
          </a:ln>
          <a:extLst>
            <a:ext uri="{909E8E84-426E-40dd-AFC4-6F175D3DCCD1}">
              <a14:hiddenFill xmlns:a14="http://schemas.microsoft.com/office/drawing/2010/main" xmlns="">
                <a:noFill/>
              </a14:hiddenFill>
            </a:ext>
          </a:extLst>
        </p:spPr>
        <p:txBody>
          <a:bodyPr lIns="91252" tIns="45628" rIns="91252" bIns="45628" anchor="ctr">
            <a:spAutoFit/>
          </a:bodyPr>
          <a:lstStyle/>
          <a:p>
            <a:pPr marL="0" marR="0" lvl="0" indent="0" algn="ctr" defTabSz="914400" rtl="0" eaLnBrk="0" fontAlgn="base" latinLnBrk="0" hangingPunct="0">
              <a:lnSpc>
                <a:spcPct val="100000"/>
              </a:lnSpc>
              <a:spcBef>
                <a:spcPct val="50000"/>
              </a:spcBef>
              <a:spcAft>
                <a:spcPct val="0"/>
              </a:spcAft>
              <a:buClr>
                <a:srgbClr val="FF0000"/>
              </a:buClr>
              <a:buSzPct val="150000"/>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217095" name="Line 8"/>
          <p:cNvSpPr>
            <a:spLocks noChangeShapeType="1"/>
          </p:cNvSpPr>
          <p:nvPr/>
        </p:nvSpPr>
        <p:spPr bwMode="auto">
          <a:xfrm>
            <a:off x="7726376" y="2184400"/>
            <a:ext cx="269875" cy="571500"/>
          </a:xfrm>
          <a:prstGeom prst="line">
            <a:avLst/>
          </a:prstGeom>
          <a:noFill/>
          <a:ln w="38100">
            <a:solidFill>
              <a:srgbClr val="FF0000"/>
            </a:solidFill>
            <a:round/>
            <a:headEnd/>
            <a:tailEnd type="triangle" w="med" len="med"/>
          </a:ln>
          <a:extLst>
            <a:ext uri="{909E8E84-426E-40dd-AFC4-6F175D3DCCD1}">
              <a14:hiddenFill xmlns:a14="http://schemas.microsoft.com/office/drawing/2010/main" xmlns="">
                <a:noFill/>
              </a14:hiddenFill>
            </a:ext>
          </a:extLst>
        </p:spPr>
        <p:txBody>
          <a:bodyPr lIns="91252" tIns="45628" rIns="91252" bIns="45628" anchor="ctr">
            <a:spAutoFit/>
          </a:bodyPr>
          <a:lstStyle/>
          <a:p>
            <a:pPr marL="0" marR="0" lvl="0" indent="0" algn="ctr" defTabSz="914400" rtl="0" eaLnBrk="0" fontAlgn="base" latinLnBrk="0" hangingPunct="0">
              <a:lnSpc>
                <a:spcPct val="100000"/>
              </a:lnSpc>
              <a:spcBef>
                <a:spcPct val="50000"/>
              </a:spcBef>
              <a:spcAft>
                <a:spcPct val="0"/>
              </a:spcAft>
              <a:buClr>
                <a:srgbClr val="FF0000"/>
              </a:buClr>
              <a:buSzPct val="150000"/>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217096" name="Text Box 9"/>
          <p:cNvSpPr txBox="1">
            <a:spLocks noChangeArrowheads="1"/>
          </p:cNvSpPr>
          <p:nvPr/>
        </p:nvSpPr>
        <p:spPr bwMode="auto">
          <a:xfrm>
            <a:off x="663586" y="857267"/>
            <a:ext cx="8480425" cy="701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8575">
                <a:solidFill>
                  <a:srgbClr val="000000"/>
                </a:solidFill>
                <a:miter lim="800000"/>
                <a:headEnd/>
                <a:tailEnd/>
              </a14:hiddenLine>
            </a:ext>
          </a:extLst>
        </p:spPr>
        <p:txBody>
          <a:bodyPr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20000"/>
              </a:spcBef>
              <a:spcAft>
                <a:spcPct val="0"/>
              </a:spcAft>
              <a:buClr>
                <a:srgbClr val="FF0000"/>
              </a:buClr>
              <a:buSzPct val="150000"/>
              <a:buFontTx/>
              <a:buNone/>
              <a:tabLst/>
              <a:defRPr/>
            </a:pPr>
            <a:r>
              <a:rPr kumimoji="0" lang="en-GB" sz="2000" b="0" i="0" u="none" strike="noStrike" kern="1200" cap="none" spc="0" normalizeH="0" baseline="0" noProof="0">
                <a:ln>
                  <a:noFill/>
                </a:ln>
                <a:solidFill>
                  <a:srgbClr val="000066"/>
                </a:solidFill>
                <a:effectLst/>
                <a:uLnTx/>
                <a:uFillTx/>
                <a:latin typeface="Arial" charset="0"/>
                <a:ea typeface="ＭＳ Ｐゴシック" charset="0"/>
              </a:rPr>
              <a:t>One of the largest supercomputers for academic research in the UK                                                dedicated to numerical cosmology </a:t>
            </a:r>
          </a:p>
        </p:txBody>
      </p:sp>
      <p:grpSp>
        <p:nvGrpSpPr>
          <p:cNvPr id="217097" name="Group 10"/>
          <p:cNvGrpSpPr>
            <a:grpSpLocks/>
          </p:cNvGrpSpPr>
          <p:nvPr/>
        </p:nvGrpSpPr>
        <p:grpSpPr bwMode="auto">
          <a:xfrm>
            <a:off x="-71" y="1593861"/>
            <a:ext cx="2810631" cy="3215045"/>
            <a:chOff x="524" y="964"/>
            <a:chExt cx="2015" cy="2225"/>
          </a:xfrm>
        </p:grpSpPr>
        <p:pic>
          <p:nvPicPr>
            <p:cNvPr id="217112" name="Picture 11" descr="C:\My Documents\My Pictures\ICC\cover.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3" y="964"/>
              <a:ext cx="1426" cy="14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7113" name="Picture 12" descr="C:\My Documents\My Pictures\ICC\openinghewitt.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4" y="1999"/>
              <a:ext cx="1671" cy="11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217098" name="Text Box 13"/>
          <p:cNvSpPr txBox="1">
            <a:spLocks noChangeArrowheads="1"/>
          </p:cNvSpPr>
          <p:nvPr/>
        </p:nvSpPr>
        <p:spPr bwMode="auto">
          <a:xfrm>
            <a:off x="3255306" y="2826497"/>
            <a:ext cx="958108" cy="374290"/>
          </a:xfrm>
          <a:prstGeom prst="rect">
            <a:avLst/>
          </a:prstGeom>
          <a:solidFill>
            <a:schemeClr val="bg1"/>
          </a:solidFill>
          <a:ln>
            <a:noFill/>
          </a:ln>
          <a:extLst/>
        </p:spPr>
        <p:txBody>
          <a:bodyPr wrap="square"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l" defTabSz="914400" rtl="0" eaLnBrk="0" fontAlgn="base" latinLnBrk="0" hangingPunct="0">
              <a:lnSpc>
                <a:spcPct val="90000"/>
              </a:lnSpc>
              <a:spcBef>
                <a:spcPct val="20000"/>
              </a:spcBef>
              <a:spcAft>
                <a:spcPct val="0"/>
              </a:spcAft>
              <a:buClr>
                <a:srgbClr val="FF0000"/>
              </a:buClr>
              <a:buSzPct val="150000"/>
              <a:buFontTx/>
              <a:buNone/>
              <a:tabLst/>
              <a:defRPr/>
            </a:pPr>
            <a:r>
              <a:rPr kumimoji="0" lang="en-GB" sz="2000" b="0" i="0" u="none" strike="noStrike" kern="1200" cap="none" spc="0" normalizeH="0" baseline="0" noProof="0" dirty="0">
                <a:ln>
                  <a:noFill/>
                </a:ln>
                <a:solidFill>
                  <a:srgbClr val="FF0000"/>
                </a:solidFill>
                <a:effectLst/>
                <a:uLnTx/>
                <a:uFillTx/>
                <a:latin typeface="Arial" charset="0"/>
                <a:ea typeface="ＭＳ Ｐゴシック" charset="0"/>
              </a:rPr>
              <a:t>£900k</a:t>
            </a:r>
            <a:endParaRPr kumimoji="0" lang="en-GB" sz="2000" b="0" i="0" u="none" strike="noStrike" kern="1200" cap="none" spc="0" normalizeH="0" baseline="0" noProof="0" dirty="0">
              <a:ln>
                <a:noFill/>
              </a:ln>
              <a:solidFill>
                <a:srgbClr val="000000"/>
              </a:solidFill>
              <a:effectLst/>
              <a:uLnTx/>
              <a:uFillTx/>
              <a:latin typeface="Arial" charset="0"/>
              <a:ea typeface="ＭＳ Ｐゴシック" charset="0"/>
            </a:endParaRPr>
          </a:p>
        </p:txBody>
      </p:sp>
      <p:sp>
        <p:nvSpPr>
          <p:cNvPr id="217099" name="Text Box 14"/>
          <p:cNvSpPr txBox="1">
            <a:spLocks noChangeArrowheads="1"/>
          </p:cNvSpPr>
          <p:nvPr/>
        </p:nvSpPr>
        <p:spPr bwMode="auto">
          <a:xfrm>
            <a:off x="2033361" y="3792544"/>
            <a:ext cx="2465388" cy="123072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15000"/>
              </a:lnSpc>
              <a:spcBef>
                <a:spcPct val="50000"/>
              </a:spcBef>
              <a:spcAft>
                <a:spcPct val="0"/>
              </a:spcAft>
              <a:buClr>
                <a:srgbClr val="FF0000"/>
              </a:buClr>
              <a:buSzTx/>
              <a:buFontTx/>
              <a:buNone/>
              <a:tabLst/>
              <a:defRPr/>
            </a:pPr>
            <a:r>
              <a:rPr kumimoji="0" lang="en-GB" sz="1600" b="0" i="0" u="none" strike="noStrike" kern="1200" cap="none" spc="0" normalizeH="0" baseline="0" noProof="0" dirty="0">
                <a:ln>
                  <a:noFill/>
                </a:ln>
                <a:solidFill>
                  <a:srgbClr val="3333CC"/>
                </a:solidFill>
                <a:effectLst/>
                <a:uLnTx/>
                <a:uFillTx/>
                <a:latin typeface="Arial" charset="0"/>
                <a:ea typeface="ＭＳ Ｐゴシック" charset="0"/>
              </a:rPr>
              <a:t>Opened by Patricia  Hewitt (Secretary of State for Trade and Industry) in Aug/01</a:t>
            </a:r>
          </a:p>
        </p:txBody>
      </p:sp>
      <p:sp>
        <p:nvSpPr>
          <p:cNvPr id="217100" name="Text Box 15"/>
          <p:cNvSpPr txBox="1">
            <a:spLocks noChangeArrowheads="1"/>
          </p:cNvSpPr>
          <p:nvPr/>
        </p:nvSpPr>
        <p:spPr bwMode="auto">
          <a:xfrm>
            <a:off x="2876235" y="2271816"/>
            <a:ext cx="1586563" cy="461479"/>
          </a:xfrm>
          <a:prstGeom prst="rect">
            <a:avLst/>
          </a:prstGeom>
          <a:solidFill>
            <a:srgbClr val="FFCC00"/>
          </a:solidFill>
          <a:ln w="15875">
            <a:solidFill>
              <a:schemeClr val="tx1"/>
            </a:solidFill>
            <a:miter lim="800000"/>
            <a:headEnd/>
            <a:tailEnd/>
          </a:ln>
        </p:spPr>
        <p:txBody>
          <a:bodyPr wrap="none"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50000"/>
              </a:spcBef>
              <a:spcAft>
                <a:spcPct val="0"/>
              </a:spcAft>
              <a:buClr>
                <a:srgbClr val="FF0000"/>
              </a:buClr>
              <a:buSzPct val="150000"/>
              <a:buFontTx/>
              <a:buNone/>
              <a:tabLst/>
              <a:defRPr/>
            </a:pPr>
            <a:r>
              <a:rPr kumimoji="0" lang="en-GB" sz="2400" b="0" i="0" u="none" strike="noStrike" kern="1200" cap="none" spc="0" normalizeH="0" baseline="0" noProof="0" dirty="0">
                <a:ln>
                  <a:noFill/>
                </a:ln>
                <a:solidFill>
                  <a:srgbClr val="000000"/>
                </a:solidFill>
                <a:effectLst/>
                <a:uLnTx/>
                <a:uFillTx/>
                <a:latin typeface="Arial" charset="0"/>
                <a:ea typeface="ＭＳ Ｐゴシック" charset="0"/>
              </a:rPr>
              <a:t>COSMA-1</a:t>
            </a:r>
          </a:p>
        </p:txBody>
      </p:sp>
      <p:grpSp>
        <p:nvGrpSpPr>
          <p:cNvPr id="217101" name="Group 16"/>
          <p:cNvGrpSpPr>
            <a:grpSpLocks/>
          </p:cNvGrpSpPr>
          <p:nvPr/>
        </p:nvGrpSpPr>
        <p:grpSpPr bwMode="auto">
          <a:xfrm>
            <a:off x="33343" y="5103818"/>
            <a:ext cx="2991342" cy="981074"/>
            <a:chOff x="8" y="3215"/>
            <a:chExt cx="1748" cy="618"/>
          </a:xfrm>
        </p:grpSpPr>
        <p:sp>
          <p:nvSpPr>
            <p:cNvPr id="217109" name="Text Box 17"/>
            <p:cNvSpPr txBox="1">
              <a:spLocks noChangeArrowheads="1"/>
            </p:cNvSpPr>
            <p:nvPr/>
          </p:nvSpPr>
          <p:spPr bwMode="auto">
            <a:xfrm>
              <a:off x="829" y="3226"/>
              <a:ext cx="927" cy="291"/>
            </a:xfrm>
            <a:prstGeom prst="rect">
              <a:avLst/>
            </a:prstGeom>
            <a:solidFill>
              <a:srgbClr val="FFCC00"/>
            </a:solidFill>
            <a:ln w="15875">
              <a:solidFill>
                <a:schemeClr val="tx1"/>
              </a:solidFill>
              <a:miter lim="800000"/>
              <a:headEnd/>
              <a:tailEnd/>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50000"/>
                </a:spcBef>
                <a:spcAft>
                  <a:spcPct val="0"/>
                </a:spcAft>
                <a:buClr>
                  <a:srgbClr val="FF0000"/>
                </a:buClr>
                <a:buSzPct val="150000"/>
                <a:buFontTx/>
                <a:buNone/>
                <a:tabLst/>
                <a:defRPr/>
              </a:pPr>
              <a:r>
                <a:rPr kumimoji="0" lang="en-GB" sz="2400" b="0" i="0" u="none" strike="noStrike" kern="1200" cap="none" spc="0" normalizeH="0" baseline="0" noProof="0">
                  <a:ln>
                    <a:noFill/>
                  </a:ln>
                  <a:solidFill>
                    <a:srgbClr val="000000"/>
                  </a:solidFill>
                  <a:effectLst/>
                  <a:uLnTx/>
                  <a:uFillTx/>
                  <a:latin typeface="Arial" charset="0"/>
                  <a:ea typeface="ＭＳ Ｐゴシック" charset="0"/>
                </a:rPr>
                <a:t>COSMA-3</a:t>
              </a:r>
            </a:p>
          </p:txBody>
        </p:sp>
        <p:sp>
          <p:nvSpPr>
            <p:cNvPr id="217110" name="Text Box 18"/>
            <p:cNvSpPr txBox="1">
              <a:spLocks noChangeArrowheads="1"/>
            </p:cNvSpPr>
            <p:nvPr/>
          </p:nvSpPr>
          <p:spPr bwMode="auto">
            <a:xfrm>
              <a:off x="977" y="3581"/>
              <a:ext cx="708" cy="252"/>
            </a:xfrm>
            <a:prstGeom prst="rect">
              <a:avLst/>
            </a:prstGeom>
            <a:solidFill>
              <a:schemeClr val="bg1"/>
            </a:solidFill>
            <a:ln>
              <a:noFill/>
            </a:ln>
            <a:extLst>
              <a:ext uri="{91240B29-F687-4f45-9708-019B960494DF}">
                <a14:hiddenLine xmlns:a14="http://schemas.microsoft.com/office/drawing/2010/main" xmlns="" w="2857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l" defTabSz="914400" rtl="0" eaLnBrk="0" fontAlgn="base" latinLnBrk="0" hangingPunct="0">
                <a:lnSpc>
                  <a:spcPct val="100000"/>
                </a:lnSpc>
                <a:spcBef>
                  <a:spcPct val="50000"/>
                </a:spcBef>
                <a:spcAft>
                  <a:spcPct val="0"/>
                </a:spcAft>
                <a:buClr>
                  <a:srgbClr val="FF0000"/>
                </a:buClr>
                <a:buSzPct val="150000"/>
                <a:buFontTx/>
                <a:buNone/>
                <a:tabLst/>
                <a:defRPr/>
              </a:pPr>
              <a:r>
                <a:rPr kumimoji="0" lang="en-GB" sz="2000" b="0" i="0" u="none" strike="noStrike" kern="1200" cap="none" spc="0" normalizeH="0" baseline="0" noProof="0" dirty="0">
                  <a:ln>
                    <a:noFill/>
                  </a:ln>
                  <a:solidFill>
                    <a:srgbClr val="FF0000"/>
                  </a:solidFill>
                  <a:effectLst/>
                  <a:uLnTx/>
                  <a:uFillTx/>
                  <a:latin typeface="Arial" charset="0"/>
                  <a:ea typeface="ＭＳ Ｐゴシック" charset="0"/>
                </a:rPr>
                <a:t>£805k</a:t>
              </a:r>
            </a:p>
          </p:txBody>
        </p:sp>
        <p:sp>
          <p:nvSpPr>
            <p:cNvPr id="217111" name="Text Box 19"/>
            <p:cNvSpPr txBox="1">
              <a:spLocks noChangeArrowheads="1"/>
            </p:cNvSpPr>
            <p:nvPr/>
          </p:nvSpPr>
          <p:spPr bwMode="auto">
            <a:xfrm>
              <a:off x="8" y="3215"/>
              <a:ext cx="734" cy="2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857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50000"/>
                </a:spcBef>
                <a:spcAft>
                  <a:spcPct val="0"/>
                </a:spcAft>
                <a:buClr>
                  <a:srgbClr val="FF0000"/>
                </a:buClr>
                <a:buSzPct val="150000"/>
                <a:buFontTx/>
                <a:buNone/>
                <a:tabLst/>
                <a:defRPr/>
              </a:pPr>
              <a:r>
                <a:rPr kumimoji="0" lang="en-GB" sz="2400" b="0" i="0" u="none" strike="noStrike" kern="1200" cap="none" spc="0" normalizeH="0" baseline="0" noProof="0" dirty="0">
                  <a:ln>
                    <a:noFill/>
                  </a:ln>
                  <a:effectLst/>
                  <a:uLnTx/>
                  <a:uFillTx/>
                  <a:latin typeface="Arial" charset="0"/>
                  <a:ea typeface="ＭＳ Ｐゴシック" charset="0"/>
                </a:rPr>
                <a:t>2006 </a:t>
              </a:r>
              <a:r>
                <a:rPr kumimoji="0" lang="en-GB" sz="2400" b="0" i="0" u="none" strike="noStrike" kern="1200" cap="none" spc="0" normalizeH="0" baseline="0" noProof="0" dirty="0">
                  <a:ln>
                    <a:noFill/>
                  </a:ln>
                  <a:solidFill>
                    <a:srgbClr val="FF0000"/>
                  </a:solidFill>
                  <a:effectLst/>
                  <a:uLnTx/>
                  <a:uFillTx/>
                  <a:latin typeface="Arial" charset="0"/>
                  <a:ea typeface="ＭＳ Ｐゴシック" charset="0"/>
                  <a:sym typeface="Wingdings" charset="0"/>
                </a:rPr>
                <a:t></a:t>
              </a:r>
              <a:endParaRPr kumimoji="0" lang="en-GB" sz="2400" b="0" i="0" u="none" strike="noStrike" kern="1200" cap="none" spc="0" normalizeH="0" baseline="0" noProof="0" dirty="0">
                <a:ln>
                  <a:noFill/>
                </a:ln>
                <a:solidFill>
                  <a:srgbClr val="FF0000"/>
                </a:solidFill>
                <a:effectLst/>
                <a:uLnTx/>
                <a:uFillTx/>
                <a:latin typeface="Arial" charset="0"/>
                <a:ea typeface="ＭＳ Ｐゴシック" charset="0"/>
              </a:endParaRPr>
            </a:p>
          </p:txBody>
        </p:sp>
      </p:grpSp>
      <p:grpSp>
        <p:nvGrpSpPr>
          <p:cNvPr id="217102" name="Group 20"/>
          <p:cNvGrpSpPr>
            <a:grpSpLocks/>
          </p:cNvGrpSpPr>
          <p:nvPr/>
        </p:nvGrpSpPr>
        <p:grpSpPr bwMode="auto">
          <a:xfrm>
            <a:off x="3841752" y="4311677"/>
            <a:ext cx="5202238" cy="2460629"/>
            <a:chOff x="2420" y="2716"/>
            <a:chExt cx="3277" cy="1550"/>
          </a:xfrm>
        </p:grpSpPr>
        <p:pic>
          <p:nvPicPr>
            <p:cNvPr id="217103" name="Picture 21" descr="C:\My Documents\My Pictures\ICC\quintor.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30" y="2716"/>
              <a:ext cx="2067" cy="1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17104" name="Text Box 22"/>
            <p:cNvSpPr txBox="1">
              <a:spLocks noChangeArrowheads="1"/>
            </p:cNvSpPr>
            <p:nvPr/>
          </p:nvSpPr>
          <p:spPr bwMode="auto">
            <a:xfrm>
              <a:off x="4636" y="3861"/>
              <a:ext cx="1000" cy="291"/>
            </a:xfrm>
            <a:prstGeom prst="rect">
              <a:avLst/>
            </a:prstGeom>
            <a:solidFill>
              <a:srgbClr val="FFCC00"/>
            </a:solidFill>
            <a:ln w="15875">
              <a:solidFill>
                <a:schemeClr val="tx1"/>
              </a:solidFill>
              <a:miter lim="800000"/>
              <a:headEnd/>
              <a:tailEnd/>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50000"/>
                </a:spcBef>
                <a:spcAft>
                  <a:spcPct val="0"/>
                </a:spcAft>
                <a:buClr>
                  <a:srgbClr val="FF0000"/>
                </a:buClr>
                <a:buSzPct val="150000"/>
                <a:buFontTx/>
                <a:buNone/>
                <a:tabLst/>
                <a:defRPr/>
              </a:pPr>
              <a:r>
                <a:rPr kumimoji="0" lang="en-GB" sz="2400" b="0" i="0" u="none" strike="noStrike" kern="1200" cap="none" spc="0" normalizeH="0" baseline="0" noProof="0">
                  <a:ln>
                    <a:noFill/>
                  </a:ln>
                  <a:solidFill>
                    <a:srgbClr val="000000"/>
                  </a:solidFill>
                  <a:effectLst/>
                  <a:uLnTx/>
                  <a:uFillTx/>
                  <a:latin typeface="Arial" charset="0"/>
                  <a:ea typeface="ＭＳ Ｐゴシック" charset="0"/>
                </a:rPr>
                <a:t>COSMA-2</a:t>
              </a:r>
            </a:p>
          </p:txBody>
        </p:sp>
        <p:sp>
          <p:nvSpPr>
            <p:cNvPr id="217105" name="Text Box 23"/>
            <p:cNvSpPr txBox="1">
              <a:spLocks noChangeArrowheads="1"/>
            </p:cNvSpPr>
            <p:nvPr/>
          </p:nvSpPr>
          <p:spPr bwMode="auto">
            <a:xfrm>
              <a:off x="2824" y="3816"/>
              <a:ext cx="583" cy="212"/>
            </a:xfrm>
            <a:prstGeom prst="rect">
              <a:avLst/>
            </a:prstGeom>
            <a:solidFill>
              <a:srgbClr val="FFFFFF"/>
            </a:solidFill>
            <a:ln>
              <a:noFill/>
            </a:ln>
            <a:extLst>
              <a:ext uri="{91240B29-F687-4f45-9708-019B960494DF}">
                <a14:hiddenLine xmlns:a14="http://schemas.microsoft.com/office/drawing/2010/main" xmlns="" w="2857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l" defTabSz="914400" rtl="0" eaLnBrk="0" fontAlgn="base" latinLnBrk="0" hangingPunct="0">
                <a:lnSpc>
                  <a:spcPct val="75000"/>
                </a:lnSpc>
                <a:spcBef>
                  <a:spcPct val="20000"/>
                </a:spcBef>
                <a:spcAft>
                  <a:spcPct val="0"/>
                </a:spcAft>
                <a:buClr>
                  <a:srgbClr val="FF0000"/>
                </a:buClr>
                <a:buSzPct val="150000"/>
                <a:buFontTx/>
                <a:buNone/>
                <a:tabLst/>
                <a:defRPr/>
              </a:pPr>
              <a:r>
                <a:rPr kumimoji="0" lang="en-GB" sz="2000" b="0" i="0" u="none" strike="noStrike" kern="1200" cap="none" spc="0" normalizeH="0" baseline="0" noProof="0" dirty="0">
                  <a:ln>
                    <a:noFill/>
                  </a:ln>
                  <a:solidFill>
                    <a:srgbClr val="FF0000"/>
                  </a:solidFill>
                  <a:effectLst/>
                  <a:uLnTx/>
                  <a:uFillTx/>
                  <a:latin typeface="Arial" charset="0"/>
                  <a:ea typeface="ＭＳ Ｐゴシック" charset="0"/>
                </a:rPr>
                <a:t>£665k</a:t>
              </a:r>
              <a:endParaRPr kumimoji="0" lang="en-GB" sz="2000" b="0" i="0" u="none" strike="noStrike" kern="1200" cap="none" spc="0" normalizeH="0" baseline="0" noProof="0" dirty="0">
                <a:ln>
                  <a:noFill/>
                </a:ln>
                <a:solidFill>
                  <a:srgbClr val="000000"/>
                </a:solidFill>
                <a:effectLst/>
                <a:uLnTx/>
                <a:uFillTx/>
                <a:latin typeface="Arial" charset="0"/>
                <a:ea typeface="ＭＳ Ｐゴシック" charset="0"/>
              </a:endParaRPr>
            </a:p>
          </p:txBody>
        </p:sp>
        <p:sp>
          <p:nvSpPr>
            <p:cNvPr id="217107" name="Text Box 25"/>
            <p:cNvSpPr txBox="1">
              <a:spLocks noChangeArrowheads="1"/>
            </p:cNvSpPr>
            <p:nvPr/>
          </p:nvSpPr>
          <p:spPr bwMode="auto">
            <a:xfrm>
              <a:off x="2420" y="3163"/>
              <a:ext cx="1307" cy="6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857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80000"/>
                </a:lnSpc>
                <a:spcBef>
                  <a:spcPct val="10000"/>
                </a:spcBef>
                <a:spcAft>
                  <a:spcPct val="0"/>
                </a:spcAft>
                <a:buClr>
                  <a:srgbClr val="FF0000"/>
                </a:buClr>
                <a:buSzPct val="150000"/>
                <a:buFontTx/>
                <a:buNone/>
                <a:tabLst/>
                <a:defRPr/>
              </a:pPr>
              <a:endParaRPr kumimoji="0" lang="en-GB" sz="1800" b="1" i="0" u="none" strike="noStrike" kern="1200" cap="none" spc="0" normalizeH="0" baseline="0" noProof="0" dirty="0">
                <a:ln>
                  <a:noFill/>
                </a:ln>
                <a:solidFill>
                  <a:srgbClr val="000000"/>
                </a:solidFill>
                <a:effectLst/>
                <a:uLnTx/>
                <a:uFillTx/>
                <a:latin typeface="Arial" charset="0"/>
                <a:ea typeface="ＭＳ Ｐゴシック" charset="0"/>
              </a:endParaRPr>
            </a:p>
            <a:p>
              <a:pPr marL="0" marR="0" lvl="0" indent="0" algn="ctr" defTabSz="914400" rtl="0" eaLnBrk="0" fontAlgn="base" latinLnBrk="0" hangingPunct="0">
                <a:lnSpc>
                  <a:spcPct val="80000"/>
                </a:lnSpc>
                <a:spcBef>
                  <a:spcPct val="10000"/>
                </a:spcBef>
                <a:spcAft>
                  <a:spcPct val="0"/>
                </a:spcAft>
                <a:buClr>
                  <a:srgbClr val="FF0000"/>
                </a:buClr>
                <a:buSzPct val="150000"/>
                <a:buFontTx/>
                <a:buNone/>
                <a:tabLst/>
                <a:defRPr/>
              </a:pPr>
              <a:r>
                <a:rPr kumimoji="0" lang="en-GB" sz="1800" b="0" i="0" u="none" strike="noStrike" kern="1200" cap="none" spc="0" normalizeH="0" baseline="0" noProof="0" dirty="0">
                  <a:ln>
                    <a:noFill/>
                  </a:ln>
                  <a:solidFill>
                    <a:srgbClr val="000000"/>
                  </a:solidFill>
                  <a:effectLst/>
                  <a:uLnTx/>
                  <a:uFillTx/>
                  <a:latin typeface="Arial" charset="0"/>
                  <a:ea typeface="ＭＳ Ｐゴシック" charset="0"/>
                </a:rPr>
                <a:t>512 processors, 630 </a:t>
              </a:r>
              <a:r>
                <a:rPr kumimoji="0" lang="en-GB" sz="1800" b="0" i="0" u="none" strike="noStrike" kern="1200" cap="none" spc="0" normalizeH="0" baseline="0" noProof="0" dirty="0" err="1">
                  <a:ln>
                    <a:noFill/>
                  </a:ln>
                  <a:solidFill>
                    <a:srgbClr val="000000"/>
                  </a:solidFill>
                  <a:effectLst/>
                  <a:uLnTx/>
                  <a:uFillTx/>
                  <a:latin typeface="Arial" charset="0"/>
                  <a:ea typeface="ＭＳ Ｐゴシック" charset="0"/>
                </a:rPr>
                <a:t>Gbytes</a:t>
              </a:r>
              <a:r>
                <a:rPr kumimoji="0" lang="en-GB" sz="1800" b="0" i="0" u="none" strike="noStrike" kern="1200" cap="none" spc="0" normalizeH="0" baseline="0" noProof="0" dirty="0">
                  <a:ln>
                    <a:noFill/>
                  </a:ln>
                  <a:solidFill>
                    <a:srgbClr val="000000"/>
                  </a:solidFill>
                  <a:effectLst/>
                  <a:uLnTx/>
                  <a:uFillTx/>
                  <a:latin typeface="Arial" charset="0"/>
                  <a:ea typeface="ＭＳ Ｐゴシック" charset="0"/>
                </a:rPr>
                <a:t> ram, 60 </a:t>
              </a:r>
              <a:r>
                <a:rPr kumimoji="0" lang="en-GB" sz="1800" b="0" i="0" u="none" strike="noStrike" kern="1200" cap="none" spc="0" normalizeH="0" baseline="0" noProof="0" dirty="0" err="1">
                  <a:ln>
                    <a:noFill/>
                  </a:ln>
                  <a:solidFill>
                    <a:srgbClr val="000000"/>
                  </a:solidFill>
                  <a:effectLst/>
                  <a:uLnTx/>
                  <a:uFillTx/>
                  <a:latin typeface="Arial" charset="0"/>
                  <a:ea typeface="ＭＳ Ｐゴシック" charset="0"/>
                </a:rPr>
                <a:t>Tbyte</a:t>
              </a:r>
              <a:r>
                <a:rPr kumimoji="0" lang="en-GB" sz="1800" b="0" i="0" u="none" strike="noStrike" kern="1200" cap="none" spc="0" normalizeH="0" baseline="0" noProof="0" dirty="0">
                  <a:ln>
                    <a:noFill/>
                  </a:ln>
                  <a:solidFill>
                    <a:srgbClr val="000000"/>
                  </a:solidFill>
                  <a:effectLst/>
                  <a:uLnTx/>
                  <a:uFillTx/>
                  <a:latin typeface="Arial" charset="0"/>
                  <a:ea typeface="ＭＳ Ｐゴシック" charset="0"/>
                </a:rPr>
                <a:t> storage</a:t>
              </a:r>
            </a:p>
          </p:txBody>
        </p:sp>
        <p:sp>
          <p:nvSpPr>
            <p:cNvPr id="217108" name="Line 26"/>
            <p:cNvSpPr>
              <a:spLocks noChangeShapeType="1"/>
            </p:cNvSpPr>
            <p:nvPr/>
          </p:nvSpPr>
          <p:spPr bwMode="auto">
            <a:xfrm>
              <a:off x="3515" y="3066"/>
              <a:ext cx="568" cy="187"/>
            </a:xfrm>
            <a:prstGeom prst="line">
              <a:avLst/>
            </a:prstGeom>
            <a:noFill/>
            <a:ln w="38100">
              <a:solidFill>
                <a:srgbClr val="FF0000"/>
              </a:solidFill>
              <a:round/>
              <a:headEnd/>
              <a:tailEnd type="triangle" w="med" len="med"/>
            </a:ln>
            <a:extLst>
              <a:ext uri="{909E8E84-426E-40dd-AFC4-6F175D3DCCD1}">
                <a14:hiddenFill xmlns:a14="http://schemas.microsoft.com/office/drawing/2010/main" xmlns="">
                  <a:noFill/>
                </a14:hiddenFill>
              </a:ext>
            </a:extLst>
          </p:spPr>
          <p:txBody>
            <a:bodyPr>
              <a:spAutoFit/>
            </a:bodyPr>
            <a:lstStyle/>
            <a:p>
              <a:pPr marL="0" marR="0" lvl="0" indent="0" algn="ctr" defTabSz="914400" rtl="0" eaLnBrk="0" fontAlgn="base" latinLnBrk="0" hangingPunct="0">
                <a:lnSpc>
                  <a:spcPct val="100000"/>
                </a:lnSpc>
                <a:spcBef>
                  <a:spcPct val="50000"/>
                </a:spcBef>
                <a:spcAft>
                  <a:spcPct val="0"/>
                </a:spcAft>
                <a:buClr>
                  <a:srgbClr val="FF0000"/>
                </a:buClr>
                <a:buSzPct val="150000"/>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endParaRPr>
            </a:p>
          </p:txBody>
        </p:sp>
      </p:grpSp>
      <p:sp>
        <p:nvSpPr>
          <p:cNvPr id="27" name="Text Box 19"/>
          <p:cNvSpPr txBox="1">
            <a:spLocks noChangeArrowheads="1"/>
          </p:cNvSpPr>
          <p:nvPr/>
        </p:nvSpPr>
        <p:spPr bwMode="auto">
          <a:xfrm>
            <a:off x="-101" y="1207161"/>
            <a:ext cx="1256295" cy="4616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8575">
                <a:solidFill>
                  <a:srgbClr val="000000"/>
                </a:solidFill>
                <a:miter lim="800000"/>
                <a:headEnd/>
                <a:tailEnd/>
              </a14:hiddenLine>
            </a:ext>
          </a:extLst>
        </p:spPr>
        <p:txBody>
          <a:bodyPr wrap="none" lIns="91426" tIns="45713" rIns="91426" bIns="45713">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50000"/>
              </a:spcBef>
              <a:spcAft>
                <a:spcPct val="0"/>
              </a:spcAft>
              <a:buClr>
                <a:srgbClr val="FF0000"/>
              </a:buClr>
              <a:buSzPct val="150000"/>
              <a:buFontTx/>
              <a:buNone/>
              <a:tabLst/>
              <a:defRPr/>
            </a:pPr>
            <a:r>
              <a:rPr kumimoji="0" lang="en-GB" sz="2400" b="0" i="0" u="none" strike="noStrike" kern="1200" cap="none" spc="0" normalizeH="0" baseline="0" noProof="0" dirty="0">
                <a:ln>
                  <a:noFill/>
                </a:ln>
                <a:effectLst/>
                <a:uLnTx/>
                <a:uFillTx/>
                <a:latin typeface="Arial" charset="0"/>
                <a:ea typeface="ＭＳ Ｐゴシック" charset="0"/>
              </a:rPr>
              <a:t>2001</a:t>
            </a:r>
            <a:r>
              <a:rPr kumimoji="0" lang="en-GB" sz="2400" b="0" i="0" u="none" strike="noStrike" kern="1200" cap="none" spc="0" normalizeH="0" baseline="0" noProof="0" dirty="0">
                <a:ln>
                  <a:noFill/>
                </a:ln>
                <a:solidFill>
                  <a:srgbClr val="000000"/>
                </a:solidFill>
                <a:effectLst/>
                <a:uLnTx/>
                <a:uFillTx/>
                <a:latin typeface="Arial" charset="0"/>
                <a:ea typeface="ＭＳ Ｐゴシック" charset="0"/>
              </a:rPr>
              <a:t> </a:t>
            </a:r>
            <a:r>
              <a:rPr kumimoji="0" lang="en-GB" sz="2400" b="0" i="0" u="none" strike="noStrike" kern="1200" cap="none" spc="0" normalizeH="0" baseline="0" noProof="0" dirty="0">
                <a:ln>
                  <a:noFill/>
                </a:ln>
                <a:solidFill>
                  <a:srgbClr val="FF0000"/>
                </a:solidFill>
                <a:effectLst/>
                <a:uLnTx/>
                <a:uFillTx/>
                <a:latin typeface="Arial" charset="0"/>
                <a:ea typeface="ＭＳ Ｐゴシック" charset="0"/>
                <a:sym typeface="Wingdings" charset="0"/>
              </a:rPr>
              <a:t></a:t>
            </a:r>
            <a:endParaRPr kumimoji="0" lang="en-GB" sz="2400" b="0" i="0" u="none" strike="noStrike" kern="1200" cap="none" spc="0" normalizeH="0" baseline="0" noProof="0" dirty="0">
              <a:ln>
                <a:noFill/>
              </a:ln>
              <a:solidFill>
                <a:srgbClr val="FF0000"/>
              </a:solidFill>
              <a:effectLst/>
              <a:uLnTx/>
              <a:uFillTx/>
              <a:latin typeface="Arial" charset="0"/>
              <a:ea typeface="ＭＳ Ｐゴシック" charset="0"/>
            </a:endParaRPr>
          </a:p>
        </p:txBody>
      </p:sp>
      <p:sp>
        <p:nvSpPr>
          <p:cNvPr id="28" name="Text Box 19"/>
          <p:cNvSpPr txBox="1">
            <a:spLocks noChangeArrowheads="1"/>
          </p:cNvSpPr>
          <p:nvPr/>
        </p:nvSpPr>
        <p:spPr bwMode="auto">
          <a:xfrm>
            <a:off x="4451221" y="4631679"/>
            <a:ext cx="1256295" cy="4616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8575">
                <a:solidFill>
                  <a:srgbClr val="000000"/>
                </a:solidFill>
                <a:miter lim="800000"/>
                <a:headEnd/>
                <a:tailEnd/>
              </a14:hiddenLine>
            </a:ext>
          </a:extLst>
        </p:spPr>
        <p:txBody>
          <a:bodyPr wrap="none" lIns="91426" tIns="45713" rIns="91426" bIns="45713">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50000"/>
              </a:spcBef>
              <a:spcAft>
                <a:spcPct val="0"/>
              </a:spcAft>
              <a:buClr>
                <a:srgbClr val="FF0000"/>
              </a:buClr>
              <a:buSzPct val="150000"/>
              <a:buFontTx/>
              <a:buNone/>
              <a:tabLst/>
              <a:defRPr/>
            </a:pPr>
            <a:r>
              <a:rPr kumimoji="0" lang="en-GB" sz="2400" b="0" i="0" u="none" strike="noStrike" kern="1200" cap="none" spc="0" normalizeH="0" baseline="0" noProof="0" dirty="0">
                <a:ln>
                  <a:noFill/>
                </a:ln>
                <a:effectLst/>
                <a:uLnTx/>
                <a:uFillTx/>
                <a:latin typeface="Arial" charset="0"/>
                <a:ea typeface="ＭＳ Ｐゴシック" charset="0"/>
              </a:rPr>
              <a:t>2004</a:t>
            </a:r>
            <a:r>
              <a:rPr kumimoji="0" lang="en-GB" sz="2400" b="0" i="0" u="none" strike="noStrike" kern="1200" cap="none" spc="0" normalizeH="0" baseline="0" noProof="0" dirty="0">
                <a:ln>
                  <a:noFill/>
                </a:ln>
                <a:solidFill>
                  <a:srgbClr val="000000"/>
                </a:solidFill>
                <a:effectLst/>
                <a:uLnTx/>
                <a:uFillTx/>
                <a:latin typeface="Arial" charset="0"/>
                <a:ea typeface="ＭＳ Ｐゴシック" charset="0"/>
              </a:rPr>
              <a:t> </a:t>
            </a:r>
            <a:r>
              <a:rPr kumimoji="0" lang="en-GB" sz="2400" b="0" i="0" u="none" strike="noStrike" kern="1200" cap="none" spc="0" normalizeH="0" baseline="0" noProof="0" dirty="0">
                <a:ln>
                  <a:noFill/>
                </a:ln>
                <a:solidFill>
                  <a:srgbClr val="FF0000"/>
                </a:solidFill>
                <a:effectLst/>
                <a:uLnTx/>
                <a:uFillTx/>
                <a:latin typeface="Arial" charset="0"/>
                <a:ea typeface="ＭＳ Ｐゴシック" charset="0"/>
                <a:sym typeface="Wingdings" charset="0"/>
              </a:rPr>
              <a:t></a:t>
            </a:r>
            <a:endParaRPr kumimoji="0" lang="en-GB" sz="2400" b="0" i="0" u="none" strike="noStrike" kern="1200" cap="none" spc="0" normalizeH="0" baseline="0" noProof="0" dirty="0">
              <a:ln>
                <a:noFill/>
              </a:ln>
              <a:solidFill>
                <a:srgbClr val="FF0000"/>
              </a:solidFill>
              <a:effectLst/>
              <a:uLnTx/>
              <a:uFillTx/>
              <a:latin typeface="Arial" charset="0"/>
              <a:ea typeface="ＭＳ Ｐゴシック" charset="0"/>
            </a:endParaRPr>
          </a:p>
        </p:txBody>
      </p:sp>
    </p:spTree>
    <p:extLst>
      <p:ext uri="{BB962C8B-B14F-4D97-AF65-F5344CB8AC3E}">
        <p14:creationId xmlns:p14="http://schemas.microsoft.com/office/powerpoint/2010/main" val="1891207876"/>
      </p:ext>
    </p:extLst>
  </p:cSld>
  <p:clrMapOvr>
    <a:masterClrMapping/>
  </p:clrMapOvr>
  <p:transition>
    <p:zo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69" name="AutoShape 2"/>
          <p:cNvSpPr>
            <a:spLocks noChangeArrowheads="1"/>
          </p:cNvSpPr>
          <p:nvPr/>
        </p:nvSpPr>
        <p:spPr bwMode="auto">
          <a:xfrm>
            <a:off x="2625090" y="29222"/>
            <a:ext cx="5924550" cy="1030410"/>
          </a:xfrm>
          <a:prstGeom prst="roundRect">
            <a:avLst>
              <a:gd name="adj" fmla="val 60"/>
            </a:avLst>
          </a:prstGeom>
          <a:solidFill>
            <a:srgbClr val="FFCC00"/>
          </a:solidFill>
          <a:ln w="25400">
            <a:solidFill>
              <a:srgbClr val="000000"/>
            </a:solidFill>
            <a:round/>
            <a:headEnd/>
            <a:tailEnd/>
          </a:ln>
        </p:spPr>
        <p:txBody>
          <a:bodyPr wrap="square" lIns="0" tIns="0" rIns="0" bIns="0" anchor="ctr" anchorCtr="1">
            <a:spAutoFit/>
          </a:bodyPr>
          <a:lstStyle/>
          <a:p>
            <a:pPr defTabSz="824818" eaLnBrk="1">
              <a:lnSpc>
                <a:spcPct val="93000"/>
              </a:lnSpc>
              <a:spcBef>
                <a:spcPts val="1800"/>
              </a:spcBef>
              <a:buClr>
                <a:srgbClr val="000000"/>
              </a:buClr>
              <a:buSzPct val="45000"/>
              <a:buNone/>
              <a:tabLst>
                <a:tab pos="653511" algn="l"/>
                <a:tab pos="1308606" algn="l"/>
                <a:tab pos="1963701" algn="l"/>
                <a:tab pos="2620383" algn="l"/>
                <a:tab pos="3275477" algn="l"/>
                <a:tab pos="3930573" algn="l"/>
                <a:tab pos="4584083" algn="l"/>
                <a:tab pos="5240764" algn="l"/>
                <a:tab pos="5895861" algn="l"/>
                <a:tab pos="6550956" algn="l"/>
                <a:tab pos="7207639" algn="l"/>
              </a:tabLst>
            </a:pPr>
            <a:r>
              <a:rPr lang="en-GB" sz="3600" dirty="0">
                <a:solidFill>
                  <a:srgbClr val="FF0000"/>
                </a:solidFill>
              </a:rPr>
              <a:t>(Outgoing) Director’s report: 2017-2019</a:t>
            </a:r>
          </a:p>
        </p:txBody>
      </p:sp>
      <p:sp>
        <p:nvSpPr>
          <p:cNvPr id="186370" name="Rectangle 3"/>
          <p:cNvSpPr>
            <a:spLocks noChangeArrowheads="1"/>
          </p:cNvSpPr>
          <p:nvPr/>
        </p:nvSpPr>
        <p:spPr bwMode="auto">
          <a:xfrm>
            <a:off x="253020" y="1697889"/>
            <a:ext cx="4089509" cy="4341639"/>
          </a:xfrm>
          <a:prstGeom prst="rect">
            <a:avLst/>
          </a:prstGeom>
          <a:noFill/>
          <a:ln w="28575">
            <a:solidFill>
              <a:srgbClr val="800000"/>
            </a:solidFill>
            <a:miter lim="800000"/>
            <a:headEnd/>
            <a:tailEnd/>
          </a:ln>
          <a:extLst>
            <a:ext uri="{909E8E84-426E-40dd-AFC4-6F175D3DCCD1}">
              <a14:hiddenFill xmlns:a14="http://schemas.microsoft.com/office/drawing/2010/main" xmlns="">
                <a:solidFill>
                  <a:srgbClr val="FFFFFF"/>
                </a:solidFill>
              </a14:hiddenFill>
            </a:ext>
          </a:extLst>
        </p:spPr>
        <p:txBody>
          <a:bodyPr wrap="none" lIns="89817" tIns="46705" rIns="89817" bIns="46705">
            <a:spAutoFit/>
          </a:bodyPr>
          <a:lstStyle/>
          <a:p>
            <a:pPr algn="l">
              <a:buClr>
                <a:srgbClr val="FF0000"/>
              </a:buClr>
              <a:buSzPct val="130000"/>
              <a:buFont typeface="Times" charset="0"/>
              <a:buChar char="•"/>
            </a:pPr>
            <a:r>
              <a:rPr lang="en-US" dirty="0"/>
              <a:t> The ICC </a:t>
            </a:r>
          </a:p>
          <a:p>
            <a:pPr algn="l">
              <a:buClr>
                <a:srgbClr val="FF0000"/>
              </a:buClr>
              <a:buSzPct val="130000"/>
              <a:buFont typeface="Times" charset="0"/>
              <a:buChar char="•"/>
            </a:pPr>
            <a:r>
              <a:rPr lang="en-US" dirty="0"/>
              <a:t> Research support </a:t>
            </a:r>
          </a:p>
          <a:p>
            <a:pPr algn="l">
              <a:buClr>
                <a:srgbClr val="FF0000"/>
              </a:buClr>
              <a:buSzPct val="130000"/>
              <a:buFont typeface="Times" charset="0"/>
              <a:buChar char="•"/>
            </a:pPr>
            <a:r>
              <a:rPr lang="en-US" dirty="0"/>
              <a:t> Personnel changes</a:t>
            </a:r>
          </a:p>
          <a:p>
            <a:pPr algn="l">
              <a:buClr>
                <a:srgbClr val="FF0000"/>
              </a:buClr>
              <a:buSzPct val="130000"/>
              <a:buFont typeface="Times" charset="0"/>
              <a:buChar char="•"/>
            </a:pPr>
            <a:r>
              <a:rPr lang="en-US" dirty="0"/>
              <a:t> Facilities </a:t>
            </a:r>
          </a:p>
          <a:p>
            <a:pPr algn="l">
              <a:buClr>
                <a:srgbClr val="FF0000"/>
              </a:buClr>
              <a:buSzPct val="130000"/>
              <a:buFont typeface="Times" charset="0"/>
              <a:buChar char="•"/>
            </a:pPr>
            <a:r>
              <a:rPr lang="en-US" dirty="0"/>
              <a:t> International collaborations</a:t>
            </a:r>
          </a:p>
          <a:p>
            <a:pPr algn="l">
              <a:buClr>
                <a:srgbClr val="FF0000"/>
              </a:buClr>
              <a:buSzPct val="130000"/>
              <a:buFont typeface="Times" charset="0"/>
              <a:buChar char="•"/>
            </a:pPr>
            <a:r>
              <a:rPr lang="en-US" dirty="0"/>
              <a:t> International standing</a:t>
            </a:r>
          </a:p>
          <a:p>
            <a:pPr algn="l">
              <a:buClr>
                <a:srgbClr val="FF0000"/>
              </a:buClr>
              <a:buSzPct val="130000"/>
              <a:buFont typeface="Times" charset="0"/>
              <a:buChar char="•"/>
            </a:pPr>
            <a:r>
              <a:rPr lang="en-US" dirty="0"/>
              <a:t> Research highlights </a:t>
            </a:r>
          </a:p>
          <a:p>
            <a:pPr algn="l">
              <a:buClr>
                <a:srgbClr val="FF0000"/>
              </a:buClr>
              <a:buSzPct val="130000"/>
              <a:buFont typeface="Times" charset="0"/>
              <a:buChar char="•"/>
            </a:pPr>
            <a:r>
              <a:rPr lang="en-US" dirty="0"/>
              <a:t> Five challenges </a:t>
            </a:r>
          </a:p>
        </p:txBody>
      </p:sp>
      <p:sp>
        <p:nvSpPr>
          <p:cNvPr id="2" name="TextBox 1">
            <a:extLst>
              <a:ext uri="{FF2B5EF4-FFF2-40B4-BE49-F238E27FC236}">
                <a16:creationId xmlns:a16="http://schemas.microsoft.com/office/drawing/2014/main" id="{4BE868EA-7EB4-1F44-935D-770CFD0DAAA5}"/>
              </a:ext>
            </a:extLst>
          </p:cNvPr>
          <p:cNvSpPr txBox="1"/>
          <p:nvPr/>
        </p:nvSpPr>
        <p:spPr>
          <a:xfrm>
            <a:off x="1810657" y="1169705"/>
            <a:ext cx="800220" cy="461665"/>
          </a:xfrm>
          <a:prstGeom prst="rect">
            <a:avLst/>
          </a:prstGeom>
          <a:noFill/>
        </p:spPr>
        <p:txBody>
          <a:bodyPr wrap="none" rtlCol="0" anchor="ctr" anchorCtr="1">
            <a:spAutoFit/>
          </a:bodyPr>
          <a:lstStyle/>
          <a:p>
            <a:pPr>
              <a:buNone/>
            </a:pPr>
            <a:r>
              <a:rPr lang="en-US" dirty="0">
                <a:solidFill>
                  <a:srgbClr val="0070C0"/>
                </a:solidFill>
              </a:rPr>
              <a:t>CSF</a:t>
            </a:r>
          </a:p>
        </p:txBody>
      </p:sp>
      <p:sp>
        <p:nvSpPr>
          <p:cNvPr id="5" name="Rectangle 3">
            <a:extLst>
              <a:ext uri="{FF2B5EF4-FFF2-40B4-BE49-F238E27FC236}">
                <a16:creationId xmlns:a16="http://schemas.microsoft.com/office/drawing/2014/main" id="{0D74F1E4-7780-2045-BAA6-D10E86A37857}"/>
              </a:ext>
            </a:extLst>
          </p:cNvPr>
          <p:cNvSpPr>
            <a:spLocks noChangeArrowheads="1"/>
          </p:cNvSpPr>
          <p:nvPr/>
        </p:nvSpPr>
        <p:spPr bwMode="auto">
          <a:xfrm>
            <a:off x="5281544" y="2834716"/>
            <a:ext cx="2186745" cy="463654"/>
          </a:xfrm>
          <a:prstGeom prst="rect">
            <a:avLst/>
          </a:prstGeom>
          <a:noFill/>
          <a:ln w="28575">
            <a:solidFill>
              <a:srgbClr val="800000"/>
            </a:solidFill>
            <a:miter lim="800000"/>
            <a:headEnd/>
            <a:tailEnd/>
          </a:ln>
          <a:extLst>
            <a:ext uri="{909E8E84-426E-40dd-AFC4-6F175D3DCCD1}">
              <a14:hiddenFill xmlns:a14="http://schemas.microsoft.com/office/drawing/2010/main" xmlns="">
                <a:solidFill>
                  <a:srgbClr val="FFFFFF"/>
                </a:solidFill>
              </a14:hiddenFill>
            </a:ext>
          </a:extLst>
        </p:spPr>
        <p:txBody>
          <a:bodyPr wrap="none" lIns="89817" tIns="46705" rIns="89817" bIns="46705">
            <a:spAutoFit/>
          </a:bodyPr>
          <a:lstStyle/>
          <a:p>
            <a:pPr algn="l">
              <a:buClr>
                <a:srgbClr val="FF0000"/>
              </a:buClr>
              <a:buSzPct val="130000"/>
              <a:buFont typeface="Times" charset="0"/>
              <a:buChar char="•"/>
            </a:pPr>
            <a:r>
              <a:rPr lang="en-US" dirty="0"/>
              <a:t> Forward look</a:t>
            </a:r>
          </a:p>
        </p:txBody>
      </p:sp>
      <p:sp>
        <p:nvSpPr>
          <p:cNvPr id="3" name="TextBox 2">
            <a:extLst>
              <a:ext uri="{FF2B5EF4-FFF2-40B4-BE49-F238E27FC236}">
                <a16:creationId xmlns:a16="http://schemas.microsoft.com/office/drawing/2014/main" id="{3E695108-46CF-0C4E-8283-20C51722ECB6}"/>
              </a:ext>
            </a:extLst>
          </p:cNvPr>
          <p:cNvSpPr txBox="1"/>
          <p:nvPr/>
        </p:nvSpPr>
        <p:spPr>
          <a:xfrm>
            <a:off x="5943078" y="2176702"/>
            <a:ext cx="869149" cy="461665"/>
          </a:xfrm>
          <a:prstGeom prst="rect">
            <a:avLst/>
          </a:prstGeom>
          <a:noFill/>
        </p:spPr>
        <p:txBody>
          <a:bodyPr wrap="none" rtlCol="0" anchor="ctr" anchorCtr="1">
            <a:spAutoFit/>
          </a:bodyPr>
          <a:lstStyle/>
          <a:p>
            <a:pPr>
              <a:buNone/>
            </a:pPr>
            <a:r>
              <a:rPr lang="en-US" dirty="0">
                <a:solidFill>
                  <a:srgbClr val="0070C0"/>
                </a:solidFill>
              </a:rPr>
              <a:t>SMC</a:t>
            </a:r>
          </a:p>
        </p:txBody>
      </p:sp>
    </p:spTree>
    <p:extLst>
      <p:ext uri="{BB962C8B-B14F-4D97-AF65-F5344CB8AC3E}">
        <p14:creationId xmlns:p14="http://schemas.microsoft.com/office/powerpoint/2010/main" val="2882016340"/>
      </p:ext>
    </p:extLst>
  </p:cSld>
  <p:clrMapOvr>
    <a:masterClrMapping/>
  </p:clrMapOvr>
  <p:transition>
    <p:zoom/>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sma-5_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597540" y="1565290"/>
            <a:ext cx="3521075" cy="5280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18114" name="Text Box 2"/>
          <p:cNvSpPr txBox="1">
            <a:spLocks noChangeArrowheads="1"/>
          </p:cNvSpPr>
          <p:nvPr/>
        </p:nvSpPr>
        <p:spPr bwMode="auto">
          <a:xfrm>
            <a:off x="2682888" y="165109"/>
            <a:ext cx="5661025" cy="646113"/>
          </a:xfrm>
          <a:prstGeom prst="rect">
            <a:avLst/>
          </a:prstGeom>
          <a:solidFill>
            <a:srgbClr val="FFCC00"/>
          </a:solidFill>
          <a:ln w="28575">
            <a:solidFill>
              <a:schemeClr val="tx1"/>
            </a:solidFill>
            <a:miter lim="800000"/>
            <a:headEnd/>
            <a:tailEnd/>
          </a:ln>
        </p:spPr>
        <p:txBody>
          <a:bodyPr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50000"/>
              </a:spcBef>
              <a:spcAft>
                <a:spcPct val="0"/>
              </a:spcAft>
              <a:buClr>
                <a:srgbClr val="FF0000"/>
              </a:buClr>
              <a:buSzPct val="150000"/>
              <a:buFontTx/>
              <a:buNone/>
              <a:tabLst/>
              <a:defRPr/>
            </a:pPr>
            <a:r>
              <a:rPr kumimoji="0" lang="en-GB" sz="3600" b="0" i="0" u="none" strike="noStrike" kern="1200" cap="none" spc="0" normalizeH="0" baseline="0" noProof="0">
                <a:ln>
                  <a:noFill/>
                </a:ln>
                <a:solidFill>
                  <a:srgbClr val="FF0000"/>
                </a:solidFill>
                <a:effectLst/>
                <a:uLnTx/>
                <a:uFillTx/>
                <a:latin typeface="Arial" charset="0"/>
                <a:ea typeface="ＭＳ Ｐゴシック" charset="0"/>
              </a:rPr>
              <a:t>The Cosmology Machine</a:t>
            </a:r>
          </a:p>
        </p:txBody>
      </p:sp>
      <p:pic>
        <p:nvPicPr>
          <p:cNvPr id="218115" name="Picture 17" descr="cosma3_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8440" y="2733691"/>
            <a:ext cx="4411663" cy="2943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18116" name="Text Box 18"/>
          <p:cNvSpPr txBox="1">
            <a:spLocks noChangeArrowheads="1"/>
          </p:cNvSpPr>
          <p:nvPr/>
        </p:nvSpPr>
        <p:spPr bwMode="auto">
          <a:xfrm>
            <a:off x="114304" y="5788043"/>
            <a:ext cx="4793362" cy="830811"/>
          </a:xfrm>
          <a:prstGeom prst="rect">
            <a:avLst/>
          </a:prstGeom>
          <a:solidFill>
            <a:schemeClr val="bg1"/>
          </a:solidFill>
          <a:ln>
            <a:noFill/>
          </a:ln>
          <a:extLst>
            <a:ext uri="{91240B29-F687-4f45-9708-019B960494DF}">
              <a14:hiddenLine xmlns:a14="http://schemas.microsoft.com/office/drawing/2010/main" xmlns="" w="28575">
                <a:solidFill>
                  <a:srgbClr val="000000"/>
                </a:solidFill>
                <a:miter lim="800000"/>
                <a:headEnd/>
                <a:tailEnd/>
              </a14:hiddenLine>
            </a:ext>
          </a:extLst>
        </p:spPr>
        <p:txBody>
          <a:bodyPr wrap="square"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l" defTabSz="914400" rtl="0" eaLnBrk="0" fontAlgn="base" latinLnBrk="0" hangingPunct="0">
              <a:lnSpc>
                <a:spcPct val="100000"/>
              </a:lnSpc>
              <a:spcBef>
                <a:spcPct val="50000"/>
              </a:spcBef>
              <a:spcAft>
                <a:spcPct val="0"/>
              </a:spcAft>
              <a:buClr>
                <a:srgbClr val="FF0000"/>
              </a:buClr>
              <a:buSzPct val="150000"/>
              <a:buFontTx/>
              <a:buNone/>
              <a:tabLst/>
              <a:defRPr/>
            </a:pPr>
            <a:r>
              <a:rPr kumimoji="0" lang="en-GB" sz="2400" b="0" i="0" u="none" strike="noStrike" kern="1200" cap="none" spc="0" normalizeH="0" baseline="0" noProof="0" dirty="0">
                <a:ln>
                  <a:noFill/>
                </a:ln>
                <a:solidFill>
                  <a:srgbClr val="FF0000"/>
                </a:solidFill>
                <a:effectLst/>
                <a:uLnTx/>
                <a:uFillTx/>
                <a:latin typeface="Arial" charset="0"/>
                <a:ea typeface="ＭＳ Ｐゴシック" charset="0"/>
              </a:rPr>
              <a:t>£1.7 Million </a:t>
            </a:r>
            <a:r>
              <a:rPr kumimoji="0" lang="en-GB" sz="2400" b="0" i="0" u="none" strike="noStrike" kern="1200" cap="none" spc="0" normalizeH="0" baseline="0" noProof="0" dirty="0">
                <a:ln>
                  <a:noFill/>
                </a:ln>
                <a:solidFill>
                  <a:srgbClr val="000000"/>
                </a:solidFill>
                <a:effectLst/>
                <a:uLnTx/>
                <a:uFillTx/>
                <a:latin typeface="Arial" charset="0"/>
                <a:ea typeface="ＭＳ Ｐゴシック" charset="0"/>
              </a:rPr>
              <a:t>– STFC </a:t>
            </a:r>
            <a:r>
              <a:rPr kumimoji="0" lang="en-GB" sz="2400" b="0" i="0" u="none" strike="noStrike" kern="1200" cap="none" spc="0" normalizeH="0" baseline="0" noProof="0" dirty="0">
                <a:ln>
                  <a:noFill/>
                </a:ln>
                <a:solidFill>
                  <a:srgbClr val="FF0000"/>
                </a:solidFill>
                <a:effectLst/>
                <a:uLnTx/>
                <a:uFillTx/>
                <a:latin typeface="Arial" charset="0"/>
                <a:ea typeface="ＭＳ Ｐゴシック" charset="0"/>
              </a:rPr>
              <a:t>–&gt;</a:t>
            </a:r>
            <a:r>
              <a:rPr kumimoji="0" lang="en-GB" sz="2400" b="0" i="0" u="none" strike="noStrike" kern="1200" cap="none" spc="0" normalizeH="0" baseline="0" noProof="0" dirty="0">
                <a:ln>
                  <a:noFill/>
                </a:ln>
                <a:solidFill>
                  <a:srgbClr val="000000"/>
                </a:solidFill>
                <a:effectLst/>
                <a:uLnTx/>
                <a:uFillTx/>
                <a:latin typeface="Arial" charset="0"/>
                <a:ea typeface="ＭＳ Ｐゴシック" charset="0"/>
              </a:rPr>
              <a:t>  Virgo </a:t>
            </a:r>
            <a:r>
              <a:rPr kumimoji="0" lang="en-GB" sz="2400" b="0" i="0" u="none" strike="noStrike" kern="1200" cap="none" spc="0" normalizeH="0" baseline="0" noProof="0" dirty="0">
                <a:ln>
                  <a:noFill/>
                </a:ln>
                <a:solidFill>
                  <a:srgbClr val="FF0000"/>
                </a:solidFill>
                <a:effectLst/>
                <a:uLnTx/>
                <a:uFillTx/>
                <a:latin typeface="Arial" charset="0"/>
                <a:ea typeface="ＭＳ Ｐゴシック" charset="0"/>
              </a:rPr>
              <a:t>£0.9 Million </a:t>
            </a:r>
            <a:r>
              <a:rPr kumimoji="0" lang="en-GB" sz="2400" b="0" i="0" u="none" strike="noStrike" kern="1200" cap="none" spc="0" normalizeH="0" baseline="0" noProof="0" dirty="0">
                <a:ln>
                  <a:noFill/>
                </a:ln>
                <a:solidFill>
                  <a:srgbClr val="000000"/>
                </a:solidFill>
                <a:effectLst/>
                <a:uLnTx/>
                <a:uFillTx/>
                <a:latin typeface="Arial" charset="0"/>
                <a:ea typeface="ＭＳ Ｐゴシック" charset="0"/>
              </a:rPr>
              <a:t>– DU     </a:t>
            </a:r>
            <a:r>
              <a:rPr kumimoji="0" lang="en-GB" sz="2400" b="0" i="0" u="none" strike="noStrike" kern="1200" cap="none" spc="0" normalizeH="0" baseline="0" noProof="0" dirty="0">
                <a:ln>
                  <a:noFill/>
                </a:ln>
                <a:solidFill>
                  <a:srgbClr val="FF0000"/>
                </a:solidFill>
                <a:effectLst/>
                <a:uLnTx/>
                <a:uFillTx/>
                <a:latin typeface="Arial" charset="0"/>
                <a:ea typeface="ＭＳ Ｐゴシック" charset="0"/>
              </a:rPr>
              <a:t>–&gt;</a:t>
            </a:r>
            <a:r>
              <a:rPr kumimoji="0" lang="en-GB" sz="2400" b="0" i="0" u="none" strike="noStrike" kern="1200" cap="none" spc="0" normalizeH="0" baseline="0" noProof="0" dirty="0">
                <a:ln>
                  <a:noFill/>
                </a:ln>
                <a:solidFill>
                  <a:srgbClr val="000000"/>
                </a:solidFill>
                <a:effectLst/>
                <a:uLnTx/>
                <a:uFillTx/>
                <a:latin typeface="Arial" charset="0"/>
                <a:ea typeface="ＭＳ Ｐゴシック" charset="0"/>
              </a:rPr>
              <a:t> ICC</a:t>
            </a:r>
            <a:endParaRPr kumimoji="0" lang="en-GB" sz="2400" b="0" i="0" u="none" strike="noStrike" kern="1200" cap="none" spc="0" normalizeH="0" baseline="0" noProof="0" dirty="0">
              <a:ln>
                <a:noFill/>
              </a:ln>
              <a:solidFill>
                <a:srgbClr val="FF0000"/>
              </a:solidFill>
              <a:effectLst/>
              <a:uLnTx/>
              <a:uFillTx/>
              <a:latin typeface="Arial" charset="0"/>
              <a:ea typeface="ＭＳ Ｐゴシック" charset="0"/>
            </a:endParaRPr>
          </a:p>
        </p:txBody>
      </p:sp>
      <p:grpSp>
        <p:nvGrpSpPr>
          <p:cNvPr id="218117" name="Group 7"/>
          <p:cNvGrpSpPr>
            <a:grpSpLocks/>
          </p:cNvGrpSpPr>
          <p:nvPr/>
        </p:nvGrpSpPr>
        <p:grpSpPr bwMode="auto">
          <a:xfrm>
            <a:off x="369933" y="2078071"/>
            <a:ext cx="3024095" cy="479157"/>
            <a:chOff x="275432" y="3350100"/>
            <a:chExt cx="3022768" cy="478296"/>
          </a:xfrm>
        </p:grpSpPr>
        <p:sp>
          <p:nvSpPr>
            <p:cNvPr id="218126" name="Text Box 17"/>
            <p:cNvSpPr txBox="1">
              <a:spLocks noChangeArrowheads="1"/>
            </p:cNvSpPr>
            <p:nvPr/>
          </p:nvSpPr>
          <p:spPr bwMode="auto">
            <a:xfrm>
              <a:off x="1711953" y="3367561"/>
              <a:ext cx="1586247" cy="460835"/>
            </a:xfrm>
            <a:prstGeom prst="rect">
              <a:avLst/>
            </a:prstGeom>
            <a:solidFill>
              <a:srgbClr val="FFCC00"/>
            </a:solidFill>
            <a:ln w="15875">
              <a:solidFill>
                <a:schemeClr val="tx1"/>
              </a:solidFill>
              <a:miter lim="800000"/>
              <a:headEnd/>
              <a:tailEnd/>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50000"/>
                </a:spcBef>
                <a:spcAft>
                  <a:spcPct val="0"/>
                </a:spcAft>
                <a:buClr>
                  <a:srgbClr val="FF0000"/>
                </a:buClr>
                <a:buSzPct val="150000"/>
                <a:buFontTx/>
                <a:buNone/>
                <a:tabLst/>
                <a:defRPr/>
              </a:pPr>
              <a:r>
                <a:rPr kumimoji="0" lang="en-GB" sz="2400" b="0" i="0" u="none" strike="noStrike" kern="1200" cap="none" spc="0" normalizeH="0" baseline="0" noProof="0">
                  <a:ln>
                    <a:noFill/>
                  </a:ln>
                  <a:solidFill>
                    <a:srgbClr val="000000"/>
                  </a:solidFill>
                  <a:effectLst/>
                  <a:uLnTx/>
                  <a:uFillTx/>
                  <a:latin typeface="Arial" charset="0"/>
                  <a:ea typeface="ＭＳ Ｐゴシック" charset="0"/>
                </a:rPr>
                <a:t>COSMA-4</a:t>
              </a:r>
            </a:p>
          </p:txBody>
        </p:sp>
        <p:sp>
          <p:nvSpPr>
            <p:cNvPr id="218127" name="Text Box 19"/>
            <p:cNvSpPr txBox="1">
              <a:spLocks noChangeArrowheads="1"/>
            </p:cNvSpPr>
            <p:nvPr/>
          </p:nvSpPr>
          <p:spPr bwMode="auto">
            <a:xfrm>
              <a:off x="275432" y="3350100"/>
              <a:ext cx="1255773" cy="4608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857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50000"/>
                </a:spcBef>
                <a:spcAft>
                  <a:spcPct val="0"/>
                </a:spcAft>
                <a:buClr>
                  <a:srgbClr val="FF0000"/>
                </a:buClr>
                <a:buSzPct val="150000"/>
                <a:buFontTx/>
                <a:buNone/>
                <a:tabLst/>
                <a:defRPr/>
              </a:pPr>
              <a:r>
                <a:rPr kumimoji="0" lang="en-GB" sz="2400" b="0" i="0" u="none" strike="noStrike" kern="1200" cap="none" spc="0" normalizeH="0" baseline="0" noProof="0" dirty="0">
                  <a:ln>
                    <a:noFill/>
                  </a:ln>
                  <a:effectLst/>
                  <a:uLnTx/>
                  <a:uFillTx/>
                  <a:latin typeface="Arial" charset="0"/>
                  <a:ea typeface="ＭＳ Ｐゴシック" charset="0"/>
                </a:rPr>
                <a:t>2010</a:t>
              </a:r>
              <a:r>
                <a:rPr kumimoji="0" lang="en-GB" sz="2400" b="0" i="0" u="none" strike="noStrike" kern="1200" cap="none" spc="0" normalizeH="0" baseline="0" noProof="0" dirty="0">
                  <a:ln>
                    <a:noFill/>
                  </a:ln>
                  <a:solidFill>
                    <a:srgbClr val="000000"/>
                  </a:solidFill>
                  <a:effectLst/>
                  <a:uLnTx/>
                  <a:uFillTx/>
                  <a:latin typeface="Arial" charset="0"/>
                  <a:ea typeface="ＭＳ Ｐゴシック" charset="0"/>
                </a:rPr>
                <a:t> </a:t>
              </a:r>
              <a:r>
                <a:rPr kumimoji="0" lang="en-GB" sz="2400" b="0" i="0" u="none" strike="noStrike" kern="1200" cap="none" spc="0" normalizeH="0" baseline="0" noProof="0" dirty="0">
                  <a:ln>
                    <a:noFill/>
                  </a:ln>
                  <a:solidFill>
                    <a:srgbClr val="FF0000"/>
                  </a:solidFill>
                  <a:effectLst/>
                  <a:uLnTx/>
                  <a:uFillTx/>
                  <a:latin typeface="Arial" charset="0"/>
                  <a:ea typeface="ＭＳ Ｐゴシック" charset="0"/>
                  <a:sym typeface="Wingdings" charset="0"/>
                </a:rPr>
                <a:t></a:t>
              </a:r>
              <a:endParaRPr kumimoji="0" lang="en-GB" sz="2400" b="0" i="0" u="none" strike="noStrike" kern="1200" cap="none" spc="0" normalizeH="0" baseline="0" noProof="0" dirty="0">
                <a:ln>
                  <a:noFill/>
                </a:ln>
                <a:solidFill>
                  <a:srgbClr val="FF0000"/>
                </a:solidFill>
                <a:effectLst/>
                <a:uLnTx/>
                <a:uFillTx/>
                <a:latin typeface="Arial" charset="0"/>
                <a:ea typeface="ＭＳ Ｐゴシック" charset="0"/>
              </a:endParaRPr>
            </a:p>
          </p:txBody>
        </p:sp>
      </p:grpSp>
      <p:sp>
        <p:nvSpPr>
          <p:cNvPr id="218118" name="TextBox 8"/>
          <p:cNvSpPr txBox="1">
            <a:spLocks noChangeArrowheads="1"/>
          </p:cNvSpPr>
          <p:nvPr/>
        </p:nvSpPr>
        <p:spPr bwMode="auto">
          <a:xfrm>
            <a:off x="-217482" y="985855"/>
            <a:ext cx="9569451" cy="8308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50000"/>
              </a:spcBef>
              <a:spcAft>
                <a:spcPct val="0"/>
              </a:spcAft>
              <a:buClr>
                <a:srgbClr val="FF0000"/>
              </a:buClr>
              <a:buSzPct val="150000"/>
              <a:buFontTx/>
              <a:buNone/>
              <a:tabLst/>
              <a:defRPr/>
            </a:pPr>
            <a:r>
              <a:rPr kumimoji="0" lang="en-US" sz="2400" b="0" i="0" u="none" strike="noStrike" kern="1200" cap="none" spc="0" normalizeH="0" baseline="0" noProof="0">
                <a:ln>
                  <a:noFill/>
                </a:ln>
                <a:solidFill>
                  <a:srgbClr val="000000"/>
                </a:solidFill>
                <a:effectLst/>
                <a:uLnTx/>
                <a:uFillTx/>
                <a:latin typeface="Arial" charset="0"/>
                <a:ea typeface="ＭＳ Ｐゴシック" charset="0"/>
              </a:rPr>
              <a:t>Part of the Distributed Research utilizing Advanced Computing (</a:t>
            </a:r>
            <a:r>
              <a:rPr kumimoji="0" lang="en-US" sz="2400" b="0" i="0" u="none" strike="noStrike" kern="1200" cap="none" spc="0" normalizeH="0" baseline="0" noProof="0">
                <a:ln>
                  <a:noFill/>
                </a:ln>
                <a:solidFill>
                  <a:srgbClr val="FF0000"/>
                </a:solidFill>
                <a:effectLst/>
                <a:uLnTx/>
                <a:uFillTx/>
                <a:latin typeface="Arial" charset="0"/>
                <a:ea typeface="ＭＳ Ｐゴシック" charset="0"/>
              </a:rPr>
              <a:t>DiRAC</a:t>
            </a:r>
            <a:r>
              <a:rPr kumimoji="0" lang="en-US" sz="2400" b="0" i="0" u="none" strike="noStrike" kern="1200" cap="none" spc="0" normalizeH="0" baseline="0" noProof="0">
                <a:ln>
                  <a:noFill/>
                </a:ln>
                <a:solidFill>
                  <a:srgbClr val="000000"/>
                </a:solidFill>
                <a:effectLst/>
                <a:uLnTx/>
                <a:uFillTx/>
                <a:latin typeface="Arial" charset="0"/>
                <a:ea typeface="ＭＳ Ｐゴシック" charset="0"/>
              </a:rPr>
              <a:t>) facility  </a:t>
            </a:r>
          </a:p>
        </p:txBody>
      </p:sp>
      <p:grpSp>
        <p:nvGrpSpPr>
          <p:cNvPr id="13" name="Group 7"/>
          <p:cNvGrpSpPr>
            <a:grpSpLocks/>
          </p:cNvGrpSpPr>
          <p:nvPr/>
        </p:nvGrpSpPr>
        <p:grpSpPr bwMode="auto">
          <a:xfrm>
            <a:off x="4284483" y="1858115"/>
            <a:ext cx="3786094" cy="516743"/>
            <a:chOff x="-1084687" y="3132128"/>
            <a:chExt cx="3784426" cy="515816"/>
          </a:xfrm>
        </p:grpSpPr>
        <p:sp>
          <p:nvSpPr>
            <p:cNvPr id="218124" name="Text Box 17"/>
            <p:cNvSpPr txBox="1">
              <a:spLocks noChangeArrowheads="1"/>
            </p:cNvSpPr>
            <p:nvPr/>
          </p:nvSpPr>
          <p:spPr bwMode="auto">
            <a:xfrm>
              <a:off x="1113495" y="3132128"/>
              <a:ext cx="1586244" cy="460837"/>
            </a:xfrm>
            <a:prstGeom prst="rect">
              <a:avLst/>
            </a:prstGeom>
            <a:solidFill>
              <a:srgbClr val="FFCC00"/>
            </a:solidFill>
            <a:ln w="15875">
              <a:solidFill>
                <a:schemeClr val="tx1"/>
              </a:solidFill>
              <a:miter lim="800000"/>
              <a:headEnd/>
              <a:tailEnd/>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50000"/>
                </a:spcBef>
                <a:spcAft>
                  <a:spcPct val="0"/>
                </a:spcAft>
                <a:buClr>
                  <a:srgbClr val="FF0000"/>
                </a:buClr>
                <a:buSzPct val="150000"/>
                <a:buFontTx/>
                <a:buNone/>
                <a:tabLst/>
                <a:defRPr/>
              </a:pPr>
              <a:r>
                <a:rPr kumimoji="0" lang="en-GB" sz="2400" b="0" i="0" u="none" strike="noStrike" kern="1200" cap="none" spc="0" normalizeH="0" baseline="0" noProof="0" dirty="0">
                  <a:ln>
                    <a:noFill/>
                  </a:ln>
                  <a:solidFill>
                    <a:srgbClr val="000000"/>
                  </a:solidFill>
                  <a:effectLst/>
                  <a:uLnTx/>
                  <a:uFillTx/>
                  <a:latin typeface="Arial" charset="0"/>
                  <a:ea typeface="ＭＳ Ｐゴシック" charset="0"/>
                </a:rPr>
                <a:t>COSMA-5</a:t>
              </a:r>
            </a:p>
          </p:txBody>
        </p:sp>
        <p:sp>
          <p:nvSpPr>
            <p:cNvPr id="218125" name="Text Box 19"/>
            <p:cNvSpPr txBox="1">
              <a:spLocks noChangeArrowheads="1"/>
            </p:cNvSpPr>
            <p:nvPr/>
          </p:nvSpPr>
          <p:spPr bwMode="auto">
            <a:xfrm>
              <a:off x="-1084687" y="3187107"/>
              <a:ext cx="1255771" cy="4608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857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50000"/>
                </a:spcBef>
                <a:spcAft>
                  <a:spcPct val="0"/>
                </a:spcAft>
                <a:buClr>
                  <a:srgbClr val="FF0000"/>
                </a:buClr>
                <a:buSzPct val="150000"/>
                <a:buFontTx/>
                <a:buNone/>
                <a:tabLst/>
                <a:defRPr/>
              </a:pPr>
              <a:r>
                <a:rPr kumimoji="0" lang="en-GB" sz="2400" b="0" i="0" u="none" strike="noStrike" kern="1200" cap="none" spc="0" normalizeH="0" baseline="0" noProof="0" dirty="0">
                  <a:ln>
                    <a:noFill/>
                  </a:ln>
                  <a:effectLst/>
                  <a:uLnTx/>
                  <a:uFillTx/>
                  <a:latin typeface="Arial" charset="0"/>
                  <a:ea typeface="ＭＳ Ｐゴシック" charset="0"/>
                </a:rPr>
                <a:t>2013</a:t>
              </a:r>
              <a:r>
                <a:rPr kumimoji="0" lang="en-GB" sz="2400" b="0" i="0" u="none" strike="noStrike" kern="1200" cap="none" spc="0" normalizeH="0" baseline="0" noProof="0" dirty="0">
                  <a:ln>
                    <a:noFill/>
                  </a:ln>
                  <a:solidFill>
                    <a:srgbClr val="000000"/>
                  </a:solidFill>
                  <a:effectLst/>
                  <a:uLnTx/>
                  <a:uFillTx/>
                  <a:latin typeface="Arial" charset="0"/>
                  <a:ea typeface="ＭＳ Ｐゴシック" charset="0"/>
                </a:rPr>
                <a:t> </a:t>
              </a:r>
              <a:r>
                <a:rPr kumimoji="0" lang="en-GB" sz="2400" b="0" i="0" u="none" strike="noStrike" kern="1200" cap="none" spc="0" normalizeH="0" baseline="0" noProof="0" dirty="0">
                  <a:ln>
                    <a:noFill/>
                  </a:ln>
                  <a:solidFill>
                    <a:srgbClr val="FF0000"/>
                  </a:solidFill>
                  <a:effectLst/>
                  <a:uLnTx/>
                  <a:uFillTx/>
                  <a:latin typeface="Arial" charset="0"/>
                  <a:ea typeface="ＭＳ Ｐゴシック" charset="0"/>
                  <a:sym typeface="Wingdings" charset="0"/>
                </a:rPr>
                <a:t></a:t>
              </a:r>
              <a:endParaRPr kumimoji="0" lang="en-GB" sz="2400" b="0" i="0" u="none" strike="noStrike" kern="1200" cap="none" spc="0" normalizeH="0" baseline="0" noProof="0" dirty="0">
                <a:ln>
                  <a:noFill/>
                </a:ln>
                <a:solidFill>
                  <a:srgbClr val="FF0000"/>
                </a:solidFill>
                <a:effectLst/>
                <a:uLnTx/>
                <a:uFillTx/>
                <a:latin typeface="Arial" charset="0"/>
                <a:ea typeface="ＭＳ Ｐゴシック" charset="0"/>
              </a:endParaRPr>
            </a:p>
          </p:txBody>
        </p:sp>
      </p:grpSp>
      <p:grpSp>
        <p:nvGrpSpPr>
          <p:cNvPr id="6" name="Group 5"/>
          <p:cNvGrpSpPr>
            <a:grpSpLocks/>
          </p:cNvGrpSpPr>
          <p:nvPr/>
        </p:nvGrpSpPr>
        <p:grpSpPr bwMode="auto">
          <a:xfrm>
            <a:off x="5440363" y="3609976"/>
            <a:ext cx="3663950" cy="3295650"/>
            <a:chOff x="4870030" y="3420183"/>
            <a:chExt cx="4288156" cy="3488105"/>
          </a:xfrm>
        </p:grpSpPr>
        <p:pic>
          <p:nvPicPr>
            <p:cNvPr id="218122" name="Picture 3" descr="david_willets.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70030" y="3420183"/>
              <a:ext cx="4288156" cy="27587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18123" name="TextBox 4"/>
            <p:cNvSpPr txBox="1">
              <a:spLocks noChangeArrowheads="1"/>
            </p:cNvSpPr>
            <p:nvPr/>
          </p:nvSpPr>
          <p:spPr bwMode="auto">
            <a:xfrm>
              <a:off x="5249223" y="6224443"/>
              <a:ext cx="3804570" cy="683845"/>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50000"/>
                </a:spcBef>
                <a:spcAft>
                  <a:spcPct val="0"/>
                </a:spcAft>
                <a:buClr>
                  <a:srgbClr val="FF0000"/>
                </a:buClr>
                <a:buSzPct val="150000"/>
                <a:buFontTx/>
                <a:buNone/>
                <a:tabLst/>
                <a:defRPr/>
              </a:pPr>
              <a:r>
                <a:rPr kumimoji="0" lang="en-US" sz="1800" b="0" i="0" u="none" strike="noStrike" kern="1200" cap="none" spc="0" normalizeH="0" baseline="0" noProof="0">
                  <a:ln>
                    <a:noFill/>
                  </a:ln>
                  <a:solidFill>
                    <a:srgbClr val="3366FF"/>
                  </a:solidFill>
                  <a:effectLst/>
                  <a:uLnTx/>
                  <a:uFillTx/>
                  <a:latin typeface="Arial" charset="0"/>
                  <a:ea typeface="ＭＳ Ｐゴシック" charset="0"/>
                </a:rPr>
                <a:t>David Willets MP (Minister for Science and Universities) </a:t>
              </a:r>
            </a:p>
          </p:txBody>
        </p:sp>
      </p:grpSp>
      <p:sp>
        <p:nvSpPr>
          <p:cNvPr id="17" name="Text Box 4"/>
          <p:cNvSpPr txBox="1">
            <a:spLocks noChangeArrowheads="1"/>
          </p:cNvSpPr>
          <p:nvPr/>
        </p:nvSpPr>
        <p:spPr bwMode="auto">
          <a:xfrm>
            <a:off x="322176" y="2830151"/>
            <a:ext cx="3203944" cy="4344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8575">
                <a:solidFill>
                  <a:srgbClr val="000000"/>
                </a:solidFill>
                <a:miter lim="800000"/>
                <a:headEnd/>
                <a:tailEnd/>
              </a14:hiddenLine>
            </a:ext>
          </a:extLst>
        </p:spPr>
        <p:txBody>
          <a:bodyPr wrap="square"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30000"/>
              </a:lnSpc>
              <a:spcBef>
                <a:spcPct val="50000"/>
              </a:spcBef>
              <a:spcAft>
                <a:spcPct val="0"/>
              </a:spcAft>
              <a:buClr>
                <a:srgbClr val="FF0000"/>
              </a:buClr>
              <a:buSzPct val="150000"/>
              <a:buFontTx/>
              <a:buNone/>
              <a:tabLst/>
              <a:defRPr/>
            </a:pPr>
            <a:r>
              <a:rPr kumimoji="0" lang="en-GB" sz="1800" b="1" i="0" u="none" strike="noStrike" kern="1200" cap="none" spc="0" normalizeH="0" baseline="0" noProof="0" dirty="0">
                <a:ln>
                  <a:noFill/>
                </a:ln>
                <a:solidFill>
                  <a:srgbClr val="FFFFFF"/>
                </a:solidFill>
                <a:effectLst/>
                <a:uLnTx/>
                <a:uFillTx/>
                <a:latin typeface="Arial" charset="0"/>
                <a:ea typeface="ＭＳ Ｐゴシック" charset="0"/>
              </a:rPr>
              <a:t>Centaur</a:t>
            </a:r>
          </a:p>
          <a:p>
            <a:pPr marL="0" marR="0" lvl="0" indent="0" algn="l" defTabSz="914400" rtl="0" eaLnBrk="0" fontAlgn="base" latinLnBrk="0" hangingPunct="0">
              <a:lnSpc>
                <a:spcPct val="30000"/>
              </a:lnSpc>
              <a:spcBef>
                <a:spcPct val="50000"/>
              </a:spcBef>
              <a:spcAft>
                <a:spcPct val="0"/>
              </a:spcAft>
              <a:buClr>
                <a:srgbClr val="FF0000"/>
              </a:buClr>
              <a:buSzPct val="150000"/>
              <a:buFontTx/>
              <a:buNone/>
              <a:tabLst/>
              <a:defRPr/>
            </a:pPr>
            <a:r>
              <a:rPr kumimoji="0" lang="en-GB" sz="1800" b="0" i="0" u="none" strike="noStrike" kern="1200" cap="none" spc="0" normalizeH="0" baseline="0" noProof="0" dirty="0">
                <a:ln>
                  <a:noFill/>
                </a:ln>
                <a:solidFill>
                  <a:srgbClr val="FFFFFF"/>
                </a:solidFill>
                <a:effectLst/>
                <a:uLnTx/>
                <a:uFillTx/>
                <a:latin typeface="Arial" charset="0"/>
                <a:ea typeface="ＭＳ Ｐゴシック" charset="0"/>
              </a:rPr>
              <a:t>2992 cores 15.6 </a:t>
            </a:r>
            <a:r>
              <a:rPr kumimoji="0" lang="en-GB" sz="1800" b="0" i="0" u="none" strike="noStrike" kern="1200" cap="none" spc="0" normalizeH="0" baseline="0" noProof="0" dirty="0" err="1">
                <a:ln>
                  <a:noFill/>
                </a:ln>
                <a:solidFill>
                  <a:srgbClr val="FFFFFF"/>
                </a:solidFill>
                <a:effectLst/>
                <a:uLnTx/>
                <a:uFillTx/>
                <a:latin typeface="Arial" charset="0"/>
                <a:ea typeface="ＭＳ Ｐゴシック" charset="0"/>
              </a:rPr>
              <a:t>Tbytes</a:t>
            </a:r>
            <a:r>
              <a:rPr kumimoji="0" lang="en-GB" sz="1800" b="0" i="0" u="none" strike="noStrike" kern="1200" cap="none" spc="0" normalizeH="0" baseline="0" noProof="0" dirty="0">
                <a:ln>
                  <a:noFill/>
                </a:ln>
                <a:solidFill>
                  <a:srgbClr val="FFFFFF"/>
                </a:solidFill>
                <a:effectLst/>
                <a:uLnTx/>
                <a:uFillTx/>
                <a:latin typeface="Arial" charset="0"/>
                <a:ea typeface="ＭＳ Ｐゴシック" charset="0"/>
              </a:rPr>
              <a:t> ram</a:t>
            </a:r>
          </a:p>
        </p:txBody>
      </p:sp>
      <p:sp>
        <p:nvSpPr>
          <p:cNvPr id="20" name="Text Box 4"/>
          <p:cNvSpPr txBox="1">
            <a:spLocks noChangeArrowheads="1"/>
          </p:cNvSpPr>
          <p:nvPr/>
        </p:nvSpPr>
        <p:spPr bwMode="auto">
          <a:xfrm rot="16200000">
            <a:off x="3612221" y="3590150"/>
            <a:ext cx="3203944" cy="4344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8575">
                <a:solidFill>
                  <a:srgbClr val="000000"/>
                </a:solidFill>
                <a:miter lim="800000"/>
                <a:headEnd/>
                <a:tailEnd/>
              </a14:hiddenLine>
            </a:ext>
          </a:extLst>
        </p:spPr>
        <p:txBody>
          <a:bodyPr wrap="square"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30000"/>
              </a:lnSpc>
              <a:spcBef>
                <a:spcPct val="50000"/>
              </a:spcBef>
              <a:spcAft>
                <a:spcPct val="0"/>
              </a:spcAft>
              <a:buClr>
                <a:srgbClr val="FF0000"/>
              </a:buClr>
              <a:buSzPct val="150000"/>
              <a:buFontTx/>
              <a:buNone/>
              <a:tabLst/>
              <a:defRPr/>
            </a:pPr>
            <a:endParaRPr kumimoji="0" lang="en-GB" sz="1800" b="1" i="0" u="none" strike="noStrike" kern="1200" cap="none" spc="0" normalizeH="0" baseline="0" noProof="0" dirty="0">
              <a:ln>
                <a:noFill/>
              </a:ln>
              <a:solidFill>
                <a:srgbClr val="000000"/>
              </a:solidFill>
              <a:effectLst/>
              <a:uLnTx/>
              <a:uFillTx/>
              <a:latin typeface="Arial" charset="0"/>
              <a:ea typeface="ＭＳ Ｐゴシック" charset="0"/>
            </a:endParaRPr>
          </a:p>
          <a:p>
            <a:pPr marL="0" marR="0" lvl="0" indent="0" algn="l" defTabSz="914400" rtl="0" eaLnBrk="0" fontAlgn="base" latinLnBrk="0" hangingPunct="0">
              <a:lnSpc>
                <a:spcPct val="30000"/>
              </a:lnSpc>
              <a:spcBef>
                <a:spcPct val="50000"/>
              </a:spcBef>
              <a:spcAft>
                <a:spcPct val="0"/>
              </a:spcAft>
              <a:buClr>
                <a:srgbClr val="FF0000"/>
              </a:buClr>
              <a:buSzPct val="150000"/>
              <a:buFontTx/>
              <a:buNone/>
              <a:tabLst/>
              <a:defRPr/>
            </a:pPr>
            <a:r>
              <a:rPr kumimoji="0" lang="en-GB" sz="1800" b="0" i="0" u="none" strike="noStrike" kern="1200" cap="none" spc="0" normalizeH="0" baseline="0" noProof="0" dirty="0">
                <a:ln>
                  <a:noFill/>
                </a:ln>
                <a:solidFill>
                  <a:srgbClr val="000000"/>
                </a:solidFill>
                <a:effectLst/>
                <a:uLnTx/>
                <a:uFillTx/>
                <a:latin typeface="Arial" charset="0"/>
                <a:ea typeface="ＭＳ Ｐゴシック" charset="0"/>
              </a:rPr>
              <a:t>2992 cores 15.6 </a:t>
            </a:r>
            <a:r>
              <a:rPr kumimoji="0" lang="en-GB" sz="1800" b="0" i="0" u="none" strike="noStrike" kern="1200" cap="none" spc="0" normalizeH="0" baseline="0" noProof="0" dirty="0" err="1">
                <a:ln>
                  <a:noFill/>
                </a:ln>
                <a:solidFill>
                  <a:srgbClr val="000000"/>
                </a:solidFill>
                <a:effectLst/>
                <a:uLnTx/>
                <a:uFillTx/>
                <a:latin typeface="Arial" charset="0"/>
                <a:ea typeface="ＭＳ Ｐゴシック" charset="0"/>
              </a:rPr>
              <a:t>Tbytes</a:t>
            </a:r>
            <a:r>
              <a:rPr kumimoji="0" lang="en-GB" sz="1800" b="0" i="0" u="none" strike="noStrike" kern="1200" cap="none" spc="0" normalizeH="0" baseline="0" noProof="0" dirty="0">
                <a:ln>
                  <a:noFill/>
                </a:ln>
                <a:solidFill>
                  <a:srgbClr val="000000"/>
                </a:solidFill>
                <a:effectLst/>
                <a:uLnTx/>
                <a:uFillTx/>
                <a:latin typeface="Arial" charset="0"/>
                <a:ea typeface="ＭＳ Ｐゴシック" charset="0"/>
              </a:rPr>
              <a:t> ram</a:t>
            </a:r>
          </a:p>
        </p:txBody>
      </p:sp>
      <p:sp>
        <p:nvSpPr>
          <p:cNvPr id="19" name="Text Box 18"/>
          <p:cNvSpPr txBox="1">
            <a:spLocks noChangeArrowheads="1"/>
          </p:cNvSpPr>
          <p:nvPr/>
        </p:nvSpPr>
        <p:spPr bwMode="auto">
          <a:xfrm>
            <a:off x="2913529" y="4843478"/>
            <a:ext cx="6176496" cy="830811"/>
          </a:xfrm>
          <a:prstGeom prst="rect">
            <a:avLst/>
          </a:prstGeom>
          <a:solidFill>
            <a:schemeClr val="bg1"/>
          </a:solidFill>
          <a:ln>
            <a:noFill/>
          </a:ln>
          <a:extLst>
            <a:ext uri="{91240B29-F687-4f45-9708-019B960494DF}">
              <a14:hiddenLine xmlns:a14="http://schemas.microsoft.com/office/drawing/2010/main" xmlns="" w="28575">
                <a:solidFill>
                  <a:srgbClr val="000000"/>
                </a:solidFill>
                <a:miter lim="800000"/>
                <a:headEnd/>
                <a:tailEnd/>
              </a14:hiddenLine>
            </a:ext>
          </a:extLst>
        </p:spPr>
        <p:txBody>
          <a:bodyPr wrap="square"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l" defTabSz="914400" rtl="0" eaLnBrk="0" fontAlgn="base" latinLnBrk="0" hangingPunct="0">
              <a:lnSpc>
                <a:spcPct val="100000"/>
              </a:lnSpc>
              <a:spcBef>
                <a:spcPct val="50000"/>
              </a:spcBef>
              <a:spcAft>
                <a:spcPct val="0"/>
              </a:spcAft>
              <a:buClr>
                <a:srgbClr val="FF0000"/>
              </a:buClr>
              <a:buSzPct val="150000"/>
              <a:buFontTx/>
              <a:buNone/>
              <a:tabLst/>
              <a:defRPr/>
            </a:pPr>
            <a:r>
              <a:rPr kumimoji="0" lang="en-GB" sz="2400" b="0" i="0" u="none" strike="noStrike" kern="1200" cap="none" spc="0" normalizeH="0" baseline="0" noProof="0" dirty="0">
                <a:ln>
                  <a:noFill/>
                </a:ln>
                <a:solidFill>
                  <a:srgbClr val="FF0000"/>
                </a:solidFill>
                <a:effectLst/>
                <a:uLnTx/>
                <a:uFillTx/>
                <a:latin typeface="Arial" charset="0"/>
                <a:ea typeface="ＭＳ Ｐゴシック" charset="0"/>
              </a:rPr>
              <a:t>£3.5 Million  </a:t>
            </a:r>
            <a:r>
              <a:rPr kumimoji="0" lang="en-GB" sz="2400" b="0" i="0" u="none" strike="noStrike" kern="1200" cap="none" spc="0" normalizeH="0" baseline="0" noProof="0" dirty="0">
                <a:ln>
                  <a:noFill/>
                </a:ln>
                <a:solidFill>
                  <a:srgbClr val="000000"/>
                </a:solidFill>
                <a:effectLst/>
                <a:uLnTx/>
                <a:uFillTx/>
                <a:latin typeface="Arial" charset="0"/>
                <a:ea typeface="ＭＳ Ｐゴシック" charset="0"/>
              </a:rPr>
              <a:t> </a:t>
            </a:r>
            <a:r>
              <a:rPr kumimoji="0" lang="en-GB" sz="2400" b="0" i="0" u="none" strike="noStrike" kern="1200" cap="none" spc="0" normalizeH="0" baseline="0" noProof="0" dirty="0">
                <a:ln>
                  <a:noFill/>
                </a:ln>
                <a:solidFill>
                  <a:srgbClr val="FF0000"/>
                </a:solidFill>
                <a:effectLst/>
                <a:uLnTx/>
                <a:uFillTx/>
                <a:latin typeface="Arial" charset="0"/>
                <a:ea typeface="ＭＳ Ｐゴシック" charset="0"/>
              </a:rPr>
              <a:t> </a:t>
            </a:r>
            <a:r>
              <a:rPr kumimoji="0" lang="en-GB" sz="2400" b="0" i="0" u="none" strike="noStrike" kern="1200" cap="none" spc="0" normalizeH="0" baseline="0" noProof="0" dirty="0">
                <a:ln>
                  <a:noFill/>
                </a:ln>
                <a:solidFill>
                  <a:srgbClr val="000000"/>
                </a:solidFill>
                <a:effectLst/>
                <a:uLnTx/>
                <a:uFillTx/>
                <a:latin typeface="Arial" charset="0"/>
                <a:ea typeface="ＭＳ Ｐゴシック" charset="0"/>
              </a:rPr>
              <a:t>– BIS/STFC </a:t>
            </a:r>
            <a:r>
              <a:rPr kumimoji="0" lang="en-GB" sz="2400" b="0" i="0" u="none" strike="noStrike" kern="1200" cap="none" spc="0" normalizeH="0" baseline="0" noProof="0" dirty="0">
                <a:ln>
                  <a:noFill/>
                </a:ln>
                <a:solidFill>
                  <a:srgbClr val="FF0000"/>
                </a:solidFill>
                <a:effectLst/>
                <a:uLnTx/>
                <a:uFillTx/>
                <a:latin typeface="Arial" charset="0"/>
                <a:ea typeface="ＭＳ Ｐゴシック" charset="0"/>
              </a:rPr>
              <a:t>–&gt;</a:t>
            </a:r>
            <a:r>
              <a:rPr kumimoji="0" lang="en-GB" sz="2400" b="0" i="0" u="none" strike="noStrike" kern="1200" cap="none" spc="0" normalizeH="0" baseline="0" noProof="0" dirty="0">
                <a:ln>
                  <a:noFill/>
                </a:ln>
                <a:solidFill>
                  <a:srgbClr val="000000"/>
                </a:solidFill>
                <a:effectLst/>
                <a:uLnTx/>
                <a:uFillTx/>
                <a:latin typeface="Arial" charset="0"/>
                <a:ea typeface="ＭＳ Ｐゴシック" charset="0"/>
              </a:rPr>
              <a:t> ICC (</a:t>
            </a:r>
            <a:r>
              <a:rPr kumimoji="0" lang="en-GB" sz="2400" b="0" i="0" u="none" strike="noStrike" kern="1200" cap="none" spc="0" normalizeH="0" baseline="0" noProof="0" dirty="0" err="1">
                <a:ln>
                  <a:noFill/>
                </a:ln>
                <a:solidFill>
                  <a:srgbClr val="000000"/>
                </a:solidFill>
                <a:effectLst/>
                <a:uLnTx/>
                <a:uFillTx/>
                <a:latin typeface="Arial" charset="0"/>
                <a:ea typeface="ＭＳ Ｐゴシック" charset="0"/>
              </a:rPr>
              <a:t>DiRAC</a:t>
            </a:r>
            <a:r>
              <a:rPr kumimoji="0" lang="en-GB" sz="2400" b="0" i="0" u="none" strike="noStrike" kern="1200" cap="none" spc="0" normalizeH="0" baseline="0" noProof="0" dirty="0">
                <a:ln>
                  <a:noFill/>
                </a:ln>
                <a:solidFill>
                  <a:srgbClr val="000000"/>
                </a:solidFill>
                <a:effectLst/>
                <a:uLnTx/>
                <a:uFillTx/>
                <a:latin typeface="Arial" charset="0"/>
                <a:ea typeface="ＭＳ Ｐゴシック" charset="0"/>
              </a:rPr>
              <a:t>)       </a:t>
            </a:r>
            <a:r>
              <a:rPr kumimoji="0" lang="en-GB" sz="2400" b="0" i="0" u="none" strike="noStrike" kern="1200" cap="none" spc="0" normalizeH="0" baseline="0" noProof="0" dirty="0">
                <a:ln>
                  <a:noFill/>
                </a:ln>
                <a:solidFill>
                  <a:srgbClr val="FF0000"/>
                </a:solidFill>
                <a:effectLst/>
                <a:uLnTx/>
                <a:uFillTx/>
                <a:latin typeface="Arial" charset="0"/>
                <a:ea typeface="ＭＳ Ｐゴシック" charset="0"/>
              </a:rPr>
              <a:t>£0.4 Million    </a:t>
            </a:r>
            <a:r>
              <a:rPr kumimoji="0" lang="en-GB" sz="2400" b="0" i="0" u="none" strike="noStrike" kern="1200" cap="none" spc="0" normalizeH="0" baseline="0" noProof="0" dirty="0">
                <a:ln>
                  <a:noFill/>
                </a:ln>
                <a:solidFill>
                  <a:srgbClr val="000000"/>
                </a:solidFill>
                <a:effectLst/>
                <a:uLnTx/>
                <a:uFillTx/>
                <a:latin typeface="Arial" charset="0"/>
                <a:ea typeface="ＭＳ Ｐゴシック" charset="0"/>
              </a:rPr>
              <a:t>–     STFC    </a:t>
            </a:r>
            <a:r>
              <a:rPr kumimoji="0" lang="en-GB" sz="2400" b="0" i="0" u="none" strike="noStrike" kern="1200" cap="none" spc="0" normalizeH="0" baseline="0" noProof="0" dirty="0">
                <a:ln>
                  <a:noFill/>
                </a:ln>
                <a:solidFill>
                  <a:srgbClr val="FF0000"/>
                </a:solidFill>
                <a:effectLst/>
                <a:uLnTx/>
                <a:uFillTx/>
                <a:latin typeface="Arial" charset="0"/>
                <a:ea typeface="ＭＳ Ｐゴシック" charset="0"/>
              </a:rPr>
              <a:t>–&gt;</a:t>
            </a:r>
            <a:r>
              <a:rPr kumimoji="0" lang="en-GB" sz="2400" b="0" i="0" u="none" strike="noStrike" kern="1200" cap="none" spc="0" normalizeH="0" baseline="0" noProof="0" dirty="0">
                <a:ln>
                  <a:noFill/>
                </a:ln>
                <a:solidFill>
                  <a:srgbClr val="000000"/>
                </a:solidFill>
                <a:effectLst/>
                <a:uLnTx/>
                <a:uFillTx/>
                <a:latin typeface="Arial" charset="0"/>
                <a:ea typeface="ＭＳ Ｐゴシック" charset="0"/>
              </a:rPr>
              <a:t> ICC (0ps)</a:t>
            </a:r>
            <a:endParaRPr kumimoji="0" lang="en-GB" sz="2400" b="0" i="0" u="none" strike="noStrike" kern="1200" cap="none" spc="0" normalizeH="0" baseline="0" noProof="0" dirty="0">
              <a:ln>
                <a:noFill/>
              </a:ln>
              <a:solidFill>
                <a:srgbClr val="FF0000"/>
              </a:solidFill>
              <a:effectLst/>
              <a:uLnTx/>
              <a:uFillTx/>
              <a:latin typeface="Arial" charset="0"/>
              <a:ea typeface="ＭＳ Ｐゴシック" charset="0"/>
            </a:endParaRPr>
          </a:p>
        </p:txBody>
      </p:sp>
    </p:spTree>
    <p:extLst>
      <p:ext uri="{BB962C8B-B14F-4D97-AF65-F5344CB8AC3E}">
        <p14:creationId xmlns:p14="http://schemas.microsoft.com/office/powerpoint/2010/main" val="2442987224"/>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dissolve">
                                      <p:cBhvr>
                                        <p:cTn id="7" dur="500"/>
                                        <p:tgtEl>
                                          <p:spTgt spid="19"/>
                                        </p:tgtEl>
                                      </p:cBhvr>
                                    </p:animEffect>
                                  </p:childTnLst>
                                  <p:subTnLst>
                                    <p:set>
                                      <p:cBhvr override="childStyle">
                                        <p:cTn dur="1" fill="hold" display="0" masterRel="nextClick" afterEffect="1"/>
                                        <p:tgtEl>
                                          <p:spTgt spid="19"/>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8F178010-B910-D64B-932C-57023E0E593D}"/>
              </a:ext>
            </a:extLst>
          </p:cNvPr>
          <p:cNvPicPr>
            <a:picLocks noChangeAspect="1"/>
          </p:cNvPicPr>
          <p:nvPr/>
        </p:nvPicPr>
        <p:blipFill>
          <a:blip r:embed="rId2">
            <a:lum/>
            <a:alphaModFix/>
          </a:blip>
          <a:srcRect/>
          <a:stretch>
            <a:fillRect/>
          </a:stretch>
        </p:blipFill>
        <p:spPr>
          <a:xfrm rot="5400000">
            <a:off x="5167832" y="3029191"/>
            <a:ext cx="3995026" cy="2663351"/>
          </a:xfrm>
          <a:prstGeom prst="rect">
            <a:avLst/>
          </a:prstGeom>
          <a:noFill/>
          <a:ln>
            <a:noFill/>
          </a:ln>
        </p:spPr>
      </p:pic>
      <p:sp>
        <p:nvSpPr>
          <p:cNvPr id="2" name="Rectangle 1">
            <a:extLst>
              <a:ext uri="{FF2B5EF4-FFF2-40B4-BE49-F238E27FC236}">
                <a16:creationId xmlns:a16="http://schemas.microsoft.com/office/drawing/2014/main" id="{353AF8CD-68E6-7C4E-AA43-D3555C52CC76}"/>
              </a:ext>
            </a:extLst>
          </p:cNvPr>
          <p:cNvSpPr/>
          <p:nvPr/>
        </p:nvSpPr>
        <p:spPr bwMode="auto">
          <a:xfrm>
            <a:off x="6169310" y="6378232"/>
            <a:ext cx="2858946" cy="393540"/>
          </a:xfrm>
          <a:prstGeom prst="rect">
            <a:avLst/>
          </a:prstGeom>
          <a:solidFill>
            <a:srgbClr val="CBF2FD"/>
          </a:solidFill>
          <a:ln w="28575"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ctr" defTabSz="957263" rtl="0" eaLnBrk="0" fontAlgn="base" latinLnBrk="0" hangingPunct="0">
              <a:lnSpc>
                <a:spcPct val="100000"/>
              </a:lnSpc>
              <a:spcBef>
                <a:spcPct val="50000"/>
              </a:spcBef>
              <a:spcAft>
                <a:spcPct val="0"/>
              </a:spcAft>
              <a:buClr>
                <a:srgbClr val="FF0000"/>
              </a:buClr>
              <a:buSzPct val="150000"/>
              <a:buFontTx/>
              <a:buNone/>
              <a:tabLst/>
            </a:pPr>
            <a:endParaRPr kumimoji="0" lang="en-US" sz="2400" b="0" i="0" u="none" strike="noStrike" cap="none" normalizeH="0" baseline="0">
              <a:ln>
                <a:noFill/>
              </a:ln>
              <a:solidFill>
                <a:schemeClr val="tx1"/>
              </a:solidFill>
              <a:effectLst/>
              <a:latin typeface="Arial" charset="0"/>
            </a:endParaRPr>
          </a:p>
        </p:txBody>
      </p:sp>
      <p:sp>
        <p:nvSpPr>
          <p:cNvPr id="218114" name="Text Box 2"/>
          <p:cNvSpPr txBox="1">
            <a:spLocks noChangeArrowheads="1"/>
          </p:cNvSpPr>
          <p:nvPr/>
        </p:nvSpPr>
        <p:spPr bwMode="auto">
          <a:xfrm>
            <a:off x="2682888" y="165109"/>
            <a:ext cx="5661025" cy="646113"/>
          </a:xfrm>
          <a:prstGeom prst="rect">
            <a:avLst/>
          </a:prstGeom>
          <a:solidFill>
            <a:srgbClr val="FFCC00"/>
          </a:solidFill>
          <a:ln w="28575">
            <a:solidFill>
              <a:schemeClr val="tx1"/>
            </a:solidFill>
            <a:miter lim="800000"/>
            <a:headEnd/>
            <a:tailEnd/>
          </a:ln>
        </p:spPr>
        <p:txBody>
          <a:bodyPr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50000"/>
              </a:spcBef>
              <a:spcAft>
                <a:spcPct val="0"/>
              </a:spcAft>
              <a:buClr>
                <a:srgbClr val="FF0000"/>
              </a:buClr>
              <a:buSzPct val="150000"/>
              <a:buFontTx/>
              <a:buNone/>
              <a:tabLst/>
              <a:defRPr/>
            </a:pPr>
            <a:r>
              <a:rPr kumimoji="0" lang="en-GB" sz="3600" b="0" i="0" u="none" strike="noStrike" kern="1200" cap="none" spc="0" normalizeH="0" baseline="0" noProof="0">
                <a:ln>
                  <a:noFill/>
                </a:ln>
                <a:solidFill>
                  <a:srgbClr val="FF0000"/>
                </a:solidFill>
                <a:effectLst/>
                <a:uLnTx/>
                <a:uFillTx/>
                <a:latin typeface="Arial" charset="0"/>
                <a:ea typeface="ＭＳ Ｐゴシック" charset="0"/>
              </a:rPr>
              <a:t>The Cosmology Machine</a:t>
            </a:r>
          </a:p>
        </p:txBody>
      </p:sp>
      <p:grpSp>
        <p:nvGrpSpPr>
          <p:cNvPr id="218117" name="Group 7"/>
          <p:cNvGrpSpPr>
            <a:grpSpLocks/>
          </p:cNvGrpSpPr>
          <p:nvPr/>
        </p:nvGrpSpPr>
        <p:grpSpPr bwMode="auto">
          <a:xfrm>
            <a:off x="369937" y="1927596"/>
            <a:ext cx="3024095" cy="479157"/>
            <a:chOff x="275432" y="3350100"/>
            <a:chExt cx="3022768" cy="478296"/>
          </a:xfrm>
        </p:grpSpPr>
        <p:sp>
          <p:nvSpPr>
            <p:cNvPr id="218126" name="Text Box 17"/>
            <p:cNvSpPr txBox="1">
              <a:spLocks noChangeArrowheads="1"/>
            </p:cNvSpPr>
            <p:nvPr/>
          </p:nvSpPr>
          <p:spPr bwMode="auto">
            <a:xfrm>
              <a:off x="1711953" y="3367561"/>
              <a:ext cx="1586247" cy="460835"/>
            </a:xfrm>
            <a:prstGeom prst="rect">
              <a:avLst/>
            </a:prstGeom>
            <a:solidFill>
              <a:srgbClr val="FFCC00"/>
            </a:solidFill>
            <a:ln w="15875">
              <a:solidFill>
                <a:schemeClr val="tx1"/>
              </a:solidFill>
              <a:miter lim="800000"/>
              <a:headEnd/>
              <a:tailEnd/>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50000"/>
                </a:spcBef>
                <a:spcAft>
                  <a:spcPct val="0"/>
                </a:spcAft>
                <a:buClr>
                  <a:srgbClr val="FF0000"/>
                </a:buClr>
                <a:buSzPct val="150000"/>
                <a:buFontTx/>
                <a:buNone/>
                <a:tabLst/>
                <a:defRPr/>
              </a:pPr>
              <a:r>
                <a:rPr kumimoji="0" lang="en-GB" sz="2400" b="0" i="0" u="none" strike="noStrike" kern="1200" cap="none" spc="0" normalizeH="0" baseline="0" noProof="0" dirty="0">
                  <a:ln>
                    <a:noFill/>
                  </a:ln>
                  <a:solidFill>
                    <a:srgbClr val="000000"/>
                  </a:solidFill>
                  <a:effectLst/>
                  <a:uLnTx/>
                  <a:uFillTx/>
                  <a:latin typeface="Arial" charset="0"/>
                  <a:ea typeface="ＭＳ Ｐゴシック" charset="0"/>
                </a:rPr>
                <a:t>COSMA-6</a:t>
              </a:r>
            </a:p>
          </p:txBody>
        </p:sp>
        <p:sp>
          <p:nvSpPr>
            <p:cNvPr id="218127" name="Text Box 19"/>
            <p:cNvSpPr txBox="1">
              <a:spLocks noChangeArrowheads="1"/>
            </p:cNvSpPr>
            <p:nvPr/>
          </p:nvSpPr>
          <p:spPr bwMode="auto">
            <a:xfrm>
              <a:off x="275432" y="3350100"/>
              <a:ext cx="1255773" cy="4608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857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50000"/>
                </a:spcBef>
                <a:spcAft>
                  <a:spcPct val="0"/>
                </a:spcAft>
                <a:buClr>
                  <a:srgbClr val="FF0000"/>
                </a:buClr>
                <a:buSzPct val="150000"/>
                <a:buFontTx/>
                <a:buNone/>
                <a:tabLst/>
                <a:defRPr/>
              </a:pPr>
              <a:r>
                <a:rPr kumimoji="0" lang="en-GB" sz="2400" b="0" i="0" u="none" strike="noStrike" kern="1200" cap="none" spc="0" normalizeH="0" baseline="0" noProof="0" dirty="0">
                  <a:ln>
                    <a:noFill/>
                  </a:ln>
                  <a:effectLst/>
                  <a:uLnTx/>
                  <a:uFillTx/>
                  <a:latin typeface="Arial" charset="0"/>
                  <a:ea typeface="ＭＳ Ｐゴシック" charset="0"/>
                </a:rPr>
                <a:t>2016</a:t>
              </a:r>
              <a:r>
                <a:rPr kumimoji="0" lang="en-GB" sz="2400" b="0" i="0" u="none" strike="noStrike" kern="1200" cap="none" spc="0" normalizeH="0" baseline="0" noProof="0" dirty="0">
                  <a:ln>
                    <a:noFill/>
                  </a:ln>
                  <a:solidFill>
                    <a:srgbClr val="000000"/>
                  </a:solidFill>
                  <a:effectLst/>
                  <a:uLnTx/>
                  <a:uFillTx/>
                  <a:latin typeface="Arial" charset="0"/>
                  <a:ea typeface="ＭＳ Ｐゴシック" charset="0"/>
                </a:rPr>
                <a:t> </a:t>
              </a:r>
              <a:r>
                <a:rPr kumimoji="0" lang="en-GB" sz="2400" b="0" i="0" u="none" strike="noStrike" kern="1200" cap="none" spc="0" normalizeH="0" baseline="0" noProof="0" dirty="0">
                  <a:ln>
                    <a:noFill/>
                  </a:ln>
                  <a:solidFill>
                    <a:srgbClr val="FF0000"/>
                  </a:solidFill>
                  <a:effectLst/>
                  <a:uLnTx/>
                  <a:uFillTx/>
                  <a:latin typeface="Arial" charset="0"/>
                  <a:ea typeface="ＭＳ Ｐゴシック" charset="0"/>
                  <a:sym typeface="Wingdings" charset="0"/>
                </a:rPr>
                <a:t></a:t>
              </a:r>
              <a:endParaRPr kumimoji="0" lang="en-GB" sz="2400" b="0" i="0" u="none" strike="noStrike" kern="1200" cap="none" spc="0" normalizeH="0" baseline="0" noProof="0" dirty="0">
                <a:ln>
                  <a:noFill/>
                </a:ln>
                <a:solidFill>
                  <a:srgbClr val="FF0000"/>
                </a:solidFill>
                <a:effectLst/>
                <a:uLnTx/>
                <a:uFillTx/>
                <a:latin typeface="Arial" charset="0"/>
                <a:ea typeface="ＭＳ Ｐゴシック" charset="0"/>
              </a:endParaRPr>
            </a:p>
          </p:txBody>
        </p:sp>
      </p:grpSp>
      <p:sp>
        <p:nvSpPr>
          <p:cNvPr id="218118" name="TextBox 8"/>
          <p:cNvSpPr txBox="1">
            <a:spLocks noChangeArrowheads="1"/>
          </p:cNvSpPr>
          <p:nvPr/>
        </p:nvSpPr>
        <p:spPr bwMode="auto">
          <a:xfrm>
            <a:off x="-217482" y="985855"/>
            <a:ext cx="9569451" cy="8308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50000"/>
              </a:spcBef>
              <a:spcAft>
                <a:spcPct val="0"/>
              </a:spcAft>
              <a:buClr>
                <a:srgbClr val="FF0000"/>
              </a:buClr>
              <a:buSzPct val="150000"/>
              <a:buFontTx/>
              <a:buNone/>
              <a:tabLst/>
              <a:defRPr/>
            </a:pPr>
            <a:r>
              <a:rPr kumimoji="0" lang="en-US" sz="2400" b="0" i="0" u="none" strike="noStrike" kern="1200" cap="none" spc="0" normalizeH="0" baseline="0" noProof="0">
                <a:ln>
                  <a:noFill/>
                </a:ln>
                <a:solidFill>
                  <a:srgbClr val="000000"/>
                </a:solidFill>
                <a:effectLst/>
                <a:uLnTx/>
                <a:uFillTx/>
                <a:latin typeface="Arial" charset="0"/>
                <a:ea typeface="ＭＳ Ｐゴシック" charset="0"/>
              </a:rPr>
              <a:t>Part of the Distributed Research utilizing Advanced Computing (</a:t>
            </a:r>
            <a:r>
              <a:rPr kumimoji="0" lang="en-US" sz="2400" b="0" i="0" u="none" strike="noStrike" kern="1200" cap="none" spc="0" normalizeH="0" baseline="0" noProof="0">
                <a:ln>
                  <a:noFill/>
                </a:ln>
                <a:solidFill>
                  <a:srgbClr val="FF0000"/>
                </a:solidFill>
                <a:effectLst/>
                <a:uLnTx/>
                <a:uFillTx/>
                <a:latin typeface="Arial" charset="0"/>
                <a:ea typeface="ＭＳ Ｐゴシック" charset="0"/>
              </a:rPr>
              <a:t>DiRAC</a:t>
            </a:r>
            <a:r>
              <a:rPr kumimoji="0" lang="en-US" sz="2400" b="0" i="0" u="none" strike="noStrike" kern="1200" cap="none" spc="0" normalizeH="0" baseline="0" noProof="0">
                <a:ln>
                  <a:noFill/>
                </a:ln>
                <a:solidFill>
                  <a:srgbClr val="000000"/>
                </a:solidFill>
                <a:effectLst/>
                <a:uLnTx/>
                <a:uFillTx/>
                <a:latin typeface="Arial" charset="0"/>
                <a:ea typeface="ＭＳ Ｐゴシック" charset="0"/>
              </a:rPr>
              <a:t>) facility  </a:t>
            </a: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520" y="2808952"/>
            <a:ext cx="4555193" cy="4049059"/>
          </a:xfrm>
          <a:prstGeom prst="rect">
            <a:avLst/>
          </a:prstGeom>
        </p:spPr>
      </p:pic>
      <p:sp>
        <p:nvSpPr>
          <p:cNvPr id="19" name="Text Box 18"/>
          <p:cNvSpPr txBox="1">
            <a:spLocks noChangeArrowheads="1"/>
          </p:cNvSpPr>
          <p:nvPr/>
        </p:nvSpPr>
        <p:spPr bwMode="auto">
          <a:xfrm>
            <a:off x="121306" y="5657855"/>
            <a:ext cx="5152930" cy="1200143"/>
          </a:xfrm>
          <a:prstGeom prst="rect">
            <a:avLst/>
          </a:prstGeom>
          <a:solidFill>
            <a:schemeClr val="bg1"/>
          </a:solidFill>
          <a:ln>
            <a:noFill/>
          </a:ln>
          <a:extLst>
            <a:ext uri="{91240B29-F687-4f45-9708-019B960494DF}">
              <a14:hiddenLine xmlns:a14="http://schemas.microsoft.com/office/drawing/2010/main" xmlns="" w="28575">
                <a:solidFill>
                  <a:srgbClr val="000000"/>
                </a:solidFill>
                <a:miter lim="800000"/>
                <a:headEnd/>
                <a:tailEnd/>
              </a14:hiddenLine>
            </a:ext>
          </a:extLst>
        </p:spPr>
        <p:txBody>
          <a:bodyPr wrap="square"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l" defTabSz="914400" rtl="0" eaLnBrk="0" fontAlgn="base" latinLnBrk="0" hangingPunct="0">
              <a:lnSpc>
                <a:spcPct val="100000"/>
              </a:lnSpc>
              <a:spcBef>
                <a:spcPct val="50000"/>
              </a:spcBef>
              <a:spcAft>
                <a:spcPct val="0"/>
              </a:spcAft>
              <a:buClr>
                <a:srgbClr val="FF0000"/>
              </a:buClr>
              <a:buSzPct val="150000"/>
              <a:buFontTx/>
              <a:buNone/>
              <a:tabLst/>
              <a:defRPr/>
            </a:pPr>
            <a:r>
              <a:rPr kumimoji="0" lang="en-GB" sz="2400" b="0" i="0" u="none" strike="noStrike" kern="1200" cap="none" spc="0" normalizeH="0" baseline="0" noProof="0" dirty="0">
                <a:ln>
                  <a:noFill/>
                </a:ln>
                <a:solidFill>
                  <a:srgbClr val="FF0000"/>
                </a:solidFill>
                <a:effectLst/>
                <a:uLnTx/>
                <a:uFillTx/>
                <a:latin typeface="Arial" charset="0"/>
                <a:ea typeface="ＭＳ Ｐゴシック" charset="0"/>
              </a:rPr>
              <a:t>£0.47 Million </a:t>
            </a:r>
            <a:r>
              <a:rPr kumimoji="0" lang="en-GB" sz="2400" b="0" i="0" u="none" strike="noStrike" kern="1200" cap="none" spc="0" normalizeH="0" baseline="0" noProof="0" dirty="0">
                <a:ln>
                  <a:noFill/>
                </a:ln>
                <a:solidFill>
                  <a:srgbClr val="000000"/>
                </a:solidFill>
                <a:effectLst/>
                <a:uLnTx/>
                <a:uFillTx/>
                <a:latin typeface="Arial" charset="0"/>
                <a:ea typeface="ＭＳ Ｐゴシック" charset="0"/>
              </a:rPr>
              <a:t>– STFC (</a:t>
            </a:r>
            <a:r>
              <a:rPr kumimoji="0" lang="en-GB" sz="2400" b="0" i="0" u="none" strike="noStrike" kern="1200" cap="none" spc="0" normalizeH="0" baseline="0" noProof="0" dirty="0" err="1">
                <a:ln>
                  <a:noFill/>
                </a:ln>
                <a:solidFill>
                  <a:srgbClr val="000000"/>
                </a:solidFill>
                <a:effectLst/>
                <a:uLnTx/>
                <a:uFillTx/>
                <a:latin typeface="Arial" charset="0"/>
                <a:ea typeface="ＭＳ Ｐゴシック" charset="0"/>
              </a:rPr>
              <a:t>DiRAC</a:t>
            </a:r>
            <a:r>
              <a:rPr kumimoji="0" lang="en-GB" sz="2400" b="0" i="0" u="none" strike="noStrike" kern="1200" cap="none" spc="0" normalizeH="0" baseline="0" noProof="0" dirty="0">
                <a:ln>
                  <a:noFill/>
                </a:ln>
                <a:solidFill>
                  <a:srgbClr val="000000"/>
                </a:solidFill>
                <a:effectLst/>
                <a:uLnTx/>
                <a:uFillTx/>
                <a:latin typeface="Arial" charset="0"/>
                <a:ea typeface="ＭＳ Ｐゴシック" charset="0"/>
              </a:rPr>
              <a:t>)                                       </a:t>
            </a:r>
            <a:r>
              <a:rPr kumimoji="0" lang="en-GB" sz="2400" b="0" i="0" u="none" strike="noStrike" kern="1200" cap="none" spc="0" normalizeH="0" baseline="0" noProof="0" dirty="0">
                <a:ln>
                  <a:noFill/>
                </a:ln>
                <a:solidFill>
                  <a:srgbClr val="FF0000"/>
                </a:solidFill>
                <a:effectLst/>
                <a:uLnTx/>
                <a:uFillTx/>
                <a:latin typeface="Arial" charset="0"/>
                <a:ea typeface="ＭＳ Ｐゴシック" charset="0"/>
              </a:rPr>
              <a:t>£0.2 Million </a:t>
            </a:r>
            <a:r>
              <a:rPr kumimoji="0" lang="en-GB" sz="2400" b="0" i="0" u="none" strike="noStrike" kern="1200" cap="none" spc="0" normalizeH="0" baseline="0" noProof="0" dirty="0">
                <a:ln>
                  <a:noFill/>
                </a:ln>
                <a:solidFill>
                  <a:srgbClr val="000000"/>
                </a:solidFill>
                <a:effectLst/>
                <a:uLnTx/>
                <a:uFillTx/>
                <a:latin typeface="Arial" charset="0"/>
                <a:ea typeface="ＭＳ Ｐゴシック" charset="0"/>
              </a:rPr>
              <a:t>– CSF ERC </a:t>
            </a:r>
            <a:r>
              <a:rPr kumimoji="0" lang="en-GB" sz="2400" b="0" i="0" u="none" strike="noStrike" kern="1200" cap="none" spc="0" normalizeH="0" baseline="0" noProof="0" dirty="0">
                <a:ln>
                  <a:noFill/>
                </a:ln>
                <a:solidFill>
                  <a:srgbClr val="FF0000"/>
                </a:solidFill>
                <a:effectLst/>
                <a:uLnTx/>
                <a:uFillTx/>
                <a:latin typeface="Arial" charset="0"/>
                <a:ea typeface="ＭＳ Ｐゴシック" charset="0"/>
              </a:rPr>
              <a:t>–&gt;</a:t>
            </a:r>
            <a:r>
              <a:rPr kumimoji="0" lang="en-GB" sz="2400" b="0" i="0" u="none" strike="noStrike" kern="1200" cap="none" spc="0" normalizeH="0" baseline="0" noProof="0" dirty="0">
                <a:ln>
                  <a:noFill/>
                </a:ln>
                <a:solidFill>
                  <a:srgbClr val="000000"/>
                </a:solidFill>
                <a:effectLst/>
                <a:uLnTx/>
                <a:uFillTx/>
                <a:latin typeface="Arial" charset="0"/>
                <a:ea typeface="ＭＳ Ｐゴシック" charset="0"/>
              </a:rPr>
              <a:t> ICC         </a:t>
            </a:r>
            <a:r>
              <a:rPr kumimoji="0" lang="en-GB" sz="2400" b="0" i="0" u="none" strike="noStrike" kern="1200" cap="none" spc="0" normalizeH="0" baseline="0" noProof="0" dirty="0">
                <a:ln>
                  <a:noFill/>
                </a:ln>
                <a:solidFill>
                  <a:srgbClr val="FF0000"/>
                </a:solidFill>
                <a:effectLst/>
                <a:uLnTx/>
                <a:uFillTx/>
                <a:latin typeface="Arial" charset="0"/>
                <a:ea typeface="ＭＳ Ｐゴシック" charset="0"/>
              </a:rPr>
              <a:t>£0.12 Million </a:t>
            </a:r>
            <a:r>
              <a:rPr kumimoji="0" lang="en-GB" sz="2400" b="0" i="0" u="none" strike="noStrike" kern="1200" cap="none" spc="0" normalizeH="0" baseline="0" noProof="0" dirty="0">
                <a:ln>
                  <a:noFill/>
                </a:ln>
                <a:solidFill>
                  <a:srgbClr val="000000"/>
                </a:solidFill>
                <a:effectLst/>
                <a:uLnTx/>
                <a:uFillTx/>
                <a:latin typeface="Arial" charset="0"/>
                <a:ea typeface="ＭＳ Ｐゴシック" charset="0"/>
              </a:rPr>
              <a:t>– Durham </a:t>
            </a:r>
            <a:r>
              <a:rPr kumimoji="0" lang="en-GB" sz="2400" b="0" i="0" u="none" strike="noStrike" kern="1200" cap="none" spc="0" normalizeH="0" baseline="0" noProof="0" dirty="0" err="1">
                <a:ln>
                  <a:noFill/>
                </a:ln>
                <a:solidFill>
                  <a:srgbClr val="000000"/>
                </a:solidFill>
                <a:effectLst/>
                <a:uLnTx/>
                <a:uFillTx/>
                <a:latin typeface="Arial" charset="0"/>
                <a:ea typeface="ＭＳ Ｐゴシック" charset="0"/>
              </a:rPr>
              <a:t>Univ</a:t>
            </a:r>
            <a:r>
              <a:rPr kumimoji="0" lang="en-GB" sz="2400" b="0" i="0" u="none" strike="noStrike" kern="1200" cap="none" spc="0" normalizeH="0" baseline="0" noProof="0" dirty="0">
                <a:ln>
                  <a:noFill/>
                </a:ln>
                <a:solidFill>
                  <a:srgbClr val="FF0000"/>
                </a:solidFill>
                <a:effectLst/>
                <a:uLnTx/>
                <a:uFillTx/>
                <a:latin typeface="Arial" charset="0"/>
                <a:ea typeface="ＭＳ Ｐゴシック" charset="0"/>
              </a:rPr>
              <a:t>–&gt;</a:t>
            </a:r>
            <a:r>
              <a:rPr kumimoji="0" lang="en-GB" sz="2400" b="0" i="0" u="none" strike="noStrike" kern="1200" cap="none" spc="0" normalizeH="0" baseline="0" noProof="0" dirty="0">
                <a:ln>
                  <a:noFill/>
                </a:ln>
                <a:solidFill>
                  <a:srgbClr val="000000"/>
                </a:solidFill>
                <a:effectLst/>
                <a:uLnTx/>
                <a:uFillTx/>
                <a:latin typeface="Arial" charset="0"/>
                <a:ea typeface="ＭＳ Ｐゴシック" charset="0"/>
              </a:rPr>
              <a:t> ICC </a:t>
            </a:r>
          </a:p>
        </p:txBody>
      </p:sp>
      <p:grpSp>
        <p:nvGrpSpPr>
          <p:cNvPr id="3" name="Group 2"/>
          <p:cNvGrpSpPr/>
          <p:nvPr/>
        </p:nvGrpSpPr>
        <p:grpSpPr>
          <a:xfrm>
            <a:off x="4790903" y="1949963"/>
            <a:ext cx="4261804" cy="4420240"/>
            <a:chOff x="4790901" y="1949961"/>
            <a:chExt cx="4261804" cy="4420240"/>
          </a:xfrm>
        </p:grpSpPr>
        <p:grpSp>
          <p:nvGrpSpPr>
            <p:cNvPr id="22" name="Group 7"/>
            <p:cNvGrpSpPr>
              <a:grpSpLocks/>
            </p:cNvGrpSpPr>
            <p:nvPr/>
          </p:nvGrpSpPr>
          <p:grpSpPr bwMode="auto">
            <a:xfrm>
              <a:off x="5841394" y="5891045"/>
              <a:ext cx="3024097" cy="479156"/>
              <a:chOff x="275431" y="3320272"/>
              <a:chExt cx="3022770" cy="478295"/>
            </a:xfrm>
          </p:grpSpPr>
          <p:sp>
            <p:nvSpPr>
              <p:cNvPr id="23" name="Text Box 17"/>
              <p:cNvSpPr txBox="1">
                <a:spLocks noChangeArrowheads="1"/>
              </p:cNvSpPr>
              <p:nvPr/>
            </p:nvSpPr>
            <p:spPr bwMode="auto">
              <a:xfrm>
                <a:off x="1711954" y="3337732"/>
                <a:ext cx="1586247" cy="460835"/>
              </a:xfrm>
              <a:prstGeom prst="rect">
                <a:avLst/>
              </a:prstGeom>
              <a:solidFill>
                <a:srgbClr val="FFCC00"/>
              </a:solidFill>
              <a:ln w="15875">
                <a:solidFill>
                  <a:schemeClr val="tx1"/>
                </a:solidFill>
                <a:miter lim="800000"/>
                <a:headEnd/>
                <a:tailEnd/>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50000"/>
                  </a:spcBef>
                  <a:spcAft>
                    <a:spcPct val="0"/>
                  </a:spcAft>
                  <a:buClr>
                    <a:srgbClr val="FF0000"/>
                  </a:buClr>
                  <a:buSzPct val="150000"/>
                  <a:buFontTx/>
                  <a:buNone/>
                  <a:tabLst/>
                  <a:defRPr/>
                </a:pPr>
                <a:r>
                  <a:rPr kumimoji="0" lang="en-GB" sz="2400" b="0" i="0" u="none" strike="noStrike" kern="1200" cap="none" spc="0" normalizeH="0" baseline="0" noProof="0" dirty="0">
                    <a:ln>
                      <a:noFill/>
                    </a:ln>
                    <a:solidFill>
                      <a:srgbClr val="000000"/>
                    </a:solidFill>
                    <a:effectLst/>
                    <a:uLnTx/>
                    <a:uFillTx/>
                    <a:latin typeface="Arial" charset="0"/>
                    <a:ea typeface="ＭＳ Ｐゴシック" charset="0"/>
                  </a:rPr>
                  <a:t>COSMA-7</a:t>
                </a:r>
              </a:p>
            </p:txBody>
          </p:sp>
          <p:sp>
            <p:nvSpPr>
              <p:cNvPr id="24" name="Text Box 19"/>
              <p:cNvSpPr txBox="1">
                <a:spLocks noChangeArrowheads="1"/>
              </p:cNvSpPr>
              <p:nvPr/>
            </p:nvSpPr>
            <p:spPr bwMode="auto">
              <a:xfrm>
                <a:off x="275431" y="3320272"/>
                <a:ext cx="1255773" cy="4608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857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50000"/>
                  </a:spcBef>
                  <a:spcAft>
                    <a:spcPct val="0"/>
                  </a:spcAft>
                  <a:buClr>
                    <a:srgbClr val="FF0000"/>
                  </a:buClr>
                  <a:buSzPct val="150000"/>
                  <a:buFontTx/>
                  <a:buNone/>
                  <a:tabLst/>
                  <a:defRPr/>
                </a:pPr>
                <a:r>
                  <a:rPr kumimoji="0" lang="en-GB" sz="2400" b="0" i="0" u="none" strike="noStrike" kern="1200" cap="none" spc="0" normalizeH="0" baseline="0" noProof="0" dirty="0">
                    <a:ln>
                      <a:noFill/>
                    </a:ln>
                    <a:solidFill>
                      <a:srgbClr val="0070C0"/>
                    </a:solidFill>
                    <a:effectLst/>
                    <a:uLnTx/>
                    <a:uFillTx/>
                    <a:latin typeface="Arial" charset="0"/>
                    <a:ea typeface="ＭＳ Ｐゴシック" charset="0"/>
                  </a:rPr>
                  <a:t>2018 </a:t>
                </a:r>
                <a:r>
                  <a:rPr kumimoji="0" lang="en-GB" sz="2400" b="0" i="0" u="none" strike="noStrike" kern="1200" cap="none" spc="0" normalizeH="0" baseline="0" noProof="0" dirty="0">
                    <a:ln>
                      <a:noFill/>
                    </a:ln>
                    <a:solidFill>
                      <a:srgbClr val="0070C0"/>
                    </a:solidFill>
                    <a:effectLst/>
                    <a:uLnTx/>
                    <a:uFillTx/>
                    <a:latin typeface="Arial" charset="0"/>
                    <a:ea typeface="ＭＳ Ｐゴシック" charset="0"/>
                    <a:sym typeface="Wingdings" charset="0"/>
                  </a:rPr>
                  <a:t></a:t>
                </a:r>
                <a:endParaRPr kumimoji="0" lang="en-GB" sz="2400" b="0" i="0" u="none" strike="noStrike" kern="1200" cap="none" spc="0" normalizeH="0" baseline="0" noProof="0" dirty="0">
                  <a:ln>
                    <a:noFill/>
                  </a:ln>
                  <a:solidFill>
                    <a:srgbClr val="0070C0"/>
                  </a:solidFill>
                  <a:effectLst/>
                  <a:uLnTx/>
                  <a:uFillTx/>
                  <a:latin typeface="Arial" charset="0"/>
                  <a:ea typeface="ＭＳ Ｐゴシック" charset="0"/>
                </a:endParaRPr>
              </a:p>
            </p:txBody>
          </p:sp>
        </p:grpSp>
        <p:sp>
          <p:nvSpPr>
            <p:cNvPr id="25" name="TextBox 24"/>
            <p:cNvSpPr txBox="1"/>
            <p:nvPr/>
          </p:nvSpPr>
          <p:spPr>
            <a:xfrm>
              <a:off x="4790901" y="1949961"/>
              <a:ext cx="4261804" cy="461665"/>
            </a:xfrm>
            <a:prstGeom prst="rect">
              <a:avLst/>
            </a:prstGeom>
            <a:noFill/>
          </p:spPr>
          <p:txBody>
            <a:bodyPr wrap="none" rtlCol="0">
              <a:spAutoFit/>
            </a:bodyPr>
            <a:lstStyle/>
            <a:p>
              <a:pPr marL="0" marR="0" lvl="0" indent="0" algn="ctr" defTabSz="914400" rtl="0" eaLnBrk="0" fontAlgn="base" latinLnBrk="0" hangingPunct="0">
                <a:lnSpc>
                  <a:spcPct val="100000"/>
                </a:lnSpc>
                <a:spcBef>
                  <a:spcPct val="50000"/>
                </a:spcBef>
                <a:spcAft>
                  <a:spcPct val="0"/>
                </a:spcAft>
                <a:buClr>
                  <a:srgbClr val="FF0000"/>
                </a:buClr>
                <a:buSzPct val="150000"/>
                <a:buFontTx/>
                <a:buNone/>
                <a:tabLst/>
                <a:defRPr/>
              </a:pPr>
              <a:r>
                <a:rPr kumimoji="0" lang="en-US" sz="2400" b="0" i="0" u="none" strike="noStrike" kern="1200" cap="none" spc="0" normalizeH="0" baseline="0" noProof="0" dirty="0">
                  <a:ln>
                    <a:noFill/>
                  </a:ln>
                  <a:solidFill>
                    <a:srgbClr val="000000"/>
                  </a:solidFill>
                  <a:effectLst/>
                  <a:uLnTx/>
                  <a:uFillTx/>
                  <a:latin typeface="Arial" charset="0"/>
                  <a:ea typeface="ＭＳ Ｐゴシック" charset="0"/>
                </a:rPr>
                <a:t>4,100 cores; 110 </a:t>
              </a:r>
              <a:r>
                <a:rPr kumimoji="0" lang="en-US" sz="2400" b="0" i="0" u="none" strike="noStrike" kern="1200" cap="none" spc="0" normalizeH="0" baseline="0" noProof="0" dirty="0" err="1">
                  <a:ln>
                    <a:noFill/>
                  </a:ln>
                  <a:solidFill>
                    <a:srgbClr val="000000"/>
                  </a:solidFill>
                  <a:effectLst/>
                  <a:uLnTx/>
                  <a:uFillTx/>
                  <a:latin typeface="Arial" charset="0"/>
                  <a:ea typeface="ＭＳ Ｐゴシック" charset="0"/>
                </a:rPr>
                <a:t>TBytes</a:t>
              </a:r>
              <a:r>
                <a:rPr kumimoji="0" lang="en-US" sz="2400" b="0" i="0" u="none" strike="noStrike" kern="1200" cap="none" spc="0" normalizeH="0" baseline="0" noProof="0" dirty="0">
                  <a:ln>
                    <a:noFill/>
                  </a:ln>
                  <a:solidFill>
                    <a:srgbClr val="000000"/>
                  </a:solidFill>
                  <a:effectLst/>
                  <a:uLnTx/>
                  <a:uFillTx/>
                  <a:latin typeface="Arial" charset="0"/>
                  <a:ea typeface="ＭＳ Ｐゴシック" charset="0"/>
                </a:rPr>
                <a:t> RAM</a:t>
              </a:r>
            </a:p>
          </p:txBody>
        </p:sp>
      </p:grpSp>
      <p:sp>
        <p:nvSpPr>
          <p:cNvPr id="26" name="Text Box 18"/>
          <p:cNvSpPr txBox="1">
            <a:spLocks noChangeArrowheads="1"/>
          </p:cNvSpPr>
          <p:nvPr/>
        </p:nvSpPr>
        <p:spPr bwMode="auto">
          <a:xfrm>
            <a:off x="3810004" y="4664185"/>
            <a:ext cx="5259291" cy="830811"/>
          </a:xfrm>
          <a:prstGeom prst="rect">
            <a:avLst/>
          </a:prstGeom>
          <a:solidFill>
            <a:schemeClr val="bg1"/>
          </a:solidFill>
          <a:ln>
            <a:noFill/>
          </a:ln>
          <a:extLst>
            <a:ext uri="{91240B29-F687-4f45-9708-019B960494DF}">
              <a14:hiddenLine xmlns:a14="http://schemas.microsoft.com/office/drawing/2010/main" xmlns="" w="28575">
                <a:solidFill>
                  <a:srgbClr val="000000"/>
                </a:solidFill>
                <a:miter lim="800000"/>
                <a:headEnd/>
                <a:tailEnd/>
              </a14:hiddenLine>
            </a:ext>
          </a:extLst>
        </p:spPr>
        <p:txBody>
          <a:bodyPr wrap="square"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l" defTabSz="914400" rtl="0" eaLnBrk="0" fontAlgn="base" latinLnBrk="0" hangingPunct="0">
              <a:lnSpc>
                <a:spcPct val="100000"/>
              </a:lnSpc>
              <a:spcBef>
                <a:spcPct val="50000"/>
              </a:spcBef>
              <a:spcAft>
                <a:spcPct val="0"/>
              </a:spcAft>
              <a:buClr>
                <a:srgbClr val="FF0000"/>
              </a:buClr>
              <a:buSzPct val="150000"/>
              <a:buFontTx/>
              <a:buNone/>
              <a:tabLst/>
              <a:defRPr/>
            </a:pPr>
            <a:r>
              <a:rPr kumimoji="0" lang="en-GB" sz="2400" b="0" i="0" u="none" strike="noStrike" kern="1200" cap="none" spc="0" normalizeH="0" baseline="0" noProof="0" dirty="0">
                <a:ln>
                  <a:noFill/>
                </a:ln>
                <a:solidFill>
                  <a:srgbClr val="FF0000"/>
                </a:solidFill>
                <a:effectLst/>
                <a:uLnTx/>
                <a:uFillTx/>
                <a:latin typeface="Arial" charset="0"/>
                <a:ea typeface="ＭＳ Ｐゴシック" charset="0"/>
              </a:rPr>
              <a:t>£3.1 Million </a:t>
            </a:r>
            <a:r>
              <a:rPr kumimoji="0" lang="en-GB" sz="2400" b="0" i="0" u="none" strike="noStrike" kern="1200" cap="none" spc="0" normalizeH="0" baseline="0" noProof="0" dirty="0">
                <a:ln>
                  <a:noFill/>
                </a:ln>
                <a:solidFill>
                  <a:srgbClr val="000000"/>
                </a:solidFill>
                <a:effectLst/>
                <a:uLnTx/>
                <a:uFillTx/>
                <a:latin typeface="Arial" charset="0"/>
                <a:ea typeface="ＭＳ Ｐゴシック" charset="0"/>
              </a:rPr>
              <a:t>– BIS/STFC </a:t>
            </a:r>
            <a:r>
              <a:rPr kumimoji="0" lang="en-GB" sz="2400" b="0" i="0" u="none" strike="noStrike" kern="1200" cap="none" spc="0" normalizeH="0" baseline="0" noProof="0" dirty="0">
                <a:ln>
                  <a:noFill/>
                </a:ln>
                <a:solidFill>
                  <a:srgbClr val="FF0000"/>
                </a:solidFill>
                <a:effectLst/>
                <a:uLnTx/>
                <a:uFillTx/>
                <a:latin typeface="Arial" charset="0"/>
                <a:ea typeface="ＭＳ Ｐゴシック" charset="0"/>
              </a:rPr>
              <a:t>–&gt;</a:t>
            </a:r>
            <a:r>
              <a:rPr kumimoji="0" lang="en-GB" sz="2400" b="0" i="0" u="none" strike="noStrike" kern="1200" cap="none" spc="0" normalizeH="0" baseline="0" noProof="0" dirty="0">
                <a:ln>
                  <a:noFill/>
                </a:ln>
                <a:solidFill>
                  <a:srgbClr val="000000"/>
                </a:solidFill>
                <a:effectLst/>
                <a:uLnTx/>
                <a:uFillTx/>
                <a:latin typeface="Arial" charset="0"/>
                <a:ea typeface="ＭＳ Ｐゴシック" charset="0"/>
              </a:rPr>
              <a:t> (</a:t>
            </a:r>
            <a:r>
              <a:rPr kumimoji="0" lang="en-GB" sz="2400" b="0" i="0" u="none" strike="noStrike" kern="1200" cap="none" spc="0" normalizeH="0" baseline="0" noProof="0" dirty="0" err="1">
                <a:ln>
                  <a:noFill/>
                </a:ln>
                <a:solidFill>
                  <a:srgbClr val="000000"/>
                </a:solidFill>
                <a:effectLst/>
                <a:uLnTx/>
                <a:uFillTx/>
                <a:latin typeface="Arial" charset="0"/>
                <a:ea typeface="ＭＳ Ｐゴシック" charset="0"/>
              </a:rPr>
              <a:t>DiRAC</a:t>
            </a:r>
            <a:r>
              <a:rPr kumimoji="0" lang="en-GB" sz="2400" b="0" i="0" u="none" strike="noStrike" kern="1200" cap="none" spc="0" normalizeH="0" baseline="0" noProof="0" dirty="0">
                <a:ln>
                  <a:noFill/>
                </a:ln>
                <a:solidFill>
                  <a:srgbClr val="000000"/>
                </a:solidFill>
                <a:effectLst/>
                <a:uLnTx/>
                <a:uFillTx/>
                <a:latin typeface="Arial" charset="0"/>
                <a:ea typeface="ＭＳ Ｐゴシック" charset="0"/>
              </a:rPr>
              <a:t>)       </a:t>
            </a:r>
            <a:r>
              <a:rPr kumimoji="0" lang="en-GB" sz="2400" b="0" i="0" u="none" strike="noStrike" kern="1200" cap="none" spc="0" normalizeH="0" baseline="0" noProof="0" dirty="0">
                <a:ln>
                  <a:noFill/>
                </a:ln>
                <a:solidFill>
                  <a:srgbClr val="FF0000"/>
                </a:solidFill>
                <a:effectLst/>
                <a:uLnTx/>
                <a:uFillTx/>
                <a:latin typeface="Arial" charset="0"/>
                <a:ea typeface="ＭＳ Ｐゴシック" charset="0"/>
              </a:rPr>
              <a:t>£0.4 Million </a:t>
            </a:r>
            <a:r>
              <a:rPr kumimoji="0" lang="en-GB" sz="2400" b="0" i="0" u="none" strike="noStrike" kern="1200" cap="none" spc="0" normalizeH="0" baseline="0" noProof="0" dirty="0">
                <a:ln>
                  <a:noFill/>
                </a:ln>
                <a:solidFill>
                  <a:srgbClr val="000000"/>
                </a:solidFill>
                <a:effectLst/>
                <a:uLnTx/>
                <a:uFillTx/>
                <a:latin typeface="Arial" charset="0"/>
                <a:ea typeface="ＭＳ Ｐゴシック" charset="0"/>
              </a:rPr>
              <a:t>–     STFC    </a:t>
            </a:r>
            <a:r>
              <a:rPr kumimoji="0" lang="en-GB" sz="2400" b="0" i="0" u="none" strike="noStrike" kern="1200" cap="none" spc="0" normalizeH="0" baseline="0" noProof="0" dirty="0">
                <a:ln>
                  <a:noFill/>
                </a:ln>
                <a:solidFill>
                  <a:srgbClr val="FF0000"/>
                </a:solidFill>
                <a:effectLst/>
                <a:uLnTx/>
                <a:uFillTx/>
                <a:latin typeface="Arial" charset="0"/>
                <a:ea typeface="ＭＳ Ｐゴシック" charset="0"/>
              </a:rPr>
              <a:t>–&gt;</a:t>
            </a:r>
            <a:r>
              <a:rPr kumimoji="0" lang="en-GB" sz="2400" b="0" i="0" u="none" strike="noStrike" kern="1200" cap="none" spc="0" normalizeH="0" baseline="0" noProof="0" dirty="0">
                <a:ln>
                  <a:noFill/>
                </a:ln>
                <a:solidFill>
                  <a:srgbClr val="000000"/>
                </a:solidFill>
                <a:effectLst/>
                <a:uLnTx/>
                <a:uFillTx/>
                <a:latin typeface="Arial" charset="0"/>
                <a:ea typeface="ＭＳ Ｐゴシック" charset="0"/>
              </a:rPr>
              <a:t> (0ps)</a:t>
            </a:r>
            <a:endParaRPr kumimoji="0" lang="en-GB" sz="2400" b="0" i="0" u="none" strike="noStrike" kern="1200" cap="none" spc="0" normalizeH="0" baseline="0" noProof="0" dirty="0">
              <a:ln>
                <a:noFill/>
              </a:ln>
              <a:solidFill>
                <a:srgbClr val="FF0000"/>
              </a:solidFill>
              <a:effectLst/>
              <a:uLnTx/>
              <a:uFillTx/>
              <a:latin typeface="Arial" charset="0"/>
              <a:ea typeface="ＭＳ Ｐゴシック" charset="0"/>
            </a:endParaRPr>
          </a:p>
        </p:txBody>
      </p:sp>
      <p:sp>
        <p:nvSpPr>
          <p:cNvPr id="27" name="Text Box 4"/>
          <p:cNvSpPr txBox="1">
            <a:spLocks noChangeArrowheads="1"/>
          </p:cNvSpPr>
          <p:nvPr/>
        </p:nvSpPr>
        <p:spPr bwMode="auto">
          <a:xfrm>
            <a:off x="97834" y="2559491"/>
            <a:ext cx="4323695" cy="2452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8575">
                <a:solidFill>
                  <a:srgbClr val="000000"/>
                </a:solidFill>
                <a:miter lim="800000"/>
                <a:headEnd/>
                <a:tailEnd/>
              </a14:hiddenLine>
            </a:ext>
          </a:extLst>
        </p:spPr>
        <p:txBody>
          <a:bodyPr wrap="square"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l" defTabSz="914400" rtl="0" eaLnBrk="0" fontAlgn="base" latinLnBrk="0" hangingPunct="0">
              <a:lnSpc>
                <a:spcPct val="30000"/>
              </a:lnSpc>
              <a:spcBef>
                <a:spcPct val="50000"/>
              </a:spcBef>
              <a:spcAft>
                <a:spcPct val="0"/>
              </a:spcAft>
              <a:buClr>
                <a:srgbClr val="FF0000"/>
              </a:buClr>
              <a:buSzPct val="150000"/>
              <a:buFontTx/>
              <a:buNone/>
              <a:tabLst/>
              <a:defRPr/>
            </a:pPr>
            <a:r>
              <a:rPr kumimoji="0" lang="en-GB" sz="2400" b="0" i="0" u="none" strike="noStrike" kern="1200" cap="none" spc="0" normalizeH="0" baseline="0" noProof="0" dirty="0">
                <a:ln>
                  <a:noFill/>
                </a:ln>
                <a:solidFill>
                  <a:srgbClr val="000000"/>
                </a:solidFill>
                <a:effectLst/>
                <a:uLnTx/>
                <a:uFillTx/>
                <a:latin typeface="Arial" charset="0"/>
                <a:ea typeface="ＭＳ Ｐゴシック" charset="0"/>
              </a:rPr>
              <a:t>7840 cores; 63 </a:t>
            </a:r>
            <a:r>
              <a:rPr kumimoji="0" lang="en-GB" sz="2400" b="0" i="0" u="none" strike="noStrike" kern="1200" cap="none" spc="0" normalizeH="0" baseline="0" noProof="0" dirty="0" err="1">
                <a:ln>
                  <a:noFill/>
                </a:ln>
                <a:solidFill>
                  <a:srgbClr val="000000"/>
                </a:solidFill>
                <a:effectLst/>
                <a:uLnTx/>
                <a:uFillTx/>
                <a:latin typeface="Arial" charset="0"/>
                <a:ea typeface="ＭＳ Ｐゴシック" charset="0"/>
              </a:rPr>
              <a:t>Tbytes</a:t>
            </a:r>
            <a:r>
              <a:rPr kumimoji="0" lang="en-GB" sz="2400" b="0" i="0" u="none" strike="noStrike" kern="1200" cap="none" spc="0" normalizeH="0" baseline="0" noProof="0" dirty="0">
                <a:ln>
                  <a:noFill/>
                </a:ln>
                <a:solidFill>
                  <a:srgbClr val="000000"/>
                </a:solidFill>
                <a:effectLst/>
                <a:uLnTx/>
                <a:uFillTx/>
                <a:latin typeface="Arial" charset="0"/>
                <a:ea typeface="ＭＳ Ｐゴシック" charset="0"/>
              </a:rPr>
              <a:t> RAM</a:t>
            </a:r>
          </a:p>
        </p:txBody>
      </p:sp>
      <p:sp>
        <p:nvSpPr>
          <p:cNvPr id="5" name="TextBox 4">
            <a:extLst>
              <a:ext uri="{FF2B5EF4-FFF2-40B4-BE49-F238E27FC236}">
                <a16:creationId xmlns:a16="http://schemas.microsoft.com/office/drawing/2014/main" id="{A21E816A-FE35-3248-B224-6131C95EED90}"/>
              </a:ext>
            </a:extLst>
          </p:cNvPr>
          <p:cNvSpPr txBox="1"/>
          <p:nvPr/>
        </p:nvSpPr>
        <p:spPr>
          <a:xfrm>
            <a:off x="5975985" y="6396335"/>
            <a:ext cx="2589427" cy="461665"/>
          </a:xfrm>
          <a:prstGeom prst="rect">
            <a:avLst/>
          </a:prstGeom>
          <a:solidFill>
            <a:schemeClr val="bg1"/>
          </a:solidFill>
        </p:spPr>
        <p:txBody>
          <a:bodyPr wrap="none" rtlCol="0">
            <a:spAutoFit/>
          </a:bodyPr>
          <a:lstStyle/>
          <a:p>
            <a:pPr>
              <a:buNone/>
            </a:pPr>
            <a:r>
              <a:rPr lang="en-US" dirty="0">
                <a:solidFill>
                  <a:srgbClr val="FF0000"/>
                </a:solidFill>
              </a:rPr>
              <a:t>TOTAL – </a:t>
            </a:r>
            <a:r>
              <a:rPr lang="en-GB" dirty="0">
                <a:solidFill>
                  <a:srgbClr val="FF0000"/>
                </a:solidFill>
              </a:rPr>
              <a:t>£</a:t>
            </a:r>
            <a:r>
              <a:rPr lang="en-US" dirty="0">
                <a:solidFill>
                  <a:srgbClr val="FF0000"/>
                </a:solidFill>
              </a:rPr>
              <a:t>13.2 M</a:t>
            </a:r>
          </a:p>
        </p:txBody>
      </p:sp>
    </p:spTree>
    <p:extLst>
      <p:ext uri="{BB962C8B-B14F-4D97-AF65-F5344CB8AC3E}">
        <p14:creationId xmlns:p14="http://schemas.microsoft.com/office/powerpoint/2010/main" val="1011294067"/>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dissolv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dissolve">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dissolv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6" grpId="0" animBg="1"/>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a:extLst>
              <a:ext uri="{FF2B5EF4-FFF2-40B4-BE49-F238E27FC236}">
                <a16:creationId xmlns:a16="http://schemas.microsoft.com/office/drawing/2014/main" id="{E307DCC4-80A7-5249-90F9-CCFB6DF32543}"/>
              </a:ext>
            </a:extLst>
          </p:cNvPr>
          <p:cNvSpPr txBox="1">
            <a:spLocks noChangeArrowheads="1"/>
          </p:cNvSpPr>
          <p:nvPr/>
        </p:nvSpPr>
        <p:spPr bwMode="auto">
          <a:xfrm>
            <a:off x="2682888" y="165109"/>
            <a:ext cx="5661025" cy="646113"/>
          </a:xfrm>
          <a:prstGeom prst="rect">
            <a:avLst/>
          </a:prstGeom>
          <a:solidFill>
            <a:srgbClr val="FFCC00"/>
          </a:solidFill>
          <a:ln w="28575">
            <a:solidFill>
              <a:schemeClr val="tx1"/>
            </a:solidFill>
            <a:miter lim="800000"/>
            <a:headEnd/>
            <a:tailEnd/>
          </a:ln>
        </p:spPr>
        <p:txBody>
          <a:bodyPr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50000"/>
              </a:spcBef>
              <a:spcAft>
                <a:spcPct val="0"/>
              </a:spcAft>
              <a:buClr>
                <a:srgbClr val="FF0000"/>
              </a:buClr>
              <a:buSzPct val="150000"/>
              <a:buFontTx/>
              <a:buNone/>
              <a:tabLst/>
              <a:defRPr/>
            </a:pPr>
            <a:r>
              <a:rPr kumimoji="0" lang="en-GB" sz="3600" b="0" i="0" u="none" strike="noStrike" kern="1200" cap="none" spc="0" normalizeH="0" baseline="0" noProof="0" dirty="0">
                <a:ln>
                  <a:noFill/>
                </a:ln>
                <a:solidFill>
                  <a:srgbClr val="FF0000"/>
                </a:solidFill>
                <a:effectLst/>
                <a:uLnTx/>
                <a:uFillTx/>
                <a:latin typeface="Arial" charset="0"/>
                <a:ea typeface="ＭＳ Ｐゴシック" charset="0"/>
              </a:rPr>
              <a:t> COSMA - innovation</a:t>
            </a:r>
          </a:p>
        </p:txBody>
      </p:sp>
      <p:sp>
        <p:nvSpPr>
          <p:cNvPr id="4" name="Text Placeholder 2">
            <a:extLst>
              <a:ext uri="{FF2B5EF4-FFF2-40B4-BE49-F238E27FC236}">
                <a16:creationId xmlns:a16="http://schemas.microsoft.com/office/drawing/2014/main" id="{E6B59BD5-455B-DB49-9678-A3456FB54009}"/>
              </a:ext>
            </a:extLst>
          </p:cNvPr>
          <p:cNvSpPr txBox="1">
            <a:spLocks/>
          </p:cNvSpPr>
          <p:nvPr/>
        </p:nvSpPr>
        <p:spPr>
          <a:xfrm>
            <a:off x="0" y="1090475"/>
            <a:ext cx="7464201" cy="4704535"/>
          </a:xfrm>
          <a:prstGeom prst="rect">
            <a:avLst/>
          </a:prstGeom>
        </p:spPr>
        <p:txBody>
          <a:bodyPr/>
          <a:lstStyle>
            <a:lvl1pPr marL="358775" indent="-358775" algn="l" defTabSz="957263" rtl="0" eaLnBrk="0" fontAlgn="base" hangingPunct="0">
              <a:spcBef>
                <a:spcPct val="20000"/>
              </a:spcBef>
              <a:spcAft>
                <a:spcPct val="0"/>
              </a:spcAft>
              <a:buChar char="•"/>
              <a:defRPr sz="3400">
                <a:solidFill>
                  <a:schemeClr val="tx1"/>
                </a:solidFill>
                <a:latin typeface="+mn-lt"/>
                <a:ea typeface="ＭＳ Ｐゴシック" charset="0"/>
                <a:cs typeface="ＭＳ Ｐゴシック" charset="0"/>
              </a:defRPr>
            </a:lvl1pPr>
            <a:lvl2pPr marL="777875" indent="-298450" algn="l" defTabSz="957263" rtl="0" eaLnBrk="0" fontAlgn="base" hangingPunct="0">
              <a:spcBef>
                <a:spcPct val="20000"/>
              </a:spcBef>
              <a:spcAft>
                <a:spcPct val="0"/>
              </a:spcAft>
              <a:buChar char="–"/>
              <a:defRPr sz="2900">
                <a:solidFill>
                  <a:schemeClr val="tx1"/>
                </a:solidFill>
                <a:latin typeface="+mn-lt"/>
                <a:ea typeface="ＭＳ Ｐゴシック" charset="-128"/>
              </a:defRPr>
            </a:lvl2pPr>
            <a:lvl3pPr marL="1196975" indent="-239713" algn="l" defTabSz="957263" rtl="0" eaLnBrk="0" fontAlgn="base" hangingPunct="0">
              <a:spcBef>
                <a:spcPct val="20000"/>
              </a:spcBef>
              <a:spcAft>
                <a:spcPct val="0"/>
              </a:spcAft>
              <a:buChar char="•"/>
              <a:defRPr sz="2500">
                <a:solidFill>
                  <a:schemeClr val="tx1"/>
                </a:solidFill>
                <a:latin typeface="+mn-lt"/>
                <a:ea typeface="ＭＳ Ｐゴシック" charset="-128"/>
              </a:defRPr>
            </a:lvl3pPr>
            <a:lvl4pPr marL="1676400" indent="-239713" algn="l" defTabSz="957263" rtl="0" eaLnBrk="0" fontAlgn="base" hangingPunct="0">
              <a:spcBef>
                <a:spcPct val="20000"/>
              </a:spcBef>
              <a:spcAft>
                <a:spcPct val="0"/>
              </a:spcAft>
              <a:buChar char="–"/>
              <a:defRPr sz="2100">
                <a:solidFill>
                  <a:schemeClr val="tx1"/>
                </a:solidFill>
                <a:latin typeface="+mn-lt"/>
                <a:ea typeface="ＭＳ Ｐゴシック" charset="-128"/>
              </a:defRPr>
            </a:lvl4pPr>
            <a:lvl5pPr marL="2155825" indent="-239713" algn="l" defTabSz="957263" rtl="0" eaLnBrk="0" fontAlgn="base" hangingPunct="0">
              <a:spcBef>
                <a:spcPct val="20000"/>
              </a:spcBef>
              <a:spcAft>
                <a:spcPct val="0"/>
              </a:spcAft>
              <a:buChar char="»"/>
              <a:defRPr sz="2100">
                <a:solidFill>
                  <a:schemeClr val="tx1"/>
                </a:solidFill>
                <a:latin typeface="+mn-lt"/>
                <a:ea typeface="ＭＳ Ｐゴシック" charset="-128"/>
              </a:defRPr>
            </a:lvl5pPr>
            <a:lvl6pPr marL="2613025" indent="-239713" algn="l" defTabSz="957263" rtl="0" eaLnBrk="0" fontAlgn="base" hangingPunct="0">
              <a:spcBef>
                <a:spcPct val="20000"/>
              </a:spcBef>
              <a:spcAft>
                <a:spcPct val="0"/>
              </a:spcAft>
              <a:buChar char="»"/>
              <a:defRPr sz="2100">
                <a:solidFill>
                  <a:schemeClr val="tx1"/>
                </a:solidFill>
                <a:latin typeface="+mn-lt"/>
                <a:ea typeface="ＭＳ Ｐゴシック" charset="-128"/>
              </a:defRPr>
            </a:lvl6pPr>
            <a:lvl7pPr marL="3070225" indent="-239713" algn="l" defTabSz="957263" rtl="0" eaLnBrk="0" fontAlgn="base" hangingPunct="0">
              <a:spcBef>
                <a:spcPct val="20000"/>
              </a:spcBef>
              <a:spcAft>
                <a:spcPct val="0"/>
              </a:spcAft>
              <a:buChar char="»"/>
              <a:defRPr sz="2100">
                <a:solidFill>
                  <a:schemeClr val="tx1"/>
                </a:solidFill>
                <a:latin typeface="+mn-lt"/>
                <a:ea typeface="ＭＳ Ｐゴシック" charset="-128"/>
              </a:defRPr>
            </a:lvl7pPr>
            <a:lvl8pPr marL="3527425" indent="-239713" algn="l" defTabSz="957263" rtl="0" eaLnBrk="0" fontAlgn="base" hangingPunct="0">
              <a:spcBef>
                <a:spcPct val="20000"/>
              </a:spcBef>
              <a:spcAft>
                <a:spcPct val="0"/>
              </a:spcAft>
              <a:buChar char="»"/>
              <a:defRPr sz="2100">
                <a:solidFill>
                  <a:schemeClr val="tx1"/>
                </a:solidFill>
                <a:latin typeface="+mn-lt"/>
                <a:ea typeface="ＭＳ Ｐゴシック" charset="-128"/>
              </a:defRPr>
            </a:lvl8pPr>
            <a:lvl9pPr marL="3984625" indent="-239713" algn="l" defTabSz="957263" rtl="0" eaLnBrk="0" fontAlgn="base" hangingPunct="0">
              <a:spcBef>
                <a:spcPct val="20000"/>
              </a:spcBef>
              <a:spcAft>
                <a:spcPct val="0"/>
              </a:spcAft>
              <a:buChar char="»"/>
              <a:defRPr sz="2100">
                <a:solidFill>
                  <a:schemeClr val="tx1"/>
                </a:solidFill>
                <a:latin typeface="+mn-lt"/>
                <a:ea typeface="ＭＳ Ｐゴシック" charset="-128"/>
              </a:defRPr>
            </a:lvl9pPr>
          </a:lstStyle>
          <a:p>
            <a:pPr>
              <a:spcBef>
                <a:spcPts val="600"/>
              </a:spcBef>
              <a:spcAft>
                <a:spcPts val="0"/>
              </a:spcAft>
              <a:buClr>
                <a:srgbClr val="FF0000"/>
              </a:buClr>
              <a:buSzPct val="100000"/>
              <a:buFont typeface="StarSymbol"/>
              <a:buChar char="●"/>
            </a:pPr>
            <a:r>
              <a:rPr lang="en-GB" sz="2400" kern="0" dirty="0">
                <a:latin typeface="Arial" panose="020B0604020202020204" pitchFamily="34" charset="0"/>
                <a:cs typeface="Arial" panose="020B0604020202020204" pitchFamily="34" charset="0"/>
              </a:rPr>
              <a:t>Hierarchical storage management</a:t>
            </a:r>
          </a:p>
          <a:p>
            <a:pPr lvl="1">
              <a:spcBef>
                <a:spcPts val="600"/>
              </a:spcBef>
              <a:spcAft>
                <a:spcPts val="0"/>
              </a:spcAft>
              <a:buClr>
                <a:srgbClr val="FF0000"/>
              </a:buClr>
              <a:buSzPct val="100000"/>
              <a:buFont typeface="StarSymbol"/>
              <a:buChar char="–"/>
            </a:pPr>
            <a:r>
              <a:rPr lang="en-GB" sz="2400" kern="0" dirty="0">
                <a:highlight>
                  <a:scrgbClr r="0" g="0" b="0">
                    <a:alpha val="0"/>
                  </a:scrgbClr>
                </a:highlight>
                <a:latin typeface="Arial" panose="020B0604020202020204" pitchFamily="34" charset="0"/>
                <a:cs typeface="Arial" panose="020B0604020202020204" pitchFamily="34" charset="0"/>
              </a:rPr>
              <a:t>Leading HSM investigation for </a:t>
            </a:r>
            <a:r>
              <a:rPr lang="en-GB" sz="2400" kern="0" dirty="0" err="1">
                <a:highlight>
                  <a:scrgbClr r="0" g="0" b="0">
                    <a:alpha val="0"/>
                  </a:scrgbClr>
                </a:highlight>
                <a:latin typeface="Arial" panose="020B0604020202020204" pitchFamily="34" charset="0"/>
                <a:cs typeface="Arial" panose="020B0604020202020204" pitchFamily="34" charset="0"/>
              </a:rPr>
              <a:t>DiRAC</a:t>
            </a:r>
            <a:endParaRPr lang="en-GB" sz="2400" kern="0" dirty="0">
              <a:highlight>
                <a:scrgbClr r="0" g="0" b="0">
                  <a:alpha val="0"/>
                </a:scrgbClr>
              </a:highlight>
              <a:latin typeface="Arial" panose="020B0604020202020204" pitchFamily="34" charset="0"/>
              <a:cs typeface="Arial" panose="020B0604020202020204" pitchFamily="34" charset="0"/>
            </a:endParaRPr>
          </a:p>
          <a:p>
            <a:pPr>
              <a:spcBef>
                <a:spcPts val="600"/>
              </a:spcBef>
              <a:spcAft>
                <a:spcPts val="0"/>
              </a:spcAft>
              <a:buClr>
                <a:srgbClr val="FF0000"/>
              </a:buClr>
              <a:buSzPct val="100000"/>
              <a:buFont typeface="StarSymbol"/>
              <a:buChar char="●"/>
            </a:pPr>
            <a:r>
              <a:rPr lang="en-GB" sz="2400" kern="0" dirty="0">
                <a:latin typeface="Arial" panose="020B0604020202020204" pitchFamily="34" charset="0"/>
                <a:cs typeface="Arial" panose="020B0604020202020204" pitchFamily="34" charset="0"/>
              </a:rPr>
              <a:t>Network infrastructure</a:t>
            </a:r>
          </a:p>
          <a:p>
            <a:pPr lvl="1">
              <a:spcBef>
                <a:spcPts val="600"/>
              </a:spcBef>
              <a:spcAft>
                <a:spcPts val="0"/>
              </a:spcAft>
              <a:buClr>
                <a:srgbClr val="FF0000"/>
              </a:buClr>
              <a:buSzPct val="100000"/>
              <a:buFont typeface="StarSymbol"/>
              <a:buChar char="–"/>
            </a:pPr>
            <a:r>
              <a:rPr lang="en-GB" sz="2400" kern="0" dirty="0">
                <a:highlight>
                  <a:scrgbClr r="0" g="0" b="0">
                    <a:alpha val="0"/>
                  </a:scrgbClr>
                </a:highlight>
                <a:latin typeface="Arial" panose="020B0604020202020204" pitchFamily="34" charset="0"/>
                <a:cs typeface="Arial" panose="020B0604020202020204" pitchFamily="34" charset="0"/>
              </a:rPr>
              <a:t>COSMA external link now at 20GBit/s</a:t>
            </a:r>
          </a:p>
          <a:p>
            <a:pPr>
              <a:spcBef>
                <a:spcPts val="600"/>
              </a:spcBef>
              <a:spcAft>
                <a:spcPts val="0"/>
              </a:spcAft>
              <a:buClr>
                <a:srgbClr val="FF0000"/>
              </a:buClr>
              <a:buSzPct val="100000"/>
              <a:buFont typeface="StarSymbol"/>
              <a:buChar char="●"/>
            </a:pPr>
            <a:r>
              <a:rPr lang="en-GB" sz="2400" kern="0" dirty="0">
                <a:latin typeface="Arial" panose="020B0604020202020204" pitchFamily="34" charset="0"/>
                <a:cs typeface="Arial" panose="020B0604020202020204" pitchFamily="34" charset="0"/>
              </a:rPr>
              <a:t>Hardware prototyping</a:t>
            </a:r>
          </a:p>
          <a:p>
            <a:pPr lvl="1">
              <a:spcBef>
                <a:spcPts val="600"/>
              </a:spcBef>
              <a:spcAft>
                <a:spcPts val="0"/>
              </a:spcAft>
              <a:buClr>
                <a:srgbClr val="FF0000"/>
              </a:buClr>
              <a:buSzPct val="100000"/>
              <a:buFont typeface="StarSymbol"/>
              <a:buChar char="–"/>
            </a:pPr>
            <a:r>
              <a:rPr lang="en-GB" sz="2400" kern="0" dirty="0">
                <a:highlight>
                  <a:scrgbClr r="0" g="0" b="0">
                    <a:alpha val="0"/>
                  </a:scrgbClr>
                </a:highlight>
                <a:latin typeface="Arial" panose="020B0604020202020204" pitchFamily="34" charset="0"/>
                <a:cs typeface="Arial" panose="020B0604020202020204" pitchFamily="34" charset="0"/>
              </a:rPr>
              <a:t>Early Intel Cascade Lake processor evaluation</a:t>
            </a:r>
          </a:p>
          <a:p>
            <a:pPr lvl="1">
              <a:spcBef>
                <a:spcPts val="600"/>
              </a:spcBef>
              <a:spcAft>
                <a:spcPts val="0"/>
              </a:spcAft>
              <a:buClr>
                <a:srgbClr val="FF0000"/>
              </a:buClr>
              <a:buSzPct val="100000"/>
              <a:buFont typeface="StarSymbol"/>
              <a:buChar char="–"/>
            </a:pPr>
            <a:r>
              <a:rPr lang="en-GB" sz="2400" kern="0" dirty="0">
                <a:highlight>
                  <a:scrgbClr r="0" g="0" b="0">
                    <a:alpha val="0"/>
                  </a:scrgbClr>
                </a:highlight>
                <a:latin typeface="Arial" panose="020B0604020202020204" pitchFamily="34" charset="0"/>
                <a:cs typeface="Arial" panose="020B0604020202020204" pitchFamily="34" charset="0"/>
              </a:rPr>
              <a:t>Mellanox </a:t>
            </a:r>
            <a:r>
              <a:rPr lang="en-GB" sz="2400" kern="0" dirty="0" err="1">
                <a:highlight>
                  <a:scrgbClr r="0" g="0" b="0">
                    <a:alpha val="0"/>
                  </a:scrgbClr>
                </a:highlight>
                <a:latin typeface="Arial" panose="020B0604020202020204" pitchFamily="34" charset="0"/>
                <a:cs typeface="Arial" panose="020B0604020202020204" pitchFamily="34" charset="0"/>
              </a:rPr>
              <a:t>BlueField</a:t>
            </a:r>
            <a:r>
              <a:rPr lang="en-GB" sz="2400" kern="0" dirty="0">
                <a:highlight>
                  <a:scrgbClr r="0" g="0" b="0">
                    <a:alpha val="0"/>
                  </a:scrgbClr>
                </a:highlight>
                <a:latin typeface="Arial" panose="020B0604020202020204" pitchFamily="34" charset="0"/>
                <a:cs typeface="Arial" panose="020B0604020202020204" pitchFamily="34" charset="0"/>
              </a:rPr>
              <a:t> evaluation</a:t>
            </a:r>
          </a:p>
          <a:p>
            <a:pPr lvl="1">
              <a:spcBef>
                <a:spcPts val="600"/>
              </a:spcBef>
              <a:spcAft>
                <a:spcPts val="0"/>
              </a:spcAft>
              <a:buClr>
                <a:srgbClr val="FF0000"/>
              </a:buClr>
              <a:buSzPct val="100000"/>
              <a:buFont typeface="StarSymbol"/>
              <a:buChar char="–"/>
            </a:pPr>
            <a:r>
              <a:rPr lang="en-GB" sz="2400" kern="0" dirty="0">
                <a:highlight>
                  <a:scrgbClr r="0" g="0" b="0">
                    <a:alpha val="0"/>
                  </a:scrgbClr>
                </a:highlight>
                <a:latin typeface="Arial" panose="020B0604020202020204" pitchFamily="34" charset="0"/>
                <a:cs typeface="Arial" panose="020B0604020202020204" pitchFamily="34" charset="0"/>
              </a:rPr>
              <a:t>Early AMD Rome processor evaluation</a:t>
            </a:r>
          </a:p>
          <a:p>
            <a:pPr lvl="1">
              <a:spcBef>
                <a:spcPts val="600"/>
              </a:spcBef>
              <a:spcAft>
                <a:spcPts val="0"/>
              </a:spcAft>
              <a:buClr>
                <a:srgbClr val="FF0000"/>
              </a:buClr>
              <a:buSzPct val="100000"/>
              <a:buFont typeface="StarSymbol"/>
              <a:buChar char="–"/>
            </a:pPr>
            <a:r>
              <a:rPr lang="en-GB" sz="2400" kern="0" dirty="0">
                <a:highlight>
                  <a:scrgbClr r="0" g="0" b="0">
                    <a:alpha val="0"/>
                  </a:scrgbClr>
                </a:highlight>
                <a:latin typeface="Arial" panose="020B0604020202020204" pitchFamily="34" charset="0"/>
                <a:cs typeface="Arial" panose="020B0604020202020204" pitchFamily="34" charset="0"/>
              </a:rPr>
              <a:t>NVIDIA V100 GPU evaluation</a:t>
            </a:r>
          </a:p>
          <a:p>
            <a:pPr>
              <a:spcBef>
                <a:spcPts val="600"/>
              </a:spcBef>
              <a:spcAft>
                <a:spcPts val="0"/>
              </a:spcAft>
              <a:buClr>
                <a:srgbClr val="FF0000"/>
              </a:buClr>
              <a:buSzPct val="100000"/>
              <a:buFont typeface="StarSymbol"/>
              <a:buChar char="●"/>
            </a:pPr>
            <a:r>
              <a:rPr lang="en-GB" sz="2400" kern="0" dirty="0">
                <a:latin typeface="Arial" panose="020B0604020202020204" pitchFamily="34" charset="0"/>
                <a:cs typeface="Arial" panose="020B0604020202020204" pitchFamily="34" charset="0"/>
              </a:rPr>
              <a:t>Memory-as-a-Service</a:t>
            </a:r>
          </a:p>
          <a:p>
            <a:pPr lvl="1">
              <a:spcBef>
                <a:spcPts val="600"/>
              </a:spcBef>
              <a:spcAft>
                <a:spcPts val="0"/>
              </a:spcAft>
              <a:buClr>
                <a:srgbClr val="FF0000"/>
              </a:buClr>
              <a:buSzPct val="100000"/>
              <a:buFont typeface="StarSymbol"/>
              <a:buChar char="–"/>
            </a:pPr>
            <a:r>
              <a:rPr lang="en-GB" sz="2400" kern="0" dirty="0">
                <a:highlight>
                  <a:scrgbClr r="0" g="0" b="0">
                    <a:alpha val="0"/>
                  </a:scrgbClr>
                </a:highlight>
                <a:latin typeface="Arial" panose="020B0604020202020204" pitchFamily="34" charset="0"/>
                <a:cs typeface="Arial" panose="020B0604020202020204" pitchFamily="34" charset="0"/>
              </a:rPr>
              <a:t>Investigations beginning in 2020</a:t>
            </a:r>
          </a:p>
          <a:p>
            <a:pPr lvl="1">
              <a:spcBef>
                <a:spcPts val="600"/>
              </a:spcBef>
              <a:spcAft>
                <a:spcPts val="0"/>
              </a:spcAft>
              <a:buClr>
                <a:srgbClr val="FF0000"/>
              </a:buClr>
              <a:buSzPct val="100000"/>
              <a:buFont typeface="StarSymbol"/>
              <a:buChar char="–"/>
            </a:pPr>
            <a:r>
              <a:rPr lang="en-GB" sz="2400" kern="0" dirty="0">
                <a:highlight>
                  <a:scrgbClr r="0" g="0" b="0">
                    <a:alpha val="0"/>
                  </a:scrgbClr>
                </a:highlight>
                <a:latin typeface="Arial" panose="020B0604020202020204" pitchFamily="34" charset="0"/>
                <a:cs typeface="Arial" panose="020B0604020202020204" pitchFamily="34" charset="0"/>
              </a:rPr>
              <a:t>Collaboration with Dell and Mellanox</a:t>
            </a:r>
          </a:p>
        </p:txBody>
      </p:sp>
      <p:pic>
        <p:nvPicPr>
          <p:cNvPr id="5" name="Picture 4">
            <a:extLst>
              <a:ext uri="{FF2B5EF4-FFF2-40B4-BE49-F238E27FC236}">
                <a16:creationId xmlns:a16="http://schemas.microsoft.com/office/drawing/2014/main" id="{7EC31EA6-0C4B-FD4D-93E4-AF946A2594AD}"/>
              </a:ext>
            </a:extLst>
          </p:cNvPr>
          <p:cNvPicPr>
            <a:picLocks noChangeAspect="1"/>
          </p:cNvPicPr>
          <p:nvPr/>
        </p:nvPicPr>
        <p:blipFill>
          <a:blip r:embed="rId2">
            <a:lum/>
            <a:alphaModFix/>
          </a:blip>
          <a:srcRect/>
          <a:stretch>
            <a:fillRect/>
          </a:stretch>
        </p:blipFill>
        <p:spPr>
          <a:xfrm>
            <a:off x="6111274" y="1125866"/>
            <a:ext cx="2861241" cy="1907385"/>
          </a:xfrm>
          <a:prstGeom prst="rect">
            <a:avLst/>
          </a:prstGeom>
          <a:noFill/>
          <a:ln>
            <a:noFill/>
          </a:ln>
        </p:spPr>
      </p:pic>
      <p:pic>
        <p:nvPicPr>
          <p:cNvPr id="6" name="Picture 5">
            <a:extLst>
              <a:ext uri="{FF2B5EF4-FFF2-40B4-BE49-F238E27FC236}">
                <a16:creationId xmlns:a16="http://schemas.microsoft.com/office/drawing/2014/main" id="{7C4AC8DC-17BC-384F-BBAA-E831D565A361}"/>
              </a:ext>
            </a:extLst>
          </p:cNvPr>
          <p:cNvPicPr>
            <a:picLocks noChangeAspect="1"/>
          </p:cNvPicPr>
          <p:nvPr/>
        </p:nvPicPr>
        <p:blipFill>
          <a:blip r:embed="rId3">
            <a:lum/>
            <a:alphaModFix/>
          </a:blip>
          <a:srcRect/>
          <a:stretch>
            <a:fillRect/>
          </a:stretch>
        </p:blipFill>
        <p:spPr>
          <a:xfrm>
            <a:off x="5825260" y="4611654"/>
            <a:ext cx="3318740" cy="2246346"/>
          </a:xfrm>
          <a:prstGeom prst="rect">
            <a:avLst/>
          </a:prstGeom>
          <a:noFill/>
          <a:ln>
            <a:noFill/>
          </a:ln>
        </p:spPr>
      </p:pic>
    </p:spTree>
    <p:extLst>
      <p:ext uri="{BB962C8B-B14F-4D97-AF65-F5344CB8AC3E}">
        <p14:creationId xmlns:p14="http://schemas.microsoft.com/office/powerpoint/2010/main" val="3196488378"/>
      </p:ext>
    </p:extLst>
  </p:cSld>
  <p:clrMapOvr>
    <a:masterClrMapping/>
  </p:clrMapOvr>
  <p:transition>
    <p:zoom/>
  </p:transition>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DCCFDC0-C38A-BB41-ADE6-352F10E43185}"/>
              </a:ext>
            </a:extLst>
          </p:cNvPr>
          <p:cNvSpPr txBox="1"/>
          <p:nvPr/>
        </p:nvSpPr>
        <p:spPr>
          <a:xfrm>
            <a:off x="3306345" y="2370804"/>
            <a:ext cx="2188420" cy="584775"/>
          </a:xfrm>
          <a:prstGeom prst="rect">
            <a:avLst/>
          </a:prstGeom>
          <a:noFill/>
        </p:spPr>
        <p:txBody>
          <a:bodyPr wrap="none" rtlCol="0" anchor="ctr" anchorCtr="1">
            <a:spAutoFit/>
          </a:bodyPr>
          <a:lstStyle/>
          <a:p>
            <a:pPr>
              <a:buNone/>
            </a:pPr>
            <a:r>
              <a:rPr lang="en-US" sz="3200" dirty="0"/>
              <a:t>13 minutes</a:t>
            </a:r>
          </a:p>
        </p:txBody>
      </p:sp>
    </p:spTree>
    <p:extLst>
      <p:ext uri="{BB962C8B-B14F-4D97-AF65-F5344CB8AC3E}">
        <p14:creationId xmlns:p14="http://schemas.microsoft.com/office/powerpoint/2010/main" val="2914345710"/>
      </p:ext>
    </p:extLst>
  </p:cSld>
  <p:clrMapOvr>
    <a:masterClrMapping/>
  </p:clrMapOvr>
  <p:transition>
    <p:zoom/>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26306" name="Rectangle 2"/>
          <p:cNvSpPr>
            <a:spLocks noChangeArrowheads="1"/>
          </p:cNvSpPr>
          <p:nvPr/>
        </p:nvSpPr>
        <p:spPr bwMode="auto">
          <a:xfrm>
            <a:off x="2411428" y="404827"/>
            <a:ext cx="5978525" cy="1200157"/>
          </a:xfrm>
          <a:prstGeom prst="rect">
            <a:avLst/>
          </a:prstGeom>
          <a:solidFill>
            <a:srgbClr val="FFCC00"/>
          </a:solidFill>
          <a:ln w="28575">
            <a:solidFill>
              <a:schemeClr val="tx1"/>
            </a:solidFill>
            <a:miter lim="800000"/>
            <a:headEnd/>
            <a:tailEnd/>
          </a:ln>
        </p:spPr>
        <p:txBody>
          <a:bodyPr lIns="91252" tIns="45628" rIns="91252" bIns="45628">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3600" b="0" i="0" u="none" strike="noStrike" kern="1200" cap="none" spc="0" normalizeH="0" baseline="0" noProof="0">
                <a:ln>
                  <a:noFill/>
                </a:ln>
                <a:solidFill>
                  <a:srgbClr val="DE0A0D"/>
                </a:solidFill>
                <a:effectLst/>
                <a:uLnTx/>
                <a:uFillTx/>
                <a:latin typeface="Arial" charset="0"/>
                <a:ea typeface="ＭＳ Ｐゴシック" charset="0"/>
              </a:rPr>
              <a:t>Institute for Computational Cosmology</a:t>
            </a:r>
          </a:p>
        </p:txBody>
      </p:sp>
      <p:sp>
        <p:nvSpPr>
          <p:cNvPr id="226307" name="AutoShape 3"/>
          <p:cNvSpPr>
            <a:spLocks noChangeArrowheads="1"/>
          </p:cNvSpPr>
          <p:nvPr/>
        </p:nvSpPr>
        <p:spPr bwMode="auto">
          <a:xfrm>
            <a:off x="1857387" y="1014430"/>
            <a:ext cx="976313" cy="485775"/>
          </a:xfrm>
          <a:prstGeom prst="rightArrow">
            <a:avLst>
              <a:gd name="adj1" fmla="val 50000"/>
              <a:gd name="adj2" fmla="val 50245"/>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52" tIns="45628" rIns="91252" bIns="45628"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FF0000"/>
              </a:solidFill>
              <a:effectLst/>
              <a:uLnTx/>
              <a:uFillTx/>
              <a:latin typeface="Symbol" charset="0"/>
              <a:ea typeface="ＭＳ Ｐゴシック" charset="0"/>
            </a:endParaRPr>
          </a:p>
        </p:txBody>
      </p:sp>
      <p:sp>
        <p:nvSpPr>
          <p:cNvPr id="226309" name="Rectangle 2"/>
          <p:cNvSpPr>
            <a:spLocks noChangeArrowheads="1"/>
          </p:cNvSpPr>
          <p:nvPr/>
        </p:nvSpPr>
        <p:spPr bwMode="auto">
          <a:xfrm>
            <a:off x="5124748" y="2205399"/>
            <a:ext cx="3611563" cy="589958"/>
          </a:xfrm>
          <a:prstGeom prst="rect">
            <a:avLst/>
          </a:prstGeom>
          <a:solidFill>
            <a:srgbClr val="FFCC00"/>
          </a:solidFill>
          <a:ln w="28575">
            <a:solidFill>
              <a:schemeClr val="tx1"/>
            </a:solidFill>
            <a:miter lim="800000"/>
            <a:headEnd/>
            <a:tailEnd/>
          </a:ln>
        </p:spPr>
        <p:txBody>
          <a:bodyPr lIns="91252" tIns="45628" rIns="91252" bIns="45628">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3200" b="0" i="0" u="none" strike="noStrike" kern="1200" cap="none" spc="0" normalizeH="0" baseline="0" noProof="0" dirty="0">
                <a:ln>
                  <a:noFill/>
                </a:ln>
                <a:solidFill>
                  <a:srgbClr val="DE0A0D"/>
                </a:solidFill>
                <a:effectLst/>
                <a:uLnTx/>
                <a:uFillTx/>
                <a:latin typeface="Arial" charset="0"/>
                <a:ea typeface="ＭＳ Ｐゴシック" charset="0"/>
              </a:rPr>
              <a:t>Research report </a:t>
            </a:r>
          </a:p>
        </p:txBody>
      </p:sp>
      <p:sp>
        <p:nvSpPr>
          <p:cNvPr id="6" name="Rectangle 2"/>
          <p:cNvSpPr>
            <a:spLocks noChangeArrowheads="1"/>
          </p:cNvSpPr>
          <p:nvPr/>
        </p:nvSpPr>
        <p:spPr bwMode="auto">
          <a:xfrm>
            <a:off x="5231817" y="3321163"/>
            <a:ext cx="3611562" cy="1569475"/>
          </a:xfrm>
          <a:prstGeom prst="rect">
            <a:avLst/>
          </a:prstGeom>
          <a:solidFill>
            <a:srgbClr val="FFCC00"/>
          </a:solidFill>
          <a:ln w="28575">
            <a:solidFill>
              <a:schemeClr val="tx1"/>
            </a:solidFill>
            <a:miter lim="800000"/>
            <a:headEnd/>
            <a:tailEnd/>
          </a:ln>
        </p:spPr>
        <p:txBody>
          <a:bodyPr lIns="91252" tIns="45628" rIns="91252" bIns="45628">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lang="en-US" sz="3200" dirty="0">
                <a:solidFill>
                  <a:srgbClr val="DE0A0D"/>
                </a:solidFill>
              </a:rPr>
              <a:t>Oct</a:t>
            </a:r>
            <a:r>
              <a:rPr kumimoji="0" lang="en-US" sz="3200" b="0" i="0" u="none" strike="noStrike" kern="1200" cap="none" spc="0" normalizeH="0" baseline="0" noProof="0" dirty="0">
                <a:ln>
                  <a:noFill/>
                </a:ln>
                <a:solidFill>
                  <a:srgbClr val="DE0A0D"/>
                </a:solidFill>
                <a:effectLst/>
                <a:uLnTx/>
                <a:uFillTx/>
                <a:latin typeface="Arial" charset="0"/>
                <a:ea typeface="ＭＳ Ｐゴシック" charset="0"/>
              </a:rPr>
              <a:t>/17 - </a:t>
            </a:r>
            <a:r>
              <a:rPr lang="en-US" sz="3200" dirty="0">
                <a:solidFill>
                  <a:srgbClr val="DE0A0D"/>
                </a:solidFill>
              </a:rPr>
              <a:t>Sep</a:t>
            </a:r>
            <a:r>
              <a:rPr kumimoji="0" lang="en-US" sz="3200" b="0" i="0" u="none" strike="noStrike" kern="1200" cap="none" spc="0" normalizeH="0" baseline="0" noProof="0" dirty="0">
                <a:ln>
                  <a:noFill/>
                </a:ln>
                <a:solidFill>
                  <a:srgbClr val="DE0A0D"/>
                </a:solidFill>
                <a:effectLst/>
                <a:uLnTx/>
                <a:uFillTx/>
                <a:latin typeface="Arial" charset="0"/>
                <a:ea typeface="ＭＳ Ｐゴシック" charset="0"/>
              </a:rPr>
              <a:t>/19:  published </a:t>
            </a:r>
            <a:r>
              <a:rPr kumimoji="0" lang="en-US" sz="3200" b="0" i="0" u="none" strike="noStrike" kern="1200" cap="none" spc="0" normalizeH="0" baseline="0" noProof="0" dirty="0">
                <a:ln>
                  <a:noFill/>
                </a:ln>
                <a:effectLst/>
                <a:uLnTx/>
                <a:uFillTx/>
                <a:latin typeface="Arial" charset="0"/>
                <a:ea typeface="ＭＳ Ｐゴシック" charset="0"/>
              </a:rPr>
              <a:t>298</a:t>
            </a:r>
            <a:r>
              <a:rPr kumimoji="0" lang="en-US" sz="3200" b="0" i="0" u="none" strike="noStrike" kern="1200" cap="none" spc="0" normalizeH="0" baseline="0" noProof="0" dirty="0">
                <a:ln>
                  <a:noFill/>
                </a:ln>
                <a:solidFill>
                  <a:srgbClr val="DE0A0D"/>
                </a:solidFill>
                <a:effectLst/>
                <a:uLnTx/>
                <a:uFillTx/>
                <a:latin typeface="Arial" charset="0"/>
                <a:ea typeface="ＭＳ Ｐゴシック" charset="0"/>
              </a:rPr>
              <a:t> refereed papers</a:t>
            </a:r>
            <a:endParaRPr kumimoji="0" lang="en-US" sz="3200" b="0" i="0" u="none" strike="noStrike" kern="1200" cap="none" spc="0" normalizeH="0" baseline="0" noProof="0" dirty="0">
              <a:ln>
                <a:noFill/>
              </a:ln>
              <a:solidFill>
                <a:srgbClr val="000000"/>
              </a:solidFill>
              <a:effectLst/>
              <a:uLnTx/>
              <a:uFillTx/>
              <a:latin typeface="Arial" charset="0"/>
              <a:ea typeface="ＭＳ Ｐゴシック" charset="0"/>
            </a:endParaRPr>
          </a:p>
        </p:txBody>
      </p:sp>
      <p:pic>
        <p:nvPicPr>
          <p:cNvPr id="10" name="Picture 9">
            <a:extLst>
              <a:ext uri="{FF2B5EF4-FFF2-40B4-BE49-F238E27FC236}">
                <a16:creationId xmlns:a16="http://schemas.microsoft.com/office/drawing/2014/main" id="{E7A93764-DD18-DE4D-A370-AD9F6213DFC5}"/>
              </a:ext>
            </a:extLst>
          </p:cNvPr>
          <p:cNvPicPr>
            <a:picLocks noChangeAspect="1"/>
          </p:cNvPicPr>
          <p:nvPr/>
        </p:nvPicPr>
        <p:blipFill rotWithShape="1">
          <a:blip r:embed="rId3"/>
          <a:srcRect l="9357" r="13649"/>
          <a:stretch/>
        </p:blipFill>
        <p:spPr>
          <a:xfrm>
            <a:off x="132895" y="2187614"/>
            <a:ext cx="4845169" cy="3229337"/>
          </a:xfrm>
          <a:prstGeom prst="rect">
            <a:avLst/>
          </a:prstGeom>
        </p:spPr>
      </p:pic>
    </p:spTree>
    <p:extLst>
      <p:ext uri="{BB962C8B-B14F-4D97-AF65-F5344CB8AC3E}">
        <p14:creationId xmlns:p14="http://schemas.microsoft.com/office/powerpoint/2010/main" val="1954688718"/>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827F127-A868-834B-8194-4406C0CC0626}"/>
              </a:ext>
            </a:extLst>
          </p:cNvPr>
          <p:cNvPicPr>
            <a:picLocks noChangeAspect="1"/>
          </p:cNvPicPr>
          <p:nvPr/>
        </p:nvPicPr>
        <p:blipFill>
          <a:blip r:embed="rId2"/>
          <a:stretch>
            <a:fillRect/>
          </a:stretch>
        </p:blipFill>
        <p:spPr>
          <a:xfrm>
            <a:off x="972275" y="1814331"/>
            <a:ext cx="7315200" cy="4572000"/>
          </a:xfrm>
          <a:prstGeom prst="rect">
            <a:avLst/>
          </a:prstGeom>
        </p:spPr>
      </p:pic>
      <p:sp>
        <p:nvSpPr>
          <p:cNvPr id="5" name="Text Box 2">
            <a:extLst>
              <a:ext uri="{FF2B5EF4-FFF2-40B4-BE49-F238E27FC236}">
                <a16:creationId xmlns:a16="http://schemas.microsoft.com/office/drawing/2014/main" id="{8D027B9A-FF18-3D41-89C3-2AFB2EFDBABA}"/>
              </a:ext>
            </a:extLst>
          </p:cNvPr>
          <p:cNvSpPr txBox="1">
            <a:spLocks noChangeArrowheads="1"/>
          </p:cNvSpPr>
          <p:nvPr/>
        </p:nvSpPr>
        <p:spPr bwMode="auto">
          <a:xfrm>
            <a:off x="2129743" y="150469"/>
            <a:ext cx="6956385" cy="953922"/>
          </a:xfrm>
          <a:prstGeom prst="rect">
            <a:avLst/>
          </a:prstGeom>
          <a:solidFill>
            <a:srgbClr val="FFCC00"/>
          </a:solidFill>
          <a:ln w="28575">
            <a:solidFill>
              <a:schemeClr val="tx1"/>
            </a:solidFill>
            <a:miter lim="800000"/>
            <a:headEnd/>
            <a:tailEnd/>
          </a:ln>
        </p:spPr>
        <p:txBody>
          <a:bodyPr wrap="square"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GB" sz="2800" b="0" i="0" u="none" strike="noStrike" kern="1200" cap="none" spc="0" normalizeH="0" baseline="0" noProof="0" dirty="0">
                <a:ln>
                  <a:noFill/>
                </a:ln>
                <a:solidFill>
                  <a:srgbClr val="FF0000"/>
                </a:solidFill>
                <a:effectLst/>
                <a:uLnTx/>
                <a:uFillTx/>
                <a:latin typeface="Arial" charset="0"/>
                <a:ea typeface="ＭＳ Ｐゴシック" charset="0"/>
              </a:rPr>
              <a:t>Highly cited papers co-authored by </a:t>
            </a:r>
            <a:r>
              <a:rPr lang="en-GB" sz="2800" dirty="0">
                <a:solidFill>
                  <a:srgbClr val="FF0000"/>
                </a:solidFill>
              </a:rPr>
              <a:t>current</a:t>
            </a:r>
            <a:r>
              <a:rPr kumimoji="0" lang="en-GB" sz="2800" b="0" i="0" u="none" strike="noStrike" kern="1200" cap="none" spc="0" normalizeH="0" baseline="0" noProof="0" dirty="0">
                <a:ln>
                  <a:noFill/>
                </a:ln>
                <a:solidFill>
                  <a:srgbClr val="FF0000"/>
                </a:solidFill>
                <a:effectLst/>
                <a:uLnTx/>
                <a:uFillTx/>
                <a:latin typeface="Arial" charset="0"/>
                <a:ea typeface="ＭＳ Ｐゴシック" charset="0"/>
              </a:rPr>
              <a:t> ICC members</a:t>
            </a:r>
          </a:p>
        </p:txBody>
      </p:sp>
      <p:sp>
        <p:nvSpPr>
          <p:cNvPr id="6" name="TextBox 5">
            <a:extLst>
              <a:ext uri="{FF2B5EF4-FFF2-40B4-BE49-F238E27FC236}">
                <a16:creationId xmlns:a16="http://schemas.microsoft.com/office/drawing/2014/main" id="{A69069F9-A5AA-144B-B8E2-1FCDB200F0E9}"/>
              </a:ext>
            </a:extLst>
          </p:cNvPr>
          <p:cNvSpPr txBox="1"/>
          <p:nvPr/>
        </p:nvSpPr>
        <p:spPr>
          <a:xfrm>
            <a:off x="1748883" y="2161181"/>
            <a:ext cx="1039515" cy="400110"/>
          </a:xfrm>
          <a:prstGeom prst="rect">
            <a:avLst/>
          </a:prstGeom>
          <a:noFill/>
        </p:spPr>
        <p:txBody>
          <a:bodyPr wrap="none" rtlCol="0" anchor="ctr" anchorCtr="1">
            <a:spAutoFit/>
          </a:bodyPr>
          <a:lstStyle/>
          <a:p>
            <a:pPr>
              <a:buNone/>
            </a:pPr>
            <a:r>
              <a:rPr lang="en-US" sz="2000" dirty="0">
                <a:solidFill>
                  <a:srgbClr val="0070C0"/>
                </a:solidFill>
              </a:rPr>
              <a:t>Top 1%</a:t>
            </a:r>
          </a:p>
        </p:txBody>
      </p:sp>
      <p:sp>
        <p:nvSpPr>
          <p:cNvPr id="7" name="TextBox 6">
            <a:extLst>
              <a:ext uri="{FF2B5EF4-FFF2-40B4-BE49-F238E27FC236}">
                <a16:creationId xmlns:a16="http://schemas.microsoft.com/office/drawing/2014/main" id="{77B7CBD6-6F5B-4246-B0E8-B9F1BF6615DD}"/>
              </a:ext>
            </a:extLst>
          </p:cNvPr>
          <p:cNvSpPr txBox="1"/>
          <p:nvPr/>
        </p:nvSpPr>
        <p:spPr>
          <a:xfrm>
            <a:off x="1713660" y="2614521"/>
            <a:ext cx="1252715" cy="400110"/>
          </a:xfrm>
          <a:prstGeom prst="rect">
            <a:avLst/>
          </a:prstGeom>
          <a:noFill/>
        </p:spPr>
        <p:txBody>
          <a:bodyPr wrap="none" rtlCol="0" anchor="ctr" anchorCtr="1">
            <a:spAutoFit/>
          </a:bodyPr>
          <a:lstStyle/>
          <a:p>
            <a:pPr>
              <a:buNone/>
            </a:pPr>
            <a:r>
              <a:rPr lang="en-US" sz="2000" dirty="0">
                <a:solidFill>
                  <a:srgbClr val="FF0000"/>
                </a:solidFill>
              </a:rPr>
              <a:t>Top 0.1%</a:t>
            </a:r>
          </a:p>
        </p:txBody>
      </p:sp>
      <p:sp>
        <p:nvSpPr>
          <p:cNvPr id="8" name="TextBox 7">
            <a:extLst>
              <a:ext uri="{FF2B5EF4-FFF2-40B4-BE49-F238E27FC236}">
                <a16:creationId xmlns:a16="http://schemas.microsoft.com/office/drawing/2014/main" id="{A231488C-BEF9-A041-B8AB-4624BE220BAB}"/>
              </a:ext>
            </a:extLst>
          </p:cNvPr>
          <p:cNvSpPr txBox="1"/>
          <p:nvPr/>
        </p:nvSpPr>
        <p:spPr>
          <a:xfrm>
            <a:off x="476375" y="6304918"/>
            <a:ext cx="3167854" cy="400110"/>
          </a:xfrm>
          <a:prstGeom prst="rect">
            <a:avLst/>
          </a:prstGeom>
          <a:noFill/>
        </p:spPr>
        <p:txBody>
          <a:bodyPr wrap="none" rtlCol="0" anchor="ctr" anchorCtr="1">
            <a:spAutoFit/>
          </a:bodyPr>
          <a:lstStyle/>
          <a:p>
            <a:pPr>
              <a:buNone/>
            </a:pPr>
            <a:r>
              <a:rPr lang="en-US" sz="2000" dirty="0"/>
              <a:t>~25,000 papers each year</a:t>
            </a:r>
          </a:p>
        </p:txBody>
      </p:sp>
    </p:spTree>
    <p:extLst>
      <p:ext uri="{BB962C8B-B14F-4D97-AF65-F5344CB8AC3E}">
        <p14:creationId xmlns:p14="http://schemas.microsoft.com/office/powerpoint/2010/main" val="3275989040"/>
      </p:ext>
    </p:extLst>
  </p:cSld>
  <p:clrMapOvr>
    <a:masterClrMapping/>
  </p:clrMapOvr>
  <p:transition>
    <p:zoom/>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45F55EFC-FF75-2C48-BD32-E545177D57D0}"/>
              </a:ext>
            </a:extLst>
          </p:cNvPr>
          <p:cNvSpPr>
            <a:spLocks noChangeArrowheads="1"/>
          </p:cNvSpPr>
          <p:nvPr/>
        </p:nvSpPr>
        <p:spPr bwMode="auto">
          <a:xfrm>
            <a:off x="352767" y="2046303"/>
            <a:ext cx="2783972" cy="1940982"/>
          </a:xfrm>
          <a:prstGeom prst="rect">
            <a:avLst/>
          </a:prstGeom>
          <a:solidFill>
            <a:srgbClr val="FFCC00"/>
          </a:solidFill>
          <a:ln w="28575">
            <a:solidFill>
              <a:schemeClr val="tx1"/>
            </a:solidFill>
            <a:miter lim="800000"/>
            <a:headEnd/>
            <a:tailEnd/>
          </a:ln>
        </p:spPr>
        <p:txBody>
          <a:bodyPr wrap="square" lIns="89817" tIns="46705" rIns="89817" bIns="46705">
            <a:spAutoFit/>
          </a:bodyPr>
          <a:lstStyle/>
          <a:p>
            <a:pPr marL="0" marR="0" lvl="0" indent="0" algn="ctr" defTabSz="914400" rtl="0" eaLnBrk="0" fontAlgn="base" latinLnBrk="0" hangingPunct="0">
              <a:lnSpc>
                <a:spcPct val="100000"/>
              </a:lnSpc>
              <a:spcBef>
                <a:spcPct val="50000"/>
              </a:spcBef>
              <a:spcAft>
                <a:spcPct val="0"/>
              </a:spcAft>
              <a:buClr>
                <a:srgbClr val="FF0000"/>
              </a:buClr>
              <a:buSzPct val="150000"/>
              <a:buFontTx/>
              <a:buNone/>
              <a:tabLst/>
              <a:defRPr/>
            </a:pPr>
            <a:r>
              <a:rPr kumimoji="0" lang="en-US" sz="2400" b="0" i="0" u="none" strike="noStrike" kern="1200" cap="none" spc="0" normalizeH="0" baseline="0" noProof="0" dirty="0">
                <a:ln>
                  <a:noFill/>
                </a:ln>
                <a:solidFill>
                  <a:srgbClr val="CF0000"/>
                </a:solidFill>
                <a:effectLst/>
                <a:uLnTx/>
                <a:uFillTx/>
                <a:latin typeface="Arial" charset="0"/>
                <a:ea typeface="ＭＳ Ｐゴシック" charset="0"/>
              </a:rPr>
              <a:t>Number of papers in top 0.1% most cited each year</a:t>
            </a:r>
            <a:r>
              <a:rPr lang="en-US" dirty="0">
                <a:solidFill>
                  <a:srgbClr val="CF0000"/>
                </a:solidFill>
              </a:rPr>
              <a:t> since 1996 </a:t>
            </a:r>
            <a:r>
              <a:rPr kumimoji="0" lang="en-US" sz="2400" b="0" i="0" u="none" strike="noStrike" kern="1200" cap="none" spc="0" normalizeH="0" baseline="0" noProof="0" dirty="0">
                <a:ln>
                  <a:noFill/>
                </a:ln>
                <a:solidFill>
                  <a:srgbClr val="CF0000"/>
                </a:solidFill>
                <a:effectLst/>
                <a:uLnTx/>
                <a:uFillTx/>
                <a:latin typeface="Arial" charset="0"/>
                <a:ea typeface="ＭＳ Ｐゴシック" charset="0"/>
              </a:rPr>
              <a:t>(out of 25,000 per year)</a:t>
            </a:r>
          </a:p>
        </p:txBody>
      </p:sp>
      <p:cxnSp>
        <p:nvCxnSpPr>
          <p:cNvPr id="5" name="Curved Connector 4">
            <a:extLst>
              <a:ext uri="{FF2B5EF4-FFF2-40B4-BE49-F238E27FC236}">
                <a16:creationId xmlns:a16="http://schemas.microsoft.com/office/drawing/2014/main" id="{0A04B62E-0315-7B40-928B-4BBA2EBC6335}"/>
              </a:ext>
            </a:extLst>
          </p:cNvPr>
          <p:cNvCxnSpPr/>
          <p:nvPr/>
        </p:nvCxnSpPr>
        <p:spPr bwMode="auto">
          <a:xfrm rot="5400000" flipH="1" flipV="1">
            <a:off x="3021023" y="716871"/>
            <a:ext cx="2938689" cy="2159000"/>
          </a:xfrm>
          <a:prstGeom prst="curvedConnector3">
            <a:avLst/>
          </a:prstGeom>
          <a:noFill/>
          <a:ln w="28575" cap="flat" cmpd="sng" algn="ctr">
            <a:noFill/>
            <a:prstDash val="solid"/>
            <a:round/>
            <a:headEnd type="none" w="med" len="med"/>
            <a:tailEnd type="arrow"/>
          </a:ln>
          <a:effectLst/>
        </p:spPr>
      </p:cxnSp>
      <p:pic>
        <p:nvPicPr>
          <p:cNvPr id="9" name="Picture 8">
            <a:extLst>
              <a:ext uri="{FF2B5EF4-FFF2-40B4-BE49-F238E27FC236}">
                <a16:creationId xmlns:a16="http://schemas.microsoft.com/office/drawing/2014/main" id="{1E3F39ED-90B9-344C-BBD4-D458E8F4EBDF}"/>
              </a:ext>
            </a:extLst>
          </p:cNvPr>
          <p:cNvPicPr>
            <a:picLocks noChangeAspect="1"/>
          </p:cNvPicPr>
          <p:nvPr/>
        </p:nvPicPr>
        <p:blipFill rotWithShape="1">
          <a:blip r:embed="rId2"/>
          <a:srcRect l="26833" t="11308" r="24921" b="53418"/>
          <a:stretch/>
        </p:blipFill>
        <p:spPr>
          <a:xfrm>
            <a:off x="3426103" y="1109971"/>
            <a:ext cx="5544327" cy="5736456"/>
          </a:xfrm>
          <a:prstGeom prst="rect">
            <a:avLst/>
          </a:prstGeom>
          <a:solidFill>
            <a:schemeClr val="bg1"/>
          </a:solidFill>
        </p:spPr>
      </p:pic>
      <p:sp>
        <p:nvSpPr>
          <p:cNvPr id="4" name="Text Box 2">
            <a:extLst>
              <a:ext uri="{FF2B5EF4-FFF2-40B4-BE49-F238E27FC236}">
                <a16:creationId xmlns:a16="http://schemas.microsoft.com/office/drawing/2014/main" id="{F243043B-C08F-A94D-A0FD-08DA32D90964}"/>
              </a:ext>
            </a:extLst>
          </p:cNvPr>
          <p:cNvSpPr txBox="1">
            <a:spLocks noChangeArrowheads="1"/>
          </p:cNvSpPr>
          <p:nvPr/>
        </p:nvSpPr>
        <p:spPr bwMode="auto">
          <a:xfrm>
            <a:off x="2129743" y="150469"/>
            <a:ext cx="6956385" cy="953922"/>
          </a:xfrm>
          <a:prstGeom prst="rect">
            <a:avLst/>
          </a:prstGeom>
          <a:solidFill>
            <a:srgbClr val="FFCC00"/>
          </a:solidFill>
          <a:ln w="28575">
            <a:solidFill>
              <a:schemeClr val="tx1"/>
            </a:solidFill>
            <a:miter lim="800000"/>
            <a:headEnd/>
            <a:tailEnd/>
          </a:ln>
        </p:spPr>
        <p:txBody>
          <a:bodyPr wrap="square"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GB" sz="2800" b="0" i="0" u="none" strike="noStrike" kern="1200" cap="none" spc="0" normalizeH="0" baseline="0" noProof="0" dirty="0">
                <a:ln>
                  <a:noFill/>
                </a:ln>
                <a:solidFill>
                  <a:srgbClr val="FF0000"/>
                </a:solidFill>
                <a:effectLst/>
                <a:uLnTx/>
                <a:uFillTx/>
                <a:latin typeface="Arial" charset="0"/>
                <a:ea typeface="ＭＳ Ｐゴシック" charset="0"/>
              </a:rPr>
              <a:t>Highly cited papers co-authored by </a:t>
            </a:r>
            <a:r>
              <a:rPr lang="en-GB" sz="2800" dirty="0">
                <a:solidFill>
                  <a:srgbClr val="FF0000"/>
                </a:solidFill>
              </a:rPr>
              <a:t>current</a:t>
            </a:r>
            <a:r>
              <a:rPr kumimoji="0" lang="en-GB" sz="2800" b="0" i="0" u="none" strike="noStrike" kern="1200" cap="none" spc="0" normalizeH="0" baseline="0" noProof="0" dirty="0">
                <a:ln>
                  <a:noFill/>
                </a:ln>
                <a:solidFill>
                  <a:srgbClr val="FF0000"/>
                </a:solidFill>
                <a:effectLst/>
                <a:uLnTx/>
                <a:uFillTx/>
                <a:latin typeface="Arial" charset="0"/>
                <a:ea typeface="ＭＳ Ｐゴシック" charset="0"/>
              </a:rPr>
              <a:t> ICC members</a:t>
            </a:r>
          </a:p>
        </p:txBody>
      </p:sp>
    </p:spTree>
    <p:extLst>
      <p:ext uri="{BB962C8B-B14F-4D97-AF65-F5344CB8AC3E}">
        <p14:creationId xmlns:p14="http://schemas.microsoft.com/office/powerpoint/2010/main" val="4128423460"/>
      </p:ext>
    </p:extLst>
  </p:cSld>
  <p:clrMapOvr>
    <a:masterClrMapping/>
  </p:clrMapOvr>
  <p:transition>
    <p:zoom/>
  </p:transition>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1E367D"/>
        </a:solidFill>
        <a:effectLst/>
      </p:bgPr>
    </p:bg>
    <p:spTree>
      <p:nvGrpSpPr>
        <p:cNvPr id="1" name=""/>
        <p:cNvGrpSpPr/>
        <p:nvPr/>
      </p:nvGrpSpPr>
      <p:grpSpPr>
        <a:xfrm>
          <a:off x="0" y="0"/>
          <a:ext cx="0" cy="0"/>
          <a:chOff x="0" y="0"/>
          <a:chExt cx="0" cy="0"/>
        </a:xfrm>
      </p:grpSpPr>
      <p:pic>
        <p:nvPicPr>
          <p:cNvPr id="2" name="Picture 1" descr="VT2A931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67733"/>
            <a:ext cx="9144000" cy="5385603"/>
          </a:xfrm>
          <a:prstGeom prst="rect">
            <a:avLst/>
          </a:prstGeom>
        </p:spPr>
      </p:pic>
      <p:sp>
        <p:nvSpPr>
          <p:cNvPr id="7" name="TextBox 6">
            <a:extLst>
              <a:ext uri="{FF2B5EF4-FFF2-40B4-BE49-F238E27FC236}">
                <a16:creationId xmlns:a16="http://schemas.microsoft.com/office/drawing/2014/main" id="{1C504251-98F9-FC47-B9A1-9C8CD66D56EE}"/>
              </a:ext>
            </a:extLst>
          </p:cNvPr>
          <p:cNvSpPr txBox="1">
            <a:spLocks noChangeArrowheads="1"/>
          </p:cNvSpPr>
          <p:nvPr/>
        </p:nvSpPr>
        <p:spPr bwMode="auto">
          <a:xfrm>
            <a:off x="19145" y="1997271"/>
            <a:ext cx="9158941" cy="3723911"/>
          </a:xfrm>
          <a:prstGeom prst="rect">
            <a:avLst/>
          </a:prstGeom>
          <a:solidFill>
            <a:srgbClr val="333333">
              <a:alpha val="30000"/>
            </a:srgbClr>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algn="l">
              <a:spcAft>
                <a:spcPts val="1200"/>
              </a:spcAft>
              <a:buClr>
                <a:srgbClr val="FF0000"/>
              </a:buClr>
              <a:buFont typeface="Arial" charset="0"/>
              <a:buChar char="•"/>
            </a:pPr>
            <a:r>
              <a:rPr lang="en-US" sz="2800" dirty="0">
                <a:solidFill>
                  <a:schemeClr val="bg1"/>
                </a:solidFill>
              </a:rPr>
              <a:t>Dark matter</a:t>
            </a:r>
          </a:p>
          <a:p>
            <a:pPr algn="l">
              <a:spcAft>
                <a:spcPts val="1200"/>
              </a:spcAft>
              <a:buClr>
                <a:srgbClr val="FF0000"/>
              </a:buClr>
              <a:buFont typeface="Arial" charset="0"/>
              <a:buChar char="•"/>
            </a:pPr>
            <a:r>
              <a:rPr lang="en-US" sz="2800" dirty="0">
                <a:solidFill>
                  <a:schemeClr val="bg1"/>
                </a:solidFill>
              </a:rPr>
              <a:t> Galaxy formation </a:t>
            </a:r>
          </a:p>
          <a:p>
            <a:pPr algn="l">
              <a:spcAft>
                <a:spcPts val="1200"/>
              </a:spcAft>
              <a:buClr>
                <a:srgbClr val="FF0000"/>
              </a:buClr>
              <a:buFont typeface="Arial" charset="0"/>
              <a:buChar char="•"/>
            </a:pPr>
            <a:r>
              <a:rPr lang="en-US" sz="2800" dirty="0">
                <a:solidFill>
                  <a:schemeClr val="bg1"/>
                </a:solidFill>
              </a:rPr>
              <a:t> Small-scale structure  of the Universe</a:t>
            </a:r>
          </a:p>
          <a:p>
            <a:pPr algn="l">
              <a:spcAft>
                <a:spcPts val="1200"/>
              </a:spcAft>
              <a:buClr>
                <a:srgbClr val="FF0000"/>
              </a:buClr>
              <a:buFont typeface="Arial" charset="0"/>
              <a:buChar char="•"/>
            </a:pPr>
            <a:r>
              <a:rPr lang="en-US" sz="2800" dirty="0">
                <a:solidFill>
                  <a:schemeClr val="bg1"/>
                </a:solidFill>
              </a:rPr>
              <a:t> Large-scale structure of the Universe and dark energy</a:t>
            </a:r>
          </a:p>
          <a:p>
            <a:pPr algn="l">
              <a:spcAft>
                <a:spcPts val="1200"/>
              </a:spcAft>
              <a:buClr>
                <a:srgbClr val="FF0000"/>
              </a:buClr>
              <a:buFont typeface="Arial" charset="0"/>
              <a:buChar char="•"/>
            </a:pPr>
            <a:r>
              <a:rPr lang="en-US" sz="2800" dirty="0">
                <a:solidFill>
                  <a:schemeClr val="bg1"/>
                </a:solidFill>
              </a:rPr>
              <a:t> Planetary systems</a:t>
            </a:r>
          </a:p>
        </p:txBody>
      </p:sp>
      <p:sp>
        <p:nvSpPr>
          <p:cNvPr id="8" name="Text Box 4">
            <a:extLst>
              <a:ext uri="{FF2B5EF4-FFF2-40B4-BE49-F238E27FC236}">
                <a16:creationId xmlns:a16="http://schemas.microsoft.com/office/drawing/2014/main" id="{F60840E1-1C90-994C-BA3F-FCBE5AFA99D1}"/>
              </a:ext>
            </a:extLst>
          </p:cNvPr>
          <p:cNvSpPr txBox="1">
            <a:spLocks noChangeArrowheads="1"/>
          </p:cNvSpPr>
          <p:nvPr/>
        </p:nvSpPr>
        <p:spPr bwMode="auto">
          <a:xfrm>
            <a:off x="2051058" y="268742"/>
            <a:ext cx="6372225" cy="584664"/>
          </a:xfrm>
          <a:prstGeom prst="rect">
            <a:avLst/>
          </a:prstGeom>
          <a:solidFill>
            <a:srgbClr val="3333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a:spcBef>
                <a:spcPct val="0"/>
              </a:spcBef>
              <a:buClrTx/>
              <a:buSzTx/>
              <a:buNone/>
            </a:pPr>
            <a:r>
              <a:rPr lang="en-GB" sz="3200" dirty="0">
                <a:solidFill>
                  <a:srgbClr val="FF0000"/>
                </a:solidFill>
              </a:rPr>
              <a:t>Main research topics at the ICC</a:t>
            </a:r>
            <a:endParaRPr lang="en-US" sz="3200" dirty="0">
              <a:solidFill>
                <a:srgbClr val="FF0000"/>
              </a:solidFill>
            </a:endParaRPr>
          </a:p>
        </p:txBody>
      </p:sp>
    </p:spTree>
    <p:extLst>
      <p:ext uri="{BB962C8B-B14F-4D97-AF65-F5344CB8AC3E}">
        <p14:creationId xmlns:p14="http://schemas.microsoft.com/office/powerpoint/2010/main" val="1083454800"/>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48D406F4-E619-3E4B-B582-8945DCC1E341}"/>
              </a:ext>
            </a:extLst>
          </p:cNvPr>
          <p:cNvGrpSpPr/>
          <p:nvPr/>
        </p:nvGrpSpPr>
        <p:grpSpPr>
          <a:xfrm>
            <a:off x="512763" y="1481016"/>
            <a:ext cx="8000665" cy="3602169"/>
            <a:chOff x="204325" y="1245146"/>
            <a:chExt cx="8000665" cy="3602169"/>
          </a:xfrm>
        </p:grpSpPr>
        <p:sp>
          <p:nvSpPr>
            <p:cNvPr id="15" name="TextBox 14">
              <a:extLst>
                <a:ext uri="{FF2B5EF4-FFF2-40B4-BE49-F238E27FC236}">
                  <a16:creationId xmlns:a16="http://schemas.microsoft.com/office/drawing/2014/main" id="{E4FA1981-C018-E94E-809A-57AAF689AE0C}"/>
                </a:ext>
              </a:extLst>
            </p:cNvPr>
            <p:cNvSpPr txBox="1"/>
            <p:nvPr/>
          </p:nvSpPr>
          <p:spPr>
            <a:xfrm>
              <a:off x="213250" y="1245146"/>
              <a:ext cx="7991740" cy="461665"/>
            </a:xfrm>
            <a:prstGeom prst="rect">
              <a:avLst/>
            </a:prstGeom>
            <a:noFill/>
          </p:spPr>
          <p:txBody>
            <a:bodyPr wrap="none" rtlCol="0">
              <a:spAutoFit/>
            </a:bodyPr>
            <a:lstStyle/>
            <a:p>
              <a:pPr>
                <a:buClr>
                  <a:srgbClr val="FF0000"/>
                </a:buClr>
              </a:pPr>
              <a:r>
                <a:rPr lang="en-US" dirty="0"/>
                <a:t> Virgo</a:t>
              </a:r>
              <a:r>
                <a:rPr lang="en-US" dirty="0">
                  <a:solidFill>
                    <a:srgbClr val="000090"/>
                  </a:solidFill>
                </a:rPr>
                <a:t>: UK, Germany, Netherlands, Canada, USA, China</a:t>
              </a:r>
            </a:p>
          </p:txBody>
        </p:sp>
        <p:sp>
          <p:nvSpPr>
            <p:cNvPr id="16" name="TextBox 15">
              <a:extLst>
                <a:ext uri="{FF2B5EF4-FFF2-40B4-BE49-F238E27FC236}">
                  <a16:creationId xmlns:a16="http://schemas.microsoft.com/office/drawing/2014/main" id="{65914ECD-32A3-6F40-90EB-2FD598B82413}"/>
                </a:ext>
              </a:extLst>
            </p:cNvPr>
            <p:cNvSpPr txBox="1"/>
            <p:nvPr/>
          </p:nvSpPr>
          <p:spPr>
            <a:xfrm>
              <a:off x="234384" y="2503180"/>
              <a:ext cx="5062604" cy="461665"/>
            </a:xfrm>
            <a:prstGeom prst="rect">
              <a:avLst/>
            </a:prstGeom>
            <a:noFill/>
          </p:spPr>
          <p:txBody>
            <a:bodyPr wrap="none" rtlCol="0">
              <a:spAutoFit/>
            </a:bodyPr>
            <a:lstStyle/>
            <a:p>
              <a:pPr>
                <a:buClr>
                  <a:srgbClr val="FF0000"/>
                </a:buClr>
              </a:pPr>
              <a:r>
                <a:rPr lang="en-US" dirty="0"/>
                <a:t> DESI: </a:t>
              </a:r>
              <a:r>
                <a:rPr lang="en-US" dirty="0">
                  <a:solidFill>
                    <a:srgbClr val="000090"/>
                  </a:solidFill>
                </a:rPr>
                <a:t>USA, UK, France +  </a:t>
              </a:r>
              <a:r>
                <a:rPr lang="en-US" dirty="0">
                  <a:solidFill>
                    <a:srgbClr val="008000"/>
                  </a:solidFill>
                </a:rPr>
                <a:t>(2019) </a:t>
              </a:r>
            </a:p>
          </p:txBody>
        </p:sp>
        <p:sp>
          <p:nvSpPr>
            <p:cNvPr id="17" name="TextBox 16">
              <a:extLst>
                <a:ext uri="{FF2B5EF4-FFF2-40B4-BE49-F238E27FC236}">
                  <a16:creationId xmlns:a16="http://schemas.microsoft.com/office/drawing/2014/main" id="{02AA6FE8-5560-3E49-97F3-5442F40EFF3F}"/>
                </a:ext>
              </a:extLst>
            </p:cNvPr>
            <p:cNvSpPr txBox="1"/>
            <p:nvPr/>
          </p:nvSpPr>
          <p:spPr>
            <a:xfrm>
              <a:off x="216765" y="3757106"/>
              <a:ext cx="3569760" cy="461665"/>
            </a:xfrm>
            <a:prstGeom prst="rect">
              <a:avLst/>
            </a:prstGeom>
            <a:noFill/>
          </p:spPr>
          <p:txBody>
            <a:bodyPr wrap="none" rtlCol="0">
              <a:spAutoFit/>
            </a:bodyPr>
            <a:lstStyle/>
            <a:p>
              <a:pPr>
                <a:buClr>
                  <a:srgbClr val="FF0000"/>
                </a:buClr>
              </a:pPr>
              <a:r>
                <a:rPr lang="en-US" dirty="0"/>
                <a:t> 4MOST: </a:t>
              </a:r>
              <a:r>
                <a:rPr lang="en-US" dirty="0">
                  <a:solidFill>
                    <a:srgbClr val="000090"/>
                  </a:solidFill>
                </a:rPr>
                <a:t>Europe </a:t>
              </a:r>
              <a:r>
                <a:rPr lang="en-US" dirty="0">
                  <a:solidFill>
                    <a:srgbClr val="008000"/>
                  </a:solidFill>
                </a:rPr>
                <a:t>(2022)</a:t>
              </a:r>
            </a:p>
          </p:txBody>
        </p:sp>
        <p:sp>
          <p:nvSpPr>
            <p:cNvPr id="18" name="TextBox 17">
              <a:extLst>
                <a:ext uri="{FF2B5EF4-FFF2-40B4-BE49-F238E27FC236}">
                  <a16:creationId xmlns:a16="http://schemas.microsoft.com/office/drawing/2014/main" id="{6B566EF1-A15A-6148-B415-B5E31F65BA10}"/>
                </a:ext>
              </a:extLst>
            </p:cNvPr>
            <p:cNvSpPr txBox="1"/>
            <p:nvPr/>
          </p:nvSpPr>
          <p:spPr>
            <a:xfrm>
              <a:off x="238615" y="1882740"/>
              <a:ext cx="3547381" cy="461665"/>
            </a:xfrm>
            <a:prstGeom prst="rect">
              <a:avLst/>
            </a:prstGeom>
            <a:noFill/>
          </p:spPr>
          <p:txBody>
            <a:bodyPr wrap="none" rtlCol="0">
              <a:spAutoFit/>
            </a:bodyPr>
            <a:lstStyle/>
            <a:p>
              <a:pPr>
                <a:buClr>
                  <a:srgbClr val="FF0000"/>
                </a:buClr>
              </a:pPr>
              <a:r>
                <a:rPr lang="en-US" dirty="0"/>
                <a:t> PAU: </a:t>
              </a:r>
              <a:r>
                <a:rPr lang="en-US" dirty="0">
                  <a:solidFill>
                    <a:srgbClr val="000090"/>
                  </a:solidFill>
                </a:rPr>
                <a:t>Spain, UK </a:t>
              </a:r>
              <a:r>
                <a:rPr lang="en-US" dirty="0">
                  <a:solidFill>
                    <a:srgbClr val="008000"/>
                  </a:solidFill>
                </a:rPr>
                <a:t>(2018)</a:t>
              </a:r>
            </a:p>
          </p:txBody>
        </p:sp>
        <p:sp>
          <p:nvSpPr>
            <p:cNvPr id="19" name="TextBox 18">
              <a:extLst>
                <a:ext uri="{FF2B5EF4-FFF2-40B4-BE49-F238E27FC236}">
                  <a16:creationId xmlns:a16="http://schemas.microsoft.com/office/drawing/2014/main" id="{E87E8BD5-9ADF-7946-A139-23DE41B2C222}"/>
                </a:ext>
              </a:extLst>
            </p:cNvPr>
            <p:cNvSpPr txBox="1"/>
            <p:nvPr/>
          </p:nvSpPr>
          <p:spPr>
            <a:xfrm>
              <a:off x="204325" y="4385650"/>
              <a:ext cx="4460516" cy="461665"/>
            </a:xfrm>
            <a:prstGeom prst="rect">
              <a:avLst/>
            </a:prstGeom>
            <a:noFill/>
          </p:spPr>
          <p:txBody>
            <a:bodyPr wrap="none" rtlCol="0">
              <a:spAutoFit/>
            </a:bodyPr>
            <a:lstStyle/>
            <a:p>
              <a:pPr>
                <a:buClr>
                  <a:srgbClr val="FF0000"/>
                </a:buClr>
              </a:pPr>
              <a:r>
                <a:rPr lang="en-US" dirty="0"/>
                <a:t> EUCLID: </a:t>
              </a:r>
              <a:r>
                <a:rPr lang="en-US" dirty="0">
                  <a:solidFill>
                    <a:srgbClr val="000090"/>
                  </a:solidFill>
                </a:rPr>
                <a:t>Europe, USA </a:t>
              </a:r>
              <a:r>
                <a:rPr lang="en-US" dirty="0">
                  <a:solidFill>
                    <a:srgbClr val="008000"/>
                  </a:solidFill>
                </a:rPr>
                <a:t>(2022)</a:t>
              </a:r>
            </a:p>
          </p:txBody>
        </p:sp>
      </p:grpSp>
      <p:sp>
        <p:nvSpPr>
          <p:cNvPr id="21" name="TextBox 20">
            <a:extLst>
              <a:ext uri="{FF2B5EF4-FFF2-40B4-BE49-F238E27FC236}">
                <a16:creationId xmlns:a16="http://schemas.microsoft.com/office/drawing/2014/main" id="{FED6189F-BEBF-F242-A457-832D73D775AA}"/>
              </a:ext>
            </a:extLst>
          </p:cNvPr>
          <p:cNvSpPr txBox="1"/>
          <p:nvPr/>
        </p:nvSpPr>
        <p:spPr>
          <a:xfrm>
            <a:off x="529602" y="3344745"/>
            <a:ext cx="5382728" cy="461651"/>
          </a:xfrm>
          <a:prstGeom prst="rect">
            <a:avLst/>
          </a:prstGeom>
          <a:noFill/>
        </p:spPr>
        <p:txBody>
          <a:bodyPr wrap="none" lIns="91426" tIns="45713" rIns="91426" bIns="45713" rtlCol="0">
            <a:spAutoFit/>
          </a:bodyPr>
          <a:lstStyle/>
          <a:p>
            <a:pPr>
              <a:buClr>
                <a:srgbClr val="FF0000"/>
              </a:buClr>
            </a:pPr>
            <a:r>
              <a:rPr lang="en-US" dirty="0"/>
              <a:t> </a:t>
            </a:r>
            <a:r>
              <a:rPr lang="en-US" dirty="0" err="1"/>
              <a:t>SuperBIT</a:t>
            </a:r>
            <a:r>
              <a:rPr lang="en-US" dirty="0"/>
              <a:t>: </a:t>
            </a:r>
            <a:r>
              <a:rPr lang="en-US" dirty="0">
                <a:solidFill>
                  <a:srgbClr val="000090"/>
                </a:solidFill>
              </a:rPr>
              <a:t>UK, USA, Canada  </a:t>
            </a:r>
            <a:r>
              <a:rPr lang="en-US" dirty="0">
                <a:solidFill>
                  <a:srgbClr val="008000"/>
                </a:solidFill>
              </a:rPr>
              <a:t>(2019)</a:t>
            </a:r>
          </a:p>
        </p:txBody>
      </p:sp>
      <p:sp>
        <p:nvSpPr>
          <p:cNvPr id="22" name="AutoShape 2">
            <a:extLst>
              <a:ext uri="{FF2B5EF4-FFF2-40B4-BE49-F238E27FC236}">
                <a16:creationId xmlns:a16="http://schemas.microsoft.com/office/drawing/2014/main" id="{5073B20A-55F5-A440-87FD-9AB7837239CE}"/>
              </a:ext>
            </a:extLst>
          </p:cNvPr>
          <p:cNvSpPr>
            <a:spLocks noChangeArrowheads="1"/>
          </p:cNvSpPr>
          <p:nvPr/>
        </p:nvSpPr>
        <p:spPr bwMode="auto">
          <a:xfrm>
            <a:off x="2210765" y="209362"/>
            <a:ext cx="6412542" cy="592138"/>
          </a:xfrm>
          <a:prstGeom prst="roundRect">
            <a:avLst>
              <a:gd name="adj" fmla="val 60"/>
            </a:avLst>
          </a:prstGeom>
          <a:solidFill>
            <a:srgbClr val="FFCC00"/>
          </a:solidFill>
          <a:ln w="25400">
            <a:solidFill>
              <a:srgbClr val="000000"/>
            </a:solidFill>
            <a:round/>
            <a:headEnd/>
            <a:tailEnd/>
          </a:ln>
        </p:spPr>
        <p:txBody>
          <a:bodyPr lIns="107785" tIns="0" rIns="0" bIns="0" anchor="ctr" anchorCtr="1"/>
          <a:lstStyle/>
          <a:p>
            <a:pPr defTabSz="824818" eaLnBrk="1">
              <a:lnSpc>
                <a:spcPct val="93000"/>
              </a:lnSpc>
              <a:spcBef>
                <a:spcPts val="1800"/>
              </a:spcBef>
              <a:buClr>
                <a:srgbClr val="000000"/>
              </a:buClr>
              <a:buSzPct val="45000"/>
              <a:buNone/>
              <a:tabLst>
                <a:tab pos="653511" algn="l"/>
                <a:tab pos="1308606" algn="l"/>
                <a:tab pos="1963701" algn="l"/>
                <a:tab pos="2620383" algn="l"/>
                <a:tab pos="3275477" algn="l"/>
                <a:tab pos="3930573" algn="l"/>
                <a:tab pos="4584083" algn="l"/>
                <a:tab pos="5240764" algn="l"/>
                <a:tab pos="5895861" algn="l"/>
                <a:tab pos="6550956" algn="l"/>
                <a:tab pos="7207639" algn="l"/>
              </a:tabLst>
              <a:defRPr/>
            </a:pPr>
            <a:r>
              <a:rPr lang="en-GB" sz="3200" kern="0" dirty="0">
                <a:solidFill>
                  <a:srgbClr val="FF0000"/>
                </a:solidFill>
                <a:latin typeface="Calibri" charset="0"/>
                <a:ea typeface="ＭＳ Ｐゴシック" charset="-128"/>
                <a:cs typeface="ＭＳ Ｐゴシック" charset="-128"/>
              </a:rPr>
              <a:t>ICC major international collaborations </a:t>
            </a:r>
          </a:p>
        </p:txBody>
      </p:sp>
    </p:spTree>
    <p:extLst>
      <p:ext uri="{BB962C8B-B14F-4D97-AF65-F5344CB8AC3E}">
        <p14:creationId xmlns:p14="http://schemas.microsoft.com/office/powerpoint/2010/main" val="106512852"/>
      </p:ext>
    </p:extLst>
  </p:cSld>
  <p:clrMapOvr>
    <a:masterClrMapping/>
  </p:clrMapOvr>
  <p:transition>
    <p:zoom/>
  </p:transition>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0F84623-9730-1F4E-9A2E-3AEDB79F4A84}"/>
              </a:ext>
            </a:extLst>
          </p:cNvPr>
          <p:cNvSpPr txBox="1"/>
          <p:nvPr/>
        </p:nvSpPr>
        <p:spPr>
          <a:xfrm>
            <a:off x="3576764" y="2127261"/>
            <a:ext cx="1944763" cy="523220"/>
          </a:xfrm>
          <a:prstGeom prst="rect">
            <a:avLst/>
          </a:prstGeom>
          <a:noFill/>
        </p:spPr>
        <p:txBody>
          <a:bodyPr wrap="none" rtlCol="0" anchor="ctr" anchorCtr="1">
            <a:spAutoFit/>
          </a:bodyPr>
          <a:lstStyle/>
          <a:p>
            <a:pPr>
              <a:buNone/>
            </a:pPr>
            <a:r>
              <a:rPr lang="en-US" sz="2800" dirty="0"/>
              <a:t>15 minutes</a:t>
            </a:r>
          </a:p>
        </p:txBody>
      </p:sp>
    </p:spTree>
    <p:extLst>
      <p:ext uri="{BB962C8B-B14F-4D97-AF65-F5344CB8AC3E}">
        <p14:creationId xmlns:p14="http://schemas.microsoft.com/office/powerpoint/2010/main" val="1050637555"/>
      </p:ext>
    </p:extLst>
  </p:cSld>
  <p:clrMapOvr>
    <a:masterClrMapping/>
  </p:clrMapOvr>
  <p:transition>
    <p:zoom/>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87394" name="Picture 1026" descr="ogden_centre.jpg                                               00088DC9Macintosh HD                   BCFB972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32277" y="261939"/>
            <a:ext cx="4859338" cy="6108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87395" name="Rectangle 1027"/>
          <p:cNvSpPr>
            <a:spLocks noChangeArrowheads="1"/>
          </p:cNvSpPr>
          <p:nvPr/>
        </p:nvSpPr>
        <p:spPr bwMode="auto">
          <a:xfrm>
            <a:off x="192090" y="298450"/>
            <a:ext cx="3898900" cy="1754188"/>
          </a:xfrm>
          <a:prstGeom prst="rect">
            <a:avLst/>
          </a:prstGeom>
          <a:solidFill>
            <a:srgbClr val="333333"/>
          </a:solidFill>
          <a:ln>
            <a:noFill/>
          </a:ln>
          <a:extLst>
            <a:ext uri="{91240B29-F687-4f45-9708-019B960494DF}">
              <a14:hiddenLine xmlns:a14="http://schemas.microsoft.com/office/drawing/2010/main" xmlns="" w="28575">
                <a:solidFill>
                  <a:srgbClr val="000000"/>
                </a:solidFill>
                <a:miter lim="800000"/>
                <a:headEnd/>
                <a:tailEnd/>
              </a14:hiddenLine>
            </a:ext>
          </a:extLst>
        </p:spPr>
        <p:txBody>
          <a:bodyPr lIns="91252" tIns="45628" rIns="91252" bIns="45628">
            <a:spAutoFit/>
          </a:bodyPr>
          <a:lstStyle/>
          <a:p>
            <a:pPr defTabSz="953299">
              <a:spcBef>
                <a:spcPct val="0"/>
              </a:spcBef>
              <a:buClrTx/>
              <a:buSzTx/>
              <a:buNone/>
            </a:pPr>
            <a:r>
              <a:rPr lang="en-GB" sz="3600" dirty="0">
                <a:solidFill>
                  <a:srgbClr val="FF0000"/>
                </a:solidFill>
              </a:rPr>
              <a:t>The Institute for Computational Cosmology</a:t>
            </a:r>
          </a:p>
        </p:txBody>
      </p:sp>
      <p:sp>
        <p:nvSpPr>
          <p:cNvPr id="187396" name="Rectangle 1030"/>
          <p:cNvSpPr>
            <a:spLocks noChangeArrowheads="1"/>
          </p:cNvSpPr>
          <p:nvPr/>
        </p:nvSpPr>
        <p:spPr bwMode="auto">
          <a:xfrm>
            <a:off x="4256090" y="420688"/>
            <a:ext cx="2684462" cy="7096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8575">
                <a:solidFill>
                  <a:srgbClr val="000000"/>
                </a:solidFill>
                <a:miter lim="800000"/>
                <a:headEnd/>
                <a:tailEnd/>
              </a14:hiddenLine>
            </a:ext>
          </a:extLst>
        </p:spPr>
        <p:txBody>
          <a:bodyPr lIns="89817" tIns="46705" rIns="89817" bIns="46705">
            <a:spAutoFit/>
          </a:bodyPr>
          <a:lstStyle/>
          <a:p>
            <a:pPr>
              <a:buNone/>
            </a:pPr>
            <a:r>
              <a:rPr lang="en-US" sz="2000" dirty="0">
                <a:latin typeface="Comic Sans MS" charset="0"/>
              </a:rPr>
              <a:t>Ogden Centre for Fundamental Physics</a:t>
            </a:r>
          </a:p>
        </p:txBody>
      </p:sp>
      <p:sp>
        <p:nvSpPr>
          <p:cNvPr id="90117" name="TextBox 5"/>
          <p:cNvSpPr txBox="1">
            <a:spLocks noChangeArrowheads="1"/>
          </p:cNvSpPr>
          <p:nvPr/>
        </p:nvSpPr>
        <p:spPr bwMode="auto">
          <a:xfrm>
            <a:off x="298225" y="2369018"/>
            <a:ext cx="3747633" cy="4614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a:buNone/>
            </a:pPr>
            <a:r>
              <a:rPr lang="en-US" dirty="0">
                <a:solidFill>
                  <a:schemeClr val="bg1"/>
                </a:solidFill>
              </a:rPr>
              <a:t>Founded in 2001</a:t>
            </a:r>
          </a:p>
        </p:txBody>
      </p:sp>
      <p:sp>
        <p:nvSpPr>
          <p:cNvPr id="6" name="TextBox 6"/>
          <p:cNvSpPr txBox="1">
            <a:spLocks noChangeArrowheads="1"/>
          </p:cNvSpPr>
          <p:nvPr/>
        </p:nvSpPr>
        <p:spPr bwMode="auto">
          <a:xfrm>
            <a:off x="548596" y="4608306"/>
            <a:ext cx="3244850" cy="1569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a:buNone/>
            </a:pPr>
            <a:r>
              <a:rPr lang="en-US" dirty="0">
                <a:solidFill>
                  <a:srgbClr val="FFFFFF"/>
                </a:solidFill>
              </a:rPr>
              <a:t>… but origin goes back to 1985 when the </a:t>
            </a:r>
            <a:r>
              <a:rPr lang="ja-JP" altLang="en-US" dirty="0">
                <a:solidFill>
                  <a:srgbClr val="FFFFFF"/>
                </a:solidFill>
              </a:rPr>
              <a:t>“</a:t>
            </a:r>
            <a:r>
              <a:rPr lang="en-US" altLang="ja-JP" dirty="0">
                <a:solidFill>
                  <a:srgbClr val="FFFFFF"/>
                </a:solidFill>
              </a:rPr>
              <a:t>theory  group</a:t>
            </a:r>
            <a:r>
              <a:rPr lang="ja-JP" altLang="en-US" dirty="0">
                <a:solidFill>
                  <a:srgbClr val="FFFFFF"/>
                </a:solidFill>
              </a:rPr>
              <a:t>”</a:t>
            </a:r>
            <a:r>
              <a:rPr lang="en-US" altLang="ja-JP" dirty="0">
                <a:solidFill>
                  <a:srgbClr val="FFFFFF"/>
                </a:solidFill>
              </a:rPr>
              <a:t> was created </a:t>
            </a:r>
            <a:endParaRPr lang="en-US" dirty="0">
              <a:solidFill>
                <a:srgbClr val="FFFFFF"/>
              </a:solidFill>
            </a:endParaRPr>
          </a:p>
        </p:txBody>
      </p:sp>
      <p:sp>
        <p:nvSpPr>
          <p:cNvPr id="9" name="TextBox 8"/>
          <p:cNvSpPr txBox="1"/>
          <p:nvPr/>
        </p:nvSpPr>
        <p:spPr>
          <a:xfrm>
            <a:off x="-320680" y="3356428"/>
            <a:ext cx="4928975" cy="830997"/>
          </a:xfrm>
          <a:prstGeom prst="rect">
            <a:avLst/>
          </a:prstGeom>
          <a:noFill/>
        </p:spPr>
        <p:txBody>
          <a:bodyPr wrap="square" lIns="91361" tIns="45682" rIns="91361" bIns="45682" rtlCol="0">
            <a:spAutoFit/>
          </a:bodyPr>
          <a:lstStyle/>
          <a:p>
            <a:pPr>
              <a:buNone/>
            </a:pPr>
            <a:r>
              <a:rPr lang="en-US" dirty="0">
                <a:solidFill>
                  <a:schemeClr val="bg1"/>
                </a:solidFill>
              </a:rPr>
              <a:t>Recognized as a University Research Institute in 2008</a:t>
            </a:r>
          </a:p>
        </p:txBody>
      </p:sp>
    </p:spTree>
    <p:extLst>
      <p:ext uri="{BB962C8B-B14F-4D97-AF65-F5344CB8AC3E}">
        <p14:creationId xmlns:p14="http://schemas.microsoft.com/office/powerpoint/2010/main" val="3818338890"/>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0117"/>
                                        </p:tgtEl>
                                        <p:attrNameLst>
                                          <p:attrName>style.visibility</p:attrName>
                                        </p:attrNameLst>
                                      </p:cBhvr>
                                      <p:to>
                                        <p:strVal val="visible"/>
                                      </p:to>
                                    </p:set>
                                    <p:animEffect transition="in" filter="dissolve">
                                      <p:cBhvr>
                                        <p:cTn id="7" dur="500"/>
                                        <p:tgtEl>
                                          <p:spTgt spid="9011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dissolv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ssolv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7" grpId="0"/>
      <p:bldP spid="6" grpId="0"/>
      <p:bldP spid="9"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1E367D"/>
        </a:solidFill>
        <a:effectLst/>
      </p:bgPr>
    </p:bg>
    <p:spTree>
      <p:nvGrpSpPr>
        <p:cNvPr id="1" name=""/>
        <p:cNvGrpSpPr/>
        <p:nvPr/>
      </p:nvGrpSpPr>
      <p:grpSpPr>
        <a:xfrm>
          <a:off x="0" y="0"/>
          <a:ext cx="0" cy="0"/>
          <a:chOff x="0" y="0"/>
          <a:chExt cx="0" cy="0"/>
        </a:xfrm>
      </p:grpSpPr>
      <p:pic>
        <p:nvPicPr>
          <p:cNvPr id="2" name="Picture 1" descr="VT2A931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67733"/>
            <a:ext cx="9144000" cy="5385603"/>
          </a:xfrm>
          <a:prstGeom prst="rect">
            <a:avLst/>
          </a:prstGeom>
        </p:spPr>
      </p:pic>
      <p:sp>
        <p:nvSpPr>
          <p:cNvPr id="8" name="Text Box 4">
            <a:extLst>
              <a:ext uri="{FF2B5EF4-FFF2-40B4-BE49-F238E27FC236}">
                <a16:creationId xmlns:a16="http://schemas.microsoft.com/office/drawing/2014/main" id="{F60840E1-1C90-994C-BA3F-FCBE5AFA99D1}"/>
              </a:ext>
            </a:extLst>
          </p:cNvPr>
          <p:cNvSpPr txBox="1">
            <a:spLocks noChangeArrowheads="1"/>
          </p:cNvSpPr>
          <p:nvPr/>
        </p:nvSpPr>
        <p:spPr bwMode="auto">
          <a:xfrm>
            <a:off x="2569579" y="268742"/>
            <a:ext cx="5046563" cy="584664"/>
          </a:xfrm>
          <a:prstGeom prst="rect">
            <a:avLst/>
          </a:prstGeom>
          <a:solidFill>
            <a:srgbClr val="3333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a:spcBef>
                <a:spcPct val="0"/>
              </a:spcBef>
              <a:buClrTx/>
              <a:buSzTx/>
              <a:buNone/>
            </a:pPr>
            <a:r>
              <a:rPr lang="en-GB" sz="3200" dirty="0">
                <a:solidFill>
                  <a:srgbClr val="FF0000"/>
                </a:solidFill>
              </a:rPr>
              <a:t>A few random highlights</a:t>
            </a:r>
            <a:endParaRPr lang="en-US" sz="3200" dirty="0">
              <a:solidFill>
                <a:srgbClr val="FF0000"/>
              </a:solidFill>
            </a:endParaRPr>
          </a:p>
        </p:txBody>
      </p:sp>
    </p:spTree>
    <p:extLst>
      <p:ext uri="{BB962C8B-B14F-4D97-AF65-F5344CB8AC3E}">
        <p14:creationId xmlns:p14="http://schemas.microsoft.com/office/powerpoint/2010/main" val="4226064123"/>
      </p:ext>
    </p:extLst>
  </p:cSld>
  <p:clrMapOvr>
    <a:masterClrMapping/>
  </p:clrMapOvr>
  <p:transition>
    <p:zoom/>
  </p:transition>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21" name="Figure1.jpeg" descr="Figure1.jpeg"/>
          <p:cNvPicPr>
            <a:picLocks noChangeAspect="1"/>
          </p:cNvPicPr>
          <p:nvPr/>
        </p:nvPicPr>
        <p:blipFill>
          <a:blip r:embed="rId2">
            <a:extLst/>
          </a:blip>
          <a:stretch>
            <a:fillRect/>
          </a:stretch>
        </p:blipFill>
        <p:spPr>
          <a:xfrm>
            <a:off x="126778" y="1926073"/>
            <a:ext cx="4743163" cy="4967249"/>
          </a:xfrm>
          <a:prstGeom prst="rect">
            <a:avLst/>
          </a:prstGeom>
          <a:ln w="12700">
            <a:miter lim="400000"/>
          </a:ln>
        </p:spPr>
      </p:pic>
      <p:pic>
        <p:nvPicPr>
          <p:cNvPr id="122" name="Let_Fig3.pdf" descr="Let_Fig3.pdf"/>
          <p:cNvPicPr>
            <a:picLocks noChangeAspect="1"/>
          </p:cNvPicPr>
          <p:nvPr/>
        </p:nvPicPr>
        <p:blipFill rotWithShape="1">
          <a:blip r:embed="rId3">
            <a:extLst/>
          </a:blip>
          <a:srcRect l="6954" t="16880" r="8255" b="16953"/>
          <a:stretch/>
        </p:blipFill>
        <p:spPr>
          <a:xfrm>
            <a:off x="4989147" y="2274570"/>
            <a:ext cx="4109133" cy="4537710"/>
          </a:xfrm>
          <a:prstGeom prst="rect">
            <a:avLst/>
          </a:prstGeom>
          <a:solidFill>
            <a:schemeClr val="bg1"/>
          </a:solidFill>
          <a:ln w="12700">
            <a:miter lim="400000"/>
          </a:ln>
        </p:spPr>
      </p:pic>
      <p:sp>
        <p:nvSpPr>
          <p:cNvPr id="6" name="Text Box 2">
            <a:extLst>
              <a:ext uri="{FF2B5EF4-FFF2-40B4-BE49-F238E27FC236}">
                <a16:creationId xmlns:a16="http://schemas.microsoft.com/office/drawing/2014/main" id="{6E0EBDEE-C0E9-D64D-BA8A-21495D34489D}"/>
              </a:ext>
            </a:extLst>
          </p:cNvPr>
          <p:cNvSpPr txBox="1">
            <a:spLocks noChangeArrowheads="1"/>
          </p:cNvSpPr>
          <p:nvPr/>
        </p:nvSpPr>
        <p:spPr bwMode="auto">
          <a:xfrm>
            <a:off x="2129743" y="150469"/>
            <a:ext cx="6956385" cy="953922"/>
          </a:xfrm>
          <a:prstGeom prst="rect">
            <a:avLst/>
          </a:prstGeom>
          <a:solidFill>
            <a:srgbClr val="FFCC00"/>
          </a:solidFill>
          <a:ln w="28575">
            <a:solidFill>
              <a:schemeClr val="tx1"/>
            </a:solidFill>
            <a:miter lim="800000"/>
            <a:headEnd/>
            <a:tailEnd/>
          </a:ln>
        </p:spPr>
        <p:txBody>
          <a:bodyPr wrap="square"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lvl="0">
              <a:buClrTx/>
              <a:buSzTx/>
              <a:buNone/>
            </a:pPr>
            <a:r>
              <a:rPr lang="en-GB" sz="2800" dirty="0">
                <a:solidFill>
                  <a:srgbClr val="FF0000"/>
                </a:solidFill>
                <a:latin typeface="Arial" panose="020B0604020202020204" pitchFamily="34" charset="0"/>
                <a:cs typeface="Arial" panose="020B0604020202020204" pitchFamily="34" charset="0"/>
              </a:rPr>
              <a:t>VVV project: halos in voids-within-voids-within-voids</a:t>
            </a:r>
            <a:endParaRPr kumimoji="0" lang="en-GB" sz="2800" b="0" i="0" u="none" strike="noStrike" kern="1200" cap="none" spc="0" normalizeH="0" baseline="0" noProof="0" dirty="0">
              <a:ln>
                <a:noFill/>
              </a:ln>
              <a:solidFill>
                <a:srgbClr val="FF0000"/>
              </a:solidFill>
              <a:effectLst/>
              <a:uLnTx/>
              <a:uFillTx/>
            </a:endParaRPr>
          </a:p>
        </p:txBody>
      </p:sp>
      <p:sp>
        <p:nvSpPr>
          <p:cNvPr id="4" name="TextBox 3">
            <a:extLst>
              <a:ext uri="{FF2B5EF4-FFF2-40B4-BE49-F238E27FC236}">
                <a16:creationId xmlns:a16="http://schemas.microsoft.com/office/drawing/2014/main" id="{1B22E57E-D502-2A46-BE1C-4288F407BBBC}"/>
              </a:ext>
            </a:extLst>
          </p:cNvPr>
          <p:cNvSpPr txBox="1"/>
          <p:nvPr/>
        </p:nvSpPr>
        <p:spPr>
          <a:xfrm>
            <a:off x="398042" y="1120140"/>
            <a:ext cx="8768817" cy="830997"/>
          </a:xfrm>
          <a:prstGeom prst="rect">
            <a:avLst/>
          </a:prstGeom>
          <a:noFill/>
        </p:spPr>
        <p:txBody>
          <a:bodyPr wrap="square" rtlCol="0">
            <a:spAutoFit/>
          </a:bodyPr>
          <a:lstStyle/>
          <a:p>
            <a:pPr>
              <a:buNone/>
            </a:pPr>
            <a:r>
              <a:rPr lang="en-US" dirty="0">
                <a:solidFill>
                  <a:schemeClr val="bg1"/>
                </a:solidFill>
              </a:rPr>
              <a:t>Resolve Earth mass DM halos (cutoff in CDM power spectrum) in cosmological volume </a:t>
            </a:r>
            <a:r>
              <a:rPr lang="en-US" dirty="0">
                <a:solidFill>
                  <a:srgbClr val="FF0000"/>
                </a:solidFill>
                <a:sym typeface="Wingdings" pitchFamily="2" charset="2"/>
              </a:rPr>
              <a:t></a:t>
            </a:r>
            <a:r>
              <a:rPr lang="en-US" dirty="0">
                <a:solidFill>
                  <a:schemeClr val="bg1"/>
                </a:solidFill>
                <a:sym typeface="Wingdings" pitchFamily="2" charset="2"/>
              </a:rPr>
              <a:t> </a:t>
            </a:r>
            <a:r>
              <a:rPr lang="en-US" dirty="0">
                <a:solidFill>
                  <a:schemeClr val="bg1"/>
                </a:solidFill>
                <a:latin typeface="Symbol" pitchFamily="2" charset="2"/>
                <a:sym typeface="Wingdings" pitchFamily="2" charset="2"/>
              </a:rPr>
              <a:t>g</a:t>
            </a:r>
            <a:r>
              <a:rPr lang="en-US" dirty="0">
                <a:solidFill>
                  <a:schemeClr val="bg1"/>
                </a:solidFill>
                <a:sym typeface="Wingdings" pitchFamily="2" charset="2"/>
              </a:rPr>
              <a:t>-ray annihilation radiation</a:t>
            </a:r>
            <a:endParaRPr lang="en-US" dirty="0">
              <a:solidFill>
                <a:schemeClr val="bg1"/>
              </a:solidFill>
            </a:endParaRPr>
          </a:p>
        </p:txBody>
      </p:sp>
      <p:sp>
        <p:nvSpPr>
          <p:cNvPr id="5" name="TextBox 4">
            <a:extLst>
              <a:ext uri="{FF2B5EF4-FFF2-40B4-BE49-F238E27FC236}">
                <a16:creationId xmlns:a16="http://schemas.microsoft.com/office/drawing/2014/main" id="{CAB7F596-F843-A64F-B4D5-39F7479BAC3F}"/>
              </a:ext>
            </a:extLst>
          </p:cNvPr>
          <p:cNvSpPr txBox="1"/>
          <p:nvPr/>
        </p:nvSpPr>
        <p:spPr>
          <a:xfrm>
            <a:off x="5511144" y="2468880"/>
            <a:ext cx="3107076" cy="584775"/>
          </a:xfrm>
          <a:prstGeom prst="rect">
            <a:avLst/>
          </a:prstGeom>
          <a:noFill/>
        </p:spPr>
        <p:txBody>
          <a:bodyPr wrap="square" rtlCol="0">
            <a:spAutoFit/>
          </a:bodyPr>
          <a:lstStyle/>
          <a:p>
            <a:pPr>
              <a:buNone/>
            </a:pPr>
            <a:r>
              <a:rPr lang="en-US" sz="1600" dirty="0"/>
              <a:t>Halo concentration over 25 orders of magnitude in mass</a:t>
            </a:r>
          </a:p>
        </p:txBody>
      </p:sp>
      <p:sp>
        <p:nvSpPr>
          <p:cNvPr id="7" name="TextBox 6">
            <a:extLst>
              <a:ext uri="{FF2B5EF4-FFF2-40B4-BE49-F238E27FC236}">
                <a16:creationId xmlns:a16="http://schemas.microsoft.com/office/drawing/2014/main" id="{F68E1076-5316-7D49-80ED-FD9030D87317}"/>
              </a:ext>
            </a:extLst>
          </p:cNvPr>
          <p:cNvSpPr txBox="1"/>
          <p:nvPr/>
        </p:nvSpPr>
        <p:spPr>
          <a:xfrm>
            <a:off x="6857775" y="5795010"/>
            <a:ext cx="1714957" cy="369332"/>
          </a:xfrm>
          <a:prstGeom prst="rect">
            <a:avLst/>
          </a:prstGeom>
          <a:noFill/>
        </p:spPr>
        <p:txBody>
          <a:bodyPr wrap="none" rtlCol="0">
            <a:spAutoFit/>
          </a:bodyPr>
          <a:lstStyle/>
          <a:p>
            <a:pPr>
              <a:buNone/>
            </a:pPr>
            <a:r>
              <a:rPr lang="en-US" sz="1800" dirty="0">
                <a:solidFill>
                  <a:srgbClr val="00B050"/>
                </a:solidFill>
              </a:rPr>
              <a:t>Wang et al. ‘19</a:t>
            </a:r>
          </a:p>
        </p:txBody>
      </p:sp>
    </p:spTree>
  </p:cSld>
  <p:clrMapOvr>
    <a:masterClrMapping/>
  </p:clrMapOvr>
  <p:transition>
    <p:zoom/>
  </p:transition>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49" name="pasted-image.pdf"/>
          <p:cNvPicPr>
            <a:picLocks noChangeAspect="1"/>
          </p:cNvPicPr>
          <p:nvPr/>
        </p:nvPicPr>
        <p:blipFill>
          <a:blip r:embed="rId2">
            <a:extLst/>
          </a:blip>
          <a:stretch>
            <a:fillRect/>
          </a:stretch>
        </p:blipFill>
        <p:spPr>
          <a:xfrm>
            <a:off x="50800" y="2019569"/>
            <a:ext cx="4809232" cy="3624205"/>
          </a:xfrm>
          <a:prstGeom prst="rect">
            <a:avLst/>
          </a:prstGeom>
          <a:ln w="12700">
            <a:miter lim="400000"/>
          </a:ln>
        </p:spPr>
      </p:pic>
      <p:sp>
        <p:nvSpPr>
          <p:cNvPr id="154" name="Shape 154"/>
          <p:cNvSpPr/>
          <p:nvPr/>
        </p:nvSpPr>
        <p:spPr>
          <a:xfrm flipH="1">
            <a:off x="2627784" y="2420888"/>
            <a:ext cx="72008" cy="1800201"/>
          </a:xfrm>
          <a:prstGeom prst="line">
            <a:avLst/>
          </a:prstGeom>
          <a:ln w="19050" cmpd="sng">
            <a:solidFill>
              <a:schemeClr val="bg1"/>
            </a:solidFill>
            <a:miter lim="400000"/>
          </a:ln>
        </p:spPr>
        <p:txBody>
          <a:bodyPr lIns="35717" tIns="35717" rIns="35717" bIns="35717" anchor="ct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Char char="•"/>
              <a:tabLst/>
              <a:defRPr sz="2400"/>
            </a:pPr>
            <a:endParaRPr kumimoji="0" sz="24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5" name="Shape 155"/>
          <p:cNvSpPr/>
          <p:nvPr/>
        </p:nvSpPr>
        <p:spPr>
          <a:xfrm flipH="1">
            <a:off x="1763688" y="2420888"/>
            <a:ext cx="864096" cy="864097"/>
          </a:xfrm>
          <a:prstGeom prst="line">
            <a:avLst/>
          </a:prstGeom>
          <a:ln w="19050" cmpd="sng">
            <a:solidFill>
              <a:schemeClr val="accent5">
                <a:hueOff val="-444211"/>
                <a:satOff val="-14915"/>
                <a:lumOff val="22857"/>
              </a:schemeClr>
            </a:solidFill>
            <a:miter lim="400000"/>
          </a:ln>
        </p:spPr>
        <p:txBody>
          <a:bodyPr lIns="35717" tIns="35717" rIns="35717" bIns="35717" anchor="ct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Char char="•"/>
              <a:tabLst/>
              <a:defRPr sz="2400"/>
            </a:pPr>
            <a:endParaRPr kumimoji="0" sz="24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6" name="Shape 156"/>
          <p:cNvSpPr/>
          <p:nvPr/>
        </p:nvSpPr>
        <p:spPr>
          <a:xfrm>
            <a:off x="1197224" y="1988840"/>
            <a:ext cx="2726704" cy="410686"/>
          </a:xfrm>
          <a:prstGeom prst="rect">
            <a:avLst/>
          </a:prstGeom>
          <a:ln w="12700">
            <a:miter lim="400000"/>
          </a:ln>
          <a:extLst>
            <a:ext uri="{C572A759-6A51-4108-AA02-DFA0A04FC94B}">
              <ma14:wrappingTextBoxFlag xmlns="" xmlns:ma14="http://schemas.microsoft.com/office/mac/drawingml/2011/main" val="1"/>
            </a:ext>
          </a:extLst>
        </p:spPr>
        <p:txBody>
          <a:bodyPr wrap="none" lIns="35717" tIns="35717" rIns="35717" bIns="35717" anchor="ctr">
            <a:spAutoFit/>
          </a:bodyPr>
          <a:lstStyle>
            <a:lvl1pPr>
              <a:defRPr sz="2200">
                <a:solidFill>
                  <a:schemeClr val="accent5">
                    <a:hueOff val="-444211"/>
                    <a:satOff val="-14915"/>
                    <a:lumOff val="22857"/>
                  </a:schemeClr>
                </a:solidFill>
              </a:defRPr>
            </a:lvl1p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Char char="•"/>
              <a:tabLst/>
              <a:defRPr/>
            </a:pPr>
            <a:r>
              <a:rPr kumimoji="0" lang="en-US" sz="2200" b="0" i="0" u="none" strike="noStrike" kern="1200" cap="none" spc="0" normalizeH="0" baseline="0" noProof="0" dirty="0">
                <a:ln>
                  <a:noFill/>
                </a:ln>
                <a:solidFill>
                  <a:srgbClr val="AAE2CA">
                    <a:hueOff val="-444211"/>
                    <a:satOff val="-14915"/>
                    <a:lumOff val="22857"/>
                  </a:srgbClr>
                </a:solidFill>
                <a:effectLst/>
                <a:uLnTx/>
                <a:uFillTx/>
                <a:latin typeface="Arial" charset="0"/>
                <a:ea typeface="ＭＳ Ｐゴシック" charset="0"/>
              </a:rPr>
              <a:t>Projected </a:t>
            </a:r>
            <a:r>
              <a:rPr kumimoji="0" lang="en-US" sz="2200" b="0" i="0" u="none" strike="noStrike" kern="1200" cap="none" spc="0" normalizeH="0" baseline="0" noProof="0" dirty="0" err="1">
                <a:ln>
                  <a:noFill/>
                </a:ln>
                <a:solidFill>
                  <a:srgbClr val="AAE2CA">
                    <a:hueOff val="-444211"/>
                    <a:satOff val="-14915"/>
                    <a:lumOff val="22857"/>
                  </a:srgbClr>
                </a:solidFill>
                <a:effectLst/>
                <a:uLnTx/>
                <a:uFillTx/>
                <a:latin typeface="Arial" charset="0"/>
                <a:ea typeface="ＭＳ Ｐゴシック" charset="0"/>
              </a:rPr>
              <a:t>l.o.s</a:t>
            </a:r>
            <a:r>
              <a:rPr kumimoji="0" sz="2200" b="0" i="0" u="none" strike="noStrike" kern="1200" cap="none" spc="0" normalizeH="0" baseline="0" noProof="0" dirty="0">
                <a:ln>
                  <a:noFill/>
                </a:ln>
                <a:solidFill>
                  <a:srgbClr val="AAE2CA">
                    <a:hueOff val="-444211"/>
                    <a:satOff val="-14915"/>
                    <a:lumOff val="22857"/>
                  </a:srgbClr>
                </a:solidFill>
                <a:effectLst/>
                <a:uLnTx/>
                <a:uFillTx/>
                <a:latin typeface="Arial" charset="0"/>
                <a:ea typeface="ＭＳ Ｐゴシック" charset="0"/>
              </a:rPr>
              <a:t> halos</a:t>
            </a:r>
          </a:p>
        </p:txBody>
      </p:sp>
      <p:sp>
        <p:nvSpPr>
          <p:cNvPr id="12" name="Rectangle 11"/>
          <p:cNvSpPr>
            <a:spLocks noChangeArrowheads="1"/>
          </p:cNvSpPr>
          <p:nvPr/>
        </p:nvSpPr>
        <p:spPr bwMode="auto">
          <a:xfrm>
            <a:off x="2334911" y="172654"/>
            <a:ext cx="6684220" cy="646331"/>
          </a:xfrm>
          <a:prstGeom prst="rect">
            <a:avLst/>
          </a:prstGeom>
          <a:solidFill>
            <a:srgbClr val="FFCC00"/>
          </a:solidFill>
          <a:ln w="28575">
            <a:solidFill>
              <a:schemeClr val="tx1"/>
            </a:solidFill>
            <a:miter lim="800000"/>
            <a:headEnd/>
            <a:tailEnd/>
          </a:ln>
        </p:spPr>
        <p:txBody>
          <a:bodyPr wrap="square">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3600" b="0" i="0" u="none" strike="noStrike" kern="1200" cap="none" spc="0" normalizeH="0" baseline="0" noProof="0" dirty="0">
                <a:ln>
                  <a:noFill/>
                </a:ln>
                <a:solidFill>
                  <a:srgbClr val="DE0A0D"/>
                </a:solidFill>
                <a:effectLst/>
                <a:uLnTx/>
                <a:uFillTx/>
                <a:latin typeface="Arial" charset="0"/>
                <a:ea typeface="ＭＳ Ｐゴシック" charset="0"/>
              </a:rPr>
              <a:t>Substructures </a:t>
            </a:r>
            <a:r>
              <a:rPr kumimoji="0" lang="en-US" sz="3600" b="0" i="0" u="none" strike="noStrike" kern="1200" cap="none" spc="0" normalizeH="0" baseline="0" noProof="0" dirty="0" err="1">
                <a:ln>
                  <a:noFill/>
                </a:ln>
                <a:solidFill>
                  <a:srgbClr val="DE0A0D"/>
                </a:solidFill>
                <a:effectLst/>
                <a:uLnTx/>
                <a:uFillTx/>
                <a:latin typeface="Arial" charset="0"/>
                <a:ea typeface="ＭＳ Ｐゴシック" charset="0"/>
              </a:rPr>
              <a:t>vs</a:t>
            </a:r>
            <a:r>
              <a:rPr kumimoji="0" lang="en-US" sz="3600" b="0" i="0" u="none" strike="noStrike" kern="1200" cap="none" spc="0" normalizeH="0" baseline="0" noProof="0" dirty="0">
                <a:ln>
                  <a:noFill/>
                </a:ln>
                <a:solidFill>
                  <a:srgbClr val="DE0A0D"/>
                </a:solidFill>
                <a:effectLst/>
                <a:uLnTx/>
                <a:uFillTx/>
                <a:latin typeface="Arial" charset="0"/>
                <a:ea typeface="ＭＳ Ｐゴシック" charset="0"/>
              </a:rPr>
              <a:t> interlopers</a:t>
            </a:r>
          </a:p>
        </p:txBody>
      </p:sp>
      <p:sp>
        <p:nvSpPr>
          <p:cNvPr id="3" name="TextBox 2"/>
          <p:cNvSpPr txBox="1"/>
          <p:nvPr/>
        </p:nvSpPr>
        <p:spPr>
          <a:xfrm>
            <a:off x="16132" y="980728"/>
            <a:ext cx="8876348" cy="461665"/>
          </a:xfrm>
          <a:prstGeom prst="rect">
            <a:avLst/>
          </a:prstGeom>
          <a:noFill/>
        </p:spPr>
        <p:txBody>
          <a:bodyPr wrap="none" rtlCol="0">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None/>
              <a:tabLst/>
              <a:defRPr/>
            </a:pPr>
            <a:r>
              <a:rPr kumimoji="0" lang="en-US" sz="2400" b="0" i="0" u="none" strike="noStrike" kern="1200" cap="none" spc="0" normalizeH="0" baseline="0" noProof="0" dirty="0" err="1">
                <a:ln>
                  <a:noFill/>
                </a:ln>
                <a:solidFill>
                  <a:srgbClr val="FFFFFF"/>
                </a:solidFill>
                <a:effectLst/>
                <a:uLnTx/>
                <a:uFillTx/>
                <a:latin typeface="Arial" charset="0"/>
                <a:ea typeface="ＭＳ Ｐゴシック" charset="0"/>
              </a:rPr>
              <a:t>Subhalos</a:t>
            </a:r>
            <a:r>
              <a:rPr kumimoji="0" lang="en-US" sz="2400" b="0" i="0" u="none" strike="noStrike" kern="1200" cap="none" spc="0" normalizeH="0" baseline="0" noProof="0" dirty="0">
                <a:ln>
                  <a:noFill/>
                </a:ln>
                <a:solidFill>
                  <a:srgbClr val="FFFFFF"/>
                </a:solidFill>
                <a:effectLst/>
                <a:uLnTx/>
                <a:uFillTx/>
                <a:latin typeface="Arial" charset="0"/>
                <a:ea typeface="ＭＳ Ｐゴシック" charset="0"/>
              </a:rPr>
              <a:t> &amp; halos projected along the </a:t>
            </a:r>
            <a:r>
              <a:rPr kumimoji="0" lang="en-US" sz="2400" b="0" i="0" u="none" strike="noStrike" kern="1200" cap="none" spc="0" normalizeH="0" baseline="0" noProof="0" dirty="0" err="1">
                <a:ln>
                  <a:noFill/>
                </a:ln>
                <a:solidFill>
                  <a:srgbClr val="FFFFFF"/>
                </a:solidFill>
                <a:effectLst/>
                <a:uLnTx/>
                <a:uFillTx/>
                <a:latin typeface="Arial" charset="0"/>
                <a:ea typeface="ＭＳ Ｐゴシック" charset="0"/>
              </a:rPr>
              <a:t>l.o.s</a:t>
            </a:r>
            <a:r>
              <a:rPr kumimoji="0" lang="en-US" sz="2400" b="0" i="0" u="none" strike="noStrike" kern="1200" cap="none" spc="0" normalizeH="0" baseline="0" noProof="0" dirty="0">
                <a:ln>
                  <a:noFill/>
                </a:ln>
                <a:solidFill>
                  <a:srgbClr val="FFFFFF"/>
                </a:solidFill>
                <a:effectLst/>
                <a:uLnTx/>
                <a:uFillTx/>
                <a:latin typeface="Arial" charset="0"/>
                <a:ea typeface="ＭＳ Ｐゴシック" charset="0"/>
              </a:rPr>
              <a:t> both lens: who wins? </a:t>
            </a:r>
          </a:p>
        </p:txBody>
      </p:sp>
      <p:sp>
        <p:nvSpPr>
          <p:cNvPr id="45" name="TextBox 44"/>
          <p:cNvSpPr txBox="1"/>
          <p:nvPr/>
        </p:nvSpPr>
        <p:spPr>
          <a:xfrm>
            <a:off x="395536" y="5301208"/>
            <a:ext cx="1891000" cy="369332"/>
          </a:xfrm>
          <a:prstGeom prst="rect">
            <a:avLst/>
          </a:prstGeom>
          <a:noFill/>
        </p:spPr>
        <p:txBody>
          <a:bodyPr wrap="none" rtlCol="0">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None/>
              <a:tabLst/>
              <a:defRPr/>
            </a:pPr>
            <a:r>
              <a:rPr kumimoji="0" lang="en-US" sz="1800" b="0" i="0" u="none" strike="noStrike" kern="1200" cap="none" spc="0" normalizeH="0" baseline="0" noProof="0" dirty="0">
                <a:ln>
                  <a:noFill/>
                </a:ln>
                <a:solidFill>
                  <a:srgbClr val="F2951C"/>
                </a:solidFill>
                <a:effectLst/>
                <a:uLnTx/>
                <a:uFillTx/>
                <a:latin typeface="Arial" charset="0"/>
                <a:ea typeface="ＭＳ Ｐゴシック" charset="0"/>
              </a:rPr>
              <a:t>Li, CSF et al. ‘16</a:t>
            </a:r>
          </a:p>
        </p:txBody>
      </p:sp>
      <p:sp>
        <p:nvSpPr>
          <p:cNvPr id="7" name="Rectangle 6"/>
          <p:cNvSpPr/>
          <p:nvPr/>
        </p:nvSpPr>
        <p:spPr bwMode="auto">
          <a:xfrm>
            <a:off x="4211960" y="5301208"/>
            <a:ext cx="648072" cy="360040"/>
          </a:xfrm>
          <a:prstGeom prst="rect">
            <a:avLst/>
          </a:prstGeom>
          <a:solidFill>
            <a:schemeClr val="tx1"/>
          </a:solidFill>
          <a:ln w="38100" cap="flat" cmpd="sng" algn="ctr">
            <a:noFill/>
            <a:prstDash val="solid"/>
            <a:round/>
            <a:headEnd type="none" w="med" len="med"/>
            <a:tailEnd type="none" w="med" len="med"/>
          </a:ln>
          <a:effectLst/>
        </p:spPr>
        <p:txBody>
          <a:bodyPr vert="horz" wrap="none" lIns="90000" tIns="46800" rIns="90000" bIns="46800" numCol="1" rtlCol="0" anchor="t" anchorCtr="0" compatLnSpc="1">
            <a:prstTxWarp prst="textNoShape">
              <a:avLst/>
            </a:prstTxWarp>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Char char="•"/>
              <a:tabLst/>
              <a:defRPr/>
            </a:pPr>
            <a:endParaRPr kumimoji="0" lang="en-US" sz="2400" b="0" i="0" u="none" strike="noStrike" kern="1200" cap="none" spc="0" normalizeH="0" baseline="0" noProof="0">
              <a:ln>
                <a:noFill/>
              </a:ln>
              <a:solidFill>
                <a:srgbClr val="000000"/>
              </a:solidFill>
              <a:effectLst/>
              <a:uLnTx/>
              <a:uFillTx/>
              <a:latin typeface="Arial" pitchFamily="-65" charset="0"/>
              <a:ea typeface="ＭＳ Ｐゴシック" charset="0"/>
            </a:endParaRPr>
          </a:p>
        </p:txBody>
      </p:sp>
      <p:sp>
        <p:nvSpPr>
          <p:cNvPr id="2" name="Rectangle 1"/>
          <p:cNvSpPr/>
          <p:nvPr/>
        </p:nvSpPr>
        <p:spPr bwMode="auto">
          <a:xfrm>
            <a:off x="5940152" y="6309320"/>
            <a:ext cx="3168352" cy="523280"/>
          </a:xfrm>
          <a:prstGeom prst="rect">
            <a:avLst/>
          </a:prstGeom>
          <a:solidFill>
            <a:schemeClr val="tx1"/>
          </a:solidFill>
          <a:ln w="38100" cap="flat" cmpd="sng" algn="ctr">
            <a:noFill/>
            <a:prstDash val="solid"/>
            <a:round/>
            <a:headEnd type="none" w="med" len="med"/>
            <a:tailEnd type="none" w="med" len="med"/>
          </a:ln>
          <a:effectLst/>
        </p:spPr>
        <p:txBody>
          <a:bodyPr vert="horz" wrap="none" lIns="90000" tIns="46800" rIns="90000" bIns="46800" numCol="1" rtlCol="0" anchor="t" anchorCtr="0" compatLnSpc="1">
            <a:prstTxWarp prst="textNoShape">
              <a:avLst/>
            </a:prstTxWarp>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Char char="•"/>
              <a:tabLst/>
              <a:defRPr/>
            </a:pPr>
            <a:endParaRPr kumimoji="0" lang="en-US" sz="2400" b="0" i="0" u="none" strike="noStrike" kern="1200" cap="none" spc="0" normalizeH="0" baseline="0" noProof="0">
              <a:ln>
                <a:noFill/>
              </a:ln>
              <a:solidFill>
                <a:srgbClr val="000000"/>
              </a:solidFill>
              <a:effectLst/>
              <a:uLnTx/>
              <a:uFillTx/>
              <a:latin typeface="Arial" pitchFamily="-65" charset="0"/>
              <a:ea typeface="ＭＳ Ｐゴシック" charset="0"/>
            </a:endParaRPr>
          </a:p>
        </p:txBody>
      </p:sp>
      <p:sp>
        <p:nvSpPr>
          <p:cNvPr id="29" name="TextBox 28"/>
          <p:cNvSpPr txBox="1"/>
          <p:nvPr/>
        </p:nvSpPr>
        <p:spPr>
          <a:xfrm>
            <a:off x="67444" y="5685056"/>
            <a:ext cx="8969052" cy="1200328"/>
          </a:xfrm>
          <a:prstGeom prst="rect">
            <a:avLst/>
          </a:prstGeom>
          <a:noFill/>
        </p:spPr>
        <p:txBody>
          <a:bodyPr wrap="square" rtlCol="0">
            <a:spAutoFit/>
          </a:bodyPr>
          <a:lstStyle/>
          <a:p>
            <a:pPr marL="342900" marR="0" lvl="0" indent="-342900" algn="ctr" defTabSz="914400" rtl="0" eaLnBrk="0" fontAlgn="base" latinLnBrk="0" hangingPunct="0">
              <a:lnSpc>
                <a:spcPct val="100000"/>
              </a:lnSpc>
              <a:spcBef>
                <a:spcPct val="50000"/>
              </a:spcBef>
              <a:spcAft>
                <a:spcPct val="0"/>
              </a:spcAft>
              <a:buClr>
                <a:srgbClr val="FF0000"/>
              </a:buClr>
              <a:buSzPct val="125000"/>
              <a:buFont typeface="Wingdings" charset="0"/>
              <a:buChar char="à"/>
              <a:tabLst/>
              <a:defRPr/>
            </a:pPr>
            <a:r>
              <a:rPr kumimoji="0" lang="en-US" sz="2400" b="0" i="0" u="none" strike="noStrike" kern="1200" cap="none" spc="0" normalizeH="0" baseline="0" noProof="0" dirty="0">
                <a:ln>
                  <a:noFill/>
                </a:ln>
                <a:solidFill>
                  <a:srgbClr val="FFFFFF"/>
                </a:solidFill>
                <a:effectLst/>
                <a:uLnTx/>
                <a:uFillTx/>
                <a:latin typeface="Arial" charset="0"/>
                <a:ea typeface="ＭＳ Ｐゴシック" charset="0"/>
                <a:sym typeface="Wingdings"/>
              </a:rPr>
              <a:t> This is the </a:t>
            </a:r>
            <a:r>
              <a:rPr kumimoji="0" lang="en-US" sz="2400" b="0" i="0" u="none" strike="noStrike" kern="1200" cap="none" spc="0" normalizeH="0" baseline="0" noProof="0" dirty="0">
                <a:ln>
                  <a:noFill/>
                </a:ln>
                <a:solidFill>
                  <a:srgbClr val="FF0000"/>
                </a:solidFill>
                <a:effectLst/>
                <a:uLnTx/>
                <a:uFillTx/>
                <a:latin typeface="Arial" charset="0"/>
                <a:ea typeface="ＭＳ Ｐゴシック" charset="0"/>
                <a:sym typeface="Wingdings"/>
              </a:rPr>
              <a:t>cleanest</a:t>
            </a:r>
            <a:r>
              <a:rPr kumimoji="0" lang="en-US" sz="2400" b="0" i="0" u="none" strike="noStrike" kern="1200" cap="none" spc="0" normalizeH="0" baseline="0" noProof="0" dirty="0">
                <a:ln>
                  <a:noFill/>
                </a:ln>
                <a:solidFill>
                  <a:srgbClr val="FFFFFF"/>
                </a:solidFill>
                <a:effectLst/>
                <a:uLnTx/>
                <a:uFillTx/>
                <a:latin typeface="Arial" charset="0"/>
                <a:ea typeface="ＭＳ Ｐゴシック" charset="0"/>
                <a:sym typeface="Wingdings"/>
              </a:rPr>
              <a:t> possible </a:t>
            </a:r>
            <a:r>
              <a:rPr kumimoji="0" lang="en-US" sz="2400" b="0" i="0" u="none" strike="noStrike" kern="1200" cap="none" spc="0" normalizeH="0" baseline="0" noProof="0" dirty="0">
                <a:ln>
                  <a:noFill/>
                </a:ln>
                <a:solidFill>
                  <a:srgbClr val="FF0000"/>
                </a:solidFill>
                <a:effectLst/>
                <a:uLnTx/>
                <a:uFillTx/>
                <a:latin typeface="Arial" charset="0"/>
                <a:ea typeface="ＭＳ Ｐゴシック" charset="0"/>
                <a:sym typeface="Wingdings"/>
              </a:rPr>
              <a:t>test</a:t>
            </a:r>
            <a:r>
              <a:rPr kumimoji="0" lang="en-US" sz="2400" b="0" i="0" u="none" strike="noStrike" kern="1200" cap="none" spc="0" normalizeH="0" baseline="0" noProof="0" dirty="0">
                <a:ln>
                  <a:noFill/>
                </a:ln>
                <a:solidFill>
                  <a:srgbClr val="FFFFFF"/>
                </a:solidFill>
                <a:effectLst/>
                <a:uLnTx/>
                <a:uFillTx/>
                <a:latin typeface="Arial" charset="0"/>
                <a:ea typeface="ＭＳ Ｐゴシック" charset="0"/>
                <a:sym typeface="Wingdings"/>
              </a:rPr>
              <a:t>: it depends </a:t>
            </a:r>
            <a:r>
              <a:rPr kumimoji="0" lang="en-US" sz="2400" b="0" i="0" u="none" strike="noStrike" kern="1200" cap="none" spc="0" normalizeH="0" baseline="0" noProof="0" dirty="0">
                <a:ln>
                  <a:noFill/>
                </a:ln>
                <a:solidFill>
                  <a:srgbClr val="FF0000"/>
                </a:solidFill>
                <a:effectLst/>
                <a:uLnTx/>
                <a:uFillTx/>
                <a:latin typeface="Arial" charset="0"/>
                <a:ea typeface="ＭＳ Ｐゴシック" charset="0"/>
                <a:sym typeface="Wingdings"/>
              </a:rPr>
              <a:t>ONLY</a:t>
            </a:r>
            <a:r>
              <a:rPr kumimoji="0" lang="en-US" sz="2400" b="0" i="0" u="none" strike="noStrike" kern="1200" cap="none" spc="0" normalizeH="0" baseline="0" noProof="0" dirty="0">
                <a:ln>
                  <a:noFill/>
                </a:ln>
                <a:solidFill>
                  <a:srgbClr val="FFFFFF"/>
                </a:solidFill>
                <a:effectLst/>
                <a:uLnTx/>
                <a:uFillTx/>
                <a:latin typeface="Arial" charset="0"/>
                <a:ea typeface="ＭＳ Ｐゴシック" charset="0"/>
                <a:sym typeface="Wingdings"/>
              </a:rPr>
              <a:t> on the </a:t>
            </a:r>
            <a:r>
              <a:rPr kumimoji="0" lang="en-US" sz="2400" b="0" i="0" u="none" strike="noStrike" kern="1200" cap="none" spc="0" normalizeH="0" baseline="0" noProof="0" dirty="0">
                <a:ln>
                  <a:noFill/>
                </a:ln>
                <a:solidFill>
                  <a:srgbClr val="FF0000"/>
                </a:solidFill>
                <a:effectLst/>
                <a:uLnTx/>
                <a:uFillTx/>
                <a:latin typeface="Arial" charset="0"/>
                <a:ea typeface="ＭＳ Ｐゴシック" charset="0"/>
                <a:sym typeface="Wingdings"/>
              </a:rPr>
              <a:t>small-mass</a:t>
            </a:r>
            <a:r>
              <a:rPr kumimoji="0" lang="en-US" sz="2400" b="0" i="0" u="none" strike="noStrike" kern="1200" cap="none" spc="0" normalizeH="0" baseline="0" noProof="0" dirty="0">
                <a:ln>
                  <a:noFill/>
                </a:ln>
                <a:solidFill>
                  <a:srgbClr val="FFFFFF"/>
                </a:solidFill>
                <a:effectLst/>
                <a:uLnTx/>
                <a:uFillTx/>
                <a:latin typeface="Arial" charset="0"/>
                <a:ea typeface="ＭＳ Ｐゴシック" charset="0"/>
                <a:sym typeface="Wingdings"/>
              </a:rPr>
              <a:t> end of the </a:t>
            </a:r>
            <a:r>
              <a:rPr kumimoji="0" lang="en-US" sz="2400" b="0" i="0" u="none" strike="noStrike" kern="1200" cap="none" spc="0" normalizeH="0" baseline="0" noProof="0" dirty="0">
                <a:ln>
                  <a:noFill/>
                </a:ln>
                <a:solidFill>
                  <a:srgbClr val="FF0000"/>
                </a:solidFill>
                <a:effectLst/>
                <a:uLnTx/>
                <a:uFillTx/>
                <a:latin typeface="Arial" charset="0"/>
                <a:ea typeface="ＭＳ Ｐゴシック" charset="0"/>
                <a:sym typeface="Wingdings"/>
              </a:rPr>
              <a:t>“field” halo mass function </a:t>
            </a:r>
            <a:r>
              <a:rPr kumimoji="0" lang="en-US" sz="2400" b="0" i="0" u="none" strike="noStrike" kern="1200" cap="none" spc="0" normalizeH="0" baseline="0" noProof="0" dirty="0">
                <a:ln>
                  <a:noFill/>
                </a:ln>
                <a:solidFill>
                  <a:srgbClr val="FFFFFF"/>
                </a:solidFill>
                <a:effectLst/>
                <a:uLnTx/>
                <a:uFillTx/>
                <a:latin typeface="Arial" charset="0"/>
                <a:ea typeface="ＭＳ Ｐゴシック" charset="0"/>
                <a:sym typeface="Wingdings"/>
              </a:rPr>
              <a:t>which we know how to calculate and is </a:t>
            </a:r>
            <a:r>
              <a:rPr kumimoji="0" lang="en-US" sz="2400" b="0" i="0" u="none" strike="noStrike" kern="1200" cap="none" spc="0" normalizeH="0" baseline="0" noProof="0" dirty="0">
                <a:ln>
                  <a:noFill/>
                </a:ln>
                <a:solidFill>
                  <a:srgbClr val="FF0000"/>
                </a:solidFill>
                <a:effectLst/>
                <a:uLnTx/>
                <a:uFillTx/>
                <a:latin typeface="Arial" charset="0"/>
                <a:ea typeface="ＭＳ Ｐゴシック" charset="0"/>
                <a:sym typeface="Wingdings"/>
              </a:rPr>
              <a:t>unaffected by baryons</a:t>
            </a:r>
          </a:p>
        </p:txBody>
      </p:sp>
      <p:grpSp>
        <p:nvGrpSpPr>
          <p:cNvPr id="33" name="Group 32"/>
          <p:cNvGrpSpPr/>
          <p:nvPr/>
        </p:nvGrpSpPr>
        <p:grpSpPr>
          <a:xfrm>
            <a:off x="4852517" y="1484784"/>
            <a:ext cx="4176464" cy="4167049"/>
            <a:chOff x="3795713" y="1422191"/>
            <a:chExt cx="4176464" cy="4167049"/>
          </a:xfrm>
        </p:grpSpPr>
        <p:grpSp>
          <p:nvGrpSpPr>
            <p:cNvPr id="34" name="Group 33"/>
            <p:cNvGrpSpPr/>
            <p:nvPr/>
          </p:nvGrpSpPr>
          <p:grpSpPr>
            <a:xfrm>
              <a:off x="3795713" y="1422191"/>
              <a:ext cx="4176464" cy="4167049"/>
              <a:chOff x="539552" y="1494199"/>
              <a:chExt cx="4176464" cy="4167049"/>
            </a:xfrm>
          </p:grpSpPr>
          <p:sp>
            <p:nvSpPr>
              <p:cNvPr id="36" name="Rectangle 35"/>
              <p:cNvSpPr/>
              <p:nvPr/>
            </p:nvSpPr>
            <p:spPr bwMode="auto">
              <a:xfrm>
                <a:off x="4067944" y="5301208"/>
                <a:ext cx="648072" cy="360040"/>
              </a:xfrm>
              <a:prstGeom prst="rect">
                <a:avLst/>
              </a:prstGeom>
              <a:solidFill>
                <a:schemeClr val="tx1"/>
              </a:solidFill>
              <a:ln w="38100" cap="flat" cmpd="sng" algn="ctr">
                <a:noFill/>
                <a:prstDash val="solid"/>
                <a:round/>
                <a:headEnd type="none" w="med" len="med"/>
                <a:tailEnd type="none" w="med" len="med"/>
              </a:ln>
              <a:effectLst/>
            </p:spPr>
            <p:txBody>
              <a:bodyPr vert="horz" wrap="none" lIns="90000" tIns="46800" rIns="90000" bIns="46800" numCol="1" rtlCol="0" anchor="t" anchorCtr="0" compatLnSpc="1">
                <a:prstTxWarp prst="textNoShape">
                  <a:avLst/>
                </a:prstTxWarp>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Char char="•"/>
                  <a:tabLst/>
                  <a:defRPr/>
                </a:pPr>
                <a:endParaRPr kumimoji="0" lang="en-US" sz="2400" b="0" i="0" u="none" strike="noStrike" kern="1200" cap="none" spc="0" normalizeH="0" baseline="0" noProof="0">
                  <a:ln>
                    <a:noFill/>
                  </a:ln>
                  <a:solidFill>
                    <a:srgbClr val="000000"/>
                  </a:solidFill>
                  <a:effectLst/>
                  <a:uLnTx/>
                  <a:uFillTx/>
                  <a:latin typeface="Arial" pitchFamily="-65" charset="0"/>
                  <a:ea typeface="ＭＳ Ｐゴシック" charset="0"/>
                </a:endParaRPr>
              </a:p>
            </p:txBody>
          </p:sp>
          <p:pic>
            <p:nvPicPr>
              <p:cNvPr id="42" name="Picture 41" descr="number_rel_compare.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552" y="1494199"/>
                <a:ext cx="4176464" cy="4083395"/>
              </a:xfrm>
              <a:prstGeom prst="rect">
                <a:avLst/>
              </a:prstGeom>
            </p:spPr>
          </p:pic>
          <p:cxnSp>
            <p:nvCxnSpPr>
              <p:cNvPr id="43" name="Straight Arrow Connector 42"/>
              <p:cNvCxnSpPr/>
              <p:nvPr/>
            </p:nvCxnSpPr>
            <p:spPr bwMode="auto">
              <a:xfrm flipH="1">
                <a:off x="1859359" y="2286287"/>
                <a:ext cx="216024" cy="360040"/>
              </a:xfrm>
              <a:prstGeom prst="straightConnector1">
                <a:avLst/>
              </a:prstGeom>
              <a:noFill/>
              <a:ln w="28575" cap="flat" cmpd="sng" algn="ctr">
                <a:solidFill>
                  <a:srgbClr val="3366FF"/>
                </a:solidFill>
                <a:prstDash val="solid"/>
                <a:round/>
                <a:headEnd type="none" w="med" len="med"/>
                <a:tailEnd type="arrow"/>
              </a:ln>
              <a:effectLst/>
            </p:spPr>
          </p:cxnSp>
          <p:cxnSp>
            <p:nvCxnSpPr>
              <p:cNvPr id="44" name="Straight Arrow Connector 43"/>
              <p:cNvCxnSpPr>
                <a:stCxn id="53" idx="2"/>
              </p:cNvCxnSpPr>
              <p:nvPr/>
            </p:nvCxnSpPr>
            <p:spPr bwMode="auto">
              <a:xfrm flipH="1">
                <a:off x="2939479" y="3078375"/>
                <a:ext cx="876437" cy="585479"/>
              </a:xfrm>
              <a:prstGeom prst="straightConnector1">
                <a:avLst/>
              </a:prstGeom>
              <a:noFill/>
              <a:ln w="28575" cap="flat" cmpd="sng" algn="ctr">
                <a:solidFill>
                  <a:srgbClr val="3366FF"/>
                </a:solidFill>
                <a:prstDash val="dash"/>
                <a:round/>
                <a:headEnd type="none" w="med" len="med"/>
                <a:tailEnd type="arrow"/>
              </a:ln>
              <a:effectLst/>
            </p:spPr>
          </p:cxnSp>
          <p:sp>
            <p:nvSpPr>
              <p:cNvPr id="46" name="TextBox 45"/>
              <p:cNvSpPr txBox="1"/>
              <p:nvPr/>
            </p:nvSpPr>
            <p:spPr>
              <a:xfrm rot="16200000">
                <a:off x="25088" y="3079368"/>
                <a:ext cx="1429039" cy="400110"/>
              </a:xfrm>
              <a:prstGeom prst="rect">
                <a:avLst/>
              </a:prstGeom>
              <a:noFill/>
            </p:spPr>
            <p:txBody>
              <a:bodyPr wrap="none" rtlCol="0">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None/>
                  <a:tabLst/>
                  <a:defRPr/>
                </a:pPr>
                <a:r>
                  <a:rPr kumimoji="0" lang="en-US" sz="2000" b="0" i="0" u="none" strike="noStrike" kern="1200" cap="none" spc="0" normalizeH="0" baseline="0" noProof="0" dirty="0">
                    <a:ln>
                      <a:noFill/>
                    </a:ln>
                    <a:solidFill>
                      <a:srgbClr val="000000"/>
                    </a:solidFill>
                    <a:effectLst/>
                    <a:uLnTx/>
                    <a:uFillTx/>
                    <a:latin typeface="Symbol" charset="2"/>
                    <a:ea typeface="ＭＳ Ｐゴシック" charset="0"/>
                    <a:cs typeface="Symbol" charset="2"/>
                  </a:rPr>
                  <a:t>S</a:t>
                </a:r>
                <a:r>
                  <a:rPr kumimoji="0" lang="en-US" sz="2000" b="0" i="0" u="none" strike="noStrike" kern="1200" cap="none" spc="0" normalizeH="0" baseline="0" noProof="0" dirty="0">
                    <a:ln>
                      <a:noFill/>
                    </a:ln>
                    <a:solidFill>
                      <a:srgbClr val="000000"/>
                    </a:solidFill>
                    <a:effectLst/>
                    <a:uLnTx/>
                    <a:uFillTx/>
                    <a:latin typeface="Arial" charset="0"/>
                    <a:ea typeface="ＭＳ Ｐゴシック" charset="0"/>
                  </a:rPr>
                  <a:t> (arcsec</a:t>
                </a:r>
                <a:r>
                  <a:rPr kumimoji="0" lang="en-US" sz="2000" b="0" i="0" u="none" strike="noStrike" kern="1200" cap="none" spc="0" normalizeH="0" baseline="30000" noProof="0" dirty="0">
                    <a:ln>
                      <a:noFill/>
                    </a:ln>
                    <a:solidFill>
                      <a:srgbClr val="000000"/>
                    </a:solidFill>
                    <a:effectLst/>
                    <a:uLnTx/>
                    <a:uFillTx/>
                    <a:latin typeface="Arial" charset="0"/>
                    <a:ea typeface="ＭＳ Ｐゴシック" charset="0"/>
                  </a:rPr>
                  <a:t>2</a:t>
                </a:r>
                <a:r>
                  <a:rPr kumimoji="0" lang="en-US" sz="2000" b="0" i="0" u="none" strike="noStrike" kern="1200" cap="none" spc="0" normalizeH="0" baseline="0" noProof="0" dirty="0">
                    <a:ln>
                      <a:noFill/>
                    </a:ln>
                    <a:solidFill>
                      <a:srgbClr val="000000"/>
                    </a:solidFill>
                    <a:effectLst/>
                    <a:uLnTx/>
                    <a:uFillTx/>
                    <a:latin typeface="Arial" charset="0"/>
                    <a:ea typeface="ＭＳ Ｐゴシック" charset="0"/>
                  </a:rPr>
                  <a:t>)</a:t>
                </a:r>
              </a:p>
            </p:txBody>
          </p:sp>
          <p:grpSp>
            <p:nvGrpSpPr>
              <p:cNvPr id="47" name="Group 46"/>
              <p:cNvGrpSpPr/>
              <p:nvPr/>
            </p:nvGrpSpPr>
            <p:grpSpPr>
              <a:xfrm>
                <a:off x="611560" y="1710223"/>
                <a:ext cx="3816424" cy="3888432"/>
                <a:chOff x="4860032" y="1782231"/>
                <a:chExt cx="3816424" cy="3888432"/>
              </a:xfrm>
            </p:grpSpPr>
            <p:sp>
              <p:nvSpPr>
                <p:cNvPr id="48" name="Rectangle 47"/>
                <p:cNvSpPr/>
                <p:nvPr/>
              </p:nvSpPr>
              <p:spPr bwMode="auto">
                <a:xfrm>
                  <a:off x="4860032" y="2708920"/>
                  <a:ext cx="288032" cy="1872208"/>
                </a:xfrm>
                <a:prstGeom prst="rect">
                  <a:avLst/>
                </a:prstGeom>
                <a:solidFill>
                  <a:schemeClr val="bg1"/>
                </a:solidFill>
                <a:ln w="38100" cap="flat" cmpd="sng" algn="ctr">
                  <a:solidFill>
                    <a:srgbClr val="FFFFFF"/>
                  </a:solidFill>
                  <a:prstDash val="solid"/>
                  <a:round/>
                  <a:headEnd type="none" w="med" len="med"/>
                  <a:tailEnd type="none" w="med" len="med"/>
                </a:ln>
                <a:effectLst/>
              </p:spPr>
              <p:txBody>
                <a:bodyPr vert="horz" wrap="none" lIns="90000" tIns="46800" rIns="90000" bIns="46800" numCol="1" rtlCol="0" anchor="t" anchorCtr="0" compatLnSpc="1">
                  <a:prstTxWarp prst="textNoShape">
                    <a:avLst/>
                  </a:prstTxWarp>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Char char="•"/>
                    <a:tabLst/>
                    <a:defRPr/>
                  </a:pPr>
                  <a:endParaRPr kumimoji="0" lang="en-US" sz="2400" b="0" i="0" u="none" strike="noStrike" kern="1200" cap="none" spc="0" normalizeH="0" baseline="0" noProof="0">
                    <a:ln>
                      <a:noFill/>
                    </a:ln>
                    <a:solidFill>
                      <a:srgbClr val="000000"/>
                    </a:solidFill>
                    <a:effectLst/>
                    <a:uLnTx/>
                    <a:uFillTx/>
                    <a:latin typeface="Arial" pitchFamily="-65" charset="0"/>
                    <a:ea typeface="ＭＳ Ｐゴシック" charset="0"/>
                  </a:endParaRPr>
                </a:p>
              </p:txBody>
            </p:sp>
            <p:sp>
              <p:nvSpPr>
                <p:cNvPr id="49" name="Rectangle 48"/>
                <p:cNvSpPr/>
                <p:nvPr/>
              </p:nvSpPr>
              <p:spPr bwMode="auto">
                <a:xfrm>
                  <a:off x="6660232" y="5310623"/>
                  <a:ext cx="1080120" cy="288032"/>
                </a:xfrm>
                <a:prstGeom prst="rect">
                  <a:avLst/>
                </a:prstGeom>
                <a:solidFill>
                  <a:srgbClr val="FFFFFF"/>
                </a:solidFill>
                <a:ln w="38100"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Char char="•"/>
                    <a:tabLst/>
                    <a:defRPr/>
                  </a:pPr>
                  <a:endParaRPr kumimoji="0" lang="en-US" sz="2400" b="0" i="0" u="none" strike="noStrike" kern="1200" cap="none" spc="0" normalizeH="0" baseline="0" noProof="0">
                    <a:ln>
                      <a:noFill/>
                    </a:ln>
                    <a:solidFill>
                      <a:srgbClr val="000000"/>
                    </a:solidFill>
                    <a:effectLst/>
                    <a:uLnTx/>
                    <a:uFillTx/>
                    <a:latin typeface="Arial" pitchFamily="-65" charset="0"/>
                    <a:ea typeface="ＭＳ Ｐゴシック" charset="0"/>
                  </a:endParaRPr>
                </a:p>
              </p:txBody>
            </p:sp>
            <p:sp>
              <p:nvSpPr>
                <p:cNvPr id="50" name="TextBox 49"/>
                <p:cNvSpPr txBox="1"/>
                <p:nvPr/>
              </p:nvSpPr>
              <p:spPr>
                <a:xfrm>
                  <a:off x="6619011" y="5270553"/>
                  <a:ext cx="1072996" cy="400110"/>
                </a:xfrm>
                <a:prstGeom prst="rect">
                  <a:avLst/>
                </a:prstGeom>
                <a:noFill/>
              </p:spPr>
              <p:txBody>
                <a:bodyPr wrap="none" rtlCol="0">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None/>
                    <a:tabLst/>
                    <a:defRPr/>
                  </a:pPr>
                  <a:r>
                    <a:rPr kumimoji="0" lang="en-US" sz="2000" b="0" i="0" u="none" strike="noStrike" kern="1200" cap="none" spc="0" normalizeH="0" baseline="0" noProof="0" dirty="0">
                      <a:ln>
                        <a:noFill/>
                      </a:ln>
                      <a:solidFill>
                        <a:srgbClr val="000000"/>
                      </a:solidFill>
                      <a:effectLst/>
                      <a:uLnTx/>
                      <a:uFillTx/>
                      <a:latin typeface="Arial" charset="0"/>
                      <a:ea typeface="ＭＳ Ｐゴシック" charset="0"/>
                    </a:rPr>
                    <a:t>M/h</a:t>
                  </a:r>
                  <a:r>
                    <a:rPr kumimoji="0" lang="en-US" sz="2000" b="0" i="0" u="none" strike="noStrike" kern="1200" cap="none" spc="0" normalizeH="0" baseline="30000" noProof="0" dirty="0">
                      <a:ln>
                        <a:noFill/>
                      </a:ln>
                      <a:solidFill>
                        <a:srgbClr val="000000"/>
                      </a:solidFill>
                      <a:effectLst/>
                      <a:uLnTx/>
                      <a:uFillTx/>
                      <a:latin typeface="Arial" charset="0"/>
                      <a:ea typeface="ＭＳ Ｐゴシック" charset="0"/>
                    </a:rPr>
                    <a:t>-1</a:t>
                  </a:r>
                  <a:r>
                    <a:rPr kumimoji="0" lang="en-US" sz="2000" b="0" i="0" u="none" strike="noStrike" kern="1200" cap="none" spc="0" normalizeH="0" baseline="0" noProof="0" dirty="0">
                      <a:ln>
                        <a:noFill/>
                      </a:ln>
                      <a:solidFill>
                        <a:srgbClr val="000000"/>
                      </a:solidFill>
                      <a:effectLst/>
                      <a:uLnTx/>
                      <a:uFillTx/>
                      <a:latin typeface="Arial" charset="0"/>
                      <a:ea typeface="ＭＳ Ｐゴシック" charset="0"/>
                    </a:rPr>
                    <a:t>M</a:t>
                  </a:r>
                  <a:r>
                    <a:rPr kumimoji="0" lang="en-US" sz="2000" b="0" i="0" u="none" strike="noStrike" kern="1200" cap="none" spc="0" normalizeH="0" baseline="-25000" noProof="0" dirty="0">
                      <a:ln>
                        <a:noFill/>
                      </a:ln>
                      <a:solidFill>
                        <a:srgbClr val="000000"/>
                      </a:solidFill>
                      <a:effectLst/>
                      <a:uLnTx/>
                      <a:uFillTx/>
                      <a:latin typeface="Arial" charset="0"/>
                      <a:ea typeface="ＭＳ Ｐゴシック" charset="0"/>
                    </a:rPr>
                    <a:t>o</a:t>
                  </a:r>
                  <a:endParaRPr kumimoji="0" lang="en-US" sz="2000" b="0" i="0" u="none" strike="noStrike" kern="1200" cap="none" spc="0" normalizeH="0" baseline="0" noProof="0" dirty="0">
                    <a:ln>
                      <a:noFill/>
                    </a:ln>
                    <a:solidFill>
                      <a:srgbClr val="000000"/>
                    </a:solidFill>
                    <a:effectLst/>
                    <a:uLnTx/>
                    <a:uFillTx/>
                    <a:latin typeface="Arial" charset="0"/>
                    <a:ea typeface="ＭＳ Ｐゴシック" charset="0"/>
                  </a:endParaRPr>
                </a:p>
              </p:txBody>
            </p:sp>
            <p:sp>
              <p:nvSpPr>
                <p:cNvPr id="51" name="TextBox 50"/>
                <p:cNvSpPr txBox="1"/>
                <p:nvPr/>
              </p:nvSpPr>
              <p:spPr>
                <a:xfrm rot="1852510">
                  <a:off x="6417050" y="2788430"/>
                  <a:ext cx="710351" cy="369332"/>
                </a:xfrm>
                <a:prstGeom prst="rect">
                  <a:avLst/>
                </a:prstGeom>
                <a:noFill/>
              </p:spPr>
              <p:txBody>
                <a:bodyPr wrap="none" rtlCol="0">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None/>
                    <a:tabLst/>
                    <a:defRPr/>
                  </a:pPr>
                  <a:r>
                    <a:rPr kumimoji="0" lang="en-US" sz="1800" b="0" i="0" u="none" strike="noStrike" kern="1200" cap="none" spc="0" normalizeH="0" baseline="0" noProof="0" dirty="0">
                      <a:ln>
                        <a:noFill/>
                      </a:ln>
                      <a:solidFill>
                        <a:srgbClr val="0000FF"/>
                      </a:solidFill>
                      <a:effectLst/>
                      <a:uLnTx/>
                      <a:uFillTx/>
                      <a:latin typeface="Arial" charset="0"/>
                      <a:ea typeface="ＭＳ Ｐゴシック" charset="0"/>
                    </a:rPr>
                    <a:t>CDM</a:t>
                  </a:r>
                </a:p>
              </p:txBody>
            </p:sp>
            <p:sp>
              <p:nvSpPr>
                <p:cNvPr id="52" name="TextBox 51"/>
                <p:cNvSpPr txBox="1"/>
                <p:nvPr/>
              </p:nvSpPr>
              <p:spPr>
                <a:xfrm>
                  <a:off x="6732240" y="4293096"/>
                  <a:ext cx="761522" cy="369332"/>
                </a:xfrm>
                <a:prstGeom prst="rect">
                  <a:avLst/>
                </a:prstGeom>
                <a:noFill/>
              </p:spPr>
              <p:txBody>
                <a:bodyPr wrap="none" rtlCol="0">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None/>
                    <a:tabLst/>
                    <a:defRPr/>
                  </a:pPr>
                  <a:r>
                    <a:rPr kumimoji="0" lang="en-US" sz="1800" b="0" i="0" u="none" strike="noStrike" kern="1200" cap="none" spc="0" normalizeH="0" baseline="0" noProof="0" dirty="0">
                      <a:ln>
                        <a:noFill/>
                      </a:ln>
                      <a:solidFill>
                        <a:srgbClr val="FF0000"/>
                      </a:solidFill>
                      <a:effectLst/>
                      <a:uLnTx/>
                      <a:uFillTx/>
                      <a:latin typeface="Arial" charset="0"/>
                      <a:ea typeface="ＭＳ Ｐゴシック" charset="0"/>
                    </a:rPr>
                    <a:t>WDM</a:t>
                  </a:r>
                </a:p>
              </p:txBody>
            </p:sp>
            <p:sp>
              <p:nvSpPr>
                <p:cNvPr id="53" name="Rectangle 52"/>
                <p:cNvSpPr/>
                <p:nvPr/>
              </p:nvSpPr>
              <p:spPr bwMode="auto">
                <a:xfrm>
                  <a:off x="7452320" y="1782231"/>
                  <a:ext cx="1224136" cy="1368152"/>
                </a:xfrm>
                <a:prstGeom prst="rect">
                  <a:avLst/>
                </a:prstGeom>
                <a:solidFill>
                  <a:srgbClr val="FFFFFF"/>
                </a:solidFill>
                <a:ln w="38100"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Char char="•"/>
                    <a:tabLst/>
                    <a:defRPr/>
                  </a:pPr>
                  <a:endParaRPr kumimoji="0" lang="en-US" sz="2400" b="0" i="0" u="none" strike="noStrike" kern="1200" cap="none" spc="0" normalizeH="0" baseline="0" noProof="0" dirty="0">
                    <a:ln>
                      <a:noFill/>
                    </a:ln>
                    <a:solidFill>
                      <a:srgbClr val="000000"/>
                    </a:solidFill>
                    <a:effectLst/>
                    <a:uLnTx/>
                    <a:uFillTx/>
                    <a:latin typeface="Arial" pitchFamily="-65" charset="0"/>
                    <a:ea typeface="ＭＳ Ｐゴシック" charset="0"/>
                  </a:endParaRPr>
                </a:p>
              </p:txBody>
            </p:sp>
            <p:sp>
              <p:nvSpPr>
                <p:cNvPr id="54" name="TextBox 53"/>
                <p:cNvSpPr txBox="1"/>
                <p:nvPr/>
              </p:nvSpPr>
              <p:spPr>
                <a:xfrm>
                  <a:off x="5580112" y="1998255"/>
                  <a:ext cx="1621733" cy="369332"/>
                </a:xfrm>
                <a:prstGeom prst="rect">
                  <a:avLst/>
                </a:prstGeom>
                <a:noFill/>
              </p:spPr>
              <p:txBody>
                <a:bodyPr wrap="none" rtlCol="0">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None/>
                    <a:tabLst/>
                    <a:defRPr/>
                  </a:pPr>
                  <a:r>
                    <a:rPr kumimoji="0" lang="en-US" sz="1800" b="0" i="0" u="none" strike="noStrike" kern="1200" cap="none" spc="0" normalizeH="0" baseline="0" noProof="0" dirty="0" err="1">
                      <a:ln>
                        <a:noFill/>
                      </a:ln>
                      <a:solidFill>
                        <a:srgbClr val="0000FF"/>
                      </a:solidFill>
                      <a:effectLst/>
                      <a:uLnTx/>
                      <a:uFillTx/>
                      <a:latin typeface="Arial" charset="0"/>
                      <a:ea typeface="ＭＳ Ｐゴシック" charset="0"/>
                    </a:rPr>
                    <a:t>l.o.s</a:t>
                  </a:r>
                  <a:r>
                    <a:rPr kumimoji="0" lang="en-US" sz="1800" b="0" i="0" u="none" strike="noStrike" kern="1200" cap="none" spc="0" normalizeH="0" baseline="0" noProof="0" dirty="0">
                      <a:ln>
                        <a:noFill/>
                      </a:ln>
                      <a:solidFill>
                        <a:srgbClr val="0000FF"/>
                      </a:solidFill>
                      <a:effectLst/>
                      <a:uLnTx/>
                      <a:uFillTx/>
                      <a:latin typeface="Arial" charset="0"/>
                      <a:ea typeface="ＭＳ Ｐゴシック" charset="0"/>
                    </a:rPr>
                    <a:t> projected</a:t>
                  </a:r>
                </a:p>
              </p:txBody>
            </p:sp>
            <p:sp>
              <p:nvSpPr>
                <p:cNvPr id="55" name="TextBox 54"/>
                <p:cNvSpPr txBox="1"/>
                <p:nvPr/>
              </p:nvSpPr>
              <p:spPr>
                <a:xfrm>
                  <a:off x="7489849" y="2780928"/>
                  <a:ext cx="1108672" cy="369332"/>
                </a:xfrm>
                <a:prstGeom prst="rect">
                  <a:avLst/>
                </a:prstGeom>
                <a:noFill/>
              </p:spPr>
              <p:txBody>
                <a:bodyPr wrap="none" rtlCol="0">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None/>
                    <a:tabLst/>
                    <a:defRPr/>
                  </a:pPr>
                  <a:r>
                    <a:rPr kumimoji="0" lang="en-US" sz="1800" b="0" i="0" u="none" strike="noStrike" kern="1200" cap="none" spc="0" normalizeH="0" baseline="0" noProof="0" dirty="0" err="1">
                      <a:ln>
                        <a:noFill/>
                      </a:ln>
                      <a:solidFill>
                        <a:srgbClr val="0000FF"/>
                      </a:solidFill>
                      <a:effectLst/>
                      <a:uLnTx/>
                      <a:uFillTx/>
                      <a:latin typeface="Arial" charset="0"/>
                      <a:ea typeface="ＭＳ Ｐゴシック" charset="0"/>
                    </a:rPr>
                    <a:t>subhalos</a:t>
                  </a:r>
                  <a:endParaRPr kumimoji="0" lang="en-US" sz="1800" b="0" i="0" u="none" strike="noStrike" kern="1200" cap="none" spc="0" normalizeH="0" baseline="0" noProof="0" dirty="0">
                    <a:ln>
                      <a:noFill/>
                    </a:ln>
                    <a:solidFill>
                      <a:srgbClr val="0000FF"/>
                    </a:solidFill>
                    <a:effectLst/>
                    <a:uLnTx/>
                    <a:uFillTx/>
                    <a:latin typeface="Arial" charset="0"/>
                    <a:ea typeface="ＭＳ Ｐゴシック" charset="0"/>
                  </a:endParaRPr>
                </a:p>
              </p:txBody>
            </p:sp>
          </p:grpSp>
        </p:grpSp>
        <p:sp>
          <p:nvSpPr>
            <p:cNvPr id="35" name="TextBox 34"/>
            <p:cNvSpPr txBox="1"/>
            <p:nvPr/>
          </p:nvSpPr>
          <p:spPr>
            <a:xfrm rot="16200000">
              <a:off x="3285565" y="3151377"/>
              <a:ext cx="1429039" cy="400110"/>
            </a:xfrm>
            <a:prstGeom prst="rect">
              <a:avLst/>
            </a:prstGeom>
            <a:noFill/>
          </p:spPr>
          <p:txBody>
            <a:bodyPr wrap="none" rtlCol="0">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None/>
                <a:tabLst/>
                <a:defRPr/>
              </a:pPr>
              <a:r>
                <a:rPr kumimoji="0" lang="en-US" sz="2000" b="0" i="0" u="none" strike="noStrike" kern="1200" cap="none" spc="0" normalizeH="0" baseline="0" noProof="0" dirty="0">
                  <a:ln>
                    <a:noFill/>
                  </a:ln>
                  <a:solidFill>
                    <a:srgbClr val="000000"/>
                  </a:solidFill>
                  <a:effectLst/>
                  <a:uLnTx/>
                  <a:uFillTx/>
                  <a:latin typeface="Symbol" charset="2"/>
                  <a:ea typeface="ＭＳ Ｐゴシック" charset="0"/>
                  <a:cs typeface="Symbol" charset="2"/>
                </a:rPr>
                <a:t>S</a:t>
              </a:r>
              <a:r>
                <a:rPr kumimoji="0" lang="en-US" sz="2000" b="0" i="0" u="none" strike="noStrike" kern="1200" cap="none" spc="0" normalizeH="0" baseline="0" noProof="0" dirty="0">
                  <a:ln>
                    <a:noFill/>
                  </a:ln>
                  <a:solidFill>
                    <a:srgbClr val="000000"/>
                  </a:solidFill>
                  <a:effectLst/>
                  <a:uLnTx/>
                  <a:uFillTx/>
                  <a:latin typeface="Arial" charset="0"/>
                  <a:ea typeface="ＭＳ Ｐゴシック" charset="0"/>
                </a:rPr>
                <a:t> (arcsec</a:t>
              </a:r>
              <a:r>
                <a:rPr kumimoji="0" lang="en-US" sz="2000" b="0" i="0" u="none" strike="noStrike" kern="1200" cap="none" spc="0" normalizeH="0" baseline="30000" noProof="0" dirty="0">
                  <a:ln>
                    <a:noFill/>
                  </a:ln>
                  <a:solidFill>
                    <a:srgbClr val="000000"/>
                  </a:solidFill>
                  <a:effectLst/>
                  <a:uLnTx/>
                  <a:uFillTx/>
                  <a:latin typeface="Arial" charset="0"/>
                  <a:ea typeface="ＭＳ Ｐゴシック" charset="0"/>
                </a:rPr>
                <a:t>2</a:t>
              </a:r>
              <a:r>
                <a:rPr kumimoji="0" lang="en-US" sz="2000" b="0" i="0" u="none" strike="noStrike" kern="1200" cap="none" spc="0" normalizeH="0" baseline="0" noProof="0" dirty="0">
                  <a:ln>
                    <a:noFill/>
                  </a:ln>
                  <a:solidFill>
                    <a:srgbClr val="000000"/>
                  </a:solidFill>
                  <a:effectLst/>
                  <a:uLnTx/>
                  <a:uFillTx/>
                  <a:latin typeface="Arial" charset="0"/>
                  <a:ea typeface="ＭＳ Ｐゴシック" charset="0"/>
                </a:rPr>
                <a:t>)</a:t>
              </a:r>
            </a:p>
          </p:txBody>
        </p:sp>
      </p:grpSp>
      <p:sp>
        <p:nvSpPr>
          <p:cNvPr id="30" name="TextBox 29"/>
          <p:cNvSpPr txBox="1"/>
          <p:nvPr/>
        </p:nvSpPr>
        <p:spPr>
          <a:xfrm>
            <a:off x="6245454" y="1619508"/>
            <a:ext cx="2070962" cy="369332"/>
          </a:xfrm>
          <a:prstGeom prst="rect">
            <a:avLst/>
          </a:prstGeom>
          <a:noFill/>
        </p:spPr>
        <p:txBody>
          <a:bodyPr wrap="none" rtlCol="0">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None/>
              <a:tabLst/>
              <a:defRPr/>
            </a:pPr>
            <a:r>
              <a:rPr kumimoji="0" lang="en-US" sz="1800" b="0" i="0" u="none" strike="noStrike" kern="1200" cap="none" spc="0" normalizeH="0" baseline="0" noProof="0" dirty="0">
                <a:ln>
                  <a:noFill/>
                </a:ln>
                <a:solidFill>
                  <a:srgbClr val="660066"/>
                </a:solidFill>
                <a:effectLst/>
                <a:uLnTx/>
                <a:uFillTx/>
                <a:latin typeface="Arial" charset="0"/>
                <a:ea typeface="ＭＳ Ｐゴシック" charset="0"/>
              </a:rPr>
              <a:t> </a:t>
            </a:r>
            <a:r>
              <a:rPr kumimoji="0" lang="en-US" sz="1800" b="0" i="0" u="none" strike="noStrike" kern="1200" cap="none" spc="0" normalizeH="0" baseline="0" noProof="0" dirty="0" err="1">
                <a:ln>
                  <a:noFill/>
                </a:ln>
                <a:solidFill>
                  <a:srgbClr val="660066"/>
                </a:solidFill>
                <a:effectLst/>
                <a:uLnTx/>
                <a:uFillTx/>
                <a:latin typeface="Arial" charset="0"/>
                <a:ea typeface="ＭＳ Ｐゴシック" charset="0"/>
              </a:rPr>
              <a:t>z</a:t>
            </a:r>
            <a:r>
              <a:rPr kumimoji="0" lang="en-US" sz="1800" b="0" i="0" u="none" strike="noStrike" kern="1200" cap="none" spc="0" normalizeH="0" baseline="-25000" noProof="0" dirty="0" err="1">
                <a:ln>
                  <a:noFill/>
                </a:ln>
                <a:solidFill>
                  <a:srgbClr val="660066"/>
                </a:solidFill>
                <a:effectLst/>
                <a:uLnTx/>
                <a:uFillTx/>
                <a:latin typeface="Arial" charset="0"/>
                <a:ea typeface="ＭＳ Ｐゴシック" charset="0"/>
              </a:rPr>
              <a:t>source</a:t>
            </a:r>
            <a:r>
              <a:rPr kumimoji="0" lang="en-US" sz="1800" b="0" i="0" u="none" strike="noStrike" kern="1200" cap="none" spc="0" normalizeH="0" baseline="0" noProof="0" dirty="0">
                <a:ln>
                  <a:noFill/>
                </a:ln>
                <a:solidFill>
                  <a:srgbClr val="660066"/>
                </a:solidFill>
                <a:effectLst/>
                <a:uLnTx/>
                <a:uFillTx/>
                <a:latin typeface="Arial" charset="0"/>
                <a:ea typeface="ＭＳ Ｐゴシック" charset="0"/>
              </a:rPr>
              <a:t>=1; </a:t>
            </a:r>
            <a:r>
              <a:rPr kumimoji="0" lang="en-US" sz="1800" b="0" i="0" u="none" strike="noStrike" kern="1200" cap="none" spc="0" normalizeH="0" baseline="0" noProof="0" dirty="0" err="1">
                <a:ln>
                  <a:noFill/>
                </a:ln>
                <a:solidFill>
                  <a:srgbClr val="660066"/>
                </a:solidFill>
                <a:effectLst/>
                <a:uLnTx/>
                <a:uFillTx/>
                <a:latin typeface="Arial" charset="0"/>
                <a:ea typeface="ＭＳ Ｐゴシック" charset="0"/>
              </a:rPr>
              <a:t>z</a:t>
            </a:r>
            <a:r>
              <a:rPr kumimoji="0" lang="en-US" sz="1800" b="0" i="0" u="none" strike="noStrike" kern="1200" cap="none" spc="0" normalizeH="0" baseline="-25000" noProof="0" dirty="0" err="1">
                <a:ln>
                  <a:noFill/>
                </a:ln>
                <a:solidFill>
                  <a:srgbClr val="660066"/>
                </a:solidFill>
                <a:effectLst/>
                <a:uLnTx/>
                <a:uFillTx/>
                <a:latin typeface="Arial" charset="0"/>
                <a:ea typeface="ＭＳ Ｐゴシック" charset="0"/>
              </a:rPr>
              <a:t>lens</a:t>
            </a:r>
            <a:r>
              <a:rPr kumimoji="0" lang="en-US" sz="1800" b="0" i="0" u="none" strike="noStrike" kern="1200" cap="none" spc="0" normalizeH="0" baseline="0" noProof="0" dirty="0">
                <a:ln>
                  <a:noFill/>
                </a:ln>
                <a:solidFill>
                  <a:srgbClr val="660066"/>
                </a:solidFill>
                <a:effectLst/>
                <a:uLnTx/>
                <a:uFillTx/>
                <a:latin typeface="Arial" charset="0"/>
                <a:ea typeface="ＭＳ Ｐゴシック" charset="0"/>
              </a:rPr>
              <a:t>=0.2</a:t>
            </a:r>
          </a:p>
        </p:txBody>
      </p:sp>
    </p:spTree>
    <p:extLst>
      <p:ext uri="{BB962C8B-B14F-4D97-AF65-F5344CB8AC3E}">
        <p14:creationId xmlns:p14="http://schemas.microsoft.com/office/powerpoint/2010/main" val="1366362106"/>
      </p:ext>
    </p:extLst>
  </p:cSld>
  <p:clrMapOvr>
    <a:masterClrMapping/>
  </p:clrMapOvr>
  <p:transition>
    <p:circl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IMG_2537.JPG"/>
          <p:cNvPicPr>
            <a:picLocks noChangeAspect="1"/>
          </p:cNvPicPr>
          <p:nvPr/>
        </p:nvPicPr>
        <p:blipFill rotWithShape="1">
          <a:blip r:embed="rId2">
            <a:extLst>
              <a:ext uri="{28A0092B-C50C-407E-A947-70E740481C1C}">
                <a14:useLocalDpi xmlns:a14="http://schemas.microsoft.com/office/drawing/2010/main" val="0"/>
              </a:ext>
            </a:extLst>
          </a:blip>
          <a:srcRect l="2555" r="8557"/>
          <a:stretch/>
        </p:blipFill>
        <p:spPr>
          <a:xfrm>
            <a:off x="0" y="0"/>
            <a:ext cx="9144000" cy="6858000"/>
          </a:xfrm>
          <a:prstGeom prst="rect">
            <a:avLst/>
          </a:prstGeom>
        </p:spPr>
      </p:pic>
      <p:pic>
        <p:nvPicPr>
          <p:cNvPr id="5" name="Picture 4" descr="SuperBIT_logos.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2172" y="113863"/>
            <a:ext cx="3530600" cy="1021636"/>
          </a:xfrm>
          <a:prstGeom prst="rect">
            <a:avLst/>
          </a:prstGeom>
        </p:spPr>
      </p:pic>
      <p:pic>
        <p:nvPicPr>
          <p:cNvPr id="6" name="Picture 5" descr="DRS_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1474" y="284786"/>
            <a:ext cx="2896443" cy="2207172"/>
          </a:xfrm>
          <a:prstGeom prst="rect">
            <a:avLst/>
          </a:prstGeom>
        </p:spPr>
      </p:pic>
      <p:sp>
        <p:nvSpPr>
          <p:cNvPr id="7" name="Rectangle 6"/>
          <p:cNvSpPr/>
          <p:nvPr/>
        </p:nvSpPr>
        <p:spPr>
          <a:xfrm>
            <a:off x="6192345" y="5535448"/>
            <a:ext cx="1147379" cy="849586"/>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p:nvSpPr>
        <p:spPr>
          <a:xfrm>
            <a:off x="-121158" y="5288340"/>
            <a:ext cx="7773731" cy="1569660"/>
          </a:xfrm>
          <a:prstGeom prst="rect">
            <a:avLst/>
          </a:prstGeom>
          <a:noFill/>
        </p:spPr>
        <p:txBody>
          <a:bodyPr wrap="none" rtlCol="0">
            <a:spAutoFit/>
          </a:bodyPr>
          <a:lstStyle/>
          <a:p>
            <a:r>
              <a:rPr lang="en-US" dirty="0" err="1">
                <a:solidFill>
                  <a:schemeClr val="bg1"/>
                </a:solidFill>
              </a:rPr>
              <a:t>SuperBIT</a:t>
            </a:r>
            <a:r>
              <a:rPr lang="en-US" dirty="0">
                <a:solidFill>
                  <a:schemeClr val="bg1"/>
                </a:solidFill>
              </a:rPr>
              <a:t>:</a:t>
            </a:r>
          </a:p>
          <a:p>
            <a:pPr>
              <a:buNone/>
            </a:pPr>
            <a:r>
              <a:rPr lang="en-US" dirty="0">
                <a:solidFill>
                  <a:schemeClr val="bg1"/>
                </a:solidFill>
              </a:rPr>
              <a:t>Diffraction-limited imaging of gravitational lensing</a:t>
            </a:r>
          </a:p>
          <a:p>
            <a:pPr>
              <a:buNone/>
            </a:pPr>
            <a:r>
              <a:rPr lang="en-US" dirty="0">
                <a:solidFill>
                  <a:schemeClr val="bg1"/>
                </a:solidFill>
              </a:rPr>
              <a:t>Scheduled on NASA’s next 100 day long duration flight</a:t>
            </a:r>
          </a:p>
        </p:txBody>
      </p:sp>
    </p:spTree>
    <p:extLst>
      <p:ext uri="{BB962C8B-B14F-4D97-AF65-F5344CB8AC3E}">
        <p14:creationId xmlns:p14="http://schemas.microsoft.com/office/powerpoint/2010/main" val="1344475877"/>
      </p:ext>
    </p:extLst>
  </p:cSld>
  <p:clrMapOvr>
    <a:masterClrMapping/>
  </p:clrMapOvr>
  <p:transition>
    <p:zoom/>
  </p:transition>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D81FB7-E6DC-6C47-A4BD-8985711139FD}"/>
              </a:ext>
            </a:extLst>
          </p:cNvPr>
          <p:cNvPicPr>
            <a:picLocks noChangeAspect="1"/>
          </p:cNvPicPr>
          <p:nvPr/>
        </p:nvPicPr>
        <p:blipFill>
          <a:blip r:embed="rId2"/>
          <a:stretch>
            <a:fillRect/>
          </a:stretch>
        </p:blipFill>
        <p:spPr>
          <a:xfrm>
            <a:off x="0" y="1451610"/>
            <a:ext cx="9144000" cy="5143500"/>
          </a:xfrm>
          <a:prstGeom prst="rect">
            <a:avLst/>
          </a:prstGeom>
        </p:spPr>
      </p:pic>
      <p:sp>
        <p:nvSpPr>
          <p:cNvPr id="4" name="Text Box 2">
            <a:extLst>
              <a:ext uri="{FF2B5EF4-FFF2-40B4-BE49-F238E27FC236}">
                <a16:creationId xmlns:a16="http://schemas.microsoft.com/office/drawing/2014/main" id="{A9EE6680-1195-D742-AD7F-EB36E412F35B}"/>
              </a:ext>
            </a:extLst>
          </p:cNvPr>
          <p:cNvSpPr txBox="1">
            <a:spLocks noChangeArrowheads="1"/>
          </p:cNvSpPr>
          <p:nvPr/>
        </p:nvSpPr>
        <p:spPr bwMode="auto">
          <a:xfrm>
            <a:off x="2548889" y="240030"/>
            <a:ext cx="5966461" cy="646145"/>
          </a:xfrm>
          <a:prstGeom prst="rect">
            <a:avLst/>
          </a:prstGeom>
          <a:solidFill>
            <a:srgbClr val="FFCC00"/>
          </a:solidFill>
          <a:ln w="28575">
            <a:solidFill>
              <a:schemeClr val="tx1"/>
            </a:solidFill>
            <a:miter lim="800000"/>
            <a:headEnd/>
            <a:tailEnd/>
          </a:ln>
        </p:spPr>
        <p:txBody>
          <a:bodyPr wrap="square"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lvl="0">
              <a:buClrTx/>
              <a:buSzTx/>
              <a:buNone/>
            </a:pPr>
            <a:r>
              <a:rPr kumimoji="0" lang="en-GB" sz="3600" i="0" u="none" strike="noStrike" kern="1200" cap="none" spc="0" normalizeH="0" baseline="0" noProof="0" dirty="0">
                <a:ln>
                  <a:noFill/>
                </a:ln>
                <a:solidFill>
                  <a:srgbClr val="FF0000"/>
                </a:solidFill>
                <a:effectLst/>
                <a:uLnTx/>
                <a:uFillTx/>
              </a:rPr>
              <a:t>Cluster lensing surveys</a:t>
            </a:r>
          </a:p>
        </p:txBody>
      </p:sp>
    </p:spTree>
    <p:extLst>
      <p:ext uri="{BB962C8B-B14F-4D97-AF65-F5344CB8AC3E}">
        <p14:creationId xmlns:p14="http://schemas.microsoft.com/office/powerpoint/2010/main" val="3096462842"/>
      </p:ext>
    </p:extLst>
  </p:cSld>
  <p:clrMapOvr>
    <a:masterClrMapping/>
  </p:clrMapOvr>
  <p:transition>
    <p:zoom/>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C26634BC-C4A4-4FB5-BF65-1BAC668569CE}"/>
                  </a:ext>
                </a:extLst>
              </p:cNvPr>
              <p:cNvSpPr>
                <a:spLocks noGrp="1"/>
              </p:cNvSpPr>
              <p:nvPr>
                <p:ph idx="1"/>
              </p:nvPr>
            </p:nvSpPr>
            <p:spPr>
              <a:xfrm>
                <a:off x="0" y="1876171"/>
                <a:ext cx="5634990" cy="4025543"/>
              </a:xfrm>
            </p:spPr>
            <p:txBody>
              <a:bodyPr>
                <a:noAutofit/>
              </a:bodyPr>
              <a:lstStyle/>
              <a:p>
                <a:pPr>
                  <a:spcAft>
                    <a:spcPts val="1800"/>
                  </a:spcAft>
                  <a:buClr>
                    <a:srgbClr val="FF0000"/>
                  </a:buClr>
                  <a:buSzPct val="125000"/>
                </a:pPr>
                <a:r>
                  <a:rPr lang="en-GB" sz="2400" i="1" dirty="0" err="1">
                    <a:latin typeface="Arial" panose="020B0604020202020204" pitchFamily="34" charset="0"/>
                    <a:cs typeface="Arial" panose="020B0604020202020204" pitchFamily="34" charset="0"/>
                  </a:rPr>
                  <a:t>HST</a:t>
                </a:r>
                <a:r>
                  <a:rPr lang="en-GB" sz="2400" dirty="0" err="1">
                    <a:latin typeface="Arial" panose="020B0604020202020204" pitchFamily="34" charset="0"/>
                    <a:cs typeface="Arial" panose="020B0604020202020204" pitchFamily="34" charset="0"/>
                  </a:rPr>
                  <a:t>+</a:t>
                </a:r>
                <a:r>
                  <a:rPr lang="en-GB" sz="2400" i="1" dirty="0" err="1">
                    <a:latin typeface="Arial" panose="020B0604020202020204" pitchFamily="34" charset="0"/>
                    <a:cs typeface="Arial" panose="020B0604020202020204" pitchFamily="34" charset="0"/>
                  </a:rPr>
                  <a:t>Gaia</a:t>
                </a:r>
                <a:r>
                  <a:rPr lang="en-GB" sz="2400" dirty="0">
                    <a:latin typeface="Arial" panose="020B0604020202020204" pitchFamily="34" charset="0"/>
                    <a:cs typeface="Arial" panose="020B0604020202020204" pitchFamily="34" charset="0"/>
                  </a:rPr>
                  <a:t> data for classical satellites </a:t>
                </a:r>
                <a:r>
                  <a:rPr lang="en-GB" sz="2400" dirty="0">
                    <a:solidFill>
                      <a:srgbClr val="FF0000"/>
                    </a:solidFill>
                    <a:latin typeface="Arial" panose="020B0604020202020204" pitchFamily="34" charset="0"/>
                    <a:cs typeface="Arial" panose="020B0604020202020204" pitchFamily="34" charset="0"/>
                    <a:sym typeface="Wingdings" pitchFamily="2" charset="2"/>
                  </a:rPr>
                  <a:t></a:t>
                </a:r>
                <a:r>
                  <a:rPr lang="en-GB" sz="2400" dirty="0">
                    <a:latin typeface="Arial" panose="020B0604020202020204" pitchFamily="34" charset="0"/>
                    <a:cs typeface="Arial" panose="020B0604020202020204" pitchFamily="34" charset="0"/>
                    <a:sym typeface="Wingdings" pitchFamily="2" charset="2"/>
                  </a:rPr>
                  <a:t> </a:t>
                </a:r>
                <a:r>
                  <a:rPr lang="en-GB" sz="2400" dirty="0">
                    <a:latin typeface="Arial" panose="020B0604020202020204" pitchFamily="34" charset="0"/>
                    <a:cs typeface="Arial" panose="020B0604020202020204" pitchFamily="34" charset="0"/>
                  </a:rPr>
                  <a:t>6D phase space coordinates</a:t>
                </a:r>
              </a:p>
              <a:p>
                <a:pPr>
                  <a:spcAft>
                    <a:spcPts val="1800"/>
                  </a:spcAft>
                  <a:buClr>
                    <a:srgbClr val="FF0000"/>
                  </a:buClr>
                  <a:buSzPct val="125000"/>
                </a:pPr>
                <a:r>
                  <a:rPr lang="en-GB" sz="2400" dirty="0">
                    <a:latin typeface="Arial" panose="020B0604020202020204" pitchFamily="34" charset="0"/>
                    <a:cs typeface="Arial" panose="020B0604020202020204" pitchFamily="34" charset="0"/>
                  </a:rPr>
                  <a:t>Compare observed satellite dynamics to sample from EAGLE simulations.</a:t>
                </a:r>
              </a:p>
              <a:p>
                <a:pPr>
                  <a:spcAft>
                    <a:spcPts val="1800"/>
                  </a:spcAft>
                  <a:buClr>
                    <a:srgbClr val="FF0000"/>
                  </a:buClr>
                  <a:buSzPct val="125000"/>
                </a:pPr>
                <a:r>
                  <a:rPr lang="en-GB" sz="2400" dirty="0">
                    <a:latin typeface="Arial" panose="020B0604020202020204" pitchFamily="34" charset="0"/>
                    <a:cs typeface="Arial" panose="020B0604020202020204" pitchFamily="34" charset="0"/>
                  </a:rPr>
                  <a:t>Observe </a:t>
                </a:r>
                <a14:m>
                  <m:oMath xmlns:m="http://schemas.openxmlformats.org/officeDocument/2006/math">
                    <m:d>
                      <m:dPr>
                        <m:ctrlPr>
                          <a:rPr lang="en-GB" sz="2400" i="1">
                            <a:latin typeface="Cambria Math" panose="02040503050406030204" pitchFamily="18" charset="0"/>
                          </a:rPr>
                        </m:ctrlPr>
                      </m:dPr>
                      <m:e>
                        <m:r>
                          <a:rPr lang="en-GB" sz="2400" i="1">
                            <a:latin typeface="Cambria Math" panose="02040503050406030204" pitchFamily="18" charset="0"/>
                          </a:rPr>
                          <m:t>𝑟</m:t>
                        </m:r>
                        <m:r>
                          <a:rPr lang="en-GB" sz="2400" i="1">
                            <a:latin typeface="Cambria Math" panose="02040503050406030204" pitchFamily="18" charset="0"/>
                          </a:rPr>
                          <m:t>,</m:t>
                        </m:r>
                        <m:r>
                          <a:rPr lang="en-GB" sz="2400" i="1">
                            <a:latin typeface="Cambria Math" panose="02040503050406030204" pitchFamily="18" charset="0"/>
                          </a:rPr>
                          <m:t>𝑣</m:t>
                        </m:r>
                        <m:r>
                          <a:rPr lang="en-GB" sz="2400" i="1">
                            <a:latin typeface="Cambria Math" panose="02040503050406030204" pitchFamily="18" charset="0"/>
                          </a:rPr>
                          <m:t>,</m:t>
                        </m:r>
                        <m:sSub>
                          <m:sSubPr>
                            <m:ctrlPr>
                              <a:rPr lang="en-GB" sz="2400" i="1">
                                <a:latin typeface="Cambria Math" panose="02040503050406030204" pitchFamily="18" charset="0"/>
                              </a:rPr>
                            </m:ctrlPr>
                          </m:sSubPr>
                          <m:e>
                            <m:r>
                              <a:rPr lang="en-GB" sz="2400" i="1">
                                <a:latin typeface="Cambria Math" panose="02040503050406030204" pitchFamily="18" charset="0"/>
                              </a:rPr>
                              <m:t>𝑣</m:t>
                            </m:r>
                          </m:e>
                          <m:sub>
                            <m:r>
                              <a:rPr lang="en-GB" sz="2400" i="1">
                                <a:latin typeface="Cambria Math" panose="02040503050406030204" pitchFamily="18" charset="0"/>
                              </a:rPr>
                              <m:t>𝑡</m:t>
                            </m:r>
                          </m:sub>
                        </m:sSub>
                      </m:e>
                    </m:d>
                    <m:r>
                      <a:rPr lang="en-GB" sz="2400" b="0" i="1" smtClean="0">
                        <a:latin typeface="Cambria Math" panose="02040503050406030204" pitchFamily="18" charset="0"/>
                      </a:rPr>
                      <m:t> </m:t>
                    </m:r>
                  </m:oMath>
                </a14:m>
                <a:endParaRPr lang="en-GB" sz="2400" b="0" dirty="0">
                  <a:latin typeface="Arial" panose="020B0604020202020204" pitchFamily="34" charset="0"/>
                  <a:cs typeface="Arial" panose="020B0604020202020204" pitchFamily="34" charset="0"/>
                </a:endParaRPr>
              </a:p>
              <a:p>
                <a:pPr>
                  <a:spcAft>
                    <a:spcPts val="1800"/>
                  </a:spcAft>
                  <a:buClr>
                    <a:srgbClr val="FF0000"/>
                  </a:buClr>
                  <a:buSzPct val="125000"/>
                </a:pPr>
                <a:endParaRPr lang="en-GB" sz="2400" b="0" dirty="0">
                  <a:latin typeface="Arial" panose="020B0604020202020204" pitchFamily="34" charset="0"/>
                  <a:cs typeface="Arial" panose="020B0604020202020204" pitchFamily="34" charset="0"/>
                </a:endParaRPr>
              </a:p>
              <a:p>
                <a:pPr marL="0" indent="0">
                  <a:spcAft>
                    <a:spcPts val="1800"/>
                  </a:spcAft>
                  <a:buClr>
                    <a:srgbClr val="FF0000"/>
                  </a:buClr>
                  <a:buSzPct val="125000"/>
                  <a:buNone/>
                </a:pPr>
                <a:endParaRPr lang="en-GB" sz="2400" dirty="0">
                  <a:latin typeface="Arial" panose="020B0604020202020204" pitchFamily="34" charset="0"/>
                  <a:cs typeface="Arial" panose="020B0604020202020204" pitchFamily="34" charset="0"/>
                </a:endParaRPr>
              </a:p>
              <a:p>
                <a:pPr>
                  <a:spcAft>
                    <a:spcPts val="1800"/>
                  </a:spcAft>
                  <a:buClr>
                    <a:srgbClr val="FF0000"/>
                  </a:buClr>
                  <a:buSzPct val="125000"/>
                </a:pPr>
                <a:endParaRPr lang="en-GB" sz="2400" dirty="0">
                  <a:latin typeface="Arial" panose="020B0604020202020204" pitchFamily="34" charset="0"/>
                  <a:cs typeface="Arial" panose="020B0604020202020204" pitchFamily="34" charset="0"/>
                </a:endParaRPr>
              </a:p>
              <a:p>
                <a:pPr marL="0" indent="0">
                  <a:spcAft>
                    <a:spcPts val="1800"/>
                  </a:spcAft>
                  <a:buClr>
                    <a:srgbClr val="FF0000"/>
                  </a:buClr>
                  <a:buSzPct val="125000"/>
                  <a:buNone/>
                </a:pPr>
                <a:endParaRPr lang="en-GB" sz="2400" dirty="0">
                  <a:latin typeface="Arial" panose="020B0604020202020204" pitchFamily="34" charset="0"/>
                  <a:cs typeface="Arial" panose="020B0604020202020204" pitchFamily="34" charset="0"/>
                </a:endParaRPr>
              </a:p>
            </p:txBody>
          </p:sp>
        </mc:Choice>
        <mc:Fallback>
          <p:sp>
            <p:nvSpPr>
              <p:cNvPr id="3" name="Content Placeholder 2">
                <a:extLst>
                  <a:ext uri="{FF2B5EF4-FFF2-40B4-BE49-F238E27FC236}">
                    <a16:creationId xmlns:a16="http://schemas.microsoft.com/office/drawing/2014/main" id="{C26634BC-C4A4-4FB5-BF65-1BAC668569CE}"/>
                  </a:ext>
                </a:extLst>
              </p:cNvPr>
              <p:cNvSpPr>
                <a:spLocks noGrp="1" noRot="1" noChangeAspect="1" noMove="1" noResize="1" noEditPoints="1" noAdjustHandles="1" noChangeArrowheads="1" noChangeShapeType="1" noTextEdit="1"/>
              </p:cNvSpPr>
              <p:nvPr>
                <p:ph idx="1"/>
              </p:nvPr>
            </p:nvSpPr>
            <p:spPr>
              <a:xfrm>
                <a:off x="0" y="1876171"/>
                <a:ext cx="5634990" cy="4025543"/>
              </a:xfrm>
              <a:blipFill>
                <a:blip r:embed="rId3"/>
                <a:stretch>
                  <a:fillRect l="-2252" t="-2830" r="-2928"/>
                </a:stretch>
              </a:blipFill>
            </p:spPr>
            <p:txBody>
              <a:bodyPr/>
              <a:lstStyle/>
              <a:p>
                <a:r>
                  <a:rPr lang="en-US">
                    <a:noFill/>
                  </a:rPr>
                  <a:t> </a:t>
                </a:r>
              </a:p>
            </p:txBody>
          </p:sp>
        </mc:Fallback>
      </mc:AlternateContent>
      <p:pic>
        <p:nvPicPr>
          <p:cNvPr id="10" name="Picture 9" descr="A close up of a logo&#10;&#10;Description generated with very high confidence">
            <a:extLst>
              <a:ext uri="{FF2B5EF4-FFF2-40B4-BE49-F238E27FC236}">
                <a16:creationId xmlns:a16="http://schemas.microsoft.com/office/drawing/2014/main" id="{F449AA1B-60F2-450C-B296-AD028A2DD2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443" y="4910138"/>
            <a:ext cx="4481729" cy="1164743"/>
          </a:xfrm>
          <a:prstGeom prst="rect">
            <a:avLst/>
          </a:prstGeom>
        </p:spPr>
      </p:pic>
      <p:sp>
        <p:nvSpPr>
          <p:cNvPr id="6" name="Oval 5">
            <a:extLst>
              <a:ext uri="{FF2B5EF4-FFF2-40B4-BE49-F238E27FC236}">
                <a16:creationId xmlns:a16="http://schemas.microsoft.com/office/drawing/2014/main" id="{9266562E-95E6-4DF6-A429-C8D001C8E7DC}"/>
              </a:ext>
            </a:extLst>
          </p:cNvPr>
          <p:cNvSpPr/>
          <p:nvPr/>
        </p:nvSpPr>
        <p:spPr>
          <a:xfrm>
            <a:off x="5751952" y="1558948"/>
            <a:ext cx="3010046" cy="2872921"/>
          </a:xfrm>
          <a:prstGeom prst="ellipse">
            <a:avLst/>
          </a:pr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Char char="•"/>
              <a:tabLst/>
              <a:defRPr/>
            </a:pPr>
            <a:endParaRPr kumimoji="0" lang="en-GB" sz="1800" b="0" i="0" u="none" strike="noStrike" kern="1200" cap="none" spc="0" normalizeH="0" baseline="0" noProof="0" dirty="0">
              <a:ln>
                <a:noFill/>
              </a:ln>
              <a:solidFill>
                <a:srgbClr val="FFFFFF"/>
              </a:solidFill>
              <a:effectLst/>
              <a:uLnTx/>
              <a:uFillTx/>
              <a:latin typeface="Times New Roman"/>
              <a:ea typeface="+mn-ea"/>
              <a:cs typeface="+mn-cs"/>
            </a:endParaRPr>
          </a:p>
        </p:txBody>
      </p:sp>
      <p:pic>
        <p:nvPicPr>
          <p:cNvPr id="7" name="Picture 6" descr="A picture containing object&#10;&#10;Description generated with high confidence">
            <a:extLst>
              <a:ext uri="{FF2B5EF4-FFF2-40B4-BE49-F238E27FC236}">
                <a16:creationId xmlns:a16="http://schemas.microsoft.com/office/drawing/2014/main" id="{F766E700-8ECE-4904-85F5-F487B43EB597}"/>
              </a:ext>
            </a:extLst>
          </p:cNvPr>
          <p:cNvPicPr>
            <a:picLocks noChangeAspect="1"/>
          </p:cNvPicPr>
          <p:nvPr/>
        </p:nvPicPr>
        <p:blipFill rotWithShape="1">
          <a:blip r:embed="rId5">
            <a:extLst>
              <a:ext uri="{28A0092B-C50C-407E-A947-70E740481C1C}">
                <a14:useLocalDpi xmlns:a14="http://schemas.microsoft.com/office/drawing/2010/main" val="0"/>
              </a:ext>
            </a:extLst>
          </a:blip>
          <a:srcRect l="24667" t="11429" r="23944" b="34388"/>
          <a:stretch/>
        </p:blipFill>
        <p:spPr>
          <a:xfrm>
            <a:off x="6946900" y="2685333"/>
            <a:ext cx="620150" cy="620150"/>
          </a:xfrm>
          <a:prstGeom prst="ellipse">
            <a:avLst/>
          </a:prstGeom>
        </p:spPr>
      </p:pic>
      <p:pic>
        <p:nvPicPr>
          <p:cNvPr id="40" name="Picture 39" descr="A picture containing outdoor object&#10;&#10;Description generated with very high confidence">
            <a:extLst>
              <a:ext uri="{FF2B5EF4-FFF2-40B4-BE49-F238E27FC236}">
                <a16:creationId xmlns:a16="http://schemas.microsoft.com/office/drawing/2014/main" id="{720DFF1F-4DCC-40DE-9174-569C1C1837CD}"/>
              </a:ext>
            </a:extLst>
          </p:cNvPr>
          <p:cNvPicPr>
            <a:picLocks noChangeAspect="1"/>
          </p:cNvPicPr>
          <p:nvPr/>
        </p:nvPicPr>
        <p:blipFill rotWithShape="1">
          <a:blip r:embed="rId6">
            <a:extLst>
              <a:ext uri="{28A0092B-C50C-407E-A947-70E740481C1C}">
                <a14:useLocalDpi xmlns:a14="http://schemas.microsoft.com/office/drawing/2010/main" val="0"/>
              </a:ext>
            </a:extLst>
          </a:blip>
          <a:srcRect l="42149" t="41771" r="47690" b="39543"/>
          <a:stretch/>
        </p:blipFill>
        <p:spPr>
          <a:xfrm>
            <a:off x="7268270" y="1881689"/>
            <a:ext cx="107048" cy="110843"/>
          </a:xfrm>
          <a:prstGeom prst="ellipse">
            <a:avLst/>
          </a:prstGeom>
        </p:spPr>
      </p:pic>
      <p:cxnSp>
        <p:nvCxnSpPr>
          <p:cNvPr id="41" name="Straight Arrow Connector 40">
            <a:extLst>
              <a:ext uri="{FF2B5EF4-FFF2-40B4-BE49-F238E27FC236}">
                <a16:creationId xmlns:a16="http://schemas.microsoft.com/office/drawing/2014/main" id="{F528463E-0905-4A39-802D-57EC47BCFA74}"/>
              </a:ext>
            </a:extLst>
          </p:cNvPr>
          <p:cNvCxnSpPr>
            <a:cxnSpLocks/>
          </p:cNvCxnSpPr>
          <p:nvPr/>
        </p:nvCxnSpPr>
        <p:spPr>
          <a:xfrm>
            <a:off x="7311355" y="1937112"/>
            <a:ext cx="295310" cy="248615"/>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pic>
        <p:nvPicPr>
          <p:cNvPr id="38" name="Picture 37" descr="A picture containing outdoor object&#10;&#10;Description generated with very high confidence">
            <a:extLst>
              <a:ext uri="{FF2B5EF4-FFF2-40B4-BE49-F238E27FC236}">
                <a16:creationId xmlns:a16="http://schemas.microsoft.com/office/drawing/2014/main" id="{FC5DCED8-F0BA-4F48-8F0F-92CA81CB6178}"/>
              </a:ext>
            </a:extLst>
          </p:cNvPr>
          <p:cNvPicPr>
            <a:picLocks noChangeAspect="1"/>
          </p:cNvPicPr>
          <p:nvPr/>
        </p:nvPicPr>
        <p:blipFill rotWithShape="1">
          <a:blip r:embed="rId6">
            <a:extLst>
              <a:ext uri="{28A0092B-C50C-407E-A947-70E740481C1C}">
                <a14:useLocalDpi xmlns:a14="http://schemas.microsoft.com/office/drawing/2010/main" val="0"/>
              </a:ext>
            </a:extLst>
          </a:blip>
          <a:srcRect l="42149" t="41771" r="47690" b="39543"/>
          <a:stretch/>
        </p:blipFill>
        <p:spPr>
          <a:xfrm>
            <a:off x="7257295" y="3412547"/>
            <a:ext cx="107048" cy="110843"/>
          </a:xfrm>
          <a:prstGeom prst="ellipse">
            <a:avLst/>
          </a:prstGeom>
        </p:spPr>
      </p:pic>
      <p:cxnSp>
        <p:nvCxnSpPr>
          <p:cNvPr id="39" name="Straight Arrow Connector 38">
            <a:extLst>
              <a:ext uri="{FF2B5EF4-FFF2-40B4-BE49-F238E27FC236}">
                <a16:creationId xmlns:a16="http://schemas.microsoft.com/office/drawing/2014/main" id="{A233174E-E754-4BB5-8849-3A51657979C9}"/>
              </a:ext>
            </a:extLst>
          </p:cNvPr>
          <p:cNvCxnSpPr>
            <a:cxnSpLocks/>
          </p:cNvCxnSpPr>
          <p:nvPr/>
        </p:nvCxnSpPr>
        <p:spPr>
          <a:xfrm>
            <a:off x="7300380" y="3467969"/>
            <a:ext cx="442864" cy="45539"/>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pic>
        <p:nvPicPr>
          <p:cNvPr id="36" name="Picture 35" descr="A picture containing outdoor object&#10;&#10;Description generated with very high confidence">
            <a:extLst>
              <a:ext uri="{FF2B5EF4-FFF2-40B4-BE49-F238E27FC236}">
                <a16:creationId xmlns:a16="http://schemas.microsoft.com/office/drawing/2014/main" id="{6A66B6CF-7918-4294-BA30-EB558F531700}"/>
              </a:ext>
            </a:extLst>
          </p:cNvPr>
          <p:cNvPicPr>
            <a:picLocks noChangeAspect="1"/>
          </p:cNvPicPr>
          <p:nvPr/>
        </p:nvPicPr>
        <p:blipFill rotWithShape="1">
          <a:blip r:embed="rId6">
            <a:extLst>
              <a:ext uri="{28A0092B-C50C-407E-A947-70E740481C1C}">
                <a14:useLocalDpi xmlns:a14="http://schemas.microsoft.com/office/drawing/2010/main" val="0"/>
              </a:ext>
            </a:extLst>
          </a:blip>
          <a:srcRect l="42149" t="41771" r="47690" b="39543"/>
          <a:stretch/>
        </p:blipFill>
        <p:spPr>
          <a:xfrm rot="13756842">
            <a:off x="8361787" y="2689230"/>
            <a:ext cx="107048" cy="110843"/>
          </a:xfrm>
          <a:prstGeom prst="ellipse">
            <a:avLst/>
          </a:prstGeom>
        </p:spPr>
      </p:pic>
      <p:cxnSp>
        <p:nvCxnSpPr>
          <p:cNvPr id="37" name="Straight Arrow Connector 36">
            <a:extLst>
              <a:ext uri="{FF2B5EF4-FFF2-40B4-BE49-F238E27FC236}">
                <a16:creationId xmlns:a16="http://schemas.microsoft.com/office/drawing/2014/main" id="{EE127132-C519-4D32-B8D1-FB8B6FF09D57}"/>
              </a:ext>
            </a:extLst>
          </p:cNvPr>
          <p:cNvCxnSpPr>
            <a:cxnSpLocks/>
          </p:cNvCxnSpPr>
          <p:nvPr/>
        </p:nvCxnSpPr>
        <p:spPr>
          <a:xfrm rot="13756842" flipV="1">
            <a:off x="8286557" y="2690382"/>
            <a:ext cx="162399" cy="3679"/>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pic>
        <p:nvPicPr>
          <p:cNvPr id="34" name="Picture 33" descr="A picture containing outdoor object&#10;&#10;Description generated with very high confidence">
            <a:extLst>
              <a:ext uri="{FF2B5EF4-FFF2-40B4-BE49-F238E27FC236}">
                <a16:creationId xmlns:a16="http://schemas.microsoft.com/office/drawing/2014/main" id="{91585004-9F5A-4F73-81F7-E662A57F6BF9}"/>
              </a:ext>
            </a:extLst>
          </p:cNvPr>
          <p:cNvPicPr>
            <a:picLocks noChangeAspect="1"/>
          </p:cNvPicPr>
          <p:nvPr/>
        </p:nvPicPr>
        <p:blipFill rotWithShape="1">
          <a:blip r:embed="rId6">
            <a:extLst>
              <a:ext uri="{28A0092B-C50C-407E-A947-70E740481C1C}">
                <a14:useLocalDpi xmlns:a14="http://schemas.microsoft.com/office/drawing/2010/main" val="0"/>
              </a:ext>
            </a:extLst>
          </a:blip>
          <a:srcRect l="42149" t="41771" r="47690" b="39543"/>
          <a:stretch/>
        </p:blipFill>
        <p:spPr>
          <a:xfrm rot="3191679">
            <a:off x="6476546" y="3326120"/>
            <a:ext cx="107048" cy="110843"/>
          </a:xfrm>
          <a:prstGeom prst="ellipse">
            <a:avLst/>
          </a:prstGeom>
        </p:spPr>
      </p:pic>
      <p:cxnSp>
        <p:nvCxnSpPr>
          <p:cNvPr id="35" name="Straight Arrow Connector 34">
            <a:extLst>
              <a:ext uri="{FF2B5EF4-FFF2-40B4-BE49-F238E27FC236}">
                <a16:creationId xmlns:a16="http://schemas.microsoft.com/office/drawing/2014/main" id="{A5E2F2E6-9E8C-475E-8896-6B1A4AF97DA7}"/>
              </a:ext>
            </a:extLst>
          </p:cNvPr>
          <p:cNvCxnSpPr>
            <a:cxnSpLocks/>
          </p:cNvCxnSpPr>
          <p:nvPr/>
        </p:nvCxnSpPr>
        <p:spPr>
          <a:xfrm rot="3191679" flipV="1">
            <a:off x="6462442" y="3495757"/>
            <a:ext cx="306179" cy="2"/>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pic>
        <p:nvPicPr>
          <p:cNvPr id="32" name="Picture 31" descr="A picture containing outdoor object&#10;&#10;Description generated with very high confidence">
            <a:extLst>
              <a:ext uri="{FF2B5EF4-FFF2-40B4-BE49-F238E27FC236}">
                <a16:creationId xmlns:a16="http://schemas.microsoft.com/office/drawing/2014/main" id="{39186214-EF1F-4C85-828F-B7688477F9F8}"/>
              </a:ext>
            </a:extLst>
          </p:cNvPr>
          <p:cNvPicPr>
            <a:picLocks noChangeAspect="1"/>
          </p:cNvPicPr>
          <p:nvPr/>
        </p:nvPicPr>
        <p:blipFill rotWithShape="1">
          <a:blip r:embed="rId6">
            <a:extLst>
              <a:ext uri="{28A0092B-C50C-407E-A947-70E740481C1C}">
                <a14:useLocalDpi xmlns:a14="http://schemas.microsoft.com/office/drawing/2010/main" val="0"/>
              </a:ext>
            </a:extLst>
          </a:blip>
          <a:srcRect l="42149" t="41771" r="47690" b="39543"/>
          <a:stretch/>
        </p:blipFill>
        <p:spPr>
          <a:xfrm rot="14276923">
            <a:off x="7257470" y="3898153"/>
            <a:ext cx="107048" cy="110843"/>
          </a:xfrm>
          <a:prstGeom prst="ellipse">
            <a:avLst/>
          </a:prstGeom>
        </p:spPr>
      </p:pic>
      <p:cxnSp>
        <p:nvCxnSpPr>
          <p:cNvPr id="33" name="Straight Arrow Connector 32">
            <a:extLst>
              <a:ext uri="{FF2B5EF4-FFF2-40B4-BE49-F238E27FC236}">
                <a16:creationId xmlns:a16="http://schemas.microsoft.com/office/drawing/2014/main" id="{08D57098-DF1C-447C-BBE5-139612BD1798}"/>
              </a:ext>
            </a:extLst>
          </p:cNvPr>
          <p:cNvCxnSpPr>
            <a:cxnSpLocks/>
          </p:cNvCxnSpPr>
          <p:nvPr/>
        </p:nvCxnSpPr>
        <p:spPr>
          <a:xfrm rot="14276923" flipV="1">
            <a:off x="7144348" y="3867078"/>
            <a:ext cx="224981" cy="1"/>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pic>
        <p:nvPicPr>
          <p:cNvPr id="30" name="Picture 29" descr="A picture containing outdoor object&#10;&#10;Description generated with very high confidence">
            <a:extLst>
              <a:ext uri="{FF2B5EF4-FFF2-40B4-BE49-F238E27FC236}">
                <a16:creationId xmlns:a16="http://schemas.microsoft.com/office/drawing/2014/main" id="{CBA7B734-E9C0-4186-BDC9-7C3DD990D2BD}"/>
              </a:ext>
            </a:extLst>
          </p:cNvPr>
          <p:cNvPicPr>
            <a:picLocks noChangeAspect="1"/>
          </p:cNvPicPr>
          <p:nvPr/>
        </p:nvPicPr>
        <p:blipFill rotWithShape="1">
          <a:blip r:embed="rId6">
            <a:extLst>
              <a:ext uri="{28A0092B-C50C-407E-A947-70E740481C1C}">
                <a14:useLocalDpi xmlns:a14="http://schemas.microsoft.com/office/drawing/2010/main" val="0"/>
              </a:ext>
            </a:extLst>
          </a:blip>
          <a:srcRect l="42149" t="41771" r="47690" b="39543"/>
          <a:stretch/>
        </p:blipFill>
        <p:spPr>
          <a:xfrm rot="19109513">
            <a:off x="6730534" y="2482924"/>
            <a:ext cx="107048" cy="110843"/>
          </a:xfrm>
          <a:prstGeom prst="ellipse">
            <a:avLst/>
          </a:prstGeom>
        </p:spPr>
      </p:pic>
      <p:cxnSp>
        <p:nvCxnSpPr>
          <p:cNvPr id="31" name="Straight Arrow Connector 30">
            <a:extLst>
              <a:ext uri="{FF2B5EF4-FFF2-40B4-BE49-F238E27FC236}">
                <a16:creationId xmlns:a16="http://schemas.microsoft.com/office/drawing/2014/main" id="{0A6D0BDB-7226-4D5D-A15B-6AF99B64E517}"/>
              </a:ext>
            </a:extLst>
          </p:cNvPr>
          <p:cNvCxnSpPr>
            <a:cxnSpLocks/>
          </p:cNvCxnSpPr>
          <p:nvPr/>
        </p:nvCxnSpPr>
        <p:spPr>
          <a:xfrm rot="19109513" flipV="1">
            <a:off x="6757160" y="2494909"/>
            <a:ext cx="151961" cy="1"/>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pic>
        <p:nvPicPr>
          <p:cNvPr id="28" name="Picture 27" descr="A picture containing outdoor object&#10;&#10;Description generated with very high confidence">
            <a:extLst>
              <a:ext uri="{FF2B5EF4-FFF2-40B4-BE49-F238E27FC236}">
                <a16:creationId xmlns:a16="http://schemas.microsoft.com/office/drawing/2014/main" id="{E6D150A3-BD37-4D10-86AF-CBE7C65D7AD1}"/>
              </a:ext>
            </a:extLst>
          </p:cNvPr>
          <p:cNvPicPr>
            <a:picLocks noChangeAspect="1"/>
          </p:cNvPicPr>
          <p:nvPr/>
        </p:nvPicPr>
        <p:blipFill rotWithShape="1">
          <a:blip r:embed="rId6">
            <a:extLst>
              <a:ext uri="{28A0092B-C50C-407E-A947-70E740481C1C}">
                <a14:useLocalDpi xmlns:a14="http://schemas.microsoft.com/office/drawing/2010/main" val="0"/>
              </a:ext>
            </a:extLst>
          </a:blip>
          <a:srcRect l="42149" t="41771" r="47690" b="39543"/>
          <a:stretch/>
        </p:blipFill>
        <p:spPr>
          <a:xfrm rot="3551141">
            <a:off x="7451850" y="2254855"/>
            <a:ext cx="107048" cy="110843"/>
          </a:xfrm>
          <a:prstGeom prst="ellipse">
            <a:avLst/>
          </a:prstGeom>
        </p:spPr>
      </p:pic>
      <p:cxnSp>
        <p:nvCxnSpPr>
          <p:cNvPr id="29" name="Straight Arrow Connector 28">
            <a:extLst>
              <a:ext uri="{FF2B5EF4-FFF2-40B4-BE49-F238E27FC236}">
                <a16:creationId xmlns:a16="http://schemas.microsoft.com/office/drawing/2014/main" id="{D8FDC9CA-B279-4BF3-8081-442A6DCC8260}"/>
              </a:ext>
            </a:extLst>
          </p:cNvPr>
          <p:cNvCxnSpPr>
            <a:cxnSpLocks/>
          </p:cNvCxnSpPr>
          <p:nvPr/>
        </p:nvCxnSpPr>
        <p:spPr>
          <a:xfrm rot="3551141" flipV="1">
            <a:off x="7408169" y="2463055"/>
            <a:ext cx="376664" cy="2"/>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pic>
        <p:nvPicPr>
          <p:cNvPr id="26" name="Picture 25" descr="A picture containing outdoor object&#10;&#10;Description generated with very high confidence">
            <a:extLst>
              <a:ext uri="{FF2B5EF4-FFF2-40B4-BE49-F238E27FC236}">
                <a16:creationId xmlns:a16="http://schemas.microsoft.com/office/drawing/2014/main" id="{134DDB47-FC2E-469F-9DAD-1C55007B97C6}"/>
              </a:ext>
            </a:extLst>
          </p:cNvPr>
          <p:cNvPicPr>
            <a:picLocks noChangeAspect="1"/>
          </p:cNvPicPr>
          <p:nvPr/>
        </p:nvPicPr>
        <p:blipFill rotWithShape="1">
          <a:blip r:embed="rId6">
            <a:extLst>
              <a:ext uri="{28A0092B-C50C-407E-A947-70E740481C1C}">
                <a14:useLocalDpi xmlns:a14="http://schemas.microsoft.com/office/drawing/2010/main" val="0"/>
              </a:ext>
            </a:extLst>
          </a:blip>
          <a:srcRect l="42149" t="41771" r="47690" b="39543"/>
          <a:stretch/>
        </p:blipFill>
        <p:spPr>
          <a:xfrm rot="18333651">
            <a:off x="7888961" y="3085087"/>
            <a:ext cx="107048" cy="110843"/>
          </a:xfrm>
          <a:prstGeom prst="ellipse">
            <a:avLst/>
          </a:prstGeom>
        </p:spPr>
      </p:pic>
      <p:cxnSp>
        <p:nvCxnSpPr>
          <p:cNvPr id="27" name="Straight Arrow Connector 26">
            <a:extLst>
              <a:ext uri="{FF2B5EF4-FFF2-40B4-BE49-F238E27FC236}">
                <a16:creationId xmlns:a16="http://schemas.microsoft.com/office/drawing/2014/main" id="{B0D18563-EB32-44C9-8E29-3F5D12694418}"/>
              </a:ext>
            </a:extLst>
          </p:cNvPr>
          <p:cNvCxnSpPr>
            <a:cxnSpLocks/>
          </p:cNvCxnSpPr>
          <p:nvPr/>
        </p:nvCxnSpPr>
        <p:spPr>
          <a:xfrm rot="18333651" flipV="1">
            <a:off x="7900942" y="3080036"/>
            <a:ext cx="162399" cy="3679"/>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pic>
        <p:nvPicPr>
          <p:cNvPr id="24" name="Picture 23" descr="A picture containing outdoor object&#10;&#10;Description generated with very high confidence">
            <a:extLst>
              <a:ext uri="{FF2B5EF4-FFF2-40B4-BE49-F238E27FC236}">
                <a16:creationId xmlns:a16="http://schemas.microsoft.com/office/drawing/2014/main" id="{A26CFA95-0AF9-47B7-8E8A-AE9E04CFBE5C}"/>
              </a:ext>
            </a:extLst>
          </p:cNvPr>
          <p:cNvPicPr>
            <a:picLocks noChangeAspect="1"/>
          </p:cNvPicPr>
          <p:nvPr/>
        </p:nvPicPr>
        <p:blipFill rotWithShape="1">
          <a:blip r:embed="rId6">
            <a:extLst>
              <a:ext uri="{28A0092B-C50C-407E-A947-70E740481C1C}">
                <a14:useLocalDpi xmlns:a14="http://schemas.microsoft.com/office/drawing/2010/main" val="0"/>
              </a:ext>
            </a:extLst>
          </a:blip>
          <a:srcRect l="42149" t="41771" r="47690" b="39543"/>
          <a:stretch/>
        </p:blipFill>
        <p:spPr>
          <a:xfrm rot="12197524">
            <a:off x="6722401" y="3036502"/>
            <a:ext cx="107048" cy="110843"/>
          </a:xfrm>
          <a:prstGeom prst="ellipse">
            <a:avLst/>
          </a:prstGeom>
        </p:spPr>
      </p:pic>
      <p:cxnSp>
        <p:nvCxnSpPr>
          <p:cNvPr id="25" name="Straight Arrow Connector 24">
            <a:extLst>
              <a:ext uri="{FF2B5EF4-FFF2-40B4-BE49-F238E27FC236}">
                <a16:creationId xmlns:a16="http://schemas.microsoft.com/office/drawing/2014/main" id="{1C284690-D0BA-453A-AB1F-C6859E031481}"/>
              </a:ext>
            </a:extLst>
          </p:cNvPr>
          <p:cNvCxnSpPr>
            <a:cxnSpLocks/>
          </p:cNvCxnSpPr>
          <p:nvPr/>
        </p:nvCxnSpPr>
        <p:spPr>
          <a:xfrm rot="12197524" flipV="1">
            <a:off x="6529405" y="3043263"/>
            <a:ext cx="266988" cy="1"/>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pic>
        <p:nvPicPr>
          <p:cNvPr id="22" name="Picture 21" descr="A picture containing outdoor object&#10;&#10;Description generated with very high confidence">
            <a:extLst>
              <a:ext uri="{FF2B5EF4-FFF2-40B4-BE49-F238E27FC236}">
                <a16:creationId xmlns:a16="http://schemas.microsoft.com/office/drawing/2014/main" id="{FA4937EF-770A-4654-9EAC-C1783F5294BD}"/>
              </a:ext>
            </a:extLst>
          </p:cNvPr>
          <p:cNvPicPr>
            <a:picLocks noChangeAspect="1"/>
          </p:cNvPicPr>
          <p:nvPr/>
        </p:nvPicPr>
        <p:blipFill rotWithShape="1">
          <a:blip r:embed="rId6">
            <a:extLst>
              <a:ext uri="{28A0092B-C50C-407E-A947-70E740481C1C}">
                <a14:useLocalDpi xmlns:a14="http://schemas.microsoft.com/office/drawing/2010/main" val="0"/>
              </a:ext>
            </a:extLst>
          </a:blip>
          <a:srcRect l="42149" t="41771" r="47690" b="39543"/>
          <a:stretch/>
        </p:blipFill>
        <p:spPr>
          <a:xfrm rot="2870329">
            <a:off x="6368374" y="1978831"/>
            <a:ext cx="107048" cy="110843"/>
          </a:xfrm>
          <a:prstGeom prst="ellipse">
            <a:avLst/>
          </a:prstGeom>
        </p:spPr>
      </p:pic>
      <p:cxnSp>
        <p:nvCxnSpPr>
          <p:cNvPr id="23" name="Straight Arrow Connector 22">
            <a:extLst>
              <a:ext uri="{FF2B5EF4-FFF2-40B4-BE49-F238E27FC236}">
                <a16:creationId xmlns:a16="http://schemas.microsoft.com/office/drawing/2014/main" id="{AB693707-F6A8-4D3E-AB29-16F68D3BD229}"/>
              </a:ext>
            </a:extLst>
          </p:cNvPr>
          <p:cNvCxnSpPr>
            <a:cxnSpLocks/>
          </p:cNvCxnSpPr>
          <p:nvPr/>
        </p:nvCxnSpPr>
        <p:spPr>
          <a:xfrm rot="2870329" flipV="1">
            <a:off x="6389557" y="2083631"/>
            <a:ext cx="162399" cy="3679"/>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pic>
        <p:nvPicPr>
          <p:cNvPr id="20" name="Picture 19" descr="A picture containing outdoor object&#10;&#10;Description generated with very high confidence">
            <a:extLst>
              <a:ext uri="{FF2B5EF4-FFF2-40B4-BE49-F238E27FC236}">
                <a16:creationId xmlns:a16="http://schemas.microsoft.com/office/drawing/2014/main" id="{1CC1FF26-4D73-492A-A496-E3B89B89B0A3}"/>
              </a:ext>
            </a:extLst>
          </p:cNvPr>
          <p:cNvPicPr>
            <a:picLocks noChangeAspect="1"/>
          </p:cNvPicPr>
          <p:nvPr/>
        </p:nvPicPr>
        <p:blipFill rotWithShape="1">
          <a:blip r:embed="rId6">
            <a:extLst>
              <a:ext uri="{28A0092B-C50C-407E-A947-70E740481C1C}">
                <a14:useLocalDpi xmlns:a14="http://schemas.microsoft.com/office/drawing/2010/main" val="0"/>
              </a:ext>
            </a:extLst>
          </a:blip>
          <a:srcRect l="42149" t="41771" r="47690" b="39543"/>
          <a:stretch/>
        </p:blipFill>
        <p:spPr>
          <a:xfrm rot="17735497">
            <a:off x="7116243" y="3063698"/>
            <a:ext cx="107048" cy="110843"/>
          </a:xfrm>
          <a:prstGeom prst="ellipse">
            <a:avLst/>
          </a:prstGeom>
        </p:spPr>
      </p:pic>
      <p:cxnSp>
        <p:nvCxnSpPr>
          <p:cNvPr id="21" name="Straight Arrow Connector 20">
            <a:extLst>
              <a:ext uri="{FF2B5EF4-FFF2-40B4-BE49-F238E27FC236}">
                <a16:creationId xmlns:a16="http://schemas.microsoft.com/office/drawing/2014/main" id="{A2661691-CFC0-4B78-B225-5B4D1CA531F2}"/>
              </a:ext>
            </a:extLst>
          </p:cNvPr>
          <p:cNvCxnSpPr>
            <a:cxnSpLocks/>
          </p:cNvCxnSpPr>
          <p:nvPr/>
        </p:nvCxnSpPr>
        <p:spPr>
          <a:xfrm rot="17735497" flipV="1">
            <a:off x="7017553" y="2894021"/>
            <a:ext cx="520046" cy="1"/>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grpSp>
        <p:nvGrpSpPr>
          <p:cNvPr id="43" name="Group 42">
            <a:extLst>
              <a:ext uri="{FF2B5EF4-FFF2-40B4-BE49-F238E27FC236}">
                <a16:creationId xmlns:a16="http://schemas.microsoft.com/office/drawing/2014/main" id="{5A1CC759-95FF-4C46-8C79-0FD88C5212B1}"/>
              </a:ext>
            </a:extLst>
          </p:cNvPr>
          <p:cNvGrpSpPr/>
          <p:nvPr/>
        </p:nvGrpSpPr>
        <p:grpSpPr>
          <a:xfrm>
            <a:off x="5751000" y="1559250"/>
            <a:ext cx="3010500" cy="2872800"/>
            <a:chOff x="6482088" y="3932243"/>
            <a:chExt cx="2820524" cy="2692033"/>
          </a:xfrm>
        </p:grpSpPr>
        <p:sp>
          <p:nvSpPr>
            <p:cNvPr id="45" name="Oval 44">
              <a:extLst>
                <a:ext uri="{FF2B5EF4-FFF2-40B4-BE49-F238E27FC236}">
                  <a16:creationId xmlns:a16="http://schemas.microsoft.com/office/drawing/2014/main" id="{F8790CDF-720A-40E3-A5CD-B43BADFBB58B}"/>
                </a:ext>
              </a:extLst>
            </p:cNvPr>
            <p:cNvSpPr/>
            <p:nvPr/>
          </p:nvSpPr>
          <p:spPr>
            <a:xfrm>
              <a:off x="6482088" y="3932243"/>
              <a:ext cx="2820524" cy="2692033"/>
            </a:xfrm>
            <a:prstGeom prst="ellipse">
              <a:avLst/>
            </a:pr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Char char="•"/>
                <a:tabLst/>
                <a:defRPr/>
              </a:pPr>
              <a:endParaRPr kumimoji="0" lang="en-GB" sz="1800" b="0" i="0" u="none" strike="noStrike" kern="1200" cap="none" spc="0" normalizeH="0" baseline="0" noProof="0" dirty="0">
                <a:ln>
                  <a:noFill/>
                </a:ln>
                <a:solidFill>
                  <a:srgbClr val="FFFFFF"/>
                </a:solidFill>
                <a:effectLst/>
                <a:uLnTx/>
                <a:uFillTx/>
                <a:latin typeface="Times New Roman"/>
                <a:ea typeface="+mn-ea"/>
                <a:cs typeface="+mn-cs"/>
              </a:endParaRPr>
            </a:p>
          </p:txBody>
        </p:sp>
        <p:pic>
          <p:nvPicPr>
            <p:cNvPr id="46" name="Picture 45" descr="A picture containing object&#10;&#10;Description generated with high confidence">
              <a:extLst>
                <a:ext uri="{FF2B5EF4-FFF2-40B4-BE49-F238E27FC236}">
                  <a16:creationId xmlns:a16="http://schemas.microsoft.com/office/drawing/2014/main" id="{59FF67E0-BDE4-4E0F-ACDB-B10823A3782E}"/>
                </a:ext>
              </a:extLst>
            </p:cNvPr>
            <p:cNvPicPr>
              <a:picLocks noChangeAspect="1"/>
            </p:cNvPicPr>
            <p:nvPr/>
          </p:nvPicPr>
          <p:blipFill rotWithShape="1">
            <a:blip r:embed="rId5">
              <a:extLst>
                <a:ext uri="{28A0092B-C50C-407E-A947-70E740481C1C}">
                  <a14:useLocalDpi xmlns:a14="http://schemas.microsoft.com/office/drawing/2010/main" val="0"/>
                </a:ext>
              </a:extLst>
            </a:blip>
            <a:srcRect l="24667" t="11429" r="23944" b="34388"/>
            <a:stretch/>
          </p:blipFill>
          <p:spPr>
            <a:xfrm>
              <a:off x="7601798" y="4987708"/>
              <a:ext cx="581103" cy="581103"/>
            </a:xfrm>
            <a:prstGeom prst="ellipse">
              <a:avLst/>
            </a:prstGeom>
          </p:spPr>
        </p:pic>
        <p:grpSp>
          <p:nvGrpSpPr>
            <p:cNvPr id="47" name="Group 46">
              <a:extLst>
                <a:ext uri="{FF2B5EF4-FFF2-40B4-BE49-F238E27FC236}">
                  <a16:creationId xmlns:a16="http://schemas.microsoft.com/office/drawing/2014/main" id="{83CFB12C-1F57-4AA5-9220-236B4633132C}"/>
                </a:ext>
              </a:extLst>
            </p:cNvPr>
            <p:cNvGrpSpPr/>
            <p:nvPr/>
          </p:nvGrpSpPr>
          <p:grpSpPr>
            <a:xfrm>
              <a:off x="7902934" y="4234663"/>
              <a:ext cx="317088" cy="284895"/>
              <a:chOff x="2263280" y="1296290"/>
              <a:chExt cx="523904" cy="470714"/>
            </a:xfrm>
          </p:grpSpPr>
          <p:pic>
            <p:nvPicPr>
              <p:cNvPr id="78" name="Picture 77" descr="A picture containing outdoor object&#10;&#10;Description generated with very high confidence">
                <a:extLst>
                  <a:ext uri="{FF2B5EF4-FFF2-40B4-BE49-F238E27FC236}">
                    <a16:creationId xmlns:a16="http://schemas.microsoft.com/office/drawing/2014/main" id="{6C568993-80EB-40B7-B119-352CF3282DEC}"/>
                  </a:ext>
                </a:extLst>
              </p:cNvPr>
              <p:cNvPicPr>
                <a:picLocks noChangeAspect="1"/>
              </p:cNvPicPr>
              <p:nvPr/>
            </p:nvPicPr>
            <p:blipFill rotWithShape="1">
              <a:blip r:embed="rId6">
                <a:extLst>
                  <a:ext uri="{28A0092B-C50C-407E-A947-70E740481C1C}">
                    <a14:useLocalDpi xmlns:a14="http://schemas.microsoft.com/office/drawing/2010/main" val="0"/>
                  </a:ext>
                </a:extLst>
              </a:blip>
              <a:srcRect l="42149" t="41771" r="47690" b="39543"/>
              <a:stretch/>
            </p:blipFill>
            <p:spPr>
              <a:xfrm>
                <a:off x="2263280" y="1296290"/>
                <a:ext cx="165732" cy="171608"/>
              </a:xfrm>
              <a:prstGeom prst="ellipse">
                <a:avLst/>
              </a:prstGeom>
            </p:spPr>
          </p:pic>
          <p:cxnSp>
            <p:nvCxnSpPr>
              <p:cNvPr id="79" name="Straight Arrow Connector 78">
                <a:extLst>
                  <a:ext uri="{FF2B5EF4-FFF2-40B4-BE49-F238E27FC236}">
                    <a16:creationId xmlns:a16="http://schemas.microsoft.com/office/drawing/2014/main" id="{68FE8365-9F2B-4E5A-8F1E-20CBFE1FAE45}"/>
                  </a:ext>
                </a:extLst>
              </p:cNvPr>
              <p:cNvCxnSpPr>
                <a:cxnSpLocks/>
              </p:cNvCxnSpPr>
              <p:nvPr/>
            </p:nvCxnSpPr>
            <p:spPr>
              <a:xfrm>
                <a:off x="2329984" y="1382096"/>
                <a:ext cx="457200" cy="384908"/>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8" name="Group 47">
              <a:extLst>
                <a:ext uri="{FF2B5EF4-FFF2-40B4-BE49-F238E27FC236}">
                  <a16:creationId xmlns:a16="http://schemas.microsoft.com/office/drawing/2014/main" id="{B8509BFA-321B-4B2E-83D9-ED444EDF9AE9}"/>
                </a:ext>
              </a:extLst>
            </p:cNvPr>
            <p:cNvGrpSpPr/>
            <p:nvPr/>
          </p:nvGrpSpPr>
          <p:grpSpPr>
            <a:xfrm>
              <a:off x="7892650" y="5669133"/>
              <a:ext cx="455351" cy="103864"/>
              <a:chOff x="4433101" y="3654020"/>
              <a:chExt cx="752348" cy="171608"/>
            </a:xfrm>
          </p:grpSpPr>
          <p:pic>
            <p:nvPicPr>
              <p:cNvPr id="76" name="Picture 75" descr="A picture containing outdoor object&#10;&#10;Description generated with very high confidence">
                <a:extLst>
                  <a:ext uri="{FF2B5EF4-FFF2-40B4-BE49-F238E27FC236}">
                    <a16:creationId xmlns:a16="http://schemas.microsoft.com/office/drawing/2014/main" id="{0C61677C-2733-419D-9753-6B7EBA5EC0D2}"/>
                  </a:ext>
                </a:extLst>
              </p:cNvPr>
              <p:cNvPicPr>
                <a:picLocks noChangeAspect="1"/>
              </p:cNvPicPr>
              <p:nvPr/>
            </p:nvPicPr>
            <p:blipFill rotWithShape="1">
              <a:blip r:embed="rId6">
                <a:extLst>
                  <a:ext uri="{28A0092B-C50C-407E-A947-70E740481C1C}">
                    <a14:useLocalDpi xmlns:a14="http://schemas.microsoft.com/office/drawing/2010/main" val="0"/>
                  </a:ext>
                </a:extLst>
              </a:blip>
              <a:srcRect l="42149" t="41771" r="47690" b="39543"/>
              <a:stretch/>
            </p:blipFill>
            <p:spPr>
              <a:xfrm>
                <a:off x="4433101" y="3654020"/>
                <a:ext cx="165732" cy="171608"/>
              </a:xfrm>
              <a:prstGeom prst="ellipse">
                <a:avLst/>
              </a:prstGeom>
            </p:spPr>
          </p:pic>
          <p:cxnSp>
            <p:nvCxnSpPr>
              <p:cNvPr id="77" name="Straight Arrow Connector 76">
                <a:extLst>
                  <a:ext uri="{FF2B5EF4-FFF2-40B4-BE49-F238E27FC236}">
                    <a16:creationId xmlns:a16="http://schemas.microsoft.com/office/drawing/2014/main" id="{A3774441-87B7-4927-885F-9543199D8CAC}"/>
                  </a:ext>
                </a:extLst>
              </p:cNvPr>
              <p:cNvCxnSpPr>
                <a:cxnSpLocks/>
              </p:cNvCxnSpPr>
              <p:nvPr/>
            </p:nvCxnSpPr>
            <p:spPr>
              <a:xfrm>
                <a:off x="4499805" y="3739826"/>
                <a:ext cx="685644" cy="70503"/>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9" name="Group 48">
              <a:extLst>
                <a:ext uri="{FF2B5EF4-FFF2-40B4-BE49-F238E27FC236}">
                  <a16:creationId xmlns:a16="http://schemas.microsoft.com/office/drawing/2014/main" id="{DD4B3788-93F5-4FE2-B40B-FDC23F9B4654}"/>
                </a:ext>
              </a:extLst>
            </p:cNvPr>
            <p:cNvGrpSpPr/>
            <p:nvPr/>
          </p:nvGrpSpPr>
          <p:grpSpPr>
            <a:xfrm rot="13756842">
              <a:off x="8851395" y="4956405"/>
              <a:ext cx="192546" cy="103864"/>
              <a:chOff x="3241821" y="2097478"/>
              <a:chExt cx="318131" cy="171608"/>
            </a:xfrm>
          </p:grpSpPr>
          <p:pic>
            <p:nvPicPr>
              <p:cNvPr id="74" name="Picture 73" descr="A picture containing outdoor object&#10;&#10;Description generated with very high confidence">
                <a:extLst>
                  <a:ext uri="{FF2B5EF4-FFF2-40B4-BE49-F238E27FC236}">
                    <a16:creationId xmlns:a16="http://schemas.microsoft.com/office/drawing/2014/main" id="{699B1FA2-5F1D-45E9-A58A-4E78F505D0B5}"/>
                  </a:ext>
                </a:extLst>
              </p:cNvPr>
              <p:cNvPicPr>
                <a:picLocks noChangeAspect="1"/>
              </p:cNvPicPr>
              <p:nvPr/>
            </p:nvPicPr>
            <p:blipFill rotWithShape="1">
              <a:blip r:embed="rId6">
                <a:extLst>
                  <a:ext uri="{28A0092B-C50C-407E-A947-70E740481C1C}">
                    <a14:useLocalDpi xmlns:a14="http://schemas.microsoft.com/office/drawing/2010/main" val="0"/>
                  </a:ext>
                </a:extLst>
              </a:blip>
              <a:srcRect l="42149" t="41771" r="47690" b="39543"/>
              <a:stretch/>
            </p:blipFill>
            <p:spPr>
              <a:xfrm>
                <a:off x="3241821" y="2097478"/>
                <a:ext cx="165732" cy="171608"/>
              </a:xfrm>
              <a:prstGeom prst="ellipse">
                <a:avLst/>
              </a:prstGeom>
            </p:spPr>
          </p:pic>
          <p:cxnSp>
            <p:nvCxnSpPr>
              <p:cNvPr id="75" name="Straight Arrow Connector 74">
                <a:extLst>
                  <a:ext uri="{FF2B5EF4-FFF2-40B4-BE49-F238E27FC236}">
                    <a16:creationId xmlns:a16="http://schemas.microsoft.com/office/drawing/2014/main" id="{681A4D83-1118-4A51-BAA7-C092C99B026F}"/>
                  </a:ext>
                </a:extLst>
              </p:cNvPr>
              <p:cNvCxnSpPr>
                <a:cxnSpLocks/>
              </p:cNvCxnSpPr>
              <p:nvPr/>
            </p:nvCxnSpPr>
            <p:spPr>
              <a:xfrm flipV="1">
                <a:off x="3308525" y="2177588"/>
                <a:ext cx="251427" cy="5695"/>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50" name="Group 49">
              <a:extLst>
                <a:ext uri="{FF2B5EF4-FFF2-40B4-BE49-F238E27FC236}">
                  <a16:creationId xmlns:a16="http://schemas.microsoft.com/office/drawing/2014/main" id="{0C381E0A-B561-491A-8470-A80B0737D349}"/>
                </a:ext>
              </a:extLst>
            </p:cNvPr>
            <p:cNvGrpSpPr/>
            <p:nvPr/>
          </p:nvGrpSpPr>
          <p:grpSpPr>
            <a:xfrm rot="3191679">
              <a:off x="7115564" y="5679011"/>
              <a:ext cx="327273" cy="103864"/>
              <a:chOff x="4358183" y="1595396"/>
              <a:chExt cx="540733" cy="171608"/>
            </a:xfrm>
          </p:grpSpPr>
          <p:pic>
            <p:nvPicPr>
              <p:cNvPr id="72" name="Picture 71" descr="A picture containing outdoor object&#10;&#10;Description generated with very high confidence">
                <a:extLst>
                  <a:ext uri="{FF2B5EF4-FFF2-40B4-BE49-F238E27FC236}">
                    <a16:creationId xmlns:a16="http://schemas.microsoft.com/office/drawing/2014/main" id="{B03A9136-1ECA-48C7-82C9-CBEAC15B89D4}"/>
                  </a:ext>
                </a:extLst>
              </p:cNvPr>
              <p:cNvPicPr>
                <a:picLocks noChangeAspect="1"/>
              </p:cNvPicPr>
              <p:nvPr/>
            </p:nvPicPr>
            <p:blipFill rotWithShape="1">
              <a:blip r:embed="rId6">
                <a:extLst>
                  <a:ext uri="{28A0092B-C50C-407E-A947-70E740481C1C}">
                    <a14:useLocalDpi xmlns:a14="http://schemas.microsoft.com/office/drawing/2010/main" val="0"/>
                  </a:ext>
                </a:extLst>
              </a:blip>
              <a:srcRect l="42149" t="41771" r="47690" b="39543"/>
              <a:stretch/>
            </p:blipFill>
            <p:spPr>
              <a:xfrm>
                <a:off x="4358183" y="1595396"/>
                <a:ext cx="165732" cy="171608"/>
              </a:xfrm>
              <a:prstGeom prst="ellipse">
                <a:avLst/>
              </a:prstGeom>
            </p:spPr>
          </p:pic>
          <p:cxnSp>
            <p:nvCxnSpPr>
              <p:cNvPr id="73" name="Straight Arrow Connector 72">
                <a:extLst>
                  <a:ext uri="{FF2B5EF4-FFF2-40B4-BE49-F238E27FC236}">
                    <a16:creationId xmlns:a16="http://schemas.microsoft.com/office/drawing/2014/main" id="{5C96761E-2939-4F57-93FA-D1FB96E6CCB5}"/>
                  </a:ext>
                </a:extLst>
              </p:cNvPr>
              <p:cNvCxnSpPr>
                <a:cxnSpLocks/>
              </p:cNvCxnSpPr>
              <p:nvPr/>
            </p:nvCxnSpPr>
            <p:spPr>
              <a:xfrm flipV="1">
                <a:off x="4424887" y="1681200"/>
                <a:ext cx="474029" cy="2"/>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51" name="Group 50">
              <a:extLst>
                <a:ext uri="{FF2B5EF4-FFF2-40B4-BE49-F238E27FC236}">
                  <a16:creationId xmlns:a16="http://schemas.microsoft.com/office/drawing/2014/main" id="{AD386C57-6B97-4E35-A380-9AB4D3A48B93}"/>
                </a:ext>
              </a:extLst>
            </p:cNvPr>
            <p:cNvGrpSpPr/>
            <p:nvPr/>
          </p:nvGrpSpPr>
          <p:grpSpPr>
            <a:xfrm rot="14276923">
              <a:off x="7777341" y="6060223"/>
              <a:ext cx="251187" cy="103864"/>
              <a:chOff x="3611675" y="2771558"/>
              <a:chExt cx="415021" cy="171608"/>
            </a:xfrm>
          </p:grpSpPr>
          <p:pic>
            <p:nvPicPr>
              <p:cNvPr id="70" name="Picture 69" descr="A picture containing outdoor object&#10;&#10;Description generated with very high confidence">
                <a:extLst>
                  <a:ext uri="{FF2B5EF4-FFF2-40B4-BE49-F238E27FC236}">
                    <a16:creationId xmlns:a16="http://schemas.microsoft.com/office/drawing/2014/main" id="{DA8CCE28-5C11-408F-9730-DD60CA6339ED}"/>
                  </a:ext>
                </a:extLst>
              </p:cNvPr>
              <p:cNvPicPr>
                <a:picLocks noChangeAspect="1"/>
              </p:cNvPicPr>
              <p:nvPr/>
            </p:nvPicPr>
            <p:blipFill rotWithShape="1">
              <a:blip r:embed="rId6">
                <a:extLst>
                  <a:ext uri="{28A0092B-C50C-407E-A947-70E740481C1C}">
                    <a14:useLocalDpi xmlns:a14="http://schemas.microsoft.com/office/drawing/2010/main" val="0"/>
                  </a:ext>
                </a:extLst>
              </a:blip>
              <a:srcRect l="42149" t="41771" r="47690" b="39543"/>
              <a:stretch/>
            </p:blipFill>
            <p:spPr>
              <a:xfrm>
                <a:off x="3611675" y="2771558"/>
                <a:ext cx="165732" cy="171608"/>
              </a:xfrm>
              <a:prstGeom prst="ellipse">
                <a:avLst/>
              </a:prstGeom>
            </p:spPr>
          </p:pic>
          <p:cxnSp>
            <p:nvCxnSpPr>
              <p:cNvPr id="71" name="Straight Arrow Connector 70">
                <a:extLst>
                  <a:ext uri="{FF2B5EF4-FFF2-40B4-BE49-F238E27FC236}">
                    <a16:creationId xmlns:a16="http://schemas.microsoft.com/office/drawing/2014/main" id="{06DB8544-87A9-4AAA-A132-42163C5403F4}"/>
                  </a:ext>
                </a:extLst>
              </p:cNvPr>
              <p:cNvCxnSpPr>
                <a:cxnSpLocks/>
              </p:cNvCxnSpPr>
              <p:nvPr/>
            </p:nvCxnSpPr>
            <p:spPr>
              <a:xfrm flipV="1">
                <a:off x="3678379" y="2857363"/>
                <a:ext cx="348317" cy="1"/>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52" name="Group 51">
              <a:extLst>
                <a:ext uri="{FF2B5EF4-FFF2-40B4-BE49-F238E27FC236}">
                  <a16:creationId xmlns:a16="http://schemas.microsoft.com/office/drawing/2014/main" id="{A560ABFF-69D7-473D-B214-238A7EEF85B1}"/>
                </a:ext>
              </a:extLst>
            </p:cNvPr>
            <p:cNvGrpSpPr/>
            <p:nvPr/>
          </p:nvGrpSpPr>
          <p:grpSpPr>
            <a:xfrm rot="19109513">
              <a:off x="7388702" y="4770718"/>
              <a:ext cx="182764" cy="103864"/>
              <a:chOff x="2485214" y="3033650"/>
              <a:chExt cx="301970" cy="171608"/>
            </a:xfrm>
          </p:grpSpPr>
          <p:pic>
            <p:nvPicPr>
              <p:cNvPr id="68" name="Picture 67" descr="A picture containing outdoor object&#10;&#10;Description generated with very high confidence">
                <a:extLst>
                  <a:ext uri="{FF2B5EF4-FFF2-40B4-BE49-F238E27FC236}">
                    <a16:creationId xmlns:a16="http://schemas.microsoft.com/office/drawing/2014/main" id="{5DEA20C1-15AB-4D6E-86BF-F28F77FCAA23}"/>
                  </a:ext>
                </a:extLst>
              </p:cNvPr>
              <p:cNvPicPr>
                <a:picLocks noChangeAspect="1"/>
              </p:cNvPicPr>
              <p:nvPr/>
            </p:nvPicPr>
            <p:blipFill rotWithShape="1">
              <a:blip r:embed="rId6">
                <a:extLst>
                  <a:ext uri="{28A0092B-C50C-407E-A947-70E740481C1C}">
                    <a14:useLocalDpi xmlns:a14="http://schemas.microsoft.com/office/drawing/2010/main" val="0"/>
                  </a:ext>
                </a:extLst>
              </a:blip>
              <a:srcRect l="42149" t="41771" r="47690" b="39543"/>
              <a:stretch/>
            </p:blipFill>
            <p:spPr>
              <a:xfrm>
                <a:off x="2485214" y="3033650"/>
                <a:ext cx="165732" cy="171608"/>
              </a:xfrm>
              <a:prstGeom prst="ellipse">
                <a:avLst/>
              </a:prstGeom>
            </p:spPr>
          </p:pic>
          <p:cxnSp>
            <p:nvCxnSpPr>
              <p:cNvPr id="69" name="Straight Arrow Connector 68">
                <a:extLst>
                  <a:ext uri="{FF2B5EF4-FFF2-40B4-BE49-F238E27FC236}">
                    <a16:creationId xmlns:a16="http://schemas.microsoft.com/office/drawing/2014/main" id="{72C70BB0-C537-4AED-B5D7-27CB53C51C80}"/>
                  </a:ext>
                </a:extLst>
              </p:cNvPr>
              <p:cNvCxnSpPr>
                <a:cxnSpLocks/>
              </p:cNvCxnSpPr>
              <p:nvPr/>
            </p:nvCxnSpPr>
            <p:spPr>
              <a:xfrm flipV="1">
                <a:off x="2551918" y="3119455"/>
                <a:ext cx="235266" cy="1"/>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E034590-21ED-4D45-8151-322FEFA8679C}"/>
                </a:ext>
              </a:extLst>
            </p:cNvPr>
            <p:cNvGrpSpPr/>
            <p:nvPr/>
          </p:nvGrpSpPr>
          <p:grpSpPr>
            <a:xfrm rot="3551141">
              <a:off x="8003498" y="4710157"/>
              <a:ext cx="393320" cy="103864"/>
              <a:chOff x="1205068" y="2690052"/>
              <a:chExt cx="649858" cy="171608"/>
            </a:xfrm>
          </p:grpSpPr>
          <p:pic>
            <p:nvPicPr>
              <p:cNvPr id="66" name="Picture 65" descr="A picture containing outdoor object&#10;&#10;Description generated with very high confidence">
                <a:extLst>
                  <a:ext uri="{FF2B5EF4-FFF2-40B4-BE49-F238E27FC236}">
                    <a16:creationId xmlns:a16="http://schemas.microsoft.com/office/drawing/2014/main" id="{6B6BFE9D-3500-4D66-97CD-DE5458B24A77}"/>
                  </a:ext>
                </a:extLst>
              </p:cNvPr>
              <p:cNvPicPr>
                <a:picLocks noChangeAspect="1"/>
              </p:cNvPicPr>
              <p:nvPr/>
            </p:nvPicPr>
            <p:blipFill rotWithShape="1">
              <a:blip r:embed="rId6">
                <a:extLst>
                  <a:ext uri="{28A0092B-C50C-407E-A947-70E740481C1C}">
                    <a14:useLocalDpi xmlns:a14="http://schemas.microsoft.com/office/drawing/2010/main" val="0"/>
                  </a:ext>
                </a:extLst>
              </a:blip>
              <a:srcRect l="42149" t="41771" r="47690" b="39543"/>
              <a:stretch/>
            </p:blipFill>
            <p:spPr>
              <a:xfrm>
                <a:off x="1205068" y="2690052"/>
                <a:ext cx="165732" cy="171608"/>
              </a:xfrm>
              <a:prstGeom prst="ellipse">
                <a:avLst/>
              </a:prstGeom>
            </p:spPr>
          </p:pic>
          <p:cxnSp>
            <p:nvCxnSpPr>
              <p:cNvPr id="67" name="Straight Arrow Connector 66">
                <a:extLst>
                  <a:ext uri="{FF2B5EF4-FFF2-40B4-BE49-F238E27FC236}">
                    <a16:creationId xmlns:a16="http://schemas.microsoft.com/office/drawing/2014/main" id="{D4197A2C-ABB1-4908-B346-CC45495EBFF6}"/>
                  </a:ext>
                </a:extLst>
              </p:cNvPr>
              <p:cNvCxnSpPr>
                <a:cxnSpLocks/>
              </p:cNvCxnSpPr>
              <p:nvPr/>
            </p:nvCxnSpPr>
            <p:spPr>
              <a:xfrm flipV="1">
                <a:off x="1271772" y="2775856"/>
                <a:ext cx="583154" cy="2"/>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54" name="Group 53">
              <a:extLst>
                <a:ext uri="{FF2B5EF4-FFF2-40B4-BE49-F238E27FC236}">
                  <a16:creationId xmlns:a16="http://schemas.microsoft.com/office/drawing/2014/main" id="{3482B8FB-7108-4176-AEF0-4F0F9773ACF6}"/>
                </a:ext>
              </a:extLst>
            </p:cNvPr>
            <p:cNvGrpSpPr/>
            <p:nvPr/>
          </p:nvGrpSpPr>
          <p:grpSpPr>
            <a:xfrm rot="18333651">
              <a:off x="8465247" y="5324773"/>
              <a:ext cx="192546" cy="103864"/>
              <a:chOff x="1741714" y="2690052"/>
              <a:chExt cx="318131" cy="171608"/>
            </a:xfrm>
          </p:grpSpPr>
          <p:pic>
            <p:nvPicPr>
              <p:cNvPr id="64" name="Picture 63" descr="A picture containing outdoor object&#10;&#10;Description generated with very high confidence">
                <a:extLst>
                  <a:ext uri="{FF2B5EF4-FFF2-40B4-BE49-F238E27FC236}">
                    <a16:creationId xmlns:a16="http://schemas.microsoft.com/office/drawing/2014/main" id="{49A01925-4914-4B6E-A755-F69BBA892BBA}"/>
                  </a:ext>
                </a:extLst>
              </p:cNvPr>
              <p:cNvPicPr>
                <a:picLocks noChangeAspect="1"/>
              </p:cNvPicPr>
              <p:nvPr/>
            </p:nvPicPr>
            <p:blipFill rotWithShape="1">
              <a:blip r:embed="rId6">
                <a:extLst>
                  <a:ext uri="{28A0092B-C50C-407E-A947-70E740481C1C}">
                    <a14:useLocalDpi xmlns:a14="http://schemas.microsoft.com/office/drawing/2010/main" val="0"/>
                  </a:ext>
                </a:extLst>
              </a:blip>
              <a:srcRect l="42149" t="41771" r="47690" b="39543"/>
              <a:stretch/>
            </p:blipFill>
            <p:spPr>
              <a:xfrm>
                <a:off x="1741714" y="2690052"/>
                <a:ext cx="165732" cy="171608"/>
              </a:xfrm>
              <a:prstGeom prst="ellipse">
                <a:avLst/>
              </a:prstGeom>
            </p:spPr>
          </p:pic>
          <p:cxnSp>
            <p:nvCxnSpPr>
              <p:cNvPr id="65" name="Straight Arrow Connector 64">
                <a:extLst>
                  <a:ext uri="{FF2B5EF4-FFF2-40B4-BE49-F238E27FC236}">
                    <a16:creationId xmlns:a16="http://schemas.microsoft.com/office/drawing/2014/main" id="{B4C7BF1E-1D03-43F7-BBB8-203EE7FDED0B}"/>
                  </a:ext>
                </a:extLst>
              </p:cNvPr>
              <p:cNvCxnSpPr>
                <a:cxnSpLocks/>
              </p:cNvCxnSpPr>
              <p:nvPr/>
            </p:nvCxnSpPr>
            <p:spPr>
              <a:xfrm flipV="1">
                <a:off x="1808418" y="2770162"/>
                <a:ext cx="251427" cy="5695"/>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55" name="Group 54">
              <a:extLst>
                <a:ext uri="{FF2B5EF4-FFF2-40B4-BE49-F238E27FC236}">
                  <a16:creationId xmlns:a16="http://schemas.microsoft.com/office/drawing/2014/main" id="{F19436B3-DEE8-4D3A-B442-865C6A9F429E}"/>
                </a:ext>
              </a:extLst>
            </p:cNvPr>
            <p:cNvGrpSpPr/>
            <p:nvPr/>
          </p:nvGrpSpPr>
          <p:grpSpPr>
            <a:xfrm rot="12197524">
              <a:off x="7208945" y="5279153"/>
              <a:ext cx="290549" cy="103864"/>
              <a:chOff x="1374870" y="3422975"/>
              <a:chExt cx="480056" cy="171608"/>
            </a:xfrm>
          </p:grpSpPr>
          <p:pic>
            <p:nvPicPr>
              <p:cNvPr id="62" name="Picture 61" descr="A picture containing outdoor object&#10;&#10;Description generated with very high confidence">
                <a:extLst>
                  <a:ext uri="{FF2B5EF4-FFF2-40B4-BE49-F238E27FC236}">
                    <a16:creationId xmlns:a16="http://schemas.microsoft.com/office/drawing/2014/main" id="{28B0C8DC-B4C7-4F10-8B4E-2113E764DD69}"/>
                  </a:ext>
                </a:extLst>
              </p:cNvPr>
              <p:cNvPicPr>
                <a:picLocks noChangeAspect="1"/>
              </p:cNvPicPr>
              <p:nvPr/>
            </p:nvPicPr>
            <p:blipFill rotWithShape="1">
              <a:blip r:embed="rId6">
                <a:extLst>
                  <a:ext uri="{28A0092B-C50C-407E-A947-70E740481C1C}">
                    <a14:useLocalDpi xmlns:a14="http://schemas.microsoft.com/office/drawing/2010/main" val="0"/>
                  </a:ext>
                </a:extLst>
              </a:blip>
              <a:srcRect l="42149" t="41771" r="47690" b="39543"/>
              <a:stretch/>
            </p:blipFill>
            <p:spPr>
              <a:xfrm>
                <a:off x="1374870" y="3422975"/>
                <a:ext cx="165732" cy="171608"/>
              </a:xfrm>
              <a:prstGeom prst="ellipse">
                <a:avLst/>
              </a:prstGeom>
            </p:spPr>
          </p:pic>
          <p:cxnSp>
            <p:nvCxnSpPr>
              <p:cNvPr id="63" name="Straight Arrow Connector 62">
                <a:extLst>
                  <a:ext uri="{FF2B5EF4-FFF2-40B4-BE49-F238E27FC236}">
                    <a16:creationId xmlns:a16="http://schemas.microsoft.com/office/drawing/2014/main" id="{80A8E84D-2DB6-44D2-BDF1-FAB1CA4179B0}"/>
                  </a:ext>
                </a:extLst>
              </p:cNvPr>
              <p:cNvCxnSpPr>
                <a:cxnSpLocks/>
              </p:cNvCxnSpPr>
              <p:nvPr/>
            </p:nvCxnSpPr>
            <p:spPr>
              <a:xfrm flipV="1">
                <a:off x="1441574" y="3508780"/>
                <a:ext cx="413352" cy="1"/>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id="{75E65D41-D8FC-4E2A-9F3B-3305B925F985}"/>
                </a:ext>
              </a:extLst>
            </p:cNvPr>
            <p:cNvGrpSpPr/>
            <p:nvPr/>
          </p:nvGrpSpPr>
          <p:grpSpPr>
            <a:xfrm rot="2870329">
              <a:off x="7044535" y="4359874"/>
              <a:ext cx="192546" cy="103864"/>
              <a:chOff x="3316748" y="3429000"/>
              <a:chExt cx="318131" cy="171608"/>
            </a:xfrm>
          </p:grpSpPr>
          <p:pic>
            <p:nvPicPr>
              <p:cNvPr id="60" name="Picture 59" descr="A picture containing outdoor object&#10;&#10;Description generated with very high confidence">
                <a:extLst>
                  <a:ext uri="{FF2B5EF4-FFF2-40B4-BE49-F238E27FC236}">
                    <a16:creationId xmlns:a16="http://schemas.microsoft.com/office/drawing/2014/main" id="{3341DC8B-EAAE-4E9A-AF1C-B6872B01B8A9}"/>
                  </a:ext>
                </a:extLst>
              </p:cNvPr>
              <p:cNvPicPr>
                <a:picLocks noChangeAspect="1"/>
              </p:cNvPicPr>
              <p:nvPr/>
            </p:nvPicPr>
            <p:blipFill rotWithShape="1">
              <a:blip r:embed="rId6">
                <a:extLst>
                  <a:ext uri="{28A0092B-C50C-407E-A947-70E740481C1C}">
                    <a14:useLocalDpi xmlns:a14="http://schemas.microsoft.com/office/drawing/2010/main" val="0"/>
                  </a:ext>
                </a:extLst>
              </a:blip>
              <a:srcRect l="42149" t="41771" r="47690" b="39543"/>
              <a:stretch/>
            </p:blipFill>
            <p:spPr>
              <a:xfrm>
                <a:off x="3316748" y="3429000"/>
                <a:ext cx="165732" cy="171608"/>
              </a:xfrm>
              <a:prstGeom prst="ellipse">
                <a:avLst/>
              </a:prstGeom>
            </p:spPr>
          </p:pic>
          <p:cxnSp>
            <p:nvCxnSpPr>
              <p:cNvPr id="61" name="Straight Arrow Connector 60">
                <a:extLst>
                  <a:ext uri="{FF2B5EF4-FFF2-40B4-BE49-F238E27FC236}">
                    <a16:creationId xmlns:a16="http://schemas.microsoft.com/office/drawing/2014/main" id="{4604094C-E093-499E-92C3-D6194EB951F2}"/>
                  </a:ext>
                </a:extLst>
              </p:cNvPr>
              <p:cNvCxnSpPr>
                <a:cxnSpLocks/>
              </p:cNvCxnSpPr>
              <p:nvPr/>
            </p:nvCxnSpPr>
            <p:spPr>
              <a:xfrm flipV="1">
                <a:off x="3383452" y="3509110"/>
                <a:ext cx="251427" cy="5695"/>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57" name="Group 56">
              <a:extLst>
                <a:ext uri="{FF2B5EF4-FFF2-40B4-BE49-F238E27FC236}">
                  <a16:creationId xmlns:a16="http://schemas.microsoft.com/office/drawing/2014/main" id="{CC0A48CF-8A5D-45D9-A93D-9C88608A4F63}"/>
                </a:ext>
              </a:extLst>
            </p:cNvPr>
            <p:cNvGrpSpPr/>
            <p:nvPr/>
          </p:nvGrpSpPr>
          <p:grpSpPr>
            <a:xfrm rot="17735497">
              <a:off x="7639097" y="5149529"/>
              <a:ext cx="527675" cy="103864"/>
              <a:chOff x="3078653" y="4145223"/>
              <a:chExt cx="871844" cy="171608"/>
            </a:xfrm>
          </p:grpSpPr>
          <p:pic>
            <p:nvPicPr>
              <p:cNvPr id="58" name="Picture 57" descr="A picture containing outdoor object&#10;&#10;Description generated with very high confidence">
                <a:extLst>
                  <a:ext uri="{FF2B5EF4-FFF2-40B4-BE49-F238E27FC236}">
                    <a16:creationId xmlns:a16="http://schemas.microsoft.com/office/drawing/2014/main" id="{67739430-051A-44A1-B8C0-B9B3CDE8890D}"/>
                  </a:ext>
                </a:extLst>
              </p:cNvPr>
              <p:cNvPicPr>
                <a:picLocks noChangeAspect="1"/>
              </p:cNvPicPr>
              <p:nvPr/>
            </p:nvPicPr>
            <p:blipFill rotWithShape="1">
              <a:blip r:embed="rId6">
                <a:extLst>
                  <a:ext uri="{28A0092B-C50C-407E-A947-70E740481C1C}">
                    <a14:useLocalDpi xmlns:a14="http://schemas.microsoft.com/office/drawing/2010/main" val="0"/>
                  </a:ext>
                </a:extLst>
              </a:blip>
              <a:srcRect l="42149" t="41771" r="47690" b="39543"/>
              <a:stretch/>
            </p:blipFill>
            <p:spPr>
              <a:xfrm>
                <a:off x="3078653" y="4145223"/>
                <a:ext cx="165732" cy="171608"/>
              </a:xfrm>
              <a:prstGeom prst="ellipse">
                <a:avLst/>
              </a:prstGeom>
            </p:spPr>
          </p:pic>
          <p:cxnSp>
            <p:nvCxnSpPr>
              <p:cNvPr id="59" name="Straight Arrow Connector 58">
                <a:extLst>
                  <a:ext uri="{FF2B5EF4-FFF2-40B4-BE49-F238E27FC236}">
                    <a16:creationId xmlns:a16="http://schemas.microsoft.com/office/drawing/2014/main" id="{690889CC-40CF-498F-8440-2CFBF7E8F3F8}"/>
                  </a:ext>
                </a:extLst>
              </p:cNvPr>
              <p:cNvCxnSpPr>
                <a:cxnSpLocks/>
              </p:cNvCxnSpPr>
              <p:nvPr/>
            </p:nvCxnSpPr>
            <p:spPr>
              <a:xfrm flipV="1">
                <a:off x="3145357" y="4231028"/>
                <a:ext cx="805140" cy="1"/>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5" name="TextBox 4">
            <a:extLst>
              <a:ext uri="{FF2B5EF4-FFF2-40B4-BE49-F238E27FC236}">
                <a16:creationId xmlns:a16="http://schemas.microsoft.com/office/drawing/2014/main" id="{9F647B18-2C66-044C-9B9B-4658CACA1E8A}"/>
              </a:ext>
            </a:extLst>
          </p:cNvPr>
          <p:cNvSpPr txBox="1"/>
          <p:nvPr/>
        </p:nvSpPr>
        <p:spPr>
          <a:xfrm>
            <a:off x="5400675" y="5366013"/>
            <a:ext cx="3412435" cy="646331"/>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None/>
              <a:tabLst/>
              <a:defRPr/>
            </a:pPr>
            <a:r>
              <a:rPr kumimoji="0" lang="en-US" sz="1800" b="0" i="0" u="none" strike="noStrike" kern="1200" cap="none" spc="0" normalizeH="0" baseline="0" noProof="0" dirty="0" err="1">
                <a:ln>
                  <a:noFill/>
                </a:ln>
                <a:solidFill>
                  <a:srgbClr val="00B050"/>
                </a:solidFill>
                <a:effectLst/>
                <a:uLnTx/>
                <a:uFillTx/>
                <a:latin typeface="Arial" charset="0"/>
                <a:ea typeface="ＭＳ Ｐゴシック" charset="0"/>
              </a:rPr>
              <a:t>Callingham</a:t>
            </a:r>
            <a:r>
              <a:rPr kumimoji="0" lang="en-US" sz="1800" b="0" i="0" u="none" strike="noStrike" kern="1200" cap="none" spc="0" normalizeH="0" baseline="0" noProof="0" dirty="0">
                <a:ln>
                  <a:noFill/>
                </a:ln>
                <a:solidFill>
                  <a:srgbClr val="00B050"/>
                </a:solidFill>
                <a:effectLst/>
                <a:uLnTx/>
                <a:uFillTx/>
                <a:latin typeface="Arial" charset="0"/>
                <a:ea typeface="ＭＳ Ｐゴシック" charset="0"/>
              </a:rPr>
              <a:t>, </a:t>
            </a:r>
            <a:r>
              <a:rPr kumimoji="0" lang="en-US" sz="1800" b="0" i="0" u="none" strike="noStrike" kern="1200" cap="none" spc="0" normalizeH="0" baseline="0" noProof="0" dirty="0" err="1">
                <a:ln>
                  <a:noFill/>
                </a:ln>
                <a:solidFill>
                  <a:srgbClr val="00B050"/>
                </a:solidFill>
                <a:effectLst/>
                <a:uLnTx/>
                <a:uFillTx/>
                <a:latin typeface="Arial" charset="0"/>
                <a:ea typeface="ＭＳ Ｐゴシック" charset="0"/>
              </a:rPr>
              <a:t>Cautun</a:t>
            </a:r>
            <a:r>
              <a:rPr kumimoji="0" lang="en-US" sz="1800" b="0" i="0" u="none" strike="noStrike" kern="1200" cap="none" spc="0" normalizeH="0" baseline="0" noProof="0" dirty="0">
                <a:ln>
                  <a:noFill/>
                </a:ln>
                <a:solidFill>
                  <a:srgbClr val="00B050"/>
                </a:solidFill>
                <a:effectLst/>
                <a:uLnTx/>
                <a:uFillTx/>
                <a:latin typeface="Arial" charset="0"/>
                <a:ea typeface="ＭＳ Ｐゴシック" charset="0"/>
              </a:rPr>
              <a:t>, </a:t>
            </a:r>
            <a:r>
              <a:rPr kumimoji="0" lang="en-US" sz="1800" b="0" i="0" u="none" strike="noStrike" kern="1200" cap="none" spc="0" normalizeH="0" baseline="0" noProof="0" dirty="0" err="1">
                <a:ln>
                  <a:noFill/>
                </a:ln>
                <a:solidFill>
                  <a:srgbClr val="00B050"/>
                </a:solidFill>
                <a:effectLst/>
                <a:uLnTx/>
                <a:uFillTx/>
                <a:latin typeface="Arial" charset="0"/>
                <a:ea typeface="ＭＳ Ｐゴシック" charset="0"/>
              </a:rPr>
              <a:t>Deason</a:t>
            </a:r>
            <a:r>
              <a:rPr kumimoji="0" lang="en-US" sz="1800" b="0" i="0" u="none" strike="noStrike" kern="1200" cap="none" spc="0" normalizeH="0" baseline="0" noProof="0" dirty="0">
                <a:ln>
                  <a:noFill/>
                </a:ln>
                <a:solidFill>
                  <a:srgbClr val="00B050"/>
                </a:solidFill>
                <a:effectLst/>
                <a:uLnTx/>
                <a:uFillTx/>
                <a:latin typeface="Arial" charset="0"/>
                <a:ea typeface="ＭＳ Ｐゴシック" charset="0"/>
              </a:rPr>
              <a:t>, </a:t>
            </a:r>
            <a:r>
              <a:rPr kumimoji="0" lang="en-US" sz="1800" b="0" i="0" u="none" strike="noStrike" kern="1200" cap="none" spc="0" normalizeH="0" baseline="0" noProof="0" dirty="0" err="1">
                <a:ln>
                  <a:noFill/>
                </a:ln>
                <a:solidFill>
                  <a:srgbClr val="00B050"/>
                </a:solidFill>
                <a:effectLst/>
                <a:uLnTx/>
                <a:uFillTx/>
                <a:latin typeface="Arial" charset="0"/>
                <a:ea typeface="ＭＳ Ｐゴシック" charset="0"/>
              </a:rPr>
              <a:t>Frenk</a:t>
            </a:r>
            <a:r>
              <a:rPr kumimoji="0" lang="en-US" sz="1800" b="0" i="0" u="none" strike="noStrike" kern="1200" cap="none" spc="0" normalizeH="0" baseline="0" noProof="0" dirty="0">
                <a:ln>
                  <a:noFill/>
                </a:ln>
                <a:solidFill>
                  <a:srgbClr val="00B050"/>
                </a:solidFill>
                <a:effectLst/>
                <a:uLnTx/>
                <a:uFillTx/>
                <a:latin typeface="Arial" charset="0"/>
                <a:ea typeface="ＭＳ Ｐゴシック" charset="0"/>
              </a:rPr>
              <a:t>+ </a:t>
            </a:r>
            <a:r>
              <a:rPr lang="en-US" sz="1800" dirty="0">
                <a:solidFill>
                  <a:srgbClr val="00B050"/>
                </a:solidFill>
              </a:rPr>
              <a:t>‘</a:t>
            </a:r>
            <a:r>
              <a:rPr kumimoji="0" lang="en-US" sz="1800" b="0" i="0" u="none" strike="noStrike" kern="1200" cap="none" spc="0" normalizeH="0" baseline="0" noProof="0" dirty="0">
                <a:ln>
                  <a:noFill/>
                </a:ln>
                <a:solidFill>
                  <a:srgbClr val="00B050"/>
                </a:solidFill>
                <a:effectLst/>
                <a:uLnTx/>
                <a:uFillTx/>
                <a:latin typeface="Arial" charset="0"/>
                <a:ea typeface="ＭＳ Ｐゴシック" charset="0"/>
              </a:rPr>
              <a:t>19</a:t>
            </a:r>
          </a:p>
        </p:txBody>
      </p:sp>
      <p:sp>
        <p:nvSpPr>
          <p:cNvPr id="80" name="Text Box 2">
            <a:extLst>
              <a:ext uri="{FF2B5EF4-FFF2-40B4-BE49-F238E27FC236}">
                <a16:creationId xmlns:a16="http://schemas.microsoft.com/office/drawing/2014/main" id="{437052B9-7CB5-E949-8A3F-6980FFB85CDB}"/>
              </a:ext>
            </a:extLst>
          </p:cNvPr>
          <p:cNvSpPr txBox="1">
            <a:spLocks noChangeArrowheads="1"/>
          </p:cNvSpPr>
          <p:nvPr/>
        </p:nvSpPr>
        <p:spPr bwMode="auto">
          <a:xfrm>
            <a:off x="2388870" y="150469"/>
            <a:ext cx="6114328" cy="1077032"/>
          </a:xfrm>
          <a:prstGeom prst="rect">
            <a:avLst/>
          </a:prstGeom>
          <a:solidFill>
            <a:srgbClr val="FFCC00"/>
          </a:solidFill>
          <a:ln w="28575">
            <a:solidFill>
              <a:schemeClr val="tx1"/>
            </a:solidFill>
            <a:miter lim="800000"/>
            <a:headEnd/>
            <a:tailEnd/>
          </a:ln>
        </p:spPr>
        <p:txBody>
          <a:bodyPr wrap="square"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lvl="0">
              <a:buClrTx/>
              <a:buSzTx/>
              <a:buNone/>
            </a:pPr>
            <a:r>
              <a:rPr kumimoji="0" lang="en-GB" sz="3200" b="0" i="0" u="none" strike="noStrike" kern="1200" cap="none" spc="0" normalizeH="0" baseline="0" noProof="0" dirty="0">
                <a:ln>
                  <a:noFill/>
                </a:ln>
                <a:solidFill>
                  <a:srgbClr val="FF0000"/>
                </a:solidFill>
                <a:effectLst/>
                <a:uLnTx/>
                <a:uFillTx/>
              </a:rPr>
              <a:t>The mass of the MW from the dynamics of satellites</a:t>
            </a:r>
          </a:p>
        </p:txBody>
      </p:sp>
    </p:spTree>
    <p:custDataLst>
      <p:tags r:id="rId1"/>
    </p:custDataLst>
    <p:extLst>
      <p:ext uri="{BB962C8B-B14F-4D97-AF65-F5344CB8AC3E}">
        <p14:creationId xmlns:p14="http://schemas.microsoft.com/office/powerpoint/2010/main" val="405011628"/>
      </p:ext>
    </p:extLst>
  </p:cSld>
  <p:clrMapOvr>
    <a:masterClrMapping/>
  </p:clrMapOvr>
  <mc:AlternateContent xmlns:mc="http://schemas.openxmlformats.org/markup-compatibility/2006" xmlns:p14="http://schemas.microsoft.com/office/powerpoint/2010/main">
    <mc:Choice Requires="p14">
      <p:transition spd="slow" p14:dur="2000" advTm="1799"/>
    </mc:Choice>
    <mc:Fallback xmlns="">
      <p:transition spd="slow" advTm="17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xit" presetSubtype="0" fill="hold" nodeType="withEffect">
                                  <p:stCondLst>
                                    <p:cond delay="0"/>
                                  </p:stCondLst>
                                  <p:childTnLst>
                                    <p:set>
                                      <p:cBhvr>
                                        <p:cTn id="14" dur="1" fill="hold">
                                          <p:stCondLst>
                                            <p:cond delay="0"/>
                                          </p:stCondLst>
                                        </p:cTn>
                                        <p:tgtEl>
                                          <p:spTgt spid="41"/>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29"/>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0"/>
                                          </p:stCondLst>
                                        </p:cTn>
                                        <p:tgtEl>
                                          <p:spTgt spid="37"/>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0"/>
                                          </p:stCondLst>
                                        </p:cTn>
                                        <p:tgtEl>
                                          <p:spTgt spid="27"/>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39"/>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33"/>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35"/>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25"/>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31"/>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23"/>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21"/>
                                        </p:tgtEl>
                                        <p:attrNameLst>
                                          <p:attrName>style.visibility</p:attrName>
                                        </p:attrNameLst>
                                      </p:cBhvr>
                                      <p:to>
                                        <p:strVal val="hidden"/>
                                      </p:to>
                                    </p:set>
                                  </p:childTnLst>
                                </p:cTn>
                              </p:par>
                              <p:par>
                                <p:cTn id="35" presetID="0" presetClass="path" presetSubtype="0" repeatCount="indefinite" fill="hold" nodeType="withEffect">
                                  <p:stCondLst>
                                    <p:cond delay="0"/>
                                  </p:stCondLst>
                                  <p:endCondLst>
                                    <p:cond evt="onNext" delay="0">
                                      <p:tgtEl>
                                        <p:sldTgt/>
                                      </p:tgtEl>
                                    </p:cond>
                                  </p:endCondLst>
                                  <p:childTnLst>
                                    <p:animMotion origin="layout" path="M 0.00664 0.00556 L 0.0125 0.00949 L 0.01537 0.0213 L 0.02201 0.03311 L 0.02279 0.03704 L 0.02721 0.05278 L 0.03386 0.07755 L 0.03451 0.09838 L 0.03828 0.12454 L 0.03828 0.16111 L 0.03828 0.1625 C 0.0375 0.17894 0.0375 0.17292 0.0375 0.18079 L 0.03529 0.2044 C 0.03503 0.20903 0.03477 0.21389 0.03451 0.21875 C 0.03438 0.22269 0.03386 0.23056 0.03386 0.23056 L 0.03008 0.25394 L -1.04167E-6 0.29723 L -0.01406 0.29051 L -0.04779 0.25926 L -0.05156 0.22524 C -0.05234 0.19422 -0.05221 0.20602 -0.05221 0.18982 L -0.05364 0.17037 L -0.05078 0.10625 L -0.03685 0.08403 L -0.02135 0.05139 L -0.02213 0.02269 L -0.01914 0.00949 L -0.01471 -0.00995 L 0.00065 0.00047 " pathEditMode="relative" ptsTypes="AAAAAAAAAAAAAAAAAAAAAAAAAAAAA">
                                      <p:cBhvr>
                                        <p:cTn id="36" dur="2000" fill="hold"/>
                                        <p:tgtEl>
                                          <p:spTgt spid="40"/>
                                        </p:tgtEl>
                                        <p:attrNameLst>
                                          <p:attrName>ppt_x</p:attrName>
                                          <p:attrName>ppt_y</p:attrName>
                                        </p:attrNameLst>
                                      </p:cBhvr>
                                    </p:animMotion>
                                  </p:childTnLst>
                                </p:cTn>
                              </p:par>
                              <p:par>
                                <p:cTn id="37" presetID="0" presetClass="path" presetSubtype="0" repeatCount="indefinite" fill="hold" nodeType="withEffect">
                                  <p:stCondLst>
                                    <p:cond delay="0"/>
                                  </p:stCondLst>
                                  <p:endCondLst>
                                    <p:cond evt="onNext" delay="0">
                                      <p:tgtEl>
                                        <p:sldTgt/>
                                      </p:tgtEl>
                                    </p:cond>
                                  </p:endCondLst>
                                  <p:childTnLst>
                                    <p:animMotion origin="layout" path="M 0.01381 0.02477 L 0.02852 0.04167 L 0.04545 0.07061 L 0.05938 0.09676 L 0.0711 0.11366 L 0.10052 0.16343 L 0.10938 0.19098 L 0.09974 0.20278 L 0.08282 0.19607 L 0.05131 0.15949 L 0.03138 0.13334 C 0.03021 0.13033 0.02904 0.12709 0.02774 0.12408 C 0.02735 0.12315 0.02657 0.12269 0.02631 0.12153 C 0.02605 0.12037 0.02631 0.11899 0.02631 0.1176 L 0.01602 0.10718 C 0.01407 0.10463 0.01211 0.10186 0.01016 0.09931 C 0.00938 0.09838 0.0086 0.09769 0.00795 0.09676 C 0.00743 0.09584 0.00651 0.09399 0.00651 0.09399 L -0.00455 0.04561 C -0.00533 0.03334 -0.00533 0.03774 -0.00533 0.03264 L -0.00898 0.02593 L -0.01185 0.01042 L 0.00052 0.01042 " pathEditMode="relative" ptsTypes="AAAAAAAAAAAAAAAAAAAAAAA">
                                      <p:cBhvr>
                                        <p:cTn id="38" dur="4000" fill="hold"/>
                                        <p:tgtEl>
                                          <p:spTgt spid="22"/>
                                        </p:tgtEl>
                                        <p:attrNameLst>
                                          <p:attrName>ppt_x</p:attrName>
                                          <p:attrName>ppt_y</p:attrName>
                                        </p:attrNameLst>
                                      </p:cBhvr>
                                    </p:animMotion>
                                  </p:childTnLst>
                                </p:cTn>
                              </p:par>
                              <p:par>
                                <p:cTn id="39" presetID="0" presetClass="path" presetSubtype="0" repeatCount="indefinite" fill="hold" nodeType="withEffect">
                                  <p:stCondLst>
                                    <p:cond delay="0"/>
                                  </p:stCondLst>
                                  <p:endCondLst>
                                    <p:cond evt="onNext" delay="0">
                                      <p:tgtEl>
                                        <p:sldTgt/>
                                      </p:tgtEl>
                                    </p:cond>
                                  </p:endCondLst>
                                  <p:childTnLst>
                                    <p:animMotion origin="layout" path="M 0.0086 0.02338 L 0.01589 0.04699 L 0.01953 0.05995 L 0.0336 0.09143 L 0.03503 0.10578 L 0.03724 0.14097 L 0.04245 0.18032 L 0.04245 0.19722 L 0.04089 0.21551 L 0.01302 0.24166 L 0.00703 0.2456 L -0.0194 0.26389 C -0.04088 0.26528 -0.03307 0.26504 -0.04284 0.26504 L -0.06276 0.2625 L -0.09218 0.23518 C -0.09622 0.22963 -0.09648 0.22754 -0.10026 0.22592 C -0.10052 0.22592 -0.10078 0.22592 -0.10104 0.22592 L -0.10612 0.20625 C -0.10989 0.1875 -0.10729 0.19259 -0.11054 0.1868 L -0.11354 0.16967 L -0.11562 0.16065 L -0.11562 0.10833 L -0.11562 0.08611 L -0.10833 0.01551 L -0.08034 0.00764 L -0.07382 0.00509 L -0.05911 -0.01181 C -0.05716 -0.01366 -0.0552 -0.01551 -0.05325 -0.01713 C -0.05247 -0.0176 -0.05156 -0.0176 -0.05104 -0.01852 C -0.05026 -0.01945 -0.05013 -0.0213 -0.04948 -0.02246 C -0.04778 -0.02547 -0.04765 -0.025 -0.04583 -0.025 L -0.0319 -0.02616 L -0.02382 -0.02246 L -0.0039 0.00115 L 0.00495 0.00115 " pathEditMode="relative" ptsTypes="AAAAAAAAAAAAAAAAAAAAAAAAAAAAAAAAAAA">
                                      <p:cBhvr>
                                        <p:cTn id="40" dur="5000" fill="hold"/>
                                        <p:tgtEl>
                                          <p:spTgt spid="28"/>
                                        </p:tgtEl>
                                        <p:attrNameLst>
                                          <p:attrName>ppt_x</p:attrName>
                                          <p:attrName>ppt_y</p:attrName>
                                        </p:attrNameLst>
                                      </p:cBhvr>
                                    </p:animMotion>
                                  </p:childTnLst>
                                </p:cTn>
                              </p:par>
                              <p:par>
                                <p:cTn id="41" presetID="0" presetClass="path" presetSubtype="0" repeatCount="indefinite" fill="hold" nodeType="withEffect">
                                  <p:stCondLst>
                                    <p:cond delay="0"/>
                                  </p:stCondLst>
                                  <p:endCondLst>
                                    <p:cond evt="onNext" delay="0">
                                      <p:tgtEl>
                                        <p:sldTgt/>
                                      </p:tgtEl>
                                    </p:cond>
                                  </p:endCondLst>
                                  <p:childTnLst>
                                    <p:animMotion origin="layout" path="M -0.00638 -0.01273 L -0.02109 -0.03102 L -0.02487 -0.03496 L -0.04101 -0.05579 L -0.06237 -0.08334 C -0.06549 -0.0882 -0.06614 -0.09121 -0.06966 -0.09259 C -0.07018 -0.09259 -0.0707 -0.09259 -0.07109 -0.09259 L -0.09765 -0.10556 C -0.10612 -0.10718 -0.10195 -0.10695 -0.11015 -0.10695 L -0.1388 -0.11482 C -0.15104 -0.11644 -0.14518 -0.11597 -0.15638 -0.11597 L -0.20573 -0.12246 L -0.23073 -0.09514 L -0.23515 -0.07431 C -0.2375 -0.0625 -0.23737 -0.06736 -0.23737 -0.05972 L -0.24466 -0.00741 C -0.247 0.00324 -0.24687 -0.0007 -0.24687 0.00416 L -0.24687 0.02129 L -0.2483 0.0331 L -0.24974 0.06967 C -0.2483 0.07268 -0.247 0.07592 -0.24544 0.0787 C -0.24453 0.08032 -0.24349 0.08171 -0.24245 0.08264 C -0.24179 0.08333 -0.24023 0.08403 -0.24023 0.08403 L -0.22695 0.13356 C -0.22656 0.1375 -0.2263 0.14166 -0.22552 0.14537 C -0.22383 0.15463 -0.22409 0.14514 -0.22409 0.15208 L -0.20638 0.19375 C -0.20468 0.19676 -0.20312 0.20023 -0.2013 0.20301 C -0.20065 0.20393 -0.19974 0.20347 -0.19909 0.20416 C -0.19843 0.20486 -0.19817 0.20602 -0.19765 0.20694 C -0.19557 0.20972 -0.19622 0.20949 -0.19466 0.20949 L -0.17487 0.22129 C -0.16523 0.22407 -0.16901 0.22384 -0.1638 0.22384 L -0.12552 0.22662 C -0.12304 0.22569 -0.12057 0.225 -0.11823 0.22384 C -0.11445 0.22222 -0.1108 0.22083 -0.10716 0.21875 C -0.10638 0.21829 -0.10573 0.21759 -0.10495 0.21736 C -0.10169 0.21597 -0.10052 0.21643 -0.09765 0.21481 C -0.09713 0.21435 -0.09661 0.21389 -0.09609 0.21342 L -0.06601 0.18866 C -0.06406 0.18634 -0.06211 0.18403 -0.06015 0.18194 C -0.05781 0.17986 -0.05794 0.18217 -0.05638 0.17824 C -0.05625 0.17778 -0.05638 0.17731 -0.05638 0.17685 L -0.03437 0.13356 C -0.03268 0.13055 -0.03086 0.12778 -0.02916 0.12454 C -0.02448 0.11528 -0.03229 0.12708 -0.02487 0.11528 C -0.02383 0.11389 -0.02291 0.11273 -0.02187 0.11134 C -0.02109 0.11065 -0.01966 0.10879 -0.01966 0.10879 L -0.00638 0.09583 L -0.0013 0.08264 C -0.00078 0.08148 -0.00039 0.08009 0.00013 0.0787 L 0.00313 0.07222 C 0.00599 0.05949 0.00287 0.07153 0.00677 0.06041 C 0.00742 0.05879 0.00768 0.05694 0.00834 0.05532 C 0.00938 0.05185 0.00938 0.05208 0.01055 0.05 L 0.01055 0.03958 L -0.00052 0.00555 " pathEditMode="relative" ptsTypes="AAAAAAAAAAAAAAAAAAAAAAAAAAAAAAAAAAAAAAAAAAAAAAAAAAAAAAAAA">
                                      <p:cBhvr>
                                        <p:cTn id="42" dur="3500" fill="hold"/>
                                        <p:tgtEl>
                                          <p:spTgt spid="36"/>
                                        </p:tgtEl>
                                        <p:attrNameLst>
                                          <p:attrName>ppt_x</p:attrName>
                                          <p:attrName>ppt_y</p:attrName>
                                        </p:attrNameLst>
                                      </p:cBhvr>
                                    </p:animMotion>
                                  </p:childTnLst>
                                </p:cTn>
                              </p:par>
                              <p:par>
                                <p:cTn id="43" presetID="0" presetClass="path" presetSubtype="0" repeatCount="indefinite" fill="hold" nodeType="withEffect">
                                  <p:stCondLst>
                                    <p:cond delay="0"/>
                                  </p:stCondLst>
                                  <p:endCondLst>
                                    <p:cond evt="onNext" delay="0">
                                      <p:tgtEl>
                                        <p:sldTgt/>
                                      </p:tgtEl>
                                    </p:cond>
                                  </p:endCondLst>
                                  <p:childTnLst>
                                    <p:animMotion origin="layout" path="M -0.0026 0.00185 L 0.00625 -0.0125 L 0.00703 -0.02685 L 0.0099 -0.03866 L 0.01589 -0.05833 L 0.01953 -0.08171 L 0.0276 -0.13287 L 0.0306 -0.17731 L 0.02904 -0.20347 C 0.02526 -0.21296 0.02539 -0.2088 0.02539 -0.21389 L 0.01654 -0.23079 L -0.00104 -0.23866 C -0.01133 -0.24282 -0.00547 -0.2412 -0.01875 -0.2412 L -0.0194 -0.23866 L -0.04596 -0.21898 L -0.05326 -0.21898 L -0.06576 -0.21528 C -0.06745 -0.21296 -0.06927 -0.21088 -0.07096 -0.20856 C -0.07148 -0.20787 -0.07188 -0.20671 -0.0724 -0.20602 C -0.07383 -0.20417 -0.07682 -0.20069 -0.07682 -0.20069 L -0.09219 -0.17847 L -0.09883 -0.16551 L -0.11576 -0.12245 L -0.12161 -0.09745 L -0.12461 -0.08704 L -0.12891 -0.03727 L -0.12891 -0.02176 L -0.12891 -0.01389 L -0.12526 0.04236 C -0.12266 0.05671 -0.12305 0.05 -0.12305 0.06204 L -0.1194 0.075 C -0.11471 0.08634 -0.11615 0.08171 -0.11432 0.08819 L -0.1069 0.10764 C -0.10573 0.11088 -0.10469 0.11435 -0.10326 0.1169 C -0.10273 0.11782 -0.10104 0.11829 -0.10104 0.11829 L -0.08411 0.12616 L -0.07161 0.12616 L -0.05547 0.11829 C -0.05378 0.11551 -0.05169 0.11343 -0.05026 0.11042 C -0.04974 0.10903 -0.05 0.10671 -0.04961 0.10509 C -0.04922 0.10394 -0.04818 0.10255 -0.04818 0.10255 L -0.03568 0.08148 L -0.02904 0.07778 C -0.02747 0.07454 -0.02604 0.07153 -0.02461 0.06852 C -0.02318 0.06551 -0.0237 0.06597 -0.0224 0.06597 L -0.01068 0.03194 L -0.00846 0.02153 L -0.00846 0.02014 L -0.00469 0.01111 L -0.0026 0.00185 Z " pathEditMode="relative" ptsTypes="AAAAAAAAAAAAAAAAAAAAAAAAAAAAAAAAAAAAAAAAAAAAAAAAAA">
                                      <p:cBhvr>
                                        <p:cTn id="44" dur="2000" fill="hold"/>
                                        <p:tgtEl>
                                          <p:spTgt spid="26"/>
                                        </p:tgtEl>
                                        <p:attrNameLst>
                                          <p:attrName>ppt_x</p:attrName>
                                          <p:attrName>ppt_y</p:attrName>
                                        </p:attrNameLst>
                                      </p:cBhvr>
                                    </p:animMotion>
                                  </p:childTnLst>
                                </p:cTn>
                              </p:par>
                              <p:par>
                                <p:cTn id="45" presetID="0" presetClass="path" presetSubtype="0" repeatCount="indefinite" fill="hold" nodeType="withEffect">
                                  <p:stCondLst>
                                    <p:cond delay="0"/>
                                  </p:stCondLst>
                                  <p:endCondLst>
                                    <p:cond evt="onNext" delay="0">
                                      <p:tgtEl>
                                        <p:sldTgt/>
                                      </p:tgtEl>
                                    </p:cond>
                                  </p:endCondLst>
                                  <p:childTnLst>
                                    <p:animMotion origin="layout" path="M 0.00117 0.00209 L -0.0099 -0.03449 L -0.01419 -0.04236 L -0.02383 -0.06204 L -0.02747 -0.075 L -0.03932 -0.13125 L -0.0474 -0.18611 L -0.04805 -0.22014 L -0.03854 -0.25416 L -0.02383 -0.27778 C -0.02109 -0.28194 -0.01875 -0.28403 -0.01719 -0.28958 C -0.01706 -0.28981 -0.01719 -0.29028 -0.01719 -0.29074 L -0.01133 -0.29722 L -0.00469 -0.29722 L 0.01003 -0.29722 L 0.01888 -0.27778 L 0.0388 -0.22546 L 0.0388 -0.20324 L 0.0388 -0.18217 L 0.04101 -0.14166 L 0.04101 -0.10116 L 0.04101 -0.05023 L 0.03659 -0.02546 L 0.02552 0.0007 L 0.0181 0.00347 L 0.00117 0.00209 Z " pathEditMode="relative" ptsTypes="AAAAAAAAAAAAAAAAAAAAAAAAAA">
                                      <p:cBhvr>
                                        <p:cTn id="46" dur="1500" fill="hold"/>
                                        <p:tgtEl>
                                          <p:spTgt spid="32"/>
                                        </p:tgtEl>
                                        <p:attrNameLst>
                                          <p:attrName>ppt_x</p:attrName>
                                          <p:attrName>ppt_y</p:attrName>
                                        </p:attrNameLst>
                                      </p:cBhvr>
                                    </p:animMotion>
                                  </p:childTnLst>
                                </p:cTn>
                              </p:par>
                              <p:par>
                                <p:cTn id="47" presetID="0" presetClass="path" presetSubtype="0" repeatCount="indefinite" fill="hold" nodeType="withEffect">
                                  <p:stCondLst>
                                    <p:cond delay="0"/>
                                  </p:stCondLst>
                                  <p:endCondLst>
                                    <p:cond evt="onNext" delay="0">
                                      <p:tgtEl>
                                        <p:sldTgt/>
                                      </p:tgtEl>
                                    </p:cond>
                                  </p:endCondLst>
                                  <p:childTnLst>
                                    <p:animMotion origin="layout" path="M 0.00013 -0.00023 L -0.01901 -0.01088 L -0.03295 -0.03171 C -0.03763 -0.0412 -0.03737 -0.03681 -0.03737 -0.04213 L -0.04258 -0.06713 L -0.04323 -0.08542 C -0.04167 -0.09838 -0.0418 -0.09306 -0.0418 -0.10116 L -0.02787 -0.12454 C -0.01771 -0.13472 -0.02474 -0.12894 -0.01836 -0.13241 C -0.0168 -0.13333 -0.01394 -0.13495 -0.01394 -0.13495 L -0.01237 -0.13773 L 0.00078 -0.14954 L 0.01992 -0.15463 L 0.05221 -0.16111 C 0.06028 -0.1581 0.05664 -0.15857 0.06328 -0.15857 L 0.07291 -0.15208 C 0.07461 -0.15 0.07617 -0.14722 0.07799 -0.1456 C 0.07968 -0.14398 0.08138 -0.14421 0.0832 -0.14421 L 0.08906 -0.13773 L 0.10078 -0.12986 C 0.10299 -0.1294 0.1052 -0.12963 0.10742 -0.12847 C 0.11341 -0.1257 0.10664 -0.12593 0.10963 -0.12593 L 0.11028 -0.11945 L 0.11692 -0.0919 C 0.11927 -0.08102 0.11914 -0.08519 0.11914 -0.08009 L 0.1207 -0.05926 L 0.10742 -0.0213 C 0.10572 -0.01875 0.1039 -0.0162 0.10221 -0.01343 C 0.10143 -0.01181 0.10065 -0.00903 0.1 -0.00695 L 0.09127 0.01018 L 0.0832 0.01921 L 0.05156 0.03102 C 0.04414 0.03403 0.04713 0.03356 0.0427 0.03356 L 0.02877 0.03356 L 0.01406 0.03356 L 0.00013 -0.00023 Z " pathEditMode="relative" ptsTypes="AAAAAAAAAAAAAAAAAAAAAAAAAAAAAAAAAAAA">
                                      <p:cBhvr>
                                        <p:cTn id="48" dur="1700" fill="hold"/>
                                        <p:tgtEl>
                                          <p:spTgt spid="24"/>
                                        </p:tgtEl>
                                        <p:attrNameLst>
                                          <p:attrName>ppt_x</p:attrName>
                                          <p:attrName>ppt_y</p:attrName>
                                        </p:attrNameLst>
                                      </p:cBhvr>
                                    </p:animMotion>
                                  </p:childTnLst>
                                </p:cTn>
                              </p:par>
                              <p:par>
                                <p:cTn id="49" presetID="0" presetClass="path" presetSubtype="0" repeatCount="indefinite" fill="hold" nodeType="withEffect">
                                  <p:stCondLst>
                                    <p:cond delay="0"/>
                                  </p:stCondLst>
                                  <p:endCondLst>
                                    <p:cond evt="onNext" delay="0">
                                      <p:tgtEl>
                                        <p:sldTgt/>
                                      </p:tgtEl>
                                    </p:cond>
                                  </p:endCondLst>
                                  <p:childTnLst>
                                    <p:animMotion origin="layout" path="M -0.00182 0.00232 L 0.00027 -0.01736 L 0.00326 -0.0331 L 0.00691 -0.07106 L 0.01875 -0.05162 L 0.03425 -0.04236 L 0.02683 -0.01875 C 0.02006 -0.00671 0.02019 -0.0125 0.02019 -0.00555 L 0.0129 0.00093 L -0.00182 0.00232 Z " pathEditMode="relative" ptsTypes="AAAAAAAAAA">
                                      <p:cBhvr>
                                        <p:cTn id="50" dur="750" fill="hold"/>
                                        <p:tgtEl>
                                          <p:spTgt spid="20"/>
                                        </p:tgtEl>
                                        <p:attrNameLst>
                                          <p:attrName>ppt_x</p:attrName>
                                          <p:attrName>ppt_y</p:attrName>
                                        </p:attrNameLst>
                                      </p:cBhvr>
                                    </p:animMotion>
                                  </p:childTnLst>
                                </p:cTn>
                              </p:par>
                              <p:par>
                                <p:cTn id="51" presetID="0" presetClass="path" presetSubtype="0" repeatCount="indefinite" fill="hold" nodeType="withEffect">
                                  <p:stCondLst>
                                    <p:cond delay="0"/>
                                  </p:stCondLst>
                                  <p:endCondLst>
                                    <p:cond evt="onNext" delay="0">
                                      <p:tgtEl>
                                        <p:sldTgt/>
                                      </p:tgtEl>
                                    </p:cond>
                                  </p:endCondLst>
                                  <p:childTnLst>
                                    <p:animMotion origin="layout" path="M 0.00117 -0.00301 L 0.00846 0.00625 L 0.03125 0.00764 L 0.0431 0.00764 L 0.06146 0.00764 L 0.07253 0.00764 L 0.08945 -0.01991 L 0.10781 -0.03565 C 0.11432 -0.04144 0.11211 -0.03797 0.1151 -0.04352 L 0.12331 -0.06297 L 0.1181 -0.1088 L 0.11289 -0.13496 L 0.08867 -0.17547 C 0.0832 -0.18797 0.08476 -0.18264 0.08281 -0.18982 L 0.04974 -0.20278 L 0.03424 -0.20417 L 0.02474 -0.20556 C 0.02253 -0.20764 0.02044 -0.21042 0.0181 -0.21204 C 0.01575 -0.21366 0.01068 -0.21459 0.01068 -0.21459 L -0.01797 -0.21713 C -0.02266 -0.2169 -0.02734 -0.21667 -0.0319 -0.21597 C -0.03294 -0.21574 -0.0349 -0.21459 -0.0349 -0.21459 L -0.06068 -0.20162 C -0.06771 -0.19607 -0.06719 -0.2007 -0.06719 -0.19375 L -0.06719 -0.14144 L -0.06289 -0.1257 L -0.05247 -0.11273 L -0.0474 -0.10232 L -0.03854 -0.05648 L -0.03268 -0.0382 L -0.01719 -0.00695 L 0.00117 -0.00301 Z " pathEditMode="relative" ptsTypes="AAAAAAAAAAAAAAAAAAAAAAAAAAAAAAAA">
                                      <p:cBhvr>
                                        <p:cTn id="52" dur="2300" fill="hold"/>
                                        <p:tgtEl>
                                          <p:spTgt spid="38"/>
                                        </p:tgtEl>
                                        <p:attrNameLst>
                                          <p:attrName>ppt_x</p:attrName>
                                          <p:attrName>ppt_y</p:attrName>
                                        </p:attrNameLst>
                                      </p:cBhvr>
                                    </p:animMotion>
                                  </p:childTnLst>
                                </p:cTn>
                              </p:par>
                              <p:par>
                                <p:cTn id="53" presetID="0" presetClass="path" presetSubtype="0" repeatCount="indefinite" fill="hold" nodeType="withEffect">
                                  <p:stCondLst>
                                    <p:cond delay="0"/>
                                  </p:stCondLst>
                                  <p:endCondLst>
                                    <p:cond evt="onNext" delay="0">
                                      <p:tgtEl>
                                        <p:sldTgt/>
                                      </p:tgtEl>
                                    </p:cond>
                                  </p:endCondLst>
                                  <p:childTnLst>
                                    <p:animMotion origin="layout" path="M 0.00196 0.0007 L 0.00925 0.00857 L 0.0211 0.0412 C 0.02331 0.05602 0.02331 0.0507 0.02331 0.05695 L 0.03138 0.07384 C 0.03282 0.07685 0.03412 0.08032 0.03581 0.0831 C 0.03659 0.08449 0.03867 0.08704 0.03867 0.08704 L 0.04974 0.09607 L 0.06589 0.10394 L 0.08581 0.10671 L 0.10638 0.10532 L 0.11589 0.1 L 0.13581 0.1 L 0.15196 0.09097 L 0.16003 0.08426 C 0.1612 0.08333 0.16367 0.08171 0.16367 0.08171 L 0.17617 0.06991 C 0.18373 0.04861 0.18034 0.05486 0.18425 0.04769 L 0.1931 -0.00069 C 0.19427 -0.02361 0.19388 -0.01018 0.19388 -0.0412 L 0.18946 -0.12755 L 0.18646 -0.16667 C 0.18503 -0.17245 0.18399 -0.17847 0.18216 -0.1838 C 0.17995 -0.18981 0.17474 -0.20069 0.17474 -0.20069 L 0.14532 -0.26597 L 0.11888 -0.26597 C 0.11589 -0.26528 0.11302 -0.26389 0.11003 -0.26343 C 0.10313 -0.26227 0.08946 -0.26088 0.08946 -0.26088 L 0.06224 -0.26088 L 0.04388 -0.26088 L 0.01446 -0.24768 L 0.00782 -0.24768 L -0.00169 -0.2412 C -0.00364 -0.23958 -0.00586 -0.23843 -0.00755 -0.23611 C -0.01784 -0.22268 -0.01198 -0.22292 -0.0164 -0.22292 L -0.0289 -0.18241 C -0.03398 -0.16875 -0.03333 -0.17523 -0.03333 -0.16412 L -0.03776 -0.14699 C -0.04114 -0.11736 -0.03698 -0.15231 -0.0444 -0.10139 C -0.04479 -0.09884 -0.04505 -0.09352 -0.04505 -0.09352 L -0.04505 -0.0713 C -0.03737 -0.05625 -0.03776 -0.06343 -0.03776 -0.05417 L -0.02968 -0.03866 C -0.022 -0.02893 -0.02448 -0.0331 -0.02161 -0.02801 L -0.01133 -0.02153 L -0.00547 -0.01759 L 0.00196 0.0007 Z " pathEditMode="relative" ptsTypes="AAAAAAAAAAAAAAAAAAAAAAAAAAAAAAAAAAAAAAAAAAAAAAA">
                                      <p:cBhvr>
                                        <p:cTn id="54" dur="3250" fill="hold"/>
                                        <p:tgtEl>
                                          <p:spTgt spid="34"/>
                                        </p:tgtEl>
                                        <p:attrNameLst>
                                          <p:attrName>ppt_x</p:attrName>
                                          <p:attrName>ppt_y</p:attrName>
                                        </p:attrNameLst>
                                      </p:cBhvr>
                                    </p:animMotion>
                                  </p:childTnLst>
                                </p:cTn>
                              </p:par>
                              <p:par>
                                <p:cTn id="55" presetID="0" presetClass="path" presetSubtype="0" repeatCount="indefinite" fill="hold" nodeType="withEffect">
                                  <p:stCondLst>
                                    <p:cond delay="0"/>
                                  </p:stCondLst>
                                  <p:endCondLst>
                                    <p:cond evt="onNext" delay="0">
                                      <p:tgtEl>
                                        <p:sldTgt/>
                                      </p:tgtEl>
                                    </p:cond>
                                  </p:endCondLst>
                                  <p:childTnLst>
                                    <p:animMotion origin="layout" path="M 0.00286 0.00023 L 0.01172 -0.00509 L 0.02422 -0.0169 L 0.03372 -0.04167 L 0.05286 -0.05069 L 0.07343 -0.05069 L 0.08815 -0.04954 L 0.1095 -0.03518 C 0.11784 -0.03241 0.11484 -0.03241 0.11836 -0.03241 L 0.12708 -0.02477 C 0.13268 -0.01481 0.13008 -0.01736 0.13372 -0.01412 L 0.13528 0.03148 L 0.13528 0.05625 L 0.13528 0.0706 L 0.13528 0.09282 L 0.1345 0.12037 L 0.11979 0.15556 C 0.11458 0.16482 0.10963 0.17431 0.10429 0.1831 C 0.10091 0.18889 0.1013 0.18819 0.09843 0.18819 L 0.08815 0.19097 L 0.07643 0.19745 C 0.072 0.19977 0.06315 0.20394 0.06315 0.20394 L 0.05143 0.20671 L 0.03008 0.20671 L 0.01028 0.19352 C 0.00807 0.18958 0.00599 0.18565 0.00364 0.18171 C 0.00221 0.1794 -0.00078 0.17523 -0.00078 0.17523 L -0.00808 0.1544 C -0.01732 0.13264 -0.01472 0.1412 -0.01771 0.13079 L -0.02422 0.09028 L -0.02422 0.05509 C -0.0211 0.05023 -0.01771 0.04583 -0.01472 0.04074 C -0.01328 0.03796 -0.01107 0.03148 -0.01107 0.03148 L -0.00443 0.01065 L 0.00286 0.00023 Z " pathEditMode="relative" ptsTypes="AAAAAAAAAAAAAAAAAAAAAAAAAAAAAAAAAAA">
                                      <p:cBhvr>
                                        <p:cTn id="56" dur="2250" fill="hold"/>
                                        <p:tgtEl>
                                          <p:spTgt spid="30"/>
                                        </p:tgtEl>
                                        <p:attrNameLst>
                                          <p:attrName>ppt_x</p:attrName>
                                          <p:attrName>ppt_y</p:attrName>
                                        </p:attrNameLst>
                                      </p:cBhvr>
                                    </p:animMotion>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10"/>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25968713-F8D0-4235-A329-8D114CCC6C46}"/>
              </a:ext>
            </a:extLst>
          </p:cNvPr>
          <p:cNvGrpSpPr/>
          <p:nvPr/>
        </p:nvGrpSpPr>
        <p:grpSpPr>
          <a:xfrm>
            <a:off x="5648241" y="3422023"/>
            <a:ext cx="3105699" cy="597780"/>
            <a:chOff x="7842043" y="2304924"/>
            <a:chExt cx="4140932" cy="797039"/>
          </a:xfrm>
        </p:grpSpPr>
        <mc:AlternateContent xmlns:mc="http://schemas.openxmlformats.org/markup-compatibility/2006">
          <mc:Choice xmlns:a14="http://schemas.microsoft.com/office/drawing/2010/main" Requires="a14">
            <p:sp>
              <p:nvSpPr>
                <p:cNvPr id="9" name="Rectangle 8">
                  <a:extLst>
                    <a:ext uri="{FF2B5EF4-FFF2-40B4-BE49-F238E27FC236}">
                      <a16:creationId xmlns:a16="http://schemas.microsoft.com/office/drawing/2014/main" id="{13BC8A65-3267-48D9-A560-2C5F8E93D07B}"/>
                    </a:ext>
                  </a:extLst>
                </p:cNvPr>
                <p:cNvSpPr/>
                <p:nvPr/>
              </p:nvSpPr>
              <p:spPr>
                <a:xfrm>
                  <a:off x="7842043" y="2304924"/>
                  <a:ext cx="966652" cy="492442"/>
                </a:xfrm>
                <a:prstGeom prst="rect">
                  <a:avLst/>
                </a:prstGeom>
              </p:spPr>
              <p:txBody>
                <a:bodyPr wrap="square">
                  <a:spAutoFit/>
                </a:bodyPr>
                <a:lstStyle/>
                <a:p>
                  <a:pPr>
                    <a:buNone/>
                  </a:pPr>
                  <a14:m>
                    <m:oMathPara xmlns:m="http://schemas.openxmlformats.org/officeDocument/2006/math">
                      <m:oMathParaPr>
                        <m:jc m:val="centerGroup"/>
                      </m:oMathParaPr>
                      <m:oMath xmlns:m="http://schemas.openxmlformats.org/officeDocument/2006/math">
                        <m:d>
                          <m:dPr>
                            <m:ctrlPr>
                              <a:rPr lang="en-GB" sz="1800" i="1">
                                <a:latin typeface="Cambria Math" panose="02040503050406030204" pitchFamily="18" charset="0"/>
                              </a:rPr>
                            </m:ctrlPr>
                          </m:dPr>
                          <m:e>
                            <m:r>
                              <a:rPr lang="en-GB" sz="1800" i="1">
                                <a:latin typeface="Cambria Math" panose="02040503050406030204" pitchFamily="18" charset="0"/>
                              </a:rPr>
                              <m:t>𝑟</m:t>
                            </m:r>
                            <m:r>
                              <a:rPr lang="en-GB" sz="1800" i="1">
                                <a:latin typeface="Cambria Math" panose="02040503050406030204" pitchFamily="18" charset="0"/>
                              </a:rPr>
                              <m:t>,</m:t>
                            </m:r>
                            <m:r>
                              <a:rPr lang="en-GB" sz="1800" i="1">
                                <a:latin typeface="Cambria Math" panose="02040503050406030204" pitchFamily="18" charset="0"/>
                              </a:rPr>
                              <m:t>𝑣</m:t>
                            </m:r>
                            <m:r>
                              <a:rPr lang="en-GB" sz="1800" i="1">
                                <a:latin typeface="Cambria Math" panose="02040503050406030204" pitchFamily="18" charset="0"/>
                              </a:rPr>
                              <m:t>,</m:t>
                            </m:r>
                            <m:sSub>
                              <m:sSubPr>
                                <m:ctrlPr>
                                  <a:rPr lang="en-GB" sz="1800" i="1">
                                    <a:latin typeface="Cambria Math" panose="02040503050406030204" pitchFamily="18" charset="0"/>
                                  </a:rPr>
                                </m:ctrlPr>
                              </m:sSubPr>
                              <m:e>
                                <m:r>
                                  <a:rPr lang="en-GB" sz="1800" i="1">
                                    <a:latin typeface="Cambria Math" panose="02040503050406030204" pitchFamily="18" charset="0"/>
                                  </a:rPr>
                                  <m:t>𝑣</m:t>
                                </m:r>
                              </m:e>
                              <m:sub>
                                <m:r>
                                  <a:rPr lang="en-GB" sz="1800" i="1">
                                    <a:latin typeface="Cambria Math" panose="02040503050406030204" pitchFamily="18" charset="0"/>
                                  </a:rPr>
                                  <m:t>𝑡</m:t>
                                </m:r>
                              </m:sub>
                            </m:sSub>
                          </m:e>
                        </m:d>
                      </m:oMath>
                    </m:oMathPara>
                  </a14:m>
                  <a:endParaRPr lang="en-GB" sz="1800" dirty="0"/>
                </a:p>
              </p:txBody>
            </p:sp>
          </mc:Choice>
          <mc:Fallback>
            <p:sp>
              <p:nvSpPr>
                <p:cNvPr id="9" name="Rectangle 8">
                  <a:extLst>
                    <a:ext uri="{FF2B5EF4-FFF2-40B4-BE49-F238E27FC236}">
                      <a16:creationId xmlns:a16="http://schemas.microsoft.com/office/drawing/2014/main" id="{13BC8A65-3267-48D9-A560-2C5F8E93D07B}"/>
                    </a:ext>
                  </a:extLst>
                </p:cNvPr>
                <p:cNvSpPr>
                  <a:spLocks noRot="1" noChangeAspect="1" noMove="1" noResize="1" noEditPoints="1" noAdjustHandles="1" noChangeArrowheads="1" noChangeShapeType="1" noTextEdit="1"/>
                </p:cNvSpPr>
                <p:nvPr/>
              </p:nvSpPr>
              <p:spPr>
                <a:xfrm>
                  <a:off x="7842043" y="2304924"/>
                  <a:ext cx="966652" cy="492442"/>
                </a:xfrm>
                <a:prstGeom prst="rect">
                  <a:avLst/>
                </a:prstGeom>
                <a:blipFill>
                  <a:blip r:embed="rId3"/>
                  <a:stretch>
                    <a:fillRect l="-689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 name="Rectangle 9">
                  <a:extLst>
                    <a:ext uri="{FF2B5EF4-FFF2-40B4-BE49-F238E27FC236}">
                      <a16:creationId xmlns:a16="http://schemas.microsoft.com/office/drawing/2014/main" id="{E1635D36-7795-40B6-9090-6176640F195F}"/>
                    </a:ext>
                  </a:extLst>
                </p:cNvPr>
                <p:cNvSpPr/>
                <p:nvPr/>
              </p:nvSpPr>
              <p:spPr>
                <a:xfrm>
                  <a:off x="10252074" y="2334059"/>
                  <a:ext cx="1730901" cy="552545"/>
                </a:xfrm>
                <a:prstGeom prst="rect">
                  <a:avLst/>
                </a:prstGeom>
              </p:spPr>
              <p:txBody>
                <a:bodyPr wrap="none">
                  <a:spAutoFit/>
                </a:bodyPr>
                <a:lstStyle/>
                <a:p>
                  <a:pPr>
                    <a:buNone/>
                  </a:pPr>
                  <a14:m>
                    <m:oMathPara xmlns:m="http://schemas.openxmlformats.org/officeDocument/2006/math">
                      <m:oMathParaPr>
                        <m:jc m:val="centerGroup"/>
                      </m:oMathParaPr>
                      <m:oMath xmlns:m="http://schemas.openxmlformats.org/officeDocument/2006/math">
                        <m:d>
                          <m:dPr>
                            <m:ctrlPr>
                              <a:rPr lang="en-GB" sz="1800" i="1">
                                <a:latin typeface="Cambria Math" panose="02040503050406030204" pitchFamily="18" charset="0"/>
                              </a:rPr>
                            </m:ctrlPr>
                          </m:dPr>
                          <m:e>
                            <m:acc>
                              <m:accPr>
                                <m:chr m:val="̃"/>
                                <m:ctrlPr>
                                  <a:rPr lang="en-GB" sz="1800" i="1">
                                    <a:latin typeface="Cambria Math" panose="02040503050406030204" pitchFamily="18" charset="0"/>
                                  </a:rPr>
                                </m:ctrlPr>
                              </m:accPr>
                              <m:e>
                                <m:r>
                                  <a:rPr lang="en-GB" sz="1800" i="1">
                                    <a:latin typeface="Cambria Math" panose="02040503050406030204" pitchFamily="18" charset="0"/>
                                  </a:rPr>
                                  <m:t>𝐸</m:t>
                                </m:r>
                              </m:e>
                            </m:acc>
                            <m:r>
                              <a:rPr lang="en-GB" sz="1800" i="1">
                                <a:latin typeface="Cambria Math" panose="02040503050406030204" pitchFamily="18" charset="0"/>
                              </a:rPr>
                              <m:t>,</m:t>
                            </m:r>
                            <m:acc>
                              <m:accPr>
                                <m:chr m:val="̃"/>
                                <m:ctrlPr>
                                  <a:rPr lang="en-GB" sz="1800" i="1">
                                    <a:latin typeface="Cambria Math" panose="02040503050406030204" pitchFamily="18" charset="0"/>
                                  </a:rPr>
                                </m:ctrlPr>
                              </m:accPr>
                              <m:e>
                                <m:r>
                                  <a:rPr lang="en-GB" sz="1800" i="1">
                                    <a:latin typeface="Cambria Math" panose="02040503050406030204" pitchFamily="18" charset="0"/>
                                  </a:rPr>
                                  <m:t>𝐿</m:t>
                                </m:r>
                              </m:e>
                            </m:acc>
                          </m:e>
                        </m:d>
                        <m:sSub>
                          <m:sSubPr>
                            <m:ctrlPr>
                              <a:rPr lang="en-GB" sz="1800" i="1">
                                <a:latin typeface="Cambria Math" panose="02040503050406030204" pitchFamily="18" charset="0"/>
                              </a:rPr>
                            </m:ctrlPr>
                          </m:sSubPr>
                          <m:e>
                            <m:r>
                              <a:rPr lang="en-GB" sz="1800" i="1">
                                <a:latin typeface="Cambria Math" panose="02040503050406030204" pitchFamily="18" charset="0"/>
                              </a:rPr>
                              <m:t>|</m:t>
                            </m:r>
                          </m:e>
                          <m:sub>
                            <m:sSub>
                              <m:sSubPr>
                                <m:ctrlPr>
                                  <a:rPr lang="en-GB" sz="1800" i="1">
                                    <a:latin typeface="Cambria Math" panose="02040503050406030204" pitchFamily="18" charset="0"/>
                                  </a:rPr>
                                </m:ctrlPr>
                              </m:sSubPr>
                              <m:e>
                                <m:r>
                                  <a:rPr lang="en-GB" sz="1800" i="1">
                                    <a:latin typeface="Cambria Math" panose="02040503050406030204" pitchFamily="18" charset="0"/>
                                  </a:rPr>
                                  <m:t>𝑀</m:t>
                                </m:r>
                              </m:e>
                              <m:sub>
                                <m:r>
                                  <a:rPr lang="en-GB" sz="1800" i="1">
                                    <a:latin typeface="Cambria Math" panose="02040503050406030204" pitchFamily="18" charset="0"/>
                                  </a:rPr>
                                  <m:t>200</m:t>
                                </m:r>
                              </m:sub>
                            </m:sSub>
                          </m:sub>
                        </m:sSub>
                      </m:oMath>
                    </m:oMathPara>
                  </a14:m>
                  <a:endParaRPr lang="en-GB" sz="1800" dirty="0"/>
                </a:p>
              </p:txBody>
            </p:sp>
          </mc:Choice>
          <mc:Fallback>
            <p:sp>
              <p:nvSpPr>
                <p:cNvPr id="10" name="Rectangle 9">
                  <a:extLst>
                    <a:ext uri="{FF2B5EF4-FFF2-40B4-BE49-F238E27FC236}">
                      <a16:creationId xmlns:a16="http://schemas.microsoft.com/office/drawing/2014/main" id="{E1635D36-7795-40B6-9090-6176640F195F}"/>
                    </a:ext>
                  </a:extLst>
                </p:cNvPr>
                <p:cNvSpPr>
                  <a:spLocks noRot="1" noChangeAspect="1" noMove="1" noResize="1" noEditPoints="1" noAdjustHandles="1" noChangeArrowheads="1" noChangeShapeType="1" noTextEdit="1"/>
                </p:cNvSpPr>
                <p:nvPr/>
              </p:nvSpPr>
              <p:spPr>
                <a:xfrm>
                  <a:off x="10252074" y="2334059"/>
                  <a:ext cx="1730901" cy="552545"/>
                </a:xfrm>
                <a:prstGeom prst="rect">
                  <a:avLst/>
                </a:prstGeom>
                <a:blipFill>
                  <a:blip r:embed="rId4"/>
                  <a:stretch>
                    <a:fillRect b="-5882"/>
                  </a:stretch>
                </a:blipFill>
              </p:spPr>
              <p:txBody>
                <a:bodyPr/>
                <a:lstStyle/>
                <a:p>
                  <a:r>
                    <a:rPr lang="en-US">
                      <a:noFill/>
                    </a:rPr>
                    <a:t> </a:t>
                  </a:r>
                </a:p>
              </p:txBody>
            </p:sp>
          </mc:Fallback>
        </mc:AlternateContent>
        <p:sp>
          <p:nvSpPr>
            <p:cNvPr id="11" name="Arrow: Right 10">
              <a:extLst>
                <a:ext uri="{FF2B5EF4-FFF2-40B4-BE49-F238E27FC236}">
                  <a16:creationId xmlns:a16="http://schemas.microsoft.com/office/drawing/2014/main" id="{93551016-94A9-42A4-A76F-AEF88BF5335D}"/>
                </a:ext>
              </a:extLst>
            </p:cNvPr>
            <p:cNvSpPr/>
            <p:nvPr/>
          </p:nvSpPr>
          <p:spPr>
            <a:xfrm>
              <a:off x="9006815" y="2416631"/>
              <a:ext cx="1129152" cy="203422"/>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mc:AlternateContent xmlns:mc="http://schemas.openxmlformats.org/markup-compatibility/2006">
          <mc:Choice xmlns:a14="http://schemas.microsoft.com/office/drawing/2010/main" Requires="a14">
            <p:sp>
              <p:nvSpPr>
                <p:cNvPr id="5" name="Rectangle 4">
                  <a:extLst>
                    <a:ext uri="{FF2B5EF4-FFF2-40B4-BE49-F238E27FC236}">
                      <a16:creationId xmlns:a16="http://schemas.microsoft.com/office/drawing/2014/main" id="{94EF0946-3B45-4C25-ACA5-3649698FFE7C}"/>
                    </a:ext>
                  </a:extLst>
                </p:cNvPr>
                <p:cNvSpPr/>
                <p:nvPr/>
              </p:nvSpPr>
              <p:spPr>
                <a:xfrm>
                  <a:off x="9096411" y="2609521"/>
                  <a:ext cx="980440" cy="492442"/>
                </a:xfrm>
                <a:prstGeom prst="rect">
                  <a:avLst/>
                </a:prstGeom>
              </p:spPr>
              <p:txBody>
                <a:bodyPr wrap="none">
                  <a:spAutoFit/>
                </a:bodyPr>
                <a:lstStyle/>
                <a:p>
                  <a:pPr>
                    <a:buNone/>
                  </a:pPr>
                  <a14:m>
                    <m:oMathPara xmlns:m="http://schemas.openxmlformats.org/officeDocument/2006/math">
                      <m:oMathParaPr>
                        <m:jc m:val="centerGroup"/>
                      </m:oMathParaPr>
                      <m:oMath xmlns:m="http://schemas.openxmlformats.org/officeDocument/2006/math">
                        <m:sSub>
                          <m:sSubPr>
                            <m:ctrlPr>
                              <a:rPr lang="en-GB" sz="1800" i="1">
                                <a:latin typeface="Cambria Math" panose="02040503050406030204" pitchFamily="18" charset="0"/>
                              </a:rPr>
                            </m:ctrlPr>
                          </m:sSubPr>
                          <m:e>
                            <m:r>
                              <a:rPr lang="en-GB" sz="1800" i="1">
                                <a:latin typeface="Cambria Math" panose="02040503050406030204" pitchFamily="18" charset="0"/>
                              </a:rPr>
                              <m:t>𝑀</m:t>
                            </m:r>
                          </m:e>
                          <m:sub>
                            <m:r>
                              <a:rPr lang="en-GB" sz="1800" i="1">
                                <a:latin typeface="Cambria Math" panose="02040503050406030204" pitchFamily="18" charset="0"/>
                              </a:rPr>
                              <m:t>200</m:t>
                            </m:r>
                          </m:sub>
                        </m:sSub>
                      </m:oMath>
                    </m:oMathPara>
                  </a14:m>
                  <a:endParaRPr lang="en-GB" sz="1800" dirty="0"/>
                </a:p>
              </p:txBody>
            </p:sp>
          </mc:Choice>
          <mc:Fallback>
            <p:sp>
              <p:nvSpPr>
                <p:cNvPr id="5" name="Rectangle 4">
                  <a:extLst>
                    <a:ext uri="{FF2B5EF4-FFF2-40B4-BE49-F238E27FC236}">
                      <a16:creationId xmlns:a16="http://schemas.microsoft.com/office/drawing/2014/main" id="{94EF0946-3B45-4C25-ACA5-3649698FFE7C}"/>
                    </a:ext>
                  </a:extLst>
                </p:cNvPr>
                <p:cNvSpPr>
                  <a:spLocks noRot="1" noChangeAspect="1" noMove="1" noResize="1" noEditPoints="1" noAdjustHandles="1" noChangeArrowheads="1" noChangeShapeType="1" noTextEdit="1"/>
                </p:cNvSpPr>
                <p:nvPr/>
              </p:nvSpPr>
              <p:spPr>
                <a:xfrm>
                  <a:off x="9096411" y="2609521"/>
                  <a:ext cx="980440" cy="492442"/>
                </a:xfrm>
                <a:prstGeom prst="rect">
                  <a:avLst/>
                </a:prstGeom>
                <a:blipFill>
                  <a:blip r:embed="rId5"/>
                  <a:stretch>
                    <a:fillRect/>
                  </a:stretch>
                </a:blipFill>
              </p:spPr>
              <p:txBody>
                <a:bodyPr/>
                <a:lstStyle/>
                <a:p>
                  <a:r>
                    <a:rPr lang="en-US">
                      <a:noFill/>
                    </a:rPr>
                    <a:t> </a:t>
                  </a:r>
                </a:p>
              </p:txBody>
            </p:sp>
          </mc:Fallback>
        </mc:AlternateContent>
      </p:grpSp>
      <p:pic>
        <p:nvPicPr>
          <p:cNvPr id="12" name="Picture 11" descr="A close up of a map&#10;&#10;Description automatically generated">
            <a:extLst>
              <a:ext uri="{FF2B5EF4-FFF2-40B4-BE49-F238E27FC236}">
                <a16:creationId xmlns:a16="http://schemas.microsoft.com/office/drawing/2014/main" id="{7573BA09-4DB4-47F3-93D6-D1269A1541B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2101" y="1883250"/>
            <a:ext cx="4707680" cy="3288600"/>
          </a:xfrm>
          <a:prstGeom prst="rect">
            <a:avLst/>
          </a:prstGeom>
        </p:spPr>
      </p:pic>
      <p:pic>
        <p:nvPicPr>
          <p:cNvPr id="18" name="Picture 17" descr="A close up of a map&#10;&#10;Description automatically generated">
            <a:extLst>
              <a:ext uri="{FF2B5EF4-FFF2-40B4-BE49-F238E27FC236}">
                <a16:creationId xmlns:a16="http://schemas.microsoft.com/office/drawing/2014/main" id="{DE888C9B-5F6F-4DA7-A0F8-757035512FE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2101" y="1883250"/>
            <a:ext cx="4707680" cy="3288600"/>
          </a:xfrm>
          <a:prstGeom prst="rect">
            <a:avLst/>
          </a:prstGeom>
        </p:spPr>
      </p:pic>
      <p:pic>
        <p:nvPicPr>
          <p:cNvPr id="16" name="Picture 15" descr="A close up of a map&#10;&#10;Description automatically generated">
            <a:extLst>
              <a:ext uri="{FF2B5EF4-FFF2-40B4-BE49-F238E27FC236}">
                <a16:creationId xmlns:a16="http://schemas.microsoft.com/office/drawing/2014/main" id="{FDCC4B3A-40F7-47A0-9400-27C25F668B3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2101" y="1883250"/>
            <a:ext cx="4707680" cy="3288600"/>
          </a:xfrm>
          <a:prstGeom prst="rect">
            <a:avLst/>
          </a:prstGeom>
        </p:spPr>
      </p:pic>
      <p:pic>
        <p:nvPicPr>
          <p:cNvPr id="14" name="Picture 13" descr="A close up of a map&#10;&#10;Description automatically generated">
            <a:extLst>
              <a:ext uri="{FF2B5EF4-FFF2-40B4-BE49-F238E27FC236}">
                <a16:creationId xmlns:a16="http://schemas.microsoft.com/office/drawing/2014/main" id="{6DBF2B57-413D-41E6-AE76-B42E84C38EE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32101" y="1883250"/>
            <a:ext cx="4707680" cy="3288600"/>
          </a:xfrm>
          <a:prstGeom prst="rect">
            <a:avLst/>
          </a:prstGeom>
        </p:spPr>
      </p:pic>
      <p:sp>
        <p:nvSpPr>
          <p:cNvPr id="15" name="Text Box 2">
            <a:extLst>
              <a:ext uri="{FF2B5EF4-FFF2-40B4-BE49-F238E27FC236}">
                <a16:creationId xmlns:a16="http://schemas.microsoft.com/office/drawing/2014/main" id="{93832102-40F1-A14E-815A-5468B781899E}"/>
              </a:ext>
            </a:extLst>
          </p:cNvPr>
          <p:cNvSpPr txBox="1">
            <a:spLocks noChangeArrowheads="1"/>
          </p:cNvSpPr>
          <p:nvPr/>
        </p:nvSpPr>
        <p:spPr bwMode="auto">
          <a:xfrm>
            <a:off x="2388870" y="150469"/>
            <a:ext cx="6114328" cy="1077032"/>
          </a:xfrm>
          <a:prstGeom prst="rect">
            <a:avLst/>
          </a:prstGeom>
          <a:solidFill>
            <a:srgbClr val="FFCC00"/>
          </a:solidFill>
          <a:ln w="28575">
            <a:solidFill>
              <a:schemeClr val="tx1"/>
            </a:solidFill>
            <a:miter lim="800000"/>
            <a:headEnd/>
            <a:tailEnd/>
          </a:ln>
        </p:spPr>
        <p:txBody>
          <a:bodyPr wrap="square"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lvl="0">
              <a:buClrTx/>
              <a:buSzTx/>
              <a:buNone/>
            </a:pPr>
            <a:r>
              <a:rPr kumimoji="0" lang="en-GB" sz="3200" b="0" i="0" u="none" strike="noStrike" kern="1200" cap="none" spc="0" normalizeH="0" baseline="0" noProof="0" dirty="0">
                <a:ln>
                  <a:noFill/>
                </a:ln>
                <a:solidFill>
                  <a:srgbClr val="FF0000"/>
                </a:solidFill>
                <a:effectLst/>
                <a:uLnTx/>
                <a:uFillTx/>
              </a:rPr>
              <a:t>The distribution function of satellites</a:t>
            </a:r>
          </a:p>
        </p:txBody>
      </p:sp>
      <p:sp>
        <p:nvSpPr>
          <p:cNvPr id="6" name="TextBox 5">
            <a:extLst>
              <a:ext uri="{FF2B5EF4-FFF2-40B4-BE49-F238E27FC236}">
                <a16:creationId xmlns:a16="http://schemas.microsoft.com/office/drawing/2014/main" id="{1B52676F-0694-DF40-8490-53413D5604DE}"/>
              </a:ext>
            </a:extLst>
          </p:cNvPr>
          <p:cNvSpPr txBox="1"/>
          <p:nvPr/>
        </p:nvSpPr>
        <p:spPr>
          <a:xfrm>
            <a:off x="5318268" y="2009448"/>
            <a:ext cx="1776448" cy="461665"/>
          </a:xfrm>
          <a:prstGeom prst="rect">
            <a:avLst/>
          </a:prstGeom>
          <a:noFill/>
        </p:spPr>
        <p:txBody>
          <a:bodyPr wrap="none" rtlCol="0" anchor="ctr" anchorCtr="1">
            <a:spAutoFit/>
          </a:bodyPr>
          <a:lstStyle/>
          <a:p>
            <a:pPr>
              <a:buNone/>
            </a:pPr>
            <a:r>
              <a:rPr lang="en-US" dirty="0"/>
              <a:t>From Eagle</a:t>
            </a:r>
          </a:p>
        </p:txBody>
      </p:sp>
      <p:cxnSp>
        <p:nvCxnSpPr>
          <p:cNvPr id="17" name="Curved Connector 16">
            <a:extLst>
              <a:ext uri="{FF2B5EF4-FFF2-40B4-BE49-F238E27FC236}">
                <a16:creationId xmlns:a16="http://schemas.microsoft.com/office/drawing/2014/main" id="{ECE0EF90-0A15-1C42-A713-D36F1E32C163}"/>
              </a:ext>
            </a:extLst>
          </p:cNvPr>
          <p:cNvCxnSpPr>
            <a:cxnSpLocks/>
            <a:stCxn id="6" idx="1"/>
          </p:cNvCxnSpPr>
          <p:nvPr/>
        </p:nvCxnSpPr>
        <p:spPr bwMode="auto">
          <a:xfrm rot="10800000" flipV="1">
            <a:off x="3303270" y="2240281"/>
            <a:ext cx="2014998" cy="868678"/>
          </a:xfrm>
          <a:prstGeom prst="curvedConnector3">
            <a:avLst/>
          </a:prstGeom>
          <a:solidFill>
            <a:schemeClr val="accent1"/>
          </a:solidFill>
          <a:ln w="22225" cap="flat" cmpd="sng" algn="ctr">
            <a:solidFill>
              <a:srgbClr val="FF0000"/>
            </a:solidFill>
            <a:prstDash val="solid"/>
            <a:round/>
            <a:headEnd type="none" w="med" len="med"/>
            <a:tailEnd type="triangle"/>
          </a:ln>
          <a:effectLst/>
        </p:spPr>
      </p:cxnSp>
      <p:sp>
        <p:nvSpPr>
          <p:cNvPr id="20" name="TextBox 19">
            <a:extLst>
              <a:ext uri="{FF2B5EF4-FFF2-40B4-BE49-F238E27FC236}">
                <a16:creationId xmlns:a16="http://schemas.microsoft.com/office/drawing/2014/main" id="{2A0737BD-CED5-BF40-A44B-6CD58819E020}"/>
              </a:ext>
            </a:extLst>
          </p:cNvPr>
          <p:cNvSpPr txBox="1"/>
          <p:nvPr/>
        </p:nvSpPr>
        <p:spPr>
          <a:xfrm>
            <a:off x="5400675" y="5366013"/>
            <a:ext cx="3412435" cy="646331"/>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None/>
              <a:tabLst/>
              <a:defRPr/>
            </a:pPr>
            <a:r>
              <a:rPr kumimoji="0" lang="en-US" sz="1800" b="0" i="0" u="none" strike="noStrike" kern="1200" cap="none" spc="0" normalizeH="0" baseline="0" noProof="0" dirty="0" err="1">
                <a:ln>
                  <a:noFill/>
                </a:ln>
                <a:solidFill>
                  <a:srgbClr val="00B050"/>
                </a:solidFill>
                <a:effectLst/>
                <a:uLnTx/>
                <a:uFillTx/>
                <a:latin typeface="Arial" charset="0"/>
                <a:ea typeface="ＭＳ Ｐゴシック" charset="0"/>
              </a:rPr>
              <a:t>Callingham</a:t>
            </a:r>
            <a:r>
              <a:rPr kumimoji="0" lang="en-US" sz="1800" b="0" i="0" u="none" strike="noStrike" kern="1200" cap="none" spc="0" normalizeH="0" baseline="0" noProof="0" dirty="0">
                <a:ln>
                  <a:noFill/>
                </a:ln>
                <a:solidFill>
                  <a:srgbClr val="00B050"/>
                </a:solidFill>
                <a:effectLst/>
                <a:uLnTx/>
                <a:uFillTx/>
                <a:latin typeface="Arial" charset="0"/>
                <a:ea typeface="ＭＳ Ｐゴシック" charset="0"/>
              </a:rPr>
              <a:t>, </a:t>
            </a:r>
            <a:r>
              <a:rPr kumimoji="0" lang="en-US" sz="1800" b="0" i="0" u="none" strike="noStrike" kern="1200" cap="none" spc="0" normalizeH="0" baseline="0" noProof="0" dirty="0" err="1">
                <a:ln>
                  <a:noFill/>
                </a:ln>
                <a:solidFill>
                  <a:srgbClr val="00B050"/>
                </a:solidFill>
                <a:effectLst/>
                <a:uLnTx/>
                <a:uFillTx/>
                <a:latin typeface="Arial" charset="0"/>
                <a:ea typeface="ＭＳ Ｐゴシック" charset="0"/>
              </a:rPr>
              <a:t>Cautun</a:t>
            </a:r>
            <a:r>
              <a:rPr kumimoji="0" lang="en-US" sz="1800" b="0" i="0" u="none" strike="noStrike" kern="1200" cap="none" spc="0" normalizeH="0" baseline="0" noProof="0" dirty="0">
                <a:ln>
                  <a:noFill/>
                </a:ln>
                <a:solidFill>
                  <a:srgbClr val="00B050"/>
                </a:solidFill>
                <a:effectLst/>
                <a:uLnTx/>
                <a:uFillTx/>
                <a:latin typeface="Arial" charset="0"/>
                <a:ea typeface="ＭＳ Ｐゴシック" charset="0"/>
              </a:rPr>
              <a:t>, </a:t>
            </a:r>
            <a:r>
              <a:rPr kumimoji="0" lang="en-US" sz="1800" b="0" i="0" u="none" strike="noStrike" kern="1200" cap="none" spc="0" normalizeH="0" baseline="0" noProof="0" dirty="0" err="1">
                <a:ln>
                  <a:noFill/>
                </a:ln>
                <a:solidFill>
                  <a:srgbClr val="00B050"/>
                </a:solidFill>
                <a:effectLst/>
                <a:uLnTx/>
                <a:uFillTx/>
                <a:latin typeface="Arial" charset="0"/>
                <a:ea typeface="ＭＳ Ｐゴシック" charset="0"/>
              </a:rPr>
              <a:t>Deason</a:t>
            </a:r>
            <a:r>
              <a:rPr kumimoji="0" lang="en-US" sz="1800" b="0" i="0" u="none" strike="noStrike" kern="1200" cap="none" spc="0" normalizeH="0" baseline="0" noProof="0" dirty="0">
                <a:ln>
                  <a:noFill/>
                </a:ln>
                <a:solidFill>
                  <a:srgbClr val="00B050"/>
                </a:solidFill>
                <a:effectLst/>
                <a:uLnTx/>
                <a:uFillTx/>
                <a:latin typeface="Arial" charset="0"/>
                <a:ea typeface="ＭＳ Ｐゴシック" charset="0"/>
              </a:rPr>
              <a:t>, </a:t>
            </a:r>
            <a:r>
              <a:rPr kumimoji="0" lang="en-US" sz="1800" b="0" i="0" u="none" strike="noStrike" kern="1200" cap="none" spc="0" normalizeH="0" baseline="0" noProof="0" dirty="0" err="1">
                <a:ln>
                  <a:noFill/>
                </a:ln>
                <a:solidFill>
                  <a:srgbClr val="00B050"/>
                </a:solidFill>
                <a:effectLst/>
                <a:uLnTx/>
                <a:uFillTx/>
                <a:latin typeface="Arial" charset="0"/>
                <a:ea typeface="ＭＳ Ｐゴシック" charset="0"/>
              </a:rPr>
              <a:t>Frenk</a:t>
            </a:r>
            <a:r>
              <a:rPr kumimoji="0" lang="en-US" sz="1800" b="0" i="0" u="none" strike="noStrike" kern="1200" cap="none" spc="0" normalizeH="0" baseline="0" noProof="0" dirty="0">
                <a:ln>
                  <a:noFill/>
                </a:ln>
                <a:solidFill>
                  <a:srgbClr val="00B050"/>
                </a:solidFill>
                <a:effectLst/>
                <a:uLnTx/>
                <a:uFillTx/>
                <a:latin typeface="Arial" charset="0"/>
                <a:ea typeface="ＭＳ Ｐゴシック" charset="0"/>
              </a:rPr>
              <a:t>+ (2019)</a:t>
            </a:r>
          </a:p>
        </p:txBody>
      </p:sp>
    </p:spTree>
    <p:custDataLst>
      <p:tags r:id="rId1"/>
    </p:custDataLst>
    <p:extLst>
      <p:ext uri="{BB962C8B-B14F-4D97-AF65-F5344CB8AC3E}">
        <p14:creationId xmlns:p14="http://schemas.microsoft.com/office/powerpoint/2010/main" val="498164632"/>
      </p:ext>
    </p:extLst>
  </p:cSld>
  <p:clrMapOvr>
    <a:masterClrMapping/>
  </p:clrMapOvr>
  <mc:AlternateContent xmlns:mc="http://schemas.openxmlformats.org/markup-compatibility/2006" xmlns:p14="http://schemas.microsoft.com/office/powerpoint/2010/main">
    <mc:Choice Requires="p14">
      <p:transition spd="slow" p14:dur="2000" advTm="1799"/>
    </mc:Choice>
    <mc:Fallback xmlns="">
      <p:transition spd="slow" advTm="17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 device&#10;&#10;Description automatically generated">
            <a:extLst>
              <a:ext uri="{FF2B5EF4-FFF2-40B4-BE49-F238E27FC236}">
                <a16:creationId xmlns:a16="http://schemas.microsoft.com/office/drawing/2014/main" id="{713FA7A8-6127-49F3-AD15-54397EB6D7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7058" y="1734780"/>
            <a:ext cx="5086942" cy="3483968"/>
          </a:xfrm>
          <a:prstGeom prst="rect">
            <a:avLst/>
          </a:prstGeom>
        </p:spPr>
      </p:pic>
      <mc:AlternateContent xmlns:mc="http://schemas.openxmlformats.org/markup-compatibility/2006">
        <mc:Choice xmlns:a14="http://schemas.microsoft.com/office/drawing/2010/main" Requires="a14">
          <p:sp>
            <p:nvSpPr>
              <p:cNvPr id="7" name="Rectangle 6">
                <a:extLst>
                  <a:ext uri="{FF2B5EF4-FFF2-40B4-BE49-F238E27FC236}">
                    <a16:creationId xmlns:a16="http://schemas.microsoft.com/office/drawing/2014/main" id="{02D76B66-DC97-5441-8425-B4059B8DB09A}"/>
                  </a:ext>
                </a:extLst>
              </p:cNvPr>
              <p:cNvSpPr/>
              <p:nvPr/>
            </p:nvSpPr>
            <p:spPr>
              <a:xfrm>
                <a:off x="121375" y="5320944"/>
                <a:ext cx="4180115" cy="559769"/>
              </a:xfrm>
              <a:prstGeom prst="rect">
                <a:avLst/>
              </a:prstGeom>
              <a:ln w="19050">
                <a:solidFill>
                  <a:srgbClr val="FF0000"/>
                </a:solidFill>
              </a:ln>
            </p:spPr>
            <p:txBody>
              <a:bodyPr wrap="square">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None/>
                  <a:tabLst/>
                  <a:defRPr/>
                </a:pPr>
                <a14:m>
                  <m:oMathPara xmlns:m="http://schemas.openxmlformats.org/officeDocument/2006/math">
                    <m:oMathParaPr>
                      <m:jc m:val="centerGroup"/>
                    </m:oMathParaPr>
                    <m:oMath xmlns:m="http://schemas.openxmlformats.org/officeDocument/2006/math">
                      <m:sSubSup>
                        <m:sSubSupPr>
                          <m:ctrlPr>
                            <a:rPr kumimoji="0" lang="en-GB" sz="2400" b="1" i="1" u="none"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rPr>
                          </m:ctrlPr>
                        </m:sSubSupPr>
                        <m:e>
                          <m:sSubSup>
                            <m:sSubSupPr>
                              <m:ctrlPr>
                                <a:rPr kumimoji="0" lang="en-GB" sz="2400" b="1" i="1" u="none"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rPr>
                              </m:ctrlPr>
                            </m:sSubSupPr>
                            <m:e>
                              <m:r>
                                <a:rPr kumimoji="0" lang="en-GB" sz="2400" b="1" i="1" u="none"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rPr>
                                <m:t>𝑴</m:t>
                              </m:r>
                            </m:e>
                            <m:sub>
                              <m:r>
                                <a:rPr kumimoji="0" lang="en-GB" sz="2400" b="1" i="1" u="none"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rPr>
                                <m:t>𝟐𝟎𝟎</m:t>
                              </m:r>
                            </m:sub>
                            <m:sup>
                              <m:r>
                                <m:rPr>
                                  <m:nor/>
                                </m:rPr>
                                <a:rPr kumimoji="0" lang="en-GB" sz="2400" b="1" i="0" u="none" strike="noStrike" kern="1200" cap="none" spc="0" normalizeH="0" baseline="0" noProof="0" dirty="0">
                                  <a:ln>
                                    <a:noFill/>
                                  </a:ln>
                                  <a:solidFill>
                                    <a:srgbClr val="000000"/>
                                  </a:solidFill>
                                  <a:effectLst/>
                                  <a:uLnTx/>
                                  <a:uFillTx/>
                                  <a:latin typeface="Arial" charset="0"/>
                                  <a:ea typeface="ＭＳ Ｐゴシック" charset="0"/>
                                </a:rPr>
                                <m:t>MW</m:t>
                              </m:r>
                              <m:r>
                                <m:rPr>
                                  <m:nor/>
                                </m:rPr>
                                <a:rPr kumimoji="0" lang="en-GB" sz="2400" b="1" i="0" u="none" strike="noStrike" kern="1200" cap="none" spc="0" normalizeH="0" baseline="0" noProof="0" dirty="0">
                                  <a:ln>
                                    <a:noFill/>
                                  </a:ln>
                                  <a:solidFill>
                                    <a:srgbClr val="000000"/>
                                  </a:solidFill>
                                  <a:effectLst/>
                                  <a:uLnTx/>
                                  <a:uFillTx/>
                                  <a:latin typeface="Arial" charset="0"/>
                                  <a:ea typeface="ＭＳ Ｐゴシック" charset="0"/>
                                </a:rPr>
                                <m:t> </m:t>
                              </m:r>
                            </m:sup>
                          </m:sSubSup>
                          <m:r>
                            <a:rPr kumimoji="0" lang="en-GB" sz="2400" b="1" i="1" u="none"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rPr>
                            <m:t>=</m:t>
                          </m:r>
                          <m:r>
                            <a:rPr kumimoji="0" lang="en-GB" sz="2400" b="1" i="1" u="none"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rPr>
                            <m:t>𝟏</m:t>
                          </m:r>
                          <m:r>
                            <a:rPr kumimoji="0" lang="en-GB" sz="2400" b="1" i="1" u="none"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rPr>
                            <m:t>.</m:t>
                          </m:r>
                          <m:r>
                            <a:rPr kumimoji="0" lang="en-GB" sz="2400" b="1" i="1" u="none"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rPr>
                            <m:t>𝟏𝟕</m:t>
                          </m:r>
                        </m:e>
                        <m:sub>
                          <m:r>
                            <a:rPr kumimoji="0" lang="en-GB" sz="2400" b="1" i="1" u="none"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rPr>
                            <m:t>−</m:t>
                          </m:r>
                          <m:r>
                            <a:rPr kumimoji="0" lang="en-GB" sz="2400" b="1" i="1" u="none"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rPr>
                            <m:t>𝟎</m:t>
                          </m:r>
                          <m:r>
                            <a:rPr kumimoji="0" lang="en-GB" sz="2400" b="1" i="1" u="none"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rPr>
                            <m:t>.</m:t>
                          </m:r>
                          <m:r>
                            <a:rPr kumimoji="0" lang="en-GB" sz="2400" b="1" i="1" u="none"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rPr>
                            <m:t>𝟏𝟓</m:t>
                          </m:r>
                        </m:sub>
                        <m:sup>
                          <m:r>
                            <a:rPr kumimoji="0" lang="en-GB" sz="2400" b="1" i="1" u="none"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rPr>
                            <m:t>+</m:t>
                          </m:r>
                          <m:r>
                            <a:rPr kumimoji="0" lang="en-GB" sz="2400" b="1" i="1" u="none"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rPr>
                            <m:t>𝟎</m:t>
                          </m:r>
                          <m:r>
                            <a:rPr kumimoji="0" lang="en-GB" sz="2400" b="1" i="1" u="none"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rPr>
                            <m:t>.</m:t>
                          </m:r>
                          <m:r>
                            <a:rPr kumimoji="0" lang="en-GB" sz="2400" b="1" i="1" u="none"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rPr>
                            <m:t>𝟐𝟏</m:t>
                          </m:r>
                        </m:sup>
                      </m:sSubSup>
                      <m:r>
                        <a:rPr kumimoji="0" lang="en-GB" sz="2400" b="1" i="1" u="none"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rPr>
                        <m:t>×</m:t>
                      </m:r>
                      <m:sSup>
                        <m:sSupPr>
                          <m:ctrlPr>
                            <a:rPr kumimoji="0" lang="en-GB" sz="2400" b="1" i="1" u="none"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rPr>
                          </m:ctrlPr>
                        </m:sSupPr>
                        <m:e>
                          <m:r>
                            <a:rPr kumimoji="0" lang="en-GB" sz="2400" b="1" i="1" u="none"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rPr>
                            <m:t>𝟏𝟎</m:t>
                          </m:r>
                        </m:e>
                        <m:sup>
                          <m:r>
                            <a:rPr kumimoji="0" lang="en-GB" sz="2400" b="1" i="1" u="none"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rPr>
                            <m:t>𝟏𝟐</m:t>
                          </m:r>
                        </m:sup>
                      </m:sSup>
                      <m:sSub>
                        <m:sSubPr>
                          <m:ctrlPr>
                            <a:rPr kumimoji="0" lang="en-GB" sz="2400" b="1" i="1" u="none"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rPr>
                          </m:ctrlPr>
                        </m:sSubPr>
                        <m:e>
                          <m:r>
                            <a:rPr kumimoji="0" lang="en-GB" sz="2400" b="1" i="1" u="none"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rPr>
                            <m:t>𝑴</m:t>
                          </m:r>
                        </m:e>
                        <m:sub>
                          <m:r>
                            <a:rPr kumimoji="0" lang="en-GB" sz="2400" b="1" i="1" u="none"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rPr>
                            <m:t>ʘ</m:t>
                          </m:r>
                        </m:sub>
                      </m:sSub>
                    </m:oMath>
                  </m:oMathPara>
                </a14:m>
                <a:endParaRPr kumimoji="0" lang="en-GB" sz="2400" b="1" i="0" u="none" strike="noStrike" kern="1200" cap="none" spc="0" normalizeH="0" baseline="0" noProof="0" dirty="0">
                  <a:ln>
                    <a:noFill/>
                  </a:ln>
                  <a:solidFill>
                    <a:srgbClr val="000000"/>
                  </a:solidFill>
                  <a:effectLst/>
                  <a:uLnTx/>
                  <a:uFillTx/>
                  <a:latin typeface="Arial" charset="0"/>
                  <a:ea typeface="ＭＳ Ｐゴシック" charset="0"/>
                </a:endParaRPr>
              </a:p>
            </p:txBody>
          </p:sp>
        </mc:Choice>
        <mc:Fallback>
          <p:sp>
            <p:nvSpPr>
              <p:cNvPr id="7" name="Rectangle 6">
                <a:extLst>
                  <a:ext uri="{FF2B5EF4-FFF2-40B4-BE49-F238E27FC236}">
                    <a16:creationId xmlns:a16="http://schemas.microsoft.com/office/drawing/2014/main" id="{02D76B66-DC97-5441-8425-B4059B8DB09A}"/>
                  </a:ext>
                </a:extLst>
              </p:cNvPr>
              <p:cNvSpPr>
                <a:spLocks noRot="1" noChangeAspect="1" noMove="1" noResize="1" noEditPoints="1" noAdjustHandles="1" noChangeArrowheads="1" noChangeShapeType="1" noTextEdit="1"/>
              </p:cNvSpPr>
              <p:nvPr/>
            </p:nvSpPr>
            <p:spPr>
              <a:xfrm>
                <a:off x="121375" y="5320944"/>
                <a:ext cx="4180115" cy="559769"/>
              </a:xfrm>
              <a:prstGeom prst="rect">
                <a:avLst/>
              </a:prstGeom>
              <a:blipFill>
                <a:blip r:embed="rId4"/>
                <a:stretch>
                  <a:fillRect t="-4255"/>
                </a:stretch>
              </a:blipFill>
              <a:ln w="19050">
                <a:solidFill>
                  <a:srgbClr val="FF0000"/>
                </a:solidFill>
              </a:ln>
            </p:spPr>
            <p:txBody>
              <a:bodyPr/>
              <a:lstStyle/>
              <a:p>
                <a:r>
                  <a:rPr lang="en-US">
                    <a:noFill/>
                  </a:rPr>
                  <a:t> </a:t>
                </a:r>
              </a:p>
            </p:txBody>
          </p:sp>
        </mc:Fallback>
      </mc:AlternateContent>
      <p:sp>
        <p:nvSpPr>
          <p:cNvPr id="8" name="Text Box 2">
            <a:extLst>
              <a:ext uri="{FF2B5EF4-FFF2-40B4-BE49-F238E27FC236}">
                <a16:creationId xmlns:a16="http://schemas.microsoft.com/office/drawing/2014/main" id="{B08AFEA1-C929-B24C-97D5-0E542D9837B7}"/>
              </a:ext>
            </a:extLst>
          </p:cNvPr>
          <p:cNvSpPr txBox="1">
            <a:spLocks noChangeArrowheads="1"/>
          </p:cNvSpPr>
          <p:nvPr/>
        </p:nvSpPr>
        <p:spPr bwMode="auto">
          <a:xfrm>
            <a:off x="2388870" y="150469"/>
            <a:ext cx="6114328" cy="1077032"/>
          </a:xfrm>
          <a:prstGeom prst="rect">
            <a:avLst/>
          </a:prstGeom>
          <a:solidFill>
            <a:srgbClr val="FFCC00"/>
          </a:solidFill>
          <a:ln w="28575">
            <a:solidFill>
              <a:schemeClr val="tx1"/>
            </a:solidFill>
            <a:miter lim="800000"/>
            <a:headEnd/>
            <a:tailEnd/>
          </a:ln>
        </p:spPr>
        <p:txBody>
          <a:bodyPr wrap="square"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lvl="0">
              <a:buClrTx/>
              <a:buSzTx/>
              <a:buNone/>
            </a:pPr>
            <a:r>
              <a:rPr kumimoji="0" lang="en-GB" sz="3200" b="0" i="0" u="none" strike="noStrike" kern="1200" cap="none" spc="0" normalizeH="0" baseline="0" noProof="0" dirty="0">
                <a:ln>
                  <a:noFill/>
                </a:ln>
                <a:solidFill>
                  <a:srgbClr val="FF0000"/>
                </a:solidFill>
                <a:effectLst/>
                <a:uLnTx/>
                <a:uFillTx/>
              </a:rPr>
              <a:t>The mass of the MW from the dynamics of satellites</a:t>
            </a:r>
          </a:p>
        </p:txBody>
      </p:sp>
      <p:sp>
        <p:nvSpPr>
          <p:cNvPr id="12" name="TextBox 11">
            <a:extLst>
              <a:ext uri="{FF2B5EF4-FFF2-40B4-BE49-F238E27FC236}">
                <a16:creationId xmlns:a16="http://schemas.microsoft.com/office/drawing/2014/main" id="{8FB20C90-F9EB-A34F-B804-C384DACF20D5}"/>
              </a:ext>
            </a:extLst>
          </p:cNvPr>
          <p:cNvSpPr txBox="1"/>
          <p:nvPr/>
        </p:nvSpPr>
        <p:spPr>
          <a:xfrm>
            <a:off x="5400675" y="5651763"/>
            <a:ext cx="3412435" cy="646331"/>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None/>
              <a:tabLst/>
              <a:defRPr/>
            </a:pPr>
            <a:r>
              <a:rPr kumimoji="0" lang="en-US" sz="1800" b="0" i="0" u="none" strike="noStrike" kern="1200" cap="none" spc="0" normalizeH="0" baseline="0" noProof="0" dirty="0" err="1">
                <a:ln>
                  <a:noFill/>
                </a:ln>
                <a:solidFill>
                  <a:srgbClr val="00B050"/>
                </a:solidFill>
                <a:effectLst/>
                <a:uLnTx/>
                <a:uFillTx/>
                <a:latin typeface="Arial" charset="0"/>
                <a:ea typeface="ＭＳ Ｐゴシック" charset="0"/>
              </a:rPr>
              <a:t>Callingham</a:t>
            </a:r>
            <a:r>
              <a:rPr kumimoji="0" lang="en-US" sz="1800" b="0" i="0" u="none" strike="noStrike" kern="1200" cap="none" spc="0" normalizeH="0" baseline="0" noProof="0" dirty="0">
                <a:ln>
                  <a:noFill/>
                </a:ln>
                <a:solidFill>
                  <a:srgbClr val="00B050"/>
                </a:solidFill>
                <a:effectLst/>
                <a:uLnTx/>
                <a:uFillTx/>
                <a:latin typeface="Arial" charset="0"/>
                <a:ea typeface="ＭＳ Ｐゴシック" charset="0"/>
              </a:rPr>
              <a:t>, </a:t>
            </a:r>
            <a:r>
              <a:rPr kumimoji="0" lang="en-US" sz="1800" b="0" i="0" u="none" strike="noStrike" kern="1200" cap="none" spc="0" normalizeH="0" baseline="0" noProof="0" dirty="0" err="1">
                <a:ln>
                  <a:noFill/>
                </a:ln>
                <a:solidFill>
                  <a:srgbClr val="00B050"/>
                </a:solidFill>
                <a:effectLst/>
                <a:uLnTx/>
                <a:uFillTx/>
                <a:latin typeface="Arial" charset="0"/>
                <a:ea typeface="ＭＳ Ｐゴシック" charset="0"/>
              </a:rPr>
              <a:t>Cautun</a:t>
            </a:r>
            <a:r>
              <a:rPr kumimoji="0" lang="en-US" sz="1800" b="0" i="0" u="none" strike="noStrike" kern="1200" cap="none" spc="0" normalizeH="0" baseline="0" noProof="0" dirty="0">
                <a:ln>
                  <a:noFill/>
                </a:ln>
                <a:solidFill>
                  <a:srgbClr val="00B050"/>
                </a:solidFill>
                <a:effectLst/>
                <a:uLnTx/>
                <a:uFillTx/>
                <a:latin typeface="Arial" charset="0"/>
                <a:ea typeface="ＭＳ Ｐゴシック" charset="0"/>
              </a:rPr>
              <a:t>, </a:t>
            </a:r>
            <a:r>
              <a:rPr kumimoji="0" lang="en-US" sz="1800" b="0" i="0" u="none" strike="noStrike" kern="1200" cap="none" spc="0" normalizeH="0" baseline="0" noProof="0" dirty="0" err="1">
                <a:ln>
                  <a:noFill/>
                </a:ln>
                <a:solidFill>
                  <a:srgbClr val="00B050"/>
                </a:solidFill>
                <a:effectLst/>
                <a:uLnTx/>
                <a:uFillTx/>
                <a:latin typeface="Arial" charset="0"/>
                <a:ea typeface="ＭＳ Ｐゴシック" charset="0"/>
              </a:rPr>
              <a:t>Deason</a:t>
            </a:r>
            <a:r>
              <a:rPr kumimoji="0" lang="en-US" sz="1800" b="0" i="0" u="none" strike="noStrike" kern="1200" cap="none" spc="0" normalizeH="0" baseline="0" noProof="0" dirty="0">
                <a:ln>
                  <a:noFill/>
                </a:ln>
                <a:solidFill>
                  <a:srgbClr val="00B050"/>
                </a:solidFill>
                <a:effectLst/>
                <a:uLnTx/>
                <a:uFillTx/>
                <a:latin typeface="Arial" charset="0"/>
                <a:ea typeface="ＭＳ Ｐゴシック" charset="0"/>
              </a:rPr>
              <a:t>, </a:t>
            </a:r>
            <a:r>
              <a:rPr kumimoji="0" lang="en-US" sz="1800" b="0" i="0" u="none" strike="noStrike" kern="1200" cap="none" spc="0" normalizeH="0" baseline="0" noProof="0" dirty="0" err="1">
                <a:ln>
                  <a:noFill/>
                </a:ln>
                <a:solidFill>
                  <a:srgbClr val="00B050"/>
                </a:solidFill>
                <a:effectLst/>
                <a:uLnTx/>
                <a:uFillTx/>
                <a:latin typeface="Arial" charset="0"/>
                <a:ea typeface="ＭＳ Ｐゴシック" charset="0"/>
              </a:rPr>
              <a:t>Frenk</a:t>
            </a:r>
            <a:r>
              <a:rPr kumimoji="0" lang="en-US" sz="1800" b="0" i="0" u="none" strike="noStrike" kern="1200" cap="none" spc="0" normalizeH="0" baseline="0" noProof="0" dirty="0">
                <a:ln>
                  <a:noFill/>
                </a:ln>
                <a:solidFill>
                  <a:srgbClr val="00B050"/>
                </a:solidFill>
                <a:effectLst/>
                <a:uLnTx/>
                <a:uFillTx/>
                <a:latin typeface="Arial" charset="0"/>
                <a:ea typeface="ＭＳ Ｐゴシック" charset="0"/>
              </a:rPr>
              <a:t>+ </a:t>
            </a:r>
            <a:r>
              <a:rPr lang="en-US" sz="1800" dirty="0">
                <a:solidFill>
                  <a:srgbClr val="00B050"/>
                </a:solidFill>
              </a:rPr>
              <a:t>‘1</a:t>
            </a:r>
            <a:r>
              <a:rPr kumimoji="0" lang="en-US" sz="1800" b="0" i="0" u="none" strike="noStrike" kern="1200" cap="none" spc="0" normalizeH="0" baseline="0" noProof="0" dirty="0">
                <a:ln>
                  <a:noFill/>
                </a:ln>
                <a:solidFill>
                  <a:srgbClr val="00B050"/>
                </a:solidFill>
                <a:effectLst/>
                <a:uLnTx/>
                <a:uFillTx/>
                <a:latin typeface="Arial" charset="0"/>
                <a:ea typeface="ＭＳ Ｐゴシック" charset="0"/>
              </a:rPr>
              <a:t>9</a:t>
            </a:r>
          </a:p>
        </p:txBody>
      </p:sp>
      <p:sp>
        <p:nvSpPr>
          <p:cNvPr id="10" name="TextBox 9">
            <a:extLst>
              <a:ext uri="{FF2B5EF4-FFF2-40B4-BE49-F238E27FC236}">
                <a16:creationId xmlns:a16="http://schemas.microsoft.com/office/drawing/2014/main" id="{8B93CFD8-4625-1744-9645-AF52F8B73900}"/>
              </a:ext>
            </a:extLst>
          </p:cNvPr>
          <p:cNvSpPr txBox="1"/>
          <p:nvPr/>
        </p:nvSpPr>
        <p:spPr>
          <a:xfrm>
            <a:off x="132241" y="2540408"/>
            <a:ext cx="3822539" cy="1754326"/>
          </a:xfrm>
          <a:prstGeom prst="rect">
            <a:avLst/>
          </a:prstGeom>
          <a:noFill/>
        </p:spPr>
        <p:txBody>
          <a:bodyPr wrap="square" rtlCol="0" anchor="ctr" anchorCtr="1">
            <a:spAutoFit/>
          </a:bodyPr>
          <a:lstStyle/>
          <a:p>
            <a:pPr marL="342900" indent="-342900" algn="l">
              <a:buClr>
                <a:srgbClr val="FF0000"/>
              </a:buClr>
              <a:buFont typeface="Arial" panose="020B0604020202020204" pitchFamily="34" charset="0"/>
              <a:buChar char="•"/>
            </a:pPr>
            <a:r>
              <a:rPr lang="en-US" dirty="0"/>
              <a:t> Combine satellite PDFs </a:t>
            </a:r>
            <a:r>
              <a:rPr lang="en-US" dirty="0">
                <a:solidFill>
                  <a:srgbClr val="FF0000"/>
                </a:solidFill>
                <a:sym typeface="Wingdings" pitchFamily="2" charset="2"/>
              </a:rPr>
              <a:t></a:t>
            </a:r>
            <a:r>
              <a:rPr lang="en-US" dirty="0">
                <a:sym typeface="Wingdings" pitchFamily="2" charset="2"/>
              </a:rPr>
              <a:t> total PDF</a:t>
            </a:r>
          </a:p>
          <a:p>
            <a:pPr marL="342900" indent="-342900" algn="l">
              <a:buClr>
                <a:srgbClr val="FF0000"/>
              </a:buClr>
              <a:buFont typeface="Arial" panose="020B0604020202020204" pitchFamily="34" charset="0"/>
              <a:buChar char="•"/>
            </a:pPr>
            <a:r>
              <a:rPr lang="en-US" dirty="0">
                <a:sym typeface="Wingdings" pitchFamily="2" charset="2"/>
              </a:rPr>
              <a:t>Test method with Auriga simulations </a:t>
            </a:r>
            <a:r>
              <a:rPr lang="en-US" dirty="0"/>
              <a:t> </a:t>
            </a:r>
          </a:p>
        </p:txBody>
      </p:sp>
    </p:spTree>
    <p:custDataLst>
      <p:tags r:id="rId1"/>
    </p:custDataLst>
    <p:extLst>
      <p:ext uri="{BB962C8B-B14F-4D97-AF65-F5344CB8AC3E}">
        <p14:creationId xmlns:p14="http://schemas.microsoft.com/office/powerpoint/2010/main" val="2654963916"/>
      </p:ext>
    </p:extLst>
  </p:cSld>
  <p:clrMapOvr>
    <a:masterClrMapping/>
  </p:clrMapOvr>
  <mc:AlternateContent xmlns:mc="http://schemas.openxmlformats.org/markup-compatibility/2006" xmlns:p14="http://schemas.microsoft.com/office/powerpoint/2010/main">
    <mc:Choice Requires="p14">
      <p:transition spd="slow" p14:dur="2000" advTm="1799"/>
    </mc:Choice>
    <mc:Fallback xmlns="">
      <p:transition spd="slow" advTm="1799"/>
    </mc:Fallback>
  </mc:AlternateContent>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0F84623-9730-1F4E-9A2E-3AEDB79F4A84}"/>
              </a:ext>
            </a:extLst>
          </p:cNvPr>
          <p:cNvSpPr txBox="1"/>
          <p:nvPr/>
        </p:nvSpPr>
        <p:spPr>
          <a:xfrm>
            <a:off x="3576763" y="2127261"/>
            <a:ext cx="1944764" cy="523220"/>
          </a:xfrm>
          <a:prstGeom prst="rect">
            <a:avLst/>
          </a:prstGeom>
          <a:noFill/>
        </p:spPr>
        <p:txBody>
          <a:bodyPr wrap="none" rtlCol="0" anchor="ctr" anchorCtr="1">
            <a:spAutoFit/>
          </a:bodyPr>
          <a:lstStyle/>
          <a:p>
            <a:pPr>
              <a:buNone/>
            </a:pPr>
            <a:r>
              <a:rPr lang="en-US" sz="2800" dirty="0"/>
              <a:t>23 minutes</a:t>
            </a:r>
          </a:p>
        </p:txBody>
      </p:sp>
    </p:spTree>
    <p:extLst>
      <p:ext uri="{BB962C8B-B14F-4D97-AF65-F5344CB8AC3E}">
        <p14:creationId xmlns:p14="http://schemas.microsoft.com/office/powerpoint/2010/main" val="293613487"/>
      </p:ext>
    </p:extLst>
  </p:cSld>
  <p:clrMapOvr>
    <a:masterClrMapping/>
  </p:clrMapOvr>
  <p:transition>
    <p:zoom/>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eagleposterforprinting3.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8782"/>
            <a:ext cx="9144000" cy="6464401"/>
          </a:xfrm>
          <a:prstGeom prst="rect">
            <a:avLst/>
          </a:prstGeom>
        </p:spPr>
      </p:pic>
      <p:sp>
        <p:nvSpPr>
          <p:cNvPr id="2" name="TextBox 1"/>
          <p:cNvSpPr txBox="1"/>
          <p:nvPr/>
        </p:nvSpPr>
        <p:spPr>
          <a:xfrm>
            <a:off x="6320416" y="453483"/>
            <a:ext cx="2823584" cy="461665"/>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50000"/>
              </a:spcBef>
              <a:spcAft>
                <a:spcPct val="0"/>
              </a:spcAft>
              <a:buClr>
                <a:prstClr val="white"/>
              </a:buClr>
              <a:buSzPct val="125000"/>
              <a:buFontTx/>
              <a:buNone/>
              <a:tabLst/>
              <a:defRPr/>
            </a:pPr>
            <a:r>
              <a:rPr kumimoji="0" lang="en-US" sz="2400" b="0" i="0" u="none" strike="noStrike" kern="1200" cap="none" spc="0" normalizeH="0" baseline="0" noProof="0" dirty="0" err="1">
                <a:ln>
                  <a:noFill/>
                </a:ln>
                <a:solidFill>
                  <a:prstClr val="white"/>
                </a:solidFill>
                <a:effectLst/>
                <a:uLnTx/>
                <a:uFillTx/>
                <a:latin typeface="Arial" charset="0"/>
                <a:ea typeface="ＭＳ Ｐゴシック" charset="0"/>
              </a:rPr>
              <a:t>icc.dur.ac.uk</a:t>
            </a:r>
            <a:r>
              <a:rPr kumimoji="0" lang="en-US" sz="2400" b="0" i="0" u="none" strike="noStrike" kern="1200" cap="none" spc="0" normalizeH="0" baseline="0" noProof="0" dirty="0">
                <a:ln>
                  <a:noFill/>
                </a:ln>
                <a:solidFill>
                  <a:prstClr val="white"/>
                </a:solidFill>
                <a:effectLst/>
                <a:uLnTx/>
                <a:uFillTx/>
                <a:latin typeface="Arial" charset="0"/>
                <a:ea typeface="ＭＳ Ｐゴシック" charset="0"/>
              </a:rPr>
              <a:t>/Eagle</a:t>
            </a:r>
          </a:p>
        </p:txBody>
      </p:sp>
      <p:sp>
        <p:nvSpPr>
          <p:cNvPr id="6" name="Subtitle 2"/>
          <p:cNvSpPr txBox="1">
            <a:spLocks/>
          </p:cNvSpPr>
          <p:nvPr/>
        </p:nvSpPr>
        <p:spPr>
          <a:xfrm>
            <a:off x="151466" y="3750421"/>
            <a:ext cx="8602663" cy="1752600"/>
          </a:xfrm>
          <a:prstGeom prst="rect">
            <a:avLst/>
          </a:prstGeom>
        </p:spPr>
        <p:txBody>
          <a:bodyPr rtlCol="0">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50000"/>
              </a:spcBef>
              <a:spcAft>
                <a:spcPts val="0"/>
              </a:spcAft>
              <a:buClr>
                <a:prstClr val="white"/>
              </a:buClr>
              <a:buSzPct val="125000"/>
              <a:buFont typeface="Arial" charset="0"/>
              <a:buNone/>
              <a:tabLst/>
              <a:defRPr/>
            </a:pPr>
            <a:r>
              <a:rPr kumimoji="0" lang="en-US" sz="2800" b="1" i="0" u="none" strike="noStrike" kern="1200" cap="none" spc="0" normalizeH="0" baseline="0" noProof="0" dirty="0">
                <a:ln>
                  <a:noFill/>
                </a:ln>
                <a:solidFill>
                  <a:prstClr val="white"/>
                </a:solidFill>
                <a:effectLst/>
                <a:uLnTx/>
                <a:uFillTx/>
                <a:latin typeface="Calibri"/>
                <a:ea typeface="ＭＳ Ｐゴシック" charset="0"/>
              </a:rPr>
              <a:t>Virgo Consortium</a:t>
            </a:r>
            <a:endParaRPr kumimoji="0" lang="en-US" sz="2000" b="1" i="0" u="none" strike="noStrike" kern="1200" cap="none" spc="0" normalizeH="0" baseline="0" noProof="0" dirty="0">
              <a:ln>
                <a:noFill/>
              </a:ln>
              <a:solidFill>
                <a:prstClr val="white"/>
              </a:solidFill>
              <a:effectLst/>
              <a:uLnTx/>
              <a:uFillTx/>
              <a:latin typeface="Calibri"/>
              <a:ea typeface="ＭＳ Ｐゴシック" charset="0"/>
            </a:endParaRPr>
          </a:p>
          <a:p>
            <a:pPr marL="0" marR="0" lvl="0" indent="0" algn="l" defTabSz="914400" rtl="0" eaLnBrk="1" fontAlgn="auto" latinLnBrk="0" hangingPunct="1">
              <a:lnSpc>
                <a:spcPct val="100000"/>
              </a:lnSpc>
              <a:spcBef>
                <a:spcPct val="20000"/>
              </a:spcBef>
              <a:spcAft>
                <a:spcPts val="0"/>
              </a:spcAft>
              <a:buClr>
                <a:prstClr val="white"/>
              </a:buClr>
              <a:buSzPct val="125000"/>
              <a:buFont typeface="Arial" charset="0"/>
              <a:buNone/>
              <a:tabLst/>
              <a:defRPr/>
            </a:pPr>
            <a:r>
              <a:rPr kumimoji="0" lang="en-US" sz="2000" b="1" i="0" u="none" strike="noStrike" kern="1200" cap="none" spc="0" normalizeH="0" baseline="0" noProof="0" dirty="0">
                <a:ln>
                  <a:noFill/>
                </a:ln>
                <a:solidFill>
                  <a:srgbClr val="FF0000"/>
                </a:solidFill>
                <a:effectLst/>
                <a:uLnTx/>
                <a:uFillTx/>
                <a:latin typeface="Calibri"/>
                <a:ea typeface="ＭＳ Ｐゴシック" charset="0"/>
              </a:rPr>
              <a:t>Durham</a:t>
            </a:r>
            <a:r>
              <a:rPr kumimoji="0" lang="en-US" sz="2000" b="0" i="0" u="none" strike="noStrike" kern="1200" cap="none" spc="0" normalizeH="0" baseline="0" noProof="0" dirty="0">
                <a:ln>
                  <a:noFill/>
                </a:ln>
                <a:solidFill>
                  <a:srgbClr val="FFFFFF"/>
                </a:solidFill>
                <a:effectLst/>
                <a:uLnTx/>
                <a:uFillTx/>
                <a:latin typeface="Calibri"/>
                <a:ea typeface="ＭＳ Ｐゴシック" charset="0"/>
              </a:rPr>
              <a:t>: Richard Bower, Michelle Furlong, Carlos Frenk, </a:t>
            </a:r>
            <a:r>
              <a:rPr kumimoji="0" lang="en-US" sz="2000" b="0" i="0" u="none" strike="noStrike" kern="1200" cap="none" spc="0" normalizeH="0" baseline="0" noProof="0" dirty="0" err="1">
                <a:ln>
                  <a:noFill/>
                </a:ln>
                <a:solidFill>
                  <a:srgbClr val="FFFFFF"/>
                </a:solidFill>
                <a:effectLst/>
                <a:uLnTx/>
                <a:uFillTx/>
                <a:latin typeface="Calibri"/>
                <a:ea typeface="ＭＳ Ｐゴシック" charset="0"/>
              </a:rPr>
              <a:t>Matthieu</a:t>
            </a:r>
            <a:r>
              <a:rPr kumimoji="0" lang="en-US" sz="2000" b="0" i="0" u="none" strike="noStrike" kern="1200" cap="none" spc="0" normalizeH="0" baseline="0" noProof="0" dirty="0">
                <a:ln>
                  <a:noFill/>
                </a:ln>
                <a:solidFill>
                  <a:srgbClr val="FFFFFF"/>
                </a:solidFill>
                <a:effectLst/>
                <a:uLnTx/>
                <a:uFillTx/>
                <a:latin typeface="Calibri"/>
                <a:ea typeface="ＭＳ Ｐゴシック" charset="0"/>
              </a:rPr>
              <a:t> Schaller, James </a:t>
            </a:r>
            <a:r>
              <a:rPr kumimoji="0" lang="en-US" sz="2000" b="0" i="0" u="none" strike="noStrike" kern="1200" cap="none" spc="0" normalizeH="0" baseline="0" noProof="0" dirty="0" err="1">
                <a:ln>
                  <a:noFill/>
                </a:ln>
                <a:solidFill>
                  <a:srgbClr val="FFFFFF"/>
                </a:solidFill>
                <a:effectLst/>
                <a:uLnTx/>
                <a:uFillTx/>
                <a:latin typeface="Calibri"/>
                <a:ea typeface="ＭＳ Ｐゴシック" charset="0"/>
              </a:rPr>
              <a:t>Trayford</a:t>
            </a:r>
            <a:r>
              <a:rPr kumimoji="0" lang="en-US" sz="2000" b="0" i="0" u="none" strike="noStrike" kern="1200" cap="none" spc="0" normalizeH="0" baseline="0" noProof="0" dirty="0">
                <a:ln>
                  <a:noFill/>
                </a:ln>
                <a:solidFill>
                  <a:srgbClr val="FFFFFF"/>
                </a:solidFill>
                <a:effectLst/>
                <a:uLnTx/>
                <a:uFillTx/>
                <a:latin typeface="Calibri"/>
                <a:ea typeface="ＭＳ Ｐゴシック" charset="0"/>
              </a:rPr>
              <a:t>, </a:t>
            </a:r>
            <a:r>
              <a:rPr kumimoji="0" lang="en-US" sz="2000" b="0" i="0" u="none" strike="noStrike" kern="1200" cap="none" spc="0" normalizeH="0" baseline="0" noProof="0" dirty="0" err="1">
                <a:ln>
                  <a:noFill/>
                </a:ln>
                <a:solidFill>
                  <a:srgbClr val="FFFFFF"/>
                </a:solidFill>
                <a:effectLst/>
                <a:uLnTx/>
                <a:uFillTx/>
                <a:latin typeface="Calibri"/>
                <a:ea typeface="ＭＳ Ｐゴシック" charset="0"/>
              </a:rPr>
              <a:t>Yelti</a:t>
            </a:r>
            <a:r>
              <a:rPr kumimoji="0" lang="en-US" sz="2000" b="0" i="0" u="none" strike="noStrike" kern="1200" cap="none" spc="0" normalizeH="0" baseline="0" noProof="0" dirty="0">
                <a:ln>
                  <a:noFill/>
                </a:ln>
                <a:solidFill>
                  <a:srgbClr val="FFFFFF"/>
                </a:solidFill>
                <a:effectLst/>
                <a:uLnTx/>
                <a:uFillTx/>
                <a:latin typeface="Calibri"/>
                <a:ea typeface="ＭＳ Ｐゴシック" charset="0"/>
              </a:rPr>
              <a:t> Rosas-Guevara, Tom </a:t>
            </a:r>
            <a:r>
              <a:rPr kumimoji="0" lang="en-US" sz="2000" b="0" i="0" u="none" strike="noStrike" kern="1200" cap="none" spc="0" normalizeH="0" baseline="0" noProof="0" dirty="0" err="1">
                <a:ln>
                  <a:noFill/>
                </a:ln>
                <a:solidFill>
                  <a:srgbClr val="FFFFFF"/>
                </a:solidFill>
                <a:effectLst/>
                <a:uLnTx/>
                <a:uFillTx/>
                <a:latin typeface="Calibri"/>
                <a:ea typeface="ＭＳ Ｐゴシック" charset="0"/>
              </a:rPr>
              <a:t>Theuns</a:t>
            </a:r>
            <a:r>
              <a:rPr kumimoji="0" lang="en-US" sz="2000" b="0" i="0" u="none" strike="noStrike" kern="1200" cap="none" spc="0" normalizeH="0" baseline="0" noProof="0" dirty="0">
                <a:ln>
                  <a:noFill/>
                </a:ln>
                <a:solidFill>
                  <a:srgbClr val="FFFFFF"/>
                </a:solidFill>
                <a:effectLst/>
                <a:uLnTx/>
                <a:uFillTx/>
                <a:latin typeface="Calibri"/>
                <a:ea typeface="ＭＳ Ｐゴシック" charset="0"/>
              </a:rPr>
              <a:t>, Yan </a:t>
            </a:r>
            <a:r>
              <a:rPr kumimoji="0" lang="en-US" sz="2000" b="0" i="0" u="none" strike="noStrike" kern="1200" cap="none" spc="0" normalizeH="0" baseline="0" noProof="0" dirty="0" err="1">
                <a:ln>
                  <a:noFill/>
                </a:ln>
                <a:solidFill>
                  <a:srgbClr val="FFFFFF"/>
                </a:solidFill>
                <a:effectLst/>
                <a:uLnTx/>
                <a:uFillTx/>
                <a:latin typeface="Calibri"/>
                <a:ea typeface="ＭＳ Ｐゴシック" charset="0"/>
              </a:rPr>
              <a:t>Qu</a:t>
            </a:r>
            <a:r>
              <a:rPr kumimoji="0" lang="en-US" sz="2000" b="0" i="0" u="none" strike="noStrike" kern="1200" cap="none" spc="0" normalizeH="0" baseline="0" noProof="0" dirty="0">
                <a:ln>
                  <a:noFill/>
                </a:ln>
                <a:solidFill>
                  <a:srgbClr val="FFFFFF"/>
                </a:solidFill>
                <a:effectLst/>
                <a:uLnTx/>
                <a:uFillTx/>
                <a:latin typeface="Calibri"/>
                <a:ea typeface="ＭＳ Ｐゴシック" charset="0"/>
              </a:rPr>
              <a:t>, John </a:t>
            </a:r>
            <a:r>
              <a:rPr kumimoji="0" lang="en-US" sz="2000" b="0" i="0" u="none" strike="noStrike" kern="1200" cap="none" spc="0" normalizeH="0" baseline="0" noProof="0" dirty="0" err="1">
                <a:ln>
                  <a:noFill/>
                </a:ln>
                <a:solidFill>
                  <a:srgbClr val="FFFFFF"/>
                </a:solidFill>
                <a:effectLst/>
                <a:uLnTx/>
                <a:uFillTx/>
                <a:latin typeface="Calibri"/>
                <a:ea typeface="ＭＳ Ｐゴシック" charset="0"/>
              </a:rPr>
              <a:t>Helly</a:t>
            </a:r>
            <a:r>
              <a:rPr kumimoji="0" lang="en-US" sz="2000" b="0" i="0" u="none" strike="noStrike" kern="1200" cap="none" spc="0" normalizeH="0" baseline="0" noProof="0" dirty="0">
                <a:ln>
                  <a:noFill/>
                </a:ln>
                <a:solidFill>
                  <a:srgbClr val="FFFFFF"/>
                </a:solidFill>
                <a:effectLst/>
                <a:uLnTx/>
                <a:uFillTx/>
                <a:latin typeface="Calibri"/>
                <a:ea typeface="ＭＳ Ｐゴシック" charset="0"/>
              </a:rPr>
              <a:t>, Adrian Jenkins.</a:t>
            </a:r>
          </a:p>
          <a:p>
            <a:pPr marL="342900" marR="0" lvl="0" indent="-342900" algn="l" defTabSz="914400" rtl="0" eaLnBrk="1" fontAlgn="auto" latinLnBrk="0" hangingPunct="1">
              <a:lnSpc>
                <a:spcPct val="100000"/>
              </a:lnSpc>
              <a:spcBef>
                <a:spcPct val="20000"/>
              </a:spcBef>
              <a:spcAft>
                <a:spcPts val="0"/>
              </a:spcAft>
              <a:buClr>
                <a:prstClr val="white"/>
              </a:buClr>
              <a:buSzPct val="125000"/>
              <a:buFont typeface="Arial" pitchFamily="34" charset="0"/>
              <a:buNone/>
              <a:tabLst/>
              <a:defRPr/>
            </a:pPr>
            <a:r>
              <a:rPr kumimoji="0" lang="en-US" sz="2000" b="1" i="0" u="none" strike="noStrike" kern="1200" cap="none" spc="0" normalizeH="0" baseline="0" noProof="0" dirty="0">
                <a:ln>
                  <a:noFill/>
                </a:ln>
                <a:solidFill>
                  <a:srgbClr val="FF0000"/>
                </a:solidFill>
                <a:effectLst/>
                <a:uLnTx/>
                <a:uFillTx/>
                <a:latin typeface="Calibri"/>
                <a:ea typeface="ＭＳ Ｐゴシック" charset="0"/>
              </a:rPr>
              <a:t>Leiden</a:t>
            </a:r>
            <a:r>
              <a:rPr kumimoji="0" lang="en-US" sz="2000" b="0" i="0" u="none" strike="noStrike" kern="1200" cap="none" spc="0" normalizeH="0" baseline="0" noProof="0" dirty="0">
                <a:ln>
                  <a:noFill/>
                </a:ln>
                <a:solidFill>
                  <a:srgbClr val="FFFFFF"/>
                </a:solidFill>
                <a:effectLst/>
                <a:uLnTx/>
                <a:uFillTx/>
                <a:latin typeface="Calibri"/>
                <a:ea typeface="ＭＳ Ｐゴシック" charset="0"/>
              </a:rPr>
              <a:t>: Rob Crain, </a:t>
            </a:r>
            <a:r>
              <a:rPr kumimoji="0" lang="en-US" sz="2000" b="0" i="0" u="none" strike="noStrike" kern="1200" cap="none" spc="0" normalizeH="0" baseline="0" noProof="0" dirty="0" err="1">
                <a:ln>
                  <a:noFill/>
                </a:ln>
                <a:solidFill>
                  <a:srgbClr val="FFFFFF"/>
                </a:solidFill>
                <a:effectLst/>
                <a:uLnTx/>
                <a:uFillTx/>
                <a:latin typeface="Calibri"/>
                <a:ea typeface="ＭＳ Ｐゴシック" charset="0"/>
              </a:rPr>
              <a:t>Joop</a:t>
            </a:r>
            <a:r>
              <a:rPr kumimoji="0" lang="en-US" sz="2000" b="0" i="0" u="none" strike="noStrike" kern="1200" cap="none" spc="0" normalizeH="0" baseline="0" noProof="0" dirty="0">
                <a:ln>
                  <a:noFill/>
                </a:ln>
                <a:solidFill>
                  <a:srgbClr val="FFFFFF"/>
                </a:solidFill>
                <a:effectLst/>
                <a:uLnTx/>
                <a:uFillTx/>
                <a:latin typeface="Calibri"/>
                <a:ea typeface="ＭＳ Ｐゴシック" charset="0"/>
              </a:rPr>
              <a:t> </a:t>
            </a:r>
            <a:r>
              <a:rPr kumimoji="0" lang="en-US" sz="2000" b="0" i="0" u="none" strike="noStrike" kern="1200" cap="none" spc="0" normalizeH="0" baseline="0" noProof="0" dirty="0" err="1">
                <a:ln>
                  <a:noFill/>
                </a:ln>
                <a:solidFill>
                  <a:srgbClr val="FFFFFF"/>
                </a:solidFill>
                <a:effectLst/>
                <a:uLnTx/>
                <a:uFillTx/>
                <a:latin typeface="Calibri"/>
                <a:ea typeface="ＭＳ Ｐゴシック" charset="0"/>
              </a:rPr>
              <a:t>Schaye</a:t>
            </a:r>
            <a:r>
              <a:rPr kumimoji="0" lang="en-US" sz="2000" b="0" i="0" u="none" strike="noStrike" kern="1200" cap="none" spc="0" normalizeH="0" baseline="0" noProof="0" dirty="0">
                <a:ln>
                  <a:noFill/>
                </a:ln>
                <a:solidFill>
                  <a:srgbClr val="FFFFFF"/>
                </a:solidFill>
                <a:effectLst/>
                <a:uLnTx/>
                <a:uFillTx/>
                <a:latin typeface="Calibri"/>
                <a:ea typeface="ＭＳ Ｐゴシック" charset="0"/>
              </a:rPr>
              <a:t>.</a:t>
            </a:r>
          </a:p>
          <a:p>
            <a:pPr marL="342900" marR="0" lvl="0" indent="-342900" algn="l" defTabSz="914400" rtl="0" eaLnBrk="1" fontAlgn="auto" latinLnBrk="0" hangingPunct="1">
              <a:lnSpc>
                <a:spcPct val="100000"/>
              </a:lnSpc>
              <a:spcBef>
                <a:spcPct val="20000"/>
              </a:spcBef>
              <a:spcAft>
                <a:spcPts val="0"/>
              </a:spcAft>
              <a:buClr>
                <a:prstClr val="white"/>
              </a:buClr>
              <a:buSzPct val="125000"/>
              <a:buFont typeface="Arial" pitchFamily="34" charset="0"/>
              <a:buNone/>
              <a:tabLst/>
              <a:defRPr/>
            </a:pPr>
            <a:r>
              <a:rPr kumimoji="0" lang="en-US" sz="2000" b="0" i="0" u="none" strike="noStrike" kern="1200" cap="none" spc="0" normalizeH="0" baseline="0" noProof="0" dirty="0">
                <a:ln>
                  <a:noFill/>
                </a:ln>
                <a:solidFill>
                  <a:srgbClr val="FF0000"/>
                </a:solidFill>
                <a:effectLst/>
                <a:uLnTx/>
                <a:uFillTx/>
                <a:latin typeface="Calibri"/>
                <a:ea typeface="ＭＳ Ｐゴシック" charset="0"/>
              </a:rPr>
              <a:t>Other</a:t>
            </a:r>
            <a:r>
              <a:rPr kumimoji="0" lang="en-US" sz="2000" b="0" i="0" u="none" strike="noStrike" kern="1200" cap="none" spc="0" normalizeH="0" baseline="0" noProof="0" dirty="0">
                <a:ln>
                  <a:noFill/>
                </a:ln>
                <a:solidFill>
                  <a:srgbClr val="FFFFFF"/>
                </a:solidFill>
                <a:effectLst/>
                <a:uLnTx/>
                <a:uFillTx/>
                <a:latin typeface="Calibri"/>
                <a:ea typeface="ＭＳ Ｐゴシック" charset="0"/>
              </a:rPr>
              <a:t>: Claudio </a:t>
            </a:r>
            <a:r>
              <a:rPr kumimoji="0" lang="en-US" sz="2000" b="0" i="0" u="none" strike="noStrike" kern="1200" cap="none" spc="0" normalizeH="0" baseline="0" noProof="0" dirty="0" err="1">
                <a:ln>
                  <a:noFill/>
                </a:ln>
                <a:solidFill>
                  <a:srgbClr val="FFFFFF"/>
                </a:solidFill>
                <a:effectLst/>
                <a:uLnTx/>
                <a:uFillTx/>
                <a:latin typeface="Calibri"/>
                <a:ea typeface="ＭＳ Ｐゴシック" charset="0"/>
              </a:rPr>
              <a:t>Dalla</a:t>
            </a:r>
            <a:r>
              <a:rPr kumimoji="0" lang="en-US" sz="2000" b="0" i="0" u="none" strike="noStrike" kern="1200" cap="none" spc="0" normalizeH="0" baseline="0" noProof="0" dirty="0">
                <a:ln>
                  <a:noFill/>
                </a:ln>
                <a:solidFill>
                  <a:srgbClr val="FFFFFF"/>
                </a:solidFill>
                <a:effectLst/>
                <a:uLnTx/>
                <a:uFillTx/>
                <a:latin typeface="Calibri"/>
                <a:ea typeface="ＭＳ Ｐゴシック" charset="0"/>
              </a:rPr>
              <a:t> </a:t>
            </a:r>
            <a:r>
              <a:rPr kumimoji="0" lang="en-US" sz="2000" b="0" i="0" u="none" strike="noStrike" kern="1200" cap="none" spc="0" normalizeH="0" baseline="0" noProof="0" dirty="0" err="1">
                <a:ln>
                  <a:noFill/>
                </a:ln>
                <a:solidFill>
                  <a:srgbClr val="FFFFFF"/>
                </a:solidFill>
                <a:effectLst/>
                <a:uLnTx/>
                <a:uFillTx/>
                <a:latin typeface="Calibri"/>
                <a:ea typeface="ＭＳ Ｐゴシック" charset="0"/>
              </a:rPr>
              <a:t>Vecchia</a:t>
            </a:r>
            <a:r>
              <a:rPr kumimoji="0" lang="en-US" sz="2000" b="0" i="0" u="none" strike="noStrike" kern="1200" cap="none" spc="0" normalizeH="0" baseline="0" noProof="0" dirty="0">
                <a:ln>
                  <a:noFill/>
                </a:ln>
                <a:solidFill>
                  <a:srgbClr val="FFFFFF"/>
                </a:solidFill>
                <a:effectLst/>
                <a:uLnTx/>
                <a:uFillTx/>
                <a:latin typeface="Calibri"/>
                <a:ea typeface="ＭＳ Ｐゴシック" charset="0"/>
              </a:rPr>
              <a:t>, Ian McCarthy, Craig Booth…</a:t>
            </a:r>
          </a:p>
          <a:p>
            <a:pPr marL="342900" marR="0" lvl="0" indent="-342900" algn="l" defTabSz="914400" rtl="0" eaLnBrk="1" fontAlgn="auto" latinLnBrk="0" hangingPunct="1">
              <a:lnSpc>
                <a:spcPct val="100000"/>
              </a:lnSpc>
              <a:spcBef>
                <a:spcPct val="20000"/>
              </a:spcBef>
              <a:spcAft>
                <a:spcPts val="0"/>
              </a:spcAft>
              <a:buClr>
                <a:prstClr val="white"/>
              </a:buClr>
              <a:buSzPct val="125000"/>
              <a:buFont typeface="Arial" pitchFamily="34" charset="0"/>
              <a:buNone/>
              <a:tabLst/>
              <a:defRPr/>
            </a:pPr>
            <a:r>
              <a:rPr kumimoji="0" lang="en-US" sz="2400" b="0" i="0" u="none" strike="noStrike" kern="1200" cap="none" spc="0" normalizeH="0" baseline="0" noProof="0" dirty="0">
                <a:ln>
                  <a:noFill/>
                </a:ln>
                <a:solidFill>
                  <a:srgbClr val="FF0000"/>
                </a:solidFill>
                <a:effectLst/>
                <a:uLnTx/>
                <a:uFillTx/>
                <a:latin typeface="Calibri"/>
                <a:ea typeface="ＭＳ Ｐゴシック" charset="0"/>
              </a:rPr>
              <a:t>                                    </a:t>
            </a:r>
            <a:endParaRPr kumimoji="0" lang="en-US" sz="2800" b="0" i="0" u="none" strike="noStrike" kern="1200" cap="none" spc="0" normalizeH="0" baseline="0" noProof="0" dirty="0">
              <a:ln>
                <a:noFill/>
              </a:ln>
              <a:solidFill>
                <a:srgbClr val="FF0000"/>
              </a:solidFill>
              <a:effectLst/>
              <a:uLnTx/>
              <a:uFillTx/>
              <a:latin typeface="Calibri"/>
              <a:ea typeface="ＭＳ Ｐゴシック" charset="0"/>
            </a:endParaRPr>
          </a:p>
        </p:txBody>
      </p:sp>
      <p:sp>
        <p:nvSpPr>
          <p:cNvPr id="7" name="TextBox 6"/>
          <p:cNvSpPr txBox="1"/>
          <p:nvPr/>
        </p:nvSpPr>
        <p:spPr>
          <a:xfrm>
            <a:off x="63500" y="1318310"/>
            <a:ext cx="9272142" cy="1200329"/>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50000"/>
              </a:spcBef>
              <a:spcAft>
                <a:spcPct val="0"/>
              </a:spcAft>
              <a:buClr>
                <a:prstClr val="white"/>
              </a:buClr>
              <a:buSzPct val="125000"/>
              <a:buFontTx/>
              <a:buNone/>
              <a:tabLst/>
              <a:defRPr/>
            </a:pPr>
            <a:r>
              <a:rPr kumimoji="0" lang="en-US" sz="3600" b="0" i="0" u="none" strike="noStrike" kern="1200" cap="none" spc="0" normalizeH="0" baseline="0" noProof="0" dirty="0">
                <a:ln>
                  <a:noFill/>
                </a:ln>
                <a:solidFill>
                  <a:prstClr val="white"/>
                </a:solidFill>
                <a:effectLst/>
                <a:uLnTx/>
                <a:uFillTx/>
                <a:latin typeface="Arial" charset="0"/>
                <a:ea typeface="ＭＳ Ｐゴシック" charset="0"/>
              </a:rPr>
              <a:t>“Evolution and assembly of galaxies and their environment”</a:t>
            </a:r>
          </a:p>
        </p:txBody>
      </p:sp>
      <p:pic>
        <p:nvPicPr>
          <p:cNvPr id="10" name="Picture 3" descr="logo_virgo"/>
          <p:cNvPicPr>
            <a:picLocks noChangeAspect="1" noChangeArrowheads="1"/>
          </p:cNvPicPr>
          <p:nvPr/>
        </p:nvPicPr>
        <p:blipFill>
          <a:blip r:embed="rId3"/>
          <a:srcRect b="17460"/>
          <a:stretch>
            <a:fillRect/>
          </a:stretch>
        </p:blipFill>
        <p:spPr bwMode="auto">
          <a:xfrm>
            <a:off x="171449" y="126999"/>
            <a:ext cx="2313173" cy="1000125"/>
          </a:xfrm>
          <a:prstGeom prst="rect">
            <a:avLst/>
          </a:prstGeom>
          <a:noFill/>
          <a:effectLst>
            <a:outerShdw blurRad="63500" dist="107763" dir="2700000" algn="ctr" rotWithShape="0">
              <a:srgbClr val="000000">
                <a:alpha val="74998"/>
              </a:srgbClr>
            </a:outerShdw>
          </a:effectLst>
        </p:spPr>
      </p:pic>
    </p:spTree>
    <p:extLst>
      <p:ext uri="{BB962C8B-B14F-4D97-AF65-F5344CB8AC3E}">
        <p14:creationId xmlns:p14="http://schemas.microsoft.com/office/powerpoint/2010/main" val="28443778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188418" name="Picture 1" descr="csf+blair.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8002" y="381001"/>
            <a:ext cx="8128000" cy="6096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Box 5"/>
          <p:cNvSpPr txBox="1">
            <a:spLocks noChangeArrowheads="1"/>
          </p:cNvSpPr>
          <p:nvPr/>
        </p:nvSpPr>
        <p:spPr bwMode="auto">
          <a:xfrm>
            <a:off x="396192" y="326117"/>
            <a:ext cx="3667813" cy="8308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a:buNone/>
            </a:pPr>
            <a:r>
              <a:rPr lang="en-US" dirty="0">
                <a:solidFill>
                  <a:srgbClr val="800000"/>
                </a:solidFill>
              </a:rPr>
              <a:t>Initially in OCE opened by Tony Blair in Oct/2002</a:t>
            </a:r>
          </a:p>
        </p:txBody>
      </p:sp>
    </p:spTree>
    <p:extLst>
      <p:ext uri="{BB962C8B-B14F-4D97-AF65-F5344CB8AC3E}">
        <p14:creationId xmlns:p14="http://schemas.microsoft.com/office/powerpoint/2010/main" val="4181797931"/>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E6D1466-C722-1245-8FEA-465792744DF0}"/>
              </a:ext>
            </a:extLst>
          </p:cNvPr>
          <p:cNvSpPr txBox="1"/>
          <p:nvPr/>
        </p:nvSpPr>
        <p:spPr>
          <a:xfrm>
            <a:off x="0" y="5191100"/>
            <a:ext cx="2535897" cy="1015663"/>
          </a:xfrm>
          <a:prstGeom prst="rect">
            <a:avLst/>
          </a:prstGeom>
          <a:noFill/>
        </p:spPr>
        <p:txBody>
          <a:bodyPr wrap="square" rtlCol="0">
            <a:spAutoFit/>
          </a:bodyPr>
          <a:lstStyle/>
          <a:p>
            <a:pPr>
              <a:buNone/>
            </a:pPr>
            <a:r>
              <a:rPr lang="en-GB" sz="2000" dirty="0">
                <a:latin typeface="Arial" panose="020B0604020202020204" pitchFamily="34" charset="0"/>
                <a:cs typeface="Arial" panose="020B0604020202020204" pitchFamily="34" charset="0"/>
              </a:rPr>
              <a:t>Agrees with EAGLE and with observational data</a:t>
            </a:r>
            <a:endParaRPr lang="en-US" sz="2000" dirty="0"/>
          </a:p>
        </p:txBody>
      </p:sp>
      <p:sp>
        <p:nvSpPr>
          <p:cNvPr id="19" name="Text Box 2">
            <a:extLst>
              <a:ext uri="{FF2B5EF4-FFF2-40B4-BE49-F238E27FC236}">
                <a16:creationId xmlns:a16="http://schemas.microsoft.com/office/drawing/2014/main" id="{602C62F6-4742-364D-BC2C-C25156CB87CB}"/>
              </a:ext>
            </a:extLst>
          </p:cNvPr>
          <p:cNvSpPr txBox="1">
            <a:spLocks noChangeArrowheads="1"/>
          </p:cNvSpPr>
          <p:nvPr/>
        </p:nvSpPr>
        <p:spPr bwMode="auto">
          <a:xfrm>
            <a:off x="2129743" y="150469"/>
            <a:ext cx="6956385" cy="953922"/>
          </a:xfrm>
          <a:prstGeom prst="rect">
            <a:avLst/>
          </a:prstGeom>
          <a:solidFill>
            <a:srgbClr val="FFCC00"/>
          </a:solidFill>
          <a:ln w="28575">
            <a:solidFill>
              <a:schemeClr val="tx1"/>
            </a:solidFill>
            <a:miter lim="800000"/>
            <a:headEnd/>
            <a:tailEnd/>
          </a:ln>
        </p:spPr>
        <p:txBody>
          <a:bodyPr wrap="square"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lvl="0">
              <a:buClrTx/>
              <a:buSzTx/>
              <a:buNone/>
            </a:pPr>
            <a:r>
              <a:rPr lang="en-GB" sz="2800" dirty="0">
                <a:solidFill>
                  <a:srgbClr val="FF0000"/>
                </a:solidFill>
                <a:latin typeface="Arial" panose="020B0604020202020204" pitchFamily="34" charset="0"/>
                <a:cs typeface="Arial" panose="020B0604020202020204" pitchFamily="34" charset="0"/>
              </a:rPr>
              <a:t>Why black holes grow and suppress star formation</a:t>
            </a:r>
            <a:endParaRPr kumimoji="0" lang="en-GB" sz="2800" b="0" i="0" u="none" strike="noStrike" kern="1200" cap="none" spc="0" normalizeH="0" baseline="0" noProof="0" dirty="0">
              <a:ln>
                <a:noFill/>
              </a:ln>
              <a:solidFill>
                <a:srgbClr val="FF0000"/>
              </a:solidFill>
              <a:effectLst/>
              <a:uLnTx/>
              <a:uFillTx/>
            </a:endParaRPr>
          </a:p>
        </p:txBody>
      </p:sp>
      <p:grpSp>
        <p:nvGrpSpPr>
          <p:cNvPr id="10" name="Group 9">
            <a:extLst>
              <a:ext uri="{FF2B5EF4-FFF2-40B4-BE49-F238E27FC236}">
                <a16:creationId xmlns:a16="http://schemas.microsoft.com/office/drawing/2014/main" id="{7F5C1295-4FFF-FA4F-9ED8-9DDD26F7414B}"/>
              </a:ext>
            </a:extLst>
          </p:cNvPr>
          <p:cNvGrpSpPr/>
          <p:nvPr/>
        </p:nvGrpSpPr>
        <p:grpSpPr>
          <a:xfrm>
            <a:off x="3037621" y="1192192"/>
            <a:ext cx="6278881" cy="5134329"/>
            <a:chOff x="2614711" y="1192192"/>
            <a:chExt cx="6278881" cy="5134329"/>
          </a:xfrm>
        </p:grpSpPr>
        <p:grpSp>
          <p:nvGrpSpPr>
            <p:cNvPr id="6" name="Group 5">
              <a:extLst>
                <a:ext uri="{FF2B5EF4-FFF2-40B4-BE49-F238E27FC236}">
                  <a16:creationId xmlns:a16="http://schemas.microsoft.com/office/drawing/2014/main" id="{E8C4CBBB-6C2A-BC4F-A5C1-F9EFF9973EAA}"/>
                </a:ext>
              </a:extLst>
            </p:cNvPr>
            <p:cNvGrpSpPr/>
            <p:nvPr/>
          </p:nvGrpSpPr>
          <p:grpSpPr>
            <a:xfrm>
              <a:off x="2614711" y="1617360"/>
              <a:ext cx="6278881" cy="4709161"/>
              <a:chOff x="1654008" y="1617360"/>
              <a:chExt cx="6278881" cy="4709161"/>
            </a:xfrm>
          </p:grpSpPr>
          <p:pic>
            <p:nvPicPr>
              <p:cNvPr id="147" name="bh_plots_mbh_mstar_contour.png" descr="bh_plots_mbh_mstar_contour.png"/>
              <p:cNvPicPr>
                <a:picLocks noChangeAspect="1"/>
              </p:cNvPicPr>
              <p:nvPr/>
            </p:nvPicPr>
            <p:blipFill>
              <a:blip r:embed="rId2">
                <a:extLst/>
              </a:blip>
              <a:stretch>
                <a:fillRect/>
              </a:stretch>
            </p:blipFill>
            <p:spPr>
              <a:xfrm>
                <a:off x="1654008" y="1617360"/>
                <a:ext cx="6278881" cy="4709161"/>
              </a:xfrm>
              <a:prstGeom prst="rect">
                <a:avLst/>
              </a:prstGeom>
              <a:ln w="12700">
                <a:miter lim="400000"/>
              </a:ln>
            </p:spPr>
          </p:pic>
          <p:sp>
            <p:nvSpPr>
              <p:cNvPr id="149" name="simple model"/>
              <p:cNvSpPr txBox="1"/>
              <p:nvPr/>
            </p:nvSpPr>
            <p:spPr>
              <a:xfrm>
                <a:off x="4953423" y="5427980"/>
                <a:ext cx="1300995" cy="3304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tIns="45719" rIns="45719" bIns="45719">
                <a:spAutoFit/>
              </a:bodyPr>
              <a:lstStyle>
                <a:lvl1pPr algn="l" defTabSz="1300480">
                  <a:defRPr sz="2200" b="0">
                    <a:solidFill>
                      <a:srgbClr val="000000"/>
                    </a:solidFill>
                    <a:latin typeface="Calibri"/>
                    <a:ea typeface="Calibri"/>
                    <a:cs typeface="Calibri"/>
                    <a:sym typeface="Calibri"/>
                  </a:defRPr>
                </a:lvl1pPr>
              </a:lstStyle>
              <a:p>
                <a:r>
                  <a:rPr sz="1547"/>
                  <a:t>simple model</a:t>
                </a:r>
              </a:p>
            </p:txBody>
          </p:sp>
          <p:sp>
            <p:nvSpPr>
              <p:cNvPr id="150" name="Line"/>
              <p:cNvSpPr/>
              <p:nvPr/>
            </p:nvSpPr>
            <p:spPr>
              <a:xfrm flipH="1">
                <a:off x="5077764" y="4341181"/>
                <a:ext cx="876301" cy="224029"/>
              </a:xfrm>
              <a:prstGeom prst="line">
                <a:avLst/>
              </a:prstGeom>
              <a:ln w="12700">
                <a:solidFill>
                  <a:srgbClr val="4F81BD"/>
                </a:solidFill>
                <a:bevel/>
                <a:tailEnd type="triangle"/>
              </a:ln>
              <a:effectLst>
                <a:outerShdw blurRad="25400" dist="12700" dir="5400000" rotWithShape="0">
                  <a:srgbClr val="000000">
                    <a:alpha val="38000"/>
                  </a:srgbClr>
                </a:outerShdw>
              </a:effectLst>
            </p:spPr>
            <p:txBody>
              <a:bodyPr lIns="45719" tIns="45719" rIns="45719" bIns="45719"/>
              <a:lstStyle/>
              <a:p>
                <a:pPr algn="l" defTabSz="457184">
                  <a:defRPr sz="1400" b="0">
                    <a:solidFill>
                      <a:srgbClr val="000000"/>
                    </a:solidFill>
                    <a:latin typeface="Helvetica"/>
                    <a:ea typeface="Helvetica"/>
                    <a:cs typeface="Helvetica"/>
                    <a:sym typeface="Helvetica"/>
                  </a:defRPr>
                </a:pPr>
                <a:endParaRPr sz="984"/>
              </a:p>
            </p:txBody>
          </p:sp>
          <p:sp>
            <p:nvSpPr>
              <p:cNvPr id="151" name="Line"/>
              <p:cNvSpPr/>
              <p:nvPr/>
            </p:nvSpPr>
            <p:spPr>
              <a:xfrm flipH="1" flipV="1">
                <a:off x="4233464" y="5266780"/>
                <a:ext cx="672515" cy="345847"/>
              </a:xfrm>
              <a:prstGeom prst="line">
                <a:avLst/>
              </a:prstGeom>
              <a:ln w="12700">
                <a:solidFill>
                  <a:srgbClr val="4F81BD"/>
                </a:solidFill>
                <a:bevel/>
                <a:tailEnd type="triangle"/>
              </a:ln>
              <a:effectLst>
                <a:outerShdw blurRad="25400" dist="12700" dir="5400000" rotWithShape="0">
                  <a:srgbClr val="000000">
                    <a:alpha val="38000"/>
                  </a:srgbClr>
                </a:outerShdw>
              </a:effectLst>
            </p:spPr>
            <p:txBody>
              <a:bodyPr lIns="45719" tIns="45719" rIns="45719" bIns="45719"/>
              <a:lstStyle/>
              <a:p>
                <a:pPr algn="l" defTabSz="457184">
                  <a:defRPr sz="1400" b="0">
                    <a:solidFill>
                      <a:srgbClr val="000000"/>
                    </a:solidFill>
                    <a:latin typeface="Helvetica"/>
                    <a:ea typeface="Helvetica"/>
                    <a:cs typeface="Helvetica"/>
                    <a:sym typeface="Helvetica"/>
                  </a:defRPr>
                </a:pPr>
                <a:endParaRPr sz="984"/>
              </a:p>
            </p:txBody>
          </p:sp>
          <p:sp>
            <p:nvSpPr>
              <p:cNvPr id="152" name="observational data (savorgnan 2016)…"/>
              <p:cNvSpPr txBox="1"/>
              <p:nvPr/>
            </p:nvSpPr>
            <p:spPr>
              <a:xfrm>
                <a:off x="6001896" y="3978799"/>
                <a:ext cx="1878928" cy="1044643"/>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spAutoFit/>
              </a:bodyPr>
              <a:lstStyle/>
              <a:p>
                <a:pPr algn="l" defTabSz="914367">
                  <a:buNone/>
                  <a:defRPr sz="2200" b="0">
                    <a:solidFill>
                      <a:srgbClr val="000000"/>
                    </a:solidFill>
                    <a:latin typeface="Calibri"/>
                    <a:ea typeface="Calibri"/>
                    <a:cs typeface="Calibri"/>
                    <a:sym typeface="Calibri"/>
                  </a:defRPr>
                </a:pPr>
                <a:r>
                  <a:rPr lang="en-US" sz="1547" dirty="0"/>
                  <a:t>O</a:t>
                </a:r>
                <a:r>
                  <a:rPr sz="1547" dirty="0"/>
                  <a:t>bservational data (</a:t>
                </a:r>
                <a:r>
                  <a:rPr lang="en-US" sz="1547" dirty="0" err="1"/>
                  <a:t>S</a:t>
                </a:r>
                <a:r>
                  <a:rPr sz="1547" dirty="0" err="1"/>
                  <a:t>avorgnan</a:t>
                </a:r>
                <a:r>
                  <a:rPr sz="1547" dirty="0"/>
                  <a:t> </a:t>
                </a:r>
                <a:r>
                  <a:rPr lang="en-US" sz="1547" dirty="0"/>
                  <a:t>et al ‘</a:t>
                </a:r>
                <a:r>
                  <a:rPr sz="1547" dirty="0"/>
                  <a:t>16)</a:t>
                </a:r>
              </a:p>
              <a:p>
                <a:pPr algn="l" defTabSz="914367">
                  <a:spcBef>
                    <a:spcPts val="0"/>
                  </a:spcBef>
                  <a:buNone/>
                  <a:defRPr sz="2200" b="0">
                    <a:solidFill>
                      <a:srgbClr val="0433FF"/>
                    </a:solidFill>
                    <a:latin typeface="Calibri"/>
                    <a:ea typeface="Calibri"/>
                    <a:cs typeface="Calibri"/>
                    <a:sym typeface="Calibri"/>
                  </a:defRPr>
                </a:pPr>
                <a:r>
                  <a:rPr sz="1547" dirty="0"/>
                  <a:t>Blue: late type</a:t>
                </a:r>
                <a:endParaRPr lang="en-GB" sz="1547" dirty="0"/>
              </a:p>
              <a:p>
                <a:pPr algn="l" defTabSz="914367">
                  <a:spcBef>
                    <a:spcPts val="0"/>
                  </a:spcBef>
                  <a:buNone/>
                  <a:defRPr sz="2200" b="0">
                    <a:solidFill>
                      <a:srgbClr val="FF2600"/>
                    </a:solidFill>
                    <a:latin typeface="Calibri"/>
                    <a:ea typeface="Calibri"/>
                    <a:cs typeface="Calibri"/>
                    <a:sym typeface="Calibri"/>
                  </a:defRPr>
                </a:pPr>
                <a:r>
                  <a:rPr lang="en-GB" sz="1547" dirty="0"/>
                  <a:t>Red: early type</a:t>
                </a:r>
              </a:p>
            </p:txBody>
          </p:sp>
          <p:sp>
            <p:nvSpPr>
              <p:cNvPr id="157" name="Line"/>
              <p:cNvSpPr/>
              <p:nvPr/>
            </p:nvSpPr>
            <p:spPr>
              <a:xfrm flipV="1">
                <a:off x="4125516" y="2982516"/>
                <a:ext cx="892969" cy="892969"/>
              </a:xfrm>
              <a:prstGeom prst="line">
                <a:avLst/>
              </a:prstGeom>
              <a:ln w="25400">
                <a:solidFill>
                  <a:srgbClr val="FFFFFF"/>
                </a:solidFill>
                <a:miter lim="400000"/>
              </a:ln>
            </p:spPr>
            <p:txBody>
              <a:bodyPr lIns="35719" tIns="35719" rIns="35719" bIns="35719" anchor="ctr"/>
              <a:lstStyle/>
              <a:p>
                <a:pPr>
                  <a:defRPr sz="2200" b="0">
                    <a:latin typeface="+mn-lt"/>
                    <a:ea typeface="+mn-ea"/>
                    <a:cs typeface="+mn-cs"/>
                    <a:sym typeface="Helvetica Neue Medium"/>
                  </a:defRPr>
                </a:pPr>
                <a:endParaRPr sz="1547"/>
              </a:p>
            </p:txBody>
          </p:sp>
          <p:sp>
            <p:nvSpPr>
              <p:cNvPr id="158" name="Line"/>
              <p:cNvSpPr/>
              <p:nvPr/>
            </p:nvSpPr>
            <p:spPr>
              <a:xfrm flipV="1">
                <a:off x="4437289" y="2546429"/>
                <a:ext cx="505097" cy="398243"/>
              </a:xfrm>
              <a:prstGeom prst="line">
                <a:avLst/>
              </a:prstGeom>
              <a:ln w="25400">
                <a:solidFill>
                  <a:srgbClr val="FF2600"/>
                </a:solidFill>
                <a:miter lim="400000"/>
                <a:headEnd type="triangle"/>
              </a:ln>
              <a:effectLst>
                <a:reflection stA="50000" endPos="40000" dir="5400000" sy="-100000" algn="bl" rotWithShape="0"/>
              </a:effectLst>
            </p:spPr>
            <p:txBody>
              <a:bodyPr lIns="35719" tIns="35719" rIns="35719" bIns="35719" anchor="ctr"/>
              <a:lstStyle/>
              <a:p>
                <a:pPr>
                  <a:defRPr sz="2200" b="0">
                    <a:latin typeface="+mn-lt"/>
                    <a:ea typeface="+mn-ea"/>
                    <a:cs typeface="+mn-cs"/>
                    <a:sym typeface="Helvetica Neue Medium"/>
                  </a:defRPr>
                </a:pPr>
                <a:endParaRPr sz="1547"/>
              </a:p>
            </p:txBody>
          </p:sp>
          <p:pic>
            <p:nvPicPr>
              <p:cNvPr id="159" name="Line" descr="Line"/>
              <p:cNvPicPr>
                <a:picLocks/>
              </p:cNvPicPr>
              <p:nvPr/>
            </p:nvPicPr>
            <p:blipFill>
              <a:blip r:embed="rId3">
                <a:extLst/>
              </a:blip>
              <a:stretch>
                <a:fillRect/>
              </a:stretch>
            </p:blipFill>
            <p:spPr>
              <a:xfrm rot="16200000">
                <a:off x="2473780" y="3933577"/>
                <a:ext cx="3813703" cy="53579"/>
              </a:xfrm>
              <a:prstGeom prst="rect">
                <a:avLst/>
              </a:prstGeom>
            </p:spPr>
          </p:pic>
        </p:grpSp>
        <p:sp>
          <p:nvSpPr>
            <p:cNvPr id="5" name="TextBox 4">
              <a:extLst>
                <a:ext uri="{FF2B5EF4-FFF2-40B4-BE49-F238E27FC236}">
                  <a16:creationId xmlns:a16="http://schemas.microsoft.com/office/drawing/2014/main" id="{8354EBFE-D0A6-3340-B206-FAEBA65B51B4}"/>
                </a:ext>
              </a:extLst>
            </p:cNvPr>
            <p:cNvSpPr txBox="1"/>
            <p:nvPr/>
          </p:nvSpPr>
          <p:spPr>
            <a:xfrm>
              <a:off x="5999272" y="1701479"/>
              <a:ext cx="1848363" cy="830997"/>
            </a:xfrm>
            <a:prstGeom prst="rect">
              <a:avLst/>
            </a:prstGeom>
            <a:solidFill>
              <a:schemeClr val="bg1"/>
            </a:solidFill>
            <a:ln w="19050" cmpd="sng">
              <a:solidFill>
                <a:schemeClr val="tx1"/>
              </a:solidFill>
            </a:ln>
          </p:spPr>
          <p:txBody>
            <a:bodyPr wrap="square" rtlCol="0">
              <a:spAutoFit/>
            </a:bodyPr>
            <a:lstStyle/>
            <a:p>
              <a:pPr>
                <a:buNone/>
              </a:pPr>
              <a:r>
                <a:rPr lang="en-US" sz="1600" dirty="0">
                  <a:solidFill>
                    <a:srgbClr val="FF0000"/>
                  </a:solidFill>
                </a:rPr>
                <a:t>Transition mass set by generation of gaseous halo</a:t>
              </a:r>
            </a:p>
          </p:txBody>
        </p:sp>
        <p:sp>
          <p:nvSpPr>
            <p:cNvPr id="156" name="Contours show Eagle simulation"/>
            <p:cNvSpPr txBox="1"/>
            <p:nvPr/>
          </p:nvSpPr>
          <p:spPr>
            <a:xfrm>
              <a:off x="3290133" y="2772732"/>
              <a:ext cx="1755439" cy="548292"/>
            </a:xfrm>
            <a:prstGeom prst="rect">
              <a:avLst/>
            </a:prstGeom>
            <a:no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9" tIns="35719" rIns="35719" bIns="35719" anchor="ctr">
              <a:spAutoFit/>
            </a:bodyPr>
            <a:lstStyle>
              <a:lvl1pPr>
                <a:defRPr sz="2200" b="0">
                  <a:latin typeface="+mn-lt"/>
                  <a:ea typeface="+mn-ea"/>
                  <a:cs typeface="+mn-cs"/>
                  <a:sym typeface="Helvetica Neue Medium"/>
                </a:defRPr>
              </a:lvl1pPr>
            </a:lstStyle>
            <a:p>
              <a:pPr>
                <a:buNone/>
              </a:pPr>
              <a:r>
                <a:rPr sz="1550" dirty="0">
                  <a:latin typeface="Arial" panose="020B0604020202020204" pitchFamily="34" charset="0"/>
                  <a:cs typeface="Arial" panose="020B0604020202020204" pitchFamily="34" charset="0"/>
                </a:rPr>
                <a:t>Contours</a:t>
              </a:r>
              <a:r>
                <a:rPr lang="en-US" sz="1550" dirty="0">
                  <a:latin typeface="Arial" panose="020B0604020202020204" pitchFamily="34" charset="0"/>
                  <a:cs typeface="Arial" panose="020B0604020202020204" pitchFamily="34" charset="0"/>
                </a:rPr>
                <a:t>: </a:t>
              </a:r>
              <a:r>
                <a:rPr sz="1550" dirty="0">
                  <a:latin typeface="Arial" panose="020B0604020202020204" pitchFamily="34" charset="0"/>
                  <a:cs typeface="Arial" panose="020B0604020202020204" pitchFamily="34" charset="0"/>
                </a:rPr>
                <a:t>Eagle simulation</a:t>
              </a:r>
            </a:p>
          </p:txBody>
        </p:sp>
        <p:sp>
          <p:nvSpPr>
            <p:cNvPr id="7" name="TextBox 6">
              <a:extLst>
                <a:ext uri="{FF2B5EF4-FFF2-40B4-BE49-F238E27FC236}">
                  <a16:creationId xmlns:a16="http://schemas.microsoft.com/office/drawing/2014/main" id="{45C9837B-339C-9947-A680-E3A931F4DB94}"/>
                </a:ext>
              </a:extLst>
            </p:cNvPr>
            <p:cNvSpPr txBox="1"/>
            <p:nvPr/>
          </p:nvSpPr>
          <p:spPr>
            <a:xfrm>
              <a:off x="6564599" y="1192192"/>
              <a:ext cx="1951175" cy="400110"/>
            </a:xfrm>
            <a:prstGeom prst="rect">
              <a:avLst/>
            </a:prstGeom>
            <a:noFill/>
          </p:spPr>
          <p:txBody>
            <a:bodyPr wrap="none" rtlCol="0">
              <a:spAutoFit/>
            </a:bodyPr>
            <a:lstStyle/>
            <a:p>
              <a:pPr>
                <a:buNone/>
              </a:pPr>
              <a:r>
                <a:rPr lang="en-US" sz="2000" dirty="0">
                  <a:solidFill>
                    <a:srgbClr val="00B050"/>
                  </a:solidFill>
                </a:rPr>
                <a:t>Bower et al. ‘17</a:t>
              </a:r>
            </a:p>
          </p:txBody>
        </p:sp>
      </p:grpSp>
      <p:sp>
        <p:nvSpPr>
          <p:cNvPr id="8" name="TextBox 7">
            <a:extLst>
              <a:ext uri="{FF2B5EF4-FFF2-40B4-BE49-F238E27FC236}">
                <a16:creationId xmlns:a16="http://schemas.microsoft.com/office/drawing/2014/main" id="{0E644D29-2FBC-C44B-B303-6628AF1C6677}"/>
              </a:ext>
            </a:extLst>
          </p:cNvPr>
          <p:cNvSpPr txBox="1"/>
          <p:nvPr/>
        </p:nvSpPr>
        <p:spPr>
          <a:xfrm>
            <a:off x="-110383" y="1958726"/>
            <a:ext cx="3382835" cy="1938992"/>
          </a:xfrm>
          <a:prstGeom prst="rect">
            <a:avLst/>
          </a:prstGeom>
          <a:noFill/>
        </p:spPr>
        <p:txBody>
          <a:bodyPr wrap="square" rtlCol="0">
            <a:spAutoFit/>
          </a:bodyPr>
          <a:lstStyle/>
          <a:p>
            <a:pPr>
              <a:buNone/>
            </a:pPr>
            <a:r>
              <a:rPr lang="en-US" sz="2000" dirty="0">
                <a:solidFill>
                  <a:srgbClr val="0070C0"/>
                </a:solidFill>
              </a:rPr>
              <a:t>Analytical model for BH growth: </a:t>
            </a:r>
            <a:r>
              <a:rPr lang="en-GB" sz="2000" dirty="0">
                <a:solidFill>
                  <a:srgbClr val="0070C0"/>
                </a:solidFill>
              </a:rPr>
              <a:t>competition between star formation-driven outflows and gas accretion on to the supermassive black hole </a:t>
            </a:r>
            <a:endParaRPr lang="en-US" sz="2000" dirty="0">
              <a:solidFill>
                <a:srgbClr val="0070C0"/>
              </a:solidFill>
            </a:endParaRPr>
          </a:p>
        </p:txBody>
      </p:sp>
    </p:spTree>
  </p:cSld>
  <p:clrMapOvr>
    <a:masterClrMapping/>
  </p:clrMapOvr>
  <p:transition>
    <p:zoom/>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86A3AB7-45F6-DE47-A2E8-89F39A7DF9BD}"/>
              </a:ext>
            </a:extLst>
          </p:cNvPr>
          <p:cNvPicPr>
            <a:picLocks noChangeAspect="1"/>
          </p:cNvPicPr>
          <p:nvPr/>
        </p:nvPicPr>
        <p:blipFill>
          <a:blip r:embed="rId2"/>
          <a:stretch>
            <a:fillRect/>
          </a:stretch>
        </p:blipFill>
        <p:spPr>
          <a:xfrm>
            <a:off x="0" y="0"/>
            <a:ext cx="9144000" cy="6858000"/>
          </a:xfrm>
          <a:prstGeom prst="rect">
            <a:avLst/>
          </a:prstGeom>
        </p:spPr>
      </p:pic>
      <p:sp>
        <p:nvSpPr>
          <p:cNvPr id="5" name="TextBox 4">
            <a:extLst>
              <a:ext uri="{FF2B5EF4-FFF2-40B4-BE49-F238E27FC236}">
                <a16:creationId xmlns:a16="http://schemas.microsoft.com/office/drawing/2014/main" id="{B64182DB-E29F-C149-AF90-A584E6F8C25A}"/>
              </a:ext>
            </a:extLst>
          </p:cNvPr>
          <p:cNvSpPr txBox="1"/>
          <p:nvPr/>
        </p:nvSpPr>
        <p:spPr>
          <a:xfrm>
            <a:off x="140021" y="560527"/>
            <a:ext cx="1997389" cy="707886"/>
          </a:xfrm>
          <a:prstGeom prst="rect">
            <a:avLst/>
          </a:prstGeom>
          <a:noFill/>
        </p:spPr>
        <p:txBody>
          <a:bodyPr wrap="square" rtlCol="0" anchor="ctr" anchorCtr="1">
            <a:spAutoFit/>
          </a:bodyPr>
          <a:lstStyle/>
          <a:p>
            <a:pPr>
              <a:buNone/>
            </a:pPr>
            <a:r>
              <a:rPr lang="en-US" sz="2000" dirty="0"/>
              <a:t>4-parameter model of SFR</a:t>
            </a:r>
          </a:p>
        </p:txBody>
      </p:sp>
      <p:sp>
        <p:nvSpPr>
          <p:cNvPr id="6" name="TextBox 5">
            <a:extLst>
              <a:ext uri="{FF2B5EF4-FFF2-40B4-BE49-F238E27FC236}">
                <a16:creationId xmlns:a16="http://schemas.microsoft.com/office/drawing/2014/main" id="{8C202842-BEEB-5F4A-84A5-CF5D9FCF5412}"/>
              </a:ext>
            </a:extLst>
          </p:cNvPr>
          <p:cNvSpPr txBox="1"/>
          <p:nvPr/>
        </p:nvSpPr>
        <p:spPr>
          <a:xfrm>
            <a:off x="6485067" y="589448"/>
            <a:ext cx="2350323" cy="1015663"/>
          </a:xfrm>
          <a:prstGeom prst="rect">
            <a:avLst/>
          </a:prstGeom>
          <a:noFill/>
        </p:spPr>
        <p:txBody>
          <a:bodyPr wrap="square" rtlCol="0" anchor="ctr" anchorCtr="1">
            <a:spAutoFit/>
          </a:bodyPr>
          <a:lstStyle/>
          <a:p>
            <a:pPr>
              <a:buNone/>
            </a:pPr>
            <a:r>
              <a:rPr lang="en-US" sz="2000" dirty="0"/>
              <a:t>Balance between accretion &amp; feedback </a:t>
            </a:r>
          </a:p>
        </p:txBody>
      </p:sp>
    </p:spTree>
    <p:extLst>
      <p:ext uri="{BB962C8B-B14F-4D97-AF65-F5344CB8AC3E}">
        <p14:creationId xmlns:p14="http://schemas.microsoft.com/office/powerpoint/2010/main" val="3428847441"/>
      </p:ext>
    </p:extLst>
  </p:cSld>
  <p:clrMapOvr>
    <a:masterClrMapping/>
  </p:clrMapOvr>
  <p:transition>
    <p:zoom/>
  </p:transition>
</p:sld>
</file>

<file path=ppt/slides/slide5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2" name="Picture 1" descr="DM_crop.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4250" y="0"/>
            <a:ext cx="6858000" cy="6858000"/>
          </a:xfrm>
          <a:prstGeom prst="rect">
            <a:avLst/>
          </a:prstGeom>
        </p:spPr>
      </p:pic>
      <p:grpSp>
        <p:nvGrpSpPr>
          <p:cNvPr id="7" name="Group 6"/>
          <p:cNvGrpSpPr/>
          <p:nvPr/>
        </p:nvGrpSpPr>
        <p:grpSpPr>
          <a:xfrm>
            <a:off x="0" y="125413"/>
            <a:ext cx="2206625" cy="4277919"/>
            <a:chOff x="0" y="125413"/>
            <a:chExt cx="2206625" cy="4277919"/>
          </a:xfrm>
        </p:grpSpPr>
        <p:sp>
          <p:nvSpPr>
            <p:cNvPr id="3" name="Text Box 2"/>
            <p:cNvSpPr txBox="1">
              <a:spLocks noChangeArrowheads="1"/>
            </p:cNvSpPr>
            <p:nvPr/>
          </p:nvSpPr>
          <p:spPr bwMode="auto">
            <a:xfrm>
              <a:off x="0" y="1790700"/>
              <a:ext cx="2190750" cy="1969770"/>
            </a:xfrm>
            <a:prstGeom prst="rect">
              <a:avLst/>
            </a:prstGeom>
            <a:solidFill>
              <a:srgbClr val="FFCC00"/>
            </a:solidFill>
            <a:ln w="28575">
              <a:noFill/>
              <a:miter lim="800000"/>
              <a:headEnd/>
              <a:tailEnd/>
            </a:ln>
          </p:spPr>
          <p:txBody>
            <a:bodyPr wrap="square" lIns="0" tIns="0" rIns="0" bIns="0">
              <a:spAutoFit/>
            </a:bodyPr>
            <a:lstStyle>
              <a:lvl1pPr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cs typeface="ＭＳ Ｐゴシック" charset="0"/>
                </a:defRPr>
              </a:lvl1pPr>
              <a:lvl2pPr marL="742950" indent="-285750"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2pPr>
              <a:lvl3pPr marL="1143000" indent="-228600"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3pPr>
              <a:lvl4pPr marL="1600200" indent="-228600"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4pPr>
              <a:lvl5pPr marL="2057400" indent="-228600"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5pPr>
              <a:lvl6pPr marL="2514600" indent="-228600" algn="ctr" defTabSz="828675" eaLnBrk="0" fontAlgn="base" hangingPunct="0">
                <a:spcBef>
                  <a:spcPct val="50000"/>
                </a:spcBef>
                <a:spcAft>
                  <a:spcPct val="0"/>
                </a:spcAft>
                <a:buClr>
                  <a:schemeClr val="tx1"/>
                </a:buClr>
                <a:buSzPct val="125000"/>
                <a:buChar char="•"/>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6pPr>
              <a:lvl7pPr marL="2971800" indent="-228600" algn="ctr" defTabSz="828675" eaLnBrk="0" fontAlgn="base" hangingPunct="0">
                <a:spcBef>
                  <a:spcPct val="50000"/>
                </a:spcBef>
                <a:spcAft>
                  <a:spcPct val="0"/>
                </a:spcAft>
                <a:buClr>
                  <a:schemeClr val="tx1"/>
                </a:buClr>
                <a:buSzPct val="125000"/>
                <a:buChar char="•"/>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7pPr>
              <a:lvl8pPr marL="3429000" indent="-228600" algn="ctr" defTabSz="828675" eaLnBrk="0" fontAlgn="base" hangingPunct="0">
                <a:spcBef>
                  <a:spcPct val="50000"/>
                </a:spcBef>
                <a:spcAft>
                  <a:spcPct val="0"/>
                </a:spcAft>
                <a:buClr>
                  <a:schemeClr val="tx1"/>
                </a:buClr>
                <a:buSzPct val="125000"/>
                <a:buChar char="•"/>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8pPr>
              <a:lvl9pPr marL="3886200" indent="-228600" algn="ctr" defTabSz="828675" eaLnBrk="0" fontAlgn="base" hangingPunct="0">
                <a:spcBef>
                  <a:spcPct val="50000"/>
                </a:spcBef>
                <a:spcAft>
                  <a:spcPct val="0"/>
                </a:spcAft>
                <a:buClr>
                  <a:schemeClr val="tx1"/>
                </a:buClr>
                <a:buSzPct val="125000"/>
                <a:buChar char="•"/>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9pPr>
            </a:lstStyle>
            <a:p>
              <a:pPr marL="0" marR="0" lvl="0" indent="0" algn="ctr" defTabSz="828675" rtl="0" eaLnBrk="0" fontAlgn="base" latinLnBrk="0" hangingPunct="0">
                <a:lnSpc>
                  <a:spcPct val="100000"/>
                </a:lnSpc>
                <a:spcBef>
                  <a:spcPct val="0"/>
                </a:spcBef>
                <a:spcAft>
                  <a:spcPct val="0"/>
                </a:spcAft>
                <a:buClr>
                  <a:srgbClr val="000000"/>
                </a:buClr>
                <a:buSzTx/>
                <a:buFont typeface="StarBats" charset="0"/>
                <a:buNone/>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pPr>
              <a:r>
                <a:rPr kumimoji="0" lang="en-GB" sz="3200" b="0" i="0" u="none" strike="noStrike" kern="1200" cap="none" spc="0" normalizeH="0" baseline="0" noProof="0" dirty="0">
                  <a:ln>
                    <a:noFill/>
                  </a:ln>
                  <a:solidFill>
                    <a:srgbClr val="FF0000"/>
                  </a:solidFill>
                  <a:effectLst/>
                  <a:uLnTx/>
                  <a:uFillTx/>
                  <a:latin typeface="Arial" charset="0"/>
                  <a:ea typeface="ＭＳ Ｐゴシック" charset="0"/>
                </a:rPr>
                <a:t>APOSTLE EAGLE full hydro simulations</a:t>
              </a:r>
            </a:p>
          </p:txBody>
        </p:sp>
        <p:sp>
          <p:nvSpPr>
            <p:cNvPr id="4" name="Text Box 2"/>
            <p:cNvSpPr txBox="1">
              <a:spLocks noChangeArrowheads="1"/>
            </p:cNvSpPr>
            <p:nvPr/>
          </p:nvSpPr>
          <p:spPr bwMode="auto">
            <a:xfrm>
              <a:off x="31750" y="3972445"/>
              <a:ext cx="2174875" cy="430887"/>
            </a:xfrm>
            <a:prstGeom prst="rect">
              <a:avLst/>
            </a:prstGeom>
            <a:solidFill>
              <a:srgbClr val="FFCC00"/>
            </a:solidFill>
            <a:ln w="28575">
              <a:noFill/>
              <a:miter lim="800000"/>
              <a:headEnd/>
              <a:tailEnd/>
            </a:ln>
          </p:spPr>
          <p:txBody>
            <a:bodyPr wrap="square" lIns="0" tIns="0" rIns="0" bIns="0">
              <a:spAutoFit/>
            </a:bodyPr>
            <a:lstStyle>
              <a:lvl1pPr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cs typeface="ＭＳ Ｐゴシック" charset="0"/>
                </a:defRPr>
              </a:lvl1pPr>
              <a:lvl2pPr marL="742950" indent="-285750"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2pPr>
              <a:lvl3pPr marL="1143000" indent="-228600"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3pPr>
              <a:lvl4pPr marL="1600200" indent="-228600"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4pPr>
              <a:lvl5pPr marL="2057400" indent="-228600"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5pPr>
              <a:lvl6pPr marL="2514600" indent="-228600" algn="ctr" defTabSz="828675" eaLnBrk="0" fontAlgn="base" hangingPunct="0">
                <a:spcBef>
                  <a:spcPct val="50000"/>
                </a:spcBef>
                <a:spcAft>
                  <a:spcPct val="0"/>
                </a:spcAft>
                <a:buClr>
                  <a:schemeClr val="tx1"/>
                </a:buClr>
                <a:buSzPct val="125000"/>
                <a:buChar char="•"/>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6pPr>
              <a:lvl7pPr marL="2971800" indent="-228600" algn="ctr" defTabSz="828675" eaLnBrk="0" fontAlgn="base" hangingPunct="0">
                <a:spcBef>
                  <a:spcPct val="50000"/>
                </a:spcBef>
                <a:spcAft>
                  <a:spcPct val="0"/>
                </a:spcAft>
                <a:buClr>
                  <a:schemeClr val="tx1"/>
                </a:buClr>
                <a:buSzPct val="125000"/>
                <a:buChar char="•"/>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7pPr>
              <a:lvl8pPr marL="3429000" indent="-228600" algn="ctr" defTabSz="828675" eaLnBrk="0" fontAlgn="base" hangingPunct="0">
                <a:spcBef>
                  <a:spcPct val="50000"/>
                </a:spcBef>
                <a:spcAft>
                  <a:spcPct val="0"/>
                </a:spcAft>
                <a:buClr>
                  <a:schemeClr val="tx1"/>
                </a:buClr>
                <a:buSzPct val="125000"/>
                <a:buChar char="•"/>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8pPr>
              <a:lvl9pPr marL="3886200" indent="-228600" algn="ctr" defTabSz="828675" eaLnBrk="0" fontAlgn="base" hangingPunct="0">
                <a:spcBef>
                  <a:spcPct val="50000"/>
                </a:spcBef>
                <a:spcAft>
                  <a:spcPct val="0"/>
                </a:spcAft>
                <a:buClr>
                  <a:schemeClr val="tx1"/>
                </a:buClr>
                <a:buSzPct val="125000"/>
                <a:buChar char="•"/>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9pPr>
            </a:lstStyle>
            <a:p>
              <a:pPr marL="0" marR="0" lvl="0" indent="0" algn="ctr" defTabSz="828675" rtl="0" eaLnBrk="0" fontAlgn="base" latinLnBrk="0" hangingPunct="0">
                <a:lnSpc>
                  <a:spcPct val="100000"/>
                </a:lnSpc>
                <a:spcBef>
                  <a:spcPct val="0"/>
                </a:spcBef>
                <a:spcAft>
                  <a:spcPct val="0"/>
                </a:spcAft>
                <a:buClr>
                  <a:srgbClr val="000000"/>
                </a:buClr>
                <a:buSzTx/>
                <a:buFont typeface="StarBats" charset="0"/>
                <a:buNone/>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pPr>
              <a:r>
                <a:rPr kumimoji="0" lang="en-GB" sz="2800" b="0" i="0" u="none" strike="noStrike" kern="1200" cap="none" spc="0" normalizeH="0" baseline="0" noProof="0" dirty="0">
                  <a:ln>
                    <a:noFill/>
                  </a:ln>
                  <a:solidFill>
                    <a:srgbClr val="FF0000"/>
                  </a:solidFill>
                  <a:effectLst/>
                  <a:uLnTx/>
                  <a:uFillTx/>
                  <a:latin typeface="Arial" charset="0"/>
                  <a:ea typeface="ＭＳ Ｐゴシック" charset="0"/>
                </a:rPr>
                <a:t>Local Group</a:t>
              </a:r>
            </a:p>
          </p:txBody>
        </p:sp>
        <p:pic>
          <p:nvPicPr>
            <p:cNvPr id="6" name="Picture 3" descr="logo_virgo"/>
            <p:cNvPicPr>
              <a:picLocks noChangeAspect="1" noChangeArrowheads="1"/>
            </p:cNvPicPr>
            <p:nvPr/>
          </p:nvPicPr>
          <p:blipFill>
            <a:blip r:embed="rId3"/>
            <a:srcRect b="17460"/>
            <a:stretch>
              <a:fillRect/>
            </a:stretch>
          </p:blipFill>
          <p:spPr bwMode="auto">
            <a:xfrm>
              <a:off x="234950" y="125413"/>
              <a:ext cx="1795463" cy="776287"/>
            </a:xfrm>
            <a:prstGeom prst="rect">
              <a:avLst/>
            </a:prstGeom>
            <a:noFill/>
            <a:effectLst>
              <a:outerShdw blurRad="63500" dist="107763" dir="2700000" algn="ctr" rotWithShape="0">
                <a:srgbClr val="000000">
                  <a:alpha val="74998"/>
                </a:srgbClr>
              </a:outerShdw>
            </a:effectLst>
          </p:spPr>
        </p:pic>
      </p:grpSp>
      <p:sp>
        <p:nvSpPr>
          <p:cNvPr id="8" name="TextBox 7"/>
          <p:cNvSpPr txBox="1"/>
          <p:nvPr/>
        </p:nvSpPr>
        <p:spPr>
          <a:xfrm>
            <a:off x="-108520" y="5602952"/>
            <a:ext cx="2232248" cy="861774"/>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None/>
              <a:tabLst/>
              <a:defRPr/>
            </a:pPr>
            <a:r>
              <a:rPr kumimoji="0" lang="en-US" sz="2000" b="0" i="0" u="none" strike="noStrike" kern="1200" cap="none" spc="0" normalizeH="0" baseline="0" noProof="0" dirty="0" err="1">
                <a:ln>
                  <a:noFill/>
                </a:ln>
                <a:solidFill>
                  <a:srgbClr val="FFFFFF"/>
                </a:solidFill>
                <a:effectLst/>
                <a:uLnTx/>
                <a:uFillTx/>
                <a:latin typeface="Arial" charset="0"/>
                <a:ea typeface="ＭＳ Ｐゴシック" charset="0"/>
              </a:rPr>
              <a:t>Sawala</a:t>
            </a:r>
            <a:r>
              <a:rPr kumimoji="0" lang="en-US" sz="2000" b="0" i="0" u="none" strike="noStrike" kern="1200" cap="none" spc="0" normalizeH="0" baseline="0" noProof="0" dirty="0">
                <a:ln>
                  <a:noFill/>
                </a:ln>
                <a:solidFill>
                  <a:srgbClr val="FFFFFF"/>
                </a:solidFill>
                <a:effectLst/>
                <a:uLnTx/>
                <a:uFillTx/>
                <a:latin typeface="Arial" charset="0"/>
                <a:ea typeface="ＭＳ Ｐゴシック" charset="0"/>
              </a:rPr>
              <a:t>, et al ’16</a:t>
            </a:r>
          </a:p>
          <a:p>
            <a:pPr marL="0" marR="0" lvl="0" indent="0" algn="ctr" defTabSz="914400" rtl="0" eaLnBrk="0" fontAlgn="base" latinLnBrk="0" hangingPunct="0">
              <a:lnSpc>
                <a:spcPct val="100000"/>
              </a:lnSpc>
              <a:spcBef>
                <a:spcPct val="50000"/>
              </a:spcBef>
              <a:spcAft>
                <a:spcPct val="0"/>
              </a:spcAft>
              <a:buClr>
                <a:srgbClr val="000000"/>
              </a:buClr>
              <a:buSzPct val="125000"/>
              <a:buFontTx/>
              <a:buNone/>
              <a:tabLst/>
              <a:defRPr/>
            </a:pPr>
            <a:r>
              <a:rPr lang="en-US" sz="2000" dirty="0" err="1">
                <a:solidFill>
                  <a:srgbClr val="FFFFFF"/>
                </a:solidFill>
              </a:rPr>
              <a:t>Fattahi</a:t>
            </a:r>
            <a:r>
              <a:rPr lang="en-US" sz="2000" dirty="0">
                <a:solidFill>
                  <a:srgbClr val="FFFFFF"/>
                </a:solidFill>
              </a:rPr>
              <a:t> et al ‘16 </a:t>
            </a:r>
            <a:endParaRPr kumimoji="0" lang="en-US" sz="2000" b="0" i="0" u="none" strike="noStrike" kern="1200" cap="none" spc="0" normalizeH="0" baseline="0" noProof="0" dirty="0">
              <a:ln>
                <a:noFill/>
              </a:ln>
              <a:solidFill>
                <a:srgbClr val="FFFFFF"/>
              </a:solidFill>
              <a:effectLst/>
              <a:uLnTx/>
              <a:uFillTx/>
              <a:latin typeface="Arial" charset="0"/>
              <a:ea typeface="ＭＳ Ｐゴシック" charset="0"/>
            </a:endParaRPr>
          </a:p>
        </p:txBody>
      </p:sp>
      <p:sp>
        <p:nvSpPr>
          <p:cNvPr id="9" name="Text Box 2"/>
          <p:cNvSpPr txBox="1">
            <a:spLocks noChangeArrowheads="1"/>
          </p:cNvSpPr>
          <p:nvPr/>
        </p:nvSpPr>
        <p:spPr bwMode="auto">
          <a:xfrm>
            <a:off x="2251430" y="0"/>
            <a:ext cx="2174875" cy="430887"/>
          </a:xfrm>
          <a:prstGeom prst="rect">
            <a:avLst/>
          </a:prstGeom>
          <a:noFill/>
          <a:ln w="28575">
            <a:noFill/>
            <a:miter lim="800000"/>
            <a:headEnd/>
            <a:tailEnd/>
          </a:ln>
        </p:spPr>
        <p:txBody>
          <a:bodyPr wrap="square" lIns="0" tIns="0" rIns="0" bIns="0">
            <a:spAutoFit/>
          </a:bodyPr>
          <a:lstStyle>
            <a:lvl1pPr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cs typeface="ＭＳ Ｐゴシック" charset="0"/>
              </a:defRPr>
            </a:lvl1pPr>
            <a:lvl2pPr marL="742950" indent="-285750"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2pPr>
            <a:lvl3pPr marL="1143000" indent="-228600"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3pPr>
            <a:lvl4pPr marL="1600200" indent="-228600"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4pPr>
            <a:lvl5pPr marL="2057400" indent="-228600"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5pPr>
            <a:lvl6pPr marL="2514600" indent="-228600" algn="ctr" defTabSz="828675" eaLnBrk="0" fontAlgn="base" hangingPunct="0">
              <a:spcBef>
                <a:spcPct val="50000"/>
              </a:spcBef>
              <a:spcAft>
                <a:spcPct val="0"/>
              </a:spcAft>
              <a:buClr>
                <a:schemeClr val="tx1"/>
              </a:buClr>
              <a:buSzPct val="125000"/>
              <a:buChar char="•"/>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6pPr>
            <a:lvl7pPr marL="2971800" indent="-228600" algn="ctr" defTabSz="828675" eaLnBrk="0" fontAlgn="base" hangingPunct="0">
              <a:spcBef>
                <a:spcPct val="50000"/>
              </a:spcBef>
              <a:spcAft>
                <a:spcPct val="0"/>
              </a:spcAft>
              <a:buClr>
                <a:schemeClr val="tx1"/>
              </a:buClr>
              <a:buSzPct val="125000"/>
              <a:buChar char="•"/>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7pPr>
            <a:lvl8pPr marL="3429000" indent="-228600" algn="ctr" defTabSz="828675" eaLnBrk="0" fontAlgn="base" hangingPunct="0">
              <a:spcBef>
                <a:spcPct val="50000"/>
              </a:spcBef>
              <a:spcAft>
                <a:spcPct val="0"/>
              </a:spcAft>
              <a:buClr>
                <a:schemeClr val="tx1"/>
              </a:buClr>
              <a:buSzPct val="125000"/>
              <a:buChar char="•"/>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8pPr>
            <a:lvl9pPr marL="3886200" indent="-228600" algn="ctr" defTabSz="828675" eaLnBrk="0" fontAlgn="base" hangingPunct="0">
              <a:spcBef>
                <a:spcPct val="50000"/>
              </a:spcBef>
              <a:spcAft>
                <a:spcPct val="0"/>
              </a:spcAft>
              <a:buClr>
                <a:schemeClr val="tx1"/>
              </a:buClr>
              <a:buSzPct val="125000"/>
              <a:buChar char="•"/>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9pPr>
          </a:lstStyle>
          <a:p>
            <a:pPr marL="0" marR="0" lvl="0" indent="0" algn="ctr" defTabSz="828675" rtl="0" eaLnBrk="0" fontAlgn="base" latinLnBrk="0" hangingPunct="0">
              <a:lnSpc>
                <a:spcPct val="100000"/>
              </a:lnSpc>
              <a:spcBef>
                <a:spcPct val="0"/>
              </a:spcBef>
              <a:spcAft>
                <a:spcPct val="0"/>
              </a:spcAft>
              <a:buClr>
                <a:srgbClr val="000000"/>
              </a:buClr>
              <a:buSzTx/>
              <a:buFont typeface="StarBats" charset="0"/>
              <a:buNone/>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pPr>
            <a:r>
              <a:rPr kumimoji="0" lang="en-GB" sz="2800" b="0" i="0" u="none" strike="noStrike" kern="1200" cap="none" spc="0" normalizeH="0" baseline="0" noProof="0" dirty="0">
                <a:ln>
                  <a:noFill/>
                </a:ln>
                <a:solidFill>
                  <a:srgbClr val="FFFFFF"/>
                </a:solidFill>
                <a:effectLst/>
                <a:uLnTx/>
                <a:uFillTx/>
                <a:latin typeface="Arial" charset="0"/>
                <a:ea typeface="ＭＳ Ｐゴシック" charset="0"/>
              </a:rPr>
              <a:t>Dark matter</a:t>
            </a:r>
          </a:p>
        </p:txBody>
      </p:sp>
      <p:sp>
        <p:nvSpPr>
          <p:cNvPr id="10" name="Text Box 2"/>
          <p:cNvSpPr txBox="1">
            <a:spLocks noChangeArrowheads="1"/>
          </p:cNvSpPr>
          <p:nvPr/>
        </p:nvSpPr>
        <p:spPr bwMode="auto">
          <a:xfrm>
            <a:off x="410840" y="4798313"/>
            <a:ext cx="1136824" cy="430887"/>
          </a:xfrm>
          <a:prstGeom prst="rect">
            <a:avLst/>
          </a:prstGeom>
          <a:solidFill>
            <a:srgbClr val="FFCC00"/>
          </a:solidFill>
          <a:ln w="28575">
            <a:noFill/>
            <a:miter lim="800000"/>
            <a:headEnd/>
            <a:tailEnd/>
          </a:ln>
        </p:spPr>
        <p:txBody>
          <a:bodyPr wrap="square" lIns="0" tIns="0" rIns="0" bIns="0">
            <a:spAutoFit/>
          </a:bodyPr>
          <a:lstStyle>
            <a:lvl1pPr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cs typeface="ＭＳ Ｐゴシック" charset="0"/>
              </a:defRPr>
            </a:lvl1pPr>
            <a:lvl2pPr marL="742950" indent="-285750"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2pPr>
            <a:lvl3pPr marL="1143000" indent="-228600"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3pPr>
            <a:lvl4pPr marL="1600200" indent="-228600"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4pPr>
            <a:lvl5pPr marL="2057400" indent="-228600"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5pPr>
            <a:lvl6pPr marL="2514600" indent="-228600" algn="ctr" defTabSz="828675" eaLnBrk="0" fontAlgn="base" hangingPunct="0">
              <a:spcBef>
                <a:spcPct val="50000"/>
              </a:spcBef>
              <a:spcAft>
                <a:spcPct val="0"/>
              </a:spcAft>
              <a:buClr>
                <a:schemeClr val="tx1"/>
              </a:buClr>
              <a:buSzPct val="125000"/>
              <a:buChar char="•"/>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6pPr>
            <a:lvl7pPr marL="2971800" indent="-228600" algn="ctr" defTabSz="828675" eaLnBrk="0" fontAlgn="base" hangingPunct="0">
              <a:spcBef>
                <a:spcPct val="50000"/>
              </a:spcBef>
              <a:spcAft>
                <a:spcPct val="0"/>
              </a:spcAft>
              <a:buClr>
                <a:schemeClr val="tx1"/>
              </a:buClr>
              <a:buSzPct val="125000"/>
              <a:buChar char="•"/>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7pPr>
            <a:lvl8pPr marL="3429000" indent="-228600" algn="ctr" defTabSz="828675" eaLnBrk="0" fontAlgn="base" hangingPunct="0">
              <a:spcBef>
                <a:spcPct val="50000"/>
              </a:spcBef>
              <a:spcAft>
                <a:spcPct val="0"/>
              </a:spcAft>
              <a:buClr>
                <a:schemeClr val="tx1"/>
              </a:buClr>
              <a:buSzPct val="125000"/>
              <a:buChar char="•"/>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8pPr>
            <a:lvl9pPr marL="3886200" indent="-228600" algn="ctr" defTabSz="828675" eaLnBrk="0" fontAlgn="base" hangingPunct="0">
              <a:spcBef>
                <a:spcPct val="50000"/>
              </a:spcBef>
              <a:spcAft>
                <a:spcPct val="0"/>
              </a:spcAft>
              <a:buClr>
                <a:schemeClr val="tx1"/>
              </a:buClr>
              <a:buSzPct val="125000"/>
              <a:buChar char="•"/>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9pPr>
          </a:lstStyle>
          <a:p>
            <a:pPr marL="0" marR="0" lvl="0" indent="0" algn="ctr" defTabSz="828675" rtl="0" eaLnBrk="0" fontAlgn="base" latinLnBrk="0" hangingPunct="0">
              <a:lnSpc>
                <a:spcPct val="100000"/>
              </a:lnSpc>
              <a:spcBef>
                <a:spcPct val="0"/>
              </a:spcBef>
              <a:spcAft>
                <a:spcPct val="0"/>
              </a:spcAft>
              <a:buClr>
                <a:srgbClr val="000000"/>
              </a:buClr>
              <a:buSzTx/>
              <a:buFont typeface="StarBats" charset="0"/>
              <a:buNone/>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pPr>
            <a:r>
              <a:rPr kumimoji="0" lang="en-GB" sz="2800" b="0" i="0" u="none" strike="noStrike" kern="1200" cap="none" spc="0" normalizeH="0" baseline="0" noProof="0" dirty="0">
                <a:ln>
                  <a:noFill/>
                </a:ln>
                <a:solidFill>
                  <a:srgbClr val="FF0000"/>
                </a:solidFill>
                <a:effectLst/>
                <a:uLnTx/>
                <a:uFillTx/>
                <a:latin typeface="Arial" charset="0"/>
                <a:ea typeface="ＭＳ Ｐゴシック" charset="0"/>
              </a:rPr>
              <a:t>CDM</a:t>
            </a:r>
          </a:p>
        </p:txBody>
      </p:sp>
    </p:spTree>
    <p:extLst>
      <p:ext uri="{BB962C8B-B14F-4D97-AF65-F5344CB8AC3E}">
        <p14:creationId xmlns:p14="http://schemas.microsoft.com/office/powerpoint/2010/main" val="2057870575"/>
      </p:ext>
    </p:extLst>
  </p:cSld>
  <p:clrMapOvr>
    <a:masterClrMapping/>
  </p:clrMapOvr>
  <p:transition>
    <p:zoom/>
  </p:transition>
</p:sld>
</file>

<file path=ppt/slides/slide5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2" name="Picture 1" descr="galaxies_crop.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4250" y="0"/>
            <a:ext cx="6858000" cy="6858000"/>
          </a:xfrm>
          <a:prstGeom prst="rect">
            <a:avLst/>
          </a:prstGeom>
        </p:spPr>
      </p:pic>
      <p:sp>
        <p:nvSpPr>
          <p:cNvPr id="10" name="TextBox 9"/>
          <p:cNvSpPr txBox="1"/>
          <p:nvPr/>
        </p:nvSpPr>
        <p:spPr>
          <a:xfrm>
            <a:off x="2034211" y="5422186"/>
            <a:ext cx="7109789" cy="523220"/>
          </a:xfrm>
          <a:prstGeom prst="rect">
            <a:avLst/>
          </a:prstGeom>
          <a:noFill/>
        </p:spPr>
        <p:txBody>
          <a:bodyPr wrap="none" rtlCol="0">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None/>
              <a:tabLst/>
              <a:defRPr/>
            </a:pPr>
            <a:r>
              <a:rPr kumimoji="0" lang="en-US" sz="2800" b="0" i="0" u="none" strike="noStrike" kern="1200" cap="none" spc="0" normalizeH="0" baseline="0" noProof="0" dirty="0">
                <a:ln>
                  <a:noFill/>
                </a:ln>
                <a:solidFill>
                  <a:srgbClr val="FFFFFF"/>
                </a:solidFill>
                <a:effectLst/>
                <a:uLnTx/>
                <a:uFillTx/>
                <a:latin typeface="Arial" charset="0"/>
                <a:ea typeface="ＭＳ Ｐゴシック" charset="0"/>
              </a:rPr>
              <a:t>Far fewer satellite galaxies than CDM halos</a:t>
            </a:r>
          </a:p>
        </p:txBody>
      </p:sp>
      <p:grpSp>
        <p:nvGrpSpPr>
          <p:cNvPr id="11" name="Group 10"/>
          <p:cNvGrpSpPr/>
          <p:nvPr/>
        </p:nvGrpSpPr>
        <p:grpSpPr>
          <a:xfrm>
            <a:off x="0" y="125413"/>
            <a:ext cx="2206625" cy="4277919"/>
            <a:chOff x="0" y="125413"/>
            <a:chExt cx="2206625" cy="4277919"/>
          </a:xfrm>
        </p:grpSpPr>
        <p:sp>
          <p:nvSpPr>
            <p:cNvPr id="12" name="Text Box 2"/>
            <p:cNvSpPr txBox="1">
              <a:spLocks noChangeArrowheads="1"/>
            </p:cNvSpPr>
            <p:nvPr/>
          </p:nvSpPr>
          <p:spPr bwMode="auto">
            <a:xfrm>
              <a:off x="0" y="1790700"/>
              <a:ext cx="2190750" cy="1969770"/>
            </a:xfrm>
            <a:prstGeom prst="rect">
              <a:avLst/>
            </a:prstGeom>
            <a:solidFill>
              <a:srgbClr val="FFCC00"/>
            </a:solidFill>
            <a:ln w="28575">
              <a:noFill/>
              <a:miter lim="800000"/>
              <a:headEnd/>
              <a:tailEnd/>
            </a:ln>
          </p:spPr>
          <p:txBody>
            <a:bodyPr wrap="square" lIns="0" tIns="0" rIns="0" bIns="0">
              <a:spAutoFit/>
            </a:bodyPr>
            <a:lstStyle>
              <a:lvl1pPr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cs typeface="ＭＳ Ｐゴシック" charset="0"/>
                </a:defRPr>
              </a:lvl1pPr>
              <a:lvl2pPr marL="742950" indent="-285750"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2pPr>
              <a:lvl3pPr marL="1143000" indent="-228600"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3pPr>
              <a:lvl4pPr marL="1600200" indent="-228600"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4pPr>
              <a:lvl5pPr marL="2057400" indent="-228600"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5pPr>
              <a:lvl6pPr marL="2514600" indent="-228600" algn="ctr" defTabSz="828675" eaLnBrk="0" fontAlgn="base" hangingPunct="0">
                <a:spcBef>
                  <a:spcPct val="50000"/>
                </a:spcBef>
                <a:spcAft>
                  <a:spcPct val="0"/>
                </a:spcAft>
                <a:buClr>
                  <a:schemeClr val="tx1"/>
                </a:buClr>
                <a:buSzPct val="125000"/>
                <a:buChar char="•"/>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6pPr>
              <a:lvl7pPr marL="2971800" indent="-228600" algn="ctr" defTabSz="828675" eaLnBrk="0" fontAlgn="base" hangingPunct="0">
                <a:spcBef>
                  <a:spcPct val="50000"/>
                </a:spcBef>
                <a:spcAft>
                  <a:spcPct val="0"/>
                </a:spcAft>
                <a:buClr>
                  <a:schemeClr val="tx1"/>
                </a:buClr>
                <a:buSzPct val="125000"/>
                <a:buChar char="•"/>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7pPr>
              <a:lvl8pPr marL="3429000" indent="-228600" algn="ctr" defTabSz="828675" eaLnBrk="0" fontAlgn="base" hangingPunct="0">
                <a:spcBef>
                  <a:spcPct val="50000"/>
                </a:spcBef>
                <a:spcAft>
                  <a:spcPct val="0"/>
                </a:spcAft>
                <a:buClr>
                  <a:schemeClr val="tx1"/>
                </a:buClr>
                <a:buSzPct val="125000"/>
                <a:buChar char="•"/>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8pPr>
              <a:lvl9pPr marL="3886200" indent="-228600" algn="ctr" defTabSz="828675" eaLnBrk="0" fontAlgn="base" hangingPunct="0">
                <a:spcBef>
                  <a:spcPct val="50000"/>
                </a:spcBef>
                <a:spcAft>
                  <a:spcPct val="0"/>
                </a:spcAft>
                <a:buClr>
                  <a:schemeClr val="tx1"/>
                </a:buClr>
                <a:buSzPct val="125000"/>
                <a:buChar char="•"/>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9pPr>
            </a:lstStyle>
            <a:p>
              <a:pPr marL="0" marR="0" lvl="0" indent="0" algn="ctr" defTabSz="828675" rtl="0" eaLnBrk="0" fontAlgn="base" latinLnBrk="0" hangingPunct="0">
                <a:lnSpc>
                  <a:spcPct val="100000"/>
                </a:lnSpc>
                <a:spcBef>
                  <a:spcPct val="0"/>
                </a:spcBef>
                <a:spcAft>
                  <a:spcPct val="0"/>
                </a:spcAft>
                <a:buClr>
                  <a:srgbClr val="000000"/>
                </a:buClr>
                <a:buSzTx/>
                <a:buFont typeface="StarBats" charset="0"/>
                <a:buNone/>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pPr>
              <a:r>
                <a:rPr kumimoji="0" lang="en-GB" sz="3200" b="0" i="0" u="none" strike="noStrike" kern="1200" cap="none" spc="0" normalizeH="0" baseline="0" noProof="0" dirty="0">
                  <a:ln>
                    <a:noFill/>
                  </a:ln>
                  <a:solidFill>
                    <a:srgbClr val="FF0000"/>
                  </a:solidFill>
                  <a:effectLst/>
                  <a:uLnTx/>
                  <a:uFillTx/>
                  <a:latin typeface="Arial" charset="0"/>
                  <a:ea typeface="ＭＳ Ｐゴシック" charset="0"/>
                </a:rPr>
                <a:t>APOSTLE EAGLE full hydro simulations</a:t>
              </a:r>
            </a:p>
          </p:txBody>
        </p:sp>
        <p:sp>
          <p:nvSpPr>
            <p:cNvPr id="13" name="Text Box 2"/>
            <p:cNvSpPr txBox="1">
              <a:spLocks noChangeArrowheads="1"/>
            </p:cNvSpPr>
            <p:nvPr/>
          </p:nvSpPr>
          <p:spPr bwMode="auto">
            <a:xfrm>
              <a:off x="31750" y="3972445"/>
              <a:ext cx="2174875" cy="430887"/>
            </a:xfrm>
            <a:prstGeom prst="rect">
              <a:avLst/>
            </a:prstGeom>
            <a:solidFill>
              <a:srgbClr val="FFCC00"/>
            </a:solidFill>
            <a:ln w="28575">
              <a:noFill/>
              <a:miter lim="800000"/>
              <a:headEnd/>
              <a:tailEnd/>
            </a:ln>
          </p:spPr>
          <p:txBody>
            <a:bodyPr wrap="square" lIns="0" tIns="0" rIns="0" bIns="0">
              <a:spAutoFit/>
            </a:bodyPr>
            <a:lstStyle>
              <a:lvl1pPr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cs typeface="ＭＳ Ｐゴシック" charset="0"/>
                </a:defRPr>
              </a:lvl1pPr>
              <a:lvl2pPr marL="742950" indent="-285750"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2pPr>
              <a:lvl3pPr marL="1143000" indent="-228600"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3pPr>
              <a:lvl4pPr marL="1600200" indent="-228600"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4pPr>
              <a:lvl5pPr marL="2057400" indent="-228600"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5pPr>
              <a:lvl6pPr marL="2514600" indent="-228600" algn="ctr" defTabSz="828675" eaLnBrk="0" fontAlgn="base" hangingPunct="0">
                <a:spcBef>
                  <a:spcPct val="50000"/>
                </a:spcBef>
                <a:spcAft>
                  <a:spcPct val="0"/>
                </a:spcAft>
                <a:buClr>
                  <a:schemeClr val="tx1"/>
                </a:buClr>
                <a:buSzPct val="125000"/>
                <a:buChar char="•"/>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6pPr>
              <a:lvl7pPr marL="2971800" indent="-228600" algn="ctr" defTabSz="828675" eaLnBrk="0" fontAlgn="base" hangingPunct="0">
                <a:spcBef>
                  <a:spcPct val="50000"/>
                </a:spcBef>
                <a:spcAft>
                  <a:spcPct val="0"/>
                </a:spcAft>
                <a:buClr>
                  <a:schemeClr val="tx1"/>
                </a:buClr>
                <a:buSzPct val="125000"/>
                <a:buChar char="•"/>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7pPr>
              <a:lvl8pPr marL="3429000" indent="-228600" algn="ctr" defTabSz="828675" eaLnBrk="0" fontAlgn="base" hangingPunct="0">
                <a:spcBef>
                  <a:spcPct val="50000"/>
                </a:spcBef>
                <a:spcAft>
                  <a:spcPct val="0"/>
                </a:spcAft>
                <a:buClr>
                  <a:schemeClr val="tx1"/>
                </a:buClr>
                <a:buSzPct val="125000"/>
                <a:buChar char="•"/>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8pPr>
              <a:lvl9pPr marL="3886200" indent="-228600" algn="ctr" defTabSz="828675" eaLnBrk="0" fontAlgn="base" hangingPunct="0">
                <a:spcBef>
                  <a:spcPct val="50000"/>
                </a:spcBef>
                <a:spcAft>
                  <a:spcPct val="0"/>
                </a:spcAft>
                <a:buClr>
                  <a:schemeClr val="tx1"/>
                </a:buClr>
                <a:buSzPct val="125000"/>
                <a:buChar char="•"/>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9pPr>
            </a:lstStyle>
            <a:p>
              <a:pPr marL="0" marR="0" lvl="0" indent="0" algn="ctr" defTabSz="828675" rtl="0" eaLnBrk="0" fontAlgn="base" latinLnBrk="0" hangingPunct="0">
                <a:lnSpc>
                  <a:spcPct val="100000"/>
                </a:lnSpc>
                <a:spcBef>
                  <a:spcPct val="0"/>
                </a:spcBef>
                <a:spcAft>
                  <a:spcPct val="0"/>
                </a:spcAft>
                <a:buClr>
                  <a:srgbClr val="000000"/>
                </a:buClr>
                <a:buSzTx/>
                <a:buFont typeface="StarBats" charset="0"/>
                <a:buNone/>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pPr>
              <a:r>
                <a:rPr kumimoji="0" lang="en-GB" sz="2800" b="0" i="0" u="none" strike="noStrike" kern="1200" cap="none" spc="0" normalizeH="0" baseline="0" noProof="0" dirty="0">
                  <a:ln>
                    <a:noFill/>
                  </a:ln>
                  <a:solidFill>
                    <a:srgbClr val="FF0000"/>
                  </a:solidFill>
                  <a:effectLst/>
                  <a:uLnTx/>
                  <a:uFillTx/>
                  <a:latin typeface="Arial" charset="0"/>
                  <a:ea typeface="ＭＳ Ｐゴシック" charset="0"/>
                </a:rPr>
                <a:t>Local Group</a:t>
              </a:r>
            </a:p>
          </p:txBody>
        </p:sp>
        <p:pic>
          <p:nvPicPr>
            <p:cNvPr id="14" name="Picture 3" descr="logo_virgo"/>
            <p:cNvPicPr>
              <a:picLocks noChangeAspect="1" noChangeArrowheads="1"/>
            </p:cNvPicPr>
            <p:nvPr/>
          </p:nvPicPr>
          <p:blipFill>
            <a:blip r:embed="rId4"/>
            <a:srcRect b="17460"/>
            <a:stretch>
              <a:fillRect/>
            </a:stretch>
          </p:blipFill>
          <p:spPr bwMode="auto">
            <a:xfrm>
              <a:off x="234950" y="125413"/>
              <a:ext cx="1795463" cy="776287"/>
            </a:xfrm>
            <a:prstGeom prst="rect">
              <a:avLst/>
            </a:prstGeom>
            <a:noFill/>
            <a:effectLst>
              <a:outerShdw blurRad="63500" dist="107763" dir="2700000" algn="ctr" rotWithShape="0">
                <a:srgbClr val="000000">
                  <a:alpha val="74998"/>
                </a:srgbClr>
              </a:outerShdw>
            </a:effectLst>
          </p:spPr>
        </p:pic>
      </p:grpSp>
      <p:sp>
        <p:nvSpPr>
          <p:cNvPr id="16" name="Text Box 2"/>
          <p:cNvSpPr txBox="1">
            <a:spLocks noChangeArrowheads="1"/>
          </p:cNvSpPr>
          <p:nvPr/>
        </p:nvSpPr>
        <p:spPr bwMode="auto">
          <a:xfrm>
            <a:off x="2094299" y="0"/>
            <a:ext cx="1669932" cy="430887"/>
          </a:xfrm>
          <a:prstGeom prst="rect">
            <a:avLst/>
          </a:prstGeom>
          <a:noFill/>
          <a:ln w="28575">
            <a:noFill/>
            <a:miter lim="800000"/>
            <a:headEnd/>
            <a:tailEnd/>
          </a:ln>
        </p:spPr>
        <p:txBody>
          <a:bodyPr wrap="square" lIns="0" tIns="0" rIns="0" bIns="0">
            <a:spAutoFit/>
          </a:bodyPr>
          <a:lstStyle>
            <a:lvl1pPr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cs typeface="ＭＳ Ｐゴシック" charset="0"/>
              </a:defRPr>
            </a:lvl1pPr>
            <a:lvl2pPr marL="742950" indent="-285750"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2pPr>
            <a:lvl3pPr marL="1143000" indent="-228600"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3pPr>
            <a:lvl4pPr marL="1600200" indent="-228600"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4pPr>
            <a:lvl5pPr marL="2057400" indent="-228600"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5pPr>
            <a:lvl6pPr marL="2514600" indent="-228600" algn="ctr" defTabSz="828675" eaLnBrk="0" fontAlgn="base" hangingPunct="0">
              <a:spcBef>
                <a:spcPct val="50000"/>
              </a:spcBef>
              <a:spcAft>
                <a:spcPct val="0"/>
              </a:spcAft>
              <a:buClr>
                <a:schemeClr val="tx1"/>
              </a:buClr>
              <a:buSzPct val="125000"/>
              <a:buChar char="•"/>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6pPr>
            <a:lvl7pPr marL="2971800" indent="-228600" algn="ctr" defTabSz="828675" eaLnBrk="0" fontAlgn="base" hangingPunct="0">
              <a:spcBef>
                <a:spcPct val="50000"/>
              </a:spcBef>
              <a:spcAft>
                <a:spcPct val="0"/>
              </a:spcAft>
              <a:buClr>
                <a:schemeClr val="tx1"/>
              </a:buClr>
              <a:buSzPct val="125000"/>
              <a:buChar char="•"/>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7pPr>
            <a:lvl8pPr marL="3429000" indent="-228600" algn="ctr" defTabSz="828675" eaLnBrk="0" fontAlgn="base" hangingPunct="0">
              <a:spcBef>
                <a:spcPct val="50000"/>
              </a:spcBef>
              <a:spcAft>
                <a:spcPct val="0"/>
              </a:spcAft>
              <a:buClr>
                <a:schemeClr val="tx1"/>
              </a:buClr>
              <a:buSzPct val="125000"/>
              <a:buChar char="•"/>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8pPr>
            <a:lvl9pPr marL="3886200" indent="-228600" algn="ctr" defTabSz="828675" eaLnBrk="0" fontAlgn="base" hangingPunct="0">
              <a:spcBef>
                <a:spcPct val="50000"/>
              </a:spcBef>
              <a:spcAft>
                <a:spcPct val="0"/>
              </a:spcAft>
              <a:buClr>
                <a:schemeClr val="tx1"/>
              </a:buClr>
              <a:buSzPct val="125000"/>
              <a:buChar char="•"/>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9pPr>
          </a:lstStyle>
          <a:p>
            <a:pPr marL="0" marR="0" lvl="0" indent="0" algn="ctr" defTabSz="828675" rtl="0" eaLnBrk="0" fontAlgn="base" latinLnBrk="0" hangingPunct="0">
              <a:lnSpc>
                <a:spcPct val="100000"/>
              </a:lnSpc>
              <a:spcBef>
                <a:spcPct val="0"/>
              </a:spcBef>
              <a:spcAft>
                <a:spcPct val="0"/>
              </a:spcAft>
              <a:buClr>
                <a:srgbClr val="000000"/>
              </a:buClr>
              <a:buSzTx/>
              <a:buFont typeface="StarBats" charset="0"/>
              <a:buNone/>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pPr>
            <a:r>
              <a:rPr kumimoji="0" lang="en-GB" sz="2800" b="0" i="0" u="none" strike="noStrike" kern="1200" cap="none" spc="0" normalizeH="0" baseline="0" noProof="0" dirty="0">
                <a:ln>
                  <a:noFill/>
                </a:ln>
                <a:solidFill>
                  <a:srgbClr val="FFFFFF"/>
                </a:solidFill>
                <a:effectLst/>
                <a:uLnTx/>
                <a:uFillTx/>
                <a:latin typeface="Arial" charset="0"/>
                <a:ea typeface="ＭＳ Ｐゴシック" charset="0"/>
              </a:rPr>
              <a:t>Stars</a:t>
            </a:r>
          </a:p>
        </p:txBody>
      </p:sp>
      <p:sp>
        <p:nvSpPr>
          <p:cNvPr id="15" name="Text Box 2"/>
          <p:cNvSpPr txBox="1">
            <a:spLocks noChangeArrowheads="1"/>
          </p:cNvSpPr>
          <p:nvPr/>
        </p:nvSpPr>
        <p:spPr bwMode="auto">
          <a:xfrm>
            <a:off x="410840" y="4798313"/>
            <a:ext cx="1136824" cy="430887"/>
          </a:xfrm>
          <a:prstGeom prst="rect">
            <a:avLst/>
          </a:prstGeom>
          <a:solidFill>
            <a:srgbClr val="FFCC00"/>
          </a:solidFill>
          <a:ln w="28575">
            <a:noFill/>
            <a:miter lim="800000"/>
            <a:headEnd/>
            <a:tailEnd/>
          </a:ln>
        </p:spPr>
        <p:txBody>
          <a:bodyPr wrap="square" lIns="0" tIns="0" rIns="0" bIns="0">
            <a:spAutoFit/>
          </a:bodyPr>
          <a:lstStyle>
            <a:lvl1pPr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cs typeface="ＭＳ Ｐゴシック" charset="0"/>
              </a:defRPr>
            </a:lvl1pPr>
            <a:lvl2pPr marL="742950" indent="-285750"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2pPr>
            <a:lvl3pPr marL="1143000" indent="-228600"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3pPr>
            <a:lvl4pPr marL="1600200" indent="-228600"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4pPr>
            <a:lvl5pPr marL="2057400" indent="-228600"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5pPr>
            <a:lvl6pPr marL="2514600" indent="-228600" algn="ctr" defTabSz="828675" eaLnBrk="0" fontAlgn="base" hangingPunct="0">
              <a:spcBef>
                <a:spcPct val="50000"/>
              </a:spcBef>
              <a:spcAft>
                <a:spcPct val="0"/>
              </a:spcAft>
              <a:buClr>
                <a:schemeClr val="tx1"/>
              </a:buClr>
              <a:buSzPct val="125000"/>
              <a:buChar char="•"/>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6pPr>
            <a:lvl7pPr marL="2971800" indent="-228600" algn="ctr" defTabSz="828675" eaLnBrk="0" fontAlgn="base" hangingPunct="0">
              <a:spcBef>
                <a:spcPct val="50000"/>
              </a:spcBef>
              <a:spcAft>
                <a:spcPct val="0"/>
              </a:spcAft>
              <a:buClr>
                <a:schemeClr val="tx1"/>
              </a:buClr>
              <a:buSzPct val="125000"/>
              <a:buChar char="•"/>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7pPr>
            <a:lvl8pPr marL="3429000" indent="-228600" algn="ctr" defTabSz="828675" eaLnBrk="0" fontAlgn="base" hangingPunct="0">
              <a:spcBef>
                <a:spcPct val="50000"/>
              </a:spcBef>
              <a:spcAft>
                <a:spcPct val="0"/>
              </a:spcAft>
              <a:buClr>
                <a:schemeClr val="tx1"/>
              </a:buClr>
              <a:buSzPct val="125000"/>
              <a:buChar char="•"/>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8pPr>
            <a:lvl9pPr marL="3886200" indent="-228600" algn="ctr" defTabSz="828675" eaLnBrk="0" fontAlgn="base" hangingPunct="0">
              <a:spcBef>
                <a:spcPct val="50000"/>
              </a:spcBef>
              <a:spcAft>
                <a:spcPct val="0"/>
              </a:spcAft>
              <a:buClr>
                <a:schemeClr val="tx1"/>
              </a:buClr>
              <a:buSzPct val="125000"/>
              <a:buChar char="•"/>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sz="2400">
                <a:solidFill>
                  <a:schemeClr val="tx1"/>
                </a:solidFill>
                <a:latin typeface="Arial" charset="0"/>
                <a:ea typeface="ＭＳ Ｐゴシック" charset="0"/>
              </a:defRPr>
            </a:lvl9pPr>
          </a:lstStyle>
          <a:p>
            <a:pPr marL="0" marR="0" lvl="0" indent="0" algn="ctr" defTabSz="828675" rtl="0" eaLnBrk="0" fontAlgn="base" latinLnBrk="0" hangingPunct="0">
              <a:lnSpc>
                <a:spcPct val="100000"/>
              </a:lnSpc>
              <a:spcBef>
                <a:spcPct val="0"/>
              </a:spcBef>
              <a:spcAft>
                <a:spcPct val="0"/>
              </a:spcAft>
              <a:buClr>
                <a:srgbClr val="000000"/>
              </a:buClr>
              <a:buSzTx/>
              <a:buFont typeface="StarBats" charset="0"/>
              <a:buNone/>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pPr>
            <a:r>
              <a:rPr kumimoji="0" lang="en-GB" sz="2800" b="0" i="0" u="none" strike="noStrike" kern="1200" cap="none" spc="0" normalizeH="0" baseline="0" noProof="0" dirty="0">
                <a:ln>
                  <a:noFill/>
                </a:ln>
                <a:solidFill>
                  <a:srgbClr val="FF0000"/>
                </a:solidFill>
                <a:effectLst/>
                <a:uLnTx/>
                <a:uFillTx/>
                <a:latin typeface="Arial" charset="0"/>
                <a:ea typeface="ＭＳ Ｐゴシック" charset="0"/>
              </a:rPr>
              <a:t>Stars</a:t>
            </a:r>
          </a:p>
        </p:txBody>
      </p:sp>
      <p:sp>
        <p:nvSpPr>
          <p:cNvPr id="18" name="TextBox 17">
            <a:extLst>
              <a:ext uri="{FF2B5EF4-FFF2-40B4-BE49-F238E27FC236}">
                <a16:creationId xmlns:a16="http://schemas.microsoft.com/office/drawing/2014/main" id="{41A99733-BDD9-0F4B-84F8-841ACD84E09C}"/>
              </a:ext>
            </a:extLst>
          </p:cNvPr>
          <p:cNvSpPr txBox="1"/>
          <p:nvPr/>
        </p:nvSpPr>
        <p:spPr>
          <a:xfrm>
            <a:off x="-108520" y="5877272"/>
            <a:ext cx="2232248" cy="830997"/>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None/>
              <a:tabLst/>
              <a:defRPr/>
            </a:pPr>
            <a:r>
              <a:rPr kumimoji="0" lang="en-US" sz="2400" b="0" i="0" u="none" strike="noStrike" kern="1200" cap="none" spc="0" normalizeH="0" baseline="0" noProof="0" dirty="0" err="1">
                <a:ln>
                  <a:noFill/>
                </a:ln>
                <a:solidFill>
                  <a:srgbClr val="FFFFFF"/>
                </a:solidFill>
                <a:effectLst/>
                <a:uLnTx/>
                <a:uFillTx/>
                <a:latin typeface="Arial" charset="0"/>
                <a:ea typeface="ＭＳ Ｐゴシック" charset="0"/>
              </a:rPr>
              <a:t>Sawala</a:t>
            </a:r>
            <a:r>
              <a:rPr kumimoji="0" lang="en-US" sz="2400" b="0" i="0" u="none" strike="noStrike" kern="1200" cap="none" spc="0" normalizeH="0" baseline="0" noProof="0" dirty="0">
                <a:ln>
                  <a:noFill/>
                </a:ln>
                <a:solidFill>
                  <a:srgbClr val="FFFFFF"/>
                </a:solidFill>
                <a:effectLst/>
                <a:uLnTx/>
                <a:uFillTx/>
                <a:latin typeface="Arial" charset="0"/>
                <a:ea typeface="ＭＳ Ｐゴシック" charset="0"/>
              </a:rPr>
              <a:t>, CSF et al ‘16</a:t>
            </a:r>
          </a:p>
        </p:txBody>
      </p:sp>
    </p:spTree>
    <p:extLst>
      <p:ext uri="{BB962C8B-B14F-4D97-AF65-F5344CB8AC3E}">
        <p14:creationId xmlns:p14="http://schemas.microsoft.com/office/powerpoint/2010/main" val="4132318982"/>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grpSp>
        <p:nvGrpSpPr>
          <p:cNvPr id="159747" name="Group 2"/>
          <p:cNvGrpSpPr>
            <a:grpSpLocks/>
          </p:cNvGrpSpPr>
          <p:nvPr/>
        </p:nvGrpSpPr>
        <p:grpSpPr bwMode="auto">
          <a:xfrm>
            <a:off x="152400" y="152400"/>
            <a:ext cx="609600" cy="533400"/>
            <a:chOff x="146" y="195"/>
            <a:chExt cx="582" cy="669"/>
          </a:xfrm>
        </p:grpSpPr>
        <p:sp>
          <p:nvSpPr>
            <p:cNvPr id="159762" name="Freeform 3"/>
            <p:cNvSpPr>
              <a:spLocks/>
            </p:cNvSpPr>
            <p:nvPr/>
          </p:nvSpPr>
          <p:spPr bwMode="auto">
            <a:xfrm>
              <a:off x="246" y="247"/>
              <a:ext cx="478" cy="614"/>
            </a:xfrm>
            <a:custGeom>
              <a:avLst/>
              <a:gdLst>
                <a:gd name="T0" fmla="*/ 478 w 478"/>
                <a:gd name="T1" fmla="*/ 0 h 614"/>
                <a:gd name="T2" fmla="*/ 478 w 478"/>
                <a:gd name="T3" fmla="*/ 5 h 614"/>
                <a:gd name="T4" fmla="*/ 478 w 478"/>
                <a:gd name="T5" fmla="*/ 23 h 614"/>
                <a:gd name="T6" fmla="*/ 478 w 478"/>
                <a:gd name="T7" fmla="*/ 40 h 614"/>
                <a:gd name="T8" fmla="*/ 477 w 478"/>
                <a:gd name="T9" fmla="*/ 70 h 614"/>
                <a:gd name="T10" fmla="*/ 474 w 478"/>
                <a:gd name="T11" fmla="*/ 106 h 614"/>
                <a:gd name="T12" fmla="*/ 465 w 478"/>
                <a:gd name="T13" fmla="*/ 168 h 614"/>
                <a:gd name="T14" fmla="*/ 459 w 478"/>
                <a:gd name="T15" fmla="*/ 213 h 614"/>
                <a:gd name="T16" fmla="*/ 452 w 478"/>
                <a:gd name="T17" fmla="*/ 245 h 614"/>
                <a:gd name="T18" fmla="*/ 439 w 478"/>
                <a:gd name="T19" fmla="*/ 287 h 614"/>
                <a:gd name="T20" fmla="*/ 403 w 478"/>
                <a:gd name="T21" fmla="*/ 382 h 614"/>
                <a:gd name="T22" fmla="*/ 354 w 478"/>
                <a:gd name="T23" fmla="*/ 476 h 614"/>
                <a:gd name="T24" fmla="*/ 321 w 478"/>
                <a:gd name="T25" fmla="*/ 525 h 614"/>
                <a:gd name="T26" fmla="*/ 287 w 478"/>
                <a:gd name="T27" fmla="*/ 568 h 614"/>
                <a:gd name="T28" fmla="*/ 257 w 478"/>
                <a:gd name="T29" fmla="*/ 603 h 614"/>
                <a:gd name="T30" fmla="*/ 247 w 478"/>
                <a:gd name="T31" fmla="*/ 614 h 614"/>
                <a:gd name="T32" fmla="*/ 246 w 478"/>
                <a:gd name="T33" fmla="*/ 614 h 614"/>
                <a:gd name="T34" fmla="*/ 236 w 478"/>
                <a:gd name="T35" fmla="*/ 604 h 614"/>
                <a:gd name="T36" fmla="*/ 216 w 478"/>
                <a:gd name="T37" fmla="*/ 586 h 614"/>
                <a:gd name="T38" fmla="*/ 206 w 478"/>
                <a:gd name="T39" fmla="*/ 577 h 614"/>
                <a:gd name="T40" fmla="*/ 195 w 478"/>
                <a:gd name="T41" fmla="*/ 565 h 614"/>
                <a:gd name="T42" fmla="*/ 180 w 478"/>
                <a:gd name="T43" fmla="*/ 547 h 614"/>
                <a:gd name="T44" fmla="*/ 159 w 478"/>
                <a:gd name="T45" fmla="*/ 514 h 614"/>
                <a:gd name="T46" fmla="*/ 144 w 478"/>
                <a:gd name="T47" fmla="*/ 491 h 614"/>
                <a:gd name="T48" fmla="*/ 129 w 478"/>
                <a:gd name="T49" fmla="*/ 466 h 614"/>
                <a:gd name="T50" fmla="*/ 105 w 478"/>
                <a:gd name="T51" fmla="*/ 431 h 614"/>
                <a:gd name="T52" fmla="*/ 80 w 478"/>
                <a:gd name="T53" fmla="*/ 399 h 614"/>
                <a:gd name="T54" fmla="*/ 64 w 478"/>
                <a:gd name="T55" fmla="*/ 366 h 614"/>
                <a:gd name="T56" fmla="*/ 54 w 478"/>
                <a:gd name="T57" fmla="*/ 337 h 614"/>
                <a:gd name="T58" fmla="*/ 42 w 478"/>
                <a:gd name="T59" fmla="*/ 303 h 614"/>
                <a:gd name="T60" fmla="*/ 32 w 478"/>
                <a:gd name="T61" fmla="*/ 274 h 614"/>
                <a:gd name="T62" fmla="*/ 23 w 478"/>
                <a:gd name="T63" fmla="*/ 238 h 614"/>
                <a:gd name="T64" fmla="*/ 14 w 478"/>
                <a:gd name="T65" fmla="*/ 200 h 614"/>
                <a:gd name="T66" fmla="*/ 8 w 478"/>
                <a:gd name="T67" fmla="*/ 164 h 614"/>
                <a:gd name="T68" fmla="*/ 1 w 478"/>
                <a:gd name="T69" fmla="*/ 119 h 614"/>
                <a:gd name="T70" fmla="*/ 0 w 478"/>
                <a:gd name="T71" fmla="*/ 72 h 614"/>
                <a:gd name="T72" fmla="*/ 0 w 478"/>
                <a:gd name="T73" fmla="*/ 31 h 614"/>
                <a:gd name="T74" fmla="*/ 0 w 478"/>
                <a:gd name="T75" fmla="*/ 9 h 614"/>
                <a:gd name="T76" fmla="*/ 0 w 478"/>
                <a:gd name="T77" fmla="*/ 0 h 61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478"/>
                <a:gd name="T118" fmla="*/ 0 h 614"/>
                <a:gd name="T119" fmla="*/ 478 w 478"/>
                <a:gd name="T120" fmla="*/ 614 h 61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478" h="614">
                  <a:moveTo>
                    <a:pt x="0" y="0"/>
                  </a:moveTo>
                  <a:lnTo>
                    <a:pt x="478" y="0"/>
                  </a:lnTo>
                  <a:lnTo>
                    <a:pt x="478" y="5"/>
                  </a:lnTo>
                  <a:lnTo>
                    <a:pt x="478" y="13"/>
                  </a:lnTo>
                  <a:lnTo>
                    <a:pt x="478" y="23"/>
                  </a:lnTo>
                  <a:lnTo>
                    <a:pt x="478" y="31"/>
                  </a:lnTo>
                  <a:lnTo>
                    <a:pt x="478" y="40"/>
                  </a:lnTo>
                  <a:lnTo>
                    <a:pt x="477" y="54"/>
                  </a:lnTo>
                  <a:lnTo>
                    <a:pt x="477" y="70"/>
                  </a:lnTo>
                  <a:lnTo>
                    <a:pt x="475" y="88"/>
                  </a:lnTo>
                  <a:lnTo>
                    <a:pt x="474" y="106"/>
                  </a:lnTo>
                  <a:lnTo>
                    <a:pt x="469" y="148"/>
                  </a:lnTo>
                  <a:lnTo>
                    <a:pt x="465" y="168"/>
                  </a:lnTo>
                  <a:lnTo>
                    <a:pt x="462" y="182"/>
                  </a:lnTo>
                  <a:lnTo>
                    <a:pt x="459" y="213"/>
                  </a:lnTo>
                  <a:lnTo>
                    <a:pt x="455" y="227"/>
                  </a:lnTo>
                  <a:lnTo>
                    <a:pt x="452" y="245"/>
                  </a:lnTo>
                  <a:lnTo>
                    <a:pt x="446" y="265"/>
                  </a:lnTo>
                  <a:lnTo>
                    <a:pt x="439" y="287"/>
                  </a:lnTo>
                  <a:lnTo>
                    <a:pt x="423" y="337"/>
                  </a:lnTo>
                  <a:lnTo>
                    <a:pt x="403" y="382"/>
                  </a:lnTo>
                  <a:lnTo>
                    <a:pt x="380" y="429"/>
                  </a:lnTo>
                  <a:lnTo>
                    <a:pt x="354" y="476"/>
                  </a:lnTo>
                  <a:lnTo>
                    <a:pt x="339" y="500"/>
                  </a:lnTo>
                  <a:lnTo>
                    <a:pt x="321" y="525"/>
                  </a:lnTo>
                  <a:lnTo>
                    <a:pt x="303" y="547"/>
                  </a:lnTo>
                  <a:lnTo>
                    <a:pt x="287" y="568"/>
                  </a:lnTo>
                  <a:lnTo>
                    <a:pt x="272" y="586"/>
                  </a:lnTo>
                  <a:lnTo>
                    <a:pt x="257" y="603"/>
                  </a:lnTo>
                  <a:lnTo>
                    <a:pt x="249" y="612"/>
                  </a:lnTo>
                  <a:lnTo>
                    <a:pt x="247" y="614"/>
                  </a:lnTo>
                  <a:lnTo>
                    <a:pt x="246" y="614"/>
                  </a:lnTo>
                  <a:lnTo>
                    <a:pt x="241" y="610"/>
                  </a:lnTo>
                  <a:lnTo>
                    <a:pt x="236" y="604"/>
                  </a:lnTo>
                  <a:lnTo>
                    <a:pt x="231" y="599"/>
                  </a:lnTo>
                  <a:lnTo>
                    <a:pt x="216" y="586"/>
                  </a:lnTo>
                  <a:lnTo>
                    <a:pt x="211" y="583"/>
                  </a:lnTo>
                  <a:lnTo>
                    <a:pt x="206" y="577"/>
                  </a:lnTo>
                  <a:lnTo>
                    <a:pt x="198" y="570"/>
                  </a:lnTo>
                  <a:lnTo>
                    <a:pt x="195" y="565"/>
                  </a:lnTo>
                  <a:lnTo>
                    <a:pt x="187" y="558"/>
                  </a:lnTo>
                  <a:lnTo>
                    <a:pt x="180" y="547"/>
                  </a:lnTo>
                  <a:lnTo>
                    <a:pt x="170" y="534"/>
                  </a:lnTo>
                  <a:lnTo>
                    <a:pt x="159" y="514"/>
                  </a:lnTo>
                  <a:lnTo>
                    <a:pt x="151" y="505"/>
                  </a:lnTo>
                  <a:lnTo>
                    <a:pt x="144" y="491"/>
                  </a:lnTo>
                  <a:lnTo>
                    <a:pt x="137" y="478"/>
                  </a:lnTo>
                  <a:lnTo>
                    <a:pt x="129" y="466"/>
                  </a:lnTo>
                  <a:lnTo>
                    <a:pt x="116" y="447"/>
                  </a:lnTo>
                  <a:lnTo>
                    <a:pt x="105" y="431"/>
                  </a:lnTo>
                  <a:lnTo>
                    <a:pt x="91" y="417"/>
                  </a:lnTo>
                  <a:lnTo>
                    <a:pt x="80" y="399"/>
                  </a:lnTo>
                  <a:lnTo>
                    <a:pt x="70" y="379"/>
                  </a:lnTo>
                  <a:lnTo>
                    <a:pt x="64" y="366"/>
                  </a:lnTo>
                  <a:lnTo>
                    <a:pt x="59" y="354"/>
                  </a:lnTo>
                  <a:lnTo>
                    <a:pt x="54" y="337"/>
                  </a:lnTo>
                  <a:lnTo>
                    <a:pt x="47" y="321"/>
                  </a:lnTo>
                  <a:lnTo>
                    <a:pt x="42" y="303"/>
                  </a:lnTo>
                  <a:lnTo>
                    <a:pt x="36" y="287"/>
                  </a:lnTo>
                  <a:lnTo>
                    <a:pt x="32" y="274"/>
                  </a:lnTo>
                  <a:lnTo>
                    <a:pt x="28" y="260"/>
                  </a:lnTo>
                  <a:lnTo>
                    <a:pt x="23" y="238"/>
                  </a:lnTo>
                  <a:lnTo>
                    <a:pt x="18" y="218"/>
                  </a:lnTo>
                  <a:lnTo>
                    <a:pt x="14" y="200"/>
                  </a:lnTo>
                  <a:lnTo>
                    <a:pt x="11" y="182"/>
                  </a:lnTo>
                  <a:lnTo>
                    <a:pt x="8" y="164"/>
                  </a:lnTo>
                  <a:lnTo>
                    <a:pt x="5" y="142"/>
                  </a:lnTo>
                  <a:lnTo>
                    <a:pt x="1" y="119"/>
                  </a:lnTo>
                  <a:lnTo>
                    <a:pt x="0" y="97"/>
                  </a:lnTo>
                  <a:lnTo>
                    <a:pt x="0" y="72"/>
                  </a:lnTo>
                  <a:lnTo>
                    <a:pt x="0" y="50"/>
                  </a:lnTo>
                  <a:lnTo>
                    <a:pt x="0" y="31"/>
                  </a:lnTo>
                  <a:lnTo>
                    <a:pt x="0" y="14"/>
                  </a:lnTo>
                  <a:lnTo>
                    <a:pt x="0" y="9"/>
                  </a:lnTo>
                  <a:lnTo>
                    <a:pt x="0" y="3"/>
                  </a:lnTo>
                  <a:lnTo>
                    <a:pt x="0" y="0"/>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763" name="Freeform 4"/>
            <p:cNvSpPr>
              <a:spLocks/>
            </p:cNvSpPr>
            <p:nvPr/>
          </p:nvSpPr>
          <p:spPr bwMode="auto">
            <a:xfrm>
              <a:off x="246" y="241"/>
              <a:ext cx="480" cy="8"/>
            </a:xfrm>
            <a:custGeom>
              <a:avLst/>
              <a:gdLst>
                <a:gd name="T0" fmla="*/ 480 w 480"/>
                <a:gd name="T1" fmla="*/ 6 h 8"/>
                <a:gd name="T2" fmla="*/ 478 w 480"/>
                <a:gd name="T3" fmla="*/ 0 h 8"/>
                <a:gd name="T4" fmla="*/ 0 w 480"/>
                <a:gd name="T5" fmla="*/ 0 h 8"/>
                <a:gd name="T6" fmla="*/ 0 w 480"/>
                <a:gd name="T7" fmla="*/ 8 h 8"/>
                <a:gd name="T8" fmla="*/ 478 w 480"/>
                <a:gd name="T9" fmla="*/ 8 h 8"/>
                <a:gd name="T10" fmla="*/ 480 w 480"/>
                <a:gd name="T11" fmla="*/ 6 h 8"/>
                <a:gd name="T12" fmla="*/ 0 60000 65536"/>
                <a:gd name="T13" fmla="*/ 0 60000 65536"/>
                <a:gd name="T14" fmla="*/ 0 60000 65536"/>
                <a:gd name="T15" fmla="*/ 0 60000 65536"/>
                <a:gd name="T16" fmla="*/ 0 60000 65536"/>
                <a:gd name="T17" fmla="*/ 0 60000 65536"/>
                <a:gd name="T18" fmla="*/ 0 w 480"/>
                <a:gd name="T19" fmla="*/ 0 h 8"/>
                <a:gd name="T20" fmla="*/ 480 w 480"/>
                <a:gd name="T21" fmla="*/ 8 h 8"/>
              </a:gdLst>
              <a:ahLst/>
              <a:cxnLst>
                <a:cxn ang="T12">
                  <a:pos x="T0" y="T1"/>
                </a:cxn>
                <a:cxn ang="T13">
                  <a:pos x="T2" y="T3"/>
                </a:cxn>
                <a:cxn ang="T14">
                  <a:pos x="T4" y="T5"/>
                </a:cxn>
                <a:cxn ang="T15">
                  <a:pos x="T6" y="T7"/>
                </a:cxn>
                <a:cxn ang="T16">
                  <a:pos x="T8" y="T9"/>
                </a:cxn>
                <a:cxn ang="T17">
                  <a:pos x="T10" y="T11"/>
                </a:cxn>
              </a:cxnLst>
              <a:rect l="T18" t="T19" r="T20" b="T21"/>
              <a:pathLst>
                <a:path w="480" h="8">
                  <a:moveTo>
                    <a:pt x="480" y="6"/>
                  </a:moveTo>
                  <a:lnTo>
                    <a:pt x="478" y="0"/>
                  </a:lnTo>
                  <a:lnTo>
                    <a:pt x="0" y="0"/>
                  </a:lnTo>
                  <a:lnTo>
                    <a:pt x="0" y="8"/>
                  </a:lnTo>
                  <a:lnTo>
                    <a:pt x="478" y="8"/>
                  </a:lnTo>
                  <a:lnTo>
                    <a:pt x="480" y="6"/>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764" name="Freeform 5"/>
            <p:cNvSpPr>
              <a:spLocks/>
            </p:cNvSpPr>
            <p:nvPr/>
          </p:nvSpPr>
          <p:spPr bwMode="auto">
            <a:xfrm>
              <a:off x="721" y="247"/>
              <a:ext cx="7" cy="23"/>
            </a:xfrm>
            <a:custGeom>
              <a:avLst/>
              <a:gdLst>
                <a:gd name="T0" fmla="*/ 5 w 7"/>
                <a:gd name="T1" fmla="*/ 23 h 23"/>
                <a:gd name="T2" fmla="*/ 5 w 7"/>
                <a:gd name="T3" fmla="*/ 23 h 23"/>
                <a:gd name="T4" fmla="*/ 7 w 7"/>
                <a:gd name="T5" fmla="*/ 5 h 23"/>
                <a:gd name="T6" fmla="*/ 5 w 7"/>
                <a:gd name="T7" fmla="*/ 0 h 23"/>
                <a:gd name="T8" fmla="*/ 0 w 7"/>
                <a:gd name="T9" fmla="*/ 0 h 23"/>
                <a:gd name="T10" fmla="*/ 0 w 7"/>
                <a:gd name="T11" fmla="*/ 5 h 23"/>
                <a:gd name="T12" fmla="*/ 0 w 7"/>
                <a:gd name="T13" fmla="*/ 22 h 23"/>
                <a:gd name="T14" fmla="*/ 0 w 7"/>
                <a:gd name="T15" fmla="*/ 22 h 23"/>
                <a:gd name="T16" fmla="*/ 5 w 7"/>
                <a:gd name="T17" fmla="*/ 23 h 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23"/>
                <a:gd name="T29" fmla="*/ 7 w 7"/>
                <a:gd name="T30" fmla="*/ 23 h 2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23">
                  <a:moveTo>
                    <a:pt x="5" y="23"/>
                  </a:moveTo>
                  <a:lnTo>
                    <a:pt x="5" y="23"/>
                  </a:lnTo>
                  <a:lnTo>
                    <a:pt x="7" y="5"/>
                  </a:lnTo>
                  <a:lnTo>
                    <a:pt x="5" y="0"/>
                  </a:lnTo>
                  <a:lnTo>
                    <a:pt x="0" y="0"/>
                  </a:lnTo>
                  <a:lnTo>
                    <a:pt x="0" y="5"/>
                  </a:lnTo>
                  <a:lnTo>
                    <a:pt x="0" y="22"/>
                  </a:lnTo>
                  <a:lnTo>
                    <a:pt x="5" y="23"/>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765" name="Freeform 6"/>
            <p:cNvSpPr>
              <a:spLocks/>
            </p:cNvSpPr>
            <p:nvPr/>
          </p:nvSpPr>
          <p:spPr bwMode="auto">
            <a:xfrm>
              <a:off x="711" y="269"/>
              <a:ext cx="15" cy="126"/>
            </a:xfrm>
            <a:custGeom>
              <a:avLst/>
              <a:gdLst>
                <a:gd name="T0" fmla="*/ 5 w 15"/>
                <a:gd name="T1" fmla="*/ 126 h 126"/>
                <a:gd name="T2" fmla="*/ 5 w 15"/>
                <a:gd name="T3" fmla="*/ 126 h 126"/>
                <a:gd name="T4" fmla="*/ 12 w 15"/>
                <a:gd name="T5" fmla="*/ 86 h 126"/>
                <a:gd name="T6" fmla="*/ 13 w 15"/>
                <a:gd name="T7" fmla="*/ 48 h 126"/>
                <a:gd name="T8" fmla="*/ 15 w 15"/>
                <a:gd name="T9" fmla="*/ 18 h 126"/>
                <a:gd name="T10" fmla="*/ 15 w 15"/>
                <a:gd name="T11" fmla="*/ 1 h 126"/>
                <a:gd name="T12" fmla="*/ 10 w 15"/>
                <a:gd name="T13" fmla="*/ 0 h 126"/>
                <a:gd name="T14" fmla="*/ 10 w 15"/>
                <a:gd name="T15" fmla="*/ 18 h 126"/>
                <a:gd name="T16" fmla="*/ 9 w 15"/>
                <a:gd name="T17" fmla="*/ 48 h 126"/>
                <a:gd name="T18" fmla="*/ 5 w 15"/>
                <a:gd name="T19" fmla="*/ 84 h 126"/>
                <a:gd name="T20" fmla="*/ 0 w 15"/>
                <a:gd name="T21" fmla="*/ 126 h 126"/>
                <a:gd name="T22" fmla="*/ 0 w 15"/>
                <a:gd name="T23" fmla="*/ 126 h 126"/>
                <a:gd name="T24" fmla="*/ 5 w 15"/>
                <a:gd name="T25" fmla="*/ 126 h 12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
                <a:gd name="T40" fmla="*/ 0 h 126"/>
                <a:gd name="T41" fmla="*/ 15 w 15"/>
                <a:gd name="T42" fmla="*/ 126 h 12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 h="126">
                  <a:moveTo>
                    <a:pt x="5" y="126"/>
                  </a:moveTo>
                  <a:lnTo>
                    <a:pt x="5" y="126"/>
                  </a:lnTo>
                  <a:lnTo>
                    <a:pt x="12" y="86"/>
                  </a:lnTo>
                  <a:lnTo>
                    <a:pt x="13" y="48"/>
                  </a:lnTo>
                  <a:lnTo>
                    <a:pt x="15" y="18"/>
                  </a:lnTo>
                  <a:lnTo>
                    <a:pt x="15" y="1"/>
                  </a:lnTo>
                  <a:lnTo>
                    <a:pt x="10" y="0"/>
                  </a:lnTo>
                  <a:lnTo>
                    <a:pt x="10" y="18"/>
                  </a:lnTo>
                  <a:lnTo>
                    <a:pt x="9" y="48"/>
                  </a:lnTo>
                  <a:lnTo>
                    <a:pt x="5" y="84"/>
                  </a:lnTo>
                  <a:lnTo>
                    <a:pt x="0" y="126"/>
                  </a:lnTo>
                  <a:lnTo>
                    <a:pt x="5" y="126"/>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766" name="Freeform 7"/>
            <p:cNvSpPr>
              <a:spLocks/>
            </p:cNvSpPr>
            <p:nvPr/>
          </p:nvSpPr>
          <p:spPr bwMode="auto">
            <a:xfrm>
              <a:off x="682" y="395"/>
              <a:ext cx="34" cy="139"/>
            </a:xfrm>
            <a:custGeom>
              <a:avLst/>
              <a:gdLst>
                <a:gd name="T0" fmla="*/ 6 w 34"/>
                <a:gd name="T1" fmla="*/ 139 h 139"/>
                <a:gd name="T2" fmla="*/ 6 w 34"/>
                <a:gd name="T3" fmla="*/ 139 h 139"/>
                <a:gd name="T4" fmla="*/ 18 w 34"/>
                <a:gd name="T5" fmla="*/ 99 h 139"/>
                <a:gd name="T6" fmla="*/ 24 w 34"/>
                <a:gd name="T7" fmla="*/ 67 h 139"/>
                <a:gd name="T8" fmla="*/ 29 w 34"/>
                <a:gd name="T9" fmla="*/ 36 h 139"/>
                <a:gd name="T10" fmla="*/ 34 w 34"/>
                <a:gd name="T11" fmla="*/ 0 h 139"/>
                <a:gd name="T12" fmla="*/ 29 w 34"/>
                <a:gd name="T13" fmla="*/ 0 h 139"/>
                <a:gd name="T14" fmla="*/ 24 w 34"/>
                <a:gd name="T15" fmla="*/ 34 h 139"/>
                <a:gd name="T16" fmla="*/ 19 w 34"/>
                <a:gd name="T17" fmla="*/ 65 h 139"/>
                <a:gd name="T18" fmla="*/ 13 w 34"/>
                <a:gd name="T19" fmla="*/ 97 h 139"/>
                <a:gd name="T20" fmla="*/ 0 w 34"/>
                <a:gd name="T21" fmla="*/ 139 h 139"/>
                <a:gd name="T22" fmla="*/ 0 w 34"/>
                <a:gd name="T23" fmla="*/ 139 h 139"/>
                <a:gd name="T24" fmla="*/ 6 w 34"/>
                <a:gd name="T25" fmla="*/ 139 h 1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4"/>
                <a:gd name="T40" fmla="*/ 0 h 139"/>
                <a:gd name="T41" fmla="*/ 34 w 34"/>
                <a:gd name="T42" fmla="*/ 139 h 13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4" h="139">
                  <a:moveTo>
                    <a:pt x="6" y="139"/>
                  </a:moveTo>
                  <a:lnTo>
                    <a:pt x="6" y="139"/>
                  </a:lnTo>
                  <a:lnTo>
                    <a:pt x="18" y="99"/>
                  </a:lnTo>
                  <a:lnTo>
                    <a:pt x="24" y="67"/>
                  </a:lnTo>
                  <a:lnTo>
                    <a:pt x="29" y="36"/>
                  </a:lnTo>
                  <a:lnTo>
                    <a:pt x="34" y="0"/>
                  </a:lnTo>
                  <a:lnTo>
                    <a:pt x="29" y="0"/>
                  </a:lnTo>
                  <a:lnTo>
                    <a:pt x="24" y="34"/>
                  </a:lnTo>
                  <a:lnTo>
                    <a:pt x="19" y="65"/>
                  </a:lnTo>
                  <a:lnTo>
                    <a:pt x="13" y="97"/>
                  </a:lnTo>
                  <a:lnTo>
                    <a:pt x="0" y="139"/>
                  </a:lnTo>
                  <a:lnTo>
                    <a:pt x="6" y="139"/>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767" name="Freeform 8"/>
            <p:cNvSpPr>
              <a:spLocks/>
            </p:cNvSpPr>
            <p:nvPr/>
          </p:nvSpPr>
          <p:spPr bwMode="auto">
            <a:xfrm>
              <a:off x="598" y="534"/>
              <a:ext cx="90" cy="189"/>
            </a:xfrm>
            <a:custGeom>
              <a:avLst/>
              <a:gdLst>
                <a:gd name="T0" fmla="*/ 5 w 90"/>
                <a:gd name="T1" fmla="*/ 189 h 189"/>
                <a:gd name="T2" fmla="*/ 5 w 90"/>
                <a:gd name="T3" fmla="*/ 189 h 189"/>
                <a:gd name="T4" fmla="*/ 18 w 90"/>
                <a:gd name="T5" fmla="*/ 168 h 189"/>
                <a:gd name="T6" fmla="*/ 30 w 90"/>
                <a:gd name="T7" fmla="*/ 144 h 189"/>
                <a:gd name="T8" fmla="*/ 43 w 90"/>
                <a:gd name="T9" fmla="*/ 119 h 189"/>
                <a:gd name="T10" fmla="*/ 54 w 90"/>
                <a:gd name="T11" fmla="*/ 97 h 189"/>
                <a:gd name="T12" fmla="*/ 64 w 90"/>
                <a:gd name="T13" fmla="*/ 74 h 189"/>
                <a:gd name="T14" fmla="*/ 72 w 90"/>
                <a:gd name="T15" fmla="*/ 50 h 189"/>
                <a:gd name="T16" fmla="*/ 82 w 90"/>
                <a:gd name="T17" fmla="*/ 27 h 189"/>
                <a:gd name="T18" fmla="*/ 90 w 90"/>
                <a:gd name="T19" fmla="*/ 0 h 189"/>
                <a:gd name="T20" fmla="*/ 84 w 90"/>
                <a:gd name="T21" fmla="*/ 0 h 189"/>
                <a:gd name="T22" fmla="*/ 77 w 90"/>
                <a:gd name="T23" fmla="*/ 23 h 189"/>
                <a:gd name="T24" fmla="*/ 67 w 90"/>
                <a:gd name="T25" fmla="*/ 49 h 189"/>
                <a:gd name="T26" fmla="*/ 58 w 90"/>
                <a:gd name="T27" fmla="*/ 70 h 189"/>
                <a:gd name="T28" fmla="*/ 48 w 90"/>
                <a:gd name="T29" fmla="*/ 94 h 189"/>
                <a:gd name="T30" fmla="*/ 38 w 90"/>
                <a:gd name="T31" fmla="*/ 119 h 189"/>
                <a:gd name="T32" fmla="*/ 26 w 90"/>
                <a:gd name="T33" fmla="*/ 141 h 189"/>
                <a:gd name="T34" fmla="*/ 13 w 90"/>
                <a:gd name="T35" fmla="*/ 164 h 189"/>
                <a:gd name="T36" fmla="*/ 0 w 90"/>
                <a:gd name="T37" fmla="*/ 188 h 189"/>
                <a:gd name="T38" fmla="*/ 0 w 90"/>
                <a:gd name="T39" fmla="*/ 188 h 189"/>
                <a:gd name="T40" fmla="*/ 5 w 90"/>
                <a:gd name="T41" fmla="*/ 189 h 18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90"/>
                <a:gd name="T64" fmla="*/ 0 h 189"/>
                <a:gd name="T65" fmla="*/ 90 w 90"/>
                <a:gd name="T66" fmla="*/ 189 h 18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90" h="189">
                  <a:moveTo>
                    <a:pt x="5" y="189"/>
                  </a:moveTo>
                  <a:lnTo>
                    <a:pt x="5" y="189"/>
                  </a:lnTo>
                  <a:lnTo>
                    <a:pt x="18" y="168"/>
                  </a:lnTo>
                  <a:lnTo>
                    <a:pt x="30" y="144"/>
                  </a:lnTo>
                  <a:lnTo>
                    <a:pt x="43" y="119"/>
                  </a:lnTo>
                  <a:lnTo>
                    <a:pt x="54" y="97"/>
                  </a:lnTo>
                  <a:lnTo>
                    <a:pt x="64" y="74"/>
                  </a:lnTo>
                  <a:lnTo>
                    <a:pt x="72" y="50"/>
                  </a:lnTo>
                  <a:lnTo>
                    <a:pt x="82" y="27"/>
                  </a:lnTo>
                  <a:lnTo>
                    <a:pt x="90" y="0"/>
                  </a:lnTo>
                  <a:lnTo>
                    <a:pt x="84" y="0"/>
                  </a:lnTo>
                  <a:lnTo>
                    <a:pt x="77" y="23"/>
                  </a:lnTo>
                  <a:lnTo>
                    <a:pt x="67" y="49"/>
                  </a:lnTo>
                  <a:lnTo>
                    <a:pt x="58" y="70"/>
                  </a:lnTo>
                  <a:lnTo>
                    <a:pt x="48" y="94"/>
                  </a:lnTo>
                  <a:lnTo>
                    <a:pt x="38" y="119"/>
                  </a:lnTo>
                  <a:lnTo>
                    <a:pt x="26" y="141"/>
                  </a:lnTo>
                  <a:lnTo>
                    <a:pt x="13" y="164"/>
                  </a:lnTo>
                  <a:lnTo>
                    <a:pt x="0" y="188"/>
                  </a:lnTo>
                  <a:lnTo>
                    <a:pt x="5" y="189"/>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768" name="Freeform 9"/>
            <p:cNvSpPr>
              <a:spLocks/>
            </p:cNvSpPr>
            <p:nvPr/>
          </p:nvSpPr>
          <p:spPr bwMode="auto">
            <a:xfrm>
              <a:off x="490" y="722"/>
              <a:ext cx="113" cy="142"/>
            </a:xfrm>
            <a:custGeom>
              <a:avLst/>
              <a:gdLst>
                <a:gd name="T0" fmla="*/ 2 w 113"/>
                <a:gd name="T1" fmla="*/ 142 h 142"/>
                <a:gd name="T2" fmla="*/ 3 w 113"/>
                <a:gd name="T3" fmla="*/ 140 h 142"/>
                <a:gd name="T4" fmla="*/ 16 w 113"/>
                <a:gd name="T5" fmla="*/ 129 h 142"/>
                <a:gd name="T6" fmla="*/ 44 w 113"/>
                <a:gd name="T7" fmla="*/ 95 h 142"/>
                <a:gd name="T8" fmla="*/ 62 w 113"/>
                <a:gd name="T9" fmla="*/ 74 h 142"/>
                <a:gd name="T10" fmla="*/ 80 w 113"/>
                <a:gd name="T11" fmla="*/ 50 h 142"/>
                <a:gd name="T12" fmla="*/ 97 w 113"/>
                <a:gd name="T13" fmla="*/ 27 h 142"/>
                <a:gd name="T14" fmla="*/ 113 w 113"/>
                <a:gd name="T15" fmla="*/ 1 h 142"/>
                <a:gd name="T16" fmla="*/ 108 w 113"/>
                <a:gd name="T17" fmla="*/ 0 h 142"/>
                <a:gd name="T18" fmla="*/ 92 w 113"/>
                <a:gd name="T19" fmla="*/ 21 h 142"/>
                <a:gd name="T20" fmla="*/ 75 w 113"/>
                <a:gd name="T21" fmla="*/ 46 h 142"/>
                <a:gd name="T22" fmla="*/ 57 w 113"/>
                <a:gd name="T23" fmla="*/ 70 h 142"/>
                <a:gd name="T24" fmla="*/ 39 w 113"/>
                <a:gd name="T25" fmla="*/ 90 h 142"/>
                <a:gd name="T26" fmla="*/ 13 w 113"/>
                <a:gd name="T27" fmla="*/ 124 h 142"/>
                <a:gd name="T28" fmla="*/ 0 w 113"/>
                <a:gd name="T29" fmla="*/ 137 h 142"/>
                <a:gd name="T30" fmla="*/ 3 w 113"/>
                <a:gd name="T31" fmla="*/ 137 h 142"/>
                <a:gd name="T32" fmla="*/ 2 w 113"/>
                <a:gd name="T33" fmla="*/ 142 h 1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13"/>
                <a:gd name="T52" fmla="*/ 0 h 142"/>
                <a:gd name="T53" fmla="*/ 113 w 113"/>
                <a:gd name="T54" fmla="*/ 142 h 14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13" h="142">
                  <a:moveTo>
                    <a:pt x="2" y="142"/>
                  </a:moveTo>
                  <a:lnTo>
                    <a:pt x="3" y="140"/>
                  </a:lnTo>
                  <a:lnTo>
                    <a:pt x="16" y="129"/>
                  </a:lnTo>
                  <a:lnTo>
                    <a:pt x="44" y="95"/>
                  </a:lnTo>
                  <a:lnTo>
                    <a:pt x="62" y="74"/>
                  </a:lnTo>
                  <a:lnTo>
                    <a:pt x="80" y="50"/>
                  </a:lnTo>
                  <a:lnTo>
                    <a:pt x="97" y="27"/>
                  </a:lnTo>
                  <a:lnTo>
                    <a:pt x="113" y="1"/>
                  </a:lnTo>
                  <a:lnTo>
                    <a:pt x="108" y="0"/>
                  </a:lnTo>
                  <a:lnTo>
                    <a:pt x="92" y="21"/>
                  </a:lnTo>
                  <a:lnTo>
                    <a:pt x="75" y="46"/>
                  </a:lnTo>
                  <a:lnTo>
                    <a:pt x="57" y="70"/>
                  </a:lnTo>
                  <a:lnTo>
                    <a:pt x="39" y="90"/>
                  </a:lnTo>
                  <a:lnTo>
                    <a:pt x="13" y="124"/>
                  </a:lnTo>
                  <a:lnTo>
                    <a:pt x="0" y="137"/>
                  </a:lnTo>
                  <a:lnTo>
                    <a:pt x="3" y="137"/>
                  </a:lnTo>
                  <a:lnTo>
                    <a:pt x="2" y="142"/>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769" name="Freeform 10"/>
            <p:cNvSpPr>
              <a:spLocks/>
            </p:cNvSpPr>
            <p:nvPr/>
          </p:nvSpPr>
          <p:spPr bwMode="auto">
            <a:xfrm>
              <a:off x="449" y="821"/>
              <a:ext cx="44" cy="43"/>
            </a:xfrm>
            <a:custGeom>
              <a:avLst/>
              <a:gdLst>
                <a:gd name="T0" fmla="*/ 0 w 44"/>
                <a:gd name="T1" fmla="*/ 5 h 43"/>
                <a:gd name="T2" fmla="*/ 0 w 44"/>
                <a:gd name="T3" fmla="*/ 5 h 43"/>
                <a:gd name="T4" fmla="*/ 25 w 44"/>
                <a:gd name="T5" fmla="*/ 29 h 43"/>
                <a:gd name="T6" fmla="*/ 43 w 44"/>
                <a:gd name="T7" fmla="*/ 43 h 43"/>
                <a:gd name="T8" fmla="*/ 44 w 44"/>
                <a:gd name="T9" fmla="*/ 38 h 43"/>
                <a:gd name="T10" fmla="*/ 28 w 44"/>
                <a:gd name="T11" fmla="*/ 23 h 43"/>
                <a:gd name="T12" fmla="*/ 5 w 44"/>
                <a:gd name="T13" fmla="*/ 0 h 43"/>
                <a:gd name="T14" fmla="*/ 5 w 44"/>
                <a:gd name="T15" fmla="*/ 0 h 43"/>
                <a:gd name="T16" fmla="*/ 0 w 44"/>
                <a:gd name="T17" fmla="*/ 5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4"/>
                <a:gd name="T28" fmla="*/ 0 h 43"/>
                <a:gd name="T29" fmla="*/ 44 w 44"/>
                <a:gd name="T30" fmla="*/ 43 h 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4" h="43">
                  <a:moveTo>
                    <a:pt x="0" y="5"/>
                  </a:moveTo>
                  <a:lnTo>
                    <a:pt x="0" y="5"/>
                  </a:lnTo>
                  <a:lnTo>
                    <a:pt x="25" y="29"/>
                  </a:lnTo>
                  <a:lnTo>
                    <a:pt x="43" y="43"/>
                  </a:lnTo>
                  <a:lnTo>
                    <a:pt x="44" y="38"/>
                  </a:lnTo>
                  <a:lnTo>
                    <a:pt x="28" y="23"/>
                  </a:lnTo>
                  <a:lnTo>
                    <a:pt x="5" y="0"/>
                  </a:lnTo>
                  <a:lnTo>
                    <a:pt x="0" y="5"/>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770" name="Freeform 11"/>
            <p:cNvSpPr>
              <a:spLocks/>
            </p:cNvSpPr>
            <p:nvPr/>
          </p:nvSpPr>
          <p:spPr bwMode="auto">
            <a:xfrm>
              <a:off x="388" y="736"/>
              <a:ext cx="66" cy="90"/>
            </a:xfrm>
            <a:custGeom>
              <a:avLst/>
              <a:gdLst>
                <a:gd name="T0" fmla="*/ 0 w 66"/>
                <a:gd name="T1" fmla="*/ 4 h 90"/>
                <a:gd name="T2" fmla="*/ 0 w 66"/>
                <a:gd name="T3" fmla="*/ 4 h 90"/>
                <a:gd name="T4" fmla="*/ 13 w 66"/>
                <a:gd name="T5" fmla="*/ 27 h 90"/>
                <a:gd name="T6" fmla="*/ 27 w 66"/>
                <a:gd name="T7" fmla="*/ 45 h 90"/>
                <a:gd name="T8" fmla="*/ 35 w 66"/>
                <a:gd name="T9" fmla="*/ 61 h 90"/>
                <a:gd name="T10" fmla="*/ 45 w 66"/>
                <a:gd name="T11" fmla="*/ 70 h 90"/>
                <a:gd name="T12" fmla="*/ 54 w 66"/>
                <a:gd name="T13" fmla="*/ 83 h 90"/>
                <a:gd name="T14" fmla="*/ 61 w 66"/>
                <a:gd name="T15" fmla="*/ 90 h 90"/>
                <a:gd name="T16" fmla="*/ 66 w 66"/>
                <a:gd name="T17" fmla="*/ 85 h 90"/>
                <a:gd name="T18" fmla="*/ 59 w 66"/>
                <a:gd name="T19" fmla="*/ 78 h 90"/>
                <a:gd name="T20" fmla="*/ 48 w 66"/>
                <a:gd name="T21" fmla="*/ 65 h 90"/>
                <a:gd name="T22" fmla="*/ 40 w 66"/>
                <a:gd name="T23" fmla="*/ 56 h 90"/>
                <a:gd name="T24" fmla="*/ 30 w 66"/>
                <a:gd name="T25" fmla="*/ 43 h 90"/>
                <a:gd name="T26" fmla="*/ 18 w 66"/>
                <a:gd name="T27" fmla="*/ 25 h 90"/>
                <a:gd name="T28" fmla="*/ 5 w 66"/>
                <a:gd name="T29" fmla="*/ 0 h 90"/>
                <a:gd name="T30" fmla="*/ 5 w 66"/>
                <a:gd name="T31" fmla="*/ 0 h 90"/>
                <a:gd name="T32" fmla="*/ 0 w 66"/>
                <a:gd name="T33" fmla="*/ 4 h 9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6"/>
                <a:gd name="T52" fmla="*/ 0 h 90"/>
                <a:gd name="T53" fmla="*/ 66 w 66"/>
                <a:gd name="T54" fmla="*/ 90 h 9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6" h="90">
                  <a:moveTo>
                    <a:pt x="0" y="4"/>
                  </a:moveTo>
                  <a:lnTo>
                    <a:pt x="0" y="4"/>
                  </a:lnTo>
                  <a:lnTo>
                    <a:pt x="13" y="27"/>
                  </a:lnTo>
                  <a:lnTo>
                    <a:pt x="27" y="45"/>
                  </a:lnTo>
                  <a:lnTo>
                    <a:pt x="35" y="61"/>
                  </a:lnTo>
                  <a:lnTo>
                    <a:pt x="45" y="70"/>
                  </a:lnTo>
                  <a:lnTo>
                    <a:pt x="54" y="83"/>
                  </a:lnTo>
                  <a:lnTo>
                    <a:pt x="61" y="90"/>
                  </a:lnTo>
                  <a:lnTo>
                    <a:pt x="66" y="85"/>
                  </a:lnTo>
                  <a:lnTo>
                    <a:pt x="59" y="78"/>
                  </a:lnTo>
                  <a:lnTo>
                    <a:pt x="48" y="65"/>
                  </a:lnTo>
                  <a:lnTo>
                    <a:pt x="40" y="56"/>
                  </a:lnTo>
                  <a:lnTo>
                    <a:pt x="30" y="43"/>
                  </a:lnTo>
                  <a:lnTo>
                    <a:pt x="18" y="25"/>
                  </a:lnTo>
                  <a:lnTo>
                    <a:pt x="5" y="0"/>
                  </a:lnTo>
                  <a:lnTo>
                    <a:pt x="0" y="4"/>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771" name="Freeform 12"/>
            <p:cNvSpPr>
              <a:spLocks/>
            </p:cNvSpPr>
            <p:nvPr/>
          </p:nvSpPr>
          <p:spPr bwMode="auto">
            <a:xfrm>
              <a:off x="290" y="566"/>
              <a:ext cx="103" cy="174"/>
            </a:xfrm>
            <a:custGeom>
              <a:avLst/>
              <a:gdLst>
                <a:gd name="T0" fmla="*/ 0 w 103"/>
                <a:gd name="T1" fmla="*/ 4 h 174"/>
                <a:gd name="T2" fmla="*/ 0 w 103"/>
                <a:gd name="T3" fmla="*/ 4 h 174"/>
                <a:gd name="T4" fmla="*/ 11 w 103"/>
                <a:gd name="T5" fmla="*/ 36 h 174"/>
                <a:gd name="T6" fmla="*/ 23 w 103"/>
                <a:gd name="T7" fmla="*/ 62 h 174"/>
                <a:gd name="T8" fmla="*/ 34 w 103"/>
                <a:gd name="T9" fmla="*/ 82 h 174"/>
                <a:gd name="T10" fmla="*/ 44 w 103"/>
                <a:gd name="T11" fmla="*/ 98 h 174"/>
                <a:gd name="T12" fmla="*/ 57 w 103"/>
                <a:gd name="T13" fmla="*/ 114 h 174"/>
                <a:gd name="T14" fmla="*/ 70 w 103"/>
                <a:gd name="T15" fmla="*/ 130 h 174"/>
                <a:gd name="T16" fmla="*/ 82 w 103"/>
                <a:gd name="T17" fmla="*/ 150 h 174"/>
                <a:gd name="T18" fmla="*/ 98 w 103"/>
                <a:gd name="T19" fmla="*/ 174 h 174"/>
                <a:gd name="T20" fmla="*/ 103 w 103"/>
                <a:gd name="T21" fmla="*/ 170 h 174"/>
                <a:gd name="T22" fmla="*/ 88 w 103"/>
                <a:gd name="T23" fmla="*/ 147 h 174"/>
                <a:gd name="T24" fmla="*/ 74 w 103"/>
                <a:gd name="T25" fmla="*/ 127 h 174"/>
                <a:gd name="T26" fmla="*/ 62 w 103"/>
                <a:gd name="T27" fmla="*/ 110 h 174"/>
                <a:gd name="T28" fmla="*/ 51 w 103"/>
                <a:gd name="T29" fmla="*/ 96 h 174"/>
                <a:gd name="T30" fmla="*/ 39 w 103"/>
                <a:gd name="T31" fmla="*/ 78 h 174"/>
                <a:gd name="T32" fmla="*/ 28 w 103"/>
                <a:gd name="T33" fmla="*/ 58 h 174"/>
                <a:gd name="T34" fmla="*/ 18 w 103"/>
                <a:gd name="T35" fmla="*/ 35 h 174"/>
                <a:gd name="T36" fmla="*/ 6 w 103"/>
                <a:gd name="T37" fmla="*/ 0 h 174"/>
                <a:gd name="T38" fmla="*/ 6 w 103"/>
                <a:gd name="T39" fmla="*/ 0 h 174"/>
                <a:gd name="T40" fmla="*/ 0 w 103"/>
                <a:gd name="T41" fmla="*/ 4 h 17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3"/>
                <a:gd name="T64" fmla="*/ 0 h 174"/>
                <a:gd name="T65" fmla="*/ 103 w 103"/>
                <a:gd name="T66" fmla="*/ 174 h 17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3" h="174">
                  <a:moveTo>
                    <a:pt x="0" y="4"/>
                  </a:moveTo>
                  <a:lnTo>
                    <a:pt x="0" y="4"/>
                  </a:lnTo>
                  <a:lnTo>
                    <a:pt x="11" y="36"/>
                  </a:lnTo>
                  <a:lnTo>
                    <a:pt x="23" y="62"/>
                  </a:lnTo>
                  <a:lnTo>
                    <a:pt x="34" y="82"/>
                  </a:lnTo>
                  <a:lnTo>
                    <a:pt x="44" y="98"/>
                  </a:lnTo>
                  <a:lnTo>
                    <a:pt x="57" y="114"/>
                  </a:lnTo>
                  <a:lnTo>
                    <a:pt x="70" y="130"/>
                  </a:lnTo>
                  <a:lnTo>
                    <a:pt x="82" y="150"/>
                  </a:lnTo>
                  <a:lnTo>
                    <a:pt x="98" y="174"/>
                  </a:lnTo>
                  <a:lnTo>
                    <a:pt x="103" y="170"/>
                  </a:lnTo>
                  <a:lnTo>
                    <a:pt x="88" y="147"/>
                  </a:lnTo>
                  <a:lnTo>
                    <a:pt x="74" y="127"/>
                  </a:lnTo>
                  <a:lnTo>
                    <a:pt x="62" y="110"/>
                  </a:lnTo>
                  <a:lnTo>
                    <a:pt x="51" y="96"/>
                  </a:lnTo>
                  <a:lnTo>
                    <a:pt x="39" y="78"/>
                  </a:lnTo>
                  <a:lnTo>
                    <a:pt x="28" y="58"/>
                  </a:lnTo>
                  <a:lnTo>
                    <a:pt x="18" y="35"/>
                  </a:lnTo>
                  <a:lnTo>
                    <a:pt x="6" y="0"/>
                  </a:lnTo>
                  <a:lnTo>
                    <a:pt x="0" y="4"/>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772" name="Freeform 13"/>
            <p:cNvSpPr>
              <a:spLocks/>
            </p:cNvSpPr>
            <p:nvPr/>
          </p:nvSpPr>
          <p:spPr bwMode="auto">
            <a:xfrm>
              <a:off x="246" y="389"/>
              <a:ext cx="50" cy="181"/>
            </a:xfrm>
            <a:custGeom>
              <a:avLst/>
              <a:gdLst>
                <a:gd name="T0" fmla="*/ 0 w 50"/>
                <a:gd name="T1" fmla="*/ 0 h 181"/>
                <a:gd name="T2" fmla="*/ 1 w 50"/>
                <a:gd name="T3" fmla="*/ 0 h 181"/>
                <a:gd name="T4" fmla="*/ 8 w 50"/>
                <a:gd name="T5" fmla="*/ 42 h 181"/>
                <a:gd name="T6" fmla="*/ 14 w 50"/>
                <a:gd name="T7" fmla="*/ 76 h 181"/>
                <a:gd name="T8" fmla="*/ 26 w 50"/>
                <a:gd name="T9" fmla="*/ 120 h 181"/>
                <a:gd name="T10" fmla="*/ 44 w 50"/>
                <a:gd name="T11" fmla="*/ 181 h 181"/>
                <a:gd name="T12" fmla="*/ 50 w 50"/>
                <a:gd name="T13" fmla="*/ 177 h 181"/>
                <a:gd name="T14" fmla="*/ 31 w 50"/>
                <a:gd name="T15" fmla="*/ 118 h 181"/>
                <a:gd name="T16" fmla="*/ 21 w 50"/>
                <a:gd name="T17" fmla="*/ 76 h 181"/>
                <a:gd name="T18" fmla="*/ 13 w 50"/>
                <a:gd name="T19" fmla="*/ 40 h 181"/>
                <a:gd name="T20" fmla="*/ 8 w 50"/>
                <a:gd name="T21" fmla="*/ 0 h 181"/>
                <a:gd name="T22" fmla="*/ 8 w 50"/>
                <a:gd name="T23" fmla="*/ 0 h 181"/>
                <a:gd name="T24" fmla="*/ 0 w 50"/>
                <a:gd name="T25" fmla="*/ 0 h 18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0"/>
                <a:gd name="T40" fmla="*/ 0 h 181"/>
                <a:gd name="T41" fmla="*/ 50 w 50"/>
                <a:gd name="T42" fmla="*/ 181 h 18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0" h="181">
                  <a:moveTo>
                    <a:pt x="0" y="0"/>
                  </a:moveTo>
                  <a:lnTo>
                    <a:pt x="1" y="0"/>
                  </a:lnTo>
                  <a:lnTo>
                    <a:pt x="8" y="42"/>
                  </a:lnTo>
                  <a:lnTo>
                    <a:pt x="14" y="76"/>
                  </a:lnTo>
                  <a:lnTo>
                    <a:pt x="26" y="120"/>
                  </a:lnTo>
                  <a:lnTo>
                    <a:pt x="44" y="181"/>
                  </a:lnTo>
                  <a:lnTo>
                    <a:pt x="50" y="177"/>
                  </a:lnTo>
                  <a:lnTo>
                    <a:pt x="31" y="118"/>
                  </a:lnTo>
                  <a:lnTo>
                    <a:pt x="21" y="76"/>
                  </a:lnTo>
                  <a:lnTo>
                    <a:pt x="13" y="40"/>
                  </a:lnTo>
                  <a:lnTo>
                    <a:pt x="8" y="0"/>
                  </a:lnTo>
                  <a:lnTo>
                    <a:pt x="0" y="0"/>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773" name="Freeform 14"/>
            <p:cNvSpPr>
              <a:spLocks/>
            </p:cNvSpPr>
            <p:nvPr/>
          </p:nvSpPr>
          <p:spPr bwMode="auto">
            <a:xfrm>
              <a:off x="242" y="241"/>
              <a:ext cx="12" cy="148"/>
            </a:xfrm>
            <a:custGeom>
              <a:avLst/>
              <a:gdLst>
                <a:gd name="T0" fmla="*/ 4 w 12"/>
                <a:gd name="T1" fmla="*/ 0 h 148"/>
                <a:gd name="T2" fmla="*/ 0 w 12"/>
                <a:gd name="T3" fmla="*/ 6 h 148"/>
                <a:gd name="T4" fmla="*/ 0 w 12"/>
                <a:gd name="T5" fmla="*/ 19 h 148"/>
                <a:gd name="T6" fmla="*/ 0 w 12"/>
                <a:gd name="T7" fmla="*/ 56 h 148"/>
                <a:gd name="T8" fmla="*/ 2 w 12"/>
                <a:gd name="T9" fmla="*/ 103 h 148"/>
                <a:gd name="T10" fmla="*/ 4 w 12"/>
                <a:gd name="T11" fmla="*/ 148 h 148"/>
                <a:gd name="T12" fmla="*/ 12 w 12"/>
                <a:gd name="T13" fmla="*/ 148 h 148"/>
                <a:gd name="T14" fmla="*/ 7 w 12"/>
                <a:gd name="T15" fmla="*/ 103 h 148"/>
                <a:gd name="T16" fmla="*/ 5 w 12"/>
                <a:gd name="T17" fmla="*/ 56 h 148"/>
                <a:gd name="T18" fmla="*/ 5 w 12"/>
                <a:gd name="T19" fmla="*/ 19 h 148"/>
                <a:gd name="T20" fmla="*/ 5 w 12"/>
                <a:gd name="T21" fmla="*/ 6 h 148"/>
                <a:gd name="T22" fmla="*/ 4 w 12"/>
                <a:gd name="T23" fmla="*/ 8 h 148"/>
                <a:gd name="T24" fmla="*/ 4 w 12"/>
                <a:gd name="T25" fmla="*/ 0 h 148"/>
                <a:gd name="T26" fmla="*/ 0 w 12"/>
                <a:gd name="T27" fmla="*/ 0 h 148"/>
                <a:gd name="T28" fmla="*/ 0 w 12"/>
                <a:gd name="T29" fmla="*/ 6 h 148"/>
                <a:gd name="T30" fmla="*/ 4 w 12"/>
                <a:gd name="T31" fmla="*/ 0 h 1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2"/>
                <a:gd name="T49" fmla="*/ 0 h 148"/>
                <a:gd name="T50" fmla="*/ 12 w 12"/>
                <a:gd name="T51" fmla="*/ 148 h 14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2" h="148">
                  <a:moveTo>
                    <a:pt x="4" y="0"/>
                  </a:moveTo>
                  <a:lnTo>
                    <a:pt x="0" y="6"/>
                  </a:lnTo>
                  <a:lnTo>
                    <a:pt x="0" y="19"/>
                  </a:lnTo>
                  <a:lnTo>
                    <a:pt x="0" y="56"/>
                  </a:lnTo>
                  <a:lnTo>
                    <a:pt x="2" y="103"/>
                  </a:lnTo>
                  <a:lnTo>
                    <a:pt x="4" y="148"/>
                  </a:lnTo>
                  <a:lnTo>
                    <a:pt x="12" y="148"/>
                  </a:lnTo>
                  <a:lnTo>
                    <a:pt x="7" y="103"/>
                  </a:lnTo>
                  <a:lnTo>
                    <a:pt x="5" y="56"/>
                  </a:lnTo>
                  <a:lnTo>
                    <a:pt x="5" y="19"/>
                  </a:lnTo>
                  <a:lnTo>
                    <a:pt x="5" y="6"/>
                  </a:lnTo>
                  <a:lnTo>
                    <a:pt x="4" y="8"/>
                  </a:lnTo>
                  <a:lnTo>
                    <a:pt x="4" y="0"/>
                  </a:lnTo>
                  <a:lnTo>
                    <a:pt x="0" y="0"/>
                  </a:lnTo>
                  <a:lnTo>
                    <a:pt x="0" y="6"/>
                  </a:lnTo>
                  <a:lnTo>
                    <a:pt x="4" y="0"/>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774" name="Freeform 15"/>
            <p:cNvSpPr>
              <a:spLocks/>
            </p:cNvSpPr>
            <p:nvPr/>
          </p:nvSpPr>
          <p:spPr bwMode="auto">
            <a:xfrm>
              <a:off x="146" y="196"/>
              <a:ext cx="514" cy="655"/>
            </a:xfrm>
            <a:custGeom>
              <a:avLst/>
              <a:gdLst>
                <a:gd name="T0" fmla="*/ 510 w 514"/>
                <a:gd name="T1" fmla="*/ 2 h 655"/>
                <a:gd name="T2" fmla="*/ 511 w 514"/>
                <a:gd name="T3" fmla="*/ 0 h 655"/>
                <a:gd name="T4" fmla="*/ 513 w 514"/>
                <a:gd name="T5" fmla="*/ 2 h 655"/>
                <a:gd name="T6" fmla="*/ 513 w 514"/>
                <a:gd name="T7" fmla="*/ 17 h 655"/>
                <a:gd name="T8" fmla="*/ 508 w 514"/>
                <a:gd name="T9" fmla="*/ 60 h 655"/>
                <a:gd name="T10" fmla="*/ 506 w 514"/>
                <a:gd name="T11" fmla="*/ 105 h 655"/>
                <a:gd name="T12" fmla="*/ 503 w 514"/>
                <a:gd name="T13" fmla="*/ 141 h 655"/>
                <a:gd name="T14" fmla="*/ 498 w 514"/>
                <a:gd name="T15" fmla="*/ 181 h 655"/>
                <a:gd name="T16" fmla="*/ 492 w 514"/>
                <a:gd name="T17" fmla="*/ 215 h 655"/>
                <a:gd name="T18" fmla="*/ 485 w 514"/>
                <a:gd name="T19" fmla="*/ 249 h 655"/>
                <a:gd name="T20" fmla="*/ 475 w 514"/>
                <a:gd name="T21" fmla="*/ 287 h 655"/>
                <a:gd name="T22" fmla="*/ 464 w 514"/>
                <a:gd name="T23" fmla="*/ 338 h 655"/>
                <a:gd name="T24" fmla="*/ 441 w 514"/>
                <a:gd name="T25" fmla="*/ 408 h 655"/>
                <a:gd name="T26" fmla="*/ 421 w 514"/>
                <a:gd name="T27" fmla="*/ 455 h 655"/>
                <a:gd name="T28" fmla="*/ 396 w 514"/>
                <a:gd name="T29" fmla="*/ 504 h 655"/>
                <a:gd name="T30" fmla="*/ 359 w 514"/>
                <a:gd name="T31" fmla="*/ 556 h 655"/>
                <a:gd name="T32" fmla="*/ 316 w 514"/>
                <a:gd name="T33" fmla="*/ 605 h 655"/>
                <a:gd name="T34" fmla="*/ 280 w 514"/>
                <a:gd name="T35" fmla="*/ 641 h 655"/>
                <a:gd name="T36" fmla="*/ 269 w 514"/>
                <a:gd name="T37" fmla="*/ 652 h 655"/>
                <a:gd name="T38" fmla="*/ 265 w 514"/>
                <a:gd name="T39" fmla="*/ 655 h 655"/>
                <a:gd name="T40" fmla="*/ 259 w 514"/>
                <a:gd name="T41" fmla="*/ 650 h 655"/>
                <a:gd name="T42" fmla="*/ 247 w 514"/>
                <a:gd name="T43" fmla="*/ 641 h 655"/>
                <a:gd name="T44" fmla="*/ 226 w 514"/>
                <a:gd name="T45" fmla="*/ 625 h 655"/>
                <a:gd name="T46" fmla="*/ 218 w 514"/>
                <a:gd name="T47" fmla="*/ 616 h 655"/>
                <a:gd name="T48" fmla="*/ 206 w 514"/>
                <a:gd name="T49" fmla="*/ 600 h 655"/>
                <a:gd name="T50" fmla="*/ 185 w 514"/>
                <a:gd name="T51" fmla="*/ 576 h 655"/>
                <a:gd name="T52" fmla="*/ 160 w 514"/>
                <a:gd name="T53" fmla="*/ 538 h 655"/>
                <a:gd name="T54" fmla="*/ 116 w 514"/>
                <a:gd name="T55" fmla="*/ 462 h 655"/>
                <a:gd name="T56" fmla="*/ 82 w 514"/>
                <a:gd name="T57" fmla="*/ 390 h 655"/>
                <a:gd name="T58" fmla="*/ 65 w 514"/>
                <a:gd name="T59" fmla="*/ 349 h 655"/>
                <a:gd name="T60" fmla="*/ 47 w 514"/>
                <a:gd name="T61" fmla="*/ 293 h 655"/>
                <a:gd name="T62" fmla="*/ 24 w 514"/>
                <a:gd name="T63" fmla="*/ 206 h 655"/>
                <a:gd name="T64" fmla="*/ 11 w 514"/>
                <a:gd name="T65" fmla="*/ 132 h 655"/>
                <a:gd name="T66" fmla="*/ 5 w 514"/>
                <a:gd name="T67" fmla="*/ 82 h 655"/>
                <a:gd name="T68" fmla="*/ 1 w 514"/>
                <a:gd name="T69" fmla="*/ 35 h 655"/>
                <a:gd name="T70" fmla="*/ 0 w 514"/>
                <a:gd name="T71" fmla="*/ 11 h 655"/>
                <a:gd name="T72" fmla="*/ 1 w 514"/>
                <a:gd name="T73" fmla="*/ 2 h 65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14"/>
                <a:gd name="T112" fmla="*/ 0 h 655"/>
                <a:gd name="T113" fmla="*/ 514 w 514"/>
                <a:gd name="T114" fmla="*/ 655 h 65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14" h="655">
                  <a:moveTo>
                    <a:pt x="1" y="2"/>
                  </a:moveTo>
                  <a:lnTo>
                    <a:pt x="510" y="2"/>
                  </a:lnTo>
                  <a:lnTo>
                    <a:pt x="511" y="2"/>
                  </a:lnTo>
                  <a:lnTo>
                    <a:pt x="511" y="0"/>
                  </a:lnTo>
                  <a:lnTo>
                    <a:pt x="513" y="0"/>
                  </a:lnTo>
                  <a:lnTo>
                    <a:pt x="513" y="2"/>
                  </a:lnTo>
                  <a:lnTo>
                    <a:pt x="514" y="8"/>
                  </a:lnTo>
                  <a:lnTo>
                    <a:pt x="513" y="17"/>
                  </a:lnTo>
                  <a:lnTo>
                    <a:pt x="511" y="29"/>
                  </a:lnTo>
                  <a:lnTo>
                    <a:pt x="508" y="60"/>
                  </a:lnTo>
                  <a:lnTo>
                    <a:pt x="508" y="89"/>
                  </a:lnTo>
                  <a:lnTo>
                    <a:pt x="506" y="105"/>
                  </a:lnTo>
                  <a:lnTo>
                    <a:pt x="505" y="121"/>
                  </a:lnTo>
                  <a:lnTo>
                    <a:pt x="503" y="141"/>
                  </a:lnTo>
                  <a:lnTo>
                    <a:pt x="500" y="161"/>
                  </a:lnTo>
                  <a:lnTo>
                    <a:pt x="498" y="181"/>
                  </a:lnTo>
                  <a:lnTo>
                    <a:pt x="495" y="199"/>
                  </a:lnTo>
                  <a:lnTo>
                    <a:pt x="492" y="215"/>
                  </a:lnTo>
                  <a:lnTo>
                    <a:pt x="490" y="231"/>
                  </a:lnTo>
                  <a:lnTo>
                    <a:pt x="485" y="249"/>
                  </a:lnTo>
                  <a:lnTo>
                    <a:pt x="480" y="267"/>
                  </a:lnTo>
                  <a:lnTo>
                    <a:pt x="475" y="287"/>
                  </a:lnTo>
                  <a:lnTo>
                    <a:pt x="469" y="311"/>
                  </a:lnTo>
                  <a:lnTo>
                    <a:pt x="464" y="338"/>
                  </a:lnTo>
                  <a:lnTo>
                    <a:pt x="455" y="361"/>
                  </a:lnTo>
                  <a:lnTo>
                    <a:pt x="441" y="408"/>
                  </a:lnTo>
                  <a:lnTo>
                    <a:pt x="433" y="432"/>
                  </a:lnTo>
                  <a:lnTo>
                    <a:pt x="421" y="455"/>
                  </a:lnTo>
                  <a:lnTo>
                    <a:pt x="410" y="479"/>
                  </a:lnTo>
                  <a:lnTo>
                    <a:pt x="396" y="504"/>
                  </a:lnTo>
                  <a:lnTo>
                    <a:pt x="380" y="529"/>
                  </a:lnTo>
                  <a:lnTo>
                    <a:pt x="359" y="556"/>
                  </a:lnTo>
                  <a:lnTo>
                    <a:pt x="337" y="581"/>
                  </a:lnTo>
                  <a:lnTo>
                    <a:pt x="316" y="605"/>
                  </a:lnTo>
                  <a:lnTo>
                    <a:pt x="295" y="625"/>
                  </a:lnTo>
                  <a:lnTo>
                    <a:pt x="280" y="641"/>
                  </a:lnTo>
                  <a:lnTo>
                    <a:pt x="273" y="646"/>
                  </a:lnTo>
                  <a:lnTo>
                    <a:pt x="269" y="652"/>
                  </a:lnTo>
                  <a:lnTo>
                    <a:pt x="267" y="654"/>
                  </a:lnTo>
                  <a:lnTo>
                    <a:pt x="265" y="655"/>
                  </a:lnTo>
                  <a:lnTo>
                    <a:pt x="264" y="654"/>
                  </a:lnTo>
                  <a:lnTo>
                    <a:pt x="259" y="650"/>
                  </a:lnTo>
                  <a:lnTo>
                    <a:pt x="254" y="646"/>
                  </a:lnTo>
                  <a:lnTo>
                    <a:pt x="247" y="641"/>
                  </a:lnTo>
                  <a:lnTo>
                    <a:pt x="232" y="630"/>
                  </a:lnTo>
                  <a:lnTo>
                    <a:pt x="226" y="625"/>
                  </a:lnTo>
                  <a:lnTo>
                    <a:pt x="223" y="619"/>
                  </a:lnTo>
                  <a:lnTo>
                    <a:pt x="218" y="616"/>
                  </a:lnTo>
                  <a:lnTo>
                    <a:pt x="213" y="609"/>
                  </a:lnTo>
                  <a:lnTo>
                    <a:pt x="206" y="600"/>
                  </a:lnTo>
                  <a:lnTo>
                    <a:pt x="196" y="589"/>
                  </a:lnTo>
                  <a:lnTo>
                    <a:pt x="185" y="576"/>
                  </a:lnTo>
                  <a:lnTo>
                    <a:pt x="173" y="558"/>
                  </a:lnTo>
                  <a:lnTo>
                    <a:pt x="160" y="538"/>
                  </a:lnTo>
                  <a:lnTo>
                    <a:pt x="144" y="515"/>
                  </a:lnTo>
                  <a:lnTo>
                    <a:pt x="116" y="462"/>
                  </a:lnTo>
                  <a:lnTo>
                    <a:pt x="91" y="414"/>
                  </a:lnTo>
                  <a:lnTo>
                    <a:pt x="82" y="390"/>
                  </a:lnTo>
                  <a:lnTo>
                    <a:pt x="72" y="369"/>
                  </a:lnTo>
                  <a:lnTo>
                    <a:pt x="65" y="349"/>
                  </a:lnTo>
                  <a:lnTo>
                    <a:pt x="57" y="331"/>
                  </a:lnTo>
                  <a:lnTo>
                    <a:pt x="47" y="293"/>
                  </a:lnTo>
                  <a:lnTo>
                    <a:pt x="36" y="251"/>
                  </a:lnTo>
                  <a:lnTo>
                    <a:pt x="24" y="206"/>
                  </a:lnTo>
                  <a:lnTo>
                    <a:pt x="16" y="157"/>
                  </a:lnTo>
                  <a:lnTo>
                    <a:pt x="11" y="132"/>
                  </a:lnTo>
                  <a:lnTo>
                    <a:pt x="8" y="107"/>
                  </a:lnTo>
                  <a:lnTo>
                    <a:pt x="5" y="82"/>
                  </a:lnTo>
                  <a:lnTo>
                    <a:pt x="3" y="56"/>
                  </a:lnTo>
                  <a:lnTo>
                    <a:pt x="1" y="35"/>
                  </a:lnTo>
                  <a:lnTo>
                    <a:pt x="0" y="17"/>
                  </a:lnTo>
                  <a:lnTo>
                    <a:pt x="0" y="11"/>
                  </a:lnTo>
                  <a:lnTo>
                    <a:pt x="0" y="6"/>
                  </a:lnTo>
                  <a:lnTo>
                    <a:pt x="1" y="2"/>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775" name="Freeform 16"/>
            <p:cNvSpPr>
              <a:spLocks/>
            </p:cNvSpPr>
            <p:nvPr/>
          </p:nvSpPr>
          <p:spPr bwMode="auto">
            <a:xfrm>
              <a:off x="147" y="198"/>
              <a:ext cx="184" cy="175"/>
            </a:xfrm>
            <a:custGeom>
              <a:avLst/>
              <a:gdLst>
                <a:gd name="T0" fmla="*/ 17 w 184"/>
                <a:gd name="T1" fmla="*/ 0 h 175"/>
                <a:gd name="T2" fmla="*/ 184 w 184"/>
                <a:gd name="T3" fmla="*/ 0 h 175"/>
                <a:gd name="T4" fmla="*/ 182 w 184"/>
                <a:gd name="T5" fmla="*/ 175 h 175"/>
                <a:gd name="T6" fmla="*/ 15 w 184"/>
                <a:gd name="T7" fmla="*/ 175 h 175"/>
                <a:gd name="T8" fmla="*/ 15 w 184"/>
                <a:gd name="T9" fmla="*/ 175 h 175"/>
                <a:gd name="T10" fmla="*/ 17 w 184"/>
                <a:gd name="T11" fmla="*/ 175 h 175"/>
                <a:gd name="T12" fmla="*/ 18 w 184"/>
                <a:gd name="T13" fmla="*/ 172 h 175"/>
                <a:gd name="T14" fmla="*/ 17 w 184"/>
                <a:gd name="T15" fmla="*/ 168 h 175"/>
                <a:gd name="T16" fmla="*/ 15 w 184"/>
                <a:gd name="T17" fmla="*/ 161 h 175"/>
                <a:gd name="T18" fmla="*/ 15 w 184"/>
                <a:gd name="T19" fmla="*/ 157 h 175"/>
                <a:gd name="T20" fmla="*/ 15 w 184"/>
                <a:gd name="T21" fmla="*/ 154 h 175"/>
                <a:gd name="T22" fmla="*/ 15 w 184"/>
                <a:gd name="T23" fmla="*/ 148 h 175"/>
                <a:gd name="T24" fmla="*/ 13 w 184"/>
                <a:gd name="T25" fmla="*/ 139 h 175"/>
                <a:gd name="T26" fmla="*/ 12 w 184"/>
                <a:gd name="T27" fmla="*/ 132 h 175"/>
                <a:gd name="T28" fmla="*/ 10 w 184"/>
                <a:gd name="T29" fmla="*/ 123 h 175"/>
                <a:gd name="T30" fmla="*/ 8 w 184"/>
                <a:gd name="T31" fmla="*/ 112 h 175"/>
                <a:gd name="T32" fmla="*/ 8 w 184"/>
                <a:gd name="T33" fmla="*/ 103 h 175"/>
                <a:gd name="T34" fmla="*/ 7 w 184"/>
                <a:gd name="T35" fmla="*/ 94 h 175"/>
                <a:gd name="T36" fmla="*/ 5 w 184"/>
                <a:gd name="T37" fmla="*/ 85 h 175"/>
                <a:gd name="T38" fmla="*/ 2 w 184"/>
                <a:gd name="T39" fmla="*/ 65 h 175"/>
                <a:gd name="T40" fmla="*/ 2 w 184"/>
                <a:gd name="T41" fmla="*/ 45 h 175"/>
                <a:gd name="T42" fmla="*/ 2 w 184"/>
                <a:gd name="T43" fmla="*/ 40 h 175"/>
                <a:gd name="T44" fmla="*/ 2 w 184"/>
                <a:gd name="T45" fmla="*/ 33 h 175"/>
                <a:gd name="T46" fmla="*/ 2 w 184"/>
                <a:gd name="T47" fmla="*/ 20 h 175"/>
                <a:gd name="T48" fmla="*/ 0 w 184"/>
                <a:gd name="T49" fmla="*/ 11 h 175"/>
                <a:gd name="T50" fmla="*/ 0 w 184"/>
                <a:gd name="T51" fmla="*/ 6 h 175"/>
                <a:gd name="T52" fmla="*/ 0 w 184"/>
                <a:gd name="T53" fmla="*/ 2 h 175"/>
                <a:gd name="T54" fmla="*/ 0 w 184"/>
                <a:gd name="T55" fmla="*/ 0 h 175"/>
                <a:gd name="T56" fmla="*/ 17 w 184"/>
                <a:gd name="T57" fmla="*/ 0 h 17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84"/>
                <a:gd name="T88" fmla="*/ 0 h 175"/>
                <a:gd name="T89" fmla="*/ 184 w 184"/>
                <a:gd name="T90" fmla="*/ 175 h 17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84" h="175">
                  <a:moveTo>
                    <a:pt x="17" y="0"/>
                  </a:moveTo>
                  <a:lnTo>
                    <a:pt x="184" y="0"/>
                  </a:lnTo>
                  <a:lnTo>
                    <a:pt x="182" y="175"/>
                  </a:lnTo>
                  <a:lnTo>
                    <a:pt x="15" y="175"/>
                  </a:lnTo>
                  <a:lnTo>
                    <a:pt x="17" y="175"/>
                  </a:lnTo>
                  <a:lnTo>
                    <a:pt x="18" y="172"/>
                  </a:lnTo>
                  <a:lnTo>
                    <a:pt x="17" y="168"/>
                  </a:lnTo>
                  <a:lnTo>
                    <a:pt x="15" y="161"/>
                  </a:lnTo>
                  <a:lnTo>
                    <a:pt x="15" y="157"/>
                  </a:lnTo>
                  <a:lnTo>
                    <a:pt x="15" y="154"/>
                  </a:lnTo>
                  <a:lnTo>
                    <a:pt x="15" y="148"/>
                  </a:lnTo>
                  <a:lnTo>
                    <a:pt x="13" y="139"/>
                  </a:lnTo>
                  <a:lnTo>
                    <a:pt x="12" y="132"/>
                  </a:lnTo>
                  <a:lnTo>
                    <a:pt x="10" y="123"/>
                  </a:lnTo>
                  <a:lnTo>
                    <a:pt x="8" y="112"/>
                  </a:lnTo>
                  <a:lnTo>
                    <a:pt x="8" y="103"/>
                  </a:lnTo>
                  <a:lnTo>
                    <a:pt x="7" y="94"/>
                  </a:lnTo>
                  <a:lnTo>
                    <a:pt x="5" y="85"/>
                  </a:lnTo>
                  <a:lnTo>
                    <a:pt x="2" y="65"/>
                  </a:lnTo>
                  <a:lnTo>
                    <a:pt x="2" y="45"/>
                  </a:lnTo>
                  <a:lnTo>
                    <a:pt x="2" y="40"/>
                  </a:lnTo>
                  <a:lnTo>
                    <a:pt x="2" y="33"/>
                  </a:lnTo>
                  <a:lnTo>
                    <a:pt x="2" y="20"/>
                  </a:lnTo>
                  <a:lnTo>
                    <a:pt x="0" y="11"/>
                  </a:lnTo>
                  <a:lnTo>
                    <a:pt x="0" y="6"/>
                  </a:lnTo>
                  <a:lnTo>
                    <a:pt x="0" y="2"/>
                  </a:lnTo>
                  <a:lnTo>
                    <a:pt x="0" y="0"/>
                  </a:lnTo>
                  <a:lnTo>
                    <a:pt x="17" y="0"/>
                  </a:lnTo>
                  <a:close/>
                </a:path>
              </a:pathLst>
            </a:custGeom>
            <a:solidFill>
              <a:srgbClr val="61BFF3"/>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776" name="Freeform 17"/>
            <p:cNvSpPr>
              <a:spLocks/>
            </p:cNvSpPr>
            <p:nvPr/>
          </p:nvSpPr>
          <p:spPr bwMode="auto">
            <a:xfrm>
              <a:off x="160" y="207"/>
              <a:ext cx="58" cy="89"/>
            </a:xfrm>
            <a:custGeom>
              <a:avLst/>
              <a:gdLst>
                <a:gd name="T0" fmla="*/ 20 w 58"/>
                <a:gd name="T1" fmla="*/ 25 h 89"/>
                <a:gd name="T2" fmla="*/ 22 w 58"/>
                <a:gd name="T3" fmla="*/ 24 h 89"/>
                <a:gd name="T4" fmla="*/ 20 w 58"/>
                <a:gd name="T5" fmla="*/ 18 h 89"/>
                <a:gd name="T6" fmla="*/ 20 w 58"/>
                <a:gd name="T7" fmla="*/ 15 h 89"/>
                <a:gd name="T8" fmla="*/ 25 w 58"/>
                <a:gd name="T9" fmla="*/ 13 h 89"/>
                <a:gd name="T10" fmla="*/ 23 w 58"/>
                <a:gd name="T11" fmla="*/ 11 h 89"/>
                <a:gd name="T12" fmla="*/ 27 w 58"/>
                <a:gd name="T13" fmla="*/ 7 h 89"/>
                <a:gd name="T14" fmla="*/ 30 w 58"/>
                <a:gd name="T15" fmla="*/ 6 h 89"/>
                <a:gd name="T16" fmla="*/ 33 w 58"/>
                <a:gd name="T17" fmla="*/ 4 h 89"/>
                <a:gd name="T18" fmla="*/ 40 w 58"/>
                <a:gd name="T19" fmla="*/ 2 h 89"/>
                <a:gd name="T20" fmla="*/ 41 w 58"/>
                <a:gd name="T21" fmla="*/ 4 h 89"/>
                <a:gd name="T22" fmla="*/ 41 w 58"/>
                <a:gd name="T23" fmla="*/ 7 h 89"/>
                <a:gd name="T24" fmla="*/ 41 w 58"/>
                <a:gd name="T25" fmla="*/ 9 h 89"/>
                <a:gd name="T26" fmla="*/ 43 w 58"/>
                <a:gd name="T27" fmla="*/ 27 h 89"/>
                <a:gd name="T28" fmla="*/ 38 w 58"/>
                <a:gd name="T29" fmla="*/ 33 h 89"/>
                <a:gd name="T30" fmla="*/ 33 w 58"/>
                <a:gd name="T31" fmla="*/ 34 h 89"/>
                <a:gd name="T32" fmla="*/ 33 w 58"/>
                <a:gd name="T33" fmla="*/ 42 h 89"/>
                <a:gd name="T34" fmla="*/ 36 w 58"/>
                <a:gd name="T35" fmla="*/ 45 h 89"/>
                <a:gd name="T36" fmla="*/ 38 w 58"/>
                <a:gd name="T37" fmla="*/ 54 h 89"/>
                <a:gd name="T38" fmla="*/ 41 w 58"/>
                <a:gd name="T39" fmla="*/ 33 h 89"/>
                <a:gd name="T40" fmla="*/ 43 w 58"/>
                <a:gd name="T41" fmla="*/ 31 h 89"/>
                <a:gd name="T42" fmla="*/ 46 w 58"/>
                <a:gd name="T43" fmla="*/ 31 h 89"/>
                <a:gd name="T44" fmla="*/ 51 w 58"/>
                <a:gd name="T45" fmla="*/ 31 h 89"/>
                <a:gd name="T46" fmla="*/ 58 w 58"/>
                <a:gd name="T47" fmla="*/ 38 h 89"/>
                <a:gd name="T48" fmla="*/ 51 w 58"/>
                <a:gd name="T49" fmla="*/ 40 h 89"/>
                <a:gd name="T50" fmla="*/ 46 w 58"/>
                <a:gd name="T51" fmla="*/ 34 h 89"/>
                <a:gd name="T52" fmla="*/ 43 w 58"/>
                <a:gd name="T53" fmla="*/ 34 h 89"/>
                <a:gd name="T54" fmla="*/ 41 w 58"/>
                <a:gd name="T55" fmla="*/ 36 h 89"/>
                <a:gd name="T56" fmla="*/ 43 w 58"/>
                <a:gd name="T57" fmla="*/ 40 h 89"/>
                <a:gd name="T58" fmla="*/ 43 w 58"/>
                <a:gd name="T59" fmla="*/ 51 h 89"/>
                <a:gd name="T60" fmla="*/ 36 w 58"/>
                <a:gd name="T61" fmla="*/ 62 h 89"/>
                <a:gd name="T62" fmla="*/ 40 w 58"/>
                <a:gd name="T63" fmla="*/ 81 h 89"/>
                <a:gd name="T64" fmla="*/ 33 w 58"/>
                <a:gd name="T65" fmla="*/ 89 h 89"/>
                <a:gd name="T66" fmla="*/ 23 w 58"/>
                <a:gd name="T67" fmla="*/ 83 h 89"/>
                <a:gd name="T68" fmla="*/ 23 w 58"/>
                <a:gd name="T69" fmla="*/ 78 h 89"/>
                <a:gd name="T70" fmla="*/ 30 w 58"/>
                <a:gd name="T71" fmla="*/ 76 h 89"/>
                <a:gd name="T72" fmla="*/ 30 w 58"/>
                <a:gd name="T73" fmla="*/ 72 h 89"/>
                <a:gd name="T74" fmla="*/ 23 w 58"/>
                <a:gd name="T75" fmla="*/ 72 h 89"/>
                <a:gd name="T76" fmla="*/ 12 w 58"/>
                <a:gd name="T77" fmla="*/ 65 h 89"/>
                <a:gd name="T78" fmla="*/ 9 w 58"/>
                <a:gd name="T79" fmla="*/ 58 h 89"/>
                <a:gd name="T80" fmla="*/ 12 w 58"/>
                <a:gd name="T81" fmla="*/ 54 h 89"/>
                <a:gd name="T82" fmla="*/ 15 w 58"/>
                <a:gd name="T83" fmla="*/ 53 h 89"/>
                <a:gd name="T84" fmla="*/ 18 w 58"/>
                <a:gd name="T85" fmla="*/ 60 h 89"/>
                <a:gd name="T86" fmla="*/ 20 w 58"/>
                <a:gd name="T87" fmla="*/ 60 h 89"/>
                <a:gd name="T88" fmla="*/ 18 w 58"/>
                <a:gd name="T89" fmla="*/ 51 h 89"/>
                <a:gd name="T90" fmla="*/ 23 w 58"/>
                <a:gd name="T91" fmla="*/ 51 h 89"/>
                <a:gd name="T92" fmla="*/ 23 w 58"/>
                <a:gd name="T93" fmla="*/ 47 h 89"/>
                <a:gd name="T94" fmla="*/ 17 w 58"/>
                <a:gd name="T95" fmla="*/ 47 h 89"/>
                <a:gd name="T96" fmla="*/ 0 w 58"/>
                <a:gd name="T97" fmla="*/ 43 h 89"/>
                <a:gd name="T98" fmla="*/ 4 w 58"/>
                <a:gd name="T99" fmla="*/ 31 h 89"/>
                <a:gd name="T100" fmla="*/ 7 w 58"/>
                <a:gd name="T101" fmla="*/ 34 h 89"/>
                <a:gd name="T102" fmla="*/ 10 w 58"/>
                <a:gd name="T103" fmla="*/ 40 h 89"/>
                <a:gd name="T104" fmla="*/ 15 w 58"/>
                <a:gd name="T105" fmla="*/ 38 h 89"/>
                <a:gd name="T106" fmla="*/ 14 w 58"/>
                <a:gd name="T107" fmla="*/ 34 h 89"/>
                <a:gd name="T108" fmla="*/ 10 w 58"/>
                <a:gd name="T109" fmla="*/ 31 h 89"/>
                <a:gd name="T110" fmla="*/ 7 w 58"/>
                <a:gd name="T111" fmla="*/ 25 h 89"/>
                <a:gd name="T112" fmla="*/ 5 w 58"/>
                <a:gd name="T113" fmla="*/ 20 h 89"/>
                <a:gd name="T114" fmla="*/ 7 w 58"/>
                <a:gd name="T115" fmla="*/ 15 h 89"/>
                <a:gd name="T116" fmla="*/ 12 w 58"/>
                <a:gd name="T117" fmla="*/ 15 h 89"/>
                <a:gd name="T118" fmla="*/ 15 w 58"/>
                <a:gd name="T119" fmla="*/ 24 h 8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58"/>
                <a:gd name="T181" fmla="*/ 0 h 89"/>
                <a:gd name="T182" fmla="*/ 58 w 58"/>
                <a:gd name="T183" fmla="*/ 89 h 89"/>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58" h="89">
                  <a:moveTo>
                    <a:pt x="15" y="24"/>
                  </a:moveTo>
                  <a:lnTo>
                    <a:pt x="15" y="24"/>
                  </a:lnTo>
                  <a:lnTo>
                    <a:pt x="15" y="25"/>
                  </a:lnTo>
                  <a:lnTo>
                    <a:pt x="17" y="25"/>
                  </a:lnTo>
                  <a:lnTo>
                    <a:pt x="20" y="25"/>
                  </a:lnTo>
                  <a:lnTo>
                    <a:pt x="20" y="24"/>
                  </a:lnTo>
                  <a:lnTo>
                    <a:pt x="22" y="24"/>
                  </a:lnTo>
                  <a:lnTo>
                    <a:pt x="22" y="20"/>
                  </a:lnTo>
                  <a:lnTo>
                    <a:pt x="20" y="20"/>
                  </a:lnTo>
                  <a:lnTo>
                    <a:pt x="20" y="18"/>
                  </a:lnTo>
                  <a:lnTo>
                    <a:pt x="20" y="16"/>
                  </a:lnTo>
                  <a:lnTo>
                    <a:pt x="18" y="16"/>
                  </a:lnTo>
                  <a:lnTo>
                    <a:pt x="20" y="16"/>
                  </a:lnTo>
                  <a:lnTo>
                    <a:pt x="20" y="15"/>
                  </a:lnTo>
                  <a:lnTo>
                    <a:pt x="22" y="15"/>
                  </a:lnTo>
                  <a:lnTo>
                    <a:pt x="23" y="15"/>
                  </a:lnTo>
                  <a:lnTo>
                    <a:pt x="25" y="15"/>
                  </a:lnTo>
                  <a:lnTo>
                    <a:pt x="25" y="13"/>
                  </a:lnTo>
                  <a:lnTo>
                    <a:pt x="23" y="13"/>
                  </a:lnTo>
                  <a:lnTo>
                    <a:pt x="23" y="11"/>
                  </a:lnTo>
                  <a:lnTo>
                    <a:pt x="25" y="11"/>
                  </a:lnTo>
                  <a:lnTo>
                    <a:pt x="25" y="9"/>
                  </a:lnTo>
                  <a:lnTo>
                    <a:pt x="27" y="9"/>
                  </a:lnTo>
                  <a:lnTo>
                    <a:pt x="27" y="7"/>
                  </a:lnTo>
                  <a:lnTo>
                    <a:pt x="28" y="7"/>
                  </a:lnTo>
                  <a:lnTo>
                    <a:pt x="28" y="6"/>
                  </a:lnTo>
                  <a:lnTo>
                    <a:pt x="30" y="6"/>
                  </a:lnTo>
                  <a:lnTo>
                    <a:pt x="32" y="6"/>
                  </a:lnTo>
                  <a:lnTo>
                    <a:pt x="32" y="4"/>
                  </a:lnTo>
                  <a:lnTo>
                    <a:pt x="33" y="4"/>
                  </a:lnTo>
                  <a:lnTo>
                    <a:pt x="33" y="2"/>
                  </a:lnTo>
                  <a:lnTo>
                    <a:pt x="35" y="0"/>
                  </a:lnTo>
                  <a:lnTo>
                    <a:pt x="36" y="0"/>
                  </a:lnTo>
                  <a:lnTo>
                    <a:pt x="40" y="2"/>
                  </a:lnTo>
                  <a:lnTo>
                    <a:pt x="40" y="4"/>
                  </a:lnTo>
                  <a:lnTo>
                    <a:pt x="41" y="4"/>
                  </a:lnTo>
                  <a:lnTo>
                    <a:pt x="41" y="6"/>
                  </a:lnTo>
                  <a:lnTo>
                    <a:pt x="41" y="7"/>
                  </a:lnTo>
                  <a:lnTo>
                    <a:pt x="41" y="9"/>
                  </a:lnTo>
                  <a:lnTo>
                    <a:pt x="43" y="11"/>
                  </a:lnTo>
                  <a:lnTo>
                    <a:pt x="41" y="11"/>
                  </a:lnTo>
                  <a:lnTo>
                    <a:pt x="43" y="13"/>
                  </a:lnTo>
                  <a:lnTo>
                    <a:pt x="45" y="15"/>
                  </a:lnTo>
                  <a:lnTo>
                    <a:pt x="45" y="18"/>
                  </a:lnTo>
                  <a:lnTo>
                    <a:pt x="45" y="20"/>
                  </a:lnTo>
                  <a:lnTo>
                    <a:pt x="43" y="22"/>
                  </a:lnTo>
                  <a:lnTo>
                    <a:pt x="43" y="25"/>
                  </a:lnTo>
                  <a:lnTo>
                    <a:pt x="43" y="27"/>
                  </a:lnTo>
                  <a:lnTo>
                    <a:pt x="41" y="29"/>
                  </a:lnTo>
                  <a:lnTo>
                    <a:pt x="41" y="31"/>
                  </a:lnTo>
                  <a:lnTo>
                    <a:pt x="40" y="31"/>
                  </a:lnTo>
                  <a:lnTo>
                    <a:pt x="38" y="33"/>
                  </a:lnTo>
                  <a:lnTo>
                    <a:pt x="36" y="33"/>
                  </a:lnTo>
                  <a:lnTo>
                    <a:pt x="35" y="33"/>
                  </a:lnTo>
                  <a:lnTo>
                    <a:pt x="35" y="34"/>
                  </a:lnTo>
                  <a:lnTo>
                    <a:pt x="33" y="34"/>
                  </a:lnTo>
                  <a:lnTo>
                    <a:pt x="33" y="36"/>
                  </a:lnTo>
                  <a:lnTo>
                    <a:pt x="33" y="40"/>
                  </a:lnTo>
                  <a:lnTo>
                    <a:pt x="33" y="42"/>
                  </a:lnTo>
                  <a:lnTo>
                    <a:pt x="33" y="43"/>
                  </a:lnTo>
                  <a:lnTo>
                    <a:pt x="35" y="43"/>
                  </a:lnTo>
                  <a:lnTo>
                    <a:pt x="35" y="45"/>
                  </a:lnTo>
                  <a:lnTo>
                    <a:pt x="36" y="45"/>
                  </a:lnTo>
                  <a:lnTo>
                    <a:pt x="36" y="47"/>
                  </a:lnTo>
                  <a:lnTo>
                    <a:pt x="36" y="49"/>
                  </a:lnTo>
                  <a:lnTo>
                    <a:pt x="36" y="51"/>
                  </a:lnTo>
                  <a:lnTo>
                    <a:pt x="38" y="51"/>
                  </a:lnTo>
                  <a:lnTo>
                    <a:pt x="38" y="53"/>
                  </a:lnTo>
                  <a:lnTo>
                    <a:pt x="38" y="54"/>
                  </a:lnTo>
                  <a:lnTo>
                    <a:pt x="38" y="56"/>
                  </a:lnTo>
                  <a:lnTo>
                    <a:pt x="40" y="56"/>
                  </a:lnTo>
                  <a:lnTo>
                    <a:pt x="41" y="54"/>
                  </a:lnTo>
                  <a:lnTo>
                    <a:pt x="41" y="33"/>
                  </a:lnTo>
                  <a:lnTo>
                    <a:pt x="41" y="31"/>
                  </a:lnTo>
                  <a:lnTo>
                    <a:pt x="43" y="31"/>
                  </a:lnTo>
                  <a:lnTo>
                    <a:pt x="45" y="31"/>
                  </a:lnTo>
                  <a:lnTo>
                    <a:pt x="46" y="31"/>
                  </a:lnTo>
                  <a:lnTo>
                    <a:pt x="48" y="31"/>
                  </a:lnTo>
                  <a:lnTo>
                    <a:pt x="48" y="29"/>
                  </a:lnTo>
                  <a:lnTo>
                    <a:pt x="50" y="31"/>
                  </a:lnTo>
                  <a:lnTo>
                    <a:pt x="51" y="31"/>
                  </a:lnTo>
                  <a:lnTo>
                    <a:pt x="53" y="33"/>
                  </a:lnTo>
                  <a:lnTo>
                    <a:pt x="55" y="34"/>
                  </a:lnTo>
                  <a:lnTo>
                    <a:pt x="56" y="36"/>
                  </a:lnTo>
                  <a:lnTo>
                    <a:pt x="58" y="36"/>
                  </a:lnTo>
                  <a:lnTo>
                    <a:pt x="58" y="38"/>
                  </a:lnTo>
                  <a:lnTo>
                    <a:pt x="56" y="38"/>
                  </a:lnTo>
                  <a:lnTo>
                    <a:pt x="56" y="40"/>
                  </a:lnTo>
                  <a:lnTo>
                    <a:pt x="55" y="40"/>
                  </a:lnTo>
                  <a:lnTo>
                    <a:pt x="51" y="40"/>
                  </a:lnTo>
                  <a:lnTo>
                    <a:pt x="50" y="40"/>
                  </a:lnTo>
                  <a:lnTo>
                    <a:pt x="48" y="38"/>
                  </a:lnTo>
                  <a:lnTo>
                    <a:pt x="48" y="36"/>
                  </a:lnTo>
                  <a:lnTo>
                    <a:pt x="46" y="36"/>
                  </a:lnTo>
                  <a:lnTo>
                    <a:pt x="46" y="34"/>
                  </a:lnTo>
                  <a:lnTo>
                    <a:pt x="46" y="33"/>
                  </a:lnTo>
                  <a:lnTo>
                    <a:pt x="45" y="33"/>
                  </a:lnTo>
                  <a:lnTo>
                    <a:pt x="45" y="34"/>
                  </a:lnTo>
                  <a:lnTo>
                    <a:pt x="43" y="34"/>
                  </a:lnTo>
                  <a:lnTo>
                    <a:pt x="41" y="34"/>
                  </a:lnTo>
                  <a:lnTo>
                    <a:pt x="41" y="36"/>
                  </a:lnTo>
                  <a:lnTo>
                    <a:pt x="41" y="40"/>
                  </a:lnTo>
                  <a:lnTo>
                    <a:pt x="43" y="40"/>
                  </a:lnTo>
                  <a:lnTo>
                    <a:pt x="43" y="42"/>
                  </a:lnTo>
                  <a:lnTo>
                    <a:pt x="41" y="42"/>
                  </a:lnTo>
                  <a:lnTo>
                    <a:pt x="41" y="43"/>
                  </a:lnTo>
                  <a:lnTo>
                    <a:pt x="43" y="43"/>
                  </a:lnTo>
                  <a:lnTo>
                    <a:pt x="43" y="49"/>
                  </a:lnTo>
                  <a:lnTo>
                    <a:pt x="43" y="51"/>
                  </a:lnTo>
                  <a:lnTo>
                    <a:pt x="41" y="56"/>
                  </a:lnTo>
                  <a:lnTo>
                    <a:pt x="41" y="60"/>
                  </a:lnTo>
                  <a:lnTo>
                    <a:pt x="40" y="60"/>
                  </a:lnTo>
                  <a:lnTo>
                    <a:pt x="38" y="60"/>
                  </a:lnTo>
                  <a:lnTo>
                    <a:pt x="36" y="60"/>
                  </a:lnTo>
                  <a:lnTo>
                    <a:pt x="36" y="62"/>
                  </a:lnTo>
                  <a:lnTo>
                    <a:pt x="36" y="63"/>
                  </a:lnTo>
                  <a:lnTo>
                    <a:pt x="36" y="65"/>
                  </a:lnTo>
                  <a:lnTo>
                    <a:pt x="36" y="67"/>
                  </a:lnTo>
                  <a:lnTo>
                    <a:pt x="36" y="69"/>
                  </a:lnTo>
                  <a:lnTo>
                    <a:pt x="36" y="71"/>
                  </a:lnTo>
                  <a:lnTo>
                    <a:pt x="38" y="72"/>
                  </a:lnTo>
                  <a:lnTo>
                    <a:pt x="40" y="72"/>
                  </a:lnTo>
                  <a:lnTo>
                    <a:pt x="40" y="81"/>
                  </a:lnTo>
                  <a:lnTo>
                    <a:pt x="38" y="81"/>
                  </a:lnTo>
                  <a:lnTo>
                    <a:pt x="38" y="83"/>
                  </a:lnTo>
                  <a:lnTo>
                    <a:pt x="36" y="83"/>
                  </a:lnTo>
                  <a:lnTo>
                    <a:pt x="36" y="89"/>
                  </a:lnTo>
                  <a:lnTo>
                    <a:pt x="35" y="89"/>
                  </a:lnTo>
                  <a:lnTo>
                    <a:pt x="33" y="89"/>
                  </a:lnTo>
                  <a:lnTo>
                    <a:pt x="30" y="89"/>
                  </a:lnTo>
                  <a:lnTo>
                    <a:pt x="27" y="89"/>
                  </a:lnTo>
                  <a:lnTo>
                    <a:pt x="25" y="89"/>
                  </a:lnTo>
                  <a:lnTo>
                    <a:pt x="23" y="89"/>
                  </a:lnTo>
                  <a:lnTo>
                    <a:pt x="23" y="87"/>
                  </a:lnTo>
                  <a:lnTo>
                    <a:pt x="23" y="85"/>
                  </a:lnTo>
                  <a:lnTo>
                    <a:pt x="23" y="83"/>
                  </a:lnTo>
                  <a:lnTo>
                    <a:pt x="23" y="81"/>
                  </a:lnTo>
                  <a:lnTo>
                    <a:pt x="22" y="80"/>
                  </a:lnTo>
                  <a:lnTo>
                    <a:pt x="23" y="80"/>
                  </a:lnTo>
                  <a:lnTo>
                    <a:pt x="23" y="78"/>
                  </a:lnTo>
                  <a:lnTo>
                    <a:pt x="27" y="78"/>
                  </a:lnTo>
                  <a:lnTo>
                    <a:pt x="28" y="78"/>
                  </a:lnTo>
                  <a:lnTo>
                    <a:pt x="28" y="76"/>
                  </a:lnTo>
                  <a:lnTo>
                    <a:pt x="30" y="76"/>
                  </a:lnTo>
                  <a:lnTo>
                    <a:pt x="32" y="76"/>
                  </a:lnTo>
                  <a:lnTo>
                    <a:pt x="32" y="74"/>
                  </a:lnTo>
                  <a:lnTo>
                    <a:pt x="30" y="74"/>
                  </a:lnTo>
                  <a:lnTo>
                    <a:pt x="30" y="72"/>
                  </a:lnTo>
                  <a:lnTo>
                    <a:pt x="30" y="71"/>
                  </a:lnTo>
                  <a:lnTo>
                    <a:pt x="28" y="71"/>
                  </a:lnTo>
                  <a:lnTo>
                    <a:pt x="27" y="71"/>
                  </a:lnTo>
                  <a:lnTo>
                    <a:pt x="25" y="72"/>
                  </a:lnTo>
                  <a:lnTo>
                    <a:pt x="23" y="72"/>
                  </a:lnTo>
                  <a:lnTo>
                    <a:pt x="22" y="71"/>
                  </a:lnTo>
                  <a:lnTo>
                    <a:pt x="20" y="71"/>
                  </a:lnTo>
                  <a:lnTo>
                    <a:pt x="15" y="71"/>
                  </a:lnTo>
                  <a:lnTo>
                    <a:pt x="14" y="67"/>
                  </a:lnTo>
                  <a:lnTo>
                    <a:pt x="12" y="67"/>
                  </a:lnTo>
                  <a:lnTo>
                    <a:pt x="12" y="65"/>
                  </a:lnTo>
                  <a:lnTo>
                    <a:pt x="10" y="65"/>
                  </a:lnTo>
                  <a:lnTo>
                    <a:pt x="9" y="63"/>
                  </a:lnTo>
                  <a:lnTo>
                    <a:pt x="9" y="60"/>
                  </a:lnTo>
                  <a:lnTo>
                    <a:pt x="9" y="58"/>
                  </a:lnTo>
                  <a:lnTo>
                    <a:pt x="9" y="56"/>
                  </a:lnTo>
                  <a:lnTo>
                    <a:pt x="10" y="56"/>
                  </a:lnTo>
                  <a:lnTo>
                    <a:pt x="10" y="54"/>
                  </a:lnTo>
                  <a:lnTo>
                    <a:pt x="12" y="54"/>
                  </a:lnTo>
                  <a:lnTo>
                    <a:pt x="14" y="53"/>
                  </a:lnTo>
                  <a:lnTo>
                    <a:pt x="15" y="53"/>
                  </a:lnTo>
                  <a:lnTo>
                    <a:pt x="15" y="54"/>
                  </a:lnTo>
                  <a:lnTo>
                    <a:pt x="15" y="60"/>
                  </a:lnTo>
                  <a:lnTo>
                    <a:pt x="17" y="60"/>
                  </a:lnTo>
                  <a:lnTo>
                    <a:pt x="18" y="60"/>
                  </a:lnTo>
                  <a:lnTo>
                    <a:pt x="18" y="62"/>
                  </a:lnTo>
                  <a:lnTo>
                    <a:pt x="20" y="62"/>
                  </a:lnTo>
                  <a:lnTo>
                    <a:pt x="20" y="60"/>
                  </a:lnTo>
                  <a:lnTo>
                    <a:pt x="18" y="60"/>
                  </a:lnTo>
                  <a:lnTo>
                    <a:pt x="18" y="58"/>
                  </a:lnTo>
                  <a:lnTo>
                    <a:pt x="18" y="56"/>
                  </a:lnTo>
                  <a:lnTo>
                    <a:pt x="18" y="53"/>
                  </a:lnTo>
                  <a:lnTo>
                    <a:pt x="18" y="51"/>
                  </a:lnTo>
                  <a:lnTo>
                    <a:pt x="20" y="51"/>
                  </a:lnTo>
                  <a:lnTo>
                    <a:pt x="22" y="51"/>
                  </a:lnTo>
                  <a:lnTo>
                    <a:pt x="23" y="51"/>
                  </a:lnTo>
                  <a:lnTo>
                    <a:pt x="23" y="49"/>
                  </a:lnTo>
                  <a:lnTo>
                    <a:pt x="23" y="47"/>
                  </a:lnTo>
                  <a:lnTo>
                    <a:pt x="22" y="47"/>
                  </a:lnTo>
                  <a:lnTo>
                    <a:pt x="20" y="47"/>
                  </a:lnTo>
                  <a:lnTo>
                    <a:pt x="17" y="47"/>
                  </a:lnTo>
                  <a:lnTo>
                    <a:pt x="15" y="47"/>
                  </a:lnTo>
                  <a:lnTo>
                    <a:pt x="9" y="45"/>
                  </a:lnTo>
                  <a:lnTo>
                    <a:pt x="7" y="45"/>
                  </a:lnTo>
                  <a:lnTo>
                    <a:pt x="5" y="45"/>
                  </a:lnTo>
                  <a:lnTo>
                    <a:pt x="4" y="45"/>
                  </a:lnTo>
                  <a:lnTo>
                    <a:pt x="2" y="43"/>
                  </a:lnTo>
                  <a:lnTo>
                    <a:pt x="0" y="43"/>
                  </a:lnTo>
                  <a:lnTo>
                    <a:pt x="0" y="42"/>
                  </a:lnTo>
                  <a:lnTo>
                    <a:pt x="0" y="40"/>
                  </a:lnTo>
                  <a:lnTo>
                    <a:pt x="0" y="36"/>
                  </a:lnTo>
                  <a:lnTo>
                    <a:pt x="0" y="34"/>
                  </a:lnTo>
                  <a:lnTo>
                    <a:pt x="0" y="33"/>
                  </a:lnTo>
                  <a:lnTo>
                    <a:pt x="2" y="33"/>
                  </a:lnTo>
                  <a:lnTo>
                    <a:pt x="4" y="31"/>
                  </a:lnTo>
                  <a:lnTo>
                    <a:pt x="5" y="31"/>
                  </a:lnTo>
                  <a:lnTo>
                    <a:pt x="5" y="33"/>
                  </a:lnTo>
                  <a:lnTo>
                    <a:pt x="7" y="33"/>
                  </a:lnTo>
                  <a:lnTo>
                    <a:pt x="7" y="34"/>
                  </a:lnTo>
                  <a:lnTo>
                    <a:pt x="7" y="36"/>
                  </a:lnTo>
                  <a:lnTo>
                    <a:pt x="7" y="38"/>
                  </a:lnTo>
                  <a:lnTo>
                    <a:pt x="7" y="40"/>
                  </a:lnTo>
                  <a:lnTo>
                    <a:pt x="9" y="40"/>
                  </a:lnTo>
                  <a:lnTo>
                    <a:pt x="10" y="40"/>
                  </a:lnTo>
                  <a:lnTo>
                    <a:pt x="12" y="40"/>
                  </a:lnTo>
                  <a:lnTo>
                    <a:pt x="14" y="40"/>
                  </a:lnTo>
                  <a:lnTo>
                    <a:pt x="14" y="38"/>
                  </a:lnTo>
                  <a:lnTo>
                    <a:pt x="15" y="38"/>
                  </a:lnTo>
                  <a:lnTo>
                    <a:pt x="15" y="36"/>
                  </a:lnTo>
                  <a:lnTo>
                    <a:pt x="14" y="36"/>
                  </a:lnTo>
                  <a:lnTo>
                    <a:pt x="14" y="34"/>
                  </a:lnTo>
                  <a:lnTo>
                    <a:pt x="12" y="33"/>
                  </a:lnTo>
                  <a:lnTo>
                    <a:pt x="10" y="33"/>
                  </a:lnTo>
                  <a:lnTo>
                    <a:pt x="10" y="31"/>
                  </a:lnTo>
                  <a:lnTo>
                    <a:pt x="9" y="31"/>
                  </a:lnTo>
                  <a:lnTo>
                    <a:pt x="9" y="29"/>
                  </a:lnTo>
                  <a:lnTo>
                    <a:pt x="7" y="25"/>
                  </a:lnTo>
                  <a:lnTo>
                    <a:pt x="7" y="24"/>
                  </a:lnTo>
                  <a:lnTo>
                    <a:pt x="7" y="22"/>
                  </a:lnTo>
                  <a:lnTo>
                    <a:pt x="5" y="22"/>
                  </a:lnTo>
                  <a:lnTo>
                    <a:pt x="4" y="20"/>
                  </a:lnTo>
                  <a:lnTo>
                    <a:pt x="5" y="20"/>
                  </a:lnTo>
                  <a:lnTo>
                    <a:pt x="5" y="18"/>
                  </a:lnTo>
                  <a:lnTo>
                    <a:pt x="7" y="18"/>
                  </a:lnTo>
                  <a:lnTo>
                    <a:pt x="7" y="16"/>
                  </a:lnTo>
                  <a:lnTo>
                    <a:pt x="7" y="15"/>
                  </a:lnTo>
                  <a:lnTo>
                    <a:pt x="9" y="15"/>
                  </a:lnTo>
                  <a:lnTo>
                    <a:pt x="10" y="15"/>
                  </a:lnTo>
                  <a:lnTo>
                    <a:pt x="12" y="15"/>
                  </a:lnTo>
                  <a:lnTo>
                    <a:pt x="14" y="15"/>
                  </a:lnTo>
                  <a:lnTo>
                    <a:pt x="14" y="22"/>
                  </a:lnTo>
                  <a:lnTo>
                    <a:pt x="14" y="24"/>
                  </a:lnTo>
                  <a:lnTo>
                    <a:pt x="15" y="2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777" name="Freeform 18"/>
            <p:cNvSpPr>
              <a:spLocks/>
            </p:cNvSpPr>
            <p:nvPr/>
          </p:nvSpPr>
          <p:spPr bwMode="auto">
            <a:xfrm>
              <a:off x="270" y="207"/>
              <a:ext cx="56" cy="89"/>
            </a:xfrm>
            <a:custGeom>
              <a:avLst/>
              <a:gdLst>
                <a:gd name="T0" fmla="*/ 18 w 56"/>
                <a:gd name="T1" fmla="*/ 25 h 89"/>
                <a:gd name="T2" fmla="*/ 20 w 56"/>
                <a:gd name="T3" fmla="*/ 24 h 89"/>
                <a:gd name="T4" fmla="*/ 20 w 56"/>
                <a:gd name="T5" fmla="*/ 18 h 89"/>
                <a:gd name="T6" fmla="*/ 20 w 56"/>
                <a:gd name="T7" fmla="*/ 15 h 89"/>
                <a:gd name="T8" fmla="*/ 23 w 56"/>
                <a:gd name="T9" fmla="*/ 13 h 89"/>
                <a:gd name="T10" fmla="*/ 23 w 56"/>
                <a:gd name="T11" fmla="*/ 11 h 89"/>
                <a:gd name="T12" fmla="*/ 26 w 56"/>
                <a:gd name="T13" fmla="*/ 7 h 89"/>
                <a:gd name="T14" fmla="*/ 30 w 56"/>
                <a:gd name="T15" fmla="*/ 6 h 89"/>
                <a:gd name="T16" fmla="*/ 31 w 56"/>
                <a:gd name="T17" fmla="*/ 2 h 89"/>
                <a:gd name="T18" fmla="*/ 38 w 56"/>
                <a:gd name="T19" fmla="*/ 2 h 89"/>
                <a:gd name="T20" fmla="*/ 40 w 56"/>
                <a:gd name="T21" fmla="*/ 4 h 89"/>
                <a:gd name="T22" fmla="*/ 40 w 56"/>
                <a:gd name="T23" fmla="*/ 7 h 89"/>
                <a:gd name="T24" fmla="*/ 43 w 56"/>
                <a:gd name="T25" fmla="*/ 11 h 89"/>
                <a:gd name="T26" fmla="*/ 41 w 56"/>
                <a:gd name="T27" fmla="*/ 29 h 89"/>
                <a:gd name="T28" fmla="*/ 36 w 56"/>
                <a:gd name="T29" fmla="*/ 33 h 89"/>
                <a:gd name="T30" fmla="*/ 33 w 56"/>
                <a:gd name="T31" fmla="*/ 34 h 89"/>
                <a:gd name="T32" fmla="*/ 31 w 56"/>
                <a:gd name="T33" fmla="*/ 42 h 89"/>
                <a:gd name="T34" fmla="*/ 35 w 56"/>
                <a:gd name="T35" fmla="*/ 45 h 89"/>
                <a:gd name="T36" fmla="*/ 38 w 56"/>
                <a:gd name="T37" fmla="*/ 54 h 89"/>
                <a:gd name="T38" fmla="*/ 40 w 56"/>
                <a:gd name="T39" fmla="*/ 33 h 89"/>
                <a:gd name="T40" fmla="*/ 43 w 56"/>
                <a:gd name="T41" fmla="*/ 31 h 89"/>
                <a:gd name="T42" fmla="*/ 46 w 56"/>
                <a:gd name="T43" fmla="*/ 31 h 89"/>
                <a:gd name="T44" fmla="*/ 53 w 56"/>
                <a:gd name="T45" fmla="*/ 33 h 89"/>
                <a:gd name="T46" fmla="*/ 56 w 56"/>
                <a:gd name="T47" fmla="*/ 38 h 89"/>
                <a:gd name="T48" fmla="*/ 48 w 56"/>
                <a:gd name="T49" fmla="*/ 40 h 89"/>
                <a:gd name="T50" fmla="*/ 46 w 56"/>
                <a:gd name="T51" fmla="*/ 34 h 89"/>
                <a:gd name="T52" fmla="*/ 43 w 56"/>
                <a:gd name="T53" fmla="*/ 34 h 89"/>
                <a:gd name="T54" fmla="*/ 41 w 56"/>
                <a:gd name="T55" fmla="*/ 36 h 89"/>
                <a:gd name="T56" fmla="*/ 41 w 56"/>
                <a:gd name="T57" fmla="*/ 42 h 89"/>
                <a:gd name="T58" fmla="*/ 41 w 56"/>
                <a:gd name="T59" fmla="*/ 56 h 89"/>
                <a:gd name="T60" fmla="*/ 36 w 56"/>
                <a:gd name="T61" fmla="*/ 63 h 89"/>
                <a:gd name="T62" fmla="*/ 38 w 56"/>
                <a:gd name="T63" fmla="*/ 81 h 89"/>
                <a:gd name="T64" fmla="*/ 25 w 56"/>
                <a:gd name="T65" fmla="*/ 89 h 89"/>
                <a:gd name="T66" fmla="*/ 20 w 56"/>
                <a:gd name="T67" fmla="*/ 81 h 89"/>
                <a:gd name="T68" fmla="*/ 23 w 56"/>
                <a:gd name="T69" fmla="*/ 78 h 89"/>
                <a:gd name="T70" fmla="*/ 30 w 56"/>
                <a:gd name="T71" fmla="*/ 76 h 89"/>
                <a:gd name="T72" fmla="*/ 28 w 56"/>
                <a:gd name="T73" fmla="*/ 71 h 89"/>
                <a:gd name="T74" fmla="*/ 20 w 56"/>
                <a:gd name="T75" fmla="*/ 71 h 89"/>
                <a:gd name="T76" fmla="*/ 8 w 56"/>
                <a:gd name="T77" fmla="*/ 63 h 89"/>
                <a:gd name="T78" fmla="*/ 8 w 56"/>
                <a:gd name="T79" fmla="*/ 56 h 89"/>
                <a:gd name="T80" fmla="*/ 12 w 56"/>
                <a:gd name="T81" fmla="*/ 54 h 89"/>
                <a:gd name="T82" fmla="*/ 13 w 56"/>
                <a:gd name="T83" fmla="*/ 54 h 89"/>
                <a:gd name="T84" fmla="*/ 18 w 56"/>
                <a:gd name="T85" fmla="*/ 60 h 89"/>
                <a:gd name="T86" fmla="*/ 18 w 56"/>
                <a:gd name="T87" fmla="*/ 60 h 89"/>
                <a:gd name="T88" fmla="*/ 20 w 56"/>
                <a:gd name="T89" fmla="*/ 51 h 89"/>
                <a:gd name="T90" fmla="*/ 22 w 56"/>
                <a:gd name="T91" fmla="*/ 51 h 89"/>
                <a:gd name="T92" fmla="*/ 22 w 56"/>
                <a:gd name="T93" fmla="*/ 47 h 89"/>
                <a:gd name="T94" fmla="*/ 12 w 56"/>
                <a:gd name="T95" fmla="*/ 47 h 89"/>
                <a:gd name="T96" fmla="*/ 0 w 56"/>
                <a:gd name="T97" fmla="*/ 40 h 89"/>
                <a:gd name="T98" fmla="*/ 2 w 56"/>
                <a:gd name="T99" fmla="*/ 31 h 89"/>
                <a:gd name="T100" fmla="*/ 7 w 56"/>
                <a:gd name="T101" fmla="*/ 38 h 89"/>
                <a:gd name="T102" fmla="*/ 12 w 56"/>
                <a:gd name="T103" fmla="*/ 40 h 89"/>
                <a:gd name="T104" fmla="*/ 13 w 56"/>
                <a:gd name="T105" fmla="*/ 36 h 89"/>
                <a:gd name="T106" fmla="*/ 12 w 56"/>
                <a:gd name="T107" fmla="*/ 33 h 89"/>
                <a:gd name="T108" fmla="*/ 8 w 56"/>
                <a:gd name="T109" fmla="*/ 31 h 89"/>
                <a:gd name="T110" fmla="*/ 5 w 56"/>
                <a:gd name="T111" fmla="*/ 22 h 89"/>
                <a:gd name="T112" fmla="*/ 4 w 56"/>
                <a:gd name="T113" fmla="*/ 18 h 89"/>
                <a:gd name="T114" fmla="*/ 7 w 56"/>
                <a:gd name="T115" fmla="*/ 15 h 89"/>
                <a:gd name="T116" fmla="*/ 12 w 56"/>
                <a:gd name="T117" fmla="*/ 15 h 8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6"/>
                <a:gd name="T178" fmla="*/ 0 h 89"/>
                <a:gd name="T179" fmla="*/ 56 w 56"/>
                <a:gd name="T180" fmla="*/ 89 h 8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6" h="89">
                  <a:moveTo>
                    <a:pt x="12" y="24"/>
                  </a:moveTo>
                  <a:lnTo>
                    <a:pt x="12" y="24"/>
                  </a:lnTo>
                  <a:lnTo>
                    <a:pt x="13" y="25"/>
                  </a:lnTo>
                  <a:lnTo>
                    <a:pt x="15" y="25"/>
                  </a:lnTo>
                  <a:lnTo>
                    <a:pt x="17" y="25"/>
                  </a:lnTo>
                  <a:lnTo>
                    <a:pt x="18" y="25"/>
                  </a:lnTo>
                  <a:lnTo>
                    <a:pt x="20" y="25"/>
                  </a:lnTo>
                  <a:lnTo>
                    <a:pt x="20" y="24"/>
                  </a:lnTo>
                  <a:lnTo>
                    <a:pt x="20" y="20"/>
                  </a:lnTo>
                  <a:lnTo>
                    <a:pt x="20" y="18"/>
                  </a:lnTo>
                  <a:lnTo>
                    <a:pt x="18" y="16"/>
                  </a:lnTo>
                  <a:lnTo>
                    <a:pt x="20" y="16"/>
                  </a:lnTo>
                  <a:lnTo>
                    <a:pt x="20" y="15"/>
                  </a:lnTo>
                  <a:lnTo>
                    <a:pt x="22" y="15"/>
                  </a:lnTo>
                  <a:lnTo>
                    <a:pt x="25" y="15"/>
                  </a:lnTo>
                  <a:lnTo>
                    <a:pt x="25" y="13"/>
                  </a:lnTo>
                  <a:lnTo>
                    <a:pt x="23" y="13"/>
                  </a:lnTo>
                  <a:lnTo>
                    <a:pt x="22" y="13"/>
                  </a:lnTo>
                  <a:lnTo>
                    <a:pt x="20" y="13"/>
                  </a:lnTo>
                  <a:lnTo>
                    <a:pt x="20" y="11"/>
                  </a:lnTo>
                  <a:lnTo>
                    <a:pt x="22" y="11"/>
                  </a:lnTo>
                  <a:lnTo>
                    <a:pt x="23" y="11"/>
                  </a:lnTo>
                  <a:lnTo>
                    <a:pt x="25" y="11"/>
                  </a:lnTo>
                  <a:lnTo>
                    <a:pt x="25" y="9"/>
                  </a:lnTo>
                  <a:lnTo>
                    <a:pt x="25" y="7"/>
                  </a:lnTo>
                  <a:lnTo>
                    <a:pt x="26" y="7"/>
                  </a:lnTo>
                  <a:lnTo>
                    <a:pt x="28" y="7"/>
                  </a:lnTo>
                  <a:lnTo>
                    <a:pt x="28" y="6"/>
                  </a:lnTo>
                  <a:lnTo>
                    <a:pt x="30" y="6"/>
                  </a:lnTo>
                  <a:lnTo>
                    <a:pt x="30" y="4"/>
                  </a:lnTo>
                  <a:lnTo>
                    <a:pt x="31" y="4"/>
                  </a:lnTo>
                  <a:lnTo>
                    <a:pt x="31" y="2"/>
                  </a:lnTo>
                  <a:lnTo>
                    <a:pt x="33" y="2"/>
                  </a:lnTo>
                  <a:lnTo>
                    <a:pt x="35" y="0"/>
                  </a:lnTo>
                  <a:lnTo>
                    <a:pt x="36" y="0"/>
                  </a:lnTo>
                  <a:lnTo>
                    <a:pt x="38" y="0"/>
                  </a:lnTo>
                  <a:lnTo>
                    <a:pt x="38" y="2"/>
                  </a:lnTo>
                  <a:lnTo>
                    <a:pt x="38" y="4"/>
                  </a:lnTo>
                  <a:lnTo>
                    <a:pt x="40" y="4"/>
                  </a:lnTo>
                  <a:lnTo>
                    <a:pt x="40" y="6"/>
                  </a:lnTo>
                  <a:lnTo>
                    <a:pt x="40" y="7"/>
                  </a:lnTo>
                  <a:lnTo>
                    <a:pt x="41" y="7"/>
                  </a:lnTo>
                  <a:lnTo>
                    <a:pt x="41" y="9"/>
                  </a:lnTo>
                  <a:lnTo>
                    <a:pt x="43" y="11"/>
                  </a:lnTo>
                  <a:lnTo>
                    <a:pt x="41" y="11"/>
                  </a:lnTo>
                  <a:lnTo>
                    <a:pt x="43" y="13"/>
                  </a:lnTo>
                  <a:lnTo>
                    <a:pt x="43" y="15"/>
                  </a:lnTo>
                  <a:lnTo>
                    <a:pt x="45" y="18"/>
                  </a:lnTo>
                  <a:lnTo>
                    <a:pt x="45" y="20"/>
                  </a:lnTo>
                  <a:lnTo>
                    <a:pt x="43" y="22"/>
                  </a:lnTo>
                  <a:lnTo>
                    <a:pt x="43" y="25"/>
                  </a:lnTo>
                  <a:lnTo>
                    <a:pt x="43" y="27"/>
                  </a:lnTo>
                  <a:lnTo>
                    <a:pt x="41" y="29"/>
                  </a:lnTo>
                  <a:lnTo>
                    <a:pt x="41" y="31"/>
                  </a:lnTo>
                  <a:lnTo>
                    <a:pt x="40" y="31"/>
                  </a:lnTo>
                  <a:lnTo>
                    <a:pt x="38" y="31"/>
                  </a:lnTo>
                  <a:lnTo>
                    <a:pt x="38" y="33"/>
                  </a:lnTo>
                  <a:lnTo>
                    <a:pt x="36" y="33"/>
                  </a:lnTo>
                  <a:lnTo>
                    <a:pt x="35" y="33"/>
                  </a:lnTo>
                  <a:lnTo>
                    <a:pt x="35" y="34"/>
                  </a:lnTo>
                  <a:lnTo>
                    <a:pt x="33" y="34"/>
                  </a:lnTo>
                  <a:lnTo>
                    <a:pt x="33" y="36"/>
                  </a:lnTo>
                  <a:lnTo>
                    <a:pt x="31" y="36"/>
                  </a:lnTo>
                  <a:lnTo>
                    <a:pt x="31" y="40"/>
                  </a:lnTo>
                  <a:lnTo>
                    <a:pt x="31" y="42"/>
                  </a:lnTo>
                  <a:lnTo>
                    <a:pt x="33" y="43"/>
                  </a:lnTo>
                  <a:lnTo>
                    <a:pt x="35" y="43"/>
                  </a:lnTo>
                  <a:lnTo>
                    <a:pt x="35" y="45"/>
                  </a:lnTo>
                  <a:lnTo>
                    <a:pt x="36" y="45"/>
                  </a:lnTo>
                  <a:lnTo>
                    <a:pt x="36" y="47"/>
                  </a:lnTo>
                  <a:lnTo>
                    <a:pt x="36" y="49"/>
                  </a:lnTo>
                  <a:lnTo>
                    <a:pt x="36" y="51"/>
                  </a:lnTo>
                  <a:lnTo>
                    <a:pt x="36" y="53"/>
                  </a:lnTo>
                  <a:lnTo>
                    <a:pt x="36" y="54"/>
                  </a:lnTo>
                  <a:lnTo>
                    <a:pt x="38" y="54"/>
                  </a:lnTo>
                  <a:lnTo>
                    <a:pt x="38" y="56"/>
                  </a:lnTo>
                  <a:lnTo>
                    <a:pt x="38" y="54"/>
                  </a:lnTo>
                  <a:lnTo>
                    <a:pt x="40" y="33"/>
                  </a:lnTo>
                  <a:lnTo>
                    <a:pt x="41" y="33"/>
                  </a:lnTo>
                  <a:lnTo>
                    <a:pt x="41" y="31"/>
                  </a:lnTo>
                  <a:lnTo>
                    <a:pt x="43" y="31"/>
                  </a:lnTo>
                  <a:lnTo>
                    <a:pt x="45" y="31"/>
                  </a:lnTo>
                  <a:lnTo>
                    <a:pt x="46" y="31"/>
                  </a:lnTo>
                  <a:lnTo>
                    <a:pt x="46" y="29"/>
                  </a:lnTo>
                  <a:lnTo>
                    <a:pt x="48" y="31"/>
                  </a:lnTo>
                  <a:lnTo>
                    <a:pt x="49" y="31"/>
                  </a:lnTo>
                  <a:lnTo>
                    <a:pt x="51" y="31"/>
                  </a:lnTo>
                  <a:lnTo>
                    <a:pt x="51" y="33"/>
                  </a:lnTo>
                  <a:lnTo>
                    <a:pt x="53" y="33"/>
                  </a:lnTo>
                  <a:lnTo>
                    <a:pt x="53" y="34"/>
                  </a:lnTo>
                  <a:lnTo>
                    <a:pt x="54" y="34"/>
                  </a:lnTo>
                  <a:lnTo>
                    <a:pt x="56" y="36"/>
                  </a:lnTo>
                  <a:lnTo>
                    <a:pt x="56" y="38"/>
                  </a:lnTo>
                  <a:lnTo>
                    <a:pt x="56" y="40"/>
                  </a:lnTo>
                  <a:lnTo>
                    <a:pt x="54" y="40"/>
                  </a:lnTo>
                  <a:lnTo>
                    <a:pt x="51" y="40"/>
                  </a:lnTo>
                  <a:lnTo>
                    <a:pt x="48" y="40"/>
                  </a:lnTo>
                  <a:lnTo>
                    <a:pt x="46" y="38"/>
                  </a:lnTo>
                  <a:lnTo>
                    <a:pt x="46" y="36"/>
                  </a:lnTo>
                  <a:lnTo>
                    <a:pt x="46" y="34"/>
                  </a:lnTo>
                  <a:lnTo>
                    <a:pt x="45" y="34"/>
                  </a:lnTo>
                  <a:lnTo>
                    <a:pt x="45" y="33"/>
                  </a:lnTo>
                  <a:lnTo>
                    <a:pt x="43" y="33"/>
                  </a:lnTo>
                  <a:lnTo>
                    <a:pt x="43" y="34"/>
                  </a:lnTo>
                  <a:lnTo>
                    <a:pt x="41" y="34"/>
                  </a:lnTo>
                  <a:lnTo>
                    <a:pt x="41" y="36"/>
                  </a:lnTo>
                  <a:lnTo>
                    <a:pt x="41" y="40"/>
                  </a:lnTo>
                  <a:lnTo>
                    <a:pt x="41" y="42"/>
                  </a:lnTo>
                  <a:lnTo>
                    <a:pt x="41" y="43"/>
                  </a:lnTo>
                  <a:lnTo>
                    <a:pt x="43" y="43"/>
                  </a:lnTo>
                  <a:lnTo>
                    <a:pt x="43" y="49"/>
                  </a:lnTo>
                  <a:lnTo>
                    <a:pt x="43" y="51"/>
                  </a:lnTo>
                  <a:lnTo>
                    <a:pt x="41" y="56"/>
                  </a:lnTo>
                  <a:lnTo>
                    <a:pt x="40" y="60"/>
                  </a:lnTo>
                  <a:lnTo>
                    <a:pt x="38" y="60"/>
                  </a:lnTo>
                  <a:lnTo>
                    <a:pt x="36" y="60"/>
                  </a:lnTo>
                  <a:lnTo>
                    <a:pt x="36" y="62"/>
                  </a:lnTo>
                  <a:lnTo>
                    <a:pt x="36" y="63"/>
                  </a:lnTo>
                  <a:lnTo>
                    <a:pt x="36" y="65"/>
                  </a:lnTo>
                  <a:lnTo>
                    <a:pt x="36" y="67"/>
                  </a:lnTo>
                  <a:lnTo>
                    <a:pt x="36" y="69"/>
                  </a:lnTo>
                  <a:lnTo>
                    <a:pt x="36" y="71"/>
                  </a:lnTo>
                  <a:lnTo>
                    <a:pt x="38" y="72"/>
                  </a:lnTo>
                  <a:lnTo>
                    <a:pt x="38" y="81"/>
                  </a:lnTo>
                  <a:lnTo>
                    <a:pt x="38" y="83"/>
                  </a:lnTo>
                  <a:lnTo>
                    <a:pt x="36" y="83"/>
                  </a:lnTo>
                  <a:lnTo>
                    <a:pt x="36" y="87"/>
                  </a:lnTo>
                  <a:lnTo>
                    <a:pt x="35" y="89"/>
                  </a:lnTo>
                  <a:lnTo>
                    <a:pt x="33" y="89"/>
                  </a:lnTo>
                  <a:lnTo>
                    <a:pt x="31" y="89"/>
                  </a:lnTo>
                  <a:lnTo>
                    <a:pt x="30" y="89"/>
                  </a:lnTo>
                  <a:lnTo>
                    <a:pt x="25" y="89"/>
                  </a:lnTo>
                  <a:lnTo>
                    <a:pt x="23" y="89"/>
                  </a:lnTo>
                  <a:lnTo>
                    <a:pt x="22" y="87"/>
                  </a:lnTo>
                  <a:lnTo>
                    <a:pt x="23" y="87"/>
                  </a:lnTo>
                  <a:lnTo>
                    <a:pt x="23" y="85"/>
                  </a:lnTo>
                  <a:lnTo>
                    <a:pt x="22" y="83"/>
                  </a:lnTo>
                  <a:lnTo>
                    <a:pt x="22" y="81"/>
                  </a:lnTo>
                  <a:lnTo>
                    <a:pt x="20" y="81"/>
                  </a:lnTo>
                  <a:lnTo>
                    <a:pt x="20" y="80"/>
                  </a:lnTo>
                  <a:lnTo>
                    <a:pt x="22" y="80"/>
                  </a:lnTo>
                  <a:lnTo>
                    <a:pt x="22" y="78"/>
                  </a:lnTo>
                  <a:lnTo>
                    <a:pt x="23" y="78"/>
                  </a:lnTo>
                  <a:lnTo>
                    <a:pt x="25" y="78"/>
                  </a:lnTo>
                  <a:lnTo>
                    <a:pt x="28" y="78"/>
                  </a:lnTo>
                  <a:lnTo>
                    <a:pt x="28" y="76"/>
                  </a:lnTo>
                  <a:lnTo>
                    <a:pt x="30" y="76"/>
                  </a:lnTo>
                  <a:lnTo>
                    <a:pt x="30" y="74"/>
                  </a:lnTo>
                  <a:lnTo>
                    <a:pt x="30" y="72"/>
                  </a:lnTo>
                  <a:lnTo>
                    <a:pt x="28" y="71"/>
                  </a:lnTo>
                  <a:lnTo>
                    <a:pt x="26" y="71"/>
                  </a:lnTo>
                  <a:lnTo>
                    <a:pt x="25" y="72"/>
                  </a:lnTo>
                  <a:lnTo>
                    <a:pt x="23" y="72"/>
                  </a:lnTo>
                  <a:lnTo>
                    <a:pt x="22" y="72"/>
                  </a:lnTo>
                  <a:lnTo>
                    <a:pt x="20" y="71"/>
                  </a:lnTo>
                  <a:lnTo>
                    <a:pt x="15" y="71"/>
                  </a:lnTo>
                  <a:lnTo>
                    <a:pt x="12" y="67"/>
                  </a:lnTo>
                  <a:lnTo>
                    <a:pt x="10" y="65"/>
                  </a:lnTo>
                  <a:lnTo>
                    <a:pt x="8" y="65"/>
                  </a:lnTo>
                  <a:lnTo>
                    <a:pt x="8" y="63"/>
                  </a:lnTo>
                  <a:lnTo>
                    <a:pt x="7" y="63"/>
                  </a:lnTo>
                  <a:lnTo>
                    <a:pt x="7" y="60"/>
                  </a:lnTo>
                  <a:lnTo>
                    <a:pt x="7" y="58"/>
                  </a:lnTo>
                  <a:lnTo>
                    <a:pt x="8" y="58"/>
                  </a:lnTo>
                  <a:lnTo>
                    <a:pt x="8" y="56"/>
                  </a:lnTo>
                  <a:lnTo>
                    <a:pt x="10" y="56"/>
                  </a:lnTo>
                  <a:lnTo>
                    <a:pt x="10" y="54"/>
                  </a:lnTo>
                  <a:lnTo>
                    <a:pt x="12" y="54"/>
                  </a:lnTo>
                  <a:lnTo>
                    <a:pt x="12" y="53"/>
                  </a:lnTo>
                  <a:lnTo>
                    <a:pt x="13" y="53"/>
                  </a:lnTo>
                  <a:lnTo>
                    <a:pt x="13" y="54"/>
                  </a:lnTo>
                  <a:lnTo>
                    <a:pt x="15" y="54"/>
                  </a:lnTo>
                  <a:lnTo>
                    <a:pt x="15" y="60"/>
                  </a:lnTo>
                  <a:lnTo>
                    <a:pt x="17" y="60"/>
                  </a:lnTo>
                  <a:lnTo>
                    <a:pt x="18" y="60"/>
                  </a:lnTo>
                  <a:lnTo>
                    <a:pt x="18" y="62"/>
                  </a:lnTo>
                  <a:lnTo>
                    <a:pt x="20" y="62"/>
                  </a:lnTo>
                  <a:lnTo>
                    <a:pt x="20" y="60"/>
                  </a:lnTo>
                  <a:lnTo>
                    <a:pt x="18" y="60"/>
                  </a:lnTo>
                  <a:lnTo>
                    <a:pt x="18" y="58"/>
                  </a:lnTo>
                  <a:lnTo>
                    <a:pt x="18" y="56"/>
                  </a:lnTo>
                  <a:lnTo>
                    <a:pt x="18" y="53"/>
                  </a:lnTo>
                  <a:lnTo>
                    <a:pt x="18" y="51"/>
                  </a:lnTo>
                  <a:lnTo>
                    <a:pt x="20" y="51"/>
                  </a:lnTo>
                  <a:lnTo>
                    <a:pt x="22" y="51"/>
                  </a:lnTo>
                  <a:lnTo>
                    <a:pt x="22" y="49"/>
                  </a:lnTo>
                  <a:lnTo>
                    <a:pt x="22" y="47"/>
                  </a:lnTo>
                  <a:lnTo>
                    <a:pt x="20" y="47"/>
                  </a:lnTo>
                  <a:lnTo>
                    <a:pt x="18" y="47"/>
                  </a:lnTo>
                  <a:lnTo>
                    <a:pt x="15" y="47"/>
                  </a:lnTo>
                  <a:lnTo>
                    <a:pt x="12" y="47"/>
                  </a:lnTo>
                  <a:lnTo>
                    <a:pt x="7" y="45"/>
                  </a:lnTo>
                  <a:lnTo>
                    <a:pt x="4" y="45"/>
                  </a:lnTo>
                  <a:lnTo>
                    <a:pt x="0" y="43"/>
                  </a:lnTo>
                  <a:lnTo>
                    <a:pt x="0" y="42"/>
                  </a:lnTo>
                  <a:lnTo>
                    <a:pt x="0" y="40"/>
                  </a:lnTo>
                  <a:lnTo>
                    <a:pt x="0" y="36"/>
                  </a:lnTo>
                  <a:lnTo>
                    <a:pt x="0" y="34"/>
                  </a:lnTo>
                  <a:lnTo>
                    <a:pt x="0" y="33"/>
                  </a:lnTo>
                  <a:lnTo>
                    <a:pt x="2" y="33"/>
                  </a:lnTo>
                  <a:lnTo>
                    <a:pt x="2" y="31"/>
                  </a:lnTo>
                  <a:lnTo>
                    <a:pt x="4" y="33"/>
                  </a:lnTo>
                  <a:lnTo>
                    <a:pt x="5" y="34"/>
                  </a:lnTo>
                  <a:lnTo>
                    <a:pt x="5" y="36"/>
                  </a:lnTo>
                  <a:lnTo>
                    <a:pt x="7" y="36"/>
                  </a:lnTo>
                  <a:lnTo>
                    <a:pt x="7" y="38"/>
                  </a:lnTo>
                  <a:lnTo>
                    <a:pt x="7" y="40"/>
                  </a:lnTo>
                  <a:lnTo>
                    <a:pt x="8" y="40"/>
                  </a:lnTo>
                  <a:lnTo>
                    <a:pt x="10" y="40"/>
                  </a:lnTo>
                  <a:lnTo>
                    <a:pt x="12" y="40"/>
                  </a:lnTo>
                  <a:lnTo>
                    <a:pt x="12" y="38"/>
                  </a:lnTo>
                  <a:lnTo>
                    <a:pt x="12" y="36"/>
                  </a:lnTo>
                  <a:lnTo>
                    <a:pt x="13" y="36"/>
                  </a:lnTo>
                  <a:lnTo>
                    <a:pt x="12" y="36"/>
                  </a:lnTo>
                  <a:lnTo>
                    <a:pt x="12" y="34"/>
                  </a:lnTo>
                  <a:lnTo>
                    <a:pt x="12" y="33"/>
                  </a:lnTo>
                  <a:lnTo>
                    <a:pt x="10" y="33"/>
                  </a:lnTo>
                  <a:lnTo>
                    <a:pt x="10" y="31"/>
                  </a:lnTo>
                  <a:lnTo>
                    <a:pt x="8" y="31"/>
                  </a:lnTo>
                  <a:lnTo>
                    <a:pt x="7" y="29"/>
                  </a:lnTo>
                  <a:lnTo>
                    <a:pt x="7" y="25"/>
                  </a:lnTo>
                  <a:lnTo>
                    <a:pt x="5" y="25"/>
                  </a:lnTo>
                  <a:lnTo>
                    <a:pt x="5" y="24"/>
                  </a:lnTo>
                  <a:lnTo>
                    <a:pt x="5" y="22"/>
                  </a:lnTo>
                  <a:lnTo>
                    <a:pt x="4" y="22"/>
                  </a:lnTo>
                  <a:lnTo>
                    <a:pt x="2" y="20"/>
                  </a:lnTo>
                  <a:lnTo>
                    <a:pt x="4" y="20"/>
                  </a:lnTo>
                  <a:lnTo>
                    <a:pt x="4" y="18"/>
                  </a:lnTo>
                  <a:lnTo>
                    <a:pt x="5" y="18"/>
                  </a:lnTo>
                  <a:lnTo>
                    <a:pt x="5" y="16"/>
                  </a:lnTo>
                  <a:lnTo>
                    <a:pt x="7" y="16"/>
                  </a:lnTo>
                  <a:lnTo>
                    <a:pt x="7" y="15"/>
                  </a:lnTo>
                  <a:lnTo>
                    <a:pt x="8" y="15"/>
                  </a:lnTo>
                  <a:lnTo>
                    <a:pt x="10" y="15"/>
                  </a:lnTo>
                  <a:lnTo>
                    <a:pt x="12" y="15"/>
                  </a:lnTo>
                  <a:lnTo>
                    <a:pt x="12" y="22"/>
                  </a:lnTo>
                  <a:lnTo>
                    <a:pt x="12" y="2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778" name="Freeform 19"/>
            <p:cNvSpPr>
              <a:spLocks/>
            </p:cNvSpPr>
            <p:nvPr/>
          </p:nvSpPr>
          <p:spPr bwMode="auto">
            <a:xfrm>
              <a:off x="216" y="279"/>
              <a:ext cx="56" cy="87"/>
            </a:xfrm>
            <a:custGeom>
              <a:avLst/>
              <a:gdLst>
                <a:gd name="T0" fmla="*/ 18 w 56"/>
                <a:gd name="T1" fmla="*/ 26 h 87"/>
                <a:gd name="T2" fmla="*/ 21 w 56"/>
                <a:gd name="T3" fmla="*/ 24 h 87"/>
                <a:gd name="T4" fmla="*/ 20 w 56"/>
                <a:gd name="T5" fmla="*/ 18 h 87"/>
                <a:gd name="T6" fmla="*/ 18 w 56"/>
                <a:gd name="T7" fmla="*/ 17 h 87"/>
                <a:gd name="T8" fmla="*/ 25 w 56"/>
                <a:gd name="T9" fmla="*/ 13 h 87"/>
                <a:gd name="T10" fmla="*/ 21 w 56"/>
                <a:gd name="T11" fmla="*/ 9 h 87"/>
                <a:gd name="T12" fmla="*/ 26 w 56"/>
                <a:gd name="T13" fmla="*/ 8 h 87"/>
                <a:gd name="T14" fmla="*/ 28 w 56"/>
                <a:gd name="T15" fmla="*/ 6 h 87"/>
                <a:gd name="T16" fmla="*/ 30 w 56"/>
                <a:gd name="T17" fmla="*/ 4 h 87"/>
                <a:gd name="T18" fmla="*/ 38 w 56"/>
                <a:gd name="T19" fmla="*/ 0 h 87"/>
                <a:gd name="T20" fmla="*/ 39 w 56"/>
                <a:gd name="T21" fmla="*/ 4 h 87"/>
                <a:gd name="T22" fmla="*/ 39 w 56"/>
                <a:gd name="T23" fmla="*/ 8 h 87"/>
                <a:gd name="T24" fmla="*/ 43 w 56"/>
                <a:gd name="T25" fmla="*/ 9 h 87"/>
                <a:gd name="T26" fmla="*/ 41 w 56"/>
                <a:gd name="T27" fmla="*/ 27 h 87"/>
                <a:gd name="T28" fmla="*/ 36 w 56"/>
                <a:gd name="T29" fmla="*/ 33 h 87"/>
                <a:gd name="T30" fmla="*/ 33 w 56"/>
                <a:gd name="T31" fmla="*/ 35 h 87"/>
                <a:gd name="T32" fmla="*/ 33 w 56"/>
                <a:gd name="T33" fmla="*/ 44 h 87"/>
                <a:gd name="T34" fmla="*/ 36 w 56"/>
                <a:gd name="T35" fmla="*/ 45 h 87"/>
                <a:gd name="T36" fmla="*/ 38 w 56"/>
                <a:gd name="T37" fmla="*/ 56 h 87"/>
                <a:gd name="T38" fmla="*/ 39 w 56"/>
                <a:gd name="T39" fmla="*/ 33 h 87"/>
                <a:gd name="T40" fmla="*/ 43 w 56"/>
                <a:gd name="T41" fmla="*/ 29 h 87"/>
                <a:gd name="T42" fmla="*/ 46 w 56"/>
                <a:gd name="T43" fmla="*/ 29 h 87"/>
                <a:gd name="T44" fmla="*/ 53 w 56"/>
                <a:gd name="T45" fmla="*/ 33 h 87"/>
                <a:gd name="T46" fmla="*/ 56 w 56"/>
                <a:gd name="T47" fmla="*/ 38 h 87"/>
                <a:gd name="T48" fmla="*/ 48 w 56"/>
                <a:gd name="T49" fmla="*/ 38 h 87"/>
                <a:gd name="T50" fmla="*/ 46 w 56"/>
                <a:gd name="T51" fmla="*/ 35 h 87"/>
                <a:gd name="T52" fmla="*/ 43 w 56"/>
                <a:gd name="T53" fmla="*/ 35 h 87"/>
                <a:gd name="T54" fmla="*/ 41 w 56"/>
                <a:gd name="T55" fmla="*/ 36 h 87"/>
                <a:gd name="T56" fmla="*/ 41 w 56"/>
                <a:gd name="T57" fmla="*/ 40 h 87"/>
                <a:gd name="T58" fmla="*/ 43 w 56"/>
                <a:gd name="T59" fmla="*/ 51 h 87"/>
                <a:gd name="T60" fmla="*/ 35 w 56"/>
                <a:gd name="T61" fmla="*/ 62 h 87"/>
                <a:gd name="T62" fmla="*/ 38 w 56"/>
                <a:gd name="T63" fmla="*/ 82 h 87"/>
                <a:gd name="T64" fmla="*/ 23 w 56"/>
                <a:gd name="T65" fmla="*/ 87 h 87"/>
                <a:gd name="T66" fmla="*/ 21 w 56"/>
                <a:gd name="T67" fmla="*/ 82 h 87"/>
                <a:gd name="T68" fmla="*/ 23 w 56"/>
                <a:gd name="T69" fmla="*/ 78 h 87"/>
                <a:gd name="T70" fmla="*/ 30 w 56"/>
                <a:gd name="T71" fmla="*/ 76 h 87"/>
                <a:gd name="T72" fmla="*/ 28 w 56"/>
                <a:gd name="T73" fmla="*/ 71 h 87"/>
                <a:gd name="T74" fmla="*/ 21 w 56"/>
                <a:gd name="T75" fmla="*/ 71 h 87"/>
                <a:gd name="T76" fmla="*/ 10 w 56"/>
                <a:gd name="T77" fmla="*/ 65 h 87"/>
                <a:gd name="T78" fmla="*/ 7 w 56"/>
                <a:gd name="T79" fmla="*/ 56 h 87"/>
                <a:gd name="T80" fmla="*/ 12 w 56"/>
                <a:gd name="T81" fmla="*/ 55 h 87"/>
                <a:gd name="T82" fmla="*/ 13 w 56"/>
                <a:gd name="T83" fmla="*/ 55 h 87"/>
                <a:gd name="T84" fmla="*/ 18 w 56"/>
                <a:gd name="T85" fmla="*/ 60 h 87"/>
                <a:gd name="T86" fmla="*/ 18 w 56"/>
                <a:gd name="T87" fmla="*/ 58 h 87"/>
                <a:gd name="T88" fmla="*/ 18 w 56"/>
                <a:gd name="T89" fmla="*/ 51 h 87"/>
                <a:gd name="T90" fmla="*/ 21 w 56"/>
                <a:gd name="T91" fmla="*/ 49 h 87"/>
                <a:gd name="T92" fmla="*/ 21 w 56"/>
                <a:gd name="T93" fmla="*/ 47 h 87"/>
                <a:gd name="T94" fmla="*/ 12 w 56"/>
                <a:gd name="T95" fmla="*/ 47 h 87"/>
                <a:gd name="T96" fmla="*/ 0 w 56"/>
                <a:gd name="T97" fmla="*/ 38 h 87"/>
                <a:gd name="T98" fmla="*/ 2 w 56"/>
                <a:gd name="T99" fmla="*/ 31 h 87"/>
                <a:gd name="T100" fmla="*/ 7 w 56"/>
                <a:gd name="T101" fmla="*/ 36 h 87"/>
                <a:gd name="T102" fmla="*/ 12 w 56"/>
                <a:gd name="T103" fmla="*/ 38 h 87"/>
                <a:gd name="T104" fmla="*/ 12 w 56"/>
                <a:gd name="T105" fmla="*/ 36 h 87"/>
                <a:gd name="T106" fmla="*/ 12 w 56"/>
                <a:gd name="T107" fmla="*/ 35 h 87"/>
                <a:gd name="T108" fmla="*/ 8 w 56"/>
                <a:gd name="T109" fmla="*/ 31 h 87"/>
                <a:gd name="T110" fmla="*/ 5 w 56"/>
                <a:gd name="T111" fmla="*/ 22 h 87"/>
                <a:gd name="T112" fmla="*/ 3 w 56"/>
                <a:gd name="T113" fmla="*/ 17 h 87"/>
                <a:gd name="T114" fmla="*/ 7 w 56"/>
                <a:gd name="T115" fmla="*/ 15 h 87"/>
                <a:gd name="T116" fmla="*/ 12 w 56"/>
                <a:gd name="T117" fmla="*/ 15 h 8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6"/>
                <a:gd name="T178" fmla="*/ 0 h 87"/>
                <a:gd name="T179" fmla="*/ 56 w 56"/>
                <a:gd name="T180" fmla="*/ 87 h 87"/>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6" h="87">
                  <a:moveTo>
                    <a:pt x="12" y="24"/>
                  </a:moveTo>
                  <a:lnTo>
                    <a:pt x="12" y="24"/>
                  </a:lnTo>
                  <a:lnTo>
                    <a:pt x="13" y="24"/>
                  </a:lnTo>
                  <a:lnTo>
                    <a:pt x="13" y="26"/>
                  </a:lnTo>
                  <a:lnTo>
                    <a:pt x="15" y="26"/>
                  </a:lnTo>
                  <a:lnTo>
                    <a:pt x="17" y="26"/>
                  </a:lnTo>
                  <a:lnTo>
                    <a:pt x="18" y="26"/>
                  </a:lnTo>
                  <a:lnTo>
                    <a:pt x="20" y="26"/>
                  </a:lnTo>
                  <a:lnTo>
                    <a:pt x="20" y="24"/>
                  </a:lnTo>
                  <a:lnTo>
                    <a:pt x="21" y="24"/>
                  </a:lnTo>
                  <a:lnTo>
                    <a:pt x="21" y="22"/>
                  </a:lnTo>
                  <a:lnTo>
                    <a:pt x="21" y="18"/>
                  </a:lnTo>
                  <a:lnTo>
                    <a:pt x="20" y="18"/>
                  </a:lnTo>
                  <a:lnTo>
                    <a:pt x="18" y="17"/>
                  </a:lnTo>
                  <a:lnTo>
                    <a:pt x="20" y="17"/>
                  </a:lnTo>
                  <a:lnTo>
                    <a:pt x="20" y="15"/>
                  </a:lnTo>
                  <a:lnTo>
                    <a:pt x="21" y="15"/>
                  </a:lnTo>
                  <a:lnTo>
                    <a:pt x="25" y="15"/>
                  </a:lnTo>
                  <a:lnTo>
                    <a:pt x="25" y="13"/>
                  </a:lnTo>
                  <a:lnTo>
                    <a:pt x="23" y="13"/>
                  </a:lnTo>
                  <a:lnTo>
                    <a:pt x="21" y="13"/>
                  </a:lnTo>
                  <a:lnTo>
                    <a:pt x="21" y="11"/>
                  </a:lnTo>
                  <a:lnTo>
                    <a:pt x="21" y="9"/>
                  </a:lnTo>
                  <a:lnTo>
                    <a:pt x="23" y="9"/>
                  </a:lnTo>
                  <a:lnTo>
                    <a:pt x="23" y="8"/>
                  </a:lnTo>
                  <a:lnTo>
                    <a:pt x="25" y="8"/>
                  </a:lnTo>
                  <a:lnTo>
                    <a:pt x="26" y="8"/>
                  </a:lnTo>
                  <a:lnTo>
                    <a:pt x="28" y="8"/>
                  </a:lnTo>
                  <a:lnTo>
                    <a:pt x="28" y="6"/>
                  </a:lnTo>
                  <a:lnTo>
                    <a:pt x="30" y="6"/>
                  </a:lnTo>
                  <a:lnTo>
                    <a:pt x="30" y="4"/>
                  </a:lnTo>
                  <a:lnTo>
                    <a:pt x="30" y="2"/>
                  </a:lnTo>
                  <a:lnTo>
                    <a:pt x="31" y="2"/>
                  </a:lnTo>
                  <a:lnTo>
                    <a:pt x="33" y="2"/>
                  </a:lnTo>
                  <a:lnTo>
                    <a:pt x="35" y="0"/>
                  </a:lnTo>
                  <a:lnTo>
                    <a:pt x="36" y="0"/>
                  </a:lnTo>
                  <a:lnTo>
                    <a:pt x="38" y="0"/>
                  </a:lnTo>
                  <a:lnTo>
                    <a:pt x="38" y="2"/>
                  </a:lnTo>
                  <a:lnTo>
                    <a:pt x="39" y="2"/>
                  </a:lnTo>
                  <a:lnTo>
                    <a:pt x="39" y="4"/>
                  </a:lnTo>
                  <a:lnTo>
                    <a:pt x="39" y="6"/>
                  </a:lnTo>
                  <a:lnTo>
                    <a:pt x="39" y="8"/>
                  </a:lnTo>
                  <a:lnTo>
                    <a:pt x="41" y="8"/>
                  </a:lnTo>
                  <a:lnTo>
                    <a:pt x="43" y="9"/>
                  </a:lnTo>
                  <a:lnTo>
                    <a:pt x="41" y="9"/>
                  </a:lnTo>
                  <a:lnTo>
                    <a:pt x="43" y="13"/>
                  </a:lnTo>
                  <a:lnTo>
                    <a:pt x="43" y="15"/>
                  </a:lnTo>
                  <a:lnTo>
                    <a:pt x="44" y="18"/>
                  </a:lnTo>
                  <a:lnTo>
                    <a:pt x="44" y="20"/>
                  </a:lnTo>
                  <a:lnTo>
                    <a:pt x="43" y="22"/>
                  </a:lnTo>
                  <a:lnTo>
                    <a:pt x="43" y="24"/>
                  </a:lnTo>
                  <a:lnTo>
                    <a:pt x="43" y="26"/>
                  </a:lnTo>
                  <a:lnTo>
                    <a:pt x="41" y="27"/>
                  </a:lnTo>
                  <a:lnTo>
                    <a:pt x="41" y="29"/>
                  </a:lnTo>
                  <a:lnTo>
                    <a:pt x="39" y="31"/>
                  </a:lnTo>
                  <a:lnTo>
                    <a:pt x="38" y="31"/>
                  </a:lnTo>
                  <a:lnTo>
                    <a:pt x="38" y="33"/>
                  </a:lnTo>
                  <a:lnTo>
                    <a:pt x="36" y="33"/>
                  </a:lnTo>
                  <a:lnTo>
                    <a:pt x="35" y="33"/>
                  </a:lnTo>
                  <a:lnTo>
                    <a:pt x="35" y="35"/>
                  </a:lnTo>
                  <a:lnTo>
                    <a:pt x="33" y="35"/>
                  </a:lnTo>
                  <a:lnTo>
                    <a:pt x="33" y="36"/>
                  </a:lnTo>
                  <a:lnTo>
                    <a:pt x="31" y="36"/>
                  </a:lnTo>
                  <a:lnTo>
                    <a:pt x="31" y="38"/>
                  </a:lnTo>
                  <a:lnTo>
                    <a:pt x="31" y="42"/>
                  </a:lnTo>
                  <a:lnTo>
                    <a:pt x="33" y="44"/>
                  </a:lnTo>
                  <a:lnTo>
                    <a:pt x="35" y="44"/>
                  </a:lnTo>
                  <a:lnTo>
                    <a:pt x="35" y="45"/>
                  </a:lnTo>
                  <a:lnTo>
                    <a:pt x="36" y="45"/>
                  </a:lnTo>
                  <a:lnTo>
                    <a:pt x="36" y="47"/>
                  </a:lnTo>
                  <a:lnTo>
                    <a:pt x="36" y="49"/>
                  </a:lnTo>
                  <a:lnTo>
                    <a:pt x="36" y="51"/>
                  </a:lnTo>
                  <a:lnTo>
                    <a:pt x="36" y="53"/>
                  </a:lnTo>
                  <a:lnTo>
                    <a:pt x="36" y="55"/>
                  </a:lnTo>
                  <a:lnTo>
                    <a:pt x="38" y="55"/>
                  </a:lnTo>
                  <a:lnTo>
                    <a:pt x="38" y="56"/>
                  </a:lnTo>
                  <a:lnTo>
                    <a:pt x="39" y="56"/>
                  </a:lnTo>
                  <a:lnTo>
                    <a:pt x="39" y="55"/>
                  </a:lnTo>
                  <a:lnTo>
                    <a:pt x="39" y="33"/>
                  </a:lnTo>
                  <a:lnTo>
                    <a:pt x="39" y="31"/>
                  </a:lnTo>
                  <a:lnTo>
                    <a:pt x="41" y="31"/>
                  </a:lnTo>
                  <a:lnTo>
                    <a:pt x="43" y="31"/>
                  </a:lnTo>
                  <a:lnTo>
                    <a:pt x="43" y="29"/>
                  </a:lnTo>
                  <a:lnTo>
                    <a:pt x="44" y="29"/>
                  </a:lnTo>
                  <a:lnTo>
                    <a:pt x="46" y="29"/>
                  </a:lnTo>
                  <a:lnTo>
                    <a:pt x="48" y="29"/>
                  </a:lnTo>
                  <a:lnTo>
                    <a:pt x="48" y="27"/>
                  </a:lnTo>
                  <a:lnTo>
                    <a:pt x="48" y="29"/>
                  </a:lnTo>
                  <a:lnTo>
                    <a:pt x="49" y="29"/>
                  </a:lnTo>
                  <a:lnTo>
                    <a:pt x="51" y="31"/>
                  </a:lnTo>
                  <a:lnTo>
                    <a:pt x="51" y="33"/>
                  </a:lnTo>
                  <a:lnTo>
                    <a:pt x="53" y="33"/>
                  </a:lnTo>
                  <a:lnTo>
                    <a:pt x="53" y="35"/>
                  </a:lnTo>
                  <a:lnTo>
                    <a:pt x="54" y="35"/>
                  </a:lnTo>
                  <a:lnTo>
                    <a:pt x="56" y="36"/>
                  </a:lnTo>
                  <a:lnTo>
                    <a:pt x="56" y="38"/>
                  </a:lnTo>
                  <a:lnTo>
                    <a:pt x="54" y="38"/>
                  </a:lnTo>
                  <a:lnTo>
                    <a:pt x="53" y="38"/>
                  </a:lnTo>
                  <a:lnTo>
                    <a:pt x="51" y="38"/>
                  </a:lnTo>
                  <a:lnTo>
                    <a:pt x="48" y="38"/>
                  </a:lnTo>
                  <a:lnTo>
                    <a:pt x="46" y="36"/>
                  </a:lnTo>
                  <a:lnTo>
                    <a:pt x="46" y="35"/>
                  </a:lnTo>
                  <a:lnTo>
                    <a:pt x="44" y="35"/>
                  </a:lnTo>
                  <a:lnTo>
                    <a:pt x="44" y="33"/>
                  </a:lnTo>
                  <a:lnTo>
                    <a:pt x="43" y="33"/>
                  </a:lnTo>
                  <a:lnTo>
                    <a:pt x="43" y="35"/>
                  </a:lnTo>
                  <a:lnTo>
                    <a:pt x="41" y="35"/>
                  </a:lnTo>
                  <a:lnTo>
                    <a:pt x="41" y="36"/>
                  </a:lnTo>
                  <a:lnTo>
                    <a:pt x="41" y="38"/>
                  </a:lnTo>
                  <a:lnTo>
                    <a:pt x="41" y="40"/>
                  </a:lnTo>
                  <a:lnTo>
                    <a:pt x="41" y="42"/>
                  </a:lnTo>
                  <a:lnTo>
                    <a:pt x="41" y="44"/>
                  </a:lnTo>
                  <a:lnTo>
                    <a:pt x="43" y="44"/>
                  </a:lnTo>
                  <a:lnTo>
                    <a:pt x="43" y="47"/>
                  </a:lnTo>
                  <a:lnTo>
                    <a:pt x="43" y="51"/>
                  </a:lnTo>
                  <a:lnTo>
                    <a:pt x="41" y="56"/>
                  </a:lnTo>
                  <a:lnTo>
                    <a:pt x="39" y="60"/>
                  </a:lnTo>
                  <a:lnTo>
                    <a:pt x="38" y="58"/>
                  </a:lnTo>
                  <a:lnTo>
                    <a:pt x="36" y="58"/>
                  </a:lnTo>
                  <a:lnTo>
                    <a:pt x="36" y="60"/>
                  </a:lnTo>
                  <a:lnTo>
                    <a:pt x="36" y="62"/>
                  </a:lnTo>
                  <a:lnTo>
                    <a:pt x="35" y="62"/>
                  </a:lnTo>
                  <a:lnTo>
                    <a:pt x="35" y="64"/>
                  </a:lnTo>
                  <a:lnTo>
                    <a:pt x="36" y="65"/>
                  </a:lnTo>
                  <a:lnTo>
                    <a:pt x="36" y="67"/>
                  </a:lnTo>
                  <a:lnTo>
                    <a:pt x="36" y="71"/>
                  </a:lnTo>
                  <a:lnTo>
                    <a:pt x="38" y="71"/>
                  </a:lnTo>
                  <a:lnTo>
                    <a:pt x="39" y="73"/>
                  </a:lnTo>
                  <a:lnTo>
                    <a:pt x="39" y="82"/>
                  </a:lnTo>
                  <a:lnTo>
                    <a:pt x="38" y="82"/>
                  </a:lnTo>
                  <a:lnTo>
                    <a:pt x="36" y="83"/>
                  </a:lnTo>
                  <a:lnTo>
                    <a:pt x="36" y="87"/>
                  </a:lnTo>
                  <a:lnTo>
                    <a:pt x="35" y="87"/>
                  </a:lnTo>
                  <a:lnTo>
                    <a:pt x="33" y="87"/>
                  </a:lnTo>
                  <a:lnTo>
                    <a:pt x="31" y="87"/>
                  </a:lnTo>
                  <a:lnTo>
                    <a:pt x="30" y="87"/>
                  </a:lnTo>
                  <a:lnTo>
                    <a:pt x="25" y="87"/>
                  </a:lnTo>
                  <a:lnTo>
                    <a:pt x="23" y="87"/>
                  </a:lnTo>
                  <a:lnTo>
                    <a:pt x="21" y="87"/>
                  </a:lnTo>
                  <a:lnTo>
                    <a:pt x="23" y="87"/>
                  </a:lnTo>
                  <a:lnTo>
                    <a:pt x="23" y="85"/>
                  </a:lnTo>
                  <a:lnTo>
                    <a:pt x="23" y="83"/>
                  </a:lnTo>
                  <a:lnTo>
                    <a:pt x="21" y="83"/>
                  </a:lnTo>
                  <a:lnTo>
                    <a:pt x="21" y="82"/>
                  </a:lnTo>
                  <a:lnTo>
                    <a:pt x="21" y="80"/>
                  </a:lnTo>
                  <a:lnTo>
                    <a:pt x="21" y="78"/>
                  </a:lnTo>
                  <a:lnTo>
                    <a:pt x="23" y="78"/>
                  </a:lnTo>
                  <a:lnTo>
                    <a:pt x="25" y="78"/>
                  </a:lnTo>
                  <a:lnTo>
                    <a:pt x="28" y="78"/>
                  </a:lnTo>
                  <a:lnTo>
                    <a:pt x="28" y="76"/>
                  </a:lnTo>
                  <a:lnTo>
                    <a:pt x="30" y="76"/>
                  </a:lnTo>
                  <a:lnTo>
                    <a:pt x="30" y="74"/>
                  </a:lnTo>
                  <a:lnTo>
                    <a:pt x="30" y="73"/>
                  </a:lnTo>
                  <a:lnTo>
                    <a:pt x="30" y="71"/>
                  </a:lnTo>
                  <a:lnTo>
                    <a:pt x="28" y="71"/>
                  </a:lnTo>
                  <a:lnTo>
                    <a:pt x="26" y="69"/>
                  </a:lnTo>
                  <a:lnTo>
                    <a:pt x="26" y="71"/>
                  </a:lnTo>
                  <a:lnTo>
                    <a:pt x="25" y="73"/>
                  </a:lnTo>
                  <a:lnTo>
                    <a:pt x="23" y="73"/>
                  </a:lnTo>
                  <a:lnTo>
                    <a:pt x="21" y="73"/>
                  </a:lnTo>
                  <a:lnTo>
                    <a:pt x="21" y="71"/>
                  </a:lnTo>
                  <a:lnTo>
                    <a:pt x="20" y="69"/>
                  </a:lnTo>
                  <a:lnTo>
                    <a:pt x="15" y="67"/>
                  </a:lnTo>
                  <a:lnTo>
                    <a:pt x="13" y="67"/>
                  </a:lnTo>
                  <a:lnTo>
                    <a:pt x="12" y="67"/>
                  </a:lnTo>
                  <a:lnTo>
                    <a:pt x="10" y="65"/>
                  </a:lnTo>
                  <a:lnTo>
                    <a:pt x="8" y="65"/>
                  </a:lnTo>
                  <a:lnTo>
                    <a:pt x="8" y="64"/>
                  </a:lnTo>
                  <a:lnTo>
                    <a:pt x="7" y="64"/>
                  </a:lnTo>
                  <a:lnTo>
                    <a:pt x="7" y="60"/>
                  </a:lnTo>
                  <a:lnTo>
                    <a:pt x="7" y="58"/>
                  </a:lnTo>
                  <a:lnTo>
                    <a:pt x="7" y="56"/>
                  </a:lnTo>
                  <a:lnTo>
                    <a:pt x="8" y="56"/>
                  </a:lnTo>
                  <a:lnTo>
                    <a:pt x="10" y="56"/>
                  </a:lnTo>
                  <a:lnTo>
                    <a:pt x="10" y="55"/>
                  </a:lnTo>
                  <a:lnTo>
                    <a:pt x="12" y="55"/>
                  </a:lnTo>
                  <a:lnTo>
                    <a:pt x="12" y="53"/>
                  </a:lnTo>
                  <a:lnTo>
                    <a:pt x="12" y="51"/>
                  </a:lnTo>
                  <a:lnTo>
                    <a:pt x="13" y="53"/>
                  </a:lnTo>
                  <a:lnTo>
                    <a:pt x="13" y="55"/>
                  </a:lnTo>
                  <a:lnTo>
                    <a:pt x="15" y="55"/>
                  </a:lnTo>
                  <a:lnTo>
                    <a:pt x="15" y="58"/>
                  </a:lnTo>
                  <a:lnTo>
                    <a:pt x="15" y="60"/>
                  </a:lnTo>
                  <a:lnTo>
                    <a:pt x="17" y="60"/>
                  </a:lnTo>
                  <a:lnTo>
                    <a:pt x="18" y="60"/>
                  </a:lnTo>
                  <a:lnTo>
                    <a:pt x="18" y="62"/>
                  </a:lnTo>
                  <a:lnTo>
                    <a:pt x="20" y="62"/>
                  </a:lnTo>
                  <a:lnTo>
                    <a:pt x="20" y="60"/>
                  </a:lnTo>
                  <a:lnTo>
                    <a:pt x="20" y="58"/>
                  </a:lnTo>
                  <a:lnTo>
                    <a:pt x="18" y="58"/>
                  </a:lnTo>
                  <a:lnTo>
                    <a:pt x="18" y="56"/>
                  </a:lnTo>
                  <a:lnTo>
                    <a:pt x="17" y="53"/>
                  </a:lnTo>
                  <a:lnTo>
                    <a:pt x="18" y="53"/>
                  </a:lnTo>
                  <a:lnTo>
                    <a:pt x="18" y="51"/>
                  </a:lnTo>
                  <a:lnTo>
                    <a:pt x="20" y="51"/>
                  </a:lnTo>
                  <a:lnTo>
                    <a:pt x="21" y="51"/>
                  </a:lnTo>
                  <a:lnTo>
                    <a:pt x="21" y="49"/>
                  </a:lnTo>
                  <a:lnTo>
                    <a:pt x="21" y="47"/>
                  </a:lnTo>
                  <a:lnTo>
                    <a:pt x="20" y="47"/>
                  </a:lnTo>
                  <a:lnTo>
                    <a:pt x="18" y="47"/>
                  </a:lnTo>
                  <a:lnTo>
                    <a:pt x="12" y="47"/>
                  </a:lnTo>
                  <a:lnTo>
                    <a:pt x="7" y="45"/>
                  </a:lnTo>
                  <a:lnTo>
                    <a:pt x="7" y="44"/>
                  </a:lnTo>
                  <a:lnTo>
                    <a:pt x="3" y="44"/>
                  </a:lnTo>
                  <a:lnTo>
                    <a:pt x="0" y="44"/>
                  </a:lnTo>
                  <a:lnTo>
                    <a:pt x="0" y="42"/>
                  </a:lnTo>
                  <a:lnTo>
                    <a:pt x="0" y="38"/>
                  </a:lnTo>
                  <a:lnTo>
                    <a:pt x="0" y="36"/>
                  </a:lnTo>
                  <a:lnTo>
                    <a:pt x="0" y="33"/>
                  </a:lnTo>
                  <a:lnTo>
                    <a:pt x="2" y="33"/>
                  </a:lnTo>
                  <a:lnTo>
                    <a:pt x="2" y="31"/>
                  </a:lnTo>
                  <a:lnTo>
                    <a:pt x="3" y="31"/>
                  </a:lnTo>
                  <a:lnTo>
                    <a:pt x="3" y="33"/>
                  </a:lnTo>
                  <a:lnTo>
                    <a:pt x="3" y="35"/>
                  </a:lnTo>
                  <a:lnTo>
                    <a:pt x="5" y="35"/>
                  </a:lnTo>
                  <a:lnTo>
                    <a:pt x="5" y="36"/>
                  </a:lnTo>
                  <a:lnTo>
                    <a:pt x="7" y="36"/>
                  </a:lnTo>
                  <a:lnTo>
                    <a:pt x="7" y="38"/>
                  </a:lnTo>
                  <a:lnTo>
                    <a:pt x="8" y="38"/>
                  </a:lnTo>
                  <a:lnTo>
                    <a:pt x="10" y="38"/>
                  </a:lnTo>
                  <a:lnTo>
                    <a:pt x="12" y="38"/>
                  </a:lnTo>
                  <a:lnTo>
                    <a:pt x="12" y="36"/>
                  </a:lnTo>
                  <a:lnTo>
                    <a:pt x="13" y="36"/>
                  </a:lnTo>
                  <a:lnTo>
                    <a:pt x="12" y="36"/>
                  </a:lnTo>
                  <a:lnTo>
                    <a:pt x="12" y="35"/>
                  </a:lnTo>
                  <a:lnTo>
                    <a:pt x="12" y="33"/>
                  </a:lnTo>
                  <a:lnTo>
                    <a:pt x="10" y="33"/>
                  </a:lnTo>
                  <a:lnTo>
                    <a:pt x="10" y="31"/>
                  </a:lnTo>
                  <a:lnTo>
                    <a:pt x="8" y="31"/>
                  </a:lnTo>
                  <a:lnTo>
                    <a:pt x="8" y="29"/>
                  </a:lnTo>
                  <a:lnTo>
                    <a:pt x="7" y="27"/>
                  </a:lnTo>
                  <a:lnTo>
                    <a:pt x="7" y="26"/>
                  </a:lnTo>
                  <a:lnTo>
                    <a:pt x="7" y="24"/>
                  </a:lnTo>
                  <a:lnTo>
                    <a:pt x="5" y="24"/>
                  </a:lnTo>
                  <a:lnTo>
                    <a:pt x="5" y="22"/>
                  </a:lnTo>
                  <a:lnTo>
                    <a:pt x="3" y="22"/>
                  </a:lnTo>
                  <a:lnTo>
                    <a:pt x="3" y="20"/>
                  </a:lnTo>
                  <a:lnTo>
                    <a:pt x="3" y="18"/>
                  </a:lnTo>
                  <a:lnTo>
                    <a:pt x="3" y="17"/>
                  </a:lnTo>
                  <a:lnTo>
                    <a:pt x="5" y="17"/>
                  </a:lnTo>
                  <a:lnTo>
                    <a:pt x="7" y="17"/>
                  </a:lnTo>
                  <a:lnTo>
                    <a:pt x="7" y="15"/>
                  </a:lnTo>
                  <a:lnTo>
                    <a:pt x="8" y="15"/>
                  </a:lnTo>
                  <a:lnTo>
                    <a:pt x="10" y="13"/>
                  </a:lnTo>
                  <a:lnTo>
                    <a:pt x="12" y="13"/>
                  </a:lnTo>
                  <a:lnTo>
                    <a:pt x="12" y="15"/>
                  </a:lnTo>
                  <a:lnTo>
                    <a:pt x="12" y="22"/>
                  </a:lnTo>
                  <a:lnTo>
                    <a:pt x="12" y="2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779" name="Freeform 20"/>
            <p:cNvSpPr>
              <a:spLocks/>
            </p:cNvSpPr>
            <p:nvPr/>
          </p:nvSpPr>
          <p:spPr bwMode="auto">
            <a:xfrm>
              <a:off x="172" y="231"/>
              <a:ext cx="146" cy="124"/>
            </a:xfrm>
            <a:custGeom>
              <a:avLst/>
              <a:gdLst>
                <a:gd name="T0" fmla="*/ 0 w 146"/>
                <a:gd name="T1" fmla="*/ 99 h 124"/>
                <a:gd name="T2" fmla="*/ 72 w 146"/>
                <a:gd name="T3" fmla="*/ 0 h 124"/>
                <a:gd name="T4" fmla="*/ 146 w 146"/>
                <a:gd name="T5" fmla="*/ 99 h 124"/>
                <a:gd name="T6" fmla="*/ 146 w 146"/>
                <a:gd name="T7" fmla="*/ 122 h 124"/>
                <a:gd name="T8" fmla="*/ 72 w 146"/>
                <a:gd name="T9" fmla="*/ 30 h 124"/>
                <a:gd name="T10" fmla="*/ 2 w 146"/>
                <a:gd name="T11" fmla="*/ 124 h 124"/>
                <a:gd name="T12" fmla="*/ 0 w 146"/>
                <a:gd name="T13" fmla="*/ 99 h 124"/>
                <a:gd name="T14" fmla="*/ 0 60000 65536"/>
                <a:gd name="T15" fmla="*/ 0 60000 65536"/>
                <a:gd name="T16" fmla="*/ 0 60000 65536"/>
                <a:gd name="T17" fmla="*/ 0 60000 65536"/>
                <a:gd name="T18" fmla="*/ 0 60000 65536"/>
                <a:gd name="T19" fmla="*/ 0 60000 65536"/>
                <a:gd name="T20" fmla="*/ 0 60000 65536"/>
                <a:gd name="T21" fmla="*/ 0 w 146"/>
                <a:gd name="T22" fmla="*/ 0 h 124"/>
                <a:gd name="T23" fmla="*/ 146 w 146"/>
                <a:gd name="T24" fmla="*/ 124 h 1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6" h="124">
                  <a:moveTo>
                    <a:pt x="0" y="99"/>
                  </a:moveTo>
                  <a:lnTo>
                    <a:pt x="72" y="0"/>
                  </a:lnTo>
                  <a:lnTo>
                    <a:pt x="146" y="99"/>
                  </a:lnTo>
                  <a:lnTo>
                    <a:pt x="146" y="122"/>
                  </a:lnTo>
                  <a:lnTo>
                    <a:pt x="72" y="30"/>
                  </a:lnTo>
                  <a:lnTo>
                    <a:pt x="2" y="124"/>
                  </a:lnTo>
                  <a:lnTo>
                    <a:pt x="0" y="99"/>
                  </a:lnTo>
                  <a:close/>
                </a:path>
              </a:pathLst>
            </a:custGeom>
            <a:solidFill>
              <a:srgbClr val="F9A03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780" name="Freeform 21"/>
            <p:cNvSpPr>
              <a:spLocks/>
            </p:cNvSpPr>
            <p:nvPr/>
          </p:nvSpPr>
          <p:spPr bwMode="auto">
            <a:xfrm>
              <a:off x="326" y="204"/>
              <a:ext cx="5" cy="171"/>
            </a:xfrm>
            <a:custGeom>
              <a:avLst/>
              <a:gdLst>
                <a:gd name="T0" fmla="*/ 3 w 5"/>
                <a:gd name="T1" fmla="*/ 171 h 171"/>
                <a:gd name="T2" fmla="*/ 5 w 5"/>
                <a:gd name="T3" fmla="*/ 169 h 171"/>
                <a:gd name="T4" fmla="*/ 5 w 5"/>
                <a:gd name="T5" fmla="*/ 0 h 171"/>
                <a:gd name="T6" fmla="*/ 0 w 5"/>
                <a:gd name="T7" fmla="*/ 0 h 171"/>
                <a:gd name="T8" fmla="*/ 0 w 5"/>
                <a:gd name="T9" fmla="*/ 169 h 171"/>
                <a:gd name="T10" fmla="*/ 3 w 5"/>
                <a:gd name="T11" fmla="*/ 171 h 171"/>
                <a:gd name="T12" fmla="*/ 3 w 5"/>
                <a:gd name="T13" fmla="*/ 171 h 171"/>
                <a:gd name="T14" fmla="*/ 5 w 5"/>
                <a:gd name="T15" fmla="*/ 171 h 171"/>
                <a:gd name="T16" fmla="*/ 5 w 5"/>
                <a:gd name="T17" fmla="*/ 169 h 171"/>
                <a:gd name="T18" fmla="*/ 3 w 5"/>
                <a:gd name="T19" fmla="*/ 171 h 17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
                <a:gd name="T31" fmla="*/ 0 h 171"/>
                <a:gd name="T32" fmla="*/ 5 w 5"/>
                <a:gd name="T33" fmla="*/ 171 h 17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 h="171">
                  <a:moveTo>
                    <a:pt x="3" y="171"/>
                  </a:moveTo>
                  <a:lnTo>
                    <a:pt x="5" y="169"/>
                  </a:lnTo>
                  <a:lnTo>
                    <a:pt x="5" y="0"/>
                  </a:lnTo>
                  <a:lnTo>
                    <a:pt x="0" y="0"/>
                  </a:lnTo>
                  <a:lnTo>
                    <a:pt x="0" y="169"/>
                  </a:lnTo>
                  <a:lnTo>
                    <a:pt x="3" y="171"/>
                  </a:lnTo>
                  <a:lnTo>
                    <a:pt x="5" y="171"/>
                  </a:lnTo>
                  <a:lnTo>
                    <a:pt x="5" y="169"/>
                  </a:lnTo>
                  <a:lnTo>
                    <a:pt x="3" y="171"/>
                  </a:lnTo>
                  <a:close/>
                </a:path>
              </a:pathLst>
            </a:custGeom>
            <a:solidFill>
              <a:srgbClr val="61BFF3"/>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781" name="Rectangle 22"/>
            <p:cNvSpPr>
              <a:spLocks noChangeArrowheads="1"/>
            </p:cNvSpPr>
            <p:nvPr/>
          </p:nvSpPr>
          <p:spPr bwMode="auto">
            <a:xfrm>
              <a:off x="170" y="371"/>
              <a:ext cx="159" cy="4"/>
            </a:xfrm>
            <a:prstGeom prst="rect">
              <a:avLst/>
            </a:prstGeom>
            <a:solidFill>
              <a:srgbClr val="61BFF3"/>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782" name="Freeform 23"/>
            <p:cNvSpPr>
              <a:spLocks/>
            </p:cNvSpPr>
            <p:nvPr/>
          </p:nvSpPr>
          <p:spPr bwMode="auto">
            <a:xfrm>
              <a:off x="149" y="195"/>
              <a:ext cx="505" cy="9"/>
            </a:xfrm>
            <a:custGeom>
              <a:avLst/>
              <a:gdLst>
                <a:gd name="T0" fmla="*/ 505 w 505"/>
                <a:gd name="T1" fmla="*/ 7 h 9"/>
                <a:gd name="T2" fmla="*/ 505 w 505"/>
                <a:gd name="T3" fmla="*/ 0 h 9"/>
                <a:gd name="T4" fmla="*/ 0 w 505"/>
                <a:gd name="T5" fmla="*/ 1 h 9"/>
                <a:gd name="T6" fmla="*/ 0 w 505"/>
                <a:gd name="T7" fmla="*/ 9 h 9"/>
                <a:gd name="T8" fmla="*/ 505 w 505"/>
                <a:gd name="T9" fmla="*/ 7 h 9"/>
                <a:gd name="T10" fmla="*/ 505 w 505"/>
                <a:gd name="T11" fmla="*/ 7 h 9"/>
                <a:gd name="T12" fmla="*/ 0 60000 65536"/>
                <a:gd name="T13" fmla="*/ 0 60000 65536"/>
                <a:gd name="T14" fmla="*/ 0 60000 65536"/>
                <a:gd name="T15" fmla="*/ 0 60000 65536"/>
                <a:gd name="T16" fmla="*/ 0 60000 65536"/>
                <a:gd name="T17" fmla="*/ 0 60000 65536"/>
                <a:gd name="T18" fmla="*/ 0 w 505"/>
                <a:gd name="T19" fmla="*/ 0 h 9"/>
                <a:gd name="T20" fmla="*/ 505 w 505"/>
                <a:gd name="T21" fmla="*/ 9 h 9"/>
              </a:gdLst>
              <a:ahLst/>
              <a:cxnLst>
                <a:cxn ang="T12">
                  <a:pos x="T0" y="T1"/>
                </a:cxn>
                <a:cxn ang="T13">
                  <a:pos x="T2" y="T3"/>
                </a:cxn>
                <a:cxn ang="T14">
                  <a:pos x="T4" y="T5"/>
                </a:cxn>
                <a:cxn ang="T15">
                  <a:pos x="T6" y="T7"/>
                </a:cxn>
                <a:cxn ang="T16">
                  <a:pos x="T8" y="T9"/>
                </a:cxn>
                <a:cxn ang="T17">
                  <a:pos x="T10" y="T11"/>
                </a:cxn>
              </a:cxnLst>
              <a:rect l="T18" t="T19" r="T20" b="T21"/>
              <a:pathLst>
                <a:path w="505" h="9">
                  <a:moveTo>
                    <a:pt x="505" y="7"/>
                  </a:moveTo>
                  <a:lnTo>
                    <a:pt x="505" y="0"/>
                  </a:lnTo>
                  <a:lnTo>
                    <a:pt x="0" y="1"/>
                  </a:lnTo>
                  <a:lnTo>
                    <a:pt x="0" y="9"/>
                  </a:lnTo>
                  <a:lnTo>
                    <a:pt x="505" y="7"/>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783" name="Freeform 24"/>
            <p:cNvSpPr>
              <a:spLocks/>
            </p:cNvSpPr>
            <p:nvPr/>
          </p:nvSpPr>
          <p:spPr bwMode="auto">
            <a:xfrm>
              <a:off x="651" y="195"/>
              <a:ext cx="6" cy="37"/>
            </a:xfrm>
            <a:custGeom>
              <a:avLst/>
              <a:gdLst>
                <a:gd name="T0" fmla="*/ 6 w 6"/>
                <a:gd name="T1" fmla="*/ 37 h 37"/>
                <a:gd name="T2" fmla="*/ 6 w 6"/>
                <a:gd name="T3" fmla="*/ 37 h 37"/>
                <a:gd name="T4" fmla="*/ 6 w 6"/>
                <a:gd name="T5" fmla="*/ 16 h 37"/>
                <a:gd name="T6" fmla="*/ 3 w 6"/>
                <a:gd name="T7" fmla="*/ 0 h 37"/>
                <a:gd name="T8" fmla="*/ 3 w 6"/>
                <a:gd name="T9" fmla="*/ 7 h 37"/>
                <a:gd name="T10" fmla="*/ 1 w 6"/>
                <a:gd name="T11" fmla="*/ 16 h 37"/>
                <a:gd name="T12" fmla="*/ 0 w 6"/>
                <a:gd name="T13" fmla="*/ 36 h 37"/>
                <a:gd name="T14" fmla="*/ 0 w 6"/>
                <a:gd name="T15" fmla="*/ 36 h 37"/>
                <a:gd name="T16" fmla="*/ 6 w 6"/>
                <a:gd name="T17" fmla="*/ 37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37"/>
                <a:gd name="T29" fmla="*/ 6 w 6"/>
                <a:gd name="T30" fmla="*/ 37 h 3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37">
                  <a:moveTo>
                    <a:pt x="6" y="37"/>
                  </a:moveTo>
                  <a:lnTo>
                    <a:pt x="6" y="37"/>
                  </a:lnTo>
                  <a:lnTo>
                    <a:pt x="6" y="16"/>
                  </a:lnTo>
                  <a:lnTo>
                    <a:pt x="3" y="0"/>
                  </a:lnTo>
                  <a:lnTo>
                    <a:pt x="3" y="7"/>
                  </a:lnTo>
                  <a:lnTo>
                    <a:pt x="1" y="16"/>
                  </a:lnTo>
                  <a:lnTo>
                    <a:pt x="0" y="36"/>
                  </a:lnTo>
                  <a:lnTo>
                    <a:pt x="6" y="37"/>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784" name="Freeform 25"/>
            <p:cNvSpPr>
              <a:spLocks/>
            </p:cNvSpPr>
            <p:nvPr/>
          </p:nvSpPr>
          <p:spPr bwMode="auto">
            <a:xfrm>
              <a:off x="641" y="231"/>
              <a:ext cx="16" cy="131"/>
            </a:xfrm>
            <a:custGeom>
              <a:avLst/>
              <a:gdLst>
                <a:gd name="T0" fmla="*/ 5 w 16"/>
                <a:gd name="T1" fmla="*/ 131 h 131"/>
                <a:gd name="T2" fmla="*/ 5 w 16"/>
                <a:gd name="T3" fmla="*/ 131 h 131"/>
                <a:gd name="T4" fmla="*/ 11 w 16"/>
                <a:gd name="T5" fmla="*/ 86 h 131"/>
                <a:gd name="T6" fmla="*/ 13 w 16"/>
                <a:gd name="T7" fmla="*/ 47 h 131"/>
                <a:gd name="T8" fmla="*/ 15 w 16"/>
                <a:gd name="T9" fmla="*/ 16 h 131"/>
                <a:gd name="T10" fmla="*/ 16 w 16"/>
                <a:gd name="T11" fmla="*/ 1 h 131"/>
                <a:gd name="T12" fmla="*/ 10 w 16"/>
                <a:gd name="T13" fmla="*/ 0 h 131"/>
                <a:gd name="T14" fmla="*/ 10 w 16"/>
                <a:gd name="T15" fmla="*/ 16 h 131"/>
                <a:gd name="T16" fmla="*/ 8 w 16"/>
                <a:gd name="T17" fmla="*/ 47 h 131"/>
                <a:gd name="T18" fmla="*/ 3 w 16"/>
                <a:gd name="T19" fmla="*/ 86 h 131"/>
                <a:gd name="T20" fmla="*/ 0 w 16"/>
                <a:gd name="T21" fmla="*/ 130 h 131"/>
                <a:gd name="T22" fmla="*/ 0 w 16"/>
                <a:gd name="T23" fmla="*/ 130 h 131"/>
                <a:gd name="T24" fmla="*/ 5 w 16"/>
                <a:gd name="T25" fmla="*/ 131 h 1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6"/>
                <a:gd name="T40" fmla="*/ 0 h 131"/>
                <a:gd name="T41" fmla="*/ 16 w 16"/>
                <a:gd name="T42" fmla="*/ 131 h 13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6" h="131">
                  <a:moveTo>
                    <a:pt x="5" y="131"/>
                  </a:moveTo>
                  <a:lnTo>
                    <a:pt x="5" y="131"/>
                  </a:lnTo>
                  <a:lnTo>
                    <a:pt x="11" y="86"/>
                  </a:lnTo>
                  <a:lnTo>
                    <a:pt x="13" y="47"/>
                  </a:lnTo>
                  <a:lnTo>
                    <a:pt x="15" y="16"/>
                  </a:lnTo>
                  <a:lnTo>
                    <a:pt x="16" y="1"/>
                  </a:lnTo>
                  <a:lnTo>
                    <a:pt x="10" y="0"/>
                  </a:lnTo>
                  <a:lnTo>
                    <a:pt x="10" y="16"/>
                  </a:lnTo>
                  <a:lnTo>
                    <a:pt x="8" y="47"/>
                  </a:lnTo>
                  <a:lnTo>
                    <a:pt x="3" y="86"/>
                  </a:lnTo>
                  <a:lnTo>
                    <a:pt x="0" y="130"/>
                  </a:lnTo>
                  <a:lnTo>
                    <a:pt x="5" y="131"/>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785" name="Freeform 26"/>
            <p:cNvSpPr>
              <a:spLocks/>
            </p:cNvSpPr>
            <p:nvPr/>
          </p:nvSpPr>
          <p:spPr bwMode="auto">
            <a:xfrm>
              <a:off x="536" y="361"/>
              <a:ext cx="110" cy="344"/>
            </a:xfrm>
            <a:custGeom>
              <a:avLst/>
              <a:gdLst>
                <a:gd name="T0" fmla="*/ 5 w 110"/>
                <a:gd name="T1" fmla="*/ 344 h 344"/>
                <a:gd name="T2" fmla="*/ 5 w 110"/>
                <a:gd name="T3" fmla="*/ 344 h 344"/>
                <a:gd name="T4" fmla="*/ 16 w 110"/>
                <a:gd name="T5" fmla="*/ 324 h 344"/>
                <a:gd name="T6" fmla="*/ 28 w 110"/>
                <a:gd name="T7" fmla="*/ 305 h 344"/>
                <a:gd name="T8" fmla="*/ 38 w 110"/>
                <a:gd name="T9" fmla="*/ 285 h 344"/>
                <a:gd name="T10" fmla="*/ 46 w 110"/>
                <a:gd name="T11" fmla="*/ 265 h 344"/>
                <a:gd name="T12" fmla="*/ 62 w 110"/>
                <a:gd name="T13" fmla="*/ 223 h 344"/>
                <a:gd name="T14" fmla="*/ 74 w 110"/>
                <a:gd name="T15" fmla="*/ 182 h 344"/>
                <a:gd name="T16" fmla="*/ 85 w 110"/>
                <a:gd name="T17" fmla="*/ 139 h 344"/>
                <a:gd name="T18" fmla="*/ 95 w 110"/>
                <a:gd name="T19" fmla="*/ 93 h 344"/>
                <a:gd name="T20" fmla="*/ 103 w 110"/>
                <a:gd name="T21" fmla="*/ 48 h 344"/>
                <a:gd name="T22" fmla="*/ 110 w 110"/>
                <a:gd name="T23" fmla="*/ 1 h 344"/>
                <a:gd name="T24" fmla="*/ 105 w 110"/>
                <a:gd name="T25" fmla="*/ 0 h 344"/>
                <a:gd name="T26" fmla="*/ 97 w 110"/>
                <a:gd name="T27" fmla="*/ 47 h 344"/>
                <a:gd name="T28" fmla="*/ 88 w 110"/>
                <a:gd name="T29" fmla="*/ 93 h 344"/>
                <a:gd name="T30" fmla="*/ 80 w 110"/>
                <a:gd name="T31" fmla="*/ 137 h 344"/>
                <a:gd name="T32" fmla="*/ 69 w 110"/>
                <a:gd name="T33" fmla="*/ 180 h 344"/>
                <a:gd name="T34" fmla="*/ 56 w 110"/>
                <a:gd name="T35" fmla="*/ 222 h 344"/>
                <a:gd name="T36" fmla="*/ 39 w 110"/>
                <a:gd name="T37" fmla="*/ 263 h 344"/>
                <a:gd name="T38" fmla="*/ 31 w 110"/>
                <a:gd name="T39" fmla="*/ 283 h 344"/>
                <a:gd name="T40" fmla="*/ 21 w 110"/>
                <a:gd name="T41" fmla="*/ 303 h 344"/>
                <a:gd name="T42" fmla="*/ 11 w 110"/>
                <a:gd name="T43" fmla="*/ 323 h 344"/>
                <a:gd name="T44" fmla="*/ 0 w 110"/>
                <a:gd name="T45" fmla="*/ 341 h 344"/>
                <a:gd name="T46" fmla="*/ 0 w 110"/>
                <a:gd name="T47" fmla="*/ 341 h 344"/>
                <a:gd name="T48" fmla="*/ 5 w 110"/>
                <a:gd name="T49" fmla="*/ 344 h 34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10"/>
                <a:gd name="T76" fmla="*/ 0 h 344"/>
                <a:gd name="T77" fmla="*/ 110 w 110"/>
                <a:gd name="T78" fmla="*/ 344 h 34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10" h="344">
                  <a:moveTo>
                    <a:pt x="5" y="344"/>
                  </a:moveTo>
                  <a:lnTo>
                    <a:pt x="5" y="344"/>
                  </a:lnTo>
                  <a:lnTo>
                    <a:pt x="16" y="324"/>
                  </a:lnTo>
                  <a:lnTo>
                    <a:pt x="28" y="305"/>
                  </a:lnTo>
                  <a:lnTo>
                    <a:pt x="38" y="285"/>
                  </a:lnTo>
                  <a:lnTo>
                    <a:pt x="46" y="265"/>
                  </a:lnTo>
                  <a:lnTo>
                    <a:pt x="62" y="223"/>
                  </a:lnTo>
                  <a:lnTo>
                    <a:pt x="74" y="182"/>
                  </a:lnTo>
                  <a:lnTo>
                    <a:pt x="85" y="139"/>
                  </a:lnTo>
                  <a:lnTo>
                    <a:pt x="95" y="93"/>
                  </a:lnTo>
                  <a:lnTo>
                    <a:pt x="103" y="48"/>
                  </a:lnTo>
                  <a:lnTo>
                    <a:pt x="110" y="1"/>
                  </a:lnTo>
                  <a:lnTo>
                    <a:pt x="105" y="0"/>
                  </a:lnTo>
                  <a:lnTo>
                    <a:pt x="97" y="47"/>
                  </a:lnTo>
                  <a:lnTo>
                    <a:pt x="88" y="93"/>
                  </a:lnTo>
                  <a:lnTo>
                    <a:pt x="80" y="137"/>
                  </a:lnTo>
                  <a:lnTo>
                    <a:pt x="69" y="180"/>
                  </a:lnTo>
                  <a:lnTo>
                    <a:pt x="56" y="222"/>
                  </a:lnTo>
                  <a:lnTo>
                    <a:pt x="39" y="263"/>
                  </a:lnTo>
                  <a:lnTo>
                    <a:pt x="31" y="283"/>
                  </a:lnTo>
                  <a:lnTo>
                    <a:pt x="21" y="303"/>
                  </a:lnTo>
                  <a:lnTo>
                    <a:pt x="11" y="323"/>
                  </a:lnTo>
                  <a:lnTo>
                    <a:pt x="0" y="341"/>
                  </a:lnTo>
                  <a:lnTo>
                    <a:pt x="5" y="344"/>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786" name="Freeform 27"/>
            <p:cNvSpPr>
              <a:spLocks/>
            </p:cNvSpPr>
            <p:nvPr/>
          </p:nvSpPr>
          <p:spPr bwMode="auto">
            <a:xfrm>
              <a:off x="410" y="702"/>
              <a:ext cx="131" cy="155"/>
            </a:xfrm>
            <a:custGeom>
              <a:avLst/>
              <a:gdLst>
                <a:gd name="T0" fmla="*/ 0 w 131"/>
                <a:gd name="T1" fmla="*/ 155 h 155"/>
                <a:gd name="T2" fmla="*/ 0 w 131"/>
                <a:gd name="T3" fmla="*/ 155 h 155"/>
                <a:gd name="T4" fmla="*/ 8 w 131"/>
                <a:gd name="T5" fmla="*/ 153 h 155"/>
                <a:gd name="T6" fmla="*/ 18 w 131"/>
                <a:gd name="T7" fmla="*/ 146 h 155"/>
                <a:gd name="T8" fmla="*/ 31 w 131"/>
                <a:gd name="T9" fmla="*/ 131 h 155"/>
                <a:gd name="T10" fmla="*/ 49 w 131"/>
                <a:gd name="T11" fmla="*/ 113 h 155"/>
                <a:gd name="T12" fmla="*/ 67 w 131"/>
                <a:gd name="T13" fmla="*/ 90 h 155"/>
                <a:gd name="T14" fmla="*/ 88 w 131"/>
                <a:gd name="T15" fmla="*/ 65 h 155"/>
                <a:gd name="T16" fmla="*/ 111 w 131"/>
                <a:gd name="T17" fmla="*/ 34 h 155"/>
                <a:gd name="T18" fmla="*/ 131 w 131"/>
                <a:gd name="T19" fmla="*/ 3 h 155"/>
                <a:gd name="T20" fmla="*/ 126 w 131"/>
                <a:gd name="T21" fmla="*/ 0 h 155"/>
                <a:gd name="T22" fmla="*/ 105 w 131"/>
                <a:gd name="T23" fmla="*/ 30 h 155"/>
                <a:gd name="T24" fmla="*/ 83 w 131"/>
                <a:gd name="T25" fmla="*/ 59 h 155"/>
                <a:gd name="T26" fmla="*/ 64 w 131"/>
                <a:gd name="T27" fmla="*/ 86 h 155"/>
                <a:gd name="T28" fmla="*/ 44 w 131"/>
                <a:gd name="T29" fmla="*/ 108 h 155"/>
                <a:gd name="T30" fmla="*/ 26 w 131"/>
                <a:gd name="T31" fmla="*/ 126 h 155"/>
                <a:gd name="T32" fmla="*/ 13 w 131"/>
                <a:gd name="T33" fmla="*/ 139 h 155"/>
                <a:gd name="T34" fmla="*/ 5 w 131"/>
                <a:gd name="T35" fmla="*/ 148 h 155"/>
                <a:gd name="T36" fmla="*/ 5 w 131"/>
                <a:gd name="T37" fmla="*/ 149 h 155"/>
                <a:gd name="T38" fmla="*/ 5 w 131"/>
                <a:gd name="T39" fmla="*/ 149 h 155"/>
                <a:gd name="T40" fmla="*/ 0 w 131"/>
                <a:gd name="T41" fmla="*/ 155 h 15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31"/>
                <a:gd name="T64" fmla="*/ 0 h 155"/>
                <a:gd name="T65" fmla="*/ 131 w 131"/>
                <a:gd name="T66" fmla="*/ 155 h 15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31" h="155">
                  <a:moveTo>
                    <a:pt x="0" y="155"/>
                  </a:moveTo>
                  <a:lnTo>
                    <a:pt x="0" y="155"/>
                  </a:lnTo>
                  <a:lnTo>
                    <a:pt x="8" y="153"/>
                  </a:lnTo>
                  <a:lnTo>
                    <a:pt x="18" y="146"/>
                  </a:lnTo>
                  <a:lnTo>
                    <a:pt x="31" y="131"/>
                  </a:lnTo>
                  <a:lnTo>
                    <a:pt x="49" y="113"/>
                  </a:lnTo>
                  <a:lnTo>
                    <a:pt x="67" y="90"/>
                  </a:lnTo>
                  <a:lnTo>
                    <a:pt x="88" y="65"/>
                  </a:lnTo>
                  <a:lnTo>
                    <a:pt x="111" y="34"/>
                  </a:lnTo>
                  <a:lnTo>
                    <a:pt x="131" y="3"/>
                  </a:lnTo>
                  <a:lnTo>
                    <a:pt x="126" y="0"/>
                  </a:lnTo>
                  <a:lnTo>
                    <a:pt x="105" y="30"/>
                  </a:lnTo>
                  <a:lnTo>
                    <a:pt x="83" y="59"/>
                  </a:lnTo>
                  <a:lnTo>
                    <a:pt x="64" y="86"/>
                  </a:lnTo>
                  <a:lnTo>
                    <a:pt x="44" y="108"/>
                  </a:lnTo>
                  <a:lnTo>
                    <a:pt x="26" y="126"/>
                  </a:lnTo>
                  <a:lnTo>
                    <a:pt x="13" y="139"/>
                  </a:lnTo>
                  <a:lnTo>
                    <a:pt x="5" y="148"/>
                  </a:lnTo>
                  <a:lnTo>
                    <a:pt x="5" y="149"/>
                  </a:lnTo>
                  <a:lnTo>
                    <a:pt x="0" y="155"/>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787" name="Freeform 28"/>
            <p:cNvSpPr>
              <a:spLocks/>
            </p:cNvSpPr>
            <p:nvPr/>
          </p:nvSpPr>
          <p:spPr bwMode="auto">
            <a:xfrm>
              <a:off x="369" y="817"/>
              <a:ext cx="46" cy="40"/>
            </a:xfrm>
            <a:custGeom>
              <a:avLst/>
              <a:gdLst>
                <a:gd name="T0" fmla="*/ 0 w 46"/>
                <a:gd name="T1" fmla="*/ 4 h 40"/>
                <a:gd name="T2" fmla="*/ 0 w 46"/>
                <a:gd name="T3" fmla="*/ 4 h 40"/>
                <a:gd name="T4" fmla="*/ 9 w 46"/>
                <a:gd name="T5" fmla="*/ 15 h 40"/>
                <a:gd name="T6" fmla="*/ 23 w 46"/>
                <a:gd name="T7" fmla="*/ 24 h 40"/>
                <a:gd name="T8" fmla="*/ 34 w 46"/>
                <a:gd name="T9" fmla="*/ 34 h 40"/>
                <a:gd name="T10" fmla="*/ 41 w 46"/>
                <a:gd name="T11" fmla="*/ 40 h 40"/>
                <a:gd name="T12" fmla="*/ 46 w 46"/>
                <a:gd name="T13" fmla="*/ 34 h 40"/>
                <a:gd name="T14" fmla="*/ 37 w 46"/>
                <a:gd name="T15" fmla="*/ 29 h 40"/>
                <a:gd name="T16" fmla="*/ 26 w 46"/>
                <a:gd name="T17" fmla="*/ 20 h 40"/>
                <a:gd name="T18" fmla="*/ 13 w 46"/>
                <a:gd name="T19" fmla="*/ 9 h 40"/>
                <a:gd name="T20" fmla="*/ 3 w 46"/>
                <a:gd name="T21" fmla="*/ 0 h 40"/>
                <a:gd name="T22" fmla="*/ 3 w 46"/>
                <a:gd name="T23" fmla="*/ 0 h 40"/>
                <a:gd name="T24" fmla="*/ 0 w 46"/>
                <a:gd name="T25" fmla="*/ 4 h 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6"/>
                <a:gd name="T40" fmla="*/ 0 h 40"/>
                <a:gd name="T41" fmla="*/ 46 w 46"/>
                <a:gd name="T42" fmla="*/ 40 h 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6" h="40">
                  <a:moveTo>
                    <a:pt x="0" y="4"/>
                  </a:moveTo>
                  <a:lnTo>
                    <a:pt x="0" y="4"/>
                  </a:lnTo>
                  <a:lnTo>
                    <a:pt x="9" y="15"/>
                  </a:lnTo>
                  <a:lnTo>
                    <a:pt x="23" y="24"/>
                  </a:lnTo>
                  <a:lnTo>
                    <a:pt x="34" y="34"/>
                  </a:lnTo>
                  <a:lnTo>
                    <a:pt x="41" y="40"/>
                  </a:lnTo>
                  <a:lnTo>
                    <a:pt x="46" y="34"/>
                  </a:lnTo>
                  <a:lnTo>
                    <a:pt x="37" y="29"/>
                  </a:lnTo>
                  <a:lnTo>
                    <a:pt x="26" y="20"/>
                  </a:lnTo>
                  <a:lnTo>
                    <a:pt x="13" y="9"/>
                  </a:lnTo>
                  <a:lnTo>
                    <a:pt x="3" y="0"/>
                  </a:lnTo>
                  <a:lnTo>
                    <a:pt x="0" y="4"/>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788" name="Freeform 29"/>
            <p:cNvSpPr>
              <a:spLocks/>
            </p:cNvSpPr>
            <p:nvPr/>
          </p:nvSpPr>
          <p:spPr bwMode="auto">
            <a:xfrm>
              <a:off x="290" y="713"/>
              <a:ext cx="82" cy="108"/>
            </a:xfrm>
            <a:custGeom>
              <a:avLst/>
              <a:gdLst>
                <a:gd name="T0" fmla="*/ 0 w 82"/>
                <a:gd name="T1" fmla="*/ 1 h 108"/>
                <a:gd name="T2" fmla="*/ 0 w 82"/>
                <a:gd name="T3" fmla="*/ 1 h 108"/>
                <a:gd name="T4" fmla="*/ 28 w 82"/>
                <a:gd name="T5" fmla="*/ 46 h 108"/>
                <a:gd name="T6" fmla="*/ 52 w 82"/>
                <a:gd name="T7" fmla="*/ 77 h 108"/>
                <a:gd name="T8" fmla="*/ 67 w 82"/>
                <a:gd name="T9" fmla="*/ 97 h 108"/>
                <a:gd name="T10" fmla="*/ 79 w 82"/>
                <a:gd name="T11" fmla="*/ 108 h 108"/>
                <a:gd name="T12" fmla="*/ 82 w 82"/>
                <a:gd name="T13" fmla="*/ 104 h 108"/>
                <a:gd name="T14" fmla="*/ 72 w 82"/>
                <a:gd name="T15" fmla="*/ 92 h 108"/>
                <a:gd name="T16" fmla="*/ 56 w 82"/>
                <a:gd name="T17" fmla="*/ 74 h 108"/>
                <a:gd name="T18" fmla="*/ 34 w 82"/>
                <a:gd name="T19" fmla="*/ 43 h 108"/>
                <a:gd name="T20" fmla="*/ 5 w 82"/>
                <a:gd name="T21" fmla="*/ 0 h 108"/>
                <a:gd name="T22" fmla="*/ 5 w 82"/>
                <a:gd name="T23" fmla="*/ 0 h 108"/>
                <a:gd name="T24" fmla="*/ 0 w 82"/>
                <a:gd name="T25" fmla="*/ 1 h 10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2"/>
                <a:gd name="T40" fmla="*/ 0 h 108"/>
                <a:gd name="T41" fmla="*/ 82 w 82"/>
                <a:gd name="T42" fmla="*/ 108 h 10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2" h="108">
                  <a:moveTo>
                    <a:pt x="0" y="1"/>
                  </a:moveTo>
                  <a:lnTo>
                    <a:pt x="0" y="1"/>
                  </a:lnTo>
                  <a:lnTo>
                    <a:pt x="28" y="46"/>
                  </a:lnTo>
                  <a:lnTo>
                    <a:pt x="52" y="77"/>
                  </a:lnTo>
                  <a:lnTo>
                    <a:pt x="67" y="97"/>
                  </a:lnTo>
                  <a:lnTo>
                    <a:pt x="79" y="108"/>
                  </a:lnTo>
                  <a:lnTo>
                    <a:pt x="82" y="104"/>
                  </a:lnTo>
                  <a:lnTo>
                    <a:pt x="72" y="92"/>
                  </a:lnTo>
                  <a:lnTo>
                    <a:pt x="56" y="74"/>
                  </a:lnTo>
                  <a:lnTo>
                    <a:pt x="34" y="43"/>
                  </a:lnTo>
                  <a:lnTo>
                    <a:pt x="5" y="0"/>
                  </a:lnTo>
                  <a:lnTo>
                    <a:pt x="0" y="1"/>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789" name="Freeform 30"/>
            <p:cNvSpPr>
              <a:spLocks/>
            </p:cNvSpPr>
            <p:nvPr/>
          </p:nvSpPr>
          <p:spPr bwMode="auto">
            <a:xfrm>
              <a:off x="203" y="528"/>
              <a:ext cx="92" cy="186"/>
            </a:xfrm>
            <a:custGeom>
              <a:avLst/>
              <a:gdLst>
                <a:gd name="T0" fmla="*/ 0 w 92"/>
                <a:gd name="T1" fmla="*/ 2 h 186"/>
                <a:gd name="T2" fmla="*/ 0 w 92"/>
                <a:gd name="T3" fmla="*/ 2 h 186"/>
                <a:gd name="T4" fmla="*/ 7 w 92"/>
                <a:gd name="T5" fmla="*/ 22 h 186"/>
                <a:gd name="T6" fmla="*/ 13 w 92"/>
                <a:gd name="T7" fmla="*/ 42 h 186"/>
                <a:gd name="T8" fmla="*/ 23 w 92"/>
                <a:gd name="T9" fmla="*/ 64 h 186"/>
                <a:gd name="T10" fmla="*/ 33 w 92"/>
                <a:gd name="T11" fmla="*/ 85 h 186"/>
                <a:gd name="T12" fmla="*/ 44 w 92"/>
                <a:gd name="T13" fmla="*/ 111 h 186"/>
                <a:gd name="T14" fmla="*/ 57 w 92"/>
                <a:gd name="T15" fmla="*/ 136 h 186"/>
                <a:gd name="T16" fmla="*/ 71 w 92"/>
                <a:gd name="T17" fmla="*/ 161 h 186"/>
                <a:gd name="T18" fmla="*/ 87 w 92"/>
                <a:gd name="T19" fmla="*/ 186 h 186"/>
                <a:gd name="T20" fmla="*/ 92 w 92"/>
                <a:gd name="T21" fmla="*/ 185 h 186"/>
                <a:gd name="T22" fmla="*/ 77 w 92"/>
                <a:gd name="T23" fmla="*/ 157 h 186"/>
                <a:gd name="T24" fmla="*/ 62 w 92"/>
                <a:gd name="T25" fmla="*/ 132 h 186"/>
                <a:gd name="T26" fmla="*/ 51 w 92"/>
                <a:gd name="T27" fmla="*/ 107 h 186"/>
                <a:gd name="T28" fmla="*/ 38 w 92"/>
                <a:gd name="T29" fmla="*/ 83 h 186"/>
                <a:gd name="T30" fmla="*/ 28 w 92"/>
                <a:gd name="T31" fmla="*/ 60 h 186"/>
                <a:gd name="T32" fmla="*/ 20 w 92"/>
                <a:gd name="T33" fmla="*/ 38 h 186"/>
                <a:gd name="T34" fmla="*/ 12 w 92"/>
                <a:gd name="T35" fmla="*/ 18 h 186"/>
                <a:gd name="T36" fmla="*/ 7 w 92"/>
                <a:gd name="T37" fmla="*/ 0 h 186"/>
                <a:gd name="T38" fmla="*/ 7 w 92"/>
                <a:gd name="T39" fmla="*/ 0 h 186"/>
                <a:gd name="T40" fmla="*/ 0 w 92"/>
                <a:gd name="T41" fmla="*/ 2 h 1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92"/>
                <a:gd name="T64" fmla="*/ 0 h 186"/>
                <a:gd name="T65" fmla="*/ 92 w 92"/>
                <a:gd name="T66" fmla="*/ 186 h 18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92" h="186">
                  <a:moveTo>
                    <a:pt x="0" y="2"/>
                  </a:moveTo>
                  <a:lnTo>
                    <a:pt x="0" y="2"/>
                  </a:lnTo>
                  <a:lnTo>
                    <a:pt x="7" y="22"/>
                  </a:lnTo>
                  <a:lnTo>
                    <a:pt x="13" y="42"/>
                  </a:lnTo>
                  <a:lnTo>
                    <a:pt x="23" y="64"/>
                  </a:lnTo>
                  <a:lnTo>
                    <a:pt x="33" y="85"/>
                  </a:lnTo>
                  <a:lnTo>
                    <a:pt x="44" y="111"/>
                  </a:lnTo>
                  <a:lnTo>
                    <a:pt x="57" y="136"/>
                  </a:lnTo>
                  <a:lnTo>
                    <a:pt x="71" y="161"/>
                  </a:lnTo>
                  <a:lnTo>
                    <a:pt x="87" y="186"/>
                  </a:lnTo>
                  <a:lnTo>
                    <a:pt x="92" y="185"/>
                  </a:lnTo>
                  <a:lnTo>
                    <a:pt x="77" y="157"/>
                  </a:lnTo>
                  <a:lnTo>
                    <a:pt x="62" y="132"/>
                  </a:lnTo>
                  <a:lnTo>
                    <a:pt x="51" y="107"/>
                  </a:lnTo>
                  <a:lnTo>
                    <a:pt x="38" y="83"/>
                  </a:lnTo>
                  <a:lnTo>
                    <a:pt x="28" y="60"/>
                  </a:lnTo>
                  <a:lnTo>
                    <a:pt x="20" y="38"/>
                  </a:lnTo>
                  <a:lnTo>
                    <a:pt x="12" y="18"/>
                  </a:lnTo>
                  <a:lnTo>
                    <a:pt x="7" y="0"/>
                  </a:lnTo>
                  <a:lnTo>
                    <a:pt x="0" y="2"/>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790" name="Freeform 31"/>
            <p:cNvSpPr>
              <a:spLocks/>
            </p:cNvSpPr>
            <p:nvPr/>
          </p:nvSpPr>
          <p:spPr bwMode="auto">
            <a:xfrm>
              <a:off x="160" y="357"/>
              <a:ext cx="50" cy="173"/>
            </a:xfrm>
            <a:custGeom>
              <a:avLst/>
              <a:gdLst>
                <a:gd name="T0" fmla="*/ 0 w 50"/>
                <a:gd name="T1" fmla="*/ 0 h 173"/>
                <a:gd name="T2" fmla="*/ 0 w 50"/>
                <a:gd name="T3" fmla="*/ 0 h 173"/>
                <a:gd name="T4" fmla="*/ 10 w 50"/>
                <a:gd name="T5" fmla="*/ 49 h 173"/>
                <a:gd name="T6" fmla="*/ 22 w 50"/>
                <a:gd name="T7" fmla="*/ 94 h 173"/>
                <a:gd name="T8" fmla="*/ 33 w 50"/>
                <a:gd name="T9" fmla="*/ 137 h 173"/>
                <a:gd name="T10" fmla="*/ 43 w 50"/>
                <a:gd name="T11" fmla="*/ 173 h 173"/>
                <a:gd name="T12" fmla="*/ 50 w 50"/>
                <a:gd name="T13" fmla="*/ 171 h 173"/>
                <a:gd name="T14" fmla="*/ 38 w 50"/>
                <a:gd name="T15" fmla="*/ 135 h 173"/>
                <a:gd name="T16" fmla="*/ 27 w 50"/>
                <a:gd name="T17" fmla="*/ 92 h 173"/>
                <a:gd name="T18" fmla="*/ 15 w 50"/>
                <a:gd name="T19" fmla="*/ 47 h 173"/>
                <a:gd name="T20" fmla="*/ 7 w 50"/>
                <a:gd name="T21" fmla="*/ 0 h 173"/>
                <a:gd name="T22" fmla="*/ 7 w 50"/>
                <a:gd name="T23" fmla="*/ 0 h 173"/>
                <a:gd name="T24" fmla="*/ 0 w 50"/>
                <a:gd name="T25" fmla="*/ 0 h 1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0"/>
                <a:gd name="T40" fmla="*/ 0 h 173"/>
                <a:gd name="T41" fmla="*/ 50 w 50"/>
                <a:gd name="T42" fmla="*/ 173 h 1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0" h="173">
                  <a:moveTo>
                    <a:pt x="0" y="0"/>
                  </a:moveTo>
                  <a:lnTo>
                    <a:pt x="0" y="0"/>
                  </a:lnTo>
                  <a:lnTo>
                    <a:pt x="10" y="49"/>
                  </a:lnTo>
                  <a:lnTo>
                    <a:pt x="22" y="94"/>
                  </a:lnTo>
                  <a:lnTo>
                    <a:pt x="33" y="137"/>
                  </a:lnTo>
                  <a:lnTo>
                    <a:pt x="43" y="173"/>
                  </a:lnTo>
                  <a:lnTo>
                    <a:pt x="50" y="171"/>
                  </a:lnTo>
                  <a:lnTo>
                    <a:pt x="38" y="135"/>
                  </a:lnTo>
                  <a:lnTo>
                    <a:pt x="27" y="92"/>
                  </a:lnTo>
                  <a:lnTo>
                    <a:pt x="15" y="47"/>
                  </a:lnTo>
                  <a:lnTo>
                    <a:pt x="7" y="0"/>
                  </a:lnTo>
                  <a:lnTo>
                    <a:pt x="0" y="0"/>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791" name="Freeform 32"/>
            <p:cNvSpPr>
              <a:spLocks/>
            </p:cNvSpPr>
            <p:nvPr/>
          </p:nvSpPr>
          <p:spPr bwMode="auto">
            <a:xfrm>
              <a:off x="147" y="196"/>
              <a:ext cx="20" cy="161"/>
            </a:xfrm>
            <a:custGeom>
              <a:avLst/>
              <a:gdLst>
                <a:gd name="T0" fmla="*/ 2 w 20"/>
                <a:gd name="T1" fmla="*/ 0 h 161"/>
                <a:gd name="T2" fmla="*/ 0 w 20"/>
                <a:gd name="T3" fmla="*/ 2 h 161"/>
                <a:gd name="T4" fmla="*/ 0 w 20"/>
                <a:gd name="T5" fmla="*/ 22 h 161"/>
                <a:gd name="T6" fmla="*/ 2 w 20"/>
                <a:gd name="T7" fmla="*/ 62 h 161"/>
                <a:gd name="T8" fmla="*/ 7 w 20"/>
                <a:gd name="T9" fmla="*/ 110 h 161"/>
                <a:gd name="T10" fmla="*/ 13 w 20"/>
                <a:gd name="T11" fmla="*/ 161 h 161"/>
                <a:gd name="T12" fmla="*/ 20 w 20"/>
                <a:gd name="T13" fmla="*/ 161 h 161"/>
                <a:gd name="T14" fmla="*/ 13 w 20"/>
                <a:gd name="T15" fmla="*/ 110 h 161"/>
                <a:gd name="T16" fmla="*/ 8 w 20"/>
                <a:gd name="T17" fmla="*/ 62 h 161"/>
                <a:gd name="T18" fmla="*/ 7 w 20"/>
                <a:gd name="T19" fmla="*/ 22 h 161"/>
                <a:gd name="T20" fmla="*/ 5 w 20"/>
                <a:gd name="T21" fmla="*/ 2 h 161"/>
                <a:gd name="T22" fmla="*/ 2 w 20"/>
                <a:gd name="T23" fmla="*/ 8 h 161"/>
                <a:gd name="T24" fmla="*/ 2 w 20"/>
                <a:gd name="T25" fmla="*/ 0 h 161"/>
                <a:gd name="T26" fmla="*/ 0 w 20"/>
                <a:gd name="T27" fmla="*/ 0 h 161"/>
                <a:gd name="T28" fmla="*/ 0 w 20"/>
                <a:gd name="T29" fmla="*/ 2 h 161"/>
                <a:gd name="T30" fmla="*/ 2 w 20"/>
                <a:gd name="T31" fmla="*/ 0 h 1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0"/>
                <a:gd name="T49" fmla="*/ 0 h 161"/>
                <a:gd name="T50" fmla="*/ 20 w 20"/>
                <a:gd name="T51" fmla="*/ 161 h 16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0" h="161">
                  <a:moveTo>
                    <a:pt x="2" y="0"/>
                  </a:moveTo>
                  <a:lnTo>
                    <a:pt x="0" y="2"/>
                  </a:lnTo>
                  <a:lnTo>
                    <a:pt x="0" y="22"/>
                  </a:lnTo>
                  <a:lnTo>
                    <a:pt x="2" y="62"/>
                  </a:lnTo>
                  <a:lnTo>
                    <a:pt x="7" y="110"/>
                  </a:lnTo>
                  <a:lnTo>
                    <a:pt x="13" y="161"/>
                  </a:lnTo>
                  <a:lnTo>
                    <a:pt x="20" y="161"/>
                  </a:lnTo>
                  <a:lnTo>
                    <a:pt x="13" y="110"/>
                  </a:lnTo>
                  <a:lnTo>
                    <a:pt x="8" y="62"/>
                  </a:lnTo>
                  <a:lnTo>
                    <a:pt x="7" y="22"/>
                  </a:lnTo>
                  <a:lnTo>
                    <a:pt x="5" y="2"/>
                  </a:lnTo>
                  <a:lnTo>
                    <a:pt x="2" y="8"/>
                  </a:lnTo>
                  <a:lnTo>
                    <a:pt x="2" y="0"/>
                  </a:lnTo>
                  <a:lnTo>
                    <a:pt x="0" y="0"/>
                  </a:lnTo>
                  <a:lnTo>
                    <a:pt x="0" y="2"/>
                  </a:lnTo>
                  <a:lnTo>
                    <a:pt x="2" y="0"/>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792" name="Rectangle 33"/>
            <p:cNvSpPr>
              <a:spLocks noChangeArrowheads="1"/>
            </p:cNvSpPr>
            <p:nvPr/>
          </p:nvSpPr>
          <p:spPr bwMode="auto">
            <a:xfrm>
              <a:off x="370" y="438"/>
              <a:ext cx="74" cy="85"/>
            </a:xfrm>
            <a:prstGeom prst="rect">
              <a:avLst/>
            </a:prstGeom>
            <a:solidFill>
              <a:srgbClr val="EB3D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793" name="Freeform 34"/>
            <p:cNvSpPr>
              <a:spLocks/>
            </p:cNvSpPr>
            <p:nvPr/>
          </p:nvSpPr>
          <p:spPr bwMode="auto">
            <a:xfrm>
              <a:off x="228" y="249"/>
              <a:ext cx="352" cy="456"/>
            </a:xfrm>
            <a:custGeom>
              <a:avLst/>
              <a:gdLst>
                <a:gd name="T0" fmla="*/ 241 w 352"/>
                <a:gd name="T1" fmla="*/ 1 h 456"/>
                <a:gd name="T2" fmla="*/ 229 w 352"/>
                <a:gd name="T3" fmla="*/ 14 h 456"/>
                <a:gd name="T4" fmla="*/ 216 w 352"/>
                <a:gd name="T5" fmla="*/ 41 h 456"/>
                <a:gd name="T6" fmla="*/ 205 w 352"/>
                <a:gd name="T7" fmla="*/ 90 h 456"/>
                <a:gd name="T8" fmla="*/ 198 w 352"/>
                <a:gd name="T9" fmla="*/ 149 h 456"/>
                <a:gd name="T10" fmla="*/ 195 w 352"/>
                <a:gd name="T11" fmla="*/ 193 h 456"/>
                <a:gd name="T12" fmla="*/ 198 w 352"/>
                <a:gd name="T13" fmla="*/ 211 h 456"/>
                <a:gd name="T14" fmla="*/ 205 w 352"/>
                <a:gd name="T15" fmla="*/ 211 h 456"/>
                <a:gd name="T16" fmla="*/ 221 w 352"/>
                <a:gd name="T17" fmla="*/ 211 h 456"/>
                <a:gd name="T18" fmla="*/ 249 w 352"/>
                <a:gd name="T19" fmla="*/ 211 h 456"/>
                <a:gd name="T20" fmla="*/ 287 w 352"/>
                <a:gd name="T21" fmla="*/ 205 h 456"/>
                <a:gd name="T22" fmla="*/ 319 w 352"/>
                <a:gd name="T23" fmla="*/ 196 h 456"/>
                <a:gd name="T24" fmla="*/ 336 w 352"/>
                <a:gd name="T25" fmla="*/ 186 h 456"/>
                <a:gd name="T26" fmla="*/ 352 w 352"/>
                <a:gd name="T27" fmla="*/ 166 h 456"/>
                <a:gd name="T28" fmla="*/ 341 w 352"/>
                <a:gd name="T29" fmla="*/ 281 h 456"/>
                <a:gd name="T30" fmla="*/ 319 w 352"/>
                <a:gd name="T31" fmla="*/ 270 h 456"/>
                <a:gd name="T32" fmla="*/ 291 w 352"/>
                <a:gd name="T33" fmla="*/ 261 h 456"/>
                <a:gd name="T34" fmla="*/ 262 w 352"/>
                <a:gd name="T35" fmla="*/ 256 h 456"/>
                <a:gd name="T36" fmla="*/ 237 w 352"/>
                <a:gd name="T37" fmla="*/ 252 h 456"/>
                <a:gd name="T38" fmla="*/ 210 w 352"/>
                <a:gd name="T39" fmla="*/ 251 h 456"/>
                <a:gd name="T40" fmla="*/ 205 w 352"/>
                <a:gd name="T41" fmla="*/ 251 h 456"/>
                <a:gd name="T42" fmla="*/ 195 w 352"/>
                <a:gd name="T43" fmla="*/ 252 h 456"/>
                <a:gd name="T44" fmla="*/ 195 w 352"/>
                <a:gd name="T45" fmla="*/ 270 h 456"/>
                <a:gd name="T46" fmla="*/ 195 w 352"/>
                <a:gd name="T47" fmla="*/ 290 h 456"/>
                <a:gd name="T48" fmla="*/ 200 w 352"/>
                <a:gd name="T49" fmla="*/ 352 h 456"/>
                <a:gd name="T50" fmla="*/ 210 w 352"/>
                <a:gd name="T51" fmla="*/ 409 h 456"/>
                <a:gd name="T52" fmla="*/ 218 w 352"/>
                <a:gd name="T53" fmla="*/ 433 h 456"/>
                <a:gd name="T54" fmla="*/ 234 w 352"/>
                <a:gd name="T55" fmla="*/ 454 h 456"/>
                <a:gd name="T56" fmla="*/ 116 w 352"/>
                <a:gd name="T57" fmla="*/ 454 h 456"/>
                <a:gd name="T58" fmla="*/ 124 w 352"/>
                <a:gd name="T59" fmla="*/ 440 h 456"/>
                <a:gd name="T60" fmla="*/ 139 w 352"/>
                <a:gd name="T61" fmla="*/ 408 h 456"/>
                <a:gd name="T62" fmla="*/ 144 w 352"/>
                <a:gd name="T63" fmla="*/ 393 h 456"/>
                <a:gd name="T64" fmla="*/ 149 w 352"/>
                <a:gd name="T65" fmla="*/ 379 h 456"/>
                <a:gd name="T66" fmla="*/ 152 w 352"/>
                <a:gd name="T67" fmla="*/ 353 h 456"/>
                <a:gd name="T68" fmla="*/ 159 w 352"/>
                <a:gd name="T69" fmla="*/ 312 h 456"/>
                <a:gd name="T70" fmla="*/ 160 w 352"/>
                <a:gd name="T71" fmla="*/ 270 h 456"/>
                <a:gd name="T72" fmla="*/ 159 w 352"/>
                <a:gd name="T73" fmla="*/ 254 h 456"/>
                <a:gd name="T74" fmla="*/ 154 w 352"/>
                <a:gd name="T75" fmla="*/ 252 h 456"/>
                <a:gd name="T76" fmla="*/ 149 w 352"/>
                <a:gd name="T77" fmla="*/ 252 h 456"/>
                <a:gd name="T78" fmla="*/ 134 w 352"/>
                <a:gd name="T79" fmla="*/ 251 h 456"/>
                <a:gd name="T80" fmla="*/ 105 w 352"/>
                <a:gd name="T81" fmla="*/ 252 h 456"/>
                <a:gd name="T82" fmla="*/ 75 w 352"/>
                <a:gd name="T83" fmla="*/ 256 h 456"/>
                <a:gd name="T84" fmla="*/ 44 w 352"/>
                <a:gd name="T85" fmla="*/ 265 h 456"/>
                <a:gd name="T86" fmla="*/ 19 w 352"/>
                <a:gd name="T87" fmla="*/ 276 h 456"/>
                <a:gd name="T88" fmla="*/ 1 w 352"/>
                <a:gd name="T89" fmla="*/ 285 h 456"/>
                <a:gd name="T90" fmla="*/ 0 w 352"/>
                <a:gd name="T91" fmla="*/ 168 h 456"/>
                <a:gd name="T92" fmla="*/ 18 w 352"/>
                <a:gd name="T93" fmla="*/ 180 h 456"/>
                <a:gd name="T94" fmla="*/ 54 w 352"/>
                <a:gd name="T95" fmla="*/ 198 h 456"/>
                <a:gd name="T96" fmla="*/ 72 w 352"/>
                <a:gd name="T97" fmla="*/ 205 h 456"/>
                <a:gd name="T98" fmla="*/ 109 w 352"/>
                <a:gd name="T99" fmla="*/ 209 h 456"/>
                <a:gd name="T100" fmla="*/ 141 w 352"/>
                <a:gd name="T101" fmla="*/ 211 h 456"/>
                <a:gd name="T102" fmla="*/ 160 w 352"/>
                <a:gd name="T103" fmla="*/ 202 h 456"/>
                <a:gd name="T104" fmla="*/ 164 w 352"/>
                <a:gd name="T105" fmla="*/ 213 h 456"/>
                <a:gd name="T106" fmla="*/ 160 w 352"/>
                <a:gd name="T107" fmla="*/ 214 h 456"/>
                <a:gd name="T108" fmla="*/ 160 w 352"/>
                <a:gd name="T109" fmla="*/ 195 h 456"/>
                <a:gd name="T110" fmla="*/ 162 w 352"/>
                <a:gd name="T111" fmla="*/ 177 h 456"/>
                <a:gd name="T112" fmla="*/ 160 w 352"/>
                <a:gd name="T113" fmla="*/ 157 h 456"/>
                <a:gd name="T114" fmla="*/ 155 w 352"/>
                <a:gd name="T115" fmla="*/ 122 h 456"/>
                <a:gd name="T116" fmla="*/ 150 w 352"/>
                <a:gd name="T117" fmla="*/ 95 h 456"/>
                <a:gd name="T118" fmla="*/ 147 w 352"/>
                <a:gd name="T119" fmla="*/ 68 h 456"/>
                <a:gd name="T120" fmla="*/ 141 w 352"/>
                <a:gd name="T121" fmla="*/ 41 h 456"/>
                <a:gd name="T122" fmla="*/ 126 w 352"/>
                <a:gd name="T123" fmla="*/ 12 h 456"/>
                <a:gd name="T124" fmla="*/ 114 w 352"/>
                <a:gd name="T125" fmla="*/ 0 h 45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52"/>
                <a:gd name="T190" fmla="*/ 0 h 456"/>
                <a:gd name="T191" fmla="*/ 352 w 352"/>
                <a:gd name="T192" fmla="*/ 456 h 45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52" h="456">
                  <a:moveTo>
                    <a:pt x="114" y="0"/>
                  </a:moveTo>
                  <a:lnTo>
                    <a:pt x="241" y="1"/>
                  </a:lnTo>
                  <a:lnTo>
                    <a:pt x="239" y="3"/>
                  </a:lnTo>
                  <a:lnTo>
                    <a:pt x="234" y="7"/>
                  </a:lnTo>
                  <a:lnTo>
                    <a:pt x="229" y="14"/>
                  </a:lnTo>
                  <a:lnTo>
                    <a:pt x="223" y="23"/>
                  </a:lnTo>
                  <a:lnTo>
                    <a:pt x="219" y="30"/>
                  </a:lnTo>
                  <a:lnTo>
                    <a:pt x="216" y="41"/>
                  </a:lnTo>
                  <a:lnTo>
                    <a:pt x="214" y="48"/>
                  </a:lnTo>
                  <a:lnTo>
                    <a:pt x="213" y="56"/>
                  </a:lnTo>
                  <a:lnTo>
                    <a:pt x="205" y="90"/>
                  </a:lnTo>
                  <a:lnTo>
                    <a:pt x="203" y="110"/>
                  </a:lnTo>
                  <a:lnTo>
                    <a:pt x="200" y="130"/>
                  </a:lnTo>
                  <a:lnTo>
                    <a:pt x="198" y="149"/>
                  </a:lnTo>
                  <a:lnTo>
                    <a:pt x="195" y="166"/>
                  </a:lnTo>
                  <a:lnTo>
                    <a:pt x="195" y="180"/>
                  </a:lnTo>
                  <a:lnTo>
                    <a:pt x="195" y="193"/>
                  </a:lnTo>
                  <a:lnTo>
                    <a:pt x="195" y="204"/>
                  </a:lnTo>
                  <a:lnTo>
                    <a:pt x="196" y="207"/>
                  </a:lnTo>
                  <a:lnTo>
                    <a:pt x="198" y="211"/>
                  </a:lnTo>
                  <a:lnTo>
                    <a:pt x="200" y="211"/>
                  </a:lnTo>
                  <a:lnTo>
                    <a:pt x="205" y="211"/>
                  </a:lnTo>
                  <a:lnTo>
                    <a:pt x="210" y="211"/>
                  </a:lnTo>
                  <a:lnTo>
                    <a:pt x="214" y="211"/>
                  </a:lnTo>
                  <a:lnTo>
                    <a:pt x="221" y="211"/>
                  </a:lnTo>
                  <a:lnTo>
                    <a:pt x="231" y="211"/>
                  </a:lnTo>
                  <a:lnTo>
                    <a:pt x="241" y="211"/>
                  </a:lnTo>
                  <a:lnTo>
                    <a:pt x="249" y="211"/>
                  </a:lnTo>
                  <a:lnTo>
                    <a:pt x="262" y="209"/>
                  </a:lnTo>
                  <a:lnTo>
                    <a:pt x="275" y="207"/>
                  </a:lnTo>
                  <a:lnTo>
                    <a:pt x="287" y="205"/>
                  </a:lnTo>
                  <a:lnTo>
                    <a:pt x="300" y="204"/>
                  </a:lnTo>
                  <a:lnTo>
                    <a:pt x="310" y="200"/>
                  </a:lnTo>
                  <a:lnTo>
                    <a:pt x="319" y="196"/>
                  </a:lnTo>
                  <a:lnTo>
                    <a:pt x="328" y="193"/>
                  </a:lnTo>
                  <a:lnTo>
                    <a:pt x="331" y="189"/>
                  </a:lnTo>
                  <a:lnTo>
                    <a:pt x="336" y="186"/>
                  </a:lnTo>
                  <a:lnTo>
                    <a:pt x="344" y="177"/>
                  </a:lnTo>
                  <a:lnTo>
                    <a:pt x="349" y="168"/>
                  </a:lnTo>
                  <a:lnTo>
                    <a:pt x="352" y="166"/>
                  </a:lnTo>
                  <a:lnTo>
                    <a:pt x="352" y="285"/>
                  </a:lnTo>
                  <a:lnTo>
                    <a:pt x="341" y="281"/>
                  </a:lnTo>
                  <a:lnTo>
                    <a:pt x="323" y="272"/>
                  </a:lnTo>
                  <a:lnTo>
                    <a:pt x="321" y="272"/>
                  </a:lnTo>
                  <a:lnTo>
                    <a:pt x="319" y="270"/>
                  </a:lnTo>
                  <a:lnTo>
                    <a:pt x="311" y="267"/>
                  </a:lnTo>
                  <a:lnTo>
                    <a:pt x="301" y="265"/>
                  </a:lnTo>
                  <a:lnTo>
                    <a:pt x="291" y="261"/>
                  </a:lnTo>
                  <a:lnTo>
                    <a:pt x="285" y="260"/>
                  </a:lnTo>
                  <a:lnTo>
                    <a:pt x="278" y="258"/>
                  </a:lnTo>
                  <a:lnTo>
                    <a:pt x="262" y="256"/>
                  </a:lnTo>
                  <a:lnTo>
                    <a:pt x="247" y="254"/>
                  </a:lnTo>
                  <a:lnTo>
                    <a:pt x="241" y="252"/>
                  </a:lnTo>
                  <a:lnTo>
                    <a:pt x="237" y="252"/>
                  </a:lnTo>
                  <a:lnTo>
                    <a:pt x="229" y="252"/>
                  </a:lnTo>
                  <a:lnTo>
                    <a:pt x="218" y="252"/>
                  </a:lnTo>
                  <a:lnTo>
                    <a:pt x="210" y="251"/>
                  </a:lnTo>
                  <a:lnTo>
                    <a:pt x="208" y="251"/>
                  </a:lnTo>
                  <a:lnTo>
                    <a:pt x="206" y="251"/>
                  </a:lnTo>
                  <a:lnTo>
                    <a:pt x="205" y="251"/>
                  </a:lnTo>
                  <a:lnTo>
                    <a:pt x="201" y="249"/>
                  </a:lnTo>
                  <a:lnTo>
                    <a:pt x="198" y="251"/>
                  </a:lnTo>
                  <a:lnTo>
                    <a:pt x="195" y="252"/>
                  </a:lnTo>
                  <a:lnTo>
                    <a:pt x="195" y="256"/>
                  </a:lnTo>
                  <a:lnTo>
                    <a:pt x="195" y="260"/>
                  </a:lnTo>
                  <a:lnTo>
                    <a:pt x="195" y="270"/>
                  </a:lnTo>
                  <a:lnTo>
                    <a:pt x="195" y="278"/>
                  </a:lnTo>
                  <a:lnTo>
                    <a:pt x="195" y="285"/>
                  </a:lnTo>
                  <a:lnTo>
                    <a:pt x="195" y="290"/>
                  </a:lnTo>
                  <a:lnTo>
                    <a:pt x="195" y="296"/>
                  </a:lnTo>
                  <a:lnTo>
                    <a:pt x="198" y="323"/>
                  </a:lnTo>
                  <a:lnTo>
                    <a:pt x="200" y="352"/>
                  </a:lnTo>
                  <a:lnTo>
                    <a:pt x="205" y="380"/>
                  </a:lnTo>
                  <a:lnTo>
                    <a:pt x="208" y="406"/>
                  </a:lnTo>
                  <a:lnTo>
                    <a:pt x="210" y="409"/>
                  </a:lnTo>
                  <a:lnTo>
                    <a:pt x="211" y="415"/>
                  </a:lnTo>
                  <a:lnTo>
                    <a:pt x="213" y="424"/>
                  </a:lnTo>
                  <a:lnTo>
                    <a:pt x="218" y="433"/>
                  </a:lnTo>
                  <a:lnTo>
                    <a:pt x="219" y="435"/>
                  </a:lnTo>
                  <a:lnTo>
                    <a:pt x="219" y="436"/>
                  </a:lnTo>
                  <a:lnTo>
                    <a:pt x="234" y="454"/>
                  </a:lnTo>
                  <a:lnTo>
                    <a:pt x="113" y="456"/>
                  </a:lnTo>
                  <a:lnTo>
                    <a:pt x="114" y="456"/>
                  </a:lnTo>
                  <a:lnTo>
                    <a:pt x="116" y="454"/>
                  </a:lnTo>
                  <a:lnTo>
                    <a:pt x="118" y="453"/>
                  </a:lnTo>
                  <a:lnTo>
                    <a:pt x="121" y="447"/>
                  </a:lnTo>
                  <a:lnTo>
                    <a:pt x="124" y="440"/>
                  </a:lnTo>
                  <a:lnTo>
                    <a:pt x="131" y="433"/>
                  </a:lnTo>
                  <a:lnTo>
                    <a:pt x="134" y="422"/>
                  </a:lnTo>
                  <a:lnTo>
                    <a:pt x="139" y="408"/>
                  </a:lnTo>
                  <a:lnTo>
                    <a:pt x="142" y="402"/>
                  </a:lnTo>
                  <a:lnTo>
                    <a:pt x="142" y="399"/>
                  </a:lnTo>
                  <a:lnTo>
                    <a:pt x="144" y="393"/>
                  </a:lnTo>
                  <a:lnTo>
                    <a:pt x="146" y="390"/>
                  </a:lnTo>
                  <a:lnTo>
                    <a:pt x="147" y="384"/>
                  </a:lnTo>
                  <a:lnTo>
                    <a:pt x="149" y="379"/>
                  </a:lnTo>
                  <a:lnTo>
                    <a:pt x="150" y="370"/>
                  </a:lnTo>
                  <a:lnTo>
                    <a:pt x="150" y="361"/>
                  </a:lnTo>
                  <a:lnTo>
                    <a:pt x="152" y="353"/>
                  </a:lnTo>
                  <a:lnTo>
                    <a:pt x="154" y="339"/>
                  </a:lnTo>
                  <a:lnTo>
                    <a:pt x="155" y="326"/>
                  </a:lnTo>
                  <a:lnTo>
                    <a:pt x="159" y="312"/>
                  </a:lnTo>
                  <a:lnTo>
                    <a:pt x="160" y="296"/>
                  </a:lnTo>
                  <a:lnTo>
                    <a:pt x="160" y="281"/>
                  </a:lnTo>
                  <a:lnTo>
                    <a:pt x="160" y="270"/>
                  </a:lnTo>
                  <a:lnTo>
                    <a:pt x="159" y="263"/>
                  </a:lnTo>
                  <a:lnTo>
                    <a:pt x="159" y="256"/>
                  </a:lnTo>
                  <a:lnTo>
                    <a:pt x="159" y="254"/>
                  </a:lnTo>
                  <a:lnTo>
                    <a:pt x="159" y="252"/>
                  </a:lnTo>
                  <a:lnTo>
                    <a:pt x="157" y="252"/>
                  </a:lnTo>
                  <a:lnTo>
                    <a:pt x="154" y="252"/>
                  </a:lnTo>
                  <a:lnTo>
                    <a:pt x="150" y="252"/>
                  </a:lnTo>
                  <a:lnTo>
                    <a:pt x="149" y="252"/>
                  </a:lnTo>
                  <a:lnTo>
                    <a:pt x="146" y="251"/>
                  </a:lnTo>
                  <a:lnTo>
                    <a:pt x="142" y="251"/>
                  </a:lnTo>
                  <a:lnTo>
                    <a:pt x="134" y="251"/>
                  </a:lnTo>
                  <a:lnTo>
                    <a:pt x="124" y="251"/>
                  </a:lnTo>
                  <a:lnTo>
                    <a:pt x="114" y="251"/>
                  </a:lnTo>
                  <a:lnTo>
                    <a:pt x="105" y="252"/>
                  </a:lnTo>
                  <a:lnTo>
                    <a:pt x="96" y="252"/>
                  </a:lnTo>
                  <a:lnTo>
                    <a:pt x="88" y="254"/>
                  </a:lnTo>
                  <a:lnTo>
                    <a:pt x="75" y="256"/>
                  </a:lnTo>
                  <a:lnTo>
                    <a:pt x="68" y="258"/>
                  </a:lnTo>
                  <a:lnTo>
                    <a:pt x="60" y="260"/>
                  </a:lnTo>
                  <a:lnTo>
                    <a:pt x="44" y="265"/>
                  </a:lnTo>
                  <a:lnTo>
                    <a:pt x="34" y="267"/>
                  </a:lnTo>
                  <a:lnTo>
                    <a:pt x="26" y="272"/>
                  </a:lnTo>
                  <a:lnTo>
                    <a:pt x="19" y="276"/>
                  </a:lnTo>
                  <a:lnTo>
                    <a:pt x="13" y="279"/>
                  </a:lnTo>
                  <a:lnTo>
                    <a:pt x="8" y="283"/>
                  </a:lnTo>
                  <a:lnTo>
                    <a:pt x="1" y="285"/>
                  </a:lnTo>
                  <a:lnTo>
                    <a:pt x="0" y="285"/>
                  </a:lnTo>
                  <a:lnTo>
                    <a:pt x="0" y="166"/>
                  </a:lnTo>
                  <a:lnTo>
                    <a:pt x="0" y="168"/>
                  </a:lnTo>
                  <a:lnTo>
                    <a:pt x="3" y="169"/>
                  </a:lnTo>
                  <a:lnTo>
                    <a:pt x="9" y="175"/>
                  </a:lnTo>
                  <a:lnTo>
                    <a:pt x="18" y="180"/>
                  </a:lnTo>
                  <a:lnTo>
                    <a:pt x="27" y="186"/>
                  </a:lnTo>
                  <a:lnTo>
                    <a:pt x="37" y="191"/>
                  </a:lnTo>
                  <a:lnTo>
                    <a:pt x="54" y="198"/>
                  </a:lnTo>
                  <a:lnTo>
                    <a:pt x="60" y="202"/>
                  </a:lnTo>
                  <a:lnTo>
                    <a:pt x="67" y="204"/>
                  </a:lnTo>
                  <a:lnTo>
                    <a:pt x="72" y="205"/>
                  </a:lnTo>
                  <a:lnTo>
                    <a:pt x="80" y="205"/>
                  </a:lnTo>
                  <a:lnTo>
                    <a:pt x="100" y="209"/>
                  </a:lnTo>
                  <a:lnTo>
                    <a:pt x="109" y="209"/>
                  </a:lnTo>
                  <a:lnTo>
                    <a:pt x="121" y="209"/>
                  </a:lnTo>
                  <a:lnTo>
                    <a:pt x="131" y="211"/>
                  </a:lnTo>
                  <a:lnTo>
                    <a:pt x="141" y="211"/>
                  </a:lnTo>
                  <a:lnTo>
                    <a:pt x="150" y="207"/>
                  </a:lnTo>
                  <a:lnTo>
                    <a:pt x="159" y="204"/>
                  </a:lnTo>
                  <a:lnTo>
                    <a:pt x="160" y="202"/>
                  </a:lnTo>
                  <a:lnTo>
                    <a:pt x="164" y="205"/>
                  </a:lnTo>
                  <a:lnTo>
                    <a:pt x="164" y="207"/>
                  </a:lnTo>
                  <a:lnTo>
                    <a:pt x="164" y="213"/>
                  </a:lnTo>
                  <a:lnTo>
                    <a:pt x="164" y="216"/>
                  </a:lnTo>
                  <a:lnTo>
                    <a:pt x="162" y="216"/>
                  </a:lnTo>
                  <a:lnTo>
                    <a:pt x="160" y="214"/>
                  </a:lnTo>
                  <a:lnTo>
                    <a:pt x="160" y="209"/>
                  </a:lnTo>
                  <a:lnTo>
                    <a:pt x="160" y="205"/>
                  </a:lnTo>
                  <a:lnTo>
                    <a:pt x="160" y="195"/>
                  </a:lnTo>
                  <a:lnTo>
                    <a:pt x="160" y="187"/>
                  </a:lnTo>
                  <a:lnTo>
                    <a:pt x="160" y="182"/>
                  </a:lnTo>
                  <a:lnTo>
                    <a:pt x="162" y="177"/>
                  </a:lnTo>
                  <a:lnTo>
                    <a:pt x="160" y="173"/>
                  </a:lnTo>
                  <a:lnTo>
                    <a:pt x="160" y="166"/>
                  </a:lnTo>
                  <a:lnTo>
                    <a:pt x="160" y="157"/>
                  </a:lnTo>
                  <a:lnTo>
                    <a:pt x="159" y="146"/>
                  </a:lnTo>
                  <a:lnTo>
                    <a:pt x="157" y="133"/>
                  </a:lnTo>
                  <a:lnTo>
                    <a:pt x="155" y="122"/>
                  </a:lnTo>
                  <a:lnTo>
                    <a:pt x="154" y="115"/>
                  </a:lnTo>
                  <a:lnTo>
                    <a:pt x="154" y="108"/>
                  </a:lnTo>
                  <a:lnTo>
                    <a:pt x="150" y="95"/>
                  </a:lnTo>
                  <a:lnTo>
                    <a:pt x="150" y="83"/>
                  </a:lnTo>
                  <a:lnTo>
                    <a:pt x="149" y="75"/>
                  </a:lnTo>
                  <a:lnTo>
                    <a:pt x="147" y="68"/>
                  </a:lnTo>
                  <a:lnTo>
                    <a:pt x="146" y="59"/>
                  </a:lnTo>
                  <a:lnTo>
                    <a:pt x="142" y="48"/>
                  </a:lnTo>
                  <a:lnTo>
                    <a:pt x="141" y="41"/>
                  </a:lnTo>
                  <a:lnTo>
                    <a:pt x="137" y="34"/>
                  </a:lnTo>
                  <a:lnTo>
                    <a:pt x="132" y="25"/>
                  </a:lnTo>
                  <a:lnTo>
                    <a:pt x="126" y="12"/>
                  </a:lnTo>
                  <a:lnTo>
                    <a:pt x="119" y="3"/>
                  </a:lnTo>
                  <a:lnTo>
                    <a:pt x="116" y="1"/>
                  </a:lnTo>
                  <a:lnTo>
                    <a:pt x="114"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794" name="Freeform 35"/>
            <p:cNvSpPr>
              <a:spLocks/>
            </p:cNvSpPr>
            <p:nvPr/>
          </p:nvSpPr>
          <p:spPr bwMode="auto">
            <a:xfrm>
              <a:off x="342" y="247"/>
              <a:ext cx="128" cy="5"/>
            </a:xfrm>
            <a:custGeom>
              <a:avLst/>
              <a:gdLst>
                <a:gd name="T0" fmla="*/ 128 w 128"/>
                <a:gd name="T1" fmla="*/ 5 h 5"/>
                <a:gd name="T2" fmla="*/ 127 w 128"/>
                <a:gd name="T3" fmla="*/ 0 h 5"/>
                <a:gd name="T4" fmla="*/ 0 w 128"/>
                <a:gd name="T5" fmla="*/ 0 h 5"/>
                <a:gd name="T6" fmla="*/ 0 w 128"/>
                <a:gd name="T7" fmla="*/ 5 h 5"/>
                <a:gd name="T8" fmla="*/ 127 w 128"/>
                <a:gd name="T9" fmla="*/ 5 h 5"/>
                <a:gd name="T10" fmla="*/ 128 w 128"/>
                <a:gd name="T11" fmla="*/ 5 h 5"/>
                <a:gd name="T12" fmla="*/ 0 60000 65536"/>
                <a:gd name="T13" fmla="*/ 0 60000 65536"/>
                <a:gd name="T14" fmla="*/ 0 60000 65536"/>
                <a:gd name="T15" fmla="*/ 0 60000 65536"/>
                <a:gd name="T16" fmla="*/ 0 60000 65536"/>
                <a:gd name="T17" fmla="*/ 0 60000 65536"/>
                <a:gd name="T18" fmla="*/ 0 w 128"/>
                <a:gd name="T19" fmla="*/ 0 h 5"/>
                <a:gd name="T20" fmla="*/ 128 w 128"/>
                <a:gd name="T21" fmla="*/ 5 h 5"/>
              </a:gdLst>
              <a:ahLst/>
              <a:cxnLst>
                <a:cxn ang="T12">
                  <a:pos x="T0" y="T1"/>
                </a:cxn>
                <a:cxn ang="T13">
                  <a:pos x="T2" y="T3"/>
                </a:cxn>
                <a:cxn ang="T14">
                  <a:pos x="T4" y="T5"/>
                </a:cxn>
                <a:cxn ang="T15">
                  <a:pos x="T6" y="T7"/>
                </a:cxn>
                <a:cxn ang="T16">
                  <a:pos x="T8" y="T9"/>
                </a:cxn>
                <a:cxn ang="T17">
                  <a:pos x="T10" y="T11"/>
                </a:cxn>
              </a:cxnLst>
              <a:rect l="T18" t="T19" r="T20" b="T21"/>
              <a:pathLst>
                <a:path w="128" h="5">
                  <a:moveTo>
                    <a:pt x="128" y="5"/>
                  </a:moveTo>
                  <a:lnTo>
                    <a:pt x="127" y="0"/>
                  </a:lnTo>
                  <a:lnTo>
                    <a:pt x="0" y="0"/>
                  </a:lnTo>
                  <a:lnTo>
                    <a:pt x="0" y="5"/>
                  </a:lnTo>
                  <a:lnTo>
                    <a:pt x="127" y="5"/>
                  </a:lnTo>
                  <a:lnTo>
                    <a:pt x="128" y="5"/>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795" name="Freeform 36"/>
            <p:cNvSpPr>
              <a:spLocks/>
            </p:cNvSpPr>
            <p:nvPr/>
          </p:nvSpPr>
          <p:spPr bwMode="auto">
            <a:xfrm>
              <a:off x="456" y="247"/>
              <a:ext cx="14" cy="20"/>
            </a:xfrm>
            <a:custGeom>
              <a:avLst/>
              <a:gdLst>
                <a:gd name="T0" fmla="*/ 3 w 14"/>
                <a:gd name="T1" fmla="*/ 20 h 20"/>
                <a:gd name="T2" fmla="*/ 3 w 14"/>
                <a:gd name="T3" fmla="*/ 20 h 20"/>
                <a:gd name="T4" fmla="*/ 13 w 14"/>
                <a:gd name="T5" fmla="*/ 7 h 20"/>
                <a:gd name="T6" fmla="*/ 14 w 14"/>
                <a:gd name="T7" fmla="*/ 5 h 20"/>
                <a:gd name="T8" fmla="*/ 13 w 14"/>
                <a:gd name="T9" fmla="*/ 0 h 20"/>
                <a:gd name="T10" fmla="*/ 9 w 14"/>
                <a:gd name="T11" fmla="*/ 3 h 20"/>
                <a:gd name="T12" fmla="*/ 0 w 14"/>
                <a:gd name="T13" fmla="*/ 14 h 20"/>
                <a:gd name="T14" fmla="*/ 0 w 14"/>
                <a:gd name="T15" fmla="*/ 14 h 20"/>
                <a:gd name="T16" fmla="*/ 3 w 14"/>
                <a:gd name="T17" fmla="*/ 20 h 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
                <a:gd name="T28" fmla="*/ 0 h 20"/>
                <a:gd name="T29" fmla="*/ 14 w 14"/>
                <a:gd name="T30" fmla="*/ 20 h 2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 h="20">
                  <a:moveTo>
                    <a:pt x="3" y="20"/>
                  </a:moveTo>
                  <a:lnTo>
                    <a:pt x="3" y="20"/>
                  </a:lnTo>
                  <a:lnTo>
                    <a:pt x="13" y="7"/>
                  </a:lnTo>
                  <a:lnTo>
                    <a:pt x="14" y="5"/>
                  </a:lnTo>
                  <a:lnTo>
                    <a:pt x="13" y="0"/>
                  </a:lnTo>
                  <a:lnTo>
                    <a:pt x="9" y="3"/>
                  </a:lnTo>
                  <a:lnTo>
                    <a:pt x="0" y="14"/>
                  </a:lnTo>
                  <a:lnTo>
                    <a:pt x="3" y="2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796" name="Freeform 37"/>
            <p:cNvSpPr>
              <a:spLocks/>
            </p:cNvSpPr>
            <p:nvPr/>
          </p:nvSpPr>
          <p:spPr bwMode="auto">
            <a:xfrm>
              <a:off x="439" y="261"/>
              <a:ext cx="20" cy="45"/>
            </a:xfrm>
            <a:custGeom>
              <a:avLst/>
              <a:gdLst>
                <a:gd name="T0" fmla="*/ 3 w 20"/>
                <a:gd name="T1" fmla="*/ 45 h 45"/>
                <a:gd name="T2" fmla="*/ 3 w 20"/>
                <a:gd name="T3" fmla="*/ 45 h 45"/>
                <a:gd name="T4" fmla="*/ 8 w 20"/>
                <a:gd name="T5" fmla="*/ 29 h 45"/>
                <a:gd name="T6" fmla="*/ 10 w 20"/>
                <a:gd name="T7" fmla="*/ 20 h 45"/>
                <a:gd name="T8" fmla="*/ 15 w 20"/>
                <a:gd name="T9" fmla="*/ 13 h 45"/>
                <a:gd name="T10" fmla="*/ 20 w 20"/>
                <a:gd name="T11" fmla="*/ 6 h 45"/>
                <a:gd name="T12" fmla="*/ 17 w 20"/>
                <a:gd name="T13" fmla="*/ 0 h 45"/>
                <a:gd name="T14" fmla="*/ 10 w 20"/>
                <a:gd name="T15" fmla="*/ 9 h 45"/>
                <a:gd name="T16" fmla="*/ 7 w 20"/>
                <a:gd name="T17" fmla="*/ 17 h 45"/>
                <a:gd name="T18" fmla="*/ 3 w 20"/>
                <a:gd name="T19" fmla="*/ 27 h 45"/>
                <a:gd name="T20" fmla="*/ 0 w 20"/>
                <a:gd name="T21" fmla="*/ 44 h 45"/>
                <a:gd name="T22" fmla="*/ 0 w 20"/>
                <a:gd name="T23" fmla="*/ 44 h 45"/>
                <a:gd name="T24" fmla="*/ 3 w 20"/>
                <a:gd name="T25" fmla="*/ 45 h 4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0"/>
                <a:gd name="T40" fmla="*/ 0 h 45"/>
                <a:gd name="T41" fmla="*/ 20 w 20"/>
                <a:gd name="T42" fmla="*/ 45 h 4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0" h="45">
                  <a:moveTo>
                    <a:pt x="3" y="45"/>
                  </a:moveTo>
                  <a:lnTo>
                    <a:pt x="3" y="45"/>
                  </a:lnTo>
                  <a:lnTo>
                    <a:pt x="8" y="29"/>
                  </a:lnTo>
                  <a:lnTo>
                    <a:pt x="10" y="20"/>
                  </a:lnTo>
                  <a:lnTo>
                    <a:pt x="15" y="13"/>
                  </a:lnTo>
                  <a:lnTo>
                    <a:pt x="20" y="6"/>
                  </a:lnTo>
                  <a:lnTo>
                    <a:pt x="17" y="0"/>
                  </a:lnTo>
                  <a:lnTo>
                    <a:pt x="10" y="9"/>
                  </a:lnTo>
                  <a:lnTo>
                    <a:pt x="7" y="17"/>
                  </a:lnTo>
                  <a:lnTo>
                    <a:pt x="3" y="27"/>
                  </a:lnTo>
                  <a:lnTo>
                    <a:pt x="0" y="44"/>
                  </a:lnTo>
                  <a:lnTo>
                    <a:pt x="3" y="45"/>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797" name="Freeform 38"/>
            <p:cNvSpPr>
              <a:spLocks/>
            </p:cNvSpPr>
            <p:nvPr/>
          </p:nvSpPr>
          <p:spPr bwMode="auto">
            <a:xfrm>
              <a:off x="426" y="305"/>
              <a:ext cx="16" cy="74"/>
            </a:xfrm>
            <a:custGeom>
              <a:avLst/>
              <a:gdLst>
                <a:gd name="T0" fmla="*/ 5 w 16"/>
                <a:gd name="T1" fmla="*/ 74 h 74"/>
                <a:gd name="T2" fmla="*/ 5 w 16"/>
                <a:gd name="T3" fmla="*/ 74 h 74"/>
                <a:gd name="T4" fmla="*/ 7 w 16"/>
                <a:gd name="T5" fmla="*/ 54 h 74"/>
                <a:gd name="T6" fmla="*/ 10 w 16"/>
                <a:gd name="T7" fmla="*/ 36 h 74"/>
                <a:gd name="T8" fmla="*/ 13 w 16"/>
                <a:gd name="T9" fmla="*/ 18 h 74"/>
                <a:gd name="T10" fmla="*/ 16 w 16"/>
                <a:gd name="T11" fmla="*/ 1 h 74"/>
                <a:gd name="T12" fmla="*/ 13 w 16"/>
                <a:gd name="T13" fmla="*/ 0 h 74"/>
                <a:gd name="T14" fmla="*/ 8 w 16"/>
                <a:gd name="T15" fmla="*/ 16 h 74"/>
                <a:gd name="T16" fmla="*/ 5 w 16"/>
                <a:gd name="T17" fmla="*/ 34 h 74"/>
                <a:gd name="T18" fmla="*/ 2 w 16"/>
                <a:gd name="T19" fmla="*/ 52 h 74"/>
                <a:gd name="T20" fmla="*/ 0 w 16"/>
                <a:gd name="T21" fmla="*/ 72 h 74"/>
                <a:gd name="T22" fmla="*/ 0 w 16"/>
                <a:gd name="T23" fmla="*/ 72 h 74"/>
                <a:gd name="T24" fmla="*/ 5 w 16"/>
                <a:gd name="T25" fmla="*/ 74 h 7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6"/>
                <a:gd name="T40" fmla="*/ 0 h 74"/>
                <a:gd name="T41" fmla="*/ 16 w 16"/>
                <a:gd name="T42" fmla="*/ 74 h 7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6" h="74">
                  <a:moveTo>
                    <a:pt x="5" y="74"/>
                  </a:moveTo>
                  <a:lnTo>
                    <a:pt x="5" y="74"/>
                  </a:lnTo>
                  <a:lnTo>
                    <a:pt x="7" y="54"/>
                  </a:lnTo>
                  <a:lnTo>
                    <a:pt x="10" y="36"/>
                  </a:lnTo>
                  <a:lnTo>
                    <a:pt x="13" y="18"/>
                  </a:lnTo>
                  <a:lnTo>
                    <a:pt x="16" y="1"/>
                  </a:lnTo>
                  <a:lnTo>
                    <a:pt x="13" y="0"/>
                  </a:lnTo>
                  <a:lnTo>
                    <a:pt x="8" y="16"/>
                  </a:lnTo>
                  <a:lnTo>
                    <a:pt x="5" y="34"/>
                  </a:lnTo>
                  <a:lnTo>
                    <a:pt x="2" y="52"/>
                  </a:lnTo>
                  <a:lnTo>
                    <a:pt x="0" y="72"/>
                  </a:lnTo>
                  <a:lnTo>
                    <a:pt x="5" y="74"/>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798" name="Freeform 39"/>
            <p:cNvSpPr>
              <a:spLocks/>
            </p:cNvSpPr>
            <p:nvPr/>
          </p:nvSpPr>
          <p:spPr bwMode="auto">
            <a:xfrm>
              <a:off x="419" y="377"/>
              <a:ext cx="12" cy="65"/>
            </a:xfrm>
            <a:custGeom>
              <a:avLst/>
              <a:gdLst>
                <a:gd name="T0" fmla="*/ 5 w 12"/>
                <a:gd name="T1" fmla="*/ 65 h 65"/>
                <a:gd name="T2" fmla="*/ 5 w 12"/>
                <a:gd name="T3" fmla="*/ 65 h 65"/>
                <a:gd name="T4" fmla="*/ 5 w 12"/>
                <a:gd name="T5" fmla="*/ 52 h 65"/>
                <a:gd name="T6" fmla="*/ 7 w 12"/>
                <a:gd name="T7" fmla="*/ 38 h 65"/>
                <a:gd name="T8" fmla="*/ 10 w 12"/>
                <a:gd name="T9" fmla="*/ 21 h 65"/>
                <a:gd name="T10" fmla="*/ 12 w 12"/>
                <a:gd name="T11" fmla="*/ 2 h 65"/>
                <a:gd name="T12" fmla="*/ 7 w 12"/>
                <a:gd name="T13" fmla="*/ 0 h 65"/>
                <a:gd name="T14" fmla="*/ 4 w 12"/>
                <a:gd name="T15" fmla="*/ 20 h 65"/>
                <a:gd name="T16" fmla="*/ 4 w 12"/>
                <a:gd name="T17" fmla="*/ 38 h 65"/>
                <a:gd name="T18" fmla="*/ 2 w 12"/>
                <a:gd name="T19" fmla="*/ 50 h 65"/>
                <a:gd name="T20" fmla="*/ 0 w 12"/>
                <a:gd name="T21" fmla="*/ 65 h 65"/>
                <a:gd name="T22" fmla="*/ 0 w 12"/>
                <a:gd name="T23" fmla="*/ 65 h 65"/>
                <a:gd name="T24" fmla="*/ 5 w 12"/>
                <a:gd name="T25" fmla="*/ 65 h 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
                <a:gd name="T40" fmla="*/ 0 h 65"/>
                <a:gd name="T41" fmla="*/ 12 w 12"/>
                <a:gd name="T42" fmla="*/ 65 h 6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 h="65">
                  <a:moveTo>
                    <a:pt x="5" y="65"/>
                  </a:moveTo>
                  <a:lnTo>
                    <a:pt x="5" y="65"/>
                  </a:lnTo>
                  <a:lnTo>
                    <a:pt x="5" y="52"/>
                  </a:lnTo>
                  <a:lnTo>
                    <a:pt x="7" y="38"/>
                  </a:lnTo>
                  <a:lnTo>
                    <a:pt x="10" y="21"/>
                  </a:lnTo>
                  <a:lnTo>
                    <a:pt x="12" y="2"/>
                  </a:lnTo>
                  <a:lnTo>
                    <a:pt x="7" y="0"/>
                  </a:lnTo>
                  <a:lnTo>
                    <a:pt x="4" y="20"/>
                  </a:lnTo>
                  <a:lnTo>
                    <a:pt x="4" y="38"/>
                  </a:lnTo>
                  <a:lnTo>
                    <a:pt x="2" y="50"/>
                  </a:lnTo>
                  <a:lnTo>
                    <a:pt x="0" y="65"/>
                  </a:lnTo>
                  <a:lnTo>
                    <a:pt x="5" y="65"/>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799" name="Freeform 40"/>
            <p:cNvSpPr>
              <a:spLocks/>
            </p:cNvSpPr>
            <p:nvPr/>
          </p:nvSpPr>
          <p:spPr bwMode="auto">
            <a:xfrm>
              <a:off x="419" y="442"/>
              <a:ext cx="7" cy="20"/>
            </a:xfrm>
            <a:custGeom>
              <a:avLst/>
              <a:gdLst>
                <a:gd name="T0" fmla="*/ 7 w 7"/>
                <a:gd name="T1" fmla="*/ 14 h 20"/>
                <a:gd name="T2" fmla="*/ 7 w 7"/>
                <a:gd name="T3" fmla="*/ 14 h 20"/>
                <a:gd name="T4" fmla="*/ 7 w 7"/>
                <a:gd name="T5" fmla="*/ 12 h 20"/>
                <a:gd name="T6" fmla="*/ 5 w 7"/>
                <a:gd name="T7" fmla="*/ 0 h 20"/>
                <a:gd name="T8" fmla="*/ 0 w 7"/>
                <a:gd name="T9" fmla="*/ 0 h 20"/>
                <a:gd name="T10" fmla="*/ 2 w 7"/>
                <a:gd name="T11" fmla="*/ 14 h 20"/>
                <a:gd name="T12" fmla="*/ 5 w 7"/>
                <a:gd name="T13" fmla="*/ 20 h 20"/>
                <a:gd name="T14" fmla="*/ 5 w 7"/>
                <a:gd name="T15" fmla="*/ 20 h 20"/>
                <a:gd name="T16" fmla="*/ 7 w 7"/>
                <a:gd name="T17" fmla="*/ 14 h 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20"/>
                <a:gd name="T29" fmla="*/ 7 w 7"/>
                <a:gd name="T30" fmla="*/ 20 h 2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20">
                  <a:moveTo>
                    <a:pt x="7" y="14"/>
                  </a:moveTo>
                  <a:lnTo>
                    <a:pt x="7" y="14"/>
                  </a:lnTo>
                  <a:lnTo>
                    <a:pt x="7" y="12"/>
                  </a:lnTo>
                  <a:lnTo>
                    <a:pt x="5" y="0"/>
                  </a:lnTo>
                  <a:lnTo>
                    <a:pt x="0" y="0"/>
                  </a:lnTo>
                  <a:lnTo>
                    <a:pt x="2" y="14"/>
                  </a:lnTo>
                  <a:lnTo>
                    <a:pt x="5" y="20"/>
                  </a:lnTo>
                  <a:lnTo>
                    <a:pt x="7" y="14"/>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800" name="Freeform 41"/>
            <p:cNvSpPr>
              <a:spLocks/>
            </p:cNvSpPr>
            <p:nvPr/>
          </p:nvSpPr>
          <p:spPr bwMode="auto">
            <a:xfrm>
              <a:off x="424" y="456"/>
              <a:ext cx="35" cy="7"/>
            </a:xfrm>
            <a:custGeom>
              <a:avLst/>
              <a:gdLst>
                <a:gd name="T0" fmla="*/ 35 w 35"/>
                <a:gd name="T1" fmla="*/ 0 h 7"/>
                <a:gd name="T2" fmla="*/ 35 w 35"/>
                <a:gd name="T3" fmla="*/ 0 h 7"/>
                <a:gd name="T4" fmla="*/ 9 w 35"/>
                <a:gd name="T5" fmla="*/ 0 h 7"/>
                <a:gd name="T6" fmla="*/ 2 w 35"/>
                <a:gd name="T7" fmla="*/ 0 h 7"/>
                <a:gd name="T8" fmla="*/ 0 w 35"/>
                <a:gd name="T9" fmla="*/ 6 h 7"/>
                <a:gd name="T10" fmla="*/ 9 w 35"/>
                <a:gd name="T11" fmla="*/ 7 h 7"/>
                <a:gd name="T12" fmla="*/ 35 w 35"/>
                <a:gd name="T13" fmla="*/ 7 h 7"/>
                <a:gd name="T14" fmla="*/ 35 w 35"/>
                <a:gd name="T15" fmla="*/ 7 h 7"/>
                <a:gd name="T16" fmla="*/ 35 w 35"/>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5"/>
                <a:gd name="T28" fmla="*/ 0 h 7"/>
                <a:gd name="T29" fmla="*/ 35 w 35"/>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5" h="7">
                  <a:moveTo>
                    <a:pt x="35" y="0"/>
                  </a:moveTo>
                  <a:lnTo>
                    <a:pt x="35" y="0"/>
                  </a:lnTo>
                  <a:lnTo>
                    <a:pt x="9" y="0"/>
                  </a:lnTo>
                  <a:lnTo>
                    <a:pt x="2" y="0"/>
                  </a:lnTo>
                  <a:lnTo>
                    <a:pt x="0" y="6"/>
                  </a:lnTo>
                  <a:lnTo>
                    <a:pt x="9" y="7"/>
                  </a:lnTo>
                  <a:lnTo>
                    <a:pt x="35" y="7"/>
                  </a:lnTo>
                  <a:lnTo>
                    <a:pt x="35"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801" name="Freeform 42"/>
            <p:cNvSpPr>
              <a:spLocks/>
            </p:cNvSpPr>
            <p:nvPr/>
          </p:nvSpPr>
          <p:spPr bwMode="auto">
            <a:xfrm>
              <a:off x="459" y="453"/>
              <a:ext cx="56" cy="10"/>
            </a:xfrm>
            <a:custGeom>
              <a:avLst/>
              <a:gdLst>
                <a:gd name="T0" fmla="*/ 56 w 56"/>
                <a:gd name="T1" fmla="*/ 0 h 10"/>
                <a:gd name="T2" fmla="*/ 56 w 56"/>
                <a:gd name="T3" fmla="*/ 0 h 10"/>
                <a:gd name="T4" fmla="*/ 42 w 56"/>
                <a:gd name="T5" fmla="*/ 1 h 10"/>
                <a:gd name="T6" fmla="*/ 31 w 56"/>
                <a:gd name="T7" fmla="*/ 1 h 10"/>
                <a:gd name="T8" fmla="*/ 18 w 56"/>
                <a:gd name="T9" fmla="*/ 3 h 10"/>
                <a:gd name="T10" fmla="*/ 0 w 56"/>
                <a:gd name="T11" fmla="*/ 3 h 10"/>
                <a:gd name="T12" fmla="*/ 0 w 56"/>
                <a:gd name="T13" fmla="*/ 10 h 10"/>
                <a:gd name="T14" fmla="*/ 18 w 56"/>
                <a:gd name="T15" fmla="*/ 10 h 10"/>
                <a:gd name="T16" fmla="*/ 31 w 56"/>
                <a:gd name="T17" fmla="*/ 9 h 10"/>
                <a:gd name="T18" fmla="*/ 44 w 56"/>
                <a:gd name="T19" fmla="*/ 7 h 10"/>
                <a:gd name="T20" fmla="*/ 56 w 56"/>
                <a:gd name="T21" fmla="*/ 5 h 10"/>
                <a:gd name="T22" fmla="*/ 56 w 56"/>
                <a:gd name="T23" fmla="*/ 5 h 10"/>
                <a:gd name="T24" fmla="*/ 56 w 56"/>
                <a:gd name="T25" fmla="*/ 0 h 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6"/>
                <a:gd name="T40" fmla="*/ 0 h 10"/>
                <a:gd name="T41" fmla="*/ 56 w 56"/>
                <a:gd name="T42" fmla="*/ 10 h 1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6" h="10">
                  <a:moveTo>
                    <a:pt x="56" y="0"/>
                  </a:moveTo>
                  <a:lnTo>
                    <a:pt x="56" y="0"/>
                  </a:lnTo>
                  <a:lnTo>
                    <a:pt x="42" y="1"/>
                  </a:lnTo>
                  <a:lnTo>
                    <a:pt x="31" y="1"/>
                  </a:lnTo>
                  <a:lnTo>
                    <a:pt x="18" y="3"/>
                  </a:lnTo>
                  <a:lnTo>
                    <a:pt x="0" y="3"/>
                  </a:lnTo>
                  <a:lnTo>
                    <a:pt x="0" y="10"/>
                  </a:lnTo>
                  <a:lnTo>
                    <a:pt x="18" y="10"/>
                  </a:lnTo>
                  <a:lnTo>
                    <a:pt x="31" y="9"/>
                  </a:lnTo>
                  <a:lnTo>
                    <a:pt x="44" y="7"/>
                  </a:lnTo>
                  <a:lnTo>
                    <a:pt x="56" y="5"/>
                  </a:lnTo>
                  <a:lnTo>
                    <a:pt x="56"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802" name="Freeform 43"/>
            <p:cNvSpPr>
              <a:spLocks/>
            </p:cNvSpPr>
            <p:nvPr/>
          </p:nvSpPr>
          <p:spPr bwMode="auto">
            <a:xfrm>
              <a:off x="515" y="440"/>
              <a:ext cx="41" cy="18"/>
            </a:xfrm>
            <a:custGeom>
              <a:avLst/>
              <a:gdLst>
                <a:gd name="T0" fmla="*/ 39 w 41"/>
                <a:gd name="T1" fmla="*/ 0 h 18"/>
                <a:gd name="T2" fmla="*/ 39 w 41"/>
                <a:gd name="T3" fmla="*/ 0 h 18"/>
                <a:gd name="T4" fmla="*/ 31 w 41"/>
                <a:gd name="T5" fmla="*/ 4 h 18"/>
                <a:gd name="T6" fmla="*/ 23 w 41"/>
                <a:gd name="T7" fmla="*/ 5 h 18"/>
                <a:gd name="T8" fmla="*/ 13 w 41"/>
                <a:gd name="T9" fmla="*/ 9 h 18"/>
                <a:gd name="T10" fmla="*/ 0 w 41"/>
                <a:gd name="T11" fmla="*/ 13 h 18"/>
                <a:gd name="T12" fmla="*/ 0 w 41"/>
                <a:gd name="T13" fmla="*/ 18 h 18"/>
                <a:gd name="T14" fmla="*/ 14 w 41"/>
                <a:gd name="T15" fmla="*/ 14 h 18"/>
                <a:gd name="T16" fmla="*/ 23 w 41"/>
                <a:gd name="T17" fmla="*/ 13 h 18"/>
                <a:gd name="T18" fmla="*/ 32 w 41"/>
                <a:gd name="T19" fmla="*/ 9 h 18"/>
                <a:gd name="T20" fmla="*/ 41 w 41"/>
                <a:gd name="T21" fmla="*/ 5 h 18"/>
                <a:gd name="T22" fmla="*/ 41 w 41"/>
                <a:gd name="T23" fmla="*/ 5 h 18"/>
                <a:gd name="T24" fmla="*/ 39 w 41"/>
                <a:gd name="T25" fmla="*/ 0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1"/>
                <a:gd name="T40" fmla="*/ 0 h 18"/>
                <a:gd name="T41" fmla="*/ 41 w 41"/>
                <a:gd name="T42" fmla="*/ 18 h 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1" h="18">
                  <a:moveTo>
                    <a:pt x="39" y="0"/>
                  </a:moveTo>
                  <a:lnTo>
                    <a:pt x="39" y="0"/>
                  </a:lnTo>
                  <a:lnTo>
                    <a:pt x="31" y="4"/>
                  </a:lnTo>
                  <a:lnTo>
                    <a:pt x="23" y="5"/>
                  </a:lnTo>
                  <a:lnTo>
                    <a:pt x="13" y="9"/>
                  </a:lnTo>
                  <a:lnTo>
                    <a:pt x="0" y="13"/>
                  </a:lnTo>
                  <a:lnTo>
                    <a:pt x="0" y="18"/>
                  </a:lnTo>
                  <a:lnTo>
                    <a:pt x="14" y="14"/>
                  </a:lnTo>
                  <a:lnTo>
                    <a:pt x="23" y="13"/>
                  </a:lnTo>
                  <a:lnTo>
                    <a:pt x="32" y="9"/>
                  </a:lnTo>
                  <a:lnTo>
                    <a:pt x="41" y="5"/>
                  </a:lnTo>
                  <a:lnTo>
                    <a:pt x="39"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803" name="Freeform 44"/>
            <p:cNvSpPr>
              <a:spLocks/>
            </p:cNvSpPr>
            <p:nvPr/>
          </p:nvSpPr>
          <p:spPr bwMode="auto">
            <a:xfrm>
              <a:off x="554" y="415"/>
              <a:ext cx="28" cy="30"/>
            </a:xfrm>
            <a:custGeom>
              <a:avLst/>
              <a:gdLst>
                <a:gd name="T0" fmla="*/ 28 w 28"/>
                <a:gd name="T1" fmla="*/ 0 h 30"/>
                <a:gd name="T2" fmla="*/ 28 w 28"/>
                <a:gd name="T3" fmla="*/ 0 h 30"/>
                <a:gd name="T4" fmla="*/ 16 w 28"/>
                <a:gd name="T5" fmla="*/ 9 h 30"/>
                <a:gd name="T6" fmla="*/ 0 w 28"/>
                <a:gd name="T7" fmla="*/ 25 h 30"/>
                <a:gd name="T8" fmla="*/ 2 w 28"/>
                <a:gd name="T9" fmla="*/ 30 h 30"/>
                <a:gd name="T10" fmla="*/ 20 w 28"/>
                <a:gd name="T11" fmla="*/ 12 h 30"/>
                <a:gd name="T12" fmla="*/ 23 w 28"/>
                <a:gd name="T13" fmla="*/ 0 h 30"/>
                <a:gd name="T14" fmla="*/ 23 w 28"/>
                <a:gd name="T15" fmla="*/ 0 h 30"/>
                <a:gd name="T16" fmla="*/ 28 w 28"/>
                <a:gd name="T17" fmla="*/ 0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
                <a:gd name="T28" fmla="*/ 0 h 30"/>
                <a:gd name="T29" fmla="*/ 28 w 28"/>
                <a:gd name="T30" fmla="*/ 30 h 3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 h="30">
                  <a:moveTo>
                    <a:pt x="28" y="0"/>
                  </a:moveTo>
                  <a:lnTo>
                    <a:pt x="28" y="0"/>
                  </a:lnTo>
                  <a:lnTo>
                    <a:pt x="16" y="9"/>
                  </a:lnTo>
                  <a:lnTo>
                    <a:pt x="0" y="25"/>
                  </a:lnTo>
                  <a:lnTo>
                    <a:pt x="2" y="30"/>
                  </a:lnTo>
                  <a:lnTo>
                    <a:pt x="20" y="12"/>
                  </a:lnTo>
                  <a:lnTo>
                    <a:pt x="23" y="0"/>
                  </a:lnTo>
                  <a:lnTo>
                    <a:pt x="28"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804" name="Freeform 45"/>
            <p:cNvSpPr>
              <a:spLocks/>
            </p:cNvSpPr>
            <p:nvPr/>
          </p:nvSpPr>
          <p:spPr bwMode="auto">
            <a:xfrm>
              <a:off x="577" y="415"/>
              <a:ext cx="5" cy="124"/>
            </a:xfrm>
            <a:custGeom>
              <a:avLst/>
              <a:gdLst>
                <a:gd name="T0" fmla="*/ 2 w 5"/>
                <a:gd name="T1" fmla="*/ 122 h 124"/>
                <a:gd name="T2" fmla="*/ 5 w 5"/>
                <a:gd name="T3" fmla="*/ 119 h 124"/>
                <a:gd name="T4" fmla="*/ 5 w 5"/>
                <a:gd name="T5" fmla="*/ 0 h 124"/>
                <a:gd name="T6" fmla="*/ 0 w 5"/>
                <a:gd name="T7" fmla="*/ 0 h 124"/>
                <a:gd name="T8" fmla="*/ 0 w 5"/>
                <a:gd name="T9" fmla="*/ 119 h 124"/>
                <a:gd name="T10" fmla="*/ 2 w 5"/>
                <a:gd name="T11" fmla="*/ 122 h 124"/>
                <a:gd name="T12" fmla="*/ 2 w 5"/>
                <a:gd name="T13" fmla="*/ 122 h 124"/>
                <a:gd name="T14" fmla="*/ 5 w 5"/>
                <a:gd name="T15" fmla="*/ 124 h 124"/>
                <a:gd name="T16" fmla="*/ 5 w 5"/>
                <a:gd name="T17" fmla="*/ 119 h 124"/>
                <a:gd name="T18" fmla="*/ 2 w 5"/>
                <a:gd name="T19" fmla="*/ 122 h 1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
                <a:gd name="T31" fmla="*/ 0 h 124"/>
                <a:gd name="T32" fmla="*/ 5 w 5"/>
                <a:gd name="T33" fmla="*/ 124 h 12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 h="124">
                  <a:moveTo>
                    <a:pt x="2" y="122"/>
                  </a:moveTo>
                  <a:lnTo>
                    <a:pt x="5" y="119"/>
                  </a:lnTo>
                  <a:lnTo>
                    <a:pt x="5" y="0"/>
                  </a:lnTo>
                  <a:lnTo>
                    <a:pt x="0" y="0"/>
                  </a:lnTo>
                  <a:lnTo>
                    <a:pt x="0" y="119"/>
                  </a:lnTo>
                  <a:lnTo>
                    <a:pt x="2" y="122"/>
                  </a:lnTo>
                  <a:lnTo>
                    <a:pt x="5" y="124"/>
                  </a:lnTo>
                  <a:lnTo>
                    <a:pt x="5" y="119"/>
                  </a:lnTo>
                  <a:lnTo>
                    <a:pt x="2" y="122"/>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805" name="Freeform 46"/>
            <p:cNvSpPr>
              <a:spLocks/>
            </p:cNvSpPr>
            <p:nvPr/>
          </p:nvSpPr>
          <p:spPr bwMode="auto">
            <a:xfrm>
              <a:off x="567" y="527"/>
              <a:ext cx="13" cy="10"/>
            </a:xfrm>
            <a:custGeom>
              <a:avLst/>
              <a:gdLst>
                <a:gd name="T0" fmla="*/ 3 w 13"/>
                <a:gd name="T1" fmla="*/ 0 h 10"/>
                <a:gd name="T2" fmla="*/ 0 w 13"/>
                <a:gd name="T3" fmla="*/ 5 h 10"/>
                <a:gd name="T4" fmla="*/ 12 w 13"/>
                <a:gd name="T5" fmla="*/ 10 h 10"/>
                <a:gd name="T6" fmla="*/ 13 w 13"/>
                <a:gd name="T7" fmla="*/ 7 h 10"/>
                <a:gd name="T8" fmla="*/ 3 w 13"/>
                <a:gd name="T9" fmla="*/ 0 h 10"/>
                <a:gd name="T10" fmla="*/ 3 w 13"/>
                <a:gd name="T11" fmla="*/ 0 h 10"/>
                <a:gd name="T12" fmla="*/ 0 60000 65536"/>
                <a:gd name="T13" fmla="*/ 0 60000 65536"/>
                <a:gd name="T14" fmla="*/ 0 60000 65536"/>
                <a:gd name="T15" fmla="*/ 0 60000 65536"/>
                <a:gd name="T16" fmla="*/ 0 60000 65536"/>
                <a:gd name="T17" fmla="*/ 0 60000 65536"/>
                <a:gd name="T18" fmla="*/ 0 w 13"/>
                <a:gd name="T19" fmla="*/ 0 h 10"/>
                <a:gd name="T20" fmla="*/ 13 w 13"/>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13" h="10">
                  <a:moveTo>
                    <a:pt x="3" y="0"/>
                  </a:moveTo>
                  <a:lnTo>
                    <a:pt x="0" y="5"/>
                  </a:lnTo>
                  <a:lnTo>
                    <a:pt x="12" y="10"/>
                  </a:lnTo>
                  <a:lnTo>
                    <a:pt x="13" y="7"/>
                  </a:lnTo>
                  <a:lnTo>
                    <a:pt x="3"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806" name="Freeform 47"/>
            <p:cNvSpPr>
              <a:spLocks/>
            </p:cNvSpPr>
            <p:nvPr/>
          </p:nvSpPr>
          <p:spPr bwMode="auto">
            <a:xfrm>
              <a:off x="549" y="518"/>
              <a:ext cx="21" cy="14"/>
            </a:xfrm>
            <a:custGeom>
              <a:avLst/>
              <a:gdLst>
                <a:gd name="T0" fmla="*/ 2 w 21"/>
                <a:gd name="T1" fmla="*/ 0 h 14"/>
                <a:gd name="T2" fmla="*/ 0 w 21"/>
                <a:gd name="T3" fmla="*/ 5 h 14"/>
                <a:gd name="T4" fmla="*/ 18 w 21"/>
                <a:gd name="T5" fmla="*/ 14 h 14"/>
                <a:gd name="T6" fmla="*/ 21 w 21"/>
                <a:gd name="T7" fmla="*/ 9 h 14"/>
                <a:gd name="T8" fmla="*/ 3 w 21"/>
                <a:gd name="T9" fmla="*/ 0 h 14"/>
                <a:gd name="T10" fmla="*/ 2 w 21"/>
                <a:gd name="T11" fmla="*/ 0 h 14"/>
                <a:gd name="T12" fmla="*/ 0 60000 65536"/>
                <a:gd name="T13" fmla="*/ 0 60000 65536"/>
                <a:gd name="T14" fmla="*/ 0 60000 65536"/>
                <a:gd name="T15" fmla="*/ 0 60000 65536"/>
                <a:gd name="T16" fmla="*/ 0 60000 65536"/>
                <a:gd name="T17" fmla="*/ 0 60000 65536"/>
                <a:gd name="T18" fmla="*/ 0 w 21"/>
                <a:gd name="T19" fmla="*/ 0 h 14"/>
                <a:gd name="T20" fmla="*/ 21 w 21"/>
                <a:gd name="T21" fmla="*/ 14 h 14"/>
              </a:gdLst>
              <a:ahLst/>
              <a:cxnLst>
                <a:cxn ang="T12">
                  <a:pos x="T0" y="T1"/>
                </a:cxn>
                <a:cxn ang="T13">
                  <a:pos x="T2" y="T3"/>
                </a:cxn>
                <a:cxn ang="T14">
                  <a:pos x="T4" y="T5"/>
                </a:cxn>
                <a:cxn ang="T15">
                  <a:pos x="T6" y="T7"/>
                </a:cxn>
                <a:cxn ang="T16">
                  <a:pos x="T8" y="T9"/>
                </a:cxn>
                <a:cxn ang="T17">
                  <a:pos x="T10" y="T11"/>
                </a:cxn>
              </a:cxnLst>
              <a:rect l="T18" t="T19" r="T20" b="T21"/>
              <a:pathLst>
                <a:path w="21" h="14">
                  <a:moveTo>
                    <a:pt x="2" y="0"/>
                  </a:moveTo>
                  <a:lnTo>
                    <a:pt x="0" y="5"/>
                  </a:lnTo>
                  <a:lnTo>
                    <a:pt x="18" y="14"/>
                  </a:lnTo>
                  <a:lnTo>
                    <a:pt x="21" y="9"/>
                  </a:lnTo>
                  <a:lnTo>
                    <a:pt x="3" y="0"/>
                  </a:lnTo>
                  <a:lnTo>
                    <a:pt x="2"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807" name="Freeform 48"/>
            <p:cNvSpPr>
              <a:spLocks/>
            </p:cNvSpPr>
            <p:nvPr/>
          </p:nvSpPr>
          <p:spPr bwMode="auto">
            <a:xfrm>
              <a:off x="519" y="507"/>
              <a:ext cx="32" cy="16"/>
            </a:xfrm>
            <a:custGeom>
              <a:avLst/>
              <a:gdLst>
                <a:gd name="T0" fmla="*/ 0 w 32"/>
                <a:gd name="T1" fmla="*/ 7 h 16"/>
                <a:gd name="T2" fmla="*/ 0 w 32"/>
                <a:gd name="T3" fmla="*/ 7 h 16"/>
                <a:gd name="T4" fmla="*/ 20 w 32"/>
                <a:gd name="T5" fmla="*/ 12 h 16"/>
                <a:gd name="T6" fmla="*/ 30 w 32"/>
                <a:gd name="T7" fmla="*/ 16 h 16"/>
                <a:gd name="T8" fmla="*/ 32 w 32"/>
                <a:gd name="T9" fmla="*/ 11 h 16"/>
                <a:gd name="T10" fmla="*/ 22 w 32"/>
                <a:gd name="T11" fmla="*/ 7 h 16"/>
                <a:gd name="T12" fmla="*/ 2 w 32"/>
                <a:gd name="T13" fmla="*/ 0 h 16"/>
                <a:gd name="T14" fmla="*/ 2 w 32"/>
                <a:gd name="T15" fmla="*/ 0 h 16"/>
                <a:gd name="T16" fmla="*/ 0 w 32"/>
                <a:gd name="T17" fmla="*/ 7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
                <a:gd name="T28" fmla="*/ 0 h 16"/>
                <a:gd name="T29" fmla="*/ 32 w 32"/>
                <a:gd name="T30" fmla="*/ 16 h 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 h="16">
                  <a:moveTo>
                    <a:pt x="0" y="7"/>
                  </a:moveTo>
                  <a:lnTo>
                    <a:pt x="0" y="7"/>
                  </a:lnTo>
                  <a:lnTo>
                    <a:pt x="20" y="12"/>
                  </a:lnTo>
                  <a:lnTo>
                    <a:pt x="30" y="16"/>
                  </a:lnTo>
                  <a:lnTo>
                    <a:pt x="32" y="11"/>
                  </a:lnTo>
                  <a:lnTo>
                    <a:pt x="22" y="7"/>
                  </a:lnTo>
                  <a:lnTo>
                    <a:pt x="2" y="0"/>
                  </a:lnTo>
                  <a:lnTo>
                    <a:pt x="0" y="7"/>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808" name="Freeform 49"/>
            <p:cNvSpPr>
              <a:spLocks/>
            </p:cNvSpPr>
            <p:nvPr/>
          </p:nvSpPr>
          <p:spPr bwMode="auto">
            <a:xfrm>
              <a:off x="465" y="498"/>
              <a:ext cx="56" cy="16"/>
            </a:xfrm>
            <a:custGeom>
              <a:avLst/>
              <a:gdLst>
                <a:gd name="T0" fmla="*/ 0 w 56"/>
                <a:gd name="T1" fmla="*/ 7 h 16"/>
                <a:gd name="T2" fmla="*/ 0 w 56"/>
                <a:gd name="T3" fmla="*/ 7 h 16"/>
                <a:gd name="T4" fmla="*/ 10 w 56"/>
                <a:gd name="T5" fmla="*/ 7 h 16"/>
                <a:gd name="T6" fmla="*/ 25 w 56"/>
                <a:gd name="T7" fmla="*/ 9 h 16"/>
                <a:gd name="T8" fmla="*/ 41 w 56"/>
                <a:gd name="T9" fmla="*/ 12 h 16"/>
                <a:gd name="T10" fmla="*/ 54 w 56"/>
                <a:gd name="T11" fmla="*/ 16 h 16"/>
                <a:gd name="T12" fmla="*/ 56 w 56"/>
                <a:gd name="T13" fmla="*/ 9 h 16"/>
                <a:gd name="T14" fmla="*/ 41 w 56"/>
                <a:gd name="T15" fmla="*/ 7 h 16"/>
                <a:gd name="T16" fmla="*/ 27 w 56"/>
                <a:gd name="T17" fmla="*/ 3 h 16"/>
                <a:gd name="T18" fmla="*/ 12 w 56"/>
                <a:gd name="T19" fmla="*/ 2 h 16"/>
                <a:gd name="T20" fmla="*/ 0 w 56"/>
                <a:gd name="T21" fmla="*/ 0 h 16"/>
                <a:gd name="T22" fmla="*/ 0 w 56"/>
                <a:gd name="T23" fmla="*/ 0 h 16"/>
                <a:gd name="T24" fmla="*/ 0 w 56"/>
                <a:gd name="T25" fmla="*/ 7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6"/>
                <a:gd name="T40" fmla="*/ 0 h 16"/>
                <a:gd name="T41" fmla="*/ 56 w 56"/>
                <a:gd name="T42" fmla="*/ 16 h 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6" h="16">
                  <a:moveTo>
                    <a:pt x="0" y="7"/>
                  </a:moveTo>
                  <a:lnTo>
                    <a:pt x="0" y="7"/>
                  </a:lnTo>
                  <a:lnTo>
                    <a:pt x="10" y="7"/>
                  </a:lnTo>
                  <a:lnTo>
                    <a:pt x="25" y="9"/>
                  </a:lnTo>
                  <a:lnTo>
                    <a:pt x="41" y="12"/>
                  </a:lnTo>
                  <a:lnTo>
                    <a:pt x="54" y="16"/>
                  </a:lnTo>
                  <a:lnTo>
                    <a:pt x="56" y="9"/>
                  </a:lnTo>
                  <a:lnTo>
                    <a:pt x="41" y="7"/>
                  </a:lnTo>
                  <a:lnTo>
                    <a:pt x="27" y="3"/>
                  </a:lnTo>
                  <a:lnTo>
                    <a:pt x="12" y="2"/>
                  </a:lnTo>
                  <a:lnTo>
                    <a:pt x="0" y="0"/>
                  </a:lnTo>
                  <a:lnTo>
                    <a:pt x="0" y="7"/>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809" name="Freeform 50"/>
            <p:cNvSpPr>
              <a:spLocks/>
            </p:cNvSpPr>
            <p:nvPr/>
          </p:nvSpPr>
          <p:spPr bwMode="auto">
            <a:xfrm>
              <a:off x="433" y="496"/>
              <a:ext cx="32" cy="9"/>
            </a:xfrm>
            <a:custGeom>
              <a:avLst/>
              <a:gdLst>
                <a:gd name="T0" fmla="*/ 5 w 32"/>
                <a:gd name="T1" fmla="*/ 4 h 9"/>
                <a:gd name="T2" fmla="*/ 5 w 32"/>
                <a:gd name="T3" fmla="*/ 4 h 9"/>
                <a:gd name="T4" fmla="*/ 13 w 32"/>
                <a:gd name="T5" fmla="*/ 7 h 9"/>
                <a:gd name="T6" fmla="*/ 32 w 32"/>
                <a:gd name="T7" fmla="*/ 9 h 9"/>
                <a:gd name="T8" fmla="*/ 32 w 32"/>
                <a:gd name="T9" fmla="*/ 2 h 9"/>
                <a:gd name="T10" fmla="*/ 13 w 32"/>
                <a:gd name="T11" fmla="*/ 0 h 9"/>
                <a:gd name="T12" fmla="*/ 0 w 32"/>
                <a:gd name="T13" fmla="*/ 4 h 9"/>
                <a:gd name="T14" fmla="*/ 0 w 32"/>
                <a:gd name="T15" fmla="*/ 4 h 9"/>
                <a:gd name="T16" fmla="*/ 5 w 32"/>
                <a:gd name="T17" fmla="*/ 4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
                <a:gd name="T28" fmla="*/ 0 h 9"/>
                <a:gd name="T29" fmla="*/ 32 w 32"/>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 h="9">
                  <a:moveTo>
                    <a:pt x="5" y="4"/>
                  </a:moveTo>
                  <a:lnTo>
                    <a:pt x="5" y="4"/>
                  </a:lnTo>
                  <a:lnTo>
                    <a:pt x="13" y="7"/>
                  </a:lnTo>
                  <a:lnTo>
                    <a:pt x="32" y="9"/>
                  </a:lnTo>
                  <a:lnTo>
                    <a:pt x="32" y="2"/>
                  </a:lnTo>
                  <a:lnTo>
                    <a:pt x="13" y="0"/>
                  </a:lnTo>
                  <a:lnTo>
                    <a:pt x="0" y="4"/>
                  </a:lnTo>
                  <a:lnTo>
                    <a:pt x="5" y="4"/>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810" name="Freeform 51"/>
            <p:cNvSpPr>
              <a:spLocks/>
            </p:cNvSpPr>
            <p:nvPr/>
          </p:nvSpPr>
          <p:spPr bwMode="auto">
            <a:xfrm>
              <a:off x="419" y="496"/>
              <a:ext cx="19" cy="13"/>
            </a:xfrm>
            <a:custGeom>
              <a:avLst/>
              <a:gdLst>
                <a:gd name="T0" fmla="*/ 5 w 19"/>
                <a:gd name="T1" fmla="*/ 13 h 13"/>
                <a:gd name="T2" fmla="*/ 5 w 19"/>
                <a:gd name="T3" fmla="*/ 13 h 13"/>
                <a:gd name="T4" fmla="*/ 5 w 19"/>
                <a:gd name="T5" fmla="*/ 9 h 13"/>
                <a:gd name="T6" fmla="*/ 7 w 19"/>
                <a:gd name="T7" fmla="*/ 7 h 13"/>
                <a:gd name="T8" fmla="*/ 9 w 19"/>
                <a:gd name="T9" fmla="*/ 7 h 13"/>
                <a:gd name="T10" fmla="*/ 9 w 19"/>
                <a:gd name="T11" fmla="*/ 5 h 13"/>
                <a:gd name="T12" fmla="*/ 14 w 19"/>
                <a:gd name="T13" fmla="*/ 7 h 13"/>
                <a:gd name="T14" fmla="*/ 19 w 19"/>
                <a:gd name="T15" fmla="*/ 4 h 13"/>
                <a:gd name="T16" fmla="*/ 14 w 19"/>
                <a:gd name="T17" fmla="*/ 4 h 13"/>
                <a:gd name="T18" fmla="*/ 14 w 19"/>
                <a:gd name="T19" fmla="*/ 0 h 13"/>
                <a:gd name="T20" fmla="*/ 10 w 19"/>
                <a:gd name="T21" fmla="*/ 0 h 13"/>
                <a:gd name="T22" fmla="*/ 5 w 19"/>
                <a:gd name="T23" fmla="*/ 0 h 13"/>
                <a:gd name="T24" fmla="*/ 4 w 19"/>
                <a:gd name="T25" fmla="*/ 4 h 13"/>
                <a:gd name="T26" fmla="*/ 2 w 19"/>
                <a:gd name="T27" fmla="*/ 7 h 13"/>
                <a:gd name="T28" fmla="*/ 0 w 19"/>
                <a:gd name="T29" fmla="*/ 13 h 13"/>
                <a:gd name="T30" fmla="*/ 0 w 19"/>
                <a:gd name="T31" fmla="*/ 13 h 13"/>
                <a:gd name="T32" fmla="*/ 5 w 19"/>
                <a:gd name="T33" fmla="*/ 13 h 1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9"/>
                <a:gd name="T52" fmla="*/ 0 h 13"/>
                <a:gd name="T53" fmla="*/ 19 w 19"/>
                <a:gd name="T54" fmla="*/ 13 h 1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9" h="13">
                  <a:moveTo>
                    <a:pt x="5" y="13"/>
                  </a:moveTo>
                  <a:lnTo>
                    <a:pt x="5" y="13"/>
                  </a:lnTo>
                  <a:lnTo>
                    <a:pt x="5" y="9"/>
                  </a:lnTo>
                  <a:lnTo>
                    <a:pt x="7" y="7"/>
                  </a:lnTo>
                  <a:lnTo>
                    <a:pt x="9" y="7"/>
                  </a:lnTo>
                  <a:lnTo>
                    <a:pt x="9" y="5"/>
                  </a:lnTo>
                  <a:lnTo>
                    <a:pt x="14" y="7"/>
                  </a:lnTo>
                  <a:lnTo>
                    <a:pt x="19" y="4"/>
                  </a:lnTo>
                  <a:lnTo>
                    <a:pt x="14" y="4"/>
                  </a:lnTo>
                  <a:lnTo>
                    <a:pt x="14" y="0"/>
                  </a:lnTo>
                  <a:lnTo>
                    <a:pt x="10" y="0"/>
                  </a:lnTo>
                  <a:lnTo>
                    <a:pt x="5" y="0"/>
                  </a:lnTo>
                  <a:lnTo>
                    <a:pt x="4" y="4"/>
                  </a:lnTo>
                  <a:lnTo>
                    <a:pt x="2" y="7"/>
                  </a:lnTo>
                  <a:lnTo>
                    <a:pt x="0" y="13"/>
                  </a:lnTo>
                  <a:lnTo>
                    <a:pt x="5" y="13"/>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811" name="Freeform 52"/>
            <p:cNvSpPr>
              <a:spLocks/>
            </p:cNvSpPr>
            <p:nvPr/>
          </p:nvSpPr>
          <p:spPr bwMode="auto">
            <a:xfrm>
              <a:off x="419" y="509"/>
              <a:ext cx="7" cy="36"/>
            </a:xfrm>
            <a:custGeom>
              <a:avLst/>
              <a:gdLst>
                <a:gd name="T0" fmla="*/ 7 w 7"/>
                <a:gd name="T1" fmla="*/ 36 h 36"/>
                <a:gd name="T2" fmla="*/ 7 w 7"/>
                <a:gd name="T3" fmla="*/ 36 h 36"/>
                <a:gd name="T4" fmla="*/ 5 w 7"/>
                <a:gd name="T5" fmla="*/ 16 h 36"/>
                <a:gd name="T6" fmla="*/ 5 w 7"/>
                <a:gd name="T7" fmla="*/ 0 h 36"/>
                <a:gd name="T8" fmla="*/ 0 w 7"/>
                <a:gd name="T9" fmla="*/ 0 h 36"/>
                <a:gd name="T10" fmla="*/ 2 w 7"/>
                <a:gd name="T11" fmla="*/ 16 h 36"/>
                <a:gd name="T12" fmla="*/ 2 w 7"/>
                <a:gd name="T13" fmla="*/ 36 h 36"/>
                <a:gd name="T14" fmla="*/ 2 w 7"/>
                <a:gd name="T15" fmla="*/ 36 h 36"/>
                <a:gd name="T16" fmla="*/ 7 w 7"/>
                <a:gd name="T17" fmla="*/ 36 h 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36"/>
                <a:gd name="T29" fmla="*/ 7 w 7"/>
                <a:gd name="T30" fmla="*/ 36 h 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36">
                  <a:moveTo>
                    <a:pt x="7" y="36"/>
                  </a:moveTo>
                  <a:lnTo>
                    <a:pt x="7" y="36"/>
                  </a:lnTo>
                  <a:lnTo>
                    <a:pt x="5" y="16"/>
                  </a:lnTo>
                  <a:lnTo>
                    <a:pt x="5" y="0"/>
                  </a:lnTo>
                  <a:lnTo>
                    <a:pt x="0" y="0"/>
                  </a:lnTo>
                  <a:lnTo>
                    <a:pt x="2" y="16"/>
                  </a:lnTo>
                  <a:lnTo>
                    <a:pt x="2" y="36"/>
                  </a:lnTo>
                  <a:lnTo>
                    <a:pt x="7" y="36"/>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812" name="Freeform 53"/>
            <p:cNvSpPr>
              <a:spLocks/>
            </p:cNvSpPr>
            <p:nvPr/>
          </p:nvSpPr>
          <p:spPr bwMode="auto">
            <a:xfrm>
              <a:off x="421" y="545"/>
              <a:ext cx="18" cy="112"/>
            </a:xfrm>
            <a:custGeom>
              <a:avLst/>
              <a:gdLst>
                <a:gd name="T0" fmla="*/ 18 w 18"/>
                <a:gd name="T1" fmla="*/ 110 h 112"/>
                <a:gd name="T2" fmla="*/ 18 w 18"/>
                <a:gd name="T3" fmla="*/ 110 h 112"/>
                <a:gd name="T4" fmla="*/ 13 w 18"/>
                <a:gd name="T5" fmla="*/ 84 h 112"/>
                <a:gd name="T6" fmla="*/ 10 w 18"/>
                <a:gd name="T7" fmla="*/ 56 h 112"/>
                <a:gd name="T8" fmla="*/ 8 w 18"/>
                <a:gd name="T9" fmla="*/ 27 h 112"/>
                <a:gd name="T10" fmla="*/ 5 w 18"/>
                <a:gd name="T11" fmla="*/ 0 h 112"/>
                <a:gd name="T12" fmla="*/ 0 w 18"/>
                <a:gd name="T13" fmla="*/ 0 h 112"/>
                <a:gd name="T14" fmla="*/ 2 w 18"/>
                <a:gd name="T15" fmla="*/ 29 h 112"/>
                <a:gd name="T16" fmla="*/ 5 w 18"/>
                <a:gd name="T17" fmla="*/ 56 h 112"/>
                <a:gd name="T18" fmla="*/ 8 w 18"/>
                <a:gd name="T19" fmla="*/ 84 h 112"/>
                <a:gd name="T20" fmla="*/ 12 w 18"/>
                <a:gd name="T21" fmla="*/ 112 h 112"/>
                <a:gd name="T22" fmla="*/ 12 w 18"/>
                <a:gd name="T23" fmla="*/ 112 h 112"/>
                <a:gd name="T24" fmla="*/ 18 w 18"/>
                <a:gd name="T25" fmla="*/ 110 h 1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8"/>
                <a:gd name="T40" fmla="*/ 0 h 112"/>
                <a:gd name="T41" fmla="*/ 18 w 18"/>
                <a:gd name="T42" fmla="*/ 112 h 11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8" h="112">
                  <a:moveTo>
                    <a:pt x="18" y="110"/>
                  </a:moveTo>
                  <a:lnTo>
                    <a:pt x="18" y="110"/>
                  </a:lnTo>
                  <a:lnTo>
                    <a:pt x="13" y="84"/>
                  </a:lnTo>
                  <a:lnTo>
                    <a:pt x="10" y="56"/>
                  </a:lnTo>
                  <a:lnTo>
                    <a:pt x="8" y="27"/>
                  </a:lnTo>
                  <a:lnTo>
                    <a:pt x="5" y="0"/>
                  </a:lnTo>
                  <a:lnTo>
                    <a:pt x="0" y="0"/>
                  </a:lnTo>
                  <a:lnTo>
                    <a:pt x="2" y="29"/>
                  </a:lnTo>
                  <a:lnTo>
                    <a:pt x="5" y="56"/>
                  </a:lnTo>
                  <a:lnTo>
                    <a:pt x="8" y="84"/>
                  </a:lnTo>
                  <a:lnTo>
                    <a:pt x="12" y="112"/>
                  </a:lnTo>
                  <a:lnTo>
                    <a:pt x="18" y="11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813" name="Freeform 54"/>
            <p:cNvSpPr>
              <a:spLocks/>
            </p:cNvSpPr>
            <p:nvPr/>
          </p:nvSpPr>
          <p:spPr bwMode="auto">
            <a:xfrm>
              <a:off x="433" y="655"/>
              <a:ext cx="16" cy="32"/>
            </a:xfrm>
            <a:custGeom>
              <a:avLst/>
              <a:gdLst>
                <a:gd name="T0" fmla="*/ 16 w 16"/>
                <a:gd name="T1" fmla="*/ 29 h 32"/>
                <a:gd name="T2" fmla="*/ 16 w 16"/>
                <a:gd name="T3" fmla="*/ 29 h 32"/>
                <a:gd name="T4" fmla="*/ 11 w 16"/>
                <a:gd name="T5" fmla="*/ 18 h 32"/>
                <a:gd name="T6" fmla="*/ 6 w 16"/>
                <a:gd name="T7" fmla="*/ 0 h 32"/>
                <a:gd name="T8" fmla="*/ 0 w 16"/>
                <a:gd name="T9" fmla="*/ 2 h 32"/>
                <a:gd name="T10" fmla="*/ 8 w 16"/>
                <a:gd name="T11" fmla="*/ 18 h 32"/>
                <a:gd name="T12" fmla="*/ 13 w 16"/>
                <a:gd name="T13" fmla="*/ 32 h 32"/>
                <a:gd name="T14" fmla="*/ 13 w 16"/>
                <a:gd name="T15" fmla="*/ 32 h 32"/>
                <a:gd name="T16" fmla="*/ 16 w 16"/>
                <a:gd name="T17" fmla="*/ 29 h 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
                <a:gd name="T28" fmla="*/ 0 h 32"/>
                <a:gd name="T29" fmla="*/ 16 w 16"/>
                <a:gd name="T30" fmla="*/ 32 h 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 h="32">
                  <a:moveTo>
                    <a:pt x="16" y="29"/>
                  </a:moveTo>
                  <a:lnTo>
                    <a:pt x="16" y="29"/>
                  </a:lnTo>
                  <a:lnTo>
                    <a:pt x="11" y="18"/>
                  </a:lnTo>
                  <a:lnTo>
                    <a:pt x="6" y="0"/>
                  </a:lnTo>
                  <a:lnTo>
                    <a:pt x="0" y="2"/>
                  </a:lnTo>
                  <a:lnTo>
                    <a:pt x="8" y="18"/>
                  </a:lnTo>
                  <a:lnTo>
                    <a:pt x="13" y="32"/>
                  </a:lnTo>
                  <a:lnTo>
                    <a:pt x="16" y="29"/>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814" name="Freeform 55"/>
            <p:cNvSpPr>
              <a:spLocks/>
            </p:cNvSpPr>
            <p:nvPr/>
          </p:nvSpPr>
          <p:spPr bwMode="auto">
            <a:xfrm>
              <a:off x="446" y="684"/>
              <a:ext cx="23" cy="23"/>
            </a:xfrm>
            <a:custGeom>
              <a:avLst/>
              <a:gdLst>
                <a:gd name="T0" fmla="*/ 16 w 23"/>
                <a:gd name="T1" fmla="*/ 23 h 23"/>
                <a:gd name="T2" fmla="*/ 19 w 23"/>
                <a:gd name="T3" fmla="*/ 19 h 23"/>
                <a:gd name="T4" fmla="*/ 3 w 23"/>
                <a:gd name="T5" fmla="*/ 0 h 23"/>
                <a:gd name="T6" fmla="*/ 0 w 23"/>
                <a:gd name="T7" fmla="*/ 3 h 23"/>
                <a:gd name="T8" fmla="*/ 14 w 23"/>
                <a:gd name="T9" fmla="*/ 23 h 23"/>
                <a:gd name="T10" fmla="*/ 16 w 23"/>
                <a:gd name="T11" fmla="*/ 23 h 23"/>
                <a:gd name="T12" fmla="*/ 16 w 23"/>
                <a:gd name="T13" fmla="*/ 23 h 23"/>
                <a:gd name="T14" fmla="*/ 23 w 23"/>
                <a:gd name="T15" fmla="*/ 23 h 23"/>
                <a:gd name="T16" fmla="*/ 19 w 23"/>
                <a:gd name="T17" fmla="*/ 19 h 23"/>
                <a:gd name="T18" fmla="*/ 16 w 23"/>
                <a:gd name="T19" fmla="*/ 23 h 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
                <a:gd name="T31" fmla="*/ 0 h 23"/>
                <a:gd name="T32" fmla="*/ 23 w 23"/>
                <a:gd name="T33" fmla="*/ 23 h 2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 h="23">
                  <a:moveTo>
                    <a:pt x="16" y="23"/>
                  </a:moveTo>
                  <a:lnTo>
                    <a:pt x="19" y="19"/>
                  </a:lnTo>
                  <a:lnTo>
                    <a:pt x="3" y="0"/>
                  </a:lnTo>
                  <a:lnTo>
                    <a:pt x="0" y="3"/>
                  </a:lnTo>
                  <a:lnTo>
                    <a:pt x="14" y="23"/>
                  </a:lnTo>
                  <a:lnTo>
                    <a:pt x="16" y="23"/>
                  </a:lnTo>
                  <a:lnTo>
                    <a:pt x="23" y="23"/>
                  </a:lnTo>
                  <a:lnTo>
                    <a:pt x="19" y="19"/>
                  </a:lnTo>
                  <a:lnTo>
                    <a:pt x="16" y="23"/>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815" name="Freeform 56"/>
            <p:cNvSpPr>
              <a:spLocks/>
            </p:cNvSpPr>
            <p:nvPr/>
          </p:nvSpPr>
          <p:spPr bwMode="auto">
            <a:xfrm>
              <a:off x="339" y="702"/>
              <a:ext cx="123" cy="7"/>
            </a:xfrm>
            <a:custGeom>
              <a:avLst/>
              <a:gdLst>
                <a:gd name="T0" fmla="*/ 0 w 123"/>
                <a:gd name="T1" fmla="*/ 1 h 7"/>
                <a:gd name="T2" fmla="*/ 2 w 123"/>
                <a:gd name="T3" fmla="*/ 7 h 7"/>
                <a:gd name="T4" fmla="*/ 123 w 123"/>
                <a:gd name="T5" fmla="*/ 5 h 7"/>
                <a:gd name="T6" fmla="*/ 123 w 123"/>
                <a:gd name="T7" fmla="*/ 0 h 7"/>
                <a:gd name="T8" fmla="*/ 2 w 123"/>
                <a:gd name="T9" fmla="*/ 1 h 7"/>
                <a:gd name="T10" fmla="*/ 0 w 123"/>
                <a:gd name="T11" fmla="*/ 1 h 7"/>
                <a:gd name="T12" fmla="*/ 0 60000 65536"/>
                <a:gd name="T13" fmla="*/ 0 60000 65536"/>
                <a:gd name="T14" fmla="*/ 0 60000 65536"/>
                <a:gd name="T15" fmla="*/ 0 60000 65536"/>
                <a:gd name="T16" fmla="*/ 0 60000 65536"/>
                <a:gd name="T17" fmla="*/ 0 60000 65536"/>
                <a:gd name="T18" fmla="*/ 0 w 123"/>
                <a:gd name="T19" fmla="*/ 0 h 7"/>
                <a:gd name="T20" fmla="*/ 123 w 123"/>
                <a:gd name="T21" fmla="*/ 7 h 7"/>
              </a:gdLst>
              <a:ahLst/>
              <a:cxnLst>
                <a:cxn ang="T12">
                  <a:pos x="T0" y="T1"/>
                </a:cxn>
                <a:cxn ang="T13">
                  <a:pos x="T2" y="T3"/>
                </a:cxn>
                <a:cxn ang="T14">
                  <a:pos x="T4" y="T5"/>
                </a:cxn>
                <a:cxn ang="T15">
                  <a:pos x="T6" y="T7"/>
                </a:cxn>
                <a:cxn ang="T16">
                  <a:pos x="T8" y="T9"/>
                </a:cxn>
                <a:cxn ang="T17">
                  <a:pos x="T10" y="T11"/>
                </a:cxn>
              </a:cxnLst>
              <a:rect l="T18" t="T19" r="T20" b="T21"/>
              <a:pathLst>
                <a:path w="123" h="7">
                  <a:moveTo>
                    <a:pt x="0" y="1"/>
                  </a:moveTo>
                  <a:lnTo>
                    <a:pt x="2" y="7"/>
                  </a:lnTo>
                  <a:lnTo>
                    <a:pt x="123" y="5"/>
                  </a:lnTo>
                  <a:lnTo>
                    <a:pt x="123" y="0"/>
                  </a:lnTo>
                  <a:lnTo>
                    <a:pt x="2" y="1"/>
                  </a:lnTo>
                  <a:lnTo>
                    <a:pt x="0" y="1"/>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816" name="Freeform 57"/>
            <p:cNvSpPr>
              <a:spLocks/>
            </p:cNvSpPr>
            <p:nvPr/>
          </p:nvSpPr>
          <p:spPr bwMode="auto">
            <a:xfrm>
              <a:off x="339" y="693"/>
              <a:ext cx="13" cy="16"/>
            </a:xfrm>
            <a:custGeom>
              <a:avLst/>
              <a:gdLst>
                <a:gd name="T0" fmla="*/ 8 w 13"/>
                <a:gd name="T1" fmla="*/ 0 h 16"/>
                <a:gd name="T2" fmla="*/ 8 w 13"/>
                <a:gd name="T3" fmla="*/ 0 h 16"/>
                <a:gd name="T4" fmla="*/ 2 w 13"/>
                <a:gd name="T5" fmla="*/ 9 h 16"/>
                <a:gd name="T6" fmla="*/ 0 w 13"/>
                <a:gd name="T7" fmla="*/ 10 h 16"/>
                <a:gd name="T8" fmla="*/ 2 w 13"/>
                <a:gd name="T9" fmla="*/ 16 h 16"/>
                <a:gd name="T10" fmla="*/ 5 w 13"/>
                <a:gd name="T11" fmla="*/ 12 h 16"/>
                <a:gd name="T12" fmla="*/ 13 w 13"/>
                <a:gd name="T13" fmla="*/ 5 h 16"/>
                <a:gd name="T14" fmla="*/ 13 w 13"/>
                <a:gd name="T15" fmla="*/ 5 h 16"/>
                <a:gd name="T16" fmla="*/ 8 w 13"/>
                <a:gd name="T17" fmla="*/ 0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16"/>
                <a:gd name="T29" fmla="*/ 13 w 13"/>
                <a:gd name="T30" fmla="*/ 16 h 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16">
                  <a:moveTo>
                    <a:pt x="8" y="0"/>
                  </a:moveTo>
                  <a:lnTo>
                    <a:pt x="8" y="0"/>
                  </a:lnTo>
                  <a:lnTo>
                    <a:pt x="2" y="9"/>
                  </a:lnTo>
                  <a:lnTo>
                    <a:pt x="0" y="10"/>
                  </a:lnTo>
                  <a:lnTo>
                    <a:pt x="2" y="16"/>
                  </a:lnTo>
                  <a:lnTo>
                    <a:pt x="5" y="12"/>
                  </a:lnTo>
                  <a:lnTo>
                    <a:pt x="13" y="5"/>
                  </a:lnTo>
                  <a:lnTo>
                    <a:pt x="8"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817" name="Freeform 58"/>
            <p:cNvSpPr>
              <a:spLocks/>
            </p:cNvSpPr>
            <p:nvPr/>
          </p:nvSpPr>
          <p:spPr bwMode="auto">
            <a:xfrm>
              <a:off x="347" y="657"/>
              <a:ext cx="23" cy="41"/>
            </a:xfrm>
            <a:custGeom>
              <a:avLst/>
              <a:gdLst>
                <a:gd name="T0" fmla="*/ 17 w 23"/>
                <a:gd name="T1" fmla="*/ 0 h 41"/>
                <a:gd name="T2" fmla="*/ 17 w 23"/>
                <a:gd name="T3" fmla="*/ 0 h 41"/>
                <a:gd name="T4" fmla="*/ 9 w 23"/>
                <a:gd name="T5" fmla="*/ 23 h 41"/>
                <a:gd name="T6" fmla="*/ 0 w 23"/>
                <a:gd name="T7" fmla="*/ 36 h 41"/>
                <a:gd name="T8" fmla="*/ 5 w 23"/>
                <a:gd name="T9" fmla="*/ 41 h 41"/>
                <a:gd name="T10" fmla="*/ 13 w 23"/>
                <a:gd name="T11" fmla="*/ 25 h 41"/>
                <a:gd name="T12" fmla="*/ 23 w 23"/>
                <a:gd name="T13" fmla="*/ 1 h 41"/>
                <a:gd name="T14" fmla="*/ 23 w 23"/>
                <a:gd name="T15" fmla="*/ 1 h 41"/>
                <a:gd name="T16" fmla="*/ 17 w 23"/>
                <a:gd name="T17" fmla="*/ 0 h 4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
                <a:gd name="T28" fmla="*/ 0 h 41"/>
                <a:gd name="T29" fmla="*/ 23 w 23"/>
                <a:gd name="T30" fmla="*/ 41 h 4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 h="41">
                  <a:moveTo>
                    <a:pt x="17" y="0"/>
                  </a:moveTo>
                  <a:lnTo>
                    <a:pt x="17" y="0"/>
                  </a:lnTo>
                  <a:lnTo>
                    <a:pt x="9" y="23"/>
                  </a:lnTo>
                  <a:lnTo>
                    <a:pt x="0" y="36"/>
                  </a:lnTo>
                  <a:lnTo>
                    <a:pt x="5" y="41"/>
                  </a:lnTo>
                  <a:lnTo>
                    <a:pt x="13" y="25"/>
                  </a:lnTo>
                  <a:lnTo>
                    <a:pt x="23" y="1"/>
                  </a:lnTo>
                  <a:lnTo>
                    <a:pt x="17"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818" name="Freeform 59"/>
            <p:cNvSpPr>
              <a:spLocks/>
            </p:cNvSpPr>
            <p:nvPr/>
          </p:nvSpPr>
          <p:spPr bwMode="auto">
            <a:xfrm>
              <a:off x="364" y="619"/>
              <a:ext cx="16" cy="39"/>
            </a:xfrm>
            <a:custGeom>
              <a:avLst/>
              <a:gdLst>
                <a:gd name="T0" fmla="*/ 11 w 16"/>
                <a:gd name="T1" fmla="*/ 0 h 39"/>
                <a:gd name="T2" fmla="*/ 11 w 16"/>
                <a:gd name="T3" fmla="*/ 0 h 39"/>
                <a:gd name="T4" fmla="*/ 8 w 16"/>
                <a:gd name="T5" fmla="*/ 14 h 39"/>
                <a:gd name="T6" fmla="*/ 6 w 16"/>
                <a:gd name="T7" fmla="*/ 21 h 39"/>
                <a:gd name="T8" fmla="*/ 5 w 16"/>
                <a:gd name="T9" fmla="*/ 27 h 39"/>
                <a:gd name="T10" fmla="*/ 0 w 16"/>
                <a:gd name="T11" fmla="*/ 38 h 39"/>
                <a:gd name="T12" fmla="*/ 6 w 16"/>
                <a:gd name="T13" fmla="*/ 39 h 39"/>
                <a:gd name="T14" fmla="*/ 10 w 16"/>
                <a:gd name="T15" fmla="*/ 29 h 39"/>
                <a:gd name="T16" fmla="*/ 11 w 16"/>
                <a:gd name="T17" fmla="*/ 23 h 39"/>
                <a:gd name="T18" fmla="*/ 13 w 16"/>
                <a:gd name="T19" fmla="*/ 14 h 39"/>
                <a:gd name="T20" fmla="*/ 16 w 16"/>
                <a:gd name="T21" fmla="*/ 0 h 39"/>
                <a:gd name="T22" fmla="*/ 16 w 16"/>
                <a:gd name="T23" fmla="*/ 0 h 39"/>
                <a:gd name="T24" fmla="*/ 11 w 16"/>
                <a:gd name="T25" fmla="*/ 0 h 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6"/>
                <a:gd name="T40" fmla="*/ 0 h 39"/>
                <a:gd name="T41" fmla="*/ 16 w 16"/>
                <a:gd name="T42" fmla="*/ 39 h 3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6" h="39">
                  <a:moveTo>
                    <a:pt x="11" y="0"/>
                  </a:moveTo>
                  <a:lnTo>
                    <a:pt x="11" y="0"/>
                  </a:lnTo>
                  <a:lnTo>
                    <a:pt x="8" y="14"/>
                  </a:lnTo>
                  <a:lnTo>
                    <a:pt x="6" y="21"/>
                  </a:lnTo>
                  <a:lnTo>
                    <a:pt x="5" y="27"/>
                  </a:lnTo>
                  <a:lnTo>
                    <a:pt x="0" y="38"/>
                  </a:lnTo>
                  <a:lnTo>
                    <a:pt x="6" y="39"/>
                  </a:lnTo>
                  <a:lnTo>
                    <a:pt x="10" y="29"/>
                  </a:lnTo>
                  <a:lnTo>
                    <a:pt x="11" y="23"/>
                  </a:lnTo>
                  <a:lnTo>
                    <a:pt x="13" y="14"/>
                  </a:lnTo>
                  <a:lnTo>
                    <a:pt x="16" y="0"/>
                  </a:lnTo>
                  <a:lnTo>
                    <a:pt x="11"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819" name="Freeform 60"/>
            <p:cNvSpPr>
              <a:spLocks/>
            </p:cNvSpPr>
            <p:nvPr/>
          </p:nvSpPr>
          <p:spPr bwMode="auto">
            <a:xfrm>
              <a:off x="375" y="561"/>
              <a:ext cx="13" cy="58"/>
            </a:xfrm>
            <a:custGeom>
              <a:avLst/>
              <a:gdLst>
                <a:gd name="T0" fmla="*/ 8 w 13"/>
                <a:gd name="T1" fmla="*/ 0 h 58"/>
                <a:gd name="T2" fmla="*/ 8 w 13"/>
                <a:gd name="T3" fmla="*/ 0 h 58"/>
                <a:gd name="T4" fmla="*/ 5 w 13"/>
                <a:gd name="T5" fmla="*/ 14 h 58"/>
                <a:gd name="T6" fmla="*/ 3 w 13"/>
                <a:gd name="T7" fmla="*/ 27 h 58"/>
                <a:gd name="T8" fmla="*/ 3 w 13"/>
                <a:gd name="T9" fmla="*/ 40 h 58"/>
                <a:gd name="T10" fmla="*/ 0 w 13"/>
                <a:gd name="T11" fmla="*/ 58 h 58"/>
                <a:gd name="T12" fmla="*/ 5 w 13"/>
                <a:gd name="T13" fmla="*/ 58 h 58"/>
                <a:gd name="T14" fmla="*/ 8 w 13"/>
                <a:gd name="T15" fmla="*/ 41 h 58"/>
                <a:gd name="T16" fmla="*/ 10 w 13"/>
                <a:gd name="T17" fmla="*/ 27 h 58"/>
                <a:gd name="T18" fmla="*/ 12 w 13"/>
                <a:gd name="T19" fmla="*/ 14 h 58"/>
                <a:gd name="T20" fmla="*/ 13 w 13"/>
                <a:gd name="T21" fmla="*/ 0 h 58"/>
                <a:gd name="T22" fmla="*/ 13 w 13"/>
                <a:gd name="T23" fmla="*/ 0 h 58"/>
                <a:gd name="T24" fmla="*/ 8 w 13"/>
                <a:gd name="T25" fmla="*/ 0 h 5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
                <a:gd name="T40" fmla="*/ 0 h 58"/>
                <a:gd name="T41" fmla="*/ 13 w 13"/>
                <a:gd name="T42" fmla="*/ 58 h 5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 h="58">
                  <a:moveTo>
                    <a:pt x="8" y="0"/>
                  </a:moveTo>
                  <a:lnTo>
                    <a:pt x="8" y="0"/>
                  </a:lnTo>
                  <a:lnTo>
                    <a:pt x="5" y="14"/>
                  </a:lnTo>
                  <a:lnTo>
                    <a:pt x="3" y="27"/>
                  </a:lnTo>
                  <a:lnTo>
                    <a:pt x="3" y="40"/>
                  </a:lnTo>
                  <a:lnTo>
                    <a:pt x="0" y="58"/>
                  </a:lnTo>
                  <a:lnTo>
                    <a:pt x="5" y="58"/>
                  </a:lnTo>
                  <a:lnTo>
                    <a:pt x="8" y="41"/>
                  </a:lnTo>
                  <a:lnTo>
                    <a:pt x="10" y="27"/>
                  </a:lnTo>
                  <a:lnTo>
                    <a:pt x="12" y="14"/>
                  </a:lnTo>
                  <a:lnTo>
                    <a:pt x="13" y="0"/>
                  </a:lnTo>
                  <a:lnTo>
                    <a:pt x="8"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820" name="Freeform 61"/>
            <p:cNvSpPr>
              <a:spLocks/>
            </p:cNvSpPr>
            <p:nvPr/>
          </p:nvSpPr>
          <p:spPr bwMode="auto">
            <a:xfrm>
              <a:off x="383" y="512"/>
              <a:ext cx="7" cy="49"/>
            </a:xfrm>
            <a:custGeom>
              <a:avLst/>
              <a:gdLst>
                <a:gd name="T0" fmla="*/ 0 w 7"/>
                <a:gd name="T1" fmla="*/ 2 h 49"/>
                <a:gd name="T2" fmla="*/ 0 w 7"/>
                <a:gd name="T3" fmla="*/ 2 h 49"/>
                <a:gd name="T4" fmla="*/ 2 w 7"/>
                <a:gd name="T5" fmla="*/ 9 h 49"/>
                <a:gd name="T6" fmla="*/ 2 w 7"/>
                <a:gd name="T7" fmla="*/ 20 h 49"/>
                <a:gd name="T8" fmla="*/ 2 w 7"/>
                <a:gd name="T9" fmla="*/ 33 h 49"/>
                <a:gd name="T10" fmla="*/ 0 w 7"/>
                <a:gd name="T11" fmla="*/ 49 h 49"/>
                <a:gd name="T12" fmla="*/ 5 w 7"/>
                <a:gd name="T13" fmla="*/ 49 h 49"/>
                <a:gd name="T14" fmla="*/ 7 w 7"/>
                <a:gd name="T15" fmla="*/ 33 h 49"/>
                <a:gd name="T16" fmla="*/ 7 w 7"/>
                <a:gd name="T17" fmla="*/ 20 h 49"/>
                <a:gd name="T18" fmla="*/ 7 w 7"/>
                <a:gd name="T19" fmla="*/ 7 h 49"/>
                <a:gd name="T20" fmla="*/ 5 w 7"/>
                <a:gd name="T21" fmla="*/ 0 h 49"/>
                <a:gd name="T22" fmla="*/ 5 w 7"/>
                <a:gd name="T23" fmla="*/ 0 h 49"/>
                <a:gd name="T24" fmla="*/ 0 w 7"/>
                <a:gd name="T25" fmla="*/ 2 h 4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
                <a:gd name="T40" fmla="*/ 0 h 49"/>
                <a:gd name="T41" fmla="*/ 7 w 7"/>
                <a:gd name="T42" fmla="*/ 49 h 4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 h="49">
                  <a:moveTo>
                    <a:pt x="0" y="2"/>
                  </a:moveTo>
                  <a:lnTo>
                    <a:pt x="0" y="2"/>
                  </a:lnTo>
                  <a:lnTo>
                    <a:pt x="2" y="9"/>
                  </a:lnTo>
                  <a:lnTo>
                    <a:pt x="2" y="20"/>
                  </a:lnTo>
                  <a:lnTo>
                    <a:pt x="2" y="33"/>
                  </a:lnTo>
                  <a:lnTo>
                    <a:pt x="0" y="49"/>
                  </a:lnTo>
                  <a:lnTo>
                    <a:pt x="5" y="49"/>
                  </a:lnTo>
                  <a:lnTo>
                    <a:pt x="7" y="33"/>
                  </a:lnTo>
                  <a:lnTo>
                    <a:pt x="7" y="20"/>
                  </a:lnTo>
                  <a:lnTo>
                    <a:pt x="7" y="7"/>
                  </a:lnTo>
                  <a:lnTo>
                    <a:pt x="5" y="0"/>
                  </a:lnTo>
                  <a:lnTo>
                    <a:pt x="0" y="2"/>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821" name="Freeform 62"/>
            <p:cNvSpPr>
              <a:spLocks/>
            </p:cNvSpPr>
            <p:nvPr/>
          </p:nvSpPr>
          <p:spPr bwMode="auto">
            <a:xfrm>
              <a:off x="382" y="498"/>
              <a:ext cx="6" cy="16"/>
            </a:xfrm>
            <a:custGeom>
              <a:avLst/>
              <a:gdLst>
                <a:gd name="T0" fmla="*/ 0 w 6"/>
                <a:gd name="T1" fmla="*/ 7 h 16"/>
                <a:gd name="T2" fmla="*/ 0 w 6"/>
                <a:gd name="T3" fmla="*/ 7 h 16"/>
                <a:gd name="T4" fmla="*/ 3 w 6"/>
                <a:gd name="T5" fmla="*/ 7 h 16"/>
                <a:gd name="T6" fmla="*/ 1 w 6"/>
                <a:gd name="T7" fmla="*/ 5 h 16"/>
                <a:gd name="T8" fmla="*/ 1 w 6"/>
                <a:gd name="T9" fmla="*/ 9 h 16"/>
                <a:gd name="T10" fmla="*/ 1 w 6"/>
                <a:gd name="T11" fmla="*/ 16 h 16"/>
                <a:gd name="T12" fmla="*/ 6 w 6"/>
                <a:gd name="T13" fmla="*/ 14 h 16"/>
                <a:gd name="T14" fmla="*/ 6 w 6"/>
                <a:gd name="T15" fmla="*/ 9 h 16"/>
                <a:gd name="T16" fmla="*/ 6 w 6"/>
                <a:gd name="T17" fmla="*/ 7 h 16"/>
                <a:gd name="T18" fmla="*/ 6 w 6"/>
                <a:gd name="T19" fmla="*/ 2 h 16"/>
                <a:gd name="T20" fmla="*/ 0 w 6"/>
                <a:gd name="T21" fmla="*/ 0 h 16"/>
                <a:gd name="T22" fmla="*/ 0 w 6"/>
                <a:gd name="T23" fmla="*/ 0 h 16"/>
                <a:gd name="T24" fmla="*/ 0 w 6"/>
                <a:gd name="T25" fmla="*/ 7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
                <a:gd name="T40" fmla="*/ 0 h 16"/>
                <a:gd name="T41" fmla="*/ 6 w 6"/>
                <a:gd name="T42" fmla="*/ 16 h 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 h="16">
                  <a:moveTo>
                    <a:pt x="0" y="7"/>
                  </a:moveTo>
                  <a:lnTo>
                    <a:pt x="0" y="7"/>
                  </a:lnTo>
                  <a:lnTo>
                    <a:pt x="3" y="7"/>
                  </a:lnTo>
                  <a:lnTo>
                    <a:pt x="1" y="5"/>
                  </a:lnTo>
                  <a:lnTo>
                    <a:pt x="1" y="9"/>
                  </a:lnTo>
                  <a:lnTo>
                    <a:pt x="1" y="16"/>
                  </a:lnTo>
                  <a:lnTo>
                    <a:pt x="6" y="14"/>
                  </a:lnTo>
                  <a:lnTo>
                    <a:pt x="6" y="9"/>
                  </a:lnTo>
                  <a:lnTo>
                    <a:pt x="6" y="7"/>
                  </a:lnTo>
                  <a:lnTo>
                    <a:pt x="6" y="2"/>
                  </a:lnTo>
                  <a:lnTo>
                    <a:pt x="0" y="0"/>
                  </a:lnTo>
                  <a:lnTo>
                    <a:pt x="0" y="7"/>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822" name="Freeform 63"/>
            <p:cNvSpPr>
              <a:spLocks/>
            </p:cNvSpPr>
            <p:nvPr/>
          </p:nvSpPr>
          <p:spPr bwMode="auto">
            <a:xfrm>
              <a:off x="352" y="496"/>
              <a:ext cx="30" cy="9"/>
            </a:xfrm>
            <a:custGeom>
              <a:avLst/>
              <a:gdLst>
                <a:gd name="T0" fmla="*/ 0 w 30"/>
                <a:gd name="T1" fmla="*/ 7 h 9"/>
                <a:gd name="T2" fmla="*/ 0 w 30"/>
                <a:gd name="T3" fmla="*/ 7 h 9"/>
                <a:gd name="T4" fmla="*/ 18 w 30"/>
                <a:gd name="T5" fmla="*/ 7 h 9"/>
                <a:gd name="T6" fmla="*/ 23 w 30"/>
                <a:gd name="T7" fmla="*/ 7 h 9"/>
                <a:gd name="T8" fmla="*/ 26 w 30"/>
                <a:gd name="T9" fmla="*/ 9 h 9"/>
                <a:gd name="T10" fmla="*/ 30 w 30"/>
                <a:gd name="T11" fmla="*/ 9 h 9"/>
                <a:gd name="T12" fmla="*/ 30 w 30"/>
                <a:gd name="T13" fmla="*/ 2 h 9"/>
                <a:gd name="T14" fmla="*/ 26 w 30"/>
                <a:gd name="T15" fmla="*/ 2 h 9"/>
                <a:gd name="T16" fmla="*/ 23 w 30"/>
                <a:gd name="T17" fmla="*/ 2 h 9"/>
                <a:gd name="T18" fmla="*/ 18 w 30"/>
                <a:gd name="T19" fmla="*/ 0 h 9"/>
                <a:gd name="T20" fmla="*/ 0 w 30"/>
                <a:gd name="T21" fmla="*/ 0 h 9"/>
                <a:gd name="T22" fmla="*/ 0 w 30"/>
                <a:gd name="T23" fmla="*/ 0 h 9"/>
                <a:gd name="T24" fmla="*/ 0 w 30"/>
                <a:gd name="T25" fmla="*/ 7 h 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0"/>
                <a:gd name="T40" fmla="*/ 0 h 9"/>
                <a:gd name="T41" fmla="*/ 30 w 30"/>
                <a:gd name="T42" fmla="*/ 9 h 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0" h="9">
                  <a:moveTo>
                    <a:pt x="0" y="7"/>
                  </a:moveTo>
                  <a:lnTo>
                    <a:pt x="0" y="7"/>
                  </a:lnTo>
                  <a:lnTo>
                    <a:pt x="18" y="7"/>
                  </a:lnTo>
                  <a:lnTo>
                    <a:pt x="23" y="7"/>
                  </a:lnTo>
                  <a:lnTo>
                    <a:pt x="26" y="9"/>
                  </a:lnTo>
                  <a:lnTo>
                    <a:pt x="30" y="9"/>
                  </a:lnTo>
                  <a:lnTo>
                    <a:pt x="30" y="2"/>
                  </a:lnTo>
                  <a:lnTo>
                    <a:pt x="26" y="2"/>
                  </a:lnTo>
                  <a:lnTo>
                    <a:pt x="23" y="2"/>
                  </a:lnTo>
                  <a:lnTo>
                    <a:pt x="18" y="0"/>
                  </a:lnTo>
                  <a:lnTo>
                    <a:pt x="0" y="0"/>
                  </a:lnTo>
                  <a:lnTo>
                    <a:pt x="0" y="7"/>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823" name="Freeform 64"/>
            <p:cNvSpPr>
              <a:spLocks/>
            </p:cNvSpPr>
            <p:nvPr/>
          </p:nvSpPr>
          <p:spPr bwMode="auto">
            <a:xfrm>
              <a:off x="287" y="496"/>
              <a:ext cx="65" cy="16"/>
            </a:xfrm>
            <a:custGeom>
              <a:avLst/>
              <a:gdLst>
                <a:gd name="T0" fmla="*/ 1 w 65"/>
                <a:gd name="T1" fmla="*/ 16 h 16"/>
                <a:gd name="T2" fmla="*/ 1 w 65"/>
                <a:gd name="T3" fmla="*/ 16 h 16"/>
                <a:gd name="T4" fmla="*/ 16 w 65"/>
                <a:gd name="T5" fmla="*/ 11 h 16"/>
                <a:gd name="T6" fmla="*/ 29 w 65"/>
                <a:gd name="T7" fmla="*/ 9 h 16"/>
                <a:gd name="T8" fmla="*/ 46 w 65"/>
                <a:gd name="T9" fmla="*/ 9 h 16"/>
                <a:gd name="T10" fmla="*/ 65 w 65"/>
                <a:gd name="T11" fmla="*/ 7 h 16"/>
                <a:gd name="T12" fmla="*/ 65 w 65"/>
                <a:gd name="T13" fmla="*/ 0 h 16"/>
                <a:gd name="T14" fmla="*/ 46 w 65"/>
                <a:gd name="T15" fmla="*/ 2 h 16"/>
                <a:gd name="T16" fmla="*/ 29 w 65"/>
                <a:gd name="T17" fmla="*/ 4 h 16"/>
                <a:gd name="T18" fmla="*/ 16 w 65"/>
                <a:gd name="T19" fmla="*/ 7 h 16"/>
                <a:gd name="T20" fmla="*/ 0 w 65"/>
                <a:gd name="T21" fmla="*/ 9 h 16"/>
                <a:gd name="T22" fmla="*/ 0 w 65"/>
                <a:gd name="T23" fmla="*/ 9 h 16"/>
                <a:gd name="T24" fmla="*/ 1 w 65"/>
                <a:gd name="T25" fmla="*/ 16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5"/>
                <a:gd name="T40" fmla="*/ 0 h 16"/>
                <a:gd name="T41" fmla="*/ 65 w 65"/>
                <a:gd name="T42" fmla="*/ 16 h 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5" h="16">
                  <a:moveTo>
                    <a:pt x="1" y="16"/>
                  </a:moveTo>
                  <a:lnTo>
                    <a:pt x="1" y="16"/>
                  </a:lnTo>
                  <a:lnTo>
                    <a:pt x="16" y="11"/>
                  </a:lnTo>
                  <a:lnTo>
                    <a:pt x="29" y="9"/>
                  </a:lnTo>
                  <a:lnTo>
                    <a:pt x="46" y="9"/>
                  </a:lnTo>
                  <a:lnTo>
                    <a:pt x="65" y="7"/>
                  </a:lnTo>
                  <a:lnTo>
                    <a:pt x="65" y="0"/>
                  </a:lnTo>
                  <a:lnTo>
                    <a:pt x="46" y="2"/>
                  </a:lnTo>
                  <a:lnTo>
                    <a:pt x="29" y="4"/>
                  </a:lnTo>
                  <a:lnTo>
                    <a:pt x="16" y="7"/>
                  </a:lnTo>
                  <a:lnTo>
                    <a:pt x="0" y="9"/>
                  </a:lnTo>
                  <a:lnTo>
                    <a:pt x="1" y="16"/>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824" name="Freeform 65"/>
            <p:cNvSpPr>
              <a:spLocks/>
            </p:cNvSpPr>
            <p:nvPr/>
          </p:nvSpPr>
          <p:spPr bwMode="auto">
            <a:xfrm>
              <a:off x="246" y="505"/>
              <a:ext cx="42" cy="22"/>
            </a:xfrm>
            <a:custGeom>
              <a:avLst/>
              <a:gdLst>
                <a:gd name="T0" fmla="*/ 1 w 42"/>
                <a:gd name="T1" fmla="*/ 22 h 22"/>
                <a:gd name="T2" fmla="*/ 1 w 42"/>
                <a:gd name="T3" fmla="*/ 22 h 22"/>
                <a:gd name="T4" fmla="*/ 9 w 42"/>
                <a:gd name="T5" fmla="*/ 18 h 22"/>
                <a:gd name="T6" fmla="*/ 18 w 42"/>
                <a:gd name="T7" fmla="*/ 14 h 22"/>
                <a:gd name="T8" fmla="*/ 26 w 42"/>
                <a:gd name="T9" fmla="*/ 9 h 22"/>
                <a:gd name="T10" fmla="*/ 42 w 42"/>
                <a:gd name="T11" fmla="*/ 7 h 22"/>
                <a:gd name="T12" fmla="*/ 41 w 42"/>
                <a:gd name="T13" fmla="*/ 0 h 22"/>
                <a:gd name="T14" fmla="*/ 26 w 42"/>
                <a:gd name="T15" fmla="*/ 5 h 22"/>
                <a:gd name="T16" fmla="*/ 14 w 42"/>
                <a:gd name="T17" fmla="*/ 9 h 22"/>
                <a:gd name="T18" fmla="*/ 6 w 42"/>
                <a:gd name="T19" fmla="*/ 13 h 22"/>
                <a:gd name="T20" fmla="*/ 0 w 42"/>
                <a:gd name="T21" fmla="*/ 18 h 22"/>
                <a:gd name="T22" fmla="*/ 0 w 42"/>
                <a:gd name="T23" fmla="*/ 18 h 22"/>
                <a:gd name="T24" fmla="*/ 1 w 42"/>
                <a:gd name="T25" fmla="*/ 22 h 2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2"/>
                <a:gd name="T40" fmla="*/ 0 h 22"/>
                <a:gd name="T41" fmla="*/ 42 w 42"/>
                <a:gd name="T42" fmla="*/ 22 h 2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2" h="22">
                  <a:moveTo>
                    <a:pt x="1" y="22"/>
                  </a:moveTo>
                  <a:lnTo>
                    <a:pt x="1" y="22"/>
                  </a:lnTo>
                  <a:lnTo>
                    <a:pt x="9" y="18"/>
                  </a:lnTo>
                  <a:lnTo>
                    <a:pt x="18" y="14"/>
                  </a:lnTo>
                  <a:lnTo>
                    <a:pt x="26" y="9"/>
                  </a:lnTo>
                  <a:lnTo>
                    <a:pt x="42" y="7"/>
                  </a:lnTo>
                  <a:lnTo>
                    <a:pt x="41" y="0"/>
                  </a:lnTo>
                  <a:lnTo>
                    <a:pt x="26" y="5"/>
                  </a:lnTo>
                  <a:lnTo>
                    <a:pt x="14" y="9"/>
                  </a:lnTo>
                  <a:lnTo>
                    <a:pt x="6" y="13"/>
                  </a:lnTo>
                  <a:lnTo>
                    <a:pt x="0" y="18"/>
                  </a:lnTo>
                  <a:lnTo>
                    <a:pt x="1" y="22"/>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825" name="Freeform 66"/>
            <p:cNvSpPr>
              <a:spLocks/>
            </p:cNvSpPr>
            <p:nvPr/>
          </p:nvSpPr>
          <p:spPr bwMode="auto">
            <a:xfrm>
              <a:off x="226" y="523"/>
              <a:ext cx="21" cy="14"/>
            </a:xfrm>
            <a:custGeom>
              <a:avLst/>
              <a:gdLst>
                <a:gd name="T0" fmla="*/ 0 w 21"/>
                <a:gd name="T1" fmla="*/ 11 h 14"/>
                <a:gd name="T2" fmla="*/ 0 w 21"/>
                <a:gd name="T3" fmla="*/ 11 h 14"/>
                <a:gd name="T4" fmla="*/ 3 w 21"/>
                <a:gd name="T5" fmla="*/ 14 h 14"/>
                <a:gd name="T6" fmla="*/ 10 w 21"/>
                <a:gd name="T7" fmla="*/ 11 h 14"/>
                <a:gd name="T8" fmla="*/ 16 w 21"/>
                <a:gd name="T9" fmla="*/ 9 h 14"/>
                <a:gd name="T10" fmla="*/ 21 w 21"/>
                <a:gd name="T11" fmla="*/ 4 h 14"/>
                <a:gd name="T12" fmla="*/ 20 w 21"/>
                <a:gd name="T13" fmla="*/ 0 h 14"/>
                <a:gd name="T14" fmla="*/ 13 w 21"/>
                <a:gd name="T15" fmla="*/ 2 h 14"/>
                <a:gd name="T16" fmla="*/ 8 w 21"/>
                <a:gd name="T17" fmla="*/ 7 h 14"/>
                <a:gd name="T18" fmla="*/ 2 w 21"/>
                <a:gd name="T19" fmla="*/ 9 h 14"/>
                <a:gd name="T20" fmla="*/ 3 w 21"/>
                <a:gd name="T21" fmla="*/ 11 h 14"/>
                <a:gd name="T22" fmla="*/ 3 w 21"/>
                <a:gd name="T23" fmla="*/ 11 h 14"/>
                <a:gd name="T24" fmla="*/ 0 w 21"/>
                <a:gd name="T25" fmla="*/ 11 h 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1"/>
                <a:gd name="T40" fmla="*/ 0 h 14"/>
                <a:gd name="T41" fmla="*/ 21 w 21"/>
                <a:gd name="T42" fmla="*/ 14 h 1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1" h="14">
                  <a:moveTo>
                    <a:pt x="0" y="11"/>
                  </a:moveTo>
                  <a:lnTo>
                    <a:pt x="0" y="11"/>
                  </a:lnTo>
                  <a:lnTo>
                    <a:pt x="3" y="14"/>
                  </a:lnTo>
                  <a:lnTo>
                    <a:pt x="10" y="11"/>
                  </a:lnTo>
                  <a:lnTo>
                    <a:pt x="16" y="9"/>
                  </a:lnTo>
                  <a:lnTo>
                    <a:pt x="21" y="4"/>
                  </a:lnTo>
                  <a:lnTo>
                    <a:pt x="20" y="0"/>
                  </a:lnTo>
                  <a:lnTo>
                    <a:pt x="13" y="2"/>
                  </a:lnTo>
                  <a:lnTo>
                    <a:pt x="8" y="7"/>
                  </a:lnTo>
                  <a:lnTo>
                    <a:pt x="2" y="9"/>
                  </a:lnTo>
                  <a:lnTo>
                    <a:pt x="3" y="11"/>
                  </a:lnTo>
                  <a:lnTo>
                    <a:pt x="0" y="11"/>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826" name="Freeform 67"/>
            <p:cNvSpPr>
              <a:spLocks/>
            </p:cNvSpPr>
            <p:nvPr/>
          </p:nvSpPr>
          <p:spPr bwMode="auto">
            <a:xfrm>
              <a:off x="226" y="415"/>
              <a:ext cx="5" cy="119"/>
            </a:xfrm>
            <a:custGeom>
              <a:avLst/>
              <a:gdLst>
                <a:gd name="T0" fmla="*/ 5 w 5"/>
                <a:gd name="T1" fmla="*/ 0 h 119"/>
                <a:gd name="T2" fmla="*/ 0 w 5"/>
                <a:gd name="T3" fmla="*/ 0 h 119"/>
                <a:gd name="T4" fmla="*/ 0 w 5"/>
                <a:gd name="T5" fmla="*/ 119 h 119"/>
                <a:gd name="T6" fmla="*/ 3 w 5"/>
                <a:gd name="T7" fmla="*/ 119 h 119"/>
                <a:gd name="T8" fmla="*/ 5 w 5"/>
                <a:gd name="T9" fmla="*/ 0 h 119"/>
                <a:gd name="T10" fmla="*/ 5 w 5"/>
                <a:gd name="T11" fmla="*/ 0 h 119"/>
                <a:gd name="T12" fmla="*/ 0 60000 65536"/>
                <a:gd name="T13" fmla="*/ 0 60000 65536"/>
                <a:gd name="T14" fmla="*/ 0 60000 65536"/>
                <a:gd name="T15" fmla="*/ 0 60000 65536"/>
                <a:gd name="T16" fmla="*/ 0 60000 65536"/>
                <a:gd name="T17" fmla="*/ 0 60000 65536"/>
                <a:gd name="T18" fmla="*/ 0 w 5"/>
                <a:gd name="T19" fmla="*/ 0 h 119"/>
                <a:gd name="T20" fmla="*/ 5 w 5"/>
                <a:gd name="T21" fmla="*/ 119 h 119"/>
              </a:gdLst>
              <a:ahLst/>
              <a:cxnLst>
                <a:cxn ang="T12">
                  <a:pos x="T0" y="T1"/>
                </a:cxn>
                <a:cxn ang="T13">
                  <a:pos x="T2" y="T3"/>
                </a:cxn>
                <a:cxn ang="T14">
                  <a:pos x="T4" y="T5"/>
                </a:cxn>
                <a:cxn ang="T15">
                  <a:pos x="T6" y="T7"/>
                </a:cxn>
                <a:cxn ang="T16">
                  <a:pos x="T8" y="T9"/>
                </a:cxn>
                <a:cxn ang="T17">
                  <a:pos x="T10" y="T11"/>
                </a:cxn>
              </a:cxnLst>
              <a:rect l="T18" t="T19" r="T20" b="T21"/>
              <a:pathLst>
                <a:path w="5" h="119">
                  <a:moveTo>
                    <a:pt x="5" y="0"/>
                  </a:moveTo>
                  <a:lnTo>
                    <a:pt x="0" y="0"/>
                  </a:lnTo>
                  <a:lnTo>
                    <a:pt x="0" y="119"/>
                  </a:lnTo>
                  <a:lnTo>
                    <a:pt x="3" y="119"/>
                  </a:lnTo>
                  <a:lnTo>
                    <a:pt x="5"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827" name="Freeform 68"/>
            <p:cNvSpPr>
              <a:spLocks/>
            </p:cNvSpPr>
            <p:nvPr/>
          </p:nvSpPr>
          <p:spPr bwMode="auto">
            <a:xfrm>
              <a:off x="226" y="415"/>
              <a:ext cx="20" cy="18"/>
            </a:xfrm>
            <a:custGeom>
              <a:avLst/>
              <a:gdLst>
                <a:gd name="T0" fmla="*/ 20 w 20"/>
                <a:gd name="T1" fmla="*/ 11 h 18"/>
                <a:gd name="T2" fmla="*/ 20 w 20"/>
                <a:gd name="T3" fmla="*/ 11 h 18"/>
                <a:gd name="T4" fmla="*/ 7 w 20"/>
                <a:gd name="T5" fmla="*/ 2 h 18"/>
                <a:gd name="T6" fmla="*/ 5 w 20"/>
                <a:gd name="T7" fmla="*/ 0 h 18"/>
                <a:gd name="T8" fmla="*/ 0 w 20"/>
                <a:gd name="T9" fmla="*/ 2 h 18"/>
                <a:gd name="T10" fmla="*/ 3 w 20"/>
                <a:gd name="T11" fmla="*/ 7 h 18"/>
                <a:gd name="T12" fmla="*/ 20 w 20"/>
                <a:gd name="T13" fmla="*/ 18 h 18"/>
                <a:gd name="T14" fmla="*/ 20 w 20"/>
                <a:gd name="T15" fmla="*/ 18 h 18"/>
                <a:gd name="T16" fmla="*/ 20 w 20"/>
                <a:gd name="T17" fmla="*/ 11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
                <a:gd name="T28" fmla="*/ 0 h 18"/>
                <a:gd name="T29" fmla="*/ 20 w 20"/>
                <a:gd name="T30" fmla="*/ 18 h 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 h="18">
                  <a:moveTo>
                    <a:pt x="20" y="11"/>
                  </a:moveTo>
                  <a:lnTo>
                    <a:pt x="20" y="11"/>
                  </a:lnTo>
                  <a:lnTo>
                    <a:pt x="7" y="2"/>
                  </a:lnTo>
                  <a:lnTo>
                    <a:pt x="5" y="0"/>
                  </a:lnTo>
                  <a:lnTo>
                    <a:pt x="0" y="2"/>
                  </a:lnTo>
                  <a:lnTo>
                    <a:pt x="3" y="7"/>
                  </a:lnTo>
                  <a:lnTo>
                    <a:pt x="20" y="18"/>
                  </a:lnTo>
                  <a:lnTo>
                    <a:pt x="20" y="11"/>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828" name="Freeform 69"/>
            <p:cNvSpPr>
              <a:spLocks/>
            </p:cNvSpPr>
            <p:nvPr/>
          </p:nvSpPr>
          <p:spPr bwMode="auto">
            <a:xfrm>
              <a:off x="246" y="426"/>
              <a:ext cx="36" cy="23"/>
            </a:xfrm>
            <a:custGeom>
              <a:avLst/>
              <a:gdLst>
                <a:gd name="T0" fmla="*/ 36 w 36"/>
                <a:gd name="T1" fmla="*/ 19 h 23"/>
                <a:gd name="T2" fmla="*/ 36 w 36"/>
                <a:gd name="T3" fmla="*/ 19 h 23"/>
                <a:gd name="T4" fmla="*/ 19 w 36"/>
                <a:gd name="T5" fmla="*/ 10 h 23"/>
                <a:gd name="T6" fmla="*/ 0 w 36"/>
                <a:gd name="T7" fmla="*/ 0 h 23"/>
                <a:gd name="T8" fmla="*/ 0 w 36"/>
                <a:gd name="T9" fmla="*/ 7 h 23"/>
                <a:gd name="T10" fmla="*/ 18 w 36"/>
                <a:gd name="T11" fmla="*/ 18 h 23"/>
                <a:gd name="T12" fmla="*/ 34 w 36"/>
                <a:gd name="T13" fmla="*/ 23 h 23"/>
                <a:gd name="T14" fmla="*/ 34 w 36"/>
                <a:gd name="T15" fmla="*/ 23 h 23"/>
                <a:gd name="T16" fmla="*/ 36 w 36"/>
                <a:gd name="T17" fmla="*/ 19 h 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6"/>
                <a:gd name="T28" fmla="*/ 0 h 23"/>
                <a:gd name="T29" fmla="*/ 36 w 36"/>
                <a:gd name="T30" fmla="*/ 23 h 2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6" h="23">
                  <a:moveTo>
                    <a:pt x="36" y="19"/>
                  </a:moveTo>
                  <a:lnTo>
                    <a:pt x="36" y="19"/>
                  </a:lnTo>
                  <a:lnTo>
                    <a:pt x="19" y="10"/>
                  </a:lnTo>
                  <a:lnTo>
                    <a:pt x="0" y="0"/>
                  </a:lnTo>
                  <a:lnTo>
                    <a:pt x="0" y="7"/>
                  </a:lnTo>
                  <a:lnTo>
                    <a:pt x="18" y="18"/>
                  </a:lnTo>
                  <a:lnTo>
                    <a:pt x="34" y="23"/>
                  </a:lnTo>
                  <a:lnTo>
                    <a:pt x="36" y="19"/>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829" name="Freeform 70"/>
            <p:cNvSpPr>
              <a:spLocks/>
            </p:cNvSpPr>
            <p:nvPr/>
          </p:nvSpPr>
          <p:spPr bwMode="auto">
            <a:xfrm>
              <a:off x="280" y="445"/>
              <a:ext cx="30" cy="13"/>
            </a:xfrm>
            <a:custGeom>
              <a:avLst/>
              <a:gdLst>
                <a:gd name="T0" fmla="*/ 30 w 30"/>
                <a:gd name="T1" fmla="*/ 8 h 13"/>
                <a:gd name="T2" fmla="*/ 30 w 30"/>
                <a:gd name="T3" fmla="*/ 8 h 13"/>
                <a:gd name="T4" fmla="*/ 15 w 30"/>
                <a:gd name="T5" fmla="*/ 4 h 13"/>
                <a:gd name="T6" fmla="*/ 2 w 30"/>
                <a:gd name="T7" fmla="*/ 0 h 13"/>
                <a:gd name="T8" fmla="*/ 0 w 30"/>
                <a:gd name="T9" fmla="*/ 4 h 13"/>
                <a:gd name="T10" fmla="*/ 13 w 30"/>
                <a:gd name="T11" fmla="*/ 9 h 13"/>
                <a:gd name="T12" fmla="*/ 28 w 30"/>
                <a:gd name="T13" fmla="*/ 13 h 13"/>
                <a:gd name="T14" fmla="*/ 28 w 30"/>
                <a:gd name="T15" fmla="*/ 13 h 13"/>
                <a:gd name="T16" fmla="*/ 30 w 30"/>
                <a:gd name="T17" fmla="*/ 8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13"/>
                <a:gd name="T29" fmla="*/ 30 w 30"/>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13">
                  <a:moveTo>
                    <a:pt x="30" y="8"/>
                  </a:moveTo>
                  <a:lnTo>
                    <a:pt x="30" y="8"/>
                  </a:lnTo>
                  <a:lnTo>
                    <a:pt x="15" y="4"/>
                  </a:lnTo>
                  <a:lnTo>
                    <a:pt x="2" y="0"/>
                  </a:lnTo>
                  <a:lnTo>
                    <a:pt x="0" y="4"/>
                  </a:lnTo>
                  <a:lnTo>
                    <a:pt x="13" y="9"/>
                  </a:lnTo>
                  <a:lnTo>
                    <a:pt x="28" y="13"/>
                  </a:lnTo>
                  <a:lnTo>
                    <a:pt x="30" y="8"/>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830" name="Freeform 71"/>
            <p:cNvSpPr>
              <a:spLocks/>
            </p:cNvSpPr>
            <p:nvPr/>
          </p:nvSpPr>
          <p:spPr bwMode="auto">
            <a:xfrm>
              <a:off x="308" y="453"/>
              <a:ext cx="41" cy="9"/>
            </a:xfrm>
            <a:custGeom>
              <a:avLst/>
              <a:gdLst>
                <a:gd name="T0" fmla="*/ 41 w 41"/>
                <a:gd name="T1" fmla="*/ 1 h 9"/>
                <a:gd name="T2" fmla="*/ 41 w 41"/>
                <a:gd name="T3" fmla="*/ 1 h 9"/>
                <a:gd name="T4" fmla="*/ 21 w 41"/>
                <a:gd name="T5" fmla="*/ 1 h 9"/>
                <a:gd name="T6" fmla="*/ 2 w 41"/>
                <a:gd name="T7" fmla="*/ 0 h 9"/>
                <a:gd name="T8" fmla="*/ 0 w 41"/>
                <a:gd name="T9" fmla="*/ 5 h 9"/>
                <a:gd name="T10" fmla="*/ 20 w 41"/>
                <a:gd name="T11" fmla="*/ 9 h 9"/>
                <a:gd name="T12" fmla="*/ 41 w 41"/>
                <a:gd name="T13" fmla="*/ 9 h 9"/>
                <a:gd name="T14" fmla="*/ 41 w 41"/>
                <a:gd name="T15" fmla="*/ 9 h 9"/>
                <a:gd name="T16" fmla="*/ 41 w 41"/>
                <a:gd name="T17" fmla="*/ 1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1"/>
                <a:gd name="T28" fmla="*/ 0 h 9"/>
                <a:gd name="T29" fmla="*/ 41 w 41"/>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1" h="9">
                  <a:moveTo>
                    <a:pt x="41" y="1"/>
                  </a:moveTo>
                  <a:lnTo>
                    <a:pt x="41" y="1"/>
                  </a:lnTo>
                  <a:lnTo>
                    <a:pt x="21" y="1"/>
                  </a:lnTo>
                  <a:lnTo>
                    <a:pt x="2" y="0"/>
                  </a:lnTo>
                  <a:lnTo>
                    <a:pt x="0" y="5"/>
                  </a:lnTo>
                  <a:lnTo>
                    <a:pt x="20" y="9"/>
                  </a:lnTo>
                  <a:lnTo>
                    <a:pt x="41" y="9"/>
                  </a:lnTo>
                  <a:lnTo>
                    <a:pt x="41" y="1"/>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831" name="Freeform 72"/>
            <p:cNvSpPr>
              <a:spLocks/>
            </p:cNvSpPr>
            <p:nvPr/>
          </p:nvSpPr>
          <p:spPr bwMode="auto">
            <a:xfrm>
              <a:off x="349" y="449"/>
              <a:ext cx="39" cy="13"/>
            </a:xfrm>
            <a:custGeom>
              <a:avLst/>
              <a:gdLst>
                <a:gd name="T0" fmla="*/ 36 w 39"/>
                <a:gd name="T1" fmla="*/ 0 h 13"/>
                <a:gd name="T2" fmla="*/ 36 w 39"/>
                <a:gd name="T3" fmla="*/ 0 h 13"/>
                <a:gd name="T4" fmla="*/ 28 w 39"/>
                <a:gd name="T5" fmla="*/ 5 h 13"/>
                <a:gd name="T6" fmla="*/ 20 w 39"/>
                <a:gd name="T7" fmla="*/ 7 h 13"/>
                <a:gd name="T8" fmla="*/ 10 w 39"/>
                <a:gd name="T9" fmla="*/ 7 h 13"/>
                <a:gd name="T10" fmla="*/ 0 w 39"/>
                <a:gd name="T11" fmla="*/ 5 h 13"/>
                <a:gd name="T12" fmla="*/ 0 w 39"/>
                <a:gd name="T13" fmla="*/ 13 h 13"/>
                <a:gd name="T14" fmla="*/ 10 w 39"/>
                <a:gd name="T15" fmla="*/ 13 h 13"/>
                <a:gd name="T16" fmla="*/ 20 w 39"/>
                <a:gd name="T17" fmla="*/ 13 h 13"/>
                <a:gd name="T18" fmla="*/ 29 w 39"/>
                <a:gd name="T19" fmla="*/ 11 h 13"/>
                <a:gd name="T20" fmla="*/ 39 w 39"/>
                <a:gd name="T21" fmla="*/ 5 h 13"/>
                <a:gd name="T22" fmla="*/ 39 w 39"/>
                <a:gd name="T23" fmla="*/ 5 h 13"/>
                <a:gd name="T24" fmla="*/ 36 w 39"/>
                <a:gd name="T25" fmla="*/ 0 h 1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9"/>
                <a:gd name="T40" fmla="*/ 0 h 13"/>
                <a:gd name="T41" fmla="*/ 39 w 39"/>
                <a:gd name="T42" fmla="*/ 13 h 1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9" h="13">
                  <a:moveTo>
                    <a:pt x="36" y="0"/>
                  </a:moveTo>
                  <a:lnTo>
                    <a:pt x="36" y="0"/>
                  </a:lnTo>
                  <a:lnTo>
                    <a:pt x="28" y="5"/>
                  </a:lnTo>
                  <a:lnTo>
                    <a:pt x="20" y="7"/>
                  </a:lnTo>
                  <a:lnTo>
                    <a:pt x="10" y="7"/>
                  </a:lnTo>
                  <a:lnTo>
                    <a:pt x="0" y="5"/>
                  </a:lnTo>
                  <a:lnTo>
                    <a:pt x="0" y="13"/>
                  </a:lnTo>
                  <a:lnTo>
                    <a:pt x="10" y="13"/>
                  </a:lnTo>
                  <a:lnTo>
                    <a:pt x="20" y="13"/>
                  </a:lnTo>
                  <a:lnTo>
                    <a:pt x="29" y="11"/>
                  </a:lnTo>
                  <a:lnTo>
                    <a:pt x="39" y="5"/>
                  </a:lnTo>
                  <a:lnTo>
                    <a:pt x="36"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832" name="Freeform 73"/>
            <p:cNvSpPr>
              <a:spLocks/>
            </p:cNvSpPr>
            <p:nvPr/>
          </p:nvSpPr>
          <p:spPr bwMode="auto">
            <a:xfrm>
              <a:off x="385" y="447"/>
              <a:ext cx="10" cy="20"/>
            </a:xfrm>
            <a:custGeom>
              <a:avLst/>
              <a:gdLst>
                <a:gd name="T0" fmla="*/ 2 w 10"/>
                <a:gd name="T1" fmla="*/ 7 h 20"/>
                <a:gd name="T2" fmla="*/ 2 w 10"/>
                <a:gd name="T3" fmla="*/ 7 h 20"/>
                <a:gd name="T4" fmla="*/ 2 w 10"/>
                <a:gd name="T5" fmla="*/ 16 h 20"/>
                <a:gd name="T6" fmla="*/ 3 w 10"/>
                <a:gd name="T7" fmla="*/ 20 h 20"/>
                <a:gd name="T8" fmla="*/ 8 w 10"/>
                <a:gd name="T9" fmla="*/ 18 h 20"/>
                <a:gd name="T10" fmla="*/ 8 w 10"/>
                <a:gd name="T11" fmla="*/ 15 h 20"/>
                <a:gd name="T12" fmla="*/ 10 w 10"/>
                <a:gd name="T13" fmla="*/ 9 h 20"/>
                <a:gd name="T14" fmla="*/ 8 w 10"/>
                <a:gd name="T15" fmla="*/ 6 h 20"/>
                <a:gd name="T16" fmla="*/ 7 w 10"/>
                <a:gd name="T17" fmla="*/ 4 h 20"/>
                <a:gd name="T18" fmla="*/ 3 w 10"/>
                <a:gd name="T19" fmla="*/ 0 h 20"/>
                <a:gd name="T20" fmla="*/ 2 w 10"/>
                <a:gd name="T21" fmla="*/ 2 h 20"/>
                <a:gd name="T22" fmla="*/ 0 w 10"/>
                <a:gd name="T23" fmla="*/ 2 h 20"/>
                <a:gd name="T24" fmla="*/ 3 w 10"/>
                <a:gd name="T25" fmla="*/ 7 h 20"/>
                <a:gd name="T26" fmla="*/ 3 w 10"/>
                <a:gd name="T27" fmla="*/ 7 h 20"/>
                <a:gd name="T28" fmla="*/ 3 w 10"/>
                <a:gd name="T29" fmla="*/ 7 h 20"/>
                <a:gd name="T30" fmla="*/ 3 w 10"/>
                <a:gd name="T31" fmla="*/ 7 h 20"/>
                <a:gd name="T32" fmla="*/ 3 w 10"/>
                <a:gd name="T33" fmla="*/ 7 h 20"/>
                <a:gd name="T34" fmla="*/ 3 w 10"/>
                <a:gd name="T35" fmla="*/ 9 h 20"/>
                <a:gd name="T36" fmla="*/ 3 w 10"/>
                <a:gd name="T37" fmla="*/ 15 h 20"/>
                <a:gd name="T38" fmla="*/ 3 w 10"/>
                <a:gd name="T39" fmla="*/ 16 h 20"/>
                <a:gd name="T40" fmla="*/ 7 w 10"/>
                <a:gd name="T41" fmla="*/ 18 h 20"/>
                <a:gd name="T42" fmla="*/ 7 w 10"/>
                <a:gd name="T43" fmla="*/ 15 h 20"/>
                <a:gd name="T44" fmla="*/ 7 w 10"/>
                <a:gd name="T45" fmla="*/ 7 h 20"/>
                <a:gd name="T46" fmla="*/ 7 w 10"/>
                <a:gd name="T47" fmla="*/ 7 h 20"/>
                <a:gd name="T48" fmla="*/ 2 w 10"/>
                <a:gd name="T49" fmla="*/ 7 h 2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0"/>
                <a:gd name="T76" fmla="*/ 0 h 20"/>
                <a:gd name="T77" fmla="*/ 10 w 10"/>
                <a:gd name="T78" fmla="*/ 20 h 2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0" h="20">
                  <a:moveTo>
                    <a:pt x="2" y="7"/>
                  </a:moveTo>
                  <a:lnTo>
                    <a:pt x="2" y="7"/>
                  </a:lnTo>
                  <a:lnTo>
                    <a:pt x="2" y="16"/>
                  </a:lnTo>
                  <a:lnTo>
                    <a:pt x="3" y="20"/>
                  </a:lnTo>
                  <a:lnTo>
                    <a:pt x="8" y="18"/>
                  </a:lnTo>
                  <a:lnTo>
                    <a:pt x="8" y="15"/>
                  </a:lnTo>
                  <a:lnTo>
                    <a:pt x="10" y="9"/>
                  </a:lnTo>
                  <a:lnTo>
                    <a:pt x="8" y="6"/>
                  </a:lnTo>
                  <a:lnTo>
                    <a:pt x="7" y="4"/>
                  </a:lnTo>
                  <a:lnTo>
                    <a:pt x="3" y="0"/>
                  </a:lnTo>
                  <a:lnTo>
                    <a:pt x="2" y="2"/>
                  </a:lnTo>
                  <a:lnTo>
                    <a:pt x="0" y="2"/>
                  </a:lnTo>
                  <a:lnTo>
                    <a:pt x="3" y="7"/>
                  </a:lnTo>
                  <a:lnTo>
                    <a:pt x="3" y="9"/>
                  </a:lnTo>
                  <a:lnTo>
                    <a:pt x="3" y="15"/>
                  </a:lnTo>
                  <a:lnTo>
                    <a:pt x="3" y="16"/>
                  </a:lnTo>
                  <a:lnTo>
                    <a:pt x="7" y="18"/>
                  </a:lnTo>
                  <a:lnTo>
                    <a:pt x="7" y="15"/>
                  </a:lnTo>
                  <a:lnTo>
                    <a:pt x="7" y="7"/>
                  </a:lnTo>
                  <a:lnTo>
                    <a:pt x="2" y="7"/>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833" name="Freeform 74"/>
            <p:cNvSpPr>
              <a:spLocks/>
            </p:cNvSpPr>
            <p:nvPr/>
          </p:nvSpPr>
          <p:spPr bwMode="auto">
            <a:xfrm>
              <a:off x="383" y="395"/>
              <a:ext cx="9" cy="59"/>
            </a:xfrm>
            <a:custGeom>
              <a:avLst/>
              <a:gdLst>
                <a:gd name="T0" fmla="*/ 0 w 9"/>
                <a:gd name="T1" fmla="*/ 0 h 59"/>
                <a:gd name="T2" fmla="*/ 0 w 9"/>
                <a:gd name="T3" fmla="*/ 0 h 59"/>
                <a:gd name="T4" fmla="*/ 4 w 9"/>
                <a:gd name="T5" fmla="*/ 20 h 59"/>
                <a:gd name="T6" fmla="*/ 4 w 9"/>
                <a:gd name="T7" fmla="*/ 31 h 59"/>
                <a:gd name="T8" fmla="*/ 4 w 9"/>
                <a:gd name="T9" fmla="*/ 40 h 59"/>
                <a:gd name="T10" fmla="*/ 4 w 9"/>
                <a:gd name="T11" fmla="*/ 59 h 59"/>
                <a:gd name="T12" fmla="*/ 9 w 9"/>
                <a:gd name="T13" fmla="*/ 59 h 59"/>
                <a:gd name="T14" fmla="*/ 9 w 9"/>
                <a:gd name="T15" fmla="*/ 40 h 59"/>
                <a:gd name="T16" fmla="*/ 9 w 9"/>
                <a:gd name="T17" fmla="*/ 31 h 59"/>
                <a:gd name="T18" fmla="*/ 9 w 9"/>
                <a:gd name="T19" fmla="*/ 20 h 59"/>
                <a:gd name="T20" fmla="*/ 5 w 9"/>
                <a:gd name="T21" fmla="*/ 0 h 59"/>
                <a:gd name="T22" fmla="*/ 5 w 9"/>
                <a:gd name="T23" fmla="*/ 0 h 59"/>
                <a:gd name="T24" fmla="*/ 0 w 9"/>
                <a:gd name="T25" fmla="*/ 0 h 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
                <a:gd name="T40" fmla="*/ 0 h 59"/>
                <a:gd name="T41" fmla="*/ 9 w 9"/>
                <a:gd name="T42" fmla="*/ 59 h 5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 h="59">
                  <a:moveTo>
                    <a:pt x="0" y="0"/>
                  </a:moveTo>
                  <a:lnTo>
                    <a:pt x="0" y="0"/>
                  </a:lnTo>
                  <a:lnTo>
                    <a:pt x="4" y="20"/>
                  </a:lnTo>
                  <a:lnTo>
                    <a:pt x="4" y="31"/>
                  </a:lnTo>
                  <a:lnTo>
                    <a:pt x="4" y="40"/>
                  </a:lnTo>
                  <a:lnTo>
                    <a:pt x="4" y="59"/>
                  </a:lnTo>
                  <a:lnTo>
                    <a:pt x="9" y="59"/>
                  </a:lnTo>
                  <a:lnTo>
                    <a:pt x="9" y="40"/>
                  </a:lnTo>
                  <a:lnTo>
                    <a:pt x="9" y="31"/>
                  </a:lnTo>
                  <a:lnTo>
                    <a:pt x="9" y="20"/>
                  </a:lnTo>
                  <a:lnTo>
                    <a:pt x="5" y="0"/>
                  </a:lnTo>
                  <a:lnTo>
                    <a:pt x="0"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834" name="Freeform 75"/>
            <p:cNvSpPr>
              <a:spLocks/>
            </p:cNvSpPr>
            <p:nvPr/>
          </p:nvSpPr>
          <p:spPr bwMode="auto">
            <a:xfrm>
              <a:off x="375" y="332"/>
              <a:ext cx="13" cy="63"/>
            </a:xfrm>
            <a:custGeom>
              <a:avLst/>
              <a:gdLst>
                <a:gd name="T0" fmla="*/ 0 w 13"/>
                <a:gd name="T1" fmla="*/ 0 h 63"/>
                <a:gd name="T2" fmla="*/ 0 w 13"/>
                <a:gd name="T3" fmla="*/ 0 h 63"/>
                <a:gd name="T4" fmla="*/ 2 w 13"/>
                <a:gd name="T5" fmla="*/ 14 h 63"/>
                <a:gd name="T6" fmla="*/ 3 w 13"/>
                <a:gd name="T7" fmla="*/ 25 h 63"/>
                <a:gd name="T8" fmla="*/ 5 w 13"/>
                <a:gd name="T9" fmla="*/ 39 h 63"/>
                <a:gd name="T10" fmla="*/ 8 w 13"/>
                <a:gd name="T11" fmla="*/ 63 h 63"/>
                <a:gd name="T12" fmla="*/ 13 w 13"/>
                <a:gd name="T13" fmla="*/ 63 h 63"/>
                <a:gd name="T14" fmla="*/ 12 w 13"/>
                <a:gd name="T15" fmla="*/ 38 h 63"/>
                <a:gd name="T16" fmla="*/ 8 w 13"/>
                <a:gd name="T17" fmla="*/ 25 h 63"/>
                <a:gd name="T18" fmla="*/ 7 w 13"/>
                <a:gd name="T19" fmla="*/ 12 h 63"/>
                <a:gd name="T20" fmla="*/ 5 w 13"/>
                <a:gd name="T21" fmla="*/ 0 h 63"/>
                <a:gd name="T22" fmla="*/ 5 w 13"/>
                <a:gd name="T23" fmla="*/ 0 h 63"/>
                <a:gd name="T24" fmla="*/ 0 w 13"/>
                <a:gd name="T25" fmla="*/ 0 h 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
                <a:gd name="T40" fmla="*/ 0 h 63"/>
                <a:gd name="T41" fmla="*/ 13 w 13"/>
                <a:gd name="T42" fmla="*/ 63 h 6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 h="63">
                  <a:moveTo>
                    <a:pt x="0" y="0"/>
                  </a:moveTo>
                  <a:lnTo>
                    <a:pt x="0" y="0"/>
                  </a:lnTo>
                  <a:lnTo>
                    <a:pt x="2" y="14"/>
                  </a:lnTo>
                  <a:lnTo>
                    <a:pt x="3" y="25"/>
                  </a:lnTo>
                  <a:lnTo>
                    <a:pt x="5" y="39"/>
                  </a:lnTo>
                  <a:lnTo>
                    <a:pt x="8" y="63"/>
                  </a:lnTo>
                  <a:lnTo>
                    <a:pt x="13" y="63"/>
                  </a:lnTo>
                  <a:lnTo>
                    <a:pt x="12" y="38"/>
                  </a:lnTo>
                  <a:lnTo>
                    <a:pt x="8" y="25"/>
                  </a:lnTo>
                  <a:lnTo>
                    <a:pt x="7" y="12"/>
                  </a:lnTo>
                  <a:lnTo>
                    <a:pt x="5" y="0"/>
                  </a:lnTo>
                  <a:lnTo>
                    <a:pt x="0"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835" name="Freeform 76"/>
            <p:cNvSpPr>
              <a:spLocks/>
            </p:cNvSpPr>
            <p:nvPr/>
          </p:nvSpPr>
          <p:spPr bwMode="auto">
            <a:xfrm>
              <a:off x="362" y="283"/>
              <a:ext cx="18" cy="49"/>
            </a:xfrm>
            <a:custGeom>
              <a:avLst/>
              <a:gdLst>
                <a:gd name="T0" fmla="*/ 0 w 18"/>
                <a:gd name="T1" fmla="*/ 2 h 49"/>
                <a:gd name="T2" fmla="*/ 0 w 18"/>
                <a:gd name="T3" fmla="*/ 2 h 49"/>
                <a:gd name="T4" fmla="*/ 5 w 18"/>
                <a:gd name="T5" fmla="*/ 14 h 49"/>
                <a:gd name="T6" fmla="*/ 8 w 18"/>
                <a:gd name="T7" fmla="*/ 25 h 49"/>
                <a:gd name="T8" fmla="*/ 12 w 18"/>
                <a:gd name="T9" fmla="*/ 36 h 49"/>
                <a:gd name="T10" fmla="*/ 13 w 18"/>
                <a:gd name="T11" fmla="*/ 49 h 49"/>
                <a:gd name="T12" fmla="*/ 18 w 18"/>
                <a:gd name="T13" fmla="*/ 49 h 49"/>
                <a:gd name="T14" fmla="*/ 16 w 18"/>
                <a:gd name="T15" fmla="*/ 34 h 49"/>
                <a:gd name="T16" fmla="*/ 13 w 18"/>
                <a:gd name="T17" fmla="*/ 23 h 49"/>
                <a:gd name="T18" fmla="*/ 10 w 18"/>
                <a:gd name="T19" fmla="*/ 14 h 49"/>
                <a:gd name="T20" fmla="*/ 5 w 18"/>
                <a:gd name="T21" fmla="*/ 0 h 49"/>
                <a:gd name="T22" fmla="*/ 5 w 18"/>
                <a:gd name="T23" fmla="*/ 0 h 49"/>
                <a:gd name="T24" fmla="*/ 0 w 18"/>
                <a:gd name="T25" fmla="*/ 2 h 4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8"/>
                <a:gd name="T40" fmla="*/ 0 h 49"/>
                <a:gd name="T41" fmla="*/ 18 w 18"/>
                <a:gd name="T42" fmla="*/ 49 h 4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8" h="49">
                  <a:moveTo>
                    <a:pt x="0" y="2"/>
                  </a:moveTo>
                  <a:lnTo>
                    <a:pt x="0" y="2"/>
                  </a:lnTo>
                  <a:lnTo>
                    <a:pt x="5" y="14"/>
                  </a:lnTo>
                  <a:lnTo>
                    <a:pt x="8" y="25"/>
                  </a:lnTo>
                  <a:lnTo>
                    <a:pt x="12" y="36"/>
                  </a:lnTo>
                  <a:lnTo>
                    <a:pt x="13" y="49"/>
                  </a:lnTo>
                  <a:lnTo>
                    <a:pt x="18" y="49"/>
                  </a:lnTo>
                  <a:lnTo>
                    <a:pt x="16" y="34"/>
                  </a:lnTo>
                  <a:lnTo>
                    <a:pt x="13" y="23"/>
                  </a:lnTo>
                  <a:lnTo>
                    <a:pt x="10" y="14"/>
                  </a:lnTo>
                  <a:lnTo>
                    <a:pt x="5" y="0"/>
                  </a:lnTo>
                  <a:lnTo>
                    <a:pt x="0" y="2"/>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836" name="Freeform 77"/>
            <p:cNvSpPr>
              <a:spLocks/>
            </p:cNvSpPr>
            <p:nvPr/>
          </p:nvSpPr>
          <p:spPr bwMode="auto">
            <a:xfrm>
              <a:off x="342" y="247"/>
              <a:ext cx="25" cy="38"/>
            </a:xfrm>
            <a:custGeom>
              <a:avLst/>
              <a:gdLst>
                <a:gd name="T0" fmla="*/ 0 w 25"/>
                <a:gd name="T1" fmla="*/ 0 h 38"/>
                <a:gd name="T2" fmla="*/ 0 w 25"/>
                <a:gd name="T3" fmla="*/ 5 h 38"/>
                <a:gd name="T4" fmla="*/ 2 w 25"/>
                <a:gd name="T5" fmla="*/ 9 h 38"/>
                <a:gd name="T6" fmla="*/ 10 w 25"/>
                <a:gd name="T7" fmla="*/ 18 h 38"/>
                <a:gd name="T8" fmla="*/ 17 w 25"/>
                <a:gd name="T9" fmla="*/ 29 h 38"/>
                <a:gd name="T10" fmla="*/ 20 w 25"/>
                <a:gd name="T11" fmla="*/ 38 h 38"/>
                <a:gd name="T12" fmla="*/ 25 w 25"/>
                <a:gd name="T13" fmla="*/ 36 h 38"/>
                <a:gd name="T14" fmla="*/ 20 w 25"/>
                <a:gd name="T15" fmla="*/ 25 h 38"/>
                <a:gd name="T16" fmla="*/ 14 w 25"/>
                <a:gd name="T17" fmla="*/ 14 h 38"/>
                <a:gd name="T18" fmla="*/ 7 w 25"/>
                <a:gd name="T19" fmla="*/ 3 h 38"/>
                <a:gd name="T20" fmla="*/ 0 w 25"/>
                <a:gd name="T21" fmla="*/ 0 h 38"/>
                <a:gd name="T22" fmla="*/ 0 w 25"/>
                <a:gd name="T23" fmla="*/ 5 h 38"/>
                <a:gd name="T24" fmla="*/ 0 w 25"/>
                <a:gd name="T25" fmla="*/ 0 h 3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5"/>
                <a:gd name="T40" fmla="*/ 0 h 38"/>
                <a:gd name="T41" fmla="*/ 25 w 25"/>
                <a:gd name="T42" fmla="*/ 38 h 3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5" h="38">
                  <a:moveTo>
                    <a:pt x="0" y="0"/>
                  </a:moveTo>
                  <a:lnTo>
                    <a:pt x="0" y="5"/>
                  </a:lnTo>
                  <a:lnTo>
                    <a:pt x="2" y="9"/>
                  </a:lnTo>
                  <a:lnTo>
                    <a:pt x="10" y="18"/>
                  </a:lnTo>
                  <a:lnTo>
                    <a:pt x="17" y="29"/>
                  </a:lnTo>
                  <a:lnTo>
                    <a:pt x="20" y="38"/>
                  </a:lnTo>
                  <a:lnTo>
                    <a:pt x="25" y="36"/>
                  </a:lnTo>
                  <a:lnTo>
                    <a:pt x="20" y="25"/>
                  </a:lnTo>
                  <a:lnTo>
                    <a:pt x="14" y="14"/>
                  </a:lnTo>
                  <a:lnTo>
                    <a:pt x="7" y="3"/>
                  </a:lnTo>
                  <a:lnTo>
                    <a:pt x="0" y="0"/>
                  </a:lnTo>
                  <a:lnTo>
                    <a:pt x="0" y="5"/>
                  </a:lnTo>
                  <a:lnTo>
                    <a:pt x="0" y="0"/>
                  </a:lnTo>
                  <a:close/>
                </a:path>
              </a:pathLst>
            </a:custGeom>
            <a:solidFill>
              <a:srgbClr val="EB3D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9837" name="Rectangle 78"/>
            <p:cNvSpPr>
              <a:spLocks noChangeArrowheads="1"/>
            </p:cNvSpPr>
            <p:nvPr/>
          </p:nvSpPr>
          <p:spPr bwMode="auto">
            <a:xfrm>
              <a:off x="149" y="196"/>
              <a:ext cx="508" cy="6"/>
            </a:xfrm>
            <a:prstGeom prst="rect">
              <a:avLst/>
            </a:prstGeom>
            <a:solidFill>
              <a:srgbClr val="25221E"/>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endParaRPr kumimoji="0" lang="en-US" sz="2800" b="0" i="0" u="none" strike="noStrike" kern="1200" cap="none" spc="0" normalizeH="0" baseline="0" noProof="0">
                <a:ln>
                  <a:noFill/>
                </a:ln>
                <a:solidFill>
                  <a:srgbClr val="000000"/>
                </a:solidFill>
                <a:effectLst/>
                <a:uLnTx/>
                <a:uFillTx/>
                <a:latin typeface="Arial" charset="0"/>
                <a:ea typeface="ＭＳ Ｐゴシック" charset="0"/>
              </a:endParaRPr>
            </a:p>
          </p:txBody>
        </p:sp>
      </p:grpSp>
      <p:pic>
        <p:nvPicPr>
          <p:cNvPr id="159748" name="Picture 79" descr="icc5"/>
          <p:cNvPicPr>
            <a:picLocks noChangeAspect="1" noChangeArrowheads="1"/>
          </p:cNvPicPr>
          <p:nvPr/>
        </p:nvPicPr>
        <p:blipFill>
          <a:blip r:embed="rId3">
            <a:clrChange>
              <a:clrFrom>
                <a:srgbClr val="FFFFFD"/>
              </a:clrFrom>
              <a:clrTo>
                <a:srgbClr val="FFFFFD">
                  <a:alpha val="0"/>
                </a:srgbClr>
              </a:clrTo>
            </a:clrChange>
            <a:extLst>
              <a:ext uri="{28A0092B-C50C-407E-A947-70E740481C1C}">
                <a14:useLocalDpi xmlns:a14="http://schemas.microsoft.com/office/drawing/2010/main" val="0"/>
              </a:ext>
            </a:extLst>
          </a:blip>
          <a:srcRect/>
          <a:stretch>
            <a:fillRect/>
          </a:stretch>
        </p:blipFill>
        <p:spPr bwMode="auto">
          <a:xfrm>
            <a:off x="838200" y="152400"/>
            <a:ext cx="990600" cy="495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1" name="Text Box 2"/>
          <p:cNvSpPr txBox="1">
            <a:spLocks noChangeArrowheads="1"/>
          </p:cNvSpPr>
          <p:nvPr/>
        </p:nvSpPr>
        <p:spPr bwMode="auto">
          <a:xfrm>
            <a:off x="2915816" y="116632"/>
            <a:ext cx="4248472" cy="646331"/>
          </a:xfrm>
          <a:prstGeom prst="rect">
            <a:avLst/>
          </a:prstGeom>
          <a:solidFill>
            <a:srgbClr val="FFCC00"/>
          </a:solidFill>
          <a:ln w="38100">
            <a:solidFill>
              <a:schemeClr val="tx1"/>
            </a:solidFill>
            <a:miter lim="800000"/>
            <a:headEnd/>
            <a:tailEnd/>
          </a:ln>
        </p:spPr>
        <p:txBody>
          <a:bodyPr wrap="square">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50000"/>
              </a:spcBef>
              <a:spcAft>
                <a:spcPct val="0"/>
              </a:spcAft>
              <a:defRPr sz="2400">
                <a:solidFill>
                  <a:schemeClr val="tx1"/>
                </a:solidFill>
                <a:latin typeface="Arial" charset="0"/>
                <a:ea typeface="ＭＳ Ｐゴシック" charset="0"/>
              </a:defRPr>
            </a:lvl6pPr>
            <a:lvl7pPr marL="914400" eaLnBrk="0" fontAlgn="base" hangingPunct="0">
              <a:spcBef>
                <a:spcPct val="50000"/>
              </a:spcBef>
              <a:spcAft>
                <a:spcPct val="0"/>
              </a:spcAft>
              <a:defRPr sz="2400">
                <a:solidFill>
                  <a:schemeClr val="tx1"/>
                </a:solidFill>
                <a:latin typeface="Arial" charset="0"/>
                <a:ea typeface="ＭＳ Ｐゴシック" charset="0"/>
              </a:defRPr>
            </a:lvl7pPr>
            <a:lvl8pPr marL="1371600" eaLnBrk="0" fontAlgn="base" hangingPunct="0">
              <a:spcBef>
                <a:spcPct val="50000"/>
              </a:spcBef>
              <a:spcAft>
                <a:spcPct val="0"/>
              </a:spcAft>
              <a:defRPr sz="2400">
                <a:solidFill>
                  <a:schemeClr val="tx1"/>
                </a:solidFill>
                <a:latin typeface="Arial" charset="0"/>
                <a:ea typeface="ＭＳ Ｐゴシック" charset="0"/>
              </a:defRPr>
            </a:lvl8pPr>
            <a:lvl9pPr marL="1828800" eaLnBrk="0" fontAlgn="base" hangingPunct="0">
              <a:spcBef>
                <a:spcPct val="5000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GB" sz="3600" b="0" i="0" u="none" strike="noStrike" kern="1200" cap="none" spc="0" normalizeH="0" baseline="0" noProof="0" dirty="0">
                <a:ln>
                  <a:noFill/>
                </a:ln>
                <a:solidFill>
                  <a:srgbClr val="FF0000"/>
                </a:solidFill>
                <a:effectLst/>
                <a:uLnTx/>
                <a:uFillTx/>
                <a:latin typeface="Arial" charset="0"/>
                <a:ea typeface="ＭＳ Ｐゴシック" charset="0"/>
              </a:rPr>
              <a:t>Cores or cusps?</a:t>
            </a:r>
          </a:p>
        </p:txBody>
      </p:sp>
      <p:grpSp>
        <p:nvGrpSpPr>
          <p:cNvPr id="5" name="Group 4"/>
          <p:cNvGrpSpPr/>
          <p:nvPr/>
        </p:nvGrpSpPr>
        <p:grpSpPr>
          <a:xfrm>
            <a:off x="2699792" y="1124743"/>
            <a:ext cx="4718988" cy="4540280"/>
            <a:chOff x="2699792" y="1124743"/>
            <a:chExt cx="4718988" cy="4540280"/>
          </a:xfrm>
        </p:grpSpPr>
        <p:pic>
          <p:nvPicPr>
            <p:cNvPr id="159757" name="Picture 84" descr="magritte_2.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699792" y="1124743"/>
              <a:ext cx="4718988" cy="34448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159758" name="Straight Arrow Connector 86"/>
            <p:cNvCxnSpPr>
              <a:cxnSpLocks noChangeShapeType="1"/>
            </p:cNvCxnSpPr>
            <p:nvPr/>
          </p:nvCxnSpPr>
          <p:spPr bwMode="auto">
            <a:xfrm flipH="1">
              <a:off x="3779912" y="4437112"/>
              <a:ext cx="360040" cy="648072"/>
            </a:xfrm>
            <a:prstGeom prst="straightConnector1">
              <a:avLst/>
            </a:prstGeom>
            <a:noFill/>
            <a:ln w="28575">
              <a:solidFill>
                <a:schemeClr val="bg1"/>
              </a:solidFill>
              <a:round/>
              <a:headEnd/>
              <a:tailEnd type="arrow" w="med" len="med"/>
            </a:ln>
            <a:extLst>
              <a:ext uri="{909E8E84-426E-40dd-AFC4-6F175D3DCCD1}">
                <a14:hiddenFill xmlns="" xmlns:a14="http://schemas.microsoft.com/office/drawing/2010/main">
                  <a:noFill/>
                </a14:hiddenFill>
              </a:ext>
            </a:extLst>
          </p:spPr>
        </p:cxnSp>
        <p:cxnSp>
          <p:nvCxnSpPr>
            <p:cNvPr id="159759" name="Straight Arrow Connector 88"/>
            <p:cNvCxnSpPr>
              <a:cxnSpLocks noChangeShapeType="1"/>
            </p:cNvCxnSpPr>
            <p:nvPr/>
          </p:nvCxnSpPr>
          <p:spPr bwMode="auto">
            <a:xfrm>
              <a:off x="6084168" y="4509120"/>
              <a:ext cx="432050" cy="576066"/>
            </a:xfrm>
            <a:prstGeom prst="straightConnector1">
              <a:avLst/>
            </a:prstGeom>
            <a:noFill/>
            <a:ln w="28575">
              <a:solidFill>
                <a:schemeClr val="bg1"/>
              </a:solidFill>
              <a:round/>
              <a:headEnd/>
              <a:tailEnd type="arrow" w="med" len="med"/>
            </a:ln>
            <a:extLst>
              <a:ext uri="{909E8E84-426E-40dd-AFC4-6F175D3DCCD1}">
                <a14:hiddenFill xmlns="" xmlns:a14="http://schemas.microsoft.com/office/drawing/2010/main">
                  <a:noFill/>
                </a14:hiddenFill>
              </a:ext>
            </a:extLst>
          </p:spPr>
        </p:cxnSp>
        <p:sp>
          <p:nvSpPr>
            <p:cNvPr id="93" name="Rectangle 90"/>
            <p:cNvSpPr>
              <a:spLocks noChangeArrowheads="1"/>
            </p:cNvSpPr>
            <p:nvPr/>
          </p:nvSpPr>
          <p:spPr bwMode="auto">
            <a:xfrm>
              <a:off x="3275856" y="5085184"/>
              <a:ext cx="1005654" cy="5078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r>
                <a:rPr kumimoji="0" lang="en-US" sz="2400" b="0" i="0" u="none" strike="noStrike" kern="1200" cap="none" spc="0" normalizeH="0" baseline="0" noProof="0" dirty="0">
                  <a:ln>
                    <a:noFill/>
                  </a:ln>
                  <a:solidFill>
                    <a:srgbClr val="FFFFFF"/>
                  </a:solidFill>
                  <a:effectLst/>
                  <a:uLnTx/>
                  <a:uFillTx/>
                  <a:latin typeface="Arial" charset="0"/>
                  <a:ea typeface="ＭＳ Ｐゴシック" charset="0"/>
                </a:rPr>
                <a:t>Cores</a:t>
              </a:r>
            </a:p>
          </p:txBody>
        </p:sp>
        <p:sp>
          <p:nvSpPr>
            <p:cNvPr id="94" name="Rectangle 90"/>
            <p:cNvSpPr>
              <a:spLocks noChangeArrowheads="1"/>
            </p:cNvSpPr>
            <p:nvPr/>
          </p:nvSpPr>
          <p:spPr bwMode="auto">
            <a:xfrm>
              <a:off x="6084168" y="5157192"/>
              <a:ext cx="1057050" cy="5078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marL="0" marR="0" lvl="0" indent="0" algn="l" defTabSz="914400" rtl="0" eaLnBrk="0" fontAlgn="base" latinLnBrk="0" hangingPunct="0">
                <a:lnSpc>
                  <a:spcPct val="115000"/>
                </a:lnSpc>
                <a:spcBef>
                  <a:spcPct val="25000"/>
                </a:spcBef>
                <a:spcAft>
                  <a:spcPct val="0"/>
                </a:spcAft>
                <a:buClr>
                  <a:srgbClr val="FF0000"/>
                </a:buClr>
                <a:buSzTx/>
                <a:buFontTx/>
                <a:buNone/>
                <a:tabLst/>
                <a:defRPr/>
              </a:pPr>
              <a:r>
                <a:rPr kumimoji="0" lang="en-US" sz="2400" b="0" i="0" u="none" strike="noStrike" kern="1200" cap="none" spc="0" normalizeH="0" baseline="0" noProof="0" dirty="0">
                  <a:ln>
                    <a:noFill/>
                  </a:ln>
                  <a:solidFill>
                    <a:srgbClr val="FFFFFF"/>
                  </a:solidFill>
                  <a:effectLst/>
                  <a:uLnTx/>
                  <a:uFillTx/>
                  <a:latin typeface="Arial" charset="0"/>
                  <a:ea typeface="ＭＳ Ｐゴシック" charset="0"/>
                </a:rPr>
                <a:t>Cusps</a:t>
              </a:r>
            </a:p>
          </p:txBody>
        </p:sp>
      </p:grpSp>
    </p:spTree>
    <p:extLst>
      <p:ext uri="{BB962C8B-B14F-4D97-AF65-F5344CB8AC3E}">
        <p14:creationId xmlns:p14="http://schemas.microsoft.com/office/powerpoint/2010/main" val="2398538671"/>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out)">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descr="Field22516SlopesWolf.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84816" y="1268412"/>
            <a:ext cx="6223687" cy="5184923"/>
          </a:xfrm>
          <a:prstGeom prst="rect">
            <a:avLst/>
          </a:prstGeom>
        </p:spPr>
      </p:pic>
      <p:sp>
        <p:nvSpPr>
          <p:cNvPr id="5" name="Text Box 2"/>
          <p:cNvSpPr txBox="1">
            <a:spLocks noChangeArrowheads="1"/>
          </p:cNvSpPr>
          <p:nvPr/>
        </p:nvSpPr>
        <p:spPr bwMode="auto">
          <a:xfrm>
            <a:off x="1979712" y="190500"/>
            <a:ext cx="7056784" cy="584776"/>
          </a:xfrm>
          <a:prstGeom prst="rect">
            <a:avLst/>
          </a:prstGeom>
          <a:solidFill>
            <a:srgbClr val="FFCC00"/>
          </a:solidFill>
          <a:ln w="28575">
            <a:solidFill>
              <a:schemeClr val="tx1"/>
            </a:solidFill>
            <a:miter lim="800000"/>
            <a:headEnd/>
            <a:tailEnd/>
          </a:ln>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chemeClr val="tx1"/>
              </a:buClr>
              <a:buSzPct val="125000"/>
              <a:buChar char="•"/>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chemeClr val="tx1"/>
              </a:buClr>
              <a:buSzPct val="125000"/>
              <a:buChar char="•"/>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chemeClr val="tx1"/>
              </a:buClr>
              <a:buSzPct val="125000"/>
              <a:buChar char="•"/>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chemeClr val="tx1"/>
              </a:buClr>
              <a:buSzPct val="125000"/>
              <a:buChar char="•"/>
              <a:defRPr sz="2400">
                <a:solidFill>
                  <a:schemeClr val="tx1"/>
                </a:solidFill>
                <a:latin typeface="Arial" charset="0"/>
                <a:ea typeface="ＭＳ Ｐゴシック" charset="0"/>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GB" sz="3200" b="0" i="0" u="none" strike="noStrike" kern="1200" cap="none" spc="0" normalizeH="0" baseline="0" noProof="0" dirty="0">
                <a:ln>
                  <a:noFill/>
                </a:ln>
                <a:solidFill>
                  <a:srgbClr val="FF0000"/>
                </a:solidFill>
                <a:effectLst/>
                <a:uLnTx/>
                <a:uFillTx/>
                <a:latin typeface="Arial" charset="0"/>
                <a:ea typeface="ＭＳ Ｐゴシック" charset="0"/>
              </a:rPr>
              <a:t>Apostle: satellites w. 2-metalicity pops</a:t>
            </a:r>
          </a:p>
        </p:txBody>
      </p:sp>
      <p:sp>
        <p:nvSpPr>
          <p:cNvPr id="6" name="TextBox 5"/>
          <p:cNvSpPr txBox="1"/>
          <p:nvPr/>
        </p:nvSpPr>
        <p:spPr>
          <a:xfrm>
            <a:off x="5436096" y="2636912"/>
            <a:ext cx="783388" cy="461665"/>
          </a:xfrm>
          <a:prstGeom prst="rect">
            <a:avLst/>
          </a:prstGeom>
          <a:noFill/>
        </p:spPr>
        <p:txBody>
          <a:bodyPr wrap="none" rtlCol="0">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None/>
              <a:tabLst/>
              <a:defRPr/>
            </a:pPr>
            <a:r>
              <a:rPr kumimoji="0" lang="en-US" sz="2400" b="0" i="0" u="none" strike="noStrike" kern="1200" cap="none" spc="0" normalizeH="0" baseline="0" noProof="0" dirty="0">
                <a:ln>
                  <a:noFill/>
                </a:ln>
                <a:solidFill>
                  <a:srgbClr val="000000"/>
                </a:solidFill>
                <a:effectLst/>
                <a:uLnTx/>
                <a:uFillTx/>
                <a:latin typeface="Arial" charset="0"/>
                <a:ea typeface="ＭＳ Ｐゴシック" charset="0"/>
              </a:rPr>
              <a:t>core</a:t>
            </a:r>
          </a:p>
        </p:txBody>
      </p:sp>
      <p:sp>
        <p:nvSpPr>
          <p:cNvPr id="7" name="TextBox 6"/>
          <p:cNvSpPr txBox="1"/>
          <p:nvPr/>
        </p:nvSpPr>
        <p:spPr>
          <a:xfrm>
            <a:off x="6804248" y="1412776"/>
            <a:ext cx="834784" cy="461665"/>
          </a:xfrm>
          <a:prstGeom prst="rect">
            <a:avLst/>
          </a:prstGeom>
          <a:noFill/>
        </p:spPr>
        <p:txBody>
          <a:bodyPr wrap="none" rtlCol="0">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None/>
              <a:tabLst/>
              <a:defRPr/>
            </a:pPr>
            <a:r>
              <a:rPr kumimoji="0" lang="en-US" sz="2400" b="0" i="0" u="none" strike="noStrike" kern="1200" cap="none" spc="0" normalizeH="0" baseline="0" noProof="0" dirty="0">
                <a:ln>
                  <a:noFill/>
                </a:ln>
                <a:solidFill>
                  <a:srgbClr val="000000"/>
                </a:solidFill>
                <a:effectLst/>
                <a:uLnTx/>
                <a:uFillTx/>
                <a:latin typeface="Arial" charset="0"/>
                <a:ea typeface="ＭＳ Ｐゴシック" charset="0"/>
              </a:rPr>
              <a:t>cusp</a:t>
            </a:r>
          </a:p>
        </p:txBody>
      </p:sp>
      <p:sp>
        <p:nvSpPr>
          <p:cNvPr id="8" name="TextBox 7"/>
          <p:cNvSpPr txBox="1"/>
          <p:nvPr/>
        </p:nvSpPr>
        <p:spPr>
          <a:xfrm>
            <a:off x="-149666" y="3614986"/>
            <a:ext cx="3024336" cy="1569660"/>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None/>
              <a:tabLst/>
              <a:defRPr/>
            </a:pPr>
            <a:r>
              <a:rPr kumimoji="0" lang="en-US" sz="2400" b="0" i="0" u="none" strike="noStrike" kern="1200" cap="none" spc="0" normalizeH="0" baseline="0" noProof="0" dirty="0">
                <a:ln>
                  <a:noFill/>
                </a:ln>
                <a:solidFill>
                  <a:srgbClr val="000000"/>
                </a:solidFill>
                <a:effectLst/>
                <a:uLnTx/>
                <a:uFillTx/>
                <a:latin typeface="Arial" charset="0"/>
                <a:ea typeface="ＭＳ Ｐゴシック" charset="0"/>
              </a:rPr>
              <a:t>The inferred slope (core or cusp) depends on the viewing angle!</a:t>
            </a:r>
          </a:p>
        </p:txBody>
      </p:sp>
      <p:sp>
        <p:nvSpPr>
          <p:cNvPr id="9" name="TextBox 8"/>
          <p:cNvSpPr txBox="1"/>
          <p:nvPr/>
        </p:nvSpPr>
        <p:spPr>
          <a:xfrm>
            <a:off x="83220" y="6341258"/>
            <a:ext cx="2300630" cy="400110"/>
          </a:xfrm>
          <a:prstGeom prst="rect">
            <a:avLst/>
          </a:prstGeom>
          <a:noFill/>
        </p:spPr>
        <p:txBody>
          <a:bodyPr wrap="none" rtlCol="0">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None/>
              <a:tabLst/>
              <a:defRPr/>
            </a:pPr>
            <a:r>
              <a:rPr kumimoji="0" lang="en-US" sz="2000" b="0" i="0" u="none" strike="noStrike" kern="1200" cap="none" spc="0" normalizeH="0" baseline="0" noProof="0" dirty="0" err="1">
                <a:ln>
                  <a:noFill/>
                </a:ln>
                <a:solidFill>
                  <a:srgbClr val="008000"/>
                </a:solidFill>
                <a:effectLst/>
                <a:uLnTx/>
                <a:uFillTx/>
                <a:latin typeface="Arial" charset="0"/>
                <a:ea typeface="ＭＳ Ｐゴシック" charset="0"/>
              </a:rPr>
              <a:t>Genina</a:t>
            </a:r>
            <a:r>
              <a:rPr kumimoji="0" lang="en-US" sz="2000" b="0" i="0" u="none" strike="noStrike" kern="1200" cap="none" spc="0" normalizeH="0" baseline="0" noProof="0" dirty="0">
                <a:ln>
                  <a:noFill/>
                </a:ln>
                <a:solidFill>
                  <a:srgbClr val="008000"/>
                </a:solidFill>
                <a:effectLst/>
                <a:uLnTx/>
                <a:uFillTx/>
                <a:latin typeface="Arial" charset="0"/>
                <a:ea typeface="ＭＳ Ｐゴシック" charset="0"/>
              </a:rPr>
              <a:t>, CSF + ‘17</a:t>
            </a:r>
          </a:p>
        </p:txBody>
      </p:sp>
      <p:sp>
        <p:nvSpPr>
          <p:cNvPr id="12" name="TextBox 13"/>
          <p:cNvSpPr txBox="1">
            <a:spLocks noChangeArrowheads="1"/>
          </p:cNvSpPr>
          <p:nvPr/>
        </p:nvSpPr>
        <p:spPr bwMode="auto">
          <a:xfrm rot="1695710">
            <a:off x="2460627" y="3525900"/>
            <a:ext cx="6335388" cy="584776"/>
          </a:xfrm>
          <a:prstGeom prst="rect">
            <a:avLst/>
          </a:prstGeom>
          <a:solidFill>
            <a:srgbClr val="FFCC00">
              <a:alpha val="67000"/>
            </a:srgbClr>
          </a:solidFill>
          <a:ln w="31750">
            <a:solidFill>
              <a:schemeClr val="tx1"/>
            </a:solidFill>
            <a:miter lim="800000"/>
            <a:headEnd/>
            <a:tailEnd/>
          </a:ln>
        </p:spPr>
        <p:txBody>
          <a:bodyPr wrap="none">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50000"/>
              </a:spcBef>
              <a:spcAft>
                <a:spcPct val="0"/>
              </a:spcAft>
              <a:defRPr sz="2400">
                <a:solidFill>
                  <a:schemeClr val="tx1"/>
                </a:solidFill>
                <a:latin typeface="Arial" charset="0"/>
                <a:ea typeface="ＭＳ Ｐゴシック" charset="0"/>
              </a:defRPr>
            </a:lvl6pPr>
            <a:lvl7pPr marL="914400" eaLnBrk="0" fontAlgn="base" hangingPunct="0">
              <a:spcBef>
                <a:spcPct val="50000"/>
              </a:spcBef>
              <a:spcAft>
                <a:spcPct val="0"/>
              </a:spcAft>
              <a:defRPr sz="2400">
                <a:solidFill>
                  <a:schemeClr val="tx1"/>
                </a:solidFill>
                <a:latin typeface="Arial" charset="0"/>
                <a:ea typeface="ＭＳ Ｐゴシック" charset="0"/>
              </a:defRPr>
            </a:lvl7pPr>
            <a:lvl8pPr marL="1371600" eaLnBrk="0" fontAlgn="base" hangingPunct="0">
              <a:spcBef>
                <a:spcPct val="50000"/>
              </a:spcBef>
              <a:spcAft>
                <a:spcPct val="0"/>
              </a:spcAft>
              <a:defRPr sz="2400">
                <a:solidFill>
                  <a:schemeClr val="tx1"/>
                </a:solidFill>
                <a:latin typeface="Arial" charset="0"/>
                <a:ea typeface="ＭＳ Ｐゴシック" charset="0"/>
              </a:defRPr>
            </a:lvl8pPr>
            <a:lvl9pPr marL="1828800" eaLnBrk="0" fontAlgn="base" hangingPunct="0">
              <a:spcBef>
                <a:spcPct val="5000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None/>
              <a:tabLst/>
              <a:defRPr/>
            </a:pPr>
            <a:r>
              <a:rPr kumimoji="0" lang="en-US" sz="3200" b="0" i="0" u="none" strike="noStrike" kern="1200" cap="none" spc="0" normalizeH="0" baseline="0" noProof="0" dirty="0">
                <a:ln>
                  <a:noFill/>
                </a:ln>
                <a:solidFill>
                  <a:srgbClr val="000000"/>
                </a:solidFill>
                <a:effectLst/>
                <a:uLnTx/>
                <a:uFillTx/>
                <a:latin typeface="Arial" charset="0"/>
                <a:ea typeface="ＭＳ Ｐゴシック" charset="0"/>
              </a:rPr>
              <a:t>WP11 core in Sculpt. is not robust</a:t>
            </a:r>
          </a:p>
        </p:txBody>
      </p:sp>
      <p:sp>
        <p:nvSpPr>
          <p:cNvPr id="2" name="Rectangle 1">
            <a:extLst>
              <a:ext uri="{FF2B5EF4-FFF2-40B4-BE49-F238E27FC236}">
                <a16:creationId xmlns:a16="http://schemas.microsoft.com/office/drawing/2014/main" id="{7692B230-AAD5-0C44-9B6E-294580FDF14B}"/>
              </a:ext>
            </a:extLst>
          </p:cNvPr>
          <p:cNvSpPr/>
          <p:nvPr/>
        </p:nvSpPr>
        <p:spPr>
          <a:xfrm>
            <a:off x="-182880" y="1268413"/>
            <a:ext cx="3257550" cy="1938992"/>
          </a:xfrm>
          <a:prstGeom prst="rect">
            <a:avLst/>
          </a:prstGeom>
        </p:spPr>
        <p:txBody>
          <a:bodyPr wrap="square">
            <a:spAutoFit/>
          </a:bodyPr>
          <a:lstStyle/>
          <a:p>
            <a:pPr>
              <a:buNone/>
            </a:pPr>
            <a:r>
              <a:rPr lang="en-GB" dirty="0">
                <a:solidFill>
                  <a:srgbClr val="0070C0"/>
                </a:solidFill>
              </a:rPr>
              <a:t>Dwarfs w. two stellar pops, distinct in metallicity/kinematics/ ideal for constraining core (WP11)</a:t>
            </a:r>
          </a:p>
        </p:txBody>
      </p:sp>
    </p:spTree>
    <p:extLst>
      <p:ext uri="{BB962C8B-B14F-4D97-AF65-F5344CB8AC3E}">
        <p14:creationId xmlns:p14="http://schemas.microsoft.com/office/powerpoint/2010/main" val="138194354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7" name="Picture 166"/>
          <p:cNvPicPr/>
          <p:nvPr/>
        </p:nvPicPr>
        <p:blipFill>
          <a:blip r:embed="rId4"/>
          <a:stretch/>
        </p:blipFill>
        <p:spPr>
          <a:xfrm>
            <a:off x="1829013" y="1235800"/>
            <a:ext cx="5176163" cy="5100285"/>
          </a:xfrm>
          <a:prstGeom prst="rect">
            <a:avLst/>
          </a:prstGeom>
          <a:ln>
            <a:noFill/>
          </a:ln>
        </p:spPr>
      </p:pic>
      <p:sp>
        <p:nvSpPr>
          <p:cNvPr id="7" name="Text Box 2"/>
          <p:cNvSpPr txBox="1">
            <a:spLocks noChangeArrowheads="1"/>
          </p:cNvSpPr>
          <p:nvPr/>
        </p:nvSpPr>
        <p:spPr bwMode="auto">
          <a:xfrm>
            <a:off x="2555777" y="220995"/>
            <a:ext cx="6264696" cy="492443"/>
          </a:xfrm>
          <a:prstGeom prst="rect">
            <a:avLst/>
          </a:prstGeom>
          <a:solidFill>
            <a:srgbClr val="FFCC00"/>
          </a:solidFill>
          <a:ln w="28575">
            <a:solidFill>
              <a:schemeClr val="tx1"/>
            </a:solidFill>
            <a:miter lim="800000"/>
            <a:headEnd/>
            <a:tailEnd/>
          </a:ln>
        </p:spPr>
        <p:txBody>
          <a:bodyPr wrap="square" lIns="0" tIns="0" rIns="0" bIns="0">
            <a:spAutoFit/>
          </a:bodyPr>
          <a:lstStyle>
            <a:lvl1pPr defTabSz="827088">
              <a:tabLst>
                <a:tab pos="655638" algn="l"/>
                <a:tab pos="1311275" algn="l"/>
                <a:tab pos="1968500" algn="l"/>
                <a:tab pos="2625725" algn="l"/>
                <a:tab pos="3281363" algn="l"/>
                <a:tab pos="3938588" algn="l"/>
                <a:tab pos="4594225" algn="l"/>
                <a:tab pos="5251450" algn="l"/>
                <a:tab pos="5908675" algn="l"/>
                <a:tab pos="6564313" algn="l"/>
                <a:tab pos="7221538" algn="l"/>
                <a:tab pos="7877175" algn="l"/>
              </a:tabLst>
              <a:defRPr sz="2400">
                <a:solidFill>
                  <a:schemeClr val="tx1"/>
                </a:solidFill>
                <a:latin typeface="Arial" charset="0"/>
                <a:ea typeface="ＭＳ Ｐゴシック" charset="0"/>
                <a:cs typeface="ＭＳ Ｐゴシック" charset="0"/>
              </a:defRPr>
            </a:lvl1pPr>
            <a:lvl2pPr marL="742950" indent="-285750" defTabSz="827088">
              <a:tabLst>
                <a:tab pos="655638" algn="l"/>
                <a:tab pos="1311275" algn="l"/>
                <a:tab pos="1968500" algn="l"/>
                <a:tab pos="2625725" algn="l"/>
                <a:tab pos="3281363" algn="l"/>
                <a:tab pos="3938588" algn="l"/>
                <a:tab pos="4594225" algn="l"/>
                <a:tab pos="5251450" algn="l"/>
                <a:tab pos="5908675" algn="l"/>
                <a:tab pos="6564313" algn="l"/>
                <a:tab pos="7221538" algn="l"/>
                <a:tab pos="7877175" algn="l"/>
              </a:tabLst>
              <a:defRPr sz="2400">
                <a:solidFill>
                  <a:schemeClr val="tx1"/>
                </a:solidFill>
                <a:latin typeface="Arial" charset="0"/>
                <a:ea typeface="ＭＳ Ｐゴシック" charset="0"/>
              </a:defRPr>
            </a:lvl2pPr>
            <a:lvl3pPr marL="1143000" indent="-228600" defTabSz="827088">
              <a:tabLst>
                <a:tab pos="655638" algn="l"/>
                <a:tab pos="1311275" algn="l"/>
                <a:tab pos="1968500" algn="l"/>
                <a:tab pos="2625725" algn="l"/>
                <a:tab pos="3281363" algn="l"/>
                <a:tab pos="3938588" algn="l"/>
                <a:tab pos="4594225" algn="l"/>
                <a:tab pos="5251450" algn="l"/>
                <a:tab pos="5908675" algn="l"/>
                <a:tab pos="6564313" algn="l"/>
                <a:tab pos="7221538" algn="l"/>
                <a:tab pos="7877175" algn="l"/>
              </a:tabLst>
              <a:defRPr sz="2400">
                <a:solidFill>
                  <a:schemeClr val="tx1"/>
                </a:solidFill>
                <a:latin typeface="Arial" charset="0"/>
                <a:ea typeface="ＭＳ Ｐゴシック" charset="0"/>
              </a:defRPr>
            </a:lvl3pPr>
            <a:lvl4pPr marL="1600200" indent="-228600" defTabSz="827088">
              <a:tabLst>
                <a:tab pos="655638" algn="l"/>
                <a:tab pos="1311275" algn="l"/>
                <a:tab pos="1968500" algn="l"/>
                <a:tab pos="2625725" algn="l"/>
                <a:tab pos="3281363" algn="l"/>
                <a:tab pos="3938588" algn="l"/>
                <a:tab pos="4594225" algn="l"/>
                <a:tab pos="5251450" algn="l"/>
                <a:tab pos="5908675" algn="l"/>
                <a:tab pos="6564313" algn="l"/>
                <a:tab pos="7221538" algn="l"/>
                <a:tab pos="7877175" algn="l"/>
              </a:tabLst>
              <a:defRPr sz="2400">
                <a:solidFill>
                  <a:schemeClr val="tx1"/>
                </a:solidFill>
                <a:latin typeface="Arial" charset="0"/>
                <a:ea typeface="ＭＳ Ｐゴシック" charset="0"/>
              </a:defRPr>
            </a:lvl4pPr>
            <a:lvl5pPr marL="2057400" indent="-228600" defTabSz="827088">
              <a:tabLst>
                <a:tab pos="655638" algn="l"/>
                <a:tab pos="1311275" algn="l"/>
                <a:tab pos="1968500" algn="l"/>
                <a:tab pos="2625725" algn="l"/>
                <a:tab pos="3281363" algn="l"/>
                <a:tab pos="3938588" algn="l"/>
                <a:tab pos="4594225" algn="l"/>
                <a:tab pos="5251450" algn="l"/>
                <a:tab pos="5908675" algn="l"/>
                <a:tab pos="6564313" algn="l"/>
                <a:tab pos="7221538" algn="l"/>
                <a:tab pos="7877175" algn="l"/>
              </a:tabLst>
              <a:defRPr sz="2400">
                <a:solidFill>
                  <a:schemeClr val="tx1"/>
                </a:solidFill>
                <a:latin typeface="Arial" charset="0"/>
                <a:ea typeface="ＭＳ Ｐゴシック" charset="0"/>
              </a:defRPr>
            </a:lvl5pPr>
            <a:lvl6pPr marL="2514600" indent="-228600" algn="ctr" defTabSz="827088" eaLnBrk="0" fontAlgn="base" hangingPunct="0">
              <a:spcBef>
                <a:spcPct val="50000"/>
              </a:spcBef>
              <a:spcAft>
                <a:spcPct val="0"/>
              </a:spcAft>
              <a:buClr>
                <a:schemeClr val="tx1"/>
              </a:buClr>
              <a:buSzPct val="125000"/>
              <a:buChar char="•"/>
              <a:tabLst>
                <a:tab pos="655638" algn="l"/>
                <a:tab pos="1311275" algn="l"/>
                <a:tab pos="1968500" algn="l"/>
                <a:tab pos="2625725" algn="l"/>
                <a:tab pos="3281363" algn="l"/>
                <a:tab pos="3938588" algn="l"/>
                <a:tab pos="4594225" algn="l"/>
                <a:tab pos="5251450" algn="l"/>
                <a:tab pos="5908675" algn="l"/>
                <a:tab pos="6564313" algn="l"/>
                <a:tab pos="7221538" algn="l"/>
                <a:tab pos="7877175" algn="l"/>
              </a:tabLst>
              <a:defRPr sz="2400">
                <a:solidFill>
                  <a:schemeClr val="tx1"/>
                </a:solidFill>
                <a:latin typeface="Arial" charset="0"/>
                <a:ea typeface="ＭＳ Ｐゴシック" charset="0"/>
              </a:defRPr>
            </a:lvl6pPr>
            <a:lvl7pPr marL="2971800" indent="-228600" algn="ctr" defTabSz="827088" eaLnBrk="0" fontAlgn="base" hangingPunct="0">
              <a:spcBef>
                <a:spcPct val="50000"/>
              </a:spcBef>
              <a:spcAft>
                <a:spcPct val="0"/>
              </a:spcAft>
              <a:buClr>
                <a:schemeClr val="tx1"/>
              </a:buClr>
              <a:buSzPct val="125000"/>
              <a:buChar char="•"/>
              <a:tabLst>
                <a:tab pos="655638" algn="l"/>
                <a:tab pos="1311275" algn="l"/>
                <a:tab pos="1968500" algn="l"/>
                <a:tab pos="2625725" algn="l"/>
                <a:tab pos="3281363" algn="l"/>
                <a:tab pos="3938588" algn="l"/>
                <a:tab pos="4594225" algn="l"/>
                <a:tab pos="5251450" algn="l"/>
                <a:tab pos="5908675" algn="l"/>
                <a:tab pos="6564313" algn="l"/>
                <a:tab pos="7221538" algn="l"/>
                <a:tab pos="7877175" algn="l"/>
              </a:tabLst>
              <a:defRPr sz="2400">
                <a:solidFill>
                  <a:schemeClr val="tx1"/>
                </a:solidFill>
                <a:latin typeface="Arial" charset="0"/>
                <a:ea typeface="ＭＳ Ｐゴシック" charset="0"/>
              </a:defRPr>
            </a:lvl7pPr>
            <a:lvl8pPr marL="3429000" indent="-228600" algn="ctr" defTabSz="827088" eaLnBrk="0" fontAlgn="base" hangingPunct="0">
              <a:spcBef>
                <a:spcPct val="50000"/>
              </a:spcBef>
              <a:spcAft>
                <a:spcPct val="0"/>
              </a:spcAft>
              <a:buClr>
                <a:schemeClr val="tx1"/>
              </a:buClr>
              <a:buSzPct val="125000"/>
              <a:buChar char="•"/>
              <a:tabLst>
                <a:tab pos="655638" algn="l"/>
                <a:tab pos="1311275" algn="l"/>
                <a:tab pos="1968500" algn="l"/>
                <a:tab pos="2625725" algn="l"/>
                <a:tab pos="3281363" algn="l"/>
                <a:tab pos="3938588" algn="l"/>
                <a:tab pos="4594225" algn="l"/>
                <a:tab pos="5251450" algn="l"/>
                <a:tab pos="5908675" algn="l"/>
                <a:tab pos="6564313" algn="l"/>
                <a:tab pos="7221538" algn="l"/>
                <a:tab pos="7877175" algn="l"/>
              </a:tabLst>
              <a:defRPr sz="2400">
                <a:solidFill>
                  <a:schemeClr val="tx1"/>
                </a:solidFill>
                <a:latin typeface="Arial" charset="0"/>
                <a:ea typeface="ＭＳ Ｐゴシック" charset="0"/>
              </a:defRPr>
            </a:lvl8pPr>
            <a:lvl9pPr marL="3886200" indent="-228600" algn="ctr" defTabSz="827088" eaLnBrk="0" fontAlgn="base" hangingPunct="0">
              <a:spcBef>
                <a:spcPct val="50000"/>
              </a:spcBef>
              <a:spcAft>
                <a:spcPct val="0"/>
              </a:spcAft>
              <a:buClr>
                <a:schemeClr val="tx1"/>
              </a:buClr>
              <a:buSzPct val="125000"/>
              <a:buChar char="•"/>
              <a:tabLst>
                <a:tab pos="655638" algn="l"/>
                <a:tab pos="1311275" algn="l"/>
                <a:tab pos="1968500" algn="l"/>
                <a:tab pos="2625725" algn="l"/>
                <a:tab pos="3281363" algn="l"/>
                <a:tab pos="3938588" algn="l"/>
                <a:tab pos="4594225" algn="l"/>
                <a:tab pos="5251450" algn="l"/>
                <a:tab pos="5908675" algn="l"/>
                <a:tab pos="6564313" algn="l"/>
                <a:tab pos="7221538" algn="l"/>
                <a:tab pos="7877175" algn="l"/>
              </a:tabLst>
              <a:defRPr sz="2400">
                <a:solidFill>
                  <a:schemeClr val="tx1"/>
                </a:solidFill>
                <a:latin typeface="Arial" charset="0"/>
                <a:ea typeface="ＭＳ Ｐゴシック" charset="0"/>
              </a:defRPr>
            </a:lvl9pPr>
          </a:lstStyle>
          <a:p>
            <a:pPr marL="0" marR="0" lvl="0" indent="0" algn="ctr" defTabSz="827088" rtl="0" eaLnBrk="0" fontAlgn="base" latinLnBrk="0" hangingPunct="0">
              <a:lnSpc>
                <a:spcPct val="100000"/>
              </a:lnSpc>
              <a:spcBef>
                <a:spcPct val="0"/>
              </a:spcBef>
              <a:spcAft>
                <a:spcPct val="0"/>
              </a:spcAft>
              <a:buClr>
                <a:srgbClr val="000000"/>
              </a:buClr>
              <a:buSzTx/>
              <a:buFontTx/>
              <a:buNone/>
              <a:tabLst>
                <a:tab pos="655638" algn="l"/>
                <a:tab pos="1311275" algn="l"/>
                <a:tab pos="1968500" algn="l"/>
                <a:tab pos="2625725" algn="l"/>
                <a:tab pos="3281363" algn="l"/>
                <a:tab pos="3938588" algn="l"/>
                <a:tab pos="4594225" algn="l"/>
                <a:tab pos="5251450" algn="l"/>
                <a:tab pos="5908675" algn="l"/>
                <a:tab pos="6564313" algn="l"/>
                <a:tab pos="7221538" algn="l"/>
                <a:tab pos="7877175" algn="l"/>
              </a:tabLst>
              <a:defRPr/>
            </a:pPr>
            <a:r>
              <a:rPr kumimoji="0" lang="en-GB" sz="3200" b="0" i="0" u="none" strike="noStrike" kern="1200" cap="none" spc="0" normalizeH="0" baseline="0" noProof="0" dirty="0">
                <a:ln>
                  <a:noFill/>
                </a:ln>
                <a:solidFill>
                  <a:srgbClr val="FF0000"/>
                </a:solidFill>
                <a:effectLst/>
                <a:uLnTx/>
                <a:uFillTx/>
                <a:latin typeface="Arial" charset="0"/>
                <a:ea typeface="ＭＳ Ｐゴシック" charset="0"/>
              </a:rPr>
              <a:t>The diversity of rotation curves</a:t>
            </a:r>
          </a:p>
        </p:txBody>
      </p:sp>
      <p:sp>
        <p:nvSpPr>
          <p:cNvPr id="8" name="TextBox 7"/>
          <p:cNvSpPr txBox="1"/>
          <p:nvPr/>
        </p:nvSpPr>
        <p:spPr>
          <a:xfrm>
            <a:off x="377693" y="6364163"/>
            <a:ext cx="1446405" cy="400110"/>
          </a:xfrm>
          <a:prstGeom prst="rect">
            <a:avLst/>
          </a:prstGeom>
          <a:noFill/>
        </p:spPr>
        <p:txBody>
          <a:bodyPr wrap="none" rtlCol="0">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None/>
              <a:tabLst/>
              <a:defRPr/>
            </a:pPr>
            <a:r>
              <a:rPr kumimoji="0" lang="en-US" sz="2000" b="0" i="0" u="none" strike="noStrike" kern="1200" cap="none" spc="0" normalizeH="0" baseline="0" noProof="0" dirty="0">
                <a:ln>
                  <a:noFill/>
                </a:ln>
                <a:solidFill>
                  <a:srgbClr val="008000"/>
                </a:solidFill>
                <a:effectLst/>
                <a:uLnTx/>
                <a:uFillTx/>
                <a:latin typeface="Arial" charset="0"/>
                <a:ea typeface="ＭＳ Ｐゴシック" charset="0"/>
              </a:rPr>
              <a:t>Oman+ ‘17</a:t>
            </a:r>
          </a:p>
        </p:txBody>
      </p:sp>
      <p:grpSp>
        <p:nvGrpSpPr>
          <p:cNvPr id="5" name="Group 4"/>
          <p:cNvGrpSpPr/>
          <p:nvPr/>
        </p:nvGrpSpPr>
        <p:grpSpPr>
          <a:xfrm>
            <a:off x="279988" y="1124744"/>
            <a:ext cx="1843740" cy="1224136"/>
            <a:chOff x="349307" y="920750"/>
            <a:chExt cx="1843740" cy="1224136"/>
          </a:xfrm>
        </p:grpSpPr>
        <p:grpSp>
          <p:nvGrpSpPr>
            <p:cNvPr id="6" name="Group 5"/>
            <p:cNvGrpSpPr/>
            <p:nvPr/>
          </p:nvGrpSpPr>
          <p:grpSpPr>
            <a:xfrm>
              <a:off x="464855" y="920750"/>
              <a:ext cx="1535395" cy="815239"/>
              <a:chOff x="171250" y="1141451"/>
              <a:chExt cx="1598326" cy="856198"/>
            </a:xfrm>
          </p:grpSpPr>
          <p:sp>
            <p:nvSpPr>
              <p:cNvPr id="10" name="Rectangle 9"/>
              <p:cNvSpPr/>
              <p:nvPr/>
            </p:nvSpPr>
            <p:spPr bwMode="auto">
              <a:xfrm>
                <a:off x="171250" y="1141514"/>
                <a:ext cx="1598326" cy="856135"/>
              </a:xfrm>
              <a:prstGeom prst="rect">
                <a:avLst/>
              </a:prstGeom>
              <a:solidFill>
                <a:srgbClr val="FFFFFF"/>
              </a:solidFill>
              <a:ln w="38100"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Char char="•"/>
                  <a:tabLst/>
                  <a:defRPr/>
                </a:pPr>
                <a:endParaRPr kumimoji="0" lang="en-US" sz="2400" b="0" i="0" u="none" strike="noStrike" kern="1200" cap="none" spc="0" normalizeH="0" baseline="0" noProof="0">
                  <a:ln>
                    <a:noFill/>
                  </a:ln>
                  <a:solidFill>
                    <a:srgbClr val="000000"/>
                  </a:solidFill>
                  <a:effectLst/>
                  <a:uLnTx/>
                  <a:uFillTx/>
                  <a:latin typeface="Arial" pitchFamily="-65" charset="0"/>
                  <a:ea typeface="ＭＳ Ｐゴシック" charset="0"/>
                </a:endParaRPr>
              </a:p>
            </p:txBody>
          </p:sp>
          <p:graphicFrame>
            <p:nvGraphicFramePr>
              <p:cNvPr id="11" name="Object 2"/>
              <p:cNvGraphicFramePr>
                <a:graphicFrameLocks noChangeAspect="1"/>
              </p:cNvGraphicFramePr>
              <p:nvPr>
                <p:extLst/>
              </p:nvPr>
            </p:nvGraphicFramePr>
            <p:xfrm>
              <a:off x="252471" y="1141451"/>
              <a:ext cx="1357313" cy="823912"/>
            </p:xfrm>
            <a:graphic>
              <a:graphicData uri="http://schemas.openxmlformats.org/presentationml/2006/ole">
                <mc:AlternateContent xmlns:mc="http://schemas.openxmlformats.org/markup-compatibility/2006">
                  <mc:Choice xmlns:v="urn:schemas-microsoft-com:vml" Requires="v">
                    <p:oleObj spid="_x0000_s31758" name="Equation" r:id="rId5" imgW="711200" imgH="431800" progId="Equation.3">
                      <p:embed/>
                    </p:oleObj>
                  </mc:Choice>
                  <mc:Fallback>
                    <p:oleObj name="Equation" r:id="rId5" imgW="711200" imgH="431800" progId="Equation.3">
                      <p:embed/>
                      <p:pic>
                        <p:nvPicPr>
                          <p:cNvPr id="11" name="Object 2"/>
                          <p:cNvPicPr>
                            <a:picLocks noChangeAspect="1" noChangeArrowheads="1"/>
                          </p:cNvPicPr>
                          <p:nvPr/>
                        </p:nvPicPr>
                        <p:blipFill>
                          <a:blip r:embed="rId6"/>
                          <a:srcRect/>
                          <a:stretch>
                            <a:fillRect/>
                          </a:stretch>
                        </p:blipFill>
                        <p:spPr bwMode="auto">
                          <a:xfrm>
                            <a:off x="252471" y="1141451"/>
                            <a:ext cx="13573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grpSp>
        <p:sp>
          <p:nvSpPr>
            <p:cNvPr id="9" name="TextBox 8"/>
            <p:cNvSpPr txBox="1"/>
            <p:nvPr/>
          </p:nvSpPr>
          <p:spPr>
            <a:xfrm>
              <a:off x="349307" y="1744776"/>
              <a:ext cx="1843740" cy="400110"/>
            </a:xfrm>
            <a:prstGeom prst="rect">
              <a:avLst/>
            </a:prstGeom>
            <a:solidFill>
              <a:schemeClr val="bg1"/>
            </a:solid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Arial"/>
                  <a:ea typeface="ＭＳ Ｐゴシック" charset="0"/>
                  <a:cs typeface="Arial"/>
                </a:rPr>
                <a:t>V </a:t>
              </a:r>
              <a:r>
                <a:rPr kumimoji="0" lang="en-GB" sz="2000" b="0" i="0" u="none" strike="noStrike" kern="1200" cap="none" spc="0" normalizeH="0" baseline="-25000" noProof="0" dirty="0">
                  <a:ln>
                    <a:noFill/>
                  </a:ln>
                  <a:solidFill>
                    <a:srgbClr val="000000"/>
                  </a:solidFill>
                  <a:effectLst/>
                  <a:uLnTx/>
                  <a:uFillTx/>
                  <a:latin typeface="Arial"/>
                  <a:ea typeface="ＭＳ Ｐゴシック" charset="0"/>
                  <a:cs typeface="Arial"/>
                </a:rPr>
                <a:t>max </a:t>
              </a:r>
              <a:r>
                <a:rPr kumimoji="0" lang="en-GB" sz="2000" b="0" i="0" u="none" strike="noStrike" kern="1200" cap="none" spc="0" normalizeH="0" baseline="0" noProof="0" dirty="0">
                  <a:ln>
                    <a:noFill/>
                  </a:ln>
                  <a:solidFill>
                    <a:srgbClr val="000000"/>
                  </a:solidFill>
                  <a:effectLst/>
                  <a:uLnTx/>
                  <a:uFillTx/>
                  <a:latin typeface="Arial"/>
                  <a:ea typeface="ＭＳ Ｐゴシック" charset="0"/>
                  <a:cs typeface="Arial"/>
                </a:rPr>
                <a:t>= max </a:t>
              </a:r>
              <a:r>
                <a:rPr kumimoji="0" lang="en-GB" sz="2000" b="0" i="0" u="none" strike="noStrike" kern="1200" cap="none" spc="0" normalizeH="0" baseline="0" noProof="0" dirty="0" err="1">
                  <a:ln>
                    <a:noFill/>
                  </a:ln>
                  <a:solidFill>
                    <a:srgbClr val="000000"/>
                  </a:solidFill>
                  <a:effectLst/>
                  <a:uLnTx/>
                  <a:uFillTx/>
                  <a:latin typeface="Arial"/>
                  <a:ea typeface="ＭＳ Ｐゴシック" charset="0"/>
                  <a:cs typeface="Arial"/>
                </a:rPr>
                <a:t>V</a:t>
              </a:r>
              <a:r>
                <a:rPr kumimoji="0" lang="en-GB" sz="2000" b="0" i="0" u="none" strike="noStrike" kern="1200" cap="none" spc="0" normalizeH="0" baseline="-25000" noProof="0" dirty="0" err="1">
                  <a:ln>
                    <a:noFill/>
                  </a:ln>
                  <a:solidFill>
                    <a:srgbClr val="000000"/>
                  </a:solidFill>
                  <a:effectLst/>
                  <a:uLnTx/>
                  <a:uFillTx/>
                  <a:latin typeface="Arial"/>
                  <a:ea typeface="ＭＳ Ｐゴシック" charset="0"/>
                  <a:cs typeface="Arial"/>
                </a:rPr>
                <a:t>c</a:t>
              </a:r>
              <a:endParaRPr kumimoji="0" lang="en-GB" sz="2000" b="0" i="0" u="none" strike="noStrike" kern="1200" cap="none" spc="0" normalizeH="0" baseline="0" noProof="0" dirty="0">
                <a:ln>
                  <a:noFill/>
                </a:ln>
                <a:solidFill>
                  <a:srgbClr val="000000"/>
                </a:solidFill>
                <a:effectLst/>
                <a:uLnTx/>
                <a:uFillTx/>
                <a:latin typeface="Arial"/>
                <a:ea typeface="ＭＳ Ｐゴシック" charset="0"/>
                <a:cs typeface="Arial"/>
              </a:endParaRPr>
            </a:p>
          </p:txBody>
        </p:sp>
      </p:grpSp>
      <p:sp>
        <p:nvSpPr>
          <p:cNvPr id="15" name="TextBox 14"/>
          <p:cNvSpPr txBox="1"/>
          <p:nvPr/>
        </p:nvSpPr>
        <p:spPr>
          <a:xfrm>
            <a:off x="7255299" y="3952875"/>
            <a:ext cx="1186601" cy="830997"/>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None/>
              <a:tabLst/>
              <a:defRPr/>
            </a:pPr>
            <a:r>
              <a:rPr kumimoji="0" lang="en-US" sz="1600" b="0" i="0" u="none" strike="noStrike" kern="1200" cap="none" spc="0" normalizeH="0" baseline="0" noProof="0" dirty="0">
                <a:ln>
                  <a:noFill/>
                </a:ln>
                <a:solidFill>
                  <a:srgbClr val="000000"/>
                </a:solidFill>
                <a:effectLst/>
                <a:uLnTx/>
                <a:uFillTx/>
                <a:latin typeface="Arial" charset="0"/>
                <a:ea typeface="ＭＳ Ｐゴシック" charset="0"/>
              </a:rPr>
              <a:t>APOSTLE + BAROLO</a:t>
            </a:r>
          </a:p>
        </p:txBody>
      </p:sp>
      <p:cxnSp>
        <p:nvCxnSpPr>
          <p:cNvPr id="3" name="Curved Connector 2"/>
          <p:cNvCxnSpPr>
            <a:stCxn id="15" idx="1"/>
          </p:cNvCxnSpPr>
          <p:nvPr/>
        </p:nvCxnSpPr>
        <p:spPr bwMode="auto">
          <a:xfrm rot="10800000">
            <a:off x="5508105" y="3861048"/>
            <a:ext cx="1747195" cy="507326"/>
          </a:xfrm>
          <a:prstGeom prst="curvedConnector3">
            <a:avLst>
              <a:gd name="adj1" fmla="val 50000"/>
            </a:avLst>
          </a:prstGeom>
          <a:noFill/>
          <a:ln w="28575" cap="flat" cmpd="sng" algn="ctr">
            <a:solidFill>
              <a:schemeClr val="tx1"/>
            </a:solidFill>
            <a:prstDash val="solid"/>
            <a:round/>
            <a:headEnd type="none" w="med" len="med"/>
            <a:tailEnd type="arrow"/>
          </a:ln>
          <a:effectLst/>
        </p:spPr>
      </p:cxnSp>
      <p:grpSp>
        <p:nvGrpSpPr>
          <p:cNvPr id="17" name="Group 16"/>
          <p:cNvGrpSpPr/>
          <p:nvPr/>
        </p:nvGrpSpPr>
        <p:grpSpPr>
          <a:xfrm>
            <a:off x="5220072" y="2556192"/>
            <a:ext cx="3456384" cy="944816"/>
            <a:chOff x="5220072" y="2556192"/>
            <a:chExt cx="3456384" cy="944816"/>
          </a:xfrm>
        </p:grpSpPr>
        <p:sp>
          <p:nvSpPr>
            <p:cNvPr id="18" name="TextBox 17"/>
            <p:cNvSpPr txBox="1"/>
            <p:nvPr/>
          </p:nvSpPr>
          <p:spPr>
            <a:xfrm>
              <a:off x="7308304" y="2556192"/>
              <a:ext cx="1368152" cy="584776"/>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None/>
                <a:tabLst/>
                <a:defRPr/>
              </a:pPr>
              <a:r>
                <a:rPr kumimoji="0" lang="en-US" sz="1600" b="0" i="0" u="none" strike="noStrike" kern="1200" cap="none" spc="0" normalizeH="0" baseline="0" noProof="0" dirty="0">
                  <a:ln>
                    <a:noFill/>
                  </a:ln>
                  <a:solidFill>
                    <a:srgbClr val="229418"/>
                  </a:solidFill>
                  <a:effectLst/>
                  <a:uLnTx/>
                  <a:uFillTx/>
                  <a:latin typeface="Arial" charset="0"/>
                  <a:ea typeface="ＭＳ Ｐゴシック" charset="0"/>
                </a:rPr>
                <a:t>APOSTLE: true</a:t>
              </a:r>
            </a:p>
          </p:txBody>
        </p:sp>
        <p:cxnSp>
          <p:nvCxnSpPr>
            <p:cNvPr id="19" name="Curved Connector 18"/>
            <p:cNvCxnSpPr/>
            <p:nvPr/>
          </p:nvCxnSpPr>
          <p:spPr bwMode="auto">
            <a:xfrm rot="10800000" flipV="1">
              <a:off x="5220072" y="2924944"/>
              <a:ext cx="2016224" cy="576064"/>
            </a:xfrm>
            <a:prstGeom prst="curvedConnector3">
              <a:avLst>
                <a:gd name="adj1" fmla="val 50000"/>
              </a:avLst>
            </a:prstGeom>
            <a:noFill/>
            <a:ln w="38100" cap="flat" cmpd="sng" algn="ctr">
              <a:solidFill>
                <a:srgbClr val="229418"/>
              </a:solidFill>
              <a:prstDash val="solid"/>
              <a:round/>
              <a:headEnd type="none" w="med" len="med"/>
              <a:tailEnd type="arrow"/>
            </a:ln>
            <a:effectLst/>
          </p:spPr>
        </p:cxnSp>
      </p:grpSp>
    </p:spTree>
    <p:extLst>
      <p:ext uri="{BB962C8B-B14F-4D97-AF65-F5344CB8AC3E}">
        <p14:creationId xmlns:p14="http://schemas.microsoft.com/office/powerpoint/2010/main" val="2552337192"/>
      </p:ext>
    </p:extLst>
  </p:cSld>
  <p:clrMapOvr>
    <a:masterClrMapping/>
  </p:clrMapOvr>
  <p:transition>
    <p:zoom/>
  </p:transition>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core_D044.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5640" y="692616"/>
            <a:ext cx="5632704" cy="5760720"/>
          </a:xfrm>
          <a:prstGeom prst="rect">
            <a:avLst/>
          </a:prstGeom>
        </p:spPr>
      </p:pic>
      <p:sp>
        <p:nvSpPr>
          <p:cNvPr id="3" name="Text Box 2"/>
          <p:cNvSpPr txBox="1">
            <a:spLocks noChangeArrowheads="1"/>
          </p:cNvSpPr>
          <p:nvPr/>
        </p:nvSpPr>
        <p:spPr bwMode="auto">
          <a:xfrm>
            <a:off x="2199362" y="236538"/>
            <a:ext cx="6582596" cy="646331"/>
          </a:xfrm>
          <a:prstGeom prst="rect">
            <a:avLst/>
          </a:prstGeom>
          <a:solidFill>
            <a:srgbClr val="FFCC00"/>
          </a:solidFill>
          <a:ln w="38100">
            <a:solidFill>
              <a:schemeClr val="tx1"/>
            </a:solidFill>
            <a:miter lim="800000"/>
            <a:headEnd/>
            <a:tailEnd/>
          </a:ln>
        </p:spPr>
        <p:txBody>
          <a:bodyPr wrap="square">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50000"/>
              </a:spcBef>
              <a:spcAft>
                <a:spcPct val="0"/>
              </a:spcAft>
              <a:defRPr sz="2400">
                <a:solidFill>
                  <a:schemeClr val="tx1"/>
                </a:solidFill>
                <a:latin typeface="Arial" charset="0"/>
                <a:ea typeface="ＭＳ Ｐゴシック" charset="0"/>
              </a:defRPr>
            </a:lvl6pPr>
            <a:lvl7pPr marL="914400" eaLnBrk="0" fontAlgn="base" hangingPunct="0">
              <a:spcBef>
                <a:spcPct val="50000"/>
              </a:spcBef>
              <a:spcAft>
                <a:spcPct val="0"/>
              </a:spcAft>
              <a:defRPr sz="2400">
                <a:solidFill>
                  <a:schemeClr val="tx1"/>
                </a:solidFill>
                <a:latin typeface="Arial" charset="0"/>
                <a:ea typeface="ＭＳ Ｐゴシック" charset="0"/>
              </a:defRPr>
            </a:lvl7pPr>
            <a:lvl8pPr marL="1371600" eaLnBrk="0" fontAlgn="base" hangingPunct="0">
              <a:spcBef>
                <a:spcPct val="50000"/>
              </a:spcBef>
              <a:spcAft>
                <a:spcPct val="0"/>
              </a:spcAft>
              <a:defRPr sz="2400">
                <a:solidFill>
                  <a:schemeClr val="tx1"/>
                </a:solidFill>
                <a:latin typeface="Arial" charset="0"/>
                <a:ea typeface="ＭＳ Ｐゴシック" charset="0"/>
              </a:defRPr>
            </a:lvl8pPr>
            <a:lvl9pPr marL="1828800" eaLnBrk="0" fontAlgn="base" hangingPunct="0">
              <a:spcBef>
                <a:spcPct val="5000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GB" sz="3600" b="0" i="0" u="none" strike="noStrike" kern="1200" cap="none" spc="0" normalizeH="0" baseline="0" noProof="0" dirty="0">
                <a:ln>
                  <a:noFill/>
                </a:ln>
                <a:solidFill>
                  <a:srgbClr val="FF0000"/>
                </a:solidFill>
                <a:effectLst/>
                <a:uLnTx/>
                <a:uFillTx/>
                <a:latin typeface="Arial" charset="0"/>
                <a:ea typeface="ＭＳ Ｐゴシック" charset="0"/>
              </a:rPr>
              <a:t>Cores or cusps in simulations?  </a:t>
            </a:r>
          </a:p>
        </p:txBody>
      </p:sp>
      <p:sp>
        <p:nvSpPr>
          <p:cNvPr id="4" name="TextBox 3"/>
          <p:cNvSpPr txBox="1"/>
          <p:nvPr/>
        </p:nvSpPr>
        <p:spPr>
          <a:xfrm>
            <a:off x="567533" y="6341258"/>
            <a:ext cx="3701003" cy="400110"/>
          </a:xfrm>
          <a:prstGeom prst="rect">
            <a:avLst/>
          </a:prstGeom>
          <a:noFill/>
        </p:spPr>
        <p:txBody>
          <a:bodyPr wrap="none" rtlCol="0">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None/>
              <a:tabLst/>
              <a:defRPr/>
            </a:pPr>
            <a:r>
              <a:rPr kumimoji="0" lang="en-US" sz="2000" b="0" i="0" u="none" strike="noStrike" kern="1200" cap="none" spc="0" normalizeH="0" baseline="0" noProof="0" dirty="0">
                <a:ln>
                  <a:noFill/>
                </a:ln>
                <a:solidFill>
                  <a:srgbClr val="008000"/>
                </a:solidFill>
                <a:effectLst/>
                <a:uLnTx/>
                <a:uFillTx/>
                <a:latin typeface="Arial" charset="0"/>
                <a:ea typeface="ＭＳ Ｐゴシック" charset="0"/>
              </a:rPr>
              <a:t>Benitez-</a:t>
            </a:r>
            <a:r>
              <a:rPr kumimoji="0" lang="en-US" sz="2000" b="0" i="0" u="none" strike="noStrike" kern="1200" cap="none" spc="0" normalizeH="0" baseline="0" noProof="0" dirty="0" err="1">
                <a:ln>
                  <a:noFill/>
                </a:ln>
                <a:solidFill>
                  <a:srgbClr val="008000"/>
                </a:solidFill>
                <a:effectLst/>
                <a:uLnTx/>
                <a:uFillTx/>
                <a:latin typeface="Arial" charset="0"/>
                <a:ea typeface="ＭＳ Ｐゴシック" charset="0"/>
              </a:rPr>
              <a:t>Llambay</a:t>
            </a:r>
            <a:r>
              <a:rPr kumimoji="0" lang="en-US" sz="2000" b="0" i="0" u="none" strike="noStrike" kern="1200" cap="none" spc="0" normalizeH="0" baseline="0" noProof="0" dirty="0">
                <a:ln>
                  <a:noFill/>
                </a:ln>
                <a:solidFill>
                  <a:srgbClr val="008000"/>
                </a:solidFill>
                <a:effectLst/>
                <a:uLnTx/>
                <a:uFillTx/>
                <a:latin typeface="Arial" charset="0"/>
                <a:ea typeface="ＭＳ Ｐゴシック" charset="0"/>
              </a:rPr>
              <a:t>, CSF et al ‘17</a:t>
            </a:r>
          </a:p>
        </p:txBody>
      </p:sp>
      <p:sp>
        <p:nvSpPr>
          <p:cNvPr id="5" name="TextBox 4"/>
          <p:cNvSpPr txBox="1"/>
          <p:nvPr/>
        </p:nvSpPr>
        <p:spPr>
          <a:xfrm>
            <a:off x="3858273" y="1340768"/>
            <a:ext cx="3378023" cy="400110"/>
          </a:xfrm>
          <a:prstGeom prst="rect">
            <a:avLst/>
          </a:prstGeom>
          <a:noFill/>
        </p:spPr>
        <p:txBody>
          <a:bodyPr wrap="none" rtlCol="0">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None/>
              <a:tabLst/>
              <a:defRPr/>
            </a:pPr>
            <a:r>
              <a:rPr kumimoji="0" lang="en-US" sz="2000" b="0" i="0" u="none" strike="noStrike" kern="1200" cap="none" spc="0" normalizeH="0" baseline="0" noProof="0" dirty="0">
                <a:ln>
                  <a:noFill/>
                </a:ln>
                <a:solidFill>
                  <a:srgbClr val="000000"/>
                </a:solidFill>
                <a:effectLst/>
                <a:uLnTx/>
                <a:uFillTx/>
                <a:latin typeface="Arial" charset="0"/>
                <a:ea typeface="ＭＳ Ｐゴシック" charset="0"/>
              </a:rPr>
              <a:t>Low threshold (e.g. EAGLE) </a:t>
            </a:r>
          </a:p>
        </p:txBody>
      </p:sp>
      <p:sp>
        <p:nvSpPr>
          <p:cNvPr id="6" name="TextBox 5"/>
          <p:cNvSpPr txBox="1"/>
          <p:nvPr/>
        </p:nvSpPr>
        <p:spPr>
          <a:xfrm>
            <a:off x="3203848" y="2636912"/>
            <a:ext cx="1838514" cy="400110"/>
          </a:xfrm>
          <a:prstGeom prst="rect">
            <a:avLst/>
          </a:prstGeom>
          <a:noFill/>
        </p:spPr>
        <p:txBody>
          <a:bodyPr wrap="none" rtlCol="0">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None/>
              <a:tabLst/>
              <a:defRPr/>
            </a:pPr>
            <a:r>
              <a:rPr kumimoji="0" lang="en-US" sz="2000" b="0" i="0" u="none" strike="noStrike" kern="1200" cap="none" spc="0" normalizeH="0" baseline="0" noProof="0" dirty="0">
                <a:ln>
                  <a:noFill/>
                </a:ln>
                <a:solidFill>
                  <a:srgbClr val="000000"/>
                </a:solidFill>
                <a:effectLst/>
                <a:uLnTx/>
                <a:uFillTx/>
                <a:latin typeface="Arial" charset="0"/>
                <a:ea typeface="ＭＳ Ｐゴシック" charset="0"/>
              </a:rPr>
              <a:t>High threshold </a:t>
            </a:r>
          </a:p>
        </p:txBody>
      </p:sp>
      <p:cxnSp>
        <p:nvCxnSpPr>
          <p:cNvPr id="8" name="Curved Connector 7"/>
          <p:cNvCxnSpPr/>
          <p:nvPr/>
        </p:nvCxnSpPr>
        <p:spPr bwMode="auto">
          <a:xfrm rot="10800000" flipV="1">
            <a:off x="4283968" y="1700808"/>
            <a:ext cx="504056" cy="216024"/>
          </a:xfrm>
          <a:prstGeom prst="curvedConnector3">
            <a:avLst/>
          </a:prstGeom>
          <a:noFill/>
          <a:ln w="19050" cap="flat" cmpd="sng" algn="ctr">
            <a:solidFill>
              <a:srgbClr val="000090"/>
            </a:solidFill>
            <a:prstDash val="solid"/>
            <a:round/>
            <a:headEnd type="none" w="med" len="med"/>
            <a:tailEnd type="arrow"/>
          </a:ln>
          <a:effectLst/>
        </p:spPr>
      </p:cxnSp>
      <p:cxnSp>
        <p:nvCxnSpPr>
          <p:cNvPr id="10" name="Curved Connector 9"/>
          <p:cNvCxnSpPr/>
          <p:nvPr/>
        </p:nvCxnSpPr>
        <p:spPr bwMode="auto">
          <a:xfrm flipV="1">
            <a:off x="3923928" y="2492896"/>
            <a:ext cx="432048" cy="216024"/>
          </a:xfrm>
          <a:prstGeom prst="curvedConnector3">
            <a:avLst/>
          </a:prstGeom>
          <a:noFill/>
          <a:ln w="19050" cap="flat" cmpd="sng" algn="ctr">
            <a:solidFill>
              <a:srgbClr val="800000"/>
            </a:solidFill>
            <a:prstDash val="solid"/>
            <a:round/>
            <a:headEnd type="none" w="med" len="med"/>
            <a:tailEnd type="arrow"/>
          </a:ln>
          <a:effectLst/>
        </p:spPr>
      </p:cxnSp>
      <p:sp>
        <p:nvSpPr>
          <p:cNvPr id="9" name="TextBox 13">
            <a:extLst>
              <a:ext uri="{FF2B5EF4-FFF2-40B4-BE49-F238E27FC236}">
                <a16:creationId xmlns:a16="http://schemas.microsoft.com/office/drawing/2014/main" id="{75BA6857-736A-4244-9F44-AAA0D4381981}"/>
              </a:ext>
            </a:extLst>
          </p:cNvPr>
          <p:cNvSpPr txBox="1">
            <a:spLocks noChangeArrowheads="1"/>
          </p:cNvSpPr>
          <p:nvPr/>
        </p:nvSpPr>
        <p:spPr bwMode="auto">
          <a:xfrm rot="19709781">
            <a:off x="-753057" y="3411600"/>
            <a:ext cx="10431062" cy="584775"/>
          </a:xfrm>
          <a:prstGeom prst="rect">
            <a:avLst/>
          </a:prstGeom>
          <a:solidFill>
            <a:srgbClr val="FFCC00">
              <a:alpha val="67000"/>
            </a:srgbClr>
          </a:solidFill>
          <a:ln w="31750">
            <a:solidFill>
              <a:schemeClr val="tx1"/>
            </a:solidFill>
            <a:miter lim="800000"/>
            <a:headEnd/>
            <a:tailEnd/>
          </a:ln>
        </p:spPr>
        <p:txBody>
          <a:bodyPr wrap="none">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50000"/>
              </a:spcBef>
              <a:spcAft>
                <a:spcPct val="0"/>
              </a:spcAft>
              <a:defRPr sz="2400">
                <a:solidFill>
                  <a:schemeClr val="tx1"/>
                </a:solidFill>
                <a:latin typeface="Arial" charset="0"/>
                <a:ea typeface="ＭＳ Ｐゴシック" charset="0"/>
              </a:defRPr>
            </a:lvl6pPr>
            <a:lvl7pPr marL="914400" eaLnBrk="0" fontAlgn="base" hangingPunct="0">
              <a:spcBef>
                <a:spcPct val="50000"/>
              </a:spcBef>
              <a:spcAft>
                <a:spcPct val="0"/>
              </a:spcAft>
              <a:defRPr sz="2400">
                <a:solidFill>
                  <a:schemeClr val="tx1"/>
                </a:solidFill>
                <a:latin typeface="Arial" charset="0"/>
                <a:ea typeface="ＭＳ Ｐゴシック" charset="0"/>
              </a:defRPr>
            </a:lvl7pPr>
            <a:lvl8pPr marL="1371600" eaLnBrk="0" fontAlgn="base" hangingPunct="0">
              <a:spcBef>
                <a:spcPct val="50000"/>
              </a:spcBef>
              <a:spcAft>
                <a:spcPct val="0"/>
              </a:spcAft>
              <a:defRPr sz="2400">
                <a:solidFill>
                  <a:schemeClr val="tx1"/>
                </a:solidFill>
                <a:latin typeface="Arial" charset="0"/>
                <a:ea typeface="ＭＳ Ｐゴシック" charset="0"/>
              </a:defRPr>
            </a:lvl8pPr>
            <a:lvl9pPr marL="1828800" eaLnBrk="0" fontAlgn="base" hangingPunct="0">
              <a:spcBef>
                <a:spcPct val="5000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None/>
              <a:tabLst/>
              <a:defRPr/>
            </a:pPr>
            <a:r>
              <a:rPr kumimoji="0" lang="en-US" sz="3200" b="0" i="0" u="none" strike="noStrike" kern="1200" cap="none" spc="0" normalizeH="0" baseline="0" noProof="0" dirty="0">
                <a:ln>
                  <a:noFill/>
                </a:ln>
                <a:solidFill>
                  <a:srgbClr val="C00000"/>
                </a:solidFill>
                <a:effectLst/>
                <a:uLnTx/>
                <a:uFillTx/>
                <a:latin typeface="Arial" charset="0"/>
                <a:ea typeface="ＭＳ Ｐゴシック" charset="0"/>
              </a:rPr>
              <a:t> </a:t>
            </a:r>
            <a:r>
              <a:rPr lang="en-US" sz="3200" dirty="0">
                <a:solidFill>
                  <a:srgbClr val="C00000"/>
                </a:solidFill>
              </a:rPr>
              <a:t>C</a:t>
            </a:r>
            <a:r>
              <a:rPr kumimoji="0" lang="en-US" sz="3200" b="0" i="0" u="none" strike="noStrike" kern="1200" cap="none" spc="0" normalizeH="0" baseline="0" noProof="0" dirty="0">
                <a:ln>
                  <a:noFill/>
                </a:ln>
                <a:solidFill>
                  <a:srgbClr val="C00000"/>
                </a:solidFill>
                <a:effectLst/>
                <a:uLnTx/>
                <a:uFillTx/>
                <a:latin typeface="Arial" charset="0"/>
                <a:ea typeface="ＭＳ Ｐゴシック" charset="0"/>
              </a:rPr>
              <a:t>ores (if they exist) tell us about gal form, not about DM</a:t>
            </a:r>
          </a:p>
        </p:txBody>
      </p:sp>
    </p:spTree>
    <p:extLst>
      <p:ext uri="{BB962C8B-B14F-4D97-AF65-F5344CB8AC3E}">
        <p14:creationId xmlns:p14="http://schemas.microsoft.com/office/powerpoint/2010/main" val="2715873060"/>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8.xml><?xml version="1.0" encoding="utf-8"?>
<p:sld xmlns:a="http://schemas.openxmlformats.org/drawingml/2006/main" xmlns:r="http://schemas.openxmlformats.org/officeDocument/2006/relationships" xmlns:p="http://schemas.openxmlformats.org/presentationml/2006/main" show="0">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2EC0EA3-A1A0-3D42-9F73-06256F762A22}"/>
              </a:ext>
            </a:extLst>
          </p:cNvPr>
          <p:cNvPicPr>
            <a:picLocks noChangeAspect="1"/>
          </p:cNvPicPr>
          <p:nvPr/>
        </p:nvPicPr>
        <p:blipFill>
          <a:blip r:embed="rId2"/>
          <a:stretch>
            <a:fillRect/>
          </a:stretch>
        </p:blipFill>
        <p:spPr>
          <a:xfrm>
            <a:off x="-80010" y="1200150"/>
            <a:ext cx="9144000" cy="5143500"/>
          </a:xfrm>
          <a:prstGeom prst="rect">
            <a:avLst/>
          </a:prstGeom>
          <a:solidFill>
            <a:schemeClr val="tx1"/>
          </a:solidFill>
        </p:spPr>
      </p:pic>
    </p:spTree>
    <p:extLst>
      <p:ext uri="{BB962C8B-B14F-4D97-AF65-F5344CB8AC3E}">
        <p14:creationId xmlns:p14="http://schemas.microsoft.com/office/powerpoint/2010/main" val="3478446672"/>
      </p:ext>
    </p:extLst>
  </p:cSld>
  <p:clrMapOvr>
    <a:masterClrMapping/>
  </p:clrMapOvr>
  <p:transition>
    <p:zoom/>
  </p:transition>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0F84623-9730-1F4E-9A2E-3AEDB79F4A84}"/>
              </a:ext>
            </a:extLst>
          </p:cNvPr>
          <p:cNvSpPr txBox="1"/>
          <p:nvPr/>
        </p:nvSpPr>
        <p:spPr>
          <a:xfrm>
            <a:off x="3576763" y="2127261"/>
            <a:ext cx="1944764" cy="523220"/>
          </a:xfrm>
          <a:prstGeom prst="rect">
            <a:avLst/>
          </a:prstGeom>
          <a:noFill/>
        </p:spPr>
        <p:txBody>
          <a:bodyPr wrap="none" rtlCol="0" anchor="ctr" anchorCtr="1">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None/>
              <a:tabLst/>
              <a:defRPr/>
            </a:pPr>
            <a:r>
              <a:rPr kumimoji="0" lang="en-US" sz="2800" b="0" i="0" u="none" strike="noStrike" kern="1200" cap="none" spc="0" normalizeH="0" baseline="0" noProof="0" dirty="0">
                <a:ln>
                  <a:noFill/>
                </a:ln>
                <a:solidFill>
                  <a:srgbClr val="000000"/>
                </a:solidFill>
                <a:effectLst/>
                <a:uLnTx/>
                <a:uFillTx/>
                <a:latin typeface="Arial" charset="0"/>
                <a:ea typeface="ＭＳ Ｐゴシック" charset="0"/>
              </a:rPr>
              <a:t>2</a:t>
            </a:r>
            <a:r>
              <a:rPr lang="en-US" sz="2800" dirty="0">
                <a:solidFill>
                  <a:srgbClr val="000000"/>
                </a:solidFill>
              </a:rPr>
              <a:t>9</a:t>
            </a:r>
            <a:r>
              <a:rPr kumimoji="0" lang="en-US" sz="2800" b="0" i="0" u="none" strike="noStrike" kern="1200" cap="none" spc="0" normalizeH="0" baseline="0" noProof="0" dirty="0">
                <a:ln>
                  <a:noFill/>
                </a:ln>
                <a:solidFill>
                  <a:srgbClr val="000000"/>
                </a:solidFill>
                <a:effectLst/>
                <a:uLnTx/>
                <a:uFillTx/>
                <a:latin typeface="Arial" charset="0"/>
                <a:ea typeface="ＭＳ Ｐゴシック" charset="0"/>
              </a:rPr>
              <a:t> minutes</a:t>
            </a:r>
          </a:p>
        </p:txBody>
      </p:sp>
    </p:spTree>
    <p:extLst>
      <p:ext uri="{BB962C8B-B14F-4D97-AF65-F5344CB8AC3E}">
        <p14:creationId xmlns:p14="http://schemas.microsoft.com/office/powerpoint/2010/main" val="1425961121"/>
      </p:ext>
    </p:extLst>
  </p:cSld>
  <p:clrMapOvr>
    <a:masterClrMapping/>
  </p:clrMapOvr>
  <p:transition>
    <p:zoom/>
  </p:transition>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90466" name="Picture 1" descr="programme.pdf"/>
          <p:cNvPicPr>
            <a:picLocks noChangeAspect="1"/>
          </p:cNvPicPr>
          <p:nvPr/>
        </p:nvPicPr>
        <p:blipFill>
          <a:blip r:embed="rId2">
            <a:extLst>
              <a:ext uri="{28A0092B-C50C-407E-A947-70E740481C1C}">
                <a14:useLocalDpi xmlns:a14="http://schemas.microsoft.com/office/drawing/2010/main" val="0"/>
              </a:ext>
            </a:extLst>
          </a:blip>
          <a:srcRect l="4378" t="755" b="60889"/>
          <a:stretch>
            <a:fillRect/>
          </a:stretch>
        </p:blipFill>
        <p:spPr bwMode="auto">
          <a:xfrm>
            <a:off x="10" y="1360490"/>
            <a:ext cx="9496425" cy="5391150"/>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pic>
      <p:sp>
        <p:nvSpPr>
          <p:cNvPr id="190467" name="AutoShape 2"/>
          <p:cNvSpPr>
            <a:spLocks noChangeArrowheads="1"/>
          </p:cNvSpPr>
          <p:nvPr/>
        </p:nvSpPr>
        <p:spPr bwMode="auto">
          <a:xfrm>
            <a:off x="2462215" y="212740"/>
            <a:ext cx="5961062" cy="652463"/>
          </a:xfrm>
          <a:prstGeom prst="roundRect">
            <a:avLst>
              <a:gd name="adj" fmla="val 60"/>
            </a:avLst>
          </a:prstGeom>
          <a:solidFill>
            <a:srgbClr val="FFCC00"/>
          </a:solidFill>
          <a:ln w="25400">
            <a:solidFill>
              <a:srgbClr val="000000"/>
            </a:solidFill>
            <a:round/>
            <a:headEnd/>
            <a:tailEnd/>
          </a:ln>
        </p:spPr>
        <p:txBody>
          <a:bodyPr lIns="0" tIns="93521" rIns="0" bIns="93521" anchor="ctr" anchorCtr="1">
            <a:spAutoFit/>
          </a:bodyPr>
          <a:lstStyle/>
          <a:p>
            <a:pPr defTabSz="824818" eaLnBrk="1">
              <a:lnSpc>
                <a:spcPct val="93000"/>
              </a:lnSpc>
              <a:spcBef>
                <a:spcPts val="1800"/>
              </a:spcBef>
              <a:buClr>
                <a:srgbClr val="000000"/>
              </a:buClr>
              <a:buSzPct val="45000"/>
              <a:tabLst>
                <a:tab pos="653511" algn="l"/>
                <a:tab pos="1308606" algn="l"/>
                <a:tab pos="1963701" algn="l"/>
                <a:tab pos="2620383" algn="l"/>
                <a:tab pos="3275477" algn="l"/>
                <a:tab pos="3930573" algn="l"/>
                <a:tab pos="4584083" algn="l"/>
                <a:tab pos="5240764" algn="l"/>
                <a:tab pos="5895861" algn="l"/>
                <a:tab pos="6550956" algn="l"/>
                <a:tab pos="7207639" algn="l"/>
              </a:tabLst>
            </a:pPr>
            <a:r>
              <a:rPr lang="en-GB" sz="3200">
                <a:solidFill>
                  <a:srgbClr val="FF0000"/>
                </a:solidFill>
              </a:rPr>
              <a:t>Ogden@10 (18/Sept/2012)</a:t>
            </a:r>
            <a:endParaRPr lang="en-GB" sz="2800">
              <a:solidFill>
                <a:schemeClr val="tx2"/>
              </a:solidFill>
            </a:endParaRPr>
          </a:p>
        </p:txBody>
      </p:sp>
      <p:sp>
        <p:nvSpPr>
          <p:cNvPr id="190468" name="TextBox 3"/>
          <p:cNvSpPr txBox="1">
            <a:spLocks noChangeArrowheads="1"/>
          </p:cNvSpPr>
          <p:nvPr/>
        </p:nvSpPr>
        <p:spPr bwMode="auto">
          <a:xfrm>
            <a:off x="448186" y="1295402"/>
            <a:ext cx="3383549" cy="4615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361" tIns="45682" rIns="91361" bIns="45682">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r>
              <a:rPr lang="en-US"/>
              <a:t>Five “Ogden questions”</a:t>
            </a:r>
          </a:p>
        </p:txBody>
      </p:sp>
    </p:spTree>
    <p:extLst>
      <p:ext uri="{BB962C8B-B14F-4D97-AF65-F5344CB8AC3E}">
        <p14:creationId xmlns:p14="http://schemas.microsoft.com/office/powerpoint/2010/main" val="3720134211"/>
      </p:ext>
    </p:extLst>
  </p:cSld>
  <p:clrMapOvr>
    <a:masterClrMapping/>
  </p:clrMapOvr>
  <p:transition>
    <p:zoom/>
  </p:transition>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498D3A9-3668-B94F-850C-C01B99969E2A}"/>
              </a:ext>
            </a:extLst>
          </p:cNvPr>
          <p:cNvPicPr>
            <a:picLocks noChangeAspect="1"/>
          </p:cNvPicPr>
          <p:nvPr/>
        </p:nvPicPr>
        <p:blipFill>
          <a:blip r:embed="rId2"/>
          <a:stretch>
            <a:fillRect/>
          </a:stretch>
        </p:blipFill>
        <p:spPr>
          <a:xfrm>
            <a:off x="0" y="1268730"/>
            <a:ext cx="9144000" cy="5143500"/>
          </a:xfrm>
          <a:prstGeom prst="rect">
            <a:avLst/>
          </a:prstGeom>
        </p:spPr>
      </p:pic>
      <p:sp>
        <p:nvSpPr>
          <p:cNvPr id="4" name="Text Box 2">
            <a:extLst>
              <a:ext uri="{FF2B5EF4-FFF2-40B4-BE49-F238E27FC236}">
                <a16:creationId xmlns:a16="http://schemas.microsoft.com/office/drawing/2014/main" id="{3E1D08AE-7E7A-994C-B9B4-2CE81AACF229}"/>
              </a:ext>
            </a:extLst>
          </p:cNvPr>
          <p:cNvSpPr txBox="1">
            <a:spLocks noChangeArrowheads="1"/>
          </p:cNvSpPr>
          <p:nvPr/>
        </p:nvSpPr>
        <p:spPr bwMode="auto">
          <a:xfrm>
            <a:off x="3227023" y="161899"/>
            <a:ext cx="3859577" cy="646145"/>
          </a:xfrm>
          <a:prstGeom prst="rect">
            <a:avLst/>
          </a:prstGeom>
          <a:solidFill>
            <a:srgbClr val="FFCC00"/>
          </a:solidFill>
          <a:ln w="28575">
            <a:solidFill>
              <a:schemeClr val="tx1"/>
            </a:solidFill>
            <a:miter lim="800000"/>
            <a:headEnd/>
            <a:tailEnd/>
          </a:ln>
        </p:spPr>
        <p:txBody>
          <a:bodyPr wrap="square"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lvl="0">
              <a:buClrTx/>
              <a:buSzTx/>
              <a:buNone/>
            </a:pPr>
            <a:r>
              <a:rPr kumimoji="0" lang="en-GB" sz="3600" b="0" i="0" u="none" strike="noStrike" kern="1200" cap="none" spc="0" normalizeH="0" baseline="0" noProof="0" dirty="0">
                <a:ln>
                  <a:noFill/>
                </a:ln>
                <a:solidFill>
                  <a:srgbClr val="FF0000"/>
                </a:solidFill>
                <a:effectLst/>
                <a:uLnTx/>
                <a:uFillTx/>
              </a:rPr>
              <a:t>EAGLE - XL</a:t>
            </a:r>
          </a:p>
        </p:txBody>
      </p:sp>
    </p:spTree>
    <p:extLst>
      <p:ext uri="{BB962C8B-B14F-4D97-AF65-F5344CB8AC3E}">
        <p14:creationId xmlns:p14="http://schemas.microsoft.com/office/powerpoint/2010/main" val="3472650393"/>
      </p:ext>
    </p:extLst>
  </p:cSld>
  <p:clrMapOvr>
    <a:masterClrMapping/>
  </p:clrMapOvr>
  <p:transition>
    <p:zoom/>
  </p:transition>
</p:sld>
</file>

<file path=ppt/slides/slide61.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166" name="Shape 113"/>
          <p:cNvSpPr txBox="1">
            <a:spLocks noGrp="1"/>
          </p:cNvSpPr>
          <p:nvPr>
            <p:ph type="body" sz="half" idx="1"/>
          </p:nvPr>
        </p:nvSpPr>
        <p:spPr>
          <a:xfrm>
            <a:off x="102870" y="2191940"/>
            <a:ext cx="4503420" cy="5504975"/>
          </a:xfrm>
          <a:prstGeom prst="rect">
            <a:avLst/>
          </a:prstGeom>
        </p:spPr>
        <p:txBody>
          <a:bodyPr lIns="35719" tIns="35719" rIns="35719" bIns="35719"/>
          <a:lstStyle/>
          <a:p>
            <a:pPr marL="312528" indent="-312528">
              <a:spcBef>
                <a:spcPts val="0"/>
              </a:spcBef>
              <a:buClr>
                <a:srgbClr val="FF0000"/>
              </a:buClr>
              <a:buSzPct val="125000"/>
            </a:pPr>
            <a:r>
              <a:rPr sz="2400" dirty="0">
                <a:latin typeface="Arial" panose="020B0604020202020204" pitchFamily="34" charset="0"/>
                <a:cs typeface="Arial" panose="020B0604020202020204" pitchFamily="34" charset="0"/>
              </a:rPr>
              <a:t>EAGLE-XL</a:t>
            </a:r>
            <a:r>
              <a:rPr lang="en-US" sz="2400"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largest</a:t>
            </a:r>
            <a:r>
              <a:rPr lang="en-US" sz="2400" dirty="0">
                <a:latin typeface="Arial" panose="020B0604020202020204" pitchFamily="34" charset="0"/>
                <a:cs typeface="Arial" panose="020B0604020202020204" pitchFamily="34" charset="0"/>
              </a:rPr>
              <a:t>  cosmological hydro </a:t>
            </a:r>
            <a:r>
              <a:rPr sz="2400" dirty="0">
                <a:latin typeface="Arial" panose="020B0604020202020204" pitchFamily="34" charset="0"/>
                <a:cs typeface="Arial" panose="020B0604020202020204" pitchFamily="34" charset="0"/>
              </a:rPr>
              <a:t>simulation</a:t>
            </a:r>
            <a:r>
              <a:rPr lang="en-US" sz="2400" dirty="0">
                <a:latin typeface="Arial" panose="020B0604020202020204" pitchFamily="34" charset="0"/>
                <a:cs typeface="Arial" panose="020B0604020202020204" pitchFamily="34" charset="0"/>
              </a:rPr>
              <a:t> to date –</a:t>
            </a:r>
          </a:p>
          <a:p>
            <a:pPr marL="0" indent="0">
              <a:spcBef>
                <a:spcPts val="0"/>
              </a:spcBef>
              <a:buClr>
                <a:srgbClr val="FF0000"/>
              </a:buClr>
              <a:buSzPct val="125000"/>
              <a:buNone/>
            </a:pPr>
            <a:endParaRPr sz="2400" dirty="0">
              <a:latin typeface="Arial" panose="020B0604020202020204" pitchFamily="34" charset="0"/>
              <a:cs typeface="Arial" panose="020B0604020202020204" pitchFamily="34" charset="0"/>
            </a:endParaRPr>
          </a:p>
          <a:p>
            <a:pPr marL="587552" lvl="1" indent="-312527">
              <a:lnSpc>
                <a:spcPct val="150000"/>
              </a:lnSpc>
              <a:spcBef>
                <a:spcPts val="0"/>
              </a:spcBef>
              <a:buClr>
                <a:srgbClr val="FF0000"/>
              </a:buClr>
              <a:buSzPct val="125000"/>
              <a:defRPr sz="2600"/>
            </a:pPr>
            <a:r>
              <a:rPr sz="2400" dirty="0">
                <a:latin typeface="Arial" panose="020B0604020202020204" pitchFamily="34" charset="0"/>
                <a:cs typeface="Arial" panose="020B0604020202020204" pitchFamily="34" charset="0"/>
              </a:rPr>
              <a:t>200 billion particles</a:t>
            </a:r>
          </a:p>
          <a:p>
            <a:pPr marL="587552" lvl="1" indent="-312527">
              <a:lnSpc>
                <a:spcPct val="150000"/>
              </a:lnSpc>
              <a:spcBef>
                <a:spcPts val="0"/>
              </a:spcBef>
              <a:buClr>
                <a:srgbClr val="FF0000"/>
              </a:buClr>
              <a:buSzPct val="125000"/>
              <a:defRPr sz="2600"/>
            </a:pPr>
            <a:r>
              <a:rPr sz="2400" dirty="0">
                <a:latin typeface="Arial" panose="020B0604020202020204" pitchFamily="34" charset="0"/>
                <a:cs typeface="Arial" panose="020B0604020202020204" pitchFamily="34" charset="0"/>
              </a:rPr>
              <a:t>1 billion light-years across</a:t>
            </a:r>
            <a:endParaRPr lang="en-US" sz="2400" dirty="0">
              <a:latin typeface="Arial" panose="020B0604020202020204" pitchFamily="34" charset="0"/>
              <a:cs typeface="Arial" panose="020B0604020202020204" pitchFamily="34" charset="0"/>
            </a:endParaRPr>
          </a:p>
          <a:p>
            <a:pPr marL="587552" lvl="1" indent="-312527">
              <a:spcBef>
                <a:spcPts val="0"/>
              </a:spcBef>
              <a:buClr>
                <a:srgbClr val="FF0000"/>
              </a:buClr>
              <a:buSzPct val="125000"/>
              <a:defRPr sz="2600"/>
            </a:pPr>
            <a:endParaRPr sz="2400" dirty="0">
              <a:latin typeface="Arial" panose="020B0604020202020204" pitchFamily="34" charset="0"/>
              <a:cs typeface="Arial" panose="020B0604020202020204" pitchFamily="34" charset="0"/>
            </a:endParaRPr>
          </a:p>
          <a:p>
            <a:pPr marL="312528" indent="-312528">
              <a:buClr>
                <a:srgbClr val="FF0000"/>
              </a:buClr>
              <a:buSzPct val="125000"/>
            </a:pPr>
            <a:r>
              <a:rPr sz="2400" dirty="0">
                <a:latin typeface="Arial" panose="020B0604020202020204" pitchFamily="34" charset="0"/>
                <a:cs typeface="Arial" panose="020B0604020202020204" pitchFamily="34" charset="0"/>
              </a:rPr>
              <a:t>SWIFT (30xGadget)</a:t>
            </a:r>
            <a:r>
              <a:rPr lang="en-US" sz="2400" dirty="0">
                <a:latin typeface="Arial" panose="020B0604020202020204" pitchFamily="34" charset="0"/>
                <a:cs typeface="Arial" panose="020B0604020202020204" pitchFamily="34" charset="0"/>
              </a:rPr>
              <a:t> on </a:t>
            </a:r>
            <a:r>
              <a:rPr sz="2400" dirty="0">
                <a:latin typeface="Arial" panose="020B0604020202020204" pitchFamily="34" charset="0"/>
                <a:cs typeface="Arial" panose="020B0604020202020204" pitchFamily="34" charset="0"/>
              </a:rPr>
              <a:t> Cosma7 (120 TB)</a:t>
            </a:r>
            <a:endParaRPr lang="en-US" sz="2400" dirty="0">
              <a:latin typeface="Arial" panose="020B0604020202020204" pitchFamily="34" charset="0"/>
              <a:cs typeface="Arial" panose="020B0604020202020204" pitchFamily="34" charset="0"/>
            </a:endParaRPr>
          </a:p>
        </p:txBody>
      </p:sp>
      <p:pic>
        <p:nvPicPr>
          <p:cNvPr id="167" name="image.png" descr="image.png"/>
          <p:cNvPicPr>
            <a:picLocks noChangeAspect="1"/>
          </p:cNvPicPr>
          <p:nvPr/>
        </p:nvPicPr>
        <p:blipFill>
          <a:blip r:embed="rId2">
            <a:extLst/>
          </a:blip>
          <a:stretch>
            <a:fillRect/>
          </a:stretch>
        </p:blipFill>
        <p:spPr>
          <a:xfrm>
            <a:off x="4617692" y="1725930"/>
            <a:ext cx="4539770" cy="2368818"/>
          </a:xfrm>
          <a:prstGeom prst="rect">
            <a:avLst/>
          </a:prstGeom>
          <a:ln w="12700">
            <a:miter lim="400000"/>
          </a:ln>
        </p:spPr>
      </p:pic>
      <p:grpSp>
        <p:nvGrpSpPr>
          <p:cNvPr id="5" name="Group 4">
            <a:extLst>
              <a:ext uri="{FF2B5EF4-FFF2-40B4-BE49-F238E27FC236}">
                <a16:creationId xmlns:a16="http://schemas.microsoft.com/office/drawing/2014/main" id="{0D8BF91D-8DC0-DB45-97BC-5D6B787B235D}"/>
              </a:ext>
            </a:extLst>
          </p:cNvPr>
          <p:cNvGrpSpPr/>
          <p:nvPr/>
        </p:nvGrpSpPr>
        <p:grpSpPr>
          <a:xfrm>
            <a:off x="4505349" y="3327910"/>
            <a:ext cx="2438822" cy="830164"/>
            <a:chOff x="1167789" y="5076700"/>
            <a:chExt cx="2438822" cy="830164"/>
          </a:xfrm>
        </p:grpSpPr>
        <p:sp>
          <p:nvSpPr>
            <p:cNvPr id="169" name="Task-graph describing our science.…"/>
            <p:cNvSpPr txBox="1"/>
            <p:nvPr/>
          </p:nvSpPr>
          <p:spPr>
            <a:xfrm>
              <a:off x="1288876" y="5163497"/>
              <a:ext cx="2242368" cy="633710"/>
            </a:xfrm>
            <a:prstGeom prst="rect">
              <a:avLst/>
            </a:prstGeom>
            <a:solidFill>
              <a:srgbClr val="EBEBEB"/>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rmAutofit/>
            </a:bodyPr>
            <a:lstStyle/>
            <a:p>
              <a:pPr marL="223821" indent="-171450" algn="l" defTabSz="129386">
                <a:lnSpc>
                  <a:spcPct val="112000"/>
                </a:lnSpc>
                <a:spcBef>
                  <a:spcPts val="492"/>
                </a:spcBef>
                <a:buClr>
                  <a:srgbClr val="FF0000"/>
                </a:buClr>
                <a:buSzPct val="75000"/>
                <a:buFont typeface="Arial" panose="020B0604020202020204" pitchFamily="34" charset="0"/>
                <a:buChar char="•"/>
                <a:tabLst>
                  <a:tab pos="598268" algn="l"/>
                  <a:tab pos="1205465" algn="l"/>
                  <a:tab pos="1812662" algn="l"/>
                  <a:tab pos="2410930" algn="l"/>
                </a:tabLst>
                <a:defRPr sz="1518" b="0">
                  <a:solidFill>
                    <a:srgbClr val="000000"/>
                  </a:solidFill>
                  <a:latin typeface="Roboto"/>
                  <a:ea typeface="Roboto"/>
                  <a:cs typeface="Roboto"/>
                  <a:sym typeface="Roboto"/>
                </a:defRPr>
              </a:pPr>
              <a:r>
                <a:rPr sz="1067" dirty="0"/>
                <a:t>Task-graph describing </a:t>
              </a:r>
              <a:r>
                <a:rPr lang="en-US" sz="1067" dirty="0"/>
                <a:t>calculation </a:t>
              </a:r>
              <a:endParaRPr sz="1067" dirty="0"/>
            </a:p>
            <a:p>
              <a:pPr marL="223821" indent="-171450" algn="l" defTabSz="129386">
                <a:lnSpc>
                  <a:spcPct val="112000"/>
                </a:lnSpc>
                <a:spcBef>
                  <a:spcPts val="492"/>
                </a:spcBef>
                <a:buClr>
                  <a:srgbClr val="FF0000"/>
                </a:buClr>
                <a:buSzPct val="75000"/>
                <a:buFont typeface="Arial" panose="020B0604020202020204" pitchFamily="34" charset="0"/>
                <a:buChar char="•"/>
                <a:tabLst>
                  <a:tab pos="598268" algn="l"/>
                  <a:tab pos="1205465" algn="l"/>
                  <a:tab pos="1812662" algn="l"/>
                  <a:tab pos="2410930" algn="l"/>
                </a:tabLst>
                <a:defRPr sz="1518" b="0">
                  <a:solidFill>
                    <a:srgbClr val="000000"/>
                  </a:solidFill>
                  <a:latin typeface="Roboto"/>
                  <a:ea typeface="Roboto"/>
                  <a:cs typeface="Roboto"/>
                  <a:sym typeface="Roboto"/>
                </a:defRPr>
              </a:pPr>
              <a:r>
                <a:rPr sz="1067" dirty="0"/>
                <a:t>Arrows </a:t>
              </a:r>
              <a:r>
                <a:rPr lang="en-US" sz="1067" dirty="0"/>
                <a:t>show </a:t>
              </a:r>
              <a:r>
                <a:rPr sz="1067" dirty="0" err="1"/>
                <a:t>dependencie</a:t>
              </a:r>
              <a:endParaRPr sz="1067" dirty="0"/>
            </a:p>
          </p:txBody>
        </p:sp>
        <p:pic>
          <p:nvPicPr>
            <p:cNvPr id="168" name="Task-graph describing our science.… Task-graph describing our science.&#10;Arrows depict dependencies" descr="Task-graph describing our science.… Task-graph describing our science.Arrows depict dependencies"/>
            <p:cNvPicPr>
              <a:picLocks/>
            </p:cNvPicPr>
            <p:nvPr/>
          </p:nvPicPr>
          <p:blipFill>
            <a:blip r:embed="rId3">
              <a:extLst/>
            </a:blip>
            <a:stretch>
              <a:fillRect/>
            </a:stretch>
          </p:blipFill>
          <p:spPr>
            <a:xfrm>
              <a:off x="1167789" y="5076700"/>
              <a:ext cx="2438822" cy="830164"/>
            </a:xfrm>
            <a:prstGeom prst="rect">
              <a:avLst/>
            </a:prstGeom>
            <a:effectLst/>
          </p:spPr>
        </p:pic>
      </p:grpSp>
      <p:pic>
        <p:nvPicPr>
          <p:cNvPr id="171" name="image.png" descr="image.png"/>
          <p:cNvPicPr>
            <a:picLocks noChangeAspect="1"/>
          </p:cNvPicPr>
          <p:nvPr/>
        </p:nvPicPr>
        <p:blipFill>
          <a:blip r:embed="rId4">
            <a:extLst/>
          </a:blip>
          <a:stretch>
            <a:fillRect/>
          </a:stretch>
        </p:blipFill>
        <p:spPr>
          <a:xfrm>
            <a:off x="4709620" y="4334010"/>
            <a:ext cx="4471789" cy="2308354"/>
          </a:xfrm>
          <a:prstGeom prst="rect">
            <a:avLst/>
          </a:prstGeom>
          <a:ln w="12700">
            <a:miter lim="400000"/>
          </a:ln>
        </p:spPr>
      </p:pic>
      <p:sp>
        <p:nvSpPr>
          <p:cNvPr id="9" name="Text Box 2">
            <a:extLst>
              <a:ext uri="{FF2B5EF4-FFF2-40B4-BE49-F238E27FC236}">
                <a16:creationId xmlns:a16="http://schemas.microsoft.com/office/drawing/2014/main" id="{36467F20-D919-F143-8553-D04ED9B4C27B}"/>
              </a:ext>
            </a:extLst>
          </p:cNvPr>
          <p:cNvSpPr txBox="1">
            <a:spLocks noChangeArrowheads="1"/>
          </p:cNvSpPr>
          <p:nvPr/>
        </p:nvSpPr>
        <p:spPr bwMode="auto">
          <a:xfrm>
            <a:off x="3227023" y="161899"/>
            <a:ext cx="3859577" cy="646145"/>
          </a:xfrm>
          <a:prstGeom prst="rect">
            <a:avLst/>
          </a:prstGeom>
          <a:solidFill>
            <a:srgbClr val="FFCC00"/>
          </a:solidFill>
          <a:ln w="28575">
            <a:solidFill>
              <a:schemeClr val="tx1"/>
            </a:solidFill>
            <a:miter lim="800000"/>
            <a:headEnd/>
            <a:tailEnd/>
          </a:ln>
        </p:spPr>
        <p:txBody>
          <a:bodyPr wrap="square"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lvl="0">
              <a:buClrTx/>
              <a:buSzTx/>
              <a:buNone/>
            </a:pPr>
            <a:r>
              <a:rPr kumimoji="0" lang="en-GB" sz="3600" b="0" i="0" u="none" strike="noStrike" kern="1200" cap="none" spc="0" normalizeH="0" baseline="0" noProof="0" dirty="0">
                <a:ln>
                  <a:noFill/>
                </a:ln>
                <a:solidFill>
                  <a:srgbClr val="FF0000"/>
                </a:solidFill>
                <a:effectLst/>
                <a:uLnTx/>
                <a:uFillTx/>
              </a:rPr>
              <a:t>EAGLE - XL</a:t>
            </a:r>
          </a:p>
        </p:txBody>
      </p:sp>
      <p:sp>
        <p:nvSpPr>
          <p:cNvPr id="3" name="Title 2">
            <a:extLst>
              <a:ext uri="{FF2B5EF4-FFF2-40B4-BE49-F238E27FC236}">
                <a16:creationId xmlns:a16="http://schemas.microsoft.com/office/drawing/2014/main" id="{BB675F11-93CD-B94F-A026-A6B0571CC606}"/>
              </a:ext>
            </a:extLst>
          </p:cNvPr>
          <p:cNvSpPr>
            <a:spLocks noGrp="1"/>
          </p:cNvSpPr>
          <p:nvPr>
            <p:ph type="title"/>
          </p:nvPr>
        </p:nvSpPr>
        <p:spPr/>
        <p:txBody>
          <a:bodyPr/>
          <a:lstStyle/>
          <a:p>
            <a:endParaRPr lang="en-US"/>
          </a:p>
        </p:txBody>
      </p:sp>
      <p:sp>
        <p:nvSpPr>
          <p:cNvPr id="4" name="TextBox 3">
            <a:extLst>
              <a:ext uri="{FF2B5EF4-FFF2-40B4-BE49-F238E27FC236}">
                <a16:creationId xmlns:a16="http://schemas.microsoft.com/office/drawing/2014/main" id="{6DC8C96F-F5D6-E74E-A95C-CDEA84B870DC}"/>
              </a:ext>
            </a:extLst>
          </p:cNvPr>
          <p:cNvSpPr txBox="1"/>
          <p:nvPr/>
        </p:nvSpPr>
        <p:spPr>
          <a:xfrm>
            <a:off x="503238" y="994410"/>
            <a:ext cx="8436926" cy="461665"/>
          </a:xfrm>
          <a:prstGeom prst="rect">
            <a:avLst/>
          </a:prstGeom>
          <a:noFill/>
        </p:spPr>
        <p:txBody>
          <a:bodyPr wrap="none" rtlCol="0">
            <a:spAutoFit/>
          </a:bodyPr>
          <a:lstStyle/>
          <a:p>
            <a:pPr>
              <a:buNone/>
            </a:pPr>
            <a:r>
              <a:rPr lang="en-US" dirty="0">
                <a:solidFill>
                  <a:srgbClr val="C00000"/>
                </a:solidFill>
              </a:rPr>
              <a:t>Swift: new code for cosmological hydrodynamics simulations</a:t>
            </a:r>
          </a:p>
        </p:txBody>
      </p:sp>
    </p:spTree>
  </p:cSld>
  <p:clrMapOvr>
    <a:masterClrMapping/>
  </p:clrMapOvr>
  <p:transition spd="med"/>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27D9FB-A88F-D049-B292-3AA239AD4156}"/>
              </a:ext>
            </a:extLst>
          </p:cNvPr>
          <p:cNvPicPr>
            <a:picLocks noChangeAspect="1"/>
          </p:cNvPicPr>
          <p:nvPr/>
        </p:nvPicPr>
        <p:blipFill>
          <a:blip r:embed="rId2"/>
          <a:stretch>
            <a:fillRect/>
          </a:stretch>
        </p:blipFill>
        <p:spPr>
          <a:xfrm>
            <a:off x="0" y="1268730"/>
            <a:ext cx="9144000" cy="5143500"/>
          </a:xfrm>
          <a:prstGeom prst="rect">
            <a:avLst/>
          </a:prstGeom>
        </p:spPr>
      </p:pic>
      <p:sp>
        <p:nvSpPr>
          <p:cNvPr id="4" name="Text Box 2">
            <a:extLst>
              <a:ext uri="{FF2B5EF4-FFF2-40B4-BE49-F238E27FC236}">
                <a16:creationId xmlns:a16="http://schemas.microsoft.com/office/drawing/2014/main" id="{9FB45B8F-1120-B249-B6D2-D29611D91139}"/>
              </a:ext>
            </a:extLst>
          </p:cNvPr>
          <p:cNvSpPr txBox="1">
            <a:spLocks noChangeArrowheads="1"/>
          </p:cNvSpPr>
          <p:nvPr/>
        </p:nvSpPr>
        <p:spPr bwMode="auto">
          <a:xfrm>
            <a:off x="3227023" y="161899"/>
            <a:ext cx="3859577" cy="646145"/>
          </a:xfrm>
          <a:prstGeom prst="rect">
            <a:avLst/>
          </a:prstGeom>
          <a:solidFill>
            <a:srgbClr val="FFCC00"/>
          </a:solidFill>
          <a:ln w="28575">
            <a:solidFill>
              <a:schemeClr val="tx1"/>
            </a:solidFill>
            <a:miter lim="800000"/>
            <a:headEnd/>
            <a:tailEnd/>
          </a:ln>
        </p:spPr>
        <p:txBody>
          <a:bodyPr wrap="square"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lvl="0">
              <a:buClrTx/>
              <a:buSzTx/>
              <a:buNone/>
            </a:pPr>
            <a:r>
              <a:rPr kumimoji="0" lang="en-GB" sz="3600" b="0" i="0" u="none" strike="noStrike" kern="1200" cap="none" spc="0" normalizeH="0" baseline="0" noProof="0" dirty="0">
                <a:ln>
                  <a:noFill/>
                </a:ln>
                <a:solidFill>
                  <a:srgbClr val="FF0000"/>
                </a:solidFill>
                <a:effectLst/>
                <a:uLnTx/>
                <a:uFillTx/>
              </a:rPr>
              <a:t>The SWIFT code</a:t>
            </a:r>
          </a:p>
        </p:txBody>
      </p:sp>
    </p:spTree>
    <p:extLst>
      <p:ext uri="{BB962C8B-B14F-4D97-AF65-F5344CB8AC3E}">
        <p14:creationId xmlns:p14="http://schemas.microsoft.com/office/powerpoint/2010/main" val="1900143538"/>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9383398-6AA0-8A40-82FE-A1023BEA02A7}"/>
              </a:ext>
            </a:extLst>
          </p:cNvPr>
          <p:cNvPicPr>
            <a:picLocks noChangeAspect="1"/>
          </p:cNvPicPr>
          <p:nvPr/>
        </p:nvPicPr>
        <p:blipFill>
          <a:blip r:embed="rId2"/>
          <a:stretch>
            <a:fillRect/>
          </a:stretch>
        </p:blipFill>
        <p:spPr>
          <a:xfrm>
            <a:off x="0" y="1280160"/>
            <a:ext cx="9144000" cy="5143500"/>
          </a:xfrm>
          <a:prstGeom prst="rect">
            <a:avLst/>
          </a:prstGeom>
        </p:spPr>
      </p:pic>
      <p:sp>
        <p:nvSpPr>
          <p:cNvPr id="4" name="Text Box 2">
            <a:extLst>
              <a:ext uri="{FF2B5EF4-FFF2-40B4-BE49-F238E27FC236}">
                <a16:creationId xmlns:a16="http://schemas.microsoft.com/office/drawing/2014/main" id="{626387DB-3E22-2948-B490-513F3F594691}"/>
              </a:ext>
            </a:extLst>
          </p:cNvPr>
          <p:cNvSpPr txBox="1">
            <a:spLocks noChangeArrowheads="1"/>
          </p:cNvSpPr>
          <p:nvPr/>
        </p:nvSpPr>
        <p:spPr bwMode="auto">
          <a:xfrm>
            <a:off x="3227023" y="161899"/>
            <a:ext cx="3859577" cy="646145"/>
          </a:xfrm>
          <a:prstGeom prst="rect">
            <a:avLst/>
          </a:prstGeom>
          <a:solidFill>
            <a:srgbClr val="FFCC00"/>
          </a:solidFill>
          <a:ln w="28575">
            <a:solidFill>
              <a:schemeClr val="tx1"/>
            </a:solidFill>
            <a:miter lim="800000"/>
            <a:headEnd/>
            <a:tailEnd/>
          </a:ln>
        </p:spPr>
        <p:txBody>
          <a:bodyPr wrap="square"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lvl="0">
              <a:buClrTx/>
              <a:buSzTx/>
              <a:buNone/>
            </a:pPr>
            <a:r>
              <a:rPr kumimoji="0" lang="en-GB" sz="3600" b="0" i="0" u="none" strike="noStrike" kern="1200" cap="none" spc="0" normalizeH="0" baseline="0" noProof="0" dirty="0">
                <a:ln>
                  <a:noFill/>
                </a:ln>
                <a:solidFill>
                  <a:srgbClr val="FF0000"/>
                </a:solidFill>
                <a:effectLst/>
                <a:uLnTx/>
                <a:uFillTx/>
              </a:rPr>
              <a:t>The SWIFT code</a:t>
            </a:r>
          </a:p>
        </p:txBody>
      </p:sp>
    </p:spTree>
    <p:extLst>
      <p:ext uri="{BB962C8B-B14F-4D97-AF65-F5344CB8AC3E}">
        <p14:creationId xmlns:p14="http://schemas.microsoft.com/office/powerpoint/2010/main" val="1947358214"/>
      </p:ext>
    </p:extLst>
  </p:cSld>
  <p:clrMapOvr>
    <a:masterClrMapping/>
  </p:clrMapOvr>
  <p:transition>
    <p:zoom/>
  </p:transition>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F080E28-6FB9-574A-B0F5-91E81C87E092}"/>
              </a:ext>
            </a:extLst>
          </p:cNvPr>
          <p:cNvPicPr>
            <a:picLocks noChangeAspect="1"/>
          </p:cNvPicPr>
          <p:nvPr/>
        </p:nvPicPr>
        <p:blipFill>
          <a:blip r:embed="rId2"/>
          <a:stretch>
            <a:fillRect/>
          </a:stretch>
        </p:blipFill>
        <p:spPr>
          <a:xfrm>
            <a:off x="0" y="1280160"/>
            <a:ext cx="9144000" cy="5143500"/>
          </a:xfrm>
          <a:prstGeom prst="rect">
            <a:avLst/>
          </a:prstGeom>
        </p:spPr>
      </p:pic>
      <p:sp>
        <p:nvSpPr>
          <p:cNvPr id="4" name="Text Box 2">
            <a:extLst>
              <a:ext uri="{FF2B5EF4-FFF2-40B4-BE49-F238E27FC236}">
                <a16:creationId xmlns:a16="http://schemas.microsoft.com/office/drawing/2014/main" id="{31B541F1-3391-B840-BB8B-2993C414A4D2}"/>
              </a:ext>
            </a:extLst>
          </p:cNvPr>
          <p:cNvSpPr txBox="1">
            <a:spLocks noChangeArrowheads="1"/>
          </p:cNvSpPr>
          <p:nvPr/>
        </p:nvSpPr>
        <p:spPr bwMode="auto">
          <a:xfrm>
            <a:off x="3227023" y="161899"/>
            <a:ext cx="3859577" cy="646145"/>
          </a:xfrm>
          <a:prstGeom prst="rect">
            <a:avLst/>
          </a:prstGeom>
          <a:solidFill>
            <a:srgbClr val="FFCC00"/>
          </a:solidFill>
          <a:ln w="28575">
            <a:solidFill>
              <a:schemeClr val="tx1"/>
            </a:solidFill>
            <a:miter lim="800000"/>
            <a:headEnd/>
            <a:tailEnd/>
          </a:ln>
        </p:spPr>
        <p:txBody>
          <a:bodyPr wrap="square"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lvl="0">
              <a:buClrTx/>
              <a:buSzTx/>
              <a:buNone/>
            </a:pPr>
            <a:r>
              <a:rPr kumimoji="0" lang="en-GB" sz="3600" b="0" i="0" u="none" strike="noStrike" kern="1200" cap="none" spc="0" normalizeH="0" baseline="0" noProof="0" dirty="0">
                <a:ln>
                  <a:noFill/>
                </a:ln>
                <a:solidFill>
                  <a:srgbClr val="FF0000"/>
                </a:solidFill>
                <a:effectLst/>
                <a:uLnTx/>
                <a:uFillTx/>
              </a:rPr>
              <a:t>The SWIFT code</a:t>
            </a:r>
          </a:p>
        </p:txBody>
      </p:sp>
    </p:spTree>
    <p:extLst>
      <p:ext uri="{BB962C8B-B14F-4D97-AF65-F5344CB8AC3E}">
        <p14:creationId xmlns:p14="http://schemas.microsoft.com/office/powerpoint/2010/main" val="767585944"/>
      </p:ext>
    </p:extLst>
  </p:cSld>
  <p:clrMapOvr>
    <a:masterClrMapping/>
  </p:clrMapOvr>
  <p:transition>
    <p:zoom/>
  </p:transition>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Box 2">
            <a:extLst>
              <a:ext uri="{FF2B5EF4-FFF2-40B4-BE49-F238E27FC236}">
                <a16:creationId xmlns:a16="http://schemas.microsoft.com/office/drawing/2014/main" id="{63A1D7C7-6294-6A4C-B0AF-E46E8D40619F}"/>
              </a:ext>
            </a:extLst>
          </p:cNvPr>
          <p:cNvSpPr txBox="1">
            <a:spLocks noChangeArrowheads="1"/>
          </p:cNvSpPr>
          <p:nvPr/>
        </p:nvSpPr>
        <p:spPr bwMode="auto">
          <a:xfrm>
            <a:off x="3821383" y="161899"/>
            <a:ext cx="2487977" cy="646145"/>
          </a:xfrm>
          <a:prstGeom prst="rect">
            <a:avLst/>
          </a:prstGeom>
          <a:solidFill>
            <a:srgbClr val="FFCC00"/>
          </a:solidFill>
          <a:ln w="28575">
            <a:solidFill>
              <a:schemeClr val="tx1"/>
            </a:solidFill>
            <a:miter lim="800000"/>
            <a:headEnd/>
            <a:tailEnd/>
          </a:ln>
        </p:spPr>
        <p:txBody>
          <a:bodyPr wrap="square"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lvl="0">
              <a:buClrTx/>
              <a:buSzTx/>
              <a:buNone/>
            </a:pPr>
            <a:r>
              <a:rPr kumimoji="0" lang="en-GB" sz="3600" b="0" i="0" u="none" strike="noStrike" kern="1200" cap="none" spc="0" normalizeH="0" baseline="0" noProof="0" dirty="0" err="1">
                <a:ln>
                  <a:noFill/>
                </a:ln>
                <a:solidFill>
                  <a:srgbClr val="FF0000"/>
                </a:solidFill>
                <a:effectLst/>
                <a:uLnTx/>
                <a:uFillTx/>
              </a:rPr>
              <a:t>Colibre</a:t>
            </a:r>
            <a:endParaRPr kumimoji="0" lang="en-GB" sz="3600" b="0" i="0" u="none" strike="noStrike" kern="1200" cap="none" spc="0" normalizeH="0" baseline="0" noProof="0" dirty="0">
              <a:ln>
                <a:noFill/>
              </a:ln>
              <a:solidFill>
                <a:srgbClr val="FF0000"/>
              </a:solidFill>
              <a:effectLst/>
              <a:uLnTx/>
              <a:uFillTx/>
            </a:endParaRPr>
          </a:p>
        </p:txBody>
      </p:sp>
      <p:pic>
        <p:nvPicPr>
          <p:cNvPr id="4" name="Picture 3">
            <a:extLst>
              <a:ext uri="{FF2B5EF4-FFF2-40B4-BE49-F238E27FC236}">
                <a16:creationId xmlns:a16="http://schemas.microsoft.com/office/drawing/2014/main" id="{0E5D9CC0-83EB-5745-98EB-FF09FEE7322D}"/>
              </a:ext>
            </a:extLst>
          </p:cNvPr>
          <p:cNvPicPr>
            <a:picLocks noChangeAspect="1"/>
          </p:cNvPicPr>
          <p:nvPr/>
        </p:nvPicPr>
        <p:blipFill>
          <a:blip r:embed="rId2"/>
          <a:stretch>
            <a:fillRect/>
          </a:stretch>
        </p:blipFill>
        <p:spPr>
          <a:xfrm>
            <a:off x="1234440" y="1087755"/>
            <a:ext cx="7480784" cy="5286302"/>
          </a:xfrm>
          <a:prstGeom prst="rect">
            <a:avLst/>
          </a:prstGeom>
        </p:spPr>
      </p:pic>
    </p:spTree>
    <p:extLst>
      <p:ext uri="{BB962C8B-B14F-4D97-AF65-F5344CB8AC3E}">
        <p14:creationId xmlns:p14="http://schemas.microsoft.com/office/powerpoint/2010/main" val="1687019834"/>
      </p:ext>
    </p:extLst>
  </p:cSld>
  <p:clrMapOvr>
    <a:masterClrMapping/>
  </p:clrMapOvr>
  <p:transition>
    <p:zoom/>
  </p:transition>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 Box 2">
            <a:extLst>
              <a:ext uri="{FF2B5EF4-FFF2-40B4-BE49-F238E27FC236}">
                <a16:creationId xmlns:a16="http://schemas.microsoft.com/office/drawing/2014/main" id="{63A1D7C7-6294-6A4C-B0AF-E46E8D40619F}"/>
              </a:ext>
            </a:extLst>
          </p:cNvPr>
          <p:cNvSpPr txBox="1">
            <a:spLocks noChangeArrowheads="1"/>
          </p:cNvSpPr>
          <p:nvPr/>
        </p:nvSpPr>
        <p:spPr bwMode="auto">
          <a:xfrm>
            <a:off x="3821383" y="161899"/>
            <a:ext cx="2487977" cy="646145"/>
          </a:xfrm>
          <a:prstGeom prst="rect">
            <a:avLst/>
          </a:prstGeom>
          <a:solidFill>
            <a:srgbClr val="FFCC00"/>
          </a:solidFill>
          <a:ln w="28575">
            <a:solidFill>
              <a:schemeClr val="tx1"/>
            </a:solidFill>
            <a:miter lim="800000"/>
            <a:headEnd/>
            <a:tailEnd/>
          </a:ln>
        </p:spPr>
        <p:txBody>
          <a:bodyPr wrap="square"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lvl="0">
              <a:buClrTx/>
              <a:buSzTx/>
              <a:buNone/>
            </a:pPr>
            <a:r>
              <a:rPr kumimoji="0" lang="en-GB" sz="3600" b="0" i="0" u="none" strike="noStrike" kern="1200" cap="none" spc="0" normalizeH="0" baseline="0" noProof="0" dirty="0" err="1">
                <a:ln>
                  <a:noFill/>
                </a:ln>
                <a:solidFill>
                  <a:srgbClr val="FF0000"/>
                </a:solidFill>
                <a:effectLst/>
                <a:uLnTx/>
                <a:uFillTx/>
              </a:rPr>
              <a:t>Colibre</a:t>
            </a:r>
            <a:endParaRPr kumimoji="0" lang="en-GB" sz="3600" b="0" i="0" u="none" strike="noStrike" kern="1200" cap="none" spc="0" normalizeH="0" baseline="0" noProof="0" dirty="0">
              <a:ln>
                <a:noFill/>
              </a:ln>
              <a:solidFill>
                <a:srgbClr val="FF0000"/>
              </a:solidFill>
              <a:effectLst/>
              <a:uLnTx/>
              <a:uFillTx/>
            </a:endParaRPr>
          </a:p>
        </p:txBody>
      </p:sp>
      <p:pic>
        <p:nvPicPr>
          <p:cNvPr id="4" name="Picture 3">
            <a:extLst>
              <a:ext uri="{FF2B5EF4-FFF2-40B4-BE49-F238E27FC236}">
                <a16:creationId xmlns:a16="http://schemas.microsoft.com/office/drawing/2014/main" id="{B871D09A-9AF0-4140-9C6D-F19A39357E02}"/>
              </a:ext>
            </a:extLst>
          </p:cNvPr>
          <p:cNvPicPr>
            <a:picLocks noChangeAspect="1"/>
          </p:cNvPicPr>
          <p:nvPr/>
        </p:nvPicPr>
        <p:blipFill>
          <a:blip r:embed="rId2"/>
          <a:stretch>
            <a:fillRect/>
          </a:stretch>
        </p:blipFill>
        <p:spPr>
          <a:xfrm>
            <a:off x="1291590" y="1304925"/>
            <a:ext cx="7212330" cy="5096599"/>
          </a:xfrm>
          <a:prstGeom prst="rect">
            <a:avLst/>
          </a:prstGeom>
        </p:spPr>
      </p:pic>
    </p:spTree>
    <p:extLst>
      <p:ext uri="{BB962C8B-B14F-4D97-AF65-F5344CB8AC3E}">
        <p14:creationId xmlns:p14="http://schemas.microsoft.com/office/powerpoint/2010/main" val="2524310388"/>
      </p:ext>
    </p:extLst>
  </p:cSld>
  <p:clrMapOvr>
    <a:masterClrMapping/>
  </p:clrMapOvr>
  <p:transition>
    <p:zoom/>
  </p:transition>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 Box 2">
            <a:extLst>
              <a:ext uri="{FF2B5EF4-FFF2-40B4-BE49-F238E27FC236}">
                <a16:creationId xmlns:a16="http://schemas.microsoft.com/office/drawing/2014/main" id="{63A1D7C7-6294-6A4C-B0AF-E46E8D40619F}"/>
              </a:ext>
            </a:extLst>
          </p:cNvPr>
          <p:cNvSpPr txBox="1">
            <a:spLocks noChangeArrowheads="1"/>
          </p:cNvSpPr>
          <p:nvPr/>
        </p:nvSpPr>
        <p:spPr bwMode="auto">
          <a:xfrm>
            <a:off x="3821383" y="161899"/>
            <a:ext cx="2487977" cy="646145"/>
          </a:xfrm>
          <a:prstGeom prst="rect">
            <a:avLst/>
          </a:prstGeom>
          <a:solidFill>
            <a:srgbClr val="FFCC00"/>
          </a:solidFill>
          <a:ln w="28575">
            <a:solidFill>
              <a:schemeClr val="tx1"/>
            </a:solidFill>
            <a:miter lim="800000"/>
            <a:headEnd/>
            <a:tailEnd/>
          </a:ln>
        </p:spPr>
        <p:txBody>
          <a:bodyPr wrap="square"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lvl="0">
              <a:buClrTx/>
              <a:buSzTx/>
              <a:buNone/>
            </a:pPr>
            <a:r>
              <a:rPr kumimoji="0" lang="en-GB" sz="3600" b="0" i="0" u="none" strike="noStrike" kern="1200" cap="none" spc="0" normalizeH="0" baseline="0" noProof="0" dirty="0" err="1">
                <a:ln>
                  <a:noFill/>
                </a:ln>
                <a:solidFill>
                  <a:srgbClr val="FF0000"/>
                </a:solidFill>
                <a:effectLst/>
                <a:uLnTx/>
                <a:uFillTx/>
              </a:rPr>
              <a:t>Colibre</a:t>
            </a:r>
            <a:endParaRPr kumimoji="0" lang="en-GB" sz="3600" b="0" i="0" u="none" strike="noStrike" kern="1200" cap="none" spc="0" normalizeH="0" baseline="0" noProof="0" dirty="0">
              <a:ln>
                <a:noFill/>
              </a:ln>
              <a:solidFill>
                <a:srgbClr val="FF0000"/>
              </a:solidFill>
              <a:effectLst/>
              <a:uLnTx/>
              <a:uFillTx/>
            </a:endParaRPr>
          </a:p>
        </p:txBody>
      </p:sp>
      <p:pic>
        <p:nvPicPr>
          <p:cNvPr id="4" name="Picture 3">
            <a:extLst>
              <a:ext uri="{FF2B5EF4-FFF2-40B4-BE49-F238E27FC236}">
                <a16:creationId xmlns:a16="http://schemas.microsoft.com/office/drawing/2014/main" id="{30171DB6-FB45-0D48-854E-1B022A3E2ED1}"/>
              </a:ext>
            </a:extLst>
          </p:cNvPr>
          <p:cNvPicPr>
            <a:picLocks noChangeAspect="1"/>
          </p:cNvPicPr>
          <p:nvPr/>
        </p:nvPicPr>
        <p:blipFill>
          <a:blip r:embed="rId2"/>
          <a:stretch>
            <a:fillRect/>
          </a:stretch>
        </p:blipFill>
        <p:spPr>
          <a:xfrm>
            <a:off x="1103630" y="1155190"/>
            <a:ext cx="7160260" cy="5051300"/>
          </a:xfrm>
          <a:prstGeom prst="rect">
            <a:avLst/>
          </a:prstGeom>
        </p:spPr>
      </p:pic>
    </p:spTree>
    <p:extLst>
      <p:ext uri="{BB962C8B-B14F-4D97-AF65-F5344CB8AC3E}">
        <p14:creationId xmlns:p14="http://schemas.microsoft.com/office/powerpoint/2010/main" val="3704164637"/>
      </p:ext>
    </p:extLst>
  </p:cSld>
  <p:clrMapOvr>
    <a:masterClrMapping/>
  </p:clrMapOvr>
  <p:transition>
    <p:zoom/>
  </p:transition>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51720" y="401080"/>
            <a:ext cx="8309694" cy="4674203"/>
          </a:xfrm>
          <a:prstGeom prst="rect">
            <a:avLst/>
          </a:prstGeom>
        </p:spPr>
      </p:pic>
      <p:sp>
        <p:nvSpPr>
          <p:cNvPr id="6" name="TextBox 5"/>
          <p:cNvSpPr txBox="1"/>
          <p:nvPr/>
        </p:nvSpPr>
        <p:spPr>
          <a:xfrm>
            <a:off x="133542" y="1268413"/>
            <a:ext cx="3240360" cy="1938992"/>
          </a:xfrm>
          <a:prstGeom prst="rect">
            <a:avLst/>
          </a:prstGeom>
          <a:noFill/>
        </p:spPr>
        <p:txBody>
          <a:bodyPr wrap="square" rtlCol="0">
            <a:spAutoFit/>
          </a:bodyPr>
          <a:lstStyle/>
          <a:p>
            <a:r>
              <a:rPr lang="en-GB" sz="2400" dirty="0">
                <a:solidFill>
                  <a:schemeClr val="bg1"/>
                </a:solidFill>
                <a:latin typeface="Arial" panose="020B0604020202020204" pitchFamily="34" charset="0"/>
                <a:cs typeface="Arial" panose="020B0604020202020204" pitchFamily="34" charset="0"/>
              </a:rPr>
              <a:t>Developed SWIFT to run the first planetary giant impact SPH simulations with more than 10</a:t>
            </a:r>
            <a:r>
              <a:rPr lang="en-GB" sz="2400" baseline="30000" dirty="0">
                <a:solidFill>
                  <a:schemeClr val="bg1"/>
                </a:solidFill>
                <a:latin typeface="Arial" panose="020B0604020202020204" pitchFamily="34" charset="0"/>
                <a:cs typeface="Arial" panose="020B0604020202020204" pitchFamily="34" charset="0"/>
              </a:rPr>
              <a:t>8</a:t>
            </a:r>
            <a:r>
              <a:rPr lang="en-GB" sz="2400" dirty="0">
                <a:solidFill>
                  <a:schemeClr val="bg1"/>
                </a:solidFill>
                <a:latin typeface="Arial" panose="020B0604020202020204" pitchFamily="34" charset="0"/>
                <a:cs typeface="Arial" panose="020B0604020202020204" pitchFamily="34" charset="0"/>
              </a:rPr>
              <a:t> particles</a:t>
            </a:r>
          </a:p>
        </p:txBody>
      </p:sp>
      <p:sp>
        <p:nvSpPr>
          <p:cNvPr id="14" name="TextBox 13"/>
          <p:cNvSpPr txBox="1"/>
          <p:nvPr/>
        </p:nvSpPr>
        <p:spPr>
          <a:xfrm>
            <a:off x="4302000" y="5075283"/>
            <a:ext cx="4608512" cy="1015663"/>
          </a:xfrm>
          <a:prstGeom prst="rect">
            <a:avLst/>
          </a:prstGeom>
          <a:noFill/>
        </p:spPr>
        <p:txBody>
          <a:bodyPr wrap="square" rtlCol="0">
            <a:spAutoFit/>
          </a:bodyPr>
          <a:lstStyle/>
          <a:p>
            <a:pPr algn="ctr"/>
            <a:r>
              <a:rPr lang="en-GB" sz="2000" dirty="0">
                <a:solidFill>
                  <a:schemeClr val="bg1"/>
                </a:solidFill>
                <a:latin typeface="Arial" panose="020B0604020202020204" pitchFamily="34" charset="0"/>
                <a:cs typeface="Arial" panose="020B0604020202020204" pitchFamily="34" charset="0"/>
              </a:rPr>
              <a:t>A grazing impact of a 2M</a:t>
            </a:r>
            <a:r>
              <a:rPr lang="en-GB" sz="2000" baseline="-25000" dirty="0">
                <a:solidFill>
                  <a:schemeClr val="bg1"/>
                </a:solidFill>
                <a:latin typeface="Arial" panose="020B0604020202020204" pitchFamily="34" charset="0"/>
                <a:cs typeface="Arial" panose="020B0604020202020204" pitchFamily="34" charset="0"/>
              </a:rPr>
              <a:t> </a:t>
            </a:r>
            <a:r>
              <a:rPr lang="en-GB" sz="2000" dirty="0">
                <a:solidFill>
                  <a:schemeClr val="bg1"/>
                </a:solidFill>
                <a:latin typeface="Arial" panose="020B0604020202020204" pitchFamily="34" charset="0"/>
                <a:cs typeface="Arial" panose="020B0604020202020204" pitchFamily="34" charset="0"/>
              </a:rPr>
              <a:t>  </a:t>
            </a:r>
            <a:r>
              <a:rPr lang="en-GB" sz="2000" dirty="0" err="1">
                <a:solidFill>
                  <a:schemeClr val="bg1"/>
                </a:solidFill>
                <a:latin typeface="Arial" panose="020B0604020202020204" pitchFamily="34" charset="0"/>
                <a:cs typeface="Arial" panose="020B0604020202020204" pitchFamily="34" charset="0"/>
              </a:rPr>
              <a:t>rock+ice</a:t>
            </a:r>
            <a:r>
              <a:rPr lang="en-GB" sz="2000" dirty="0">
                <a:solidFill>
                  <a:schemeClr val="bg1"/>
                </a:solidFill>
                <a:latin typeface="Arial" panose="020B0604020202020204" pitchFamily="34" charset="0"/>
                <a:cs typeface="Arial" panose="020B0604020202020204" pitchFamily="34" charset="0"/>
              </a:rPr>
              <a:t> planet onto a 3-layer </a:t>
            </a:r>
            <a:r>
              <a:rPr lang="en-GB" sz="2000" dirty="0" err="1">
                <a:solidFill>
                  <a:schemeClr val="bg1"/>
                </a:solidFill>
                <a:latin typeface="Arial" panose="020B0604020202020204" pitchFamily="34" charset="0"/>
                <a:cs typeface="Arial" panose="020B0604020202020204" pitchFamily="34" charset="0"/>
              </a:rPr>
              <a:t>rock+ice+H</a:t>
            </a:r>
            <a:r>
              <a:rPr lang="en-GB" sz="2000" dirty="0">
                <a:solidFill>
                  <a:schemeClr val="bg1"/>
                </a:solidFill>
                <a:latin typeface="Arial" panose="020B0604020202020204" pitchFamily="34" charset="0"/>
                <a:cs typeface="Arial" panose="020B0604020202020204" pitchFamily="34" charset="0"/>
              </a:rPr>
              <a:t>/He atmosphere proto-Uranus.</a:t>
            </a:r>
          </a:p>
        </p:txBody>
      </p:sp>
      <p:sp>
        <p:nvSpPr>
          <p:cNvPr id="18" name="Flowchart: Or 17"/>
          <p:cNvSpPr>
            <a:spLocks noChangeAspect="1"/>
          </p:cNvSpPr>
          <p:nvPr/>
        </p:nvSpPr>
        <p:spPr>
          <a:xfrm>
            <a:off x="7496010" y="5301208"/>
            <a:ext cx="144000" cy="144000"/>
          </a:xfrm>
          <a:prstGeom prst="flowChartOr">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p:cNvSpPr txBox="1"/>
          <p:nvPr/>
        </p:nvSpPr>
        <p:spPr>
          <a:xfrm>
            <a:off x="0" y="3898218"/>
            <a:ext cx="4629150" cy="2492990"/>
          </a:xfrm>
          <a:prstGeom prst="rect">
            <a:avLst/>
          </a:prstGeom>
          <a:noFill/>
        </p:spPr>
        <p:txBody>
          <a:bodyPr wrap="square" rtlCol="0">
            <a:spAutoFit/>
          </a:bodyPr>
          <a:lstStyle/>
          <a:p>
            <a:r>
              <a:rPr lang="en-GB" sz="2400" dirty="0">
                <a:solidFill>
                  <a:schemeClr val="bg1"/>
                </a:solidFill>
                <a:latin typeface="Arial" panose="020B0604020202020204" pitchFamily="34" charset="0"/>
                <a:cs typeface="Arial" panose="020B0604020202020204" pitchFamily="34" charset="0"/>
              </a:rPr>
              <a:t>Realistic impacts can:</a:t>
            </a:r>
          </a:p>
          <a:p>
            <a:pPr marL="457200" indent="-457200" algn="l">
              <a:buClr>
                <a:srgbClr val="FF0000"/>
              </a:buClr>
            </a:pPr>
            <a:r>
              <a:rPr lang="en-GB" sz="2400" dirty="0">
                <a:solidFill>
                  <a:schemeClr val="bg1"/>
                </a:solidFill>
                <a:latin typeface="Arial" panose="020B0604020202020204" pitchFamily="34" charset="0"/>
                <a:cs typeface="Arial" panose="020B0604020202020204" pitchFamily="34" charset="0"/>
              </a:rPr>
              <a:t>knock Uranus over</a:t>
            </a:r>
          </a:p>
          <a:p>
            <a:pPr marL="457200" indent="-457200" algn="l">
              <a:buClr>
                <a:srgbClr val="FF0000"/>
              </a:buClr>
            </a:pPr>
            <a:r>
              <a:rPr lang="en-GB" sz="2400" dirty="0">
                <a:solidFill>
                  <a:schemeClr val="bg1"/>
                </a:solidFill>
                <a:latin typeface="Arial" panose="020B0604020202020204" pitchFamily="34" charset="0"/>
                <a:cs typeface="Arial" panose="020B0604020202020204" pitchFamily="34" charset="0"/>
              </a:rPr>
              <a:t>eject sufficient </a:t>
            </a:r>
            <a:r>
              <a:rPr lang="en-GB" sz="2400" dirty="0" err="1">
                <a:solidFill>
                  <a:schemeClr val="bg1"/>
                </a:solidFill>
                <a:latin typeface="Arial" panose="020B0604020202020204" pitchFamily="34" charset="0"/>
                <a:cs typeface="Arial" panose="020B0604020202020204" pitchFamily="34" charset="0"/>
              </a:rPr>
              <a:t>ice+rock</a:t>
            </a:r>
            <a:r>
              <a:rPr lang="en-GB" sz="2400" dirty="0">
                <a:solidFill>
                  <a:schemeClr val="bg1"/>
                </a:solidFill>
                <a:latin typeface="Arial" panose="020B0604020202020204" pitchFamily="34" charset="0"/>
                <a:cs typeface="Arial" panose="020B0604020202020204" pitchFamily="34" charset="0"/>
              </a:rPr>
              <a:t> to form Uranus’ moon </a:t>
            </a:r>
          </a:p>
          <a:p>
            <a:pPr marL="457200" indent="-457200" algn="l">
              <a:buClr>
                <a:srgbClr val="FF0000"/>
              </a:buClr>
            </a:pPr>
            <a:r>
              <a:rPr lang="en-GB" sz="2400" dirty="0">
                <a:solidFill>
                  <a:schemeClr val="bg1"/>
                </a:solidFill>
                <a:latin typeface="Arial" panose="020B0604020202020204" pitchFamily="34" charset="0"/>
                <a:cs typeface="Arial" panose="020B0604020202020204" pitchFamily="34" charset="0"/>
              </a:rPr>
              <a:t>lead to atmospheric erosion</a:t>
            </a:r>
          </a:p>
        </p:txBody>
      </p:sp>
      <p:sp>
        <p:nvSpPr>
          <p:cNvPr id="8" name="Text Box 2">
            <a:extLst>
              <a:ext uri="{FF2B5EF4-FFF2-40B4-BE49-F238E27FC236}">
                <a16:creationId xmlns:a16="http://schemas.microsoft.com/office/drawing/2014/main" id="{0E2373CE-BF21-804F-B5EE-5D02C4CB8463}"/>
              </a:ext>
            </a:extLst>
          </p:cNvPr>
          <p:cNvSpPr txBox="1">
            <a:spLocks noChangeArrowheads="1"/>
          </p:cNvSpPr>
          <p:nvPr/>
        </p:nvSpPr>
        <p:spPr bwMode="auto">
          <a:xfrm>
            <a:off x="2461213" y="150469"/>
            <a:ext cx="6431327" cy="646145"/>
          </a:xfrm>
          <a:prstGeom prst="rect">
            <a:avLst/>
          </a:prstGeom>
          <a:solidFill>
            <a:srgbClr val="FFCC00"/>
          </a:solidFill>
          <a:ln w="28575">
            <a:solidFill>
              <a:schemeClr val="tx1"/>
            </a:solidFill>
            <a:miter lim="800000"/>
            <a:headEnd/>
            <a:tailEnd/>
          </a:ln>
        </p:spPr>
        <p:txBody>
          <a:bodyPr wrap="square"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lvl="0">
              <a:buClrTx/>
              <a:buSzTx/>
              <a:buNone/>
            </a:pPr>
            <a:r>
              <a:rPr kumimoji="0" lang="en-GB" sz="3600" b="0" i="0" u="none" strike="noStrike" kern="1200" cap="none" spc="0" normalizeH="0" baseline="0" noProof="0" dirty="0">
                <a:ln>
                  <a:noFill/>
                </a:ln>
                <a:solidFill>
                  <a:srgbClr val="FF0000"/>
                </a:solidFill>
                <a:effectLst/>
                <a:uLnTx/>
                <a:uFillTx/>
              </a:rPr>
              <a:t>Planetary science with SWIFT </a:t>
            </a:r>
          </a:p>
        </p:txBody>
      </p:sp>
      <p:sp>
        <p:nvSpPr>
          <p:cNvPr id="2" name="TextBox 1">
            <a:extLst>
              <a:ext uri="{FF2B5EF4-FFF2-40B4-BE49-F238E27FC236}">
                <a16:creationId xmlns:a16="http://schemas.microsoft.com/office/drawing/2014/main" id="{1B4349A2-DB40-ED4A-85A0-8C422657AB72}"/>
              </a:ext>
            </a:extLst>
          </p:cNvPr>
          <p:cNvSpPr txBox="1"/>
          <p:nvPr/>
        </p:nvSpPr>
        <p:spPr>
          <a:xfrm>
            <a:off x="6044257" y="6012180"/>
            <a:ext cx="2473305" cy="400110"/>
          </a:xfrm>
          <a:prstGeom prst="rect">
            <a:avLst/>
          </a:prstGeom>
          <a:noFill/>
        </p:spPr>
        <p:txBody>
          <a:bodyPr wrap="none" rtlCol="0">
            <a:spAutoFit/>
          </a:bodyPr>
          <a:lstStyle/>
          <a:p>
            <a:r>
              <a:rPr lang="en-GB" sz="2000" dirty="0" err="1">
                <a:solidFill>
                  <a:srgbClr val="00B050"/>
                </a:solidFill>
                <a:latin typeface="Franklin Gothic Medium" panose="020B0603020102020204" pitchFamily="34" charset="0"/>
              </a:rPr>
              <a:t>Kegerreis</a:t>
            </a:r>
            <a:r>
              <a:rPr lang="en-GB" sz="2000" dirty="0">
                <a:solidFill>
                  <a:srgbClr val="00B050"/>
                </a:solidFill>
                <a:latin typeface="Franklin Gothic Medium" panose="020B0603020102020204" pitchFamily="34" charset="0"/>
              </a:rPr>
              <a:t> et al  ‘19</a:t>
            </a:r>
            <a:endParaRPr lang="en-US" sz="2000" dirty="0">
              <a:solidFill>
                <a:srgbClr val="00B050"/>
              </a:solidFill>
            </a:endParaRPr>
          </a:p>
        </p:txBody>
      </p:sp>
    </p:spTree>
  </p:cSld>
  <p:clrMapOvr>
    <a:masterClrMapping/>
  </p:clrMapOvr>
  <p:transition>
    <p:zoom/>
  </p:transition>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85B4633B-3AD0-0C47-9FD1-C83113416EE4}"/>
              </a:ext>
            </a:extLst>
          </p:cNvPr>
          <p:cNvGrpSpPr>
            <a:grpSpLocks/>
          </p:cNvGrpSpPr>
          <p:nvPr/>
        </p:nvGrpSpPr>
        <p:grpSpPr bwMode="auto">
          <a:xfrm>
            <a:off x="152400" y="717550"/>
            <a:ext cx="8780463" cy="2762250"/>
            <a:chOff x="106" y="499"/>
            <a:chExt cx="6094" cy="1918"/>
          </a:xfrm>
        </p:grpSpPr>
        <p:sp>
          <p:nvSpPr>
            <p:cNvPr id="122883" name="Oval 3">
              <a:extLst>
                <a:ext uri="{FF2B5EF4-FFF2-40B4-BE49-F238E27FC236}">
                  <a16:creationId xmlns:a16="http://schemas.microsoft.com/office/drawing/2014/main" id="{27F1763A-2520-DE49-94E1-4D63413E9FA4}"/>
                </a:ext>
              </a:extLst>
            </p:cNvPr>
            <p:cNvSpPr>
              <a:spLocks noChangeArrowheads="1"/>
            </p:cNvSpPr>
            <p:nvPr/>
          </p:nvSpPr>
          <p:spPr bwMode="auto">
            <a:xfrm>
              <a:off x="106" y="1628"/>
              <a:ext cx="1554" cy="789"/>
            </a:xfrm>
            <a:prstGeom prst="ellipse">
              <a:avLst/>
            </a:prstGeom>
            <a:gradFill rotWithShape="0">
              <a:gsLst>
                <a:gs pos="0">
                  <a:srgbClr val="FF3333"/>
                </a:gs>
                <a:gs pos="100000">
                  <a:srgbClr val="E6FF00"/>
                </a:gs>
              </a:gsLst>
              <a:lin ang="5400000" scaled="1"/>
            </a:gradFill>
            <a:ln w="9525">
              <a:solidFill>
                <a:srgbClr val="000000"/>
              </a:solidFill>
              <a:round/>
              <a:headEnd/>
              <a:tailEnd/>
            </a:ln>
            <a:effectLst>
              <a:outerShdw dist="155281" dir="2700000" algn="ctr" rotWithShape="0">
                <a:srgbClr val="808080"/>
              </a:outerShdw>
            </a:effectLst>
          </p:spPr>
          <p:txBody>
            <a:bodyPr lIns="0" tIns="0" rIns="0" bIns="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a:endParaRPr>
            </a:p>
          </p:txBody>
        </p:sp>
        <p:sp>
          <p:nvSpPr>
            <p:cNvPr id="135195" name="Text Box 4">
              <a:extLst>
                <a:ext uri="{FF2B5EF4-FFF2-40B4-BE49-F238E27FC236}">
                  <a16:creationId xmlns:a16="http://schemas.microsoft.com/office/drawing/2014/main" id="{348DE998-2884-2E44-8ADA-0AE67468F101}"/>
                </a:ext>
              </a:extLst>
            </p:cNvPr>
            <p:cNvSpPr txBox="1">
              <a:spLocks noChangeArrowheads="1"/>
            </p:cNvSpPr>
            <p:nvPr/>
          </p:nvSpPr>
          <p:spPr bwMode="auto">
            <a:xfrm>
              <a:off x="272" y="1806"/>
              <a:ext cx="1271" cy="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830263">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defTabSz="830263">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2pPr>
              <a:lvl3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3pPr>
              <a:lvl4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4pPr>
              <a:lvl5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830263" rtl="0" eaLnBrk="1" fontAlgn="base" latinLnBrk="0" hangingPunct="0">
                <a:lnSpc>
                  <a:spcPct val="95000"/>
                </a:lnSpc>
                <a:spcBef>
                  <a:spcPct val="0"/>
                </a:spcBef>
                <a:spcAft>
                  <a:spcPct val="0"/>
                </a:spcAft>
                <a:buClr>
                  <a:srgbClr val="000000"/>
                </a:buClr>
                <a:buSzPct val="45000"/>
                <a:buFont typeface="StarSymbol" charset="0"/>
                <a:buNone/>
                <a:tabLst>
                  <a:tab pos="657225" algn="l"/>
                  <a:tab pos="1312863" algn="l"/>
                </a:tabLst>
                <a:defRPr/>
              </a:pPr>
              <a:r>
                <a:rPr kumimoji="0" lang="en-GB" altLang="en-US" sz="2200" b="0" i="0" u="none" strike="noStrike" kern="1200" cap="none" spc="0" normalizeH="0" baseline="0" noProof="0">
                  <a:ln>
                    <a:noFill/>
                  </a:ln>
                  <a:solidFill>
                    <a:srgbClr val="000000"/>
                  </a:solidFill>
                  <a:effectLst/>
                  <a:uLnTx/>
                  <a:uFillTx/>
                  <a:latin typeface="Utopia" pitchFamily="16" charset="0"/>
                  <a:ea typeface="ＭＳ Ｐゴシック" panose="020B0600070205080204" pitchFamily="34" charset="-128"/>
                </a:rPr>
                <a:t>Gravitational collapse</a:t>
              </a:r>
            </a:p>
          </p:txBody>
        </p:sp>
        <p:grpSp>
          <p:nvGrpSpPr>
            <p:cNvPr id="135196" name="Group 5">
              <a:extLst>
                <a:ext uri="{FF2B5EF4-FFF2-40B4-BE49-F238E27FC236}">
                  <a16:creationId xmlns:a16="http://schemas.microsoft.com/office/drawing/2014/main" id="{7710B0B0-096B-2E4D-A7F9-11F45BA19B03}"/>
                </a:ext>
              </a:extLst>
            </p:cNvPr>
            <p:cNvGrpSpPr>
              <a:grpSpLocks/>
            </p:cNvGrpSpPr>
            <p:nvPr/>
          </p:nvGrpSpPr>
          <p:grpSpPr bwMode="auto">
            <a:xfrm>
              <a:off x="645" y="600"/>
              <a:ext cx="1579" cy="817"/>
              <a:chOff x="645" y="600"/>
              <a:chExt cx="1579" cy="817"/>
            </a:xfrm>
          </p:grpSpPr>
          <p:sp>
            <p:nvSpPr>
              <p:cNvPr id="122886" name="Oval 6">
                <a:extLst>
                  <a:ext uri="{FF2B5EF4-FFF2-40B4-BE49-F238E27FC236}">
                    <a16:creationId xmlns:a16="http://schemas.microsoft.com/office/drawing/2014/main" id="{5F1D3DD4-3C29-E44E-B87D-3C2C524C176A}"/>
                  </a:ext>
                </a:extLst>
              </p:cNvPr>
              <p:cNvSpPr>
                <a:spLocks noChangeArrowheads="1"/>
              </p:cNvSpPr>
              <p:nvPr/>
            </p:nvSpPr>
            <p:spPr bwMode="auto">
              <a:xfrm>
                <a:off x="645" y="600"/>
                <a:ext cx="1579" cy="817"/>
              </a:xfrm>
              <a:prstGeom prst="ellipse">
                <a:avLst/>
              </a:prstGeom>
              <a:gradFill rotWithShape="0">
                <a:gsLst>
                  <a:gs pos="0">
                    <a:srgbClr val="FF3333"/>
                  </a:gs>
                  <a:gs pos="100000">
                    <a:srgbClr val="E6FF00"/>
                  </a:gs>
                </a:gsLst>
                <a:lin ang="5400000" scaled="1"/>
              </a:gradFill>
              <a:ln w="9525">
                <a:solidFill>
                  <a:srgbClr val="000000"/>
                </a:solidFill>
                <a:round/>
                <a:headEnd/>
                <a:tailEnd/>
              </a:ln>
              <a:effectLst>
                <a:outerShdw dist="155281" dir="2700000" algn="ctr" rotWithShape="0">
                  <a:srgbClr val="808080"/>
                </a:outerShdw>
              </a:effectLst>
            </p:spPr>
            <p:txBody>
              <a:bodyPr lIns="0" tIns="0" rIns="0" bIns="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a:endParaRPr>
              </a:p>
            </p:txBody>
          </p:sp>
          <p:sp>
            <p:nvSpPr>
              <p:cNvPr id="135211" name="Text Box 7">
                <a:extLst>
                  <a:ext uri="{FF2B5EF4-FFF2-40B4-BE49-F238E27FC236}">
                    <a16:creationId xmlns:a16="http://schemas.microsoft.com/office/drawing/2014/main" id="{7021C20C-003A-BB43-9AA0-6AD00F77BF45}"/>
                  </a:ext>
                </a:extLst>
              </p:cNvPr>
              <p:cNvSpPr txBox="1">
                <a:spLocks noChangeArrowheads="1"/>
              </p:cNvSpPr>
              <p:nvPr/>
            </p:nvSpPr>
            <p:spPr bwMode="auto">
              <a:xfrm>
                <a:off x="823" y="670"/>
                <a:ext cx="1271" cy="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830263">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defTabSz="830263">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2pPr>
                <a:lvl3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3pPr>
                <a:lvl4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4pPr>
                <a:lvl5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830263" rtl="0" eaLnBrk="1" fontAlgn="base" latinLnBrk="0" hangingPunct="0">
                  <a:lnSpc>
                    <a:spcPct val="95000"/>
                  </a:lnSpc>
                  <a:spcBef>
                    <a:spcPct val="0"/>
                  </a:spcBef>
                  <a:spcAft>
                    <a:spcPct val="0"/>
                  </a:spcAft>
                  <a:buClr>
                    <a:srgbClr val="000000"/>
                  </a:buClr>
                  <a:buSzPct val="45000"/>
                  <a:buFont typeface="StarSymbol" charset="0"/>
                  <a:buNone/>
                  <a:tabLst>
                    <a:tab pos="657225" algn="l"/>
                    <a:tab pos="1312863" algn="l"/>
                  </a:tabLst>
                  <a:defRPr/>
                </a:pPr>
                <a:r>
                  <a:rPr kumimoji="0" lang="en-GB" altLang="en-US" sz="2200" b="0" i="0" u="none" strike="noStrike" kern="1200" cap="none" spc="0" normalizeH="0" baseline="0" noProof="0">
                    <a:ln>
                      <a:noFill/>
                    </a:ln>
                    <a:solidFill>
                      <a:srgbClr val="000000"/>
                    </a:solidFill>
                    <a:effectLst/>
                    <a:uLnTx/>
                    <a:uFillTx/>
                    <a:latin typeface="Utopia" pitchFamily="16" charset="0"/>
                    <a:ea typeface="ＭＳ Ｐゴシック" panose="020B0600070205080204" pitchFamily="34" charset="-128"/>
                  </a:rPr>
                  <a:t>Dark matter and gas distributions</a:t>
                </a:r>
              </a:p>
            </p:txBody>
          </p:sp>
        </p:grpSp>
        <p:grpSp>
          <p:nvGrpSpPr>
            <p:cNvPr id="135197" name="Group 8">
              <a:extLst>
                <a:ext uri="{FF2B5EF4-FFF2-40B4-BE49-F238E27FC236}">
                  <a16:creationId xmlns:a16="http://schemas.microsoft.com/office/drawing/2014/main" id="{122AC1B7-0B26-2146-943E-8753B0E162A9}"/>
                </a:ext>
              </a:extLst>
            </p:cNvPr>
            <p:cNvGrpSpPr>
              <a:grpSpLocks/>
            </p:cNvGrpSpPr>
            <p:nvPr/>
          </p:nvGrpSpPr>
          <p:grpSpPr bwMode="auto">
            <a:xfrm>
              <a:off x="2431" y="605"/>
              <a:ext cx="1553" cy="789"/>
              <a:chOff x="2431" y="605"/>
              <a:chExt cx="1553" cy="789"/>
            </a:xfrm>
          </p:grpSpPr>
          <p:sp>
            <p:nvSpPr>
              <p:cNvPr id="122889" name="Oval 9">
                <a:extLst>
                  <a:ext uri="{FF2B5EF4-FFF2-40B4-BE49-F238E27FC236}">
                    <a16:creationId xmlns:a16="http://schemas.microsoft.com/office/drawing/2014/main" id="{A017B35D-DC4E-B341-94AA-D0EBECDDB496}"/>
                  </a:ext>
                </a:extLst>
              </p:cNvPr>
              <p:cNvSpPr>
                <a:spLocks noChangeArrowheads="1"/>
              </p:cNvSpPr>
              <p:nvPr/>
            </p:nvSpPr>
            <p:spPr bwMode="auto">
              <a:xfrm>
                <a:off x="2431" y="605"/>
                <a:ext cx="1557" cy="789"/>
              </a:xfrm>
              <a:prstGeom prst="ellipse">
                <a:avLst/>
              </a:prstGeom>
              <a:gradFill rotWithShape="0">
                <a:gsLst>
                  <a:gs pos="0">
                    <a:srgbClr val="FF3333"/>
                  </a:gs>
                  <a:gs pos="100000">
                    <a:srgbClr val="E6FF00"/>
                  </a:gs>
                </a:gsLst>
                <a:lin ang="5400000" scaled="1"/>
              </a:gradFill>
              <a:ln w="9525">
                <a:solidFill>
                  <a:srgbClr val="000000"/>
                </a:solidFill>
                <a:round/>
                <a:headEnd/>
                <a:tailEnd/>
              </a:ln>
              <a:effectLst>
                <a:outerShdw dist="155281" dir="2700000" algn="ctr" rotWithShape="0">
                  <a:srgbClr val="808080"/>
                </a:outerShdw>
              </a:effectLst>
            </p:spPr>
            <p:txBody>
              <a:bodyPr lIns="0" tIns="0" rIns="0" bIns="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a:endParaRPr>
              </a:p>
            </p:txBody>
          </p:sp>
          <p:sp>
            <p:nvSpPr>
              <p:cNvPr id="135209" name="Text Box 10">
                <a:extLst>
                  <a:ext uri="{FF2B5EF4-FFF2-40B4-BE49-F238E27FC236}">
                    <a16:creationId xmlns:a16="http://schemas.microsoft.com/office/drawing/2014/main" id="{55019EDD-4040-9947-BCD1-ACD24417D3B7}"/>
                  </a:ext>
                </a:extLst>
              </p:cNvPr>
              <p:cNvSpPr txBox="1">
                <a:spLocks noChangeArrowheads="1"/>
              </p:cNvSpPr>
              <p:nvPr/>
            </p:nvSpPr>
            <p:spPr bwMode="auto">
              <a:xfrm>
                <a:off x="2560" y="781"/>
                <a:ext cx="1271" cy="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830263">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defTabSz="830263">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2pPr>
                <a:lvl3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3pPr>
                <a:lvl4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4pPr>
                <a:lvl5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830263" rtl="0" eaLnBrk="1" fontAlgn="base" latinLnBrk="0" hangingPunct="0">
                  <a:lnSpc>
                    <a:spcPct val="95000"/>
                  </a:lnSpc>
                  <a:spcBef>
                    <a:spcPct val="0"/>
                  </a:spcBef>
                  <a:spcAft>
                    <a:spcPct val="0"/>
                  </a:spcAft>
                  <a:buClr>
                    <a:srgbClr val="000000"/>
                  </a:buClr>
                  <a:buSzPct val="45000"/>
                  <a:buFont typeface="StarSymbol" charset="0"/>
                  <a:buNone/>
                  <a:tabLst>
                    <a:tab pos="657225" algn="l"/>
                    <a:tab pos="1312863" algn="l"/>
                  </a:tabLst>
                  <a:defRPr/>
                </a:pPr>
                <a:r>
                  <a:rPr kumimoji="0" lang="en-GB" altLang="en-US" sz="2200" b="0" i="0" u="none" strike="noStrike" kern="1200" cap="none" spc="0" normalizeH="0" baseline="0" noProof="0">
                    <a:ln>
                      <a:noFill/>
                    </a:ln>
                    <a:solidFill>
                      <a:srgbClr val="000000"/>
                    </a:solidFill>
                    <a:effectLst/>
                    <a:uLnTx/>
                    <a:uFillTx/>
                    <a:latin typeface="Utopia" pitchFamily="16" charset="0"/>
                    <a:ea typeface="ＭＳ Ｐゴシック" panose="020B0600070205080204" pitchFamily="34" charset="-128"/>
                  </a:rPr>
                  <a:t>Gas cooling rates</a:t>
                </a:r>
              </a:p>
            </p:txBody>
          </p:sp>
        </p:grpSp>
        <p:sp>
          <p:nvSpPr>
            <p:cNvPr id="122891" name="Oval 11">
              <a:extLst>
                <a:ext uri="{FF2B5EF4-FFF2-40B4-BE49-F238E27FC236}">
                  <a16:creationId xmlns:a16="http://schemas.microsoft.com/office/drawing/2014/main" id="{E97E9432-AAF1-FA44-ABF3-19E259E35A2F}"/>
                </a:ext>
              </a:extLst>
            </p:cNvPr>
            <p:cNvSpPr>
              <a:spLocks noChangeArrowheads="1"/>
            </p:cNvSpPr>
            <p:nvPr/>
          </p:nvSpPr>
          <p:spPr bwMode="auto">
            <a:xfrm>
              <a:off x="4177" y="499"/>
              <a:ext cx="1552" cy="789"/>
            </a:xfrm>
            <a:prstGeom prst="ellipse">
              <a:avLst/>
            </a:prstGeom>
            <a:gradFill rotWithShape="0">
              <a:gsLst>
                <a:gs pos="0">
                  <a:srgbClr val="FF3333"/>
                </a:gs>
                <a:gs pos="100000">
                  <a:srgbClr val="E6FF00"/>
                </a:gs>
              </a:gsLst>
              <a:lin ang="5400000" scaled="1"/>
            </a:gradFill>
            <a:ln w="9525">
              <a:solidFill>
                <a:srgbClr val="000000"/>
              </a:solidFill>
              <a:round/>
              <a:headEnd/>
              <a:tailEnd/>
            </a:ln>
            <a:effectLst>
              <a:outerShdw dist="155281" dir="2700000" algn="ctr" rotWithShape="0">
                <a:srgbClr val="808080"/>
              </a:outerShdw>
            </a:effectLst>
          </p:spPr>
          <p:txBody>
            <a:bodyPr lIns="0" tIns="0" rIns="0" bIns="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a:endParaRPr>
            </a:p>
          </p:txBody>
        </p:sp>
        <p:sp>
          <p:nvSpPr>
            <p:cNvPr id="135199" name="Text Box 12">
              <a:extLst>
                <a:ext uri="{FF2B5EF4-FFF2-40B4-BE49-F238E27FC236}">
                  <a16:creationId xmlns:a16="http://schemas.microsoft.com/office/drawing/2014/main" id="{C7B06A31-80F8-C74F-BCE3-E3F1FFA1F7C5}"/>
                </a:ext>
              </a:extLst>
            </p:cNvPr>
            <p:cNvSpPr txBox="1">
              <a:spLocks noChangeArrowheads="1"/>
            </p:cNvSpPr>
            <p:nvPr/>
          </p:nvSpPr>
          <p:spPr bwMode="auto">
            <a:xfrm>
              <a:off x="4330" y="717"/>
              <a:ext cx="1271" cy="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830263">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defTabSz="830263">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2pPr>
              <a:lvl3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3pPr>
              <a:lvl4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4pPr>
              <a:lvl5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830263" rtl="0" eaLnBrk="1" fontAlgn="base" latinLnBrk="0" hangingPunct="0">
                <a:lnSpc>
                  <a:spcPct val="95000"/>
                </a:lnSpc>
                <a:spcBef>
                  <a:spcPct val="0"/>
                </a:spcBef>
                <a:spcAft>
                  <a:spcPct val="0"/>
                </a:spcAft>
                <a:buClr>
                  <a:srgbClr val="000000"/>
                </a:buClr>
                <a:buSzPct val="45000"/>
                <a:buFont typeface="StarSymbol" charset="0"/>
                <a:buNone/>
                <a:tabLst>
                  <a:tab pos="657225" algn="l"/>
                  <a:tab pos="1312863" algn="l"/>
                </a:tabLst>
                <a:defRPr/>
              </a:pPr>
              <a:r>
                <a:rPr kumimoji="0" lang="en-GB" altLang="en-US" sz="2200" b="0" i="0" u="none" strike="noStrike" kern="1200" cap="none" spc="0" normalizeH="0" baseline="0" noProof="0">
                  <a:ln>
                    <a:noFill/>
                  </a:ln>
                  <a:solidFill>
                    <a:srgbClr val="000000"/>
                  </a:solidFill>
                  <a:effectLst/>
                  <a:uLnTx/>
                  <a:uFillTx/>
                  <a:latin typeface="Utopia" pitchFamily="16" charset="0"/>
                  <a:ea typeface="ＭＳ Ｐゴシック" panose="020B0600070205080204" pitchFamily="34" charset="-128"/>
                </a:rPr>
                <a:t>Star formation, feedback</a:t>
              </a:r>
            </a:p>
          </p:txBody>
        </p:sp>
        <p:grpSp>
          <p:nvGrpSpPr>
            <p:cNvPr id="135200" name="Group 13">
              <a:extLst>
                <a:ext uri="{FF2B5EF4-FFF2-40B4-BE49-F238E27FC236}">
                  <a16:creationId xmlns:a16="http://schemas.microsoft.com/office/drawing/2014/main" id="{61390F65-21A5-014B-8F2E-FE388A24E0D2}"/>
                </a:ext>
              </a:extLst>
            </p:cNvPr>
            <p:cNvGrpSpPr>
              <a:grpSpLocks/>
            </p:cNvGrpSpPr>
            <p:nvPr/>
          </p:nvGrpSpPr>
          <p:grpSpPr bwMode="auto">
            <a:xfrm>
              <a:off x="4647" y="1405"/>
              <a:ext cx="1553" cy="789"/>
              <a:chOff x="4647" y="1405"/>
              <a:chExt cx="1553" cy="789"/>
            </a:xfrm>
          </p:grpSpPr>
          <p:sp>
            <p:nvSpPr>
              <p:cNvPr id="122894" name="Oval 14">
                <a:extLst>
                  <a:ext uri="{FF2B5EF4-FFF2-40B4-BE49-F238E27FC236}">
                    <a16:creationId xmlns:a16="http://schemas.microsoft.com/office/drawing/2014/main" id="{D6D2C448-DFBA-3E4A-AE14-CDB9AEE87237}"/>
                  </a:ext>
                </a:extLst>
              </p:cNvPr>
              <p:cNvSpPr>
                <a:spLocks noChangeArrowheads="1"/>
              </p:cNvSpPr>
              <p:nvPr/>
            </p:nvSpPr>
            <p:spPr bwMode="auto">
              <a:xfrm>
                <a:off x="4643" y="1405"/>
                <a:ext cx="1557" cy="789"/>
              </a:xfrm>
              <a:prstGeom prst="ellipse">
                <a:avLst/>
              </a:prstGeom>
              <a:gradFill rotWithShape="0">
                <a:gsLst>
                  <a:gs pos="0">
                    <a:srgbClr val="FF3333"/>
                  </a:gs>
                  <a:gs pos="100000">
                    <a:srgbClr val="E6FF00"/>
                  </a:gs>
                </a:gsLst>
                <a:lin ang="5400000" scaled="1"/>
              </a:gradFill>
              <a:ln w="9525">
                <a:solidFill>
                  <a:srgbClr val="000000"/>
                </a:solidFill>
                <a:round/>
                <a:headEnd/>
                <a:tailEnd/>
              </a:ln>
              <a:effectLst>
                <a:outerShdw dist="155281" dir="2700000" algn="ctr" rotWithShape="0">
                  <a:srgbClr val="808080"/>
                </a:outerShdw>
              </a:effectLst>
            </p:spPr>
            <p:txBody>
              <a:bodyPr lIns="0" tIns="0" rIns="0" bIns="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a:endParaRPr>
              </a:p>
            </p:txBody>
          </p:sp>
          <p:sp>
            <p:nvSpPr>
              <p:cNvPr id="135207" name="Text Box 15">
                <a:extLst>
                  <a:ext uri="{FF2B5EF4-FFF2-40B4-BE49-F238E27FC236}">
                    <a16:creationId xmlns:a16="http://schemas.microsoft.com/office/drawing/2014/main" id="{ADF19621-0F5B-4246-86E5-CDBC1C65CFC2}"/>
                  </a:ext>
                </a:extLst>
              </p:cNvPr>
              <p:cNvSpPr txBox="1">
                <a:spLocks noChangeArrowheads="1"/>
              </p:cNvSpPr>
              <p:nvPr/>
            </p:nvSpPr>
            <p:spPr bwMode="auto">
              <a:xfrm>
                <a:off x="4824" y="1595"/>
                <a:ext cx="1271" cy="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830263">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defTabSz="830263">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2pPr>
                <a:lvl3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3pPr>
                <a:lvl4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4pPr>
                <a:lvl5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830263" rtl="0" eaLnBrk="1" fontAlgn="base" latinLnBrk="0" hangingPunct="0">
                  <a:lnSpc>
                    <a:spcPct val="95000"/>
                  </a:lnSpc>
                  <a:spcBef>
                    <a:spcPct val="0"/>
                  </a:spcBef>
                  <a:spcAft>
                    <a:spcPct val="0"/>
                  </a:spcAft>
                  <a:buClr>
                    <a:srgbClr val="000000"/>
                  </a:buClr>
                  <a:buSzPct val="45000"/>
                  <a:buFont typeface="StarSymbol" charset="0"/>
                  <a:buNone/>
                  <a:tabLst>
                    <a:tab pos="657225" algn="l"/>
                    <a:tab pos="1312863" algn="l"/>
                  </a:tabLst>
                  <a:defRPr/>
                </a:pPr>
                <a:r>
                  <a:rPr kumimoji="0" lang="en-GB" altLang="en-US" sz="2200" b="0" i="0" u="none" strike="noStrike" kern="1200" cap="none" spc="0" normalizeH="0" baseline="0" noProof="0">
                    <a:ln>
                      <a:noFill/>
                    </a:ln>
                    <a:solidFill>
                      <a:srgbClr val="000000"/>
                    </a:solidFill>
                    <a:effectLst/>
                    <a:uLnTx/>
                    <a:uFillTx/>
                    <a:latin typeface="Utopia" pitchFamily="16" charset="0"/>
                    <a:ea typeface="ＭＳ Ｐゴシック" panose="020B0600070205080204" pitchFamily="34" charset="-128"/>
                  </a:rPr>
                  <a:t>Galaxy merger rates</a:t>
                </a:r>
              </a:p>
            </p:txBody>
          </p:sp>
        </p:grpSp>
        <p:sp>
          <p:nvSpPr>
            <p:cNvPr id="135201" name="Line 16">
              <a:extLst>
                <a:ext uri="{FF2B5EF4-FFF2-40B4-BE49-F238E27FC236}">
                  <a16:creationId xmlns:a16="http://schemas.microsoft.com/office/drawing/2014/main" id="{3C1539AA-B7D8-7541-901C-3AC3BEBFAF02}"/>
                </a:ext>
              </a:extLst>
            </p:cNvPr>
            <p:cNvSpPr>
              <a:spLocks noChangeShapeType="1"/>
            </p:cNvSpPr>
            <p:nvPr/>
          </p:nvSpPr>
          <p:spPr bwMode="auto">
            <a:xfrm>
              <a:off x="1977" y="1370"/>
              <a:ext cx="541" cy="588"/>
            </a:xfrm>
            <a:prstGeom prst="line">
              <a:avLst/>
            </a:prstGeom>
            <a:noFill/>
            <a:ln w="91440">
              <a:solidFill>
                <a:srgbClr val="00FF00"/>
              </a:solidFill>
              <a:round/>
              <a:headEnd/>
              <a:tailEnd type="triangle" w="lg" len="lg"/>
            </a:ln>
            <a:extLst>
              <a:ext uri="{909E8E84-426E-40DD-AFC4-6F175D3DCCD1}">
                <a14:hiddenFill xmlns:a14="http://schemas.microsoft.com/office/drawing/2010/main">
                  <a:noFill/>
                </a14:hiddenFill>
              </a:ext>
            </a:extLst>
          </p:spPr>
          <p:txBody>
            <a:bodyPr lIns="0" tIns="0" rIns="0" bIns="0">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Char char="•"/>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endParaRPr>
            </a:p>
          </p:txBody>
        </p:sp>
        <p:sp>
          <p:nvSpPr>
            <p:cNvPr id="135202" name="Line 17">
              <a:extLst>
                <a:ext uri="{FF2B5EF4-FFF2-40B4-BE49-F238E27FC236}">
                  <a16:creationId xmlns:a16="http://schemas.microsoft.com/office/drawing/2014/main" id="{6A337696-621A-D748-A018-6FD8AB7CE995}"/>
                </a:ext>
              </a:extLst>
            </p:cNvPr>
            <p:cNvSpPr>
              <a:spLocks noChangeShapeType="1"/>
            </p:cNvSpPr>
            <p:nvPr/>
          </p:nvSpPr>
          <p:spPr bwMode="auto">
            <a:xfrm>
              <a:off x="3188" y="1476"/>
              <a:ext cx="12" cy="471"/>
            </a:xfrm>
            <a:prstGeom prst="line">
              <a:avLst/>
            </a:prstGeom>
            <a:noFill/>
            <a:ln w="91440">
              <a:solidFill>
                <a:srgbClr val="00FF00"/>
              </a:solidFill>
              <a:round/>
              <a:headEnd/>
              <a:tailEnd type="triangle" w="lg" len="lg"/>
            </a:ln>
            <a:extLst>
              <a:ext uri="{909E8E84-426E-40DD-AFC4-6F175D3DCCD1}">
                <a14:hiddenFill xmlns:a14="http://schemas.microsoft.com/office/drawing/2010/main">
                  <a:noFill/>
                </a14:hiddenFill>
              </a:ext>
            </a:extLst>
          </p:spPr>
          <p:txBody>
            <a:bodyPr lIns="0" tIns="0" rIns="0" bIns="0">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Char char="•"/>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endParaRPr>
            </a:p>
          </p:txBody>
        </p:sp>
        <p:sp>
          <p:nvSpPr>
            <p:cNvPr id="135203" name="Line 18">
              <a:extLst>
                <a:ext uri="{FF2B5EF4-FFF2-40B4-BE49-F238E27FC236}">
                  <a16:creationId xmlns:a16="http://schemas.microsoft.com/office/drawing/2014/main" id="{C30A3B3B-2173-464D-8C74-CC79E498624F}"/>
                </a:ext>
              </a:extLst>
            </p:cNvPr>
            <p:cNvSpPr>
              <a:spLocks noChangeShapeType="1"/>
            </p:cNvSpPr>
            <p:nvPr/>
          </p:nvSpPr>
          <p:spPr bwMode="auto">
            <a:xfrm flipH="1">
              <a:off x="4423" y="1923"/>
              <a:ext cx="202" cy="141"/>
            </a:xfrm>
            <a:prstGeom prst="line">
              <a:avLst/>
            </a:prstGeom>
            <a:noFill/>
            <a:ln w="91440">
              <a:solidFill>
                <a:srgbClr val="00FF00"/>
              </a:solidFill>
              <a:round/>
              <a:headEnd/>
              <a:tailEnd type="triangle" w="lg" len="lg"/>
            </a:ln>
            <a:extLst>
              <a:ext uri="{909E8E84-426E-40DD-AFC4-6F175D3DCCD1}">
                <a14:hiddenFill xmlns:a14="http://schemas.microsoft.com/office/drawing/2010/main">
                  <a:noFill/>
                </a14:hiddenFill>
              </a:ext>
            </a:extLst>
          </p:spPr>
          <p:txBody>
            <a:bodyPr lIns="0" tIns="0" rIns="0" bIns="0">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Char char="•"/>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endParaRPr>
            </a:p>
          </p:txBody>
        </p:sp>
        <p:sp>
          <p:nvSpPr>
            <p:cNvPr id="135204" name="Line 19">
              <a:extLst>
                <a:ext uri="{FF2B5EF4-FFF2-40B4-BE49-F238E27FC236}">
                  <a16:creationId xmlns:a16="http://schemas.microsoft.com/office/drawing/2014/main" id="{433C1630-39E5-E44F-ACE4-77CED5B17CC3}"/>
                </a:ext>
              </a:extLst>
            </p:cNvPr>
            <p:cNvSpPr>
              <a:spLocks noChangeShapeType="1"/>
            </p:cNvSpPr>
            <p:nvPr/>
          </p:nvSpPr>
          <p:spPr bwMode="auto">
            <a:xfrm flipH="1">
              <a:off x="3858" y="1216"/>
              <a:ext cx="496" cy="753"/>
            </a:xfrm>
            <a:prstGeom prst="line">
              <a:avLst/>
            </a:prstGeom>
            <a:noFill/>
            <a:ln w="91440">
              <a:solidFill>
                <a:srgbClr val="00FF00"/>
              </a:solidFill>
              <a:round/>
              <a:headEnd/>
              <a:tailEnd type="triangle" w="lg" len="lg"/>
            </a:ln>
            <a:extLst>
              <a:ext uri="{909E8E84-426E-40DD-AFC4-6F175D3DCCD1}">
                <a14:hiddenFill xmlns:a14="http://schemas.microsoft.com/office/drawing/2010/main">
                  <a:noFill/>
                </a14:hiddenFill>
              </a:ext>
            </a:extLst>
          </p:spPr>
          <p:txBody>
            <a:bodyPr lIns="0" tIns="0" rIns="0" bIns="0">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Char char="•"/>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endParaRPr>
            </a:p>
          </p:txBody>
        </p:sp>
        <p:sp>
          <p:nvSpPr>
            <p:cNvPr id="135205" name="Line 20">
              <a:extLst>
                <a:ext uri="{FF2B5EF4-FFF2-40B4-BE49-F238E27FC236}">
                  <a16:creationId xmlns:a16="http://schemas.microsoft.com/office/drawing/2014/main" id="{419ED522-3F58-9C4B-A743-952428CB9D4F}"/>
                </a:ext>
              </a:extLst>
            </p:cNvPr>
            <p:cNvSpPr>
              <a:spLocks noChangeShapeType="1"/>
            </p:cNvSpPr>
            <p:nvPr/>
          </p:nvSpPr>
          <p:spPr bwMode="auto">
            <a:xfrm>
              <a:off x="1735" y="2210"/>
              <a:ext cx="588" cy="165"/>
            </a:xfrm>
            <a:prstGeom prst="line">
              <a:avLst/>
            </a:prstGeom>
            <a:noFill/>
            <a:ln w="91440">
              <a:solidFill>
                <a:srgbClr val="00FF00"/>
              </a:solidFill>
              <a:round/>
              <a:headEnd/>
              <a:tailEnd type="triangle" w="lg" len="lg"/>
            </a:ln>
            <a:extLst>
              <a:ext uri="{909E8E84-426E-40DD-AFC4-6F175D3DCCD1}">
                <a14:hiddenFill xmlns:a14="http://schemas.microsoft.com/office/drawing/2010/main">
                  <a:noFill/>
                </a14:hiddenFill>
              </a:ext>
            </a:extLst>
          </p:spPr>
          <p:txBody>
            <a:bodyPr lIns="0" tIns="0" rIns="0" bIns="0">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Char char="•"/>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endParaRPr>
            </a:p>
          </p:txBody>
        </p:sp>
      </p:grpSp>
      <p:sp>
        <p:nvSpPr>
          <p:cNvPr id="122901" name="Text Box 21">
            <a:extLst>
              <a:ext uri="{FF2B5EF4-FFF2-40B4-BE49-F238E27FC236}">
                <a16:creationId xmlns:a16="http://schemas.microsoft.com/office/drawing/2014/main" id="{E28D9EC8-1EC1-874F-A484-955B8E945BC4}"/>
              </a:ext>
            </a:extLst>
          </p:cNvPr>
          <p:cNvSpPr txBox="1">
            <a:spLocks noChangeArrowheads="1"/>
          </p:cNvSpPr>
          <p:nvPr/>
        </p:nvSpPr>
        <p:spPr bwMode="auto">
          <a:xfrm>
            <a:off x="1574800" y="122238"/>
            <a:ext cx="5991225" cy="649287"/>
          </a:xfrm>
          <a:prstGeom prst="rect">
            <a:avLst/>
          </a:prstGeom>
          <a:noFill/>
          <a:ln w="9525">
            <a:noFill/>
            <a:miter lim="800000"/>
            <a:headEnd/>
            <a:tailEnd/>
          </a:ln>
        </p:spPr>
        <p:txBody>
          <a:bodyPr wrap="none" lIns="0" tIns="0" rIns="0" bIns="0">
            <a:spAutoFit/>
          </a:bodyPr>
          <a:lstStyle/>
          <a:p>
            <a:pPr marL="0" marR="0" lvl="0" indent="0" algn="ctr" defTabSz="830263" rtl="0" eaLnBrk="1" fontAlgn="base" latinLnBrk="0" hangingPunct="0">
              <a:lnSpc>
                <a:spcPct val="95000"/>
              </a:lnSpc>
              <a:spcBef>
                <a:spcPct val="0"/>
              </a:spcBef>
              <a:spcAft>
                <a:spcPct val="0"/>
              </a:spcAft>
              <a:buClr>
                <a:srgbClr val="000000"/>
              </a:buClr>
              <a:buSzPct val="45000"/>
              <a:buFont typeface="StarSymbol" charset="0"/>
              <a:buNone/>
              <a:tabLst>
                <a:tab pos="657225" algn="l"/>
                <a:tab pos="1312863" algn="l"/>
                <a:tab pos="1970088" algn="l"/>
                <a:tab pos="2627313" algn="l"/>
                <a:tab pos="3282950" algn="l"/>
                <a:tab pos="3940175" algn="l"/>
                <a:tab pos="4597400" algn="l"/>
                <a:tab pos="5253038" algn="l"/>
                <a:tab pos="5910263" algn="l"/>
                <a:tab pos="6567488" algn="l"/>
                <a:tab pos="7224713" algn="l"/>
                <a:tab pos="7880350" algn="l"/>
                <a:tab pos="8537575" algn="l"/>
              </a:tabLst>
              <a:defRPr/>
            </a:pPr>
            <a:r>
              <a:rPr kumimoji="0" lang="en-GB" sz="4400" b="0" i="0" u="none" strike="noStrike" kern="1200" cap="none" spc="0" normalizeH="0" baseline="0" noProof="0">
                <a:ln>
                  <a:noFill/>
                </a:ln>
                <a:solidFill>
                  <a:srgbClr val="FF0000"/>
                </a:solidFill>
                <a:effectLst>
                  <a:outerShdw blurRad="38100" dist="38100" dir="2700000" algn="tl">
                    <a:srgbClr val="DDDDDD"/>
                  </a:outerShdw>
                </a:effectLst>
                <a:uLnTx/>
                <a:uFillTx/>
                <a:latin typeface="Utopia" pitchFamily="16" charset="0"/>
                <a:ea typeface="HG Mincho Light J" charset="0"/>
                <a:cs typeface="HG Mincho Light J" charset="0"/>
              </a:rPr>
              <a:t>Galaxy formation theory </a:t>
            </a:r>
          </a:p>
        </p:txBody>
      </p:sp>
      <p:sp>
        <p:nvSpPr>
          <p:cNvPr id="122902" name="AutoShape 22">
            <a:extLst>
              <a:ext uri="{FF2B5EF4-FFF2-40B4-BE49-F238E27FC236}">
                <a16:creationId xmlns:a16="http://schemas.microsoft.com/office/drawing/2014/main" id="{B42030B7-43E4-2341-862E-5C15E1DEA4E8}"/>
              </a:ext>
            </a:extLst>
          </p:cNvPr>
          <p:cNvSpPr>
            <a:spLocks noChangeArrowheads="1"/>
          </p:cNvSpPr>
          <p:nvPr/>
        </p:nvSpPr>
        <p:spPr bwMode="auto">
          <a:xfrm>
            <a:off x="3457575" y="2936875"/>
            <a:ext cx="2797175" cy="1558925"/>
          </a:xfrm>
          <a:prstGeom prst="roundRect">
            <a:avLst>
              <a:gd name="adj" fmla="val 88"/>
            </a:avLst>
          </a:prstGeom>
          <a:gradFill rotWithShape="0">
            <a:gsLst>
              <a:gs pos="0">
                <a:srgbClr val="000080"/>
              </a:gs>
              <a:gs pos="100000">
                <a:srgbClr val="FFFFFF"/>
              </a:gs>
            </a:gsLst>
            <a:lin ang="2700000" scaled="1"/>
          </a:gradFill>
          <a:ln w="9525">
            <a:solidFill>
              <a:srgbClr val="000000"/>
            </a:solidFill>
            <a:round/>
            <a:headEnd/>
            <a:tailEnd/>
          </a:ln>
          <a:effectLst>
            <a:outerShdw dist="155281" dir="2700000" algn="ctr" rotWithShape="0">
              <a:srgbClr val="808080"/>
            </a:outerShdw>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a:endParaRPr>
          </a:p>
        </p:txBody>
      </p:sp>
      <p:sp>
        <p:nvSpPr>
          <p:cNvPr id="135173" name="Text Box 23">
            <a:extLst>
              <a:ext uri="{FF2B5EF4-FFF2-40B4-BE49-F238E27FC236}">
                <a16:creationId xmlns:a16="http://schemas.microsoft.com/office/drawing/2014/main" id="{8882787A-8816-114C-BAEC-B011582BD2E6}"/>
              </a:ext>
            </a:extLst>
          </p:cNvPr>
          <p:cNvSpPr txBox="1">
            <a:spLocks noChangeArrowheads="1"/>
          </p:cNvSpPr>
          <p:nvPr/>
        </p:nvSpPr>
        <p:spPr bwMode="auto">
          <a:xfrm>
            <a:off x="3406775" y="2949575"/>
            <a:ext cx="2897188" cy="158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830263">
              <a:tabLst>
                <a:tab pos="657225" algn="l"/>
                <a:tab pos="1312863" algn="l"/>
                <a:tab pos="1970088"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defTabSz="830263">
              <a:tabLst>
                <a:tab pos="657225" algn="l"/>
                <a:tab pos="1312863" algn="l"/>
                <a:tab pos="1970088" algn="l"/>
              </a:tabLst>
              <a:defRPr sz="2400">
                <a:solidFill>
                  <a:schemeClr val="tx1"/>
                </a:solidFill>
                <a:latin typeface="Arial" panose="020B0604020202020204" pitchFamily="34" charset="0"/>
                <a:ea typeface="ＭＳ Ｐゴシック" panose="020B0600070205080204" pitchFamily="34" charset="-128"/>
              </a:defRPr>
            </a:lvl2pPr>
            <a:lvl3pPr>
              <a:tabLst>
                <a:tab pos="657225" algn="l"/>
                <a:tab pos="1312863" algn="l"/>
                <a:tab pos="1970088" algn="l"/>
              </a:tabLst>
              <a:defRPr sz="2400">
                <a:solidFill>
                  <a:schemeClr val="tx1"/>
                </a:solidFill>
                <a:latin typeface="Arial" panose="020B0604020202020204" pitchFamily="34" charset="0"/>
                <a:ea typeface="ＭＳ Ｐゴシック" panose="020B0600070205080204" pitchFamily="34" charset="-128"/>
              </a:defRPr>
            </a:lvl3pPr>
            <a:lvl4pPr>
              <a:tabLst>
                <a:tab pos="657225" algn="l"/>
                <a:tab pos="1312863" algn="l"/>
                <a:tab pos="1970088" algn="l"/>
              </a:tabLst>
              <a:defRPr sz="2400">
                <a:solidFill>
                  <a:schemeClr val="tx1"/>
                </a:solidFill>
                <a:latin typeface="Arial" panose="020B0604020202020204" pitchFamily="34" charset="0"/>
                <a:ea typeface="ＭＳ Ｐゴシック" panose="020B0600070205080204" pitchFamily="34" charset="-128"/>
              </a:defRPr>
            </a:lvl4pPr>
            <a:lvl5pPr>
              <a:tabLst>
                <a:tab pos="657225" algn="l"/>
                <a:tab pos="1312863" algn="l"/>
                <a:tab pos="1970088"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50000"/>
              </a:spcBef>
              <a:spcAft>
                <a:spcPct val="0"/>
              </a:spcAft>
              <a:tabLst>
                <a:tab pos="657225" algn="l"/>
                <a:tab pos="1312863" algn="l"/>
                <a:tab pos="1970088"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50000"/>
              </a:spcBef>
              <a:spcAft>
                <a:spcPct val="0"/>
              </a:spcAft>
              <a:tabLst>
                <a:tab pos="657225" algn="l"/>
                <a:tab pos="1312863" algn="l"/>
                <a:tab pos="1970088"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50000"/>
              </a:spcBef>
              <a:spcAft>
                <a:spcPct val="0"/>
              </a:spcAft>
              <a:tabLst>
                <a:tab pos="657225" algn="l"/>
                <a:tab pos="1312863" algn="l"/>
                <a:tab pos="1970088"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50000"/>
              </a:spcBef>
              <a:spcAft>
                <a:spcPct val="0"/>
              </a:spcAft>
              <a:tabLst>
                <a:tab pos="657225" algn="l"/>
                <a:tab pos="1312863" algn="l"/>
                <a:tab pos="1970088" algn="l"/>
              </a:tabLs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830263" rtl="0" eaLnBrk="1" fontAlgn="base" latinLnBrk="0" hangingPunct="0">
              <a:lnSpc>
                <a:spcPct val="95000"/>
              </a:lnSpc>
              <a:spcBef>
                <a:spcPct val="0"/>
              </a:spcBef>
              <a:spcAft>
                <a:spcPct val="0"/>
              </a:spcAft>
              <a:buClr>
                <a:srgbClr val="000000"/>
              </a:buClr>
              <a:buSzPct val="45000"/>
              <a:buFont typeface="StarSymbol" charset="0"/>
              <a:buNone/>
              <a:tabLst>
                <a:tab pos="657225" algn="l"/>
                <a:tab pos="1312863" algn="l"/>
                <a:tab pos="1970088" algn="l"/>
              </a:tabLst>
              <a:defRPr/>
            </a:pPr>
            <a:r>
              <a:rPr kumimoji="0" lang="en-GB" altLang="en-US" sz="3600" b="0" i="0" u="none" strike="noStrike" kern="1200" cap="none" spc="0" normalizeH="0" baseline="0" noProof="0">
                <a:ln>
                  <a:noFill/>
                </a:ln>
                <a:solidFill>
                  <a:srgbClr val="000000"/>
                </a:solidFill>
                <a:effectLst/>
                <a:uLnTx/>
                <a:uFillTx/>
                <a:latin typeface="Utopia" pitchFamily="16" charset="0"/>
                <a:ea typeface="ＭＳ Ｐゴシック" panose="020B0600070205080204" pitchFamily="34" charset="-128"/>
              </a:rPr>
              <a:t>Galaxy formation  model</a:t>
            </a:r>
          </a:p>
        </p:txBody>
      </p:sp>
      <p:grpSp>
        <p:nvGrpSpPr>
          <p:cNvPr id="6" name="Group 24">
            <a:extLst>
              <a:ext uri="{FF2B5EF4-FFF2-40B4-BE49-F238E27FC236}">
                <a16:creationId xmlns:a16="http://schemas.microsoft.com/office/drawing/2014/main" id="{A47DDD5C-C4DB-8842-B78B-3CBAB58B71E1}"/>
              </a:ext>
            </a:extLst>
          </p:cNvPr>
          <p:cNvGrpSpPr>
            <a:grpSpLocks/>
          </p:cNvGrpSpPr>
          <p:nvPr/>
        </p:nvGrpSpPr>
        <p:grpSpPr bwMode="auto">
          <a:xfrm>
            <a:off x="101600" y="3886200"/>
            <a:ext cx="8932863" cy="2674938"/>
            <a:chOff x="71" y="2700"/>
            <a:chExt cx="6200" cy="1858"/>
          </a:xfrm>
        </p:grpSpPr>
        <p:grpSp>
          <p:nvGrpSpPr>
            <p:cNvPr id="135175" name="Group 25">
              <a:extLst>
                <a:ext uri="{FF2B5EF4-FFF2-40B4-BE49-F238E27FC236}">
                  <a16:creationId xmlns:a16="http://schemas.microsoft.com/office/drawing/2014/main" id="{9B3194C1-E73E-AE4C-8F00-942FCADB84C3}"/>
                </a:ext>
              </a:extLst>
            </p:cNvPr>
            <p:cNvGrpSpPr>
              <a:grpSpLocks/>
            </p:cNvGrpSpPr>
            <p:nvPr/>
          </p:nvGrpSpPr>
          <p:grpSpPr bwMode="auto">
            <a:xfrm>
              <a:off x="71" y="2700"/>
              <a:ext cx="1553" cy="789"/>
              <a:chOff x="71" y="2700"/>
              <a:chExt cx="1553" cy="789"/>
            </a:xfrm>
          </p:grpSpPr>
          <p:sp>
            <p:nvSpPr>
              <p:cNvPr id="122906" name="Oval 26">
                <a:extLst>
                  <a:ext uri="{FF2B5EF4-FFF2-40B4-BE49-F238E27FC236}">
                    <a16:creationId xmlns:a16="http://schemas.microsoft.com/office/drawing/2014/main" id="{3A112D1C-871D-404A-A55D-A578DAE265E9}"/>
                  </a:ext>
                </a:extLst>
              </p:cNvPr>
              <p:cNvSpPr>
                <a:spLocks noChangeArrowheads="1"/>
              </p:cNvSpPr>
              <p:nvPr/>
            </p:nvSpPr>
            <p:spPr bwMode="auto">
              <a:xfrm>
                <a:off x="71" y="2700"/>
                <a:ext cx="1549" cy="793"/>
              </a:xfrm>
              <a:prstGeom prst="ellipse">
                <a:avLst/>
              </a:prstGeom>
              <a:gradFill rotWithShape="0">
                <a:gsLst>
                  <a:gs pos="0">
                    <a:srgbClr val="FF0000"/>
                  </a:gs>
                  <a:gs pos="100000">
                    <a:srgbClr val="FFFFFF"/>
                  </a:gs>
                </a:gsLst>
                <a:lin ang="2700000" scaled="1"/>
              </a:gradFill>
              <a:ln w="9525">
                <a:solidFill>
                  <a:srgbClr val="000000"/>
                </a:solidFill>
                <a:round/>
                <a:headEnd/>
                <a:tailEnd/>
              </a:ln>
              <a:effectLst>
                <a:outerShdw dist="155281" dir="2700000" algn="ctr" rotWithShape="0">
                  <a:srgbClr val="808080"/>
                </a:outerShdw>
              </a:effectLst>
            </p:spPr>
            <p:txBody>
              <a:bodyPr lIns="0" tIns="0" rIns="0" bIns="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a:endParaRPr>
              </a:p>
            </p:txBody>
          </p:sp>
          <p:sp>
            <p:nvSpPr>
              <p:cNvPr id="135193" name="Text Box 27">
                <a:extLst>
                  <a:ext uri="{FF2B5EF4-FFF2-40B4-BE49-F238E27FC236}">
                    <a16:creationId xmlns:a16="http://schemas.microsoft.com/office/drawing/2014/main" id="{578FB96B-C734-B34C-AFB3-C2D162E11D7F}"/>
                  </a:ext>
                </a:extLst>
              </p:cNvPr>
              <p:cNvSpPr txBox="1">
                <a:spLocks noChangeArrowheads="1"/>
              </p:cNvSpPr>
              <p:nvPr/>
            </p:nvSpPr>
            <p:spPr bwMode="auto">
              <a:xfrm>
                <a:off x="259" y="2876"/>
                <a:ext cx="1272" cy="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830263">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defTabSz="830263">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2pPr>
                <a:lvl3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3pPr>
                <a:lvl4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4pPr>
                <a:lvl5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830263" rtl="0" eaLnBrk="1" fontAlgn="base" latinLnBrk="0" hangingPunct="0">
                  <a:lnSpc>
                    <a:spcPct val="95000"/>
                  </a:lnSpc>
                  <a:spcBef>
                    <a:spcPct val="0"/>
                  </a:spcBef>
                  <a:spcAft>
                    <a:spcPct val="0"/>
                  </a:spcAft>
                  <a:buClr>
                    <a:srgbClr val="000000"/>
                  </a:buClr>
                  <a:buSzPct val="45000"/>
                  <a:buFont typeface="StarSymbol" charset="0"/>
                  <a:buNone/>
                  <a:tabLst>
                    <a:tab pos="657225" algn="l"/>
                    <a:tab pos="1312863" algn="l"/>
                  </a:tabLst>
                  <a:defRPr/>
                </a:pPr>
                <a:r>
                  <a:rPr kumimoji="0" lang="en-GB" altLang="en-US" sz="2200" b="0" i="0" u="none" strike="noStrike" kern="1200" cap="none" spc="0" normalizeH="0" baseline="0" noProof="0">
                    <a:ln>
                      <a:noFill/>
                    </a:ln>
                    <a:solidFill>
                      <a:srgbClr val="000000"/>
                    </a:solidFill>
                    <a:effectLst/>
                    <a:uLnTx/>
                    <a:uFillTx/>
                    <a:latin typeface="Utopia" pitchFamily="16" charset="0"/>
                    <a:ea typeface="ＭＳ Ｐゴシック" panose="020B0600070205080204" pitchFamily="34" charset="-128"/>
                  </a:rPr>
                  <a:t>Luminosities, colors</a:t>
                </a:r>
              </a:p>
            </p:txBody>
          </p:sp>
        </p:grpSp>
        <p:grpSp>
          <p:nvGrpSpPr>
            <p:cNvPr id="135176" name="Group 28">
              <a:extLst>
                <a:ext uri="{FF2B5EF4-FFF2-40B4-BE49-F238E27FC236}">
                  <a16:creationId xmlns:a16="http://schemas.microsoft.com/office/drawing/2014/main" id="{3C0EC1AA-25D3-C24D-991A-1BD25FE7F93F}"/>
                </a:ext>
              </a:extLst>
            </p:cNvPr>
            <p:cNvGrpSpPr>
              <a:grpSpLocks/>
            </p:cNvGrpSpPr>
            <p:nvPr/>
          </p:nvGrpSpPr>
          <p:grpSpPr bwMode="auto">
            <a:xfrm>
              <a:off x="4718" y="2817"/>
              <a:ext cx="1553" cy="789"/>
              <a:chOff x="4718" y="2817"/>
              <a:chExt cx="1553" cy="789"/>
            </a:xfrm>
          </p:grpSpPr>
          <p:sp>
            <p:nvSpPr>
              <p:cNvPr id="122909" name="Oval 29">
                <a:extLst>
                  <a:ext uri="{FF2B5EF4-FFF2-40B4-BE49-F238E27FC236}">
                    <a16:creationId xmlns:a16="http://schemas.microsoft.com/office/drawing/2014/main" id="{C44AC171-68BC-FC4A-BC7B-B28F534D35CE}"/>
                  </a:ext>
                </a:extLst>
              </p:cNvPr>
              <p:cNvSpPr>
                <a:spLocks noChangeArrowheads="1"/>
              </p:cNvSpPr>
              <p:nvPr/>
            </p:nvSpPr>
            <p:spPr bwMode="auto">
              <a:xfrm>
                <a:off x="4722" y="2817"/>
                <a:ext cx="1549" cy="793"/>
              </a:xfrm>
              <a:prstGeom prst="ellipse">
                <a:avLst/>
              </a:prstGeom>
              <a:gradFill rotWithShape="0">
                <a:gsLst>
                  <a:gs pos="0">
                    <a:srgbClr val="FF0000"/>
                  </a:gs>
                  <a:gs pos="100000">
                    <a:srgbClr val="FFFFFF"/>
                  </a:gs>
                </a:gsLst>
                <a:lin ang="2700000" scaled="1"/>
              </a:gradFill>
              <a:ln w="9525">
                <a:solidFill>
                  <a:srgbClr val="000000"/>
                </a:solidFill>
                <a:round/>
                <a:headEnd/>
                <a:tailEnd/>
              </a:ln>
              <a:effectLst>
                <a:outerShdw dist="155281" dir="2700000" algn="ctr" rotWithShape="0">
                  <a:srgbClr val="808080"/>
                </a:outerShdw>
              </a:effectLst>
            </p:spPr>
            <p:txBody>
              <a:bodyPr lIns="0" tIns="0" rIns="0" bIns="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a:endParaRPr>
              </a:p>
            </p:txBody>
          </p:sp>
          <p:sp>
            <p:nvSpPr>
              <p:cNvPr id="135191" name="Text Box 30">
                <a:extLst>
                  <a:ext uri="{FF2B5EF4-FFF2-40B4-BE49-F238E27FC236}">
                    <a16:creationId xmlns:a16="http://schemas.microsoft.com/office/drawing/2014/main" id="{32C4A67D-8331-9243-ABB7-5E2CA16A49A2}"/>
                  </a:ext>
                </a:extLst>
              </p:cNvPr>
              <p:cNvSpPr txBox="1">
                <a:spLocks noChangeArrowheads="1"/>
              </p:cNvSpPr>
              <p:nvPr/>
            </p:nvSpPr>
            <p:spPr bwMode="auto">
              <a:xfrm>
                <a:off x="4918" y="3016"/>
                <a:ext cx="1271" cy="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830263">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defTabSz="830263">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2pPr>
                <a:lvl3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3pPr>
                <a:lvl4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4pPr>
                <a:lvl5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830263" rtl="0" eaLnBrk="1" fontAlgn="base" latinLnBrk="0" hangingPunct="0">
                  <a:lnSpc>
                    <a:spcPct val="95000"/>
                  </a:lnSpc>
                  <a:spcBef>
                    <a:spcPct val="0"/>
                  </a:spcBef>
                  <a:spcAft>
                    <a:spcPct val="0"/>
                  </a:spcAft>
                  <a:buClr>
                    <a:srgbClr val="000000"/>
                  </a:buClr>
                  <a:buSzPct val="45000"/>
                  <a:buFont typeface="StarSymbol" charset="0"/>
                  <a:buNone/>
                  <a:tabLst>
                    <a:tab pos="657225" algn="l"/>
                    <a:tab pos="1312863" algn="l"/>
                  </a:tabLst>
                  <a:defRPr/>
                </a:pPr>
                <a:r>
                  <a:rPr kumimoji="0" lang="en-GB" altLang="en-US" sz="2200" b="0" i="0" u="none" strike="noStrike" kern="1200" cap="none" spc="0" normalizeH="0" baseline="0" noProof="0">
                    <a:ln>
                      <a:noFill/>
                    </a:ln>
                    <a:solidFill>
                      <a:srgbClr val="000000"/>
                    </a:solidFill>
                    <a:effectLst/>
                    <a:uLnTx/>
                    <a:uFillTx/>
                    <a:latin typeface="Utopia" pitchFamily="16" charset="0"/>
                    <a:ea typeface="ＭＳ Ｐゴシック" panose="020B0600070205080204" pitchFamily="34" charset="-128"/>
                  </a:rPr>
                  <a:t>Positions and velocities</a:t>
                </a:r>
              </a:p>
            </p:txBody>
          </p:sp>
        </p:grpSp>
        <p:sp>
          <p:nvSpPr>
            <p:cNvPr id="122911" name="Oval 31">
              <a:extLst>
                <a:ext uri="{FF2B5EF4-FFF2-40B4-BE49-F238E27FC236}">
                  <a16:creationId xmlns:a16="http://schemas.microsoft.com/office/drawing/2014/main" id="{9DC216B9-74A5-814E-9543-C56005E2039D}"/>
                </a:ext>
              </a:extLst>
            </p:cNvPr>
            <p:cNvSpPr>
              <a:spLocks noChangeArrowheads="1"/>
            </p:cNvSpPr>
            <p:nvPr/>
          </p:nvSpPr>
          <p:spPr bwMode="auto">
            <a:xfrm>
              <a:off x="3965" y="3768"/>
              <a:ext cx="1623" cy="790"/>
            </a:xfrm>
            <a:prstGeom prst="ellipse">
              <a:avLst/>
            </a:prstGeom>
            <a:gradFill rotWithShape="0">
              <a:gsLst>
                <a:gs pos="0">
                  <a:srgbClr val="FF0000"/>
                </a:gs>
                <a:gs pos="100000">
                  <a:srgbClr val="FFFFFF"/>
                </a:gs>
              </a:gsLst>
              <a:lin ang="2700000" scaled="1"/>
            </a:gradFill>
            <a:ln w="9525">
              <a:solidFill>
                <a:srgbClr val="000000"/>
              </a:solidFill>
              <a:round/>
              <a:headEnd/>
              <a:tailEnd/>
            </a:ln>
            <a:effectLst>
              <a:outerShdw dist="155281" dir="2700000" algn="ctr" rotWithShape="0">
                <a:srgbClr val="808080"/>
              </a:outerShdw>
            </a:effectLst>
          </p:spPr>
          <p:txBody>
            <a:bodyPr lIns="0" tIns="0" rIns="0" bIns="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a:endParaRPr>
            </a:p>
          </p:txBody>
        </p:sp>
        <p:sp>
          <p:nvSpPr>
            <p:cNvPr id="135178" name="Text Box 32">
              <a:extLst>
                <a:ext uri="{FF2B5EF4-FFF2-40B4-BE49-F238E27FC236}">
                  <a16:creationId xmlns:a16="http://schemas.microsoft.com/office/drawing/2014/main" id="{C7927CC9-AD6B-4643-99F6-CEC1461FC717}"/>
                </a:ext>
              </a:extLst>
            </p:cNvPr>
            <p:cNvSpPr txBox="1">
              <a:spLocks noChangeArrowheads="1"/>
            </p:cNvSpPr>
            <p:nvPr/>
          </p:nvSpPr>
          <p:spPr bwMode="auto">
            <a:xfrm>
              <a:off x="4165" y="3818"/>
              <a:ext cx="1271" cy="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830263">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defTabSz="830263">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2pPr>
              <a:lvl3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3pPr>
              <a:lvl4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4pPr>
              <a:lvl5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830263" rtl="0" eaLnBrk="1" fontAlgn="base" latinLnBrk="0" hangingPunct="0">
                <a:lnSpc>
                  <a:spcPct val="95000"/>
                </a:lnSpc>
                <a:spcBef>
                  <a:spcPct val="0"/>
                </a:spcBef>
                <a:spcAft>
                  <a:spcPct val="0"/>
                </a:spcAft>
                <a:buClr>
                  <a:srgbClr val="000000"/>
                </a:buClr>
                <a:buSzPct val="45000"/>
                <a:buFont typeface="StarSymbol" charset="0"/>
                <a:buNone/>
                <a:tabLst>
                  <a:tab pos="657225" algn="l"/>
                  <a:tab pos="1312863" algn="l"/>
                </a:tabLst>
                <a:defRPr/>
              </a:pPr>
              <a:r>
                <a:rPr kumimoji="0" lang="en-GB" altLang="en-US" sz="2200" b="0" i="0" u="none" strike="noStrike" kern="1200" cap="none" spc="0" normalizeH="0" baseline="0" noProof="0">
                  <a:ln>
                    <a:noFill/>
                  </a:ln>
                  <a:solidFill>
                    <a:srgbClr val="000000"/>
                  </a:solidFill>
                  <a:effectLst/>
                  <a:uLnTx/>
                  <a:uFillTx/>
                  <a:latin typeface="Utopia" pitchFamily="16" charset="0"/>
                  <a:ea typeface="ＭＳ Ｐゴシック" panose="020B0600070205080204" pitchFamily="34" charset="-128"/>
                </a:rPr>
                <a:t>Star formtn. rate, ages, composition</a:t>
              </a:r>
            </a:p>
          </p:txBody>
        </p:sp>
        <p:grpSp>
          <p:nvGrpSpPr>
            <p:cNvPr id="135179" name="Group 33">
              <a:extLst>
                <a:ext uri="{FF2B5EF4-FFF2-40B4-BE49-F238E27FC236}">
                  <a16:creationId xmlns:a16="http://schemas.microsoft.com/office/drawing/2014/main" id="{87E9C64A-03BC-754F-8384-41C5975AC029}"/>
                </a:ext>
              </a:extLst>
            </p:cNvPr>
            <p:cNvGrpSpPr>
              <a:grpSpLocks/>
            </p:cNvGrpSpPr>
            <p:nvPr/>
          </p:nvGrpSpPr>
          <p:grpSpPr bwMode="auto">
            <a:xfrm>
              <a:off x="2106" y="3759"/>
              <a:ext cx="1412" cy="789"/>
              <a:chOff x="2106" y="3759"/>
              <a:chExt cx="1412" cy="789"/>
            </a:xfrm>
          </p:grpSpPr>
          <p:sp>
            <p:nvSpPr>
              <p:cNvPr id="122914" name="Oval 34">
                <a:extLst>
                  <a:ext uri="{FF2B5EF4-FFF2-40B4-BE49-F238E27FC236}">
                    <a16:creationId xmlns:a16="http://schemas.microsoft.com/office/drawing/2014/main" id="{C9631B4B-B098-D248-9954-68F91CD071B2}"/>
                  </a:ext>
                </a:extLst>
              </p:cNvPr>
              <p:cNvSpPr>
                <a:spLocks noChangeArrowheads="1"/>
              </p:cNvSpPr>
              <p:nvPr/>
            </p:nvSpPr>
            <p:spPr bwMode="auto">
              <a:xfrm>
                <a:off x="2106" y="3759"/>
                <a:ext cx="1408" cy="793"/>
              </a:xfrm>
              <a:prstGeom prst="ellipse">
                <a:avLst/>
              </a:prstGeom>
              <a:gradFill rotWithShape="0">
                <a:gsLst>
                  <a:gs pos="0">
                    <a:srgbClr val="FF0000"/>
                  </a:gs>
                  <a:gs pos="100000">
                    <a:srgbClr val="FFFFFF"/>
                  </a:gs>
                </a:gsLst>
                <a:lin ang="2700000" scaled="1"/>
              </a:gradFill>
              <a:ln w="9525">
                <a:solidFill>
                  <a:srgbClr val="000000"/>
                </a:solidFill>
                <a:round/>
                <a:headEnd/>
                <a:tailEnd/>
              </a:ln>
              <a:effectLst>
                <a:outerShdw dist="155281" dir="2700000" algn="ctr" rotWithShape="0">
                  <a:srgbClr val="808080"/>
                </a:outerShdw>
              </a:effectLst>
            </p:spPr>
            <p:txBody>
              <a:bodyPr lIns="0" tIns="0" rIns="0" bIns="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a:endParaRPr>
              </a:p>
            </p:txBody>
          </p:sp>
          <p:sp>
            <p:nvSpPr>
              <p:cNvPr id="135189" name="Text Box 35">
                <a:extLst>
                  <a:ext uri="{FF2B5EF4-FFF2-40B4-BE49-F238E27FC236}">
                    <a16:creationId xmlns:a16="http://schemas.microsoft.com/office/drawing/2014/main" id="{6605DCD9-67AB-8243-88B6-4C3A7A404918}"/>
                  </a:ext>
                </a:extLst>
              </p:cNvPr>
              <p:cNvSpPr txBox="1">
                <a:spLocks noChangeArrowheads="1"/>
              </p:cNvSpPr>
              <p:nvPr/>
            </p:nvSpPr>
            <p:spPr bwMode="auto">
              <a:xfrm>
                <a:off x="2277" y="3923"/>
                <a:ext cx="1156" cy="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830263">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defTabSz="830263">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2pPr>
                <a:lvl3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3pPr>
                <a:lvl4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4pPr>
                <a:lvl5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830263" rtl="0" eaLnBrk="1" fontAlgn="base" latinLnBrk="0" hangingPunct="0">
                  <a:lnSpc>
                    <a:spcPct val="95000"/>
                  </a:lnSpc>
                  <a:spcBef>
                    <a:spcPct val="0"/>
                  </a:spcBef>
                  <a:spcAft>
                    <a:spcPct val="0"/>
                  </a:spcAft>
                  <a:buClr>
                    <a:srgbClr val="000000"/>
                  </a:buClr>
                  <a:buSzPct val="45000"/>
                  <a:buFont typeface="StarSymbol" charset="0"/>
                  <a:buNone/>
                  <a:tabLst>
                    <a:tab pos="657225" algn="l"/>
                    <a:tab pos="1312863" algn="l"/>
                  </a:tabLst>
                  <a:defRPr/>
                </a:pPr>
                <a:r>
                  <a:rPr kumimoji="0" lang="en-GB" altLang="en-US" sz="2200" b="0" i="0" u="none" strike="noStrike" kern="1200" cap="none" spc="0" normalizeH="0" baseline="0" noProof="0">
                    <a:ln>
                      <a:noFill/>
                    </a:ln>
                    <a:solidFill>
                      <a:srgbClr val="000000"/>
                    </a:solidFill>
                    <a:effectLst/>
                    <a:uLnTx/>
                    <a:uFillTx/>
                    <a:latin typeface="Utopia" pitchFamily="16" charset="0"/>
                    <a:ea typeface="ＭＳ Ｐゴシック" panose="020B0600070205080204" pitchFamily="34" charset="-128"/>
                  </a:rPr>
                  <a:t>Structure &amp; Dynamics</a:t>
                </a:r>
              </a:p>
            </p:txBody>
          </p:sp>
        </p:grpSp>
        <p:grpSp>
          <p:nvGrpSpPr>
            <p:cNvPr id="135180" name="Group 36">
              <a:extLst>
                <a:ext uri="{FF2B5EF4-FFF2-40B4-BE49-F238E27FC236}">
                  <a16:creationId xmlns:a16="http://schemas.microsoft.com/office/drawing/2014/main" id="{1182E908-FFC8-AE4E-97D0-D6BA6167EABA}"/>
                </a:ext>
              </a:extLst>
            </p:cNvPr>
            <p:cNvGrpSpPr>
              <a:grpSpLocks/>
            </p:cNvGrpSpPr>
            <p:nvPr/>
          </p:nvGrpSpPr>
          <p:grpSpPr bwMode="auto">
            <a:xfrm>
              <a:off x="318" y="3629"/>
              <a:ext cx="1553" cy="789"/>
              <a:chOff x="318" y="3629"/>
              <a:chExt cx="1553" cy="789"/>
            </a:xfrm>
          </p:grpSpPr>
          <p:sp>
            <p:nvSpPr>
              <p:cNvPr id="122917" name="Oval 37">
                <a:extLst>
                  <a:ext uri="{FF2B5EF4-FFF2-40B4-BE49-F238E27FC236}">
                    <a16:creationId xmlns:a16="http://schemas.microsoft.com/office/drawing/2014/main" id="{EABE0E83-6D08-9F44-80A2-7001290C56CF}"/>
                  </a:ext>
                </a:extLst>
              </p:cNvPr>
              <p:cNvSpPr>
                <a:spLocks noChangeArrowheads="1"/>
              </p:cNvSpPr>
              <p:nvPr/>
            </p:nvSpPr>
            <p:spPr bwMode="auto">
              <a:xfrm>
                <a:off x="318" y="3633"/>
                <a:ext cx="1557" cy="785"/>
              </a:xfrm>
              <a:prstGeom prst="ellipse">
                <a:avLst/>
              </a:prstGeom>
              <a:gradFill rotWithShape="0">
                <a:gsLst>
                  <a:gs pos="0">
                    <a:srgbClr val="FF0000"/>
                  </a:gs>
                  <a:gs pos="100000">
                    <a:srgbClr val="FFFFFF"/>
                  </a:gs>
                </a:gsLst>
                <a:lin ang="2700000" scaled="1"/>
              </a:gradFill>
              <a:ln w="9525">
                <a:solidFill>
                  <a:srgbClr val="000000"/>
                </a:solidFill>
                <a:round/>
                <a:headEnd/>
                <a:tailEnd/>
              </a:ln>
              <a:effectLst>
                <a:outerShdw dist="155281" dir="2700000" algn="ctr" rotWithShape="0">
                  <a:srgbClr val="808080"/>
                </a:outerShdw>
              </a:effectLst>
            </p:spPr>
            <p:txBody>
              <a:bodyPr lIns="0" tIns="0" rIns="0" bIns="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a:endParaRPr>
              </a:p>
            </p:txBody>
          </p:sp>
          <p:sp>
            <p:nvSpPr>
              <p:cNvPr id="135187" name="Text Box 38">
                <a:extLst>
                  <a:ext uri="{FF2B5EF4-FFF2-40B4-BE49-F238E27FC236}">
                    <a16:creationId xmlns:a16="http://schemas.microsoft.com/office/drawing/2014/main" id="{F65AF494-2A46-3F49-B369-8CFDCE5E1891}"/>
                  </a:ext>
                </a:extLst>
              </p:cNvPr>
              <p:cNvSpPr txBox="1">
                <a:spLocks noChangeArrowheads="1"/>
              </p:cNvSpPr>
              <p:nvPr/>
            </p:nvSpPr>
            <p:spPr bwMode="auto">
              <a:xfrm>
                <a:off x="483" y="3901"/>
                <a:ext cx="1272"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830263">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defTabSz="830263">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2pPr>
                <a:lvl3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3pPr>
                <a:lvl4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4pPr>
                <a:lvl5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830263" rtl="0" eaLnBrk="1" fontAlgn="base" latinLnBrk="0" hangingPunct="0">
                  <a:lnSpc>
                    <a:spcPct val="95000"/>
                  </a:lnSpc>
                  <a:spcBef>
                    <a:spcPct val="0"/>
                  </a:spcBef>
                  <a:spcAft>
                    <a:spcPct val="0"/>
                  </a:spcAft>
                  <a:buClr>
                    <a:srgbClr val="000000"/>
                  </a:buClr>
                  <a:buSzPct val="45000"/>
                  <a:buFont typeface="StarSymbol" charset="0"/>
                  <a:buNone/>
                  <a:tabLst>
                    <a:tab pos="657225" algn="l"/>
                    <a:tab pos="1312863" algn="l"/>
                  </a:tabLst>
                  <a:defRPr/>
                </a:pPr>
                <a:r>
                  <a:rPr kumimoji="0" lang="en-GB" altLang="en-US" sz="2200" b="0" i="0" u="none" strike="noStrike" kern="1200" cap="none" spc="0" normalizeH="0" baseline="0" noProof="0">
                    <a:ln>
                      <a:noFill/>
                    </a:ln>
                    <a:solidFill>
                      <a:srgbClr val="000000"/>
                    </a:solidFill>
                    <a:effectLst/>
                    <a:uLnTx/>
                    <a:uFillTx/>
                    <a:latin typeface="Utopia" pitchFamily="16" charset="0"/>
                    <a:ea typeface="ＭＳ Ｐゴシック" panose="020B0600070205080204" pitchFamily="34" charset="-128"/>
                  </a:rPr>
                  <a:t>Morphology</a:t>
                </a:r>
              </a:p>
            </p:txBody>
          </p:sp>
        </p:grpSp>
        <p:sp>
          <p:nvSpPr>
            <p:cNvPr id="135181" name="Line 39">
              <a:extLst>
                <a:ext uri="{FF2B5EF4-FFF2-40B4-BE49-F238E27FC236}">
                  <a16:creationId xmlns:a16="http://schemas.microsoft.com/office/drawing/2014/main" id="{C3EB7343-44FD-054A-A139-EF73396C22D7}"/>
                </a:ext>
              </a:extLst>
            </p:cNvPr>
            <p:cNvSpPr>
              <a:spLocks noChangeShapeType="1"/>
            </p:cNvSpPr>
            <p:nvPr/>
          </p:nvSpPr>
          <p:spPr bwMode="auto">
            <a:xfrm flipH="1">
              <a:off x="1776" y="2946"/>
              <a:ext cx="543" cy="106"/>
            </a:xfrm>
            <a:prstGeom prst="line">
              <a:avLst/>
            </a:prstGeom>
            <a:noFill/>
            <a:ln w="91440">
              <a:solidFill>
                <a:srgbClr val="FF0000"/>
              </a:solidFill>
              <a:round/>
              <a:headEnd/>
              <a:tailEnd type="triangle" w="lg" len="lg"/>
            </a:ln>
            <a:extLst>
              <a:ext uri="{909E8E84-426E-40DD-AFC4-6F175D3DCCD1}">
                <a14:hiddenFill xmlns:a14="http://schemas.microsoft.com/office/drawing/2010/main">
                  <a:noFill/>
                </a14:hiddenFill>
              </a:ext>
            </a:extLst>
          </p:spPr>
          <p:txBody>
            <a:bodyPr lIns="0" tIns="0" rIns="0" bIns="0">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Char char="•"/>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endParaRPr>
            </a:p>
          </p:txBody>
        </p:sp>
        <p:sp>
          <p:nvSpPr>
            <p:cNvPr id="135182" name="Line 40">
              <a:extLst>
                <a:ext uri="{FF2B5EF4-FFF2-40B4-BE49-F238E27FC236}">
                  <a16:creationId xmlns:a16="http://schemas.microsoft.com/office/drawing/2014/main" id="{88879137-8CF1-554A-B468-A3FCFE02A0FE}"/>
                </a:ext>
              </a:extLst>
            </p:cNvPr>
            <p:cNvSpPr>
              <a:spLocks noChangeShapeType="1"/>
            </p:cNvSpPr>
            <p:nvPr/>
          </p:nvSpPr>
          <p:spPr bwMode="auto">
            <a:xfrm flipH="1">
              <a:off x="1811" y="3264"/>
              <a:ext cx="637" cy="459"/>
            </a:xfrm>
            <a:prstGeom prst="line">
              <a:avLst/>
            </a:prstGeom>
            <a:noFill/>
            <a:ln w="91440">
              <a:solidFill>
                <a:srgbClr val="FF0000"/>
              </a:solidFill>
              <a:round/>
              <a:headEnd/>
              <a:tailEnd type="triangle" w="lg" len="lg"/>
            </a:ln>
            <a:extLst>
              <a:ext uri="{909E8E84-426E-40DD-AFC4-6F175D3DCCD1}">
                <a14:hiddenFill xmlns:a14="http://schemas.microsoft.com/office/drawing/2010/main">
                  <a:noFill/>
                </a14:hiddenFill>
              </a:ext>
            </a:extLst>
          </p:spPr>
          <p:txBody>
            <a:bodyPr lIns="0" tIns="0" rIns="0" bIns="0">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Char char="•"/>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endParaRPr>
            </a:p>
          </p:txBody>
        </p:sp>
        <p:sp>
          <p:nvSpPr>
            <p:cNvPr id="135183" name="Line 41">
              <a:extLst>
                <a:ext uri="{FF2B5EF4-FFF2-40B4-BE49-F238E27FC236}">
                  <a16:creationId xmlns:a16="http://schemas.microsoft.com/office/drawing/2014/main" id="{C8925866-2977-1E4A-B03D-ABE6F6465E82}"/>
                </a:ext>
              </a:extLst>
            </p:cNvPr>
            <p:cNvSpPr>
              <a:spLocks noChangeShapeType="1"/>
            </p:cNvSpPr>
            <p:nvPr/>
          </p:nvSpPr>
          <p:spPr bwMode="auto">
            <a:xfrm>
              <a:off x="2836" y="3241"/>
              <a:ext cx="1" cy="423"/>
            </a:xfrm>
            <a:prstGeom prst="line">
              <a:avLst/>
            </a:prstGeom>
            <a:noFill/>
            <a:ln w="91440">
              <a:solidFill>
                <a:srgbClr val="FF0000"/>
              </a:solidFill>
              <a:round/>
              <a:headEnd/>
              <a:tailEnd type="triangle" w="lg" len="lg"/>
            </a:ln>
            <a:extLst>
              <a:ext uri="{909E8E84-426E-40DD-AFC4-6F175D3DCCD1}">
                <a14:hiddenFill xmlns:a14="http://schemas.microsoft.com/office/drawing/2010/main">
                  <a:noFill/>
                </a14:hiddenFill>
              </a:ext>
            </a:extLst>
          </p:spPr>
          <p:txBody>
            <a:bodyPr lIns="0" tIns="0" rIns="0" bIns="0">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Char char="•"/>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endParaRPr>
            </a:p>
          </p:txBody>
        </p:sp>
        <p:sp>
          <p:nvSpPr>
            <p:cNvPr id="135184" name="Line 42">
              <a:extLst>
                <a:ext uri="{FF2B5EF4-FFF2-40B4-BE49-F238E27FC236}">
                  <a16:creationId xmlns:a16="http://schemas.microsoft.com/office/drawing/2014/main" id="{37A9E351-8F63-F54E-9040-6BD8E29169C4}"/>
                </a:ext>
              </a:extLst>
            </p:cNvPr>
            <p:cNvSpPr>
              <a:spLocks noChangeShapeType="1"/>
            </p:cNvSpPr>
            <p:nvPr/>
          </p:nvSpPr>
          <p:spPr bwMode="auto">
            <a:xfrm>
              <a:off x="3965" y="3264"/>
              <a:ext cx="318" cy="530"/>
            </a:xfrm>
            <a:prstGeom prst="line">
              <a:avLst/>
            </a:prstGeom>
            <a:noFill/>
            <a:ln w="91440">
              <a:solidFill>
                <a:srgbClr val="FF0000"/>
              </a:solidFill>
              <a:round/>
              <a:headEnd/>
              <a:tailEnd type="triangle" w="lg" len="lg"/>
            </a:ln>
            <a:extLst>
              <a:ext uri="{909E8E84-426E-40DD-AFC4-6F175D3DCCD1}">
                <a14:hiddenFill xmlns:a14="http://schemas.microsoft.com/office/drawing/2010/main">
                  <a:noFill/>
                </a14:hiddenFill>
              </a:ext>
            </a:extLst>
          </p:spPr>
          <p:txBody>
            <a:bodyPr lIns="0" tIns="0" rIns="0" bIns="0">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Char char="•"/>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endParaRPr>
            </a:p>
          </p:txBody>
        </p:sp>
        <p:sp>
          <p:nvSpPr>
            <p:cNvPr id="135185" name="Line 43">
              <a:extLst>
                <a:ext uri="{FF2B5EF4-FFF2-40B4-BE49-F238E27FC236}">
                  <a16:creationId xmlns:a16="http://schemas.microsoft.com/office/drawing/2014/main" id="{CECAA3C4-5CC3-DC4C-B638-30DF5C351B70}"/>
                </a:ext>
              </a:extLst>
            </p:cNvPr>
            <p:cNvSpPr>
              <a:spLocks noChangeShapeType="1"/>
            </p:cNvSpPr>
            <p:nvPr/>
          </p:nvSpPr>
          <p:spPr bwMode="auto">
            <a:xfrm>
              <a:off x="4459" y="2887"/>
              <a:ext cx="259" cy="141"/>
            </a:xfrm>
            <a:prstGeom prst="line">
              <a:avLst/>
            </a:prstGeom>
            <a:noFill/>
            <a:ln w="91440">
              <a:solidFill>
                <a:srgbClr val="FF0000"/>
              </a:solidFill>
              <a:round/>
              <a:headEnd/>
              <a:tailEnd type="triangle" w="lg" len="lg"/>
            </a:ln>
            <a:extLst>
              <a:ext uri="{909E8E84-426E-40DD-AFC4-6F175D3DCCD1}">
                <a14:hiddenFill xmlns:a14="http://schemas.microsoft.com/office/drawing/2010/main">
                  <a:noFill/>
                </a14:hiddenFill>
              </a:ext>
            </a:extLst>
          </p:spPr>
          <p:txBody>
            <a:bodyPr lIns="0" tIns="0" rIns="0" bIns="0">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Char char="•"/>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endParaRPr>
            </a:p>
          </p:txBody>
        </p:sp>
      </p:grpSp>
    </p:spTree>
    <p:extLst>
      <p:ext uri="{BB962C8B-B14F-4D97-AF65-F5344CB8AC3E}">
        <p14:creationId xmlns:p14="http://schemas.microsoft.com/office/powerpoint/2010/main" val="2971634822"/>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E367D"/>
        </a:solidFill>
        <a:effectLst/>
      </p:bgPr>
    </p:bg>
    <p:spTree>
      <p:nvGrpSpPr>
        <p:cNvPr id="1" name=""/>
        <p:cNvGrpSpPr/>
        <p:nvPr/>
      </p:nvGrpSpPr>
      <p:grpSpPr>
        <a:xfrm>
          <a:off x="0" y="0"/>
          <a:ext cx="0" cy="0"/>
          <a:chOff x="0" y="0"/>
          <a:chExt cx="0" cy="0"/>
        </a:xfrm>
      </p:grpSpPr>
      <p:pic>
        <p:nvPicPr>
          <p:cNvPr id="2" name="Picture 1" descr="VT2A931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67733"/>
            <a:ext cx="9144000" cy="5385603"/>
          </a:xfrm>
          <a:prstGeom prst="rect">
            <a:avLst/>
          </a:prstGeom>
        </p:spPr>
      </p:pic>
      <p:sp>
        <p:nvSpPr>
          <p:cNvPr id="5" name="Text Box 7"/>
          <p:cNvSpPr txBox="1">
            <a:spLocks noChangeArrowheads="1"/>
          </p:cNvSpPr>
          <p:nvPr/>
        </p:nvSpPr>
        <p:spPr bwMode="auto">
          <a:xfrm>
            <a:off x="107504" y="2325533"/>
            <a:ext cx="2448272" cy="599411"/>
          </a:xfrm>
          <a:prstGeom prst="rect">
            <a:avLst/>
          </a:prstGeom>
          <a:noFill/>
          <a:ln w="28575">
            <a:noFill/>
            <a:miter lim="800000"/>
            <a:headEnd/>
            <a:tailEnd/>
          </a:ln>
        </p:spPr>
        <p:txBody>
          <a:bodyPr wrap="square" lIns="95773" tIns="47887" rIns="95773" bIns="47887">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50000"/>
              </a:spcBef>
              <a:spcAft>
                <a:spcPct val="0"/>
              </a:spcAft>
              <a:defRPr sz="2400">
                <a:solidFill>
                  <a:schemeClr val="tx1"/>
                </a:solidFill>
                <a:latin typeface="Arial" charset="0"/>
                <a:ea typeface="ＭＳ Ｐゴシック" charset="0"/>
              </a:defRPr>
            </a:lvl6pPr>
            <a:lvl7pPr marL="914400" eaLnBrk="0" fontAlgn="base" hangingPunct="0">
              <a:spcBef>
                <a:spcPct val="50000"/>
              </a:spcBef>
              <a:spcAft>
                <a:spcPct val="0"/>
              </a:spcAft>
              <a:defRPr sz="2400">
                <a:solidFill>
                  <a:schemeClr val="tx1"/>
                </a:solidFill>
                <a:latin typeface="Arial" charset="0"/>
                <a:ea typeface="ＭＳ Ｐゴシック" charset="0"/>
              </a:defRPr>
            </a:lvl7pPr>
            <a:lvl8pPr marL="1371600" eaLnBrk="0" fontAlgn="base" hangingPunct="0">
              <a:spcBef>
                <a:spcPct val="50000"/>
              </a:spcBef>
              <a:spcAft>
                <a:spcPct val="0"/>
              </a:spcAft>
              <a:defRPr sz="2400">
                <a:solidFill>
                  <a:schemeClr val="tx1"/>
                </a:solidFill>
                <a:latin typeface="Arial" charset="0"/>
                <a:ea typeface="ＭＳ Ｐゴシック" charset="0"/>
              </a:defRPr>
            </a:lvl8pPr>
            <a:lvl9pPr marL="1828800" eaLnBrk="0" fontAlgn="base" hangingPunct="0">
              <a:spcBef>
                <a:spcPct val="5000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80000"/>
              </a:lnSpc>
              <a:spcBef>
                <a:spcPct val="50000"/>
              </a:spcBef>
              <a:spcAft>
                <a:spcPct val="0"/>
              </a:spcAft>
              <a:buClrTx/>
              <a:buSzTx/>
              <a:buFontTx/>
              <a:buNone/>
              <a:tabLst/>
              <a:defRPr/>
            </a:pPr>
            <a:r>
              <a:rPr kumimoji="0" lang="is-IS" sz="2000" b="0" i="0" u="none" strike="noStrike" kern="1200" cap="none" spc="0" normalizeH="0" baseline="0" noProof="0" dirty="0">
                <a:ln>
                  <a:noFill/>
                </a:ln>
                <a:solidFill>
                  <a:srgbClr val="FFFFFF"/>
                </a:solidFill>
                <a:effectLst/>
                <a:uLnTx/>
                <a:uFillTx/>
                <a:latin typeface="Arial" charset="0"/>
                <a:ea typeface="ＭＳ Ｐゴシック" charset="0"/>
              </a:rPr>
              <a:t>The  Ogden Centre at Durham</a:t>
            </a:r>
            <a:endParaRPr kumimoji="0" lang="en-GB" sz="2000" b="0" i="0" u="none" strike="noStrike" kern="1200" cap="none" spc="0" normalizeH="0" baseline="0" noProof="0" dirty="0">
              <a:ln>
                <a:noFill/>
              </a:ln>
              <a:solidFill>
                <a:srgbClr val="FFFFFF"/>
              </a:solidFill>
              <a:effectLst/>
              <a:uLnTx/>
              <a:uFillTx/>
              <a:latin typeface="Arial" charset="0"/>
              <a:ea typeface="ＭＳ Ｐゴシック" charset="0"/>
            </a:endParaRPr>
          </a:p>
        </p:txBody>
      </p:sp>
      <p:sp>
        <p:nvSpPr>
          <p:cNvPr id="6" name="Rectangle 2">
            <a:extLst>
              <a:ext uri="{FF2B5EF4-FFF2-40B4-BE49-F238E27FC236}">
                <a16:creationId xmlns:a16="http://schemas.microsoft.com/office/drawing/2014/main" id="{E6CD8652-011C-3D45-95AB-F2C3E9B7FD22}"/>
              </a:ext>
            </a:extLst>
          </p:cNvPr>
          <p:cNvSpPr>
            <a:spLocks noChangeArrowheads="1"/>
          </p:cNvSpPr>
          <p:nvPr/>
        </p:nvSpPr>
        <p:spPr bwMode="auto">
          <a:xfrm>
            <a:off x="1979271" y="220669"/>
            <a:ext cx="7164732" cy="584590"/>
          </a:xfrm>
          <a:prstGeom prst="rect">
            <a:avLst/>
          </a:prstGeom>
          <a:solidFill>
            <a:srgbClr val="FFCC00"/>
          </a:solidFill>
          <a:ln w="28575">
            <a:solidFill>
              <a:srgbClr val="000000"/>
            </a:solidFill>
            <a:miter lim="800000"/>
            <a:headEnd/>
            <a:tailEnd/>
          </a:ln>
        </p:spPr>
        <p:txBody>
          <a:bodyPr wrap="square" lIns="91252" tIns="45628" rIns="91252" bIns="45628">
            <a:spAutoFit/>
          </a:bodyPr>
          <a:lstStyle/>
          <a:p>
            <a:pPr marL="0" marR="0" lvl="0" indent="0" algn="ctr" defTabSz="914258"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DE0A0D"/>
                </a:solidFill>
                <a:effectLst/>
                <a:uLnTx/>
                <a:uFillTx/>
                <a:latin typeface="Arial" charset="0"/>
                <a:ea typeface="ＭＳ Ｐゴシック" charset="0"/>
              </a:rPr>
              <a:t>Institute for Computational Cosmology</a:t>
            </a:r>
          </a:p>
        </p:txBody>
      </p:sp>
      <p:sp>
        <p:nvSpPr>
          <p:cNvPr id="3" name="TextBox 2">
            <a:extLst>
              <a:ext uri="{FF2B5EF4-FFF2-40B4-BE49-F238E27FC236}">
                <a16:creationId xmlns:a16="http://schemas.microsoft.com/office/drawing/2014/main" id="{091BE1B0-27E9-9E4C-976E-E4DB9E9BE5E1}"/>
              </a:ext>
            </a:extLst>
          </p:cNvPr>
          <p:cNvSpPr txBox="1"/>
          <p:nvPr/>
        </p:nvSpPr>
        <p:spPr>
          <a:xfrm>
            <a:off x="2413110" y="1284790"/>
            <a:ext cx="5347939" cy="461665"/>
          </a:xfrm>
          <a:prstGeom prst="rect">
            <a:avLst/>
          </a:prstGeom>
          <a:noFill/>
        </p:spPr>
        <p:txBody>
          <a:bodyPr wrap="none" rtlCol="0">
            <a:spAutoFit/>
          </a:bodyPr>
          <a:lstStyle/>
          <a:p>
            <a:pPr>
              <a:buNone/>
            </a:pPr>
            <a:r>
              <a:rPr lang="en-US" dirty="0">
                <a:solidFill>
                  <a:srgbClr val="C00000"/>
                </a:solidFill>
              </a:rPr>
              <a:t>New building open on March 9</a:t>
            </a:r>
            <a:r>
              <a:rPr lang="en-US" baseline="30000" dirty="0">
                <a:solidFill>
                  <a:srgbClr val="C00000"/>
                </a:solidFill>
              </a:rPr>
              <a:t>th </a:t>
            </a:r>
            <a:r>
              <a:rPr lang="en-US" dirty="0">
                <a:solidFill>
                  <a:srgbClr val="C00000"/>
                </a:solidFill>
              </a:rPr>
              <a:t> 2017</a:t>
            </a:r>
          </a:p>
        </p:txBody>
      </p:sp>
    </p:spTree>
    <p:extLst>
      <p:ext uri="{BB962C8B-B14F-4D97-AF65-F5344CB8AC3E}">
        <p14:creationId xmlns:p14="http://schemas.microsoft.com/office/powerpoint/2010/main" val="3787318335"/>
      </p:ext>
    </p:extLst>
  </p:cSld>
  <p:clrMapOvr>
    <a:masterClrMapping/>
  </p:clrMapOvr>
  <p:transition>
    <p:zoom/>
  </p:transition>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85B4633B-3AD0-0C47-9FD1-C83113416EE4}"/>
              </a:ext>
            </a:extLst>
          </p:cNvPr>
          <p:cNvGrpSpPr>
            <a:grpSpLocks/>
          </p:cNvGrpSpPr>
          <p:nvPr/>
        </p:nvGrpSpPr>
        <p:grpSpPr bwMode="auto">
          <a:xfrm>
            <a:off x="152400" y="717550"/>
            <a:ext cx="8992266" cy="2837139"/>
            <a:chOff x="106" y="499"/>
            <a:chExt cx="6241" cy="1970"/>
          </a:xfrm>
        </p:grpSpPr>
        <p:sp>
          <p:nvSpPr>
            <p:cNvPr id="122883" name="Oval 3">
              <a:extLst>
                <a:ext uri="{FF2B5EF4-FFF2-40B4-BE49-F238E27FC236}">
                  <a16:creationId xmlns:a16="http://schemas.microsoft.com/office/drawing/2014/main" id="{27F1763A-2520-DE49-94E1-4D63413E9FA4}"/>
                </a:ext>
              </a:extLst>
            </p:cNvPr>
            <p:cNvSpPr>
              <a:spLocks noChangeArrowheads="1"/>
            </p:cNvSpPr>
            <p:nvPr/>
          </p:nvSpPr>
          <p:spPr bwMode="auto">
            <a:xfrm>
              <a:off x="106" y="1628"/>
              <a:ext cx="1758" cy="841"/>
            </a:xfrm>
            <a:prstGeom prst="ellipse">
              <a:avLst/>
            </a:prstGeom>
            <a:gradFill rotWithShape="0">
              <a:gsLst>
                <a:gs pos="0">
                  <a:srgbClr val="FF3333"/>
                </a:gs>
                <a:gs pos="100000">
                  <a:srgbClr val="E6FF00"/>
                </a:gs>
              </a:gsLst>
              <a:lin ang="5400000" scaled="1"/>
            </a:gradFill>
            <a:ln w="9525">
              <a:solidFill>
                <a:srgbClr val="000000"/>
              </a:solidFill>
              <a:round/>
              <a:headEnd/>
              <a:tailEnd/>
            </a:ln>
            <a:effectLst>
              <a:outerShdw dist="155281" dir="2700000" algn="ctr" rotWithShape="0">
                <a:srgbClr val="808080"/>
              </a:outerShdw>
            </a:effectLst>
          </p:spPr>
          <p:txBody>
            <a:bodyPr wrap="square" lIns="0" tIns="0" rIns="0" bIns="0">
              <a:spAutoFit/>
            </a:bodyPr>
            <a:lstStyle/>
            <a:p>
              <a:pPr algn="l">
                <a:spcBef>
                  <a:spcPct val="0"/>
                </a:spcBef>
                <a:buClrTx/>
                <a:buSzTx/>
                <a:buFontTx/>
                <a:buNone/>
                <a:defRPr/>
              </a:pPr>
              <a:endParaRPr lang="en-US">
                <a:solidFill>
                  <a:srgbClr val="000000"/>
                </a:solidFill>
                <a:latin typeface="Arial" panose="020B0604020202020204" pitchFamily="34" charset="0"/>
                <a:ea typeface="+mn-ea"/>
                <a:cs typeface="Arial" panose="020B0604020202020204" pitchFamily="34" charset="0"/>
              </a:endParaRPr>
            </a:p>
          </p:txBody>
        </p:sp>
        <p:sp>
          <p:nvSpPr>
            <p:cNvPr id="135195" name="Text Box 4">
              <a:extLst>
                <a:ext uri="{FF2B5EF4-FFF2-40B4-BE49-F238E27FC236}">
                  <a16:creationId xmlns:a16="http://schemas.microsoft.com/office/drawing/2014/main" id="{348DE998-2884-2E44-8ADA-0AE67468F101}"/>
                </a:ext>
              </a:extLst>
            </p:cNvPr>
            <p:cNvSpPr txBox="1">
              <a:spLocks noChangeArrowheads="1"/>
            </p:cNvSpPr>
            <p:nvPr/>
          </p:nvSpPr>
          <p:spPr bwMode="auto">
            <a:xfrm>
              <a:off x="272" y="1806"/>
              <a:ext cx="1271" cy="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830263">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defTabSz="830263">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2pPr>
              <a:lvl3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3pPr>
              <a:lvl4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4pPr>
              <a:lvl5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9pPr>
            </a:lstStyle>
            <a:p>
              <a:pPr eaLnBrk="1">
                <a:lnSpc>
                  <a:spcPct val="95000"/>
                </a:lnSpc>
                <a:spcBef>
                  <a:spcPct val="0"/>
                </a:spcBef>
                <a:buClr>
                  <a:srgbClr val="000000"/>
                </a:buClr>
                <a:buSzPct val="45000"/>
                <a:buFont typeface="StarSymbol" charset="0"/>
                <a:buNone/>
              </a:pPr>
              <a:r>
                <a:rPr lang="en-GB" altLang="en-US" dirty="0">
                  <a:solidFill>
                    <a:srgbClr val="000000"/>
                  </a:solidFill>
                  <a:cs typeface="Arial" panose="020B0604020202020204" pitchFamily="34" charset="0"/>
                </a:rPr>
                <a:t>Gravitational collapse</a:t>
              </a:r>
            </a:p>
          </p:txBody>
        </p:sp>
        <p:grpSp>
          <p:nvGrpSpPr>
            <p:cNvPr id="135196" name="Group 5">
              <a:extLst>
                <a:ext uri="{FF2B5EF4-FFF2-40B4-BE49-F238E27FC236}">
                  <a16:creationId xmlns:a16="http://schemas.microsoft.com/office/drawing/2014/main" id="{7710B0B0-096B-2E4D-A7F9-11F45BA19B03}"/>
                </a:ext>
              </a:extLst>
            </p:cNvPr>
            <p:cNvGrpSpPr>
              <a:grpSpLocks/>
            </p:cNvGrpSpPr>
            <p:nvPr/>
          </p:nvGrpSpPr>
          <p:grpSpPr bwMode="auto">
            <a:xfrm>
              <a:off x="645" y="600"/>
              <a:ext cx="1672" cy="917"/>
              <a:chOff x="645" y="600"/>
              <a:chExt cx="1672" cy="917"/>
            </a:xfrm>
          </p:grpSpPr>
          <p:sp>
            <p:nvSpPr>
              <p:cNvPr id="122886" name="Oval 6">
                <a:extLst>
                  <a:ext uri="{FF2B5EF4-FFF2-40B4-BE49-F238E27FC236}">
                    <a16:creationId xmlns:a16="http://schemas.microsoft.com/office/drawing/2014/main" id="{5F1D3DD4-3C29-E44E-B87D-3C2C524C176A}"/>
                  </a:ext>
                </a:extLst>
              </p:cNvPr>
              <p:cNvSpPr>
                <a:spLocks noChangeArrowheads="1"/>
              </p:cNvSpPr>
              <p:nvPr/>
            </p:nvSpPr>
            <p:spPr bwMode="auto">
              <a:xfrm>
                <a:off x="645" y="600"/>
                <a:ext cx="1672" cy="917"/>
              </a:xfrm>
              <a:prstGeom prst="ellipse">
                <a:avLst/>
              </a:prstGeom>
              <a:gradFill rotWithShape="0">
                <a:gsLst>
                  <a:gs pos="0">
                    <a:srgbClr val="FF3333"/>
                  </a:gs>
                  <a:gs pos="100000">
                    <a:srgbClr val="E6FF00"/>
                  </a:gs>
                </a:gsLst>
                <a:lin ang="5400000" scaled="1"/>
              </a:gradFill>
              <a:ln w="9525">
                <a:solidFill>
                  <a:srgbClr val="000000"/>
                </a:solidFill>
                <a:round/>
                <a:headEnd/>
                <a:tailEnd/>
              </a:ln>
              <a:effectLst>
                <a:outerShdw dist="155281" dir="2700000" algn="ctr" rotWithShape="0">
                  <a:srgbClr val="808080"/>
                </a:outerShdw>
              </a:effectLst>
            </p:spPr>
            <p:txBody>
              <a:bodyPr wrap="square" lIns="0" tIns="0" rIns="0" bIns="0">
                <a:spAutoFit/>
              </a:bodyPr>
              <a:lstStyle/>
              <a:p>
                <a:pPr algn="l">
                  <a:spcBef>
                    <a:spcPct val="0"/>
                  </a:spcBef>
                  <a:buClrTx/>
                  <a:buSzTx/>
                  <a:buFontTx/>
                  <a:buNone/>
                  <a:defRPr/>
                </a:pPr>
                <a:endParaRPr lang="en-US">
                  <a:solidFill>
                    <a:srgbClr val="000000"/>
                  </a:solidFill>
                  <a:latin typeface="Arial" panose="020B0604020202020204" pitchFamily="34" charset="0"/>
                  <a:ea typeface="+mn-ea"/>
                  <a:cs typeface="Arial" panose="020B0604020202020204" pitchFamily="34" charset="0"/>
                </a:endParaRPr>
              </a:p>
            </p:txBody>
          </p:sp>
          <p:sp>
            <p:nvSpPr>
              <p:cNvPr id="135211" name="Text Box 7">
                <a:extLst>
                  <a:ext uri="{FF2B5EF4-FFF2-40B4-BE49-F238E27FC236}">
                    <a16:creationId xmlns:a16="http://schemas.microsoft.com/office/drawing/2014/main" id="{7021C20C-003A-BB43-9AA0-6AD00F77BF45}"/>
                  </a:ext>
                </a:extLst>
              </p:cNvPr>
              <p:cNvSpPr txBox="1">
                <a:spLocks noChangeArrowheads="1"/>
              </p:cNvSpPr>
              <p:nvPr/>
            </p:nvSpPr>
            <p:spPr bwMode="auto">
              <a:xfrm>
                <a:off x="707" y="821"/>
                <a:ext cx="1554" cy="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830263">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defTabSz="830263">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2pPr>
                <a:lvl3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3pPr>
                <a:lvl4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4pPr>
                <a:lvl5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9pPr>
              </a:lstStyle>
              <a:p>
                <a:pPr eaLnBrk="1">
                  <a:lnSpc>
                    <a:spcPct val="95000"/>
                  </a:lnSpc>
                  <a:spcBef>
                    <a:spcPct val="0"/>
                  </a:spcBef>
                  <a:buClr>
                    <a:srgbClr val="000000"/>
                  </a:buClr>
                  <a:buSzPct val="45000"/>
                  <a:buFont typeface="StarSymbol" charset="0"/>
                  <a:buNone/>
                </a:pPr>
                <a:r>
                  <a:rPr lang="en-GB" altLang="en-US" dirty="0">
                    <a:solidFill>
                      <a:srgbClr val="000000"/>
                    </a:solidFill>
                    <a:cs typeface="Arial" panose="020B0604020202020204" pitchFamily="34" charset="0"/>
                  </a:rPr>
                  <a:t>Dark matter, gas distributions</a:t>
                </a:r>
              </a:p>
            </p:txBody>
          </p:sp>
        </p:grpSp>
        <p:grpSp>
          <p:nvGrpSpPr>
            <p:cNvPr id="135197" name="Group 8">
              <a:extLst>
                <a:ext uri="{FF2B5EF4-FFF2-40B4-BE49-F238E27FC236}">
                  <a16:creationId xmlns:a16="http://schemas.microsoft.com/office/drawing/2014/main" id="{122AC1B7-0B26-2146-943E-8753B0E162A9}"/>
                </a:ext>
              </a:extLst>
            </p:cNvPr>
            <p:cNvGrpSpPr>
              <a:grpSpLocks/>
            </p:cNvGrpSpPr>
            <p:nvPr/>
          </p:nvGrpSpPr>
          <p:grpSpPr bwMode="auto">
            <a:xfrm>
              <a:off x="2380" y="605"/>
              <a:ext cx="1801" cy="785"/>
              <a:chOff x="2380" y="605"/>
              <a:chExt cx="1801" cy="785"/>
            </a:xfrm>
          </p:grpSpPr>
          <p:sp>
            <p:nvSpPr>
              <p:cNvPr id="122889" name="Oval 9">
                <a:extLst>
                  <a:ext uri="{FF2B5EF4-FFF2-40B4-BE49-F238E27FC236}">
                    <a16:creationId xmlns:a16="http://schemas.microsoft.com/office/drawing/2014/main" id="{A017B35D-DC4E-B341-94AA-D0EBECDDB496}"/>
                  </a:ext>
                </a:extLst>
              </p:cNvPr>
              <p:cNvSpPr>
                <a:spLocks noChangeArrowheads="1"/>
              </p:cNvSpPr>
              <p:nvPr/>
            </p:nvSpPr>
            <p:spPr bwMode="auto">
              <a:xfrm>
                <a:off x="2431" y="605"/>
                <a:ext cx="1671" cy="785"/>
              </a:xfrm>
              <a:prstGeom prst="ellipse">
                <a:avLst/>
              </a:prstGeom>
              <a:gradFill rotWithShape="0">
                <a:gsLst>
                  <a:gs pos="0">
                    <a:srgbClr val="FF3333"/>
                  </a:gs>
                  <a:gs pos="100000">
                    <a:srgbClr val="E6FF00"/>
                  </a:gs>
                </a:gsLst>
                <a:lin ang="5400000" scaled="1"/>
              </a:gradFill>
              <a:ln w="9525">
                <a:solidFill>
                  <a:srgbClr val="000000"/>
                </a:solidFill>
                <a:round/>
                <a:headEnd/>
                <a:tailEnd/>
              </a:ln>
              <a:effectLst>
                <a:outerShdw dist="155281" dir="2700000" algn="ctr" rotWithShape="0">
                  <a:srgbClr val="808080"/>
                </a:outerShdw>
              </a:effectLst>
            </p:spPr>
            <p:txBody>
              <a:bodyPr wrap="square" lIns="0" tIns="0" rIns="0" bIns="0">
                <a:spAutoFit/>
              </a:bodyPr>
              <a:lstStyle/>
              <a:p>
                <a:pPr algn="l">
                  <a:spcBef>
                    <a:spcPct val="0"/>
                  </a:spcBef>
                  <a:buClrTx/>
                  <a:buSzTx/>
                  <a:buFontTx/>
                  <a:buNone/>
                  <a:defRPr/>
                </a:pPr>
                <a:endParaRPr lang="en-US">
                  <a:solidFill>
                    <a:srgbClr val="000000"/>
                  </a:solidFill>
                  <a:latin typeface="Arial" panose="020B0604020202020204" pitchFamily="34" charset="0"/>
                  <a:ea typeface="+mn-ea"/>
                  <a:cs typeface="Arial" panose="020B0604020202020204" pitchFamily="34" charset="0"/>
                </a:endParaRPr>
              </a:p>
            </p:txBody>
          </p:sp>
          <p:sp>
            <p:nvSpPr>
              <p:cNvPr id="135209" name="Text Box 10">
                <a:extLst>
                  <a:ext uri="{FF2B5EF4-FFF2-40B4-BE49-F238E27FC236}">
                    <a16:creationId xmlns:a16="http://schemas.microsoft.com/office/drawing/2014/main" id="{55019EDD-4040-9947-BCD1-ACD24417D3B7}"/>
                  </a:ext>
                </a:extLst>
              </p:cNvPr>
              <p:cNvSpPr txBox="1">
                <a:spLocks noChangeArrowheads="1"/>
              </p:cNvSpPr>
              <p:nvPr/>
            </p:nvSpPr>
            <p:spPr bwMode="auto">
              <a:xfrm>
                <a:off x="2380" y="881"/>
                <a:ext cx="1801" cy="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830263">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defTabSz="830263">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2pPr>
                <a:lvl3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3pPr>
                <a:lvl4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4pPr>
                <a:lvl5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9pPr>
              </a:lstStyle>
              <a:p>
                <a:pPr eaLnBrk="1">
                  <a:lnSpc>
                    <a:spcPct val="95000"/>
                  </a:lnSpc>
                  <a:spcBef>
                    <a:spcPct val="0"/>
                  </a:spcBef>
                  <a:buClr>
                    <a:srgbClr val="000000"/>
                  </a:buClr>
                  <a:buSzPct val="45000"/>
                  <a:buFont typeface="StarSymbol" charset="0"/>
                  <a:buNone/>
                </a:pPr>
                <a:r>
                  <a:rPr lang="en-GB" altLang="en-US" dirty="0">
                    <a:solidFill>
                      <a:srgbClr val="000000"/>
                    </a:solidFill>
                    <a:cs typeface="Arial" panose="020B0604020202020204" pitchFamily="34" charset="0"/>
                  </a:rPr>
                  <a:t>Gas cooling rates</a:t>
                </a:r>
              </a:p>
            </p:txBody>
          </p:sp>
        </p:grpSp>
        <p:sp>
          <p:nvSpPr>
            <p:cNvPr id="122891" name="Oval 11">
              <a:extLst>
                <a:ext uri="{FF2B5EF4-FFF2-40B4-BE49-F238E27FC236}">
                  <a16:creationId xmlns:a16="http://schemas.microsoft.com/office/drawing/2014/main" id="{E97E9432-AAF1-FA44-ABF3-19E259E35A2F}"/>
                </a:ext>
              </a:extLst>
            </p:cNvPr>
            <p:cNvSpPr>
              <a:spLocks noChangeArrowheads="1"/>
            </p:cNvSpPr>
            <p:nvPr/>
          </p:nvSpPr>
          <p:spPr bwMode="auto">
            <a:xfrm>
              <a:off x="4177" y="499"/>
              <a:ext cx="1892" cy="938"/>
            </a:xfrm>
            <a:prstGeom prst="ellipse">
              <a:avLst/>
            </a:prstGeom>
            <a:gradFill rotWithShape="0">
              <a:gsLst>
                <a:gs pos="0">
                  <a:srgbClr val="FF3333"/>
                </a:gs>
                <a:gs pos="100000">
                  <a:srgbClr val="E6FF00"/>
                </a:gs>
              </a:gsLst>
              <a:lin ang="5400000" scaled="1"/>
            </a:gradFill>
            <a:ln w="9525">
              <a:solidFill>
                <a:srgbClr val="000000"/>
              </a:solidFill>
              <a:round/>
              <a:headEnd/>
              <a:tailEnd/>
            </a:ln>
            <a:effectLst>
              <a:outerShdw dist="155281" dir="2700000" algn="ctr" rotWithShape="0">
                <a:srgbClr val="808080"/>
              </a:outerShdw>
            </a:effectLst>
          </p:spPr>
          <p:txBody>
            <a:bodyPr wrap="square" lIns="0" tIns="0" rIns="0" bIns="0">
              <a:spAutoFit/>
            </a:bodyPr>
            <a:lstStyle/>
            <a:p>
              <a:pPr algn="l">
                <a:spcBef>
                  <a:spcPct val="0"/>
                </a:spcBef>
                <a:buClrTx/>
                <a:buSzTx/>
                <a:buFontTx/>
                <a:buNone/>
                <a:defRPr/>
              </a:pPr>
              <a:endParaRPr lang="en-US">
                <a:solidFill>
                  <a:srgbClr val="000000"/>
                </a:solidFill>
                <a:latin typeface="Arial" panose="020B0604020202020204" pitchFamily="34" charset="0"/>
                <a:ea typeface="+mn-ea"/>
                <a:cs typeface="Arial" panose="020B0604020202020204" pitchFamily="34" charset="0"/>
              </a:endParaRPr>
            </a:p>
          </p:txBody>
        </p:sp>
        <p:sp>
          <p:nvSpPr>
            <p:cNvPr id="135199" name="Text Box 12">
              <a:extLst>
                <a:ext uri="{FF2B5EF4-FFF2-40B4-BE49-F238E27FC236}">
                  <a16:creationId xmlns:a16="http://schemas.microsoft.com/office/drawing/2014/main" id="{C7B06A31-80F8-C74F-BCE3-E3F1FFA1F7C5}"/>
                </a:ext>
              </a:extLst>
            </p:cNvPr>
            <p:cNvSpPr txBox="1">
              <a:spLocks noChangeArrowheads="1"/>
            </p:cNvSpPr>
            <p:nvPr/>
          </p:nvSpPr>
          <p:spPr bwMode="auto">
            <a:xfrm>
              <a:off x="4330" y="717"/>
              <a:ext cx="1517" cy="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830263">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defTabSz="830263">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2pPr>
              <a:lvl3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3pPr>
              <a:lvl4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4pPr>
              <a:lvl5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9pPr>
            </a:lstStyle>
            <a:p>
              <a:pPr eaLnBrk="1">
                <a:lnSpc>
                  <a:spcPct val="95000"/>
                </a:lnSpc>
                <a:spcBef>
                  <a:spcPct val="0"/>
                </a:spcBef>
                <a:buClr>
                  <a:srgbClr val="000000"/>
                </a:buClr>
                <a:buSzPct val="45000"/>
                <a:buFont typeface="StarSymbol" charset="0"/>
                <a:buNone/>
              </a:pPr>
              <a:r>
                <a:rPr lang="en-GB" altLang="en-US" dirty="0">
                  <a:solidFill>
                    <a:srgbClr val="000000"/>
                  </a:solidFill>
                  <a:cs typeface="Arial" panose="020B0604020202020204" pitchFamily="34" charset="0"/>
                </a:rPr>
                <a:t>Star formation feedback</a:t>
              </a:r>
            </a:p>
          </p:txBody>
        </p:sp>
        <p:grpSp>
          <p:nvGrpSpPr>
            <p:cNvPr id="135200" name="Group 13">
              <a:extLst>
                <a:ext uri="{FF2B5EF4-FFF2-40B4-BE49-F238E27FC236}">
                  <a16:creationId xmlns:a16="http://schemas.microsoft.com/office/drawing/2014/main" id="{61390F65-21A5-014B-8F2E-FE388A24E0D2}"/>
                </a:ext>
              </a:extLst>
            </p:cNvPr>
            <p:cNvGrpSpPr>
              <a:grpSpLocks/>
            </p:cNvGrpSpPr>
            <p:nvPr/>
          </p:nvGrpSpPr>
          <p:grpSpPr bwMode="auto">
            <a:xfrm>
              <a:off x="4643" y="1405"/>
              <a:ext cx="1704" cy="834"/>
              <a:chOff x="4643" y="1405"/>
              <a:chExt cx="1704" cy="834"/>
            </a:xfrm>
          </p:grpSpPr>
          <p:sp>
            <p:nvSpPr>
              <p:cNvPr id="122894" name="Oval 14">
                <a:extLst>
                  <a:ext uri="{FF2B5EF4-FFF2-40B4-BE49-F238E27FC236}">
                    <a16:creationId xmlns:a16="http://schemas.microsoft.com/office/drawing/2014/main" id="{D6D2C448-DFBA-3E4A-AE14-CDB9AEE87237}"/>
                  </a:ext>
                </a:extLst>
              </p:cNvPr>
              <p:cNvSpPr>
                <a:spLocks noChangeArrowheads="1"/>
              </p:cNvSpPr>
              <p:nvPr/>
            </p:nvSpPr>
            <p:spPr bwMode="auto">
              <a:xfrm>
                <a:off x="4643" y="1405"/>
                <a:ext cx="1704" cy="834"/>
              </a:xfrm>
              <a:prstGeom prst="ellipse">
                <a:avLst/>
              </a:prstGeom>
              <a:gradFill rotWithShape="0">
                <a:gsLst>
                  <a:gs pos="0">
                    <a:srgbClr val="FF3333"/>
                  </a:gs>
                  <a:gs pos="100000">
                    <a:srgbClr val="E6FF00"/>
                  </a:gs>
                </a:gsLst>
                <a:lin ang="5400000" scaled="1"/>
              </a:gradFill>
              <a:ln w="9525">
                <a:solidFill>
                  <a:srgbClr val="000000"/>
                </a:solidFill>
                <a:round/>
                <a:headEnd/>
                <a:tailEnd/>
              </a:ln>
              <a:effectLst>
                <a:outerShdw dist="155281" dir="2700000" algn="ctr" rotWithShape="0">
                  <a:srgbClr val="808080"/>
                </a:outerShdw>
              </a:effectLst>
            </p:spPr>
            <p:txBody>
              <a:bodyPr wrap="square" lIns="0" tIns="0" rIns="0" bIns="0">
                <a:spAutoFit/>
              </a:bodyPr>
              <a:lstStyle/>
              <a:p>
                <a:pPr algn="l">
                  <a:spcBef>
                    <a:spcPct val="0"/>
                  </a:spcBef>
                  <a:buClrTx/>
                  <a:buSzTx/>
                  <a:buFontTx/>
                  <a:buNone/>
                  <a:defRPr/>
                </a:pPr>
                <a:endParaRPr lang="en-US">
                  <a:solidFill>
                    <a:srgbClr val="000000"/>
                  </a:solidFill>
                  <a:latin typeface="Arial" panose="020B0604020202020204" pitchFamily="34" charset="0"/>
                  <a:ea typeface="+mn-ea"/>
                  <a:cs typeface="Arial" panose="020B0604020202020204" pitchFamily="34" charset="0"/>
                </a:endParaRPr>
              </a:p>
            </p:txBody>
          </p:sp>
          <p:sp>
            <p:nvSpPr>
              <p:cNvPr id="135207" name="Text Box 15">
                <a:extLst>
                  <a:ext uri="{FF2B5EF4-FFF2-40B4-BE49-F238E27FC236}">
                    <a16:creationId xmlns:a16="http://schemas.microsoft.com/office/drawing/2014/main" id="{ADF19621-0F5B-4246-86E5-CDBC1C65CFC2}"/>
                  </a:ext>
                </a:extLst>
              </p:cNvPr>
              <p:cNvSpPr txBox="1">
                <a:spLocks noChangeArrowheads="1"/>
              </p:cNvSpPr>
              <p:nvPr/>
            </p:nvSpPr>
            <p:spPr bwMode="auto">
              <a:xfrm>
                <a:off x="4824" y="1595"/>
                <a:ext cx="1271" cy="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830263">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defTabSz="830263">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2pPr>
                <a:lvl3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3pPr>
                <a:lvl4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4pPr>
                <a:lvl5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9pPr>
              </a:lstStyle>
              <a:p>
                <a:pPr eaLnBrk="1">
                  <a:lnSpc>
                    <a:spcPct val="95000"/>
                  </a:lnSpc>
                  <a:spcBef>
                    <a:spcPct val="0"/>
                  </a:spcBef>
                  <a:buClr>
                    <a:srgbClr val="000000"/>
                  </a:buClr>
                  <a:buSzPct val="45000"/>
                  <a:buFont typeface="StarSymbol" charset="0"/>
                  <a:buNone/>
                </a:pPr>
                <a:r>
                  <a:rPr lang="en-GB" altLang="en-US" dirty="0">
                    <a:solidFill>
                      <a:srgbClr val="000000"/>
                    </a:solidFill>
                    <a:cs typeface="Arial" panose="020B0604020202020204" pitchFamily="34" charset="0"/>
                  </a:rPr>
                  <a:t>Galaxy merger rates</a:t>
                </a:r>
              </a:p>
            </p:txBody>
          </p:sp>
        </p:grpSp>
        <p:sp>
          <p:nvSpPr>
            <p:cNvPr id="135201" name="Line 16">
              <a:extLst>
                <a:ext uri="{FF2B5EF4-FFF2-40B4-BE49-F238E27FC236}">
                  <a16:creationId xmlns:a16="http://schemas.microsoft.com/office/drawing/2014/main" id="{3C1539AA-B7D8-7541-901C-3AC3BEBFAF02}"/>
                </a:ext>
              </a:extLst>
            </p:cNvPr>
            <p:cNvSpPr>
              <a:spLocks noChangeShapeType="1"/>
            </p:cNvSpPr>
            <p:nvPr/>
          </p:nvSpPr>
          <p:spPr bwMode="auto">
            <a:xfrm>
              <a:off x="1977" y="1370"/>
              <a:ext cx="541" cy="588"/>
            </a:xfrm>
            <a:prstGeom prst="line">
              <a:avLst/>
            </a:prstGeom>
            <a:noFill/>
            <a:ln w="91440">
              <a:solidFill>
                <a:srgbClr val="0070C0"/>
              </a:solidFill>
              <a:round/>
              <a:headEnd/>
              <a:tailEnd type="triangle" w="lg" len="lg"/>
            </a:ln>
            <a:extLst>
              <a:ext uri="{909E8E84-426E-40DD-AFC4-6F175D3DCCD1}">
                <a14:hiddenFill xmlns:a14="http://schemas.microsoft.com/office/drawing/2010/main">
                  <a:noFill/>
                </a14:hiddenFill>
              </a:ext>
            </a:extLst>
          </p:spPr>
          <p:txBody>
            <a:bodyPr lIns="0" tIns="0" rIns="0" bIns="0">
              <a:spAutoFit/>
            </a:bodyPr>
            <a:lstStyle/>
            <a:p>
              <a:endParaRPr lang="en-US">
                <a:latin typeface="Arial" panose="020B0604020202020204" pitchFamily="34" charset="0"/>
                <a:cs typeface="Arial" panose="020B0604020202020204" pitchFamily="34" charset="0"/>
              </a:endParaRPr>
            </a:p>
          </p:txBody>
        </p:sp>
        <p:sp>
          <p:nvSpPr>
            <p:cNvPr id="135202" name="Line 17">
              <a:extLst>
                <a:ext uri="{FF2B5EF4-FFF2-40B4-BE49-F238E27FC236}">
                  <a16:creationId xmlns:a16="http://schemas.microsoft.com/office/drawing/2014/main" id="{6A337696-621A-D748-A018-6FD8AB7CE995}"/>
                </a:ext>
              </a:extLst>
            </p:cNvPr>
            <p:cNvSpPr>
              <a:spLocks noChangeShapeType="1"/>
            </p:cNvSpPr>
            <p:nvPr/>
          </p:nvSpPr>
          <p:spPr bwMode="auto">
            <a:xfrm>
              <a:off x="3188" y="1476"/>
              <a:ext cx="12" cy="471"/>
            </a:xfrm>
            <a:prstGeom prst="line">
              <a:avLst/>
            </a:prstGeom>
            <a:noFill/>
            <a:ln w="91440">
              <a:solidFill>
                <a:srgbClr val="0070C0"/>
              </a:solidFill>
              <a:round/>
              <a:headEnd/>
              <a:tailEnd type="triangle" w="lg" len="lg"/>
            </a:ln>
            <a:extLst>
              <a:ext uri="{909E8E84-426E-40DD-AFC4-6F175D3DCCD1}">
                <a14:hiddenFill xmlns:a14="http://schemas.microsoft.com/office/drawing/2010/main">
                  <a:noFill/>
                </a14:hiddenFill>
              </a:ext>
            </a:extLst>
          </p:spPr>
          <p:txBody>
            <a:bodyPr lIns="0" tIns="0" rIns="0" bIns="0">
              <a:spAutoFit/>
            </a:bodyPr>
            <a:lstStyle/>
            <a:p>
              <a:endParaRPr lang="en-US">
                <a:latin typeface="Arial" panose="020B0604020202020204" pitchFamily="34" charset="0"/>
                <a:cs typeface="Arial" panose="020B0604020202020204" pitchFamily="34" charset="0"/>
              </a:endParaRPr>
            </a:p>
          </p:txBody>
        </p:sp>
        <p:sp>
          <p:nvSpPr>
            <p:cNvPr id="135203" name="Line 18">
              <a:extLst>
                <a:ext uri="{FF2B5EF4-FFF2-40B4-BE49-F238E27FC236}">
                  <a16:creationId xmlns:a16="http://schemas.microsoft.com/office/drawing/2014/main" id="{C30A3B3B-2173-464D-8C74-CC79E498624F}"/>
                </a:ext>
              </a:extLst>
            </p:cNvPr>
            <p:cNvSpPr>
              <a:spLocks noChangeShapeType="1"/>
            </p:cNvSpPr>
            <p:nvPr/>
          </p:nvSpPr>
          <p:spPr bwMode="auto">
            <a:xfrm flipH="1">
              <a:off x="4423" y="2033"/>
              <a:ext cx="67" cy="31"/>
            </a:xfrm>
            <a:prstGeom prst="line">
              <a:avLst/>
            </a:prstGeom>
            <a:noFill/>
            <a:ln w="91440">
              <a:solidFill>
                <a:srgbClr val="0070C0"/>
              </a:solidFill>
              <a:round/>
              <a:headEnd/>
              <a:tailEnd type="triangle" w="lg" len="lg"/>
            </a:ln>
            <a:extLst>
              <a:ext uri="{909E8E84-426E-40DD-AFC4-6F175D3DCCD1}">
                <a14:hiddenFill xmlns:a14="http://schemas.microsoft.com/office/drawing/2010/main">
                  <a:noFill/>
                </a14:hiddenFill>
              </a:ext>
            </a:extLst>
          </p:spPr>
          <p:txBody>
            <a:bodyPr wrap="square" lIns="0" tIns="0" rIns="0" bIns="0">
              <a:spAutoFit/>
            </a:bodyPr>
            <a:lstStyle/>
            <a:p>
              <a:endParaRPr lang="en-US">
                <a:latin typeface="Arial" panose="020B0604020202020204" pitchFamily="34" charset="0"/>
                <a:cs typeface="Arial" panose="020B0604020202020204" pitchFamily="34" charset="0"/>
              </a:endParaRPr>
            </a:p>
          </p:txBody>
        </p:sp>
        <p:sp>
          <p:nvSpPr>
            <p:cNvPr id="135204" name="Line 19">
              <a:extLst>
                <a:ext uri="{FF2B5EF4-FFF2-40B4-BE49-F238E27FC236}">
                  <a16:creationId xmlns:a16="http://schemas.microsoft.com/office/drawing/2014/main" id="{433C1630-39E5-E44F-ACE4-77CED5B17CC3}"/>
                </a:ext>
              </a:extLst>
            </p:cNvPr>
            <p:cNvSpPr>
              <a:spLocks noChangeShapeType="1"/>
            </p:cNvSpPr>
            <p:nvPr/>
          </p:nvSpPr>
          <p:spPr bwMode="auto">
            <a:xfrm flipH="1">
              <a:off x="3858" y="1216"/>
              <a:ext cx="496" cy="753"/>
            </a:xfrm>
            <a:prstGeom prst="line">
              <a:avLst/>
            </a:prstGeom>
            <a:noFill/>
            <a:ln w="91440">
              <a:solidFill>
                <a:srgbClr val="0070C0"/>
              </a:solidFill>
              <a:round/>
              <a:headEnd/>
              <a:tailEnd type="triangle" w="lg" len="lg"/>
            </a:ln>
            <a:extLst>
              <a:ext uri="{909E8E84-426E-40DD-AFC4-6F175D3DCCD1}">
                <a14:hiddenFill xmlns:a14="http://schemas.microsoft.com/office/drawing/2010/main">
                  <a:noFill/>
                </a14:hiddenFill>
              </a:ext>
            </a:extLst>
          </p:spPr>
          <p:txBody>
            <a:bodyPr lIns="0" tIns="0" rIns="0" bIns="0">
              <a:spAutoFit/>
            </a:bodyPr>
            <a:lstStyle/>
            <a:p>
              <a:endParaRPr lang="en-US">
                <a:latin typeface="Arial" panose="020B0604020202020204" pitchFamily="34" charset="0"/>
                <a:cs typeface="Arial" panose="020B0604020202020204" pitchFamily="34" charset="0"/>
              </a:endParaRPr>
            </a:p>
          </p:txBody>
        </p:sp>
        <p:sp>
          <p:nvSpPr>
            <p:cNvPr id="135205" name="Line 20">
              <a:extLst>
                <a:ext uri="{FF2B5EF4-FFF2-40B4-BE49-F238E27FC236}">
                  <a16:creationId xmlns:a16="http://schemas.microsoft.com/office/drawing/2014/main" id="{419ED522-3F58-9C4B-A743-952428CB9D4F}"/>
                </a:ext>
              </a:extLst>
            </p:cNvPr>
            <p:cNvSpPr>
              <a:spLocks noChangeShapeType="1"/>
            </p:cNvSpPr>
            <p:nvPr/>
          </p:nvSpPr>
          <p:spPr bwMode="auto">
            <a:xfrm>
              <a:off x="1735" y="2210"/>
              <a:ext cx="588" cy="165"/>
            </a:xfrm>
            <a:prstGeom prst="line">
              <a:avLst/>
            </a:prstGeom>
            <a:noFill/>
            <a:ln w="91440">
              <a:solidFill>
                <a:srgbClr val="0070C0"/>
              </a:solidFill>
              <a:round/>
              <a:headEnd/>
              <a:tailEnd type="triangle" w="lg" len="lg"/>
            </a:ln>
            <a:extLst>
              <a:ext uri="{909E8E84-426E-40DD-AFC4-6F175D3DCCD1}">
                <a14:hiddenFill xmlns:a14="http://schemas.microsoft.com/office/drawing/2010/main">
                  <a:noFill/>
                </a14:hiddenFill>
              </a:ext>
            </a:extLst>
          </p:spPr>
          <p:txBody>
            <a:bodyPr lIns="0" tIns="0" rIns="0" bIns="0">
              <a:spAutoFit/>
            </a:bodyPr>
            <a:lstStyle/>
            <a:p>
              <a:endParaRPr lang="en-US">
                <a:latin typeface="Arial" panose="020B0604020202020204" pitchFamily="34" charset="0"/>
                <a:cs typeface="Arial" panose="020B0604020202020204" pitchFamily="34" charset="0"/>
              </a:endParaRPr>
            </a:p>
          </p:txBody>
        </p:sp>
      </p:grpSp>
      <p:sp>
        <p:nvSpPr>
          <p:cNvPr id="122902" name="AutoShape 22">
            <a:extLst>
              <a:ext uri="{FF2B5EF4-FFF2-40B4-BE49-F238E27FC236}">
                <a16:creationId xmlns:a16="http://schemas.microsoft.com/office/drawing/2014/main" id="{B42030B7-43E4-2341-862E-5C15E1DEA4E8}"/>
              </a:ext>
            </a:extLst>
          </p:cNvPr>
          <p:cNvSpPr>
            <a:spLocks noChangeArrowheads="1"/>
          </p:cNvSpPr>
          <p:nvPr/>
        </p:nvSpPr>
        <p:spPr bwMode="auto">
          <a:xfrm>
            <a:off x="3457575" y="2936875"/>
            <a:ext cx="3057525" cy="1703705"/>
          </a:xfrm>
          <a:prstGeom prst="roundRect">
            <a:avLst>
              <a:gd name="adj" fmla="val 88"/>
            </a:avLst>
          </a:prstGeom>
          <a:gradFill rotWithShape="0">
            <a:gsLst>
              <a:gs pos="0">
                <a:srgbClr val="000080"/>
              </a:gs>
              <a:gs pos="100000">
                <a:srgbClr val="FFFFFF"/>
              </a:gs>
            </a:gsLst>
            <a:lin ang="2700000" scaled="1"/>
          </a:gradFill>
          <a:ln w="9525">
            <a:solidFill>
              <a:srgbClr val="000000"/>
            </a:solidFill>
            <a:round/>
            <a:headEnd/>
            <a:tailEnd/>
          </a:ln>
          <a:effectLst>
            <a:outerShdw dist="155281" dir="2700000" algn="ctr" rotWithShape="0">
              <a:srgbClr val="808080"/>
            </a:outerShdw>
          </a:effectLst>
        </p:spPr>
        <p:txBody>
          <a:bodyPr wrap="none" anchor="ctr"/>
          <a:lstStyle/>
          <a:p>
            <a:pPr algn="l">
              <a:spcBef>
                <a:spcPct val="0"/>
              </a:spcBef>
              <a:buClrTx/>
              <a:buSzTx/>
              <a:buFontTx/>
              <a:buNone/>
              <a:defRPr/>
            </a:pPr>
            <a:endParaRPr lang="en-US">
              <a:solidFill>
                <a:srgbClr val="000000"/>
              </a:solidFill>
              <a:latin typeface="Arial" charset="0"/>
              <a:ea typeface="+mn-ea"/>
            </a:endParaRPr>
          </a:p>
        </p:txBody>
      </p:sp>
      <p:sp>
        <p:nvSpPr>
          <p:cNvPr id="135173" name="Text Box 23">
            <a:extLst>
              <a:ext uri="{FF2B5EF4-FFF2-40B4-BE49-F238E27FC236}">
                <a16:creationId xmlns:a16="http://schemas.microsoft.com/office/drawing/2014/main" id="{8882787A-8816-114C-BAEC-B011582BD2E6}"/>
              </a:ext>
            </a:extLst>
          </p:cNvPr>
          <p:cNvSpPr txBox="1">
            <a:spLocks noChangeArrowheads="1"/>
          </p:cNvSpPr>
          <p:nvPr/>
        </p:nvSpPr>
        <p:spPr bwMode="auto">
          <a:xfrm>
            <a:off x="3406774" y="3052445"/>
            <a:ext cx="3176905" cy="1403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830263">
              <a:tabLst>
                <a:tab pos="657225" algn="l"/>
                <a:tab pos="1312863" algn="l"/>
                <a:tab pos="1970088"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defTabSz="830263">
              <a:tabLst>
                <a:tab pos="657225" algn="l"/>
                <a:tab pos="1312863" algn="l"/>
                <a:tab pos="1970088" algn="l"/>
              </a:tabLst>
              <a:defRPr sz="2400">
                <a:solidFill>
                  <a:schemeClr val="tx1"/>
                </a:solidFill>
                <a:latin typeface="Arial" panose="020B0604020202020204" pitchFamily="34" charset="0"/>
                <a:ea typeface="ＭＳ Ｐゴシック" panose="020B0600070205080204" pitchFamily="34" charset="-128"/>
              </a:defRPr>
            </a:lvl2pPr>
            <a:lvl3pPr>
              <a:tabLst>
                <a:tab pos="657225" algn="l"/>
                <a:tab pos="1312863" algn="l"/>
                <a:tab pos="1970088" algn="l"/>
              </a:tabLst>
              <a:defRPr sz="2400">
                <a:solidFill>
                  <a:schemeClr val="tx1"/>
                </a:solidFill>
                <a:latin typeface="Arial" panose="020B0604020202020204" pitchFamily="34" charset="0"/>
                <a:ea typeface="ＭＳ Ｐゴシック" panose="020B0600070205080204" pitchFamily="34" charset="-128"/>
              </a:defRPr>
            </a:lvl3pPr>
            <a:lvl4pPr>
              <a:tabLst>
                <a:tab pos="657225" algn="l"/>
                <a:tab pos="1312863" algn="l"/>
                <a:tab pos="1970088" algn="l"/>
              </a:tabLst>
              <a:defRPr sz="2400">
                <a:solidFill>
                  <a:schemeClr val="tx1"/>
                </a:solidFill>
                <a:latin typeface="Arial" panose="020B0604020202020204" pitchFamily="34" charset="0"/>
                <a:ea typeface="ＭＳ Ｐゴシック" panose="020B0600070205080204" pitchFamily="34" charset="-128"/>
              </a:defRPr>
            </a:lvl4pPr>
            <a:lvl5pPr>
              <a:tabLst>
                <a:tab pos="657225" algn="l"/>
                <a:tab pos="1312863" algn="l"/>
                <a:tab pos="1970088"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50000"/>
              </a:spcBef>
              <a:spcAft>
                <a:spcPct val="0"/>
              </a:spcAft>
              <a:tabLst>
                <a:tab pos="657225" algn="l"/>
                <a:tab pos="1312863" algn="l"/>
                <a:tab pos="1970088"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50000"/>
              </a:spcBef>
              <a:spcAft>
                <a:spcPct val="0"/>
              </a:spcAft>
              <a:tabLst>
                <a:tab pos="657225" algn="l"/>
                <a:tab pos="1312863" algn="l"/>
                <a:tab pos="1970088"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50000"/>
              </a:spcBef>
              <a:spcAft>
                <a:spcPct val="0"/>
              </a:spcAft>
              <a:tabLst>
                <a:tab pos="657225" algn="l"/>
                <a:tab pos="1312863" algn="l"/>
                <a:tab pos="1970088"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50000"/>
              </a:spcBef>
              <a:spcAft>
                <a:spcPct val="0"/>
              </a:spcAft>
              <a:tabLst>
                <a:tab pos="657225" algn="l"/>
                <a:tab pos="1312863" algn="l"/>
                <a:tab pos="1970088" algn="l"/>
              </a:tabLst>
              <a:defRPr sz="2400">
                <a:solidFill>
                  <a:schemeClr val="tx1"/>
                </a:solidFill>
                <a:latin typeface="Arial" panose="020B0604020202020204" pitchFamily="34" charset="0"/>
                <a:ea typeface="ＭＳ Ｐゴシック" panose="020B0600070205080204" pitchFamily="34" charset="-128"/>
              </a:defRPr>
            </a:lvl9pPr>
          </a:lstStyle>
          <a:p>
            <a:pPr eaLnBrk="1">
              <a:lnSpc>
                <a:spcPct val="95000"/>
              </a:lnSpc>
              <a:spcBef>
                <a:spcPct val="0"/>
              </a:spcBef>
              <a:buClr>
                <a:srgbClr val="000000"/>
              </a:buClr>
              <a:buSzPct val="45000"/>
              <a:buFont typeface="StarSymbol" charset="0"/>
              <a:buNone/>
            </a:pPr>
            <a:r>
              <a:rPr lang="en-GB" altLang="en-US" sz="3200" dirty="0">
                <a:solidFill>
                  <a:srgbClr val="000000"/>
                </a:solidFill>
                <a:cs typeface="Arial" panose="020B0604020202020204" pitchFamily="34" charset="0"/>
              </a:rPr>
              <a:t>Galaxy formation  model (GALFORM</a:t>
            </a:r>
          </a:p>
        </p:txBody>
      </p:sp>
      <p:grpSp>
        <p:nvGrpSpPr>
          <p:cNvPr id="6" name="Group 24">
            <a:extLst>
              <a:ext uri="{FF2B5EF4-FFF2-40B4-BE49-F238E27FC236}">
                <a16:creationId xmlns:a16="http://schemas.microsoft.com/office/drawing/2014/main" id="{A47DDD5C-C4DB-8842-B78B-3CBAB58B71E1}"/>
              </a:ext>
            </a:extLst>
          </p:cNvPr>
          <p:cNvGrpSpPr>
            <a:grpSpLocks/>
          </p:cNvGrpSpPr>
          <p:nvPr/>
        </p:nvGrpSpPr>
        <p:grpSpPr bwMode="auto">
          <a:xfrm>
            <a:off x="101600" y="3886200"/>
            <a:ext cx="8928541" cy="2617350"/>
            <a:chOff x="71" y="2700"/>
            <a:chExt cx="6197" cy="1818"/>
          </a:xfrm>
        </p:grpSpPr>
        <p:grpSp>
          <p:nvGrpSpPr>
            <p:cNvPr id="135175" name="Group 25">
              <a:extLst>
                <a:ext uri="{FF2B5EF4-FFF2-40B4-BE49-F238E27FC236}">
                  <a16:creationId xmlns:a16="http://schemas.microsoft.com/office/drawing/2014/main" id="{9B3194C1-E73E-AE4C-8F00-942FCADB84C3}"/>
                </a:ext>
              </a:extLst>
            </p:cNvPr>
            <p:cNvGrpSpPr>
              <a:grpSpLocks/>
            </p:cNvGrpSpPr>
            <p:nvPr/>
          </p:nvGrpSpPr>
          <p:grpSpPr bwMode="auto">
            <a:xfrm>
              <a:off x="71" y="2700"/>
              <a:ext cx="1619" cy="746"/>
              <a:chOff x="71" y="2700"/>
              <a:chExt cx="1619" cy="746"/>
            </a:xfrm>
          </p:grpSpPr>
          <p:sp>
            <p:nvSpPr>
              <p:cNvPr id="122906" name="Oval 26">
                <a:extLst>
                  <a:ext uri="{FF2B5EF4-FFF2-40B4-BE49-F238E27FC236}">
                    <a16:creationId xmlns:a16="http://schemas.microsoft.com/office/drawing/2014/main" id="{3A112D1C-871D-404A-A55D-A578DAE265E9}"/>
                  </a:ext>
                </a:extLst>
              </p:cNvPr>
              <p:cNvSpPr>
                <a:spLocks noChangeArrowheads="1"/>
              </p:cNvSpPr>
              <p:nvPr/>
            </p:nvSpPr>
            <p:spPr bwMode="auto">
              <a:xfrm>
                <a:off x="71" y="2700"/>
                <a:ext cx="1619" cy="746"/>
              </a:xfrm>
              <a:prstGeom prst="ellipse">
                <a:avLst/>
              </a:prstGeom>
              <a:gradFill rotWithShape="0">
                <a:gsLst>
                  <a:gs pos="0">
                    <a:srgbClr val="FF0000"/>
                  </a:gs>
                  <a:gs pos="100000">
                    <a:srgbClr val="FFFFFF"/>
                  </a:gs>
                </a:gsLst>
                <a:lin ang="2700000" scaled="1"/>
              </a:gradFill>
              <a:ln w="9525">
                <a:solidFill>
                  <a:srgbClr val="000000"/>
                </a:solidFill>
                <a:round/>
                <a:headEnd/>
                <a:tailEnd/>
              </a:ln>
              <a:effectLst>
                <a:outerShdw dist="155281" dir="2700000" algn="ctr" rotWithShape="0">
                  <a:srgbClr val="808080"/>
                </a:outerShdw>
              </a:effectLst>
            </p:spPr>
            <p:txBody>
              <a:bodyPr wrap="square" lIns="0" tIns="0" rIns="0" bIns="0">
                <a:spAutoFit/>
              </a:bodyPr>
              <a:lstStyle/>
              <a:p>
                <a:pPr algn="l">
                  <a:spcBef>
                    <a:spcPct val="0"/>
                  </a:spcBef>
                  <a:buClrTx/>
                  <a:buSzTx/>
                  <a:buFontTx/>
                  <a:buNone/>
                  <a:defRPr/>
                </a:pPr>
                <a:endParaRPr lang="en-US">
                  <a:solidFill>
                    <a:srgbClr val="000000"/>
                  </a:solidFill>
                  <a:latin typeface="Arial" panose="020B0604020202020204" pitchFamily="34" charset="0"/>
                  <a:ea typeface="+mn-ea"/>
                  <a:cs typeface="Arial" panose="020B0604020202020204" pitchFamily="34" charset="0"/>
                </a:endParaRPr>
              </a:p>
            </p:txBody>
          </p:sp>
          <p:sp>
            <p:nvSpPr>
              <p:cNvPr id="135193" name="Text Box 27">
                <a:extLst>
                  <a:ext uri="{FF2B5EF4-FFF2-40B4-BE49-F238E27FC236}">
                    <a16:creationId xmlns:a16="http://schemas.microsoft.com/office/drawing/2014/main" id="{578FB96B-C734-B34C-AFB3-C2D162E11D7F}"/>
                  </a:ext>
                </a:extLst>
              </p:cNvPr>
              <p:cNvSpPr txBox="1">
                <a:spLocks noChangeArrowheads="1"/>
              </p:cNvSpPr>
              <p:nvPr/>
            </p:nvSpPr>
            <p:spPr bwMode="auto">
              <a:xfrm>
                <a:off x="259" y="2876"/>
                <a:ext cx="1272" cy="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830263">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defTabSz="830263">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2pPr>
                <a:lvl3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3pPr>
                <a:lvl4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4pPr>
                <a:lvl5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9pPr>
              </a:lstStyle>
              <a:p>
                <a:pPr eaLnBrk="1">
                  <a:lnSpc>
                    <a:spcPct val="95000"/>
                  </a:lnSpc>
                  <a:spcBef>
                    <a:spcPct val="0"/>
                  </a:spcBef>
                  <a:buClr>
                    <a:srgbClr val="000000"/>
                  </a:buClr>
                  <a:buSzPct val="45000"/>
                  <a:buFont typeface="StarSymbol" charset="0"/>
                  <a:buNone/>
                </a:pPr>
                <a:r>
                  <a:rPr lang="en-GB" altLang="en-US" sz="2200" dirty="0">
                    <a:solidFill>
                      <a:srgbClr val="000000"/>
                    </a:solidFill>
                    <a:cs typeface="Arial" panose="020B0604020202020204" pitchFamily="34" charset="0"/>
                  </a:rPr>
                  <a:t>Luminosities, </a:t>
                </a:r>
                <a:r>
                  <a:rPr lang="en-GB" altLang="en-US" sz="2200" dirty="0" err="1">
                    <a:solidFill>
                      <a:srgbClr val="000000"/>
                    </a:solidFill>
                    <a:cs typeface="Arial" panose="020B0604020202020204" pitchFamily="34" charset="0"/>
                  </a:rPr>
                  <a:t>colors</a:t>
                </a:r>
                <a:endParaRPr lang="en-GB" altLang="en-US" sz="2200" dirty="0">
                  <a:solidFill>
                    <a:srgbClr val="000000"/>
                  </a:solidFill>
                  <a:cs typeface="Arial" panose="020B0604020202020204" pitchFamily="34" charset="0"/>
                </a:endParaRPr>
              </a:p>
            </p:txBody>
          </p:sp>
        </p:grpSp>
        <p:grpSp>
          <p:nvGrpSpPr>
            <p:cNvPr id="135176" name="Group 28">
              <a:extLst>
                <a:ext uri="{FF2B5EF4-FFF2-40B4-BE49-F238E27FC236}">
                  <a16:creationId xmlns:a16="http://schemas.microsoft.com/office/drawing/2014/main" id="{3C0EC1AA-25D3-C24D-991A-1BD25FE7F93F}"/>
                </a:ext>
              </a:extLst>
            </p:cNvPr>
            <p:cNvGrpSpPr>
              <a:grpSpLocks/>
            </p:cNvGrpSpPr>
            <p:nvPr/>
          </p:nvGrpSpPr>
          <p:grpSpPr bwMode="auto">
            <a:xfrm>
              <a:off x="4722" y="2817"/>
              <a:ext cx="1546" cy="820"/>
              <a:chOff x="4722" y="2817"/>
              <a:chExt cx="1546" cy="820"/>
            </a:xfrm>
          </p:grpSpPr>
          <p:sp>
            <p:nvSpPr>
              <p:cNvPr id="122909" name="Oval 29">
                <a:extLst>
                  <a:ext uri="{FF2B5EF4-FFF2-40B4-BE49-F238E27FC236}">
                    <a16:creationId xmlns:a16="http://schemas.microsoft.com/office/drawing/2014/main" id="{C44AC171-68BC-FC4A-BC7B-B28F534D35CE}"/>
                  </a:ext>
                </a:extLst>
              </p:cNvPr>
              <p:cNvSpPr>
                <a:spLocks noChangeArrowheads="1"/>
              </p:cNvSpPr>
              <p:nvPr/>
            </p:nvSpPr>
            <p:spPr bwMode="auto">
              <a:xfrm>
                <a:off x="4722" y="2817"/>
                <a:ext cx="1546" cy="820"/>
              </a:xfrm>
              <a:prstGeom prst="ellipse">
                <a:avLst/>
              </a:prstGeom>
              <a:gradFill rotWithShape="0">
                <a:gsLst>
                  <a:gs pos="0">
                    <a:srgbClr val="FF0000"/>
                  </a:gs>
                  <a:gs pos="100000">
                    <a:srgbClr val="FFFFFF"/>
                  </a:gs>
                </a:gsLst>
                <a:lin ang="2700000" scaled="1"/>
              </a:gradFill>
              <a:ln w="9525">
                <a:solidFill>
                  <a:srgbClr val="000000"/>
                </a:solidFill>
                <a:round/>
                <a:headEnd/>
                <a:tailEnd/>
              </a:ln>
              <a:effectLst>
                <a:outerShdw dist="155281" dir="2700000" algn="ctr" rotWithShape="0">
                  <a:srgbClr val="808080"/>
                </a:outerShdw>
              </a:effectLst>
            </p:spPr>
            <p:txBody>
              <a:bodyPr wrap="square" lIns="0" tIns="0" rIns="0" bIns="0">
                <a:spAutoFit/>
              </a:bodyPr>
              <a:lstStyle/>
              <a:p>
                <a:pPr algn="l">
                  <a:spcBef>
                    <a:spcPct val="0"/>
                  </a:spcBef>
                  <a:buClrTx/>
                  <a:buSzTx/>
                  <a:buFontTx/>
                  <a:buNone/>
                  <a:defRPr/>
                </a:pPr>
                <a:endParaRPr lang="en-US">
                  <a:solidFill>
                    <a:srgbClr val="000000"/>
                  </a:solidFill>
                  <a:latin typeface="Arial" panose="020B0604020202020204" pitchFamily="34" charset="0"/>
                  <a:ea typeface="+mn-ea"/>
                  <a:cs typeface="Arial" panose="020B0604020202020204" pitchFamily="34" charset="0"/>
                </a:endParaRPr>
              </a:p>
            </p:txBody>
          </p:sp>
          <p:sp>
            <p:nvSpPr>
              <p:cNvPr id="135191" name="Text Box 30">
                <a:extLst>
                  <a:ext uri="{FF2B5EF4-FFF2-40B4-BE49-F238E27FC236}">
                    <a16:creationId xmlns:a16="http://schemas.microsoft.com/office/drawing/2014/main" id="{32C4A67D-8331-9243-ABB7-5E2CA16A49A2}"/>
                  </a:ext>
                </a:extLst>
              </p:cNvPr>
              <p:cNvSpPr txBox="1">
                <a:spLocks noChangeArrowheads="1"/>
              </p:cNvSpPr>
              <p:nvPr/>
            </p:nvSpPr>
            <p:spPr bwMode="auto">
              <a:xfrm>
                <a:off x="4918" y="3016"/>
                <a:ext cx="1271" cy="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830263">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defTabSz="830263">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2pPr>
                <a:lvl3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3pPr>
                <a:lvl4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4pPr>
                <a:lvl5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9pPr>
              </a:lstStyle>
              <a:p>
                <a:pPr eaLnBrk="1">
                  <a:lnSpc>
                    <a:spcPct val="95000"/>
                  </a:lnSpc>
                  <a:spcBef>
                    <a:spcPct val="0"/>
                  </a:spcBef>
                  <a:buClr>
                    <a:srgbClr val="000000"/>
                  </a:buClr>
                  <a:buSzPct val="45000"/>
                  <a:buFont typeface="StarSymbol" charset="0"/>
                  <a:buNone/>
                </a:pPr>
                <a:r>
                  <a:rPr lang="en-GB" altLang="en-US" sz="2200">
                    <a:solidFill>
                      <a:srgbClr val="000000"/>
                    </a:solidFill>
                    <a:cs typeface="Arial" panose="020B0604020202020204" pitchFamily="34" charset="0"/>
                  </a:rPr>
                  <a:t>Positions and velocities</a:t>
                </a:r>
              </a:p>
            </p:txBody>
          </p:sp>
        </p:grpSp>
        <p:sp>
          <p:nvSpPr>
            <p:cNvPr id="122911" name="Oval 31">
              <a:extLst>
                <a:ext uri="{FF2B5EF4-FFF2-40B4-BE49-F238E27FC236}">
                  <a16:creationId xmlns:a16="http://schemas.microsoft.com/office/drawing/2014/main" id="{9DC216B9-74A5-814E-9543-C56005E2039D}"/>
                </a:ext>
              </a:extLst>
            </p:cNvPr>
            <p:cNvSpPr>
              <a:spLocks noChangeArrowheads="1"/>
            </p:cNvSpPr>
            <p:nvPr/>
          </p:nvSpPr>
          <p:spPr bwMode="auto">
            <a:xfrm>
              <a:off x="3965" y="3768"/>
              <a:ext cx="1747" cy="623"/>
            </a:xfrm>
            <a:prstGeom prst="ellipse">
              <a:avLst/>
            </a:prstGeom>
            <a:gradFill rotWithShape="0">
              <a:gsLst>
                <a:gs pos="0">
                  <a:srgbClr val="FF0000"/>
                </a:gs>
                <a:gs pos="100000">
                  <a:srgbClr val="FFFFFF"/>
                </a:gs>
              </a:gsLst>
              <a:lin ang="2700000" scaled="1"/>
            </a:gradFill>
            <a:ln w="9525">
              <a:solidFill>
                <a:srgbClr val="000000"/>
              </a:solidFill>
              <a:round/>
              <a:headEnd/>
              <a:tailEnd/>
            </a:ln>
            <a:effectLst>
              <a:outerShdw dist="155281" dir="2700000" algn="ctr" rotWithShape="0">
                <a:srgbClr val="808080"/>
              </a:outerShdw>
            </a:effectLst>
          </p:spPr>
          <p:txBody>
            <a:bodyPr wrap="square" lIns="0" tIns="0" rIns="0" bIns="0">
              <a:spAutoFit/>
            </a:bodyPr>
            <a:lstStyle/>
            <a:p>
              <a:pPr algn="l">
                <a:spcBef>
                  <a:spcPct val="0"/>
                </a:spcBef>
                <a:buClrTx/>
                <a:buSzTx/>
                <a:buFontTx/>
                <a:buNone/>
                <a:defRPr/>
              </a:pPr>
              <a:endParaRPr lang="en-US">
                <a:solidFill>
                  <a:srgbClr val="000000"/>
                </a:solidFill>
                <a:latin typeface="Arial" panose="020B0604020202020204" pitchFamily="34" charset="0"/>
                <a:ea typeface="+mn-ea"/>
                <a:cs typeface="Arial" panose="020B0604020202020204" pitchFamily="34" charset="0"/>
              </a:endParaRPr>
            </a:p>
          </p:txBody>
        </p:sp>
        <p:sp>
          <p:nvSpPr>
            <p:cNvPr id="135178" name="Text Box 32">
              <a:extLst>
                <a:ext uri="{FF2B5EF4-FFF2-40B4-BE49-F238E27FC236}">
                  <a16:creationId xmlns:a16="http://schemas.microsoft.com/office/drawing/2014/main" id="{C7927CC9-AD6B-4643-99F6-CEC1461FC717}"/>
                </a:ext>
              </a:extLst>
            </p:cNvPr>
            <p:cNvSpPr txBox="1">
              <a:spLocks noChangeArrowheads="1"/>
            </p:cNvSpPr>
            <p:nvPr/>
          </p:nvSpPr>
          <p:spPr bwMode="auto">
            <a:xfrm>
              <a:off x="4093" y="3842"/>
              <a:ext cx="1746" cy="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830263">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defTabSz="830263">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2pPr>
              <a:lvl3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3pPr>
              <a:lvl4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4pPr>
              <a:lvl5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9pPr>
            </a:lstStyle>
            <a:p>
              <a:pPr eaLnBrk="1">
                <a:lnSpc>
                  <a:spcPct val="95000"/>
                </a:lnSpc>
                <a:spcBef>
                  <a:spcPct val="0"/>
                </a:spcBef>
                <a:buClr>
                  <a:srgbClr val="000000"/>
                </a:buClr>
                <a:buSzPct val="45000"/>
                <a:buFont typeface="StarSymbol" charset="0"/>
                <a:buNone/>
              </a:pPr>
              <a:r>
                <a:rPr lang="en-GB" altLang="en-US" sz="2200" dirty="0">
                  <a:solidFill>
                    <a:srgbClr val="000000"/>
                  </a:solidFill>
                  <a:cs typeface="Arial" panose="020B0604020202020204" pitchFamily="34" charset="0"/>
                </a:rPr>
                <a:t>Star form rate, ages, metals</a:t>
              </a:r>
            </a:p>
          </p:txBody>
        </p:sp>
        <p:grpSp>
          <p:nvGrpSpPr>
            <p:cNvPr id="135179" name="Group 33">
              <a:extLst>
                <a:ext uri="{FF2B5EF4-FFF2-40B4-BE49-F238E27FC236}">
                  <a16:creationId xmlns:a16="http://schemas.microsoft.com/office/drawing/2014/main" id="{87E9C64A-03BC-754F-8384-41C5975AC029}"/>
                </a:ext>
              </a:extLst>
            </p:cNvPr>
            <p:cNvGrpSpPr>
              <a:grpSpLocks/>
            </p:cNvGrpSpPr>
            <p:nvPr/>
          </p:nvGrpSpPr>
          <p:grpSpPr bwMode="auto">
            <a:xfrm>
              <a:off x="2106" y="3759"/>
              <a:ext cx="1464" cy="759"/>
              <a:chOff x="2106" y="3759"/>
              <a:chExt cx="1464" cy="759"/>
            </a:xfrm>
          </p:grpSpPr>
          <p:sp>
            <p:nvSpPr>
              <p:cNvPr id="122914" name="Oval 34">
                <a:extLst>
                  <a:ext uri="{FF2B5EF4-FFF2-40B4-BE49-F238E27FC236}">
                    <a16:creationId xmlns:a16="http://schemas.microsoft.com/office/drawing/2014/main" id="{C9631B4B-B098-D248-9954-68F91CD071B2}"/>
                  </a:ext>
                </a:extLst>
              </p:cNvPr>
              <p:cNvSpPr>
                <a:spLocks noChangeArrowheads="1"/>
              </p:cNvSpPr>
              <p:nvPr/>
            </p:nvSpPr>
            <p:spPr bwMode="auto">
              <a:xfrm>
                <a:off x="2106" y="3759"/>
                <a:ext cx="1464" cy="759"/>
              </a:xfrm>
              <a:prstGeom prst="ellipse">
                <a:avLst/>
              </a:prstGeom>
              <a:gradFill rotWithShape="0">
                <a:gsLst>
                  <a:gs pos="0">
                    <a:srgbClr val="FF0000"/>
                  </a:gs>
                  <a:gs pos="100000">
                    <a:srgbClr val="FFFFFF"/>
                  </a:gs>
                </a:gsLst>
                <a:lin ang="2700000" scaled="1"/>
              </a:gradFill>
              <a:ln w="9525">
                <a:solidFill>
                  <a:srgbClr val="000000"/>
                </a:solidFill>
                <a:round/>
                <a:headEnd/>
                <a:tailEnd/>
              </a:ln>
              <a:effectLst>
                <a:outerShdw dist="155281" dir="2700000" algn="ctr" rotWithShape="0">
                  <a:srgbClr val="808080"/>
                </a:outerShdw>
              </a:effectLst>
            </p:spPr>
            <p:txBody>
              <a:bodyPr wrap="square" lIns="0" tIns="0" rIns="0" bIns="0">
                <a:spAutoFit/>
              </a:bodyPr>
              <a:lstStyle/>
              <a:p>
                <a:pPr algn="l">
                  <a:spcBef>
                    <a:spcPct val="0"/>
                  </a:spcBef>
                  <a:buClrTx/>
                  <a:buSzTx/>
                  <a:buFontTx/>
                  <a:buNone/>
                  <a:defRPr/>
                </a:pPr>
                <a:endParaRPr lang="en-US">
                  <a:solidFill>
                    <a:srgbClr val="000000"/>
                  </a:solidFill>
                  <a:latin typeface="Arial" panose="020B0604020202020204" pitchFamily="34" charset="0"/>
                  <a:ea typeface="+mn-ea"/>
                  <a:cs typeface="Arial" panose="020B0604020202020204" pitchFamily="34" charset="0"/>
                </a:endParaRPr>
              </a:p>
            </p:txBody>
          </p:sp>
          <p:sp>
            <p:nvSpPr>
              <p:cNvPr id="135189" name="Text Box 35">
                <a:extLst>
                  <a:ext uri="{FF2B5EF4-FFF2-40B4-BE49-F238E27FC236}">
                    <a16:creationId xmlns:a16="http://schemas.microsoft.com/office/drawing/2014/main" id="{6605DCD9-67AB-8243-88B6-4C3A7A404918}"/>
                  </a:ext>
                </a:extLst>
              </p:cNvPr>
              <p:cNvSpPr txBox="1">
                <a:spLocks noChangeArrowheads="1"/>
              </p:cNvSpPr>
              <p:nvPr/>
            </p:nvSpPr>
            <p:spPr bwMode="auto">
              <a:xfrm>
                <a:off x="2277" y="3923"/>
                <a:ext cx="1156" cy="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830263">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defTabSz="830263">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2pPr>
                <a:lvl3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3pPr>
                <a:lvl4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4pPr>
                <a:lvl5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9pPr>
              </a:lstStyle>
              <a:p>
                <a:pPr eaLnBrk="1">
                  <a:lnSpc>
                    <a:spcPct val="95000"/>
                  </a:lnSpc>
                  <a:spcBef>
                    <a:spcPct val="0"/>
                  </a:spcBef>
                  <a:buClr>
                    <a:srgbClr val="000000"/>
                  </a:buClr>
                  <a:buSzPct val="45000"/>
                  <a:buFont typeface="StarSymbol" charset="0"/>
                  <a:buNone/>
                </a:pPr>
                <a:r>
                  <a:rPr lang="en-GB" altLang="en-US" sz="2200">
                    <a:solidFill>
                      <a:srgbClr val="000000"/>
                    </a:solidFill>
                    <a:cs typeface="Arial" panose="020B0604020202020204" pitchFamily="34" charset="0"/>
                  </a:rPr>
                  <a:t>Structure &amp; Dynamics</a:t>
                </a:r>
              </a:p>
            </p:txBody>
          </p:sp>
        </p:grpSp>
        <p:grpSp>
          <p:nvGrpSpPr>
            <p:cNvPr id="135180" name="Group 36">
              <a:extLst>
                <a:ext uri="{FF2B5EF4-FFF2-40B4-BE49-F238E27FC236}">
                  <a16:creationId xmlns:a16="http://schemas.microsoft.com/office/drawing/2014/main" id="{1182E908-FFC8-AE4E-97D0-D6BA6167EABA}"/>
                </a:ext>
              </a:extLst>
            </p:cNvPr>
            <p:cNvGrpSpPr>
              <a:grpSpLocks/>
            </p:cNvGrpSpPr>
            <p:nvPr/>
          </p:nvGrpSpPr>
          <p:grpSpPr bwMode="auto">
            <a:xfrm>
              <a:off x="318" y="3633"/>
              <a:ext cx="1610" cy="750"/>
              <a:chOff x="318" y="3633"/>
              <a:chExt cx="1610" cy="750"/>
            </a:xfrm>
          </p:grpSpPr>
          <p:sp>
            <p:nvSpPr>
              <p:cNvPr id="122917" name="Oval 37">
                <a:extLst>
                  <a:ext uri="{FF2B5EF4-FFF2-40B4-BE49-F238E27FC236}">
                    <a16:creationId xmlns:a16="http://schemas.microsoft.com/office/drawing/2014/main" id="{EABE0E83-6D08-9F44-80A2-7001290C56CF}"/>
                  </a:ext>
                </a:extLst>
              </p:cNvPr>
              <p:cNvSpPr>
                <a:spLocks noChangeArrowheads="1"/>
              </p:cNvSpPr>
              <p:nvPr/>
            </p:nvSpPr>
            <p:spPr bwMode="auto">
              <a:xfrm>
                <a:off x="318" y="3633"/>
                <a:ext cx="1610" cy="750"/>
              </a:xfrm>
              <a:prstGeom prst="ellipse">
                <a:avLst/>
              </a:prstGeom>
              <a:gradFill rotWithShape="0">
                <a:gsLst>
                  <a:gs pos="0">
                    <a:srgbClr val="FF0000"/>
                  </a:gs>
                  <a:gs pos="100000">
                    <a:srgbClr val="FFFFFF"/>
                  </a:gs>
                </a:gsLst>
                <a:lin ang="2700000" scaled="1"/>
              </a:gradFill>
              <a:ln w="9525">
                <a:solidFill>
                  <a:srgbClr val="000000"/>
                </a:solidFill>
                <a:round/>
                <a:headEnd/>
                <a:tailEnd/>
              </a:ln>
              <a:effectLst>
                <a:outerShdw dist="155281" dir="2700000" algn="ctr" rotWithShape="0">
                  <a:srgbClr val="808080"/>
                </a:outerShdw>
              </a:effectLst>
            </p:spPr>
            <p:txBody>
              <a:bodyPr wrap="square" lIns="0" tIns="0" rIns="0" bIns="0">
                <a:spAutoFit/>
              </a:bodyPr>
              <a:lstStyle/>
              <a:p>
                <a:pPr algn="l">
                  <a:spcBef>
                    <a:spcPct val="0"/>
                  </a:spcBef>
                  <a:buClrTx/>
                  <a:buSzTx/>
                  <a:buFontTx/>
                  <a:buNone/>
                  <a:defRPr/>
                </a:pPr>
                <a:endParaRPr lang="en-US">
                  <a:solidFill>
                    <a:srgbClr val="000000"/>
                  </a:solidFill>
                  <a:latin typeface="Arial" panose="020B0604020202020204" pitchFamily="34" charset="0"/>
                  <a:ea typeface="+mn-ea"/>
                  <a:cs typeface="Arial" panose="020B0604020202020204" pitchFamily="34" charset="0"/>
                </a:endParaRPr>
              </a:p>
            </p:txBody>
          </p:sp>
          <p:sp>
            <p:nvSpPr>
              <p:cNvPr id="135187" name="Text Box 38">
                <a:extLst>
                  <a:ext uri="{FF2B5EF4-FFF2-40B4-BE49-F238E27FC236}">
                    <a16:creationId xmlns:a16="http://schemas.microsoft.com/office/drawing/2014/main" id="{F65AF494-2A46-3F49-B369-8CFDCE5E1891}"/>
                  </a:ext>
                </a:extLst>
              </p:cNvPr>
              <p:cNvSpPr txBox="1">
                <a:spLocks noChangeArrowheads="1"/>
              </p:cNvSpPr>
              <p:nvPr/>
            </p:nvSpPr>
            <p:spPr bwMode="auto">
              <a:xfrm>
                <a:off x="483" y="3901"/>
                <a:ext cx="1272"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830263">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defTabSz="830263">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2pPr>
                <a:lvl3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3pPr>
                <a:lvl4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4pPr>
                <a:lvl5pPr>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50000"/>
                  </a:spcBef>
                  <a:spcAft>
                    <a:spcPct val="0"/>
                  </a:spcAft>
                  <a:tabLst>
                    <a:tab pos="657225" algn="l"/>
                    <a:tab pos="1312863" algn="l"/>
                  </a:tabLst>
                  <a:defRPr sz="2400">
                    <a:solidFill>
                      <a:schemeClr val="tx1"/>
                    </a:solidFill>
                    <a:latin typeface="Arial" panose="020B0604020202020204" pitchFamily="34" charset="0"/>
                    <a:ea typeface="ＭＳ Ｐゴシック" panose="020B0600070205080204" pitchFamily="34" charset="-128"/>
                  </a:defRPr>
                </a:lvl9pPr>
              </a:lstStyle>
              <a:p>
                <a:pPr eaLnBrk="1">
                  <a:lnSpc>
                    <a:spcPct val="95000"/>
                  </a:lnSpc>
                  <a:spcBef>
                    <a:spcPct val="0"/>
                  </a:spcBef>
                  <a:buClr>
                    <a:srgbClr val="000000"/>
                  </a:buClr>
                  <a:buSzPct val="45000"/>
                  <a:buFont typeface="StarSymbol" charset="0"/>
                  <a:buNone/>
                </a:pPr>
                <a:r>
                  <a:rPr lang="en-GB" altLang="en-US" sz="2200">
                    <a:solidFill>
                      <a:srgbClr val="000000"/>
                    </a:solidFill>
                    <a:cs typeface="Arial" panose="020B0604020202020204" pitchFamily="34" charset="0"/>
                  </a:rPr>
                  <a:t>Morphology</a:t>
                </a:r>
              </a:p>
            </p:txBody>
          </p:sp>
        </p:grpSp>
        <p:sp>
          <p:nvSpPr>
            <p:cNvPr id="135181" name="Line 39">
              <a:extLst>
                <a:ext uri="{FF2B5EF4-FFF2-40B4-BE49-F238E27FC236}">
                  <a16:creationId xmlns:a16="http://schemas.microsoft.com/office/drawing/2014/main" id="{C3EB7343-44FD-054A-A139-EF73396C22D7}"/>
                </a:ext>
              </a:extLst>
            </p:cNvPr>
            <p:cNvSpPr>
              <a:spLocks noChangeShapeType="1"/>
            </p:cNvSpPr>
            <p:nvPr/>
          </p:nvSpPr>
          <p:spPr bwMode="auto">
            <a:xfrm flipH="1">
              <a:off x="1776" y="2946"/>
              <a:ext cx="543" cy="106"/>
            </a:xfrm>
            <a:prstGeom prst="line">
              <a:avLst/>
            </a:prstGeom>
            <a:noFill/>
            <a:ln w="91440">
              <a:solidFill>
                <a:srgbClr val="FF0000"/>
              </a:solidFill>
              <a:round/>
              <a:headEnd/>
              <a:tailEnd type="triangle" w="lg" len="lg"/>
            </a:ln>
            <a:extLst>
              <a:ext uri="{909E8E84-426E-40DD-AFC4-6F175D3DCCD1}">
                <a14:hiddenFill xmlns:a14="http://schemas.microsoft.com/office/drawing/2010/main">
                  <a:noFill/>
                </a14:hiddenFill>
              </a:ext>
            </a:extLst>
          </p:spPr>
          <p:txBody>
            <a:bodyPr lIns="0" tIns="0" rIns="0" bIns="0">
              <a:spAutoFit/>
            </a:bodyPr>
            <a:lstStyle/>
            <a:p>
              <a:endParaRPr lang="en-US">
                <a:latin typeface="Arial" panose="020B0604020202020204" pitchFamily="34" charset="0"/>
                <a:cs typeface="Arial" panose="020B0604020202020204" pitchFamily="34" charset="0"/>
              </a:endParaRPr>
            </a:p>
          </p:txBody>
        </p:sp>
        <p:sp>
          <p:nvSpPr>
            <p:cNvPr id="135182" name="Line 40">
              <a:extLst>
                <a:ext uri="{FF2B5EF4-FFF2-40B4-BE49-F238E27FC236}">
                  <a16:creationId xmlns:a16="http://schemas.microsoft.com/office/drawing/2014/main" id="{88879137-8CF1-554A-B468-A3FCFE02A0FE}"/>
                </a:ext>
              </a:extLst>
            </p:cNvPr>
            <p:cNvSpPr>
              <a:spLocks noChangeShapeType="1"/>
            </p:cNvSpPr>
            <p:nvPr/>
          </p:nvSpPr>
          <p:spPr bwMode="auto">
            <a:xfrm flipH="1">
              <a:off x="1811" y="3264"/>
              <a:ext cx="637" cy="459"/>
            </a:xfrm>
            <a:prstGeom prst="line">
              <a:avLst/>
            </a:prstGeom>
            <a:noFill/>
            <a:ln w="91440">
              <a:solidFill>
                <a:srgbClr val="FF0000"/>
              </a:solidFill>
              <a:round/>
              <a:headEnd/>
              <a:tailEnd type="triangle" w="lg" len="lg"/>
            </a:ln>
            <a:extLst>
              <a:ext uri="{909E8E84-426E-40DD-AFC4-6F175D3DCCD1}">
                <a14:hiddenFill xmlns:a14="http://schemas.microsoft.com/office/drawing/2010/main">
                  <a:noFill/>
                </a14:hiddenFill>
              </a:ext>
            </a:extLst>
          </p:spPr>
          <p:txBody>
            <a:bodyPr lIns="0" tIns="0" rIns="0" bIns="0">
              <a:spAutoFit/>
            </a:bodyPr>
            <a:lstStyle/>
            <a:p>
              <a:endParaRPr lang="en-US">
                <a:latin typeface="Arial" panose="020B0604020202020204" pitchFamily="34" charset="0"/>
                <a:cs typeface="Arial" panose="020B0604020202020204" pitchFamily="34" charset="0"/>
              </a:endParaRPr>
            </a:p>
          </p:txBody>
        </p:sp>
        <p:sp>
          <p:nvSpPr>
            <p:cNvPr id="135183" name="Line 41">
              <a:extLst>
                <a:ext uri="{FF2B5EF4-FFF2-40B4-BE49-F238E27FC236}">
                  <a16:creationId xmlns:a16="http://schemas.microsoft.com/office/drawing/2014/main" id="{C8925866-2977-1E4A-B03D-ABE6F6465E82}"/>
                </a:ext>
              </a:extLst>
            </p:cNvPr>
            <p:cNvSpPr>
              <a:spLocks noChangeShapeType="1"/>
            </p:cNvSpPr>
            <p:nvPr/>
          </p:nvSpPr>
          <p:spPr bwMode="auto">
            <a:xfrm>
              <a:off x="2836" y="3241"/>
              <a:ext cx="1" cy="423"/>
            </a:xfrm>
            <a:prstGeom prst="line">
              <a:avLst/>
            </a:prstGeom>
            <a:noFill/>
            <a:ln w="91440">
              <a:solidFill>
                <a:srgbClr val="FF0000"/>
              </a:solidFill>
              <a:round/>
              <a:headEnd/>
              <a:tailEnd type="triangle" w="lg" len="lg"/>
            </a:ln>
            <a:extLst>
              <a:ext uri="{909E8E84-426E-40DD-AFC4-6F175D3DCCD1}">
                <a14:hiddenFill xmlns:a14="http://schemas.microsoft.com/office/drawing/2010/main">
                  <a:noFill/>
                </a14:hiddenFill>
              </a:ext>
            </a:extLst>
          </p:spPr>
          <p:txBody>
            <a:bodyPr lIns="0" tIns="0" rIns="0" bIns="0">
              <a:spAutoFit/>
            </a:bodyPr>
            <a:lstStyle/>
            <a:p>
              <a:endParaRPr lang="en-US">
                <a:latin typeface="Arial" panose="020B0604020202020204" pitchFamily="34" charset="0"/>
                <a:cs typeface="Arial" panose="020B0604020202020204" pitchFamily="34" charset="0"/>
              </a:endParaRPr>
            </a:p>
          </p:txBody>
        </p:sp>
        <p:sp>
          <p:nvSpPr>
            <p:cNvPr id="135184" name="Line 42">
              <a:extLst>
                <a:ext uri="{FF2B5EF4-FFF2-40B4-BE49-F238E27FC236}">
                  <a16:creationId xmlns:a16="http://schemas.microsoft.com/office/drawing/2014/main" id="{37A9E351-8F63-F54E-9040-6BD8E29169C4}"/>
                </a:ext>
              </a:extLst>
            </p:cNvPr>
            <p:cNvSpPr>
              <a:spLocks noChangeShapeType="1"/>
            </p:cNvSpPr>
            <p:nvPr/>
          </p:nvSpPr>
          <p:spPr bwMode="auto">
            <a:xfrm>
              <a:off x="3965" y="3264"/>
              <a:ext cx="318" cy="530"/>
            </a:xfrm>
            <a:prstGeom prst="line">
              <a:avLst/>
            </a:prstGeom>
            <a:noFill/>
            <a:ln w="91440">
              <a:solidFill>
                <a:srgbClr val="FF0000"/>
              </a:solidFill>
              <a:round/>
              <a:headEnd/>
              <a:tailEnd type="triangle" w="lg" len="lg"/>
            </a:ln>
            <a:extLst>
              <a:ext uri="{909E8E84-426E-40DD-AFC4-6F175D3DCCD1}">
                <a14:hiddenFill xmlns:a14="http://schemas.microsoft.com/office/drawing/2010/main">
                  <a:noFill/>
                </a14:hiddenFill>
              </a:ext>
            </a:extLst>
          </p:spPr>
          <p:txBody>
            <a:bodyPr lIns="0" tIns="0" rIns="0" bIns="0">
              <a:spAutoFit/>
            </a:bodyPr>
            <a:lstStyle/>
            <a:p>
              <a:endParaRPr lang="en-US">
                <a:latin typeface="Arial" panose="020B0604020202020204" pitchFamily="34" charset="0"/>
                <a:cs typeface="Arial" panose="020B0604020202020204" pitchFamily="34" charset="0"/>
              </a:endParaRPr>
            </a:p>
          </p:txBody>
        </p:sp>
        <p:sp>
          <p:nvSpPr>
            <p:cNvPr id="135185" name="Line 43">
              <a:extLst>
                <a:ext uri="{FF2B5EF4-FFF2-40B4-BE49-F238E27FC236}">
                  <a16:creationId xmlns:a16="http://schemas.microsoft.com/office/drawing/2014/main" id="{CECAA3C4-5CC3-DC4C-B638-30DF5C351B70}"/>
                </a:ext>
              </a:extLst>
            </p:cNvPr>
            <p:cNvSpPr>
              <a:spLocks noChangeShapeType="1"/>
            </p:cNvSpPr>
            <p:nvPr/>
          </p:nvSpPr>
          <p:spPr bwMode="auto">
            <a:xfrm>
              <a:off x="4459" y="2898"/>
              <a:ext cx="389" cy="247"/>
            </a:xfrm>
            <a:prstGeom prst="line">
              <a:avLst/>
            </a:prstGeom>
            <a:noFill/>
            <a:ln w="91440">
              <a:solidFill>
                <a:srgbClr val="FF0000"/>
              </a:solidFill>
              <a:round/>
              <a:headEnd/>
              <a:tailEnd type="triangle" w="lg" len="lg"/>
            </a:ln>
            <a:extLst>
              <a:ext uri="{909E8E84-426E-40DD-AFC4-6F175D3DCCD1}">
                <a14:hiddenFill xmlns:a14="http://schemas.microsoft.com/office/drawing/2010/main">
                  <a:noFill/>
                </a14:hiddenFill>
              </a:ext>
            </a:extLst>
          </p:spPr>
          <p:txBody>
            <a:bodyPr wrap="square" lIns="0" tIns="0" rIns="0" bIns="0">
              <a:spAutoFit/>
            </a:bodyPr>
            <a:lstStyle/>
            <a:p>
              <a:endParaRPr lang="en-US">
                <a:latin typeface="Arial" panose="020B0604020202020204" pitchFamily="34" charset="0"/>
                <a:cs typeface="Arial" panose="020B0604020202020204" pitchFamily="34" charset="0"/>
              </a:endParaRPr>
            </a:p>
          </p:txBody>
        </p:sp>
      </p:grpSp>
      <p:sp>
        <p:nvSpPr>
          <p:cNvPr id="44" name="Text Box 2">
            <a:extLst>
              <a:ext uri="{FF2B5EF4-FFF2-40B4-BE49-F238E27FC236}">
                <a16:creationId xmlns:a16="http://schemas.microsoft.com/office/drawing/2014/main" id="{79F2E2E9-8B13-9343-92E5-7339C620159E}"/>
              </a:ext>
            </a:extLst>
          </p:cNvPr>
          <p:cNvSpPr txBox="1">
            <a:spLocks noChangeArrowheads="1"/>
          </p:cNvSpPr>
          <p:nvPr/>
        </p:nvSpPr>
        <p:spPr bwMode="auto">
          <a:xfrm>
            <a:off x="2468879" y="150469"/>
            <a:ext cx="5212081" cy="584590"/>
          </a:xfrm>
          <a:prstGeom prst="rect">
            <a:avLst/>
          </a:prstGeom>
          <a:solidFill>
            <a:srgbClr val="FFCC00"/>
          </a:solidFill>
          <a:ln w="28575">
            <a:solidFill>
              <a:schemeClr val="tx1"/>
            </a:solidFill>
            <a:miter lim="800000"/>
            <a:headEnd/>
            <a:tailEnd/>
          </a:ln>
        </p:spPr>
        <p:txBody>
          <a:bodyPr wrap="square"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lvl="0">
              <a:buClrTx/>
              <a:buSzTx/>
              <a:buNone/>
            </a:pPr>
            <a:r>
              <a:rPr lang="en-GB" sz="3200" dirty="0"/>
              <a:t>Galaxy formation theory</a:t>
            </a:r>
            <a:endParaRPr kumimoji="0" lang="en-GB" sz="3200" b="0" i="0" u="none" strike="noStrike" kern="1200" cap="none" spc="0" normalizeH="0" baseline="0" noProof="0" dirty="0">
              <a:ln>
                <a:noFill/>
              </a:ln>
              <a:effectLst/>
              <a:uLnTx/>
              <a:uFillTx/>
            </a:endParaRPr>
          </a:p>
        </p:txBody>
      </p:sp>
    </p:spTree>
    <p:extLst>
      <p:ext uri="{BB962C8B-B14F-4D97-AF65-F5344CB8AC3E}">
        <p14:creationId xmlns:p14="http://schemas.microsoft.com/office/powerpoint/2010/main" val="2421337298"/>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4625" y="1890955"/>
            <a:ext cx="3031778" cy="215392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2908" y="1933646"/>
            <a:ext cx="4238513" cy="2111229"/>
          </a:xfrm>
          <a:prstGeom prst="rect">
            <a:avLst/>
          </a:prstGeom>
        </p:spPr>
      </p:pic>
      <p:sp>
        <p:nvSpPr>
          <p:cNvPr id="6" name="TextBox 5"/>
          <p:cNvSpPr txBox="1"/>
          <p:nvPr/>
        </p:nvSpPr>
        <p:spPr>
          <a:xfrm>
            <a:off x="811530" y="4602480"/>
            <a:ext cx="7886700" cy="1631216"/>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FF0000"/>
              </a:buClr>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Model for extended radio emission powered by relativistic jets</a:t>
            </a:r>
          </a:p>
          <a:p>
            <a:pPr marL="285750" marR="0" lvl="0" indent="-285750" algn="l" defTabSz="914400" rtl="0" eaLnBrk="1" fontAlgn="auto" latinLnBrk="0" hangingPunct="1">
              <a:lnSpc>
                <a:spcPct val="100000"/>
              </a:lnSpc>
              <a:spcBef>
                <a:spcPts val="0"/>
              </a:spcBef>
              <a:spcAft>
                <a:spcPts val="0"/>
              </a:spcAft>
              <a:buClr>
                <a:srgbClr val="FF0000"/>
              </a:buClr>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Jets produced by gas accretion onto spinning black holes</a:t>
            </a:r>
          </a:p>
          <a:p>
            <a:pPr marL="0" marR="0" lvl="0" indent="0" algn="l" defTabSz="914400" rtl="0" eaLnBrk="1" fontAlgn="auto" latinLnBrk="0" hangingPunct="1">
              <a:lnSpc>
                <a:spcPct val="100000"/>
              </a:lnSpc>
              <a:spcBef>
                <a:spcPts val="0"/>
              </a:spcBef>
              <a:spcAft>
                <a:spcPts val="0"/>
              </a:spcAft>
              <a:buClr>
                <a:srgbClr val="FF0000"/>
              </a:buClr>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a:t>
            </a:r>
            <a:r>
              <a:rPr kumimoji="0" lang="en-US" sz="2000" b="0" i="0" u="none" strike="noStrike" kern="1200" cap="none" spc="0" normalizeH="0" baseline="-25000" noProof="0" dirty="0" err="1">
                <a:ln>
                  <a:noFill/>
                </a:ln>
                <a:solidFill>
                  <a:prstClr val="black"/>
                </a:solidFill>
                <a:effectLst/>
                <a:uLnTx/>
                <a:uFillTx/>
                <a:latin typeface="Calibri" panose="020F0502020204030204" pitchFamily="34" charset="0"/>
                <a:ea typeface="+mn-ea"/>
                <a:cs typeface="Calibri" panose="020F0502020204030204" pitchFamily="34" charset="0"/>
              </a:rPr>
              <a:t>jet</a:t>
            </a: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Symbol" charset="2"/>
                <a:cs typeface="Calibri" panose="020F0502020204030204" pitchFamily="34" charset="0"/>
              </a:rPr>
              <a:t>a B</a:t>
            </a:r>
            <a:r>
              <a:rPr kumimoji="0" lang="en-US" sz="2000" b="0" i="0" u="none" strike="noStrike" kern="1200" cap="none" spc="0" normalizeH="0" baseline="-25000" noProof="0" dirty="0">
                <a:ln>
                  <a:noFill/>
                </a:ln>
                <a:solidFill>
                  <a:prstClr val="black"/>
                </a:solidFill>
                <a:effectLst/>
                <a:uLnTx/>
                <a:uFillTx/>
                <a:latin typeface="Calibri" panose="020F0502020204030204" pitchFamily="34" charset="0"/>
                <a:ea typeface="Symbol" charset="2"/>
                <a:cs typeface="Calibri" panose="020F0502020204030204" pitchFamily="34" charset="0"/>
              </a:rPr>
              <a:t>p</a:t>
            </a:r>
            <a:r>
              <a:rPr kumimoji="0" lang="en-US" sz="2000" b="0" i="0" u="none" strike="noStrike" kern="1200" cap="none" spc="0" normalizeH="0" baseline="30000" noProof="0" dirty="0">
                <a:ln>
                  <a:noFill/>
                </a:ln>
                <a:solidFill>
                  <a:prstClr val="black"/>
                </a:solidFill>
                <a:effectLst/>
                <a:uLnTx/>
                <a:uFillTx/>
                <a:latin typeface="Calibri" panose="020F0502020204030204" pitchFamily="34" charset="0"/>
                <a:ea typeface="Symbol" charset="2"/>
                <a:cs typeface="Calibri" panose="020F0502020204030204" pitchFamily="34" charset="0"/>
              </a:rPr>
              <a:t>2 </a:t>
            </a: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Symbol" charset="2"/>
                <a:cs typeface="Calibri" panose="020F0502020204030204" pitchFamily="34" charset="0"/>
              </a:rPr>
              <a:t>M</a:t>
            </a:r>
            <a:r>
              <a:rPr kumimoji="0" lang="en-US" sz="2000" b="0" i="0" u="none" strike="noStrike" kern="1200" cap="none" spc="0" normalizeH="0" baseline="-25000" noProof="0" dirty="0">
                <a:ln>
                  <a:noFill/>
                </a:ln>
                <a:solidFill>
                  <a:prstClr val="black"/>
                </a:solidFill>
                <a:effectLst/>
                <a:uLnTx/>
                <a:uFillTx/>
                <a:latin typeface="Calibri" panose="020F0502020204030204" pitchFamily="34" charset="0"/>
                <a:ea typeface="Symbol" charset="2"/>
                <a:cs typeface="Calibri" panose="020F0502020204030204" pitchFamily="34" charset="0"/>
              </a:rPr>
              <a:t>BH</a:t>
            </a:r>
            <a:r>
              <a:rPr kumimoji="0" lang="en-US" sz="2000" b="0" i="0" u="none" strike="noStrike" kern="1200" cap="none" spc="0" normalizeH="0" baseline="30000" noProof="0" dirty="0">
                <a:ln>
                  <a:noFill/>
                </a:ln>
                <a:solidFill>
                  <a:prstClr val="black"/>
                </a:solidFill>
                <a:effectLst/>
                <a:uLnTx/>
                <a:uFillTx/>
                <a:latin typeface="Calibri" panose="020F0502020204030204" pitchFamily="34" charset="0"/>
                <a:ea typeface="Symbol" charset="2"/>
                <a:cs typeface="Calibri" panose="020F0502020204030204" pitchFamily="34" charset="0"/>
              </a:rPr>
              <a:t>2</a:t>
            </a: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Symbol" charset="2"/>
                <a:cs typeface="Calibri" panose="020F0502020204030204" pitchFamily="34" charset="0"/>
              </a:rPr>
              <a:t> a</a:t>
            </a:r>
            <a:r>
              <a:rPr kumimoji="0" lang="en-US" sz="2000" b="0" i="0" u="none" strike="noStrike" kern="1200" cap="none" spc="0" normalizeH="0" baseline="30000" noProof="0" dirty="0">
                <a:ln>
                  <a:noFill/>
                </a:ln>
                <a:solidFill>
                  <a:prstClr val="black"/>
                </a:solidFill>
                <a:effectLst/>
                <a:uLnTx/>
                <a:uFillTx/>
                <a:latin typeface="Calibri" panose="020F0502020204030204" pitchFamily="34" charset="0"/>
                <a:ea typeface="Symbol" charset="2"/>
                <a:cs typeface="Calibri" panose="020F0502020204030204" pitchFamily="34" charset="0"/>
              </a:rPr>
              <a:t>2</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
                <a:srgbClr val="FF0000"/>
              </a:buClr>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BH masses, spins &amp; accretion rates predicted by GALFORM semi-analytical model of galaxy formation</a:t>
            </a:r>
          </a:p>
        </p:txBody>
      </p:sp>
      <p:sp>
        <p:nvSpPr>
          <p:cNvPr id="7" name="Text Box 2">
            <a:extLst>
              <a:ext uri="{FF2B5EF4-FFF2-40B4-BE49-F238E27FC236}">
                <a16:creationId xmlns:a16="http://schemas.microsoft.com/office/drawing/2014/main" id="{8B19BCD6-3166-A945-A656-FA3821F5BA2F}"/>
              </a:ext>
            </a:extLst>
          </p:cNvPr>
          <p:cNvSpPr txBox="1">
            <a:spLocks noChangeArrowheads="1"/>
          </p:cNvSpPr>
          <p:nvPr/>
        </p:nvSpPr>
        <p:spPr bwMode="auto">
          <a:xfrm>
            <a:off x="514350" y="379069"/>
            <a:ext cx="8206739" cy="646145"/>
          </a:xfrm>
          <a:prstGeom prst="rect">
            <a:avLst/>
          </a:prstGeom>
          <a:solidFill>
            <a:srgbClr val="FFCC00"/>
          </a:solidFill>
          <a:ln w="28575">
            <a:solidFill>
              <a:schemeClr val="tx1"/>
            </a:solidFill>
            <a:miter lim="800000"/>
            <a:headEnd/>
            <a:tailEnd/>
          </a:ln>
        </p:spPr>
        <p:txBody>
          <a:bodyPr wrap="square"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lvl="0">
              <a:buClrTx/>
              <a:buSzTx/>
              <a:buNone/>
            </a:pPr>
            <a:r>
              <a:rPr lang="en-US" sz="3600" dirty="0">
                <a:solidFill>
                  <a:srgbClr val="FF0000"/>
                </a:solidFill>
              </a:rPr>
              <a:t>Jets from black holes &amp; radio galaxies</a:t>
            </a:r>
            <a:endParaRPr kumimoji="0" lang="en-GB" sz="3600" i="0" u="none" strike="noStrike" kern="1200" cap="none" spc="0" normalizeH="0" baseline="0" noProof="0" dirty="0">
              <a:ln>
                <a:noFill/>
              </a:ln>
              <a:solidFill>
                <a:srgbClr val="FF0000"/>
              </a:solidFill>
              <a:effectLst/>
              <a:uLnTx/>
              <a:uFillTx/>
            </a:endParaRPr>
          </a:p>
        </p:txBody>
      </p:sp>
      <p:sp>
        <p:nvSpPr>
          <p:cNvPr id="9" name="TextBox 8">
            <a:extLst>
              <a:ext uri="{FF2B5EF4-FFF2-40B4-BE49-F238E27FC236}">
                <a16:creationId xmlns:a16="http://schemas.microsoft.com/office/drawing/2014/main" id="{B21BB673-C4F7-7A48-B3D8-DAF777EB24F4}"/>
              </a:ext>
            </a:extLst>
          </p:cNvPr>
          <p:cNvSpPr txBox="1"/>
          <p:nvPr/>
        </p:nvSpPr>
        <p:spPr>
          <a:xfrm>
            <a:off x="5650713" y="1314450"/>
            <a:ext cx="1705916" cy="461665"/>
          </a:xfrm>
          <a:prstGeom prst="rect">
            <a:avLst/>
          </a:prstGeom>
          <a:noFill/>
        </p:spPr>
        <p:txBody>
          <a:bodyPr wrap="none" rtlCol="0">
            <a:spAutoFit/>
          </a:bodyPr>
          <a:lstStyle/>
          <a:p>
            <a:pPr>
              <a:buNone/>
            </a:pPr>
            <a:r>
              <a:rPr lang="en-US" dirty="0">
                <a:solidFill>
                  <a:srgbClr val="C00000"/>
                </a:solidFill>
              </a:rPr>
              <a:t>GALFORM</a:t>
            </a:r>
          </a:p>
        </p:txBody>
      </p:sp>
    </p:spTree>
    <p:extLst>
      <p:ext uri="{BB962C8B-B14F-4D97-AF65-F5344CB8AC3E}">
        <p14:creationId xmlns:p14="http://schemas.microsoft.com/office/powerpoint/2010/main" val="360403911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384" y="1690689"/>
            <a:ext cx="3893370" cy="2969519"/>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22020" y="1690689"/>
            <a:ext cx="3993330" cy="3039616"/>
          </a:xfrm>
          <a:prstGeom prst="rect">
            <a:avLst/>
          </a:prstGeom>
        </p:spPr>
      </p:pic>
      <p:sp>
        <p:nvSpPr>
          <p:cNvPr id="5" name="TextBox 4"/>
          <p:cNvSpPr txBox="1"/>
          <p:nvPr/>
        </p:nvSpPr>
        <p:spPr>
          <a:xfrm>
            <a:off x="6747136" y="4699825"/>
            <a:ext cx="209296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B050"/>
                </a:solidFill>
                <a:effectLst/>
                <a:uLnTx/>
                <a:uFillTx/>
                <a:latin typeface="Calibri" panose="020F0502020204030204"/>
                <a:ea typeface="+mn-ea"/>
                <a:cs typeface="+mn-cs"/>
              </a:rPr>
              <a:t>Griffin &amp; Lacey 2019</a:t>
            </a:r>
          </a:p>
        </p:txBody>
      </p:sp>
      <p:sp>
        <p:nvSpPr>
          <p:cNvPr id="6" name="TextBox 5"/>
          <p:cNvSpPr txBox="1"/>
          <p:nvPr/>
        </p:nvSpPr>
        <p:spPr>
          <a:xfrm>
            <a:off x="640080" y="1320800"/>
            <a:ext cx="35052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432FF"/>
                </a:solidFill>
                <a:effectLst/>
                <a:uLnTx/>
                <a:uFillTx/>
                <a:latin typeface="Calibri" panose="020F0502020204030204"/>
                <a:ea typeface="+mn-ea"/>
                <a:cs typeface="+mn-cs"/>
              </a:rPr>
              <a:t>Radio luminosity vs jet power</a:t>
            </a:r>
          </a:p>
        </p:txBody>
      </p:sp>
      <p:sp>
        <p:nvSpPr>
          <p:cNvPr id="7" name="TextBox 6"/>
          <p:cNvSpPr txBox="1"/>
          <p:nvPr/>
        </p:nvSpPr>
        <p:spPr>
          <a:xfrm>
            <a:off x="4917440" y="1320800"/>
            <a:ext cx="35560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432FF"/>
                </a:solidFill>
                <a:effectLst/>
                <a:uLnTx/>
                <a:uFillTx/>
                <a:latin typeface="Calibri" panose="020F0502020204030204"/>
                <a:ea typeface="+mn-ea"/>
                <a:cs typeface="+mn-cs"/>
              </a:rPr>
              <a:t>Radio AGN </a:t>
            </a:r>
            <a:r>
              <a:rPr kumimoji="0" lang="en-US" sz="1800" b="0" i="0" u="none" strike="noStrike" kern="1200" cap="none" spc="0" normalizeH="0" baseline="0" noProof="0">
                <a:ln>
                  <a:noFill/>
                </a:ln>
                <a:solidFill>
                  <a:srgbClr val="0432FF"/>
                </a:solidFill>
                <a:effectLst/>
                <a:uLnTx/>
                <a:uFillTx/>
                <a:latin typeface="Calibri" panose="020F0502020204030204"/>
                <a:ea typeface="+mn-ea"/>
                <a:cs typeface="+mn-cs"/>
              </a:rPr>
              <a:t>luminosity function</a:t>
            </a:r>
          </a:p>
        </p:txBody>
      </p:sp>
      <p:sp>
        <p:nvSpPr>
          <p:cNvPr id="8" name="TextBox 7"/>
          <p:cNvSpPr txBox="1"/>
          <p:nvPr/>
        </p:nvSpPr>
        <p:spPr>
          <a:xfrm>
            <a:off x="262890" y="5213937"/>
            <a:ext cx="8743950" cy="1169551"/>
          </a:xfrm>
          <a:prstGeom prst="rect">
            <a:avLst/>
          </a:prstGeom>
          <a:noFill/>
        </p:spPr>
        <p:txBody>
          <a:bodyPr wrap="square" rtlCol="0">
            <a:spAutoFit/>
          </a:bodyPr>
          <a:lstStyle/>
          <a:p>
            <a:pPr marL="342900" marR="0" lvl="0" indent="-342900" algn="l" defTabSz="914400" rtl="0" eaLnBrk="1" fontAlgn="auto" latinLnBrk="0" hangingPunct="1">
              <a:lnSpc>
                <a:spcPct val="150000"/>
              </a:lnSpc>
              <a:spcBef>
                <a:spcPts val="0"/>
              </a:spcBef>
              <a:spcAft>
                <a:spcPts val="0"/>
              </a:spcAft>
              <a:buClr>
                <a:srgbClr val="FF0000"/>
              </a:buClr>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Reproduce radio luminosity vs jet (cavity) power relation seen in galaxy clusters</a:t>
            </a:r>
          </a:p>
          <a:p>
            <a:pPr marL="342900" marR="0" lvl="0" indent="-342900" algn="l" defTabSz="914400" rtl="0" eaLnBrk="1" fontAlgn="auto" latinLnBrk="0" hangingPunct="1">
              <a:spcBef>
                <a:spcPts val="0"/>
              </a:spcBef>
              <a:spcAft>
                <a:spcPts val="0"/>
              </a:spcAft>
              <a:buClr>
                <a:srgbClr val="FF0000"/>
              </a:buClr>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Radio AGN population at z=0 dominated by galaxies in which heating by AGN jets is suppressing gas cooling in halos</a:t>
            </a:r>
          </a:p>
        </p:txBody>
      </p:sp>
      <p:sp>
        <p:nvSpPr>
          <p:cNvPr id="10" name="Text Box 2">
            <a:extLst>
              <a:ext uri="{FF2B5EF4-FFF2-40B4-BE49-F238E27FC236}">
                <a16:creationId xmlns:a16="http://schemas.microsoft.com/office/drawing/2014/main" id="{76E47C10-4B9F-014F-A0CF-3CB5CB67038A}"/>
              </a:ext>
            </a:extLst>
          </p:cNvPr>
          <p:cNvSpPr txBox="1">
            <a:spLocks noChangeArrowheads="1"/>
          </p:cNvSpPr>
          <p:nvPr/>
        </p:nvSpPr>
        <p:spPr bwMode="auto">
          <a:xfrm>
            <a:off x="697548" y="308610"/>
            <a:ext cx="8206739" cy="646145"/>
          </a:xfrm>
          <a:prstGeom prst="rect">
            <a:avLst/>
          </a:prstGeom>
          <a:solidFill>
            <a:srgbClr val="FFCC00"/>
          </a:solidFill>
          <a:ln w="28575">
            <a:solidFill>
              <a:schemeClr val="tx1"/>
            </a:solidFill>
            <a:miter lim="800000"/>
            <a:headEnd/>
            <a:tailEnd/>
          </a:ln>
        </p:spPr>
        <p:txBody>
          <a:bodyPr wrap="square"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lvl="0">
              <a:buClrTx/>
              <a:buSzTx/>
              <a:buNone/>
            </a:pPr>
            <a:r>
              <a:rPr kumimoji="0" lang="en-GB" sz="3600" i="0" u="none" strike="noStrike" kern="1200" cap="none" spc="0" normalizeH="0" baseline="0" noProof="0" dirty="0">
                <a:ln>
                  <a:noFill/>
                </a:ln>
                <a:solidFill>
                  <a:srgbClr val="FF0000"/>
                </a:solidFill>
                <a:effectLst/>
                <a:uLnTx/>
                <a:uFillTx/>
              </a:rPr>
              <a:t>Predictions for radio galaxy population</a:t>
            </a:r>
          </a:p>
        </p:txBody>
      </p:sp>
      <p:sp>
        <p:nvSpPr>
          <p:cNvPr id="11" name="TextBox 10">
            <a:extLst>
              <a:ext uri="{FF2B5EF4-FFF2-40B4-BE49-F238E27FC236}">
                <a16:creationId xmlns:a16="http://schemas.microsoft.com/office/drawing/2014/main" id="{1C4A305F-42DA-404B-A645-7E0556BF6890}"/>
              </a:ext>
            </a:extLst>
          </p:cNvPr>
          <p:cNvSpPr txBox="1"/>
          <p:nvPr/>
        </p:nvSpPr>
        <p:spPr>
          <a:xfrm>
            <a:off x="4212523" y="1120140"/>
            <a:ext cx="604653" cy="400110"/>
          </a:xfrm>
          <a:prstGeom prst="rect">
            <a:avLst/>
          </a:prstGeom>
          <a:noFill/>
        </p:spPr>
        <p:txBody>
          <a:bodyPr wrap="none" rtlCol="0">
            <a:spAutoFit/>
          </a:bodyPr>
          <a:lstStyle/>
          <a:p>
            <a:pPr>
              <a:buNone/>
            </a:pPr>
            <a:r>
              <a:rPr lang="en-US" sz="2000" dirty="0">
                <a:solidFill>
                  <a:schemeClr val="accent5">
                    <a:lumMod val="75000"/>
                  </a:schemeClr>
                </a:solidFill>
              </a:rPr>
              <a:t>z=0</a:t>
            </a:r>
          </a:p>
        </p:txBody>
      </p:sp>
    </p:spTree>
    <p:extLst>
      <p:ext uri="{BB962C8B-B14F-4D97-AF65-F5344CB8AC3E}">
        <p14:creationId xmlns:p14="http://schemas.microsoft.com/office/powerpoint/2010/main" val="5002325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7F23BC9A-7D88-4FB4-844F-13361289FE05}"/>
              </a:ext>
            </a:extLst>
          </p:cNvPr>
          <p:cNvSpPr>
            <a:spLocks noGrp="1"/>
          </p:cNvSpPr>
          <p:nvPr>
            <p:ph idx="1"/>
          </p:nvPr>
        </p:nvSpPr>
        <p:spPr>
          <a:xfrm>
            <a:off x="439810" y="2241378"/>
            <a:ext cx="3926450" cy="3607274"/>
          </a:xfrm>
        </p:spPr>
        <p:txBody>
          <a:bodyPr>
            <a:normAutofit fontScale="77500" lnSpcReduction="20000"/>
          </a:bodyPr>
          <a:lstStyle/>
          <a:p>
            <a:pPr>
              <a:buClr>
                <a:srgbClr val="FF0000"/>
              </a:buClr>
              <a:buSzPct val="125000"/>
            </a:pPr>
            <a:r>
              <a:rPr lang="en-GB" dirty="0"/>
              <a:t>128 billion DM particles</a:t>
            </a:r>
          </a:p>
          <a:p>
            <a:pPr>
              <a:buClr>
                <a:srgbClr val="FF0000"/>
              </a:buClr>
              <a:buSzPct val="125000"/>
            </a:pPr>
            <a:r>
              <a:rPr lang="en-GB" dirty="0"/>
              <a:t>77 million DM halos M&gt;2.e+09/h </a:t>
            </a:r>
            <a:r>
              <a:rPr lang="en-GB" dirty="0" err="1"/>
              <a:t>Msun</a:t>
            </a:r>
            <a:endParaRPr lang="en-GB" dirty="0"/>
          </a:p>
          <a:p>
            <a:pPr>
              <a:buClr>
                <a:srgbClr val="FF0000"/>
              </a:buClr>
              <a:buSzPct val="125000"/>
            </a:pPr>
            <a:r>
              <a:rPr lang="en-GB" dirty="0"/>
              <a:t>L=800 </a:t>
            </a:r>
            <a:r>
              <a:rPr lang="en-GB" dirty="0" err="1"/>
              <a:t>Mpc</a:t>
            </a:r>
            <a:endParaRPr lang="en-GB" dirty="0"/>
          </a:p>
          <a:p>
            <a:pPr>
              <a:buClr>
                <a:srgbClr val="FF0000"/>
              </a:buClr>
              <a:buSzPct val="125000"/>
            </a:pPr>
            <a:r>
              <a:rPr lang="en-GB" dirty="0"/>
              <a:t>8x better mass res and 4x better output time res than Millennium-I</a:t>
            </a:r>
          </a:p>
          <a:p>
            <a:pPr>
              <a:buClr>
                <a:srgbClr val="FF0000"/>
              </a:buClr>
              <a:buSzPct val="125000"/>
            </a:pPr>
            <a:r>
              <a:rPr lang="en-GB" dirty="0"/>
              <a:t>Predictions for HI intensity mapping</a:t>
            </a:r>
          </a:p>
          <a:p>
            <a:pPr>
              <a:buClr>
                <a:srgbClr val="FF0000"/>
              </a:buClr>
              <a:buSzPct val="125000"/>
            </a:pPr>
            <a:r>
              <a:rPr lang="en-GB" dirty="0"/>
              <a:t>HI content of halos compared to fits to gas sims and empirical models</a:t>
            </a:r>
          </a:p>
          <a:p>
            <a:pPr marL="0" indent="0">
              <a:buClr>
                <a:srgbClr val="FF0000"/>
              </a:buClr>
              <a:buSzPct val="125000"/>
              <a:buNone/>
            </a:pPr>
            <a:endParaRPr lang="en-GB" dirty="0"/>
          </a:p>
        </p:txBody>
      </p:sp>
      <p:pic>
        <p:nvPicPr>
          <p:cNvPr id="7" name="Picture 6" descr="A close up of a map&#10;&#10;Description automatically generated">
            <a:extLst>
              <a:ext uri="{FF2B5EF4-FFF2-40B4-BE49-F238E27FC236}">
                <a16:creationId xmlns:a16="http://schemas.microsoft.com/office/drawing/2014/main" id="{1A7E78F2-4C42-4135-8E3E-2AB02485BA2B}"/>
              </a:ext>
            </a:extLst>
          </p:cNvPr>
          <p:cNvPicPr>
            <a:picLocks noChangeAspect="1"/>
          </p:cNvPicPr>
          <p:nvPr/>
        </p:nvPicPr>
        <p:blipFill rotWithShape="1">
          <a:blip r:embed="rId2">
            <a:extLst>
              <a:ext uri="{28A0092B-C50C-407E-A947-70E740481C1C}">
                <a14:useLocalDpi xmlns:a14="http://schemas.microsoft.com/office/drawing/2010/main" val="0"/>
              </a:ext>
            </a:extLst>
          </a:blip>
          <a:srcRect b="2704"/>
          <a:stretch/>
        </p:blipFill>
        <p:spPr>
          <a:xfrm>
            <a:off x="4162652" y="1882699"/>
            <a:ext cx="4158243" cy="3844208"/>
          </a:xfrm>
          <a:prstGeom prst="rect">
            <a:avLst/>
          </a:prstGeom>
        </p:spPr>
      </p:pic>
      <p:sp>
        <p:nvSpPr>
          <p:cNvPr id="6" name="TextBox 5">
            <a:extLst>
              <a:ext uri="{FF2B5EF4-FFF2-40B4-BE49-F238E27FC236}">
                <a16:creationId xmlns:a16="http://schemas.microsoft.com/office/drawing/2014/main" id="{101AEE59-49CB-E74A-9F8D-FEEAA00AEBA1}"/>
              </a:ext>
            </a:extLst>
          </p:cNvPr>
          <p:cNvSpPr txBox="1"/>
          <p:nvPr/>
        </p:nvSpPr>
        <p:spPr>
          <a:xfrm>
            <a:off x="6362426" y="6115052"/>
            <a:ext cx="2069797" cy="369332"/>
          </a:xfrm>
          <a:prstGeom prst="rect">
            <a:avLst/>
          </a:prstGeom>
          <a:noFill/>
        </p:spPr>
        <p:txBody>
          <a:bodyPr wrap="none" rtlCol="0">
            <a:spAutoFit/>
          </a:bodyPr>
          <a:lstStyle/>
          <a:p>
            <a:pPr>
              <a:buNone/>
            </a:pPr>
            <a:r>
              <a:rPr lang="en-GB" sz="1800" dirty="0">
                <a:solidFill>
                  <a:srgbClr val="00B050"/>
                </a:solidFill>
              </a:rPr>
              <a:t>Baugh et al. 2019</a:t>
            </a:r>
          </a:p>
        </p:txBody>
      </p:sp>
      <p:sp>
        <p:nvSpPr>
          <p:cNvPr id="9" name="Text Box 2">
            <a:extLst>
              <a:ext uri="{FF2B5EF4-FFF2-40B4-BE49-F238E27FC236}">
                <a16:creationId xmlns:a16="http://schemas.microsoft.com/office/drawing/2014/main" id="{1D505DFE-5A52-4947-99ED-D4397D8E2224}"/>
              </a:ext>
            </a:extLst>
          </p:cNvPr>
          <p:cNvSpPr txBox="1">
            <a:spLocks noChangeArrowheads="1"/>
          </p:cNvSpPr>
          <p:nvPr/>
        </p:nvSpPr>
        <p:spPr bwMode="auto">
          <a:xfrm>
            <a:off x="697548" y="308610"/>
            <a:ext cx="8206739" cy="646145"/>
          </a:xfrm>
          <a:prstGeom prst="rect">
            <a:avLst/>
          </a:prstGeom>
          <a:solidFill>
            <a:srgbClr val="FFCC00"/>
          </a:solidFill>
          <a:ln w="28575">
            <a:solidFill>
              <a:schemeClr val="tx1"/>
            </a:solidFill>
            <a:miter lim="800000"/>
            <a:headEnd/>
            <a:tailEnd/>
          </a:ln>
        </p:spPr>
        <p:txBody>
          <a:bodyPr wrap="square"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lvl="0">
              <a:buClrTx/>
              <a:buSzTx/>
              <a:buNone/>
            </a:pPr>
            <a:r>
              <a:rPr kumimoji="0" lang="en-GB" sz="3600" i="0" u="none" strike="noStrike" kern="1200" cap="none" spc="0" normalizeH="0" baseline="0" noProof="0" dirty="0">
                <a:ln>
                  <a:noFill/>
                </a:ln>
                <a:solidFill>
                  <a:srgbClr val="FF0000"/>
                </a:solidFill>
                <a:effectLst/>
                <a:uLnTx/>
                <a:uFillTx/>
              </a:rPr>
              <a:t>Predictions for HI intensity mapping</a:t>
            </a:r>
          </a:p>
        </p:txBody>
      </p:sp>
      <p:sp>
        <p:nvSpPr>
          <p:cNvPr id="10" name="TextBox 9">
            <a:extLst>
              <a:ext uri="{FF2B5EF4-FFF2-40B4-BE49-F238E27FC236}">
                <a16:creationId xmlns:a16="http://schemas.microsoft.com/office/drawing/2014/main" id="{526CB3C4-985F-1D44-A1B6-F5A15C31C31D}"/>
              </a:ext>
            </a:extLst>
          </p:cNvPr>
          <p:cNvSpPr txBox="1"/>
          <p:nvPr/>
        </p:nvSpPr>
        <p:spPr>
          <a:xfrm>
            <a:off x="620902" y="1268413"/>
            <a:ext cx="5410456" cy="461665"/>
          </a:xfrm>
          <a:prstGeom prst="rect">
            <a:avLst/>
          </a:prstGeom>
          <a:noFill/>
        </p:spPr>
        <p:txBody>
          <a:bodyPr wrap="none" rtlCol="0">
            <a:spAutoFit/>
          </a:bodyPr>
          <a:lstStyle/>
          <a:p>
            <a:pPr>
              <a:buNone/>
            </a:pPr>
            <a:r>
              <a:rPr lang="en-GB" b="1" dirty="0"/>
              <a:t>GALFORM in the Planck Millennium</a:t>
            </a:r>
            <a:endParaRPr lang="en-US" dirty="0"/>
          </a:p>
        </p:txBody>
      </p:sp>
    </p:spTree>
    <p:extLst>
      <p:ext uri="{BB962C8B-B14F-4D97-AF65-F5344CB8AC3E}">
        <p14:creationId xmlns:p14="http://schemas.microsoft.com/office/powerpoint/2010/main" val="313226906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E51E067-49A5-4E77-82A8-35373E8C3F0E}"/>
              </a:ext>
            </a:extLst>
          </p:cNvPr>
          <p:cNvSpPr>
            <a:spLocks noGrp="1"/>
          </p:cNvSpPr>
          <p:nvPr>
            <p:ph idx="1"/>
          </p:nvPr>
        </p:nvSpPr>
        <p:spPr>
          <a:xfrm>
            <a:off x="365761" y="1460658"/>
            <a:ext cx="3406637" cy="4620101"/>
          </a:xfrm>
        </p:spPr>
        <p:txBody>
          <a:bodyPr>
            <a:noAutofit/>
          </a:bodyPr>
          <a:lstStyle/>
          <a:p>
            <a:pPr>
              <a:buClr>
                <a:srgbClr val="FF0000"/>
              </a:buClr>
              <a:buSzPct val="125000"/>
            </a:pPr>
            <a:r>
              <a:rPr lang="en-GB" sz="2000" dirty="0">
                <a:latin typeface="Arial" panose="020B0604020202020204" pitchFamily="34" charset="0"/>
                <a:cs typeface="Arial" panose="020B0604020202020204" pitchFamily="34" charset="0"/>
              </a:rPr>
              <a:t>Attempt to improve transparency of models</a:t>
            </a:r>
          </a:p>
          <a:p>
            <a:pPr>
              <a:buClr>
                <a:srgbClr val="FF0000"/>
              </a:buClr>
              <a:buSzPct val="125000"/>
            </a:pPr>
            <a:r>
              <a:rPr lang="en-GB" sz="2000" dirty="0">
                <a:latin typeface="Arial" panose="020B0604020202020204" pitchFamily="34" charset="0"/>
                <a:cs typeface="Arial" panose="020B0604020202020204" pitchFamily="34" charset="0"/>
              </a:rPr>
              <a:t>Which parameters matter most for a particular model output? </a:t>
            </a:r>
          </a:p>
          <a:p>
            <a:pPr>
              <a:buClr>
                <a:srgbClr val="FF0000"/>
              </a:buClr>
              <a:buSzPct val="125000"/>
            </a:pPr>
            <a:r>
              <a:rPr lang="en-GB" sz="2000" dirty="0">
                <a:latin typeface="Arial" panose="020B0604020202020204" pitchFamily="34" charset="0"/>
                <a:cs typeface="Arial" panose="020B0604020202020204" pitchFamily="34" charset="0"/>
              </a:rPr>
              <a:t>Doesn’t try to find best fitting parameters</a:t>
            </a:r>
          </a:p>
          <a:p>
            <a:pPr>
              <a:buClr>
                <a:srgbClr val="FF0000"/>
              </a:buClr>
              <a:buSzPct val="125000"/>
            </a:pPr>
            <a:r>
              <a:rPr lang="en-GB" sz="2000" dirty="0">
                <a:latin typeface="Arial" panose="020B0604020202020204" pitchFamily="34" charset="0"/>
                <a:cs typeface="Arial" panose="020B0604020202020204" pitchFamily="34" charset="0"/>
              </a:rPr>
              <a:t>Thorough sampling of parameter space</a:t>
            </a:r>
          </a:p>
          <a:p>
            <a:pPr>
              <a:buClr>
                <a:srgbClr val="FF0000"/>
              </a:buClr>
              <a:buSzPct val="125000"/>
            </a:pPr>
            <a:r>
              <a:rPr lang="en-GB" sz="2000" dirty="0">
                <a:latin typeface="Arial" panose="020B0604020202020204" pitchFamily="34" charset="0"/>
                <a:cs typeface="Arial" panose="020B0604020202020204" pitchFamily="34" charset="0"/>
              </a:rPr>
              <a:t>Inspired by a CDT placement at Atom Bank &amp; sensitivity analysis of mortgage pricing models</a:t>
            </a:r>
          </a:p>
        </p:txBody>
      </p:sp>
      <p:sp>
        <p:nvSpPr>
          <p:cNvPr id="5" name="TextBox 4">
            <a:extLst>
              <a:ext uri="{FF2B5EF4-FFF2-40B4-BE49-F238E27FC236}">
                <a16:creationId xmlns:a16="http://schemas.microsoft.com/office/drawing/2014/main" id="{F0AE764C-87C3-4EAA-BA43-3BEE186DF727}"/>
              </a:ext>
            </a:extLst>
          </p:cNvPr>
          <p:cNvSpPr txBox="1"/>
          <p:nvPr/>
        </p:nvSpPr>
        <p:spPr>
          <a:xfrm>
            <a:off x="5656644" y="5627134"/>
            <a:ext cx="2779928" cy="369332"/>
          </a:xfrm>
          <a:prstGeom prst="rect">
            <a:avLst/>
          </a:prstGeom>
          <a:noFill/>
        </p:spPr>
        <p:txBody>
          <a:bodyPr wrap="none" rtlCol="0">
            <a:spAutoFit/>
          </a:bodyPr>
          <a:lstStyle/>
          <a:p>
            <a:pPr>
              <a:buNone/>
            </a:pPr>
            <a:r>
              <a:rPr lang="en-GB" sz="1800" dirty="0" err="1">
                <a:solidFill>
                  <a:srgbClr val="00B050"/>
                </a:solidFill>
              </a:rPr>
              <a:t>Oleskiewicz</a:t>
            </a:r>
            <a:r>
              <a:rPr lang="en-GB" sz="1800" dirty="0">
                <a:solidFill>
                  <a:srgbClr val="00B050"/>
                </a:solidFill>
              </a:rPr>
              <a:t> &amp; Baugh ‘19</a:t>
            </a:r>
          </a:p>
        </p:txBody>
      </p:sp>
      <p:grpSp>
        <p:nvGrpSpPr>
          <p:cNvPr id="13" name="Group 12">
            <a:extLst>
              <a:ext uri="{FF2B5EF4-FFF2-40B4-BE49-F238E27FC236}">
                <a16:creationId xmlns:a16="http://schemas.microsoft.com/office/drawing/2014/main" id="{78AA2B7F-2F60-4B41-85F1-DC18B07FC935}"/>
              </a:ext>
            </a:extLst>
          </p:cNvPr>
          <p:cNvGrpSpPr/>
          <p:nvPr/>
        </p:nvGrpSpPr>
        <p:grpSpPr>
          <a:xfrm>
            <a:off x="4008296" y="1588770"/>
            <a:ext cx="4689934" cy="3923091"/>
            <a:chOff x="4941826" y="1869474"/>
            <a:chExt cx="4039071" cy="3608097"/>
          </a:xfrm>
        </p:grpSpPr>
        <p:pic>
          <p:nvPicPr>
            <p:cNvPr id="7" name="Picture 6" descr="A screenshot of a cell phone&#10;&#10;Description automatically generated">
              <a:extLst>
                <a:ext uri="{FF2B5EF4-FFF2-40B4-BE49-F238E27FC236}">
                  <a16:creationId xmlns:a16="http://schemas.microsoft.com/office/drawing/2014/main" id="{B7C963B6-8174-4556-98CE-35887EC4EA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41826" y="1869474"/>
              <a:ext cx="3772427" cy="3608097"/>
            </a:xfrm>
            <a:prstGeom prst="rect">
              <a:avLst/>
            </a:prstGeom>
          </p:spPr>
        </p:pic>
        <p:sp>
          <p:nvSpPr>
            <p:cNvPr id="9" name="TextBox 8">
              <a:extLst>
                <a:ext uri="{FF2B5EF4-FFF2-40B4-BE49-F238E27FC236}">
                  <a16:creationId xmlns:a16="http://schemas.microsoft.com/office/drawing/2014/main" id="{E9AB9404-DFB0-4ABB-8454-F9D14644B225}"/>
                </a:ext>
              </a:extLst>
            </p:cNvPr>
            <p:cNvSpPr txBox="1"/>
            <p:nvPr/>
          </p:nvSpPr>
          <p:spPr>
            <a:xfrm>
              <a:off x="5983409" y="2702486"/>
              <a:ext cx="2662802" cy="537822"/>
            </a:xfrm>
            <a:prstGeom prst="rect">
              <a:avLst/>
            </a:prstGeom>
            <a:solidFill>
              <a:schemeClr val="accent6">
                <a:lumMod val="60000"/>
                <a:lumOff val="40000"/>
              </a:schemeClr>
            </a:solidFill>
          </p:spPr>
          <p:txBody>
            <a:bodyPr wrap="square" rtlCol="0">
              <a:spAutoFit/>
            </a:bodyPr>
            <a:lstStyle/>
            <a:p>
              <a:pPr>
                <a:buNone/>
              </a:pPr>
              <a:r>
                <a:rPr lang="en-GB" sz="1600" dirty="0"/>
                <a:t>AGN feedback has no impact on faint end of LF</a:t>
              </a:r>
            </a:p>
          </p:txBody>
        </p:sp>
        <p:sp>
          <p:nvSpPr>
            <p:cNvPr id="12" name="TextBox 11">
              <a:extLst>
                <a:ext uri="{FF2B5EF4-FFF2-40B4-BE49-F238E27FC236}">
                  <a16:creationId xmlns:a16="http://schemas.microsoft.com/office/drawing/2014/main" id="{6380E868-3093-4814-AD98-6B19C0B2650C}"/>
                </a:ext>
              </a:extLst>
            </p:cNvPr>
            <p:cNvSpPr txBox="1"/>
            <p:nvPr/>
          </p:nvSpPr>
          <p:spPr>
            <a:xfrm>
              <a:off x="6347634" y="3268186"/>
              <a:ext cx="2633263" cy="594436"/>
            </a:xfrm>
            <a:prstGeom prst="rect">
              <a:avLst/>
            </a:prstGeom>
            <a:solidFill>
              <a:schemeClr val="accent2">
                <a:lumMod val="60000"/>
                <a:lumOff val="40000"/>
              </a:schemeClr>
            </a:solidFill>
          </p:spPr>
          <p:txBody>
            <a:bodyPr wrap="square" rtlCol="0">
              <a:spAutoFit/>
            </a:bodyPr>
            <a:lstStyle/>
            <a:p>
              <a:pPr>
                <a:buNone/>
              </a:pPr>
              <a:r>
                <a:rPr lang="en-GB" sz="1800" dirty="0" err="1"/>
                <a:t>Sne</a:t>
              </a:r>
              <a:r>
                <a:rPr lang="en-GB" sz="1800" dirty="0"/>
                <a:t> feedback is most important effect for faint end</a:t>
              </a:r>
            </a:p>
          </p:txBody>
        </p:sp>
        <p:cxnSp>
          <p:nvCxnSpPr>
            <p:cNvPr id="14" name="Straight Arrow Connector 13">
              <a:extLst>
                <a:ext uri="{FF2B5EF4-FFF2-40B4-BE49-F238E27FC236}">
                  <a16:creationId xmlns:a16="http://schemas.microsoft.com/office/drawing/2014/main" id="{A72BD03D-F219-4D5B-ADCA-6ADB25D64455}"/>
                </a:ext>
              </a:extLst>
            </p:cNvPr>
            <p:cNvCxnSpPr/>
            <p:nvPr/>
          </p:nvCxnSpPr>
          <p:spPr>
            <a:xfrm flipH="1">
              <a:off x="5968449" y="3858221"/>
              <a:ext cx="456970" cy="223590"/>
            </a:xfrm>
            <a:prstGeom prst="straightConnector1">
              <a:avLst/>
            </a:prstGeom>
            <a:ln w="2540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10" name="Text Box 2">
            <a:extLst>
              <a:ext uri="{FF2B5EF4-FFF2-40B4-BE49-F238E27FC236}">
                <a16:creationId xmlns:a16="http://schemas.microsoft.com/office/drawing/2014/main" id="{F42CFF46-6D74-2448-8AD2-0682A064F595}"/>
              </a:ext>
            </a:extLst>
          </p:cNvPr>
          <p:cNvSpPr txBox="1">
            <a:spLocks noChangeArrowheads="1"/>
          </p:cNvSpPr>
          <p:nvPr/>
        </p:nvSpPr>
        <p:spPr bwMode="auto">
          <a:xfrm>
            <a:off x="697548" y="308610"/>
            <a:ext cx="8206739" cy="646145"/>
          </a:xfrm>
          <a:prstGeom prst="rect">
            <a:avLst/>
          </a:prstGeom>
          <a:solidFill>
            <a:srgbClr val="FFCC00"/>
          </a:solidFill>
          <a:ln w="28575">
            <a:solidFill>
              <a:schemeClr val="tx1"/>
            </a:solidFill>
            <a:miter lim="800000"/>
            <a:headEnd/>
            <a:tailEnd/>
          </a:ln>
        </p:spPr>
        <p:txBody>
          <a:bodyPr wrap="square"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lvl="0">
              <a:buClrTx/>
              <a:buSzTx/>
              <a:buNone/>
            </a:pPr>
            <a:r>
              <a:rPr kumimoji="0" lang="en-GB" sz="3600" i="0" u="none" strike="noStrike" kern="1200" cap="none" spc="0" normalizeH="0" baseline="0" noProof="0" dirty="0">
                <a:ln>
                  <a:noFill/>
                </a:ln>
                <a:solidFill>
                  <a:srgbClr val="FF0000"/>
                </a:solidFill>
                <a:effectLst/>
                <a:uLnTx/>
                <a:uFillTx/>
              </a:rPr>
              <a:t>Sensitivity analysis in GALFORM</a:t>
            </a:r>
          </a:p>
        </p:txBody>
      </p:sp>
      <p:cxnSp>
        <p:nvCxnSpPr>
          <p:cNvPr id="15" name="Straight Arrow Connector 14">
            <a:extLst>
              <a:ext uri="{FF2B5EF4-FFF2-40B4-BE49-F238E27FC236}">
                <a16:creationId xmlns:a16="http://schemas.microsoft.com/office/drawing/2014/main" id="{CDE18EE7-06FD-5242-B6FB-FF0E5D7AA677}"/>
              </a:ext>
            </a:extLst>
          </p:cNvPr>
          <p:cNvCxnSpPr/>
          <p:nvPr/>
        </p:nvCxnSpPr>
        <p:spPr>
          <a:xfrm flipH="1">
            <a:off x="4571006" y="2795857"/>
            <a:ext cx="967412" cy="47894"/>
          </a:xfrm>
          <a:prstGeom prst="straightConnector1">
            <a:avLst/>
          </a:prstGeom>
          <a:ln w="317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931364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13"/>
          <p:cNvSpPr txBox="1">
            <a:spLocks noChangeArrowheads="1"/>
          </p:cNvSpPr>
          <p:nvPr/>
        </p:nvSpPr>
        <p:spPr bwMode="auto">
          <a:xfrm>
            <a:off x="2182639" y="244475"/>
            <a:ext cx="6730128" cy="584776"/>
          </a:xfrm>
          <a:prstGeom prst="rect">
            <a:avLst/>
          </a:prstGeom>
          <a:solidFill>
            <a:srgbClr val="FFCC00"/>
          </a:solidFill>
          <a:ln w="31750">
            <a:solidFill>
              <a:srgbClr val="000000"/>
            </a:solidFill>
            <a:miter lim="800000"/>
            <a:headEnd/>
            <a:tailEnd/>
          </a:ln>
        </p:spPr>
        <p:txBody>
          <a:bodyPr wrap="none">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50000"/>
              </a:spcBef>
              <a:spcAft>
                <a:spcPct val="0"/>
              </a:spcAft>
              <a:defRPr sz="2400">
                <a:solidFill>
                  <a:schemeClr val="tx1"/>
                </a:solidFill>
                <a:latin typeface="Arial" charset="0"/>
                <a:ea typeface="ＭＳ Ｐゴシック" charset="0"/>
              </a:defRPr>
            </a:lvl6pPr>
            <a:lvl7pPr marL="914400" eaLnBrk="0" fontAlgn="base" hangingPunct="0">
              <a:spcBef>
                <a:spcPct val="50000"/>
              </a:spcBef>
              <a:spcAft>
                <a:spcPct val="0"/>
              </a:spcAft>
              <a:defRPr sz="2400">
                <a:solidFill>
                  <a:schemeClr val="tx1"/>
                </a:solidFill>
                <a:latin typeface="Arial" charset="0"/>
                <a:ea typeface="ＭＳ Ｐゴシック" charset="0"/>
              </a:defRPr>
            </a:lvl7pPr>
            <a:lvl8pPr marL="1371600" eaLnBrk="0" fontAlgn="base" hangingPunct="0">
              <a:spcBef>
                <a:spcPct val="50000"/>
              </a:spcBef>
              <a:spcAft>
                <a:spcPct val="0"/>
              </a:spcAft>
              <a:defRPr sz="2400">
                <a:solidFill>
                  <a:schemeClr val="tx1"/>
                </a:solidFill>
                <a:latin typeface="Arial" charset="0"/>
                <a:ea typeface="ＭＳ Ｐゴシック" charset="0"/>
              </a:defRPr>
            </a:lvl8pPr>
            <a:lvl9pPr marL="1828800" eaLnBrk="0" fontAlgn="base" hangingPunct="0">
              <a:spcBef>
                <a:spcPct val="50000"/>
              </a:spcBef>
              <a:spcAft>
                <a:spcPct val="0"/>
              </a:spcAft>
              <a:defRPr sz="2400">
                <a:solidFill>
                  <a:schemeClr val="tx1"/>
                </a:solidFill>
                <a:latin typeface="Arial" charset="0"/>
                <a:ea typeface="ＭＳ Ｐゴシック" charset="0"/>
              </a:defRPr>
            </a:lvl9p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3200" b="0" i="0" u="none" strike="noStrike" kern="0" cap="none" spc="0" normalizeH="0" baseline="0" noProof="0" dirty="0">
                <a:ln>
                  <a:noFill/>
                </a:ln>
                <a:solidFill>
                  <a:srgbClr val="FF0000"/>
                </a:solidFill>
                <a:effectLst/>
                <a:uLnTx/>
                <a:uFillTx/>
                <a:latin typeface="Arial" charset="0"/>
                <a:ea typeface="ＭＳ Ｐゴシック" charset="0"/>
              </a:rPr>
              <a:t>The MW satellite luminosity function</a:t>
            </a:r>
          </a:p>
        </p:txBody>
      </p:sp>
      <p:grpSp>
        <p:nvGrpSpPr>
          <p:cNvPr id="6" name="Group 5">
            <a:extLst>
              <a:ext uri="{FF2B5EF4-FFF2-40B4-BE49-F238E27FC236}">
                <a16:creationId xmlns:a16="http://schemas.microsoft.com/office/drawing/2014/main" id="{2A619E8D-27EF-1540-A209-F7808BB8DE7A}"/>
              </a:ext>
            </a:extLst>
          </p:cNvPr>
          <p:cNvGrpSpPr/>
          <p:nvPr/>
        </p:nvGrpSpPr>
        <p:grpSpPr>
          <a:xfrm>
            <a:off x="4141367" y="970286"/>
            <a:ext cx="4991933" cy="5145656"/>
            <a:chOff x="4141367" y="970286"/>
            <a:chExt cx="4991933" cy="5145656"/>
          </a:xfrm>
        </p:grpSpPr>
        <p:grpSp>
          <p:nvGrpSpPr>
            <p:cNvPr id="10" name="Group 9"/>
            <p:cNvGrpSpPr/>
            <p:nvPr/>
          </p:nvGrpSpPr>
          <p:grpSpPr>
            <a:xfrm>
              <a:off x="4141367" y="1124009"/>
              <a:ext cx="4991933" cy="4991933"/>
              <a:chOff x="4141367" y="1124009"/>
              <a:chExt cx="4991933" cy="4991933"/>
            </a:xfrm>
          </p:grpSpPr>
          <p:pic>
            <p:nvPicPr>
              <p:cNvPr id="2" name="Picture 1" descr="figure_8.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41367" y="1124009"/>
                <a:ext cx="4991933" cy="4991933"/>
              </a:xfrm>
              <a:prstGeom prst="rect">
                <a:avLst/>
              </a:prstGeom>
              <a:solidFill>
                <a:schemeClr val="bg1"/>
              </a:solidFill>
            </p:spPr>
          </p:pic>
          <p:sp>
            <p:nvSpPr>
              <p:cNvPr id="8" name="TextBox 7"/>
              <p:cNvSpPr txBox="1"/>
              <p:nvPr/>
            </p:nvSpPr>
            <p:spPr>
              <a:xfrm>
                <a:off x="4678812" y="5210396"/>
                <a:ext cx="3242644" cy="400110"/>
              </a:xfrm>
              <a:prstGeom prst="rect">
                <a:avLst/>
              </a:prstGeom>
              <a:noFill/>
            </p:spPr>
            <p:txBody>
              <a:bodyPr wrap="none" rtlCol="0" anchor="ctr" anchorCtr="1">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None/>
                  <a:tabLst/>
                  <a:defRPr/>
                </a:pPr>
                <a:r>
                  <a:rPr kumimoji="0" lang="en-US" sz="2000" b="0" i="0" u="none" strike="noStrike" kern="1200" cap="none" spc="0" normalizeH="0" baseline="0" noProof="0" dirty="0">
                    <a:ln>
                      <a:noFill/>
                    </a:ln>
                    <a:solidFill>
                      <a:srgbClr val="008000"/>
                    </a:solidFill>
                    <a:effectLst/>
                    <a:uLnTx/>
                    <a:uFillTx/>
                    <a:latin typeface="Arial" charset="0"/>
                    <a:ea typeface="ＭＳ Ｐゴシック" charset="0"/>
                  </a:rPr>
                  <a:t>Newton, </a:t>
                </a:r>
                <a:r>
                  <a:rPr kumimoji="0" lang="en-US" sz="2000" b="0" i="0" u="none" strike="noStrike" kern="1200" cap="none" spc="0" normalizeH="0" baseline="0" noProof="0" dirty="0" err="1">
                    <a:ln>
                      <a:noFill/>
                    </a:ln>
                    <a:solidFill>
                      <a:srgbClr val="008000"/>
                    </a:solidFill>
                    <a:effectLst/>
                    <a:uLnTx/>
                    <a:uFillTx/>
                    <a:latin typeface="Arial" charset="0"/>
                    <a:ea typeface="ＭＳ Ｐゴシック" charset="0"/>
                  </a:rPr>
                  <a:t>Cautun</a:t>
                </a:r>
                <a:r>
                  <a:rPr kumimoji="0" lang="en-US" sz="2000" b="0" i="0" u="none" strike="noStrike" kern="1200" cap="none" spc="0" normalizeH="0" baseline="0" noProof="0" dirty="0">
                    <a:ln>
                      <a:noFill/>
                    </a:ln>
                    <a:solidFill>
                      <a:srgbClr val="008000"/>
                    </a:solidFill>
                    <a:effectLst/>
                    <a:uLnTx/>
                    <a:uFillTx/>
                    <a:latin typeface="Arial" charset="0"/>
                    <a:ea typeface="ＭＳ Ｐゴシック" charset="0"/>
                  </a:rPr>
                  <a:t>, CSF+ ‘18</a:t>
                </a:r>
              </a:p>
            </p:txBody>
          </p:sp>
        </p:grpSp>
        <p:grpSp>
          <p:nvGrpSpPr>
            <p:cNvPr id="9" name="Group 8"/>
            <p:cNvGrpSpPr/>
            <p:nvPr/>
          </p:nvGrpSpPr>
          <p:grpSpPr>
            <a:xfrm>
              <a:off x="5333125" y="1462047"/>
              <a:ext cx="2232248" cy="1436669"/>
              <a:chOff x="4936616" y="1265523"/>
              <a:chExt cx="2232248" cy="1436669"/>
            </a:xfrm>
          </p:grpSpPr>
          <p:sp>
            <p:nvSpPr>
              <p:cNvPr id="3" name="TextBox 2"/>
              <p:cNvSpPr txBox="1"/>
              <p:nvPr/>
            </p:nvSpPr>
            <p:spPr>
              <a:xfrm>
                <a:off x="4936616" y="1265523"/>
                <a:ext cx="2232248" cy="769441"/>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None/>
                  <a:tabLst/>
                  <a:defRPr/>
                </a:pPr>
                <a:r>
                  <a:rPr kumimoji="0" lang="en-US" sz="2400" b="0" i="0" u="none" strike="noStrike" kern="1200" cap="none" spc="0" normalizeH="0" baseline="0" noProof="0" dirty="0">
                    <a:ln>
                      <a:noFill/>
                    </a:ln>
                    <a:solidFill>
                      <a:srgbClr val="FF0000"/>
                    </a:solidFill>
                    <a:effectLst/>
                    <a:uLnTx/>
                    <a:uFillTx/>
                    <a:latin typeface="Calibri"/>
                    <a:ea typeface="ＭＳ Ｐゴシック" charset="0"/>
                    <a:cs typeface="Calibri"/>
                  </a:rPr>
                  <a:t> </a:t>
                </a:r>
                <a:r>
                  <a:rPr kumimoji="0" lang="en-US" sz="2000" b="0" i="0" u="none" strike="noStrike" kern="1200" cap="none" spc="0" normalizeH="0" baseline="0" noProof="0" dirty="0">
                    <a:ln>
                      <a:noFill/>
                    </a:ln>
                    <a:solidFill>
                      <a:srgbClr val="FF0000"/>
                    </a:solidFill>
                    <a:effectLst/>
                    <a:uLnTx/>
                    <a:uFillTx/>
                    <a:latin typeface="Calibri"/>
                    <a:ea typeface="ＭＳ Ｐゴシック" charset="0"/>
                    <a:cs typeface="Calibri"/>
                  </a:rPr>
                  <a:t>Total No in MW (M</a:t>
                </a:r>
                <a:r>
                  <a:rPr kumimoji="0" lang="en-US" sz="1800" b="0" i="0" u="none" strike="noStrike" kern="1200" cap="none" spc="0" normalizeH="0" baseline="-25000" noProof="0" dirty="0">
                    <a:ln>
                      <a:noFill/>
                    </a:ln>
                    <a:solidFill>
                      <a:srgbClr val="FF0000"/>
                    </a:solidFill>
                    <a:effectLst/>
                    <a:uLnTx/>
                    <a:uFillTx/>
                    <a:latin typeface="Calibri"/>
                    <a:ea typeface="ＭＳ Ｐゴシック" charset="0"/>
                    <a:cs typeface="Calibri"/>
                  </a:rPr>
                  <a:t>V</a:t>
                </a:r>
                <a:r>
                  <a:rPr kumimoji="0" lang="en-US" sz="1800" b="0" i="0" u="none" strike="noStrike" kern="1200" cap="none" spc="0" normalizeH="0" baseline="0" noProof="0" dirty="0">
                    <a:ln>
                      <a:noFill/>
                    </a:ln>
                    <a:solidFill>
                      <a:srgbClr val="FF0000"/>
                    </a:solidFill>
                    <a:effectLst/>
                    <a:uLnTx/>
                    <a:uFillTx/>
                    <a:latin typeface="Calibri"/>
                    <a:ea typeface="ＭＳ Ｐゴシック" charset="0"/>
                    <a:cs typeface="Calibri"/>
                  </a:rPr>
                  <a:t> =0; r&lt;300 </a:t>
                </a:r>
                <a:r>
                  <a:rPr kumimoji="0" lang="en-US" sz="1800" b="0" i="0" u="none" strike="noStrike" kern="1200" cap="none" spc="0" normalizeH="0" baseline="0" noProof="0" dirty="0" err="1">
                    <a:ln>
                      <a:noFill/>
                    </a:ln>
                    <a:solidFill>
                      <a:srgbClr val="FF0000"/>
                    </a:solidFill>
                    <a:effectLst/>
                    <a:uLnTx/>
                    <a:uFillTx/>
                    <a:latin typeface="Calibri"/>
                    <a:ea typeface="ＭＳ Ｐゴシック" charset="0"/>
                    <a:cs typeface="Calibri"/>
                  </a:rPr>
                  <a:t>kpc</a:t>
                </a:r>
                <a:r>
                  <a:rPr kumimoji="0" lang="en-US" sz="1800" b="0" i="0" u="none" strike="noStrike" kern="1200" cap="none" spc="0" normalizeH="0" baseline="0" noProof="0" dirty="0">
                    <a:ln>
                      <a:noFill/>
                    </a:ln>
                    <a:solidFill>
                      <a:srgbClr val="FF0000"/>
                    </a:solidFill>
                    <a:effectLst/>
                    <a:uLnTx/>
                    <a:uFillTx/>
                    <a:latin typeface="Calibri"/>
                    <a:ea typeface="ＭＳ Ｐゴシック" charset="0"/>
                    <a:cs typeface="Calibri"/>
                  </a:rPr>
                  <a:t>)</a:t>
                </a:r>
                <a:endParaRPr kumimoji="0" lang="en-US" sz="2000" b="0" i="0" u="none" strike="noStrike" kern="1200" cap="none" spc="0" normalizeH="0" baseline="0" noProof="0" dirty="0">
                  <a:ln>
                    <a:noFill/>
                  </a:ln>
                  <a:solidFill>
                    <a:srgbClr val="FF0000"/>
                  </a:solidFill>
                  <a:effectLst/>
                  <a:uLnTx/>
                  <a:uFillTx/>
                  <a:latin typeface="Calibri"/>
                  <a:ea typeface="ＭＳ Ｐゴシック" charset="0"/>
                  <a:cs typeface="Calibri"/>
                </a:endParaRPr>
              </a:p>
            </p:txBody>
          </p:sp>
          <p:graphicFrame>
            <p:nvGraphicFramePr>
              <p:cNvPr id="4" name="Object 3"/>
              <p:cNvGraphicFramePr>
                <a:graphicFrameLocks noChangeAspect="1"/>
              </p:cNvGraphicFramePr>
              <p:nvPr>
                <p:extLst/>
              </p:nvPr>
            </p:nvGraphicFramePr>
            <p:xfrm>
              <a:off x="5600265" y="2178317"/>
              <a:ext cx="1076325" cy="523875"/>
            </p:xfrm>
            <a:graphic>
              <a:graphicData uri="http://schemas.openxmlformats.org/presentationml/2006/ole">
                <mc:AlternateContent xmlns:mc="http://schemas.openxmlformats.org/markup-compatibility/2006">
                  <mc:Choice xmlns:v="urn:schemas-microsoft-com:vml" Requires="v">
                    <p:oleObj spid="_x0000_s28707" name="Equation" r:id="rId4" imgW="469900" imgH="228600" progId="Equation.3">
                      <p:embed/>
                    </p:oleObj>
                  </mc:Choice>
                  <mc:Fallback>
                    <p:oleObj name="Equation" r:id="rId4" imgW="469900" imgH="228600" progId="Equation.3">
                      <p:embed/>
                      <p:pic>
                        <p:nvPicPr>
                          <p:cNvPr id="4" name="Object 3"/>
                          <p:cNvPicPr/>
                          <p:nvPr/>
                        </p:nvPicPr>
                        <p:blipFill>
                          <a:blip r:embed="rId5"/>
                          <a:stretch>
                            <a:fillRect/>
                          </a:stretch>
                        </p:blipFill>
                        <p:spPr>
                          <a:xfrm>
                            <a:off x="5600265" y="2178317"/>
                            <a:ext cx="1076325" cy="523875"/>
                          </a:xfrm>
                          <a:prstGeom prst="rect">
                            <a:avLst/>
                          </a:prstGeom>
                        </p:spPr>
                      </p:pic>
                    </p:oleObj>
                  </mc:Fallback>
                </mc:AlternateContent>
              </a:graphicData>
            </a:graphic>
          </p:graphicFrame>
        </p:grpSp>
        <p:sp>
          <p:nvSpPr>
            <p:cNvPr id="16" name="TextBox 15"/>
            <p:cNvSpPr txBox="1"/>
            <p:nvPr/>
          </p:nvSpPr>
          <p:spPr>
            <a:xfrm>
              <a:off x="4773970" y="970286"/>
              <a:ext cx="3737321" cy="461665"/>
            </a:xfrm>
            <a:prstGeom prst="rect">
              <a:avLst/>
            </a:prstGeom>
            <a:noFill/>
          </p:spPr>
          <p:txBody>
            <a:bodyPr wrap="none" rtlCol="0" anchor="ctr" anchorCtr="1">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None/>
                <a:tabLst/>
                <a:defRPr/>
              </a:pPr>
              <a:r>
                <a:rPr kumimoji="0" lang="en-US" sz="2400" b="0" i="0" u="none" strike="noStrike" kern="1200" cap="none" spc="0" normalizeH="0" baseline="0" noProof="0" dirty="0">
                  <a:ln>
                    <a:noFill/>
                  </a:ln>
                  <a:solidFill>
                    <a:srgbClr val="0000FF"/>
                  </a:solidFill>
                  <a:effectLst/>
                  <a:uLnTx/>
                  <a:uFillTx/>
                  <a:latin typeface="Calibri"/>
                  <a:ea typeface="ＭＳ Ｐゴシック" charset="0"/>
                  <a:cs typeface="Calibri"/>
                </a:rPr>
                <a:t>Cumulative satellite </a:t>
              </a:r>
              <a:r>
                <a:rPr kumimoji="0" lang="en-US" sz="2400" b="0" i="0" u="none" strike="noStrike" kern="1200" cap="none" spc="0" normalizeH="0" baseline="0" noProof="0" dirty="0" err="1">
                  <a:ln>
                    <a:noFill/>
                  </a:ln>
                  <a:solidFill>
                    <a:srgbClr val="0000FF"/>
                  </a:solidFill>
                  <a:effectLst/>
                  <a:uLnTx/>
                  <a:uFillTx/>
                  <a:latin typeface="Calibri"/>
                  <a:ea typeface="ＭＳ Ｐゴシック" charset="0"/>
                  <a:cs typeface="Calibri"/>
                </a:rPr>
                <a:t>lum</a:t>
              </a:r>
              <a:r>
                <a:rPr kumimoji="0" lang="en-US" sz="2400" b="0" i="0" u="none" strike="noStrike" kern="1200" cap="none" spc="0" normalizeH="0" baseline="0" noProof="0" dirty="0">
                  <a:ln>
                    <a:noFill/>
                  </a:ln>
                  <a:solidFill>
                    <a:srgbClr val="0000FF"/>
                  </a:solidFill>
                  <a:effectLst/>
                  <a:uLnTx/>
                  <a:uFillTx/>
                  <a:latin typeface="Calibri"/>
                  <a:ea typeface="ＭＳ Ｐゴシック" charset="0"/>
                  <a:cs typeface="Calibri"/>
                </a:rPr>
                <a:t>. fn.</a:t>
              </a:r>
            </a:p>
          </p:txBody>
        </p:sp>
      </p:grpSp>
      <p:grpSp>
        <p:nvGrpSpPr>
          <p:cNvPr id="17" name="Group 16"/>
          <p:cNvGrpSpPr/>
          <p:nvPr/>
        </p:nvGrpSpPr>
        <p:grpSpPr>
          <a:xfrm>
            <a:off x="-158845" y="1786110"/>
            <a:ext cx="4509570" cy="4170787"/>
            <a:chOff x="-158845" y="1786110"/>
            <a:chExt cx="4509570" cy="4170787"/>
          </a:xfrm>
        </p:grpSpPr>
        <p:sp>
          <p:nvSpPr>
            <p:cNvPr id="18" name="TextBox 17"/>
            <p:cNvSpPr txBox="1"/>
            <p:nvPr/>
          </p:nvSpPr>
          <p:spPr>
            <a:xfrm>
              <a:off x="-114166" y="1786110"/>
              <a:ext cx="4038629" cy="1569660"/>
            </a:xfrm>
            <a:prstGeom prst="rect">
              <a:avLst/>
            </a:prstGeom>
            <a:noFill/>
          </p:spPr>
          <p:txBody>
            <a:bodyPr wrap="square" rtlCol="0" anchor="ctr" anchorCtr="1">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None/>
                <a:tabLst/>
                <a:defRPr/>
              </a:pPr>
              <a:r>
                <a:rPr kumimoji="0" lang="en-US" sz="2400" b="0" i="0" u="none" strike="noStrike" kern="1200" cap="none" spc="0" normalizeH="0" baseline="0" noProof="0" dirty="0">
                  <a:ln>
                    <a:noFill/>
                  </a:ln>
                  <a:solidFill>
                    <a:srgbClr val="000000"/>
                  </a:solidFill>
                  <a:effectLst/>
                  <a:uLnTx/>
                  <a:uFillTx/>
                  <a:latin typeface="Arial" charset="0"/>
                  <a:ea typeface="ＭＳ Ｐゴシック" charset="0"/>
                </a:rPr>
                <a:t>About </a:t>
              </a:r>
              <a:r>
                <a:rPr kumimoji="0" lang="en-US" sz="2400" b="0" i="0" u="none" strike="noStrike" kern="1200" cap="none" spc="0" normalizeH="0" baseline="0" noProof="0" dirty="0">
                  <a:ln>
                    <a:noFill/>
                  </a:ln>
                  <a:solidFill>
                    <a:srgbClr val="FF0000"/>
                  </a:solidFill>
                  <a:effectLst/>
                  <a:uLnTx/>
                  <a:uFillTx/>
                  <a:latin typeface="Arial" charset="0"/>
                  <a:ea typeface="ＭＳ Ｐゴシック" charset="0"/>
                </a:rPr>
                <a:t>55 </a:t>
              </a:r>
              <a:r>
                <a:rPr kumimoji="0" lang="en-US" sz="2400" b="0" i="0" u="none" strike="noStrike" kern="1200" cap="none" spc="0" normalizeH="0" baseline="0" noProof="0" dirty="0">
                  <a:ln>
                    <a:noFill/>
                  </a:ln>
                  <a:solidFill>
                    <a:srgbClr val="000000"/>
                  </a:solidFill>
                  <a:effectLst/>
                  <a:uLnTx/>
                  <a:uFillTx/>
                  <a:latin typeface="Arial" charset="0"/>
                  <a:ea typeface="ＭＳ Ｐゴシック" charset="0"/>
                </a:rPr>
                <a:t>satellites known in the MW so far from partial surveys (</a:t>
              </a:r>
              <a:r>
                <a:rPr kumimoji="0" lang="en-US" sz="2400" b="0" i="0" u="none" strike="noStrike" kern="1200" cap="none" spc="0" normalizeH="0" baseline="0" noProof="0" dirty="0">
                  <a:ln>
                    <a:noFill/>
                  </a:ln>
                  <a:solidFill>
                    <a:srgbClr val="FF0000"/>
                  </a:solidFill>
                  <a:effectLst/>
                  <a:uLnTx/>
                  <a:uFillTx/>
                  <a:latin typeface="Arial" charset="0"/>
                  <a:ea typeface="ＭＳ Ｐゴシック" charset="0"/>
                </a:rPr>
                <a:t>e.g. SDSS, Pan-STARRS, DES</a:t>
              </a:r>
              <a:r>
                <a:rPr kumimoji="0" lang="en-US" sz="2400" b="0" i="0" u="none" strike="noStrike" kern="1200" cap="none" spc="0" normalizeH="0" baseline="0" noProof="0" dirty="0">
                  <a:ln>
                    <a:noFill/>
                  </a:ln>
                  <a:solidFill>
                    <a:srgbClr val="000000"/>
                  </a:solidFill>
                  <a:effectLst/>
                  <a:uLnTx/>
                  <a:uFillTx/>
                  <a:latin typeface="Arial" charset="0"/>
                  <a:ea typeface="ＭＳ Ｐゴシック" charset="0"/>
                </a:rPr>
                <a:t>)</a:t>
              </a:r>
            </a:p>
          </p:txBody>
        </p:sp>
        <p:sp>
          <p:nvSpPr>
            <p:cNvPr id="19" name="TextBox 18"/>
            <p:cNvSpPr txBox="1"/>
            <p:nvPr/>
          </p:nvSpPr>
          <p:spPr>
            <a:xfrm>
              <a:off x="-158845" y="3617795"/>
              <a:ext cx="4509570" cy="2339102"/>
            </a:xfrm>
            <a:prstGeom prst="rect">
              <a:avLst/>
            </a:prstGeom>
            <a:noFill/>
          </p:spPr>
          <p:txBody>
            <a:bodyPr wrap="square" rtlCol="0" anchor="ctr" anchorCtr="1">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None/>
                <a:tabLst/>
                <a:defRPr/>
              </a:pPr>
              <a:r>
                <a:rPr kumimoji="0" lang="en-US" sz="2400" b="0" i="0" u="none" strike="noStrike" kern="1200" cap="none" spc="0" normalizeH="0" baseline="0" noProof="0" dirty="0">
                  <a:ln>
                    <a:noFill/>
                  </a:ln>
                  <a:solidFill>
                    <a:srgbClr val="000000"/>
                  </a:solidFill>
                  <a:effectLst/>
                  <a:uLnTx/>
                  <a:uFillTx/>
                  <a:latin typeface="Arial" charset="0"/>
                  <a:ea typeface="ＭＳ Ｐゴシック" charset="0"/>
                </a:rPr>
                <a:t>Can infer </a:t>
              </a:r>
              <a:r>
                <a:rPr kumimoji="0" lang="en-US" sz="2400" b="0" i="0" u="none" strike="noStrike" kern="1200" cap="none" spc="0" normalizeH="0" baseline="0" noProof="0" dirty="0">
                  <a:ln>
                    <a:noFill/>
                  </a:ln>
                  <a:solidFill>
                    <a:srgbClr val="FF0000"/>
                  </a:solidFill>
                  <a:effectLst/>
                  <a:uLnTx/>
                  <a:uFillTx/>
                  <a:latin typeface="Arial" charset="0"/>
                  <a:ea typeface="ＭＳ Ｐゴシック" charset="0"/>
                </a:rPr>
                <a:t>total </a:t>
              </a:r>
              <a:r>
                <a:rPr kumimoji="0" lang="en-US" sz="2400" b="0" i="0" u="none" strike="noStrike" kern="1200" cap="none" spc="0" normalizeH="0" baseline="0" noProof="0" dirty="0">
                  <a:ln>
                    <a:noFill/>
                  </a:ln>
                  <a:solidFill>
                    <a:srgbClr val="000000"/>
                  </a:solidFill>
                  <a:effectLst/>
                  <a:uLnTx/>
                  <a:uFillTx/>
                  <a:latin typeface="Arial" charset="0"/>
                  <a:ea typeface="ＭＳ Ｐゴシック" charset="0"/>
                </a:rPr>
                <a:t>population from survey selection function,  assuming a </a:t>
              </a:r>
              <a:r>
                <a:rPr kumimoji="0" lang="en-US" sz="2400" b="0" i="0" u="none" strike="noStrike" kern="1200" cap="none" spc="0" normalizeH="0" baseline="0" noProof="0" dirty="0">
                  <a:ln>
                    <a:noFill/>
                  </a:ln>
                  <a:solidFill>
                    <a:srgbClr val="FF0000"/>
                  </a:solidFill>
                  <a:effectLst/>
                  <a:uLnTx/>
                  <a:uFillTx/>
                  <a:latin typeface="Arial" charset="0"/>
                  <a:ea typeface="ＭＳ Ｐゴシック" charset="0"/>
                </a:rPr>
                <a:t>radial distribution</a:t>
              </a:r>
              <a:r>
                <a:rPr kumimoji="0" lang="en-US" sz="2400" b="0" i="0" u="none" strike="noStrike" kern="1200" cap="none" spc="0" normalizeH="0" baseline="0" noProof="0" dirty="0">
                  <a:ln>
                    <a:noFill/>
                  </a:ln>
                  <a:solidFill>
                    <a:srgbClr val="000000"/>
                  </a:solidFill>
                  <a:effectLst/>
                  <a:uLnTx/>
                  <a:uFillTx/>
                  <a:latin typeface="Arial" charset="0"/>
                  <a:ea typeface="ＭＳ Ｐゴシック" charset="0"/>
                </a:rPr>
                <a:t> (from simulations) </a:t>
              </a:r>
            </a:p>
            <a:p>
              <a:pPr marL="0" marR="0" lvl="0" indent="0" algn="ctr" defTabSz="914400" rtl="0" eaLnBrk="0" fontAlgn="base" latinLnBrk="0" hangingPunct="0">
                <a:lnSpc>
                  <a:spcPct val="100000"/>
                </a:lnSpc>
                <a:spcBef>
                  <a:spcPct val="50000"/>
                </a:spcBef>
                <a:spcAft>
                  <a:spcPct val="0"/>
                </a:spcAft>
                <a:buClr>
                  <a:srgbClr val="000000"/>
                </a:buClr>
                <a:buSzPct val="125000"/>
                <a:buFontTx/>
                <a:buNone/>
                <a:tabLst/>
                <a:defRPr/>
              </a:pPr>
              <a:r>
                <a:rPr kumimoji="0" lang="en-US" sz="2000" b="0" i="0" u="none" strike="noStrike" kern="1200" cap="none" spc="0" normalizeH="0" baseline="0" noProof="0" dirty="0">
                  <a:ln>
                    <a:noFill/>
                  </a:ln>
                  <a:solidFill>
                    <a:srgbClr val="000000"/>
                  </a:solidFill>
                  <a:effectLst/>
                  <a:uLnTx/>
                  <a:uFillTx/>
                  <a:latin typeface="Arial" charset="0"/>
                  <a:ea typeface="ＭＳ Ｐゴシック" charset="0"/>
                </a:rPr>
                <a:t>(</a:t>
              </a:r>
              <a:r>
                <a:rPr kumimoji="0" lang="en-US" sz="1800" b="0" i="0" u="none" strike="noStrike" kern="1200" cap="none" spc="0" normalizeH="0" baseline="0" noProof="0" dirty="0">
                  <a:ln>
                    <a:noFill/>
                  </a:ln>
                  <a:solidFill>
                    <a:srgbClr val="008000"/>
                  </a:solidFill>
                  <a:effectLst/>
                  <a:uLnTx/>
                  <a:uFillTx/>
                  <a:latin typeface="Arial" charset="0"/>
                  <a:ea typeface="ＭＳ Ｐゴシック" charset="0"/>
                </a:rPr>
                <a:t>Newton+18, Koposov+08, Tollerud+08, Hargis+14</a:t>
              </a:r>
              <a:r>
                <a:rPr kumimoji="0" lang="en-US" sz="2000" b="0" i="0" u="none" strike="noStrike" kern="1200" cap="none" spc="0" normalizeH="0" baseline="0" noProof="0" dirty="0">
                  <a:ln>
                    <a:noFill/>
                  </a:ln>
                  <a:solidFill>
                    <a:srgbClr val="000000"/>
                  </a:solidFill>
                  <a:effectLst/>
                  <a:uLnTx/>
                  <a:uFillTx/>
                  <a:latin typeface="Arial" charset="0"/>
                  <a:ea typeface="ＭＳ Ｐゴシック" charset="0"/>
                </a:rPr>
                <a:t>)</a:t>
              </a:r>
            </a:p>
          </p:txBody>
        </p:sp>
      </p:grpSp>
    </p:spTree>
    <p:extLst>
      <p:ext uri="{BB962C8B-B14F-4D97-AF65-F5344CB8AC3E}">
        <p14:creationId xmlns:p14="http://schemas.microsoft.com/office/powerpoint/2010/main" val="2280669884"/>
      </p:ext>
    </p:extLst>
  </p:cSld>
  <p:clrMapOvr>
    <a:masterClrMapping/>
  </p:clrMapOvr>
  <p:transition>
    <p:zoom/>
  </p:transition>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alpha val="70000"/>
          </a:schemeClr>
        </a:solidFill>
        <a:effectLst/>
      </p:bgPr>
    </p:bg>
    <p:spTree>
      <p:nvGrpSpPr>
        <p:cNvPr id="1" name=""/>
        <p:cNvGrpSpPr/>
        <p:nvPr/>
      </p:nvGrpSpPr>
      <p:grpSpPr>
        <a:xfrm>
          <a:off x="0" y="0"/>
          <a:ext cx="0" cy="0"/>
          <a:chOff x="0" y="0"/>
          <a:chExt cx="0" cy="0"/>
        </a:xfrm>
      </p:grpSpPr>
      <p:sp>
        <p:nvSpPr>
          <p:cNvPr id="2" name="TextBox 13"/>
          <p:cNvSpPr txBox="1">
            <a:spLocks noChangeArrowheads="1"/>
          </p:cNvSpPr>
          <p:nvPr/>
        </p:nvSpPr>
        <p:spPr bwMode="auto">
          <a:xfrm>
            <a:off x="2043120" y="259243"/>
            <a:ext cx="7087075" cy="584776"/>
          </a:xfrm>
          <a:prstGeom prst="rect">
            <a:avLst/>
          </a:prstGeom>
          <a:solidFill>
            <a:srgbClr val="FFCC00"/>
          </a:solidFill>
          <a:ln w="31750">
            <a:solidFill>
              <a:srgbClr val="000000"/>
            </a:solidFill>
            <a:miter lim="800000"/>
            <a:headEnd/>
            <a:tailEnd/>
          </a:ln>
        </p:spPr>
        <p:txBody>
          <a:bodyPr wrap="square">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50000"/>
              </a:spcBef>
              <a:spcAft>
                <a:spcPct val="0"/>
              </a:spcAft>
              <a:defRPr sz="2400">
                <a:solidFill>
                  <a:schemeClr val="tx1"/>
                </a:solidFill>
                <a:latin typeface="Arial" charset="0"/>
                <a:ea typeface="ＭＳ Ｐゴシック" charset="0"/>
              </a:defRPr>
            </a:lvl6pPr>
            <a:lvl7pPr marL="914400" eaLnBrk="0" fontAlgn="base" hangingPunct="0">
              <a:spcBef>
                <a:spcPct val="50000"/>
              </a:spcBef>
              <a:spcAft>
                <a:spcPct val="0"/>
              </a:spcAft>
              <a:defRPr sz="2400">
                <a:solidFill>
                  <a:schemeClr val="tx1"/>
                </a:solidFill>
                <a:latin typeface="Arial" charset="0"/>
                <a:ea typeface="ＭＳ Ｐゴシック" charset="0"/>
              </a:defRPr>
            </a:lvl7pPr>
            <a:lvl8pPr marL="1371600" eaLnBrk="0" fontAlgn="base" hangingPunct="0">
              <a:spcBef>
                <a:spcPct val="50000"/>
              </a:spcBef>
              <a:spcAft>
                <a:spcPct val="0"/>
              </a:spcAft>
              <a:defRPr sz="2400">
                <a:solidFill>
                  <a:schemeClr val="tx1"/>
                </a:solidFill>
                <a:latin typeface="Arial" charset="0"/>
                <a:ea typeface="ＭＳ Ｐゴシック" charset="0"/>
              </a:defRPr>
            </a:lvl8pPr>
            <a:lvl9pPr marL="1828800" eaLnBrk="0" fontAlgn="base" hangingPunct="0">
              <a:spcBef>
                <a:spcPct val="50000"/>
              </a:spcBef>
              <a:spcAft>
                <a:spcPct val="0"/>
              </a:spcAft>
              <a:defRPr sz="2400">
                <a:solidFill>
                  <a:schemeClr val="tx1"/>
                </a:solidFill>
                <a:latin typeface="Arial" charset="0"/>
                <a:ea typeface="ＭＳ Ｐゴシック" charset="0"/>
              </a:defRPr>
            </a:lvl9p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3200" b="0" i="0" u="none" strike="noStrike" kern="0" cap="none" spc="0" normalizeH="0" baseline="0" noProof="0" dirty="0">
                <a:ln>
                  <a:noFill/>
                </a:ln>
                <a:solidFill>
                  <a:srgbClr val="FF0000"/>
                </a:solidFill>
                <a:effectLst/>
                <a:uLnTx/>
                <a:uFillTx/>
                <a:latin typeface="Arial" charset="0"/>
                <a:ea typeface="ＭＳ Ｐゴシック" charset="0"/>
              </a:rPr>
              <a:t>The MW/M31 sat. luminosity function</a:t>
            </a:r>
          </a:p>
        </p:txBody>
      </p:sp>
      <p:pic>
        <p:nvPicPr>
          <p:cNvPr id="3" name="Picture 2" descr="diffLF_MW_MbinAll_90ptile_onlyData.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8301" y="1425184"/>
            <a:ext cx="6732905" cy="5053330"/>
          </a:xfrm>
          <a:prstGeom prst="rect">
            <a:avLst/>
          </a:prstGeom>
        </p:spPr>
      </p:pic>
      <p:sp>
        <p:nvSpPr>
          <p:cNvPr id="4" name="TextBox 3"/>
          <p:cNvSpPr txBox="1"/>
          <p:nvPr/>
        </p:nvSpPr>
        <p:spPr>
          <a:xfrm>
            <a:off x="2707955" y="958887"/>
            <a:ext cx="5139147" cy="461665"/>
          </a:xfrm>
          <a:prstGeom prst="rect">
            <a:avLst/>
          </a:prstGeom>
          <a:noFill/>
          <a:ln w="31750">
            <a:solidFill>
              <a:srgbClr val="FF0000"/>
            </a:solidFill>
          </a:ln>
        </p:spPr>
        <p:txBody>
          <a:bodyPr wrap="none" rtlCol="0" anchor="ctr" anchorCtr="1">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None/>
              <a:tabLst/>
              <a:defRPr/>
            </a:pPr>
            <a:r>
              <a:rPr kumimoji="0" lang="en-US" sz="2400" b="0" i="0" u="none" strike="noStrike" kern="1200" cap="none" spc="0" normalizeH="0" baseline="0" noProof="0" dirty="0">
                <a:ln>
                  <a:noFill/>
                </a:ln>
                <a:solidFill>
                  <a:srgbClr val="0000FF"/>
                </a:solidFill>
                <a:effectLst/>
                <a:uLnTx/>
                <a:uFillTx/>
                <a:latin typeface="Calibri"/>
                <a:ea typeface="ＭＳ Ｐゴシック" charset="0"/>
                <a:cs typeface="Calibri"/>
              </a:rPr>
              <a:t>Differential satellite luminosity function</a:t>
            </a:r>
          </a:p>
        </p:txBody>
      </p:sp>
      <p:sp>
        <p:nvSpPr>
          <p:cNvPr id="5" name="TextBox 4"/>
          <p:cNvSpPr txBox="1"/>
          <p:nvPr/>
        </p:nvSpPr>
        <p:spPr>
          <a:xfrm>
            <a:off x="-86887" y="1154576"/>
            <a:ext cx="2883963" cy="1938992"/>
          </a:xfrm>
          <a:prstGeom prst="rect">
            <a:avLst/>
          </a:prstGeom>
          <a:noFill/>
        </p:spPr>
        <p:txBody>
          <a:bodyPr wrap="square" rtlCol="0" anchor="ctr" anchorCtr="1">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None/>
              <a:tabLst/>
              <a:defRPr/>
            </a:pPr>
            <a:r>
              <a:rPr kumimoji="0" lang="en-US" sz="2400" b="0" i="0" u="none" strike="noStrike" kern="1200" cap="none" spc="0" normalizeH="0" baseline="0" noProof="0" dirty="0">
                <a:ln>
                  <a:noFill/>
                </a:ln>
                <a:solidFill>
                  <a:srgbClr val="000000"/>
                </a:solidFill>
                <a:effectLst/>
                <a:uLnTx/>
                <a:uFillTx/>
                <a:latin typeface="Arial" charset="0"/>
                <a:ea typeface="ＭＳ Ｐゴシック" charset="0"/>
              </a:rPr>
              <a:t>MW satellites (</a:t>
            </a:r>
            <a:r>
              <a:rPr kumimoji="0" lang="en-US" sz="2000" b="0" i="0" u="none" strike="noStrike" kern="1200" cap="none" spc="0" normalizeH="0" baseline="0" noProof="0" dirty="0">
                <a:ln>
                  <a:noFill/>
                </a:ln>
                <a:solidFill>
                  <a:srgbClr val="008000"/>
                </a:solidFill>
                <a:effectLst/>
                <a:uLnTx/>
                <a:uFillTx/>
                <a:latin typeface="Arial" charset="0"/>
                <a:ea typeface="ＭＳ Ｐゴシック" charset="0"/>
              </a:rPr>
              <a:t>Newton+ </a:t>
            </a:r>
            <a:r>
              <a:rPr kumimoji="0" lang="uk-UA" sz="2000" b="0" i="0" u="none" strike="noStrike" kern="1200" cap="none" spc="0" normalizeH="0" baseline="0" noProof="0" dirty="0">
                <a:ln>
                  <a:noFill/>
                </a:ln>
                <a:solidFill>
                  <a:srgbClr val="008000"/>
                </a:solidFill>
                <a:effectLst/>
                <a:uLnTx/>
                <a:uFillTx/>
                <a:latin typeface="Arial" charset="0"/>
                <a:ea typeface="ＭＳ Ｐゴシック" charset="0"/>
              </a:rPr>
              <a:t>’</a:t>
            </a:r>
            <a:r>
              <a:rPr kumimoji="0" lang="en-US" sz="2000" b="0" i="0" u="none" strike="noStrike" kern="1200" cap="none" spc="0" normalizeH="0" baseline="0" noProof="0" dirty="0">
                <a:ln>
                  <a:noFill/>
                </a:ln>
                <a:solidFill>
                  <a:srgbClr val="008000"/>
                </a:solidFill>
                <a:effectLst/>
                <a:uLnTx/>
                <a:uFillTx/>
                <a:latin typeface="Arial" charset="0"/>
                <a:ea typeface="ＭＳ Ｐゴシック" charset="0"/>
              </a:rPr>
              <a:t>18</a:t>
            </a:r>
            <a:r>
              <a:rPr kumimoji="0" lang="en-US" sz="2400" b="0" i="0" u="none" strike="noStrike" kern="1200" cap="none" spc="0" normalizeH="0" baseline="0" noProof="0" dirty="0">
                <a:ln>
                  <a:noFill/>
                </a:ln>
                <a:solidFill>
                  <a:srgbClr val="000000"/>
                </a:solidFill>
                <a:effectLst/>
                <a:uLnTx/>
                <a:uFillTx/>
                <a:latin typeface="Arial" charset="0"/>
                <a:ea typeface="ＭＳ Ｐゴシック" charset="0"/>
              </a:rPr>
              <a:t>) plus M</a:t>
            </a:r>
            <a:r>
              <a:rPr kumimoji="0" lang="en-US" sz="2400" b="0" i="0" u="none" strike="noStrike" kern="1200" cap="none" spc="0" normalizeH="0" baseline="-25000" noProof="0" dirty="0">
                <a:ln>
                  <a:noFill/>
                </a:ln>
                <a:solidFill>
                  <a:srgbClr val="000000"/>
                </a:solidFill>
                <a:effectLst/>
                <a:uLnTx/>
                <a:uFillTx/>
                <a:latin typeface="Arial" charset="0"/>
                <a:ea typeface="ＭＳ Ｐゴシック" charset="0"/>
              </a:rPr>
              <a:t>V</a:t>
            </a:r>
            <a:r>
              <a:rPr kumimoji="0" lang="en-US" sz="2400" b="0" i="0" u="none" strike="noStrike" kern="1200" cap="none" spc="0" normalizeH="0" baseline="0" noProof="0" dirty="0">
                <a:ln>
                  <a:noFill/>
                </a:ln>
                <a:solidFill>
                  <a:srgbClr val="000000"/>
                </a:solidFill>
                <a:effectLst/>
                <a:uLnTx/>
                <a:uFillTx/>
                <a:latin typeface="Arial" charset="0"/>
                <a:ea typeface="ＭＳ Ｐゴシック" charset="0"/>
              </a:rPr>
              <a:t>&lt;-8 M31 satellites (</a:t>
            </a:r>
            <a:r>
              <a:rPr kumimoji="0" lang="en-US" sz="2000" b="0" i="0" u="none" strike="noStrike" kern="1200" cap="none" spc="0" normalizeH="0" baseline="0" noProof="0" dirty="0" err="1">
                <a:ln>
                  <a:noFill/>
                </a:ln>
                <a:solidFill>
                  <a:srgbClr val="008000"/>
                </a:solidFill>
                <a:effectLst/>
                <a:uLnTx/>
                <a:uFillTx/>
                <a:latin typeface="Arial" charset="0"/>
                <a:ea typeface="ＭＳ Ｐゴシック" charset="0"/>
              </a:rPr>
              <a:t>Mcconnachie</a:t>
            </a:r>
            <a:r>
              <a:rPr kumimoji="0" lang="en-US" sz="2000" b="0" i="0" u="none" strike="noStrike" kern="1200" cap="none" spc="0" normalizeH="0" baseline="0" noProof="0" dirty="0">
                <a:ln>
                  <a:noFill/>
                </a:ln>
                <a:solidFill>
                  <a:srgbClr val="008000"/>
                </a:solidFill>
                <a:effectLst/>
                <a:uLnTx/>
                <a:uFillTx/>
                <a:latin typeface="Arial" charset="0"/>
                <a:ea typeface="ＭＳ Ｐゴシック" charset="0"/>
              </a:rPr>
              <a:t> </a:t>
            </a:r>
            <a:r>
              <a:rPr kumimoji="0" lang="uk-UA" sz="2000" b="0" i="0" u="none" strike="noStrike" kern="1200" cap="none" spc="0" normalizeH="0" baseline="0" noProof="0" dirty="0">
                <a:ln>
                  <a:noFill/>
                </a:ln>
                <a:solidFill>
                  <a:srgbClr val="008000"/>
                </a:solidFill>
                <a:effectLst/>
                <a:uLnTx/>
                <a:uFillTx/>
                <a:latin typeface="Arial" charset="0"/>
                <a:ea typeface="ＭＳ Ｐゴシック" charset="0"/>
              </a:rPr>
              <a:t>’</a:t>
            </a:r>
            <a:r>
              <a:rPr kumimoji="0" lang="en-US" sz="2000" b="0" i="0" u="none" strike="noStrike" kern="1200" cap="none" spc="0" normalizeH="0" baseline="0" noProof="0" dirty="0">
                <a:ln>
                  <a:noFill/>
                </a:ln>
                <a:solidFill>
                  <a:srgbClr val="008000"/>
                </a:solidFill>
                <a:effectLst/>
                <a:uLnTx/>
                <a:uFillTx/>
                <a:latin typeface="Arial" charset="0"/>
                <a:ea typeface="ＭＳ Ｐゴシック" charset="0"/>
              </a:rPr>
              <a:t>12</a:t>
            </a:r>
            <a:r>
              <a:rPr kumimoji="0" lang="en-US" sz="2400" b="0" i="0" u="none" strike="noStrike" kern="1200" cap="none" spc="0" normalizeH="0" baseline="0" noProof="0" dirty="0">
                <a:ln>
                  <a:noFill/>
                </a:ln>
                <a:solidFill>
                  <a:srgbClr val="000000"/>
                </a:solidFill>
                <a:effectLst/>
                <a:uLnTx/>
                <a:uFillTx/>
                <a:latin typeface="Arial" charset="0"/>
                <a:ea typeface="ＭＳ Ｐゴシック" charset="0"/>
              </a:rPr>
              <a:t>)</a:t>
            </a:r>
          </a:p>
        </p:txBody>
      </p:sp>
      <p:sp>
        <p:nvSpPr>
          <p:cNvPr id="6" name="TextBox 5"/>
          <p:cNvSpPr txBox="1"/>
          <p:nvPr/>
        </p:nvSpPr>
        <p:spPr>
          <a:xfrm>
            <a:off x="233686" y="6257166"/>
            <a:ext cx="2864812" cy="400110"/>
          </a:xfrm>
          <a:prstGeom prst="rect">
            <a:avLst/>
          </a:prstGeom>
          <a:noFill/>
        </p:spPr>
        <p:txBody>
          <a:bodyPr wrap="none" rtlCol="0" anchor="ctr" anchorCtr="1">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None/>
              <a:tabLst/>
              <a:defRPr/>
            </a:pPr>
            <a:r>
              <a:rPr kumimoji="0" lang="en-US" sz="2000" b="0" i="0" u="none" strike="noStrike" kern="1200" cap="none" spc="0" normalizeH="0" baseline="0" noProof="0" dirty="0">
                <a:ln>
                  <a:noFill/>
                </a:ln>
                <a:solidFill>
                  <a:srgbClr val="008000"/>
                </a:solidFill>
                <a:effectLst/>
                <a:uLnTx/>
                <a:uFillTx/>
                <a:latin typeface="Arial" charset="0"/>
                <a:ea typeface="ＭＳ Ｐゴシック" charset="0"/>
              </a:rPr>
              <a:t>Bose, </a:t>
            </a:r>
            <a:r>
              <a:rPr kumimoji="0" lang="en-US" sz="2000" b="0" i="0" u="none" strike="noStrike" kern="1200" cap="none" spc="0" normalizeH="0" baseline="0" noProof="0" dirty="0" err="1">
                <a:ln>
                  <a:noFill/>
                </a:ln>
                <a:solidFill>
                  <a:srgbClr val="008000"/>
                </a:solidFill>
                <a:effectLst/>
                <a:uLnTx/>
                <a:uFillTx/>
                <a:latin typeface="Arial" charset="0"/>
                <a:ea typeface="ＭＳ Ｐゴシック" charset="0"/>
              </a:rPr>
              <a:t>Deason</a:t>
            </a:r>
            <a:r>
              <a:rPr kumimoji="0" lang="en-US" sz="2000" b="0" i="0" u="none" strike="noStrike" kern="1200" cap="none" spc="0" normalizeH="0" baseline="0" noProof="0" dirty="0">
                <a:ln>
                  <a:noFill/>
                </a:ln>
                <a:solidFill>
                  <a:srgbClr val="008000"/>
                </a:solidFill>
                <a:effectLst/>
                <a:uLnTx/>
                <a:uFillTx/>
                <a:latin typeface="Arial" charset="0"/>
                <a:ea typeface="ＭＳ Ｐゴシック" charset="0"/>
              </a:rPr>
              <a:t>, CSF ‘18</a:t>
            </a:r>
          </a:p>
        </p:txBody>
      </p:sp>
      <p:sp>
        <p:nvSpPr>
          <p:cNvPr id="7" name="Rounded Rectangle 6"/>
          <p:cNvSpPr/>
          <p:nvPr/>
        </p:nvSpPr>
        <p:spPr bwMode="auto">
          <a:xfrm>
            <a:off x="3012316" y="4858750"/>
            <a:ext cx="3100911" cy="664571"/>
          </a:xfrm>
          <a:prstGeom prst="round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Char char="•"/>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endParaRPr>
          </a:p>
        </p:txBody>
      </p:sp>
    </p:spTree>
    <p:extLst>
      <p:ext uri="{BB962C8B-B14F-4D97-AF65-F5344CB8AC3E}">
        <p14:creationId xmlns:p14="http://schemas.microsoft.com/office/powerpoint/2010/main" val="2937004116"/>
      </p:ext>
    </p:extLst>
  </p:cSld>
  <p:clrMapOvr>
    <a:masterClrMapping/>
  </p:clrMapOvr>
  <p:transition>
    <p:zoom/>
  </p:transition>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pic>
        <p:nvPicPr>
          <p:cNvPr id="2" name="Picture 1" descr="diffLF_MW_MbinAll_90ptile_Both.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8301" y="1425600"/>
            <a:ext cx="6732905" cy="5053330"/>
          </a:xfrm>
          <a:prstGeom prst="rect">
            <a:avLst/>
          </a:prstGeom>
        </p:spPr>
      </p:pic>
      <p:sp>
        <p:nvSpPr>
          <p:cNvPr id="3" name="TextBox 2"/>
          <p:cNvSpPr txBox="1"/>
          <p:nvPr/>
        </p:nvSpPr>
        <p:spPr>
          <a:xfrm>
            <a:off x="233686" y="6257166"/>
            <a:ext cx="2864812" cy="400110"/>
          </a:xfrm>
          <a:prstGeom prst="rect">
            <a:avLst/>
          </a:prstGeom>
          <a:noFill/>
        </p:spPr>
        <p:txBody>
          <a:bodyPr wrap="none" rtlCol="0" anchor="ctr" anchorCtr="1">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None/>
              <a:tabLst/>
              <a:defRPr/>
            </a:pPr>
            <a:r>
              <a:rPr kumimoji="0" lang="en-US" sz="2000" b="0" i="0" u="none" strike="noStrike" kern="1200" cap="none" spc="0" normalizeH="0" baseline="0" noProof="0" dirty="0">
                <a:ln>
                  <a:noFill/>
                </a:ln>
                <a:solidFill>
                  <a:srgbClr val="008000"/>
                </a:solidFill>
                <a:effectLst/>
                <a:uLnTx/>
                <a:uFillTx/>
                <a:latin typeface="Arial" charset="0"/>
                <a:ea typeface="ＭＳ Ｐゴシック" charset="0"/>
              </a:rPr>
              <a:t>Bose, </a:t>
            </a:r>
            <a:r>
              <a:rPr kumimoji="0" lang="en-US" sz="2000" b="0" i="0" u="none" strike="noStrike" kern="1200" cap="none" spc="0" normalizeH="0" baseline="0" noProof="0" dirty="0" err="1">
                <a:ln>
                  <a:noFill/>
                </a:ln>
                <a:solidFill>
                  <a:srgbClr val="008000"/>
                </a:solidFill>
                <a:effectLst/>
                <a:uLnTx/>
                <a:uFillTx/>
                <a:latin typeface="Arial" charset="0"/>
                <a:ea typeface="ＭＳ Ｐゴシック" charset="0"/>
              </a:rPr>
              <a:t>Deason</a:t>
            </a:r>
            <a:r>
              <a:rPr kumimoji="0" lang="en-US" sz="2000" b="0" i="0" u="none" strike="noStrike" kern="1200" cap="none" spc="0" normalizeH="0" baseline="0" noProof="0" dirty="0">
                <a:ln>
                  <a:noFill/>
                </a:ln>
                <a:solidFill>
                  <a:srgbClr val="008000"/>
                </a:solidFill>
                <a:effectLst/>
                <a:uLnTx/>
                <a:uFillTx/>
                <a:latin typeface="Arial" charset="0"/>
                <a:ea typeface="ＭＳ Ｐゴシック" charset="0"/>
              </a:rPr>
              <a:t>, CSF ‘18</a:t>
            </a:r>
          </a:p>
        </p:txBody>
      </p:sp>
      <p:sp>
        <p:nvSpPr>
          <p:cNvPr id="4" name="TextBox 13"/>
          <p:cNvSpPr txBox="1">
            <a:spLocks noChangeArrowheads="1"/>
          </p:cNvSpPr>
          <p:nvPr/>
        </p:nvSpPr>
        <p:spPr bwMode="auto">
          <a:xfrm>
            <a:off x="1979712" y="188640"/>
            <a:ext cx="7175362" cy="584775"/>
          </a:xfrm>
          <a:prstGeom prst="rect">
            <a:avLst/>
          </a:prstGeom>
          <a:solidFill>
            <a:srgbClr val="FFCC00"/>
          </a:solidFill>
          <a:ln w="31750">
            <a:solidFill>
              <a:srgbClr val="000000"/>
            </a:solidFill>
            <a:miter lim="800000"/>
            <a:headEnd/>
            <a:tailEnd/>
          </a:ln>
        </p:spPr>
        <p:txBody>
          <a:bodyPr wrap="none">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50000"/>
              </a:spcBef>
              <a:spcAft>
                <a:spcPct val="0"/>
              </a:spcAft>
              <a:defRPr sz="2400">
                <a:solidFill>
                  <a:schemeClr val="tx1"/>
                </a:solidFill>
                <a:latin typeface="Arial" charset="0"/>
                <a:ea typeface="ＭＳ Ｐゴシック" charset="0"/>
              </a:defRPr>
            </a:lvl6pPr>
            <a:lvl7pPr marL="914400" eaLnBrk="0" fontAlgn="base" hangingPunct="0">
              <a:spcBef>
                <a:spcPct val="50000"/>
              </a:spcBef>
              <a:spcAft>
                <a:spcPct val="0"/>
              </a:spcAft>
              <a:defRPr sz="2400">
                <a:solidFill>
                  <a:schemeClr val="tx1"/>
                </a:solidFill>
                <a:latin typeface="Arial" charset="0"/>
                <a:ea typeface="ＭＳ Ｐゴシック" charset="0"/>
              </a:defRPr>
            </a:lvl7pPr>
            <a:lvl8pPr marL="1371600" eaLnBrk="0" fontAlgn="base" hangingPunct="0">
              <a:spcBef>
                <a:spcPct val="50000"/>
              </a:spcBef>
              <a:spcAft>
                <a:spcPct val="0"/>
              </a:spcAft>
              <a:defRPr sz="2400">
                <a:solidFill>
                  <a:schemeClr val="tx1"/>
                </a:solidFill>
                <a:latin typeface="Arial" charset="0"/>
                <a:ea typeface="ＭＳ Ｐゴシック" charset="0"/>
              </a:defRPr>
            </a:lvl8pPr>
            <a:lvl9pPr marL="1828800" eaLnBrk="0" fontAlgn="base" hangingPunct="0">
              <a:spcBef>
                <a:spcPct val="50000"/>
              </a:spcBef>
              <a:spcAft>
                <a:spcPct val="0"/>
              </a:spcAft>
              <a:defRPr sz="2400">
                <a:solidFill>
                  <a:schemeClr val="tx1"/>
                </a:solidFill>
                <a:latin typeface="Arial" charset="0"/>
                <a:ea typeface="ＭＳ Ｐゴシック" charset="0"/>
              </a:defRPr>
            </a:lvl9p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3200" b="0" i="0" u="none" strike="noStrike" kern="0" cap="none" spc="0" normalizeH="0" baseline="0" noProof="0" dirty="0">
                <a:ln>
                  <a:noFill/>
                </a:ln>
                <a:solidFill>
                  <a:srgbClr val="FF0000"/>
                </a:solidFill>
                <a:effectLst/>
                <a:uLnTx/>
                <a:uFillTx/>
                <a:latin typeface="Arial" charset="0"/>
                <a:ea typeface="ＭＳ Ｐゴシック" charset="0"/>
              </a:rPr>
              <a:t>Theory </a:t>
            </a:r>
            <a:r>
              <a:rPr kumimoji="0" lang="en-US" sz="3200" b="0" i="1" u="none" strike="noStrike" kern="0" cap="none" spc="0" normalizeH="0" baseline="0" noProof="0" dirty="0">
                <a:ln>
                  <a:noFill/>
                </a:ln>
                <a:solidFill>
                  <a:srgbClr val="FF0000"/>
                </a:solidFill>
                <a:effectLst/>
                <a:uLnTx/>
                <a:uFillTx/>
                <a:latin typeface="Arial" charset="0"/>
                <a:ea typeface="ＭＳ Ｐゴシック" charset="0"/>
              </a:rPr>
              <a:t>vs</a:t>
            </a:r>
            <a:r>
              <a:rPr kumimoji="0" lang="en-US" sz="3200" b="0" i="0" u="none" strike="noStrike" kern="0" cap="none" spc="0" normalizeH="0" baseline="0" noProof="0" dirty="0">
                <a:ln>
                  <a:noFill/>
                </a:ln>
                <a:solidFill>
                  <a:srgbClr val="FF0000"/>
                </a:solidFill>
                <a:effectLst/>
                <a:uLnTx/>
                <a:uFillTx/>
                <a:latin typeface="Arial" charset="0"/>
                <a:ea typeface="ＭＳ Ｐゴシック" charset="0"/>
              </a:rPr>
              <a:t> data: test of CDM prediction</a:t>
            </a:r>
          </a:p>
        </p:txBody>
      </p:sp>
      <p:grpSp>
        <p:nvGrpSpPr>
          <p:cNvPr id="9" name="Group 8"/>
          <p:cNvGrpSpPr/>
          <p:nvPr/>
        </p:nvGrpSpPr>
        <p:grpSpPr>
          <a:xfrm>
            <a:off x="2987824" y="2924944"/>
            <a:ext cx="4654056" cy="1535939"/>
            <a:chOff x="2987824" y="2924944"/>
            <a:chExt cx="4654056" cy="1535939"/>
          </a:xfrm>
        </p:grpSpPr>
        <p:sp>
          <p:nvSpPr>
            <p:cNvPr id="5" name="TextBox 4"/>
            <p:cNvSpPr txBox="1"/>
            <p:nvPr/>
          </p:nvSpPr>
          <p:spPr>
            <a:xfrm>
              <a:off x="2987824" y="3752997"/>
              <a:ext cx="1555516" cy="707886"/>
            </a:xfrm>
            <a:prstGeom prst="rect">
              <a:avLst/>
            </a:prstGeom>
            <a:noFill/>
          </p:spPr>
          <p:txBody>
            <a:bodyPr wrap="square" rtlCol="0" anchor="ctr" anchorCtr="1">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None/>
                <a:tabLst/>
                <a:defRPr/>
              </a:pPr>
              <a:r>
                <a:rPr kumimoji="0" lang="en-US" sz="2000" b="0" i="0" u="none" strike="noStrike" kern="1200" cap="none" spc="0" normalizeH="0" baseline="0" noProof="0" dirty="0">
                  <a:ln>
                    <a:noFill/>
                  </a:ln>
                  <a:solidFill>
                    <a:srgbClr val="0000FF"/>
                  </a:solidFill>
                  <a:effectLst/>
                  <a:uLnTx/>
                  <a:uFillTx/>
                  <a:latin typeface="Arial" charset="0"/>
                  <a:ea typeface="ＭＳ Ｐゴシック" charset="0"/>
                </a:rPr>
                <a:t>(</a:t>
              </a:r>
              <a:r>
                <a:rPr kumimoji="0" lang="en-US" sz="2000" b="0" i="0" u="none" strike="noStrike" kern="1200" cap="none" spc="0" normalizeH="0" baseline="0" noProof="0" dirty="0" err="1">
                  <a:ln>
                    <a:noFill/>
                  </a:ln>
                  <a:solidFill>
                    <a:srgbClr val="0000FF"/>
                  </a:solidFill>
                  <a:effectLst/>
                  <a:uLnTx/>
                  <a:uFillTx/>
                  <a:latin typeface="Arial" charset="0"/>
                  <a:ea typeface="ＭＳ Ｐゴシック" charset="0"/>
                </a:rPr>
                <a:t>i</a:t>
              </a:r>
              <a:r>
                <a:rPr kumimoji="0" lang="en-US" sz="2000" b="0" i="0" u="none" strike="noStrike" kern="1200" cap="none" spc="0" normalizeH="0" baseline="0" noProof="0" dirty="0">
                  <a:ln>
                    <a:noFill/>
                  </a:ln>
                  <a:solidFill>
                    <a:srgbClr val="0000FF"/>
                  </a:solidFill>
                  <a:effectLst/>
                  <a:uLnTx/>
                  <a:uFillTx/>
                  <a:latin typeface="Arial" charset="0"/>
                  <a:ea typeface="ＭＳ Ｐゴシック" charset="0"/>
                </a:rPr>
                <a:t>) Formed before </a:t>
              </a:r>
              <a:r>
                <a:rPr kumimoji="0" lang="en-US" sz="2000" b="0" i="0" u="none" strike="noStrike" kern="1200" cap="none" spc="0" normalizeH="0" baseline="0" noProof="0" dirty="0" err="1">
                  <a:ln>
                    <a:noFill/>
                  </a:ln>
                  <a:solidFill>
                    <a:srgbClr val="0000FF"/>
                  </a:solidFill>
                  <a:effectLst/>
                  <a:uLnTx/>
                  <a:uFillTx/>
                  <a:latin typeface="Arial" charset="0"/>
                  <a:ea typeface="ＭＳ Ｐゴシック" charset="0"/>
                </a:rPr>
                <a:t>z</a:t>
              </a:r>
              <a:r>
                <a:rPr kumimoji="0" lang="en-US" sz="2000" b="0" i="0" u="none" strike="noStrike" kern="1200" cap="none" spc="0" normalizeH="0" baseline="-25000" noProof="0" dirty="0" err="1">
                  <a:ln>
                    <a:noFill/>
                  </a:ln>
                  <a:solidFill>
                    <a:srgbClr val="0000FF"/>
                  </a:solidFill>
                  <a:effectLst/>
                  <a:uLnTx/>
                  <a:uFillTx/>
                  <a:latin typeface="Arial" charset="0"/>
                  <a:ea typeface="ＭＳ Ｐゴシック" charset="0"/>
                </a:rPr>
                <a:t>reion</a:t>
              </a:r>
              <a:endParaRPr kumimoji="0" lang="en-US" sz="2000" b="0" i="0" u="none" strike="noStrike" kern="1200" cap="none" spc="0" normalizeH="0" baseline="0" noProof="0" dirty="0">
                <a:ln>
                  <a:noFill/>
                </a:ln>
                <a:solidFill>
                  <a:srgbClr val="0000FF"/>
                </a:solidFill>
                <a:effectLst/>
                <a:uLnTx/>
                <a:uFillTx/>
                <a:latin typeface="Arial" charset="0"/>
                <a:ea typeface="ＭＳ Ｐゴシック" charset="0"/>
              </a:endParaRPr>
            </a:p>
          </p:txBody>
        </p:sp>
        <p:cxnSp>
          <p:nvCxnSpPr>
            <p:cNvPr id="6" name="Curved Connector 5"/>
            <p:cNvCxnSpPr/>
            <p:nvPr/>
          </p:nvCxnSpPr>
          <p:spPr bwMode="auto">
            <a:xfrm rot="5400000" flipH="1" flipV="1">
              <a:off x="3482154" y="3275258"/>
              <a:ext cx="566035" cy="317512"/>
            </a:xfrm>
            <a:prstGeom prst="curvedConnector3">
              <a:avLst/>
            </a:prstGeom>
            <a:solidFill>
              <a:schemeClr val="accent1"/>
            </a:solidFill>
            <a:ln w="9525" cap="flat" cmpd="sng" algn="ctr">
              <a:solidFill>
                <a:srgbClr val="0000FF"/>
              </a:solidFill>
              <a:prstDash val="solid"/>
              <a:round/>
              <a:headEnd type="none" w="med" len="med"/>
              <a:tailEnd type="arrow"/>
            </a:ln>
            <a:effectLst/>
          </p:spPr>
        </p:cxnSp>
        <p:sp>
          <p:nvSpPr>
            <p:cNvPr id="7" name="TextBox 6"/>
            <p:cNvSpPr txBox="1"/>
            <p:nvPr/>
          </p:nvSpPr>
          <p:spPr>
            <a:xfrm>
              <a:off x="6124613" y="2924944"/>
              <a:ext cx="1517267" cy="707886"/>
            </a:xfrm>
            <a:prstGeom prst="rect">
              <a:avLst/>
            </a:prstGeom>
            <a:noFill/>
          </p:spPr>
          <p:txBody>
            <a:bodyPr wrap="square" rtlCol="0" anchor="ctr" anchorCtr="1">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None/>
                <a:tabLst/>
                <a:defRPr/>
              </a:pPr>
              <a:r>
                <a:rPr kumimoji="0" lang="en-US" sz="2000" b="0" i="0" u="none" strike="noStrike" kern="1200" cap="none" spc="0" normalizeH="0" baseline="0" noProof="0" dirty="0">
                  <a:ln>
                    <a:noFill/>
                  </a:ln>
                  <a:solidFill>
                    <a:srgbClr val="0000FF"/>
                  </a:solidFill>
                  <a:effectLst/>
                  <a:uLnTx/>
                  <a:uFillTx/>
                  <a:latin typeface="Arial" charset="0"/>
                  <a:ea typeface="ＭＳ Ｐゴシック" charset="0"/>
                </a:rPr>
                <a:t>(ii) Formed after </a:t>
              </a:r>
              <a:r>
                <a:rPr kumimoji="0" lang="en-US" sz="2000" b="0" i="0" u="none" strike="noStrike" kern="1200" cap="none" spc="0" normalizeH="0" baseline="0" noProof="0" dirty="0" err="1">
                  <a:ln>
                    <a:noFill/>
                  </a:ln>
                  <a:solidFill>
                    <a:srgbClr val="0000FF"/>
                  </a:solidFill>
                  <a:effectLst/>
                  <a:uLnTx/>
                  <a:uFillTx/>
                  <a:latin typeface="Arial" charset="0"/>
                  <a:ea typeface="ＭＳ Ｐゴシック" charset="0"/>
                </a:rPr>
                <a:t>z</a:t>
              </a:r>
              <a:r>
                <a:rPr kumimoji="0" lang="en-US" sz="2000" b="0" i="0" u="none" strike="noStrike" kern="1200" cap="none" spc="0" normalizeH="0" baseline="-25000" noProof="0" dirty="0" err="1">
                  <a:ln>
                    <a:noFill/>
                  </a:ln>
                  <a:solidFill>
                    <a:srgbClr val="0000FF"/>
                  </a:solidFill>
                  <a:effectLst/>
                  <a:uLnTx/>
                  <a:uFillTx/>
                  <a:latin typeface="Arial" charset="0"/>
                  <a:ea typeface="ＭＳ Ｐゴシック" charset="0"/>
                </a:rPr>
                <a:t>reion</a:t>
              </a:r>
              <a:endParaRPr kumimoji="0" lang="en-US" sz="2000" b="0" i="0" u="none" strike="noStrike" kern="1200" cap="none" spc="0" normalizeH="0" baseline="0" noProof="0" dirty="0">
                <a:ln>
                  <a:noFill/>
                </a:ln>
                <a:solidFill>
                  <a:srgbClr val="0000FF"/>
                </a:solidFill>
                <a:effectLst/>
                <a:uLnTx/>
                <a:uFillTx/>
                <a:latin typeface="Arial" charset="0"/>
                <a:ea typeface="ＭＳ Ｐゴシック" charset="0"/>
              </a:endParaRPr>
            </a:p>
          </p:txBody>
        </p:sp>
        <p:cxnSp>
          <p:nvCxnSpPr>
            <p:cNvPr id="8" name="Curved Connector 7"/>
            <p:cNvCxnSpPr/>
            <p:nvPr/>
          </p:nvCxnSpPr>
          <p:spPr bwMode="auto">
            <a:xfrm rot="5400000">
              <a:off x="6757472" y="3779711"/>
              <a:ext cx="469932" cy="344575"/>
            </a:xfrm>
            <a:prstGeom prst="curvedConnector3">
              <a:avLst/>
            </a:prstGeom>
            <a:solidFill>
              <a:schemeClr val="accent1"/>
            </a:solidFill>
            <a:ln w="9525" cap="flat" cmpd="sng" algn="ctr">
              <a:solidFill>
                <a:srgbClr val="0000FF"/>
              </a:solidFill>
              <a:prstDash val="solid"/>
              <a:round/>
              <a:headEnd type="none" w="med" len="med"/>
              <a:tailEnd type="arrow"/>
            </a:ln>
            <a:effectLst/>
          </p:spPr>
        </p:cxnSp>
      </p:grpSp>
    </p:spTree>
    <p:extLst>
      <p:ext uri="{BB962C8B-B14F-4D97-AF65-F5344CB8AC3E}">
        <p14:creationId xmlns:p14="http://schemas.microsoft.com/office/powerpoint/2010/main" val="2431757873"/>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16CAD70-34E3-4848-86CF-C7BA39BF29F4}"/>
              </a:ext>
            </a:extLst>
          </p:cNvPr>
          <p:cNvSpPr txBox="1"/>
          <p:nvPr/>
        </p:nvSpPr>
        <p:spPr>
          <a:xfrm>
            <a:off x="3294916" y="2473674"/>
            <a:ext cx="2188420" cy="584775"/>
          </a:xfrm>
          <a:prstGeom prst="rect">
            <a:avLst/>
          </a:prstGeom>
          <a:noFill/>
        </p:spPr>
        <p:txBody>
          <a:bodyPr wrap="none" rtlCol="0" anchor="ctr" anchorCtr="1">
            <a:spAutoFit/>
          </a:bodyPr>
          <a:lstStyle/>
          <a:p>
            <a:pPr>
              <a:buNone/>
            </a:pPr>
            <a:r>
              <a:rPr lang="en-US" sz="3200" dirty="0"/>
              <a:t>38 minutes</a:t>
            </a:r>
          </a:p>
        </p:txBody>
      </p:sp>
    </p:spTree>
    <p:extLst>
      <p:ext uri="{BB962C8B-B14F-4D97-AF65-F5344CB8AC3E}">
        <p14:creationId xmlns:p14="http://schemas.microsoft.com/office/powerpoint/2010/main" val="2004886535"/>
      </p:ext>
    </p:extLst>
  </p:cSld>
  <p:clrMapOvr>
    <a:masterClrMapping/>
  </p:clrMapOvr>
  <p:transition>
    <p:zoom/>
  </p:transition>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p:cNvSpPr/>
          <p:nvPr/>
        </p:nvSpPr>
        <p:spPr bwMode="auto">
          <a:xfrm>
            <a:off x="5516806" y="6394154"/>
            <a:ext cx="3810000" cy="463846"/>
          </a:xfrm>
          <a:prstGeom prst="rect">
            <a:avLst/>
          </a:prstGeom>
          <a:solidFill>
            <a:schemeClr val="bg1"/>
          </a:solidFill>
          <a:ln w="28575" cap="flat" cmpd="sng" algn="ctr">
            <a:noFill/>
            <a:prstDash val="solid"/>
            <a:round/>
            <a:headEnd type="none" w="med" len="med"/>
            <a:tailEnd type="none" w="med" len="med"/>
          </a:ln>
          <a:effectLst/>
        </p:spPr>
        <p:txBody>
          <a:bodyPr vert="horz" wrap="square" lIns="89985" tIns="46793" rIns="89985" bIns="46793" numCol="1" spcCol="0" rtlCol="0" anchor="t" anchorCtr="0" compatLnSpc="1">
            <a:prstTxWarp prst="textNoShape">
              <a:avLst/>
            </a:prstTxWarp>
            <a:spAutoFit/>
          </a:bodyPr>
          <a:lstStyle/>
          <a:p>
            <a:pPr marL="0" marR="0" lvl="0" indent="0" algn="ctr" defTabSz="957115" rtl="0" eaLnBrk="0" fontAlgn="base" latinLnBrk="0" hangingPunct="0">
              <a:lnSpc>
                <a:spcPct val="100000"/>
              </a:lnSpc>
              <a:spcBef>
                <a:spcPct val="50000"/>
              </a:spcBef>
              <a:spcAft>
                <a:spcPct val="0"/>
              </a:spcAft>
              <a:buClr>
                <a:srgbClr val="FF0000"/>
              </a:buClr>
              <a:buSzPct val="150000"/>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endParaRPr>
          </a:p>
        </p:txBody>
      </p:sp>
      <p:pic>
        <p:nvPicPr>
          <p:cNvPr id="4" name="Content Placeholder 3"/>
          <p:cNvPicPr>
            <a:picLocks noGrp="1" noChangeAspect="1"/>
          </p:cNvPicPr>
          <p:nvPr>
            <p:ph idx="1"/>
          </p:nvPr>
        </p:nvPicPr>
        <p:blipFill rotWithShape="1">
          <a:blip r:embed="rId3"/>
          <a:srcRect t="9772" r="780"/>
          <a:stretch/>
        </p:blipFill>
        <p:spPr>
          <a:xfrm>
            <a:off x="3917494" y="816878"/>
            <a:ext cx="5121918" cy="3513700"/>
          </a:xfrm>
          <a:prstGeom prst="rect">
            <a:avLst/>
          </a:prstGeom>
        </p:spPr>
      </p:pic>
      <p:sp>
        <p:nvSpPr>
          <p:cNvPr id="3" name="TextBox 2"/>
          <p:cNvSpPr txBox="1"/>
          <p:nvPr/>
        </p:nvSpPr>
        <p:spPr>
          <a:xfrm>
            <a:off x="4437535" y="5904795"/>
            <a:ext cx="4706471" cy="646317"/>
          </a:xfrm>
          <a:prstGeom prst="rect">
            <a:avLst/>
          </a:prstGeom>
          <a:noFill/>
        </p:spPr>
        <p:txBody>
          <a:bodyPr wrap="square" lIns="91426" tIns="45713" rIns="91426" bIns="45713" rtlCol="0">
            <a:spAutoFit/>
          </a:bodyPr>
          <a:lstStyle/>
          <a:p>
            <a:pPr lvl="0">
              <a:lnSpc>
                <a:spcPct val="90000"/>
              </a:lnSpc>
              <a:spcBef>
                <a:spcPts val="0"/>
              </a:spcBef>
              <a:buClr>
                <a:srgbClr val="FF0000"/>
              </a:buClr>
              <a:buSzPct val="150000"/>
              <a:buNone/>
            </a:pPr>
            <a:r>
              <a:rPr kumimoji="0" lang="en-GB" sz="2000" b="0" i="0" u="none" strike="noStrike" kern="1200" cap="none" spc="0" normalizeH="0" baseline="0" noProof="0" dirty="0">
                <a:ln>
                  <a:noFill/>
                </a:ln>
                <a:solidFill>
                  <a:srgbClr val="008000"/>
                </a:solidFill>
                <a:effectLst/>
                <a:uLnTx/>
                <a:uFillTx/>
                <a:latin typeface="Arial" charset="0"/>
                <a:ea typeface="ＭＳ Ｐゴシック" charset="0"/>
              </a:rPr>
              <a:t>O. Ruiz, M. </a:t>
            </a:r>
            <a:r>
              <a:rPr kumimoji="0" lang="en-GB" sz="2000" b="0" i="0" u="none" strike="noStrike" kern="1200" cap="none" spc="0" normalizeH="0" baseline="0" noProof="0" dirty="0" err="1">
                <a:ln>
                  <a:noFill/>
                </a:ln>
                <a:solidFill>
                  <a:srgbClr val="008000"/>
                </a:solidFill>
                <a:effectLst/>
                <a:uLnTx/>
                <a:uFillTx/>
                <a:latin typeface="Arial" charset="0"/>
                <a:ea typeface="ＭＳ Ｐゴシック" charset="0"/>
              </a:rPr>
              <a:t>Icaza</a:t>
            </a:r>
            <a:r>
              <a:rPr lang="en-GB" sz="2000" dirty="0">
                <a:solidFill>
                  <a:srgbClr val="008000"/>
                </a:solidFill>
              </a:rPr>
              <a:t>, P. </a:t>
            </a:r>
            <a:r>
              <a:rPr lang="en-GB" sz="2000" dirty="0" err="1">
                <a:solidFill>
                  <a:srgbClr val="008000"/>
                </a:solidFill>
              </a:rPr>
              <a:t>Zarrouk</a:t>
            </a:r>
            <a:r>
              <a:rPr lang="en-GB" sz="2000" dirty="0">
                <a:solidFill>
                  <a:srgbClr val="008000"/>
                </a:solidFill>
              </a:rPr>
              <a:t>, </a:t>
            </a:r>
            <a:r>
              <a:rPr kumimoji="0" lang="en-GB" sz="2000" b="0" i="0" u="none" strike="noStrike" kern="1200" cap="none" spc="0" normalizeH="0" baseline="0" noProof="0" dirty="0">
                <a:ln>
                  <a:noFill/>
                </a:ln>
                <a:solidFill>
                  <a:srgbClr val="008000"/>
                </a:solidFill>
                <a:effectLst/>
                <a:uLnTx/>
                <a:uFillTx/>
                <a:latin typeface="Arial" charset="0"/>
                <a:ea typeface="ＭＳ Ｐゴシック" charset="0"/>
              </a:rPr>
              <a:t>S. Cole, </a:t>
            </a:r>
            <a:r>
              <a:rPr lang="en-GB" sz="2000" dirty="0">
                <a:solidFill>
                  <a:srgbClr val="008000"/>
                </a:solidFill>
              </a:rPr>
              <a:t>C. Baugh, CSF, B. Li.,  P</a:t>
            </a:r>
            <a:r>
              <a:rPr kumimoji="0" lang="en-GB" sz="2000" b="0" i="0" u="none" strike="noStrike" kern="1200" cap="none" spc="0" normalizeH="0" baseline="0" noProof="0" dirty="0">
                <a:ln>
                  <a:noFill/>
                </a:ln>
                <a:solidFill>
                  <a:srgbClr val="008000"/>
                </a:solidFill>
                <a:effectLst/>
                <a:uLnTx/>
                <a:uFillTx/>
                <a:latin typeface="Arial" charset="0"/>
                <a:ea typeface="ＭＳ Ｐゴシック" charset="0"/>
              </a:rPr>
              <a:t>. Norberg, </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28982" y="3929540"/>
            <a:ext cx="5570201" cy="1894455"/>
          </a:xfrm>
          <a:prstGeom prst="rect">
            <a:avLst/>
          </a:prstGeom>
        </p:spPr>
      </p:pic>
      <p:pic>
        <p:nvPicPr>
          <p:cNvPr id="10" name="Picture 9"/>
          <p:cNvPicPr>
            <a:picLocks noChangeAspect="1"/>
          </p:cNvPicPr>
          <p:nvPr/>
        </p:nvPicPr>
        <p:blipFill>
          <a:blip r:embed="rId5"/>
          <a:stretch>
            <a:fillRect/>
          </a:stretch>
        </p:blipFill>
        <p:spPr>
          <a:xfrm>
            <a:off x="8207133" y="3056729"/>
            <a:ext cx="816100" cy="715657"/>
          </a:xfrm>
          <a:prstGeom prst="rect">
            <a:avLst/>
          </a:prstGeom>
        </p:spPr>
      </p:pic>
      <p:grpSp>
        <p:nvGrpSpPr>
          <p:cNvPr id="14" name="Group 13"/>
          <p:cNvGrpSpPr/>
          <p:nvPr/>
        </p:nvGrpSpPr>
        <p:grpSpPr>
          <a:xfrm>
            <a:off x="1299882" y="5441820"/>
            <a:ext cx="3316942" cy="1442546"/>
            <a:chOff x="74705" y="4559281"/>
            <a:chExt cx="3849690" cy="2295339"/>
          </a:xfrm>
        </p:grpSpPr>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705" y="4559281"/>
              <a:ext cx="3849690" cy="2205844"/>
            </a:xfrm>
            <a:prstGeom prst="rect">
              <a:avLst/>
            </a:prstGeom>
          </p:spPr>
        </p:pic>
        <p:sp>
          <p:nvSpPr>
            <p:cNvPr id="11" name="TextBox 10"/>
            <p:cNvSpPr txBox="1"/>
            <p:nvPr/>
          </p:nvSpPr>
          <p:spPr>
            <a:xfrm>
              <a:off x="1832196" y="6413867"/>
              <a:ext cx="1991218" cy="440753"/>
            </a:xfrm>
            <a:prstGeom prst="rect">
              <a:avLst/>
            </a:prstGeom>
            <a:noFill/>
          </p:spPr>
          <p:txBody>
            <a:bodyPr wrap="none" rtlCol="0">
              <a:spAutoFit/>
            </a:bodyPr>
            <a:lstStyle/>
            <a:p>
              <a:pPr marL="0" marR="0" lvl="0" indent="0" algn="ctr" defTabSz="914400" rtl="0" eaLnBrk="0" fontAlgn="base" latinLnBrk="0" hangingPunct="0">
                <a:lnSpc>
                  <a:spcPct val="100000"/>
                </a:lnSpc>
                <a:spcBef>
                  <a:spcPct val="50000"/>
                </a:spcBef>
                <a:spcAft>
                  <a:spcPct val="0"/>
                </a:spcAft>
                <a:buClr>
                  <a:srgbClr val="FF0000"/>
                </a:buClr>
                <a:buSzPct val="150000"/>
                <a:buFontTx/>
                <a:buNone/>
                <a:tabLst/>
                <a:defRPr/>
              </a:pPr>
              <a:r>
                <a:rPr kumimoji="0" lang="en-GB" sz="1200" b="0" i="0" u="none" strike="noStrike" kern="1200" cap="none" spc="0" normalizeH="0" baseline="0" noProof="0" dirty="0" err="1">
                  <a:ln>
                    <a:noFill/>
                  </a:ln>
                  <a:solidFill>
                    <a:srgbClr val="008000"/>
                  </a:solidFill>
                  <a:effectLst/>
                  <a:uLnTx/>
                  <a:uFillTx/>
                  <a:latin typeface="Arial" charset="0"/>
                  <a:ea typeface="ＭＳ Ｐゴシック" charset="0"/>
                </a:rPr>
                <a:t>DECaLS</a:t>
              </a:r>
              <a:r>
                <a:rPr kumimoji="0" lang="en-GB" sz="1200" b="0" i="0" u="none" strike="noStrike" kern="1200" cap="none" spc="0" normalizeH="0" baseline="0" noProof="0" dirty="0">
                  <a:ln>
                    <a:noFill/>
                  </a:ln>
                  <a:solidFill>
                    <a:srgbClr val="008000"/>
                  </a:solidFill>
                  <a:effectLst/>
                  <a:uLnTx/>
                  <a:uFillTx/>
                  <a:latin typeface="Arial" charset="0"/>
                  <a:ea typeface="ＭＳ Ｐゴシック" charset="0"/>
                </a:rPr>
                <a:t> DR5 imaging</a:t>
              </a:r>
            </a:p>
          </p:txBody>
        </p:sp>
      </p:grpSp>
      <p:sp>
        <p:nvSpPr>
          <p:cNvPr id="12" name="TextBox 11"/>
          <p:cNvSpPr txBox="1"/>
          <p:nvPr/>
        </p:nvSpPr>
        <p:spPr>
          <a:xfrm>
            <a:off x="6681278" y="5430873"/>
            <a:ext cx="2394305" cy="400110"/>
          </a:xfrm>
          <a:prstGeom prst="rect">
            <a:avLst/>
          </a:prstGeom>
          <a:noFill/>
        </p:spPr>
        <p:txBody>
          <a:bodyPr wrap="none" lIns="91426" tIns="45713" rIns="91426" bIns="45713" rtlCol="0">
            <a:spAutoFit/>
          </a:bodyPr>
          <a:lstStyle/>
          <a:p>
            <a:pPr marL="0" marR="0" lvl="0" indent="0" algn="ctr" defTabSz="914400" rtl="0" eaLnBrk="0" fontAlgn="base" latinLnBrk="0" hangingPunct="0">
              <a:lnSpc>
                <a:spcPct val="100000"/>
              </a:lnSpc>
              <a:spcBef>
                <a:spcPct val="50000"/>
              </a:spcBef>
              <a:spcAft>
                <a:spcPct val="0"/>
              </a:spcAft>
              <a:buClr>
                <a:srgbClr val="FF0000"/>
              </a:buClr>
              <a:buSzPct val="150000"/>
              <a:buFontTx/>
              <a:buNone/>
              <a:tabLst/>
              <a:defRPr/>
            </a:pPr>
            <a:r>
              <a:rPr kumimoji="0" lang="en-GB" sz="2000" b="0" i="0" u="none" strike="noStrike" kern="1200" cap="none" spc="0" normalizeH="0" baseline="0" noProof="0" dirty="0">
                <a:ln>
                  <a:noFill/>
                </a:ln>
                <a:solidFill>
                  <a:srgbClr val="000000">
                    <a:lumMod val="85000"/>
                    <a:lumOff val="15000"/>
                  </a:srgbClr>
                </a:solidFill>
                <a:effectLst/>
                <a:uLnTx/>
                <a:uFillTx/>
                <a:latin typeface="Arial" charset="0"/>
                <a:ea typeface="ＭＳ Ｐゴシック" charset="0"/>
              </a:rPr>
              <a:t>Fibre patrol regions</a:t>
            </a:r>
          </a:p>
        </p:txBody>
      </p:sp>
      <p:sp>
        <p:nvSpPr>
          <p:cNvPr id="13" name="TextBox 12"/>
          <p:cNvSpPr txBox="1"/>
          <p:nvPr/>
        </p:nvSpPr>
        <p:spPr>
          <a:xfrm>
            <a:off x="2838830" y="149971"/>
            <a:ext cx="5961529" cy="584776"/>
          </a:xfrm>
          <a:prstGeom prst="rect">
            <a:avLst/>
          </a:prstGeom>
          <a:solidFill>
            <a:srgbClr val="FFBF32"/>
          </a:solidFill>
          <a:ln>
            <a:solidFill>
              <a:schemeClr val="tx1"/>
            </a:solidFill>
          </a:ln>
        </p:spPr>
        <p:txBody>
          <a:bodyPr wrap="square" lIns="91426" tIns="45713" rIns="91426" bIns="45713" rtlCol="0">
            <a:spAutoFit/>
          </a:bodyPr>
          <a:lstStyle/>
          <a:p>
            <a:pPr marL="0" marR="0" lvl="0" indent="0" algn="ctr" defTabSz="914400" rtl="0" eaLnBrk="0" fontAlgn="base" latinLnBrk="0" hangingPunct="0">
              <a:lnSpc>
                <a:spcPct val="100000"/>
              </a:lnSpc>
              <a:spcBef>
                <a:spcPct val="50000"/>
              </a:spcBef>
              <a:spcAft>
                <a:spcPct val="0"/>
              </a:spcAft>
              <a:buClr>
                <a:srgbClr val="FF0000"/>
              </a:buClr>
              <a:buSzPct val="150000"/>
              <a:buFontTx/>
              <a:buNone/>
              <a:tabLst/>
              <a:defRPr/>
            </a:pPr>
            <a:r>
              <a:rPr kumimoji="0" lang="en-US" sz="3200" b="0" i="0" u="none" strike="noStrike" kern="1200" cap="none" spc="0" normalizeH="0" baseline="0" noProof="0" dirty="0">
                <a:ln>
                  <a:noFill/>
                </a:ln>
                <a:solidFill>
                  <a:srgbClr val="FF0000"/>
                </a:solidFill>
                <a:effectLst/>
                <a:uLnTx/>
                <a:uFillTx/>
                <a:latin typeface="Arial" charset="0"/>
                <a:ea typeface="ＭＳ Ｐゴシック" charset="0"/>
              </a:rPr>
              <a:t>The DESI bright galaxy survey</a:t>
            </a:r>
          </a:p>
        </p:txBody>
      </p:sp>
      <p:sp>
        <p:nvSpPr>
          <p:cNvPr id="7" name="TextBox 6"/>
          <p:cNvSpPr txBox="1"/>
          <p:nvPr/>
        </p:nvSpPr>
        <p:spPr>
          <a:xfrm>
            <a:off x="49418" y="919801"/>
            <a:ext cx="3420392" cy="5016758"/>
          </a:xfrm>
          <a:prstGeom prst="rect">
            <a:avLst/>
          </a:prstGeom>
          <a:solidFill>
            <a:schemeClr val="bg1"/>
          </a:solidFill>
        </p:spPr>
        <p:txBody>
          <a:bodyPr wrap="square" lIns="91426" tIns="45713" rIns="91426" bIns="45713" rtlCol="0">
            <a:spAutoFit/>
          </a:bodyPr>
          <a:lstStyle/>
          <a:p>
            <a:pPr marL="0" marR="0" lvl="0" indent="0" algn="l" defTabSz="914400" rtl="0" eaLnBrk="0" fontAlgn="base" latinLnBrk="0" hangingPunct="0">
              <a:lnSpc>
                <a:spcPct val="100000"/>
              </a:lnSpc>
              <a:spcBef>
                <a:spcPct val="50000"/>
              </a:spcBef>
              <a:spcAft>
                <a:spcPct val="0"/>
              </a:spcAft>
              <a:buClr>
                <a:srgbClr val="FF0000"/>
              </a:buClr>
              <a:buSzPct val="150000"/>
              <a:buFontTx/>
              <a:buNone/>
              <a:tabLst/>
              <a:defRPr/>
            </a:pPr>
            <a:r>
              <a:rPr kumimoji="0" lang="en-GB" sz="2000" b="0" i="0" u="none" strike="noStrike" kern="1200" cap="none" spc="0" normalizeH="0" baseline="0" noProof="0" dirty="0">
                <a:ln>
                  <a:noFill/>
                </a:ln>
                <a:solidFill>
                  <a:srgbClr val="000000"/>
                </a:solidFill>
                <a:effectLst/>
                <a:uLnTx/>
                <a:uFillTx/>
                <a:latin typeface="Arial" charset="0"/>
                <a:ea typeface="ＭＳ Ｐゴシック" charset="0"/>
              </a:rPr>
              <a:t>Growing  activity: </a:t>
            </a:r>
          </a:p>
          <a:p>
            <a:pPr marL="285707" marR="0" lvl="0" indent="-285707" algn="l" defTabSz="914400" rtl="0" eaLnBrk="0" fontAlgn="base" latinLnBrk="0" hangingPunct="0">
              <a:lnSpc>
                <a:spcPct val="100000"/>
              </a:lnSpc>
              <a:spcBef>
                <a:spcPct val="50000"/>
              </a:spcBef>
              <a:spcAft>
                <a:spcPct val="0"/>
              </a:spcAft>
              <a:buClr>
                <a:srgbClr val="FF0000"/>
              </a:buClr>
              <a:buSzPct val="150000"/>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rial" charset="0"/>
                <a:ea typeface="ＭＳ Ｐゴシック" charset="0"/>
              </a:rPr>
              <a:t>Analysing and improving the input target catalogue</a:t>
            </a:r>
          </a:p>
          <a:p>
            <a:pPr marL="285707" marR="0" lvl="0" indent="-285707" algn="l" defTabSz="914400" rtl="0" eaLnBrk="0" fontAlgn="base" latinLnBrk="0" hangingPunct="0">
              <a:lnSpc>
                <a:spcPct val="100000"/>
              </a:lnSpc>
              <a:spcBef>
                <a:spcPct val="50000"/>
              </a:spcBef>
              <a:spcAft>
                <a:spcPct val="0"/>
              </a:spcAft>
              <a:buClr>
                <a:srgbClr val="FF0000"/>
              </a:buClr>
              <a:buSzPct val="150000"/>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rial" charset="0"/>
                <a:ea typeface="ＭＳ Ｐゴシック" charset="0"/>
              </a:rPr>
              <a:t>Creating mock surveys</a:t>
            </a:r>
          </a:p>
          <a:p>
            <a:pPr marL="285707" marR="0" lvl="0" indent="-285707" algn="l" defTabSz="914400" rtl="0" eaLnBrk="0" fontAlgn="base" latinLnBrk="0" hangingPunct="0">
              <a:lnSpc>
                <a:spcPct val="100000"/>
              </a:lnSpc>
              <a:spcBef>
                <a:spcPct val="50000"/>
              </a:spcBef>
              <a:spcAft>
                <a:spcPct val="0"/>
              </a:spcAft>
              <a:buClr>
                <a:srgbClr val="FF0000"/>
              </a:buClr>
              <a:buSzPct val="150000"/>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rial" charset="0"/>
                <a:ea typeface="ＭＳ Ｐゴシック" charset="0"/>
              </a:rPr>
              <a:t>Simulating fibre assignment</a:t>
            </a:r>
          </a:p>
          <a:p>
            <a:pPr marL="285707" marR="0" lvl="0" indent="-285707" algn="l" defTabSz="914400" rtl="0" eaLnBrk="0" fontAlgn="base" latinLnBrk="0" hangingPunct="0">
              <a:lnSpc>
                <a:spcPct val="100000"/>
              </a:lnSpc>
              <a:spcBef>
                <a:spcPct val="50000"/>
              </a:spcBef>
              <a:spcAft>
                <a:spcPct val="0"/>
              </a:spcAft>
              <a:buClr>
                <a:srgbClr val="FF0000"/>
              </a:buClr>
              <a:buSzPct val="150000"/>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rial" charset="0"/>
                <a:ea typeface="ＭＳ Ｐゴシック" charset="0"/>
              </a:rPr>
              <a:t>Characterising the redshift  incompleteness</a:t>
            </a:r>
          </a:p>
          <a:p>
            <a:pPr marL="285707" marR="0" lvl="0" indent="-285707" algn="l" defTabSz="914400" rtl="0" eaLnBrk="0" fontAlgn="base" latinLnBrk="0" hangingPunct="0">
              <a:lnSpc>
                <a:spcPct val="100000"/>
              </a:lnSpc>
              <a:spcBef>
                <a:spcPct val="50000"/>
              </a:spcBef>
              <a:spcAft>
                <a:spcPct val="0"/>
              </a:spcAft>
              <a:buClr>
                <a:srgbClr val="FF0000"/>
              </a:buClr>
              <a:buSzPct val="150000"/>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rial" charset="0"/>
                <a:ea typeface="ＭＳ Ｐゴシック" charset="0"/>
              </a:rPr>
              <a:t>Developing and testing incompleteness corrections for clustering statistics</a:t>
            </a:r>
          </a:p>
          <a:p>
            <a:pPr marL="285707" marR="0" lvl="0" indent="-285707" algn="l" defTabSz="914400" rtl="0" eaLnBrk="0" fontAlgn="base" latinLnBrk="0" hangingPunct="0">
              <a:lnSpc>
                <a:spcPct val="100000"/>
              </a:lnSpc>
              <a:spcBef>
                <a:spcPct val="50000"/>
              </a:spcBef>
              <a:spcAft>
                <a:spcPct val="0"/>
              </a:spcAft>
              <a:buClr>
                <a:srgbClr val="FF0000"/>
              </a:buClr>
              <a:buSzPct val="150000"/>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rial" charset="0"/>
                <a:ea typeface="ＭＳ Ｐゴシック" charset="0"/>
              </a:rPr>
              <a:t>Modelling and fitting RSD</a:t>
            </a:r>
          </a:p>
        </p:txBody>
      </p:sp>
    </p:spTree>
    <p:extLst>
      <p:ext uri="{BB962C8B-B14F-4D97-AF65-F5344CB8AC3E}">
        <p14:creationId xmlns:p14="http://schemas.microsoft.com/office/powerpoint/2010/main" val="2970376936"/>
      </p:ext>
    </p:extLst>
  </p:cSld>
  <p:clrMapOvr>
    <a:masterClrMapping/>
  </p:clrMapOvr>
  <p:transition>
    <p:zoom/>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E367D"/>
        </a:solidFill>
        <a:effectLst/>
      </p:bgPr>
    </p:bg>
    <p:spTree>
      <p:nvGrpSpPr>
        <p:cNvPr id="1" name=""/>
        <p:cNvGrpSpPr/>
        <p:nvPr/>
      </p:nvGrpSpPr>
      <p:grpSpPr>
        <a:xfrm>
          <a:off x="0" y="0"/>
          <a:ext cx="0" cy="0"/>
          <a:chOff x="0" y="0"/>
          <a:chExt cx="0" cy="0"/>
        </a:xfrm>
      </p:grpSpPr>
      <p:sp>
        <p:nvSpPr>
          <p:cNvPr id="5" name="Text Box 7"/>
          <p:cNvSpPr txBox="1">
            <a:spLocks noChangeArrowheads="1"/>
          </p:cNvSpPr>
          <p:nvPr/>
        </p:nvSpPr>
        <p:spPr bwMode="auto">
          <a:xfrm>
            <a:off x="107504" y="2325533"/>
            <a:ext cx="2448272" cy="599411"/>
          </a:xfrm>
          <a:prstGeom prst="rect">
            <a:avLst/>
          </a:prstGeom>
          <a:noFill/>
          <a:ln w="28575">
            <a:noFill/>
            <a:miter lim="800000"/>
            <a:headEnd/>
            <a:tailEnd/>
          </a:ln>
        </p:spPr>
        <p:txBody>
          <a:bodyPr wrap="square" lIns="95773" tIns="47887" rIns="95773" bIns="47887">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50000"/>
              </a:spcBef>
              <a:spcAft>
                <a:spcPct val="0"/>
              </a:spcAft>
              <a:defRPr sz="2400">
                <a:solidFill>
                  <a:schemeClr val="tx1"/>
                </a:solidFill>
                <a:latin typeface="Arial" charset="0"/>
                <a:ea typeface="ＭＳ Ｐゴシック" charset="0"/>
              </a:defRPr>
            </a:lvl6pPr>
            <a:lvl7pPr marL="914400" eaLnBrk="0" fontAlgn="base" hangingPunct="0">
              <a:spcBef>
                <a:spcPct val="50000"/>
              </a:spcBef>
              <a:spcAft>
                <a:spcPct val="0"/>
              </a:spcAft>
              <a:defRPr sz="2400">
                <a:solidFill>
                  <a:schemeClr val="tx1"/>
                </a:solidFill>
                <a:latin typeface="Arial" charset="0"/>
                <a:ea typeface="ＭＳ Ｐゴシック" charset="0"/>
              </a:defRPr>
            </a:lvl7pPr>
            <a:lvl8pPr marL="1371600" eaLnBrk="0" fontAlgn="base" hangingPunct="0">
              <a:spcBef>
                <a:spcPct val="50000"/>
              </a:spcBef>
              <a:spcAft>
                <a:spcPct val="0"/>
              </a:spcAft>
              <a:defRPr sz="2400">
                <a:solidFill>
                  <a:schemeClr val="tx1"/>
                </a:solidFill>
                <a:latin typeface="Arial" charset="0"/>
                <a:ea typeface="ＭＳ Ｐゴシック" charset="0"/>
              </a:defRPr>
            </a:lvl8pPr>
            <a:lvl9pPr marL="1828800" eaLnBrk="0" fontAlgn="base" hangingPunct="0">
              <a:spcBef>
                <a:spcPct val="5000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80000"/>
              </a:lnSpc>
              <a:spcBef>
                <a:spcPct val="50000"/>
              </a:spcBef>
              <a:spcAft>
                <a:spcPct val="0"/>
              </a:spcAft>
              <a:buClrTx/>
              <a:buSzTx/>
              <a:buFontTx/>
              <a:buNone/>
              <a:tabLst/>
              <a:defRPr/>
            </a:pPr>
            <a:r>
              <a:rPr kumimoji="0" lang="is-IS" sz="2000" b="0" i="0" u="none" strike="noStrike" kern="1200" cap="none" spc="0" normalizeH="0" baseline="0" noProof="0" dirty="0">
                <a:ln>
                  <a:noFill/>
                </a:ln>
                <a:solidFill>
                  <a:srgbClr val="FFFFFF"/>
                </a:solidFill>
                <a:effectLst/>
                <a:uLnTx/>
                <a:uFillTx/>
                <a:latin typeface="Arial" charset="0"/>
                <a:ea typeface="ＭＳ Ｐゴシック" charset="0"/>
              </a:rPr>
              <a:t>The  Ogden Centre at Durham</a:t>
            </a:r>
            <a:endParaRPr kumimoji="0" lang="en-GB" sz="2000" b="0" i="0" u="none" strike="noStrike" kern="1200" cap="none" spc="0" normalizeH="0" baseline="0" noProof="0" dirty="0">
              <a:ln>
                <a:noFill/>
              </a:ln>
              <a:solidFill>
                <a:srgbClr val="FFFFFF"/>
              </a:solidFill>
              <a:effectLst/>
              <a:uLnTx/>
              <a:uFillTx/>
              <a:latin typeface="Arial" charset="0"/>
              <a:ea typeface="ＭＳ Ｐゴシック" charset="0"/>
            </a:endParaRPr>
          </a:p>
        </p:txBody>
      </p:sp>
      <p:sp>
        <p:nvSpPr>
          <p:cNvPr id="3" name="TextBox 2">
            <a:extLst>
              <a:ext uri="{FF2B5EF4-FFF2-40B4-BE49-F238E27FC236}">
                <a16:creationId xmlns:a16="http://schemas.microsoft.com/office/drawing/2014/main" id="{091BE1B0-27E9-9E4C-976E-E4DB9E9BE5E1}"/>
              </a:ext>
            </a:extLst>
          </p:cNvPr>
          <p:cNvSpPr txBox="1"/>
          <p:nvPr/>
        </p:nvSpPr>
        <p:spPr>
          <a:xfrm>
            <a:off x="2413110" y="1284790"/>
            <a:ext cx="5347939" cy="461665"/>
          </a:xfrm>
          <a:prstGeom prst="rect">
            <a:avLst/>
          </a:prstGeom>
          <a:noFill/>
        </p:spPr>
        <p:txBody>
          <a:bodyPr wrap="none" rtlCol="0">
            <a:spAutoFit/>
          </a:bodyPr>
          <a:lstStyle/>
          <a:p>
            <a:pPr>
              <a:buNone/>
            </a:pPr>
            <a:r>
              <a:rPr lang="en-US" dirty="0">
                <a:solidFill>
                  <a:srgbClr val="C00000"/>
                </a:solidFill>
              </a:rPr>
              <a:t>New building open on March 9</a:t>
            </a:r>
            <a:r>
              <a:rPr lang="en-US" baseline="30000" dirty="0">
                <a:solidFill>
                  <a:srgbClr val="C00000"/>
                </a:solidFill>
              </a:rPr>
              <a:t>th </a:t>
            </a:r>
            <a:r>
              <a:rPr lang="en-US" dirty="0">
                <a:solidFill>
                  <a:srgbClr val="C00000"/>
                </a:solidFill>
              </a:rPr>
              <a:t> 2017</a:t>
            </a:r>
          </a:p>
        </p:txBody>
      </p:sp>
      <p:pic>
        <p:nvPicPr>
          <p:cNvPr id="7" name="Picture 6">
            <a:extLst>
              <a:ext uri="{FF2B5EF4-FFF2-40B4-BE49-F238E27FC236}">
                <a16:creationId xmlns:a16="http://schemas.microsoft.com/office/drawing/2014/main" id="{480BCAFE-455D-A544-A1A6-B565FBAAF8B4}"/>
              </a:ext>
            </a:extLst>
          </p:cNvPr>
          <p:cNvPicPr>
            <a:picLocks noChangeAspect="1"/>
          </p:cNvPicPr>
          <p:nvPr/>
        </p:nvPicPr>
        <p:blipFill>
          <a:blip r:embed="rId3"/>
          <a:stretch>
            <a:fillRect/>
          </a:stretch>
        </p:blipFill>
        <p:spPr>
          <a:xfrm>
            <a:off x="0" y="1165321"/>
            <a:ext cx="9144000" cy="4527358"/>
          </a:xfrm>
          <a:prstGeom prst="rect">
            <a:avLst/>
          </a:prstGeom>
        </p:spPr>
      </p:pic>
      <p:sp>
        <p:nvSpPr>
          <p:cNvPr id="8" name="Rectangle 2">
            <a:extLst>
              <a:ext uri="{FF2B5EF4-FFF2-40B4-BE49-F238E27FC236}">
                <a16:creationId xmlns:a16="http://schemas.microsoft.com/office/drawing/2014/main" id="{144494D6-704D-6949-9335-918A9E0E6913}"/>
              </a:ext>
            </a:extLst>
          </p:cNvPr>
          <p:cNvSpPr>
            <a:spLocks noChangeArrowheads="1"/>
          </p:cNvSpPr>
          <p:nvPr/>
        </p:nvSpPr>
        <p:spPr bwMode="auto">
          <a:xfrm>
            <a:off x="1979271" y="220669"/>
            <a:ext cx="7164732" cy="584590"/>
          </a:xfrm>
          <a:prstGeom prst="rect">
            <a:avLst/>
          </a:prstGeom>
          <a:solidFill>
            <a:srgbClr val="FFCC00"/>
          </a:solidFill>
          <a:ln w="28575">
            <a:solidFill>
              <a:srgbClr val="000000"/>
            </a:solidFill>
            <a:miter lim="800000"/>
            <a:headEnd/>
            <a:tailEnd/>
          </a:ln>
        </p:spPr>
        <p:txBody>
          <a:bodyPr wrap="square" lIns="91252" tIns="45628" rIns="91252" bIns="45628">
            <a:spAutoFit/>
          </a:bodyPr>
          <a:lstStyle/>
          <a:p>
            <a:pPr marL="0" marR="0" lvl="0" indent="0" algn="ctr" defTabSz="914258"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DE0A0D"/>
                </a:solidFill>
                <a:effectLst/>
                <a:uLnTx/>
                <a:uFillTx/>
                <a:latin typeface="Arial" charset="0"/>
                <a:ea typeface="ＭＳ Ｐゴシック" charset="0"/>
              </a:rPr>
              <a:t>Institute for Computational Cosmology</a:t>
            </a:r>
          </a:p>
        </p:txBody>
      </p:sp>
    </p:spTree>
    <p:extLst>
      <p:ext uri="{BB962C8B-B14F-4D97-AF65-F5344CB8AC3E}">
        <p14:creationId xmlns:p14="http://schemas.microsoft.com/office/powerpoint/2010/main" val="4250107013"/>
      </p:ext>
    </p:extLst>
  </p:cSld>
  <p:clrMapOvr>
    <a:masterClrMapping/>
  </p:clrMapOvr>
  <p:transition>
    <p:zoom/>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77120" y="2092161"/>
            <a:ext cx="2661681" cy="2893743"/>
          </a:xfrm>
          <a:prstGeom prst="rect">
            <a:avLst/>
          </a:prstGeom>
        </p:spPr>
      </p:pic>
      <p:pic>
        <p:nvPicPr>
          <p:cNvPr id="5" name="Picture 4"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07002" y="1733392"/>
            <a:ext cx="3436998" cy="3932615"/>
          </a:xfrm>
          <a:prstGeom prst="rect">
            <a:avLst/>
          </a:prstGeom>
        </p:spPr>
      </p:pic>
      <p:sp>
        <p:nvSpPr>
          <p:cNvPr id="2" name="TextBox 1"/>
          <p:cNvSpPr txBox="1"/>
          <p:nvPr/>
        </p:nvSpPr>
        <p:spPr>
          <a:xfrm>
            <a:off x="7349837" y="5860316"/>
            <a:ext cx="1536511" cy="338554"/>
          </a:xfrm>
          <a:prstGeom prst="rect">
            <a:avLst/>
          </a:prstGeom>
          <a:noFill/>
        </p:spPr>
        <p:txBody>
          <a:bodyPr wrap="none" rtlCol="0">
            <a:spAutoFit/>
          </a:bodyPr>
          <a:lstStyle/>
          <a:p>
            <a:pPr algn="l" defTabSz="685800" eaLnBrk="1" fontAlgn="auto" hangingPunct="1">
              <a:spcBef>
                <a:spcPts val="0"/>
              </a:spcBef>
              <a:spcAft>
                <a:spcPts val="0"/>
              </a:spcAft>
              <a:buClrTx/>
              <a:buSzTx/>
              <a:buNone/>
            </a:pPr>
            <a:r>
              <a:rPr lang="en-GB" sz="1600" dirty="0">
                <a:solidFill>
                  <a:srgbClr val="00B050"/>
                </a:solidFill>
                <a:latin typeface="Calibri" panose="020F0502020204030204"/>
                <a:ea typeface="+mn-ea"/>
                <a:cs typeface="+mn-cs"/>
              </a:rPr>
              <a:t>Smith et al 2018</a:t>
            </a:r>
          </a:p>
        </p:txBody>
      </p:sp>
      <p:sp>
        <p:nvSpPr>
          <p:cNvPr id="3" name="TextBox 2"/>
          <p:cNvSpPr txBox="1"/>
          <p:nvPr/>
        </p:nvSpPr>
        <p:spPr>
          <a:xfrm>
            <a:off x="229640" y="1762046"/>
            <a:ext cx="2673580" cy="4278094"/>
          </a:xfrm>
          <a:prstGeom prst="rect">
            <a:avLst/>
          </a:prstGeom>
          <a:noFill/>
        </p:spPr>
        <p:txBody>
          <a:bodyPr wrap="square" rtlCol="0">
            <a:spAutoFit/>
          </a:bodyPr>
          <a:lstStyle/>
          <a:p>
            <a:pPr algn="l" defTabSz="685800" eaLnBrk="1" fontAlgn="auto" hangingPunct="1">
              <a:spcBef>
                <a:spcPts val="0"/>
              </a:spcBef>
              <a:spcAft>
                <a:spcPts val="0"/>
              </a:spcAft>
              <a:buClrTx/>
              <a:buSzTx/>
              <a:buNone/>
            </a:pPr>
            <a:r>
              <a:rPr lang="en-GB" sz="1600" dirty="0">
                <a:solidFill>
                  <a:prstClr val="black"/>
                </a:solidFill>
                <a:latin typeface="Calibri" panose="020F0502020204030204"/>
                <a:ea typeface="+mn-ea"/>
                <a:cs typeface="+mn-cs"/>
              </a:rPr>
              <a:t>The complex pattern of fibre incompleteness expected in DESI BGS was quantified using a mock based on MXXL.</a:t>
            </a:r>
          </a:p>
          <a:p>
            <a:pPr algn="l" defTabSz="685800" eaLnBrk="1" fontAlgn="auto" hangingPunct="1">
              <a:spcBef>
                <a:spcPts val="0"/>
              </a:spcBef>
              <a:spcAft>
                <a:spcPts val="0"/>
              </a:spcAft>
              <a:buClrTx/>
              <a:buSzTx/>
              <a:buNone/>
            </a:pPr>
            <a:endParaRPr lang="en-GB" sz="1600" dirty="0">
              <a:solidFill>
                <a:prstClr val="black"/>
              </a:solidFill>
              <a:latin typeface="Calibri" panose="020F0502020204030204"/>
              <a:ea typeface="+mn-ea"/>
              <a:cs typeface="+mn-cs"/>
            </a:endParaRPr>
          </a:p>
          <a:p>
            <a:pPr algn="l" defTabSz="685800" eaLnBrk="1" fontAlgn="auto" hangingPunct="1">
              <a:spcBef>
                <a:spcPts val="0"/>
              </a:spcBef>
              <a:spcAft>
                <a:spcPts val="0"/>
              </a:spcAft>
              <a:buClrTx/>
              <a:buSzTx/>
              <a:buNone/>
            </a:pPr>
            <a:r>
              <a:rPr lang="en-GB" sz="1600" dirty="0">
                <a:solidFill>
                  <a:prstClr val="black"/>
                </a:solidFill>
                <a:latin typeface="Calibri" panose="020F0502020204030204"/>
                <a:ea typeface="+mn-ea"/>
                <a:cs typeface="+mn-cs"/>
              </a:rPr>
              <a:t>Correction scheme used in previous surveys (e.g. angular up-weighting or assigning neighbour’s redshift to missed galaxies)  shown to be inadequate but PIP weights (Bianchi &amp; Percival 2017) shown to be accurate (brown band in lower panel), </a:t>
            </a:r>
          </a:p>
          <a:p>
            <a:pPr algn="l" defTabSz="685800" eaLnBrk="1" fontAlgn="auto" hangingPunct="1">
              <a:spcBef>
                <a:spcPts val="0"/>
              </a:spcBef>
              <a:spcAft>
                <a:spcPts val="0"/>
              </a:spcAft>
              <a:buClrTx/>
              <a:buSzTx/>
              <a:buNone/>
            </a:pPr>
            <a:r>
              <a:rPr lang="en-GB" sz="1600" dirty="0">
                <a:solidFill>
                  <a:prstClr val="black"/>
                </a:solidFill>
                <a:latin typeface="Calibri" panose="020F0502020204030204"/>
                <a:ea typeface="+mn-ea"/>
                <a:cs typeface="+mn-cs"/>
              </a:rPr>
              <a:t>following adjustments to fibre assignment algorithm</a:t>
            </a:r>
          </a:p>
          <a:p>
            <a:pPr algn="l" defTabSz="685800" eaLnBrk="1" fontAlgn="auto" hangingPunct="1">
              <a:spcBef>
                <a:spcPts val="0"/>
              </a:spcBef>
              <a:spcAft>
                <a:spcPts val="0"/>
              </a:spcAft>
              <a:buClrTx/>
              <a:buSzTx/>
              <a:buNone/>
            </a:pPr>
            <a:endParaRPr lang="en-GB" sz="1600" dirty="0">
              <a:solidFill>
                <a:prstClr val="black"/>
              </a:solidFill>
              <a:latin typeface="Calibri" panose="020F0502020204030204"/>
              <a:ea typeface="+mn-ea"/>
              <a:cs typeface="+mn-cs"/>
            </a:endParaRPr>
          </a:p>
        </p:txBody>
      </p:sp>
      <p:sp>
        <p:nvSpPr>
          <p:cNvPr id="7" name="Text Box 2">
            <a:extLst>
              <a:ext uri="{FF2B5EF4-FFF2-40B4-BE49-F238E27FC236}">
                <a16:creationId xmlns:a16="http://schemas.microsoft.com/office/drawing/2014/main" id="{E5F356EA-9E7A-E747-BE51-7A1D53685B86}"/>
              </a:ext>
            </a:extLst>
          </p:cNvPr>
          <p:cNvSpPr txBox="1">
            <a:spLocks noChangeArrowheads="1"/>
          </p:cNvSpPr>
          <p:nvPr/>
        </p:nvSpPr>
        <p:spPr bwMode="auto">
          <a:xfrm>
            <a:off x="1200150" y="262890"/>
            <a:ext cx="6652577" cy="646145"/>
          </a:xfrm>
          <a:prstGeom prst="rect">
            <a:avLst/>
          </a:prstGeom>
          <a:solidFill>
            <a:srgbClr val="FFCC00"/>
          </a:solidFill>
          <a:ln w="28575">
            <a:solidFill>
              <a:schemeClr val="tx1"/>
            </a:solidFill>
            <a:miter lim="800000"/>
            <a:headEnd/>
            <a:tailEnd/>
          </a:ln>
        </p:spPr>
        <p:txBody>
          <a:bodyPr wrap="square"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lvl="0">
              <a:buClrTx/>
              <a:buSzTx/>
              <a:buNone/>
            </a:pPr>
            <a:r>
              <a:rPr kumimoji="0" lang="en-GB" sz="3600" i="0" u="none" strike="noStrike" kern="1200" cap="none" spc="0" normalizeH="0" baseline="0" noProof="0" dirty="0">
                <a:ln>
                  <a:noFill/>
                </a:ln>
                <a:solidFill>
                  <a:srgbClr val="FF0000"/>
                </a:solidFill>
                <a:effectLst/>
                <a:uLnTx/>
                <a:uFillTx/>
              </a:rPr>
              <a:t>Large-scale structure: DESI</a:t>
            </a:r>
          </a:p>
        </p:txBody>
      </p:sp>
      <p:sp>
        <p:nvSpPr>
          <p:cNvPr id="8" name="TextBox 7">
            <a:extLst>
              <a:ext uri="{FF2B5EF4-FFF2-40B4-BE49-F238E27FC236}">
                <a16:creationId xmlns:a16="http://schemas.microsoft.com/office/drawing/2014/main" id="{AE878453-EE0E-794E-AAC5-D67849D1D4C8}"/>
              </a:ext>
            </a:extLst>
          </p:cNvPr>
          <p:cNvSpPr txBox="1"/>
          <p:nvPr/>
        </p:nvSpPr>
        <p:spPr>
          <a:xfrm>
            <a:off x="1262163" y="1060664"/>
            <a:ext cx="6970178" cy="415498"/>
          </a:xfrm>
          <a:prstGeom prst="rect">
            <a:avLst/>
          </a:prstGeom>
          <a:noFill/>
        </p:spPr>
        <p:txBody>
          <a:bodyPr wrap="none" rtlCol="0">
            <a:spAutoFit/>
          </a:bodyPr>
          <a:lstStyle/>
          <a:p>
            <a:pPr>
              <a:buNone/>
            </a:pPr>
            <a:r>
              <a:rPr lang="en-GB" sz="2100" dirty="0"/>
              <a:t>Mitigating for fibre redshift incompleteness in DESI BGS</a:t>
            </a:r>
          </a:p>
        </p:txBody>
      </p:sp>
    </p:spTree>
    <p:extLst>
      <p:ext uri="{BB962C8B-B14F-4D97-AF65-F5344CB8AC3E}">
        <p14:creationId xmlns:p14="http://schemas.microsoft.com/office/powerpoint/2010/main" val="355703924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BA13829-B8F2-3049-91A6-8294CE04EDE9}"/>
              </a:ext>
            </a:extLst>
          </p:cNvPr>
          <p:cNvSpPr/>
          <p:nvPr/>
        </p:nvSpPr>
        <p:spPr bwMode="auto">
          <a:xfrm>
            <a:off x="4709160" y="6320790"/>
            <a:ext cx="2354580" cy="537210"/>
          </a:xfrm>
          <a:prstGeom prst="rect">
            <a:avLst/>
          </a:prstGeom>
          <a:solidFill>
            <a:schemeClr val="bg1"/>
          </a:solidFill>
          <a:ln w="38100" cap="flat" cmpd="sng" algn="ctr">
            <a:noFill/>
            <a:prstDash val="solid"/>
            <a:round/>
            <a:headEnd type="none" w="med" len="med"/>
            <a:tailEnd type="none" w="med" len="med"/>
          </a:ln>
          <a:effectLst/>
        </p:spPr>
        <p:txBody>
          <a:bodyPr vert="horz" wrap="none" lIns="90000" tIns="46800" rIns="90000" bIns="4680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
                <a:schemeClr val="tx1"/>
              </a:buClr>
              <a:buSzPct val="125000"/>
              <a:buFontTx/>
              <a:buChar char="•"/>
              <a:tabLst/>
            </a:pPr>
            <a:endParaRPr kumimoji="0" lang="en-US" sz="2400" b="0" i="0" u="none" strike="noStrike" cap="none" normalizeH="0" baseline="0">
              <a:ln>
                <a:noFill/>
              </a:ln>
              <a:solidFill>
                <a:schemeClr val="tx1"/>
              </a:solidFill>
              <a:effectLst/>
              <a:latin typeface="Arial" pitchFamily="-65" charset="0"/>
            </a:endParaRPr>
          </a:p>
        </p:txBody>
      </p:sp>
      <p:pic>
        <p:nvPicPr>
          <p:cNvPr id="120" name="Image" descr="Image"/>
          <p:cNvPicPr>
            <a:picLocks noChangeAspect="1"/>
          </p:cNvPicPr>
          <p:nvPr/>
        </p:nvPicPr>
        <p:blipFill>
          <a:blip r:embed="rId2">
            <a:extLst/>
          </a:blip>
          <a:stretch>
            <a:fillRect/>
          </a:stretch>
        </p:blipFill>
        <p:spPr>
          <a:xfrm>
            <a:off x="-9579" y="1007711"/>
            <a:ext cx="3110403" cy="2941332"/>
          </a:xfrm>
          <a:prstGeom prst="rect">
            <a:avLst/>
          </a:prstGeom>
          <a:ln w="12700">
            <a:miter lim="400000"/>
          </a:ln>
        </p:spPr>
      </p:pic>
      <p:sp>
        <p:nvSpPr>
          <p:cNvPr id="121" name="First self-consistent simulations of galaxy formation in modified gravity theories, allowing"/>
          <p:cNvSpPr txBox="1"/>
          <p:nvPr/>
        </p:nvSpPr>
        <p:spPr>
          <a:xfrm>
            <a:off x="173293" y="3942512"/>
            <a:ext cx="2936169" cy="1240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9" tIns="35719" rIns="35719" bIns="35719" anchor="ctr">
            <a:spAutoFit/>
          </a:bodyPr>
          <a:lstStyle>
            <a:lvl1pPr algn="l">
              <a:defRPr sz="2700" b="0">
                <a:solidFill>
                  <a:srgbClr val="FFFFFF"/>
                </a:solidFill>
                <a:latin typeface="Times New Roman"/>
                <a:ea typeface="Times New Roman"/>
                <a:cs typeface="Times New Roman"/>
                <a:sym typeface="Times New Roman"/>
              </a:defRPr>
            </a:lvl1pPr>
          </a:lstStyle>
          <a:p>
            <a:pPr>
              <a:buNone/>
            </a:pPr>
            <a:r>
              <a:rPr sz="1898" dirty="0">
                <a:solidFill>
                  <a:srgbClr val="0070C0"/>
                </a:solidFill>
                <a:latin typeface="Arial" panose="020B0604020202020204" pitchFamily="34" charset="0"/>
                <a:cs typeface="Arial" panose="020B0604020202020204" pitchFamily="34" charset="0"/>
              </a:rPr>
              <a:t>First self-consistent simulations of galaxy formation in modified gravity theories</a:t>
            </a:r>
          </a:p>
        </p:txBody>
      </p:sp>
      <p:pic>
        <p:nvPicPr>
          <p:cNvPr id="122" name="Image" descr="Image"/>
          <p:cNvPicPr>
            <a:picLocks noChangeAspect="1"/>
          </p:cNvPicPr>
          <p:nvPr/>
        </p:nvPicPr>
        <p:blipFill>
          <a:blip r:embed="rId3">
            <a:extLst/>
          </a:blip>
          <a:stretch>
            <a:fillRect/>
          </a:stretch>
        </p:blipFill>
        <p:spPr>
          <a:xfrm>
            <a:off x="6191647" y="3905006"/>
            <a:ext cx="2936169" cy="2941332"/>
          </a:xfrm>
          <a:prstGeom prst="rect">
            <a:avLst/>
          </a:prstGeom>
          <a:ln w="12700">
            <a:miter lim="400000"/>
          </a:ln>
        </p:spPr>
      </p:pic>
      <p:sp>
        <p:nvSpPr>
          <p:cNvPr id="123" name="A new numerical relativity code to run general relativistic N-body simulations in cosmology"/>
          <p:cNvSpPr txBox="1"/>
          <p:nvPr/>
        </p:nvSpPr>
        <p:spPr>
          <a:xfrm>
            <a:off x="6215554" y="2324452"/>
            <a:ext cx="2928446" cy="1240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anchor="ctr">
            <a:spAutoFit/>
          </a:bodyPr>
          <a:lstStyle>
            <a:lvl1pPr algn="l">
              <a:defRPr sz="2700" b="0">
                <a:solidFill>
                  <a:srgbClr val="FFFFFF"/>
                </a:solidFill>
                <a:latin typeface="Times New Roman"/>
                <a:ea typeface="Times New Roman"/>
                <a:cs typeface="Times New Roman"/>
                <a:sym typeface="Times New Roman"/>
              </a:defRPr>
            </a:lvl1pPr>
          </a:lstStyle>
          <a:p>
            <a:pPr>
              <a:buNone/>
            </a:pPr>
            <a:r>
              <a:rPr sz="1898" dirty="0">
                <a:solidFill>
                  <a:srgbClr val="0070C0"/>
                </a:solidFill>
                <a:latin typeface="Arial" panose="020B0604020202020204" pitchFamily="34" charset="0"/>
                <a:cs typeface="Arial" panose="020B0604020202020204" pitchFamily="34" charset="0"/>
              </a:rPr>
              <a:t>A new numerical relativity code </a:t>
            </a:r>
            <a:r>
              <a:rPr lang="en-US" sz="1898" dirty="0">
                <a:solidFill>
                  <a:srgbClr val="0070C0"/>
                </a:solidFill>
                <a:latin typeface="Arial" panose="020B0604020202020204" pitchFamily="34" charset="0"/>
                <a:cs typeface="Arial" panose="020B0604020202020204" pitchFamily="34" charset="0"/>
              </a:rPr>
              <a:t>for G</a:t>
            </a:r>
            <a:r>
              <a:rPr sz="1898" dirty="0">
                <a:solidFill>
                  <a:srgbClr val="0070C0"/>
                </a:solidFill>
                <a:latin typeface="Arial" panose="020B0604020202020204" pitchFamily="34" charset="0"/>
                <a:cs typeface="Arial" panose="020B0604020202020204" pitchFamily="34" charset="0"/>
              </a:rPr>
              <a:t>eneral </a:t>
            </a:r>
            <a:r>
              <a:rPr lang="en-US" sz="1898" dirty="0">
                <a:solidFill>
                  <a:srgbClr val="0070C0"/>
                </a:solidFill>
                <a:latin typeface="Arial" panose="020B0604020202020204" pitchFamily="34" charset="0"/>
                <a:cs typeface="Arial" panose="020B0604020202020204" pitchFamily="34" charset="0"/>
              </a:rPr>
              <a:t>R</a:t>
            </a:r>
            <a:r>
              <a:rPr sz="1898" dirty="0">
                <a:solidFill>
                  <a:srgbClr val="0070C0"/>
                </a:solidFill>
                <a:latin typeface="Arial" panose="020B0604020202020204" pitchFamily="34" charset="0"/>
                <a:cs typeface="Arial" panose="020B0604020202020204" pitchFamily="34" charset="0"/>
              </a:rPr>
              <a:t>elativistic N-body simulations in cosmology</a:t>
            </a:r>
          </a:p>
        </p:txBody>
      </p:sp>
      <p:pic>
        <p:nvPicPr>
          <p:cNvPr id="124" name="Image" descr="Image"/>
          <p:cNvPicPr>
            <a:picLocks noChangeAspect="1"/>
          </p:cNvPicPr>
          <p:nvPr/>
        </p:nvPicPr>
        <p:blipFill>
          <a:blip r:embed="rId4">
            <a:extLst/>
          </a:blip>
          <a:stretch>
            <a:fillRect/>
          </a:stretch>
        </p:blipFill>
        <p:spPr>
          <a:xfrm>
            <a:off x="2608867" y="2216720"/>
            <a:ext cx="3529738" cy="3410970"/>
          </a:xfrm>
          <a:prstGeom prst="rect">
            <a:avLst/>
          </a:prstGeom>
          <a:ln w="12700">
            <a:miter lim="400000"/>
          </a:ln>
        </p:spPr>
      </p:pic>
      <p:sp>
        <p:nvSpPr>
          <p:cNvPr id="125" name="A strong constraint on f(R) gravity using galaxy clustering measurement on small scales"/>
          <p:cNvSpPr txBox="1"/>
          <p:nvPr/>
        </p:nvSpPr>
        <p:spPr>
          <a:xfrm>
            <a:off x="2880360" y="5722677"/>
            <a:ext cx="3417570" cy="9483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anchor="ctr">
            <a:spAutoFit/>
          </a:bodyPr>
          <a:lstStyle>
            <a:lvl1pPr algn="l">
              <a:defRPr sz="2700" b="0">
                <a:solidFill>
                  <a:srgbClr val="FFFFFF"/>
                </a:solidFill>
                <a:latin typeface="Times New Roman"/>
                <a:ea typeface="Times New Roman"/>
                <a:cs typeface="Times New Roman"/>
                <a:sym typeface="Times New Roman"/>
              </a:defRPr>
            </a:lvl1pPr>
          </a:lstStyle>
          <a:p>
            <a:pPr>
              <a:buNone/>
            </a:pPr>
            <a:r>
              <a:rPr sz="1898" dirty="0">
                <a:solidFill>
                  <a:srgbClr val="0070C0"/>
                </a:solidFill>
                <a:latin typeface="Arial" panose="020B0604020202020204" pitchFamily="34" charset="0"/>
                <a:cs typeface="Arial" panose="020B0604020202020204" pitchFamily="34" charset="0"/>
              </a:rPr>
              <a:t>A strong constraint on f(R) gravity using galaxy clustering </a:t>
            </a:r>
            <a:r>
              <a:rPr lang="en-US" sz="1898" dirty="0">
                <a:solidFill>
                  <a:srgbClr val="0070C0"/>
                </a:solidFill>
                <a:latin typeface="Arial" panose="020B0604020202020204" pitchFamily="34" charset="0"/>
                <a:cs typeface="Arial" panose="020B0604020202020204" pitchFamily="34" charset="0"/>
              </a:rPr>
              <a:t>data </a:t>
            </a:r>
            <a:r>
              <a:rPr sz="1898" dirty="0">
                <a:solidFill>
                  <a:srgbClr val="0070C0"/>
                </a:solidFill>
                <a:latin typeface="Arial" panose="020B0604020202020204" pitchFamily="34" charset="0"/>
                <a:cs typeface="Arial" panose="020B0604020202020204" pitchFamily="34" charset="0"/>
              </a:rPr>
              <a:t>on small scales </a:t>
            </a:r>
          </a:p>
        </p:txBody>
      </p:sp>
      <p:sp>
        <p:nvSpPr>
          <p:cNvPr id="3" name="Title 2">
            <a:extLst>
              <a:ext uri="{FF2B5EF4-FFF2-40B4-BE49-F238E27FC236}">
                <a16:creationId xmlns:a16="http://schemas.microsoft.com/office/drawing/2014/main" id="{9F864C1D-5AA0-AE48-8293-39885EFF0834}"/>
              </a:ext>
            </a:extLst>
          </p:cNvPr>
          <p:cNvSpPr>
            <a:spLocks noGrp="1"/>
          </p:cNvSpPr>
          <p:nvPr>
            <p:ph type="title"/>
          </p:nvPr>
        </p:nvSpPr>
        <p:spPr/>
        <p:txBody>
          <a:bodyPr/>
          <a:lstStyle/>
          <a:p>
            <a:endParaRPr lang="en-US" dirty="0"/>
          </a:p>
        </p:txBody>
      </p:sp>
      <p:sp>
        <p:nvSpPr>
          <p:cNvPr id="11" name="Text Box 2">
            <a:extLst>
              <a:ext uri="{FF2B5EF4-FFF2-40B4-BE49-F238E27FC236}">
                <a16:creationId xmlns:a16="http://schemas.microsoft.com/office/drawing/2014/main" id="{6CDBB686-5C63-D14D-B220-B77ECA9EB273}"/>
              </a:ext>
            </a:extLst>
          </p:cNvPr>
          <p:cNvSpPr txBox="1">
            <a:spLocks noChangeArrowheads="1"/>
          </p:cNvSpPr>
          <p:nvPr/>
        </p:nvSpPr>
        <p:spPr bwMode="auto">
          <a:xfrm>
            <a:off x="2971801" y="308610"/>
            <a:ext cx="5783580" cy="646145"/>
          </a:xfrm>
          <a:prstGeom prst="rect">
            <a:avLst/>
          </a:prstGeom>
          <a:solidFill>
            <a:srgbClr val="FFCC00"/>
          </a:solidFill>
          <a:ln w="28575">
            <a:solidFill>
              <a:schemeClr val="tx1"/>
            </a:solidFill>
            <a:miter lim="800000"/>
            <a:headEnd/>
            <a:tailEnd/>
          </a:ln>
        </p:spPr>
        <p:txBody>
          <a:bodyPr wrap="square"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lvl="0">
              <a:buClrTx/>
              <a:buSzTx/>
              <a:buNone/>
            </a:pPr>
            <a:r>
              <a:rPr kumimoji="0" lang="en-GB" sz="3600" i="0" u="none" strike="noStrike" kern="1200" cap="none" spc="0" normalizeH="0" baseline="0" noProof="0" dirty="0">
                <a:ln>
                  <a:noFill/>
                </a:ln>
                <a:solidFill>
                  <a:srgbClr val="FF0000"/>
                </a:solidFill>
                <a:effectLst/>
                <a:uLnTx/>
                <a:uFillTx/>
              </a:rPr>
              <a:t>Beyond Newtonian Gravity</a:t>
            </a:r>
          </a:p>
        </p:txBody>
      </p:sp>
    </p:spTree>
  </p:cSld>
  <p:clrMapOvr>
    <a:masterClrMapping/>
  </p:clrMapOvr>
  <p:transition spd="med"/>
</p:sld>
</file>

<file path=ppt/slides/slide8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57B5C1E-5255-0C4C-BD0E-738820AE4C7F}"/>
              </a:ext>
            </a:extLst>
          </p:cNvPr>
          <p:cNvSpPr/>
          <p:nvPr/>
        </p:nvSpPr>
        <p:spPr bwMode="auto">
          <a:xfrm>
            <a:off x="4709160" y="6320790"/>
            <a:ext cx="2354580" cy="537210"/>
          </a:xfrm>
          <a:prstGeom prst="rect">
            <a:avLst/>
          </a:prstGeom>
          <a:solidFill>
            <a:schemeClr val="bg1"/>
          </a:solidFill>
          <a:ln w="38100" cap="flat" cmpd="sng" algn="ctr">
            <a:noFill/>
            <a:prstDash val="solid"/>
            <a:round/>
            <a:headEnd type="none" w="med" len="med"/>
            <a:tailEnd type="none" w="med" len="med"/>
          </a:ln>
          <a:effectLst/>
        </p:spPr>
        <p:txBody>
          <a:bodyPr vert="horz" wrap="none" lIns="90000" tIns="46800" rIns="90000" bIns="4680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
                <a:schemeClr val="tx1"/>
              </a:buClr>
              <a:buSzPct val="125000"/>
              <a:buFontTx/>
              <a:buChar char="•"/>
              <a:tabLst/>
            </a:pPr>
            <a:endParaRPr kumimoji="0" lang="en-US" sz="2400" b="0" i="0" u="none" strike="noStrike" cap="none" normalizeH="0" baseline="0">
              <a:ln>
                <a:noFill/>
              </a:ln>
              <a:solidFill>
                <a:schemeClr val="tx1"/>
              </a:solidFill>
              <a:effectLst/>
              <a:latin typeface="Arial" pitchFamily="-65" charset="0"/>
            </a:endParaRPr>
          </a:p>
        </p:txBody>
      </p:sp>
      <p:sp>
        <p:nvSpPr>
          <p:cNvPr id="128" name="A reconstruction-based method to remove RSD effects and recover the real-space galaxy correlation function, along with other cosmological information, accurately"/>
          <p:cNvSpPr txBox="1"/>
          <p:nvPr/>
        </p:nvSpPr>
        <p:spPr>
          <a:xfrm>
            <a:off x="166863" y="3810520"/>
            <a:ext cx="2936169" cy="21166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9" tIns="35719" rIns="35719" bIns="35719" anchor="ctr">
            <a:spAutoFit/>
          </a:bodyPr>
          <a:lstStyle>
            <a:lvl1pPr algn="l">
              <a:defRPr sz="2700" b="0">
                <a:solidFill>
                  <a:srgbClr val="FFFFFF"/>
                </a:solidFill>
                <a:latin typeface="Times New Roman"/>
                <a:ea typeface="Times New Roman"/>
                <a:cs typeface="Times New Roman"/>
                <a:sym typeface="Times New Roman"/>
              </a:defRPr>
            </a:lvl1pPr>
          </a:lstStyle>
          <a:p>
            <a:pPr>
              <a:buNone/>
            </a:pPr>
            <a:r>
              <a:rPr sz="1898" dirty="0">
                <a:solidFill>
                  <a:srgbClr val="0070C0"/>
                </a:solidFill>
                <a:latin typeface="Arial" panose="020B0604020202020204" pitchFamily="34" charset="0"/>
                <a:cs typeface="Arial" panose="020B0604020202020204" pitchFamily="34" charset="0"/>
              </a:rPr>
              <a:t>A reconstruction-based method to remove RSD effects and recover the real-space galaxy correlation function, along with other cosmological information, accurately</a:t>
            </a:r>
          </a:p>
        </p:txBody>
      </p:sp>
      <p:sp>
        <p:nvSpPr>
          <p:cNvPr id="129" name="A detailed study of weak lensing peak statistics, and voids identified from peaks, as a promising new cosmological probe"/>
          <p:cNvSpPr txBox="1"/>
          <p:nvPr/>
        </p:nvSpPr>
        <p:spPr>
          <a:xfrm>
            <a:off x="6606538" y="2068818"/>
            <a:ext cx="2537462" cy="18245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9" tIns="35719" rIns="35719" bIns="35719" anchor="ctr">
            <a:spAutoFit/>
          </a:bodyPr>
          <a:lstStyle>
            <a:lvl1pPr algn="l">
              <a:defRPr sz="2700" b="0">
                <a:solidFill>
                  <a:srgbClr val="FFFFFF"/>
                </a:solidFill>
                <a:latin typeface="Times New Roman"/>
                <a:ea typeface="Times New Roman"/>
                <a:cs typeface="Times New Roman"/>
                <a:sym typeface="Times New Roman"/>
              </a:defRPr>
            </a:lvl1pPr>
          </a:lstStyle>
          <a:p>
            <a:pPr>
              <a:buNone/>
            </a:pPr>
            <a:r>
              <a:rPr sz="1898" dirty="0">
                <a:solidFill>
                  <a:srgbClr val="0070C0"/>
                </a:solidFill>
                <a:latin typeface="Arial" panose="020B0604020202020204" pitchFamily="34" charset="0"/>
                <a:cs typeface="Arial" panose="020B0604020202020204" pitchFamily="34" charset="0"/>
              </a:rPr>
              <a:t>A detailed study of weak lensing peak statistics, and voids identified from peaks, as a promising new cosmological probe</a:t>
            </a:r>
          </a:p>
        </p:txBody>
      </p:sp>
      <p:sp>
        <p:nvSpPr>
          <p:cNvPr id="130" name="A non-Gaussian model of RSD to accurately predict the monopole (quadrupole) down to 10 (20) Mpc/h"/>
          <p:cNvSpPr txBox="1"/>
          <p:nvPr/>
        </p:nvSpPr>
        <p:spPr>
          <a:xfrm>
            <a:off x="3291840" y="4968354"/>
            <a:ext cx="3154679" cy="1240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anchor="ctr">
            <a:spAutoFit/>
          </a:bodyPr>
          <a:lstStyle>
            <a:lvl1pPr algn="l">
              <a:defRPr sz="2700" b="0">
                <a:solidFill>
                  <a:srgbClr val="FFFFFF"/>
                </a:solidFill>
                <a:latin typeface="Times New Roman"/>
                <a:ea typeface="Times New Roman"/>
                <a:cs typeface="Times New Roman"/>
                <a:sym typeface="Times New Roman"/>
              </a:defRPr>
            </a:lvl1pPr>
          </a:lstStyle>
          <a:p>
            <a:pPr>
              <a:buNone/>
            </a:pPr>
            <a:r>
              <a:rPr sz="1898" dirty="0">
                <a:solidFill>
                  <a:srgbClr val="0070C0"/>
                </a:solidFill>
                <a:latin typeface="Arial" panose="020B0604020202020204" pitchFamily="34" charset="0"/>
                <a:cs typeface="Arial" panose="020B0604020202020204" pitchFamily="34" charset="0"/>
              </a:rPr>
              <a:t>A non-Gaussian model of RSD accurately </a:t>
            </a:r>
            <a:r>
              <a:rPr lang="en-US" sz="1898" dirty="0">
                <a:solidFill>
                  <a:srgbClr val="0070C0"/>
                </a:solidFill>
                <a:latin typeface="Arial" panose="020B0604020202020204" pitchFamily="34" charset="0"/>
                <a:cs typeface="Arial" panose="020B0604020202020204" pitchFamily="34" charset="0"/>
              </a:rPr>
              <a:t>to </a:t>
            </a:r>
            <a:r>
              <a:rPr sz="1898" dirty="0">
                <a:solidFill>
                  <a:srgbClr val="0070C0"/>
                </a:solidFill>
                <a:latin typeface="Arial" panose="020B0604020202020204" pitchFamily="34" charset="0"/>
                <a:cs typeface="Arial" panose="020B0604020202020204" pitchFamily="34" charset="0"/>
              </a:rPr>
              <a:t>predict the monopole (quadrupole) down to 10 (20) </a:t>
            </a:r>
            <a:r>
              <a:rPr sz="1898" dirty="0" err="1">
                <a:solidFill>
                  <a:srgbClr val="0070C0"/>
                </a:solidFill>
                <a:latin typeface="Arial" panose="020B0604020202020204" pitchFamily="34" charset="0"/>
                <a:cs typeface="Arial" panose="020B0604020202020204" pitchFamily="34" charset="0"/>
              </a:rPr>
              <a:t>Mpc</a:t>
            </a:r>
            <a:r>
              <a:rPr sz="1898" dirty="0">
                <a:solidFill>
                  <a:srgbClr val="0070C0"/>
                </a:solidFill>
                <a:latin typeface="Arial" panose="020B0604020202020204" pitchFamily="34" charset="0"/>
                <a:cs typeface="Arial" panose="020B0604020202020204" pitchFamily="34" charset="0"/>
              </a:rPr>
              <a:t>/h </a:t>
            </a:r>
          </a:p>
        </p:txBody>
      </p:sp>
      <p:pic>
        <p:nvPicPr>
          <p:cNvPr id="131" name="Image" descr="Image"/>
          <p:cNvPicPr>
            <a:picLocks noChangeAspect="1"/>
          </p:cNvPicPr>
          <p:nvPr/>
        </p:nvPicPr>
        <p:blipFill>
          <a:blip r:embed="rId2">
            <a:extLst/>
          </a:blip>
          <a:stretch>
            <a:fillRect/>
          </a:stretch>
        </p:blipFill>
        <p:spPr>
          <a:xfrm>
            <a:off x="-9084" y="888161"/>
            <a:ext cx="3318661" cy="2904749"/>
          </a:xfrm>
          <a:prstGeom prst="rect">
            <a:avLst/>
          </a:prstGeom>
          <a:ln w="12700">
            <a:miter lim="400000"/>
          </a:ln>
        </p:spPr>
      </p:pic>
      <p:grpSp>
        <p:nvGrpSpPr>
          <p:cNvPr id="135" name="Group"/>
          <p:cNvGrpSpPr/>
          <p:nvPr/>
        </p:nvGrpSpPr>
        <p:grpSpPr>
          <a:xfrm>
            <a:off x="6373153" y="3948735"/>
            <a:ext cx="2862520" cy="2865549"/>
            <a:chOff x="0" y="0"/>
            <a:chExt cx="4071137" cy="4075445"/>
          </a:xfrm>
        </p:grpSpPr>
        <p:pic>
          <p:nvPicPr>
            <p:cNvPr id="133" name="Image" descr="Image"/>
            <p:cNvPicPr>
              <a:picLocks/>
            </p:cNvPicPr>
            <p:nvPr/>
          </p:nvPicPr>
          <p:blipFill>
            <a:blip r:embed="rId3">
              <a:extLst/>
            </a:blip>
            <a:stretch>
              <a:fillRect/>
            </a:stretch>
          </p:blipFill>
          <p:spPr>
            <a:xfrm>
              <a:off x="384251" y="0"/>
              <a:ext cx="3686887" cy="4072714"/>
            </a:xfrm>
            <a:prstGeom prst="rect">
              <a:avLst/>
            </a:prstGeom>
            <a:ln w="12700" cap="flat">
              <a:noFill/>
              <a:miter lim="400000"/>
            </a:ln>
            <a:effectLst/>
          </p:spPr>
        </p:pic>
        <p:pic>
          <p:nvPicPr>
            <p:cNvPr id="134" name="Image" descr="Image"/>
            <p:cNvPicPr>
              <a:picLocks/>
            </p:cNvPicPr>
            <p:nvPr/>
          </p:nvPicPr>
          <p:blipFill>
            <a:blip r:embed="rId4">
              <a:extLst/>
            </a:blip>
            <a:stretch>
              <a:fillRect/>
            </a:stretch>
          </p:blipFill>
          <p:spPr>
            <a:xfrm>
              <a:off x="0" y="11904"/>
              <a:ext cx="398230" cy="4063542"/>
            </a:xfrm>
            <a:prstGeom prst="rect">
              <a:avLst/>
            </a:prstGeom>
            <a:ln w="12700" cap="flat">
              <a:noFill/>
              <a:miter lim="400000"/>
            </a:ln>
            <a:effectLst/>
          </p:spPr>
        </p:pic>
      </p:grpSp>
      <p:sp>
        <p:nvSpPr>
          <p:cNvPr id="11" name="TextBox 10">
            <a:extLst>
              <a:ext uri="{FF2B5EF4-FFF2-40B4-BE49-F238E27FC236}">
                <a16:creationId xmlns:a16="http://schemas.microsoft.com/office/drawing/2014/main" id="{49325673-F743-0D46-978B-3BDB8E468DED}"/>
              </a:ext>
            </a:extLst>
          </p:cNvPr>
          <p:cNvSpPr txBox="1"/>
          <p:nvPr/>
        </p:nvSpPr>
        <p:spPr>
          <a:xfrm>
            <a:off x="2290190" y="137160"/>
            <a:ext cx="6762370" cy="584761"/>
          </a:xfrm>
          <a:prstGeom prst="rect">
            <a:avLst/>
          </a:prstGeom>
          <a:solidFill>
            <a:srgbClr val="FFBF32"/>
          </a:solidFill>
          <a:ln>
            <a:solidFill>
              <a:schemeClr val="tx1"/>
            </a:solidFill>
          </a:ln>
        </p:spPr>
        <p:txBody>
          <a:bodyPr wrap="square" lIns="91426" tIns="45713" rIns="91426" bIns="45713" rtlCol="0">
            <a:spAutoFit/>
          </a:bodyPr>
          <a:lstStyle/>
          <a:p>
            <a:pPr marL="0" marR="0" lvl="0" indent="0" algn="ctr" defTabSz="914400" rtl="0" eaLnBrk="0" fontAlgn="base" latinLnBrk="0" hangingPunct="0">
              <a:lnSpc>
                <a:spcPct val="100000"/>
              </a:lnSpc>
              <a:spcBef>
                <a:spcPct val="50000"/>
              </a:spcBef>
              <a:spcAft>
                <a:spcPct val="0"/>
              </a:spcAft>
              <a:buClr>
                <a:srgbClr val="FF0000"/>
              </a:buClr>
              <a:buSzPct val="150000"/>
              <a:buFontTx/>
              <a:buNone/>
              <a:tabLst/>
              <a:defRPr/>
            </a:pPr>
            <a:r>
              <a:rPr lang="en-US" sz="3200" dirty="0">
                <a:solidFill>
                  <a:srgbClr val="FF0000"/>
                </a:solidFill>
              </a:rPr>
              <a:t>New probes of large-scale structure</a:t>
            </a:r>
            <a:endParaRPr kumimoji="0" lang="en-US" sz="3200" b="0" i="0" u="none" strike="noStrike" kern="1200" cap="none" spc="0" normalizeH="0" baseline="0" noProof="0" dirty="0">
              <a:ln>
                <a:noFill/>
              </a:ln>
              <a:solidFill>
                <a:srgbClr val="FF0000"/>
              </a:solidFill>
              <a:effectLst/>
              <a:uLnTx/>
              <a:uFillTx/>
              <a:latin typeface="Arial" charset="0"/>
              <a:ea typeface="ＭＳ Ｐゴシック" charset="0"/>
            </a:endParaRPr>
          </a:p>
        </p:txBody>
      </p:sp>
      <p:sp>
        <p:nvSpPr>
          <p:cNvPr id="3" name="Title 2">
            <a:extLst>
              <a:ext uri="{FF2B5EF4-FFF2-40B4-BE49-F238E27FC236}">
                <a16:creationId xmlns:a16="http://schemas.microsoft.com/office/drawing/2014/main" id="{DAB6D8C3-8D0F-AE48-90F6-AC9E9A2E3068}"/>
              </a:ext>
            </a:extLst>
          </p:cNvPr>
          <p:cNvSpPr>
            <a:spLocks noGrp="1"/>
          </p:cNvSpPr>
          <p:nvPr>
            <p:ph type="title"/>
          </p:nvPr>
        </p:nvSpPr>
        <p:spPr/>
        <p:txBody>
          <a:bodyPr>
            <a:noAutofit/>
          </a:bodyPr>
          <a:lstStyle/>
          <a:p>
            <a:endParaRPr lang="en-US" dirty="0"/>
          </a:p>
        </p:txBody>
      </p:sp>
      <p:sp>
        <p:nvSpPr>
          <p:cNvPr id="5" name="TextBox 4">
            <a:extLst>
              <a:ext uri="{FF2B5EF4-FFF2-40B4-BE49-F238E27FC236}">
                <a16:creationId xmlns:a16="http://schemas.microsoft.com/office/drawing/2014/main" id="{45077D51-9922-0445-ABD7-4BCE2D8D4996}"/>
              </a:ext>
            </a:extLst>
          </p:cNvPr>
          <p:cNvSpPr txBox="1"/>
          <p:nvPr/>
        </p:nvSpPr>
        <p:spPr>
          <a:xfrm>
            <a:off x="3784371" y="1074420"/>
            <a:ext cx="4148049" cy="830997"/>
          </a:xfrm>
          <a:prstGeom prst="rect">
            <a:avLst/>
          </a:prstGeom>
          <a:noFill/>
        </p:spPr>
        <p:txBody>
          <a:bodyPr wrap="square" rtlCol="0">
            <a:spAutoFit/>
          </a:bodyPr>
          <a:lstStyle/>
          <a:p>
            <a:pPr>
              <a:buNone/>
            </a:pPr>
            <a:r>
              <a:rPr lang="en-US" dirty="0"/>
              <a:t>Help distinguish Einstein from  Modified Gravity</a:t>
            </a:r>
          </a:p>
        </p:txBody>
      </p:sp>
      <p:sp>
        <p:nvSpPr>
          <p:cNvPr id="6" name="TextBox 5">
            <a:extLst>
              <a:ext uri="{FF2B5EF4-FFF2-40B4-BE49-F238E27FC236}">
                <a16:creationId xmlns:a16="http://schemas.microsoft.com/office/drawing/2014/main" id="{2276812E-DA78-8F42-B0EA-8A7F44B6BBB2}"/>
              </a:ext>
            </a:extLst>
          </p:cNvPr>
          <p:cNvSpPr txBox="1"/>
          <p:nvPr/>
        </p:nvSpPr>
        <p:spPr>
          <a:xfrm>
            <a:off x="214879" y="6366510"/>
            <a:ext cx="1261885" cy="461665"/>
          </a:xfrm>
          <a:prstGeom prst="rect">
            <a:avLst/>
          </a:prstGeom>
          <a:noFill/>
        </p:spPr>
        <p:txBody>
          <a:bodyPr wrap="none" rtlCol="0">
            <a:spAutoFit/>
          </a:bodyPr>
          <a:lstStyle/>
          <a:p>
            <a:pPr>
              <a:buNone/>
            </a:pPr>
            <a:r>
              <a:rPr lang="en-US" dirty="0">
                <a:solidFill>
                  <a:srgbClr val="00B050"/>
                </a:solidFill>
              </a:rPr>
              <a:t>Li et al. </a:t>
            </a:r>
          </a:p>
        </p:txBody>
      </p:sp>
      <p:pic>
        <p:nvPicPr>
          <p:cNvPr id="132" name="Image" descr="Image"/>
          <p:cNvPicPr>
            <a:picLocks noChangeAspect="1"/>
          </p:cNvPicPr>
          <p:nvPr/>
        </p:nvPicPr>
        <p:blipFill>
          <a:blip r:embed="rId5">
            <a:extLst/>
          </a:blip>
          <a:stretch>
            <a:fillRect/>
          </a:stretch>
        </p:blipFill>
        <p:spPr>
          <a:xfrm>
            <a:off x="2960390" y="2643471"/>
            <a:ext cx="3383954" cy="2265558"/>
          </a:xfrm>
          <a:prstGeom prst="rect">
            <a:avLst/>
          </a:prstGeom>
          <a:ln w="12700">
            <a:miter lim="400000"/>
          </a:ln>
        </p:spPr>
      </p:pic>
    </p:spTree>
  </p:cSld>
  <p:clrMapOvr>
    <a:masterClrMapping/>
  </p:clrMapOvr>
  <p:transition spd="med"/>
</p:sld>
</file>

<file path=ppt/slides/slide83.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89794" name="Text Box 2"/>
          <p:cNvSpPr txBox="1">
            <a:spLocks noChangeArrowheads="1"/>
          </p:cNvSpPr>
          <p:nvPr/>
        </p:nvSpPr>
        <p:spPr bwMode="auto">
          <a:xfrm>
            <a:off x="571500" y="1557347"/>
            <a:ext cx="8001000"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
                <a:srgbClr val="FF0000"/>
              </a:buClr>
              <a:buSzPct val="130000"/>
              <a:buFontTx/>
              <a:buNone/>
              <a:tabLst/>
              <a:defRPr/>
            </a:pPr>
            <a:endParaRPr kumimoji="0" lang="en-GB" sz="4000" b="0" i="0" u="none" strike="noStrike" kern="1200" cap="none" spc="0" normalizeH="0" baseline="0" noProof="0">
              <a:ln>
                <a:noFill/>
              </a:ln>
              <a:solidFill>
                <a:srgbClr val="FF0000"/>
              </a:solidFill>
              <a:effectLst/>
              <a:uLnTx/>
              <a:uFillTx/>
              <a:latin typeface="Comic Sans MS" charset="0"/>
              <a:ea typeface="ＭＳ Ｐゴシック" charset="0"/>
            </a:endParaRPr>
          </a:p>
        </p:txBody>
      </p:sp>
      <p:sp>
        <p:nvSpPr>
          <p:cNvPr id="289795" name="Rectangle 3"/>
          <p:cNvSpPr>
            <a:spLocks noChangeArrowheads="1"/>
          </p:cNvSpPr>
          <p:nvPr/>
        </p:nvSpPr>
        <p:spPr bwMode="auto">
          <a:xfrm>
            <a:off x="4852999" y="4648202"/>
            <a:ext cx="3938587" cy="990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52" tIns="45628" rIns="91252" bIns="45628"/>
          <a:lstStyle/>
          <a:p>
            <a:pPr marL="0" marR="0" lvl="0" indent="0" algn="l" defTabSz="914400" rtl="0" eaLnBrk="0" fontAlgn="base" latinLnBrk="0" hangingPunct="0">
              <a:lnSpc>
                <a:spcPct val="100000"/>
              </a:lnSpc>
              <a:spcBef>
                <a:spcPct val="50000"/>
              </a:spcBef>
              <a:spcAft>
                <a:spcPct val="0"/>
              </a:spcAft>
              <a:buClr>
                <a:srgbClr val="006600"/>
              </a:buClr>
              <a:buSzPct val="200000"/>
              <a:buFontTx/>
              <a:buNone/>
              <a:tabLst/>
              <a:defRPr/>
            </a:pPr>
            <a:endParaRPr kumimoji="0" lang="en-GB" sz="1800" b="0" i="0" u="none" strike="noStrike" kern="1200" cap="none" spc="0" normalizeH="0" baseline="0" noProof="0">
              <a:ln>
                <a:noFill/>
              </a:ln>
              <a:solidFill>
                <a:srgbClr val="000000"/>
              </a:solidFill>
              <a:effectLst/>
              <a:uLnTx/>
              <a:uFillTx/>
              <a:latin typeface="Arial" charset="0"/>
              <a:ea typeface="ＭＳ Ｐゴシック" charset="0"/>
              <a:cs typeface="Arial" charset="0"/>
            </a:endParaRPr>
          </a:p>
        </p:txBody>
      </p:sp>
      <p:sp>
        <p:nvSpPr>
          <p:cNvPr id="289796" name="Text Box 4"/>
          <p:cNvSpPr txBox="1">
            <a:spLocks noChangeArrowheads="1"/>
          </p:cNvSpPr>
          <p:nvPr/>
        </p:nvSpPr>
        <p:spPr bwMode="auto">
          <a:xfrm>
            <a:off x="6518285" y="4756169"/>
            <a:ext cx="184286" cy="4614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Verdana" charset="0"/>
              <a:ea typeface="ＭＳ Ｐゴシック" charset="0"/>
            </a:endParaRPr>
          </a:p>
        </p:txBody>
      </p:sp>
      <p:sp>
        <p:nvSpPr>
          <p:cNvPr id="289797" name="Text Box 5"/>
          <p:cNvSpPr txBox="1">
            <a:spLocks noChangeArrowheads="1"/>
          </p:cNvSpPr>
          <p:nvPr/>
        </p:nvSpPr>
        <p:spPr bwMode="auto">
          <a:xfrm>
            <a:off x="990601" y="5641978"/>
            <a:ext cx="6934200" cy="8844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8575">
                <a:solidFill>
                  <a:srgbClr val="000000"/>
                </a:solidFill>
                <a:miter lim="800000"/>
                <a:headEnd/>
                <a:tailEnd/>
              </a14:hiddenLine>
            </a:ext>
          </a:extLst>
        </p:spPr>
        <p:txBody>
          <a:bodyPr lIns="95598" tIns="47799" rIns="95598" bIns="47799">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80000"/>
              </a:lnSpc>
              <a:spcBef>
                <a:spcPct val="50000"/>
              </a:spcBef>
              <a:spcAft>
                <a:spcPct val="0"/>
              </a:spcAft>
              <a:buClrTx/>
              <a:buSzTx/>
              <a:buFontTx/>
              <a:buNone/>
              <a:tabLst/>
              <a:defRPr/>
            </a:pPr>
            <a:r>
              <a:rPr kumimoji="0" lang="en-GB" sz="2400" b="0" i="0" u="none" strike="noStrike" kern="1200" cap="none" spc="0" normalizeH="0" baseline="0" noProof="0">
                <a:ln>
                  <a:noFill/>
                </a:ln>
                <a:solidFill>
                  <a:srgbClr val="FFFFFF"/>
                </a:solidFill>
                <a:effectLst/>
                <a:uLnTx/>
                <a:uFillTx/>
                <a:latin typeface="Comic Sans MS" charset="0"/>
                <a:ea typeface="ＭＳ Ｐゴシック" charset="0"/>
              </a:rPr>
              <a:t>Pete Edwards</a:t>
            </a:r>
          </a:p>
          <a:p>
            <a:pPr marL="0" marR="0" lvl="0" indent="0" algn="ctr" defTabSz="914400" rtl="0" eaLnBrk="0" fontAlgn="base" latinLnBrk="0" hangingPunct="0">
              <a:lnSpc>
                <a:spcPct val="80000"/>
              </a:lnSpc>
              <a:spcBef>
                <a:spcPct val="50000"/>
              </a:spcBef>
              <a:spcAft>
                <a:spcPct val="0"/>
              </a:spcAft>
              <a:buClrTx/>
              <a:buSzTx/>
              <a:buFontTx/>
              <a:buNone/>
              <a:tabLst/>
              <a:defRPr/>
            </a:pPr>
            <a:r>
              <a:rPr kumimoji="0" lang="en-GB" sz="2400" b="0" i="0" u="none" strike="noStrike" kern="1200" cap="none" spc="0" normalizeH="0" baseline="0" noProof="0">
                <a:ln>
                  <a:noFill/>
                </a:ln>
                <a:solidFill>
                  <a:srgbClr val="FFFFFF"/>
                </a:solidFill>
                <a:effectLst/>
                <a:uLnTx/>
                <a:uFillTx/>
                <a:latin typeface="Comic Sans MS" charset="0"/>
                <a:ea typeface="ＭＳ Ｐゴシック" charset="0"/>
              </a:rPr>
              <a:t>Department of Physics, Durham University</a:t>
            </a:r>
          </a:p>
        </p:txBody>
      </p:sp>
      <p:grpSp>
        <p:nvGrpSpPr>
          <p:cNvPr id="289798" name="Group 6"/>
          <p:cNvGrpSpPr>
            <a:grpSpLocks/>
          </p:cNvGrpSpPr>
          <p:nvPr/>
        </p:nvGrpSpPr>
        <p:grpSpPr bwMode="auto">
          <a:xfrm>
            <a:off x="5919801" y="1163645"/>
            <a:ext cx="3756025" cy="1171575"/>
            <a:chOff x="3358" y="48"/>
            <a:chExt cx="2404" cy="728"/>
          </a:xfrm>
        </p:grpSpPr>
        <p:sp>
          <p:nvSpPr>
            <p:cNvPr id="1052679" name="Rectangle 7"/>
            <p:cNvSpPr>
              <a:spLocks noChangeArrowheads="1"/>
            </p:cNvSpPr>
            <p:nvPr/>
          </p:nvSpPr>
          <p:spPr bwMode="auto">
            <a:xfrm>
              <a:off x="3842" y="48"/>
              <a:ext cx="1920" cy="440"/>
            </a:xfrm>
            <a:prstGeom prst="rect">
              <a:avLst/>
            </a:prstGeom>
            <a:noFill/>
            <a:ln w="9525">
              <a:noFill/>
              <a:miter lim="800000"/>
              <a:headEnd/>
              <a:tailEnd/>
            </a:ln>
            <a:effectLst/>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4000" b="0" i="0" u="none" strike="noStrike" kern="1200" cap="none" spc="0" normalizeH="0" baseline="0" noProof="0">
                  <a:ln>
                    <a:noFill/>
                  </a:ln>
                  <a:solidFill>
                    <a:srgbClr val="000000"/>
                  </a:solidFill>
                  <a:effectLst>
                    <a:outerShdw blurRad="38100" dist="38100" dir="2700000" algn="tl">
                      <a:srgbClr val="DDDDDD"/>
                    </a:outerShdw>
                  </a:effectLst>
                  <a:uLnTx/>
                  <a:uFillTx/>
                  <a:latin typeface="Helvetica Black" charset="0"/>
                  <a:ea typeface="ＭＳ Ｐゴシック" charset="0"/>
                </a:rPr>
                <a:t>UKDMC</a:t>
              </a:r>
            </a:p>
          </p:txBody>
        </p:sp>
        <p:pic>
          <p:nvPicPr>
            <p:cNvPr id="289807" name="Picture 8" descr="Sheffiel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8" y="96"/>
              <a:ext cx="567" cy="6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89808" name="Text Box 9"/>
            <p:cNvSpPr txBox="1">
              <a:spLocks noChangeArrowheads="1"/>
            </p:cNvSpPr>
            <p:nvPr/>
          </p:nvSpPr>
          <p:spPr bwMode="auto">
            <a:xfrm>
              <a:off x="3880" y="480"/>
              <a:ext cx="1089" cy="2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30000"/>
                </a:lnSpc>
                <a:spcBef>
                  <a:spcPct val="10000"/>
                </a:spcBef>
                <a:spcAft>
                  <a:spcPct val="10000"/>
                </a:spcAft>
                <a:buClrTx/>
                <a:buSzTx/>
                <a:buFontTx/>
                <a:buNone/>
                <a:tabLst/>
                <a:defRPr/>
              </a:pPr>
              <a:r>
                <a:rPr kumimoji="0" lang="en-GB" sz="1800" b="1" i="0" u="none" strike="noStrike" kern="1200" cap="none" spc="0" normalizeH="0" baseline="0" noProof="0">
                  <a:ln>
                    <a:noFill/>
                  </a:ln>
                  <a:solidFill>
                    <a:srgbClr val="3333CC"/>
                  </a:solidFill>
                  <a:effectLst/>
                  <a:uLnTx/>
                  <a:uFillTx/>
                  <a:latin typeface="Verdana" charset="0"/>
                  <a:ea typeface="ＭＳ Ｐゴシック" charset="0"/>
                </a:rPr>
                <a:t>University</a:t>
              </a:r>
            </a:p>
            <a:p>
              <a:pPr marL="0" marR="0" lvl="0" indent="0" algn="ctr" defTabSz="914400" rtl="0" eaLnBrk="0" fontAlgn="base" latinLnBrk="0" hangingPunct="0">
                <a:lnSpc>
                  <a:spcPct val="30000"/>
                </a:lnSpc>
                <a:spcBef>
                  <a:spcPct val="50000"/>
                </a:spcBef>
                <a:spcAft>
                  <a:spcPct val="0"/>
                </a:spcAft>
                <a:buClrTx/>
                <a:buSzTx/>
                <a:buFontTx/>
                <a:buNone/>
                <a:tabLst/>
                <a:defRPr/>
              </a:pPr>
              <a:r>
                <a:rPr kumimoji="0" lang="en-GB" sz="1800" b="1" i="0" u="none" strike="noStrike" kern="1200" cap="none" spc="0" normalizeH="0" baseline="0" noProof="0">
                  <a:ln>
                    <a:noFill/>
                  </a:ln>
                  <a:solidFill>
                    <a:srgbClr val="3333CC"/>
                  </a:solidFill>
                  <a:effectLst/>
                  <a:uLnTx/>
                  <a:uFillTx/>
                  <a:latin typeface="Verdana" charset="0"/>
                  <a:ea typeface="ＭＳ Ｐゴシック" charset="0"/>
                </a:rPr>
                <a:t>of Sheffield</a:t>
              </a:r>
              <a:endParaRPr kumimoji="0" lang="en-GB" sz="1800" b="0" i="0" u="none" strike="noStrike" kern="1200" cap="none" spc="0" normalizeH="0" baseline="0" noProof="0">
                <a:ln>
                  <a:noFill/>
                </a:ln>
                <a:solidFill>
                  <a:srgbClr val="3333CC"/>
                </a:solidFill>
                <a:effectLst/>
                <a:uLnTx/>
                <a:uFillTx/>
                <a:latin typeface="Verdana" charset="0"/>
                <a:ea typeface="ＭＳ Ｐゴシック" charset="0"/>
              </a:endParaRPr>
            </a:p>
          </p:txBody>
        </p:sp>
      </p:grpSp>
      <p:grpSp>
        <p:nvGrpSpPr>
          <p:cNvPr id="289799" name="Group 10"/>
          <p:cNvGrpSpPr>
            <a:grpSpLocks/>
          </p:cNvGrpSpPr>
          <p:nvPr/>
        </p:nvGrpSpPr>
        <p:grpSpPr bwMode="auto">
          <a:xfrm>
            <a:off x="12" y="1196975"/>
            <a:ext cx="3719513" cy="1087438"/>
            <a:chOff x="426" y="73"/>
            <a:chExt cx="2343" cy="685"/>
          </a:xfrm>
        </p:grpSpPr>
        <p:grpSp>
          <p:nvGrpSpPr>
            <p:cNvPr id="289802" name="Group 11"/>
            <p:cNvGrpSpPr>
              <a:grpSpLocks/>
            </p:cNvGrpSpPr>
            <p:nvPr/>
          </p:nvGrpSpPr>
          <p:grpSpPr bwMode="auto">
            <a:xfrm>
              <a:off x="2109" y="143"/>
              <a:ext cx="660" cy="545"/>
              <a:chOff x="2492" y="164"/>
              <a:chExt cx="660" cy="545"/>
            </a:xfrm>
          </p:grpSpPr>
          <p:pic>
            <p:nvPicPr>
              <p:cNvPr id="289804" name="Picture 12" descr="Newipp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92" y="482"/>
                <a:ext cx="660" cy="2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89805" name="Picture 13" descr="ICCtrans_smal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47" y="164"/>
                <a:ext cx="549" cy="2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pic>
          <p:nvPicPr>
            <p:cNvPr id="289803" name="Picture 14" descr="uni 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6" y="73"/>
              <a:ext cx="1592" cy="6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pic>
        <p:nvPicPr>
          <p:cNvPr id="1052687" name="Picture 15" descr="logo_virgo"/>
          <p:cNvPicPr>
            <a:picLocks noChangeAspect="1" noChangeArrowheads="1"/>
          </p:cNvPicPr>
          <p:nvPr/>
        </p:nvPicPr>
        <p:blipFill>
          <a:blip r:embed="rId8"/>
          <a:srcRect/>
          <a:stretch>
            <a:fillRect/>
          </a:stretch>
        </p:blipFill>
        <p:spPr bwMode="auto">
          <a:xfrm>
            <a:off x="3836989" y="1262076"/>
            <a:ext cx="1751012" cy="1030287"/>
          </a:xfrm>
          <a:prstGeom prst="rect">
            <a:avLst/>
          </a:prstGeom>
          <a:noFill/>
          <a:effectLst>
            <a:outerShdw blurRad="63500" dist="107763" dir="2700000" algn="ctr" rotWithShape="0">
              <a:srgbClr val="000000">
                <a:alpha val="74998"/>
              </a:srgbClr>
            </a:outerShdw>
          </a:effectLst>
        </p:spPr>
      </p:pic>
      <p:sp>
        <p:nvSpPr>
          <p:cNvPr id="289801" name="Rectangle 16"/>
          <p:cNvSpPr>
            <a:spLocks noChangeArrowheads="1"/>
          </p:cNvSpPr>
          <p:nvPr/>
        </p:nvSpPr>
        <p:spPr bwMode="auto">
          <a:xfrm>
            <a:off x="1822013" y="195264"/>
            <a:ext cx="5947649" cy="5898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52" tIns="45628" rIns="91252" bIns="45628">
            <a:spAutoFit/>
          </a:bodyPr>
          <a:lstStyle/>
          <a:p>
            <a:pPr marL="0" marR="0" lvl="0" indent="0" algn="ctr" defTabSz="914400" rtl="0" eaLnBrk="0" fontAlgn="base" latinLnBrk="0" hangingPunct="0">
              <a:lnSpc>
                <a:spcPct val="100000"/>
              </a:lnSpc>
              <a:spcBef>
                <a:spcPct val="50000"/>
              </a:spcBef>
              <a:spcAft>
                <a:spcPct val="0"/>
              </a:spcAft>
              <a:buClr>
                <a:srgbClr val="000000"/>
              </a:buClr>
              <a:buSzPct val="125000"/>
              <a:buFontTx/>
              <a:buNone/>
              <a:tabLst/>
              <a:defRPr/>
            </a:pPr>
            <a:r>
              <a:rPr kumimoji="0" lang="en-US" sz="3200" b="0" i="0" u="none" strike="noStrike" kern="1200" cap="none" spc="0" normalizeH="0" baseline="0" noProof="0">
                <a:ln>
                  <a:noFill/>
                </a:ln>
                <a:solidFill>
                  <a:srgbClr val="000000"/>
                </a:solidFill>
                <a:effectLst/>
                <a:uLnTx/>
                <a:uFillTx/>
                <a:latin typeface="Arial" charset="0"/>
                <a:ea typeface="ＭＳ Ｐゴシック" charset="0"/>
              </a:rPr>
              <a:t>Outreach programme in the NE </a:t>
            </a:r>
          </a:p>
        </p:txBody>
      </p:sp>
    </p:spTree>
    <p:extLst>
      <p:ext uri="{BB962C8B-B14F-4D97-AF65-F5344CB8AC3E}">
        <p14:creationId xmlns:p14="http://schemas.microsoft.com/office/powerpoint/2010/main" val="3419489464"/>
      </p:ext>
    </p:extLst>
  </p:cSld>
  <p:clrMapOvr>
    <a:masterClrMapping/>
  </p:clrMapOvr>
  <p:transition>
    <p:zoom/>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707F83B-9177-8F43-8A95-875DDC35A0B1}"/>
              </a:ext>
            </a:extLst>
          </p:cNvPr>
          <p:cNvSpPr/>
          <p:nvPr/>
        </p:nvSpPr>
        <p:spPr bwMode="auto">
          <a:xfrm>
            <a:off x="6012180" y="6400800"/>
            <a:ext cx="3074670" cy="457200"/>
          </a:xfrm>
          <a:prstGeom prst="rect">
            <a:avLst/>
          </a:prstGeom>
          <a:solidFill>
            <a:srgbClr val="C9F2FD"/>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
                <a:schemeClr val="tx1"/>
              </a:buClr>
              <a:buSzPct val="125000"/>
              <a:buFontTx/>
              <a:buChar char="•"/>
              <a:tabLst/>
            </a:pPr>
            <a:endParaRPr kumimoji="0" lang="en-US" sz="2400" b="0" i="0" u="none" strike="noStrike" cap="none" normalizeH="0" baseline="0">
              <a:ln>
                <a:noFill/>
              </a:ln>
              <a:solidFill>
                <a:schemeClr val="tx1"/>
              </a:solidFill>
              <a:effectLst/>
              <a:latin typeface="Arial" charset="0"/>
            </a:endParaRPr>
          </a:p>
        </p:txBody>
      </p:sp>
      <p:pic>
        <p:nvPicPr>
          <p:cNvPr id="3" name="Picture 1">
            <a:extLst>
              <a:ext uri="{FF2B5EF4-FFF2-40B4-BE49-F238E27FC236}">
                <a16:creationId xmlns:a16="http://schemas.microsoft.com/office/drawing/2014/main" id="{0019568F-BEBB-8F4C-AD5A-A18F4D806D2F}"/>
              </a:ext>
            </a:extLst>
          </p:cNvPr>
          <p:cNvPicPr>
            <a:picLocks noChangeAspect="1"/>
          </p:cNvPicPr>
          <p:nvPr/>
        </p:nvPicPr>
        <p:blipFill rotWithShape="1">
          <a:blip r:embed="rId2">
            <a:extLst>
              <a:ext uri="{28A0092B-C50C-407E-A947-70E740481C1C}">
                <a14:useLocalDpi xmlns:a14="http://schemas.microsoft.com/office/drawing/2010/main" val="0"/>
              </a:ext>
            </a:extLst>
          </a:blip>
          <a:srcRect r="20956"/>
          <a:stretch/>
        </p:blipFill>
        <p:spPr bwMode="auto">
          <a:xfrm>
            <a:off x="151890" y="992914"/>
            <a:ext cx="3772038" cy="35790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3">
            <a:extLst>
              <a:ext uri="{FF2B5EF4-FFF2-40B4-BE49-F238E27FC236}">
                <a16:creationId xmlns:a16="http://schemas.microsoft.com/office/drawing/2014/main" id="{CC143C4C-CFA9-2C49-B33D-CD60A4D1D0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34964" y="994410"/>
            <a:ext cx="4902447" cy="3669029"/>
          </a:xfrm>
          <a:prstGeom prst="rect">
            <a:avLst/>
          </a:prstGeom>
        </p:spPr>
      </p:pic>
      <p:sp>
        <p:nvSpPr>
          <p:cNvPr id="5" name="Rectangle 2">
            <a:extLst>
              <a:ext uri="{FF2B5EF4-FFF2-40B4-BE49-F238E27FC236}">
                <a16:creationId xmlns:a16="http://schemas.microsoft.com/office/drawing/2014/main" id="{412A46F0-F451-FB4E-A592-8856365DED35}"/>
              </a:ext>
            </a:extLst>
          </p:cNvPr>
          <p:cNvSpPr>
            <a:spLocks noChangeArrowheads="1"/>
          </p:cNvSpPr>
          <p:nvPr/>
        </p:nvSpPr>
        <p:spPr bwMode="auto">
          <a:xfrm>
            <a:off x="3353095" y="114300"/>
            <a:ext cx="2841965" cy="646145"/>
          </a:xfrm>
          <a:prstGeom prst="rect">
            <a:avLst/>
          </a:prstGeom>
          <a:solidFill>
            <a:srgbClr val="FFCC00"/>
          </a:solidFill>
          <a:ln w="28575">
            <a:solidFill>
              <a:schemeClr val="tx1"/>
            </a:solidFill>
            <a:miter lim="800000"/>
            <a:headEnd/>
            <a:tailEnd/>
          </a:ln>
        </p:spPr>
        <p:txBody>
          <a:bodyPr wrap="square" lIns="91252" tIns="45628" rIns="91252" bIns="45628">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3600" b="0" i="0" u="none" strike="noStrike" kern="1200" cap="none" spc="0" normalizeH="0" baseline="0" noProof="0" dirty="0">
                <a:ln>
                  <a:noFill/>
                </a:ln>
                <a:solidFill>
                  <a:srgbClr val="DE0A0D"/>
                </a:solidFill>
                <a:effectLst/>
                <a:uLnTx/>
                <a:uFillTx/>
                <a:latin typeface="Arial" charset="0"/>
                <a:ea typeface="ＭＳ Ｐゴシック" charset="0"/>
              </a:rPr>
              <a:t>Outreach</a:t>
            </a:r>
          </a:p>
        </p:txBody>
      </p:sp>
      <p:sp>
        <p:nvSpPr>
          <p:cNvPr id="6" name="TextBox 5">
            <a:extLst>
              <a:ext uri="{FF2B5EF4-FFF2-40B4-BE49-F238E27FC236}">
                <a16:creationId xmlns:a16="http://schemas.microsoft.com/office/drawing/2014/main" id="{F95D0359-09BE-5744-9FCF-E030ABC2FD30}"/>
              </a:ext>
            </a:extLst>
          </p:cNvPr>
          <p:cNvSpPr txBox="1"/>
          <p:nvPr/>
        </p:nvSpPr>
        <p:spPr>
          <a:xfrm>
            <a:off x="0" y="4676067"/>
            <a:ext cx="9726930" cy="2041570"/>
          </a:xfrm>
          <a:prstGeom prst="rect">
            <a:avLst/>
          </a:prstGeom>
          <a:noFill/>
        </p:spPr>
        <p:txBody>
          <a:bodyPr wrap="square" lIns="91426" tIns="45713" rIns="91426" bIns="45713" rtlCol="0">
            <a:spAutoFit/>
          </a:bodyPr>
          <a:lstStyle/>
          <a:p>
            <a:pPr marL="285707" marR="0" lvl="0" indent="-285707" algn="l" defTabSz="914400" rtl="0" eaLnBrk="0" fontAlgn="base" latinLnBrk="0" hangingPunct="0">
              <a:lnSpc>
                <a:spcPct val="100000"/>
              </a:lnSpc>
              <a:spcBef>
                <a:spcPts val="240"/>
              </a:spcBef>
              <a:spcAft>
                <a:spcPct val="0"/>
              </a:spcAft>
              <a:buClr>
                <a:srgbClr val="FF0000"/>
              </a:buClr>
              <a:buSzPct val="150000"/>
              <a:buFont typeface="Arial" panose="020B0604020202020204" pitchFamily="34" charset="0"/>
              <a:buChar char="•"/>
              <a:tabLst/>
              <a:defRPr/>
            </a:pPr>
            <a:r>
              <a:rPr lang="en-GB" dirty="0"/>
              <a:t>Selected for </a:t>
            </a:r>
            <a:r>
              <a:rPr kumimoji="0" lang="en-GB" sz="2400" b="0" i="0" u="none" strike="noStrike" kern="1200" cap="none" spc="0" normalizeH="0" baseline="0" noProof="0" dirty="0">
                <a:ln>
                  <a:noFill/>
                </a:ln>
                <a:effectLst/>
                <a:uLnTx/>
                <a:uFillTx/>
                <a:latin typeface="Arial" charset="0"/>
                <a:ea typeface="ＭＳ Ｐゴシック" charset="0"/>
              </a:rPr>
              <a:t>Royal Society Summer Science 2020 (7</a:t>
            </a:r>
            <a:r>
              <a:rPr kumimoji="0" lang="en-GB" sz="2400" b="0" i="0" u="none" strike="noStrike" kern="1200" cap="none" spc="0" normalizeH="0" baseline="30000" noProof="0" dirty="0">
                <a:ln>
                  <a:noFill/>
                </a:ln>
                <a:effectLst/>
                <a:uLnTx/>
                <a:uFillTx/>
                <a:latin typeface="Arial" charset="0"/>
                <a:ea typeface="ＭＳ Ｐゴシック" charset="0"/>
              </a:rPr>
              <a:t>th</a:t>
            </a:r>
            <a:r>
              <a:rPr kumimoji="0" lang="en-GB" sz="2400" b="0" i="0" u="none" strike="noStrike" kern="1200" cap="none" spc="0" normalizeH="0" baseline="0" noProof="0" dirty="0">
                <a:ln>
                  <a:noFill/>
                </a:ln>
                <a:effectLst/>
                <a:uLnTx/>
                <a:uFillTx/>
                <a:latin typeface="Arial" charset="0"/>
                <a:ea typeface="ＭＳ Ｐゴシック" charset="0"/>
              </a:rPr>
              <a:t> time) </a:t>
            </a:r>
          </a:p>
          <a:p>
            <a:pPr marL="285707" marR="0" lvl="0" indent="-285707" algn="l" defTabSz="914400" rtl="0" eaLnBrk="0" fontAlgn="base" latinLnBrk="0" hangingPunct="0">
              <a:lnSpc>
                <a:spcPct val="100000"/>
              </a:lnSpc>
              <a:spcBef>
                <a:spcPts val="240"/>
              </a:spcBef>
              <a:spcAft>
                <a:spcPct val="0"/>
              </a:spcAft>
              <a:buClr>
                <a:srgbClr val="FF0000"/>
              </a:buClr>
              <a:buSzPct val="150000"/>
              <a:buFont typeface="Arial" panose="020B0604020202020204" pitchFamily="34" charset="0"/>
              <a:buChar char="•"/>
              <a:tabLst/>
              <a:defRPr/>
            </a:pPr>
            <a:r>
              <a:rPr kumimoji="0" lang="en-GB" sz="2400" b="0" i="0" u="none" strike="noStrike" kern="1200" cap="none" spc="0" normalizeH="0" baseline="0" noProof="0" dirty="0">
                <a:ln>
                  <a:noFill/>
                </a:ln>
                <a:effectLst/>
                <a:uLnTx/>
                <a:uFillTx/>
                <a:latin typeface="Arial" charset="0"/>
                <a:ea typeface="ＭＳ Ｐゴシック" charset="0"/>
              </a:rPr>
              <a:t>Celebrate Science in Durham each year; 8,000 visitors</a:t>
            </a:r>
          </a:p>
          <a:p>
            <a:pPr marL="285707" marR="0" lvl="0" indent="-285707" algn="l" defTabSz="914400" rtl="0" eaLnBrk="0" fontAlgn="base" latinLnBrk="0" hangingPunct="0">
              <a:lnSpc>
                <a:spcPct val="100000"/>
              </a:lnSpc>
              <a:spcBef>
                <a:spcPts val="240"/>
              </a:spcBef>
              <a:spcAft>
                <a:spcPct val="0"/>
              </a:spcAft>
              <a:buClr>
                <a:srgbClr val="FF0000"/>
              </a:buClr>
              <a:buSzPct val="150000"/>
              <a:buFont typeface="Arial" panose="020B0604020202020204" pitchFamily="34" charset="0"/>
              <a:buChar char="•"/>
              <a:tabLst/>
              <a:defRPr/>
            </a:pPr>
            <a:r>
              <a:rPr kumimoji="0" lang="en-GB" sz="2400" b="0" i="0" u="none" strike="noStrike" kern="1200" cap="none" spc="0" normalizeH="0" baseline="0" noProof="0" dirty="0">
                <a:ln>
                  <a:noFill/>
                </a:ln>
                <a:effectLst/>
                <a:uLnTx/>
                <a:uFillTx/>
                <a:latin typeface="Arial" charset="0"/>
                <a:ea typeface="ＭＳ Ｐゴシック" charset="0"/>
              </a:rPr>
              <a:t>Durham University Schools’ Science Festival</a:t>
            </a:r>
          </a:p>
          <a:p>
            <a:pPr marL="285707" marR="0" lvl="0" indent="-285707" algn="l" defTabSz="914400" rtl="0" eaLnBrk="0" fontAlgn="base" latinLnBrk="0" hangingPunct="0">
              <a:lnSpc>
                <a:spcPct val="100000"/>
              </a:lnSpc>
              <a:spcBef>
                <a:spcPts val="240"/>
              </a:spcBef>
              <a:spcAft>
                <a:spcPct val="0"/>
              </a:spcAft>
              <a:buClr>
                <a:srgbClr val="FF0000"/>
              </a:buClr>
              <a:buSzPct val="150000"/>
              <a:buFont typeface="Arial" panose="020B0604020202020204" pitchFamily="34" charset="0"/>
              <a:buChar char="•"/>
              <a:tabLst/>
              <a:defRPr/>
            </a:pPr>
            <a:r>
              <a:rPr kumimoji="0" lang="en-GB" sz="2400" b="0" i="0" u="none" strike="noStrike" kern="1200" cap="none" spc="0" normalizeH="0" baseline="0" noProof="0" dirty="0">
                <a:ln>
                  <a:noFill/>
                </a:ln>
                <a:effectLst/>
                <a:uLnTx/>
                <a:uFillTx/>
                <a:latin typeface="Arial" charset="0"/>
                <a:ea typeface="ＭＳ Ｐゴシック" charset="0"/>
              </a:rPr>
              <a:t>Durham Lumiere 2015, 2017, 2019</a:t>
            </a:r>
          </a:p>
          <a:p>
            <a:pPr marL="285707" marR="0" lvl="0" indent="-285707" algn="l" defTabSz="914400" rtl="0" eaLnBrk="0" fontAlgn="base" latinLnBrk="0" hangingPunct="0">
              <a:lnSpc>
                <a:spcPct val="100000"/>
              </a:lnSpc>
              <a:spcBef>
                <a:spcPts val="240"/>
              </a:spcBef>
              <a:spcAft>
                <a:spcPct val="0"/>
              </a:spcAft>
              <a:buClr>
                <a:srgbClr val="FF0000"/>
              </a:buClr>
              <a:buSzPct val="150000"/>
              <a:buFont typeface="Arial" panose="020B0604020202020204" pitchFamily="34" charset="0"/>
              <a:buChar char="•"/>
              <a:tabLst/>
              <a:defRPr/>
            </a:pPr>
            <a:r>
              <a:rPr lang="en-GB" dirty="0"/>
              <a:t>CSF chair of Roy Soc. Public Engagement  Committee</a:t>
            </a:r>
            <a:endParaRPr kumimoji="0" lang="en-GB" sz="2400" b="0" i="0" u="none" strike="noStrike" kern="1200" cap="none" spc="0" normalizeH="0" baseline="0" noProof="0" dirty="0">
              <a:ln>
                <a:noFill/>
              </a:ln>
              <a:effectLst/>
              <a:uLnTx/>
              <a:uFillTx/>
              <a:latin typeface="Arial" charset="0"/>
              <a:ea typeface="ＭＳ Ｐゴシック" charset="0"/>
            </a:endParaRPr>
          </a:p>
        </p:txBody>
      </p:sp>
    </p:spTree>
    <p:extLst>
      <p:ext uri="{BB962C8B-B14F-4D97-AF65-F5344CB8AC3E}">
        <p14:creationId xmlns:p14="http://schemas.microsoft.com/office/powerpoint/2010/main" val="3716447406"/>
      </p:ext>
    </p:extLst>
  </p:cSld>
  <p:clrMapOvr>
    <a:masterClrMapping/>
  </p:clrMapOvr>
  <p:transition>
    <p:zoom/>
  </p:transition>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91842" name="Rectangle 2"/>
          <p:cNvSpPr>
            <a:spLocks noChangeArrowheads="1"/>
          </p:cNvSpPr>
          <p:nvPr/>
        </p:nvSpPr>
        <p:spPr bwMode="auto">
          <a:xfrm>
            <a:off x="2411428" y="404827"/>
            <a:ext cx="5978525" cy="1200157"/>
          </a:xfrm>
          <a:prstGeom prst="rect">
            <a:avLst/>
          </a:prstGeom>
          <a:solidFill>
            <a:srgbClr val="FFCC00"/>
          </a:solidFill>
          <a:ln w="28575">
            <a:solidFill>
              <a:schemeClr val="tx1"/>
            </a:solidFill>
            <a:miter lim="800000"/>
            <a:headEnd/>
            <a:tailEnd/>
          </a:ln>
        </p:spPr>
        <p:txBody>
          <a:bodyPr lIns="91252" tIns="45628" rIns="91252" bIns="45628">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3600" b="0" i="0" u="none" strike="noStrike" kern="1200" cap="none" spc="0" normalizeH="0" baseline="0" noProof="0" dirty="0">
                <a:ln>
                  <a:noFill/>
                </a:ln>
                <a:solidFill>
                  <a:srgbClr val="DE0A0D"/>
                </a:solidFill>
                <a:effectLst/>
                <a:uLnTx/>
                <a:uFillTx/>
                <a:latin typeface="Arial" charset="0"/>
                <a:ea typeface="ＭＳ Ｐゴシック" charset="0"/>
              </a:rPr>
              <a:t>Institute for Computational Cosmology</a:t>
            </a:r>
          </a:p>
        </p:txBody>
      </p:sp>
      <p:sp>
        <p:nvSpPr>
          <p:cNvPr id="291843" name="AutoShape 3"/>
          <p:cNvSpPr>
            <a:spLocks noChangeArrowheads="1"/>
          </p:cNvSpPr>
          <p:nvPr/>
        </p:nvSpPr>
        <p:spPr bwMode="auto">
          <a:xfrm>
            <a:off x="1857387" y="1014430"/>
            <a:ext cx="976313" cy="485775"/>
          </a:xfrm>
          <a:prstGeom prst="rightArrow">
            <a:avLst>
              <a:gd name="adj1" fmla="val 50000"/>
              <a:gd name="adj2" fmla="val 50245"/>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52" tIns="45628" rIns="91252" bIns="45628"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FF0000"/>
              </a:solidFill>
              <a:effectLst/>
              <a:uLnTx/>
              <a:uFillTx/>
              <a:latin typeface="Symbol" charset="0"/>
              <a:ea typeface="ＭＳ Ｐゴシック" charset="0"/>
            </a:endParaRPr>
          </a:p>
        </p:txBody>
      </p:sp>
      <p:sp>
        <p:nvSpPr>
          <p:cNvPr id="291845" name="Rectangle 2"/>
          <p:cNvSpPr>
            <a:spLocks noChangeArrowheads="1"/>
          </p:cNvSpPr>
          <p:nvPr/>
        </p:nvSpPr>
        <p:spPr bwMode="auto">
          <a:xfrm>
            <a:off x="4294202" y="2008192"/>
            <a:ext cx="3825875" cy="589958"/>
          </a:xfrm>
          <a:prstGeom prst="rect">
            <a:avLst/>
          </a:prstGeom>
          <a:solidFill>
            <a:srgbClr val="FFCC00"/>
          </a:solidFill>
          <a:ln w="28575">
            <a:solidFill>
              <a:schemeClr val="tx1"/>
            </a:solidFill>
            <a:miter lim="800000"/>
            <a:headEnd/>
            <a:tailEnd/>
          </a:ln>
        </p:spPr>
        <p:txBody>
          <a:bodyPr lIns="91252" tIns="45628" rIns="91252" bIns="45628">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lang="en-US" sz="3200" dirty="0">
                <a:solidFill>
                  <a:srgbClr val="DE0A0D"/>
                </a:solidFill>
              </a:rPr>
              <a:t>4</a:t>
            </a:r>
            <a:r>
              <a:rPr kumimoji="0" lang="en-US" sz="3200" b="0" i="0" u="none" strike="noStrike" kern="1200" cap="none" spc="0" normalizeH="0" baseline="0" noProof="0" dirty="0">
                <a:ln>
                  <a:noFill/>
                </a:ln>
                <a:solidFill>
                  <a:srgbClr val="DE0A0D"/>
                </a:solidFill>
                <a:effectLst/>
                <a:uLnTx/>
                <a:uFillTx/>
                <a:latin typeface="Arial" charset="0"/>
                <a:ea typeface="ＭＳ Ｐゴシック" charset="0"/>
              </a:rPr>
              <a:t> major challenges </a:t>
            </a:r>
          </a:p>
        </p:txBody>
      </p:sp>
      <p:sp>
        <p:nvSpPr>
          <p:cNvPr id="291846" name="TextBox 7"/>
          <p:cNvSpPr txBox="1">
            <a:spLocks noChangeArrowheads="1"/>
          </p:cNvSpPr>
          <p:nvPr/>
        </p:nvSpPr>
        <p:spPr bwMode="auto">
          <a:xfrm>
            <a:off x="3766998" y="2429825"/>
            <a:ext cx="4985281" cy="267747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52" tIns="45628" rIns="91252" bIns="45628">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6pPr>
            <a:lvl7pPr marL="29718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7pPr>
            <a:lvl8pPr marL="34290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8pPr>
            <a:lvl9pPr marL="3886200" indent="-228600" algn="ctr" eaLnBrk="0" fontAlgn="base" hangingPunct="0">
              <a:spcBef>
                <a:spcPct val="50000"/>
              </a:spcBef>
              <a:spcAft>
                <a:spcPct val="0"/>
              </a:spcAft>
              <a:buClr>
                <a:srgbClr val="FF0000"/>
              </a:buClr>
              <a:buSzPct val="150000"/>
              <a:defRPr sz="2400">
                <a:solidFill>
                  <a:schemeClr val="tx1"/>
                </a:solidFill>
                <a:latin typeface="Arial" charset="0"/>
                <a:ea typeface="ＭＳ Ｐゴシック" charset="0"/>
              </a:defRPr>
            </a:lvl9pPr>
          </a:lstStyle>
          <a:p>
            <a:pPr marL="0" marR="0" lvl="0" indent="0" algn="l" defTabSz="914400" rtl="0" eaLnBrk="0" fontAlgn="base" latinLnBrk="0" hangingPunct="0">
              <a:lnSpc>
                <a:spcPct val="100000"/>
              </a:lnSpc>
              <a:spcBef>
                <a:spcPct val="50000"/>
              </a:spcBef>
              <a:spcAft>
                <a:spcPct val="0"/>
              </a:spcAft>
              <a:buClr>
                <a:srgbClr val="FF0000"/>
              </a:buClr>
              <a:buSzPct val="150000"/>
              <a:buNone/>
              <a:tabLst/>
              <a:defRPr/>
            </a:pPr>
            <a:endParaRPr kumimoji="0" lang="en-US" sz="2400" b="0" i="0" u="none" strike="noStrike" kern="1200" cap="none" spc="0" normalizeH="0" baseline="0" noProof="0" dirty="0">
              <a:ln>
                <a:noFill/>
              </a:ln>
              <a:solidFill>
                <a:srgbClr val="FFFFFF"/>
              </a:solidFill>
              <a:effectLst/>
              <a:uLnTx/>
              <a:uFillTx/>
              <a:latin typeface="Arial" charset="0"/>
              <a:ea typeface="ＭＳ Ｐゴシック" charset="0"/>
            </a:endParaRPr>
          </a:p>
          <a:p>
            <a:pPr marL="0" marR="0" lvl="0" indent="0" algn="l" defTabSz="914400" rtl="0" eaLnBrk="0" fontAlgn="base" latinLnBrk="0" hangingPunct="0">
              <a:lnSpc>
                <a:spcPct val="100000"/>
              </a:lnSpc>
              <a:spcBef>
                <a:spcPct val="50000"/>
              </a:spcBef>
              <a:spcAft>
                <a:spcPct val="0"/>
              </a:spcAft>
              <a:buClr>
                <a:srgbClr val="FF0000"/>
              </a:buClr>
              <a:buSzPct val="150000"/>
              <a:buFont typeface="Arial" charset="0"/>
              <a:buChar char="•"/>
              <a:tabLst/>
              <a:defRPr/>
            </a:pPr>
            <a:r>
              <a:rPr kumimoji="0" lang="en-US" sz="2400" b="0" i="0" u="none" strike="noStrike" kern="1200" cap="none" spc="0" normalizeH="0" baseline="0" noProof="0" dirty="0">
                <a:ln>
                  <a:noFill/>
                </a:ln>
                <a:solidFill>
                  <a:srgbClr val="FFFFFF"/>
                </a:solidFill>
                <a:effectLst/>
                <a:uLnTx/>
                <a:uFillTx/>
                <a:latin typeface="Arial" charset="0"/>
                <a:ea typeface="ＭＳ Ｐゴシック" charset="0"/>
              </a:rPr>
              <a:t> Brexit</a:t>
            </a:r>
          </a:p>
          <a:p>
            <a:pPr marL="0" marR="0" lvl="0" indent="0" algn="l" defTabSz="914400" rtl="0" eaLnBrk="0" fontAlgn="base" latinLnBrk="0" hangingPunct="0">
              <a:lnSpc>
                <a:spcPct val="100000"/>
              </a:lnSpc>
              <a:spcBef>
                <a:spcPct val="50000"/>
              </a:spcBef>
              <a:spcAft>
                <a:spcPct val="0"/>
              </a:spcAft>
              <a:buClr>
                <a:srgbClr val="FF0000"/>
              </a:buClr>
              <a:buSzPct val="150000"/>
              <a:buFont typeface="Arial" charset="0"/>
              <a:buChar char="•"/>
              <a:tabLst/>
              <a:defRPr/>
            </a:pPr>
            <a:r>
              <a:rPr kumimoji="0" lang="en-US" sz="2400" b="0" i="0" u="none" strike="noStrike" kern="1200" cap="none" spc="0" normalizeH="0" baseline="0" noProof="0" dirty="0">
                <a:ln>
                  <a:noFill/>
                </a:ln>
                <a:solidFill>
                  <a:srgbClr val="FFFFFF"/>
                </a:solidFill>
                <a:effectLst/>
                <a:uLnTx/>
                <a:uFillTx/>
                <a:latin typeface="Arial" charset="0"/>
                <a:ea typeface="ＭＳ Ｐゴシック" charset="0"/>
              </a:rPr>
              <a:t> Search for next director </a:t>
            </a:r>
          </a:p>
          <a:p>
            <a:pPr marL="0" marR="0" lvl="0" indent="0" algn="l" defTabSz="914400" rtl="0" eaLnBrk="0" fontAlgn="base" latinLnBrk="0" hangingPunct="0">
              <a:lnSpc>
                <a:spcPct val="100000"/>
              </a:lnSpc>
              <a:spcBef>
                <a:spcPct val="50000"/>
              </a:spcBef>
              <a:spcAft>
                <a:spcPct val="0"/>
              </a:spcAft>
              <a:buClr>
                <a:srgbClr val="FF0000"/>
              </a:buClr>
              <a:buSzPct val="150000"/>
              <a:buFont typeface="Arial" charset="0"/>
              <a:buChar char="•"/>
              <a:tabLst/>
              <a:defRPr/>
            </a:pPr>
            <a:r>
              <a:rPr kumimoji="0" lang="en-US" sz="2400" b="0" i="0" u="none" strike="noStrike" kern="1200" cap="none" spc="0" normalizeH="0" baseline="0" noProof="0" dirty="0">
                <a:ln>
                  <a:noFill/>
                </a:ln>
                <a:solidFill>
                  <a:srgbClr val="FFFFFF"/>
                </a:solidFill>
                <a:effectLst/>
                <a:uLnTx/>
                <a:uFillTx/>
                <a:latin typeface="Arial" charset="0"/>
                <a:ea typeface="ＭＳ Ｐゴシック" charset="0"/>
              </a:rPr>
              <a:t> Gender imbalance (Report- S10) </a:t>
            </a:r>
          </a:p>
          <a:p>
            <a:pPr marL="0" marR="0" lvl="0" indent="0" algn="l" defTabSz="914400" rtl="0" eaLnBrk="0" fontAlgn="base" latinLnBrk="0" hangingPunct="0">
              <a:lnSpc>
                <a:spcPct val="100000"/>
              </a:lnSpc>
              <a:spcBef>
                <a:spcPct val="50000"/>
              </a:spcBef>
              <a:spcAft>
                <a:spcPct val="0"/>
              </a:spcAft>
              <a:buClr>
                <a:srgbClr val="FF0000"/>
              </a:buClr>
              <a:buSzPct val="150000"/>
              <a:buFont typeface="Arial" charset="0"/>
              <a:buChar char="•"/>
              <a:tabLst/>
              <a:defRPr/>
            </a:pPr>
            <a:r>
              <a:rPr lang="en-US" dirty="0">
                <a:solidFill>
                  <a:srgbClr val="FFFFFF"/>
                </a:solidFill>
              </a:rPr>
              <a:t> The identity of the ICC</a:t>
            </a:r>
            <a:endParaRPr kumimoji="0" lang="en-US" sz="2400" b="0" i="0" u="none" strike="noStrike" kern="1200" cap="none" spc="0" normalizeH="0" baseline="0" noProof="0" dirty="0">
              <a:ln>
                <a:noFill/>
              </a:ln>
              <a:solidFill>
                <a:srgbClr val="FFFFFF"/>
              </a:solidFill>
              <a:effectLst/>
              <a:uLnTx/>
              <a:uFillTx/>
              <a:latin typeface="Arial" charset="0"/>
              <a:ea typeface="ＭＳ Ｐゴシック" charset="0"/>
            </a:endParaRPr>
          </a:p>
        </p:txBody>
      </p:sp>
      <p:pic>
        <p:nvPicPr>
          <p:cNvPr id="7" name="Picture 6" descr="select_1.jpg"/>
          <p:cNvPicPr>
            <a:picLocks noChangeAspect="1"/>
          </p:cNvPicPr>
          <p:nvPr/>
        </p:nvPicPr>
        <p:blipFill rotWithShape="1">
          <a:blip r:embed="rId3">
            <a:extLst>
              <a:ext uri="{28A0092B-C50C-407E-A947-70E740481C1C}">
                <a14:useLocalDpi xmlns:a14="http://schemas.microsoft.com/office/drawing/2010/main" val="0"/>
              </a:ext>
            </a:extLst>
          </a:blip>
          <a:srcRect l="19774" r="13890"/>
          <a:stretch/>
        </p:blipFill>
        <p:spPr>
          <a:xfrm>
            <a:off x="60047" y="2330824"/>
            <a:ext cx="3705592" cy="2868705"/>
          </a:xfrm>
          <a:prstGeom prst="rect">
            <a:avLst/>
          </a:prstGeom>
        </p:spPr>
      </p:pic>
    </p:spTree>
    <p:extLst>
      <p:ext uri="{BB962C8B-B14F-4D97-AF65-F5344CB8AC3E}">
        <p14:creationId xmlns:p14="http://schemas.microsoft.com/office/powerpoint/2010/main" val="3628411536"/>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91846">
                                            <p:txEl>
                                              <p:pRg st="1" end="1"/>
                                            </p:txEl>
                                          </p:spTgt>
                                        </p:tgtEl>
                                        <p:attrNameLst>
                                          <p:attrName>style.visibility</p:attrName>
                                        </p:attrNameLst>
                                      </p:cBhvr>
                                      <p:to>
                                        <p:strVal val="visible"/>
                                      </p:to>
                                    </p:set>
                                    <p:animEffect transition="in" filter="dissolve">
                                      <p:cBhvr>
                                        <p:cTn id="7" dur="500"/>
                                        <p:tgtEl>
                                          <p:spTgt spid="29184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91846">
                                            <p:txEl>
                                              <p:pRg st="2" end="2"/>
                                            </p:txEl>
                                          </p:spTgt>
                                        </p:tgtEl>
                                        <p:attrNameLst>
                                          <p:attrName>style.visibility</p:attrName>
                                        </p:attrNameLst>
                                      </p:cBhvr>
                                      <p:to>
                                        <p:strVal val="visible"/>
                                      </p:to>
                                    </p:set>
                                    <p:animEffect transition="in" filter="dissolve">
                                      <p:cBhvr>
                                        <p:cTn id="12" dur="500"/>
                                        <p:tgtEl>
                                          <p:spTgt spid="29184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91846">
                                            <p:txEl>
                                              <p:pRg st="3" end="3"/>
                                            </p:txEl>
                                          </p:spTgt>
                                        </p:tgtEl>
                                        <p:attrNameLst>
                                          <p:attrName>style.visibility</p:attrName>
                                        </p:attrNameLst>
                                      </p:cBhvr>
                                      <p:to>
                                        <p:strVal val="visible"/>
                                      </p:to>
                                    </p:set>
                                    <p:animEffect transition="in" filter="dissolve">
                                      <p:cBhvr>
                                        <p:cTn id="17" dur="500"/>
                                        <p:tgtEl>
                                          <p:spTgt spid="29184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91846">
                                            <p:txEl>
                                              <p:pRg st="4" end="4"/>
                                            </p:txEl>
                                          </p:spTgt>
                                        </p:tgtEl>
                                        <p:attrNameLst>
                                          <p:attrName>style.visibility</p:attrName>
                                        </p:attrNameLst>
                                      </p:cBhvr>
                                      <p:to>
                                        <p:strVal val="visible"/>
                                      </p:to>
                                    </p:set>
                                    <p:animEffect transition="in" filter="dissolve">
                                      <p:cBhvr>
                                        <p:cTn id="22" dur="500"/>
                                        <p:tgtEl>
                                          <p:spTgt spid="29184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1846" grpId="0" build="p"/>
    </p:bldLst>
  </p:timing>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 name="Rectangle 27"/>
          <p:cNvSpPr>
            <a:spLocks noGrp="1" noChangeArrowheads="1"/>
          </p:cNvSpPr>
          <p:nvPr>
            <p:ph type="title"/>
          </p:nvPr>
        </p:nvSpPr>
        <p:spPr>
          <a:xfrm>
            <a:off x="2233914" y="163750"/>
            <a:ext cx="5879939" cy="412750"/>
          </a:xfrm>
        </p:spPr>
        <p:txBody>
          <a:bodyPr/>
          <a:lstStyle/>
          <a:p>
            <a:pPr eaLnBrk="1" hangingPunct="1">
              <a:defRPr/>
            </a:pPr>
            <a:r>
              <a:rPr lang="en-GB" sz="3200" b="1" dirty="0">
                <a:solidFill>
                  <a:srgbClr val="FF0000"/>
                </a:solidFill>
                <a:latin typeface="Calibri" charset="0"/>
                <a:cs typeface="+mj-cs"/>
              </a:rPr>
              <a:t>The ICC in the University context</a:t>
            </a:r>
          </a:p>
        </p:txBody>
      </p:sp>
      <p:pic>
        <p:nvPicPr>
          <p:cNvPr id="4" name="Picture 3">
            <a:extLst>
              <a:ext uri="{FF2B5EF4-FFF2-40B4-BE49-F238E27FC236}">
                <a16:creationId xmlns:a16="http://schemas.microsoft.com/office/drawing/2014/main" id="{39808409-628B-244B-BB05-BEA76CD7A6F8}"/>
              </a:ext>
            </a:extLst>
          </p:cNvPr>
          <p:cNvPicPr>
            <a:picLocks noChangeAspect="1"/>
          </p:cNvPicPr>
          <p:nvPr/>
        </p:nvPicPr>
        <p:blipFill rotWithShape="1">
          <a:blip r:embed="rId2"/>
          <a:srcRect t="10243"/>
          <a:stretch/>
        </p:blipFill>
        <p:spPr>
          <a:xfrm>
            <a:off x="1394896" y="944303"/>
            <a:ext cx="6998562" cy="5456497"/>
          </a:xfrm>
          <a:prstGeom prst="rect">
            <a:avLst/>
          </a:prstGeom>
        </p:spPr>
      </p:pic>
    </p:spTree>
    <p:extLst>
      <p:ext uri="{BB962C8B-B14F-4D97-AF65-F5344CB8AC3E}">
        <p14:creationId xmlns:p14="http://schemas.microsoft.com/office/powerpoint/2010/main" val="4026450080"/>
      </p:ext>
    </p:extLst>
  </p:cSld>
  <p:clrMapOvr>
    <a:masterClrMapping/>
  </p:clrMapOvr>
  <p:transition spd="med"/>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6F6A0-F678-AC48-839F-79D488F57304}"/>
              </a:ext>
            </a:extLst>
          </p:cNvPr>
          <p:cNvSpPr>
            <a:spLocks noGrp="1"/>
          </p:cNvSpPr>
          <p:nvPr>
            <p:ph type="title"/>
          </p:nvPr>
        </p:nvSpPr>
        <p:spPr/>
        <p:txBody>
          <a:bodyPr/>
          <a:lstStyle/>
          <a:p>
            <a:endParaRPr lang="en-US"/>
          </a:p>
        </p:txBody>
      </p:sp>
      <p:sp>
        <p:nvSpPr>
          <p:cNvPr id="3" name="Rectangle 2">
            <a:extLst>
              <a:ext uri="{FF2B5EF4-FFF2-40B4-BE49-F238E27FC236}">
                <a16:creationId xmlns:a16="http://schemas.microsoft.com/office/drawing/2014/main" id="{3FC85E1F-BDD5-D349-8B50-28B23EC3F177}"/>
              </a:ext>
            </a:extLst>
          </p:cNvPr>
          <p:cNvSpPr>
            <a:spLocks noChangeArrowheads="1"/>
          </p:cNvSpPr>
          <p:nvPr/>
        </p:nvSpPr>
        <p:spPr bwMode="auto">
          <a:xfrm>
            <a:off x="2731770" y="404827"/>
            <a:ext cx="5394960" cy="646145"/>
          </a:xfrm>
          <a:prstGeom prst="rect">
            <a:avLst/>
          </a:prstGeom>
          <a:solidFill>
            <a:srgbClr val="FFCC00"/>
          </a:solidFill>
          <a:ln w="28575">
            <a:solidFill>
              <a:schemeClr val="tx1"/>
            </a:solidFill>
            <a:miter lim="800000"/>
            <a:headEnd/>
            <a:tailEnd/>
          </a:ln>
        </p:spPr>
        <p:txBody>
          <a:bodyPr wrap="square" lIns="91252" tIns="45628" rIns="91252" bIns="45628">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lang="en-US" sz="3600" dirty="0">
                <a:solidFill>
                  <a:srgbClr val="DE0A0D"/>
                </a:solidFill>
              </a:rPr>
              <a:t>DU R</a:t>
            </a:r>
            <a:r>
              <a:rPr kumimoji="0" lang="en-US" sz="3600" b="0" i="0" u="none" strike="noStrike" kern="1200" cap="none" spc="0" normalizeH="0" baseline="0" noProof="0" dirty="0" err="1">
                <a:ln>
                  <a:noFill/>
                </a:ln>
                <a:solidFill>
                  <a:srgbClr val="DE0A0D"/>
                </a:solidFill>
                <a:effectLst/>
                <a:uLnTx/>
                <a:uFillTx/>
                <a:latin typeface="Arial" charset="0"/>
                <a:ea typeface="ＭＳ Ｐゴシック" charset="0"/>
              </a:rPr>
              <a:t>esearch</a:t>
            </a:r>
            <a:r>
              <a:rPr kumimoji="0" lang="en-US" sz="3600" b="0" i="0" u="none" strike="noStrike" kern="1200" cap="none" spc="0" normalizeH="0" baseline="0" noProof="0" dirty="0">
                <a:ln>
                  <a:noFill/>
                </a:ln>
                <a:solidFill>
                  <a:srgbClr val="DE0A0D"/>
                </a:solidFill>
                <a:effectLst/>
                <a:uLnTx/>
                <a:uFillTx/>
                <a:latin typeface="Arial" charset="0"/>
                <a:ea typeface="ＭＳ Ｐゴシック" charset="0"/>
              </a:rPr>
              <a:t> Institutes</a:t>
            </a:r>
          </a:p>
        </p:txBody>
      </p:sp>
      <p:sp>
        <p:nvSpPr>
          <p:cNvPr id="4" name="TextBox 3">
            <a:extLst>
              <a:ext uri="{FF2B5EF4-FFF2-40B4-BE49-F238E27FC236}">
                <a16:creationId xmlns:a16="http://schemas.microsoft.com/office/drawing/2014/main" id="{DDA708B1-F478-9C4C-9671-856F5F6BFFE6}"/>
              </a:ext>
            </a:extLst>
          </p:cNvPr>
          <p:cNvSpPr txBox="1"/>
          <p:nvPr/>
        </p:nvSpPr>
        <p:spPr>
          <a:xfrm>
            <a:off x="160020" y="1641009"/>
            <a:ext cx="8599662" cy="1015663"/>
          </a:xfrm>
          <a:prstGeom prst="rect">
            <a:avLst/>
          </a:prstGeom>
          <a:noFill/>
        </p:spPr>
        <p:txBody>
          <a:bodyPr wrap="none" rtlCol="0" anchor="ctr" anchorCtr="1">
            <a:spAutoFit/>
          </a:bodyPr>
          <a:lstStyle/>
          <a:p>
            <a:pPr marL="342900" indent="-342900" algn="l">
              <a:buClr>
                <a:srgbClr val="FF0000"/>
              </a:buClr>
              <a:buFont typeface="Arial" panose="020B0604020202020204" pitchFamily="34" charset="0"/>
              <a:buChar char="•"/>
            </a:pPr>
            <a:r>
              <a:rPr lang="en-US" dirty="0"/>
              <a:t>IPPP and ICC were the first DU </a:t>
            </a:r>
            <a:r>
              <a:rPr lang="en-US" dirty="0">
                <a:solidFill>
                  <a:srgbClr val="C00000"/>
                </a:solidFill>
              </a:rPr>
              <a:t>Research Institutes </a:t>
            </a:r>
            <a:r>
              <a:rPr lang="en-US" dirty="0"/>
              <a:t>(2001)</a:t>
            </a:r>
          </a:p>
          <a:p>
            <a:pPr marL="342900" indent="-342900" algn="l">
              <a:buClr>
                <a:srgbClr val="FF0000"/>
              </a:buClr>
            </a:pPr>
            <a:r>
              <a:rPr lang="en-US" dirty="0"/>
              <a:t>Other institutes created since 2008 (</a:t>
            </a:r>
            <a:r>
              <a:rPr lang="en-US" dirty="0">
                <a:solidFill>
                  <a:srgbClr val="C00000"/>
                </a:solidFill>
              </a:rPr>
              <a:t>10 in total</a:t>
            </a:r>
            <a:r>
              <a:rPr lang="en-US" dirty="0"/>
              <a:t>)</a:t>
            </a:r>
          </a:p>
        </p:txBody>
      </p:sp>
      <p:sp>
        <p:nvSpPr>
          <p:cNvPr id="6" name="TextBox 5">
            <a:extLst>
              <a:ext uri="{FF2B5EF4-FFF2-40B4-BE49-F238E27FC236}">
                <a16:creationId xmlns:a16="http://schemas.microsoft.com/office/drawing/2014/main" id="{75D2012C-5DB1-5944-A946-F038D1E839D8}"/>
              </a:ext>
            </a:extLst>
          </p:cNvPr>
          <p:cNvSpPr txBox="1"/>
          <p:nvPr/>
        </p:nvSpPr>
        <p:spPr>
          <a:xfrm>
            <a:off x="-45720" y="3160078"/>
            <a:ext cx="9258300" cy="1569660"/>
          </a:xfrm>
          <a:prstGeom prst="rect">
            <a:avLst/>
          </a:prstGeom>
          <a:noFill/>
        </p:spPr>
        <p:txBody>
          <a:bodyPr wrap="square" rtlCol="0" anchor="ctr" anchorCtr="1">
            <a:spAutoFit/>
          </a:bodyPr>
          <a:lstStyle/>
          <a:p>
            <a:pPr>
              <a:buNone/>
            </a:pPr>
            <a:r>
              <a:rPr lang="en-GB" dirty="0">
                <a:solidFill>
                  <a:srgbClr val="0070C0"/>
                </a:solidFill>
              </a:rPr>
              <a:t>“</a:t>
            </a:r>
            <a:r>
              <a:rPr lang="en-GB" i="1" dirty="0">
                <a:solidFill>
                  <a:srgbClr val="0070C0"/>
                </a:solidFill>
              </a:rPr>
              <a:t>DU Research Institutes are interdisciplinary champions… They are integral to the delivery of the University's Research Strategy... The University financially supports them and as such each must be approved and regularly reviewed by Research Committee</a:t>
            </a:r>
            <a:r>
              <a:rPr lang="en-GB" dirty="0">
                <a:solidFill>
                  <a:srgbClr val="0070C0"/>
                </a:solidFill>
              </a:rPr>
              <a:t>”</a:t>
            </a:r>
            <a:endParaRPr lang="en-US" dirty="0" err="1">
              <a:solidFill>
                <a:srgbClr val="0070C0"/>
              </a:solidFill>
            </a:endParaRPr>
          </a:p>
        </p:txBody>
      </p:sp>
      <p:sp>
        <p:nvSpPr>
          <p:cNvPr id="7" name="TextBox 6">
            <a:extLst>
              <a:ext uri="{FF2B5EF4-FFF2-40B4-BE49-F238E27FC236}">
                <a16:creationId xmlns:a16="http://schemas.microsoft.com/office/drawing/2014/main" id="{78082D79-73C8-2D42-BE3C-BF0FB4F773C3}"/>
              </a:ext>
            </a:extLst>
          </p:cNvPr>
          <p:cNvSpPr txBox="1"/>
          <p:nvPr/>
        </p:nvSpPr>
        <p:spPr>
          <a:xfrm>
            <a:off x="220287" y="5013752"/>
            <a:ext cx="7986453" cy="830997"/>
          </a:xfrm>
          <a:prstGeom prst="rect">
            <a:avLst/>
          </a:prstGeom>
          <a:noFill/>
        </p:spPr>
        <p:txBody>
          <a:bodyPr wrap="square" rtlCol="0" anchor="ctr" anchorCtr="1">
            <a:spAutoFit/>
          </a:bodyPr>
          <a:lstStyle/>
          <a:p>
            <a:pPr>
              <a:buNone/>
            </a:pPr>
            <a:r>
              <a:rPr lang="en-US" dirty="0">
                <a:solidFill>
                  <a:srgbClr val="C00000"/>
                </a:solidFill>
              </a:rPr>
              <a:t>Research </a:t>
            </a:r>
            <a:r>
              <a:rPr lang="en-US" dirty="0" err="1">
                <a:solidFill>
                  <a:srgbClr val="C00000"/>
                </a:solidFill>
              </a:rPr>
              <a:t>Centres</a:t>
            </a:r>
            <a:r>
              <a:rPr lang="en-US" dirty="0">
                <a:solidFill>
                  <a:srgbClr val="C00000"/>
                </a:solidFill>
              </a:rPr>
              <a:t> </a:t>
            </a:r>
            <a:r>
              <a:rPr lang="en-US" dirty="0"/>
              <a:t>are groupings of researchers that coalesce around a single research topic (</a:t>
            </a:r>
            <a:r>
              <a:rPr lang="en-US" dirty="0">
                <a:solidFill>
                  <a:srgbClr val="C00000"/>
                </a:solidFill>
              </a:rPr>
              <a:t>71 in total</a:t>
            </a:r>
            <a:r>
              <a:rPr lang="en-US" dirty="0"/>
              <a:t>)</a:t>
            </a:r>
          </a:p>
        </p:txBody>
      </p:sp>
    </p:spTree>
    <p:extLst>
      <p:ext uri="{BB962C8B-B14F-4D97-AF65-F5344CB8AC3E}">
        <p14:creationId xmlns:p14="http://schemas.microsoft.com/office/powerpoint/2010/main" val="146157868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8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6F6A0-F678-AC48-839F-79D488F57304}"/>
              </a:ext>
            </a:extLst>
          </p:cNvPr>
          <p:cNvSpPr>
            <a:spLocks noGrp="1"/>
          </p:cNvSpPr>
          <p:nvPr>
            <p:ph type="title"/>
          </p:nvPr>
        </p:nvSpPr>
        <p:spPr/>
        <p:txBody>
          <a:bodyPr/>
          <a:lstStyle/>
          <a:p>
            <a:endParaRPr lang="en-US"/>
          </a:p>
        </p:txBody>
      </p:sp>
      <p:sp>
        <p:nvSpPr>
          <p:cNvPr id="3" name="Rectangle 2">
            <a:extLst>
              <a:ext uri="{FF2B5EF4-FFF2-40B4-BE49-F238E27FC236}">
                <a16:creationId xmlns:a16="http://schemas.microsoft.com/office/drawing/2014/main" id="{F24FE41A-440C-0243-AF58-BD03CB13BFB2}"/>
              </a:ext>
            </a:extLst>
          </p:cNvPr>
          <p:cNvSpPr>
            <a:spLocks noChangeArrowheads="1"/>
          </p:cNvSpPr>
          <p:nvPr/>
        </p:nvSpPr>
        <p:spPr bwMode="auto">
          <a:xfrm>
            <a:off x="2068830" y="210517"/>
            <a:ext cx="6732270" cy="646145"/>
          </a:xfrm>
          <a:prstGeom prst="rect">
            <a:avLst/>
          </a:prstGeom>
          <a:solidFill>
            <a:srgbClr val="FFCC00"/>
          </a:solidFill>
          <a:ln w="28575">
            <a:solidFill>
              <a:schemeClr val="tx1"/>
            </a:solidFill>
            <a:miter lim="800000"/>
            <a:headEnd/>
            <a:tailEnd/>
          </a:ln>
        </p:spPr>
        <p:txBody>
          <a:bodyPr wrap="square" lIns="91252" tIns="45628" rIns="91252" bIns="45628">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lang="en-US" sz="3600" dirty="0">
                <a:solidFill>
                  <a:srgbClr val="DE0A0D"/>
                </a:solidFill>
              </a:rPr>
              <a:t>ICC as a DU R</a:t>
            </a:r>
            <a:r>
              <a:rPr kumimoji="0" lang="en-US" sz="3600" b="0" i="0" u="none" strike="noStrike" kern="1200" cap="none" spc="0" normalizeH="0" baseline="0" noProof="0" dirty="0" err="1">
                <a:ln>
                  <a:noFill/>
                </a:ln>
                <a:solidFill>
                  <a:srgbClr val="DE0A0D"/>
                </a:solidFill>
                <a:effectLst/>
                <a:uLnTx/>
                <a:uFillTx/>
                <a:latin typeface="Arial" charset="0"/>
                <a:ea typeface="ＭＳ Ｐゴシック" charset="0"/>
              </a:rPr>
              <a:t>esearch</a:t>
            </a:r>
            <a:r>
              <a:rPr kumimoji="0" lang="en-US" sz="3600" b="0" i="0" u="none" strike="noStrike" kern="1200" cap="none" spc="0" normalizeH="0" baseline="0" noProof="0" dirty="0">
                <a:ln>
                  <a:noFill/>
                </a:ln>
                <a:solidFill>
                  <a:srgbClr val="DE0A0D"/>
                </a:solidFill>
                <a:effectLst/>
                <a:uLnTx/>
                <a:uFillTx/>
                <a:latin typeface="Arial" charset="0"/>
                <a:ea typeface="ＭＳ Ｐゴシック" charset="0"/>
              </a:rPr>
              <a:t> Institute</a:t>
            </a:r>
          </a:p>
        </p:txBody>
      </p:sp>
      <p:sp>
        <p:nvSpPr>
          <p:cNvPr id="4" name="TextBox 3">
            <a:extLst>
              <a:ext uri="{FF2B5EF4-FFF2-40B4-BE49-F238E27FC236}">
                <a16:creationId xmlns:a16="http://schemas.microsoft.com/office/drawing/2014/main" id="{260A147B-4929-7C43-BBED-9D9ACF4B0F65}"/>
              </a:ext>
            </a:extLst>
          </p:cNvPr>
          <p:cNvSpPr txBox="1"/>
          <p:nvPr/>
        </p:nvSpPr>
        <p:spPr>
          <a:xfrm>
            <a:off x="0" y="2588806"/>
            <a:ext cx="8723979" cy="1200329"/>
          </a:xfrm>
          <a:prstGeom prst="rect">
            <a:avLst/>
          </a:prstGeom>
          <a:noFill/>
        </p:spPr>
        <p:txBody>
          <a:bodyPr wrap="square" rtlCol="0" anchor="ctr" anchorCtr="1">
            <a:spAutoFit/>
          </a:bodyPr>
          <a:lstStyle/>
          <a:p>
            <a:pPr>
              <a:buNone/>
            </a:pPr>
            <a:r>
              <a:rPr lang="en-US" dirty="0"/>
              <a:t>Unlike other DURIs, the ICC and the IPPP do not receive direct financial support for Director’s teaching buyouts and secretarial. However, we get significant other support. </a:t>
            </a:r>
          </a:p>
        </p:txBody>
      </p:sp>
    </p:spTree>
    <p:extLst>
      <p:ext uri="{BB962C8B-B14F-4D97-AF65-F5344CB8AC3E}">
        <p14:creationId xmlns:p14="http://schemas.microsoft.com/office/powerpoint/2010/main" val="735075812"/>
      </p:ext>
    </p:extLst>
  </p:cSld>
  <p:clrMapOvr>
    <a:masterClrMapping/>
  </p:clrMapOvr>
  <p:transition spd="med"/>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6F6A0-F678-AC48-839F-79D488F57304}"/>
              </a:ext>
            </a:extLst>
          </p:cNvPr>
          <p:cNvSpPr>
            <a:spLocks noGrp="1"/>
          </p:cNvSpPr>
          <p:nvPr>
            <p:ph type="title"/>
          </p:nvPr>
        </p:nvSpPr>
        <p:spPr/>
        <p:txBody>
          <a:bodyPr/>
          <a:lstStyle/>
          <a:p>
            <a:endParaRPr lang="en-US"/>
          </a:p>
        </p:txBody>
      </p:sp>
      <p:sp>
        <p:nvSpPr>
          <p:cNvPr id="3" name="TextBox 2">
            <a:extLst>
              <a:ext uri="{FF2B5EF4-FFF2-40B4-BE49-F238E27FC236}">
                <a16:creationId xmlns:a16="http://schemas.microsoft.com/office/drawing/2014/main" id="{3E2A2FD7-36D4-7949-9EA3-7D03EDAAE0DE}"/>
              </a:ext>
            </a:extLst>
          </p:cNvPr>
          <p:cNvSpPr txBox="1"/>
          <p:nvPr/>
        </p:nvSpPr>
        <p:spPr>
          <a:xfrm>
            <a:off x="-815585" y="1345537"/>
            <a:ext cx="9868145" cy="5652830"/>
          </a:xfrm>
          <a:prstGeom prst="rect">
            <a:avLst/>
          </a:prstGeom>
          <a:noFill/>
        </p:spPr>
        <p:txBody>
          <a:bodyPr wrap="square" rtlCol="0" anchor="ctr" anchorCtr="1">
            <a:spAutoFit/>
          </a:bodyPr>
          <a:lstStyle/>
          <a:p>
            <a:pPr marL="342900" indent="-342900" algn="l">
              <a:spcBef>
                <a:spcPts val="840"/>
              </a:spcBef>
              <a:buClr>
                <a:srgbClr val="FF0000"/>
              </a:buClr>
              <a:buFont typeface="Arial" panose="020B0604020202020204" pitchFamily="34" charset="0"/>
              <a:buChar char="•"/>
            </a:pPr>
            <a:r>
              <a:rPr lang="en-US" dirty="0" err="1"/>
              <a:t>Cofund</a:t>
            </a:r>
            <a:r>
              <a:rPr lang="en-US" dirty="0"/>
              <a:t> Research Fellows (until 2018)</a:t>
            </a:r>
          </a:p>
          <a:p>
            <a:pPr marL="342900" indent="-342900" algn="l">
              <a:spcBef>
                <a:spcPts val="840"/>
              </a:spcBef>
              <a:buClr>
                <a:srgbClr val="FF0000"/>
              </a:buClr>
              <a:buFont typeface="Arial" panose="020B0604020202020204" pitchFamily="34" charset="0"/>
              <a:buChar char="•"/>
            </a:pPr>
            <a:r>
              <a:rPr lang="en-US" dirty="0"/>
              <a:t>Support for IAB</a:t>
            </a:r>
          </a:p>
          <a:p>
            <a:pPr marL="342900" indent="-342900" algn="l">
              <a:spcBef>
                <a:spcPts val="840"/>
              </a:spcBef>
              <a:buClr>
                <a:srgbClr val="FF0000"/>
              </a:buClr>
              <a:buFont typeface="Arial" panose="020B0604020202020204" pitchFamily="34" charset="0"/>
              <a:buChar char="•"/>
            </a:pPr>
            <a:r>
              <a:rPr lang="en-US" dirty="0"/>
              <a:t>Research Infrastructure </a:t>
            </a:r>
          </a:p>
          <a:p>
            <a:pPr marL="800100" lvl="1" indent="-342900" algn="l">
              <a:spcBef>
                <a:spcPts val="840"/>
              </a:spcBef>
              <a:buClr>
                <a:srgbClr val="0070C0"/>
              </a:buClr>
              <a:buFont typeface=".AppleSystemUIFont"/>
              <a:buChar char="-"/>
            </a:pPr>
            <a:r>
              <a:rPr lang="en-US" dirty="0"/>
              <a:t>£3.5M for machine room</a:t>
            </a:r>
          </a:p>
          <a:p>
            <a:pPr marL="800100" lvl="1" indent="-342900" algn="l">
              <a:spcBef>
                <a:spcPts val="840"/>
              </a:spcBef>
              <a:buClr>
                <a:srgbClr val="0070C0"/>
              </a:buClr>
              <a:buFont typeface=".AppleSystemUIFont"/>
              <a:buChar char="-"/>
            </a:pPr>
            <a:r>
              <a:rPr lang="en-US" dirty="0"/>
              <a:t>Contributions to COSMA (£ 2.5M)</a:t>
            </a:r>
          </a:p>
          <a:p>
            <a:pPr marL="800100" lvl="1" indent="-342900" algn="l">
              <a:spcBef>
                <a:spcPts val="840"/>
              </a:spcBef>
              <a:buClr>
                <a:srgbClr val="0070C0"/>
              </a:buClr>
              <a:buFont typeface=".AppleSystemUIFont"/>
              <a:buChar char="-"/>
            </a:pPr>
            <a:r>
              <a:rPr lang="en-US" dirty="0"/>
              <a:t>Support for </a:t>
            </a:r>
            <a:r>
              <a:rPr lang="en-US" dirty="0" err="1"/>
              <a:t>DiRAC</a:t>
            </a:r>
            <a:r>
              <a:rPr lang="en-US" dirty="0"/>
              <a:t> node</a:t>
            </a:r>
          </a:p>
          <a:p>
            <a:pPr marL="342900" indent="-342900" algn="l">
              <a:spcBef>
                <a:spcPts val="840"/>
              </a:spcBef>
              <a:buClr>
                <a:srgbClr val="FF0000"/>
              </a:buClr>
              <a:buFont typeface="Arial" panose="020B0604020202020204" pitchFamily="34" charset="0"/>
              <a:buChar char="•"/>
            </a:pPr>
            <a:r>
              <a:rPr lang="en-US" dirty="0"/>
              <a:t>Discretionary funds for Director that allow us to buy into:</a:t>
            </a:r>
          </a:p>
          <a:p>
            <a:pPr marL="800100" lvl="1" indent="-342900" algn="l">
              <a:spcBef>
                <a:spcPts val="840"/>
              </a:spcBef>
              <a:buClr>
                <a:srgbClr val="0070C0"/>
              </a:buClr>
              <a:buFont typeface=".AppleSystemUIFont"/>
              <a:buChar char="-"/>
            </a:pPr>
            <a:r>
              <a:rPr lang="en-US" dirty="0"/>
              <a:t>Pan-STARRS</a:t>
            </a:r>
          </a:p>
          <a:p>
            <a:pPr marL="800100" lvl="1" indent="-342900" algn="l">
              <a:spcBef>
                <a:spcPts val="840"/>
              </a:spcBef>
              <a:buClr>
                <a:srgbClr val="0070C0"/>
              </a:buClr>
              <a:buFont typeface=".AppleSystemUIFont"/>
              <a:buChar char="-"/>
            </a:pPr>
            <a:r>
              <a:rPr lang="en-US" dirty="0"/>
              <a:t>DESI</a:t>
            </a:r>
          </a:p>
          <a:p>
            <a:pPr marL="800100" lvl="1" indent="-342900" algn="l">
              <a:spcBef>
                <a:spcPts val="840"/>
              </a:spcBef>
              <a:buClr>
                <a:srgbClr val="0070C0"/>
              </a:buClr>
              <a:buFont typeface=".AppleSystemUIFont"/>
              <a:buChar char="-"/>
            </a:pPr>
            <a:r>
              <a:rPr lang="en-US" dirty="0"/>
              <a:t>4MOST </a:t>
            </a:r>
          </a:p>
          <a:p>
            <a:pPr marL="342900" indent="-342900" algn="l">
              <a:spcBef>
                <a:spcPts val="840"/>
              </a:spcBef>
              <a:buClr>
                <a:srgbClr val="FF0000"/>
              </a:buClr>
              <a:buFont typeface="Arial" panose="020B0604020202020204" pitchFamily="34" charset="0"/>
              <a:buChar char="•"/>
            </a:pPr>
            <a:r>
              <a:rPr lang="en-US" dirty="0"/>
              <a:t>Multimillion pound contributions to two Ogden buildings</a:t>
            </a:r>
          </a:p>
          <a:p>
            <a:pPr marL="342900" indent="-342900" algn="l">
              <a:spcBef>
                <a:spcPts val="840"/>
              </a:spcBef>
              <a:buClr>
                <a:srgbClr val="FF0000"/>
              </a:buClr>
              <a:buFont typeface="Arial" panose="020B0604020202020204" pitchFamily="34" charset="0"/>
              <a:buChar char="•"/>
            </a:pPr>
            <a:endParaRPr lang="en-US" dirty="0"/>
          </a:p>
        </p:txBody>
      </p:sp>
      <p:sp>
        <p:nvSpPr>
          <p:cNvPr id="5" name="Rectangle 4">
            <a:extLst>
              <a:ext uri="{FF2B5EF4-FFF2-40B4-BE49-F238E27FC236}">
                <a16:creationId xmlns:a16="http://schemas.microsoft.com/office/drawing/2014/main" id="{784A4291-6D8A-344D-A71B-1086ABA991A5}"/>
              </a:ext>
            </a:extLst>
          </p:cNvPr>
          <p:cNvSpPr>
            <a:spLocks noChangeArrowheads="1"/>
          </p:cNvSpPr>
          <p:nvPr/>
        </p:nvSpPr>
        <p:spPr bwMode="auto">
          <a:xfrm>
            <a:off x="2068830" y="210517"/>
            <a:ext cx="6732270" cy="646145"/>
          </a:xfrm>
          <a:prstGeom prst="rect">
            <a:avLst/>
          </a:prstGeom>
          <a:solidFill>
            <a:srgbClr val="FFCC00"/>
          </a:solidFill>
          <a:ln w="28575">
            <a:solidFill>
              <a:schemeClr val="tx1"/>
            </a:solidFill>
            <a:miter lim="800000"/>
            <a:headEnd/>
            <a:tailEnd/>
          </a:ln>
        </p:spPr>
        <p:txBody>
          <a:bodyPr wrap="square" lIns="91252" tIns="45628" rIns="91252" bIns="45628">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lang="en-US" sz="3600" dirty="0">
                <a:solidFill>
                  <a:srgbClr val="DE0A0D"/>
                </a:solidFill>
              </a:rPr>
              <a:t>ICC as a DU R</a:t>
            </a:r>
            <a:r>
              <a:rPr kumimoji="0" lang="en-US" sz="3600" b="0" i="0" u="none" strike="noStrike" kern="1200" cap="none" spc="0" normalizeH="0" baseline="0" noProof="0" dirty="0" err="1">
                <a:ln>
                  <a:noFill/>
                </a:ln>
                <a:solidFill>
                  <a:srgbClr val="DE0A0D"/>
                </a:solidFill>
                <a:effectLst/>
                <a:uLnTx/>
                <a:uFillTx/>
                <a:latin typeface="Arial" charset="0"/>
                <a:ea typeface="ＭＳ Ｐゴシック" charset="0"/>
              </a:rPr>
              <a:t>esearch</a:t>
            </a:r>
            <a:r>
              <a:rPr kumimoji="0" lang="en-US" sz="3600" b="0" i="0" u="none" strike="noStrike" kern="1200" cap="none" spc="0" normalizeH="0" baseline="0" noProof="0" dirty="0">
                <a:ln>
                  <a:noFill/>
                </a:ln>
                <a:solidFill>
                  <a:srgbClr val="DE0A0D"/>
                </a:solidFill>
                <a:effectLst/>
                <a:uLnTx/>
                <a:uFillTx/>
                <a:latin typeface="Arial" charset="0"/>
                <a:ea typeface="ＭＳ Ｐゴシック" charset="0"/>
              </a:rPr>
              <a:t> Institute</a:t>
            </a:r>
          </a:p>
        </p:txBody>
      </p:sp>
      <p:sp>
        <p:nvSpPr>
          <p:cNvPr id="6" name="TextBox 5">
            <a:extLst>
              <a:ext uri="{FF2B5EF4-FFF2-40B4-BE49-F238E27FC236}">
                <a16:creationId xmlns:a16="http://schemas.microsoft.com/office/drawing/2014/main" id="{71A78752-3A51-4D45-8D81-9B26CC4D8D3F}"/>
              </a:ext>
            </a:extLst>
          </p:cNvPr>
          <p:cNvSpPr txBox="1"/>
          <p:nvPr/>
        </p:nvSpPr>
        <p:spPr>
          <a:xfrm>
            <a:off x="2073939" y="957888"/>
            <a:ext cx="6001964" cy="461665"/>
          </a:xfrm>
          <a:prstGeom prst="rect">
            <a:avLst/>
          </a:prstGeom>
          <a:noFill/>
        </p:spPr>
        <p:txBody>
          <a:bodyPr wrap="none" rtlCol="0" anchor="ctr" anchorCtr="1">
            <a:spAutoFit/>
          </a:bodyPr>
          <a:lstStyle/>
          <a:p>
            <a:pPr>
              <a:buNone/>
            </a:pPr>
            <a:r>
              <a:rPr lang="en-US" dirty="0">
                <a:solidFill>
                  <a:srgbClr val="FF0000"/>
                </a:solidFill>
              </a:rPr>
              <a:t>Examples of University support for the ICC</a:t>
            </a:r>
          </a:p>
        </p:txBody>
      </p:sp>
    </p:spTree>
    <p:extLst>
      <p:ext uri="{BB962C8B-B14F-4D97-AF65-F5344CB8AC3E}">
        <p14:creationId xmlns:p14="http://schemas.microsoft.com/office/powerpoint/2010/main" val="325573927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par>
                                <p:cTn id="18" presetID="9" presetClass="entr" presetSubtype="0"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dissolve">
                                      <p:cBhvr>
                                        <p:cTn id="20" dur="500"/>
                                        <p:tgtEl>
                                          <p:spTgt spid="3">
                                            <p:txEl>
                                              <p:pRg st="3" end="3"/>
                                            </p:txEl>
                                          </p:spTgt>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dissolve">
                                      <p:cBhvr>
                                        <p:cTn id="23" dur="500"/>
                                        <p:tgtEl>
                                          <p:spTgt spid="3">
                                            <p:txEl>
                                              <p:pRg st="4" end="4"/>
                                            </p:txEl>
                                          </p:spTgt>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dissolve">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dissolve">
                                      <p:cBhvr>
                                        <p:cTn id="31" dur="500"/>
                                        <p:tgtEl>
                                          <p:spTgt spid="3">
                                            <p:txEl>
                                              <p:pRg st="6" end="6"/>
                                            </p:txEl>
                                          </p:spTgt>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dissolve">
                                      <p:cBhvr>
                                        <p:cTn id="34" dur="500"/>
                                        <p:tgtEl>
                                          <p:spTgt spid="3">
                                            <p:txEl>
                                              <p:pRg st="7" end="7"/>
                                            </p:txEl>
                                          </p:spTgt>
                                        </p:tgtEl>
                                      </p:cBhvr>
                                    </p:animEffect>
                                  </p:childTnLst>
                                </p:cTn>
                              </p:par>
                              <p:par>
                                <p:cTn id="35" presetID="9" presetClass="entr" presetSubtype="0" fill="hold" grpId="0"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dissolve">
                                      <p:cBhvr>
                                        <p:cTn id="37" dur="500"/>
                                        <p:tgtEl>
                                          <p:spTgt spid="3">
                                            <p:txEl>
                                              <p:pRg st="8" end="8"/>
                                            </p:txEl>
                                          </p:spTgt>
                                        </p:tgtEl>
                                      </p:cBhvr>
                                    </p:animEffect>
                                  </p:childTnLst>
                                </p:cTn>
                              </p:par>
                              <p:par>
                                <p:cTn id="38" presetID="9" presetClass="entr" presetSubtype="0" fill="hold" grpId="0" nodeType="with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dissolve">
                                      <p:cBhvr>
                                        <p:cTn id="40" dur="500"/>
                                        <p:tgtEl>
                                          <p:spTgt spid="3">
                                            <p:txEl>
                                              <p:pRg st="9" end="9"/>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9" presetClass="entr" presetSubtype="0" fill="hold" grpId="0" nodeType="click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animEffect transition="in" filter="dissolve">
                                      <p:cBhvr>
                                        <p:cTn id="45"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 name="Rectangle 27"/>
          <p:cNvSpPr>
            <a:spLocks noGrp="1" noChangeArrowheads="1"/>
          </p:cNvSpPr>
          <p:nvPr>
            <p:ph type="title"/>
          </p:nvPr>
        </p:nvSpPr>
        <p:spPr>
          <a:xfrm>
            <a:off x="2233914" y="163750"/>
            <a:ext cx="5879939" cy="412750"/>
          </a:xfrm>
        </p:spPr>
        <p:txBody>
          <a:bodyPr/>
          <a:lstStyle/>
          <a:p>
            <a:pPr eaLnBrk="1" hangingPunct="1">
              <a:defRPr/>
            </a:pPr>
            <a:r>
              <a:rPr lang="en-GB" sz="3200" b="1" dirty="0">
                <a:solidFill>
                  <a:srgbClr val="FF0000"/>
                </a:solidFill>
                <a:latin typeface="Calibri" charset="0"/>
                <a:cs typeface="+mj-cs"/>
              </a:rPr>
              <a:t>The ICC in the University context</a:t>
            </a:r>
          </a:p>
        </p:txBody>
      </p:sp>
      <p:pic>
        <p:nvPicPr>
          <p:cNvPr id="4" name="Picture 3">
            <a:extLst>
              <a:ext uri="{FF2B5EF4-FFF2-40B4-BE49-F238E27FC236}">
                <a16:creationId xmlns:a16="http://schemas.microsoft.com/office/drawing/2014/main" id="{39808409-628B-244B-BB05-BEA76CD7A6F8}"/>
              </a:ext>
            </a:extLst>
          </p:cNvPr>
          <p:cNvPicPr>
            <a:picLocks noChangeAspect="1"/>
          </p:cNvPicPr>
          <p:nvPr/>
        </p:nvPicPr>
        <p:blipFill rotWithShape="1">
          <a:blip r:embed="rId2"/>
          <a:srcRect t="10243"/>
          <a:stretch/>
        </p:blipFill>
        <p:spPr>
          <a:xfrm>
            <a:off x="1394896" y="944303"/>
            <a:ext cx="6998562" cy="5456497"/>
          </a:xfrm>
          <a:prstGeom prst="rect">
            <a:avLst/>
          </a:prstGeom>
        </p:spPr>
      </p:pic>
    </p:spTree>
    <p:extLst>
      <p:ext uri="{BB962C8B-B14F-4D97-AF65-F5344CB8AC3E}">
        <p14:creationId xmlns:p14="http://schemas.microsoft.com/office/powerpoint/2010/main" val="3923272236"/>
      </p:ext>
    </p:extLst>
  </p:cSld>
  <p:clrMapOvr>
    <a:masterClrMapping/>
  </p:clrMapOvr>
  <p:transition spd="med"/>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3E1C0-BA01-784B-88F3-595A25C7CCF3}"/>
              </a:ext>
            </a:extLst>
          </p:cNvPr>
          <p:cNvSpPr>
            <a:spLocks noGrp="1"/>
          </p:cNvSpPr>
          <p:nvPr>
            <p:ph type="title"/>
          </p:nvPr>
        </p:nvSpPr>
        <p:spPr/>
        <p:txBody>
          <a:bodyPr/>
          <a:lstStyle/>
          <a:p>
            <a:endParaRPr lang="en-US"/>
          </a:p>
        </p:txBody>
      </p:sp>
      <p:sp>
        <p:nvSpPr>
          <p:cNvPr id="3" name="Rectangle 2">
            <a:extLst>
              <a:ext uri="{FF2B5EF4-FFF2-40B4-BE49-F238E27FC236}">
                <a16:creationId xmlns:a16="http://schemas.microsoft.com/office/drawing/2014/main" id="{BB929E9C-D114-3745-BFEF-478B8A96B184}"/>
              </a:ext>
            </a:extLst>
          </p:cNvPr>
          <p:cNvSpPr>
            <a:spLocks noChangeArrowheads="1"/>
          </p:cNvSpPr>
          <p:nvPr/>
        </p:nvSpPr>
        <p:spPr bwMode="auto">
          <a:xfrm>
            <a:off x="2068830" y="210517"/>
            <a:ext cx="6732270" cy="646145"/>
          </a:xfrm>
          <a:prstGeom prst="rect">
            <a:avLst/>
          </a:prstGeom>
          <a:solidFill>
            <a:srgbClr val="FFCC00"/>
          </a:solidFill>
          <a:ln w="28575">
            <a:solidFill>
              <a:schemeClr val="tx1"/>
            </a:solidFill>
            <a:miter lim="800000"/>
            <a:headEnd/>
            <a:tailEnd/>
          </a:ln>
        </p:spPr>
        <p:txBody>
          <a:bodyPr wrap="square" lIns="91252" tIns="45628" rIns="91252" bIns="45628">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lang="en-US" sz="3600" dirty="0">
                <a:solidFill>
                  <a:srgbClr val="DE0A0D"/>
                </a:solidFill>
              </a:rPr>
              <a:t>ICC as a DU R</a:t>
            </a:r>
            <a:r>
              <a:rPr kumimoji="0" lang="en-US" sz="3600" b="0" i="0" u="none" strike="noStrike" kern="1200" cap="none" spc="0" normalizeH="0" baseline="0" noProof="0" dirty="0" err="1">
                <a:ln>
                  <a:noFill/>
                </a:ln>
                <a:solidFill>
                  <a:srgbClr val="DE0A0D"/>
                </a:solidFill>
                <a:effectLst/>
                <a:uLnTx/>
                <a:uFillTx/>
                <a:latin typeface="Arial" charset="0"/>
                <a:ea typeface="ＭＳ Ｐゴシック" charset="0"/>
              </a:rPr>
              <a:t>esearch</a:t>
            </a:r>
            <a:r>
              <a:rPr kumimoji="0" lang="en-US" sz="3600" b="0" i="0" u="none" strike="noStrike" kern="1200" cap="none" spc="0" normalizeH="0" baseline="0" noProof="0" dirty="0">
                <a:ln>
                  <a:noFill/>
                </a:ln>
                <a:solidFill>
                  <a:srgbClr val="DE0A0D"/>
                </a:solidFill>
                <a:effectLst/>
                <a:uLnTx/>
                <a:uFillTx/>
                <a:latin typeface="Arial" charset="0"/>
                <a:ea typeface="ＭＳ Ｐゴシック" charset="0"/>
              </a:rPr>
              <a:t> Institute</a:t>
            </a:r>
          </a:p>
        </p:txBody>
      </p:sp>
      <p:sp>
        <p:nvSpPr>
          <p:cNvPr id="4" name="TextBox 3">
            <a:extLst>
              <a:ext uri="{FF2B5EF4-FFF2-40B4-BE49-F238E27FC236}">
                <a16:creationId xmlns:a16="http://schemas.microsoft.com/office/drawing/2014/main" id="{168D98DF-F2C0-074E-AB36-B00737606C85}"/>
              </a:ext>
            </a:extLst>
          </p:cNvPr>
          <p:cNvSpPr txBox="1"/>
          <p:nvPr/>
        </p:nvSpPr>
        <p:spPr>
          <a:xfrm>
            <a:off x="-68580" y="2211616"/>
            <a:ext cx="9293859" cy="1200329"/>
          </a:xfrm>
          <a:prstGeom prst="rect">
            <a:avLst/>
          </a:prstGeom>
          <a:noFill/>
        </p:spPr>
        <p:txBody>
          <a:bodyPr wrap="square" rtlCol="0" anchor="ctr" anchorCtr="1">
            <a:spAutoFit/>
          </a:bodyPr>
          <a:lstStyle/>
          <a:p>
            <a:pPr>
              <a:buNone/>
            </a:pPr>
            <a:r>
              <a:rPr lang="en-US" dirty="0">
                <a:solidFill>
                  <a:srgbClr val="FF0000"/>
                </a:solidFill>
                <a:sym typeface="Wingdings" pitchFamily="2" charset="2"/>
              </a:rPr>
              <a:t></a:t>
            </a:r>
            <a:r>
              <a:rPr lang="en-US" dirty="0">
                <a:sym typeface="Wingdings" pitchFamily="2" charset="2"/>
              </a:rPr>
              <a:t> Much of the support that the ICC receives as a DU Research Institute benefits not just the ICC by the entire astronomy community at Durham</a:t>
            </a:r>
            <a:endParaRPr lang="en-US" dirty="0"/>
          </a:p>
        </p:txBody>
      </p:sp>
    </p:spTree>
    <p:extLst>
      <p:ext uri="{BB962C8B-B14F-4D97-AF65-F5344CB8AC3E}">
        <p14:creationId xmlns:p14="http://schemas.microsoft.com/office/powerpoint/2010/main" val="2372682469"/>
      </p:ext>
    </p:extLst>
  </p:cSld>
  <p:clrMapOvr>
    <a:masterClrMapping/>
  </p:clrMapOvr>
  <p:transition spd="med"/>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C851F-640A-0541-8005-C5F5488E7E18}"/>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FD950ADC-7EEF-FF42-B36E-B49CEBE9E5C9}"/>
              </a:ext>
            </a:extLst>
          </p:cNvPr>
          <p:cNvPicPr>
            <a:picLocks noChangeAspect="1"/>
          </p:cNvPicPr>
          <p:nvPr/>
        </p:nvPicPr>
        <p:blipFill>
          <a:blip r:embed="rId2"/>
          <a:stretch>
            <a:fillRect/>
          </a:stretch>
        </p:blipFill>
        <p:spPr>
          <a:xfrm>
            <a:off x="1724661" y="1053465"/>
            <a:ext cx="6939279" cy="5204460"/>
          </a:xfrm>
          <a:prstGeom prst="rect">
            <a:avLst/>
          </a:prstGeom>
        </p:spPr>
      </p:pic>
      <p:sp>
        <p:nvSpPr>
          <p:cNvPr id="5" name="Rectangle 4">
            <a:extLst>
              <a:ext uri="{FF2B5EF4-FFF2-40B4-BE49-F238E27FC236}">
                <a16:creationId xmlns:a16="http://schemas.microsoft.com/office/drawing/2014/main" id="{D5EC6DEE-EA5B-A64E-AB94-8749C48A8BAC}"/>
              </a:ext>
            </a:extLst>
          </p:cNvPr>
          <p:cNvSpPr>
            <a:spLocks noChangeArrowheads="1"/>
          </p:cNvSpPr>
          <p:nvPr/>
        </p:nvSpPr>
        <p:spPr bwMode="auto">
          <a:xfrm>
            <a:off x="1965960" y="187657"/>
            <a:ext cx="7143750" cy="584590"/>
          </a:xfrm>
          <a:prstGeom prst="rect">
            <a:avLst/>
          </a:prstGeom>
          <a:solidFill>
            <a:srgbClr val="FFCC00"/>
          </a:solidFill>
          <a:ln w="28575">
            <a:solidFill>
              <a:schemeClr val="tx1"/>
            </a:solidFill>
            <a:miter lim="800000"/>
            <a:headEnd/>
            <a:tailEnd/>
          </a:ln>
        </p:spPr>
        <p:txBody>
          <a:bodyPr wrap="square" lIns="91252" tIns="45628" rIns="91252" bIns="45628">
            <a:spAutoFit/>
          </a:bodyPr>
          <a:lstStyle/>
          <a:p>
            <a:pPr lvl="0">
              <a:buClrTx/>
              <a:buSzTx/>
              <a:buNone/>
            </a:pPr>
            <a:r>
              <a:rPr kumimoji="0" lang="en-US" sz="3200" b="0" i="0" u="none" strike="noStrike" kern="1200" cap="none" spc="0" normalizeH="0" baseline="0" noProof="0" dirty="0">
                <a:ln>
                  <a:noFill/>
                </a:ln>
                <a:solidFill>
                  <a:srgbClr val="DE0A0D"/>
                </a:solidFill>
                <a:effectLst/>
                <a:uLnTx/>
                <a:uFillTx/>
                <a:latin typeface="Arial" charset="0"/>
                <a:ea typeface="ＭＳ Ｐゴシック" charset="0"/>
              </a:rPr>
              <a:t>Institute for Computational Cosmology</a:t>
            </a:r>
          </a:p>
        </p:txBody>
      </p:sp>
      <p:grpSp>
        <p:nvGrpSpPr>
          <p:cNvPr id="9" name="Group 8">
            <a:extLst>
              <a:ext uri="{FF2B5EF4-FFF2-40B4-BE49-F238E27FC236}">
                <a16:creationId xmlns:a16="http://schemas.microsoft.com/office/drawing/2014/main" id="{B90CD3ED-A563-5A44-90B6-B6455E33075C}"/>
              </a:ext>
            </a:extLst>
          </p:cNvPr>
          <p:cNvGrpSpPr/>
          <p:nvPr/>
        </p:nvGrpSpPr>
        <p:grpSpPr>
          <a:xfrm>
            <a:off x="4895023" y="3028950"/>
            <a:ext cx="1814387" cy="809037"/>
            <a:chOff x="185863" y="2473830"/>
            <a:chExt cx="2398295" cy="1066977"/>
          </a:xfrm>
        </p:grpSpPr>
        <p:pic>
          <p:nvPicPr>
            <p:cNvPr id="7" name="Picture 6">
              <a:extLst>
                <a:ext uri="{FF2B5EF4-FFF2-40B4-BE49-F238E27FC236}">
                  <a16:creationId xmlns:a16="http://schemas.microsoft.com/office/drawing/2014/main" id="{E158AFC0-05D5-2E44-B087-A6AB1757AB74}"/>
                </a:ext>
              </a:extLst>
            </p:cNvPr>
            <p:cNvPicPr>
              <a:picLocks noChangeAspect="1"/>
            </p:cNvPicPr>
            <p:nvPr/>
          </p:nvPicPr>
          <p:blipFill>
            <a:blip r:embed="rId3"/>
            <a:stretch>
              <a:fillRect/>
            </a:stretch>
          </p:blipFill>
          <p:spPr>
            <a:xfrm rot="19568063">
              <a:off x="185863" y="2473830"/>
              <a:ext cx="2398295" cy="1066977"/>
            </a:xfrm>
            <a:prstGeom prst="rect">
              <a:avLst/>
            </a:prstGeom>
          </p:spPr>
        </p:pic>
        <p:sp>
          <p:nvSpPr>
            <p:cNvPr id="8" name="TextBox 7">
              <a:extLst>
                <a:ext uri="{FF2B5EF4-FFF2-40B4-BE49-F238E27FC236}">
                  <a16:creationId xmlns:a16="http://schemas.microsoft.com/office/drawing/2014/main" id="{41B528AB-D706-0D41-B6E1-D6BE637CEBAC}"/>
                </a:ext>
              </a:extLst>
            </p:cNvPr>
            <p:cNvSpPr txBox="1"/>
            <p:nvPr/>
          </p:nvSpPr>
          <p:spPr>
            <a:xfrm rot="19810736">
              <a:off x="728221" y="2558087"/>
              <a:ext cx="715260" cy="461665"/>
            </a:xfrm>
            <a:prstGeom prst="rect">
              <a:avLst/>
            </a:prstGeom>
            <a:noFill/>
          </p:spPr>
          <p:txBody>
            <a:bodyPr wrap="none" rtlCol="0" anchor="ctr" anchorCtr="1">
              <a:spAutoFit/>
            </a:bodyPr>
            <a:lstStyle/>
            <a:p>
              <a:pPr>
                <a:buNone/>
              </a:pPr>
              <a:r>
                <a:rPr lang="en-US" dirty="0">
                  <a:solidFill>
                    <a:srgbClr val="FF0000"/>
                  </a:solidFill>
                </a:rPr>
                <a:t>ICC</a:t>
              </a:r>
            </a:p>
          </p:txBody>
        </p:sp>
      </p:grpSp>
      <p:sp>
        <p:nvSpPr>
          <p:cNvPr id="10" name="TextBox 9">
            <a:extLst>
              <a:ext uri="{FF2B5EF4-FFF2-40B4-BE49-F238E27FC236}">
                <a16:creationId xmlns:a16="http://schemas.microsoft.com/office/drawing/2014/main" id="{8A12AAD4-8E4B-A64F-9083-4FD2735BFAD2}"/>
              </a:ext>
            </a:extLst>
          </p:cNvPr>
          <p:cNvSpPr txBox="1"/>
          <p:nvPr/>
        </p:nvSpPr>
        <p:spPr>
          <a:xfrm>
            <a:off x="3649315" y="5022564"/>
            <a:ext cx="2371162" cy="584775"/>
          </a:xfrm>
          <a:prstGeom prst="rect">
            <a:avLst/>
          </a:prstGeom>
          <a:noFill/>
        </p:spPr>
        <p:txBody>
          <a:bodyPr wrap="none" rtlCol="0" anchor="ctr" anchorCtr="1">
            <a:spAutoFit/>
          </a:bodyPr>
          <a:lstStyle/>
          <a:p>
            <a:pPr>
              <a:buNone/>
            </a:pPr>
            <a:r>
              <a:rPr lang="en-US" sz="3200" dirty="0">
                <a:solidFill>
                  <a:schemeClr val="bg1"/>
                </a:solidFill>
              </a:rPr>
              <a:t>Good luck!! </a:t>
            </a:r>
          </a:p>
        </p:txBody>
      </p:sp>
    </p:spTree>
    <p:extLst>
      <p:ext uri="{BB962C8B-B14F-4D97-AF65-F5344CB8AC3E}">
        <p14:creationId xmlns:p14="http://schemas.microsoft.com/office/powerpoint/2010/main" val="68013264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right)">
                                      <p:cBhvr>
                                        <p:cTn id="7" dur="175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2000"/>
                                        <p:tgtEl>
                                          <p:spTgt spid="10"/>
                                        </p:tgtEl>
                                      </p:cBhvr>
                                    </p:animEffect>
                                    <p:anim calcmode="lin" valueType="num">
                                      <p:cBhvr>
                                        <p:cTn id="13" dur="2000" fill="hold"/>
                                        <p:tgtEl>
                                          <p:spTgt spid="10"/>
                                        </p:tgtEl>
                                        <p:attrNameLst>
                                          <p:attrName>ppt_w</p:attrName>
                                        </p:attrNameLst>
                                      </p:cBhvr>
                                      <p:tavLst>
                                        <p:tav tm="0" fmla="#ppt_w*sin(2.5*pi*$)">
                                          <p:val>
                                            <p:fltVal val="0"/>
                                          </p:val>
                                        </p:tav>
                                        <p:tav tm="100000">
                                          <p:val>
                                            <p:fltVal val="1"/>
                                          </p:val>
                                        </p:tav>
                                      </p:tavLst>
                                    </p:anim>
                                    <p:anim calcmode="lin" valueType="num">
                                      <p:cBhvr>
                                        <p:cTn id="14" dur="2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3E1C0-BA01-784B-88F3-595A25C7CCF3}"/>
              </a:ext>
            </a:extLst>
          </p:cNvPr>
          <p:cNvSpPr>
            <a:spLocks noGrp="1"/>
          </p:cNvSpPr>
          <p:nvPr>
            <p:ph type="title"/>
          </p:nvPr>
        </p:nvSpPr>
        <p:spPr/>
        <p:txBody>
          <a:bodyPr/>
          <a:lstStyle/>
          <a:p>
            <a:endParaRPr lang="en-US" dirty="0"/>
          </a:p>
        </p:txBody>
      </p:sp>
      <p:sp>
        <p:nvSpPr>
          <p:cNvPr id="3" name="Rectangle 2">
            <a:extLst>
              <a:ext uri="{FF2B5EF4-FFF2-40B4-BE49-F238E27FC236}">
                <a16:creationId xmlns:a16="http://schemas.microsoft.com/office/drawing/2014/main" id="{22A34FED-6F0A-E64A-B372-9E2B0C2A2844}"/>
              </a:ext>
            </a:extLst>
          </p:cNvPr>
          <p:cNvSpPr>
            <a:spLocks noChangeArrowheads="1"/>
          </p:cNvSpPr>
          <p:nvPr/>
        </p:nvSpPr>
        <p:spPr bwMode="auto">
          <a:xfrm>
            <a:off x="2160270" y="404827"/>
            <a:ext cx="6835140" cy="646145"/>
          </a:xfrm>
          <a:prstGeom prst="rect">
            <a:avLst/>
          </a:prstGeom>
          <a:solidFill>
            <a:srgbClr val="FFCC00"/>
          </a:solidFill>
          <a:ln w="28575">
            <a:solidFill>
              <a:schemeClr val="tx1"/>
            </a:solidFill>
            <a:miter lim="800000"/>
            <a:headEnd/>
            <a:tailEnd/>
          </a:ln>
        </p:spPr>
        <p:txBody>
          <a:bodyPr wrap="square" lIns="91252" tIns="45628" rIns="91252" bIns="45628">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3600" b="0" i="0" u="none" strike="noStrike" kern="1200" cap="none" spc="0" normalizeH="0" baseline="0" noProof="0" dirty="0">
                <a:ln>
                  <a:noFill/>
                </a:ln>
                <a:solidFill>
                  <a:srgbClr val="DE0A0D"/>
                </a:solidFill>
                <a:effectLst/>
                <a:uLnTx/>
                <a:uFillTx/>
                <a:latin typeface="Arial" charset="0"/>
                <a:ea typeface="ＭＳ Ｐゴシック" charset="0"/>
              </a:rPr>
              <a:t>The nature of research institutes</a:t>
            </a:r>
          </a:p>
        </p:txBody>
      </p:sp>
      <p:sp>
        <p:nvSpPr>
          <p:cNvPr id="4" name="TextBox 3">
            <a:extLst>
              <a:ext uri="{FF2B5EF4-FFF2-40B4-BE49-F238E27FC236}">
                <a16:creationId xmlns:a16="http://schemas.microsoft.com/office/drawing/2014/main" id="{E5697298-FA37-154E-9CAB-3D577307B933}"/>
              </a:ext>
            </a:extLst>
          </p:cNvPr>
          <p:cNvSpPr txBox="1"/>
          <p:nvPr/>
        </p:nvSpPr>
        <p:spPr>
          <a:xfrm>
            <a:off x="1028700" y="1819425"/>
            <a:ext cx="6995160" cy="1938992"/>
          </a:xfrm>
          <a:prstGeom prst="rect">
            <a:avLst/>
          </a:prstGeom>
          <a:noFill/>
        </p:spPr>
        <p:txBody>
          <a:bodyPr wrap="square" rtlCol="0" anchor="ctr" anchorCtr="1">
            <a:spAutoFit/>
          </a:bodyPr>
          <a:lstStyle/>
          <a:p>
            <a:pPr>
              <a:buClr>
                <a:srgbClr val="FF0000"/>
              </a:buClr>
              <a:buNone/>
            </a:pPr>
            <a:r>
              <a:rPr lang="en-US" dirty="0"/>
              <a:t>2 key elements (in addition to luck) for an institute to be successful:</a:t>
            </a:r>
          </a:p>
          <a:p>
            <a:pPr marL="457200" indent="-457200" algn="l">
              <a:buClr>
                <a:srgbClr val="FF0000"/>
              </a:buClr>
              <a:buAutoNum type="arabicPeriod"/>
            </a:pPr>
            <a:r>
              <a:rPr lang="en-US" dirty="0"/>
              <a:t>Long-term planning</a:t>
            </a:r>
          </a:p>
          <a:p>
            <a:pPr marL="457200" indent="-457200" algn="l">
              <a:buClr>
                <a:srgbClr val="FF0000"/>
              </a:buClr>
              <a:buAutoNum type="arabicPeriod"/>
            </a:pPr>
            <a:r>
              <a:rPr lang="en-US" dirty="0"/>
              <a:t>Flexibility</a:t>
            </a:r>
          </a:p>
        </p:txBody>
      </p:sp>
      <p:sp>
        <p:nvSpPr>
          <p:cNvPr id="5" name="TextBox 4">
            <a:extLst>
              <a:ext uri="{FF2B5EF4-FFF2-40B4-BE49-F238E27FC236}">
                <a16:creationId xmlns:a16="http://schemas.microsoft.com/office/drawing/2014/main" id="{243ABA76-6BBB-A44E-AEA3-177BB8A248ED}"/>
              </a:ext>
            </a:extLst>
          </p:cNvPr>
          <p:cNvSpPr txBox="1"/>
          <p:nvPr/>
        </p:nvSpPr>
        <p:spPr>
          <a:xfrm>
            <a:off x="1845002" y="4213205"/>
            <a:ext cx="5614037" cy="461665"/>
          </a:xfrm>
          <a:prstGeom prst="rect">
            <a:avLst/>
          </a:prstGeom>
          <a:noFill/>
        </p:spPr>
        <p:txBody>
          <a:bodyPr wrap="none" rtlCol="0" anchor="ctr" anchorCtr="1">
            <a:spAutoFit/>
          </a:bodyPr>
          <a:lstStyle/>
          <a:p>
            <a:pPr>
              <a:buNone/>
            </a:pPr>
            <a:r>
              <a:rPr lang="en-US" dirty="0"/>
              <a:t>Both require a degree of independence </a:t>
            </a:r>
          </a:p>
        </p:txBody>
      </p:sp>
    </p:spTree>
    <p:extLst>
      <p:ext uri="{BB962C8B-B14F-4D97-AF65-F5344CB8AC3E}">
        <p14:creationId xmlns:p14="http://schemas.microsoft.com/office/powerpoint/2010/main" val="1659310572"/>
      </p:ext>
    </p:extLst>
  </p:cSld>
  <p:clrMapOvr>
    <a:masterClrMapping/>
  </p:clrMapOvr>
  <p:transition spd="med"/>
</p:sld>
</file>

<file path=ppt/slides/slide9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3E1C0-BA01-784B-88F3-595A25C7CCF3}"/>
              </a:ext>
            </a:extLst>
          </p:cNvPr>
          <p:cNvSpPr>
            <a:spLocks noGrp="1"/>
          </p:cNvSpPr>
          <p:nvPr>
            <p:ph type="title"/>
          </p:nvPr>
        </p:nvSpPr>
        <p:spPr/>
        <p:txBody>
          <a:bodyPr/>
          <a:lstStyle/>
          <a:p>
            <a:endParaRPr lang="en-US" dirty="0"/>
          </a:p>
        </p:txBody>
      </p:sp>
      <p:sp>
        <p:nvSpPr>
          <p:cNvPr id="3" name="Rectangle 2">
            <a:extLst>
              <a:ext uri="{FF2B5EF4-FFF2-40B4-BE49-F238E27FC236}">
                <a16:creationId xmlns:a16="http://schemas.microsoft.com/office/drawing/2014/main" id="{22A34FED-6F0A-E64A-B372-9E2B0C2A2844}"/>
              </a:ext>
            </a:extLst>
          </p:cNvPr>
          <p:cNvSpPr>
            <a:spLocks noChangeArrowheads="1"/>
          </p:cNvSpPr>
          <p:nvPr/>
        </p:nvSpPr>
        <p:spPr bwMode="auto">
          <a:xfrm>
            <a:off x="2160270" y="404827"/>
            <a:ext cx="6835140" cy="646145"/>
          </a:xfrm>
          <a:prstGeom prst="rect">
            <a:avLst/>
          </a:prstGeom>
          <a:solidFill>
            <a:srgbClr val="FFCC00"/>
          </a:solidFill>
          <a:ln w="28575">
            <a:solidFill>
              <a:schemeClr val="tx1"/>
            </a:solidFill>
            <a:miter lim="800000"/>
            <a:headEnd/>
            <a:tailEnd/>
          </a:ln>
        </p:spPr>
        <p:txBody>
          <a:bodyPr wrap="square" lIns="91252" tIns="45628" rIns="91252" bIns="45628">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3600" b="0" i="0" u="none" strike="noStrike" kern="1200" cap="none" spc="0" normalizeH="0" baseline="0" noProof="0" dirty="0">
                <a:ln>
                  <a:noFill/>
                </a:ln>
                <a:solidFill>
                  <a:srgbClr val="DE0A0D"/>
                </a:solidFill>
                <a:effectLst/>
                <a:uLnTx/>
                <a:uFillTx/>
                <a:latin typeface="Arial" charset="0"/>
                <a:ea typeface="ＭＳ Ｐゴシック" charset="0"/>
              </a:rPr>
              <a:t>The nature of research institutes</a:t>
            </a:r>
          </a:p>
        </p:txBody>
      </p:sp>
      <p:sp>
        <p:nvSpPr>
          <p:cNvPr id="6" name="TextBox 5">
            <a:extLst>
              <a:ext uri="{FF2B5EF4-FFF2-40B4-BE49-F238E27FC236}">
                <a16:creationId xmlns:a16="http://schemas.microsoft.com/office/drawing/2014/main" id="{801AE289-136D-B144-A6CC-359FD70BC67A}"/>
              </a:ext>
            </a:extLst>
          </p:cNvPr>
          <p:cNvSpPr txBox="1"/>
          <p:nvPr/>
        </p:nvSpPr>
        <p:spPr>
          <a:xfrm>
            <a:off x="1647660" y="1696195"/>
            <a:ext cx="5505803" cy="3785652"/>
          </a:xfrm>
          <a:prstGeom prst="rect">
            <a:avLst/>
          </a:prstGeom>
          <a:noFill/>
        </p:spPr>
        <p:txBody>
          <a:bodyPr wrap="none" rtlCol="0" anchor="ctr" anchorCtr="1">
            <a:spAutoFit/>
          </a:bodyPr>
          <a:lstStyle/>
          <a:p>
            <a:pPr algn="l">
              <a:buClr>
                <a:srgbClr val="FF0000"/>
              </a:buClr>
              <a:buNone/>
            </a:pPr>
            <a:r>
              <a:rPr lang="en-US" dirty="0"/>
              <a:t>2 kinds of research institute:</a:t>
            </a:r>
          </a:p>
          <a:p>
            <a:pPr marL="457200" indent="-457200">
              <a:buClr>
                <a:srgbClr val="FF0000"/>
              </a:buClr>
              <a:buAutoNum type="arabicPeriod"/>
            </a:pPr>
            <a:r>
              <a:rPr lang="en-US" dirty="0">
                <a:solidFill>
                  <a:srgbClr val="C00000"/>
                </a:solidFill>
              </a:rPr>
              <a:t>Independent</a:t>
            </a:r>
            <a:r>
              <a:rPr lang="en-US" dirty="0"/>
              <a:t> (or semi-independent)</a:t>
            </a:r>
          </a:p>
          <a:p>
            <a:pPr marL="800100" lvl="1" indent="-342900" algn="l">
              <a:buClr>
                <a:srgbClr val="FF0000"/>
              </a:buClr>
              <a:buFontTx/>
              <a:buChar char="-"/>
            </a:pPr>
            <a:r>
              <a:rPr lang="en-US" dirty="0"/>
              <a:t>Max Planck</a:t>
            </a:r>
          </a:p>
          <a:p>
            <a:pPr marL="800100" lvl="1" indent="-342900" algn="l">
              <a:buClr>
                <a:srgbClr val="FF0000"/>
              </a:buClr>
              <a:buFontTx/>
              <a:buChar char="-"/>
            </a:pPr>
            <a:r>
              <a:rPr lang="en-US" dirty="0"/>
              <a:t>KITP Santa Barbara</a:t>
            </a:r>
          </a:p>
          <a:p>
            <a:pPr marL="457200" indent="-457200" algn="l">
              <a:buClr>
                <a:srgbClr val="FF0000"/>
              </a:buClr>
              <a:buFont typeface="+mj-lt"/>
              <a:buAutoNum type="arabicPeriod"/>
            </a:pPr>
            <a:r>
              <a:rPr lang="en-US" dirty="0"/>
              <a:t> </a:t>
            </a:r>
            <a:r>
              <a:rPr lang="en-US" dirty="0">
                <a:solidFill>
                  <a:srgbClr val="C00000"/>
                </a:solidFill>
              </a:rPr>
              <a:t>Immersed</a:t>
            </a:r>
          </a:p>
          <a:p>
            <a:pPr algn="l">
              <a:buClr>
                <a:srgbClr val="FF0000"/>
              </a:buClr>
              <a:buNone/>
            </a:pPr>
            <a:r>
              <a:rPr lang="en-US" dirty="0"/>
              <a:t>      </a:t>
            </a:r>
            <a:r>
              <a:rPr lang="en-US" dirty="0">
                <a:solidFill>
                  <a:srgbClr val="FF0000"/>
                </a:solidFill>
              </a:rPr>
              <a:t>-</a:t>
            </a:r>
            <a:r>
              <a:rPr lang="en-US" dirty="0"/>
              <a:t> </a:t>
            </a:r>
            <a:r>
              <a:rPr lang="en-US" dirty="0" err="1"/>
              <a:t>Nordita</a:t>
            </a:r>
            <a:endParaRPr lang="en-US" dirty="0"/>
          </a:p>
          <a:p>
            <a:pPr algn="l">
              <a:buClr>
                <a:srgbClr val="FF0000"/>
              </a:buClr>
              <a:buNone/>
            </a:pPr>
            <a:r>
              <a:rPr lang="en-US" dirty="0"/>
              <a:t>      </a:t>
            </a:r>
            <a:r>
              <a:rPr lang="en-US" dirty="0">
                <a:solidFill>
                  <a:srgbClr val="FF0000"/>
                </a:solidFill>
              </a:rPr>
              <a:t>-</a:t>
            </a:r>
            <a:r>
              <a:rPr lang="en-US" dirty="0"/>
              <a:t> ICC</a:t>
            </a:r>
          </a:p>
        </p:txBody>
      </p:sp>
    </p:spTree>
    <p:extLst>
      <p:ext uri="{BB962C8B-B14F-4D97-AF65-F5344CB8AC3E}">
        <p14:creationId xmlns:p14="http://schemas.microsoft.com/office/powerpoint/2010/main" val="1968955278"/>
      </p:ext>
    </p:extLst>
  </p:cSld>
  <p:clrMapOvr>
    <a:masterClrMapping/>
  </p:clrMapOvr>
  <p:transition spd="med"/>
</p:sld>
</file>

<file path=ppt/slides/slide9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3E1C0-BA01-784B-88F3-595A25C7CCF3}"/>
              </a:ext>
            </a:extLst>
          </p:cNvPr>
          <p:cNvSpPr>
            <a:spLocks noGrp="1"/>
          </p:cNvSpPr>
          <p:nvPr>
            <p:ph type="title"/>
          </p:nvPr>
        </p:nvSpPr>
        <p:spPr/>
        <p:txBody>
          <a:bodyPr/>
          <a:lstStyle/>
          <a:p>
            <a:endParaRPr lang="en-US" dirty="0"/>
          </a:p>
        </p:txBody>
      </p:sp>
      <p:sp>
        <p:nvSpPr>
          <p:cNvPr id="3" name="Rectangle 2">
            <a:extLst>
              <a:ext uri="{FF2B5EF4-FFF2-40B4-BE49-F238E27FC236}">
                <a16:creationId xmlns:a16="http://schemas.microsoft.com/office/drawing/2014/main" id="{22A34FED-6F0A-E64A-B372-9E2B0C2A2844}"/>
              </a:ext>
            </a:extLst>
          </p:cNvPr>
          <p:cNvSpPr>
            <a:spLocks noChangeArrowheads="1"/>
          </p:cNvSpPr>
          <p:nvPr/>
        </p:nvSpPr>
        <p:spPr bwMode="auto">
          <a:xfrm>
            <a:off x="2160270" y="404827"/>
            <a:ext cx="6835140" cy="646145"/>
          </a:xfrm>
          <a:prstGeom prst="rect">
            <a:avLst/>
          </a:prstGeom>
          <a:solidFill>
            <a:srgbClr val="FFCC00"/>
          </a:solidFill>
          <a:ln w="28575">
            <a:solidFill>
              <a:schemeClr val="tx1"/>
            </a:solidFill>
            <a:miter lim="800000"/>
            <a:headEnd/>
            <a:tailEnd/>
          </a:ln>
        </p:spPr>
        <p:txBody>
          <a:bodyPr wrap="square" lIns="91252" tIns="45628" rIns="91252" bIns="45628">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3600" b="0" i="0" u="none" strike="noStrike" kern="1200" cap="none" spc="0" normalizeH="0" baseline="0" noProof="0" dirty="0">
                <a:ln>
                  <a:noFill/>
                </a:ln>
                <a:solidFill>
                  <a:srgbClr val="DE0A0D"/>
                </a:solidFill>
                <a:effectLst/>
                <a:uLnTx/>
                <a:uFillTx/>
                <a:latin typeface="Arial" charset="0"/>
                <a:ea typeface="ＭＳ Ｐゴシック" charset="0"/>
              </a:rPr>
              <a:t>The nature of research institutes</a:t>
            </a:r>
          </a:p>
        </p:txBody>
      </p:sp>
      <p:sp>
        <p:nvSpPr>
          <p:cNvPr id="4" name="TextBox 3">
            <a:extLst>
              <a:ext uri="{FF2B5EF4-FFF2-40B4-BE49-F238E27FC236}">
                <a16:creationId xmlns:a16="http://schemas.microsoft.com/office/drawing/2014/main" id="{D6BF789C-3F08-CA40-844B-7E26A256AC47}"/>
              </a:ext>
            </a:extLst>
          </p:cNvPr>
          <p:cNvSpPr txBox="1"/>
          <p:nvPr/>
        </p:nvSpPr>
        <p:spPr>
          <a:xfrm>
            <a:off x="819699" y="1206828"/>
            <a:ext cx="7025513" cy="2821285"/>
          </a:xfrm>
          <a:prstGeom prst="rect">
            <a:avLst/>
          </a:prstGeom>
          <a:noFill/>
        </p:spPr>
        <p:txBody>
          <a:bodyPr wrap="none" rtlCol="0" anchor="ctr" anchorCtr="1">
            <a:spAutoFit/>
          </a:bodyPr>
          <a:lstStyle/>
          <a:p>
            <a:pPr>
              <a:spcBef>
                <a:spcPts val="840"/>
              </a:spcBef>
              <a:buNone/>
            </a:pPr>
            <a:r>
              <a:rPr lang="en-US" dirty="0">
                <a:solidFill>
                  <a:srgbClr val="C00000"/>
                </a:solidFill>
              </a:rPr>
              <a:t>Long-term planning:</a:t>
            </a:r>
          </a:p>
          <a:p>
            <a:pPr marL="342900" indent="-342900" algn="l">
              <a:spcBef>
                <a:spcPts val="840"/>
              </a:spcBef>
              <a:buClr>
                <a:srgbClr val="FF0000"/>
              </a:buClr>
            </a:pPr>
            <a:r>
              <a:rPr lang="en-US" dirty="0"/>
              <a:t>Research areas</a:t>
            </a:r>
          </a:p>
          <a:p>
            <a:pPr marL="342900" indent="-342900" algn="l">
              <a:spcBef>
                <a:spcPts val="840"/>
              </a:spcBef>
              <a:buClr>
                <a:srgbClr val="FF0000"/>
              </a:buClr>
            </a:pPr>
            <a:r>
              <a:rPr lang="en-US" dirty="0"/>
              <a:t>Involvement in collaborative projects</a:t>
            </a:r>
          </a:p>
          <a:p>
            <a:pPr marL="342900" indent="-342900" algn="l">
              <a:spcBef>
                <a:spcPts val="840"/>
              </a:spcBef>
              <a:buClr>
                <a:srgbClr val="FF0000"/>
              </a:buClr>
            </a:pPr>
            <a:r>
              <a:rPr lang="en-US" dirty="0"/>
              <a:t>External funding (agencies, philanthropists)</a:t>
            </a:r>
          </a:p>
          <a:p>
            <a:pPr marL="342900" indent="-342900" algn="l">
              <a:spcBef>
                <a:spcPts val="840"/>
              </a:spcBef>
              <a:buClr>
                <a:srgbClr val="FF0000"/>
              </a:buClr>
            </a:pPr>
            <a:r>
              <a:rPr lang="en-US" dirty="0"/>
              <a:t>Size</a:t>
            </a:r>
          </a:p>
          <a:p>
            <a:pPr marL="342900" indent="-342900" algn="l">
              <a:spcBef>
                <a:spcPts val="840"/>
              </a:spcBef>
              <a:buClr>
                <a:srgbClr val="FF0000"/>
              </a:buClr>
            </a:pPr>
            <a:r>
              <a:rPr lang="en-US" dirty="0"/>
              <a:t>Structure: academic staff/postdoc/student ratios</a:t>
            </a:r>
          </a:p>
        </p:txBody>
      </p:sp>
      <p:sp>
        <p:nvSpPr>
          <p:cNvPr id="5" name="TextBox 4">
            <a:extLst>
              <a:ext uri="{FF2B5EF4-FFF2-40B4-BE49-F238E27FC236}">
                <a16:creationId xmlns:a16="http://schemas.microsoft.com/office/drawing/2014/main" id="{A03E1E1F-FB91-7546-B96E-FA0872E1D9CC}"/>
              </a:ext>
            </a:extLst>
          </p:cNvPr>
          <p:cNvSpPr txBox="1"/>
          <p:nvPr/>
        </p:nvSpPr>
        <p:spPr>
          <a:xfrm>
            <a:off x="837922" y="4253051"/>
            <a:ext cx="6508064" cy="2349361"/>
          </a:xfrm>
          <a:prstGeom prst="rect">
            <a:avLst/>
          </a:prstGeom>
          <a:noFill/>
        </p:spPr>
        <p:txBody>
          <a:bodyPr wrap="none" rtlCol="0" anchor="ctr" anchorCtr="1">
            <a:spAutoFit/>
          </a:bodyPr>
          <a:lstStyle/>
          <a:p>
            <a:pPr>
              <a:spcBef>
                <a:spcPts val="840"/>
              </a:spcBef>
              <a:buNone/>
            </a:pPr>
            <a:r>
              <a:rPr lang="en-US" dirty="0">
                <a:solidFill>
                  <a:srgbClr val="C00000"/>
                </a:solidFill>
              </a:rPr>
              <a:t>             </a:t>
            </a:r>
            <a:r>
              <a:rPr lang="en-US" dirty="0" err="1">
                <a:solidFill>
                  <a:srgbClr val="C00000"/>
                </a:solidFill>
              </a:rPr>
              <a:t>Flexibilty</a:t>
            </a:r>
            <a:r>
              <a:rPr lang="en-US" dirty="0">
                <a:solidFill>
                  <a:srgbClr val="C00000"/>
                </a:solidFill>
              </a:rPr>
              <a:t>:</a:t>
            </a:r>
          </a:p>
          <a:p>
            <a:pPr marL="342900" indent="-342900" algn="l">
              <a:spcBef>
                <a:spcPts val="840"/>
              </a:spcBef>
              <a:buClr>
                <a:srgbClr val="FF0000"/>
              </a:buClr>
            </a:pPr>
            <a:r>
              <a:rPr lang="en-US" dirty="0"/>
              <a:t>Introduction of new research areas</a:t>
            </a:r>
          </a:p>
          <a:p>
            <a:pPr marL="342900" indent="-342900" algn="l">
              <a:spcBef>
                <a:spcPts val="840"/>
              </a:spcBef>
              <a:buClr>
                <a:srgbClr val="FF0000"/>
              </a:buClr>
            </a:pPr>
            <a:r>
              <a:rPr lang="en-US" dirty="0"/>
              <a:t>Downsizing less interesting areas</a:t>
            </a:r>
          </a:p>
          <a:p>
            <a:pPr marL="342900" indent="-342900" algn="l">
              <a:spcBef>
                <a:spcPts val="840"/>
              </a:spcBef>
              <a:buClr>
                <a:srgbClr val="FF0000"/>
              </a:buClr>
            </a:pPr>
            <a:r>
              <a:rPr lang="en-US" dirty="0"/>
              <a:t>Taking up </a:t>
            </a:r>
            <a:r>
              <a:rPr lang="en-US" dirty="0" err="1"/>
              <a:t>pportunities</a:t>
            </a:r>
            <a:r>
              <a:rPr lang="en-US" dirty="0"/>
              <a:t> for hiring and funding</a:t>
            </a:r>
          </a:p>
          <a:p>
            <a:pPr marL="342900" indent="-342900" algn="l">
              <a:spcBef>
                <a:spcPts val="840"/>
              </a:spcBef>
              <a:buClr>
                <a:srgbClr val="FF0000"/>
              </a:buClr>
            </a:pPr>
            <a:r>
              <a:rPr lang="en-US" dirty="0"/>
              <a:t>Adapting size to funding</a:t>
            </a:r>
          </a:p>
        </p:txBody>
      </p:sp>
    </p:spTree>
    <p:extLst>
      <p:ext uri="{BB962C8B-B14F-4D97-AF65-F5344CB8AC3E}">
        <p14:creationId xmlns:p14="http://schemas.microsoft.com/office/powerpoint/2010/main" val="1887725400"/>
      </p:ext>
    </p:extLst>
  </p:cSld>
  <p:clrMapOvr>
    <a:masterClrMapping/>
  </p:clrMapOvr>
  <p:transition spd="med"/>
</p:sld>
</file>

<file path=ppt/slides/slide9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3E1C0-BA01-784B-88F3-595A25C7CCF3}"/>
              </a:ext>
            </a:extLst>
          </p:cNvPr>
          <p:cNvSpPr>
            <a:spLocks noGrp="1"/>
          </p:cNvSpPr>
          <p:nvPr>
            <p:ph type="title"/>
          </p:nvPr>
        </p:nvSpPr>
        <p:spPr/>
        <p:txBody>
          <a:bodyPr/>
          <a:lstStyle/>
          <a:p>
            <a:endParaRPr lang="en-US" dirty="0"/>
          </a:p>
        </p:txBody>
      </p:sp>
      <p:sp>
        <p:nvSpPr>
          <p:cNvPr id="3" name="Rectangle 2">
            <a:extLst>
              <a:ext uri="{FF2B5EF4-FFF2-40B4-BE49-F238E27FC236}">
                <a16:creationId xmlns:a16="http://schemas.microsoft.com/office/drawing/2014/main" id="{22A34FED-6F0A-E64A-B372-9E2B0C2A2844}"/>
              </a:ext>
            </a:extLst>
          </p:cNvPr>
          <p:cNvSpPr>
            <a:spLocks noChangeArrowheads="1"/>
          </p:cNvSpPr>
          <p:nvPr/>
        </p:nvSpPr>
        <p:spPr bwMode="auto">
          <a:xfrm>
            <a:off x="2160270" y="404827"/>
            <a:ext cx="6835140" cy="646145"/>
          </a:xfrm>
          <a:prstGeom prst="rect">
            <a:avLst/>
          </a:prstGeom>
          <a:solidFill>
            <a:srgbClr val="FFCC00"/>
          </a:solidFill>
          <a:ln w="28575">
            <a:solidFill>
              <a:schemeClr val="tx1"/>
            </a:solidFill>
            <a:miter lim="800000"/>
            <a:headEnd/>
            <a:tailEnd/>
          </a:ln>
        </p:spPr>
        <p:txBody>
          <a:bodyPr wrap="square" lIns="91252" tIns="45628" rIns="91252" bIns="45628">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3600" b="0" i="0" u="none" strike="noStrike" kern="1200" cap="none" spc="0" normalizeH="0" baseline="0" noProof="0" dirty="0">
                <a:ln>
                  <a:noFill/>
                </a:ln>
                <a:solidFill>
                  <a:srgbClr val="DE0A0D"/>
                </a:solidFill>
                <a:effectLst/>
                <a:uLnTx/>
                <a:uFillTx/>
                <a:latin typeface="Arial" charset="0"/>
                <a:ea typeface="ＭＳ Ｐゴシック" charset="0"/>
              </a:rPr>
              <a:t>The nature of research institutes</a:t>
            </a:r>
          </a:p>
        </p:txBody>
      </p:sp>
      <p:sp>
        <p:nvSpPr>
          <p:cNvPr id="4" name="TextBox 3">
            <a:extLst>
              <a:ext uri="{FF2B5EF4-FFF2-40B4-BE49-F238E27FC236}">
                <a16:creationId xmlns:a16="http://schemas.microsoft.com/office/drawing/2014/main" id="{E5697298-FA37-154E-9CAB-3D577307B933}"/>
              </a:ext>
            </a:extLst>
          </p:cNvPr>
          <p:cNvSpPr txBox="1"/>
          <p:nvPr/>
        </p:nvSpPr>
        <p:spPr>
          <a:xfrm>
            <a:off x="834390" y="1339365"/>
            <a:ext cx="6995160" cy="1938992"/>
          </a:xfrm>
          <a:prstGeom prst="rect">
            <a:avLst/>
          </a:prstGeom>
          <a:noFill/>
        </p:spPr>
        <p:txBody>
          <a:bodyPr wrap="square" rtlCol="0" anchor="ctr" anchorCtr="1">
            <a:spAutoFit/>
          </a:bodyPr>
          <a:lstStyle/>
          <a:p>
            <a:pPr marL="0" marR="0" lvl="0" indent="0" algn="ctr" defTabSz="914400" rtl="0" eaLnBrk="0" fontAlgn="base" latinLnBrk="0" hangingPunct="0">
              <a:lnSpc>
                <a:spcPct val="100000"/>
              </a:lnSpc>
              <a:spcBef>
                <a:spcPct val="50000"/>
              </a:spcBef>
              <a:spcAft>
                <a:spcPct val="0"/>
              </a:spcAft>
              <a:buClr>
                <a:srgbClr val="FF0000"/>
              </a:buClr>
              <a:buSzPct val="125000"/>
              <a:buFontTx/>
              <a:buNone/>
              <a:tabLst/>
              <a:defRPr/>
            </a:pPr>
            <a:r>
              <a:rPr kumimoji="0" lang="en-US" sz="2400" b="0" i="0" u="none" strike="noStrike" kern="1200" cap="none" spc="0" normalizeH="0" baseline="0" noProof="0" dirty="0">
                <a:ln>
                  <a:noFill/>
                </a:ln>
                <a:solidFill>
                  <a:srgbClr val="000000"/>
                </a:solidFill>
                <a:effectLst/>
                <a:uLnTx/>
                <a:uFillTx/>
                <a:latin typeface="Arial" charset="0"/>
                <a:ea typeface="ＭＳ Ｐゴシック" charset="0"/>
              </a:rPr>
              <a:t>2 key elements (in addition to luck) for an institute to be successful:</a:t>
            </a:r>
          </a:p>
          <a:p>
            <a:pPr marL="457200" marR="0" lvl="0" indent="-457200" algn="l" defTabSz="914400" rtl="0" eaLnBrk="0" fontAlgn="base" latinLnBrk="0" hangingPunct="0">
              <a:lnSpc>
                <a:spcPct val="100000"/>
              </a:lnSpc>
              <a:spcBef>
                <a:spcPct val="50000"/>
              </a:spcBef>
              <a:spcAft>
                <a:spcPct val="0"/>
              </a:spcAft>
              <a:buClr>
                <a:srgbClr val="FF0000"/>
              </a:buClr>
              <a:buSzPct val="125000"/>
              <a:buFontTx/>
              <a:buAutoNum type="arabicPeriod"/>
              <a:tabLst/>
              <a:defRPr/>
            </a:pPr>
            <a:r>
              <a:rPr kumimoji="0" lang="en-US" sz="2400" b="0" i="0" u="none" strike="noStrike" kern="1200" cap="none" spc="0" normalizeH="0" baseline="0" noProof="0" dirty="0">
                <a:ln>
                  <a:noFill/>
                </a:ln>
                <a:solidFill>
                  <a:srgbClr val="000000"/>
                </a:solidFill>
                <a:effectLst/>
                <a:uLnTx/>
                <a:uFillTx/>
                <a:latin typeface="Arial" charset="0"/>
                <a:ea typeface="ＭＳ Ｐゴシック" charset="0"/>
              </a:rPr>
              <a:t>Long-term planning</a:t>
            </a:r>
          </a:p>
          <a:p>
            <a:pPr marL="457200" marR="0" lvl="0" indent="-457200" algn="l" defTabSz="914400" rtl="0" eaLnBrk="0" fontAlgn="base" latinLnBrk="0" hangingPunct="0">
              <a:lnSpc>
                <a:spcPct val="100000"/>
              </a:lnSpc>
              <a:spcBef>
                <a:spcPct val="50000"/>
              </a:spcBef>
              <a:spcAft>
                <a:spcPct val="0"/>
              </a:spcAft>
              <a:buClr>
                <a:srgbClr val="FF0000"/>
              </a:buClr>
              <a:buSzPct val="125000"/>
              <a:buFontTx/>
              <a:buAutoNum type="arabicPeriod"/>
              <a:tabLst/>
              <a:defRPr/>
            </a:pPr>
            <a:r>
              <a:rPr kumimoji="0" lang="en-US" sz="2400" b="0" i="0" u="none" strike="noStrike" kern="1200" cap="none" spc="0" normalizeH="0" baseline="0" noProof="0" dirty="0">
                <a:ln>
                  <a:noFill/>
                </a:ln>
                <a:solidFill>
                  <a:srgbClr val="000000"/>
                </a:solidFill>
                <a:effectLst/>
                <a:uLnTx/>
                <a:uFillTx/>
                <a:latin typeface="Arial" charset="0"/>
                <a:ea typeface="ＭＳ Ｐゴシック" charset="0"/>
              </a:rPr>
              <a:t>Flexibility</a:t>
            </a:r>
          </a:p>
        </p:txBody>
      </p:sp>
      <p:sp>
        <p:nvSpPr>
          <p:cNvPr id="6" name="TextBox 5">
            <a:extLst>
              <a:ext uri="{FF2B5EF4-FFF2-40B4-BE49-F238E27FC236}">
                <a16:creationId xmlns:a16="http://schemas.microsoft.com/office/drawing/2014/main" id="{44A03621-8A99-464D-8103-B027693591E9}"/>
              </a:ext>
            </a:extLst>
          </p:cNvPr>
          <p:cNvSpPr txBox="1"/>
          <p:nvPr/>
        </p:nvSpPr>
        <p:spPr>
          <a:xfrm>
            <a:off x="601217" y="3415338"/>
            <a:ext cx="6364243" cy="461665"/>
          </a:xfrm>
          <a:prstGeom prst="rect">
            <a:avLst/>
          </a:prstGeom>
          <a:noFill/>
        </p:spPr>
        <p:txBody>
          <a:bodyPr wrap="none" rtlCol="0" anchor="ctr" anchorCtr="1">
            <a:spAutoFit/>
          </a:bodyPr>
          <a:lstStyle/>
          <a:p>
            <a:pPr>
              <a:buNone/>
            </a:pPr>
            <a:r>
              <a:rPr lang="en-US" dirty="0"/>
              <a:t>How to achieve this in an immersed institute?</a:t>
            </a:r>
          </a:p>
        </p:txBody>
      </p:sp>
      <p:sp>
        <p:nvSpPr>
          <p:cNvPr id="7" name="TextBox 6">
            <a:extLst>
              <a:ext uri="{FF2B5EF4-FFF2-40B4-BE49-F238E27FC236}">
                <a16:creationId xmlns:a16="http://schemas.microsoft.com/office/drawing/2014/main" id="{8E779CC2-1F8A-3946-9F56-A193673E235A}"/>
              </a:ext>
            </a:extLst>
          </p:cNvPr>
          <p:cNvSpPr txBox="1"/>
          <p:nvPr/>
        </p:nvSpPr>
        <p:spPr>
          <a:xfrm>
            <a:off x="152761" y="4134049"/>
            <a:ext cx="8236859" cy="461665"/>
          </a:xfrm>
          <a:prstGeom prst="rect">
            <a:avLst/>
          </a:prstGeom>
          <a:noFill/>
        </p:spPr>
        <p:txBody>
          <a:bodyPr wrap="square" rtlCol="0" anchor="ctr" anchorCtr="1">
            <a:spAutoFit/>
          </a:bodyPr>
          <a:lstStyle/>
          <a:p>
            <a:pPr>
              <a:buNone/>
            </a:pPr>
            <a:r>
              <a:rPr lang="en-US" dirty="0">
                <a:solidFill>
                  <a:srgbClr val="FF0000"/>
                </a:solidFill>
                <a:sym typeface="Wingdings" pitchFamily="2" charset="2"/>
              </a:rPr>
              <a:t></a:t>
            </a:r>
            <a:r>
              <a:rPr lang="en-US" dirty="0">
                <a:sym typeface="Wingdings" pitchFamily="2" charset="2"/>
              </a:rPr>
              <a:t> Negotiate balance independence  </a:t>
            </a:r>
            <a:r>
              <a:rPr lang="en-US" dirty="0">
                <a:solidFill>
                  <a:srgbClr val="FF0000"/>
                </a:solidFill>
                <a:sym typeface="Wingdings" pitchFamily="2" charset="2"/>
              </a:rPr>
              <a:t> </a:t>
            </a:r>
            <a:r>
              <a:rPr lang="en-US" dirty="0">
                <a:sym typeface="Wingdings" pitchFamily="2" charset="2"/>
              </a:rPr>
              <a:t>immersion</a:t>
            </a:r>
            <a:endParaRPr lang="en-US" dirty="0"/>
          </a:p>
        </p:txBody>
      </p:sp>
      <p:sp>
        <p:nvSpPr>
          <p:cNvPr id="8" name="TextBox 7">
            <a:extLst>
              <a:ext uri="{FF2B5EF4-FFF2-40B4-BE49-F238E27FC236}">
                <a16:creationId xmlns:a16="http://schemas.microsoft.com/office/drawing/2014/main" id="{A09CCB66-A4E8-B14B-AE77-DA5B393B42E8}"/>
              </a:ext>
            </a:extLst>
          </p:cNvPr>
          <p:cNvSpPr txBox="1"/>
          <p:nvPr/>
        </p:nvSpPr>
        <p:spPr>
          <a:xfrm>
            <a:off x="4084170" y="5096262"/>
            <a:ext cx="4519186" cy="1277273"/>
          </a:xfrm>
          <a:prstGeom prst="rect">
            <a:avLst/>
          </a:prstGeom>
          <a:noFill/>
        </p:spPr>
        <p:txBody>
          <a:bodyPr wrap="none" rtlCol="0" anchor="ctr" anchorCtr="1">
            <a:spAutoFit/>
          </a:bodyPr>
          <a:lstStyle/>
          <a:p>
            <a:pPr>
              <a:spcBef>
                <a:spcPts val="240"/>
              </a:spcBef>
              <a:buNone/>
            </a:pPr>
            <a:r>
              <a:rPr lang="en-US" sz="1800" i="1" dirty="0"/>
              <a:t>“Tell people and they may forget</a:t>
            </a:r>
          </a:p>
          <a:p>
            <a:pPr>
              <a:spcBef>
                <a:spcPts val="240"/>
              </a:spcBef>
              <a:buNone/>
            </a:pPr>
            <a:r>
              <a:rPr lang="en-US" sz="1800" i="1" dirty="0"/>
              <a:t>Show them – they may remember</a:t>
            </a:r>
          </a:p>
          <a:p>
            <a:pPr>
              <a:spcBef>
                <a:spcPts val="240"/>
              </a:spcBef>
              <a:buNone/>
            </a:pPr>
            <a:r>
              <a:rPr lang="en-US" sz="1800" i="1" dirty="0"/>
              <a:t>But involve them and they will understand”</a:t>
            </a:r>
          </a:p>
          <a:p>
            <a:pPr>
              <a:spcBef>
                <a:spcPts val="240"/>
              </a:spcBef>
              <a:buNone/>
            </a:pPr>
            <a:r>
              <a:rPr lang="en-US" sz="1800" dirty="0"/>
              <a:t>Confucius </a:t>
            </a:r>
          </a:p>
        </p:txBody>
      </p:sp>
    </p:spTree>
    <p:extLst>
      <p:ext uri="{BB962C8B-B14F-4D97-AF65-F5344CB8AC3E}">
        <p14:creationId xmlns:p14="http://schemas.microsoft.com/office/powerpoint/2010/main" val="2695861003"/>
      </p:ext>
    </p:extLst>
  </p:cSld>
  <p:clrMapOvr>
    <a:masterClrMapping/>
  </p:clrMapOvr>
  <p:transition spd="med"/>
</p:sld>
</file>

<file path=ppt/tags/tag1.xml><?xml version="1.0" encoding="utf-8"?>
<p:tagLst xmlns:a="http://schemas.openxmlformats.org/drawingml/2006/main" xmlns:r="http://schemas.openxmlformats.org/officeDocument/2006/relationships" xmlns:p="http://schemas.openxmlformats.org/presentationml/2006/main">
  <p:tag name="TIMING" val="|0.3|0.3|0.4|0.3"/>
</p:tagLst>
</file>

<file path=ppt/tags/tag2.xml><?xml version="1.0" encoding="utf-8"?>
<p:tagLst xmlns:a="http://schemas.openxmlformats.org/drawingml/2006/main" xmlns:r="http://schemas.openxmlformats.org/officeDocument/2006/relationships" xmlns:p="http://schemas.openxmlformats.org/presentationml/2006/main">
  <p:tag name="TIMING" val="|0.3|0.3|0.4|0.3"/>
</p:tagLst>
</file>

<file path=ppt/tags/tag3.xml><?xml version="1.0" encoding="utf-8"?>
<p:tagLst xmlns:a="http://schemas.openxmlformats.org/drawingml/2006/main" xmlns:r="http://schemas.openxmlformats.org/officeDocument/2006/relationships" xmlns:p="http://schemas.openxmlformats.org/presentationml/2006/main">
  <p:tag name="TIMING" val="|0.3|0.3|0.4|0.3"/>
</p:tagLst>
</file>

<file path=ppt/theme/theme1.xml><?xml version="1.0" encoding="utf-8"?>
<a:theme xmlns:a="http://schemas.openxmlformats.org/drawingml/2006/main" name="Default 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
            <a:schemeClr val="tx1"/>
          </a:buClr>
          <a:buSzPct val="125000"/>
          <a:buFontTx/>
          <a:buChar char="•"/>
          <a:tabLst/>
          <a:defRPr kumimoji="0" lang="en-US" sz="2400" b="0" i="0" u="none" strike="noStrike" cap="none" normalizeH="0" baseline="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
            <a:schemeClr val="tx1"/>
          </a:buClr>
          <a:buSzPct val="125000"/>
          <a:buFontTx/>
          <a:buChar char="•"/>
          <a:tabLst/>
          <a:defRPr kumimoji="0" lang="en-US" sz="2400" b="0" i="0" u="none" strike="noStrike" cap="none" normalizeH="0" baseline="0">
            <a:ln>
              <a:noFill/>
            </a:ln>
            <a:solidFill>
              <a:schemeClr val="tx1"/>
            </a:solidFill>
            <a:effectLst/>
            <a:latin typeface="Arial" charset="0"/>
          </a:defRPr>
        </a:defPPr>
      </a:lstStyle>
    </a:lnDef>
    <a:txDef>
      <a:spPr>
        <a:noFill/>
      </a:spPr>
      <a:bodyPr wrap="none" rtlCol="0" anchor="ctr" anchorCtr="1">
        <a:spAutoFit/>
      </a:bodyPr>
      <a:lstStyle>
        <a:defPPr>
          <a:buNone/>
          <a:defRPr dirty="0" err="1" smtClean="0"/>
        </a:defPPr>
      </a:lstStyle>
    </a:tx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4_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75_Default 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38100" cap="flat" cmpd="sng" algn="ctr">
          <a:noFill/>
          <a:prstDash val="solid"/>
          <a:round/>
          <a:headEnd type="none" w="med" len="med"/>
          <a:tailEnd type="none" w="med" len="med"/>
        </a:ln>
        <a:effectLst/>
      </a:spPr>
      <a:bodyPr vert="horz" wrap="none" lIns="90000" tIns="46800" rIns="90000" bIns="4680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
            <a:schemeClr val="tx1"/>
          </a:buClr>
          <a:buSzPct val="125000"/>
          <a:buFontTx/>
          <a:buChar char="•"/>
          <a:tabLst/>
          <a:defRPr kumimoji="0" lang="en-US" sz="2400" b="0" i="0" u="none" strike="noStrike" cap="none" normalizeH="0" baseline="0">
            <a:ln>
              <a:noFill/>
            </a:ln>
            <a:solidFill>
              <a:schemeClr val="tx1"/>
            </a:solidFill>
            <a:effectLst/>
            <a:latin typeface="Arial" pitchFamily="-65" charset="0"/>
          </a:defRPr>
        </a:defPPr>
      </a:lstStyle>
    </a:spDef>
    <a:lnDef>
      <a:spPr bwMode="auto">
        <a:xfrm>
          <a:off x="0" y="0"/>
          <a:ext cx="1" cy="1"/>
        </a:xfrm>
        <a:custGeom>
          <a:avLst/>
          <a:gdLst/>
          <a:ahLst/>
          <a:cxnLst/>
          <a:rect l="0" t="0" r="0" b="0"/>
          <a:pathLst/>
        </a:custGeom>
        <a:noFill/>
        <a:ln w="38100" cap="flat" cmpd="sng" algn="ctr">
          <a:noFill/>
          <a:prstDash val="solid"/>
          <a:round/>
          <a:headEnd type="none" w="med" len="med"/>
          <a:tailEnd type="none" w="med" len="med"/>
        </a:ln>
        <a:effectLst/>
      </a:spPr>
      <a:bodyPr vert="horz" wrap="none" lIns="90000" tIns="46800" rIns="90000" bIns="4680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
            <a:schemeClr val="tx1"/>
          </a:buClr>
          <a:buSzPct val="125000"/>
          <a:buFontTx/>
          <a:buChar char="•"/>
          <a:tabLst/>
          <a:defRPr kumimoji="0" lang="en-US" sz="2400" b="0" i="0" u="none" strike="noStrike" cap="none" normalizeH="0" baseline="0">
            <a:ln>
              <a:noFill/>
            </a:ln>
            <a:solidFill>
              <a:schemeClr val="tx1"/>
            </a:solidFill>
            <a:effectLst/>
            <a:latin typeface="Arial" pitchFamily="-65"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21_Default 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
            <a:schemeClr val="tx1"/>
          </a:buClr>
          <a:buSzPct val="125000"/>
          <a:buFontTx/>
          <a:buChar char="•"/>
          <a:tabLst/>
          <a:defRPr kumimoji="0" lang="en-US" sz="2400" b="0" i="0" u="none" strike="noStrike" cap="none" normalizeH="0" baseline="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
            <a:schemeClr val="tx1"/>
          </a:buClr>
          <a:buSzPct val="125000"/>
          <a:buFontTx/>
          <a:buChar char="•"/>
          <a:tabLst/>
          <a:defRPr kumimoji="0" lang="en-US" sz="2400" b="0" i="0" u="none" strike="noStrike" cap="none" normalizeH="0" baseline="0">
            <a:ln>
              <a:noFill/>
            </a:ln>
            <a:solidFill>
              <a:schemeClr val="tx1"/>
            </a:solidFill>
            <a:effectLst/>
            <a:latin typeface="Arial" charset="0"/>
          </a:defRPr>
        </a:defPPr>
      </a:lstStyle>
    </a:lnDef>
    <a:txDef>
      <a:spPr>
        <a:noFill/>
      </a:spPr>
      <a:bodyPr wrap="none" rtlCol="0" anchor="ctr" anchorCtr="1">
        <a:spAutoFit/>
      </a:bodyPr>
      <a:lstStyle>
        <a:defPPr>
          <a:buNone/>
          <a:defRPr dirty="0" err="1" smtClean="0"/>
        </a:defPPr>
      </a:lstStyle>
    </a:tx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43_Default 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38100" cap="flat" cmpd="sng" algn="ctr">
          <a:noFill/>
          <a:prstDash val="solid"/>
          <a:round/>
          <a:headEnd type="none" w="med" len="med"/>
          <a:tailEnd type="none" w="med" len="med"/>
        </a:ln>
        <a:effectLst/>
      </a:spPr>
      <a:bodyPr vert="horz" wrap="none" lIns="90000" tIns="46800" rIns="90000" bIns="4680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
            <a:schemeClr val="tx1"/>
          </a:buClr>
          <a:buSzPct val="125000"/>
          <a:buFontTx/>
          <a:buChar char="•"/>
          <a:tabLst/>
          <a:defRPr kumimoji="0" lang="en-US" sz="2400" b="0" i="0" u="none" strike="noStrike" cap="none" normalizeH="0" baseline="0">
            <a:ln>
              <a:noFill/>
            </a:ln>
            <a:solidFill>
              <a:schemeClr val="tx1"/>
            </a:solidFill>
            <a:effectLst/>
            <a:latin typeface="Arial" pitchFamily="-65" charset="0"/>
          </a:defRPr>
        </a:defPPr>
      </a:lstStyle>
    </a:spDef>
    <a:lnDef>
      <a:spPr bwMode="auto">
        <a:xfrm>
          <a:off x="0" y="0"/>
          <a:ext cx="1" cy="1"/>
        </a:xfrm>
        <a:custGeom>
          <a:avLst/>
          <a:gdLst/>
          <a:ahLst/>
          <a:cxnLst/>
          <a:rect l="0" t="0" r="0" b="0"/>
          <a:pathLst/>
        </a:custGeom>
        <a:noFill/>
        <a:ln w="38100" cap="flat" cmpd="sng" algn="ctr">
          <a:noFill/>
          <a:prstDash val="solid"/>
          <a:round/>
          <a:headEnd type="none" w="med" len="med"/>
          <a:tailEnd type="none" w="med" len="med"/>
        </a:ln>
        <a:effectLst/>
      </a:spPr>
      <a:bodyPr vert="horz" wrap="none" lIns="90000" tIns="46800" rIns="90000" bIns="4680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
            <a:schemeClr val="tx1"/>
          </a:buClr>
          <a:buSzPct val="125000"/>
          <a:buFontTx/>
          <a:buChar char="•"/>
          <a:tabLst/>
          <a:defRPr kumimoji="0" lang="en-US" sz="2400" b="0" i="0" u="none" strike="noStrike" cap="none" normalizeH="0" baseline="0">
            <a:ln>
              <a:noFill/>
            </a:ln>
            <a:solidFill>
              <a:schemeClr val="tx1"/>
            </a:solidFill>
            <a:effectLst/>
            <a:latin typeface="Arial" pitchFamily="-65"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50_Default 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38100" cap="flat" cmpd="sng" algn="ctr">
          <a:noFill/>
          <a:prstDash val="solid"/>
          <a:round/>
          <a:headEnd type="none" w="med" len="med"/>
          <a:tailEnd type="none" w="med" len="med"/>
        </a:ln>
        <a:effectLst/>
      </a:spPr>
      <a:bodyPr vert="horz" wrap="none" lIns="90000" tIns="46800" rIns="90000" bIns="4680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
            <a:schemeClr val="tx1"/>
          </a:buClr>
          <a:buSzPct val="125000"/>
          <a:buFontTx/>
          <a:buChar char="•"/>
          <a:tabLst/>
          <a:defRPr kumimoji="0" lang="en-US" sz="2400" b="0" i="0" u="none" strike="noStrike" cap="none" normalizeH="0" baseline="0">
            <a:ln>
              <a:noFill/>
            </a:ln>
            <a:solidFill>
              <a:schemeClr val="tx1"/>
            </a:solidFill>
            <a:effectLst/>
            <a:latin typeface="Arial" pitchFamily="-65" charset="0"/>
          </a:defRPr>
        </a:defPPr>
      </a:lstStyle>
    </a:spDef>
    <a:lnDef>
      <a:spPr bwMode="auto">
        <a:xfrm>
          <a:off x="0" y="0"/>
          <a:ext cx="1" cy="1"/>
        </a:xfrm>
        <a:custGeom>
          <a:avLst/>
          <a:gdLst/>
          <a:ahLst/>
          <a:cxnLst/>
          <a:rect l="0" t="0" r="0" b="0"/>
          <a:pathLst/>
        </a:custGeom>
        <a:noFill/>
        <a:ln w="38100" cap="flat" cmpd="sng" algn="ctr">
          <a:noFill/>
          <a:prstDash val="solid"/>
          <a:round/>
          <a:headEnd type="none" w="med" len="med"/>
          <a:tailEnd type="none" w="med" len="med"/>
        </a:ln>
        <a:effectLst/>
      </a:spPr>
      <a:bodyPr vert="horz" wrap="none" lIns="90000" tIns="46800" rIns="90000" bIns="4680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
            <a:schemeClr val="tx1"/>
          </a:buClr>
          <a:buSzPct val="125000"/>
          <a:buFontTx/>
          <a:buChar char="•"/>
          <a:tabLst/>
          <a:defRPr kumimoji="0" lang="en-US" sz="2400" b="0" i="0" u="none" strike="noStrike" cap="none" normalizeH="0" baseline="0">
            <a:ln>
              <a:noFill/>
            </a:ln>
            <a:solidFill>
              <a:schemeClr val="tx1"/>
            </a:solidFill>
            <a:effectLst/>
            <a:latin typeface="Arial" pitchFamily="-65"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32_Default 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38100" cap="flat" cmpd="sng" algn="ctr">
          <a:noFill/>
          <a:prstDash val="solid"/>
          <a:round/>
          <a:headEnd type="none" w="med" len="med"/>
          <a:tailEnd type="none" w="med" len="med"/>
        </a:ln>
        <a:effectLst/>
      </a:spPr>
      <a:bodyPr vert="horz" wrap="none" lIns="90000" tIns="46800" rIns="90000" bIns="4680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
            <a:schemeClr val="tx1"/>
          </a:buClr>
          <a:buSzPct val="125000"/>
          <a:buFontTx/>
          <a:buChar char="•"/>
          <a:tabLst/>
          <a:defRPr kumimoji="0" lang="en-US" sz="2400" b="0" i="0" u="none" strike="noStrike" cap="none" normalizeH="0" baseline="0">
            <a:ln>
              <a:noFill/>
            </a:ln>
            <a:solidFill>
              <a:schemeClr val="tx1"/>
            </a:solidFill>
            <a:effectLst/>
            <a:latin typeface="Arial" pitchFamily="-65" charset="0"/>
          </a:defRPr>
        </a:defPPr>
      </a:lstStyle>
    </a:spDef>
    <a:lnDef>
      <a:spPr bwMode="auto">
        <a:xfrm>
          <a:off x="0" y="0"/>
          <a:ext cx="1" cy="1"/>
        </a:xfrm>
        <a:custGeom>
          <a:avLst/>
          <a:gdLst/>
          <a:ahLst/>
          <a:cxnLst/>
          <a:rect l="0" t="0" r="0" b="0"/>
          <a:pathLst/>
        </a:custGeom>
        <a:noFill/>
        <a:ln w="38100" cap="flat" cmpd="sng" algn="ctr">
          <a:noFill/>
          <a:prstDash val="solid"/>
          <a:round/>
          <a:headEnd type="none" w="med" len="med"/>
          <a:tailEnd type="none" w="med" len="med"/>
        </a:ln>
        <a:effectLst/>
      </a:spPr>
      <a:bodyPr vert="horz" wrap="none" lIns="90000" tIns="46800" rIns="90000" bIns="4680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
            <a:schemeClr val="tx1"/>
          </a:buClr>
          <a:buSzPct val="125000"/>
          <a:buFontTx/>
          <a:buChar char="•"/>
          <a:tabLst/>
          <a:defRPr kumimoji="0" lang="en-US" sz="2400" b="0" i="0" u="none" strike="noStrike" cap="none" normalizeH="0" baseline="0">
            <a:ln>
              <a:noFill/>
            </a:ln>
            <a:solidFill>
              <a:schemeClr val="tx1"/>
            </a:solidFill>
            <a:effectLst/>
            <a:latin typeface="Arial" pitchFamily="-65"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18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457200" marR="0" indent="-457200" algn="l" defTabSz="914400" rtl="0" eaLnBrk="0" fontAlgn="base" latinLnBrk="0" hangingPunct="0">
          <a:lnSpc>
            <a:spcPct val="115000"/>
          </a:lnSpc>
          <a:spcBef>
            <a:spcPct val="25000"/>
          </a:spcBef>
          <a:spcAft>
            <a:spcPct val="0"/>
          </a:spcAft>
          <a:buClr>
            <a:srgbClr val="FF0000"/>
          </a:buClr>
          <a:buSzTx/>
          <a:buFontTx/>
          <a:buNone/>
          <a:tabLst/>
          <a:defRPr kumimoji="0" lang="en-US" sz="2800" b="0" i="0" u="none" strike="noStrike" cap="none" normalizeH="0" baseline="0">
            <a:ln>
              <a:noFill/>
            </a:ln>
            <a:solidFill>
              <a:schemeClr val="tx1"/>
            </a:solidFill>
            <a:effectLst/>
            <a:latin typeface="Arial" pitchFamily="-65"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457200" marR="0" indent="-457200" algn="l" defTabSz="914400" rtl="0" eaLnBrk="0" fontAlgn="base" latinLnBrk="0" hangingPunct="0">
          <a:lnSpc>
            <a:spcPct val="115000"/>
          </a:lnSpc>
          <a:spcBef>
            <a:spcPct val="25000"/>
          </a:spcBef>
          <a:spcAft>
            <a:spcPct val="0"/>
          </a:spcAft>
          <a:buClr>
            <a:srgbClr val="FF0000"/>
          </a:buClr>
          <a:buSzTx/>
          <a:buFontTx/>
          <a:buNone/>
          <a:tabLst/>
          <a:defRPr kumimoji="0" lang="en-US" sz="2800" b="0" i="0" u="none" strike="noStrike" cap="none" normalizeH="0" baseline="0">
            <a:ln>
              <a:noFill/>
            </a:ln>
            <a:solidFill>
              <a:schemeClr val="tx1"/>
            </a:solidFill>
            <a:effectLst/>
            <a:latin typeface="Arial" pitchFamily="-65"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36_Default 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38100" cap="flat" cmpd="sng" algn="ctr">
          <a:noFill/>
          <a:prstDash val="solid"/>
          <a:round/>
          <a:headEnd type="none" w="med" len="med"/>
          <a:tailEnd type="none" w="med" len="med"/>
        </a:ln>
        <a:effectLst/>
      </a:spPr>
      <a:bodyPr vert="horz" wrap="none" lIns="90000" tIns="46800" rIns="90000" bIns="4680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
            <a:schemeClr val="tx1"/>
          </a:buClr>
          <a:buSzPct val="125000"/>
          <a:buFontTx/>
          <a:buChar char="•"/>
          <a:tabLst/>
          <a:defRPr kumimoji="0" lang="en-US" sz="2400" b="0" i="0" u="none" strike="noStrike" cap="none" normalizeH="0" baseline="0">
            <a:ln>
              <a:noFill/>
            </a:ln>
            <a:solidFill>
              <a:schemeClr val="tx1"/>
            </a:solidFill>
            <a:effectLst/>
            <a:latin typeface="Arial" pitchFamily="-65" charset="0"/>
          </a:defRPr>
        </a:defPPr>
      </a:lstStyle>
    </a:spDef>
    <a:lnDef>
      <a:spPr bwMode="auto">
        <a:xfrm>
          <a:off x="0" y="0"/>
          <a:ext cx="1" cy="1"/>
        </a:xfrm>
        <a:custGeom>
          <a:avLst/>
          <a:gdLst/>
          <a:ahLst/>
          <a:cxnLst/>
          <a:rect l="0" t="0" r="0" b="0"/>
          <a:pathLst/>
        </a:custGeom>
        <a:noFill/>
        <a:ln w="38100" cap="flat" cmpd="sng" algn="ctr">
          <a:noFill/>
          <a:prstDash val="solid"/>
          <a:round/>
          <a:headEnd type="none" w="med" len="med"/>
          <a:tailEnd type="none" w="med" len="med"/>
        </a:ln>
        <a:effectLst/>
      </a:spPr>
      <a:bodyPr vert="horz" wrap="none" lIns="90000" tIns="46800" rIns="90000" bIns="4680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
            <a:schemeClr val="tx1"/>
          </a:buClr>
          <a:buSzPct val="125000"/>
          <a:buFontTx/>
          <a:buChar char="•"/>
          <a:tabLst/>
          <a:defRPr kumimoji="0" lang="en-US" sz="2400" b="0" i="0" u="none" strike="noStrike" cap="none" normalizeH="0" baseline="0">
            <a:ln>
              <a:noFill/>
            </a:ln>
            <a:solidFill>
              <a:schemeClr val="tx1"/>
            </a:solidFill>
            <a:effectLst/>
            <a:latin typeface="Arial" pitchFamily="-65"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Default Design">
      <a:dk1>
        <a:srgbClr val="000000"/>
      </a:dk1>
      <a:lt1>
        <a:srgbClr val="FFFFFF"/>
      </a:lt1>
      <a:dk2>
        <a:srgbClr val="A7A7A7"/>
      </a:dk2>
      <a:lt2>
        <a:srgbClr val="535353"/>
      </a:lt2>
      <a:accent1>
        <a:srgbClr val="BBE0E3"/>
      </a:accent1>
      <a:accent2>
        <a:srgbClr val="333399"/>
      </a:accent2>
      <a:accent3>
        <a:srgbClr val="8F8F8F"/>
      </a:accent3>
      <a:accent4>
        <a:srgbClr val="707070"/>
      </a:accent4>
      <a:accent5>
        <a:srgbClr val="DAEDEF"/>
      </a:accent5>
      <a:accent6>
        <a:srgbClr val="2D2D8A"/>
      </a:accent6>
      <a:hlink>
        <a:srgbClr val="0000FF"/>
      </a:hlink>
      <a:folHlink>
        <a:srgbClr val="FF00FF"/>
      </a:folHlink>
    </a:clrScheme>
    <a:fontScheme name="Default Design">
      <a:majorFont>
        <a:latin typeface="Helvetica"/>
        <a:ea typeface="Helvetica"/>
        <a:cs typeface="Helvetica"/>
      </a:majorFont>
      <a:minorFont>
        <a:latin typeface="Arial"/>
        <a:ea typeface="Arial"/>
        <a:cs typeface="Arial"/>
      </a:minorFont>
    </a:fontScheme>
    <a:fmtScheme name="Default 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lumOff val="44000"/>
          </a:schemeClr>
        </a:solidFill>
        <a:ln w="25400" cap="flat">
          <a:solidFill>
            <a:schemeClr val="accent1"/>
          </a:solidFill>
          <a:prstDash val="solid"/>
          <a:round/>
        </a:ln>
        <a:effectLst/>
        <a:sp3d/>
      </a:spPr>
      <a:bodyPr rot="0" spcFirstLastPara="1" vertOverflow="overflow" horzOverflow="overflow" vert="horz" wrap="square" lIns="0" tIns="0" rIns="0" bIns="0"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0.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1.xml><?xml version="1.0" encoding="utf-8"?>
<a:theme xmlns:a="http://schemas.openxmlformats.org/drawingml/2006/main" name="6_Default 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
            <a:schemeClr val="tx1"/>
          </a:buClr>
          <a:buSzPct val="125000"/>
          <a:buFontTx/>
          <a:buChar char="•"/>
          <a:tabLst/>
          <a:defRPr kumimoji="0" lang="en-US" sz="2400" b="0" i="0" u="none" strike="noStrike" cap="none" normalizeH="0" baseline="0">
            <a:ln>
              <a:noFill/>
            </a:ln>
            <a:solidFill>
              <a:schemeClr val="tx1"/>
            </a:solidFill>
            <a:effectLst/>
            <a:latin typeface="Arial" pitchFamily="-65"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
            <a:schemeClr val="tx1"/>
          </a:buClr>
          <a:buSzPct val="125000"/>
          <a:buFontTx/>
          <a:buChar char="•"/>
          <a:tabLst/>
          <a:defRPr kumimoji="0" lang="en-US" sz="2400" b="0" i="0" u="none" strike="noStrike" cap="none" normalizeH="0" baseline="0">
            <a:ln>
              <a:noFill/>
            </a:ln>
            <a:solidFill>
              <a:schemeClr val="tx1"/>
            </a:solidFill>
            <a:effectLst/>
            <a:latin typeface="Arial" pitchFamily="-65"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38_Default 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38100" cap="flat" cmpd="sng" algn="ctr">
          <a:noFill/>
          <a:prstDash val="solid"/>
          <a:round/>
          <a:headEnd type="none" w="med" len="med"/>
          <a:tailEnd type="none" w="med" len="med"/>
        </a:ln>
        <a:effectLst/>
      </a:spPr>
      <a:bodyPr vert="horz" wrap="none" lIns="90000" tIns="46800" rIns="90000" bIns="4680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
            <a:schemeClr val="tx1"/>
          </a:buClr>
          <a:buSzPct val="125000"/>
          <a:buFontTx/>
          <a:buChar char="•"/>
          <a:tabLst/>
          <a:defRPr kumimoji="0" lang="en-US" sz="2400" b="0" i="0" u="none" strike="noStrike" cap="none" normalizeH="0" baseline="0">
            <a:ln>
              <a:noFill/>
            </a:ln>
            <a:solidFill>
              <a:schemeClr val="tx1"/>
            </a:solidFill>
            <a:effectLst/>
            <a:latin typeface="Arial" pitchFamily="-65" charset="0"/>
          </a:defRPr>
        </a:defPPr>
      </a:lstStyle>
    </a:spDef>
    <a:lnDef>
      <a:spPr bwMode="auto">
        <a:xfrm>
          <a:off x="0" y="0"/>
          <a:ext cx="1" cy="1"/>
        </a:xfrm>
        <a:custGeom>
          <a:avLst/>
          <a:gdLst/>
          <a:ahLst/>
          <a:cxnLst/>
          <a:rect l="0" t="0" r="0" b="0"/>
          <a:pathLst/>
        </a:custGeom>
        <a:noFill/>
        <a:ln w="38100" cap="flat" cmpd="sng" algn="ctr">
          <a:noFill/>
          <a:prstDash val="solid"/>
          <a:round/>
          <a:headEnd type="none" w="med" len="med"/>
          <a:tailEnd type="none" w="med" len="med"/>
        </a:ln>
        <a:effectLst/>
      </a:spPr>
      <a:bodyPr vert="horz" wrap="none" lIns="90000" tIns="46800" rIns="90000" bIns="4680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
            <a:schemeClr val="tx1"/>
          </a:buClr>
          <a:buSzPct val="125000"/>
          <a:buFontTx/>
          <a:buChar char="•"/>
          <a:tabLst/>
          <a:defRPr kumimoji="0" lang="en-US" sz="2400" b="0" i="0" u="none" strike="noStrike" cap="none" normalizeH="0" baseline="0">
            <a:ln>
              <a:noFill/>
            </a:ln>
            <a:solidFill>
              <a:schemeClr val="tx1"/>
            </a:solidFill>
            <a:effectLst/>
            <a:latin typeface="Arial" pitchFamily="-65"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rgbClr val="808080"/>
                </a:outerShdw>
              </a:effectLst>
            </a14:hiddenEffects>
          </a:ext>
        </a:extLst>
      </a:spPr>
      <a:bodyPr vert="horz" wrap="none" lIns="0" tIns="0" rIns="0" bIns="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900" b="0" i="0" u="none" strike="noStrike" cap="none" normalizeH="0" baseline="0">
            <a:ln>
              <a:noFill/>
            </a:ln>
            <a:solidFill>
              <a:schemeClr val="tx1"/>
            </a:solidFill>
            <a:effectLst/>
            <a:latin typeface="Calibri"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rgbClr val="808080"/>
                </a:outerShdw>
              </a:effectLst>
            </a14:hiddenEffects>
          </a:ext>
        </a:extLst>
      </a:spPr>
      <a:bodyPr vert="horz" wrap="none" lIns="0" tIns="0" rIns="0" bIns="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900" b="0" i="0" u="none" strike="noStrike" cap="none" normalizeH="0" baseline="0">
            <a:ln>
              <a:noFill/>
            </a:ln>
            <a:solidFill>
              <a:schemeClr val="tx1"/>
            </a:solidFill>
            <a:effectLst/>
            <a:latin typeface="Calibri" charset="0"/>
            <a:ea typeface="ＭＳ Ｐゴシック"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28575" cap="flat" cmpd="sng" algn="ctr">
          <a:noFill/>
          <a:prstDash val="solid"/>
          <a:round/>
          <a:headEnd type="none" w="med" len="med"/>
          <a:tailEnd type="none" w="med" len="med"/>
        </a:ln>
        <a:effectLst/>
      </a:spPr>
      <a:bodyPr vert="horz" wrap="none" lIns="90000" tIns="46800" rIns="90000" bIns="46800" numCol="1" anchor="t" anchorCtr="0" compatLnSpc="1">
        <a:prstTxWarp prst="textNoShape">
          <a:avLst/>
        </a:prstTxWarp>
        <a:spAutoFit/>
      </a:bodyPr>
      <a:lstStyle>
        <a:defPPr marL="0" marR="0" indent="0" algn="ctr" defTabSz="957263" rtl="0" eaLnBrk="0" fontAlgn="base" latinLnBrk="0" hangingPunct="0">
          <a:lnSpc>
            <a:spcPct val="100000"/>
          </a:lnSpc>
          <a:spcBef>
            <a:spcPct val="50000"/>
          </a:spcBef>
          <a:spcAft>
            <a:spcPct val="0"/>
          </a:spcAft>
          <a:buClr>
            <a:srgbClr val="FF0000"/>
          </a:buClr>
          <a:buSzPct val="150000"/>
          <a:buFontTx/>
          <a:buNone/>
          <a:tabLst/>
          <a:defRPr kumimoji="0" lang="en-US" sz="2400" b="0" i="0" u="none" strike="noStrike" cap="none" normalizeH="0" baseline="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28575" cap="flat" cmpd="sng" algn="ctr">
          <a:noFill/>
          <a:prstDash val="solid"/>
          <a:round/>
          <a:headEnd type="none" w="med" len="med"/>
          <a:tailEnd type="none" w="med" len="med"/>
        </a:ln>
        <a:effectLst/>
      </a:spPr>
      <a:bodyPr vert="horz" wrap="none" lIns="90000" tIns="46800" rIns="90000" bIns="46800" numCol="1" anchor="t" anchorCtr="0" compatLnSpc="1">
        <a:prstTxWarp prst="textNoShape">
          <a:avLst/>
        </a:prstTxWarp>
        <a:spAutoFit/>
      </a:bodyPr>
      <a:lstStyle>
        <a:defPPr marL="0" marR="0" indent="0" algn="ctr" defTabSz="957263" rtl="0" eaLnBrk="0" fontAlgn="base" latinLnBrk="0" hangingPunct="0">
          <a:lnSpc>
            <a:spcPct val="100000"/>
          </a:lnSpc>
          <a:spcBef>
            <a:spcPct val="50000"/>
          </a:spcBef>
          <a:spcAft>
            <a:spcPct val="0"/>
          </a:spcAft>
          <a:buClr>
            <a:srgbClr val="FF0000"/>
          </a:buClr>
          <a:buSzPct val="150000"/>
          <a:buFontTx/>
          <a:buNone/>
          <a:tabLst/>
          <a:defRPr kumimoji="0" lang="en-US" sz="2400" b="0" i="0" u="none" strike="noStrike" cap="none" normalizeH="0" baseline="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1_Default 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38100" cap="flat" cmpd="sng" algn="ctr">
          <a:noFill/>
          <a:prstDash val="solid"/>
          <a:round/>
          <a:headEnd type="none" w="med" len="med"/>
          <a:tailEnd type="none" w="med" len="med"/>
        </a:ln>
        <a:effectLst/>
      </a:spPr>
      <a:bodyPr vert="horz" wrap="none" lIns="90000" tIns="46800" rIns="90000" bIns="4680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
            <a:schemeClr val="tx1"/>
          </a:buClr>
          <a:buSzPct val="125000"/>
          <a:buFontTx/>
          <a:buChar char="•"/>
          <a:tabLst/>
          <a:defRPr kumimoji="0" lang="en-US" sz="2400" b="0" i="0" u="none" strike="noStrike" cap="none" normalizeH="0" baseline="0">
            <a:ln>
              <a:noFill/>
            </a:ln>
            <a:solidFill>
              <a:schemeClr val="tx1"/>
            </a:solidFill>
            <a:effectLst/>
            <a:latin typeface="Arial" pitchFamily="-65" charset="0"/>
          </a:defRPr>
        </a:defPPr>
      </a:lstStyle>
    </a:spDef>
    <a:lnDef>
      <a:spPr bwMode="auto">
        <a:xfrm>
          <a:off x="0" y="0"/>
          <a:ext cx="1" cy="1"/>
        </a:xfrm>
        <a:custGeom>
          <a:avLst/>
          <a:gdLst/>
          <a:ahLst/>
          <a:cxnLst/>
          <a:rect l="0" t="0" r="0" b="0"/>
          <a:pathLst/>
        </a:custGeom>
        <a:noFill/>
        <a:ln w="38100" cap="flat" cmpd="sng" algn="ctr">
          <a:noFill/>
          <a:prstDash val="solid"/>
          <a:round/>
          <a:headEnd type="none" w="med" len="med"/>
          <a:tailEnd type="none" w="med" len="med"/>
        </a:ln>
        <a:effectLst/>
      </a:spPr>
      <a:bodyPr vert="horz" wrap="none" lIns="90000" tIns="46800" rIns="90000" bIns="4680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
            <a:schemeClr val="tx1"/>
          </a:buClr>
          <a:buSzPct val="125000"/>
          <a:buFontTx/>
          <a:buChar char="•"/>
          <a:tabLst/>
          <a:defRPr kumimoji="0" lang="en-US" sz="2400" b="0" i="0" u="none" strike="noStrike" cap="none" normalizeH="0" baseline="0">
            <a:ln>
              <a:noFill/>
            </a:ln>
            <a:solidFill>
              <a:schemeClr val="tx1"/>
            </a:solidFill>
            <a:effectLst/>
            <a:latin typeface="Arial" pitchFamily="-65"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1_Default 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38100" cap="flat" cmpd="sng" algn="ctr">
          <a:noFill/>
          <a:prstDash val="solid"/>
          <a:round/>
          <a:headEnd type="none" w="med" len="med"/>
          <a:tailEnd type="none" w="med" len="med"/>
        </a:ln>
        <a:effectLst/>
      </a:spPr>
      <a:bodyPr vert="horz" wrap="none" lIns="90000" tIns="46800" rIns="90000" bIns="4680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
            <a:schemeClr val="tx1"/>
          </a:buClr>
          <a:buSzPct val="125000"/>
          <a:buFontTx/>
          <a:buChar char="•"/>
          <a:tabLst/>
          <a:defRPr kumimoji="0" lang="en-US" sz="2400" b="0" i="0" u="none" strike="noStrike" cap="none" normalizeH="0" baseline="0">
            <a:ln>
              <a:noFill/>
            </a:ln>
            <a:solidFill>
              <a:schemeClr val="tx1"/>
            </a:solidFill>
            <a:effectLst/>
            <a:latin typeface="Arial" pitchFamily="-65" charset="0"/>
          </a:defRPr>
        </a:defPPr>
      </a:lstStyle>
    </a:spDef>
    <a:lnDef>
      <a:spPr bwMode="auto">
        <a:xfrm>
          <a:off x="0" y="0"/>
          <a:ext cx="1" cy="1"/>
        </a:xfrm>
        <a:custGeom>
          <a:avLst/>
          <a:gdLst/>
          <a:ahLst/>
          <a:cxnLst/>
          <a:rect l="0" t="0" r="0" b="0"/>
          <a:pathLst/>
        </a:custGeom>
        <a:noFill/>
        <a:ln w="38100" cap="flat" cmpd="sng" algn="ctr">
          <a:noFill/>
          <a:prstDash val="solid"/>
          <a:round/>
          <a:headEnd type="none" w="med" len="med"/>
          <a:tailEnd type="none" w="med" len="med"/>
        </a:ln>
        <a:effectLst/>
      </a:spPr>
      <a:bodyPr vert="horz" wrap="none" lIns="90000" tIns="46800" rIns="90000" bIns="4680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
            <a:schemeClr val="tx1"/>
          </a:buClr>
          <a:buSzPct val="125000"/>
          <a:buFontTx/>
          <a:buChar char="•"/>
          <a:tabLst/>
          <a:defRPr kumimoji="0" lang="en-US" sz="2400" b="0" i="0" u="none" strike="noStrike" cap="none" normalizeH="0" baseline="0">
            <a:ln>
              <a:noFill/>
            </a:ln>
            <a:solidFill>
              <a:schemeClr val="tx1"/>
            </a:solidFill>
            <a:effectLst/>
            <a:latin typeface="Arial" pitchFamily="-65"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28575" cap="flat" cmpd="sng" algn="ctr">
          <a:noFill/>
          <a:prstDash val="solid"/>
          <a:round/>
          <a:headEnd type="none" w="med" len="med"/>
          <a:tailEnd type="none" w="med" len="med"/>
        </a:ln>
        <a:effectLst/>
      </a:spPr>
      <a:bodyPr vert="horz" wrap="none" lIns="90000" tIns="46800" rIns="90000" bIns="46800" numCol="1" anchor="t" anchorCtr="0" compatLnSpc="1">
        <a:prstTxWarp prst="textNoShape">
          <a:avLst/>
        </a:prstTxWarp>
        <a:spAutoFit/>
      </a:bodyPr>
      <a:lstStyle>
        <a:defPPr marL="0" marR="0" indent="0" algn="ctr" defTabSz="957263" rtl="0" eaLnBrk="0" fontAlgn="base" latinLnBrk="0" hangingPunct="0">
          <a:lnSpc>
            <a:spcPct val="100000"/>
          </a:lnSpc>
          <a:spcBef>
            <a:spcPct val="50000"/>
          </a:spcBef>
          <a:spcAft>
            <a:spcPct val="0"/>
          </a:spcAft>
          <a:buClr>
            <a:srgbClr val="FF0000"/>
          </a:buClr>
          <a:buSzPct val="150000"/>
          <a:buFontTx/>
          <a:buNone/>
          <a:tabLst/>
          <a:defRPr kumimoji="0" lang="en-US" sz="2400" b="0" i="0" u="none" strike="noStrike" cap="none" normalizeH="0" baseline="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28575" cap="flat" cmpd="sng" algn="ctr">
          <a:noFill/>
          <a:prstDash val="solid"/>
          <a:round/>
          <a:headEnd type="none" w="med" len="med"/>
          <a:tailEnd type="none" w="med" len="med"/>
        </a:ln>
        <a:effectLst/>
      </a:spPr>
      <a:bodyPr vert="horz" wrap="none" lIns="90000" tIns="46800" rIns="90000" bIns="46800" numCol="1" anchor="t" anchorCtr="0" compatLnSpc="1">
        <a:prstTxWarp prst="textNoShape">
          <a:avLst/>
        </a:prstTxWarp>
        <a:spAutoFit/>
      </a:bodyPr>
      <a:lstStyle>
        <a:defPPr marL="0" marR="0" indent="0" algn="ctr" defTabSz="957263" rtl="0" eaLnBrk="0" fontAlgn="base" latinLnBrk="0" hangingPunct="0">
          <a:lnSpc>
            <a:spcPct val="100000"/>
          </a:lnSpc>
          <a:spcBef>
            <a:spcPct val="50000"/>
          </a:spcBef>
          <a:spcAft>
            <a:spcPct val="0"/>
          </a:spcAft>
          <a:buClr>
            <a:srgbClr val="FF0000"/>
          </a:buClr>
          <a:buSzPct val="150000"/>
          <a:buFontTx/>
          <a:buNone/>
          <a:tabLst/>
          <a:defRPr kumimoji="0" lang="en-US" sz="2400" b="0" i="0" u="none" strike="noStrike" cap="none" normalizeH="0" baseline="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5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28575" cap="flat" cmpd="sng" algn="ctr">
          <a:noFill/>
          <a:prstDash val="solid"/>
          <a:round/>
          <a:headEnd type="none" w="med" len="med"/>
          <a:tailEnd type="none" w="med" len="med"/>
        </a:ln>
        <a:effectLst/>
      </a:spPr>
      <a:bodyPr vert="horz" wrap="none" lIns="90000" tIns="46800" rIns="90000" bIns="46800" numCol="1" anchor="t" anchorCtr="0" compatLnSpc="1">
        <a:prstTxWarp prst="textNoShape">
          <a:avLst/>
        </a:prstTxWarp>
        <a:spAutoFit/>
      </a:bodyPr>
      <a:lstStyle>
        <a:defPPr marL="0" marR="0" indent="0" algn="ctr" defTabSz="957263" rtl="0" eaLnBrk="0" fontAlgn="base" latinLnBrk="0" hangingPunct="0">
          <a:lnSpc>
            <a:spcPct val="100000"/>
          </a:lnSpc>
          <a:spcBef>
            <a:spcPct val="50000"/>
          </a:spcBef>
          <a:spcAft>
            <a:spcPct val="0"/>
          </a:spcAft>
          <a:buClr>
            <a:srgbClr val="FF0000"/>
          </a:buClr>
          <a:buSzPct val="150000"/>
          <a:buFontTx/>
          <a:buNone/>
          <a:tabLst/>
          <a:defRPr kumimoji="0" lang="en-US" sz="2400" b="0" i="0" u="none" strike="noStrike" cap="none" normalizeH="0" baseline="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28575" cap="flat" cmpd="sng" algn="ctr">
          <a:noFill/>
          <a:prstDash val="solid"/>
          <a:round/>
          <a:headEnd type="none" w="med" len="med"/>
          <a:tailEnd type="none" w="med" len="med"/>
        </a:ln>
        <a:effectLst/>
      </a:spPr>
      <a:bodyPr vert="horz" wrap="none" lIns="90000" tIns="46800" rIns="90000" bIns="46800" numCol="1" anchor="t" anchorCtr="0" compatLnSpc="1">
        <a:prstTxWarp prst="textNoShape">
          <a:avLst/>
        </a:prstTxWarp>
        <a:spAutoFit/>
      </a:bodyPr>
      <a:lstStyle>
        <a:defPPr marL="0" marR="0" indent="0" algn="ctr" defTabSz="957263" rtl="0" eaLnBrk="0" fontAlgn="base" latinLnBrk="0" hangingPunct="0">
          <a:lnSpc>
            <a:spcPct val="100000"/>
          </a:lnSpc>
          <a:spcBef>
            <a:spcPct val="50000"/>
          </a:spcBef>
          <a:spcAft>
            <a:spcPct val="0"/>
          </a:spcAft>
          <a:buClr>
            <a:srgbClr val="FF0000"/>
          </a:buClr>
          <a:buSzPct val="150000"/>
          <a:buFontTx/>
          <a:buNone/>
          <a:tabLst/>
          <a:defRPr kumimoji="0" lang="en-US" sz="2400" b="0" i="0" u="none" strike="noStrike" cap="none" normalizeH="0" baseline="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19000</TotalTime>
  <Words>3243</Words>
  <Application>Microsoft Macintosh PowerPoint</Application>
  <PresentationFormat>On-screen Show (4:3)</PresentationFormat>
  <Paragraphs>585</Paragraphs>
  <Slides>95</Slides>
  <Notes>18</Notes>
  <HiddenSlides>16</HiddenSlides>
  <MMClips>0</MMClips>
  <ScaleCrop>false</ScaleCrop>
  <HeadingPairs>
    <vt:vector size="8" baseType="variant">
      <vt:variant>
        <vt:lpstr>Fonts Used</vt:lpstr>
      </vt:variant>
      <vt:variant>
        <vt:i4>21</vt:i4>
      </vt:variant>
      <vt:variant>
        <vt:lpstr>Theme</vt:lpstr>
      </vt:variant>
      <vt:variant>
        <vt:i4>22</vt:i4>
      </vt:variant>
      <vt:variant>
        <vt:lpstr>Embedded OLE Servers</vt:lpstr>
      </vt:variant>
      <vt:variant>
        <vt:i4>2</vt:i4>
      </vt:variant>
      <vt:variant>
        <vt:lpstr>Slide Titles</vt:lpstr>
      </vt:variant>
      <vt:variant>
        <vt:i4>95</vt:i4>
      </vt:variant>
    </vt:vector>
  </HeadingPairs>
  <TitlesOfParts>
    <vt:vector size="140" baseType="lpstr">
      <vt:lpstr>ＭＳ Ｐゴシック</vt:lpstr>
      <vt:lpstr>.AppleSystemUIFont</vt:lpstr>
      <vt:lpstr>Arial</vt:lpstr>
      <vt:lpstr>Calibri</vt:lpstr>
      <vt:lpstr>Calibri Light</vt:lpstr>
      <vt:lpstr>Cambria Math</vt:lpstr>
      <vt:lpstr>Comic Sans MS</vt:lpstr>
      <vt:lpstr>Franklin Gothic Medium</vt:lpstr>
      <vt:lpstr>Helvetica</vt:lpstr>
      <vt:lpstr>Helvetica Black</vt:lpstr>
      <vt:lpstr>Helvetica Neue Medium</vt:lpstr>
      <vt:lpstr>HG Mincho Light J</vt:lpstr>
      <vt:lpstr>Roboto</vt:lpstr>
      <vt:lpstr>StarBats</vt:lpstr>
      <vt:lpstr>StarSymbol</vt:lpstr>
      <vt:lpstr>Symbol</vt:lpstr>
      <vt:lpstr>Times</vt:lpstr>
      <vt:lpstr>Times New Roman</vt:lpstr>
      <vt:lpstr>Utopia</vt:lpstr>
      <vt:lpstr>Verdana</vt:lpstr>
      <vt:lpstr>Wingdings</vt:lpstr>
      <vt:lpstr>Default Design</vt:lpstr>
      <vt:lpstr>3_Default Design</vt:lpstr>
      <vt:lpstr>1_Default Design</vt:lpstr>
      <vt:lpstr>2_Default Design</vt:lpstr>
      <vt:lpstr>31_Default Design</vt:lpstr>
      <vt:lpstr>Office Theme</vt:lpstr>
      <vt:lpstr>11_Default Design</vt:lpstr>
      <vt:lpstr>4_Default Design</vt:lpstr>
      <vt:lpstr>5_Default Design</vt:lpstr>
      <vt:lpstr>1_Office Theme</vt:lpstr>
      <vt:lpstr>4_Black</vt:lpstr>
      <vt:lpstr>Blank Presentation</vt:lpstr>
      <vt:lpstr>75_Default Design</vt:lpstr>
      <vt:lpstr>21_Default Design</vt:lpstr>
      <vt:lpstr>43_Default Design</vt:lpstr>
      <vt:lpstr>50_Default Design</vt:lpstr>
      <vt:lpstr>32_Default Design</vt:lpstr>
      <vt:lpstr>18_Default Design</vt:lpstr>
      <vt:lpstr>36_Default Design</vt:lpstr>
      <vt:lpstr>2_Office Theme</vt:lpstr>
      <vt:lpstr>6_Default Design</vt:lpstr>
      <vt:lpstr>38_Default Design</vt:lpstr>
      <vt:lpstr>CorelDRAW</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ICC in the University context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CDT Data Intensive Science (PI C. Baugh)</vt:lpstr>
      <vt:lpstr>CDT: Partners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ICC in the University context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Carlos Frenk</Manager>
  <Company>University of Durham</Company>
  <LinksUpToDate>false</LinksUpToDate>
  <SharedDoc>false</SharedDoc>
  <HyperlinksChanged>false</HyperlinksChanged>
  <AppVersion>16.0012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Galaxy formation</dc:title>
  <dc:subject>Plumian conference</dc:subject>
  <dc:creator>Carlos Frenk</dc:creator>
  <cp:lastModifiedBy>c.s.frenk@gmail.com</cp:lastModifiedBy>
  <cp:revision>505</cp:revision>
  <cp:lastPrinted>2000-05-30T08:52:53Z</cp:lastPrinted>
  <dcterms:created xsi:type="dcterms:W3CDTF">2000-05-26T11:49:27Z</dcterms:created>
  <dcterms:modified xsi:type="dcterms:W3CDTF">2019-12-09T22:58:51Z</dcterms:modified>
</cp:coreProperties>
</file>