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727" r:id="rId3"/>
    <p:sldId id="728" r:id="rId4"/>
    <p:sldId id="729" r:id="rId5"/>
    <p:sldId id="741" r:id="rId6"/>
    <p:sldId id="731" r:id="rId7"/>
    <p:sldId id="732" r:id="rId8"/>
    <p:sldId id="739" r:id="rId9"/>
    <p:sldId id="738" r:id="rId10"/>
    <p:sldId id="733" r:id="rId11"/>
    <p:sldId id="740" r:id="rId12"/>
    <p:sldId id="735" r:id="rId13"/>
    <p:sldId id="734" r:id="rId14"/>
    <p:sldId id="736" r:id="rId15"/>
    <p:sldId id="737" r:id="rId16"/>
  </p:sldIdLst>
  <p:sldSz cx="9144000" cy="6858000" type="screen4x3"/>
  <p:notesSz cx="6888163" cy="100203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E55"/>
    <a:srgbClr val="FFC882"/>
    <a:srgbClr val="800000"/>
    <a:srgbClr val="336699"/>
    <a:srgbClr val="006699"/>
    <a:srgbClr val="9999FF"/>
    <a:srgbClr val="333399"/>
    <a:srgbClr val="666699"/>
    <a:srgbClr val="6600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880" y="-80"/>
      </p:cViewPr>
      <p:guideLst>
        <p:guide orient="horz" pos="109"/>
        <p:guide pos="5759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9" d="100"/>
          <a:sy n="69" d="100"/>
        </p:scale>
        <p:origin x="-3032" y="-120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DA0B352D-E1D2-6B45-83D4-57ED6770C3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3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CB738AA2-2675-684F-98A1-9A9247BE7F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047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738AA2-2675-684F-98A1-9A9247BE7F7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760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887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328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6117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45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765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vert="horz" lIns="91421" tIns="45711" rIns="91421" bIns="45711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15970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64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119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080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02138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678445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5741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53372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185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217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29027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7034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334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2581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37148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967722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1218743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4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6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822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F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T2A93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7733"/>
            <a:ext cx="9144000" cy="5385603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260600" y="299050"/>
            <a:ext cx="6680200" cy="604541"/>
          </a:xfrm>
          <a:prstGeom prst="rect">
            <a:avLst/>
          </a:prstGeom>
          <a:solidFill>
            <a:srgbClr val="FFCC00">
              <a:alpha val="85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buClrTx/>
              <a:buSzTx/>
              <a:buFontTx/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Science as a global </a:t>
            </a:r>
            <a:r>
              <a:rPr lang="en-US" sz="3600" dirty="0" err="1" smtClean="0">
                <a:solidFill>
                  <a:srgbClr val="FF0000"/>
                </a:solidFill>
              </a:rPr>
              <a:t>endeavour</a:t>
            </a:r>
            <a:endParaRPr lang="en-GB" sz="3600" dirty="0" smtClean="0">
              <a:solidFill>
                <a:srgbClr val="FF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7504" y="2325533"/>
            <a:ext cx="2448272" cy="5994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Tx/>
              <a:buNone/>
            </a:pPr>
            <a:r>
              <a:rPr lang="is-IS" sz="2000" dirty="0" smtClean="0">
                <a:solidFill>
                  <a:srgbClr val="FFFFFF"/>
                </a:solidFill>
              </a:rPr>
              <a:t>The  new Ogden Centre at Durham</a:t>
            </a:r>
            <a:endParaRPr lang="en-GB" sz="20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3827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362200" y="264045"/>
            <a:ext cx="6248400" cy="52759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Why is the best science international?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6743" y="2799537"/>
            <a:ext cx="8805931" cy="193899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CERN: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ugdet</a:t>
            </a:r>
            <a:r>
              <a:rPr lang="en-US" dirty="0" smtClean="0"/>
              <a:t> -- </a:t>
            </a:r>
            <a:r>
              <a:rPr lang="en-US" dirty="0" smtClean="0"/>
              <a:t>£0.875 billion </a:t>
            </a:r>
          </a:p>
          <a:p>
            <a:pPr marL="342900" indent="-342900" algn="l">
              <a:buClr>
                <a:srgbClr val="FF0000"/>
              </a:buClr>
              <a:buFont typeface="Lucida Grande"/>
              <a:buChar char="-"/>
            </a:pPr>
            <a:r>
              <a:rPr lang="en-US" dirty="0" smtClean="0"/>
              <a:t>22 member states; 8 associate member states; cooperation agreements with 36 countries; </a:t>
            </a:r>
          </a:p>
          <a:p>
            <a:pPr marL="342900" indent="-342900" algn="l">
              <a:buClr>
                <a:srgbClr val="FF0000"/>
              </a:buClr>
              <a:buFont typeface="Lucida Grande"/>
              <a:buChar char="-"/>
            </a:pPr>
            <a:r>
              <a:rPr lang="en-US" dirty="0"/>
              <a:t>F</a:t>
            </a:r>
            <a:r>
              <a:rPr lang="en-US" dirty="0" smtClean="0"/>
              <a:t>acilities </a:t>
            </a:r>
            <a:r>
              <a:rPr lang="en-US" dirty="0"/>
              <a:t>u</a:t>
            </a:r>
            <a:r>
              <a:rPr lang="en-US" dirty="0" smtClean="0"/>
              <a:t>sed by 600 universities and institutes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08948" y="1058903"/>
            <a:ext cx="8071440" cy="1569660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342900" indent="-342900" algn="l">
              <a:buClr>
                <a:srgbClr val="FF0000"/>
              </a:buClr>
            </a:pPr>
            <a:r>
              <a:rPr lang="en-US" dirty="0"/>
              <a:t>Biggest problems are too </a:t>
            </a:r>
            <a:r>
              <a:rPr lang="en-US" dirty="0" smtClean="0"/>
              <a:t>big </a:t>
            </a:r>
            <a:r>
              <a:rPr lang="en-US" dirty="0"/>
              <a:t>for single </a:t>
            </a:r>
            <a:r>
              <a:rPr lang="en-US" dirty="0" smtClean="0"/>
              <a:t>nations to tackle</a:t>
            </a:r>
            <a:endParaRPr lang="en-US" dirty="0"/>
          </a:p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Greater pool of talent</a:t>
            </a:r>
          </a:p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Greater resources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-50800" y="4948535"/>
            <a:ext cx="8629561" cy="138499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European Space Agency: </a:t>
            </a:r>
            <a:r>
              <a:rPr lang="en-US" dirty="0"/>
              <a:t>B</a:t>
            </a:r>
            <a:r>
              <a:rPr lang="en-US" dirty="0" smtClean="0"/>
              <a:t>udget --</a:t>
            </a:r>
            <a:r>
              <a:rPr lang="en-US" dirty="0" smtClean="0"/>
              <a:t> </a:t>
            </a:r>
            <a:r>
              <a:rPr lang="en-US" dirty="0"/>
              <a:t>£4.9 </a:t>
            </a:r>
            <a:r>
              <a:rPr lang="en-US" dirty="0" smtClean="0"/>
              <a:t>billion</a:t>
            </a:r>
          </a:p>
          <a:p>
            <a:pPr marL="342900" indent="-342900" algn="l">
              <a:buClr>
                <a:srgbClr val="FF0000"/>
              </a:buClr>
              <a:buFont typeface="Lucida Grande"/>
              <a:buChar char="-"/>
            </a:pPr>
            <a:r>
              <a:rPr lang="en-US" dirty="0" smtClean="0"/>
              <a:t>22 member states; 1 associate member state; cooperation agreements with 8 countries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133553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uild="p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2023" y="5126955"/>
            <a:ext cx="7497277" cy="125675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lnSpc>
                <a:spcPct val="110000"/>
              </a:lnSpc>
              <a:buClr>
                <a:srgbClr val="000000"/>
              </a:buClr>
              <a:buNone/>
            </a:pPr>
            <a:r>
              <a:rPr lang="en-US" sz="2000" dirty="0" smtClean="0">
                <a:solidFill>
                  <a:srgbClr val="3366FF"/>
                </a:solidFill>
              </a:rPr>
              <a:t>22 authors – 12 countries</a:t>
            </a:r>
            <a:endParaRPr lang="en-US" sz="2000" dirty="0">
              <a:solidFill>
                <a:srgbClr val="3366FF"/>
              </a:solidFill>
            </a:endParaRPr>
          </a:p>
          <a:p>
            <a:pPr>
              <a:lnSpc>
                <a:spcPct val="110000"/>
              </a:lnSpc>
              <a:buClr>
                <a:srgbClr val="000000"/>
              </a:buClr>
              <a:buNone/>
            </a:pPr>
            <a:r>
              <a:rPr lang="en-US" sz="2000" dirty="0" smtClean="0"/>
              <a:t>Argentina   Belgium  </a:t>
            </a:r>
            <a:r>
              <a:rPr lang="en-US" sz="2000" dirty="0" smtClean="0"/>
              <a:t>Canada  China  </a:t>
            </a:r>
            <a:r>
              <a:rPr lang="en-US" sz="2000" dirty="0" smtClean="0"/>
              <a:t>Germany  </a:t>
            </a:r>
            <a:r>
              <a:rPr lang="en-US" sz="2000" dirty="0" smtClean="0"/>
              <a:t>Iran  Ireland </a:t>
            </a:r>
            <a:r>
              <a:rPr lang="en-US" sz="2000" dirty="0"/>
              <a:t>Italy  Mexico  Netherlands </a:t>
            </a:r>
            <a:r>
              <a:rPr lang="en-US" sz="2000" dirty="0">
                <a:solidFill>
                  <a:srgbClr val="000000"/>
                </a:solidFill>
              </a:rPr>
              <a:t> UK  </a:t>
            </a:r>
            <a:r>
              <a:rPr lang="en-US" sz="2000" dirty="0" smtClean="0">
                <a:solidFill>
                  <a:srgbClr val="000000"/>
                </a:solidFill>
              </a:rPr>
              <a:t>Switzerland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29088" y="1206500"/>
            <a:ext cx="9341019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342900" indent="-342900">
              <a:buClr>
                <a:srgbClr val="FF0000"/>
              </a:buClr>
            </a:pPr>
            <a:r>
              <a:rPr lang="en-US" dirty="0" smtClean="0"/>
              <a:t>International teams combine different expertise, skills and talents</a:t>
            </a:r>
            <a:endParaRPr lang="en-US" dirty="0" smtClean="0"/>
          </a:p>
        </p:txBody>
      </p:sp>
      <p:grpSp>
        <p:nvGrpSpPr>
          <p:cNvPr id="10" name="Group 9"/>
          <p:cNvGrpSpPr/>
          <p:nvPr/>
        </p:nvGrpSpPr>
        <p:grpSpPr>
          <a:xfrm>
            <a:off x="997176" y="1778000"/>
            <a:ext cx="7054936" cy="3340100"/>
            <a:chOff x="971776" y="1778000"/>
            <a:chExt cx="7054936" cy="3340100"/>
          </a:xfrm>
        </p:grpSpPr>
        <p:pic>
          <p:nvPicPr>
            <p:cNvPr id="2" name="Picture 1" descr="caca.pd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4" r="4214" b="68918"/>
            <a:stretch/>
          </p:blipFill>
          <p:spPr>
            <a:xfrm>
              <a:off x="1258557" y="2235200"/>
              <a:ext cx="6526543" cy="2882900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</p:spPr>
        </p:pic>
        <p:sp>
          <p:nvSpPr>
            <p:cNvPr id="8" name="TextBox 7"/>
            <p:cNvSpPr txBox="1"/>
            <p:nvPr/>
          </p:nvSpPr>
          <p:spPr>
            <a:xfrm>
              <a:off x="971776" y="1778000"/>
              <a:ext cx="7054936" cy="461665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dirty="0" smtClean="0">
                  <a:solidFill>
                    <a:srgbClr val="3366FF"/>
                  </a:solidFill>
                  <a:latin typeface="Calibri"/>
                  <a:cs typeface="Calibri"/>
                </a:rPr>
                <a:t>Most cited paper in astrophysics/space science in 2015</a:t>
              </a:r>
              <a:endParaRPr lang="en-US" dirty="0" smtClean="0">
                <a:solidFill>
                  <a:srgbClr val="3366FF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362200" y="264045"/>
            <a:ext cx="6248400" cy="52759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Why is the best science international?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2023" y="5126955"/>
            <a:ext cx="7497277" cy="125675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lnSpc>
                <a:spcPct val="110000"/>
              </a:lnSpc>
              <a:buClr>
                <a:srgbClr val="000000"/>
              </a:buClr>
              <a:buNone/>
            </a:pPr>
            <a:endParaRPr lang="en-US" sz="2000" dirty="0">
              <a:solidFill>
                <a:srgbClr val="3366FF"/>
              </a:solidFill>
            </a:endParaRPr>
          </a:p>
          <a:p>
            <a:pPr>
              <a:lnSpc>
                <a:spcPct val="110000"/>
              </a:lnSpc>
              <a:buClr>
                <a:srgbClr val="000000"/>
              </a:buClr>
              <a:buNone/>
            </a:pPr>
            <a:r>
              <a:rPr lang="en-US" sz="2000" dirty="0" smtClean="0"/>
              <a:t>Argentina   </a:t>
            </a:r>
            <a:r>
              <a:rPr lang="en-US" sz="2000" dirty="0" smtClean="0">
                <a:solidFill>
                  <a:srgbClr val="FF0000"/>
                </a:solidFill>
              </a:rPr>
              <a:t>Belgium</a:t>
            </a:r>
            <a:r>
              <a:rPr lang="en-US" sz="2000" dirty="0" smtClean="0"/>
              <a:t>  </a:t>
            </a:r>
            <a:r>
              <a:rPr lang="en-US" sz="2000" dirty="0" smtClean="0"/>
              <a:t>Canada  China  </a:t>
            </a:r>
            <a:r>
              <a:rPr lang="en-US" sz="2000" dirty="0" smtClean="0">
                <a:solidFill>
                  <a:srgbClr val="FF0000"/>
                </a:solidFill>
              </a:rPr>
              <a:t>Germany</a:t>
            </a:r>
            <a:r>
              <a:rPr lang="en-US" sz="2000" dirty="0" smtClean="0"/>
              <a:t>  </a:t>
            </a:r>
            <a:r>
              <a:rPr lang="en-US" sz="2000" dirty="0" smtClean="0"/>
              <a:t>Iran  </a:t>
            </a:r>
            <a:r>
              <a:rPr lang="en-US" sz="2000" dirty="0" smtClean="0">
                <a:solidFill>
                  <a:srgbClr val="FF0000"/>
                </a:solidFill>
              </a:rPr>
              <a:t>Ireland </a:t>
            </a:r>
            <a:r>
              <a:rPr lang="en-US" sz="2000" dirty="0">
                <a:solidFill>
                  <a:srgbClr val="FF0000"/>
                </a:solidFill>
              </a:rPr>
              <a:t>Italy  </a:t>
            </a:r>
            <a:r>
              <a:rPr lang="en-US" sz="2000" dirty="0"/>
              <a:t>Mexico  </a:t>
            </a:r>
            <a:r>
              <a:rPr lang="en-US" sz="2000" dirty="0">
                <a:solidFill>
                  <a:srgbClr val="FF0000"/>
                </a:solidFill>
              </a:rPr>
              <a:t>Netherlands  UK  </a:t>
            </a:r>
            <a:r>
              <a:rPr lang="en-US" sz="2000" dirty="0" smtClean="0">
                <a:solidFill>
                  <a:srgbClr val="FF6E55"/>
                </a:solidFill>
              </a:rPr>
              <a:t>Switzerland</a:t>
            </a:r>
            <a:endParaRPr lang="en-US" sz="2000" dirty="0">
              <a:solidFill>
                <a:srgbClr val="FF6E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50142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216944" y="264045"/>
            <a:ext cx="6696744" cy="52759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2800" dirty="0" err="1" smtClean="0">
                <a:solidFill>
                  <a:srgbClr val="FF0000"/>
                </a:solidFill>
              </a:rPr>
              <a:t>Brexit</a:t>
            </a:r>
            <a:r>
              <a:rPr lang="en-GB" sz="2800" dirty="0" smtClean="0">
                <a:solidFill>
                  <a:srgbClr val="FF0000"/>
                </a:solidFill>
              </a:rPr>
              <a:t>: a potential disaster for UK science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543" y="1188304"/>
            <a:ext cx="4524195" cy="2123658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l">
              <a:buNone/>
            </a:pPr>
            <a:r>
              <a:rPr lang="en-US" dirty="0" smtClean="0">
                <a:solidFill>
                  <a:srgbClr val="3366FF"/>
                </a:solidFill>
              </a:rPr>
              <a:t>Of the world’s research outputs:</a:t>
            </a:r>
          </a:p>
          <a:p>
            <a:pPr algn="l">
              <a:buNone/>
            </a:pPr>
            <a:r>
              <a:rPr lang="en-US" dirty="0" smtClean="0"/>
              <a:t>Europe </a:t>
            </a:r>
            <a:r>
              <a:rPr lang="en-US" dirty="0" smtClean="0">
                <a:solidFill>
                  <a:srgbClr val="3366FF"/>
                </a:solidFill>
              </a:rPr>
              <a:t>produces 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/>
              <a:t>39%</a:t>
            </a:r>
          </a:p>
          <a:p>
            <a:pPr algn="l">
              <a:buNone/>
            </a:pPr>
            <a:r>
              <a:rPr lang="en-US" dirty="0" smtClean="0">
                <a:sym typeface="Wingdings"/>
              </a:rPr>
              <a:t>USA                     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25%</a:t>
            </a:r>
          </a:p>
          <a:p>
            <a:pPr algn="l">
              <a:buNone/>
            </a:pPr>
            <a:r>
              <a:rPr lang="en-US" dirty="0"/>
              <a:t>UK                        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>
                <a:sym typeface="Wingdings"/>
              </a:rPr>
              <a:t> 8</a:t>
            </a:r>
            <a:r>
              <a:rPr lang="en-US" dirty="0" smtClean="0">
                <a:sym typeface="Wingdings"/>
              </a:rPr>
              <a:t>%</a:t>
            </a:r>
            <a:endParaRPr lang="en-US" dirty="0">
              <a:sym typeface="Wingding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29100" y="2025134"/>
            <a:ext cx="5003800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dirty="0" smtClean="0"/>
              <a:t>60% of </a:t>
            </a:r>
            <a:r>
              <a:rPr lang="en-US" dirty="0" smtClean="0">
                <a:solidFill>
                  <a:srgbClr val="FF0000"/>
                </a:solidFill>
              </a:rPr>
              <a:t>UK’s</a:t>
            </a:r>
            <a:r>
              <a:rPr lang="en-US" dirty="0" smtClean="0"/>
              <a:t> collaborative papers have </a:t>
            </a:r>
            <a:r>
              <a:rPr lang="en-US" dirty="0" smtClean="0">
                <a:solidFill>
                  <a:srgbClr val="FF0000"/>
                </a:solidFill>
              </a:rPr>
              <a:t>European </a:t>
            </a:r>
            <a:r>
              <a:rPr lang="en-US" dirty="0" smtClean="0"/>
              <a:t>co-authors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-264757" y="3584139"/>
            <a:ext cx="4544657" cy="304698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3366FF"/>
                </a:solidFill>
              </a:rPr>
              <a:t>Total funding for R&amp;D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2016,  billions of US dollars</a:t>
            </a:r>
            <a:r>
              <a:rPr lang="en-US" dirty="0" smtClean="0"/>
              <a:t>)</a:t>
            </a:r>
          </a:p>
          <a:p>
            <a:pPr algn="l">
              <a:buNone/>
            </a:pPr>
            <a:r>
              <a:rPr lang="en-US" dirty="0" smtClean="0">
                <a:sym typeface="Wingdings"/>
              </a:rPr>
              <a:t>	USA  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495</a:t>
            </a:r>
            <a:endParaRPr lang="en-US" dirty="0">
              <a:sym typeface="Wingdings"/>
            </a:endParaRPr>
          </a:p>
          <a:p>
            <a:pPr algn="l">
              <a:buNone/>
            </a:pPr>
            <a:r>
              <a:rPr lang="en-US" dirty="0" smtClean="0"/>
              <a:t>	EU    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345 </a:t>
            </a:r>
          </a:p>
          <a:p>
            <a:pPr algn="l">
              <a:buNone/>
            </a:pPr>
            <a:r>
              <a:rPr lang="en-US" dirty="0" smtClean="0">
                <a:sym typeface="Wingdings"/>
              </a:rPr>
              <a:t>	China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279</a:t>
            </a:r>
            <a:endParaRPr lang="en-US" dirty="0" smtClean="0">
              <a:sym typeface="Wingdings"/>
            </a:endParaRPr>
          </a:p>
          <a:p>
            <a:pPr algn="l">
              <a:buNone/>
            </a:pPr>
            <a:r>
              <a:rPr lang="en-US" dirty="0" smtClean="0"/>
              <a:t>	UK    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42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5770" y="3175084"/>
            <a:ext cx="5044971" cy="32808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1">
            <a:spAutoFit/>
          </a:bodyPr>
          <a:lstStyle/>
          <a:p>
            <a:pPr algn="l">
              <a:lnSpc>
                <a:spcPct val="80000"/>
              </a:lnSpc>
              <a:buNone/>
            </a:pPr>
            <a:r>
              <a:rPr lang="en-US" dirty="0">
                <a:solidFill>
                  <a:srgbClr val="3366FF"/>
                </a:solidFill>
              </a:rPr>
              <a:t>B</a:t>
            </a:r>
            <a:r>
              <a:rPr lang="en-US" dirty="0" smtClean="0">
                <a:solidFill>
                  <a:srgbClr val="3366FF"/>
                </a:solidFill>
              </a:rPr>
              <a:t>etween 2007 and 2013</a:t>
            </a:r>
            <a:r>
              <a:rPr lang="en-US" dirty="0" smtClean="0"/>
              <a:t>,</a:t>
            </a:r>
          </a:p>
          <a:p>
            <a:pPr algn="l">
              <a:lnSpc>
                <a:spcPct val="80000"/>
              </a:lnSpc>
              <a:buNone/>
            </a:pPr>
            <a:r>
              <a:rPr lang="en-US" dirty="0">
                <a:sym typeface="Wingdings"/>
              </a:rPr>
              <a:t>UK contributed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€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5.4bn </a:t>
            </a:r>
            <a:r>
              <a:rPr lang="en-US" dirty="0">
                <a:sym typeface="Wingdings"/>
              </a:rPr>
              <a:t>to EU </a:t>
            </a:r>
            <a:r>
              <a:rPr lang="en-US" dirty="0">
                <a:solidFill>
                  <a:srgbClr val="3366FF"/>
                </a:solidFill>
                <a:sym typeface="Wingdings"/>
              </a:rPr>
              <a:t>R&amp;D</a:t>
            </a:r>
          </a:p>
          <a:p>
            <a:pPr algn="l">
              <a:lnSpc>
                <a:spcPct val="80000"/>
              </a:lnSpc>
              <a:buNone/>
            </a:pPr>
            <a:r>
              <a:rPr lang="en-US" dirty="0" smtClean="0">
                <a:sym typeface="Wingdings"/>
              </a:rPr>
              <a:t>But received   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€8.8bn </a:t>
            </a:r>
            <a:endParaRPr lang="en-US" dirty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buNone/>
            </a:pPr>
            <a:r>
              <a:rPr lang="en-US" dirty="0" smtClean="0">
                <a:solidFill>
                  <a:srgbClr val="3366FF"/>
                </a:solidFill>
              </a:rPr>
              <a:t>ERC:</a:t>
            </a:r>
          </a:p>
          <a:p>
            <a:pPr algn="l">
              <a:lnSpc>
                <a:spcPct val="80000"/>
              </a:lnSpc>
              <a:buNone/>
            </a:pPr>
            <a:r>
              <a:rPr lang="en-US" dirty="0" smtClean="0"/>
              <a:t>UK-based researchers </a:t>
            </a:r>
            <a:r>
              <a:rPr lang="en-US" dirty="0" smtClean="0">
                <a:sym typeface="Wingdings"/>
              </a:rPr>
              <a:t>received </a:t>
            </a:r>
          </a:p>
          <a:p>
            <a:pPr algn="l">
              <a:lnSpc>
                <a:spcPct val="80000"/>
              </a:lnSpc>
              <a:buNone/>
            </a:pPr>
            <a:r>
              <a:rPr lang="en-US" dirty="0">
                <a:sym typeface="Wingdings"/>
              </a:rPr>
              <a:t>	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€1.7 </a:t>
            </a:r>
            <a:r>
              <a:rPr lang="en-US" dirty="0" err="1" smtClean="0">
                <a:solidFill>
                  <a:srgbClr val="FF0000"/>
                </a:solidFill>
                <a:sym typeface="Wingdings"/>
              </a:rPr>
              <a:t>bn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(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22.4%</a:t>
            </a:r>
            <a:r>
              <a:rPr lang="en-US" dirty="0" smtClean="0">
                <a:sym typeface="Wingdings"/>
              </a:rPr>
              <a:t> of total)</a:t>
            </a:r>
          </a:p>
          <a:p>
            <a:pPr algn="l">
              <a:lnSpc>
                <a:spcPct val="80000"/>
              </a:lnSpc>
              <a:buNone/>
            </a:pPr>
            <a:r>
              <a:rPr lang="en-US" dirty="0" smtClean="0">
                <a:sym typeface="Wingdings"/>
              </a:rPr>
              <a:t>UK contributes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10.5%</a:t>
            </a:r>
            <a:r>
              <a:rPr lang="en-US" dirty="0" smtClean="0">
                <a:sym typeface="Wingdings"/>
              </a:rPr>
              <a:t> of EU budget</a:t>
            </a:r>
          </a:p>
        </p:txBody>
      </p:sp>
      <p:sp>
        <p:nvSpPr>
          <p:cNvPr id="9" name="TextBox 8"/>
          <p:cNvSpPr txBox="1"/>
          <p:nvPr/>
        </p:nvSpPr>
        <p:spPr>
          <a:xfrm rot="19417990">
            <a:off x="-185247" y="2623584"/>
            <a:ext cx="8624925" cy="830997"/>
          </a:xfrm>
          <a:prstGeom prst="rect">
            <a:avLst/>
          </a:prstGeom>
          <a:solidFill>
            <a:srgbClr val="FFC882">
              <a:alpha val="85000"/>
            </a:srgb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0000"/>
                </a:solidFill>
              </a:rPr>
              <a:t>With </a:t>
            </a:r>
            <a:r>
              <a:rPr lang="en-US" dirty="0" err="1" smtClean="0">
                <a:solidFill>
                  <a:srgbClr val="000000"/>
                </a:solidFill>
              </a:rPr>
              <a:t>Brexit</a:t>
            </a:r>
            <a:r>
              <a:rPr lang="en-US" dirty="0" smtClean="0">
                <a:solidFill>
                  <a:srgbClr val="000000"/>
                </a:solidFill>
              </a:rPr>
              <a:t>, we are leaving the most productive and one of the best funded science blocks in the world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6411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216944" y="264045"/>
            <a:ext cx="6696744" cy="52759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2800" dirty="0" err="1" smtClean="0">
                <a:solidFill>
                  <a:srgbClr val="FF0000"/>
                </a:solidFill>
              </a:rPr>
              <a:t>Brexit</a:t>
            </a:r>
            <a:r>
              <a:rPr lang="en-GB" sz="2800" dirty="0" smtClean="0">
                <a:solidFill>
                  <a:srgbClr val="FF0000"/>
                </a:solidFill>
              </a:rPr>
              <a:t>: a potential disaster for UK science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3353" y="1066800"/>
            <a:ext cx="4752773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 smtClean="0"/>
              <a:t>Funding is </a:t>
            </a:r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even the </a:t>
            </a:r>
            <a:r>
              <a:rPr lang="en-US" dirty="0" smtClean="0">
                <a:solidFill>
                  <a:srgbClr val="FF0000"/>
                </a:solidFill>
              </a:rPr>
              <a:t>key</a:t>
            </a:r>
            <a:r>
              <a:rPr lang="en-US" dirty="0" smtClean="0"/>
              <a:t> issue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1574800"/>
            <a:ext cx="9012052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key</a:t>
            </a:r>
            <a:r>
              <a:rPr lang="en-US" dirty="0" smtClean="0"/>
              <a:t> issue is the </a:t>
            </a:r>
            <a:r>
              <a:rPr lang="en-US" dirty="0" smtClean="0">
                <a:solidFill>
                  <a:srgbClr val="FF0000"/>
                </a:solidFill>
              </a:rPr>
              <a:t>quality</a:t>
            </a:r>
            <a:r>
              <a:rPr lang="en-US" dirty="0" smtClean="0"/>
              <a:t> of the </a:t>
            </a:r>
            <a:r>
              <a:rPr lang="en-US" dirty="0" err="1" smtClean="0">
                <a:solidFill>
                  <a:srgbClr val="FF0000"/>
                </a:solidFill>
              </a:rPr>
              <a:t>programmes</a:t>
            </a:r>
            <a:r>
              <a:rPr lang="en-US" dirty="0" smtClean="0"/>
              <a:t> that the EU funds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575670" y="2143205"/>
            <a:ext cx="6930102" cy="2677656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l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E.g.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ERC: </a:t>
            </a:r>
          </a:p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Funds fundamental science</a:t>
            </a:r>
            <a:endParaRPr lang="en-US" dirty="0" smtClean="0"/>
          </a:p>
          <a:p>
            <a:pPr marL="342900" indent="-342900" algn="l">
              <a:buClr>
                <a:srgbClr val="FF0000"/>
              </a:buClr>
            </a:pPr>
            <a:r>
              <a:rPr lang="en-US" dirty="0"/>
              <a:t>P</a:t>
            </a:r>
            <a:r>
              <a:rPr lang="en-US" dirty="0" smtClean="0"/>
              <a:t>urely on basis of excellence</a:t>
            </a:r>
          </a:p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Long term (5 years) at various stages of career</a:t>
            </a:r>
          </a:p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Rigorous peer review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13777" y="4856203"/>
            <a:ext cx="8207445" cy="1569660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Highly cited papers:</a:t>
            </a:r>
          </a:p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37%</a:t>
            </a:r>
            <a:r>
              <a:rPr lang="en-US" dirty="0" smtClean="0"/>
              <a:t> </a:t>
            </a:r>
            <a:r>
              <a:rPr lang="en-US" dirty="0" smtClean="0"/>
              <a:t>by </a:t>
            </a:r>
            <a:r>
              <a:rPr lang="en-US" dirty="0" smtClean="0">
                <a:solidFill>
                  <a:srgbClr val="FF0000"/>
                </a:solidFill>
              </a:rPr>
              <a:t>ERC</a:t>
            </a:r>
            <a:r>
              <a:rPr lang="en-US" dirty="0" smtClean="0"/>
              <a:t>-funded UK researchers with </a:t>
            </a:r>
            <a:r>
              <a:rPr lang="en-US" dirty="0" smtClean="0">
                <a:solidFill>
                  <a:srgbClr val="FF0000"/>
                </a:solidFill>
              </a:rPr>
              <a:t>EU</a:t>
            </a:r>
            <a:r>
              <a:rPr lang="en-US" dirty="0" smtClean="0"/>
              <a:t> collaborators</a:t>
            </a:r>
          </a:p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13%</a:t>
            </a:r>
            <a:r>
              <a:rPr lang="en-US" dirty="0" smtClean="0"/>
              <a:t> UK authors funded by any </a:t>
            </a:r>
            <a:r>
              <a:rPr lang="en-US" dirty="0" smtClean="0">
                <a:solidFill>
                  <a:srgbClr val="FF0000"/>
                </a:solidFill>
              </a:rPr>
              <a:t>other</a:t>
            </a:r>
            <a:r>
              <a:rPr lang="en-US" dirty="0" smtClean="0"/>
              <a:t> source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529047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216944" y="264045"/>
            <a:ext cx="6696744" cy="52759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2800" dirty="0" err="1" smtClean="0">
                <a:solidFill>
                  <a:srgbClr val="FF0000"/>
                </a:solidFill>
              </a:rPr>
              <a:t>Brexit</a:t>
            </a:r>
            <a:r>
              <a:rPr lang="en-GB" sz="2800" dirty="0" smtClean="0">
                <a:solidFill>
                  <a:srgbClr val="FF0000"/>
                </a:solidFill>
              </a:rPr>
              <a:t>: a potential disaster for UK science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2257" y="1231900"/>
            <a:ext cx="6782175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 smtClean="0"/>
              <a:t>4 key strategic </a:t>
            </a:r>
            <a:r>
              <a:rPr lang="en-US" dirty="0" smtClean="0"/>
              <a:t>goals </a:t>
            </a:r>
            <a:r>
              <a:rPr lang="en-US" dirty="0" smtClean="0"/>
              <a:t>to mitigate effects of </a:t>
            </a:r>
            <a:r>
              <a:rPr lang="en-US" dirty="0" err="1" smtClean="0"/>
              <a:t>Brexit</a:t>
            </a:r>
            <a:r>
              <a:rPr lang="en-US" dirty="0" smtClean="0"/>
              <a:t>: 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55704" y="1986340"/>
            <a:ext cx="8672384" cy="36009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marL="457200" indent="-457200" algn="l">
              <a:buClr>
                <a:srgbClr val="FF0000"/>
              </a:buClr>
              <a:buSzPct val="110000"/>
              <a:buAutoNum type="arabicPeriod"/>
            </a:pPr>
            <a:r>
              <a:rPr lang="en-US" dirty="0" smtClean="0"/>
              <a:t>Continued </a:t>
            </a:r>
            <a:r>
              <a:rPr lang="en-US" dirty="0" smtClean="0"/>
              <a:t>full </a:t>
            </a:r>
            <a:r>
              <a:rPr lang="en-US" dirty="0" smtClean="0">
                <a:solidFill>
                  <a:srgbClr val="FF0000"/>
                </a:solidFill>
              </a:rPr>
              <a:t>membership</a:t>
            </a:r>
            <a:r>
              <a:rPr lang="en-US" dirty="0" smtClean="0"/>
              <a:t> of </a:t>
            </a:r>
            <a:r>
              <a:rPr lang="en-US" dirty="0" smtClean="0"/>
              <a:t> EU Framework </a:t>
            </a:r>
            <a:r>
              <a:rPr lang="en-US" dirty="0" err="1" smtClean="0"/>
              <a:t>programmes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FF0000"/>
                </a:solidFill>
              </a:rPr>
              <a:t>Horizon Europe</a:t>
            </a:r>
            <a:r>
              <a:rPr lang="en-US" dirty="0" smtClean="0"/>
              <a:t>)</a:t>
            </a:r>
          </a:p>
          <a:p>
            <a:pPr marL="457200" indent="-457200" algn="l">
              <a:buClr>
                <a:srgbClr val="FF0000"/>
              </a:buClr>
              <a:buSzPct val="110000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obility</a:t>
            </a:r>
            <a:r>
              <a:rPr lang="en-US" dirty="0" smtClean="0"/>
              <a:t> of EU scientists (“scientist’s </a:t>
            </a:r>
            <a:r>
              <a:rPr lang="en-US" dirty="0" smtClean="0">
                <a:solidFill>
                  <a:srgbClr val="FF0000"/>
                </a:solidFill>
              </a:rPr>
              <a:t>passport</a:t>
            </a:r>
            <a:r>
              <a:rPr lang="en-US" dirty="0" smtClean="0"/>
              <a:t>” or cheap, bureaucracy-free, long-term visa )</a:t>
            </a:r>
          </a:p>
          <a:p>
            <a:pPr marL="457200" indent="-457200" algn="l">
              <a:buClr>
                <a:srgbClr val="FF0000"/>
              </a:buClr>
              <a:buSzPct val="110000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ontinued participation in </a:t>
            </a:r>
            <a:r>
              <a:rPr lang="en-US" dirty="0" smtClean="0">
                <a:solidFill>
                  <a:srgbClr val="FF0000"/>
                </a:solidFill>
              </a:rPr>
              <a:t>development</a:t>
            </a:r>
            <a:r>
              <a:rPr lang="en-US" dirty="0" smtClean="0">
                <a:solidFill>
                  <a:srgbClr val="FF6E55"/>
                </a:solidFill>
              </a:rPr>
              <a:t>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technology</a:t>
            </a:r>
            <a:r>
              <a:rPr lang="en-US" dirty="0" smtClean="0"/>
              <a:t> by enabling </a:t>
            </a:r>
            <a:r>
              <a:rPr lang="en-US" dirty="0" smtClean="0">
                <a:solidFill>
                  <a:srgbClr val="FF0000"/>
                </a:solidFill>
              </a:rPr>
              <a:t>transit</a:t>
            </a:r>
            <a:r>
              <a:rPr lang="en-US" dirty="0" smtClean="0"/>
              <a:t> of equipment without </a:t>
            </a:r>
            <a:r>
              <a:rPr lang="en-US" dirty="0" smtClean="0">
                <a:solidFill>
                  <a:srgbClr val="FF0000"/>
                </a:solidFill>
              </a:rPr>
              <a:t>customs barriers</a:t>
            </a:r>
          </a:p>
          <a:p>
            <a:pPr marL="457200" indent="-457200" algn="l">
              <a:buClr>
                <a:srgbClr val="FF0000"/>
              </a:buClr>
              <a:buSzPct val="110000"/>
              <a:buAutoNum type="arabicPeriod"/>
            </a:pPr>
            <a:r>
              <a:rPr lang="en-US" dirty="0" smtClean="0"/>
              <a:t>Government to </a:t>
            </a:r>
            <a:r>
              <a:rPr lang="en-US" dirty="0" smtClean="0">
                <a:solidFill>
                  <a:srgbClr val="FF0000"/>
                </a:solidFill>
              </a:rPr>
              <a:t>compensate </a:t>
            </a:r>
            <a:r>
              <a:rPr lang="en-US" dirty="0" smtClean="0"/>
              <a:t>for loss of EU </a:t>
            </a:r>
            <a:r>
              <a:rPr lang="en-US" dirty="0" smtClean="0">
                <a:solidFill>
                  <a:srgbClr val="FF0000"/>
                </a:solidFill>
              </a:rPr>
              <a:t>funding</a:t>
            </a:r>
            <a:r>
              <a:rPr lang="en-US" dirty="0" smtClean="0"/>
              <a:t> (shortfall of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€</a:t>
            </a:r>
            <a:r>
              <a:rPr lang="en-US" dirty="0" smtClean="0">
                <a:solidFill>
                  <a:srgbClr val="FF0000"/>
                </a:solidFill>
              </a:rPr>
              <a:t>1.5 </a:t>
            </a:r>
            <a:r>
              <a:rPr lang="en-US" dirty="0" err="1" smtClean="0">
                <a:solidFill>
                  <a:srgbClr val="FF0000"/>
                </a:solidFill>
              </a:rPr>
              <a:t>bn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even if we remain in Horizon Europe)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-54299" y="5803900"/>
            <a:ext cx="2581599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What can I do? 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7340" y="5645412"/>
            <a:ext cx="6442789" cy="88024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</a:pPr>
            <a:r>
              <a:rPr lang="en-US" dirty="0" smtClean="0"/>
              <a:t>Raise awareness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</a:pPr>
            <a:r>
              <a:rPr lang="en-US" dirty="0" smtClean="0"/>
              <a:t>Lobby your </a:t>
            </a:r>
            <a:r>
              <a:rPr lang="en-US" dirty="0" err="1" smtClean="0"/>
              <a:t>dept</a:t>
            </a:r>
            <a:r>
              <a:rPr lang="en-US" dirty="0" smtClean="0"/>
              <a:t>, V-C, MP, Science Minister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182587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5240" y="1630949"/>
            <a:ext cx="8297090" cy="89870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lnSpc>
                <a:spcPct val="110000"/>
              </a:lnSpc>
              <a:buNone/>
            </a:pPr>
            <a:r>
              <a:rPr lang="en-US" dirty="0" smtClean="0"/>
              <a:t>Modern s</a:t>
            </a:r>
            <a:r>
              <a:rPr lang="en-US" dirty="0" smtClean="0"/>
              <a:t>cience is an </a:t>
            </a:r>
            <a:r>
              <a:rPr lang="en-US" dirty="0" smtClean="0">
                <a:solidFill>
                  <a:srgbClr val="FF0000"/>
                </a:solidFill>
              </a:rPr>
              <a:t>international</a:t>
            </a:r>
            <a:r>
              <a:rPr lang="en-US" dirty="0" smtClean="0"/>
              <a:t> </a:t>
            </a:r>
            <a:r>
              <a:rPr lang="en-US" dirty="0" err="1" smtClean="0"/>
              <a:t>endeavour</a:t>
            </a:r>
            <a:r>
              <a:rPr lang="en-US" dirty="0" smtClean="0"/>
              <a:t> in which the </a:t>
            </a:r>
            <a:r>
              <a:rPr lang="en-US" dirty="0" smtClean="0">
                <a:solidFill>
                  <a:srgbClr val="FF0000"/>
                </a:solidFill>
              </a:rPr>
              <a:t>UK </a:t>
            </a:r>
            <a:r>
              <a:rPr lang="en-US" dirty="0" smtClean="0"/>
              <a:t>is a genuine </a:t>
            </a:r>
            <a:r>
              <a:rPr lang="en-US" dirty="0" smtClean="0">
                <a:solidFill>
                  <a:srgbClr val="FF0000"/>
                </a:solidFill>
              </a:rPr>
              <a:t>world power 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5741" y="4079140"/>
            <a:ext cx="6460830" cy="58477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Why</a:t>
            </a:r>
            <a:r>
              <a:rPr lang="en-US" dirty="0" smtClean="0"/>
              <a:t> is the UK so good at science?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946759" y="5326852"/>
            <a:ext cx="5407550" cy="584776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 smtClean="0">
                <a:sym typeface="Wingdings"/>
              </a:rPr>
              <a:t> </a:t>
            </a:r>
            <a:r>
              <a:rPr lang="en-US" sz="3200" dirty="0" smtClean="0">
                <a:solidFill>
                  <a:srgbClr val="FF0000"/>
                </a:solidFill>
                <a:sym typeface="Wingdings"/>
              </a:rPr>
              <a:t>NOT</a:t>
            </a:r>
            <a:r>
              <a:rPr lang="en-US" dirty="0" smtClean="0">
                <a:sym typeface="Wingdings"/>
              </a:rPr>
              <a:t> thanks to generous funding!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6287" y="2902052"/>
            <a:ext cx="9107715" cy="89870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lnSpc>
                <a:spcPct val="110000"/>
              </a:lnSpc>
              <a:buNone/>
            </a:pP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UK</a:t>
            </a:r>
            <a:r>
              <a:rPr lang="en-US" dirty="0"/>
              <a:t> (ranked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baseline="30000" dirty="0">
                <a:solidFill>
                  <a:srgbClr val="FF0000"/>
                </a:solidFill>
              </a:rPr>
              <a:t>th</a:t>
            </a:r>
            <a:r>
              <a:rPr lang="en-US" dirty="0" smtClean="0"/>
              <a:t>) produces </a:t>
            </a:r>
            <a:r>
              <a:rPr lang="en-US" dirty="0" smtClean="0">
                <a:solidFill>
                  <a:srgbClr val="FF0000"/>
                </a:solidFill>
              </a:rPr>
              <a:t>8%</a:t>
            </a:r>
            <a:r>
              <a:rPr lang="en-US" dirty="0" smtClean="0"/>
              <a:t> of the world’s research </a:t>
            </a:r>
            <a:r>
              <a:rPr lang="en-US" dirty="0" smtClean="0">
                <a:solidFill>
                  <a:srgbClr val="FF0000"/>
                </a:solidFill>
              </a:rPr>
              <a:t>papers</a:t>
            </a:r>
            <a:r>
              <a:rPr lang="en-US" dirty="0" smtClean="0"/>
              <a:t>, but has only </a:t>
            </a:r>
            <a:r>
              <a:rPr lang="en-US" dirty="0" smtClean="0">
                <a:solidFill>
                  <a:srgbClr val="FF0000"/>
                </a:solidFill>
              </a:rPr>
              <a:t>0.87%</a:t>
            </a:r>
            <a:r>
              <a:rPr lang="en-US" dirty="0" smtClean="0"/>
              <a:t> of the world’s population</a:t>
            </a:r>
            <a:endParaRPr lang="en-US" dirty="0" smtClean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260600" y="299050"/>
            <a:ext cx="6680200" cy="60454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buClrTx/>
              <a:buSzTx/>
              <a:buFontTx/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Science as a global </a:t>
            </a:r>
            <a:r>
              <a:rPr lang="en-US" sz="3600" dirty="0" err="1" smtClean="0">
                <a:solidFill>
                  <a:srgbClr val="FF0000"/>
                </a:solidFill>
              </a:rPr>
              <a:t>endeavour</a:t>
            </a:r>
            <a:endParaRPr lang="en-GB" sz="3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95459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k_gvt_research_expenditure_2016_fig7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5" y="25400"/>
            <a:ext cx="8199782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-2703198" y="2975682"/>
            <a:ext cx="7006223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dirty="0" smtClean="0"/>
              <a:t>EU: domestic expenditure in R&amp;D as % of GDP (2016) </a:t>
            </a:r>
            <a:endParaRPr lang="en-US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1890852" y="2516344"/>
            <a:ext cx="2940027" cy="400110"/>
            <a:chOff x="-594731" y="4366920"/>
            <a:chExt cx="2940027" cy="400110"/>
          </a:xfrm>
        </p:grpSpPr>
        <p:cxnSp>
          <p:nvCxnSpPr>
            <p:cNvPr id="5" name="Straight Connector 4"/>
            <p:cNvCxnSpPr>
              <a:cxnSpLocks noChangeAspect="1"/>
            </p:cNvCxnSpPr>
            <p:nvPr/>
          </p:nvCxnSpPr>
          <p:spPr bwMode="auto">
            <a:xfrm>
              <a:off x="0" y="4618976"/>
              <a:ext cx="2345296" cy="26145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TextBox 7"/>
            <p:cNvSpPr txBox="1"/>
            <p:nvPr/>
          </p:nvSpPr>
          <p:spPr>
            <a:xfrm>
              <a:off x="-594731" y="4366920"/>
              <a:ext cx="540958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>
                <a:buNone/>
              </a:pPr>
              <a:r>
                <a:rPr lang="en-US" sz="2000" dirty="0" smtClean="0">
                  <a:solidFill>
                    <a:srgbClr val="FF0000"/>
                  </a:solidFill>
                </a:rPr>
                <a:t>UK</a:t>
              </a:r>
              <a:endParaRPr lang="en-US" sz="200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44145" y="2652498"/>
            <a:ext cx="4191000" cy="3539430"/>
          </a:xfrm>
          <a:prstGeom prst="rect">
            <a:avLst/>
          </a:prstGeom>
          <a:solidFill>
            <a:srgbClr val="FF6600">
              <a:alpha val="85000"/>
            </a:srgbClr>
          </a:solidFill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333399"/>
                </a:solidFill>
              </a:rPr>
              <a:t>Government  investment (as fraction of GDP)</a:t>
            </a:r>
          </a:p>
          <a:p>
            <a:pPr algn="l">
              <a:buNone/>
            </a:pPr>
            <a:r>
              <a:rPr lang="en-US" sz="2800" dirty="0" smtClean="0"/>
              <a:t>USA </a:t>
            </a:r>
            <a:r>
              <a:rPr lang="en-US" sz="2800" dirty="0">
                <a:solidFill>
                  <a:srgbClr val="333399"/>
                </a:solidFill>
              </a:rPr>
              <a:t>−</a:t>
            </a:r>
            <a:r>
              <a:rPr lang="en-US" sz="2800" dirty="0"/>
              <a:t> </a:t>
            </a:r>
            <a:r>
              <a:rPr lang="en-US" sz="2800" dirty="0" smtClean="0"/>
              <a:t>       0.85</a:t>
            </a:r>
          </a:p>
          <a:p>
            <a:pPr algn="l">
              <a:buNone/>
            </a:pPr>
            <a:r>
              <a:rPr lang="en-US" sz="2800" dirty="0"/>
              <a:t>Germany </a:t>
            </a:r>
            <a:r>
              <a:rPr lang="en-US" sz="2800" dirty="0">
                <a:solidFill>
                  <a:srgbClr val="333399"/>
                </a:solidFill>
              </a:rPr>
              <a:t>−</a:t>
            </a:r>
            <a:r>
              <a:rPr lang="en-US" sz="2800" dirty="0"/>
              <a:t> </a:t>
            </a:r>
            <a:r>
              <a:rPr lang="en-US" sz="2800" dirty="0" smtClean="0"/>
              <a:t>0.90</a:t>
            </a:r>
          </a:p>
          <a:p>
            <a:pPr algn="l">
              <a:buNone/>
            </a:pPr>
            <a:r>
              <a:rPr lang="en-US" sz="2800" dirty="0"/>
              <a:t>UK </a:t>
            </a:r>
            <a:r>
              <a:rPr lang="en-US" sz="2800" dirty="0">
                <a:solidFill>
                  <a:srgbClr val="333399"/>
                </a:solidFill>
              </a:rPr>
              <a:t>−</a:t>
            </a:r>
            <a:r>
              <a:rPr lang="en-US" sz="2800" dirty="0"/>
              <a:t>    </a:t>
            </a:r>
            <a:r>
              <a:rPr lang="en-US" sz="2800" dirty="0" smtClean="0"/>
              <a:t>       0.52</a:t>
            </a:r>
            <a:endParaRPr lang="en-US" sz="2800" dirty="0"/>
          </a:p>
          <a:p>
            <a:pPr algn="l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22615695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u_r_and_d_16_plo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"/>
          <a:stretch/>
        </p:blipFill>
        <p:spPr>
          <a:xfrm>
            <a:off x="62008" y="1206500"/>
            <a:ext cx="9081992" cy="51311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1200" y="395804"/>
            <a:ext cx="7835900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dirty="0" smtClean="0"/>
              <a:t>EU: domestic expenditure in R&amp;D as % of GDP (2016) 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02188" y="2220698"/>
            <a:ext cx="4191000" cy="3539430"/>
          </a:xfrm>
          <a:prstGeom prst="rect">
            <a:avLst/>
          </a:prstGeom>
          <a:solidFill>
            <a:srgbClr val="FF6600">
              <a:alpha val="85000"/>
            </a:srgbClr>
          </a:solidFill>
        </p:spPr>
        <p:txBody>
          <a:bodyPr wrap="square" rtlCol="0" anchor="ctr" anchorCtr="1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333399"/>
                </a:solidFill>
              </a:rPr>
              <a:t>Government  investment (as fraction of GDP)</a:t>
            </a:r>
          </a:p>
          <a:p>
            <a:pPr algn="l">
              <a:buNone/>
            </a:pPr>
            <a:r>
              <a:rPr lang="en-US" sz="2800" dirty="0" smtClean="0"/>
              <a:t>USA </a:t>
            </a:r>
            <a:r>
              <a:rPr lang="en-US" sz="2800" dirty="0">
                <a:solidFill>
                  <a:srgbClr val="333399"/>
                </a:solidFill>
              </a:rPr>
              <a:t>−</a:t>
            </a:r>
            <a:r>
              <a:rPr lang="en-US" sz="2800" dirty="0"/>
              <a:t> </a:t>
            </a:r>
            <a:r>
              <a:rPr lang="en-US" sz="2800" dirty="0" smtClean="0"/>
              <a:t>       0.85</a:t>
            </a:r>
          </a:p>
          <a:p>
            <a:pPr algn="l">
              <a:buNone/>
            </a:pPr>
            <a:r>
              <a:rPr lang="en-US" sz="2800" dirty="0"/>
              <a:t>Germany </a:t>
            </a:r>
            <a:r>
              <a:rPr lang="en-US" sz="2800" dirty="0">
                <a:solidFill>
                  <a:srgbClr val="333399"/>
                </a:solidFill>
              </a:rPr>
              <a:t>−</a:t>
            </a:r>
            <a:r>
              <a:rPr lang="en-US" sz="2800" dirty="0"/>
              <a:t> </a:t>
            </a:r>
            <a:r>
              <a:rPr lang="en-US" sz="2800" dirty="0" smtClean="0"/>
              <a:t>0.90</a:t>
            </a:r>
          </a:p>
          <a:p>
            <a:pPr algn="l">
              <a:buNone/>
            </a:pPr>
            <a:r>
              <a:rPr lang="en-US" sz="2800" dirty="0"/>
              <a:t>UK </a:t>
            </a:r>
            <a:r>
              <a:rPr lang="en-US" sz="2800" dirty="0">
                <a:solidFill>
                  <a:srgbClr val="333399"/>
                </a:solidFill>
              </a:rPr>
              <a:t>−</a:t>
            </a:r>
            <a:r>
              <a:rPr lang="en-US" sz="2800" dirty="0"/>
              <a:t>    </a:t>
            </a:r>
            <a:r>
              <a:rPr lang="en-US" sz="2800" dirty="0" smtClean="0"/>
              <a:t>       0.52</a:t>
            </a:r>
            <a:endParaRPr lang="en-US" sz="2800" dirty="0"/>
          </a:p>
          <a:p>
            <a:pPr algn="l">
              <a:buNone/>
            </a:pPr>
            <a:endParaRPr lang="en-US" sz="2800" dirty="0" smtClean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3390900" y="1714500"/>
            <a:ext cx="0" cy="14859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520700" y="1905000"/>
            <a:ext cx="8470900" cy="127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507801" y="1600943"/>
            <a:ext cx="1272667" cy="307777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sz="1400" dirty="0" smtClean="0"/>
              <a:t>EU 2020 goal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53707462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267744" y="213245"/>
            <a:ext cx="6696744" cy="120470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Why is the UK so good at scientific research? </a:t>
            </a:r>
            <a:endParaRPr lang="en-GB" sz="3600" dirty="0" smtClean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17470" y="2488506"/>
            <a:ext cx="9469259" cy="3231654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457200" indent="-457200" algn="l">
              <a:buClr>
                <a:srgbClr val="FF0000"/>
              </a:buClr>
              <a:buAutoNum type="arabicPeriod"/>
            </a:pPr>
            <a:r>
              <a:rPr lang="en-US" dirty="0" smtClean="0"/>
              <a:t>Long </a:t>
            </a:r>
            <a:r>
              <a:rPr lang="en-US" dirty="0" smtClean="0">
                <a:solidFill>
                  <a:srgbClr val="FF0000"/>
                </a:solidFill>
              </a:rPr>
              <a:t>tradition</a:t>
            </a:r>
            <a:r>
              <a:rPr lang="en-US" dirty="0" smtClean="0"/>
              <a:t> of scientific research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 </a:t>
            </a:r>
          </a:p>
          <a:p>
            <a:pPr marL="457200" indent="-457200" algn="l">
              <a:buClr>
                <a:srgbClr val="FF0000"/>
              </a:buClr>
              <a:buFontTx/>
              <a:buAutoNum type="arabicPeriod"/>
            </a:pP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/>
              <a:t>Efficient </a:t>
            </a:r>
            <a:r>
              <a:rPr lang="en-US" dirty="0">
                <a:solidFill>
                  <a:srgbClr val="FF0000"/>
                </a:solidFill>
              </a:rPr>
              <a:t>resource</a:t>
            </a:r>
            <a:r>
              <a:rPr lang="en-US" dirty="0"/>
              <a:t> allocation </a:t>
            </a:r>
            <a:r>
              <a:rPr lang="en-US" dirty="0" smtClean="0"/>
              <a:t>based on </a:t>
            </a:r>
            <a:r>
              <a:rPr lang="en-US" dirty="0"/>
              <a:t>high quality </a:t>
            </a:r>
            <a:r>
              <a:rPr lang="en-US" dirty="0">
                <a:solidFill>
                  <a:srgbClr val="FF0000"/>
                </a:solidFill>
              </a:rPr>
              <a:t>peer </a:t>
            </a:r>
            <a:r>
              <a:rPr lang="en-US" dirty="0" smtClean="0">
                <a:solidFill>
                  <a:srgbClr val="FF0000"/>
                </a:solidFill>
              </a:rPr>
              <a:t>review</a:t>
            </a:r>
          </a:p>
          <a:p>
            <a:pPr marL="457200" indent="-457200" algn="l">
              <a:buClr>
                <a:srgbClr val="FF0000"/>
              </a:buClr>
              <a:buFontTx/>
              <a:buAutoNum type="arabicPeriod"/>
            </a:pPr>
            <a:r>
              <a:rPr lang="en-US" dirty="0"/>
              <a:t>E</a:t>
            </a:r>
            <a:r>
              <a:rPr lang="en-US" dirty="0" smtClean="0"/>
              <a:t>ducational system that encourages </a:t>
            </a:r>
            <a:r>
              <a:rPr lang="en-US" dirty="0" smtClean="0">
                <a:solidFill>
                  <a:srgbClr val="FF0000"/>
                </a:solidFill>
              </a:rPr>
              <a:t>curiosity</a:t>
            </a:r>
            <a:r>
              <a:rPr lang="en-US" dirty="0" smtClean="0"/>
              <a:t> &amp; </a:t>
            </a:r>
            <a:r>
              <a:rPr lang="en-US" dirty="0" smtClean="0">
                <a:solidFill>
                  <a:srgbClr val="FF0000"/>
                </a:solidFill>
              </a:rPr>
              <a:t>independence</a:t>
            </a:r>
            <a:r>
              <a:rPr lang="en-US" dirty="0" smtClean="0"/>
              <a:t>  </a:t>
            </a:r>
            <a:endParaRPr lang="en-US" dirty="0" smtClean="0">
              <a:solidFill>
                <a:srgbClr val="FF0000"/>
              </a:solidFill>
            </a:endParaRPr>
          </a:p>
          <a:p>
            <a:pPr marL="457200" indent="-457200" algn="l">
              <a:buClr>
                <a:srgbClr val="FF0000"/>
              </a:buClr>
              <a:buAutoNum type="arabicPeriod"/>
            </a:pPr>
            <a:r>
              <a:rPr lang="en-US" dirty="0" smtClean="0"/>
              <a:t>Open </a:t>
            </a:r>
            <a:r>
              <a:rPr lang="en-US" dirty="0" smtClean="0">
                <a:solidFill>
                  <a:srgbClr val="FF0000"/>
                </a:solidFill>
              </a:rPr>
              <a:t>doors</a:t>
            </a:r>
            <a:r>
              <a:rPr lang="en-US" dirty="0" smtClean="0"/>
              <a:t> to best researchers in the </a:t>
            </a:r>
            <a:r>
              <a:rPr lang="en-US" dirty="0" smtClean="0">
                <a:solidFill>
                  <a:srgbClr val="FF0000"/>
                </a:solidFill>
              </a:rPr>
              <a:t>world</a:t>
            </a:r>
          </a:p>
          <a:p>
            <a:pPr marL="457200" indent="-457200" algn="l">
              <a:buClr>
                <a:srgbClr val="FF0000"/>
              </a:buClr>
              <a:buSzPct val="110000"/>
              <a:buAutoNum type="arabicPeriod"/>
            </a:pPr>
            <a:r>
              <a:rPr lang="en-US" dirty="0" smtClean="0"/>
              <a:t>Membership of </a:t>
            </a:r>
            <a:r>
              <a:rPr lang="en-US" dirty="0" smtClean="0">
                <a:solidFill>
                  <a:srgbClr val="FF0000"/>
                </a:solidFill>
              </a:rPr>
              <a:t>EU</a:t>
            </a:r>
          </a:p>
          <a:p>
            <a:pPr algn="l">
              <a:buClr>
                <a:srgbClr val="FF0000"/>
              </a:buClr>
              <a:buNone/>
            </a:pPr>
            <a:r>
              <a:rPr lang="en-US" dirty="0"/>
              <a:t> </a:t>
            </a:r>
            <a:r>
              <a:rPr lang="en-US" dirty="0" smtClean="0"/>
              <a:t>         (That world </a:t>
            </a:r>
            <a:r>
              <a:rPr lang="en-US" dirty="0"/>
              <a:t>science is conducted in </a:t>
            </a:r>
            <a:r>
              <a:rPr lang="en-US" dirty="0">
                <a:solidFill>
                  <a:srgbClr val="FF0000"/>
                </a:solidFill>
              </a:rPr>
              <a:t>English</a:t>
            </a:r>
            <a:r>
              <a:rPr lang="en-US" dirty="0"/>
              <a:t> </a:t>
            </a:r>
            <a:r>
              <a:rPr lang="en-US" dirty="0" smtClean="0"/>
              <a:t>helps)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00414" y="1714500"/>
            <a:ext cx="6531055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Five </a:t>
            </a:r>
            <a:r>
              <a:rPr lang="en-US" dirty="0" smtClean="0"/>
              <a:t>reasons why UK </a:t>
            </a:r>
            <a:r>
              <a:rPr lang="en-US" dirty="0" smtClean="0">
                <a:solidFill>
                  <a:srgbClr val="FF0000"/>
                </a:solidFill>
              </a:rPr>
              <a:t>overachieves</a:t>
            </a:r>
            <a:r>
              <a:rPr lang="en-US" dirty="0" smtClean="0"/>
              <a:t> in science: 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86581" y="5854700"/>
            <a:ext cx="8225329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, 4, 5 </a:t>
            </a:r>
            <a:r>
              <a:rPr lang="en-US" dirty="0" smtClean="0"/>
              <a:t> are under now under </a:t>
            </a:r>
            <a:r>
              <a:rPr lang="en-US" dirty="0" smtClean="0">
                <a:solidFill>
                  <a:srgbClr val="FF0000"/>
                </a:solidFill>
              </a:rPr>
              <a:t>threat </a:t>
            </a:r>
            <a:r>
              <a:rPr lang="en-US" dirty="0" smtClean="0"/>
              <a:t>from </a:t>
            </a:r>
            <a:r>
              <a:rPr lang="en-US" dirty="0" err="1" smtClean="0"/>
              <a:t>eg</a:t>
            </a:r>
            <a:r>
              <a:rPr lang="en-US" dirty="0" smtClean="0">
                <a:solidFill>
                  <a:srgbClr val="FF0000"/>
                </a:solidFill>
              </a:rPr>
              <a:t> REF </a:t>
            </a:r>
            <a:r>
              <a:rPr lang="en-US" dirty="0" smtClean="0">
                <a:solidFill>
                  <a:srgbClr val="000000"/>
                </a:solidFill>
              </a:rPr>
              <a:t>and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Brexit</a:t>
            </a:r>
            <a:r>
              <a:rPr lang="en-US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380405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267744" y="213245"/>
            <a:ext cx="6696744" cy="120470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FF0000"/>
                </a:solidFill>
              </a:rPr>
              <a:t>T</a:t>
            </a:r>
            <a:r>
              <a:rPr lang="en-US" sz="3600" dirty="0" smtClean="0">
                <a:solidFill>
                  <a:srgbClr val="FF0000"/>
                </a:solidFill>
              </a:rPr>
              <a:t>he UK as an international hub for scientific research </a:t>
            </a:r>
            <a:endParaRPr lang="en-GB" sz="3600" dirty="0" smtClean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27000" y="2913103"/>
            <a:ext cx="9182100" cy="156966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28% of </a:t>
            </a:r>
            <a:r>
              <a:rPr lang="en-US" dirty="0" smtClean="0">
                <a:solidFill>
                  <a:srgbClr val="FF0000"/>
                </a:solidFill>
              </a:rPr>
              <a:t>academic</a:t>
            </a:r>
            <a:r>
              <a:rPr lang="en-US" dirty="0" smtClean="0"/>
              <a:t> staff are non-UK nationals (</a:t>
            </a:r>
            <a:r>
              <a:rPr lang="en-US" dirty="0" smtClean="0">
                <a:solidFill>
                  <a:srgbClr val="FF0000"/>
                </a:solidFill>
              </a:rPr>
              <a:t>mostly EU</a:t>
            </a:r>
            <a:r>
              <a:rPr lang="en-US" dirty="0" smtClean="0"/>
              <a:t>)</a:t>
            </a:r>
          </a:p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50% of </a:t>
            </a:r>
            <a:r>
              <a:rPr lang="en-US" dirty="0" smtClean="0">
                <a:solidFill>
                  <a:srgbClr val="FF0000"/>
                </a:solidFill>
              </a:rPr>
              <a:t>PhD</a:t>
            </a:r>
            <a:r>
              <a:rPr lang="en-US" dirty="0" smtClean="0"/>
              <a:t> students are non-UK nationals </a:t>
            </a:r>
          </a:p>
          <a:p>
            <a:pPr marL="342900" indent="-342900" algn="l">
              <a:buClr>
                <a:srgbClr val="FF0000"/>
              </a:buClr>
            </a:pPr>
            <a:r>
              <a:rPr lang="en-US" dirty="0" smtClean="0"/>
              <a:t>21% </a:t>
            </a:r>
            <a:r>
              <a:rPr lang="en-US" dirty="0" smtClean="0">
                <a:solidFill>
                  <a:srgbClr val="FF0000"/>
                </a:solidFill>
              </a:rPr>
              <a:t>academic</a:t>
            </a:r>
            <a:r>
              <a:rPr lang="en-US" dirty="0" smtClean="0"/>
              <a:t> staff in </a:t>
            </a:r>
            <a:r>
              <a:rPr lang="en-US" dirty="0" smtClean="0">
                <a:solidFill>
                  <a:srgbClr val="FF0000"/>
                </a:solidFill>
              </a:rPr>
              <a:t>STEM </a:t>
            </a:r>
            <a:r>
              <a:rPr lang="en-US" dirty="0" smtClean="0"/>
              <a:t>are from EU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36277" y="2159000"/>
            <a:ext cx="2664912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/>
              <a:t>In UK universities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3925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267744" y="213245"/>
            <a:ext cx="6696744" cy="1081594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International nature of scientific research</a:t>
            </a:r>
            <a:endParaRPr lang="en-GB" sz="3200" dirty="0" smtClean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69" y="1435100"/>
            <a:ext cx="885729" cy="46166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>
              <a:buNone/>
            </a:pPr>
            <a:r>
              <a:rPr lang="en-US" dirty="0" smtClean="0"/>
              <a:t>CSF: 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64918" y="1889915"/>
            <a:ext cx="6378669" cy="2320635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342900" indent="-342900" algn="l">
              <a:lnSpc>
                <a:spcPct val="80000"/>
              </a:lnSpc>
              <a:buClr>
                <a:srgbClr val="FF0000"/>
              </a:buClr>
            </a:pPr>
            <a:r>
              <a:rPr lang="en-US" dirty="0" smtClean="0"/>
              <a:t>Undergrad (Physics) – Mexico City, Mexico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</a:pPr>
            <a:r>
              <a:rPr lang="en-US" dirty="0" smtClean="0"/>
              <a:t>PhD (Astrophysics) – Cambridge, UK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</a:pPr>
            <a:r>
              <a:rPr lang="en-US" dirty="0" smtClean="0"/>
              <a:t>Postdoc 1 – Berkeley, CA, USA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</a:pPr>
            <a:r>
              <a:rPr lang="en-US" dirty="0" smtClean="0"/>
              <a:t>Postdoc 2 – Sussex/</a:t>
            </a:r>
            <a:r>
              <a:rPr lang="en-US" dirty="0" err="1" smtClean="0"/>
              <a:t>Sta</a:t>
            </a:r>
            <a:r>
              <a:rPr lang="en-US" dirty="0" smtClean="0"/>
              <a:t> Barbara, UK/USA</a:t>
            </a:r>
          </a:p>
          <a:p>
            <a:pPr marL="342900" indent="-342900" algn="l">
              <a:lnSpc>
                <a:spcPct val="80000"/>
              </a:lnSpc>
              <a:buClr>
                <a:srgbClr val="FF0000"/>
              </a:buClr>
            </a:pPr>
            <a:r>
              <a:rPr lang="en-US" dirty="0" smtClean="0"/>
              <a:t>Academic staff – Durham, UK</a:t>
            </a:r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998674"/>
              </p:ext>
            </p:extLst>
          </p:nvPr>
        </p:nvGraphicFramePr>
        <p:xfrm>
          <a:off x="1384300" y="4660900"/>
          <a:ext cx="6769101" cy="137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56367"/>
                <a:gridCol w="2256367"/>
                <a:gridCol w="2256367"/>
              </a:tblGrid>
              <a:tr h="623607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Number</a:t>
                      </a:r>
                    </a:p>
                    <a:p>
                      <a:pPr algn="ctr"/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No</a:t>
                      </a:r>
                      <a:r>
                        <a:rPr lang="en-US" baseline="0" dirty="0" smtClean="0">
                          <a:latin typeface="Arial"/>
                          <a:cs typeface="Arial"/>
                        </a:rPr>
                        <a:t> of </a:t>
                      </a:r>
                      <a:r>
                        <a:rPr lang="en-US" baseline="0" dirty="0" smtClean="0">
                          <a:latin typeface="Arial"/>
                          <a:cs typeface="Arial"/>
                        </a:rPr>
                        <a:t>nationalities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612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PhD studen</a:t>
                      </a:r>
                      <a:r>
                        <a:rPr lang="en-US" baseline="0" dirty="0" smtClean="0">
                          <a:latin typeface="Arial"/>
                          <a:cs typeface="Arial"/>
                        </a:rPr>
                        <a:t>ts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34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12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6129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Postdocs</a:t>
                      </a:r>
                      <a:r>
                        <a:rPr lang="en-US" baseline="0" dirty="0" smtClean="0">
                          <a:latin typeface="Arial"/>
                          <a:cs typeface="Arial"/>
                        </a:rPr>
                        <a:t> 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37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23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74625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F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T2A93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4433"/>
            <a:ext cx="9144000" cy="5385603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216944" y="264045"/>
            <a:ext cx="6696744" cy="958484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Institute for Computational Cosmology Durham University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189699"/>
              </p:ext>
            </p:extLst>
          </p:nvPr>
        </p:nvGraphicFramePr>
        <p:xfrm>
          <a:off x="1790700" y="1701800"/>
          <a:ext cx="6502401" cy="19857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67467"/>
                <a:gridCol w="2167467"/>
                <a:gridCol w="2167467"/>
              </a:tblGrid>
              <a:tr h="4953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ICC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Number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No</a:t>
                      </a:r>
                      <a:r>
                        <a:rPr lang="en-US" baseline="0" dirty="0" smtClean="0">
                          <a:latin typeface="Arial"/>
                          <a:cs typeface="Arial"/>
                        </a:rPr>
                        <a:t> of nationalities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26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Academics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13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6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26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Postdocs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17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10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26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PhD students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28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10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26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Support 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10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/>
                          <a:cs typeface="Arial"/>
                        </a:rPr>
                        <a:t>4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95240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ysics_brexit_referendum_flags_phot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r="3473" b="-2500"/>
          <a:stretch/>
        </p:blipFill>
        <p:spPr>
          <a:xfrm>
            <a:off x="63500" y="989960"/>
            <a:ext cx="9029700" cy="6236340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216944" y="264045"/>
            <a:ext cx="6696744" cy="52759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47887" rIns="95773" bIns="4788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Physics, Durham University – June 2016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055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18949</TotalTime>
  <Words>769</Words>
  <Application>Microsoft Macintosh PowerPoint</Application>
  <PresentationFormat>On-screen Show (4:3)</PresentationFormat>
  <Paragraphs>121</Paragraphs>
  <Slides>14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 formation</dc:title>
  <dc:subject>Plumian conference</dc:subject>
  <dc:creator>Carlos Frenk</dc:creator>
  <cp:lastModifiedBy>Carlos Frenk</cp:lastModifiedBy>
  <cp:revision>454</cp:revision>
  <cp:lastPrinted>2000-05-30T08:52:53Z</cp:lastPrinted>
  <dcterms:created xsi:type="dcterms:W3CDTF">2000-05-26T11:49:27Z</dcterms:created>
  <dcterms:modified xsi:type="dcterms:W3CDTF">2018-11-20T21:45:36Z</dcterms:modified>
</cp:coreProperties>
</file>