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8.xml" ContentType="application/vnd.openxmlformats-officedocument.theme+xml"/>
  <Override PartName="/ppt/slideLayouts/slideLayout60.xml" ContentType="application/vnd.openxmlformats-officedocument.presentationml.slideLayout+xml"/>
  <Override PartName="/ppt/theme/theme9.xml" ContentType="application/vnd.openxmlformats-officedocument.theme+xml"/>
  <Override PartName="/ppt/slideLayouts/slideLayout61.xml" ContentType="application/vnd.openxmlformats-officedocument.presentationml.slideLayout+xml"/>
  <Override PartName="/ppt/theme/theme10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1.xml" ContentType="application/vnd.openxmlformats-officedocument.theme+xml"/>
  <Override PartName="/ppt/slideLayouts/slideLayout73.xml" ContentType="application/vnd.openxmlformats-officedocument.presentationml.slideLayout+xml"/>
  <Override PartName="/ppt/theme/theme12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3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4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5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6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7.xml" ContentType="application/vnd.openxmlformats-officedocument.theme+xml"/>
  <Override PartName="/ppt/slideLayouts/slideLayout129.xml" ContentType="application/vnd.openxmlformats-officedocument.presentationml.slideLayout+xml"/>
  <Override PartName="/ppt/theme/theme18.xml" ContentType="application/vnd.openxmlformats-officedocument.theme+xml"/>
  <Override PartName="/ppt/slideLayouts/slideLayout130.xml" ContentType="application/vnd.openxmlformats-officedocument.presentationml.slideLayout+xml"/>
  <Override PartName="/ppt/theme/theme19.xml" ContentType="application/vnd.openxmlformats-officedocument.theme+xml"/>
  <Override PartName="/ppt/slideLayouts/slideLayout131.xml" ContentType="application/vnd.openxmlformats-officedocument.presentationml.slideLayout+xml"/>
  <Override PartName="/ppt/theme/theme20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Microsoft_Equation1.bin" ContentType="application/vnd.openxmlformats-officedocument.oleObject"/>
  <Override PartName="/ppt/notesSlides/notesSlide10.xml" ContentType="application/vnd.openxmlformats-officedocument.presentationml.notesSlide+xml"/>
  <Override PartName="/ppt/embeddings/Microsoft_Equation2.bin" ContentType="application/vnd.openxmlformats-officedocument.oleObject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4027" r:id="rId2"/>
    <p:sldMasterId id="2147485100" r:id="rId3"/>
    <p:sldMasterId id="2147485108" r:id="rId4"/>
    <p:sldMasterId id="2147485151" r:id="rId5"/>
    <p:sldMasterId id="2147485168" r:id="rId6"/>
    <p:sldMasterId id="2147485180" r:id="rId7"/>
    <p:sldMasterId id="2147485204" r:id="rId8"/>
    <p:sldMasterId id="2147485218" r:id="rId9"/>
    <p:sldMasterId id="2147485220" r:id="rId10"/>
    <p:sldMasterId id="2147485234" r:id="rId11"/>
    <p:sldMasterId id="2147485270" r:id="rId12"/>
    <p:sldMasterId id="2147485280" r:id="rId13"/>
    <p:sldMasterId id="2147485292" r:id="rId14"/>
    <p:sldMasterId id="2147485306" r:id="rId15"/>
    <p:sldMasterId id="2147485318" r:id="rId16"/>
    <p:sldMasterId id="2147485330" r:id="rId17"/>
    <p:sldMasterId id="2147485344" r:id="rId18"/>
    <p:sldMasterId id="2147485346" r:id="rId19"/>
    <p:sldMasterId id="2147485348" r:id="rId20"/>
    <p:sldMasterId id="2147485350" r:id="rId21"/>
  </p:sldMasterIdLst>
  <p:notesMasterIdLst>
    <p:notesMasterId r:id="rId56"/>
  </p:notesMasterIdLst>
  <p:handoutMasterIdLst>
    <p:handoutMasterId r:id="rId57"/>
  </p:handoutMasterIdLst>
  <p:sldIdLst>
    <p:sldId id="1264" r:id="rId22"/>
    <p:sldId id="774" r:id="rId23"/>
    <p:sldId id="1256" r:id="rId24"/>
    <p:sldId id="1257" r:id="rId25"/>
    <p:sldId id="1259" r:id="rId26"/>
    <p:sldId id="1317" r:id="rId27"/>
    <p:sldId id="1253" r:id="rId28"/>
    <p:sldId id="1297" r:id="rId29"/>
    <p:sldId id="963" r:id="rId30"/>
    <p:sldId id="1298" r:id="rId31"/>
    <p:sldId id="1299" r:id="rId32"/>
    <p:sldId id="1318" r:id="rId33"/>
    <p:sldId id="1319" r:id="rId34"/>
    <p:sldId id="1320" r:id="rId35"/>
    <p:sldId id="1321" r:id="rId36"/>
    <p:sldId id="1322" r:id="rId37"/>
    <p:sldId id="1300" r:id="rId38"/>
    <p:sldId id="1303" r:id="rId39"/>
    <p:sldId id="1305" r:id="rId40"/>
    <p:sldId id="1306" r:id="rId41"/>
    <p:sldId id="1307" r:id="rId42"/>
    <p:sldId id="1222" r:id="rId43"/>
    <p:sldId id="1225" r:id="rId44"/>
    <p:sldId id="1308" r:id="rId45"/>
    <p:sldId id="1309" r:id="rId46"/>
    <p:sldId id="1229" r:id="rId47"/>
    <p:sldId id="1230" r:id="rId48"/>
    <p:sldId id="1274" r:id="rId49"/>
    <p:sldId id="1270" r:id="rId50"/>
    <p:sldId id="1016" r:id="rId51"/>
    <p:sldId id="1312" r:id="rId52"/>
    <p:sldId id="1316" r:id="rId53"/>
    <p:sldId id="968" r:id="rId54"/>
    <p:sldId id="1310" r:id="rId55"/>
  </p:sldIdLst>
  <p:sldSz cx="9144000" cy="6858000" type="screen4x3"/>
  <p:notesSz cx="6888163" cy="9623425"/>
  <p:defaultTextStyle>
    <a:defPPr>
      <a:defRPr lang="en-US"/>
    </a:defPPr>
    <a:lvl1pPr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lnSpc>
        <a:spcPct val="115000"/>
      </a:lnSpc>
      <a:spcBef>
        <a:spcPct val="25000"/>
      </a:spcBef>
      <a:spcAft>
        <a:spcPct val="0"/>
      </a:spcAft>
      <a:buClr>
        <a:srgbClr val="FF0000"/>
      </a:buClr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9EEFC"/>
    <a:srgbClr val="262626"/>
    <a:srgbClr val="719FD5"/>
    <a:srgbClr val="76A4DD"/>
    <a:srgbClr val="364763"/>
    <a:srgbClr val="7186A3"/>
    <a:srgbClr val="9FBBE2"/>
    <a:srgbClr val="0000FF"/>
    <a:srgbClr val="A90000"/>
    <a:srgbClr val="C0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6" d="100"/>
          <a:sy n="86" d="100"/>
        </p:scale>
        <p:origin x="-1328" y="-104"/>
      </p:cViewPr>
      <p:guideLst>
        <p:guide orient="horz" pos="1053"/>
        <p:guide/>
      </p:guideLst>
    </p:cSldViewPr>
  </p:slideViewPr>
  <p:outlineViewPr>
    <p:cViewPr>
      <p:scale>
        <a:sx n="100" d="100"/>
        <a:sy n="100" d="100"/>
      </p:scale>
      <p:origin x="0" y="88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50" Type="http://schemas.openxmlformats.org/officeDocument/2006/relationships/slide" Target="slides/slide29.xml"/><Relationship Id="rId51" Type="http://schemas.openxmlformats.org/officeDocument/2006/relationships/slide" Target="slides/slide30.xml"/><Relationship Id="rId52" Type="http://schemas.openxmlformats.org/officeDocument/2006/relationships/slide" Target="slides/slide31.xml"/><Relationship Id="rId53" Type="http://schemas.openxmlformats.org/officeDocument/2006/relationships/slide" Target="slides/slide32.xml"/><Relationship Id="rId54" Type="http://schemas.openxmlformats.org/officeDocument/2006/relationships/slide" Target="slides/slide33.xml"/><Relationship Id="rId55" Type="http://schemas.openxmlformats.org/officeDocument/2006/relationships/slide" Target="slides/slide34.xml"/><Relationship Id="rId56" Type="http://schemas.openxmlformats.org/officeDocument/2006/relationships/notesMaster" Target="notesMasters/notesMaster1.xml"/><Relationship Id="rId57" Type="http://schemas.openxmlformats.org/officeDocument/2006/relationships/handoutMaster" Target="handoutMasters/handoutMaster1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19.xml"/><Relationship Id="rId41" Type="http://schemas.openxmlformats.org/officeDocument/2006/relationships/slide" Target="slides/slide20.xml"/><Relationship Id="rId42" Type="http://schemas.openxmlformats.org/officeDocument/2006/relationships/slide" Target="slides/slide21.xml"/><Relationship Id="rId43" Type="http://schemas.openxmlformats.org/officeDocument/2006/relationships/slide" Target="slides/slide22.xml"/><Relationship Id="rId44" Type="http://schemas.openxmlformats.org/officeDocument/2006/relationships/slide" Target="slides/slide23.xml"/><Relationship Id="rId45" Type="http://schemas.openxmlformats.org/officeDocument/2006/relationships/slide" Target="slides/slide24.xml"/><Relationship Id="rId46" Type="http://schemas.openxmlformats.org/officeDocument/2006/relationships/slide" Target="slides/slide25.xml"/><Relationship Id="rId47" Type="http://schemas.openxmlformats.org/officeDocument/2006/relationships/slide" Target="slides/slide26.xml"/><Relationship Id="rId48" Type="http://schemas.openxmlformats.org/officeDocument/2006/relationships/slide" Target="slides/slide27.xml"/><Relationship Id="rId4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" Target="slides/slide9.xml"/><Relationship Id="rId31" Type="http://schemas.openxmlformats.org/officeDocument/2006/relationships/slide" Target="slides/slide10.xml"/><Relationship Id="rId32" Type="http://schemas.openxmlformats.org/officeDocument/2006/relationships/slide" Target="slides/slide11.xml"/><Relationship Id="rId33" Type="http://schemas.openxmlformats.org/officeDocument/2006/relationships/slide" Target="slides/slide12.xml"/><Relationship Id="rId34" Type="http://schemas.openxmlformats.org/officeDocument/2006/relationships/slide" Target="slides/slide13.xml"/><Relationship Id="rId35" Type="http://schemas.openxmlformats.org/officeDocument/2006/relationships/slide" Target="slides/slide14.xml"/><Relationship Id="rId36" Type="http://schemas.openxmlformats.org/officeDocument/2006/relationships/slide" Target="slides/slide15.xml"/><Relationship Id="rId37" Type="http://schemas.openxmlformats.org/officeDocument/2006/relationships/slide" Target="slides/slide16.xml"/><Relationship Id="rId38" Type="http://schemas.openxmlformats.org/officeDocument/2006/relationships/slide" Target="slides/slide17.xml"/><Relationship Id="rId39" Type="http://schemas.openxmlformats.org/officeDocument/2006/relationships/slide" Target="slides/slide18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" Target="slides/slide1.xml"/><Relationship Id="rId23" Type="http://schemas.openxmlformats.org/officeDocument/2006/relationships/slide" Target="slides/slide2.xml"/><Relationship Id="rId24" Type="http://schemas.openxmlformats.org/officeDocument/2006/relationships/slide" Target="slides/slide3.xml"/><Relationship Id="rId25" Type="http://schemas.openxmlformats.org/officeDocument/2006/relationships/slide" Target="slides/slide4.xml"/><Relationship Id="rId26" Type="http://schemas.openxmlformats.org/officeDocument/2006/relationships/slide" Target="slides/slide5.xml"/><Relationship Id="rId27" Type="http://schemas.openxmlformats.org/officeDocument/2006/relationships/slide" Target="slides/slide6.xml"/><Relationship Id="rId28" Type="http://schemas.openxmlformats.org/officeDocument/2006/relationships/slide" Target="slides/slide7.xml"/><Relationship Id="rId29" Type="http://schemas.openxmlformats.org/officeDocument/2006/relationships/slide" Target="slides/slide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Relationship Id="rId2" Type="http://schemas.openxmlformats.org/officeDocument/2006/relationships/image" Target="../media/image9.emf"/><Relationship Id="rId3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ClrTx/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ClrTx/>
              <a:defRPr sz="1200"/>
            </a:lvl1pPr>
          </a:lstStyle>
          <a:p>
            <a:fld id="{A401D477-63D5-6F44-A96D-CDE89E4C89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41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29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572000"/>
            <a:ext cx="502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rgbClr val="FF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144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rgbClr val="FF0000"/>
                </a:solidFill>
              </a:defRPr>
            </a:lvl1pPr>
          </a:lstStyle>
          <a:p>
            <a:fld id="{9F3CDB62-ABC7-B94E-B156-3703509CCB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492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D6C955C-D0F4-2045-B374-6026DDCACF5B}" type="slidenum">
              <a:rPr lang="en-GB" sz="1200">
                <a:solidFill>
                  <a:srgbClr val="000000"/>
                </a:solidFill>
              </a:rPr>
              <a:pPr/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6B79CDB-0197-5B4B-B0D6-91ADA4279D30}" type="slidenum">
              <a:rPr lang="en-GB" sz="1200">
                <a:solidFill>
                  <a:srgbClr val="000000"/>
                </a:solidFill>
              </a:rPr>
              <a:pPr/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90115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724D52E-1E56-D04F-BD95-32DAA1F1EA1E}" type="slidenum">
              <a:rPr lang="en-GB" sz="1200">
                <a:solidFill>
                  <a:srgbClr val="000000"/>
                </a:solidFill>
              </a:rPr>
              <a:pPr/>
              <a:t>14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6EE0DB9-4D03-1140-B760-2B020DB9AAFE}" type="slidenum">
              <a:rPr lang="en-GB" sz="1200">
                <a:solidFill>
                  <a:srgbClr val="000000"/>
                </a:solidFill>
              </a:rPr>
              <a:pPr/>
              <a:t>16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208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18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67ED90B-8331-C840-B71F-C97B1A7A096F}" type="slidenum">
              <a:rPr lang="en-GB" sz="1200">
                <a:solidFill>
                  <a:srgbClr val="000000"/>
                </a:solidFill>
              </a:rPr>
              <a:pPr/>
              <a:t>19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45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4576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7F3D2C7-8912-0F45-BD33-DA5D71C80792}" type="slidenum">
              <a:rPr lang="en-GB" sz="1200">
                <a:solidFill>
                  <a:srgbClr val="000000"/>
                </a:solidFill>
              </a:rPr>
              <a:pPr/>
              <a:t>20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47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1DDF8101-0647-494B-9475-179B14655161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21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E0AFDF-D176-0041-BDF1-CFD4ED0592DB}" type="slidenum">
              <a:rPr lang="en-GB" sz="1200">
                <a:solidFill>
                  <a:srgbClr val="000000"/>
                </a:solidFill>
              </a:rPr>
              <a:pPr/>
              <a:t>25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338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038225" y="731838"/>
            <a:ext cx="4781550" cy="3586162"/>
          </a:xfrm>
          <a:solidFill>
            <a:srgbClr val="FFFFFF"/>
          </a:solidFill>
          <a:ln/>
        </p:spPr>
      </p:sp>
      <p:sp>
        <p:nvSpPr>
          <p:cNvPr id="333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537075"/>
            <a:ext cx="5029200" cy="4391025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89CDC28-6CC4-CB4A-9DB2-CB7725CEC78D}" type="slidenum">
              <a:rPr lang="en-GB" sz="1200">
                <a:solidFill>
                  <a:srgbClr val="000000"/>
                </a:solidFill>
              </a:rPr>
              <a:pPr/>
              <a:t>29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983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BA5CD7F-34A3-5A48-AAC2-1B07061F5040}" type="slidenum">
              <a:rPr lang="en-GB" sz="1200">
                <a:solidFill>
                  <a:srgbClr val="000000"/>
                </a:solidFill>
              </a:rPr>
              <a:pPr/>
              <a:t>30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740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7AB7F6B-848F-014C-84E1-EAAFDF43324D}" type="slidenum">
              <a:rPr lang="en-GB" sz="1200">
                <a:solidFill>
                  <a:srgbClr val="FF0000"/>
                </a:solidFill>
              </a:rPr>
              <a:pPr/>
              <a:t>2</a:t>
            </a:fld>
            <a:endParaRPr lang="en-GB" sz="1200">
              <a:solidFill>
                <a:srgbClr val="FF0000"/>
              </a:solidFill>
            </a:endParaRPr>
          </a:p>
        </p:txBody>
      </p:sp>
      <p:sp>
        <p:nvSpPr>
          <p:cNvPr id="901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92E01FA-695D-B547-ADD3-27A99B21DFB4}" type="slidenum">
              <a:rPr lang="en-GB" sz="1200">
                <a:solidFill>
                  <a:srgbClr val="000000"/>
                </a:solidFill>
              </a:rPr>
              <a:pPr/>
              <a:t>31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181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8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487B8F6-41AF-FF4B-BAD2-B982D39A049A}" type="slidenum">
              <a:rPr lang="en-GB" sz="1200">
                <a:solidFill>
                  <a:srgbClr val="000000"/>
                </a:solidFill>
              </a:rPr>
              <a:pPr/>
              <a:t>33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802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</a:pPr>
            <a:fld id="{2AFC1353-625D-C64F-95C2-C5F32ACB5863}" type="slidenum">
              <a:rPr lang="en-GB" sz="1200">
                <a:solidFill>
                  <a:srgbClr val="000000"/>
                </a:solidFill>
              </a:rPr>
              <a:pPr>
                <a:buClr>
                  <a:srgbClr val="000000"/>
                </a:buClr>
              </a:pPr>
              <a:t>34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51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12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D26D9B9-3FC4-A445-A41C-CD4609020A2A}" type="slidenum">
              <a:rPr lang="en-GB" sz="1200">
                <a:solidFill>
                  <a:srgbClr val="000000"/>
                </a:solidFill>
              </a:rPr>
              <a:pPr/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66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1E41E22-ACF6-A846-9616-EFA6DBDB9603}" type="slidenum">
              <a:rPr lang="en-GB" sz="1200">
                <a:solidFill>
                  <a:srgbClr val="000000"/>
                </a:solidFill>
              </a:rPr>
              <a:pPr/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587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610B936-C036-794D-BF10-F49A4E012FC0}" type="slidenum">
              <a:rPr lang="en-GB" sz="1200">
                <a:solidFill>
                  <a:srgbClr val="000000"/>
                </a:solidFill>
              </a:rPr>
              <a:pPr/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607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12BCA01-AE45-D944-95D8-F1007B55AEC6}" type="slidenum">
              <a:rPr lang="en-GB" sz="1200">
                <a:solidFill>
                  <a:srgbClr val="000000"/>
                </a:solidFill>
              </a:rPr>
              <a:pPr/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86019" name="Rectangle 2"/>
          <p:cNvSpPr>
            <a:spLocks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E09A140-3EF9-594B-B2EE-2573FB6B9DA7}" type="slidenum">
              <a:rPr lang="en-GB" sz="1200">
                <a:solidFill>
                  <a:srgbClr val="000000"/>
                </a:solidFill>
              </a:rPr>
              <a:pPr/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12288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B3D958CB-F36F-D940-A03E-B939E25FF912}" type="slidenum">
              <a:rPr lang="en-GB" sz="1200">
                <a:solidFill>
                  <a:srgbClr val="000000"/>
                </a:solidFill>
              </a:rPr>
              <a:pPr/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234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6914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261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046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42553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386113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88782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488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348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6918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547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90887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0881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325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02548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5872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3255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90310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902351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69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8199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444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25215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9401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47405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9105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997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578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7797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00505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184349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6788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21387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9283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8904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44322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48171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8395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959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907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84EE139-3CA0-CA4D-B227-F77FDE861972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B1AB2EF-3268-7C4F-BDAC-B4D1E934B94E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69787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C48AAF4-8B32-3C40-BAF9-75DB70309A95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36266D9D-D7BF-B847-8D08-E2B974A92044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663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2765459-915F-2F4E-A4F5-6E097DB02BFA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DABC03F3-F85B-FC45-90F9-9E7DD86292CB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9696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69C5DB7-F7A6-9944-A20A-351EB27E945B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FDE90B3-2E7E-CA45-AE8B-F8FC4516FC3A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52538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4A7F6928-E95C-FD45-8210-A4C6A8D50A7D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A1FE89F-DBA6-1640-9E51-888FF097F4DD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5081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9441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0F95BBC9-59FE-8E46-A191-9BE3D91D047D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77AFB35-0967-564F-8399-0428A66112C7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24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3E9FD4-36C3-AB41-9E9E-80E6EF6FDF4C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6F10C7F-DF25-E741-9316-16F33227C4D6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1250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8A782689-06D4-0646-86F0-6C70A8ECD4D4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AC0541EB-8086-2D4F-A672-07D6E891D0E1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673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78729FA8-489E-624D-AD86-C64DE635E12C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1880EAFF-ADB0-BA49-BE36-97FA22603F29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921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28BE4A04-631A-D640-917B-7EE0A288201A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BDDC218E-6C60-D74B-986C-7F289C670FB3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773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6D0C8098-B08E-014D-AA73-68D652069F41}" type="datetime1">
              <a:rPr lang="en-GB"/>
              <a:pPr>
                <a:buClr>
                  <a:prstClr val="white"/>
                </a:buClr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fontAlgn="base" hangingPunct="0">
              <a:spcBef>
                <a:spcPct val="50000"/>
              </a:spcBef>
              <a:spcAft>
                <a:spcPct val="0"/>
              </a:spcAft>
              <a:buClr>
                <a:schemeClr val="tx1"/>
              </a:buClr>
              <a:buSzPct val="125000"/>
              <a:buFontTx/>
              <a:buChar char="•"/>
              <a:defRPr>
                <a:ea typeface="ＭＳ Ｐゴシック" charset="0"/>
                <a:cs typeface="ＭＳ Ｐゴシック" charset="0"/>
              </a:defRPr>
            </a:lvl1pPr>
          </a:lstStyle>
          <a:p>
            <a:pPr>
              <a:buClr>
                <a:prstClr val="white"/>
              </a:buClr>
              <a:defRPr/>
            </a:pPr>
            <a:fld id="{EDDB953E-8729-A145-B8BF-2CC8B0C16D6C}" type="slidenum">
              <a:rPr lang="en-US"/>
              <a:pPr>
                <a:buClr>
                  <a:prstClr val="white"/>
                </a:buCl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974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5643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4605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61951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355755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596390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409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117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4039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03522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812799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594427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311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762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7224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1103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333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8899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557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02001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9093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67921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200872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1635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937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73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0943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4349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80108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29136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3545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028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0921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78352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385983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4520032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5866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05189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226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04780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6400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66797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357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0138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1166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9368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5627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96056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262185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05604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726235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9678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54041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3676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9505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395281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3347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41306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5771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893351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63560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344001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888245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75098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9002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125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92157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642613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6750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1136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67782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7275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6036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514244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179362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0467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6486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9936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9044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678023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639844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Relationship Id="rId2" Type="http://schemas.openxmlformats.org/officeDocument/2006/relationships/theme" Target="../theme/theme10.xml"/><Relationship Id="rId3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2.xml"/><Relationship Id="rId12" Type="http://schemas.openxmlformats.org/officeDocument/2006/relationships/theme" Target="../theme/theme1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3.xml"/><Relationship Id="rId3" Type="http://schemas.openxmlformats.org/officeDocument/2006/relationships/slideLayout" Target="../slideLayouts/slideLayout64.xml"/><Relationship Id="rId4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6.xml"/><Relationship Id="rId6" Type="http://schemas.openxmlformats.org/officeDocument/2006/relationships/slideLayout" Target="../slideLayouts/slideLayout67.xml"/><Relationship Id="rId7" Type="http://schemas.openxmlformats.org/officeDocument/2006/relationships/slideLayout" Target="../slideLayouts/slideLayout68.xml"/><Relationship Id="rId8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1.xml"/></Relationships>
</file>

<file path=ppt/slideMasters/_rels/slideMaster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theme" Target="../theme/theme12.xml"/><Relationship Id="rId3" Type="http://schemas.openxmlformats.org/officeDocument/2006/relationships/image" Target="../media/image1.jpeg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4.xml"/><Relationship Id="rId12" Type="http://schemas.openxmlformats.org/officeDocument/2006/relationships/theme" Target="../theme/theme1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8.xml"/><Relationship Id="rId6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0.xml"/><Relationship Id="rId8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3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5.xml"/><Relationship Id="rId12" Type="http://schemas.openxmlformats.org/officeDocument/2006/relationships/theme" Target="../theme/theme14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1.xml"/><Relationship Id="rId8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4.xml"/></Relationships>
</file>

<file path=ppt/slideMasters/_rels/slideMaster1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06.xml"/><Relationship Id="rId12" Type="http://schemas.openxmlformats.org/officeDocument/2006/relationships/theme" Target="../theme/theme15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9.xml"/><Relationship Id="rId5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2.xml"/><Relationship Id="rId8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7.xml"/><Relationship Id="rId12" Type="http://schemas.openxmlformats.org/officeDocument/2006/relationships/theme" Target="../theme/theme16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6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8.xml"/><Relationship Id="rId12" Type="http://schemas.openxmlformats.org/officeDocument/2006/relationships/theme" Target="../theme/theme17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27.xml"/></Relationships>
</file>

<file path=ppt/slideMasters/_rels/slideMaster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Relationship Id="rId2" Type="http://schemas.openxmlformats.org/officeDocument/2006/relationships/theme" Target="../theme/theme18.xml"/><Relationship Id="rId3" Type="http://schemas.openxmlformats.org/officeDocument/2006/relationships/image" Target="../media/image1.jpeg"/></Relationships>
</file>

<file path=ppt/slideMasters/_rels/slideMaster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Relationship Id="rId2" Type="http://schemas.openxmlformats.org/officeDocument/2006/relationships/theme" Target="../theme/theme19.xml"/><Relationship Id="rId3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jpeg"/></Relationships>
</file>

<file path=ppt/slideMasters/_rels/slideMaster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Relationship Id="rId2" Type="http://schemas.openxmlformats.org/officeDocument/2006/relationships/theme" Target="../theme/theme20.xml"/><Relationship Id="rId3" Type="http://schemas.openxmlformats.org/officeDocument/2006/relationships/image" Target="../media/image1.jpeg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theme" Target="../theme/theme21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3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theme" Target="../theme/theme5.xml"/><Relationship Id="rId3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theme" Target="../theme/theme6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8.xml"/><Relationship Id="rId12" Type="http://schemas.openxmlformats.org/officeDocument/2006/relationships/theme" Target="../theme/theme7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Relationship Id="rId9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7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9.xml"/><Relationship Id="rId12" Type="http://schemas.openxmlformats.org/officeDocument/2006/relationships/theme" Target="../theme/theme8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9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Relationship Id="rId2" Type="http://schemas.openxmlformats.org/officeDocument/2006/relationships/theme" Target="../theme/theme9.xml"/><Relationship Id="rId3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chemeClr val="tx2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60" r:id="rId1"/>
    <p:sldLayoutId id="2147484961" r:id="rId2"/>
    <p:sldLayoutId id="2147484962" r:id="rId3"/>
    <p:sldLayoutId id="2147484963" r:id="rId4"/>
    <p:sldLayoutId id="2147484964" r:id="rId5"/>
    <p:sldLayoutId id="2147484965" r:id="rId6"/>
    <p:sldLayoutId id="2147484966" r:id="rId7"/>
    <p:sldLayoutId id="2147484967" r:id="rId8"/>
    <p:sldLayoutId id="2147484968" r:id="rId9"/>
    <p:sldLayoutId id="2147484969" r:id="rId10"/>
    <p:sldLayoutId id="2147484970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484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5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770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841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5" r:id="rId1"/>
    <p:sldLayoutId id="2147485236" r:id="rId2"/>
    <p:sldLayoutId id="2147485237" r:id="rId3"/>
    <p:sldLayoutId id="2147485238" r:id="rId4"/>
    <p:sldLayoutId id="2147485239" r:id="rId5"/>
    <p:sldLayoutId id="2147485240" r:id="rId6"/>
    <p:sldLayoutId id="2147485241" r:id="rId7"/>
    <p:sldLayoutId id="2147485242" r:id="rId8"/>
    <p:sldLayoutId id="2147485243" r:id="rId9"/>
    <p:sldLayoutId id="2147485244" r:id="rId10"/>
    <p:sldLayoutId id="214748524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2532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198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71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 smtClean="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 smtClean="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4480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1" r:id="rId1"/>
    <p:sldLayoutId id="2147485282" r:id="rId2"/>
    <p:sldLayoutId id="2147485283" r:id="rId3"/>
    <p:sldLayoutId id="2147485284" r:id="rId4"/>
    <p:sldLayoutId id="2147485285" r:id="rId5"/>
    <p:sldLayoutId id="2147485286" r:id="rId6"/>
    <p:sldLayoutId id="2147485287" r:id="rId7"/>
    <p:sldLayoutId id="2147485288" r:id="rId8"/>
    <p:sldLayoutId id="2147485289" r:id="rId9"/>
    <p:sldLayoutId id="2147485290" r:id="rId10"/>
    <p:sldLayoutId id="214748529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86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93" r:id="rId1"/>
    <p:sldLayoutId id="2147485294" r:id="rId2"/>
    <p:sldLayoutId id="2147485295" r:id="rId3"/>
    <p:sldLayoutId id="2147485296" r:id="rId4"/>
    <p:sldLayoutId id="2147485297" r:id="rId5"/>
    <p:sldLayoutId id="2147485298" r:id="rId6"/>
    <p:sldLayoutId id="2147485299" r:id="rId7"/>
    <p:sldLayoutId id="2147485300" r:id="rId8"/>
    <p:sldLayoutId id="2147485301" r:id="rId9"/>
    <p:sldLayoutId id="2147485302" r:id="rId10"/>
    <p:sldLayoutId id="2147485303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0129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07" r:id="rId1"/>
    <p:sldLayoutId id="2147485308" r:id="rId2"/>
    <p:sldLayoutId id="2147485309" r:id="rId3"/>
    <p:sldLayoutId id="2147485310" r:id="rId4"/>
    <p:sldLayoutId id="2147485311" r:id="rId5"/>
    <p:sldLayoutId id="2147485312" r:id="rId6"/>
    <p:sldLayoutId id="2147485313" r:id="rId7"/>
    <p:sldLayoutId id="2147485314" r:id="rId8"/>
    <p:sldLayoutId id="2147485315" r:id="rId9"/>
    <p:sldLayoutId id="2147485316" r:id="rId10"/>
    <p:sldLayoutId id="2147485317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0077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19" r:id="rId1"/>
    <p:sldLayoutId id="2147485320" r:id="rId2"/>
    <p:sldLayoutId id="2147485321" r:id="rId3"/>
    <p:sldLayoutId id="2147485322" r:id="rId4"/>
    <p:sldLayoutId id="2147485323" r:id="rId5"/>
    <p:sldLayoutId id="2147485324" r:id="rId6"/>
    <p:sldLayoutId id="2147485325" r:id="rId7"/>
    <p:sldLayoutId id="2147485326" r:id="rId8"/>
    <p:sldLayoutId id="2147485327" r:id="rId9"/>
    <p:sldLayoutId id="2147485328" r:id="rId10"/>
    <p:sldLayoutId id="214748532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752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31" r:id="rId1"/>
    <p:sldLayoutId id="2147485332" r:id="rId2"/>
    <p:sldLayoutId id="2147485333" r:id="rId3"/>
    <p:sldLayoutId id="2147485334" r:id="rId4"/>
    <p:sldLayoutId id="2147485335" r:id="rId5"/>
    <p:sldLayoutId id="2147485336" r:id="rId6"/>
    <p:sldLayoutId id="2147485337" r:id="rId7"/>
    <p:sldLayoutId id="2147485338" r:id="rId8"/>
    <p:sldLayoutId id="2147485339" r:id="rId9"/>
    <p:sldLayoutId id="2147485340" r:id="rId10"/>
    <p:sldLayoutId id="214748534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5163" y="3030538"/>
            <a:ext cx="193675" cy="8080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53" tIns="47876" rIns="95753" bIns="4787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 dirty="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71683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589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71685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686" name="Group 99"/>
          <p:cNvGrpSpPr>
            <a:grpSpLocks/>
          </p:cNvGrpSpPr>
          <p:nvPr userDrawn="1"/>
        </p:nvGrpSpPr>
        <p:grpSpPr bwMode="auto">
          <a:xfrm>
            <a:off x="6069013" y="6496050"/>
            <a:ext cx="2973387" cy="250825"/>
            <a:chOff x="3823" y="4092"/>
            <a:chExt cx="1873" cy="158"/>
          </a:xfrm>
        </p:grpSpPr>
        <p:sp>
          <p:nvSpPr>
            <p:cNvPr id="1115" name="AutoShape 91"/>
            <p:cNvSpPr>
              <a:spLocks noChangeArrowheads="1"/>
            </p:cNvSpPr>
            <p:nvPr userDrawn="1"/>
          </p:nvSpPr>
          <p:spPr bwMode="auto">
            <a:xfrm>
              <a:off x="3823" y="4108"/>
              <a:ext cx="1855" cy="12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10000"/>
                </a:lnSpc>
                <a:spcBef>
                  <a:spcPct val="50000"/>
                </a:spcBef>
                <a:buSzPct val="100000"/>
                <a:buFont typeface="Wingdings" charset="2"/>
                <a:buChar char="è"/>
                <a:defRPr/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1118" name="Rectangle 94"/>
            <p:cNvSpPr>
              <a:spLocks noChangeArrowheads="1"/>
            </p:cNvSpPr>
            <p:nvPr userDrawn="1"/>
          </p:nvSpPr>
          <p:spPr bwMode="auto">
            <a:xfrm>
              <a:off x="3823" y="4092"/>
              <a:ext cx="1873" cy="158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 b="1" dirty="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543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5" r:id="rId1"/>
  </p:sldLayoutIdLst>
  <p:transition xmlns:p14="http://schemas.microsoft.com/office/powerpoint/2010/main">
    <p:zoom/>
  </p:transition>
  <p:txStyles>
    <p:titleStyle>
      <a:lvl1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5675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01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02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032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041" algn="ctr" defTabSz="956867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7188" indent="-357188" algn="l" defTabSz="955675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6288" indent="-296863" algn="l" defTabSz="955675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5388" indent="-238125" algn="l" defTabSz="955675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4813" indent="-238125" algn="l" defTabSz="955675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4238" indent="-238125" algn="l" defTabSz="955675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1941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68952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596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2973" indent="-239614" algn="l" defTabSz="956867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1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2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3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41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5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6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72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83" algn="l" defTabSz="4570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4403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078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7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  <a:ea typeface="+mn-ea"/>
              <a:cs typeface="+mn-cs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867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67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  <a:ea typeface="+mn-ea"/>
                <a:cs typeface="+mn-cs"/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  <a:ea typeface="+mn-ea"/>
                  <a:cs typeface="+mn-cs"/>
                </a:rPr>
                <a:t>Institute for Computational Cosmology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7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104451" name="Group 9"/>
          <p:cNvGrpSpPr>
            <a:grpSpLocks/>
          </p:cNvGrpSpPr>
          <p:nvPr/>
        </p:nvGrpSpPr>
        <p:grpSpPr bwMode="auto">
          <a:xfrm>
            <a:off x="228600" y="304800"/>
            <a:ext cx="533400" cy="561975"/>
            <a:chOff x="146" y="195"/>
            <a:chExt cx="582" cy="669"/>
          </a:xfrm>
        </p:grpSpPr>
        <p:sp>
          <p:nvSpPr>
            <p:cNvPr id="1034" name="Freeform 10"/>
            <p:cNvSpPr>
              <a:spLocks/>
            </p:cNvSpPr>
            <p:nvPr/>
          </p:nvSpPr>
          <p:spPr bwMode="auto">
            <a:xfrm>
              <a:off x="246" y="248"/>
              <a:ext cx="478" cy="612"/>
            </a:xfrm>
            <a:custGeom>
              <a:avLst/>
              <a:gdLst/>
              <a:ahLst/>
              <a:cxnLst>
                <a:cxn ang="0">
                  <a:pos x="478" y="0"/>
                </a:cxn>
                <a:cxn ang="0">
                  <a:pos x="478" y="5"/>
                </a:cxn>
                <a:cxn ang="0">
                  <a:pos x="478" y="23"/>
                </a:cxn>
                <a:cxn ang="0">
                  <a:pos x="478" y="40"/>
                </a:cxn>
                <a:cxn ang="0">
                  <a:pos x="477" y="70"/>
                </a:cxn>
                <a:cxn ang="0">
                  <a:pos x="474" y="106"/>
                </a:cxn>
                <a:cxn ang="0">
                  <a:pos x="465" y="168"/>
                </a:cxn>
                <a:cxn ang="0">
                  <a:pos x="459" y="213"/>
                </a:cxn>
                <a:cxn ang="0">
                  <a:pos x="452" y="245"/>
                </a:cxn>
                <a:cxn ang="0">
                  <a:pos x="439" y="287"/>
                </a:cxn>
                <a:cxn ang="0">
                  <a:pos x="403" y="382"/>
                </a:cxn>
                <a:cxn ang="0">
                  <a:pos x="354" y="476"/>
                </a:cxn>
                <a:cxn ang="0">
                  <a:pos x="321" y="525"/>
                </a:cxn>
                <a:cxn ang="0">
                  <a:pos x="287" y="568"/>
                </a:cxn>
                <a:cxn ang="0">
                  <a:pos x="257" y="603"/>
                </a:cxn>
                <a:cxn ang="0">
                  <a:pos x="247" y="614"/>
                </a:cxn>
                <a:cxn ang="0">
                  <a:pos x="246" y="614"/>
                </a:cxn>
                <a:cxn ang="0">
                  <a:pos x="236" y="604"/>
                </a:cxn>
                <a:cxn ang="0">
                  <a:pos x="216" y="586"/>
                </a:cxn>
                <a:cxn ang="0">
                  <a:pos x="206" y="577"/>
                </a:cxn>
                <a:cxn ang="0">
                  <a:pos x="195" y="565"/>
                </a:cxn>
                <a:cxn ang="0">
                  <a:pos x="180" y="547"/>
                </a:cxn>
                <a:cxn ang="0">
                  <a:pos x="159" y="514"/>
                </a:cxn>
                <a:cxn ang="0">
                  <a:pos x="144" y="491"/>
                </a:cxn>
                <a:cxn ang="0">
                  <a:pos x="129" y="466"/>
                </a:cxn>
                <a:cxn ang="0">
                  <a:pos x="105" y="431"/>
                </a:cxn>
                <a:cxn ang="0">
                  <a:pos x="80" y="399"/>
                </a:cxn>
                <a:cxn ang="0">
                  <a:pos x="64" y="366"/>
                </a:cxn>
                <a:cxn ang="0">
                  <a:pos x="54" y="337"/>
                </a:cxn>
                <a:cxn ang="0">
                  <a:pos x="42" y="303"/>
                </a:cxn>
                <a:cxn ang="0">
                  <a:pos x="32" y="274"/>
                </a:cxn>
                <a:cxn ang="0">
                  <a:pos x="23" y="238"/>
                </a:cxn>
                <a:cxn ang="0">
                  <a:pos x="14" y="200"/>
                </a:cxn>
                <a:cxn ang="0">
                  <a:pos x="8" y="164"/>
                </a:cxn>
                <a:cxn ang="0">
                  <a:pos x="1" y="119"/>
                </a:cxn>
                <a:cxn ang="0">
                  <a:pos x="0" y="72"/>
                </a:cxn>
                <a:cxn ang="0">
                  <a:pos x="0" y="31"/>
                </a:cxn>
                <a:cxn ang="0">
                  <a:pos x="0" y="9"/>
                </a:cxn>
                <a:cxn ang="0">
                  <a:pos x="0" y="0"/>
                </a:cxn>
              </a:cxnLst>
              <a:rect l="0" t="0" r="r" b="b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246" y="240"/>
              <a:ext cx="480" cy="9"/>
            </a:xfrm>
            <a:custGeom>
              <a:avLst/>
              <a:gdLst/>
              <a:ahLst/>
              <a:cxnLst>
                <a:cxn ang="0">
                  <a:pos x="480" y="6"/>
                </a:cxn>
                <a:cxn ang="0">
                  <a:pos x="478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78" y="8"/>
                </a:cxn>
                <a:cxn ang="0">
                  <a:pos x="480" y="6"/>
                </a:cxn>
              </a:cxnLst>
              <a:rect l="0" t="0" r="r" b="b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721" y="248"/>
              <a:ext cx="7" cy="23"/>
            </a:xfrm>
            <a:custGeom>
              <a:avLst/>
              <a:gdLst/>
              <a:ahLst/>
              <a:cxnLst>
                <a:cxn ang="0">
                  <a:pos x="5" y="23"/>
                </a:cxn>
                <a:cxn ang="0">
                  <a:pos x="5" y="23"/>
                </a:cxn>
                <a:cxn ang="0">
                  <a:pos x="7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23"/>
                </a:cxn>
              </a:cxnLst>
              <a:rect l="0" t="0" r="r" b="b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711" y="269"/>
              <a:ext cx="16" cy="127"/>
            </a:xfrm>
            <a:custGeom>
              <a:avLst/>
              <a:gdLst/>
              <a:ahLst/>
              <a:cxnLst>
                <a:cxn ang="0">
                  <a:pos x="5" y="126"/>
                </a:cxn>
                <a:cxn ang="0">
                  <a:pos x="5" y="126"/>
                </a:cxn>
                <a:cxn ang="0">
                  <a:pos x="12" y="86"/>
                </a:cxn>
                <a:cxn ang="0">
                  <a:pos x="13" y="48"/>
                </a:cxn>
                <a:cxn ang="0">
                  <a:pos x="15" y="18"/>
                </a:cxn>
                <a:cxn ang="0">
                  <a:pos x="15" y="1"/>
                </a:cxn>
                <a:cxn ang="0">
                  <a:pos x="10" y="0"/>
                </a:cxn>
                <a:cxn ang="0">
                  <a:pos x="10" y="18"/>
                </a:cxn>
                <a:cxn ang="0">
                  <a:pos x="9" y="48"/>
                </a:cxn>
                <a:cxn ang="0">
                  <a:pos x="5" y="84"/>
                </a:cxn>
                <a:cxn ang="0">
                  <a:pos x="0" y="126"/>
                </a:cxn>
                <a:cxn ang="0">
                  <a:pos x="0" y="126"/>
                </a:cxn>
                <a:cxn ang="0">
                  <a:pos x="5" y="126"/>
                </a:cxn>
              </a:cxnLst>
              <a:rect l="0" t="0" r="r" b="b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681" y="395"/>
              <a:ext cx="35" cy="138"/>
            </a:xfrm>
            <a:custGeom>
              <a:avLst/>
              <a:gdLst/>
              <a:ahLst/>
              <a:cxnLst>
                <a:cxn ang="0">
                  <a:pos x="6" y="139"/>
                </a:cxn>
                <a:cxn ang="0">
                  <a:pos x="6" y="139"/>
                </a:cxn>
                <a:cxn ang="0">
                  <a:pos x="18" y="99"/>
                </a:cxn>
                <a:cxn ang="0">
                  <a:pos x="24" y="67"/>
                </a:cxn>
                <a:cxn ang="0">
                  <a:pos x="29" y="36"/>
                </a:cxn>
                <a:cxn ang="0">
                  <a:pos x="34" y="0"/>
                </a:cxn>
                <a:cxn ang="0">
                  <a:pos x="29" y="0"/>
                </a:cxn>
                <a:cxn ang="0">
                  <a:pos x="24" y="34"/>
                </a:cxn>
                <a:cxn ang="0">
                  <a:pos x="19" y="65"/>
                </a:cxn>
                <a:cxn ang="0">
                  <a:pos x="13" y="97"/>
                </a:cxn>
                <a:cxn ang="0">
                  <a:pos x="0" y="139"/>
                </a:cxn>
                <a:cxn ang="0">
                  <a:pos x="0" y="139"/>
                </a:cxn>
                <a:cxn ang="0">
                  <a:pos x="6" y="139"/>
                </a:cxn>
              </a:cxnLst>
              <a:rect l="0" t="0" r="r" b="b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598" y="533"/>
              <a:ext cx="90" cy="189"/>
            </a:xfrm>
            <a:custGeom>
              <a:avLst/>
              <a:gdLst/>
              <a:ahLst/>
              <a:cxnLst>
                <a:cxn ang="0">
                  <a:pos x="5" y="189"/>
                </a:cxn>
                <a:cxn ang="0">
                  <a:pos x="5" y="189"/>
                </a:cxn>
                <a:cxn ang="0">
                  <a:pos x="18" y="168"/>
                </a:cxn>
                <a:cxn ang="0">
                  <a:pos x="30" y="144"/>
                </a:cxn>
                <a:cxn ang="0">
                  <a:pos x="43" y="119"/>
                </a:cxn>
                <a:cxn ang="0">
                  <a:pos x="54" y="97"/>
                </a:cxn>
                <a:cxn ang="0">
                  <a:pos x="64" y="74"/>
                </a:cxn>
                <a:cxn ang="0">
                  <a:pos x="72" y="50"/>
                </a:cxn>
                <a:cxn ang="0">
                  <a:pos x="82" y="27"/>
                </a:cxn>
                <a:cxn ang="0">
                  <a:pos x="90" y="0"/>
                </a:cxn>
                <a:cxn ang="0">
                  <a:pos x="84" y="0"/>
                </a:cxn>
                <a:cxn ang="0">
                  <a:pos x="77" y="23"/>
                </a:cxn>
                <a:cxn ang="0">
                  <a:pos x="67" y="49"/>
                </a:cxn>
                <a:cxn ang="0">
                  <a:pos x="58" y="70"/>
                </a:cxn>
                <a:cxn ang="0">
                  <a:pos x="48" y="94"/>
                </a:cxn>
                <a:cxn ang="0">
                  <a:pos x="38" y="119"/>
                </a:cxn>
                <a:cxn ang="0">
                  <a:pos x="26" y="141"/>
                </a:cxn>
                <a:cxn ang="0">
                  <a:pos x="13" y="164"/>
                </a:cxn>
                <a:cxn ang="0">
                  <a:pos x="0" y="188"/>
                </a:cxn>
                <a:cxn ang="0">
                  <a:pos x="0" y="188"/>
                </a:cxn>
                <a:cxn ang="0">
                  <a:pos x="5" y="189"/>
                </a:cxn>
              </a:cxnLst>
              <a:rect l="0" t="0" r="r" b="b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0" name="Freeform 16"/>
            <p:cNvSpPr>
              <a:spLocks/>
            </p:cNvSpPr>
            <p:nvPr/>
          </p:nvSpPr>
          <p:spPr bwMode="auto">
            <a:xfrm>
              <a:off x="491" y="722"/>
              <a:ext cx="113" cy="142"/>
            </a:xfrm>
            <a:custGeom>
              <a:avLst/>
              <a:gdLst/>
              <a:ahLst/>
              <a:cxnLst>
                <a:cxn ang="0">
                  <a:pos x="2" y="142"/>
                </a:cxn>
                <a:cxn ang="0">
                  <a:pos x="3" y="140"/>
                </a:cxn>
                <a:cxn ang="0">
                  <a:pos x="16" y="129"/>
                </a:cxn>
                <a:cxn ang="0">
                  <a:pos x="44" y="95"/>
                </a:cxn>
                <a:cxn ang="0">
                  <a:pos x="62" y="74"/>
                </a:cxn>
                <a:cxn ang="0">
                  <a:pos x="80" y="50"/>
                </a:cxn>
                <a:cxn ang="0">
                  <a:pos x="97" y="27"/>
                </a:cxn>
                <a:cxn ang="0">
                  <a:pos x="113" y="1"/>
                </a:cxn>
                <a:cxn ang="0">
                  <a:pos x="108" y="0"/>
                </a:cxn>
                <a:cxn ang="0">
                  <a:pos x="92" y="21"/>
                </a:cxn>
                <a:cxn ang="0">
                  <a:pos x="75" y="46"/>
                </a:cxn>
                <a:cxn ang="0">
                  <a:pos x="57" y="70"/>
                </a:cxn>
                <a:cxn ang="0">
                  <a:pos x="39" y="90"/>
                </a:cxn>
                <a:cxn ang="0">
                  <a:pos x="13" y="124"/>
                </a:cxn>
                <a:cxn ang="0">
                  <a:pos x="0" y="137"/>
                </a:cxn>
                <a:cxn ang="0">
                  <a:pos x="3" y="137"/>
                </a:cxn>
                <a:cxn ang="0">
                  <a:pos x="2" y="142"/>
                </a:cxn>
              </a:cxnLst>
              <a:rect l="0" t="0" r="r" b="b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49" y="821"/>
              <a:ext cx="43" cy="4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5"/>
                </a:cxn>
                <a:cxn ang="0">
                  <a:pos x="25" y="29"/>
                </a:cxn>
                <a:cxn ang="0">
                  <a:pos x="43" y="43"/>
                </a:cxn>
                <a:cxn ang="0">
                  <a:pos x="44" y="38"/>
                </a:cxn>
                <a:cxn ang="0">
                  <a:pos x="28" y="2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5"/>
                </a:cxn>
              </a:cxnLst>
              <a:rect l="0" t="0" r="r" b="b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389" y="735"/>
              <a:ext cx="66" cy="9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3" y="27"/>
                </a:cxn>
                <a:cxn ang="0">
                  <a:pos x="27" y="45"/>
                </a:cxn>
                <a:cxn ang="0">
                  <a:pos x="35" y="61"/>
                </a:cxn>
                <a:cxn ang="0">
                  <a:pos x="45" y="70"/>
                </a:cxn>
                <a:cxn ang="0">
                  <a:pos x="54" y="83"/>
                </a:cxn>
                <a:cxn ang="0">
                  <a:pos x="61" y="90"/>
                </a:cxn>
                <a:cxn ang="0">
                  <a:pos x="66" y="85"/>
                </a:cxn>
                <a:cxn ang="0">
                  <a:pos x="59" y="78"/>
                </a:cxn>
                <a:cxn ang="0">
                  <a:pos x="48" y="65"/>
                </a:cxn>
                <a:cxn ang="0">
                  <a:pos x="40" y="56"/>
                </a:cxn>
                <a:cxn ang="0">
                  <a:pos x="30" y="43"/>
                </a:cxn>
                <a:cxn ang="0">
                  <a:pos x="18" y="25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4"/>
                </a:cxn>
              </a:cxnLst>
              <a:rect l="0" t="0" r="r" b="b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290" y="565"/>
              <a:ext cx="104" cy="17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11" y="36"/>
                </a:cxn>
                <a:cxn ang="0">
                  <a:pos x="23" y="62"/>
                </a:cxn>
                <a:cxn ang="0">
                  <a:pos x="34" y="82"/>
                </a:cxn>
                <a:cxn ang="0">
                  <a:pos x="44" y="98"/>
                </a:cxn>
                <a:cxn ang="0">
                  <a:pos x="57" y="114"/>
                </a:cxn>
                <a:cxn ang="0">
                  <a:pos x="70" y="130"/>
                </a:cxn>
                <a:cxn ang="0">
                  <a:pos x="82" y="150"/>
                </a:cxn>
                <a:cxn ang="0">
                  <a:pos x="98" y="174"/>
                </a:cxn>
                <a:cxn ang="0">
                  <a:pos x="103" y="170"/>
                </a:cxn>
                <a:cxn ang="0">
                  <a:pos x="88" y="147"/>
                </a:cxn>
                <a:cxn ang="0">
                  <a:pos x="74" y="127"/>
                </a:cxn>
                <a:cxn ang="0">
                  <a:pos x="62" y="110"/>
                </a:cxn>
                <a:cxn ang="0">
                  <a:pos x="51" y="96"/>
                </a:cxn>
                <a:cxn ang="0">
                  <a:pos x="39" y="78"/>
                </a:cxn>
                <a:cxn ang="0">
                  <a:pos x="28" y="58"/>
                </a:cxn>
                <a:cxn ang="0">
                  <a:pos x="18" y="35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4"/>
                </a:cxn>
              </a:cxnLst>
              <a:rect l="0" t="0" r="r" b="b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246" y="390"/>
              <a:ext cx="50" cy="1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8" y="42"/>
                </a:cxn>
                <a:cxn ang="0">
                  <a:pos x="14" y="76"/>
                </a:cxn>
                <a:cxn ang="0">
                  <a:pos x="26" y="120"/>
                </a:cxn>
                <a:cxn ang="0">
                  <a:pos x="44" y="181"/>
                </a:cxn>
                <a:cxn ang="0">
                  <a:pos x="50" y="177"/>
                </a:cxn>
                <a:cxn ang="0">
                  <a:pos x="31" y="118"/>
                </a:cxn>
                <a:cxn ang="0">
                  <a:pos x="21" y="76"/>
                </a:cxn>
                <a:cxn ang="0">
                  <a:pos x="13" y="4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0" y="0"/>
                </a:cxn>
              </a:cxnLst>
              <a:rect l="0" t="0" r="r" b="b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241" y="240"/>
              <a:ext cx="12" cy="14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6"/>
                </a:cxn>
                <a:cxn ang="0">
                  <a:pos x="0" y="19"/>
                </a:cxn>
                <a:cxn ang="0">
                  <a:pos x="0" y="56"/>
                </a:cxn>
                <a:cxn ang="0">
                  <a:pos x="2" y="103"/>
                </a:cxn>
                <a:cxn ang="0">
                  <a:pos x="4" y="148"/>
                </a:cxn>
                <a:cxn ang="0">
                  <a:pos x="12" y="148"/>
                </a:cxn>
                <a:cxn ang="0">
                  <a:pos x="7" y="103"/>
                </a:cxn>
                <a:cxn ang="0">
                  <a:pos x="5" y="56"/>
                </a:cxn>
                <a:cxn ang="0">
                  <a:pos x="5" y="19"/>
                </a:cxn>
                <a:cxn ang="0">
                  <a:pos x="5" y="6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4" y="0"/>
                </a:cxn>
              </a:cxnLst>
              <a:rect l="0" t="0" r="r" b="b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146" y="197"/>
              <a:ext cx="514" cy="654"/>
            </a:xfrm>
            <a:custGeom>
              <a:avLst/>
              <a:gdLst/>
              <a:ahLst/>
              <a:cxnLst>
                <a:cxn ang="0">
                  <a:pos x="510" y="2"/>
                </a:cxn>
                <a:cxn ang="0">
                  <a:pos x="511" y="0"/>
                </a:cxn>
                <a:cxn ang="0">
                  <a:pos x="513" y="2"/>
                </a:cxn>
                <a:cxn ang="0">
                  <a:pos x="513" y="17"/>
                </a:cxn>
                <a:cxn ang="0">
                  <a:pos x="508" y="60"/>
                </a:cxn>
                <a:cxn ang="0">
                  <a:pos x="506" y="105"/>
                </a:cxn>
                <a:cxn ang="0">
                  <a:pos x="503" y="141"/>
                </a:cxn>
                <a:cxn ang="0">
                  <a:pos x="498" y="181"/>
                </a:cxn>
                <a:cxn ang="0">
                  <a:pos x="492" y="215"/>
                </a:cxn>
                <a:cxn ang="0">
                  <a:pos x="485" y="249"/>
                </a:cxn>
                <a:cxn ang="0">
                  <a:pos x="475" y="287"/>
                </a:cxn>
                <a:cxn ang="0">
                  <a:pos x="464" y="338"/>
                </a:cxn>
                <a:cxn ang="0">
                  <a:pos x="441" y="408"/>
                </a:cxn>
                <a:cxn ang="0">
                  <a:pos x="421" y="455"/>
                </a:cxn>
                <a:cxn ang="0">
                  <a:pos x="396" y="504"/>
                </a:cxn>
                <a:cxn ang="0">
                  <a:pos x="359" y="556"/>
                </a:cxn>
                <a:cxn ang="0">
                  <a:pos x="316" y="605"/>
                </a:cxn>
                <a:cxn ang="0">
                  <a:pos x="280" y="641"/>
                </a:cxn>
                <a:cxn ang="0">
                  <a:pos x="269" y="652"/>
                </a:cxn>
                <a:cxn ang="0">
                  <a:pos x="265" y="655"/>
                </a:cxn>
                <a:cxn ang="0">
                  <a:pos x="259" y="650"/>
                </a:cxn>
                <a:cxn ang="0">
                  <a:pos x="247" y="641"/>
                </a:cxn>
                <a:cxn ang="0">
                  <a:pos x="226" y="625"/>
                </a:cxn>
                <a:cxn ang="0">
                  <a:pos x="218" y="616"/>
                </a:cxn>
                <a:cxn ang="0">
                  <a:pos x="206" y="600"/>
                </a:cxn>
                <a:cxn ang="0">
                  <a:pos x="185" y="576"/>
                </a:cxn>
                <a:cxn ang="0">
                  <a:pos x="160" y="538"/>
                </a:cxn>
                <a:cxn ang="0">
                  <a:pos x="116" y="462"/>
                </a:cxn>
                <a:cxn ang="0">
                  <a:pos x="82" y="390"/>
                </a:cxn>
                <a:cxn ang="0">
                  <a:pos x="65" y="349"/>
                </a:cxn>
                <a:cxn ang="0">
                  <a:pos x="47" y="293"/>
                </a:cxn>
                <a:cxn ang="0">
                  <a:pos x="24" y="206"/>
                </a:cxn>
                <a:cxn ang="0">
                  <a:pos x="11" y="132"/>
                </a:cxn>
                <a:cxn ang="0">
                  <a:pos x="5" y="82"/>
                </a:cxn>
                <a:cxn ang="0">
                  <a:pos x="1" y="35"/>
                </a:cxn>
                <a:cxn ang="0">
                  <a:pos x="0" y="11"/>
                </a:cxn>
                <a:cxn ang="0">
                  <a:pos x="1" y="2"/>
                </a:cxn>
              </a:cxnLst>
              <a:rect l="0" t="0" r="r" b="b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148" y="199"/>
              <a:ext cx="184" cy="174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84" y="0"/>
                </a:cxn>
                <a:cxn ang="0">
                  <a:pos x="182" y="175"/>
                </a:cxn>
                <a:cxn ang="0">
                  <a:pos x="15" y="175"/>
                </a:cxn>
                <a:cxn ang="0">
                  <a:pos x="15" y="175"/>
                </a:cxn>
                <a:cxn ang="0">
                  <a:pos x="17" y="175"/>
                </a:cxn>
                <a:cxn ang="0">
                  <a:pos x="18" y="172"/>
                </a:cxn>
                <a:cxn ang="0">
                  <a:pos x="17" y="168"/>
                </a:cxn>
                <a:cxn ang="0">
                  <a:pos x="15" y="161"/>
                </a:cxn>
                <a:cxn ang="0">
                  <a:pos x="15" y="157"/>
                </a:cxn>
                <a:cxn ang="0">
                  <a:pos x="15" y="154"/>
                </a:cxn>
                <a:cxn ang="0">
                  <a:pos x="15" y="148"/>
                </a:cxn>
                <a:cxn ang="0">
                  <a:pos x="13" y="139"/>
                </a:cxn>
                <a:cxn ang="0">
                  <a:pos x="12" y="132"/>
                </a:cxn>
                <a:cxn ang="0">
                  <a:pos x="10" y="123"/>
                </a:cxn>
                <a:cxn ang="0">
                  <a:pos x="8" y="112"/>
                </a:cxn>
                <a:cxn ang="0">
                  <a:pos x="8" y="103"/>
                </a:cxn>
                <a:cxn ang="0">
                  <a:pos x="7" y="94"/>
                </a:cxn>
                <a:cxn ang="0">
                  <a:pos x="5" y="85"/>
                </a:cxn>
                <a:cxn ang="0">
                  <a:pos x="2" y="65"/>
                </a:cxn>
                <a:cxn ang="0">
                  <a:pos x="2" y="45"/>
                </a:cxn>
                <a:cxn ang="0">
                  <a:pos x="2" y="40"/>
                </a:cxn>
                <a:cxn ang="0">
                  <a:pos x="2" y="33"/>
                </a:cxn>
                <a:cxn ang="0">
                  <a:pos x="2" y="20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7" y="0"/>
                </a:cxn>
              </a:cxnLst>
              <a:rect l="0" t="0" r="r" b="b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8" name="Freeform 24"/>
            <p:cNvSpPr>
              <a:spLocks/>
            </p:cNvSpPr>
            <p:nvPr/>
          </p:nvSpPr>
          <p:spPr bwMode="auto">
            <a:xfrm>
              <a:off x="160" y="206"/>
              <a:ext cx="59" cy="89"/>
            </a:xfrm>
            <a:custGeom>
              <a:avLst/>
              <a:gdLst/>
              <a:ahLst/>
              <a:cxnLst>
                <a:cxn ang="0">
                  <a:pos x="20" y="25"/>
                </a:cxn>
                <a:cxn ang="0">
                  <a:pos x="22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5" y="13"/>
                </a:cxn>
                <a:cxn ang="0">
                  <a:pos x="23" y="11"/>
                </a:cxn>
                <a:cxn ang="0">
                  <a:pos x="27" y="7"/>
                </a:cxn>
                <a:cxn ang="0">
                  <a:pos x="30" y="6"/>
                </a:cxn>
                <a:cxn ang="0">
                  <a:pos x="33" y="4"/>
                </a:cxn>
                <a:cxn ang="0">
                  <a:pos x="40" y="2"/>
                </a:cxn>
                <a:cxn ang="0">
                  <a:pos x="41" y="4"/>
                </a:cxn>
                <a:cxn ang="0">
                  <a:pos x="41" y="7"/>
                </a:cxn>
                <a:cxn ang="0">
                  <a:pos x="41" y="9"/>
                </a:cxn>
                <a:cxn ang="0">
                  <a:pos x="43" y="27"/>
                </a:cxn>
                <a:cxn ang="0">
                  <a:pos x="38" y="33"/>
                </a:cxn>
                <a:cxn ang="0">
                  <a:pos x="33" y="34"/>
                </a:cxn>
                <a:cxn ang="0">
                  <a:pos x="33" y="42"/>
                </a:cxn>
                <a:cxn ang="0">
                  <a:pos x="36" y="45"/>
                </a:cxn>
                <a:cxn ang="0">
                  <a:pos x="38" y="54"/>
                </a:cxn>
                <a:cxn ang="0">
                  <a:pos x="41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1" y="31"/>
                </a:cxn>
                <a:cxn ang="0">
                  <a:pos x="58" y="38"/>
                </a:cxn>
                <a:cxn ang="0">
                  <a:pos x="51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3" y="40"/>
                </a:cxn>
                <a:cxn ang="0">
                  <a:pos x="43" y="51"/>
                </a:cxn>
                <a:cxn ang="0">
                  <a:pos x="36" y="62"/>
                </a:cxn>
                <a:cxn ang="0">
                  <a:pos x="40" y="81"/>
                </a:cxn>
                <a:cxn ang="0">
                  <a:pos x="33" y="89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30" y="72"/>
                </a:cxn>
                <a:cxn ang="0">
                  <a:pos x="23" y="72"/>
                </a:cxn>
                <a:cxn ang="0">
                  <a:pos x="12" y="65"/>
                </a:cxn>
                <a:cxn ang="0">
                  <a:pos x="9" y="58"/>
                </a:cxn>
                <a:cxn ang="0">
                  <a:pos x="12" y="54"/>
                </a:cxn>
                <a:cxn ang="0">
                  <a:pos x="15" y="53"/>
                </a:cxn>
                <a:cxn ang="0">
                  <a:pos x="18" y="60"/>
                </a:cxn>
                <a:cxn ang="0">
                  <a:pos x="20" y="60"/>
                </a:cxn>
                <a:cxn ang="0">
                  <a:pos x="18" y="51"/>
                </a:cxn>
                <a:cxn ang="0">
                  <a:pos x="23" y="51"/>
                </a:cxn>
                <a:cxn ang="0">
                  <a:pos x="23" y="47"/>
                </a:cxn>
                <a:cxn ang="0">
                  <a:pos x="17" y="47"/>
                </a:cxn>
                <a:cxn ang="0">
                  <a:pos x="0" y="43"/>
                </a:cxn>
                <a:cxn ang="0">
                  <a:pos x="4" y="31"/>
                </a:cxn>
                <a:cxn ang="0">
                  <a:pos x="7" y="34"/>
                </a:cxn>
                <a:cxn ang="0">
                  <a:pos x="10" y="40"/>
                </a:cxn>
                <a:cxn ang="0">
                  <a:pos x="15" y="38"/>
                </a:cxn>
                <a:cxn ang="0">
                  <a:pos x="14" y="34"/>
                </a:cxn>
                <a:cxn ang="0">
                  <a:pos x="10" y="31"/>
                </a:cxn>
                <a:cxn ang="0">
                  <a:pos x="7" y="25"/>
                </a:cxn>
                <a:cxn ang="0">
                  <a:pos x="5" y="20"/>
                </a:cxn>
                <a:cxn ang="0">
                  <a:pos x="7" y="15"/>
                </a:cxn>
                <a:cxn ang="0">
                  <a:pos x="12" y="15"/>
                </a:cxn>
                <a:cxn ang="0">
                  <a:pos x="15" y="24"/>
                </a:cxn>
              </a:cxnLst>
              <a:rect l="0" t="0" r="r" b="b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4" y="24"/>
                  </a:lnTo>
                  <a:lnTo>
                    <a:pt x="15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49" name="Freeform 25"/>
            <p:cNvSpPr>
              <a:spLocks/>
            </p:cNvSpPr>
            <p:nvPr/>
          </p:nvSpPr>
          <p:spPr bwMode="auto">
            <a:xfrm>
              <a:off x="271" y="206"/>
              <a:ext cx="55" cy="89"/>
            </a:xfrm>
            <a:custGeom>
              <a:avLst/>
              <a:gdLst/>
              <a:ahLst/>
              <a:cxnLst>
                <a:cxn ang="0">
                  <a:pos x="18" y="25"/>
                </a:cxn>
                <a:cxn ang="0">
                  <a:pos x="20" y="24"/>
                </a:cxn>
                <a:cxn ang="0">
                  <a:pos x="20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3" y="11"/>
                </a:cxn>
                <a:cxn ang="0">
                  <a:pos x="26" y="7"/>
                </a:cxn>
                <a:cxn ang="0">
                  <a:pos x="30" y="6"/>
                </a:cxn>
                <a:cxn ang="0">
                  <a:pos x="31" y="2"/>
                </a:cxn>
                <a:cxn ang="0">
                  <a:pos x="38" y="2"/>
                </a:cxn>
                <a:cxn ang="0">
                  <a:pos x="40" y="4"/>
                </a:cxn>
                <a:cxn ang="0">
                  <a:pos x="40" y="7"/>
                </a:cxn>
                <a:cxn ang="0">
                  <a:pos x="43" y="11"/>
                </a:cxn>
                <a:cxn ang="0">
                  <a:pos x="41" y="29"/>
                </a:cxn>
                <a:cxn ang="0">
                  <a:pos x="36" y="33"/>
                </a:cxn>
                <a:cxn ang="0">
                  <a:pos x="33" y="34"/>
                </a:cxn>
                <a:cxn ang="0">
                  <a:pos x="31" y="42"/>
                </a:cxn>
                <a:cxn ang="0">
                  <a:pos x="35" y="45"/>
                </a:cxn>
                <a:cxn ang="0">
                  <a:pos x="38" y="54"/>
                </a:cxn>
                <a:cxn ang="0">
                  <a:pos x="40" y="33"/>
                </a:cxn>
                <a:cxn ang="0">
                  <a:pos x="43" y="31"/>
                </a:cxn>
                <a:cxn ang="0">
                  <a:pos x="46" y="31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40"/>
                </a:cxn>
                <a:cxn ang="0">
                  <a:pos x="46" y="34"/>
                </a:cxn>
                <a:cxn ang="0">
                  <a:pos x="43" y="34"/>
                </a:cxn>
                <a:cxn ang="0">
                  <a:pos x="41" y="36"/>
                </a:cxn>
                <a:cxn ang="0">
                  <a:pos x="41" y="42"/>
                </a:cxn>
                <a:cxn ang="0">
                  <a:pos x="41" y="56"/>
                </a:cxn>
                <a:cxn ang="0">
                  <a:pos x="36" y="63"/>
                </a:cxn>
                <a:cxn ang="0">
                  <a:pos x="38" y="81"/>
                </a:cxn>
                <a:cxn ang="0">
                  <a:pos x="25" y="89"/>
                </a:cxn>
                <a:cxn ang="0">
                  <a:pos x="20" y="81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0" y="71"/>
                </a:cxn>
                <a:cxn ang="0">
                  <a:pos x="8" y="63"/>
                </a:cxn>
                <a:cxn ang="0">
                  <a:pos x="8" y="56"/>
                </a:cxn>
                <a:cxn ang="0">
                  <a:pos x="12" y="54"/>
                </a:cxn>
                <a:cxn ang="0">
                  <a:pos x="13" y="54"/>
                </a:cxn>
                <a:cxn ang="0">
                  <a:pos x="18" y="60"/>
                </a:cxn>
                <a:cxn ang="0">
                  <a:pos x="18" y="60"/>
                </a:cxn>
                <a:cxn ang="0">
                  <a:pos x="20" y="51"/>
                </a:cxn>
                <a:cxn ang="0">
                  <a:pos x="22" y="51"/>
                </a:cxn>
                <a:cxn ang="0">
                  <a:pos x="22" y="47"/>
                </a:cxn>
                <a:cxn ang="0">
                  <a:pos x="12" y="47"/>
                </a:cxn>
                <a:cxn ang="0">
                  <a:pos x="0" y="40"/>
                </a:cxn>
                <a:cxn ang="0">
                  <a:pos x="2" y="31"/>
                </a:cxn>
                <a:cxn ang="0">
                  <a:pos x="7" y="38"/>
                </a:cxn>
                <a:cxn ang="0">
                  <a:pos x="12" y="40"/>
                </a:cxn>
                <a:cxn ang="0">
                  <a:pos x="13" y="36"/>
                </a:cxn>
                <a:cxn ang="0">
                  <a:pos x="12" y="33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4" y="18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0" name="Freeform 26"/>
            <p:cNvSpPr>
              <a:spLocks/>
            </p:cNvSpPr>
            <p:nvPr/>
          </p:nvSpPr>
          <p:spPr bwMode="auto">
            <a:xfrm>
              <a:off x="215" y="278"/>
              <a:ext cx="57" cy="87"/>
            </a:xfrm>
            <a:custGeom>
              <a:avLst/>
              <a:gdLst/>
              <a:ahLst/>
              <a:cxnLst>
                <a:cxn ang="0">
                  <a:pos x="18" y="26"/>
                </a:cxn>
                <a:cxn ang="0">
                  <a:pos x="21" y="24"/>
                </a:cxn>
                <a:cxn ang="0">
                  <a:pos x="20" y="18"/>
                </a:cxn>
                <a:cxn ang="0">
                  <a:pos x="18" y="17"/>
                </a:cxn>
                <a:cxn ang="0">
                  <a:pos x="25" y="13"/>
                </a:cxn>
                <a:cxn ang="0">
                  <a:pos x="21" y="9"/>
                </a:cxn>
                <a:cxn ang="0">
                  <a:pos x="26" y="8"/>
                </a:cxn>
                <a:cxn ang="0">
                  <a:pos x="28" y="6"/>
                </a:cxn>
                <a:cxn ang="0">
                  <a:pos x="30" y="4"/>
                </a:cxn>
                <a:cxn ang="0">
                  <a:pos x="38" y="0"/>
                </a:cxn>
                <a:cxn ang="0">
                  <a:pos x="39" y="4"/>
                </a:cxn>
                <a:cxn ang="0">
                  <a:pos x="39" y="8"/>
                </a:cxn>
                <a:cxn ang="0">
                  <a:pos x="43" y="9"/>
                </a:cxn>
                <a:cxn ang="0">
                  <a:pos x="41" y="27"/>
                </a:cxn>
                <a:cxn ang="0">
                  <a:pos x="36" y="33"/>
                </a:cxn>
                <a:cxn ang="0">
                  <a:pos x="33" y="35"/>
                </a:cxn>
                <a:cxn ang="0">
                  <a:pos x="33" y="44"/>
                </a:cxn>
                <a:cxn ang="0">
                  <a:pos x="36" y="45"/>
                </a:cxn>
                <a:cxn ang="0">
                  <a:pos x="38" y="56"/>
                </a:cxn>
                <a:cxn ang="0">
                  <a:pos x="39" y="33"/>
                </a:cxn>
                <a:cxn ang="0">
                  <a:pos x="43" y="29"/>
                </a:cxn>
                <a:cxn ang="0">
                  <a:pos x="46" y="29"/>
                </a:cxn>
                <a:cxn ang="0">
                  <a:pos x="53" y="33"/>
                </a:cxn>
                <a:cxn ang="0">
                  <a:pos x="56" y="38"/>
                </a:cxn>
                <a:cxn ang="0">
                  <a:pos x="48" y="38"/>
                </a:cxn>
                <a:cxn ang="0">
                  <a:pos x="46" y="35"/>
                </a:cxn>
                <a:cxn ang="0">
                  <a:pos x="43" y="35"/>
                </a:cxn>
                <a:cxn ang="0">
                  <a:pos x="41" y="36"/>
                </a:cxn>
                <a:cxn ang="0">
                  <a:pos x="41" y="40"/>
                </a:cxn>
                <a:cxn ang="0">
                  <a:pos x="43" y="51"/>
                </a:cxn>
                <a:cxn ang="0">
                  <a:pos x="35" y="62"/>
                </a:cxn>
                <a:cxn ang="0">
                  <a:pos x="38" y="82"/>
                </a:cxn>
                <a:cxn ang="0">
                  <a:pos x="23" y="87"/>
                </a:cxn>
                <a:cxn ang="0">
                  <a:pos x="21" y="82"/>
                </a:cxn>
                <a:cxn ang="0">
                  <a:pos x="23" y="78"/>
                </a:cxn>
                <a:cxn ang="0">
                  <a:pos x="30" y="76"/>
                </a:cxn>
                <a:cxn ang="0">
                  <a:pos x="28" y="71"/>
                </a:cxn>
                <a:cxn ang="0">
                  <a:pos x="21" y="71"/>
                </a:cxn>
                <a:cxn ang="0">
                  <a:pos x="10" y="65"/>
                </a:cxn>
                <a:cxn ang="0">
                  <a:pos x="7" y="56"/>
                </a:cxn>
                <a:cxn ang="0">
                  <a:pos x="12" y="55"/>
                </a:cxn>
                <a:cxn ang="0">
                  <a:pos x="13" y="55"/>
                </a:cxn>
                <a:cxn ang="0">
                  <a:pos x="18" y="60"/>
                </a:cxn>
                <a:cxn ang="0">
                  <a:pos x="18" y="58"/>
                </a:cxn>
                <a:cxn ang="0">
                  <a:pos x="18" y="51"/>
                </a:cxn>
                <a:cxn ang="0">
                  <a:pos x="21" y="49"/>
                </a:cxn>
                <a:cxn ang="0">
                  <a:pos x="21" y="47"/>
                </a:cxn>
                <a:cxn ang="0">
                  <a:pos x="12" y="47"/>
                </a:cxn>
                <a:cxn ang="0">
                  <a:pos x="0" y="38"/>
                </a:cxn>
                <a:cxn ang="0">
                  <a:pos x="2" y="31"/>
                </a:cxn>
                <a:cxn ang="0">
                  <a:pos x="7" y="36"/>
                </a:cxn>
                <a:cxn ang="0">
                  <a:pos x="12" y="38"/>
                </a:cxn>
                <a:cxn ang="0">
                  <a:pos x="12" y="36"/>
                </a:cxn>
                <a:cxn ang="0">
                  <a:pos x="12" y="35"/>
                </a:cxn>
                <a:cxn ang="0">
                  <a:pos x="8" y="31"/>
                </a:cxn>
                <a:cxn ang="0">
                  <a:pos x="5" y="22"/>
                </a:cxn>
                <a:cxn ang="0">
                  <a:pos x="3" y="17"/>
                </a:cxn>
                <a:cxn ang="0">
                  <a:pos x="7" y="15"/>
                </a:cxn>
                <a:cxn ang="0">
                  <a:pos x="12" y="15"/>
                </a:cxn>
              </a:cxnLst>
              <a:rect l="0" t="0" r="r" b="b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1" name="Freeform 27"/>
            <p:cNvSpPr>
              <a:spLocks/>
            </p:cNvSpPr>
            <p:nvPr/>
          </p:nvSpPr>
          <p:spPr bwMode="auto">
            <a:xfrm>
              <a:off x="172" y="231"/>
              <a:ext cx="145" cy="125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2" y="0"/>
                </a:cxn>
                <a:cxn ang="0">
                  <a:pos x="146" y="99"/>
                </a:cxn>
                <a:cxn ang="0">
                  <a:pos x="146" y="122"/>
                </a:cxn>
                <a:cxn ang="0">
                  <a:pos x="72" y="30"/>
                </a:cxn>
                <a:cxn ang="0">
                  <a:pos x="2" y="124"/>
                </a:cxn>
                <a:cxn ang="0">
                  <a:pos x="0" y="99"/>
                </a:cxn>
              </a:cxnLst>
              <a:rect l="0" t="0" r="r" b="b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326" y="204"/>
              <a:ext cx="5" cy="170"/>
            </a:xfrm>
            <a:custGeom>
              <a:avLst/>
              <a:gdLst/>
              <a:ahLst/>
              <a:cxnLst>
                <a:cxn ang="0">
                  <a:pos x="3" y="171"/>
                </a:cxn>
                <a:cxn ang="0">
                  <a:pos x="5" y="16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69"/>
                </a:cxn>
                <a:cxn ang="0">
                  <a:pos x="3" y="171"/>
                </a:cxn>
                <a:cxn ang="0">
                  <a:pos x="3" y="171"/>
                </a:cxn>
                <a:cxn ang="0">
                  <a:pos x="5" y="171"/>
                </a:cxn>
                <a:cxn ang="0">
                  <a:pos x="5" y="169"/>
                </a:cxn>
                <a:cxn ang="0">
                  <a:pos x="3" y="171"/>
                </a:cxn>
              </a:cxnLst>
              <a:rect l="0" t="0" r="r" b="b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149" y="195"/>
              <a:ext cx="504" cy="9"/>
            </a:xfrm>
            <a:custGeom>
              <a:avLst/>
              <a:gdLst/>
              <a:ahLst/>
              <a:cxnLst>
                <a:cxn ang="0">
                  <a:pos x="505" y="7"/>
                </a:cxn>
                <a:cxn ang="0">
                  <a:pos x="505" y="0"/>
                </a:cxn>
                <a:cxn ang="0">
                  <a:pos x="0" y="1"/>
                </a:cxn>
                <a:cxn ang="0">
                  <a:pos x="0" y="9"/>
                </a:cxn>
                <a:cxn ang="0">
                  <a:pos x="505" y="7"/>
                </a:cxn>
                <a:cxn ang="0">
                  <a:pos x="505" y="7"/>
                </a:cxn>
              </a:cxnLst>
              <a:rect l="0" t="0" r="r" b="b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5" name="Freeform 31"/>
            <p:cNvSpPr>
              <a:spLocks/>
            </p:cNvSpPr>
            <p:nvPr/>
          </p:nvSpPr>
          <p:spPr bwMode="auto">
            <a:xfrm>
              <a:off x="652" y="195"/>
              <a:ext cx="5" cy="38"/>
            </a:xfrm>
            <a:custGeom>
              <a:avLst/>
              <a:gdLst/>
              <a:ahLst/>
              <a:cxnLst>
                <a:cxn ang="0">
                  <a:pos x="6" y="37"/>
                </a:cxn>
                <a:cxn ang="0">
                  <a:pos x="6" y="37"/>
                </a:cxn>
                <a:cxn ang="0">
                  <a:pos x="6" y="16"/>
                </a:cxn>
                <a:cxn ang="0">
                  <a:pos x="3" y="0"/>
                </a:cxn>
                <a:cxn ang="0">
                  <a:pos x="3" y="7"/>
                </a:cxn>
                <a:cxn ang="0">
                  <a:pos x="1" y="16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6" y="37"/>
                </a:cxn>
              </a:cxnLst>
              <a:rect l="0" t="0" r="r" b="b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6" name="Freeform 32"/>
            <p:cNvSpPr>
              <a:spLocks/>
            </p:cNvSpPr>
            <p:nvPr/>
          </p:nvSpPr>
          <p:spPr bwMode="auto">
            <a:xfrm>
              <a:off x="641" y="231"/>
              <a:ext cx="16" cy="130"/>
            </a:xfrm>
            <a:custGeom>
              <a:avLst/>
              <a:gdLst/>
              <a:ahLst/>
              <a:cxnLst>
                <a:cxn ang="0">
                  <a:pos x="5" y="131"/>
                </a:cxn>
                <a:cxn ang="0">
                  <a:pos x="5" y="131"/>
                </a:cxn>
                <a:cxn ang="0">
                  <a:pos x="11" y="86"/>
                </a:cxn>
                <a:cxn ang="0">
                  <a:pos x="13" y="47"/>
                </a:cxn>
                <a:cxn ang="0">
                  <a:pos x="15" y="16"/>
                </a:cxn>
                <a:cxn ang="0">
                  <a:pos x="16" y="1"/>
                </a:cxn>
                <a:cxn ang="0">
                  <a:pos x="10" y="0"/>
                </a:cxn>
                <a:cxn ang="0">
                  <a:pos x="10" y="16"/>
                </a:cxn>
                <a:cxn ang="0">
                  <a:pos x="8" y="47"/>
                </a:cxn>
                <a:cxn ang="0">
                  <a:pos x="3" y="86"/>
                </a:cxn>
                <a:cxn ang="0">
                  <a:pos x="0" y="130"/>
                </a:cxn>
                <a:cxn ang="0">
                  <a:pos x="0" y="130"/>
                </a:cxn>
                <a:cxn ang="0">
                  <a:pos x="5" y="131"/>
                </a:cxn>
              </a:cxnLst>
              <a:rect l="0" t="0" r="r" b="b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36" y="361"/>
              <a:ext cx="111" cy="344"/>
            </a:xfrm>
            <a:custGeom>
              <a:avLst/>
              <a:gdLst/>
              <a:ahLst/>
              <a:cxnLst>
                <a:cxn ang="0">
                  <a:pos x="5" y="344"/>
                </a:cxn>
                <a:cxn ang="0">
                  <a:pos x="5" y="344"/>
                </a:cxn>
                <a:cxn ang="0">
                  <a:pos x="16" y="324"/>
                </a:cxn>
                <a:cxn ang="0">
                  <a:pos x="28" y="305"/>
                </a:cxn>
                <a:cxn ang="0">
                  <a:pos x="38" y="285"/>
                </a:cxn>
                <a:cxn ang="0">
                  <a:pos x="46" y="265"/>
                </a:cxn>
                <a:cxn ang="0">
                  <a:pos x="62" y="223"/>
                </a:cxn>
                <a:cxn ang="0">
                  <a:pos x="74" y="182"/>
                </a:cxn>
                <a:cxn ang="0">
                  <a:pos x="85" y="139"/>
                </a:cxn>
                <a:cxn ang="0">
                  <a:pos x="95" y="93"/>
                </a:cxn>
                <a:cxn ang="0">
                  <a:pos x="103" y="48"/>
                </a:cxn>
                <a:cxn ang="0">
                  <a:pos x="110" y="1"/>
                </a:cxn>
                <a:cxn ang="0">
                  <a:pos x="105" y="0"/>
                </a:cxn>
                <a:cxn ang="0">
                  <a:pos x="97" y="47"/>
                </a:cxn>
                <a:cxn ang="0">
                  <a:pos x="88" y="93"/>
                </a:cxn>
                <a:cxn ang="0">
                  <a:pos x="80" y="137"/>
                </a:cxn>
                <a:cxn ang="0">
                  <a:pos x="69" y="180"/>
                </a:cxn>
                <a:cxn ang="0">
                  <a:pos x="56" y="222"/>
                </a:cxn>
                <a:cxn ang="0">
                  <a:pos x="39" y="263"/>
                </a:cxn>
                <a:cxn ang="0">
                  <a:pos x="31" y="283"/>
                </a:cxn>
                <a:cxn ang="0">
                  <a:pos x="21" y="303"/>
                </a:cxn>
                <a:cxn ang="0">
                  <a:pos x="11" y="323"/>
                </a:cxn>
                <a:cxn ang="0">
                  <a:pos x="0" y="341"/>
                </a:cxn>
                <a:cxn ang="0">
                  <a:pos x="0" y="341"/>
                </a:cxn>
                <a:cxn ang="0">
                  <a:pos x="5" y="344"/>
                </a:cxn>
              </a:cxnLst>
              <a:rect l="0" t="0" r="r" b="b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8" name="Freeform 34"/>
            <p:cNvSpPr>
              <a:spLocks/>
            </p:cNvSpPr>
            <p:nvPr/>
          </p:nvSpPr>
          <p:spPr bwMode="auto">
            <a:xfrm>
              <a:off x="409" y="701"/>
              <a:ext cx="132" cy="155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0" y="155"/>
                </a:cxn>
                <a:cxn ang="0">
                  <a:pos x="8" y="153"/>
                </a:cxn>
                <a:cxn ang="0">
                  <a:pos x="18" y="146"/>
                </a:cxn>
                <a:cxn ang="0">
                  <a:pos x="31" y="131"/>
                </a:cxn>
                <a:cxn ang="0">
                  <a:pos x="49" y="113"/>
                </a:cxn>
                <a:cxn ang="0">
                  <a:pos x="67" y="90"/>
                </a:cxn>
                <a:cxn ang="0">
                  <a:pos x="88" y="65"/>
                </a:cxn>
                <a:cxn ang="0">
                  <a:pos x="111" y="34"/>
                </a:cxn>
                <a:cxn ang="0">
                  <a:pos x="131" y="3"/>
                </a:cxn>
                <a:cxn ang="0">
                  <a:pos x="126" y="0"/>
                </a:cxn>
                <a:cxn ang="0">
                  <a:pos x="105" y="30"/>
                </a:cxn>
                <a:cxn ang="0">
                  <a:pos x="83" y="59"/>
                </a:cxn>
                <a:cxn ang="0">
                  <a:pos x="64" y="86"/>
                </a:cxn>
                <a:cxn ang="0">
                  <a:pos x="44" y="108"/>
                </a:cxn>
                <a:cxn ang="0">
                  <a:pos x="26" y="126"/>
                </a:cxn>
                <a:cxn ang="0">
                  <a:pos x="13" y="139"/>
                </a:cxn>
                <a:cxn ang="0">
                  <a:pos x="5" y="148"/>
                </a:cxn>
                <a:cxn ang="0">
                  <a:pos x="5" y="149"/>
                </a:cxn>
                <a:cxn ang="0">
                  <a:pos x="5" y="149"/>
                </a:cxn>
                <a:cxn ang="0">
                  <a:pos x="0" y="155"/>
                </a:cxn>
              </a:cxnLst>
              <a:rect l="0" t="0" r="r" b="b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59" name="Freeform 35"/>
            <p:cNvSpPr>
              <a:spLocks/>
            </p:cNvSpPr>
            <p:nvPr/>
          </p:nvSpPr>
          <p:spPr bwMode="auto">
            <a:xfrm>
              <a:off x="369" y="817"/>
              <a:ext cx="45" cy="4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9" y="15"/>
                </a:cxn>
                <a:cxn ang="0">
                  <a:pos x="23" y="24"/>
                </a:cxn>
                <a:cxn ang="0">
                  <a:pos x="34" y="34"/>
                </a:cxn>
                <a:cxn ang="0">
                  <a:pos x="41" y="40"/>
                </a:cxn>
                <a:cxn ang="0">
                  <a:pos x="46" y="34"/>
                </a:cxn>
                <a:cxn ang="0">
                  <a:pos x="37" y="29"/>
                </a:cxn>
                <a:cxn ang="0">
                  <a:pos x="26" y="20"/>
                </a:cxn>
                <a:cxn ang="0">
                  <a:pos x="13" y="9"/>
                </a:cxn>
                <a:cxn ang="0">
                  <a:pos x="3" y="0"/>
                </a:cxn>
                <a:cxn ang="0">
                  <a:pos x="3" y="0"/>
                </a:cxn>
                <a:cxn ang="0">
                  <a:pos x="0" y="4"/>
                </a:cxn>
              </a:cxnLst>
              <a:rect l="0" t="0" r="r" b="b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290" y="713"/>
              <a:ext cx="81" cy="1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1"/>
                </a:cxn>
                <a:cxn ang="0">
                  <a:pos x="28" y="46"/>
                </a:cxn>
                <a:cxn ang="0">
                  <a:pos x="52" y="77"/>
                </a:cxn>
                <a:cxn ang="0">
                  <a:pos x="67" y="97"/>
                </a:cxn>
                <a:cxn ang="0">
                  <a:pos x="79" y="108"/>
                </a:cxn>
                <a:cxn ang="0">
                  <a:pos x="82" y="104"/>
                </a:cxn>
                <a:cxn ang="0">
                  <a:pos x="72" y="92"/>
                </a:cxn>
                <a:cxn ang="0">
                  <a:pos x="56" y="74"/>
                </a:cxn>
                <a:cxn ang="0">
                  <a:pos x="34" y="43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1"/>
                </a:cxn>
              </a:cxnLst>
              <a:rect l="0" t="0" r="r" b="b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1" name="Freeform 37"/>
            <p:cNvSpPr>
              <a:spLocks/>
            </p:cNvSpPr>
            <p:nvPr/>
          </p:nvSpPr>
          <p:spPr bwMode="auto">
            <a:xfrm>
              <a:off x="203" y="528"/>
              <a:ext cx="92" cy="18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7" y="22"/>
                </a:cxn>
                <a:cxn ang="0">
                  <a:pos x="13" y="42"/>
                </a:cxn>
                <a:cxn ang="0">
                  <a:pos x="23" y="64"/>
                </a:cxn>
                <a:cxn ang="0">
                  <a:pos x="33" y="85"/>
                </a:cxn>
                <a:cxn ang="0">
                  <a:pos x="44" y="111"/>
                </a:cxn>
                <a:cxn ang="0">
                  <a:pos x="57" y="136"/>
                </a:cxn>
                <a:cxn ang="0">
                  <a:pos x="71" y="161"/>
                </a:cxn>
                <a:cxn ang="0">
                  <a:pos x="87" y="186"/>
                </a:cxn>
                <a:cxn ang="0">
                  <a:pos x="92" y="185"/>
                </a:cxn>
                <a:cxn ang="0">
                  <a:pos x="77" y="157"/>
                </a:cxn>
                <a:cxn ang="0">
                  <a:pos x="62" y="132"/>
                </a:cxn>
                <a:cxn ang="0">
                  <a:pos x="51" y="107"/>
                </a:cxn>
                <a:cxn ang="0">
                  <a:pos x="38" y="83"/>
                </a:cxn>
                <a:cxn ang="0">
                  <a:pos x="28" y="60"/>
                </a:cxn>
                <a:cxn ang="0">
                  <a:pos x="20" y="38"/>
                </a:cxn>
                <a:cxn ang="0">
                  <a:pos x="12" y="18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2"/>
                </a:cxn>
              </a:cxnLst>
              <a:rect l="0" t="0" r="r" b="b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60" y="358"/>
              <a:ext cx="50" cy="1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0" y="49"/>
                </a:cxn>
                <a:cxn ang="0">
                  <a:pos x="22" y="94"/>
                </a:cxn>
                <a:cxn ang="0">
                  <a:pos x="33" y="137"/>
                </a:cxn>
                <a:cxn ang="0">
                  <a:pos x="43" y="173"/>
                </a:cxn>
                <a:cxn ang="0">
                  <a:pos x="50" y="171"/>
                </a:cxn>
                <a:cxn ang="0">
                  <a:pos x="38" y="135"/>
                </a:cxn>
                <a:cxn ang="0">
                  <a:pos x="27" y="92"/>
                </a:cxn>
                <a:cxn ang="0">
                  <a:pos x="15" y="47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0" y="0"/>
                </a:cxn>
              </a:cxnLst>
              <a:rect l="0" t="0" r="r" b="b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3" name="Freeform 39"/>
            <p:cNvSpPr>
              <a:spLocks/>
            </p:cNvSpPr>
            <p:nvPr/>
          </p:nvSpPr>
          <p:spPr bwMode="auto">
            <a:xfrm>
              <a:off x="148" y="197"/>
              <a:ext cx="19" cy="16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0" y="22"/>
                </a:cxn>
                <a:cxn ang="0">
                  <a:pos x="2" y="62"/>
                </a:cxn>
                <a:cxn ang="0">
                  <a:pos x="7" y="110"/>
                </a:cxn>
                <a:cxn ang="0">
                  <a:pos x="13" y="161"/>
                </a:cxn>
                <a:cxn ang="0">
                  <a:pos x="20" y="161"/>
                </a:cxn>
                <a:cxn ang="0">
                  <a:pos x="13" y="110"/>
                </a:cxn>
                <a:cxn ang="0">
                  <a:pos x="8" y="62"/>
                </a:cxn>
                <a:cxn ang="0">
                  <a:pos x="7" y="22"/>
                </a:cxn>
                <a:cxn ang="0">
                  <a:pos x="5" y="2"/>
                </a:cxn>
                <a:cxn ang="0">
                  <a:pos x="2" y="8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</a:cxnLst>
              <a:rect l="0" t="0" r="r" b="b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369" y="439"/>
              <a:ext cx="73" cy="85"/>
            </a:xfrm>
            <a:prstGeom prst="rect">
              <a:avLst/>
            </a:prstGeom>
            <a:solidFill>
              <a:srgbClr val="EB3D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5" name="Freeform 41"/>
            <p:cNvSpPr>
              <a:spLocks/>
            </p:cNvSpPr>
            <p:nvPr/>
          </p:nvSpPr>
          <p:spPr bwMode="auto">
            <a:xfrm>
              <a:off x="227" y="250"/>
              <a:ext cx="353" cy="455"/>
            </a:xfrm>
            <a:custGeom>
              <a:avLst/>
              <a:gdLst/>
              <a:ahLst/>
              <a:cxnLst>
                <a:cxn ang="0">
                  <a:pos x="241" y="1"/>
                </a:cxn>
                <a:cxn ang="0">
                  <a:pos x="229" y="14"/>
                </a:cxn>
                <a:cxn ang="0">
                  <a:pos x="216" y="41"/>
                </a:cxn>
                <a:cxn ang="0">
                  <a:pos x="205" y="90"/>
                </a:cxn>
                <a:cxn ang="0">
                  <a:pos x="198" y="149"/>
                </a:cxn>
                <a:cxn ang="0">
                  <a:pos x="195" y="193"/>
                </a:cxn>
                <a:cxn ang="0">
                  <a:pos x="198" y="211"/>
                </a:cxn>
                <a:cxn ang="0">
                  <a:pos x="205" y="211"/>
                </a:cxn>
                <a:cxn ang="0">
                  <a:pos x="221" y="211"/>
                </a:cxn>
                <a:cxn ang="0">
                  <a:pos x="249" y="211"/>
                </a:cxn>
                <a:cxn ang="0">
                  <a:pos x="287" y="205"/>
                </a:cxn>
                <a:cxn ang="0">
                  <a:pos x="319" y="196"/>
                </a:cxn>
                <a:cxn ang="0">
                  <a:pos x="336" y="186"/>
                </a:cxn>
                <a:cxn ang="0">
                  <a:pos x="352" y="166"/>
                </a:cxn>
                <a:cxn ang="0">
                  <a:pos x="341" y="281"/>
                </a:cxn>
                <a:cxn ang="0">
                  <a:pos x="319" y="270"/>
                </a:cxn>
                <a:cxn ang="0">
                  <a:pos x="291" y="261"/>
                </a:cxn>
                <a:cxn ang="0">
                  <a:pos x="262" y="256"/>
                </a:cxn>
                <a:cxn ang="0">
                  <a:pos x="237" y="252"/>
                </a:cxn>
                <a:cxn ang="0">
                  <a:pos x="210" y="251"/>
                </a:cxn>
                <a:cxn ang="0">
                  <a:pos x="205" y="251"/>
                </a:cxn>
                <a:cxn ang="0">
                  <a:pos x="195" y="252"/>
                </a:cxn>
                <a:cxn ang="0">
                  <a:pos x="195" y="270"/>
                </a:cxn>
                <a:cxn ang="0">
                  <a:pos x="195" y="290"/>
                </a:cxn>
                <a:cxn ang="0">
                  <a:pos x="200" y="352"/>
                </a:cxn>
                <a:cxn ang="0">
                  <a:pos x="210" y="409"/>
                </a:cxn>
                <a:cxn ang="0">
                  <a:pos x="218" y="433"/>
                </a:cxn>
                <a:cxn ang="0">
                  <a:pos x="234" y="454"/>
                </a:cxn>
                <a:cxn ang="0">
                  <a:pos x="116" y="454"/>
                </a:cxn>
                <a:cxn ang="0">
                  <a:pos x="124" y="440"/>
                </a:cxn>
                <a:cxn ang="0">
                  <a:pos x="139" y="408"/>
                </a:cxn>
                <a:cxn ang="0">
                  <a:pos x="144" y="393"/>
                </a:cxn>
                <a:cxn ang="0">
                  <a:pos x="149" y="379"/>
                </a:cxn>
                <a:cxn ang="0">
                  <a:pos x="152" y="353"/>
                </a:cxn>
                <a:cxn ang="0">
                  <a:pos x="159" y="312"/>
                </a:cxn>
                <a:cxn ang="0">
                  <a:pos x="160" y="270"/>
                </a:cxn>
                <a:cxn ang="0">
                  <a:pos x="159" y="254"/>
                </a:cxn>
                <a:cxn ang="0">
                  <a:pos x="154" y="252"/>
                </a:cxn>
                <a:cxn ang="0">
                  <a:pos x="149" y="252"/>
                </a:cxn>
                <a:cxn ang="0">
                  <a:pos x="134" y="251"/>
                </a:cxn>
                <a:cxn ang="0">
                  <a:pos x="105" y="252"/>
                </a:cxn>
                <a:cxn ang="0">
                  <a:pos x="75" y="256"/>
                </a:cxn>
                <a:cxn ang="0">
                  <a:pos x="44" y="265"/>
                </a:cxn>
                <a:cxn ang="0">
                  <a:pos x="19" y="276"/>
                </a:cxn>
                <a:cxn ang="0">
                  <a:pos x="1" y="285"/>
                </a:cxn>
                <a:cxn ang="0">
                  <a:pos x="0" y="168"/>
                </a:cxn>
                <a:cxn ang="0">
                  <a:pos x="18" y="180"/>
                </a:cxn>
                <a:cxn ang="0">
                  <a:pos x="54" y="198"/>
                </a:cxn>
                <a:cxn ang="0">
                  <a:pos x="72" y="205"/>
                </a:cxn>
                <a:cxn ang="0">
                  <a:pos x="109" y="209"/>
                </a:cxn>
                <a:cxn ang="0">
                  <a:pos x="141" y="211"/>
                </a:cxn>
                <a:cxn ang="0">
                  <a:pos x="160" y="202"/>
                </a:cxn>
                <a:cxn ang="0">
                  <a:pos x="164" y="213"/>
                </a:cxn>
                <a:cxn ang="0">
                  <a:pos x="160" y="214"/>
                </a:cxn>
                <a:cxn ang="0">
                  <a:pos x="160" y="195"/>
                </a:cxn>
                <a:cxn ang="0">
                  <a:pos x="162" y="177"/>
                </a:cxn>
                <a:cxn ang="0">
                  <a:pos x="160" y="157"/>
                </a:cxn>
                <a:cxn ang="0">
                  <a:pos x="155" y="122"/>
                </a:cxn>
                <a:cxn ang="0">
                  <a:pos x="150" y="95"/>
                </a:cxn>
                <a:cxn ang="0">
                  <a:pos x="147" y="68"/>
                </a:cxn>
                <a:cxn ang="0">
                  <a:pos x="141" y="41"/>
                </a:cxn>
                <a:cxn ang="0">
                  <a:pos x="126" y="12"/>
                </a:cxn>
                <a:cxn ang="0">
                  <a:pos x="114" y="0"/>
                </a:cxn>
              </a:cxnLst>
              <a:rect l="0" t="0" r="r" b="b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342" y="248"/>
              <a:ext cx="128" cy="4"/>
            </a:xfrm>
            <a:custGeom>
              <a:avLst/>
              <a:gdLst/>
              <a:ahLst/>
              <a:cxnLst>
                <a:cxn ang="0">
                  <a:pos x="128" y="5"/>
                </a:cxn>
                <a:cxn ang="0">
                  <a:pos x="127" y="0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127" y="5"/>
                </a:cxn>
                <a:cxn ang="0">
                  <a:pos x="128" y="5"/>
                </a:cxn>
              </a:cxnLst>
              <a:rect l="0" t="0" r="r" b="b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7" name="Freeform 43"/>
            <p:cNvSpPr>
              <a:spLocks/>
            </p:cNvSpPr>
            <p:nvPr/>
          </p:nvSpPr>
          <p:spPr bwMode="auto">
            <a:xfrm>
              <a:off x="456" y="248"/>
              <a:ext cx="14" cy="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3" y="20"/>
                </a:cxn>
                <a:cxn ang="0">
                  <a:pos x="13" y="7"/>
                </a:cxn>
                <a:cxn ang="0">
                  <a:pos x="14" y="5"/>
                </a:cxn>
                <a:cxn ang="0">
                  <a:pos x="13" y="0"/>
                </a:cxn>
                <a:cxn ang="0">
                  <a:pos x="9" y="3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3" y="20"/>
                </a:cxn>
              </a:cxnLst>
              <a:rect l="0" t="0" r="r" b="b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8" name="Freeform 44"/>
            <p:cNvSpPr>
              <a:spLocks/>
            </p:cNvSpPr>
            <p:nvPr/>
          </p:nvSpPr>
          <p:spPr bwMode="auto">
            <a:xfrm>
              <a:off x="439" y="261"/>
              <a:ext cx="21" cy="45"/>
            </a:xfrm>
            <a:custGeom>
              <a:avLst/>
              <a:gdLst/>
              <a:ahLst/>
              <a:cxnLst>
                <a:cxn ang="0">
                  <a:pos x="3" y="45"/>
                </a:cxn>
                <a:cxn ang="0">
                  <a:pos x="3" y="45"/>
                </a:cxn>
                <a:cxn ang="0">
                  <a:pos x="8" y="29"/>
                </a:cxn>
                <a:cxn ang="0">
                  <a:pos x="10" y="20"/>
                </a:cxn>
                <a:cxn ang="0">
                  <a:pos x="15" y="13"/>
                </a:cxn>
                <a:cxn ang="0">
                  <a:pos x="20" y="6"/>
                </a:cxn>
                <a:cxn ang="0">
                  <a:pos x="17" y="0"/>
                </a:cxn>
                <a:cxn ang="0">
                  <a:pos x="10" y="9"/>
                </a:cxn>
                <a:cxn ang="0">
                  <a:pos x="7" y="17"/>
                </a:cxn>
                <a:cxn ang="0">
                  <a:pos x="3" y="27"/>
                </a:cxn>
                <a:cxn ang="0">
                  <a:pos x="0" y="44"/>
                </a:cxn>
                <a:cxn ang="0">
                  <a:pos x="0" y="44"/>
                </a:cxn>
                <a:cxn ang="0">
                  <a:pos x="3" y="45"/>
                </a:cxn>
              </a:cxnLst>
              <a:rect l="0" t="0" r="r" b="b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69" name="Freeform 45"/>
            <p:cNvSpPr>
              <a:spLocks/>
            </p:cNvSpPr>
            <p:nvPr/>
          </p:nvSpPr>
          <p:spPr bwMode="auto">
            <a:xfrm>
              <a:off x="427" y="305"/>
              <a:ext cx="16" cy="74"/>
            </a:xfrm>
            <a:custGeom>
              <a:avLst/>
              <a:gdLst/>
              <a:ahLst/>
              <a:cxnLst>
                <a:cxn ang="0">
                  <a:pos x="5" y="74"/>
                </a:cxn>
                <a:cxn ang="0">
                  <a:pos x="5" y="74"/>
                </a:cxn>
                <a:cxn ang="0">
                  <a:pos x="7" y="54"/>
                </a:cxn>
                <a:cxn ang="0">
                  <a:pos x="10" y="36"/>
                </a:cxn>
                <a:cxn ang="0">
                  <a:pos x="13" y="18"/>
                </a:cxn>
                <a:cxn ang="0">
                  <a:pos x="16" y="1"/>
                </a:cxn>
                <a:cxn ang="0">
                  <a:pos x="13" y="0"/>
                </a:cxn>
                <a:cxn ang="0">
                  <a:pos x="8" y="16"/>
                </a:cxn>
                <a:cxn ang="0">
                  <a:pos x="5" y="34"/>
                </a:cxn>
                <a:cxn ang="0">
                  <a:pos x="2" y="52"/>
                </a:cxn>
                <a:cxn ang="0">
                  <a:pos x="0" y="72"/>
                </a:cxn>
                <a:cxn ang="0">
                  <a:pos x="0" y="72"/>
                </a:cxn>
                <a:cxn ang="0">
                  <a:pos x="5" y="74"/>
                </a:cxn>
              </a:cxnLst>
              <a:rect l="0" t="0" r="r" b="b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420" y="376"/>
              <a:ext cx="12" cy="66"/>
            </a:xfrm>
            <a:custGeom>
              <a:avLst/>
              <a:gdLst/>
              <a:ahLst/>
              <a:cxnLst>
                <a:cxn ang="0">
                  <a:pos x="5" y="65"/>
                </a:cxn>
                <a:cxn ang="0">
                  <a:pos x="5" y="65"/>
                </a:cxn>
                <a:cxn ang="0">
                  <a:pos x="5" y="52"/>
                </a:cxn>
                <a:cxn ang="0">
                  <a:pos x="7" y="38"/>
                </a:cxn>
                <a:cxn ang="0">
                  <a:pos x="10" y="21"/>
                </a:cxn>
                <a:cxn ang="0">
                  <a:pos x="12" y="2"/>
                </a:cxn>
                <a:cxn ang="0">
                  <a:pos x="7" y="0"/>
                </a:cxn>
                <a:cxn ang="0">
                  <a:pos x="4" y="20"/>
                </a:cxn>
                <a:cxn ang="0">
                  <a:pos x="4" y="38"/>
                </a:cxn>
                <a:cxn ang="0">
                  <a:pos x="2" y="50"/>
                </a:cxn>
                <a:cxn ang="0">
                  <a:pos x="0" y="65"/>
                </a:cxn>
                <a:cxn ang="0">
                  <a:pos x="0" y="65"/>
                </a:cxn>
                <a:cxn ang="0">
                  <a:pos x="5" y="65"/>
                </a:cxn>
              </a:cxnLst>
              <a:rect l="0" t="0" r="r" b="b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1" name="Freeform 47"/>
            <p:cNvSpPr>
              <a:spLocks/>
            </p:cNvSpPr>
            <p:nvPr/>
          </p:nvSpPr>
          <p:spPr bwMode="auto">
            <a:xfrm>
              <a:off x="420" y="443"/>
              <a:ext cx="7" cy="19"/>
            </a:xfrm>
            <a:custGeom>
              <a:avLst/>
              <a:gdLst/>
              <a:ahLst/>
              <a:cxnLst>
                <a:cxn ang="0">
                  <a:pos x="7" y="14"/>
                </a:cxn>
                <a:cxn ang="0">
                  <a:pos x="7" y="14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5" y="20"/>
                </a:cxn>
                <a:cxn ang="0">
                  <a:pos x="5" y="20"/>
                </a:cxn>
                <a:cxn ang="0">
                  <a:pos x="7" y="14"/>
                </a:cxn>
              </a:cxnLst>
              <a:rect l="0" t="0" r="r" b="b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2" name="Freeform 48"/>
            <p:cNvSpPr>
              <a:spLocks/>
            </p:cNvSpPr>
            <p:nvPr/>
          </p:nvSpPr>
          <p:spPr bwMode="auto">
            <a:xfrm>
              <a:off x="423" y="456"/>
              <a:ext cx="36" cy="8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35" y="0"/>
                </a:cxn>
                <a:cxn ang="0">
                  <a:pos x="9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9" y="7"/>
                </a:cxn>
                <a:cxn ang="0">
                  <a:pos x="35" y="7"/>
                </a:cxn>
                <a:cxn ang="0">
                  <a:pos x="35" y="7"/>
                </a:cxn>
                <a:cxn ang="0">
                  <a:pos x="35" y="0"/>
                </a:cxn>
              </a:cxnLst>
              <a:rect l="0" t="0" r="r" b="b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460" y="454"/>
              <a:ext cx="55" cy="9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42" y="1"/>
                </a:cxn>
                <a:cxn ang="0">
                  <a:pos x="31" y="1"/>
                </a:cxn>
                <a:cxn ang="0">
                  <a:pos x="18" y="3"/>
                </a:cxn>
                <a:cxn ang="0">
                  <a:pos x="0" y="3"/>
                </a:cxn>
                <a:cxn ang="0">
                  <a:pos x="0" y="10"/>
                </a:cxn>
                <a:cxn ang="0">
                  <a:pos x="18" y="10"/>
                </a:cxn>
                <a:cxn ang="0">
                  <a:pos x="31" y="9"/>
                </a:cxn>
                <a:cxn ang="0">
                  <a:pos x="44" y="7"/>
                </a:cxn>
                <a:cxn ang="0">
                  <a:pos x="56" y="5"/>
                </a:cxn>
                <a:cxn ang="0">
                  <a:pos x="56" y="5"/>
                </a:cxn>
                <a:cxn ang="0">
                  <a:pos x="56" y="0"/>
                </a:cxn>
              </a:cxnLst>
              <a:rect l="0" t="0" r="r" b="b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4" name="Freeform 50"/>
            <p:cNvSpPr>
              <a:spLocks/>
            </p:cNvSpPr>
            <p:nvPr/>
          </p:nvSpPr>
          <p:spPr bwMode="auto">
            <a:xfrm>
              <a:off x="515" y="441"/>
              <a:ext cx="42" cy="17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31" y="4"/>
                </a:cxn>
                <a:cxn ang="0">
                  <a:pos x="23" y="5"/>
                </a:cxn>
                <a:cxn ang="0">
                  <a:pos x="13" y="9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14" y="14"/>
                </a:cxn>
                <a:cxn ang="0">
                  <a:pos x="23" y="13"/>
                </a:cxn>
                <a:cxn ang="0">
                  <a:pos x="32" y="9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9" y="0"/>
                </a:cxn>
              </a:cxnLst>
              <a:rect l="0" t="0" r="r" b="b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5" name="Freeform 51"/>
            <p:cNvSpPr>
              <a:spLocks/>
            </p:cNvSpPr>
            <p:nvPr/>
          </p:nvSpPr>
          <p:spPr bwMode="auto">
            <a:xfrm>
              <a:off x="555" y="414"/>
              <a:ext cx="28" cy="3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28" y="0"/>
                </a:cxn>
                <a:cxn ang="0">
                  <a:pos x="16" y="9"/>
                </a:cxn>
                <a:cxn ang="0">
                  <a:pos x="0" y="25"/>
                </a:cxn>
                <a:cxn ang="0">
                  <a:pos x="2" y="30"/>
                </a:cxn>
                <a:cxn ang="0">
                  <a:pos x="20" y="12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28" y="0"/>
                </a:cxn>
              </a:cxnLst>
              <a:rect l="0" t="0" r="r" b="b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6" name="Freeform 52"/>
            <p:cNvSpPr>
              <a:spLocks/>
            </p:cNvSpPr>
            <p:nvPr/>
          </p:nvSpPr>
          <p:spPr bwMode="auto">
            <a:xfrm>
              <a:off x="577" y="414"/>
              <a:ext cx="5" cy="125"/>
            </a:xfrm>
            <a:custGeom>
              <a:avLst/>
              <a:gdLst/>
              <a:ahLst/>
              <a:cxnLst>
                <a:cxn ang="0">
                  <a:pos x="2" y="122"/>
                </a:cxn>
                <a:cxn ang="0">
                  <a:pos x="5" y="119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2" y="122"/>
                </a:cxn>
                <a:cxn ang="0">
                  <a:pos x="2" y="122"/>
                </a:cxn>
                <a:cxn ang="0">
                  <a:pos x="5" y="124"/>
                </a:cxn>
                <a:cxn ang="0">
                  <a:pos x="5" y="119"/>
                </a:cxn>
                <a:cxn ang="0">
                  <a:pos x="2" y="122"/>
                </a:cxn>
              </a:cxnLst>
              <a:rect l="0" t="0" r="r" b="b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7" name="Freeform 53"/>
            <p:cNvSpPr>
              <a:spLocks/>
            </p:cNvSpPr>
            <p:nvPr/>
          </p:nvSpPr>
          <p:spPr bwMode="auto">
            <a:xfrm>
              <a:off x="567" y="528"/>
              <a:ext cx="14" cy="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5"/>
                </a:cxn>
                <a:cxn ang="0">
                  <a:pos x="12" y="10"/>
                </a:cxn>
                <a:cxn ang="0">
                  <a:pos x="13" y="7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550" y="518"/>
              <a:ext cx="21" cy="1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18" y="14"/>
                </a:cxn>
                <a:cxn ang="0">
                  <a:pos x="21" y="9"/>
                </a:cxn>
                <a:cxn ang="0">
                  <a:pos x="3" y="0"/>
                </a:cxn>
                <a:cxn ang="0">
                  <a:pos x="2" y="0"/>
                </a:cxn>
              </a:cxnLst>
              <a:rect l="0" t="0" r="r" b="b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79" name="Freeform 55"/>
            <p:cNvSpPr>
              <a:spLocks/>
            </p:cNvSpPr>
            <p:nvPr/>
          </p:nvSpPr>
          <p:spPr bwMode="auto">
            <a:xfrm>
              <a:off x="518" y="507"/>
              <a:ext cx="33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20" y="12"/>
                </a:cxn>
                <a:cxn ang="0">
                  <a:pos x="30" y="16"/>
                </a:cxn>
                <a:cxn ang="0">
                  <a:pos x="32" y="11"/>
                </a:cxn>
                <a:cxn ang="0">
                  <a:pos x="22" y="7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7"/>
                </a:cxn>
              </a:cxnLst>
              <a:rect l="0" t="0" r="r" b="b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465" y="497"/>
              <a:ext cx="55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0" y="7"/>
                </a:cxn>
                <a:cxn ang="0">
                  <a:pos x="25" y="9"/>
                </a:cxn>
                <a:cxn ang="0">
                  <a:pos x="41" y="12"/>
                </a:cxn>
                <a:cxn ang="0">
                  <a:pos x="54" y="16"/>
                </a:cxn>
                <a:cxn ang="0">
                  <a:pos x="56" y="9"/>
                </a:cxn>
                <a:cxn ang="0">
                  <a:pos x="41" y="7"/>
                </a:cxn>
                <a:cxn ang="0">
                  <a:pos x="27" y="3"/>
                </a:cxn>
                <a:cxn ang="0">
                  <a:pos x="12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1" name="Freeform 57"/>
            <p:cNvSpPr>
              <a:spLocks/>
            </p:cNvSpPr>
            <p:nvPr/>
          </p:nvSpPr>
          <p:spPr bwMode="auto">
            <a:xfrm>
              <a:off x="434" y="495"/>
              <a:ext cx="31" cy="9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13" y="7"/>
                </a:cxn>
                <a:cxn ang="0">
                  <a:pos x="32" y="9"/>
                </a:cxn>
                <a:cxn ang="0">
                  <a:pos x="32" y="2"/>
                </a:cxn>
                <a:cxn ang="0">
                  <a:pos x="13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5" y="4"/>
                </a:cxn>
              </a:cxnLst>
              <a:rect l="0" t="0" r="r" b="b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420" y="495"/>
              <a:ext cx="19" cy="13"/>
            </a:xfrm>
            <a:custGeom>
              <a:avLst/>
              <a:gdLst/>
              <a:ahLst/>
              <a:cxnLst>
                <a:cxn ang="0">
                  <a:pos x="5" y="13"/>
                </a:cxn>
                <a:cxn ang="0">
                  <a:pos x="5" y="13"/>
                </a:cxn>
                <a:cxn ang="0">
                  <a:pos x="5" y="9"/>
                </a:cxn>
                <a:cxn ang="0">
                  <a:pos x="7" y="7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4" y="7"/>
                </a:cxn>
                <a:cxn ang="0">
                  <a:pos x="19" y="4"/>
                </a:cxn>
                <a:cxn ang="0">
                  <a:pos x="14" y="4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4" y="4"/>
                </a:cxn>
                <a:cxn ang="0">
                  <a:pos x="2" y="7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5" y="13"/>
                </a:cxn>
              </a:cxnLst>
              <a:rect l="0" t="0" r="r" b="b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3" name="Freeform 59"/>
            <p:cNvSpPr>
              <a:spLocks/>
            </p:cNvSpPr>
            <p:nvPr/>
          </p:nvSpPr>
          <p:spPr bwMode="auto">
            <a:xfrm>
              <a:off x="420" y="509"/>
              <a:ext cx="7" cy="36"/>
            </a:xfrm>
            <a:custGeom>
              <a:avLst/>
              <a:gdLst/>
              <a:ahLst/>
              <a:cxnLst>
                <a:cxn ang="0">
                  <a:pos x="7" y="36"/>
                </a:cxn>
                <a:cxn ang="0">
                  <a:pos x="7" y="36"/>
                </a:cxn>
                <a:cxn ang="0">
                  <a:pos x="5" y="16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16"/>
                </a:cxn>
                <a:cxn ang="0">
                  <a:pos x="2" y="36"/>
                </a:cxn>
                <a:cxn ang="0">
                  <a:pos x="2" y="36"/>
                </a:cxn>
                <a:cxn ang="0">
                  <a:pos x="7" y="36"/>
                </a:cxn>
              </a:cxnLst>
              <a:rect l="0" t="0" r="r" b="b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421" y="545"/>
              <a:ext cx="17" cy="111"/>
            </a:xfrm>
            <a:custGeom>
              <a:avLst/>
              <a:gdLst/>
              <a:ahLst/>
              <a:cxnLst>
                <a:cxn ang="0">
                  <a:pos x="18" y="110"/>
                </a:cxn>
                <a:cxn ang="0">
                  <a:pos x="18" y="110"/>
                </a:cxn>
                <a:cxn ang="0">
                  <a:pos x="13" y="84"/>
                </a:cxn>
                <a:cxn ang="0">
                  <a:pos x="10" y="56"/>
                </a:cxn>
                <a:cxn ang="0">
                  <a:pos x="8" y="27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2" y="29"/>
                </a:cxn>
                <a:cxn ang="0">
                  <a:pos x="5" y="56"/>
                </a:cxn>
                <a:cxn ang="0">
                  <a:pos x="8" y="84"/>
                </a:cxn>
                <a:cxn ang="0">
                  <a:pos x="12" y="112"/>
                </a:cxn>
                <a:cxn ang="0">
                  <a:pos x="12" y="112"/>
                </a:cxn>
                <a:cxn ang="0">
                  <a:pos x="18" y="110"/>
                </a:cxn>
              </a:cxnLst>
              <a:rect l="0" t="0" r="r" b="b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5" name="Freeform 61"/>
            <p:cNvSpPr>
              <a:spLocks/>
            </p:cNvSpPr>
            <p:nvPr/>
          </p:nvSpPr>
          <p:spPr bwMode="auto">
            <a:xfrm>
              <a:off x="434" y="654"/>
              <a:ext cx="17" cy="32"/>
            </a:xfrm>
            <a:custGeom>
              <a:avLst/>
              <a:gdLst/>
              <a:ahLst/>
              <a:cxnLst>
                <a:cxn ang="0">
                  <a:pos x="16" y="29"/>
                </a:cxn>
                <a:cxn ang="0">
                  <a:pos x="16" y="29"/>
                </a:cxn>
                <a:cxn ang="0">
                  <a:pos x="11" y="18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8" y="18"/>
                </a:cxn>
                <a:cxn ang="0">
                  <a:pos x="13" y="32"/>
                </a:cxn>
                <a:cxn ang="0">
                  <a:pos x="13" y="32"/>
                </a:cxn>
                <a:cxn ang="0">
                  <a:pos x="16" y="29"/>
                </a:cxn>
              </a:cxnLst>
              <a:rect l="0" t="0" r="r" b="b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6" name="Freeform 62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/>
              <a:ahLst/>
              <a:cxnLst>
                <a:cxn ang="0">
                  <a:pos x="16" y="23"/>
                </a:cxn>
                <a:cxn ang="0">
                  <a:pos x="19" y="19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14" y="23"/>
                </a:cxn>
                <a:cxn ang="0">
                  <a:pos x="16" y="23"/>
                </a:cxn>
                <a:cxn ang="0">
                  <a:pos x="16" y="23"/>
                </a:cxn>
                <a:cxn ang="0">
                  <a:pos x="23" y="23"/>
                </a:cxn>
                <a:cxn ang="0">
                  <a:pos x="19" y="19"/>
                </a:cxn>
                <a:cxn ang="0">
                  <a:pos x="16" y="23"/>
                </a:cxn>
              </a:cxnLst>
              <a:rect l="0" t="0" r="r" b="b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338" y="701"/>
              <a:ext cx="123" cy="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7"/>
                </a:cxn>
                <a:cxn ang="0">
                  <a:pos x="123" y="5"/>
                </a:cxn>
                <a:cxn ang="0">
                  <a:pos x="123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338" y="694"/>
              <a:ext cx="14" cy="1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2" y="9"/>
                </a:cxn>
                <a:cxn ang="0">
                  <a:pos x="0" y="10"/>
                </a:cxn>
                <a:cxn ang="0">
                  <a:pos x="2" y="16"/>
                </a:cxn>
                <a:cxn ang="0">
                  <a:pos x="5" y="12"/>
                </a:cxn>
                <a:cxn ang="0">
                  <a:pos x="13" y="5"/>
                </a:cxn>
                <a:cxn ang="0">
                  <a:pos x="13" y="5"/>
                </a:cxn>
                <a:cxn ang="0">
                  <a:pos x="8" y="0"/>
                </a:cxn>
              </a:cxnLst>
              <a:rect l="0" t="0" r="r" b="b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347" y="656"/>
              <a:ext cx="23" cy="42"/>
            </a:xfrm>
            <a:custGeom>
              <a:avLst/>
              <a:gdLst/>
              <a:ahLst/>
              <a:cxnLst>
                <a:cxn ang="0">
                  <a:pos x="17" y="0"/>
                </a:cxn>
                <a:cxn ang="0">
                  <a:pos x="17" y="0"/>
                </a:cxn>
                <a:cxn ang="0">
                  <a:pos x="9" y="23"/>
                </a:cxn>
                <a:cxn ang="0">
                  <a:pos x="0" y="36"/>
                </a:cxn>
                <a:cxn ang="0">
                  <a:pos x="5" y="41"/>
                </a:cxn>
                <a:cxn ang="0">
                  <a:pos x="13" y="25"/>
                </a:cxn>
                <a:cxn ang="0">
                  <a:pos x="23" y="1"/>
                </a:cxn>
                <a:cxn ang="0">
                  <a:pos x="23" y="1"/>
                </a:cxn>
                <a:cxn ang="0">
                  <a:pos x="17" y="0"/>
                </a:cxn>
              </a:cxnLst>
              <a:rect l="0" t="0" r="r" b="b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364" y="618"/>
              <a:ext cx="16" cy="4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0"/>
                </a:cxn>
                <a:cxn ang="0">
                  <a:pos x="8" y="14"/>
                </a:cxn>
                <a:cxn ang="0">
                  <a:pos x="6" y="21"/>
                </a:cxn>
                <a:cxn ang="0">
                  <a:pos x="5" y="27"/>
                </a:cxn>
                <a:cxn ang="0">
                  <a:pos x="0" y="38"/>
                </a:cxn>
                <a:cxn ang="0">
                  <a:pos x="6" y="39"/>
                </a:cxn>
                <a:cxn ang="0">
                  <a:pos x="10" y="29"/>
                </a:cxn>
                <a:cxn ang="0">
                  <a:pos x="11" y="23"/>
                </a:cxn>
                <a:cxn ang="0">
                  <a:pos x="13" y="1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1" y="0"/>
                </a:cxn>
              </a:cxnLst>
              <a:rect l="0" t="0" r="r" b="b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1" name="Freeform 67"/>
            <p:cNvSpPr>
              <a:spLocks/>
            </p:cNvSpPr>
            <p:nvPr/>
          </p:nvSpPr>
          <p:spPr bwMode="auto">
            <a:xfrm>
              <a:off x="375" y="562"/>
              <a:ext cx="14" cy="57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5" y="14"/>
                </a:cxn>
                <a:cxn ang="0">
                  <a:pos x="3" y="27"/>
                </a:cxn>
                <a:cxn ang="0">
                  <a:pos x="3" y="40"/>
                </a:cxn>
                <a:cxn ang="0">
                  <a:pos x="0" y="58"/>
                </a:cxn>
                <a:cxn ang="0">
                  <a:pos x="5" y="58"/>
                </a:cxn>
                <a:cxn ang="0">
                  <a:pos x="8" y="41"/>
                </a:cxn>
                <a:cxn ang="0">
                  <a:pos x="10" y="27"/>
                </a:cxn>
                <a:cxn ang="0">
                  <a:pos x="12" y="14"/>
                </a:cxn>
                <a:cxn ang="0">
                  <a:pos x="13" y="0"/>
                </a:cxn>
                <a:cxn ang="0">
                  <a:pos x="13" y="0"/>
                </a:cxn>
                <a:cxn ang="0">
                  <a:pos x="8" y="0"/>
                </a:cxn>
              </a:cxnLst>
              <a:rect l="0" t="0" r="r" b="b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2" name="Freeform 68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9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0" y="49"/>
                </a:cxn>
                <a:cxn ang="0">
                  <a:pos x="5" y="49"/>
                </a:cxn>
                <a:cxn ang="0">
                  <a:pos x="7" y="33"/>
                </a:cxn>
                <a:cxn ang="0">
                  <a:pos x="7" y="20"/>
                </a:cxn>
                <a:cxn ang="0">
                  <a:pos x="7" y="7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382" y="497"/>
              <a:ext cx="7" cy="17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3" y="7"/>
                </a:cxn>
                <a:cxn ang="0">
                  <a:pos x="1" y="5"/>
                </a:cxn>
                <a:cxn ang="0">
                  <a:pos x="1" y="9"/>
                </a:cxn>
                <a:cxn ang="0">
                  <a:pos x="1" y="16"/>
                </a:cxn>
                <a:cxn ang="0">
                  <a:pos x="6" y="14"/>
                </a:cxn>
                <a:cxn ang="0">
                  <a:pos x="6" y="9"/>
                </a:cxn>
                <a:cxn ang="0">
                  <a:pos x="6" y="7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4" name="Freeform 70"/>
            <p:cNvSpPr>
              <a:spLocks/>
            </p:cNvSpPr>
            <p:nvPr/>
          </p:nvSpPr>
          <p:spPr bwMode="auto">
            <a:xfrm>
              <a:off x="352" y="495"/>
              <a:ext cx="29" cy="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7"/>
                </a:cxn>
                <a:cxn ang="0">
                  <a:pos x="18" y="7"/>
                </a:cxn>
                <a:cxn ang="0">
                  <a:pos x="23" y="7"/>
                </a:cxn>
                <a:cxn ang="0">
                  <a:pos x="26" y="9"/>
                </a:cxn>
                <a:cxn ang="0">
                  <a:pos x="30" y="9"/>
                </a:cxn>
                <a:cxn ang="0">
                  <a:pos x="30" y="2"/>
                </a:cxn>
                <a:cxn ang="0">
                  <a:pos x="26" y="2"/>
                </a:cxn>
                <a:cxn ang="0">
                  <a:pos x="23" y="2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7"/>
                </a:cxn>
              </a:cxnLst>
              <a:rect l="0" t="0" r="r" b="b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286" y="495"/>
              <a:ext cx="66" cy="17"/>
            </a:xfrm>
            <a:custGeom>
              <a:avLst/>
              <a:gdLst/>
              <a:ahLst/>
              <a:cxnLst>
                <a:cxn ang="0">
                  <a:pos x="1" y="16"/>
                </a:cxn>
                <a:cxn ang="0">
                  <a:pos x="1" y="16"/>
                </a:cxn>
                <a:cxn ang="0">
                  <a:pos x="16" y="11"/>
                </a:cxn>
                <a:cxn ang="0">
                  <a:pos x="29" y="9"/>
                </a:cxn>
                <a:cxn ang="0">
                  <a:pos x="46" y="9"/>
                </a:cxn>
                <a:cxn ang="0">
                  <a:pos x="65" y="7"/>
                </a:cxn>
                <a:cxn ang="0">
                  <a:pos x="65" y="0"/>
                </a:cxn>
                <a:cxn ang="0">
                  <a:pos x="46" y="2"/>
                </a:cxn>
                <a:cxn ang="0">
                  <a:pos x="29" y="4"/>
                </a:cxn>
                <a:cxn ang="0">
                  <a:pos x="16" y="7"/>
                </a:cxn>
                <a:cxn ang="0">
                  <a:pos x="0" y="9"/>
                </a:cxn>
                <a:cxn ang="0">
                  <a:pos x="0" y="9"/>
                </a:cxn>
                <a:cxn ang="0">
                  <a:pos x="1" y="16"/>
                </a:cxn>
              </a:cxnLst>
              <a:rect l="0" t="0" r="r" b="b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6" name="Freeform 72"/>
            <p:cNvSpPr>
              <a:spLocks/>
            </p:cNvSpPr>
            <p:nvPr/>
          </p:nvSpPr>
          <p:spPr bwMode="auto">
            <a:xfrm>
              <a:off x="246" y="505"/>
              <a:ext cx="42" cy="2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1" y="22"/>
                </a:cxn>
                <a:cxn ang="0">
                  <a:pos x="9" y="18"/>
                </a:cxn>
                <a:cxn ang="0">
                  <a:pos x="18" y="14"/>
                </a:cxn>
                <a:cxn ang="0">
                  <a:pos x="26" y="9"/>
                </a:cxn>
                <a:cxn ang="0">
                  <a:pos x="42" y="7"/>
                </a:cxn>
                <a:cxn ang="0">
                  <a:pos x="41" y="0"/>
                </a:cxn>
                <a:cxn ang="0">
                  <a:pos x="26" y="5"/>
                </a:cxn>
                <a:cxn ang="0">
                  <a:pos x="14" y="9"/>
                </a:cxn>
                <a:cxn ang="0">
                  <a:pos x="6" y="13"/>
                </a:cxn>
                <a:cxn ang="0">
                  <a:pos x="0" y="18"/>
                </a:cxn>
                <a:cxn ang="0">
                  <a:pos x="0" y="18"/>
                </a:cxn>
                <a:cxn ang="0">
                  <a:pos x="1" y="22"/>
                </a:cxn>
              </a:cxnLst>
              <a:rect l="0" t="0" r="r" b="b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226" y="524"/>
              <a:ext cx="21" cy="13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10" y="11"/>
                </a:cxn>
                <a:cxn ang="0">
                  <a:pos x="16" y="9"/>
                </a:cxn>
                <a:cxn ang="0">
                  <a:pos x="21" y="4"/>
                </a:cxn>
                <a:cxn ang="0">
                  <a:pos x="20" y="0"/>
                </a:cxn>
                <a:cxn ang="0">
                  <a:pos x="13" y="2"/>
                </a:cxn>
                <a:cxn ang="0">
                  <a:pos x="8" y="7"/>
                </a:cxn>
                <a:cxn ang="0">
                  <a:pos x="2" y="9"/>
                </a:cxn>
                <a:cxn ang="0">
                  <a:pos x="3" y="11"/>
                </a:cxn>
                <a:cxn ang="0">
                  <a:pos x="3" y="11"/>
                </a:cxn>
                <a:cxn ang="0">
                  <a:pos x="0" y="11"/>
                </a:cxn>
              </a:cxnLst>
              <a:rect l="0" t="0" r="r" b="b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8" name="Freeform 74"/>
            <p:cNvSpPr>
              <a:spLocks/>
            </p:cNvSpPr>
            <p:nvPr/>
          </p:nvSpPr>
          <p:spPr bwMode="auto">
            <a:xfrm>
              <a:off x="226" y="414"/>
              <a:ext cx="5" cy="1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0" y="119"/>
                </a:cxn>
                <a:cxn ang="0">
                  <a:pos x="3" y="119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226" y="414"/>
              <a:ext cx="21" cy="19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20" y="18"/>
                </a:cxn>
                <a:cxn ang="0">
                  <a:pos x="20" y="18"/>
                </a:cxn>
                <a:cxn ang="0">
                  <a:pos x="20" y="11"/>
                </a:cxn>
              </a:cxnLst>
              <a:rect l="0" t="0" r="r" b="b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0" name="Freeform 76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/>
              <a:ahLst/>
              <a:cxnLst>
                <a:cxn ang="0">
                  <a:pos x="36" y="19"/>
                </a:cxn>
                <a:cxn ang="0">
                  <a:pos x="36" y="19"/>
                </a:cxn>
                <a:cxn ang="0">
                  <a:pos x="19" y="10"/>
                </a:cxn>
                <a:cxn ang="0">
                  <a:pos x="0" y="0"/>
                </a:cxn>
                <a:cxn ang="0">
                  <a:pos x="0" y="7"/>
                </a:cxn>
                <a:cxn ang="0">
                  <a:pos x="18" y="18"/>
                </a:cxn>
                <a:cxn ang="0">
                  <a:pos x="34" y="23"/>
                </a:cxn>
                <a:cxn ang="0">
                  <a:pos x="34" y="23"/>
                </a:cxn>
                <a:cxn ang="0">
                  <a:pos x="36" y="19"/>
                </a:cxn>
              </a:cxnLst>
              <a:rect l="0" t="0" r="r" b="b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1" name="Freeform 77"/>
            <p:cNvSpPr>
              <a:spLocks/>
            </p:cNvSpPr>
            <p:nvPr/>
          </p:nvSpPr>
          <p:spPr bwMode="auto">
            <a:xfrm>
              <a:off x="279" y="444"/>
              <a:ext cx="31" cy="13"/>
            </a:xfrm>
            <a:custGeom>
              <a:avLst/>
              <a:gdLst/>
              <a:ahLst/>
              <a:cxnLst>
                <a:cxn ang="0">
                  <a:pos x="30" y="8"/>
                </a:cxn>
                <a:cxn ang="0">
                  <a:pos x="30" y="8"/>
                </a:cxn>
                <a:cxn ang="0">
                  <a:pos x="15" y="4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13" y="9"/>
                </a:cxn>
                <a:cxn ang="0">
                  <a:pos x="28" y="13"/>
                </a:cxn>
                <a:cxn ang="0">
                  <a:pos x="28" y="13"/>
                </a:cxn>
                <a:cxn ang="0">
                  <a:pos x="30" y="8"/>
                </a:cxn>
              </a:cxnLst>
              <a:rect l="0" t="0" r="r" b="b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2" name="Freeform 78"/>
            <p:cNvSpPr>
              <a:spLocks/>
            </p:cNvSpPr>
            <p:nvPr/>
          </p:nvSpPr>
          <p:spPr bwMode="auto">
            <a:xfrm>
              <a:off x="309" y="454"/>
              <a:ext cx="40" cy="8"/>
            </a:xfrm>
            <a:custGeom>
              <a:avLst/>
              <a:gdLst/>
              <a:ahLst/>
              <a:cxnLst>
                <a:cxn ang="0">
                  <a:pos x="41" y="1"/>
                </a:cxn>
                <a:cxn ang="0">
                  <a:pos x="41" y="1"/>
                </a:cxn>
                <a:cxn ang="0">
                  <a:pos x="21" y="1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20" y="9"/>
                </a:cxn>
                <a:cxn ang="0">
                  <a:pos x="41" y="9"/>
                </a:cxn>
                <a:cxn ang="0">
                  <a:pos x="41" y="9"/>
                </a:cxn>
                <a:cxn ang="0">
                  <a:pos x="41" y="1"/>
                </a:cxn>
              </a:cxnLst>
              <a:rect l="0" t="0" r="r" b="b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3" name="Freeform 79"/>
            <p:cNvSpPr>
              <a:spLocks/>
            </p:cNvSpPr>
            <p:nvPr/>
          </p:nvSpPr>
          <p:spPr bwMode="auto">
            <a:xfrm>
              <a:off x="349" y="448"/>
              <a:ext cx="40" cy="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8" y="5"/>
                </a:cxn>
                <a:cxn ang="0">
                  <a:pos x="20" y="7"/>
                </a:cxn>
                <a:cxn ang="0">
                  <a:pos x="10" y="7"/>
                </a:cxn>
                <a:cxn ang="0">
                  <a:pos x="0" y="5"/>
                </a:cxn>
                <a:cxn ang="0">
                  <a:pos x="0" y="13"/>
                </a:cxn>
                <a:cxn ang="0">
                  <a:pos x="10" y="13"/>
                </a:cxn>
                <a:cxn ang="0">
                  <a:pos x="20" y="13"/>
                </a:cxn>
                <a:cxn ang="0">
                  <a:pos x="29" y="11"/>
                </a:cxn>
                <a:cxn ang="0">
                  <a:pos x="39" y="5"/>
                </a:cxn>
                <a:cxn ang="0">
                  <a:pos x="39" y="5"/>
                </a:cxn>
                <a:cxn ang="0">
                  <a:pos x="36" y="0"/>
                </a:cxn>
              </a:cxnLst>
              <a:rect l="0" t="0" r="r" b="b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4" name="Freeform 80"/>
            <p:cNvSpPr>
              <a:spLocks/>
            </p:cNvSpPr>
            <p:nvPr/>
          </p:nvSpPr>
          <p:spPr bwMode="auto">
            <a:xfrm>
              <a:off x="385" y="446"/>
              <a:ext cx="10" cy="21"/>
            </a:xfrm>
            <a:custGeom>
              <a:avLst/>
              <a:gdLst/>
              <a:ahLst/>
              <a:cxnLst>
                <a:cxn ang="0">
                  <a:pos x="2" y="7"/>
                </a:cxn>
                <a:cxn ang="0">
                  <a:pos x="2" y="7"/>
                </a:cxn>
                <a:cxn ang="0">
                  <a:pos x="2" y="16"/>
                </a:cxn>
                <a:cxn ang="0">
                  <a:pos x="3" y="20"/>
                </a:cxn>
                <a:cxn ang="0">
                  <a:pos x="8" y="18"/>
                </a:cxn>
                <a:cxn ang="0">
                  <a:pos x="8" y="15"/>
                </a:cxn>
                <a:cxn ang="0">
                  <a:pos x="10" y="9"/>
                </a:cxn>
                <a:cxn ang="0">
                  <a:pos x="8" y="6"/>
                </a:cxn>
                <a:cxn ang="0">
                  <a:pos x="7" y="4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7"/>
                </a:cxn>
                <a:cxn ang="0">
                  <a:pos x="3" y="9"/>
                </a:cxn>
                <a:cxn ang="0">
                  <a:pos x="3" y="15"/>
                </a:cxn>
                <a:cxn ang="0">
                  <a:pos x="3" y="16"/>
                </a:cxn>
                <a:cxn ang="0">
                  <a:pos x="7" y="18"/>
                </a:cxn>
                <a:cxn ang="0">
                  <a:pos x="7" y="15"/>
                </a:cxn>
                <a:cxn ang="0">
                  <a:pos x="7" y="7"/>
                </a:cxn>
                <a:cxn ang="0">
                  <a:pos x="7" y="7"/>
                </a:cxn>
                <a:cxn ang="0">
                  <a:pos x="2" y="7"/>
                </a:cxn>
              </a:cxnLst>
              <a:rect l="0" t="0" r="r" b="b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5" name="Freeform 81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20"/>
                </a:cxn>
                <a:cxn ang="0">
                  <a:pos x="4" y="31"/>
                </a:cxn>
                <a:cxn ang="0">
                  <a:pos x="4" y="40"/>
                </a:cxn>
                <a:cxn ang="0">
                  <a:pos x="4" y="59"/>
                </a:cxn>
                <a:cxn ang="0">
                  <a:pos x="9" y="59"/>
                </a:cxn>
                <a:cxn ang="0">
                  <a:pos x="9" y="40"/>
                </a:cxn>
                <a:cxn ang="0">
                  <a:pos x="9" y="31"/>
                </a:cxn>
                <a:cxn ang="0">
                  <a:pos x="9" y="20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375" y="331"/>
              <a:ext cx="14" cy="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14"/>
                </a:cxn>
                <a:cxn ang="0">
                  <a:pos x="3" y="25"/>
                </a:cxn>
                <a:cxn ang="0">
                  <a:pos x="5" y="39"/>
                </a:cxn>
                <a:cxn ang="0">
                  <a:pos x="8" y="63"/>
                </a:cxn>
                <a:cxn ang="0">
                  <a:pos x="13" y="63"/>
                </a:cxn>
                <a:cxn ang="0">
                  <a:pos x="12" y="38"/>
                </a:cxn>
                <a:cxn ang="0">
                  <a:pos x="8" y="25"/>
                </a:cxn>
                <a:cxn ang="0">
                  <a:pos x="7" y="12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</a:cxnLst>
              <a:rect l="0" t="0" r="r" b="b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363" y="284"/>
              <a:ext cx="17" cy="4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5" y="14"/>
                </a:cxn>
                <a:cxn ang="0">
                  <a:pos x="8" y="25"/>
                </a:cxn>
                <a:cxn ang="0">
                  <a:pos x="12" y="36"/>
                </a:cxn>
                <a:cxn ang="0">
                  <a:pos x="13" y="49"/>
                </a:cxn>
                <a:cxn ang="0">
                  <a:pos x="18" y="49"/>
                </a:cxn>
                <a:cxn ang="0">
                  <a:pos x="16" y="34"/>
                </a:cxn>
                <a:cxn ang="0">
                  <a:pos x="13" y="23"/>
                </a:cxn>
                <a:cxn ang="0">
                  <a:pos x="10" y="14"/>
                </a:cxn>
                <a:cxn ang="0">
                  <a:pos x="5" y="0"/>
                </a:cxn>
                <a:cxn ang="0">
                  <a:pos x="5" y="0"/>
                </a:cxn>
                <a:cxn ang="0">
                  <a:pos x="0" y="2"/>
                </a:cxn>
              </a:cxnLst>
              <a:rect l="0" t="0" r="r" b="b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342" y="248"/>
              <a:ext cx="26" cy="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2" y="9"/>
                </a:cxn>
                <a:cxn ang="0">
                  <a:pos x="10" y="18"/>
                </a:cxn>
                <a:cxn ang="0">
                  <a:pos x="17" y="29"/>
                </a:cxn>
                <a:cxn ang="0">
                  <a:pos x="20" y="38"/>
                </a:cxn>
                <a:cxn ang="0">
                  <a:pos x="25" y="36"/>
                </a:cxn>
                <a:cxn ang="0">
                  <a:pos x="20" y="25"/>
                </a:cxn>
                <a:cxn ang="0">
                  <a:pos x="14" y="14"/>
                </a:cxn>
                <a:cxn ang="0">
                  <a:pos x="7" y="3"/>
                </a:cxn>
                <a:cxn ang="0">
                  <a:pos x="0" y="0"/>
                </a:cxn>
                <a:cxn ang="0">
                  <a:pos x="0" y="5"/>
                </a:cxn>
                <a:cxn ang="0">
                  <a:pos x="0" y="0"/>
                </a:cxn>
              </a:cxnLst>
              <a:rect l="0" t="0" r="r" b="b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09" name="Rectangle 85"/>
            <p:cNvSpPr>
              <a:spLocks noChangeArrowheads="1"/>
            </p:cNvSpPr>
            <p:nvPr/>
          </p:nvSpPr>
          <p:spPr bwMode="auto">
            <a:xfrm>
              <a:off x="149" y="197"/>
              <a:ext cx="508" cy="6"/>
            </a:xfrm>
            <a:prstGeom prst="rect">
              <a:avLst/>
            </a:prstGeom>
            <a:solidFill>
              <a:srgbClr val="25221E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</p:grpSp>
      <p:sp>
        <p:nvSpPr>
          <p:cNvPr id="1110" name="Rectangle 86"/>
          <p:cNvSpPr>
            <a:spLocks noChangeArrowheads="1"/>
          </p:cNvSpPr>
          <p:nvPr/>
        </p:nvSpPr>
        <p:spPr bwMode="auto">
          <a:xfrm>
            <a:off x="685800" y="7620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4453" name="Picture 87" descr="C:\My Documents\My Pictures\icc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860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454" name="Group 90"/>
          <p:cNvGrpSpPr>
            <a:grpSpLocks/>
          </p:cNvGrpSpPr>
          <p:nvPr/>
        </p:nvGrpSpPr>
        <p:grpSpPr bwMode="auto">
          <a:xfrm>
            <a:off x="6172200" y="6400800"/>
            <a:ext cx="2681288" cy="247650"/>
            <a:chOff x="3888" y="4032"/>
            <a:chExt cx="1689" cy="156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888" y="4032"/>
              <a:ext cx="16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888" y="4032"/>
              <a:ext cx="16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56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318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741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0230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51" r:id="rId1"/>
    <p:sldLayoutId id="214748535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7"/>
          <p:cNvSpPr>
            <a:spLocks noChangeArrowheads="1"/>
          </p:cNvSpPr>
          <p:nvPr userDrawn="1"/>
        </p:nvSpPr>
        <p:spPr bwMode="auto">
          <a:xfrm>
            <a:off x="4475163" y="3030538"/>
            <a:ext cx="193675" cy="80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2051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589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2052" name="Picture 87" descr="icc5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3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2054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055" name="Rectangle 92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6" name="Rectangle 93"/>
            <p:cNvSpPr>
              <a:spLocks noChangeArrowheads="1"/>
            </p:cNvSpPr>
            <p:nvPr/>
          </p:nvSpPr>
          <p:spPr bwMode="auto">
            <a:xfrm>
              <a:off x="3989" y="4032"/>
              <a:ext cx="1487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2057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906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01" r:id="rId1"/>
    <p:sldLayoutId id="2147485102" r:id="rId2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63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7D349640-9ABA-594B-99A1-5D1966640DC2}" type="datetime1">
              <a:rPr lang="en-GB"/>
              <a:pPr>
                <a:lnSpc>
                  <a:spcPct val="100000"/>
                </a:lnSpc>
                <a:defRPr/>
              </a:pPr>
              <a:t>07/09/18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r>
              <a:rPr lang="en-US"/>
              <a:t>Virgo June 2013 - EAGLE: Comparison with Observations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200">
                <a:solidFill>
                  <a:prstClr val="white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lnSpc>
                <a:spcPct val="100000"/>
              </a:lnSpc>
              <a:defRPr/>
            </a:pPr>
            <a:fld id="{3FD5CBBB-B9CA-DF4B-8742-91CC16D42C55}" type="slidenum">
              <a:rPr lang="en-US"/>
              <a:pPr>
                <a:lnSpc>
                  <a:spcPct val="100000"/>
                </a:lnSpc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45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109" r:id="rId1"/>
    <p:sldLayoutId id="2147485110" r:id="rId2"/>
    <p:sldLayoutId id="2147485111" r:id="rId3"/>
    <p:sldLayoutId id="2147485112" r:id="rId4"/>
    <p:sldLayoutId id="2147485113" r:id="rId5"/>
    <p:sldLayoutId id="2147485114" r:id="rId6"/>
    <p:sldLayoutId id="2147485115" r:id="rId7"/>
    <p:sldLayoutId id="2147485116" r:id="rId8"/>
    <p:sldLayoutId id="2147485117" r:id="rId9"/>
    <p:sldLayoutId id="2147485118" r:id="rId10"/>
    <p:sldLayoutId id="2147485119" r:id="rId11"/>
  </p:sldLayoutIdLst>
  <p:transition xmlns:p14="http://schemas.microsoft.com/office/powerpoint/2010/main">
    <p:zoom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7987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987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4329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52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0099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69" r:id="rId1"/>
    <p:sldLayoutId id="2147485170" r:id="rId2"/>
    <p:sldLayoutId id="2147485171" r:id="rId3"/>
    <p:sldLayoutId id="2147485172" r:id="rId4"/>
    <p:sldLayoutId id="2147485173" r:id="rId5"/>
    <p:sldLayoutId id="2147485174" r:id="rId6"/>
    <p:sldLayoutId id="2147485175" r:id="rId7"/>
    <p:sldLayoutId id="2147485176" r:id="rId8"/>
    <p:sldLayoutId id="2147485177" r:id="rId9"/>
    <p:sldLayoutId id="2147485178" r:id="rId10"/>
    <p:sldLayoutId id="2147485179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509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81" r:id="rId1"/>
    <p:sldLayoutId id="2147485182" r:id="rId2"/>
    <p:sldLayoutId id="2147485183" r:id="rId3"/>
    <p:sldLayoutId id="2147485184" r:id="rId4"/>
    <p:sldLayoutId id="2147485185" r:id="rId5"/>
    <p:sldLayoutId id="2147485186" r:id="rId6"/>
    <p:sldLayoutId id="2147485187" r:id="rId7"/>
    <p:sldLayoutId id="2147485188" r:id="rId8"/>
    <p:sldLayoutId id="2147485189" r:id="rId9"/>
    <p:sldLayoutId id="2147485190" r:id="rId10"/>
    <p:sldLayoutId id="2147485191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028" name="Picture 87" descr="icc5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9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2689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05" r:id="rId1"/>
    <p:sldLayoutId id="2147485206" r:id="rId2"/>
    <p:sldLayoutId id="2147485207" r:id="rId3"/>
    <p:sldLayoutId id="2147485208" r:id="rId4"/>
    <p:sldLayoutId id="2147485209" r:id="rId5"/>
    <p:sldLayoutId id="2147485210" r:id="rId6"/>
    <p:sldLayoutId id="2147485211" r:id="rId7"/>
    <p:sldLayoutId id="2147485212" r:id="rId8"/>
    <p:sldLayoutId id="2147485213" r:id="rId9"/>
    <p:sldLayoutId id="2147485214" r:id="rId10"/>
    <p:sldLayoutId id="2147485215" r:id="rId1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CCFF"/>
            </a:gs>
            <a:gs pos="100000">
              <a:srgbClr val="C1F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4476750" y="3030538"/>
            <a:ext cx="190500" cy="7969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 lIns="95793" tIns="47896" rIns="95793" bIns="47896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Tx/>
              <a:defRPr/>
            </a:pPr>
            <a:endParaRPr lang="en-GB" sz="460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0" name="Rectangle 86"/>
          <p:cNvSpPr>
            <a:spLocks noChangeArrowheads="1"/>
          </p:cNvSpPr>
          <p:nvPr userDrawn="1"/>
        </p:nvSpPr>
        <p:spPr bwMode="auto">
          <a:xfrm>
            <a:off x="152400" y="685800"/>
            <a:ext cx="1347788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</a:pPr>
            <a:r>
              <a:rPr lang="en-GB" sz="1200">
                <a:solidFill>
                  <a:srgbClr val="000000"/>
                </a:solidFill>
                <a:latin typeface="Times New Roman" charset="0"/>
              </a:rPr>
              <a:t>University of Durham</a:t>
            </a:r>
            <a:endParaRPr lang="en-GB" sz="1200">
              <a:solidFill>
                <a:srgbClr val="000000"/>
              </a:solidFill>
              <a:latin typeface="Verdana" charset="0"/>
            </a:endParaRPr>
          </a:p>
        </p:txBody>
      </p:sp>
      <p:pic>
        <p:nvPicPr>
          <p:cNvPr id="13316" name="Picture 87" descr="icc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3350"/>
            <a:ext cx="1360488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17" name="Group 90"/>
          <p:cNvGrpSpPr>
            <a:grpSpLocks/>
          </p:cNvGrpSpPr>
          <p:nvPr userDrawn="1"/>
        </p:nvGrpSpPr>
        <p:grpSpPr bwMode="auto">
          <a:xfrm>
            <a:off x="5929313" y="6477000"/>
            <a:ext cx="3062287" cy="298450"/>
            <a:chOff x="3888" y="4032"/>
            <a:chExt cx="1689" cy="144"/>
          </a:xfrm>
        </p:grpSpPr>
        <p:sp>
          <p:nvSpPr>
            <p:cNvPr id="1115" name="AutoShape 91"/>
            <p:cNvSpPr>
              <a:spLocks noChangeArrowheads="1"/>
            </p:cNvSpPr>
            <p:nvPr/>
          </p:nvSpPr>
          <p:spPr bwMode="auto">
            <a:xfrm>
              <a:off x="3888" y="4032"/>
              <a:ext cx="1680" cy="14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116" name="Rectangle 92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7" name="Rectangle 93"/>
            <p:cNvSpPr>
              <a:spLocks noChangeArrowheads="1"/>
            </p:cNvSpPr>
            <p:nvPr/>
          </p:nvSpPr>
          <p:spPr bwMode="auto">
            <a:xfrm>
              <a:off x="3993" y="4032"/>
              <a:ext cx="147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wrap="none"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  <p:sp>
          <p:nvSpPr>
            <p:cNvPr id="1118" name="Rectangle 94"/>
            <p:cNvSpPr>
              <a:spLocks noChangeArrowheads="1"/>
            </p:cNvSpPr>
            <p:nvPr/>
          </p:nvSpPr>
          <p:spPr bwMode="auto">
            <a:xfrm>
              <a:off x="3888" y="4032"/>
              <a:ext cx="1689" cy="120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  <p:txBody>
            <a:bodyPr lIns="95793" tIns="47896" rIns="95793" bIns="47896"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defRPr/>
              </a:pPr>
              <a:r>
                <a:rPr lang="en-US" sz="1000">
                  <a:solidFill>
                    <a:srgbClr val="000066"/>
                  </a:solidFill>
                  <a:latin typeface="Verdana" charset="0"/>
                </a:rPr>
                <a:t>Institute for Computational Cosmology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654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9" r:id="rId1"/>
  </p:sldLayoutIdLst>
  <p:transition xmlns:p14="http://schemas.microsoft.com/office/powerpoint/2010/main">
    <p:zoom/>
  </p:transition>
  <p:txStyles>
    <p:titleStyle>
      <a:lvl1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6pPr>
      <a:lvl7pPr marL="9144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7pPr>
      <a:lvl8pPr marL="13716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8pPr>
      <a:lvl9pPr marL="1828800" algn="ctr" defTabSz="957263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 New Roman" pitchFamily="-65" charset="0"/>
        </a:defRPr>
      </a:lvl9pPr>
    </p:titleStyle>
    <p:bodyStyle>
      <a:lvl1pPr marL="358775" indent="-358775" algn="l" defTabSz="957263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77875" indent="-298450" algn="l" defTabSz="957263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  <a:ea typeface="ＭＳ Ｐゴシック" pitchFamily="-65" charset="-128"/>
        </a:defRPr>
      </a:lvl2pPr>
      <a:lvl3pPr marL="1196975" indent="-239713" algn="l" defTabSz="957263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  <a:ea typeface="ＭＳ Ｐゴシック" pitchFamily="-65" charset="-128"/>
        </a:defRPr>
      </a:lvl3pPr>
      <a:lvl4pPr marL="1676400" indent="-239713" algn="l" defTabSz="957263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pitchFamily="-65" charset="-128"/>
        </a:defRPr>
      </a:lvl4pPr>
      <a:lvl5pPr marL="21558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5pPr>
      <a:lvl6pPr marL="26130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6pPr>
      <a:lvl7pPr marL="30702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7pPr>
      <a:lvl8pPr marL="35274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8pPr>
      <a:lvl9pPr marL="3984625" indent="-239713" algn="l" defTabSz="957263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3.jpeg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emf"/><Relationship Id="rId7" Type="http://schemas.openxmlformats.org/officeDocument/2006/relationships/image" Target="../media/image1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6" Type="http://schemas.openxmlformats.org/officeDocument/2006/relationships/oleObject" Target="../embeddings/oleObject2.bin"/><Relationship Id="rId7" Type="http://schemas.openxmlformats.org/officeDocument/2006/relationships/image" Target="../media/image8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9.emf"/><Relationship Id="rId10" Type="http://schemas.openxmlformats.org/officeDocument/2006/relationships/oleObject" Target="../embeddings/Microsoft_Equation1.bin"/><Relationship Id="rId11" Type="http://schemas.openxmlformats.org/officeDocument/2006/relationships/image" Target="../media/image1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14.jpeg"/><Relationship Id="rId5" Type="http://schemas.openxmlformats.org/officeDocument/2006/relationships/oleObject" Target="../embeddings/Microsoft_Equation2.bin"/><Relationship Id="rId6" Type="http://schemas.openxmlformats.org/officeDocument/2006/relationships/image" Target="../media/image13.emf"/><Relationship Id="rId7" Type="http://schemas.openxmlformats.org/officeDocument/2006/relationships/image" Target="../media/image11.jpeg"/><Relationship Id="rId8" Type="http://schemas.openxmlformats.org/officeDocument/2006/relationships/image" Target="../media/image15.jpe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8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Relationship Id="rId2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Relationship Id="rId2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33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1.xml"/><Relationship Id="rId4" Type="http://schemas.openxmlformats.org/officeDocument/2006/relationships/image" Target="../media/image21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10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13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8.jpeg"/><Relationship Id="rId3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4" Type="http://schemas.openxmlformats.org/officeDocument/2006/relationships/image" Target="../media/image30.png"/><Relationship Id="rId1" Type="http://schemas.microsoft.com/office/2007/relationships/media" Target="file://localhost/Users/csf/Movies/volker/billennium/Aq-A-2-evolv.avi" TargetMode="External"/><Relationship Id="rId2" Type="http://schemas.openxmlformats.org/officeDocument/2006/relationships/video" Target="file://localhost/Users/csf/Movies/volker/billennium/Aq-A-2-evolv.avi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4" Type="http://schemas.openxmlformats.org/officeDocument/2006/relationships/notesSlide" Target="../notesSlides/notesSlide17.xml"/><Relationship Id="rId5" Type="http://schemas.openxmlformats.org/officeDocument/2006/relationships/image" Target="../media/image31.png"/><Relationship Id="rId1" Type="http://schemas.microsoft.com/office/2007/relationships/media" Target="file://localhost/Users/csf/Movies/volker/millennium/millennium_flythru_fast.avi" TargetMode="External"/><Relationship Id="rId2" Type="http://schemas.openxmlformats.org/officeDocument/2006/relationships/video" Target="file://localhost/Users/csf/Movies/volker/millennium/millennium_flythru_fast.avi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image" Target="../media/image32.png"/><Relationship Id="rId1" Type="http://schemas.microsoft.com/office/2007/relationships/media" Target="../media/media2.mov"/><Relationship Id="rId2" Type="http://schemas.openxmlformats.org/officeDocument/2006/relationships/video" Target="../media/media2.mov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5" Type="http://schemas.openxmlformats.org/officeDocument/2006/relationships/image" Target="../media/image6.jpeg"/><Relationship Id="rId6" Type="http://schemas.openxmlformats.org/officeDocument/2006/relationships/image" Target="../media/image27.jpeg"/><Relationship Id="rId1" Type="http://schemas.openxmlformats.org/officeDocument/2006/relationships/slideLayout" Target="../slideLayouts/slideLayout61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5" Type="http://schemas.openxmlformats.org/officeDocument/2006/relationships/image" Target="../media/image5.jpeg"/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9.xml"/><Relationship Id="rId2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1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5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2" descr="cath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46038" y="265113"/>
          <a:ext cx="1063625" cy="122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68" name="CorelDRAW" r:id="rId5" imgW="4038600" imgH="4219575" progId="CorelDRAW.Graphic.9">
                  <p:embed/>
                </p:oleObj>
              </mc:Choice>
              <mc:Fallback>
                <p:oleObj name="CorelDRAW" r:id="rId5" imgW="4038600" imgH="4219575" progId="CorelDRAW.Graphic.9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265113"/>
                        <a:ext cx="1063625" cy="122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4852988" y="4648200"/>
            <a:ext cx="3938587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100000"/>
              </a:lnSpc>
              <a:spcBef>
                <a:spcPct val="50000"/>
              </a:spcBef>
              <a:buClr>
                <a:srgbClr val="006600"/>
              </a:buClr>
              <a:buSzPct val="200000"/>
            </a:pPr>
            <a:endParaRPr lang="en-GB" sz="180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90600" y="2971800"/>
            <a:ext cx="7259638" cy="123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Carlos S.  Frenk</a:t>
            </a:r>
          </a:p>
          <a:p>
            <a:pPr algn="ctr"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sz="2900" i="1">
                <a:solidFill>
                  <a:srgbClr val="000066"/>
                </a:solidFill>
                <a:latin typeface="Times New Roman" charset="0"/>
              </a:rPr>
              <a:t>  Institute for Computational Cosmology, Durham</a:t>
            </a:r>
          </a:p>
        </p:txBody>
      </p:sp>
      <p:pic>
        <p:nvPicPr>
          <p:cNvPr id="111622" name="Picture 6" descr="icc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214313"/>
            <a:ext cx="2122488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1547664" y="1770657"/>
            <a:ext cx="6552728" cy="637610"/>
          </a:xfrm>
          <a:prstGeom prst="roundRect">
            <a:avLst>
              <a:gd name="adj" fmla="val 60"/>
            </a:avLst>
          </a:prstGeom>
          <a:solidFill>
            <a:srgbClr val="FFCC00"/>
          </a:solidFill>
          <a:ln w="25400">
            <a:solidFill>
              <a:srgbClr val="000000"/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US" sz="4400" dirty="0" smtClean="0">
                <a:solidFill>
                  <a:srgbClr val="FF0000"/>
                </a:solidFill>
              </a:rPr>
              <a:t>The cosmic dark matter</a:t>
            </a:r>
            <a:endParaRPr lang="en-GB" sz="44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70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31400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6670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7" name="Rectangle 4"/>
          <p:cNvSpPr>
            <a:spLocks noChangeArrowheads="1"/>
          </p:cNvSpPr>
          <p:nvPr/>
        </p:nvSpPr>
        <p:spPr bwMode="auto">
          <a:xfrm>
            <a:off x="3048000" y="152400"/>
            <a:ext cx="3656013" cy="65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E80000"/>
                </a:solidFill>
              </a:rPr>
              <a:t>The force of gravity</a:t>
            </a:r>
          </a:p>
        </p:txBody>
      </p:sp>
      <p:sp>
        <p:nvSpPr>
          <p:cNvPr id="87048" name="Rectangle 5"/>
          <p:cNvSpPr>
            <a:spLocks noChangeArrowheads="1"/>
          </p:cNvSpPr>
          <p:nvPr/>
        </p:nvSpPr>
        <p:spPr bwMode="auto">
          <a:xfrm>
            <a:off x="3733800" y="1219200"/>
            <a:ext cx="3929063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smtClean="0">
                <a:solidFill>
                  <a:srgbClr val="3333CC"/>
                </a:solidFill>
              </a:rPr>
              <a:t>Issac Newton:</a:t>
            </a:r>
            <a:r>
              <a:rPr lang="en-US" sz="240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2400" smtClean="0">
                <a:solidFill>
                  <a:srgbClr val="FFFFFF"/>
                </a:solidFill>
              </a:rPr>
              <a:t>matter</a:t>
            </a:r>
            <a:r>
              <a:rPr lang="en-US" smtClean="0">
                <a:solidFill>
                  <a:srgbClr val="E80000"/>
                </a:solidFill>
              </a:rPr>
              <a:t> </a:t>
            </a:r>
            <a:r>
              <a:rPr lang="en-US" smtClean="0">
                <a:solidFill>
                  <a:srgbClr val="E80000"/>
                </a:solidFill>
                <a:sym typeface="Symbol" charset="0"/>
              </a:rPr>
              <a:t></a:t>
            </a:r>
            <a:r>
              <a:rPr lang="en-US" sz="2400" smtClean="0">
                <a:solidFill>
                  <a:srgbClr val="FFFFFF"/>
                </a:solidFill>
                <a:sym typeface="Symbol" charset="0"/>
              </a:rPr>
              <a:t> gravity </a:t>
            </a:r>
            <a:r>
              <a:rPr lang="en-US" smtClean="0">
                <a:solidFill>
                  <a:srgbClr val="E80000"/>
                </a:solidFill>
                <a:sym typeface="Symbol" charset="0"/>
              </a:rPr>
              <a:t> </a:t>
            </a:r>
            <a:r>
              <a:rPr lang="en-US" sz="2400" smtClean="0">
                <a:solidFill>
                  <a:srgbClr val="FFFFFF"/>
                </a:solidFill>
                <a:sym typeface="Symbol" charset="0"/>
              </a:rPr>
              <a:t>motion</a:t>
            </a:r>
            <a:endParaRPr lang="en-US" smtClean="0">
              <a:solidFill>
                <a:srgbClr val="E80000"/>
              </a:solidFill>
              <a:sym typeface="Symbol" charset="0"/>
            </a:endParaRPr>
          </a:p>
        </p:txBody>
      </p:sp>
      <p:graphicFrame>
        <p:nvGraphicFramePr>
          <p:cNvPr id="87042" name="Object 2"/>
          <p:cNvGraphicFramePr>
            <a:graphicFrameLocks noChangeAspect="1"/>
          </p:cNvGraphicFramePr>
          <p:nvPr/>
        </p:nvGraphicFramePr>
        <p:xfrm>
          <a:off x="4057650" y="3251200"/>
          <a:ext cx="10287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749" name="Equation" r:id="rId6" imgW="1028700" imgH="355600" progId="Equation.3">
                  <p:embed/>
                </p:oleObj>
              </mc:Choice>
              <mc:Fallback>
                <p:oleObj name="Equation" r:id="rId6" imgW="10287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7650" y="3251200"/>
                        <a:ext cx="10287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066800" y="4902200"/>
            <a:ext cx="2057400" cy="1422400"/>
            <a:chOff x="1066800" y="4902139"/>
            <a:chExt cx="2057399" cy="1422461"/>
          </a:xfrm>
        </p:grpSpPr>
        <p:graphicFrame>
          <p:nvGraphicFramePr>
            <p:cNvPr id="87043" name="Object 3"/>
            <p:cNvGraphicFramePr>
              <a:graphicFrameLocks noChangeAspect="1"/>
            </p:cNvGraphicFramePr>
            <p:nvPr/>
          </p:nvGraphicFramePr>
          <p:xfrm>
            <a:off x="1066800" y="4902139"/>
            <a:ext cx="2057399" cy="7113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4750" name="Equation" r:id="rId8" imgW="1028700" imgH="355600" progId="Equation.3">
                    <p:embed/>
                  </p:oleObj>
                </mc:Choice>
                <mc:Fallback>
                  <p:oleObj name="Equation" r:id="rId8" imgW="1028700" imgH="355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6800" y="4902139"/>
                          <a:ext cx="2057399" cy="71132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7044" name="Object 4"/>
            <p:cNvGraphicFramePr>
              <a:graphicFrameLocks noChangeAspect="1"/>
            </p:cNvGraphicFramePr>
            <p:nvPr/>
          </p:nvGraphicFramePr>
          <p:xfrm>
            <a:off x="1447800" y="5684838"/>
            <a:ext cx="1143000" cy="639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4751" name="Equation" r:id="rId10" imgW="635000" imgH="355600" progId="Equation.3">
                    <p:embed/>
                  </p:oleObj>
                </mc:Choice>
                <mc:Fallback>
                  <p:oleObj name="Equation" r:id="rId10" imgW="635000" imgH="355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7800" y="5684838"/>
                          <a:ext cx="1143000" cy="63976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7686270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1" name="Picture 4" descr="galaxies.jpg                   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22263"/>
            <a:ext cx="7620000" cy="654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3059" name="Text Box 3"/>
          <p:cNvSpPr txBox="1">
            <a:spLocks noChangeArrowheads="1"/>
          </p:cNvSpPr>
          <p:nvPr/>
        </p:nvSpPr>
        <p:spPr bwMode="auto">
          <a:xfrm>
            <a:off x="152400" y="325438"/>
            <a:ext cx="90678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smtClean="0">
                <a:solidFill>
                  <a:srgbClr val="FF0000"/>
                </a:solidFill>
              </a:rPr>
              <a:t>Stars rotate too fast to be held in place by gravity of visible mass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1000" y="2795588"/>
            <a:ext cx="2286000" cy="3254375"/>
            <a:chOff x="381000" y="2796207"/>
            <a:chExt cx="2286000" cy="3253756"/>
          </a:xfrm>
        </p:grpSpPr>
        <p:graphicFrame>
          <p:nvGraphicFramePr>
            <p:cNvPr id="89090" name="Object 2"/>
            <p:cNvGraphicFramePr>
              <a:graphicFrameLocks noChangeAspect="1"/>
            </p:cNvGraphicFramePr>
            <p:nvPr/>
          </p:nvGraphicFramePr>
          <p:xfrm>
            <a:off x="800100" y="5410200"/>
            <a:ext cx="1143000" cy="639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789" name="Equation" r:id="rId5" imgW="635000" imgH="355600" progId="Equation.3">
                    <p:embed/>
                  </p:oleObj>
                </mc:Choice>
                <mc:Fallback>
                  <p:oleObj name="Equation" r:id="rId5" imgW="635000" imgH="355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00100" y="5410200"/>
                          <a:ext cx="1143000" cy="639763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9095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796207"/>
              <a:ext cx="2286000" cy="238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" name="Picture 6" descr="402_AF26041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295400"/>
            <a:ext cx="6475412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306119"/>
      </p:ext>
    </p:extLst>
  </p:cSld>
  <p:clrMapOvr>
    <a:masterClrMapping/>
  </p:clrMapOvr>
  <p:transition xmlns:p14="http://schemas.microsoft.com/office/powerpoint/2010/main">
    <p:dissolv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81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5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3" descr="darkhalo_l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88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09738" y="276225"/>
            <a:ext cx="6457950" cy="493713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defTabSz="827088"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tabLst>
                <a:tab pos="655638" algn="l"/>
                <a:tab pos="1311275" algn="l"/>
                <a:tab pos="1968500" algn="l"/>
                <a:tab pos="2625725" algn="l"/>
                <a:tab pos="3281363" algn="l"/>
                <a:tab pos="3937000" algn="l"/>
                <a:tab pos="4592638" algn="l"/>
                <a:tab pos="5249863" algn="l"/>
                <a:tab pos="5907088" algn="l"/>
                <a:tab pos="6562725" algn="l"/>
                <a:tab pos="7219950" algn="l"/>
                <a:tab pos="7875588" algn="l"/>
              </a:tabLs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GB" sz="3200">
                <a:solidFill>
                  <a:srgbClr val="FF0000"/>
                </a:solidFill>
              </a:rPr>
              <a:t>Clumps of dark matter: dark halos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05013" y="5486400"/>
            <a:ext cx="5310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0" tIns="45706" rIns="91410" bIns="45706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400">
                <a:solidFill>
                  <a:srgbClr val="FF0000"/>
                </a:solidFill>
                <a:sym typeface="Wingdings" charset="0"/>
              </a:rPr>
              <a:t></a:t>
            </a:r>
            <a:r>
              <a:rPr lang="en-US" sz="2400">
                <a:solidFill>
                  <a:srgbClr val="FFFFFF"/>
                </a:solidFill>
                <a:sym typeface="Wingdings" charset="0"/>
              </a:rPr>
              <a:t> </a:t>
            </a:r>
            <a:r>
              <a:rPr lang="en-US" sz="2400">
                <a:solidFill>
                  <a:srgbClr val="FFFFFF"/>
                </a:solidFill>
              </a:rPr>
              <a:t>dark matter keeps galaxy in place </a:t>
            </a:r>
          </a:p>
        </p:txBody>
      </p:sp>
    </p:spTree>
    <p:extLst>
      <p:ext uri="{BB962C8B-B14F-4D97-AF65-F5344CB8AC3E}">
        <p14:creationId xmlns:p14="http://schemas.microsoft.com/office/powerpoint/2010/main" val="282600001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1C1C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627313" y="142875"/>
            <a:ext cx="6516687" cy="6753225"/>
            <a:chOff x="1655" y="90"/>
            <a:chExt cx="4105" cy="4254"/>
          </a:xfrm>
        </p:grpSpPr>
        <p:sp>
          <p:nvSpPr>
            <p:cNvPr id="181257" name="Rectangle 3"/>
            <p:cNvSpPr>
              <a:spLocks noChangeArrowheads="1"/>
            </p:cNvSpPr>
            <p:nvPr/>
          </p:nvSpPr>
          <p:spPr bwMode="auto">
            <a:xfrm>
              <a:off x="3977" y="4008"/>
              <a:ext cx="1753" cy="204"/>
            </a:xfrm>
            <a:prstGeom prst="rect">
              <a:avLst/>
            </a:prstGeom>
            <a:solidFill>
              <a:srgbClr val="CCFF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81258" name="Rectangle 4"/>
            <p:cNvSpPr>
              <a:spLocks noChangeArrowheads="1"/>
            </p:cNvSpPr>
            <p:nvPr/>
          </p:nvSpPr>
          <p:spPr bwMode="auto">
            <a:xfrm>
              <a:off x="3709" y="3977"/>
              <a:ext cx="2051" cy="367"/>
            </a:xfrm>
            <a:prstGeom prst="rect">
              <a:avLst/>
            </a:prstGeom>
            <a:solidFill>
              <a:srgbClr val="1C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pPr algn="ctr"/>
              <a:endParaRPr lang="en-GB" b="1">
                <a:solidFill>
                  <a:srgbClr val="FFFFFF"/>
                </a:solidFill>
              </a:endParaRPr>
            </a:p>
          </p:txBody>
        </p:sp>
        <p:grpSp>
          <p:nvGrpSpPr>
            <p:cNvPr id="181259" name="Group 5"/>
            <p:cNvGrpSpPr>
              <a:grpSpLocks/>
            </p:cNvGrpSpPr>
            <p:nvPr/>
          </p:nvGrpSpPr>
          <p:grpSpPr bwMode="auto">
            <a:xfrm>
              <a:off x="1655" y="3981"/>
              <a:ext cx="3985" cy="233"/>
              <a:chOff x="1632" y="4087"/>
              <a:chExt cx="3985" cy="233"/>
            </a:xfrm>
          </p:grpSpPr>
          <p:sp>
            <p:nvSpPr>
              <p:cNvPr id="181261" name="Text Box 6"/>
              <p:cNvSpPr txBox="1">
                <a:spLocks noChangeArrowheads="1"/>
              </p:cNvSpPr>
              <p:nvPr/>
            </p:nvSpPr>
            <p:spPr bwMode="auto">
              <a:xfrm>
                <a:off x="3258" y="4087"/>
                <a:ext cx="736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5793" tIns="47896" rIns="95793" bIns="47896">
                <a:spAutoFit/>
              </a:bodyPr>
              <a:lstStyle>
                <a:lvl1pPr defTabSz="957263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defTabSz="957263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0"/>
                  </a:spcBef>
                  <a:buClrTx/>
                </a:pPr>
                <a:r>
                  <a:rPr lang="en-GB" sz="1800" b="1">
                    <a:solidFill>
                      <a:srgbClr val="FF0000"/>
                    </a:solidFill>
                    <a:latin typeface="Times New Roman" charset="0"/>
                  </a:rPr>
                  <a:t>0.5 Mpc/h</a:t>
                </a:r>
              </a:p>
            </p:txBody>
          </p:sp>
          <p:sp>
            <p:nvSpPr>
              <p:cNvPr id="181262" name="Line 7"/>
              <p:cNvSpPr>
                <a:spLocks noChangeShapeType="1"/>
              </p:cNvSpPr>
              <p:nvPr/>
            </p:nvSpPr>
            <p:spPr bwMode="auto">
              <a:xfrm>
                <a:off x="4122" y="4182"/>
                <a:ext cx="1495" cy="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5793" tIns="47896" rIns="95793" bIns="47896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3" name="Line 8"/>
              <p:cNvSpPr>
                <a:spLocks noChangeShapeType="1"/>
              </p:cNvSpPr>
              <p:nvPr/>
            </p:nvSpPr>
            <p:spPr bwMode="auto">
              <a:xfrm flipH="1">
                <a:off x="1632" y="4182"/>
                <a:ext cx="1495" cy="1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lIns="95793" tIns="47896" rIns="95793" bIns="47896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81260" name="Picture 9" descr="C:\My Documents\My Pictures\virgo\chris\gh1_256_1024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7" y="90"/>
              <a:ext cx="3985" cy="3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1251" name="Group 11"/>
          <p:cNvGrpSpPr>
            <a:grpSpLocks/>
          </p:cNvGrpSpPr>
          <p:nvPr/>
        </p:nvGrpSpPr>
        <p:grpSpPr bwMode="auto">
          <a:xfrm rot="-6081960">
            <a:off x="5580063" y="3098800"/>
            <a:ext cx="381000" cy="127000"/>
            <a:chOff x="2699" y="2632"/>
            <a:chExt cx="544" cy="128"/>
          </a:xfrm>
        </p:grpSpPr>
        <p:sp>
          <p:nvSpPr>
            <p:cNvPr id="181254" name="Freeform 12"/>
            <p:cNvSpPr>
              <a:spLocks noChangeArrowheads="1"/>
            </p:cNvSpPr>
            <p:nvPr/>
          </p:nvSpPr>
          <p:spPr bwMode="auto">
            <a:xfrm>
              <a:off x="2699" y="2666"/>
              <a:ext cx="537" cy="40"/>
            </a:xfrm>
            <a:custGeom>
              <a:avLst/>
              <a:gdLst>
                <a:gd name="T0" fmla="*/ 5 w 2617"/>
                <a:gd name="T1" fmla="*/ 0 h 195"/>
                <a:gd name="T2" fmla="*/ 5 w 2617"/>
                <a:gd name="T3" fmla="*/ 0 h 195"/>
                <a:gd name="T4" fmla="*/ 5 w 2617"/>
                <a:gd name="T5" fmla="*/ 0 h 195"/>
                <a:gd name="T6" fmla="*/ 5 w 2617"/>
                <a:gd name="T7" fmla="*/ 0 h 195"/>
                <a:gd name="T8" fmla="*/ 5 w 2617"/>
                <a:gd name="T9" fmla="*/ 0 h 195"/>
                <a:gd name="T10" fmla="*/ 4 w 2617"/>
                <a:gd name="T11" fmla="*/ 0 h 195"/>
                <a:gd name="T12" fmla="*/ 4 w 2617"/>
                <a:gd name="T13" fmla="*/ 0 h 195"/>
                <a:gd name="T14" fmla="*/ 4 w 2617"/>
                <a:gd name="T15" fmla="*/ 0 h 195"/>
                <a:gd name="T16" fmla="*/ 4 w 2617"/>
                <a:gd name="T17" fmla="*/ 0 h 195"/>
                <a:gd name="T18" fmla="*/ 4 w 2617"/>
                <a:gd name="T19" fmla="*/ 0 h 195"/>
                <a:gd name="T20" fmla="*/ 3 w 2617"/>
                <a:gd name="T21" fmla="*/ 0 h 195"/>
                <a:gd name="T22" fmla="*/ 3 w 2617"/>
                <a:gd name="T23" fmla="*/ 0 h 195"/>
                <a:gd name="T24" fmla="*/ 3 w 2617"/>
                <a:gd name="T25" fmla="*/ 0 h 195"/>
                <a:gd name="T26" fmla="*/ 3 w 2617"/>
                <a:gd name="T27" fmla="*/ 0 h 195"/>
                <a:gd name="T28" fmla="*/ 3 w 2617"/>
                <a:gd name="T29" fmla="*/ 0 h 195"/>
                <a:gd name="T30" fmla="*/ 2 w 2617"/>
                <a:gd name="T31" fmla="*/ 0 h 195"/>
                <a:gd name="T32" fmla="*/ 2 w 2617"/>
                <a:gd name="T33" fmla="*/ 0 h 195"/>
                <a:gd name="T34" fmla="*/ 2 w 2617"/>
                <a:gd name="T35" fmla="*/ 0 h 195"/>
                <a:gd name="T36" fmla="*/ 2 w 2617"/>
                <a:gd name="T37" fmla="*/ 0 h 195"/>
                <a:gd name="T38" fmla="*/ 2 w 2617"/>
                <a:gd name="T39" fmla="*/ 0 h 195"/>
                <a:gd name="T40" fmla="*/ 1 w 2617"/>
                <a:gd name="T41" fmla="*/ 0 h 195"/>
                <a:gd name="T42" fmla="*/ 1 w 2617"/>
                <a:gd name="T43" fmla="*/ 0 h 195"/>
                <a:gd name="T44" fmla="*/ 1 w 2617"/>
                <a:gd name="T45" fmla="*/ 0 h 195"/>
                <a:gd name="T46" fmla="*/ 1 w 2617"/>
                <a:gd name="T47" fmla="*/ 0 h 195"/>
                <a:gd name="T48" fmla="*/ 1 w 2617"/>
                <a:gd name="T49" fmla="*/ 0 h 195"/>
                <a:gd name="T50" fmla="*/ 0 w 2617"/>
                <a:gd name="T51" fmla="*/ 0 h 195"/>
                <a:gd name="T52" fmla="*/ 0 w 2617"/>
                <a:gd name="T53" fmla="*/ 0 h 195"/>
                <a:gd name="T54" fmla="*/ 0 w 2617"/>
                <a:gd name="T55" fmla="*/ 0 h 195"/>
                <a:gd name="T56" fmla="*/ 0 w 2617"/>
                <a:gd name="T57" fmla="*/ 0 h 195"/>
                <a:gd name="T58" fmla="*/ 0 w 2617"/>
                <a:gd name="T59" fmla="*/ 0 h 195"/>
                <a:gd name="T60" fmla="*/ 0 w 2617"/>
                <a:gd name="T61" fmla="*/ 0 h 195"/>
                <a:gd name="T62" fmla="*/ 0 w 2617"/>
                <a:gd name="T63" fmla="*/ 0 h 195"/>
                <a:gd name="T64" fmla="*/ 2 w 2617"/>
                <a:gd name="T65" fmla="*/ 0 h 19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17"/>
                <a:gd name="T100" fmla="*/ 0 h 195"/>
                <a:gd name="T101" fmla="*/ 2617 w 2617"/>
                <a:gd name="T102" fmla="*/ 195 h 19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17" h="195">
                  <a:moveTo>
                    <a:pt x="1308" y="192"/>
                  </a:moveTo>
                  <a:lnTo>
                    <a:pt x="2616" y="194"/>
                  </a:lnTo>
                  <a:lnTo>
                    <a:pt x="2615" y="184"/>
                  </a:lnTo>
                  <a:lnTo>
                    <a:pt x="2611" y="175"/>
                  </a:lnTo>
                  <a:lnTo>
                    <a:pt x="2603" y="165"/>
                  </a:lnTo>
                  <a:lnTo>
                    <a:pt x="2592" y="156"/>
                  </a:lnTo>
                  <a:lnTo>
                    <a:pt x="2578" y="146"/>
                  </a:lnTo>
                  <a:lnTo>
                    <a:pt x="2561" y="137"/>
                  </a:lnTo>
                  <a:lnTo>
                    <a:pt x="2541" y="128"/>
                  </a:lnTo>
                  <a:lnTo>
                    <a:pt x="2517" y="119"/>
                  </a:lnTo>
                  <a:lnTo>
                    <a:pt x="2491" y="110"/>
                  </a:lnTo>
                  <a:lnTo>
                    <a:pt x="2461" y="101"/>
                  </a:lnTo>
                  <a:lnTo>
                    <a:pt x="2429" y="93"/>
                  </a:lnTo>
                  <a:lnTo>
                    <a:pt x="2393" y="85"/>
                  </a:lnTo>
                  <a:lnTo>
                    <a:pt x="2355" y="77"/>
                  </a:lnTo>
                  <a:lnTo>
                    <a:pt x="2315" y="69"/>
                  </a:lnTo>
                  <a:lnTo>
                    <a:pt x="2272" y="62"/>
                  </a:lnTo>
                  <a:lnTo>
                    <a:pt x="2226" y="55"/>
                  </a:lnTo>
                  <a:lnTo>
                    <a:pt x="2178" y="49"/>
                  </a:lnTo>
                  <a:lnTo>
                    <a:pt x="2128" y="42"/>
                  </a:lnTo>
                  <a:lnTo>
                    <a:pt x="2076" y="37"/>
                  </a:lnTo>
                  <a:lnTo>
                    <a:pt x="2022" y="31"/>
                  </a:lnTo>
                  <a:lnTo>
                    <a:pt x="1966" y="26"/>
                  </a:lnTo>
                  <a:lnTo>
                    <a:pt x="1908" y="21"/>
                  </a:lnTo>
                  <a:lnTo>
                    <a:pt x="1849" y="17"/>
                  </a:lnTo>
                  <a:lnTo>
                    <a:pt x="1789" y="13"/>
                  </a:lnTo>
                  <a:lnTo>
                    <a:pt x="1727" y="10"/>
                  </a:lnTo>
                  <a:lnTo>
                    <a:pt x="1664" y="7"/>
                  </a:lnTo>
                  <a:lnTo>
                    <a:pt x="1601" y="5"/>
                  </a:lnTo>
                  <a:lnTo>
                    <a:pt x="1537" y="3"/>
                  </a:lnTo>
                  <a:lnTo>
                    <a:pt x="1472" y="2"/>
                  </a:lnTo>
                  <a:lnTo>
                    <a:pt x="1406" y="1"/>
                  </a:lnTo>
                  <a:lnTo>
                    <a:pt x="1341" y="0"/>
                  </a:lnTo>
                  <a:lnTo>
                    <a:pt x="1275" y="0"/>
                  </a:lnTo>
                  <a:lnTo>
                    <a:pt x="1210" y="1"/>
                  </a:lnTo>
                  <a:lnTo>
                    <a:pt x="1144" y="2"/>
                  </a:lnTo>
                  <a:lnTo>
                    <a:pt x="1079" y="3"/>
                  </a:lnTo>
                  <a:lnTo>
                    <a:pt x="1015" y="5"/>
                  </a:lnTo>
                  <a:lnTo>
                    <a:pt x="952" y="7"/>
                  </a:lnTo>
                  <a:lnTo>
                    <a:pt x="889" y="10"/>
                  </a:lnTo>
                  <a:lnTo>
                    <a:pt x="827" y="13"/>
                  </a:lnTo>
                  <a:lnTo>
                    <a:pt x="767" y="17"/>
                  </a:lnTo>
                  <a:lnTo>
                    <a:pt x="708" y="21"/>
                  </a:lnTo>
                  <a:lnTo>
                    <a:pt x="650" y="26"/>
                  </a:lnTo>
                  <a:lnTo>
                    <a:pt x="594" y="31"/>
                  </a:lnTo>
                  <a:lnTo>
                    <a:pt x="540" y="37"/>
                  </a:lnTo>
                  <a:lnTo>
                    <a:pt x="488" y="42"/>
                  </a:lnTo>
                  <a:lnTo>
                    <a:pt x="438" y="49"/>
                  </a:lnTo>
                  <a:lnTo>
                    <a:pt x="390" y="55"/>
                  </a:lnTo>
                  <a:lnTo>
                    <a:pt x="344" y="62"/>
                  </a:lnTo>
                  <a:lnTo>
                    <a:pt x="301" y="69"/>
                  </a:lnTo>
                  <a:lnTo>
                    <a:pt x="261" y="77"/>
                  </a:lnTo>
                  <a:lnTo>
                    <a:pt x="223" y="85"/>
                  </a:lnTo>
                  <a:lnTo>
                    <a:pt x="187" y="93"/>
                  </a:lnTo>
                  <a:lnTo>
                    <a:pt x="155" y="101"/>
                  </a:lnTo>
                  <a:lnTo>
                    <a:pt x="125" y="110"/>
                  </a:lnTo>
                  <a:lnTo>
                    <a:pt x="99" y="119"/>
                  </a:lnTo>
                  <a:lnTo>
                    <a:pt x="75" y="128"/>
                  </a:lnTo>
                  <a:lnTo>
                    <a:pt x="55" y="137"/>
                  </a:lnTo>
                  <a:lnTo>
                    <a:pt x="38" y="146"/>
                  </a:lnTo>
                  <a:lnTo>
                    <a:pt x="24" y="156"/>
                  </a:lnTo>
                  <a:lnTo>
                    <a:pt x="13" y="165"/>
                  </a:lnTo>
                  <a:lnTo>
                    <a:pt x="5" y="175"/>
                  </a:lnTo>
                  <a:lnTo>
                    <a:pt x="1" y="184"/>
                  </a:lnTo>
                  <a:lnTo>
                    <a:pt x="0" y="194"/>
                  </a:lnTo>
                  <a:lnTo>
                    <a:pt x="1308" y="192"/>
                  </a:lnTo>
                </a:path>
              </a:pathLst>
            </a:custGeom>
            <a:solidFill>
              <a:srgbClr val="23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81255" name="Oval 13"/>
            <p:cNvSpPr>
              <a:spLocks noChangeArrowheads="1"/>
            </p:cNvSpPr>
            <p:nvPr/>
          </p:nvSpPr>
          <p:spPr bwMode="auto">
            <a:xfrm>
              <a:off x="2875" y="2632"/>
              <a:ext cx="175" cy="128"/>
            </a:xfrm>
            <a:prstGeom prst="ellipse">
              <a:avLst/>
            </a:prstGeom>
            <a:gradFill rotWithShape="0">
              <a:gsLst>
                <a:gs pos="0">
                  <a:srgbClr val="280099"/>
                </a:gs>
                <a:gs pos="100000">
                  <a:srgbClr val="94006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</a:pP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181256" name="Freeform 14"/>
            <p:cNvSpPr>
              <a:spLocks noChangeArrowheads="1"/>
            </p:cNvSpPr>
            <p:nvPr/>
          </p:nvSpPr>
          <p:spPr bwMode="auto">
            <a:xfrm rot="10800000">
              <a:off x="2706" y="2706"/>
              <a:ext cx="537" cy="39"/>
            </a:xfrm>
            <a:custGeom>
              <a:avLst/>
              <a:gdLst>
                <a:gd name="T0" fmla="*/ 5 w 2617"/>
                <a:gd name="T1" fmla="*/ 0 h 195"/>
                <a:gd name="T2" fmla="*/ 5 w 2617"/>
                <a:gd name="T3" fmla="*/ 0 h 195"/>
                <a:gd name="T4" fmla="*/ 5 w 2617"/>
                <a:gd name="T5" fmla="*/ 0 h 195"/>
                <a:gd name="T6" fmla="*/ 5 w 2617"/>
                <a:gd name="T7" fmla="*/ 0 h 195"/>
                <a:gd name="T8" fmla="*/ 5 w 2617"/>
                <a:gd name="T9" fmla="*/ 0 h 195"/>
                <a:gd name="T10" fmla="*/ 4 w 2617"/>
                <a:gd name="T11" fmla="*/ 0 h 195"/>
                <a:gd name="T12" fmla="*/ 4 w 2617"/>
                <a:gd name="T13" fmla="*/ 0 h 195"/>
                <a:gd name="T14" fmla="*/ 4 w 2617"/>
                <a:gd name="T15" fmla="*/ 0 h 195"/>
                <a:gd name="T16" fmla="*/ 4 w 2617"/>
                <a:gd name="T17" fmla="*/ 0 h 195"/>
                <a:gd name="T18" fmla="*/ 4 w 2617"/>
                <a:gd name="T19" fmla="*/ 0 h 195"/>
                <a:gd name="T20" fmla="*/ 3 w 2617"/>
                <a:gd name="T21" fmla="*/ 0 h 195"/>
                <a:gd name="T22" fmla="*/ 3 w 2617"/>
                <a:gd name="T23" fmla="*/ 0 h 195"/>
                <a:gd name="T24" fmla="*/ 3 w 2617"/>
                <a:gd name="T25" fmla="*/ 0 h 195"/>
                <a:gd name="T26" fmla="*/ 3 w 2617"/>
                <a:gd name="T27" fmla="*/ 0 h 195"/>
                <a:gd name="T28" fmla="*/ 3 w 2617"/>
                <a:gd name="T29" fmla="*/ 0 h 195"/>
                <a:gd name="T30" fmla="*/ 2 w 2617"/>
                <a:gd name="T31" fmla="*/ 0 h 195"/>
                <a:gd name="T32" fmla="*/ 2 w 2617"/>
                <a:gd name="T33" fmla="*/ 0 h 195"/>
                <a:gd name="T34" fmla="*/ 2 w 2617"/>
                <a:gd name="T35" fmla="*/ 0 h 195"/>
                <a:gd name="T36" fmla="*/ 2 w 2617"/>
                <a:gd name="T37" fmla="*/ 0 h 195"/>
                <a:gd name="T38" fmla="*/ 2 w 2617"/>
                <a:gd name="T39" fmla="*/ 0 h 195"/>
                <a:gd name="T40" fmla="*/ 1 w 2617"/>
                <a:gd name="T41" fmla="*/ 0 h 195"/>
                <a:gd name="T42" fmla="*/ 1 w 2617"/>
                <a:gd name="T43" fmla="*/ 0 h 195"/>
                <a:gd name="T44" fmla="*/ 1 w 2617"/>
                <a:gd name="T45" fmla="*/ 0 h 195"/>
                <a:gd name="T46" fmla="*/ 1 w 2617"/>
                <a:gd name="T47" fmla="*/ 0 h 195"/>
                <a:gd name="T48" fmla="*/ 1 w 2617"/>
                <a:gd name="T49" fmla="*/ 0 h 195"/>
                <a:gd name="T50" fmla="*/ 0 w 2617"/>
                <a:gd name="T51" fmla="*/ 0 h 195"/>
                <a:gd name="T52" fmla="*/ 0 w 2617"/>
                <a:gd name="T53" fmla="*/ 0 h 195"/>
                <a:gd name="T54" fmla="*/ 0 w 2617"/>
                <a:gd name="T55" fmla="*/ 0 h 195"/>
                <a:gd name="T56" fmla="*/ 0 w 2617"/>
                <a:gd name="T57" fmla="*/ 0 h 195"/>
                <a:gd name="T58" fmla="*/ 0 w 2617"/>
                <a:gd name="T59" fmla="*/ 0 h 195"/>
                <a:gd name="T60" fmla="*/ 0 w 2617"/>
                <a:gd name="T61" fmla="*/ 0 h 195"/>
                <a:gd name="T62" fmla="*/ 0 w 2617"/>
                <a:gd name="T63" fmla="*/ 0 h 195"/>
                <a:gd name="T64" fmla="*/ 2 w 2617"/>
                <a:gd name="T65" fmla="*/ 0 h 19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17"/>
                <a:gd name="T100" fmla="*/ 0 h 195"/>
                <a:gd name="T101" fmla="*/ 2617 w 2617"/>
                <a:gd name="T102" fmla="*/ 195 h 19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17" h="195">
                  <a:moveTo>
                    <a:pt x="1308" y="192"/>
                  </a:moveTo>
                  <a:lnTo>
                    <a:pt x="2616" y="194"/>
                  </a:lnTo>
                  <a:lnTo>
                    <a:pt x="2615" y="184"/>
                  </a:lnTo>
                  <a:lnTo>
                    <a:pt x="2611" y="175"/>
                  </a:lnTo>
                  <a:lnTo>
                    <a:pt x="2603" y="165"/>
                  </a:lnTo>
                  <a:lnTo>
                    <a:pt x="2592" y="156"/>
                  </a:lnTo>
                  <a:lnTo>
                    <a:pt x="2578" y="146"/>
                  </a:lnTo>
                  <a:lnTo>
                    <a:pt x="2561" y="137"/>
                  </a:lnTo>
                  <a:lnTo>
                    <a:pt x="2541" y="128"/>
                  </a:lnTo>
                  <a:lnTo>
                    <a:pt x="2517" y="119"/>
                  </a:lnTo>
                  <a:lnTo>
                    <a:pt x="2491" y="110"/>
                  </a:lnTo>
                  <a:lnTo>
                    <a:pt x="2461" y="101"/>
                  </a:lnTo>
                  <a:lnTo>
                    <a:pt x="2429" y="93"/>
                  </a:lnTo>
                  <a:lnTo>
                    <a:pt x="2393" y="85"/>
                  </a:lnTo>
                  <a:lnTo>
                    <a:pt x="2355" y="77"/>
                  </a:lnTo>
                  <a:lnTo>
                    <a:pt x="2315" y="69"/>
                  </a:lnTo>
                  <a:lnTo>
                    <a:pt x="2272" y="62"/>
                  </a:lnTo>
                  <a:lnTo>
                    <a:pt x="2226" y="55"/>
                  </a:lnTo>
                  <a:lnTo>
                    <a:pt x="2178" y="49"/>
                  </a:lnTo>
                  <a:lnTo>
                    <a:pt x="2128" y="42"/>
                  </a:lnTo>
                  <a:lnTo>
                    <a:pt x="2076" y="37"/>
                  </a:lnTo>
                  <a:lnTo>
                    <a:pt x="2022" y="31"/>
                  </a:lnTo>
                  <a:lnTo>
                    <a:pt x="1966" y="26"/>
                  </a:lnTo>
                  <a:lnTo>
                    <a:pt x="1908" y="21"/>
                  </a:lnTo>
                  <a:lnTo>
                    <a:pt x="1849" y="17"/>
                  </a:lnTo>
                  <a:lnTo>
                    <a:pt x="1789" y="13"/>
                  </a:lnTo>
                  <a:lnTo>
                    <a:pt x="1727" y="10"/>
                  </a:lnTo>
                  <a:lnTo>
                    <a:pt x="1664" y="7"/>
                  </a:lnTo>
                  <a:lnTo>
                    <a:pt x="1601" y="5"/>
                  </a:lnTo>
                  <a:lnTo>
                    <a:pt x="1537" y="3"/>
                  </a:lnTo>
                  <a:lnTo>
                    <a:pt x="1472" y="2"/>
                  </a:lnTo>
                  <a:lnTo>
                    <a:pt x="1406" y="1"/>
                  </a:lnTo>
                  <a:lnTo>
                    <a:pt x="1341" y="0"/>
                  </a:lnTo>
                  <a:lnTo>
                    <a:pt x="1275" y="0"/>
                  </a:lnTo>
                  <a:lnTo>
                    <a:pt x="1210" y="1"/>
                  </a:lnTo>
                  <a:lnTo>
                    <a:pt x="1144" y="2"/>
                  </a:lnTo>
                  <a:lnTo>
                    <a:pt x="1079" y="3"/>
                  </a:lnTo>
                  <a:lnTo>
                    <a:pt x="1015" y="5"/>
                  </a:lnTo>
                  <a:lnTo>
                    <a:pt x="952" y="7"/>
                  </a:lnTo>
                  <a:lnTo>
                    <a:pt x="889" y="10"/>
                  </a:lnTo>
                  <a:lnTo>
                    <a:pt x="827" y="13"/>
                  </a:lnTo>
                  <a:lnTo>
                    <a:pt x="767" y="17"/>
                  </a:lnTo>
                  <a:lnTo>
                    <a:pt x="708" y="21"/>
                  </a:lnTo>
                  <a:lnTo>
                    <a:pt x="650" y="26"/>
                  </a:lnTo>
                  <a:lnTo>
                    <a:pt x="594" y="31"/>
                  </a:lnTo>
                  <a:lnTo>
                    <a:pt x="540" y="37"/>
                  </a:lnTo>
                  <a:lnTo>
                    <a:pt x="488" y="42"/>
                  </a:lnTo>
                  <a:lnTo>
                    <a:pt x="438" y="49"/>
                  </a:lnTo>
                  <a:lnTo>
                    <a:pt x="390" y="55"/>
                  </a:lnTo>
                  <a:lnTo>
                    <a:pt x="344" y="62"/>
                  </a:lnTo>
                  <a:lnTo>
                    <a:pt x="301" y="69"/>
                  </a:lnTo>
                  <a:lnTo>
                    <a:pt x="261" y="77"/>
                  </a:lnTo>
                  <a:lnTo>
                    <a:pt x="223" y="85"/>
                  </a:lnTo>
                  <a:lnTo>
                    <a:pt x="187" y="93"/>
                  </a:lnTo>
                  <a:lnTo>
                    <a:pt x="155" y="101"/>
                  </a:lnTo>
                  <a:lnTo>
                    <a:pt x="125" y="110"/>
                  </a:lnTo>
                  <a:lnTo>
                    <a:pt x="99" y="119"/>
                  </a:lnTo>
                  <a:lnTo>
                    <a:pt x="75" y="128"/>
                  </a:lnTo>
                  <a:lnTo>
                    <a:pt x="55" y="137"/>
                  </a:lnTo>
                  <a:lnTo>
                    <a:pt x="38" y="146"/>
                  </a:lnTo>
                  <a:lnTo>
                    <a:pt x="24" y="156"/>
                  </a:lnTo>
                  <a:lnTo>
                    <a:pt x="13" y="165"/>
                  </a:lnTo>
                  <a:lnTo>
                    <a:pt x="5" y="175"/>
                  </a:lnTo>
                  <a:lnTo>
                    <a:pt x="1" y="184"/>
                  </a:lnTo>
                  <a:lnTo>
                    <a:pt x="0" y="194"/>
                  </a:lnTo>
                  <a:lnTo>
                    <a:pt x="1308" y="192"/>
                  </a:lnTo>
                </a:path>
              </a:pathLst>
            </a:custGeom>
            <a:solidFill>
              <a:srgbClr val="2300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  <a:buClrTx/>
              </a:pPr>
              <a:endParaRPr lang="en-US" sz="2000">
                <a:solidFill>
                  <a:srgbClr val="000000"/>
                </a:solidFill>
              </a:endParaRPr>
            </a:p>
          </p:txBody>
        </p:sp>
      </p:grpSp>
      <p:sp>
        <p:nvSpPr>
          <p:cNvPr id="181252" name="Text Box 13"/>
          <p:cNvSpPr txBox="1">
            <a:spLocks noChangeArrowheads="1"/>
          </p:cNvSpPr>
          <p:nvPr/>
        </p:nvSpPr>
        <p:spPr bwMode="auto">
          <a:xfrm>
            <a:off x="0" y="1676400"/>
            <a:ext cx="281940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rgbClr val="FFFFFF"/>
                </a:solidFill>
              </a:rPr>
              <a:t>Galaxies are embedded in huge `halos’ of dark matter</a:t>
            </a:r>
          </a:p>
        </p:txBody>
      </p:sp>
      <p:sp>
        <p:nvSpPr>
          <p:cNvPr id="181253" name="Text Box 2"/>
          <p:cNvSpPr txBox="1">
            <a:spLocks noChangeArrowheads="1"/>
          </p:cNvSpPr>
          <p:nvPr/>
        </p:nvSpPr>
        <p:spPr bwMode="auto">
          <a:xfrm>
            <a:off x="0" y="4191000"/>
            <a:ext cx="2819400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2400">
                <a:solidFill>
                  <a:srgbClr val="FFFFFF"/>
                </a:solidFill>
                <a:latin typeface="Comic Sans MS" charset="0"/>
              </a:rPr>
              <a:t>Computer simulation of galaxy halo</a:t>
            </a:r>
          </a:p>
        </p:txBody>
      </p:sp>
    </p:spTree>
    <p:extLst>
      <p:ext uri="{BB962C8B-B14F-4D97-AF65-F5344CB8AC3E}">
        <p14:creationId xmlns:p14="http://schemas.microsoft.com/office/powerpoint/2010/main" val="199516426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228600" y="5613400"/>
            <a:ext cx="8534400" cy="7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b="1" dirty="0">
                <a:solidFill>
                  <a:srgbClr val="3333CC"/>
                </a:solidFill>
              </a:rPr>
              <a:t>Light from distant galaxies is deflected by dark matter in cluster, distorting the galaxies’ images </a:t>
            </a:r>
            <a:r>
              <a:rPr lang="en-GB" sz="2400" b="1" dirty="0" smtClean="0">
                <a:solidFill>
                  <a:srgbClr val="3333CC"/>
                </a:solidFill>
              </a:rPr>
              <a:t>into </a:t>
            </a:r>
            <a:r>
              <a:rPr lang="en-GB" sz="2400" b="1" dirty="0">
                <a:solidFill>
                  <a:srgbClr val="3333CC"/>
                </a:solidFill>
              </a:rPr>
              <a:t>arcs</a:t>
            </a:r>
          </a:p>
        </p:txBody>
      </p:sp>
      <p:pic>
        <p:nvPicPr>
          <p:cNvPr id="1894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1619672" y="187623"/>
            <a:ext cx="7560840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dirty="0">
                <a:solidFill>
                  <a:srgbClr val="FF0000"/>
                </a:solidFill>
              </a:rPr>
              <a:t>Gravitational </a:t>
            </a:r>
            <a:r>
              <a:rPr lang="en-GB" dirty="0" smtClean="0">
                <a:solidFill>
                  <a:srgbClr val="FF0000"/>
                </a:solidFill>
              </a:rPr>
              <a:t>lensing: mapping the dark matter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52736"/>
            <a:ext cx="3127375" cy="44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Einstein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24744"/>
            <a:ext cx="3150313" cy="4464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78861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nsing_expand.mov">
            <a:hlinkClick r:id="" action="ppaction://ole?verb=0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1867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2"/>
          <p:cNvSpPr txBox="1">
            <a:spLocks noChangeArrowheads="1"/>
          </p:cNvSpPr>
          <p:nvPr/>
        </p:nvSpPr>
        <p:spPr bwMode="auto">
          <a:xfrm>
            <a:off x="156437" y="1196752"/>
            <a:ext cx="9001000" cy="1629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600" b="1" dirty="0" smtClean="0">
                <a:solidFill>
                  <a:srgbClr val="FF0000"/>
                </a:solidFill>
              </a:rPr>
              <a:t>Gravitational lensing: </a:t>
            </a:r>
            <a:r>
              <a:rPr lang="en-US" dirty="0">
                <a:solidFill>
                  <a:srgbClr val="FFFFFF"/>
                </a:solidFill>
              </a:rPr>
              <a:t>Hubble space </a:t>
            </a:r>
            <a:r>
              <a:rPr lang="en-US" dirty="0" smtClean="0">
                <a:solidFill>
                  <a:srgbClr val="FFFFFF"/>
                </a:solidFill>
              </a:rPr>
              <a:t>telescope</a:t>
            </a:r>
            <a:endParaRPr lang="en-US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en-GB" sz="3600" b="1" dirty="0" smtClean="0">
                <a:solidFill>
                  <a:srgbClr val="FF0000"/>
                </a:solidFill>
              </a:rPr>
              <a:t> </a:t>
            </a:r>
            <a:endParaRPr lang="en-GB" sz="3600" b="1" dirty="0">
              <a:solidFill>
                <a:srgbClr val="FF0000"/>
              </a:solidFill>
            </a:endParaRPr>
          </a:p>
        </p:txBody>
      </p:sp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228600" y="5613400"/>
            <a:ext cx="8534400" cy="7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dirty="0">
                <a:solidFill>
                  <a:srgbClr val="3366FF"/>
                </a:solidFill>
              </a:rPr>
              <a:t>Light from distant galaxies is deflected by dark matter in cluster, distorting the galaxies’ images </a:t>
            </a:r>
            <a:r>
              <a:rPr lang="en-GB" sz="2400" dirty="0" smtClean="0">
                <a:solidFill>
                  <a:srgbClr val="3366FF"/>
                </a:solidFill>
              </a:rPr>
              <a:t>into </a:t>
            </a:r>
            <a:r>
              <a:rPr lang="en-GB" sz="2400" dirty="0">
                <a:solidFill>
                  <a:srgbClr val="3366FF"/>
                </a:solidFill>
              </a:rPr>
              <a:t>arcs</a:t>
            </a:r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464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0"/>
            <a:ext cx="886572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Gravitational lensing: </a:t>
            </a:r>
            <a:r>
              <a:rPr lang="en-US" dirty="0">
                <a:solidFill>
                  <a:srgbClr val="FFFFFF"/>
                </a:solidFill>
              </a:rPr>
              <a:t>Hubble space </a:t>
            </a:r>
            <a:r>
              <a:rPr lang="en-US" dirty="0" smtClean="0">
                <a:solidFill>
                  <a:srgbClr val="FFFFFF"/>
                </a:solidFill>
              </a:rPr>
              <a:t>telescope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79512" y="1340768"/>
            <a:ext cx="8534400" cy="79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</a:pPr>
            <a:r>
              <a:rPr lang="en-GB" sz="2400" dirty="0" smtClean="0">
                <a:solidFill>
                  <a:srgbClr val="3366FF"/>
                </a:solidFill>
              </a:rPr>
              <a:t>Can use gravitational lensing to “weigh” galaxy clusters </a:t>
            </a:r>
            <a:r>
              <a:rPr lang="en-GB" sz="2400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GB" sz="2400" dirty="0" smtClean="0">
                <a:solidFill>
                  <a:srgbClr val="3366FF"/>
                </a:solidFill>
                <a:sym typeface="Wingdings"/>
              </a:rPr>
              <a:t> </a:t>
            </a:r>
            <a:r>
              <a:rPr lang="en-GB" sz="2400" dirty="0" smtClean="0">
                <a:solidFill>
                  <a:srgbClr val="FF0000"/>
                </a:solidFill>
                <a:sym typeface="Wingdings"/>
              </a:rPr>
              <a:t>there is about 10 times more dark than visible mass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72702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3"/>
          <p:cNvSpPr>
            <a:spLocks noChangeArrowheads="1"/>
          </p:cNvSpPr>
          <p:nvPr/>
        </p:nvSpPr>
        <p:spPr bwMode="auto">
          <a:xfrm>
            <a:off x="1711325" y="1295400"/>
            <a:ext cx="572135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is the dark matter?</a:t>
            </a:r>
          </a:p>
        </p:txBody>
      </p:sp>
    </p:spTree>
    <p:extLst>
      <p:ext uri="{BB962C8B-B14F-4D97-AF65-F5344CB8AC3E}">
        <p14:creationId xmlns:p14="http://schemas.microsoft.com/office/powerpoint/2010/main" val="304242292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136650" y="1566863"/>
            <a:ext cx="2589213" cy="1157287"/>
            <a:chOff x="1135883" y="1566332"/>
            <a:chExt cx="2589450" cy="1157112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135883" y="1566332"/>
              <a:ext cx="2059815" cy="523141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>
                  <a:solidFill>
                    <a:srgbClr val="FFFFFF"/>
                  </a:solidFill>
                </a:rPr>
                <a:t>Dark matter</a:t>
              </a: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2963333" y="2074333"/>
              <a:ext cx="762000" cy="649111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9686" name="TextBox 5"/>
            <p:cNvSpPr txBox="1">
              <a:spLocks noChangeArrowheads="1"/>
            </p:cNvSpPr>
            <p:nvPr/>
          </p:nvSpPr>
          <p:spPr bwMode="auto">
            <a:xfrm>
              <a:off x="2858434" y="1905000"/>
              <a:ext cx="754934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3200">
                  <a:solidFill>
                    <a:srgbClr val="FFFFFF"/>
                  </a:solidFill>
                </a:rPr>
                <a:t>   ?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987825" y="2591100"/>
            <a:ext cx="3240360" cy="887487"/>
          </a:xfrm>
          <a:prstGeom prst="rect">
            <a:avLst/>
          </a:prstGeom>
          <a:solidFill>
            <a:srgbClr val="FFB51A"/>
          </a:solidFill>
          <a:effectLst>
            <a:outerShdw blurRad="50800" dist="38100" dir="2700000" algn="tl" rotWithShape="0">
              <a:srgbClr val="000000"/>
            </a:outerShdw>
          </a:effectLst>
        </p:spPr>
        <p:txBody>
          <a:bodyPr wrap="square" tIns="0" bIns="46800" rtlCol="0" anchor="ctr" anchorCtr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Elementary particles (</a:t>
            </a:r>
            <a:r>
              <a:rPr lang="en-US" sz="2400" dirty="0" smtClean="0">
                <a:solidFill>
                  <a:srgbClr val="0000FF"/>
                </a:solidFill>
              </a:rPr>
              <a:t>Cold dark matter</a:t>
            </a:r>
            <a:r>
              <a:rPr lang="en-US" sz="2400" dirty="0" smtClean="0">
                <a:solidFill>
                  <a:srgbClr val="000000"/>
                </a:solidFill>
              </a:rPr>
              <a:t>)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10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4167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473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244748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49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0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1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2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3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4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5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6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7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8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59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0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1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2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3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4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5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6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7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8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69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0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1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2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3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4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5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6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7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8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79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0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1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2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3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4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5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6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7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8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89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0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1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2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3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4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5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6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7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8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799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0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1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2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3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4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5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6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7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8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09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0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1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2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3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4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5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6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7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8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19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0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1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2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44823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24474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474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4474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>
              <a:solidFill>
                <a:srgbClr val="FFFFFF"/>
              </a:solidFill>
            </a:endParaRPr>
          </a:p>
        </p:txBody>
      </p: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4419600" y="1447800"/>
            <a:ext cx="4267200" cy="2362200"/>
            <a:chOff x="4419600" y="1447800"/>
            <a:chExt cx="4266542" cy="2362200"/>
          </a:xfrm>
        </p:grpSpPr>
        <p:grpSp>
          <p:nvGrpSpPr>
            <p:cNvPr id="244744" name="Group 84"/>
            <p:cNvGrpSpPr>
              <a:grpSpLocks/>
            </p:cNvGrpSpPr>
            <p:nvPr/>
          </p:nvGrpSpPr>
          <p:grpSpPr bwMode="auto">
            <a:xfrm>
              <a:off x="4419600" y="1447800"/>
              <a:ext cx="4266542" cy="2362200"/>
              <a:chOff x="4419600" y="1447800"/>
              <a:chExt cx="4266542" cy="2362200"/>
            </a:xfrm>
          </p:grpSpPr>
          <p:sp>
            <p:nvSpPr>
              <p:cNvPr id="244746" name="Oval 89"/>
              <p:cNvSpPr>
                <a:spLocks noChangeArrowheads="1"/>
              </p:cNvSpPr>
              <p:nvPr/>
            </p:nvSpPr>
            <p:spPr bwMode="auto">
              <a:xfrm>
                <a:off x="4419600" y="2667000"/>
                <a:ext cx="2819400" cy="1143000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4747" name="TextBox 83"/>
              <p:cNvSpPr txBox="1">
                <a:spLocks noChangeArrowheads="1"/>
              </p:cNvSpPr>
              <p:nvPr/>
            </p:nvSpPr>
            <p:spPr bwMode="auto">
              <a:xfrm>
                <a:off x="5119739" y="1447800"/>
                <a:ext cx="3566403" cy="507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lnSpc>
                    <a:spcPct val="115000"/>
                  </a:lnSpc>
                  <a:spcBef>
                    <a:spcPct val="2500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US" sz="2400">
                    <a:solidFill>
                      <a:srgbClr val="FFFFFF"/>
                    </a:solidFill>
                  </a:rPr>
                  <a:t>why is DM so important?</a:t>
                </a:r>
              </a:p>
            </p:txBody>
          </p:sp>
        </p:grpSp>
        <p:cxnSp>
          <p:nvCxnSpPr>
            <p:cNvPr id="244745" name="Straight Arrow Connector 86"/>
            <p:cNvCxnSpPr>
              <a:cxnSpLocks noChangeShapeType="1"/>
            </p:cNvCxnSpPr>
            <p:nvPr/>
          </p:nvCxnSpPr>
          <p:spPr bwMode="auto">
            <a:xfrm rot="5400000">
              <a:off x="6362700" y="2019300"/>
              <a:ext cx="609600" cy="533400"/>
            </a:xfrm>
            <a:prstGeom prst="straightConnector1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8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89" name="TextBox 93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B2060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394617929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263971" y="2932202"/>
            <a:ext cx="8772525" cy="784830"/>
          </a:xfrm>
          <a:prstGeom prst="rect">
            <a:avLst/>
          </a:prstGeom>
          <a:solidFill>
            <a:srgbClr val="FF8B6C"/>
          </a:solidFill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4000" dirty="0"/>
              <a:t>The (bizarre) contents of our Universe</a:t>
            </a:r>
          </a:p>
        </p:txBody>
      </p:sp>
      <p:sp>
        <p:nvSpPr>
          <p:cNvPr id="5" name="Text Box 80"/>
          <p:cNvSpPr txBox="1">
            <a:spLocks noChangeArrowheads="1"/>
          </p:cNvSpPr>
          <p:nvPr/>
        </p:nvSpPr>
        <p:spPr bwMode="auto">
          <a:xfrm>
            <a:off x="1675459" y="228600"/>
            <a:ext cx="7198305" cy="707886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4000" dirty="0" smtClean="0">
                <a:solidFill>
                  <a:srgbClr val="FF0000"/>
                </a:solidFill>
              </a:rPr>
              <a:t>What </a:t>
            </a:r>
            <a:r>
              <a:rPr lang="en-GB" sz="4000" dirty="0">
                <a:solidFill>
                  <a:srgbClr val="FF0000"/>
                </a:solidFill>
              </a:rPr>
              <a:t>is the Universe made of</a:t>
            </a:r>
            <a:r>
              <a:rPr lang="en-GB" sz="4000" dirty="0" smtClean="0">
                <a:solidFill>
                  <a:srgbClr val="FF0000"/>
                </a:solidFill>
              </a:rPr>
              <a:t>?</a:t>
            </a:r>
            <a:endParaRPr lang="en-GB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786" name="Picture 3" descr="coll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istine_chapel_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2675"/>
            <a:ext cx="91440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Text Box 7"/>
          <p:cNvSpPr txBox="1">
            <a:spLocks noChangeArrowheads="1"/>
          </p:cNvSpPr>
          <p:nvPr/>
        </p:nvSpPr>
        <p:spPr bwMode="auto">
          <a:xfrm>
            <a:off x="1219200" y="2639120"/>
            <a:ext cx="7010400" cy="1077912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The gravity of the dark matter </a:t>
            </a:r>
            <a:r>
              <a:rPr lang="en-GB" sz="3200" dirty="0" smtClean="0">
                <a:solidFill>
                  <a:srgbClr val="0000FF"/>
                </a:solidFill>
              </a:rPr>
              <a:t>drives formation </a:t>
            </a:r>
            <a:r>
              <a:rPr lang="en-GB" sz="3200" dirty="0">
                <a:solidFill>
                  <a:srgbClr val="0000FF"/>
                </a:solidFill>
              </a:rPr>
              <a:t>of cosmic structure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143000" y="2819400"/>
            <a:ext cx="7010400" cy="584200"/>
          </a:xfrm>
          <a:prstGeom prst="rect">
            <a:avLst/>
          </a:prstGeom>
          <a:solidFill>
            <a:srgbClr val="CC99FF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>
                <a:solidFill>
                  <a:srgbClr val="0000FF"/>
                </a:solidFill>
              </a:rPr>
              <a:t>Where do the galaxies come from? </a:t>
            </a:r>
          </a:p>
        </p:txBody>
      </p:sp>
    </p:spTree>
    <p:extLst>
      <p:ext uri="{BB962C8B-B14F-4D97-AF65-F5344CB8AC3E}">
        <p14:creationId xmlns:p14="http://schemas.microsoft.com/office/powerpoint/2010/main" val="88172838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8153400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2411760" y="2924944"/>
            <a:ext cx="792088" cy="864096"/>
            <a:chOff x="4139952" y="2204864"/>
            <a:chExt cx="1800200" cy="2160240"/>
          </a:xfrm>
        </p:grpSpPr>
        <p:sp>
          <p:nvSpPr>
            <p:cNvPr id="15" name="Oval 14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6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7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44" name="Picture 5" descr="the_persistence_of_me#B37E5.jpg                                00034983Macintosh HD                   BCFB972B: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60" y="1340768"/>
            <a:ext cx="2208246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547666" y="1556793"/>
            <a:ext cx="2304256" cy="1224135"/>
            <a:chOff x="1546933" y="1556263"/>
            <a:chExt cx="2304464" cy="1223949"/>
          </a:xfrm>
        </p:grpSpPr>
        <p:sp>
          <p:nvSpPr>
            <p:cNvPr id="199684" name="TextBox 2"/>
            <p:cNvSpPr txBox="1">
              <a:spLocks noChangeArrowheads="1"/>
            </p:cNvSpPr>
            <p:nvPr/>
          </p:nvSpPr>
          <p:spPr bwMode="auto">
            <a:xfrm>
              <a:off x="1546933" y="1556263"/>
              <a:ext cx="2160434" cy="1041153"/>
            </a:xfrm>
            <a:prstGeom prst="rect">
              <a:avLst/>
            </a:prstGeom>
            <a:solidFill>
              <a:srgbClr val="A9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FFFF"/>
                  </a:solidFill>
                </a:rPr>
                <a:t>Production of dark matter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smtClean="0">
                  <a:solidFill>
                    <a:srgbClr val="FFCF41"/>
                  </a:solidFill>
                </a:rPr>
                <a:t>(</a:t>
              </a:r>
              <a:r>
                <a:rPr lang="en-US" sz="2000" dirty="0">
                  <a:solidFill>
                    <a:srgbClr val="FFCF41"/>
                  </a:solidFill>
                </a:rPr>
                <a:t>t </a:t>
              </a:r>
              <a:r>
                <a:rPr lang="en-US" sz="2000" dirty="0" smtClean="0">
                  <a:solidFill>
                    <a:srgbClr val="FFCF41"/>
                  </a:solidFill>
                </a:rPr>
                <a:t>~ 10</a:t>
              </a:r>
              <a:r>
                <a:rPr lang="en-US" sz="2000" baseline="30000" dirty="0" smtClean="0">
                  <a:solidFill>
                    <a:srgbClr val="FFCF41"/>
                  </a:solidFill>
                </a:rPr>
                <a:t>-10</a:t>
              </a:r>
              <a:r>
                <a:rPr lang="en-US" sz="2000" dirty="0" smtClean="0">
                  <a:solidFill>
                    <a:srgbClr val="FFCF41"/>
                  </a:solidFill>
                </a:rPr>
                <a:t> s)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cxnSp>
          <p:nvCxnSpPr>
            <p:cNvPr id="199685" name="Straight Arrow Connector 4"/>
            <p:cNvCxnSpPr>
              <a:cxnSpLocks noChangeShapeType="1"/>
            </p:cNvCxnSpPr>
            <p:nvPr/>
          </p:nvCxnSpPr>
          <p:spPr bwMode="auto">
            <a:xfrm>
              <a:off x="3401344" y="2404998"/>
              <a:ext cx="450053" cy="375214"/>
            </a:xfrm>
            <a:prstGeom prst="straightConnector1">
              <a:avLst/>
            </a:prstGeom>
            <a:noFill/>
            <a:ln w="31750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2" name="TextBox 2"/>
          <p:cNvSpPr txBox="1">
            <a:spLocks noChangeArrowheads="1"/>
          </p:cNvSpPr>
          <p:nvPr/>
        </p:nvSpPr>
        <p:spPr bwMode="auto">
          <a:xfrm rot="16200000">
            <a:off x="6928229" y="3143126"/>
            <a:ext cx="2376264" cy="400110"/>
          </a:xfrm>
          <a:prstGeom prst="rect">
            <a:avLst/>
          </a:prstGeom>
          <a:solidFill>
            <a:srgbClr val="A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2000" dirty="0">
                <a:solidFill>
                  <a:srgbClr val="FFCF41"/>
                </a:solidFill>
              </a:rPr>
              <a:t>t</a:t>
            </a:r>
            <a:r>
              <a:rPr lang="en-US" sz="2000" dirty="0" smtClean="0">
                <a:solidFill>
                  <a:srgbClr val="FFCF41"/>
                </a:solidFill>
              </a:rPr>
              <a:t> = 13.7 billion </a:t>
            </a:r>
            <a:r>
              <a:rPr lang="en-US" sz="2000" dirty="0" err="1" smtClean="0">
                <a:solidFill>
                  <a:srgbClr val="FFCF41"/>
                </a:solidFill>
              </a:rPr>
              <a:t>yrs</a:t>
            </a:r>
            <a:endParaRPr lang="en-US" sz="2000" dirty="0">
              <a:solidFill>
                <a:srgbClr val="FFFFFF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771800" y="3009146"/>
            <a:ext cx="4896544" cy="707886"/>
            <a:chOff x="2771800" y="3009146"/>
            <a:chExt cx="4896544" cy="707886"/>
          </a:xfrm>
        </p:grpSpPr>
        <p:sp>
          <p:nvSpPr>
            <p:cNvPr id="35" name="TextBox 2"/>
            <p:cNvSpPr txBox="1">
              <a:spLocks noChangeArrowheads="1"/>
            </p:cNvSpPr>
            <p:nvPr/>
          </p:nvSpPr>
          <p:spPr bwMode="auto">
            <a:xfrm>
              <a:off x="4347146" y="3009146"/>
              <a:ext cx="3321198" cy="707886"/>
            </a:xfrm>
            <a:prstGeom prst="rect">
              <a:avLst/>
            </a:prstGeom>
            <a:solidFill>
              <a:srgbClr val="98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  <a:buSzPct val="125000"/>
              </a:pPr>
              <a:r>
                <a:rPr lang="en-US" sz="2000" dirty="0" err="1" smtClean="0">
                  <a:solidFill>
                    <a:srgbClr val="FFFFFF"/>
                  </a:solidFill>
                </a:rPr>
                <a:t>Primoridal</a:t>
              </a:r>
              <a:r>
                <a:rPr lang="en-US" sz="2000" dirty="0" smtClean="0">
                  <a:solidFill>
                    <a:srgbClr val="FFFFFF"/>
                  </a:solidFill>
                </a:rPr>
                <a:t> ripples amplified by gravity of dark matter</a:t>
              </a:r>
              <a:endParaRPr lang="en-US" sz="2000" dirty="0">
                <a:solidFill>
                  <a:srgbClr val="FFFFFF"/>
                </a:solidFill>
              </a:endParaRPr>
            </a:p>
          </p:txBody>
        </p:sp>
        <p:sp>
          <p:nvSpPr>
            <p:cNvPr id="48" name="Notched Right Arrow 47"/>
            <p:cNvSpPr/>
            <p:nvPr/>
          </p:nvSpPr>
          <p:spPr bwMode="auto">
            <a:xfrm>
              <a:off x="2771800" y="3212976"/>
              <a:ext cx="1482464" cy="412624"/>
            </a:xfrm>
            <a:prstGeom prst="notchedRightArrow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638715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E5C5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1" descr="sistine_chapel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0"/>
            <a:ext cx="82311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lide7_8"/>
          <p:cNvPicPr>
            <a:picLocks noChangeAspect="1" noChangeArrowheads="1"/>
          </p:cNvPicPr>
          <p:nvPr/>
        </p:nvPicPr>
        <p:blipFill>
          <a:blip r:embed="rId3">
            <a:alphaModFix amt="75000"/>
          </a:blip>
          <a:srcRect/>
          <a:stretch>
            <a:fillRect/>
          </a:stretch>
        </p:blipFill>
        <p:spPr bwMode="auto">
          <a:xfrm>
            <a:off x="808910" y="4437112"/>
            <a:ext cx="2898993" cy="239328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408208" y="1619685"/>
            <a:ext cx="5206984" cy="3549423"/>
            <a:chOff x="1408208" y="1619685"/>
            <a:chExt cx="5206984" cy="3549423"/>
          </a:xfrm>
        </p:grpSpPr>
        <p:grpSp>
          <p:nvGrpSpPr>
            <p:cNvPr id="4" name="Group 3"/>
            <p:cNvGrpSpPr/>
            <p:nvPr/>
          </p:nvGrpSpPr>
          <p:grpSpPr>
            <a:xfrm>
              <a:off x="1408208" y="1838070"/>
              <a:ext cx="5206984" cy="3331038"/>
              <a:chOff x="1408208" y="1838070"/>
              <a:chExt cx="5206984" cy="3331038"/>
            </a:xfrm>
          </p:grpSpPr>
          <p:sp>
            <p:nvSpPr>
              <p:cNvPr id="106504" name="AutoShape 28"/>
              <p:cNvSpPr>
                <a:spLocks noChangeArrowheads="1"/>
              </p:cNvSpPr>
              <p:nvPr/>
            </p:nvSpPr>
            <p:spPr bwMode="auto">
              <a:xfrm rot="999783">
                <a:off x="5785429" y="1838070"/>
                <a:ext cx="829763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AutoShape 28"/>
              <p:cNvSpPr>
                <a:spLocks noChangeArrowheads="1"/>
              </p:cNvSpPr>
              <p:nvPr/>
            </p:nvSpPr>
            <p:spPr bwMode="auto">
              <a:xfrm rot="2783006" flipH="1">
                <a:off x="2273239" y="3476032"/>
                <a:ext cx="828045" cy="2558107"/>
              </a:xfrm>
              <a:prstGeom prst="curvedLeftArrow">
                <a:avLst>
                  <a:gd name="adj1" fmla="val 14069"/>
                  <a:gd name="adj2" fmla="val 120986"/>
                  <a:gd name="adj3" fmla="val 22605"/>
                </a:avLst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139952" y="1619685"/>
              <a:ext cx="1603956" cy="35375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9900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pic>
        <p:nvPicPr>
          <p:cNvPr id="15" name="Picture 17" descr="cosma3_1.jpg"/>
          <p:cNvPicPr>
            <a:picLocks noChangeAspect="1"/>
          </p:cNvPicPr>
          <p:nvPr/>
        </p:nvPicPr>
        <p:blipFill>
          <a:blip r:embed="rId4">
            <a:alphaModFix amt="8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348880"/>
            <a:ext cx="3672566" cy="244951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835696" y="116632"/>
            <a:ext cx="5472608" cy="58477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/>
              <a:t>The formation of galaxies</a:t>
            </a:r>
            <a:endParaRPr lang="en-GB" sz="32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5868144" y="404664"/>
            <a:ext cx="2664296" cy="1800200"/>
            <a:chOff x="4139952" y="2204864"/>
            <a:chExt cx="1800200" cy="2160240"/>
          </a:xfrm>
        </p:grpSpPr>
        <p:sp>
          <p:nvSpPr>
            <p:cNvPr id="17" name="Oval 16"/>
            <p:cNvSpPr/>
            <p:nvPr/>
          </p:nvSpPr>
          <p:spPr bwMode="auto">
            <a:xfrm>
              <a:off x="4139952" y="2204864"/>
              <a:ext cx="1800200" cy="2160240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457200" indent="-457200"/>
              <a:endParaRPr lang="en-US">
                <a:solidFill>
                  <a:srgbClr val="000000"/>
                </a:solidFill>
                <a:latin typeface="Arial" pitchFamily="-65" charset="0"/>
              </a:endParaRPr>
            </a:p>
          </p:txBody>
        </p:sp>
        <p:grpSp>
          <p:nvGrpSpPr>
            <p:cNvPr id="18" name="Group 26"/>
            <p:cNvGrpSpPr>
              <a:grpSpLocks/>
            </p:cNvGrpSpPr>
            <p:nvPr/>
          </p:nvGrpSpPr>
          <p:grpSpPr bwMode="auto">
            <a:xfrm>
              <a:off x="4260947" y="2441606"/>
              <a:ext cx="1433947" cy="1874748"/>
              <a:chOff x="3880556" y="4587553"/>
              <a:chExt cx="2142066" cy="1557800"/>
            </a:xfrm>
            <a:solidFill>
              <a:srgbClr val="0000FF"/>
            </a:solidFill>
            <a:effectLst/>
          </p:grpSpPr>
          <p:sp>
            <p:nvSpPr>
              <p:cNvPr id="19" name="Freeform 18"/>
              <p:cNvSpPr>
                <a:spLocks noChangeArrowheads="1"/>
              </p:cNvSpPr>
              <p:nvPr/>
            </p:nvSpPr>
            <p:spPr bwMode="auto">
              <a:xfrm>
                <a:off x="3880556" y="4924777"/>
                <a:ext cx="214111" cy="229704"/>
              </a:xfrm>
              <a:custGeom>
                <a:avLst/>
                <a:gdLst>
                  <a:gd name="T0" fmla="*/ 0 w 214111"/>
                  <a:gd name="T1" fmla="*/ 56444 h 229704"/>
                  <a:gd name="T2" fmla="*/ 14111 w 214111"/>
                  <a:gd name="T3" fmla="*/ 197555 h 229704"/>
                  <a:gd name="T4" fmla="*/ 42333 w 214111"/>
                  <a:gd name="T5" fmla="*/ 225778 h 229704"/>
                  <a:gd name="T6" fmla="*/ 183444 w 214111"/>
                  <a:gd name="T7" fmla="*/ 211666 h 229704"/>
                  <a:gd name="T8" fmla="*/ 211666 w 214111"/>
                  <a:gd name="T9" fmla="*/ 169333 h 229704"/>
                  <a:gd name="T10" fmla="*/ 197555 w 214111"/>
                  <a:gd name="T11" fmla="*/ 127000 h 229704"/>
                  <a:gd name="T12" fmla="*/ 84666 w 214111"/>
                  <a:gd name="T13" fmla="*/ 84666 h 229704"/>
                  <a:gd name="T14" fmla="*/ 56444 w 214111"/>
                  <a:gd name="T15" fmla="*/ 42333 h 229704"/>
                  <a:gd name="T16" fmla="*/ 56444 w 214111"/>
                  <a:gd name="T17" fmla="*/ 42333 h 229704"/>
                  <a:gd name="T18" fmla="*/ 56444 w 214111"/>
                  <a:gd name="T19" fmla="*/ 42333 h 229704"/>
                  <a:gd name="T20" fmla="*/ 14111 w 214111"/>
                  <a:gd name="T21" fmla="*/ 0 h 229704"/>
                  <a:gd name="T22" fmla="*/ 0 w 214111"/>
                  <a:gd name="T23" fmla="*/ 56444 h 2297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4111"/>
                  <a:gd name="T37" fmla="*/ 0 h 229704"/>
                  <a:gd name="T38" fmla="*/ 214111 w 214111"/>
                  <a:gd name="T39" fmla="*/ 229704 h 2297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4111" h="229704">
                    <a:moveTo>
                      <a:pt x="0" y="56444"/>
                    </a:moveTo>
                    <a:cubicBezTo>
                      <a:pt x="4704" y="103481"/>
                      <a:pt x="2646" y="151695"/>
                      <a:pt x="14111" y="197555"/>
                    </a:cubicBezTo>
                    <a:cubicBezTo>
                      <a:pt x="17338" y="210462"/>
                      <a:pt x="29075" y="224673"/>
                      <a:pt x="42333" y="225778"/>
                    </a:cubicBezTo>
                    <a:cubicBezTo>
                      <a:pt x="89441" y="229704"/>
                      <a:pt x="136407" y="216370"/>
                      <a:pt x="183444" y="211666"/>
                    </a:cubicBezTo>
                    <a:cubicBezTo>
                      <a:pt x="192851" y="197555"/>
                      <a:pt x="208878" y="186062"/>
                      <a:pt x="211666" y="169333"/>
                    </a:cubicBezTo>
                    <a:cubicBezTo>
                      <a:pt x="214111" y="154661"/>
                      <a:pt x="206847" y="138615"/>
                      <a:pt x="197555" y="127000"/>
                    </a:cubicBezTo>
                    <a:cubicBezTo>
                      <a:pt x="169871" y="92395"/>
                      <a:pt x="122912" y="92316"/>
                      <a:pt x="84666" y="84666"/>
                    </a:cubicBezTo>
                    <a:cubicBezTo>
                      <a:pt x="69068" y="37871"/>
                      <a:pt x="85429" y="42333"/>
                      <a:pt x="56444" y="42333"/>
                    </a:cubicBezTo>
                    <a:lnTo>
                      <a:pt x="14111" y="0"/>
                    </a:lnTo>
                    <a:lnTo>
                      <a:pt x="0" y="56444"/>
                    </a:ln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20"/>
              <p:cNvSpPr>
                <a:spLocks noChangeArrowheads="1"/>
              </p:cNvSpPr>
              <p:nvPr/>
            </p:nvSpPr>
            <p:spPr bwMode="auto">
              <a:xfrm>
                <a:off x="5753419" y="48118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21"/>
              <p:cNvSpPr>
                <a:spLocks noChangeArrowheads="1"/>
              </p:cNvSpPr>
              <p:nvPr/>
            </p:nvSpPr>
            <p:spPr bwMode="auto">
              <a:xfrm>
                <a:off x="4012260" y="5616221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22"/>
              <p:cNvSpPr>
                <a:spLocks noChangeArrowheads="1"/>
              </p:cNvSpPr>
              <p:nvPr/>
            </p:nvSpPr>
            <p:spPr bwMode="auto">
              <a:xfrm>
                <a:off x="4767204" y="4587553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3" name="Freeform 23"/>
              <p:cNvSpPr>
                <a:spLocks noChangeArrowheads="1"/>
              </p:cNvSpPr>
              <p:nvPr/>
            </p:nvSpPr>
            <p:spPr bwMode="auto">
              <a:xfrm>
                <a:off x="4572001" y="5714999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24"/>
              <p:cNvSpPr>
                <a:spLocks noChangeArrowheads="1"/>
              </p:cNvSpPr>
              <p:nvPr/>
            </p:nvSpPr>
            <p:spPr bwMode="auto">
              <a:xfrm>
                <a:off x="4419600" y="4724399"/>
                <a:ext cx="250557" cy="184925"/>
              </a:xfrm>
              <a:custGeom>
                <a:avLst/>
                <a:gdLst>
                  <a:gd name="T0" fmla="*/ 4470864 w 174357"/>
                  <a:gd name="T1" fmla="*/ 84667 h 184925"/>
                  <a:gd name="T2" fmla="*/ 11177365 w 174357"/>
                  <a:gd name="T3" fmla="*/ 169334 h 184925"/>
                  <a:gd name="T4" fmla="*/ 31297138 w 174357"/>
                  <a:gd name="T5" fmla="*/ 183445 h 184925"/>
                  <a:gd name="T6" fmla="*/ 78243673 w 174357"/>
                  <a:gd name="T7" fmla="*/ 155222 h 184925"/>
                  <a:gd name="T8" fmla="*/ 58123880 w 174357"/>
                  <a:gd name="T9" fmla="*/ 14111 h 184925"/>
                  <a:gd name="T10" fmla="*/ 38003617 w 174357"/>
                  <a:gd name="T11" fmla="*/ 0 h 184925"/>
                  <a:gd name="T12" fmla="*/ 4470864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25"/>
              <p:cNvSpPr>
                <a:spLocks noChangeArrowheads="1"/>
              </p:cNvSpPr>
              <p:nvPr/>
            </p:nvSpPr>
            <p:spPr bwMode="auto">
              <a:xfrm>
                <a:off x="48006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26"/>
              <p:cNvSpPr>
                <a:spLocks noChangeArrowheads="1"/>
              </p:cNvSpPr>
              <p:nvPr/>
            </p:nvSpPr>
            <p:spPr bwMode="auto">
              <a:xfrm>
                <a:off x="5486400" y="5165336"/>
                <a:ext cx="174357" cy="184925"/>
              </a:xfrm>
              <a:custGeom>
                <a:avLst/>
                <a:gdLst>
                  <a:gd name="T0" fmla="*/ 9407 w 174357"/>
                  <a:gd name="T1" fmla="*/ 84667 h 184925"/>
                  <a:gd name="T2" fmla="*/ 23518 w 174357"/>
                  <a:gd name="T3" fmla="*/ 169334 h 184925"/>
                  <a:gd name="T4" fmla="*/ 65851 w 174357"/>
                  <a:gd name="T5" fmla="*/ 183445 h 184925"/>
                  <a:gd name="T6" fmla="*/ 164629 w 174357"/>
                  <a:gd name="T7" fmla="*/ 155222 h 184925"/>
                  <a:gd name="T8" fmla="*/ 122296 w 174357"/>
                  <a:gd name="T9" fmla="*/ 14111 h 184925"/>
                  <a:gd name="T10" fmla="*/ 79962 w 174357"/>
                  <a:gd name="T11" fmla="*/ 0 h 184925"/>
                  <a:gd name="T12" fmla="*/ 9407 w 174357"/>
                  <a:gd name="T13" fmla="*/ 84667 h 1849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4357"/>
                  <a:gd name="T22" fmla="*/ 0 h 184925"/>
                  <a:gd name="T23" fmla="*/ 174357 w 174357"/>
                  <a:gd name="T24" fmla="*/ 184925 h 1849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4357" h="184925">
                    <a:moveTo>
                      <a:pt x="9407" y="84667"/>
                    </a:moveTo>
                    <a:cubicBezTo>
                      <a:pt x="0" y="112889"/>
                      <a:pt x="9323" y="144492"/>
                      <a:pt x="23518" y="169334"/>
                    </a:cubicBezTo>
                    <a:cubicBezTo>
                      <a:pt x="30898" y="182249"/>
                      <a:pt x="51051" y="184925"/>
                      <a:pt x="65851" y="183445"/>
                    </a:cubicBezTo>
                    <a:cubicBezTo>
                      <a:pt x="99925" y="180037"/>
                      <a:pt x="131703" y="164630"/>
                      <a:pt x="164629" y="155222"/>
                    </a:cubicBezTo>
                    <a:cubicBezTo>
                      <a:pt x="157348" y="96976"/>
                      <a:pt x="174357" y="45348"/>
                      <a:pt x="122296" y="14111"/>
                    </a:cubicBezTo>
                    <a:cubicBezTo>
                      <a:pt x="109541" y="6458"/>
                      <a:pt x="94073" y="4704"/>
                      <a:pt x="79962" y="0"/>
                    </a:cubicBezTo>
                    <a:cubicBezTo>
                      <a:pt x="49636" y="60652"/>
                      <a:pt x="18814" y="56445"/>
                      <a:pt x="9407" y="8466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27"/>
              <p:cNvSpPr>
                <a:spLocks noChangeArrowheads="1"/>
              </p:cNvSpPr>
              <p:nvPr/>
            </p:nvSpPr>
            <p:spPr bwMode="auto">
              <a:xfrm>
                <a:off x="5905819" y="4964288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28"/>
              <p:cNvSpPr>
                <a:spLocks noChangeArrowheads="1"/>
              </p:cNvSpPr>
              <p:nvPr/>
            </p:nvSpPr>
            <p:spPr bwMode="auto">
              <a:xfrm>
                <a:off x="5257801" y="4724399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29"/>
              <p:cNvSpPr>
                <a:spLocks noChangeArrowheads="1"/>
              </p:cNvSpPr>
              <p:nvPr/>
            </p:nvSpPr>
            <p:spPr bwMode="auto">
              <a:xfrm>
                <a:off x="5715000" y="5791197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0" name="Freeform 30"/>
              <p:cNvSpPr>
                <a:spLocks noChangeArrowheads="1"/>
              </p:cNvSpPr>
              <p:nvPr/>
            </p:nvSpPr>
            <p:spPr bwMode="auto">
              <a:xfrm>
                <a:off x="5334000" y="6006358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Freeform 31"/>
              <p:cNvSpPr>
                <a:spLocks noChangeArrowheads="1"/>
              </p:cNvSpPr>
              <p:nvPr/>
            </p:nvSpPr>
            <p:spPr bwMode="auto">
              <a:xfrm>
                <a:off x="4800600" y="60197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32"/>
              <p:cNvSpPr>
                <a:spLocks noChangeArrowheads="1"/>
              </p:cNvSpPr>
              <p:nvPr/>
            </p:nvSpPr>
            <p:spPr bwMode="auto">
              <a:xfrm>
                <a:off x="5638800" y="5562596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33"/>
              <p:cNvSpPr>
                <a:spLocks noChangeArrowheads="1"/>
              </p:cNvSpPr>
              <p:nvPr/>
            </p:nvSpPr>
            <p:spPr bwMode="auto">
              <a:xfrm>
                <a:off x="4343400" y="5132239"/>
                <a:ext cx="199907" cy="125557"/>
              </a:xfrm>
              <a:custGeom>
                <a:avLst/>
                <a:gdLst>
                  <a:gd name="T0" fmla="*/ 16463 w 199907"/>
                  <a:gd name="T1" fmla="*/ 97335 h 125557"/>
                  <a:gd name="T2" fmla="*/ 143463 w 199907"/>
                  <a:gd name="T3" fmla="*/ 125557 h 125557"/>
                  <a:gd name="T4" fmla="*/ 199907 w 199907"/>
                  <a:gd name="T5" fmla="*/ 111446 h 125557"/>
                  <a:gd name="T6" fmla="*/ 185796 w 199907"/>
                  <a:gd name="T7" fmla="*/ 55002 h 125557"/>
                  <a:gd name="T8" fmla="*/ 44685 w 199907"/>
                  <a:gd name="T9" fmla="*/ 40890 h 125557"/>
                  <a:gd name="T10" fmla="*/ 16463 w 199907"/>
                  <a:gd name="T11" fmla="*/ 97335 h 12555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9907"/>
                  <a:gd name="T19" fmla="*/ 0 h 125557"/>
                  <a:gd name="T20" fmla="*/ 199907 w 199907"/>
                  <a:gd name="T21" fmla="*/ 125557 h 12555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9907" h="125557">
                    <a:moveTo>
                      <a:pt x="16463" y="97335"/>
                    </a:moveTo>
                    <a:cubicBezTo>
                      <a:pt x="32926" y="111446"/>
                      <a:pt x="93793" y="125557"/>
                      <a:pt x="143463" y="125557"/>
                    </a:cubicBezTo>
                    <a:cubicBezTo>
                      <a:pt x="162857" y="125557"/>
                      <a:pt x="181092" y="116150"/>
                      <a:pt x="199907" y="111446"/>
                    </a:cubicBezTo>
                    <a:cubicBezTo>
                      <a:pt x="195203" y="92631"/>
                      <a:pt x="194469" y="72348"/>
                      <a:pt x="185796" y="55002"/>
                    </a:cubicBezTo>
                    <a:cubicBezTo>
                      <a:pt x="158296" y="0"/>
                      <a:pt x="92286" y="25023"/>
                      <a:pt x="44685" y="40890"/>
                    </a:cubicBezTo>
                    <a:cubicBezTo>
                      <a:pt x="34707" y="44216"/>
                      <a:pt x="0" y="83224"/>
                      <a:pt x="16463" y="97335"/>
                    </a:cubicBezTo>
                    <a:close/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34"/>
              <p:cNvSpPr>
                <a:spLocks noChangeArrowheads="1"/>
              </p:cNvSpPr>
              <p:nvPr/>
            </p:nvSpPr>
            <p:spPr bwMode="auto">
              <a:xfrm>
                <a:off x="5105400" y="5791196"/>
                <a:ext cx="116803" cy="184744"/>
              </a:xfrm>
              <a:custGeom>
                <a:avLst/>
                <a:gdLst>
                  <a:gd name="T0" fmla="*/ 3914 w 116803"/>
                  <a:gd name="T1" fmla="*/ 98778 h 184744"/>
                  <a:gd name="T2" fmla="*/ 18025 w 116803"/>
                  <a:gd name="T3" fmla="*/ 155222 h 184744"/>
                  <a:gd name="T4" fmla="*/ 116803 w 116803"/>
                  <a:gd name="T5" fmla="*/ 155222 h 184744"/>
                  <a:gd name="T6" fmla="*/ 102692 w 116803"/>
                  <a:gd name="T7" fmla="*/ 70555 h 184744"/>
                  <a:gd name="T8" fmla="*/ 88581 w 116803"/>
                  <a:gd name="T9" fmla="*/ 14111 h 184744"/>
                  <a:gd name="T10" fmla="*/ 46248 w 116803"/>
                  <a:gd name="T11" fmla="*/ 0 h 184744"/>
                  <a:gd name="T12" fmla="*/ 3914 w 116803"/>
                  <a:gd name="T13" fmla="*/ 70555 h 184744"/>
                  <a:gd name="T14" fmla="*/ 3914 w 116803"/>
                  <a:gd name="T15" fmla="*/ 98778 h 1847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16803"/>
                  <a:gd name="T25" fmla="*/ 0 h 184744"/>
                  <a:gd name="T26" fmla="*/ 116803 w 116803"/>
                  <a:gd name="T27" fmla="*/ 184744 h 1847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16803" h="184744">
                    <a:moveTo>
                      <a:pt x="3914" y="98778"/>
                    </a:moveTo>
                    <a:cubicBezTo>
                      <a:pt x="6266" y="112889"/>
                      <a:pt x="5910" y="140078"/>
                      <a:pt x="18025" y="155222"/>
                    </a:cubicBezTo>
                    <a:cubicBezTo>
                      <a:pt x="41643" y="184744"/>
                      <a:pt x="94319" y="160843"/>
                      <a:pt x="116803" y="155222"/>
                    </a:cubicBezTo>
                    <a:cubicBezTo>
                      <a:pt x="112099" y="127000"/>
                      <a:pt x="108303" y="98611"/>
                      <a:pt x="102692" y="70555"/>
                    </a:cubicBezTo>
                    <a:cubicBezTo>
                      <a:pt x="98889" y="51538"/>
                      <a:pt x="100696" y="29255"/>
                      <a:pt x="88581" y="14111"/>
                    </a:cubicBezTo>
                    <a:cubicBezTo>
                      <a:pt x="79289" y="2496"/>
                      <a:pt x="60359" y="4704"/>
                      <a:pt x="46248" y="0"/>
                    </a:cubicBezTo>
                    <a:cubicBezTo>
                      <a:pt x="34117" y="36393"/>
                      <a:pt x="37121" y="48418"/>
                      <a:pt x="3914" y="70555"/>
                    </a:cubicBezTo>
                    <a:cubicBezTo>
                      <a:pt x="0" y="73164"/>
                      <a:pt x="1562" y="84667"/>
                      <a:pt x="3914" y="98778"/>
                    </a:cubicBezTo>
                    <a:close/>
                  </a:path>
                </a:pathLst>
              </a:custGeom>
              <a:solidFill>
                <a:srgbClr val="80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5" name="TextBox 34"/>
          <p:cNvSpPr txBox="1"/>
          <p:nvPr/>
        </p:nvSpPr>
        <p:spPr>
          <a:xfrm>
            <a:off x="5724128" y="1196752"/>
            <a:ext cx="2739552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Initial conditions</a:t>
            </a:r>
          </a:p>
        </p:txBody>
      </p:sp>
    </p:spTree>
    <p:extLst>
      <p:ext uri="{BB962C8B-B14F-4D97-AF65-F5344CB8AC3E}">
        <p14:creationId xmlns:p14="http://schemas.microsoft.com/office/powerpoint/2010/main" val="1037020489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019891" y="260648"/>
            <a:ext cx="5792469" cy="648512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3200" dirty="0" smtClean="0">
                <a:solidFill>
                  <a:srgbClr val="FF0000"/>
                </a:solidFill>
              </a:rPr>
              <a:t>How to make a virtual universe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556792"/>
            <a:ext cx="3672408" cy="2348335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bg1">
                <a:alpha val="75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  <a:softEdge rad="1524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srgbClr val="800000"/>
                </a:solidFill>
              </a:rPr>
              <a:t>Equations of physics</a:t>
            </a:r>
            <a:r>
              <a:rPr lang="en-US" dirty="0">
                <a:solidFill>
                  <a:srgbClr val="800000"/>
                </a:solidFill>
              </a:rPr>
              <a:t>: </a:t>
            </a:r>
            <a:r>
              <a:rPr lang="en-US" sz="2400" dirty="0">
                <a:solidFill>
                  <a:srgbClr val="000000"/>
                </a:solidFill>
              </a:rPr>
              <a:t>General Relativity Mechanics  </a:t>
            </a:r>
            <a:r>
              <a:rPr lang="en-US" sz="2400" dirty="0" smtClean="0">
                <a:solidFill>
                  <a:srgbClr val="000000"/>
                </a:solidFill>
              </a:rPr>
              <a:t>               </a:t>
            </a:r>
            <a:r>
              <a:rPr lang="en-US" sz="2400" dirty="0" err="1" smtClean="0">
                <a:solidFill>
                  <a:srgbClr val="000000"/>
                </a:solidFill>
              </a:rPr>
              <a:t>Radiative</a:t>
            </a:r>
            <a:r>
              <a:rPr lang="en-US" sz="2400" dirty="0" smtClean="0">
                <a:solidFill>
                  <a:srgbClr val="000000"/>
                </a:solidFill>
              </a:rPr>
              <a:t> hydrodynamics 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</a:rPr>
              <a:t>Atomic physics, </a:t>
            </a:r>
            <a:r>
              <a:rPr lang="en-US" sz="2400" dirty="0" err="1">
                <a:solidFill>
                  <a:srgbClr val="000000"/>
                </a:solidFill>
              </a:rPr>
              <a:t>etc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32932" y="1844823"/>
            <a:ext cx="4699508" cy="2786063"/>
            <a:chOff x="3832932" y="1445601"/>
            <a:chExt cx="5059548" cy="3185286"/>
          </a:xfrm>
        </p:grpSpPr>
        <p:pic>
          <p:nvPicPr>
            <p:cNvPr id="4" name="Picture 17" descr="cosma3_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7355" y="1844824"/>
              <a:ext cx="4175125" cy="278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AutoShape 28"/>
            <p:cNvSpPr>
              <a:spLocks noChangeArrowheads="1"/>
            </p:cNvSpPr>
            <p:nvPr/>
          </p:nvSpPr>
          <p:spPr bwMode="auto">
            <a:xfrm rot="17766615">
              <a:off x="5035406" y="243127"/>
              <a:ext cx="897433" cy="3302381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1560" y="4077072"/>
            <a:ext cx="5413567" cy="2664296"/>
            <a:chOff x="472860" y="3727276"/>
            <a:chExt cx="5840299" cy="3086100"/>
          </a:xfrm>
        </p:grpSpPr>
        <p:pic>
          <p:nvPicPr>
            <p:cNvPr id="9" name="Picture 8" descr="hubble-image-of-Stephans-Quintet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649668" y="3550468"/>
              <a:ext cx="3086100" cy="3439716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0" name="AutoShape 28"/>
            <p:cNvSpPr>
              <a:spLocks noChangeArrowheads="1"/>
            </p:cNvSpPr>
            <p:nvPr/>
          </p:nvSpPr>
          <p:spPr bwMode="auto">
            <a:xfrm rot="3186499">
              <a:off x="4238280" y="3879295"/>
              <a:ext cx="801991" cy="3347766"/>
            </a:xfrm>
            <a:prstGeom prst="curvedLeftArrow">
              <a:avLst>
                <a:gd name="adj1" fmla="val 14069"/>
                <a:gd name="adj2" fmla="val 120986"/>
                <a:gd name="adj3" fmla="val 22605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07504" y="980728"/>
            <a:ext cx="917673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Initial conditions + assumption about content of Universe</a:t>
            </a:r>
          </a:p>
        </p:txBody>
      </p:sp>
      <p:sp>
        <p:nvSpPr>
          <p:cNvPr id="14" name="AutoShape 28"/>
          <p:cNvSpPr>
            <a:spLocks noChangeArrowheads="1"/>
          </p:cNvSpPr>
          <p:nvPr/>
        </p:nvSpPr>
        <p:spPr bwMode="auto">
          <a:xfrm rot="1727728">
            <a:off x="7366456" y="1671031"/>
            <a:ext cx="675783" cy="2507828"/>
          </a:xfrm>
          <a:prstGeom prst="curvedLeftArrow">
            <a:avLst>
              <a:gd name="adj1" fmla="val 14069"/>
              <a:gd name="adj2" fmla="val 166265"/>
              <a:gd name="adj3" fmla="val 22605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74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Aq-A-2-evolv.avi" descr="/Users/csf/Movies/volker/billennium/Aq-A-2-evolv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12181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0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07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075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075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millennium_flythru_fast.avi" descr="/Users/csf/Movies/volker/millennium/millennium_flythru_fast.avi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5088"/>
            <a:ext cx="8999538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857646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28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28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280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280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lti_component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1717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Calibri" charset="0"/>
            </a:endParaRPr>
          </a:p>
        </p:txBody>
      </p:sp>
      <p:pic>
        <p:nvPicPr>
          <p:cNvPr id="253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58050" y="6456362"/>
            <a:ext cx="1790462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4572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1800" dirty="0" err="1">
                <a:solidFill>
                  <a:srgbClr val="FFFFFF"/>
                </a:solidFill>
                <a:latin typeface="Calibri"/>
              </a:rPr>
              <a:t>Trayford</a:t>
            </a:r>
            <a:r>
              <a:rPr lang="en-US" sz="1800" dirty="0">
                <a:solidFill>
                  <a:srgbClr val="FFFFFF"/>
                </a:solidFill>
                <a:latin typeface="Calibri"/>
              </a:rPr>
              <a:t> et al ‘15</a:t>
            </a:r>
          </a:p>
        </p:txBody>
      </p:sp>
    </p:spTree>
    <p:extLst>
      <p:ext uri="{BB962C8B-B14F-4D97-AF65-F5344CB8AC3E}">
        <p14:creationId xmlns:p14="http://schemas.microsoft.com/office/powerpoint/2010/main" val="122688072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2771800" y="2275095"/>
            <a:ext cx="3744416" cy="1728166"/>
          </a:xfrm>
          <a:prstGeom prst="roundRect">
            <a:avLst>
              <a:gd name="adj" fmla="val 60"/>
            </a:avLst>
          </a:prstGeom>
          <a:solidFill>
            <a:srgbClr val="FFCC00">
              <a:alpha val="75000"/>
            </a:srgbClr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wrap="square" lIns="0" tIns="0" rIns="0" bIns="0" anchor="ctr" anchorCtr="1">
            <a:spAutoFit/>
          </a:bodyPr>
          <a:lstStyle/>
          <a:p>
            <a:pPr algn="ctr" defTabSz="828675" eaLnBrk="1">
              <a:lnSpc>
                <a:spcPct val="93000"/>
              </a:lnSpc>
              <a:spcBef>
                <a:spcPts val="1800"/>
              </a:spcBef>
              <a:buClr>
                <a:srgbClr val="000000"/>
              </a:buClr>
              <a:buSzPct val="45000"/>
              <a:buFont typeface="StarSymbol" charset="0"/>
              <a:buNone/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</a:tabLst>
            </a:pPr>
            <a:r>
              <a:rPr lang="en-GB" sz="6000" dirty="0" smtClean="0">
                <a:solidFill>
                  <a:srgbClr val="FF0000"/>
                </a:solidFill>
              </a:rPr>
              <a:t>What next?</a:t>
            </a:r>
          </a:p>
        </p:txBody>
      </p:sp>
    </p:spTree>
    <p:extLst>
      <p:ext uri="{BB962C8B-B14F-4D97-AF65-F5344CB8AC3E}">
        <p14:creationId xmlns:p14="http://schemas.microsoft.com/office/powerpoint/2010/main" val="1075169468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7283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97295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6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7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8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299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0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1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2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3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4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5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6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7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8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09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0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1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2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3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4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5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6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7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8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19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0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1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2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3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4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5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6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7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8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29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0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1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2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3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4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5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6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7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8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39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0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1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2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3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4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5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6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7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8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49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0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1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2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3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4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5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6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7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8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59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0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1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2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3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4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5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6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7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8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69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97370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97284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5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grpSp>
        <p:nvGrpSpPr>
          <p:cNvPr id="97288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97292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7293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7294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90" name="Picture 2" descr="slide7_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4008" y="5085184"/>
            <a:ext cx="2034952" cy="1680377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cxnSp>
        <p:nvCxnSpPr>
          <p:cNvPr id="97291" name="Straight Arrow Connector 84"/>
          <p:cNvCxnSpPr>
            <a:cxnSpLocks noChangeShapeType="1"/>
          </p:cNvCxnSpPr>
          <p:nvPr/>
        </p:nvCxnSpPr>
        <p:spPr bwMode="auto">
          <a:xfrm flipH="1">
            <a:off x="5364089" y="4293096"/>
            <a:ext cx="720079" cy="1113656"/>
          </a:xfrm>
          <a:prstGeom prst="straightConnector1">
            <a:avLst/>
          </a:prstGeom>
          <a:noFill/>
          <a:ln w="28575" cmpd="sng">
            <a:solidFill>
              <a:schemeClr val="bg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1190949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40167" r="28038" b="33534"/>
          <a:stretch>
            <a:fillRect/>
          </a:stretch>
        </p:blipFill>
        <p:spPr bwMode="auto">
          <a:xfrm>
            <a:off x="4343400" y="3200400"/>
            <a:ext cx="1905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1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566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6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7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8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69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0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1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2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573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5652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3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 dirty="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5654" name="Rectangle 90"/>
          <p:cNvSpPr>
            <a:spLocks noChangeArrowheads="1"/>
          </p:cNvSpPr>
          <p:nvPr/>
        </p:nvSpPr>
        <p:spPr bwMode="auto">
          <a:xfrm>
            <a:off x="914400" y="5638800"/>
            <a:ext cx="6921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   Normal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made of ordinary atoms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5655" name="Right Triangle 86"/>
          <p:cNvSpPr>
            <a:spLocks noChangeAspect="1"/>
          </p:cNvSpPr>
          <p:nvPr/>
        </p:nvSpPr>
        <p:spPr bwMode="auto">
          <a:xfrm rot="157108">
            <a:off x="4310063" y="3025775"/>
            <a:ext cx="2055812" cy="17145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6" name="Right Triangle 87"/>
          <p:cNvSpPr>
            <a:spLocks noChangeAspect="1"/>
          </p:cNvSpPr>
          <p:nvPr/>
        </p:nvSpPr>
        <p:spPr bwMode="auto">
          <a:xfrm rot="-3968190">
            <a:off x="4815682" y="1966119"/>
            <a:ext cx="1096962" cy="2247900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5657" name="Rectangle 88"/>
          <p:cNvSpPr>
            <a:spLocks noChangeArrowheads="1"/>
          </p:cNvSpPr>
          <p:nvPr/>
        </p:nvSpPr>
        <p:spPr bwMode="auto">
          <a:xfrm rot="1611309">
            <a:off x="6016625" y="4005263"/>
            <a:ext cx="914400" cy="201612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565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659" name="Group 85"/>
          <p:cNvGrpSpPr>
            <a:grpSpLocks/>
          </p:cNvGrpSpPr>
          <p:nvPr/>
        </p:nvGrpSpPr>
        <p:grpSpPr bwMode="auto">
          <a:xfrm>
            <a:off x="5867398" y="1066800"/>
            <a:ext cx="3209924" cy="4343400"/>
            <a:chOff x="5867400" y="1066800"/>
            <a:chExt cx="3209499" cy="4343400"/>
          </a:xfrm>
        </p:grpSpPr>
        <p:pic>
          <p:nvPicPr>
            <p:cNvPr id="155661" name="Picture 1" descr="dark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41" t="16667" r="4842" b="8888"/>
            <a:stretch>
              <a:fillRect/>
            </a:stretch>
          </p:blipFill>
          <p:spPr bwMode="auto">
            <a:xfrm>
              <a:off x="7391400" y="1066800"/>
              <a:ext cx="1685499" cy="434340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5662" name="Straight Arrow Connector 84"/>
            <p:cNvCxnSpPr>
              <a:cxnSpLocks noChangeShapeType="1"/>
            </p:cNvCxnSpPr>
            <p:nvPr/>
          </p:nvCxnSpPr>
          <p:spPr bwMode="auto">
            <a:xfrm rot="10800000" flipV="1">
              <a:off x="5867400" y="2667000"/>
              <a:ext cx="1524000" cy="1371600"/>
            </a:xfrm>
            <a:prstGeom prst="straightConnector1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5660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</p:spTree>
    <p:extLst>
      <p:ext uri="{BB962C8B-B14F-4D97-AF65-F5344CB8AC3E}">
        <p14:creationId xmlns:p14="http://schemas.microsoft.com/office/powerpoint/2010/main" val="401970646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3"/>
          <p:cNvSpPr>
            <a:spLocks noChangeArrowheads="1"/>
          </p:cNvSpPr>
          <p:nvPr/>
        </p:nvSpPr>
        <p:spPr bwMode="auto">
          <a:xfrm>
            <a:off x="1371600" y="2133600"/>
            <a:ext cx="622776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search for dark matter 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057400" y="3468688"/>
            <a:ext cx="5105400" cy="646112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sz="3200">
                <a:solidFill>
                  <a:srgbClr val="FF0000"/>
                </a:solidFill>
              </a:rPr>
              <a:t>Experimental physics </a:t>
            </a: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3"/>
          <p:cNvSpPr>
            <a:spLocks noChangeArrowheads="1"/>
          </p:cNvSpPr>
          <p:nvPr/>
        </p:nvSpPr>
        <p:spPr bwMode="auto">
          <a:xfrm>
            <a:off x="1600200" y="152400"/>
            <a:ext cx="6227763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The search for dark matter </a:t>
            </a:r>
          </a:p>
        </p:txBody>
      </p:sp>
      <p:pic>
        <p:nvPicPr>
          <p:cNvPr id="196613" name="Picture 5" descr="sc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66800"/>
            <a:ext cx="3019425" cy="536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8510494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1" descr="sherlock_holm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1265238"/>
            <a:ext cx="4684713" cy="488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283" name="Rectangle 3"/>
          <p:cNvSpPr>
            <a:spLocks noChangeArrowheads="1"/>
          </p:cNvSpPr>
          <p:nvPr/>
        </p:nvSpPr>
        <p:spPr bwMode="auto">
          <a:xfrm>
            <a:off x="2093913" y="204788"/>
            <a:ext cx="6545262" cy="649287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89963" tIns="46780" rIns="89963" bIns="4678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buClr>
                <a:srgbClr val="000000"/>
              </a:buClr>
              <a:buSzPct val="125000"/>
            </a:pPr>
            <a:r>
              <a:rPr lang="en-US" sz="3600">
                <a:solidFill>
                  <a:srgbClr val="FF0000"/>
                </a:solidFill>
              </a:rPr>
              <a:t>Searching for the dark matter ?</a:t>
            </a:r>
          </a:p>
        </p:txBody>
      </p:sp>
    </p:spTree>
    <p:extLst>
      <p:ext uri="{BB962C8B-B14F-4D97-AF65-F5344CB8AC3E}">
        <p14:creationId xmlns:p14="http://schemas.microsoft.com/office/powerpoint/2010/main" val="347218716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090" name="Picture 2" descr="Slide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0038" y="152400"/>
            <a:ext cx="4424362" cy="6096000"/>
          </a:xfrm>
          <a:prstGeom prst="rect">
            <a:avLst/>
          </a:prstGeom>
          <a:noFill/>
          <a:effectLst>
            <a:outerShdw blurRad="63500" dist="107763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79203" name="Text Box 3"/>
          <p:cNvSpPr txBox="1">
            <a:spLocks noChangeArrowheads="1"/>
          </p:cNvSpPr>
          <p:nvPr/>
        </p:nvSpPr>
        <p:spPr bwMode="auto">
          <a:xfrm>
            <a:off x="0" y="3962400"/>
            <a:ext cx="4191000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3333CC"/>
                </a:solidFill>
              </a:rPr>
              <a:t>Looking for dark matter … down the mine</a:t>
            </a:r>
          </a:p>
          <a:p>
            <a:pPr algn="ctr">
              <a:spcBef>
                <a:spcPct val="50000"/>
              </a:spcBef>
            </a:pPr>
            <a:r>
              <a:rPr lang="en-GB" sz="2400" b="1">
                <a:solidFill>
                  <a:srgbClr val="009900"/>
                </a:solidFill>
              </a:rPr>
              <a:t>(where cosmic rays can’t  penetrate)</a:t>
            </a:r>
          </a:p>
        </p:txBody>
      </p:sp>
      <p:sp>
        <p:nvSpPr>
          <p:cNvPr id="179204" name="Text Box 4"/>
          <p:cNvSpPr txBox="1">
            <a:spLocks noChangeArrowheads="1"/>
          </p:cNvSpPr>
          <p:nvPr/>
        </p:nvSpPr>
        <p:spPr bwMode="auto">
          <a:xfrm>
            <a:off x="6477000" y="2209800"/>
            <a:ext cx="205740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400">
                <a:solidFill>
                  <a:srgbClr val="000000"/>
                </a:solidFill>
              </a:rPr>
              <a:t>Boulby mine</a:t>
            </a:r>
          </a:p>
        </p:txBody>
      </p:sp>
      <p:grpSp>
        <p:nvGrpSpPr>
          <p:cNvPr id="179205" name="Group 5"/>
          <p:cNvGrpSpPr>
            <a:grpSpLocks/>
          </p:cNvGrpSpPr>
          <p:nvPr/>
        </p:nvGrpSpPr>
        <p:grpSpPr bwMode="auto">
          <a:xfrm>
            <a:off x="0" y="1066800"/>
            <a:ext cx="3965575" cy="2608263"/>
            <a:chOff x="3262" y="2414"/>
            <a:chExt cx="2498" cy="1643"/>
          </a:xfrm>
        </p:grpSpPr>
        <p:pic>
          <p:nvPicPr>
            <p:cNvPr id="179206" name="Picture 6" descr="BoulbySurfac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2" y="2414"/>
              <a:ext cx="2498" cy="16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9207" name="Text Box 7"/>
            <p:cNvSpPr txBox="1">
              <a:spLocks noChangeArrowheads="1"/>
            </p:cNvSpPr>
            <p:nvPr/>
          </p:nvSpPr>
          <p:spPr bwMode="auto">
            <a:xfrm>
              <a:off x="4317" y="2753"/>
              <a:ext cx="1443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lnSpc>
                  <a:spcPct val="115000"/>
                </a:lnSpc>
                <a:spcBef>
                  <a:spcPct val="2500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50000"/>
                </a:spcBef>
                <a:buClrTx/>
              </a:pPr>
              <a:r>
                <a:rPr lang="en-GB" sz="2400" b="1">
                  <a:solidFill>
                    <a:srgbClr val="FF0000"/>
                  </a:solidFill>
                </a:rPr>
                <a:t>UK DM search (Boulby mine)</a:t>
              </a:r>
            </a:p>
          </p:txBody>
        </p:sp>
      </p:grp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210" name="Picture 2" descr="IMG_11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50350" cy="68961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</p:pic>
      <p:sp>
        <p:nvSpPr>
          <p:cNvPr id="2793475" name="Text Box 3"/>
          <p:cNvSpPr txBox="1">
            <a:spLocks noChangeArrowheads="1"/>
          </p:cNvSpPr>
          <p:nvPr/>
        </p:nvSpPr>
        <p:spPr bwMode="auto">
          <a:xfrm>
            <a:off x="-195263" y="0"/>
            <a:ext cx="9583738" cy="1077182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txBody>
          <a:bodyPr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 smtClean="0">
                <a:solidFill>
                  <a:srgbClr val="800000"/>
                </a:solidFill>
              </a:rPr>
              <a:t>The dark matter is </a:t>
            </a:r>
            <a:r>
              <a:rPr lang="en-GB" sz="3200" dirty="0" smtClean="0">
                <a:solidFill>
                  <a:srgbClr val="800000"/>
                </a:solidFill>
              </a:rPr>
              <a:t>a key part of our universe that is responsible for the cosmic structure</a:t>
            </a:r>
            <a:endParaRPr lang="en-GB" sz="3200" dirty="0">
              <a:solidFill>
                <a:srgbClr val="800000"/>
              </a:solidFill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937696" y="4716469"/>
            <a:ext cx="5910311" cy="584739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txBody>
          <a:bodyPr wrap="none" lIns="91400" tIns="45702" rIns="91400" bIns="45702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200" dirty="0">
                <a:solidFill>
                  <a:srgbClr val="0000FF"/>
                </a:solidFill>
              </a:rPr>
              <a:t>… </a:t>
            </a:r>
            <a:r>
              <a:rPr lang="en-GB" sz="3200" dirty="0" smtClean="0">
                <a:solidFill>
                  <a:srgbClr val="0000FF"/>
                </a:solidFill>
              </a:rPr>
              <a:t>it should be discovered soon</a:t>
            </a:r>
            <a:endParaRPr lang="en-GB" sz="3200" dirty="0">
              <a:solidFill>
                <a:srgbClr val="0000FF"/>
              </a:solidFill>
            </a:endParaRPr>
          </a:p>
        </p:txBody>
      </p:sp>
      <p:pic>
        <p:nvPicPr>
          <p:cNvPr id="5" name="Picture 4" descr="ogden_sdl_logo.jpg"/>
          <p:cNvPicPr>
            <a:picLocks noChangeAspect="1"/>
          </p:cNvPicPr>
          <p:nvPr/>
        </p:nvPicPr>
        <p:blipFill rotWithShape="1">
          <a:blip r:embed="rId4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3" t="10121" r="5658" b="7833"/>
          <a:stretch/>
        </p:blipFill>
        <p:spPr>
          <a:xfrm>
            <a:off x="179512" y="5661248"/>
            <a:ext cx="1152128" cy="1063002"/>
          </a:xfrm>
          <a:prstGeom prst="rect">
            <a:avLst/>
          </a:prstGeom>
          <a:solidFill>
            <a:schemeClr val="bg1">
              <a:alpha val="25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275903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793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3475" grpId="0" animBg="1" autoUpdateAnimBg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98" t="29095"/>
          <a:stretch>
            <a:fillRect/>
          </a:stretch>
        </p:blipFill>
        <p:spPr bwMode="auto">
          <a:xfrm>
            <a:off x="4343400" y="2590800"/>
            <a:ext cx="4191000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7699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7713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4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5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6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7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8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19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0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1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2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3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4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5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6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7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8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29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0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1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2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3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4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5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6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7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8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39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0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1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2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3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4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5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6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7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8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49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0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1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2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3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4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5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6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7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8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59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0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1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2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3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4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5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6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7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8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69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0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1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2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3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4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5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6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7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8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79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0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1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2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3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4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5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6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7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7788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7700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1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7702" name="Rectangle 90"/>
          <p:cNvSpPr>
            <a:spLocks noChangeArrowheads="1"/>
          </p:cNvSpPr>
          <p:nvPr/>
        </p:nvSpPr>
        <p:spPr bwMode="auto">
          <a:xfrm>
            <a:off x="169863" y="5638800"/>
            <a:ext cx="8669337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matter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matter that does not emit light at any wavelength</a:t>
            </a:r>
            <a:endParaRPr lang="en-US" sz="2400">
              <a:solidFill>
                <a:srgbClr val="FFFFFF"/>
              </a:solidFill>
            </a:endParaRPr>
          </a:p>
        </p:txBody>
      </p:sp>
      <p:sp useBgFill="1">
        <p:nvSpPr>
          <p:cNvPr id="157703" name="Right Triangle 85"/>
          <p:cNvSpPr>
            <a:spLocks noChangeAspect="1"/>
          </p:cNvSpPr>
          <p:nvPr/>
        </p:nvSpPr>
        <p:spPr bwMode="auto">
          <a:xfrm rot="157108">
            <a:off x="4310063" y="3024188"/>
            <a:ext cx="2052637" cy="1716087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4" name="Right Triangle 86"/>
          <p:cNvSpPr>
            <a:spLocks noChangeAspect="1"/>
          </p:cNvSpPr>
          <p:nvPr/>
        </p:nvSpPr>
        <p:spPr bwMode="auto">
          <a:xfrm rot="5852128">
            <a:off x="4969669" y="1842294"/>
            <a:ext cx="1098550" cy="2246312"/>
          </a:xfrm>
          <a:prstGeom prst="rtTriangle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7705" name="Rectangle 87"/>
          <p:cNvSpPr>
            <a:spLocks noChangeArrowheads="1"/>
          </p:cNvSpPr>
          <p:nvPr/>
        </p:nvSpPr>
        <p:spPr bwMode="auto">
          <a:xfrm>
            <a:off x="4267200" y="2514600"/>
            <a:ext cx="304800" cy="69215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 useBgFill="1">
        <p:nvSpPr>
          <p:cNvPr id="157706" name="Rectangle 88"/>
          <p:cNvSpPr>
            <a:spLocks noChangeArrowheads="1"/>
          </p:cNvSpPr>
          <p:nvPr/>
        </p:nvSpPr>
        <p:spPr bwMode="auto">
          <a:xfrm>
            <a:off x="5943600" y="4495800"/>
            <a:ext cx="1619250" cy="914400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57707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54" t="63696" r="12151" b="22462"/>
          <a:stretch>
            <a:fillRect/>
          </a:stretch>
        </p:blipFill>
        <p:spPr bwMode="auto">
          <a:xfrm>
            <a:off x="5791200" y="4495800"/>
            <a:ext cx="175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709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7710" name="TextBox 93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1510252443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87253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FFFF"/>
                </a:solidFill>
              </a:rPr>
              <a:t>Dark energy </a:t>
            </a:r>
            <a:r>
              <a:rPr lang="en-US" sz="2400">
                <a:solidFill>
                  <a:srgbClr val="FFFFFF"/>
                </a:solidFill>
                <a:sym typeface="Symbol" charset="0"/>
              </a:rPr>
              <a:t> mysterious form of energy which opposes gravity </a:t>
            </a: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1981200" y="2846388"/>
            <a:ext cx="2819400" cy="811212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4433423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91" descr="&#10;pie_chart.jpg                                                  00092B0BMacintosh HD                   BCFB972B: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89013"/>
            <a:ext cx="81534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9747" name="Group 2"/>
          <p:cNvGrpSpPr>
            <a:grpSpLocks/>
          </p:cNvGrpSpPr>
          <p:nvPr/>
        </p:nvGrpSpPr>
        <p:grpSpPr bwMode="auto">
          <a:xfrm>
            <a:off x="152400" y="152400"/>
            <a:ext cx="609600" cy="533400"/>
            <a:chOff x="146" y="195"/>
            <a:chExt cx="582" cy="669"/>
          </a:xfrm>
        </p:grpSpPr>
        <p:sp>
          <p:nvSpPr>
            <p:cNvPr id="159762" name="Freeform 3"/>
            <p:cNvSpPr>
              <a:spLocks/>
            </p:cNvSpPr>
            <p:nvPr/>
          </p:nvSpPr>
          <p:spPr bwMode="auto">
            <a:xfrm>
              <a:off x="246" y="247"/>
              <a:ext cx="478" cy="614"/>
            </a:xfrm>
            <a:custGeom>
              <a:avLst/>
              <a:gdLst>
                <a:gd name="T0" fmla="*/ 478 w 478"/>
                <a:gd name="T1" fmla="*/ 0 h 614"/>
                <a:gd name="T2" fmla="*/ 478 w 478"/>
                <a:gd name="T3" fmla="*/ 5 h 614"/>
                <a:gd name="T4" fmla="*/ 478 w 478"/>
                <a:gd name="T5" fmla="*/ 23 h 614"/>
                <a:gd name="T6" fmla="*/ 478 w 478"/>
                <a:gd name="T7" fmla="*/ 40 h 614"/>
                <a:gd name="T8" fmla="*/ 477 w 478"/>
                <a:gd name="T9" fmla="*/ 70 h 614"/>
                <a:gd name="T10" fmla="*/ 474 w 478"/>
                <a:gd name="T11" fmla="*/ 106 h 614"/>
                <a:gd name="T12" fmla="*/ 465 w 478"/>
                <a:gd name="T13" fmla="*/ 168 h 614"/>
                <a:gd name="T14" fmla="*/ 459 w 478"/>
                <a:gd name="T15" fmla="*/ 213 h 614"/>
                <a:gd name="T16" fmla="*/ 452 w 478"/>
                <a:gd name="T17" fmla="*/ 245 h 614"/>
                <a:gd name="T18" fmla="*/ 439 w 478"/>
                <a:gd name="T19" fmla="*/ 287 h 614"/>
                <a:gd name="T20" fmla="*/ 403 w 478"/>
                <a:gd name="T21" fmla="*/ 382 h 614"/>
                <a:gd name="T22" fmla="*/ 354 w 478"/>
                <a:gd name="T23" fmla="*/ 476 h 614"/>
                <a:gd name="T24" fmla="*/ 321 w 478"/>
                <a:gd name="T25" fmla="*/ 525 h 614"/>
                <a:gd name="T26" fmla="*/ 287 w 478"/>
                <a:gd name="T27" fmla="*/ 568 h 614"/>
                <a:gd name="T28" fmla="*/ 257 w 478"/>
                <a:gd name="T29" fmla="*/ 603 h 614"/>
                <a:gd name="T30" fmla="*/ 247 w 478"/>
                <a:gd name="T31" fmla="*/ 614 h 614"/>
                <a:gd name="T32" fmla="*/ 246 w 478"/>
                <a:gd name="T33" fmla="*/ 614 h 614"/>
                <a:gd name="T34" fmla="*/ 236 w 478"/>
                <a:gd name="T35" fmla="*/ 604 h 614"/>
                <a:gd name="T36" fmla="*/ 216 w 478"/>
                <a:gd name="T37" fmla="*/ 586 h 614"/>
                <a:gd name="T38" fmla="*/ 206 w 478"/>
                <a:gd name="T39" fmla="*/ 577 h 614"/>
                <a:gd name="T40" fmla="*/ 195 w 478"/>
                <a:gd name="T41" fmla="*/ 565 h 614"/>
                <a:gd name="T42" fmla="*/ 180 w 478"/>
                <a:gd name="T43" fmla="*/ 547 h 614"/>
                <a:gd name="T44" fmla="*/ 159 w 478"/>
                <a:gd name="T45" fmla="*/ 514 h 614"/>
                <a:gd name="T46" fmla="*/ 144 w 478"/>
                <a:gd name="T47" fmla="*/ 491 h 614"/>
                <a:gd name="T48" fmla="*/ 129 w 478"/>
                <a:gd name="T49" fmla="*/ 466 h 614"/>
                <a:gd name="T50" fmla="*/ 105 w 478"/>
                <a:gd name="T51" fmla="*/ 431 h 614"/>
                <a:gd name="T52" fmla="*/ 80 w 478"/>
                <a:gd name="T53" fmla="*/ 399 h 614"/>
                <a:gd name="T54" fmla="*/ 64 w 478"/>
                <a:gd name="T55" fmla="*/ 366 h 614"/>
                <a:gd name="T56" fmla="*/ 54 w 478"/>
                <a:gd name="T57" fmla="*/ 337 h 614"/>
                <a:gd name="T58" fmla="*/ 42 w 478"/>
                <a:gd name="T59" fmla="*/ 303 h 614"/>
                <a:gd name="T60" fmla="*/ 32 w 478"/>
                <a:gd name="T61" fmla="*/ 274 h 614"/>
                <a:gd name="T62" fmla="*/ 23 w 478"/>
                <a:gd name="T63" fmla="*/ 238 h 614"/>
                <a:gd name="T64" fmla="*/ 14 w 478"/>
                <a:gd name="T65" fmla="*/ 200 h 614"/>
                <a:gd name="T66" fmla="*/ 8 w 478"/>
                <a:gd name="T67" fmla="*/ 164 h 614"/>
                <a:gd name="T68" fmla="*/ 1 w 478"/>
                <a:gd name="T69" fmla="*/ 119 h 614"/>
                <a:gd name="T70" fmla="*/ 0 w 478"/>
                <a:gd name="T71" fmla="*/ 72 h 614"/>
                <a:gd name="T72" fmla="*/ 0 w 478"/>
                <a:gd name="T73" fmla="*/ 31 h 614"/>
                <a:gd name="T74" fmla="*/ 0 w 478"/>
                <a:gd name="T75" fmla="*/ 9 h 614"/>
                <a:gd name="T76" fmla="*/ 0 w 478"/>
                <a:gd name="T77" fmla="*/ 0 h 61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78"/>
                <a:gd name="T118" fmla="*/ 0 h 614"/>
                <a:gd name="T119" fmla="*/ 478 w 478"/>
                <a:gd name="T120" fmla="*/ 614 h 61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78" h="614">
                  <a:moveTo>
                    <a:pt x="0" y="0"/>
                  </a:moveTo>
                  <a:lnTo>
                    <a:pt x="478" y="0"/>
                  </a:lnTo>
                  <a:lnTo>
                    <a:pt x="478" y="5"/>
                  </a:lnTo>
                  <a:lnTo>
                    <a:pt x="478" y="13"/>
                  </a:lnTo>
                  <a:lnTo>
                    <a:pt x="478" y="23"/>
                  </a:lnTo>
                  <a:lnTo>
                    <a:pt x="478" y="31"/>
                  </a:lnTo>
                  <a:lnTo>
                    <a:pt x="478" y="40"/>
                  </a:lnTo>
                  <a:lnTo>
                    <a:pt x="477" y="54"/>
                  </a:lnTo>
                  <a:lnTo>
                    <a:pt x="477" y="70"/>
                  </a:lnTo>
                  <a:lnTo>
                    <a:pt x="475" y="88"/>
                  </a:lnTo>
                  <a:lnTo>
                    <a:pt x="474" y="106"/>
                  </a:lnTo>
                  <a:lnTo>
                    <a:pt x="469" y="148"/>
                  </a:lnTo>
                  <a:lnTo>
                    <a:pt x="465" y="168"/>
                  </a:lnTo>
                  <a:lnTo>
                    <a:pt x="462" y="182"/>
                  </a:lnTo>
                  <a:lnTo>
                    <a:pt x="459" y="213"/>
                  </a:lnTo>
                  <a:lnTo>
                    <a:pt x="455" y="227"/>
                  </a:lnTo>
                  <a:lnTo>
                    <a:pt x="452" y="245"/>
                  </a:lnTo>
                  <a:lnTo>
                    <a:pt x="446" y="265"/>
                  </a:lnTo>
                  <a:lnTo>
                    <a:pt x="439" y="287"/>
                  </a:lnTo>
                  <a:lnTo>
                    <a:pt x="423" y="337"/>
                  </a:lnTo>
                  <a:lnTo>
                    <a:pt x="403" y="382"/>
                  </a:lnTo>
                  <a:lnTo>
                    <a:pt x="380" y="429"/>
                  </a:lnTo>
                  <a:lnTo>
                    <a:pt x="354" y="476"/>
                  </a:lnTo>
                  <a:lnTo>
                    <a:pt x="339" y="500"/>
                  </a:lnTo>
                  <a:lnTo>
                    <a:pt x="321" y="525"/>
                  </a:lnTo>
                  <a:lnTo>
                    <a:pt x="303" y="547"/>
                  </a:lnTo>
                  <a:lnTo>
                    <a:pt x="287" y="568"/>
                  </a:lnTo>
                  <a:lnTo>
                    <a:pt x="272" y="586"/>
                  </a:lnTo>
                  <a:lnTo>
                    <a:pt x="257" y="603"/>
                  </a:lnTo>
                  <a:lnTo>
                    <a:pt x="249" y="612"/>
                  </a:lnTo>
                  <a:lnTo>
                    <a:pt x="247" y="614"/>
                  </a:lnTo>
                  <a:lnTo>
                    <a:pt x="246" y="614"/>
                  </a:lnTo>
                  <a:lnTo>
                    <a:pt x="241" y="610"/>
                  </a:lnTo>
                  <a:lnTo>
                    <a:pt x="236" y="604"/>
                  </a:lnTo>
                  <a:lnTo>
                    <a:pt x="231" y="599"/>
                  </a:lnTo>
                  <a:lnTo>
                    <a:pt x="216" y="586"/>
                  </a:lnTo>
                  <a:lnTo>
                    <a:pt x="211" y="583"/>
                  </a:lnTo>
                  <a:lnTo>
                    <a:pt x="206" y="577"/>
                  </a:lnTo>
                  <a:lnTo>
                    <a:pt x="198" y="570"/>
                  </a:lnTo>
                  <a:lnTo>
                    <a:pt x="195" y="565"/>
                  </a:lnTo>
                  <a:lnTo>
                    <a:pt x="187" y="558"/>
                  </a:lnTo>
                  <a:lnTo>
                    <a:pt x="180" y="547"/>
                  </a:lnTo>
                  <a:lnTo>
                    <a:pt x="170" y="534"/>
                  </a:lnTo>
                  <a:lnTo>
                    <a:pt x="159" y="514"/>
                  </a:lnTo>
                  <a:lnTo>
                    <a:pt x="151" y="505"/>
                  </a:lnTo>
                  <a:lnTo>
                    <a:pt x="144" y="491"/>
                  </a:lnTo>
                  <a:lnTo>
                    <a:pt x="137" y="478"/>
                  </a:lnTo>
                  <a:lnTo>
                    <a:pt x="129" y="466"/>
                  </a:lnTo>
                  <a:lnTo>
                    <a:pt x="116" y="447"/>
                  </a:lnTo>
                  <a:lnTo>
                    <a:pt x="105" y="431"/>
                  </a:lnTo>
                  <a:lnTo>
                    <a:pt x="91" y="417"/>
                  </a:lnTo>
                  <a:lnTo>
                    <a:pt x="80" y="399"/>
                  </a:lnTo>
                  <a:lnTo>
                    <a:pt x="70" y="379"/>
                  </a:lnTo>
                  <a:lnTo>
                    <a:pt x="64" y="366"/>
                  </a:lnTo>
                  <a:lnTo>
                    <a:pt x="59" y="354"/>
                  </a:lnTo>
                  <a:lnTo>
                    <a:pt x="54" y="337"/>
                  </a:lnTo>
                  <a:lnTo>
                    <a:pt x="47" y="321"/>
                  </a:lnTo>
                  <a:lnTo>
                    <a:pt x="42" y="303"/>
                  </a:lnTo>
                  <a:lnTo>
                    <a:pt x="36" y="287"/>
                  </a:lnTo>
                  <a:lnTo>
                    <a:pt x="32" y="274"/>
                  </a:lnTo>
                  <a:lnTo>
                    <a:pt x="28" y="260"/>
                  </a:lnTo>
                  <a:lnTo>
                    <a:pt x="23" y="238"/>
                  </a:lnTo>
                  <a:lnTo>
                    <a:pt x="18" y="218"/>
                  </a:lnTo>
                  <a:lnTo>
                    <a:pt x="14" y="200"/>
                  </a:lnTo>
                  <a:lnTo>
                    <a:pt x="11" y="182"/>
                  </a:lnTo>
                  <a:lnTo>
                    <a:pt x="8" y="164"/>
                  </a:lnTo>
                  <a:lnTo>
                    <a:pt x="5" y="142"/>
                  </a:lnTo>
                  <a:lnTo>
                    <a:pt x="1" y="119"/>
                  </a:lnTo>
                  <a:lnTo>
                    <a:pt x="0" y="97"/>
                  </a:lnTo>
                  <a:lnTo>
                    <a:pt x="0" y="72"/>
                  </a:lnTo>
                  <a:lnTo>
                    <a:pt x="0" y="50"/>
                  </a:lnTo>
                  <a:lnTo>
                    <a:pt x="0" y="31"/>
                  </a:lnTo>
                  <a:lnTo>
                    <a:pt x="0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3" name="Freeform 4"/>
            <p:cNvSpPr>
              <a:spLocks/>
            </p:cNvSpPr>
            <p:nvPr/>
          </p:nvSpPr>
          <p:spPr bwMode="auto">
            <a:xfrm>
              <a:off x="246" y="241"/>
              <a:ext cx="480" cy="8"/>
            </a:xfrm>
            <a:custGeom>
              <a:avLst/>
              <a:gdLst>
                <a:gd name="T0" fmla="*/ 480 w 480"/>
                <a:gd name="T1" fmla="*/ 6 h 8"/>
                <a:gd name="T2" fmla="*/ 478 w 480"/>
                <a:gd name="T3" fmla="*/ 0 h 8"/>
                <a:gd name="T4" fmla="*/ 0 w 480"/>
                <a:gd name="T5" fmla="*/ 0 h 8"/>
                <a:gd name="T6" fmla="*/ 0 w 480"/>
                <a:gd name="T7" fmla="*/ 8 h 8"/>
                <a:gd name="T8" fmla="*/ 478 w 480"/>
                <a:gd name="T9" fmla="*/ 8 h 8"/>
                <a:gd name="T10" fmla="*/ 480 w 480"/>
                <a:gd name="T11" fmla="*/ 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8"/>
                <a:gd name="T20" fmla="*/ 480 w 480"/>
                <a:gd name="T21" fmla="*/ 8 h 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8">
                  <a:moveTo>
                    <a:pt x="480" y="6"/>
                  </a:moveTo>
                  <a:lnTo>
                    <a:pt x="478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478" y="8"/>
                  </a:lnTo>
                  <a:lnTo>
                    <a:pt x="480" y="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4" name="Freeform 5"/>
            <p:cNvSpPr>
              <a:spLocks/>
            </p:cNvSpPr>
            <p:nvPr/>
          </p:nvSpPr>
          <p:spPr bwMode="auto">
            <a:xfrm>
              <a:off x="721" y="247"/>
              <a:ext cx="7" cy="23"/>
            </a:xfrm>
            <a:custGeom>
              <a:avLst/>
              <a:gdLst>
                <a:gd name="T0" fmla="*/ 5 w 7"/>
                <a:gd name="T1" fmla="*/ 23 h 23"/>
                <a:gd name="T2" fmla="*/ 5 w 7"/>
                <a:gd name="T3" fmla="*/ 23 h 23"/>
                <a:gd name="T4" fmla="*/ 7 w 7"/>
                <a:gd name="T5" fmla="*/ 5 h 23"/>
                <a:gd name="T6" fmla="*/ 5 w 7"/>
                <a:gd name="T7" fmla="*/ 0 h 23"/>
                <a:gd name="T8" fmla="*/ 0 w 7"/>
                <a:gd name="T9" fmla="*/ 0 h 23"/>
                <a:gd name="T10" fmla="*/ 0 w 7"/>
                <a:gd name="T11" fmla="*/ 5 h 23"/>
                <a:gd name="T12" fmla="*/ 0 w 7"/>
                <a:gd name="T13" fmla="*/ 22 h 23"/>
                <a:gd name="T14" fmla="*/ 0 w 7"/>
                <a:gd name="T15" fmla="*/ 22 h 23"/>
                <a:gd name="T16" fmla="*/ 5 w 7"/>
                <a:gd name="T17" fmla="*/ 23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3"/>
                <a:gd name="T29" fmla="*/ 7 w 7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3">
                  <a:moveTo>
                    <a:pt x="5" y="23"/>
                  </a:moveTo>
                  <a:lnTo>
                    <a:pt x="5" y="23"/>
                  </a:lnTo>
                  <a:lnTo>
                    <a:pt x="7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22"/>
                  </a:lnTo>
                  <a:lnTo>
                    <a:pt x="5" y="23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5" name="Freeform 6"/>
            <p:cNvSpPr>
              <a:spLocks/>
            </p:cNvSpPr>
            <p:nvPr/>
          </p:nvSpPr>
          <p:spPr bwMode="auto">
            <a:xfrm>
              <a:off x="711" y="269"/>
              <a:ext cx="15" cy="126"/>
            </a:xfrm>
            <a:custGeom>
              <a:avLst/>
              <a:gdLst>
                <a:gd name="T0" fmla="*/ 5 w 15"/>
                <a:gd name="T1" fmla="*/ 126 h 126"/>
                <a:gd name="T2" fmla="*/ 5 w 15"/>
                <a:gd name="T3" fmla="*/ 126 h 126"/>
                <a:gd name="T4" fmla="*/ 12 w 15"/>
                <a:gd name="T5" fmla="*/ 86 h 126"/>
                <a:gd name="T6" fmla="*/ 13 w 15"/>
                <a:gd name="T7" fmla="*/ 48 h 126"/>
                <a:gd name="T8" fmla="*/ 15 w 15"/>
                <a:gd name="T9" fmla="*/ 18 h 126"/>
                <a:gd name="T10" fmla="*/ 15 w 15"/>
                <a:gd name="T11" fmla="*/ 1 h 126"/>
                <a:gd name="T12" fmla="*/ 10 w 15"/>
                <a:gd name="T13" fmla="*/ 0 h 126"/>
                <a:gd name="T14" fmla="*/ 10 w 15"/>
                <a:gd name="T15" fmla="*/ 18 h 126"/>
                <a:gd name="T16" fmla="*/ 9 w 15"/>
                <a:gd name="T17" fmla="*/ 48 h 126"/>
                <a:gd name="T18" fmla="*/ 5 w 15"/>
                <a:gd name="T19" fmla="*/ 84 h 126"/>
                <a:gd name="T20" fmla="*/ 0 w 15"/>
                <a:gd name="T21" fmla="*/ 126 h 126"/>
                <a:gd name="T22" fmla="*/ 0 w 15"/>
                <a:gd name="T23" fmla="*/ 126 h 126"/>
                <a:gd name="T24" fmla="*/ 5 w 15"/>
                <a:gd name="T25" fmla="*/ 126 h 12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"/>
                <a:gd name="T40" fmla="*/ 0 h 126"/>
                <a:gd name="T41" fmla="*/ 15 w 15"/>
                <a:gd name="T42" fmla="*/ 126 h 12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" h="126">
                  <a:moveTo>
                    <a:pt x="5" y="126"/>
                  </a:moveTo>
                  <a:lnTo>
                    <a:pt x="5" y="126"/>
                  </a:lnTo>
                  <a:lnTo>
                    <a:pt x="12" y="86"/>
                  </a:lnTo>
                  <a:lnTo>
                    <a:pt x="13" y="48"/>
                  </a:lnTo>
                  <a:lnTo>
                    <a:pt x="15" y="18"/>
                  </a:lnTo>
                  <a:lnTo>
                    <a:pt x="15" y="1"/>
                  </a:lnTo>
                  <a:lnTo>
                    <a:pt x="10" y="0"/>
                  </a:lnTo>
                  <a:lnTo>
                    <a:pt x="10" y="18"/>
                  </a:lnTo>
                  <a:lnTo>
                    <a:pt x="9" y="48"/>
                  </a:lnTo>
                  <a:lnTo>
                    <a:pt x="5" y="84"/>
                  </a:lnTo>
                  <a:lnTo>
                    <a:pt x="0" y="126"/>
                  </a:lnTo>
                  <a:lnTo>
                    <a:pt x="5" y="126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6" name="Freeform 7"/>
            <p:cNvSpPr>
              <a:spLocks/>
            </p:cNvSpPr>
            <p:nvPr/>
          </p:nvSpPr>
          <p:spPr bwMode="auto">
            <a:xfrm>
              <a:off x="682" y="395"/>
              <a:ext cx="34" cy="139"/>
            </a:xfrm>
            <a:custGeom>
              <a:avLst/>
              <a:gdLst>
                <a:gd name="T0" fmla="*/ 6 w 34"/>
                <a:gd name="T1" fmla="*/ 139 h 139"/>
                <a:gd name="T2" fmla="*/ 6 w 34"/>
                <a:gd name="T3" fmla="*/ 139 h 139"/>
                <a:gd name="T4" fmla="*/ 18 w 34"/>
                <a:gd name="T5" fmla="*/ 99 h 139"/>
                <a:gd name="T6" fmla="*/ 24 w 34"/>
                <a:gd name="T7" fmla="*/ 67 h 139"/>
                <a:gd name="T8" fmla="*/ 29 w 34"/>
                <a:gd name="T9" fmla="*/ 36 h 139"/>
                <a:gd name="T10" fmla="*/ 34 w 34"/>
                <a:gd name="T11" fmla="*/ 0 h 139"/>
                <a:gd name="T12" fmla="*/ 29 w 34"/>
                <a:gd name="T13" fmla="*/ 0 h 139"/>
                <a:gd name="T14" fmla="*/ 24 w 34"/>
                <a:gd name="T15" fmla="*/ 34 h 139"/>
                <a:gd name="T16" fmla="*/ 19 w 34"/>
                <a:gd name="T17" fmla="*/ 65 h 139"/>
                <a:gd name="T18" fmla="*/ 13 w 34"/>
                <a:gd name="T19" fmla="*/ 97 h 139"/>
                <a:gd name="T20" fmla="*/ 0 w 34"/>
                <a:gd name="T21" fmla="*/ 139 h 139"/>
                <a:gd name="T22" fmla="*/ 0 w 34"/>
                <a:gd name="T23" fmla="*/ 139 h 139"/>
                <a:gd name="T24" fmla="*/ 6 w 34"/>
                <a:gd name="T25" fmla="*/ 139 h 1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4"/>
                <a:gd name="T40" fmla="*/ 0 h 139"/>
                <a:gd name="T41" fmla="*/ 34 w 34"/>
                <a:gd name="T42" fmla="*/ 139 h 1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4" h="139">
                  <a:moveTo>
                    <a:pt x="6" y="139"/>
                  </a:moveTo>
                  <a:lnTo>
                    <a:pt x="6" y="139"/>
                  </a:lnTo>
                  <a:lnTo>
                    <a:pt x="18" y="99"/>
                  </a:lnTo>
                  <a:lnTo>
                    <a:pt x="24" y="67"/>
                  </a:lnTo>
                  <a:lnTo>
                    <a:pt x="29" y="36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4" y="34"/>
                  </a:lnTo>
                  <a:lnTo>
                    <a:pt x="19" y="65"/>
                  </a:lnTo>
                  <a:lnTo>
                    <a:pt x="13" y="97"/>
                  </a:lnTo>
                  <a:lnTo>
                    <a:pt x="0" y="139"/>
                  </a:lnTo>
                  <a:lnTo>
                    <a:pt x="6" y="13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7" name="Freeform 8"/>
            <p:cNvSpPr>
              <a:spLocks/>
            </p:cNvSpPr>
            <p:nvPr/>
          </p:nvSpPr>
          <p:spPr bwMode="auto">
            <a:xfrm>
              <a:off x="598" y="534"/>
              <a:ext cx="90" cy="189"/>
            </a:xfrm>
            <a:custGeom>
              <a:avLst/>
              <a:gdLst>
                <a:gd name="T0" fmla="*/ 5 w 90"/>
                <a:gd name="T1" fmla="*/ 189 h 189"/>
                <a:gd name="T2" fmla="*/ 5 w 90"/>
                <a:gd name="T3" fmla="*/ 189 h 189"/>
                <a:gd name="T4" fmla="*/ 18 w 90"/>
                <a:gd name="T5" fmla="*/ 168 h 189"/>
                <a:gd name="T6" fmla="*/ 30 w 90"/>
                <a:gd name="T7" fmla="*/ 144 h 189"/>
                <a:gd name="T8" fmla="*/ 43 w 90"/>
                <a:gd name="T9" fmla="*/ 119 h 189"/>
                <a:gd name="T10" fmla="*/ 54 w 90"/>
                <a:gd name="T11" fmla="*/ 97 h 189"/>
                <a:gd name="T12" fmla="*/ 64 w 90"/>
                <a:gd name="T13" fmla="*/ 74 h 189"/>
                <a:gd name="T14" fmla="*/ 72 w 90"/>
                <a:gd name="T15" fmla="*/ 50 h 189"/>
                <a:gd name="T16" fmla="*/ 82 w 90"/>
                <a:gd name="T17" fmla="*/ 27 h 189"/>
                <a:gd name="T18" fmla="*/ 90 w 90"/>
                <a:gd name="T19" fmla="*/ 0 h 189"/>
                <a:gd name="T20" fmla="*/ 84 w 90"/>
                <a:gd name="T21" fmla="*/ 0 h 189"/>
                <a:gd name="T22" fmla="*/ 77 w 90"/>
                <a:gd name="T23" fmla="*/ 23 h 189"/>
                <a:gd name="T24" fmla="*/ 67 w 90"/>
                <a:gd name="T25" fmla="*/ 49 h 189"/>
                <a:gd name="T26" fmla="*/ 58 w 90"/>
                <a:gd name="T27" fmla="*/ 70 h 189"/>
                <a:gd name="T28" fmla="*/ 48 w 90"/>
                <a:gd name="T29" fmla="*/ 94 h 189"/>
                <a:gd name="T30" fmla="*/ 38 w 90"/>
                <a:gd name="T31" fmla="*/ 119 h 189"/>
                <a:gd name="T32" fmla="*/ 26 w 90"/>
                <a:gd name="T33" fmla="*/ 141 h 189"/>
                <a:gd name="T34" fmla="*/ 13 w 90"/>
                <a:gd name="T35" fmla="*/ 164 h 189"/>
                <a:gd name="T36" fmla="*/ 0 w 90"/>
                <a:gd name="T37" fmla="*/ 188 h 189"/>
                <a:gd name="T38" fmla="*/ 0 w 90"/>
                <a:gd name="T39" fmla="*/ 188 h 189"/>
                <a:gd name="T40" fmla="*/ 5 w 90"/>
                <a:gd name="T41" fmla="*/ 189 h 1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0"/>
                <a:gd name="T64" fmla="*/ 0 h 189"/>
                <a:gd name="T65" fmla="*/ 90 w 90"/>
                <a:gd name="T66" fmla="*/ 189 h 1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0" h="189">
                  <a:moveTo>
                    <a:pt x="5" y="189"/>
                  </a:moveTo>
                  <a:lnTo>
                    <a:pt x="5" y="189"/>
                  </a:lnTo>
                  <a:lnTo>
                    <a:pt x="18" y="168"/>
                  </a:lnTo>
                  <a:lnTo>
                    <a:pt x="30" y="144"/>
                  </a:lnTo>
                  <a:lnTo>
                    <a:pt x="43" y="119"/>
                  </a:lnTo>
                  <a:lnTo>
                    <a:pt x="54" y="97"/>
                  </a:lnTo>
                  <a:lnTo>
                    <a:pt x="64" y="74"/>
                  </a:lnTo>
                  <a:lnTo>
                    <a:pt x="72" y="50"/>
                  </a:lnTo>
                  <a:lnTo>
                    <a:pt x="82" y="27"/>
                  </a:lnTo>
                  <a:lnTo>
                    <a:pt x="90" y="0"/>
                  </a:lnTo>
                  <a:lnTo>
                    <a:pt x="84" y="0"/>
                  </a:lnTo>
                  <a:lnTo>
                    <a:pt x="77" y="23"/>
                  </a:lnTo>
                  <a:lnTo>
                    <a:pt x="67" y="49"/>
                  </a:lnTo>
                  <a:lnTo>
                    <a:pt x="58" y="70"/>
                  </a:lnTo>
                  <a:lnTo>
                    <a:pt x="48" y="94"/>
                  </a:lnTo>
                  <a:lnTo>
                    <a:pt x="38" y="119"/>
                  </a:lnTo>
                  <a:lnTo>
                    <a:pt x="26" y="141"/>
                  </a:lnTo>
                  <a:lnTo>
                    <a:pt x="13" y="164"/>
                  </a:lnTo>
                  <a:lnTo>
                    <a:pt x="0" y="188"/>
                  </a:lnTo>
                  <a:lnTo>
                    <a:pt x="5" y="189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8" name="Freeform 9"/>
            <p:cNvSpPr>
              <a:spLocks/>
            </p:cNvSpPr>
            <p:nvPr/>
          </p:nvSpPr>
          <p:spPr bwMode="auto">
            <a:xfrm>
              <a:off x="490" y="722"/>
              <a:ext cx="113" cy="142"/>
            </a:xfrm>
            <a:custGeom>
              <a:avLst/>
              <a:gdLst>
                <a:gd name="T0" fmla="*/ 2 w 113"/>
                <a:gd name="T1" fmla="*/ 142 h 142"/>
                <a:gd name="T2" fmla="*/ 3 w 113"/>
                <a:gd name="T3" fmla="*/ 140 h 142"/>
                <a:gd name="T4" fmla="*/ 16 w 113"/>
                <a:gd name="T5" fmla="*/ 129 h 142"/>
                <a:gd name="T6" fmla="*/ 44 w 113"/>
                <a:gd name="T7" fmla="*/ 95 h 142"/>
                <a:gd name="T8" fmla="*/ 62 w 113"/>
                <a:gd name="T9" fmla="*/ 74 h 142"/>
                <a:gd name="T10" fmla="*/ 80 w 113"/>
                <a:gd name="T11" fmla="*/ 50 h 142"/>
                <a:gd name="T12" fmla="*/ 97 w 113"/>
                <a:gd name="T13" fmla="*/ 27 h 142"/>
                <a:gd name="T14" fmla="*/ 113 w 113"/>
                <a:gd name="T15" fmla="*/ 1 h 142"/>
                <a:gd name="T16" fmla="*/ 108 w 113"/>
                <a:gd name="T17" fmla="*/ 0 h 142"/>
                <a:gd name="T18" fmla="*/ 92 w 113"/>
                <a:gd name="T19" fmla="*/ 21 h 142"/>
                <a:gd name="T20" fmla="*/ 75 w 113"/>
                <a:gd name="T21" fmla="*/ 46 h 142"/>
                <a:gd name="T22" fmla="*/ 57 w 113"/>
                <a:gd name="T23" fmla="*/ 70 h 142"/>
                <a:gd name="T24" fmla="*/ 39 w 113"/>
                <a:gd name="T25" fmla="*/ 90 h 142"/>
                <a:gd name="T26" fmla="*/ 13 w 113"/>
                <a:gd name="T27" fmla="*/ 124 h 142"/>
                <a:gd name="T28" fmla="*/ 0 w 113"/>
                <a:gd name="T29" fmla="*/ 137 h 142"/>
                <a:gd name="T30" fmla="*/ 3 w 113"/>
                <a:gd name="T31" fmla="*/ 137 h 142"/>
                <a:gd name="T32" fmla="*/ 2 w 113"/>
                <a:gd name="T33" fmla="*/ 142 h 14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3"/>
                <a:gd name="T52" fmla="*/ 0 h 142"/>
                <a:gd name="T53" fmla="*/ 113 w 113"/>
                <a:gd name="T54" fmla="*/ 142 h 14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3" h="142">
                  <a:moveTo>
                    <a:pt x="2" y="142"/>
                  </a:moveTo>
                  <a:lnTo>
                    <a:pt x="3" y="140"/>
                  </a:lnTo>
                  <a:lnTo>
                    <a:pt x="16" y="129"/>
                  </a:lnTo>
                  <a:lnTo>
                    <a:pt x="44" y="95"/>
                  </a:lnTo>
                  <a:lnTo>
                    <a:pt x="62" y="74"/>
                  </a:lnTo>
                  <a:lnTo>
                    <a:pt x="80" y="50"/>
                  </a:lnTo>
                  <a:lnTo>
                    <a:pt x="97" y="27"/>
                  </a:lnTo>
                  <a:lnTo>
                    <a:pt x="113" y="1"/>
                  </a:lnTo>
                  <a:lnTo>
                    <a:pt x="108" y="0"/>
                  </a:lnTo>
                  <a:lnTo>
                    <a:pt x="92" y="21"/>
                  </a:lnTo>
                  <a:lnTo>
                    <a:pt x="75" y="46"/>
                  </a:lnTo>
                  <a:lnTo>
                    <a:pt x="57" y="70"/>
                  </a:lnTo>
                  <a:lnTo>
                    <a:pt x="39" y="90"/>
                  </a:lnTo>
                  <a:lnTo>
                    <a:pt x="13" y="124"/>
                  </a:lnTo>
                  <a:lnTo>
                    <a:pt x="0" y="137"/>
                  </a:lnTo>
                  <a:lnTo>
                    <a:pt x="3" y="137"/>
                  </a:lnTo>
                  <a:lnTo>
                    <a:pt x="2" y="14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69" name="Freeform 10"/>
            <p:cNvSpPr>
              <a:spLocks/>
            </p:cNvSpPr>
            <p:nvPr/>
          </p:nvSpPr>
          <p:spPr bwMode="auto">
            <a:xfrm>
              <a:off x="449" y="821"/>
              <a:ext cx="44" cy="43"/>
            </a:xfrm>
            <a:custGeom>
              <a:avLst/>
              <a:gdLst>
                <a:gd name="T0" fmla="*/ 0 w 44"/>
                <a:gd name="T1" fmla="*/ 5 h 43"/>
                <a:gd name="T2" fmla="*/ 0 w 44"/>
                <a:gd name="T3" fmla="*/ 5 h 43"/>
                <a:gd name="T4" fmla="*/ 25 w 44"/>
                <a:gd name="T5" fmla="*/ 29 h 43"/>
                <a:gd name="T6" fmla="*/ 43 w 44"/>
                <a:gd name="T7" fmla="*/ 43 h 43"/>
                <a:gd name="T8" fmla="*/ 44 w 44"/>
                <a:gd name="T9" fmla="*/ 38 h 43"/>
                <a:gd name="T10" fmla="*/ 28 w 44"/>
                <a:gd name="T11" fmla="*/ 23 h 43"/>
                <a:gd name="T12" fmla="*/ 5 w 44"/>
                <a:gd name="T13" fmla="*/ 0 h 43"/>
                <a:gd name="T14" fmla="*/ 5 w 44"/>
                <a:gd name="T15" fmla="*/ 0 h 43"/>
                <a:gd name="T16" fmla="*/ 0 w 44"/>
                <a:gd name="T17" fmla="*/ 5 h 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3"/>
                <a:gd name="T29" fmla="*/ 44 w 44"/>
                <a:gd name="T30" fmla="*/ 43 h 4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3">
                  <a:moveTo>
                    <a:pt x="0" y="5"/>
                  </a:moveTo>
                  <a:lnTo>
                    <a:pt x="0" y="5"/>
                  </a:lnTo>
                  <a:lnTo>
                    <a:pt x="25" y="29"/>
                  </a:lnTo>
                  <a:lnTo>
                    <a:pt x="43" y="43"/>
                  </a:lnTo>
                  <a:lnTo>
                    <a:pt x="44" y="38"/>
                  </a:lnTo>
                  <a:lnTo>
                    <a:pt x="28" y="23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0" name="Freeform 11"/>
            <p:cNvSpPr>
              <a:spLocks/>
            </p:cNvSpPr>
            <p:nvPr/>
          </p:nvSpPr>
          <p:spPr bwMode="auto">
            <a:xfrm>
              <a:off x="388" y="736"/>
              <a:ext cx="66" cy="90"/>
            </a:xfrm>
            <a:custGeom>
              <a:avLst/>
              <a:gdLst>
                <a:gd name="T0" fmla="*/ 0 w 66"/>
                <a:gd name="T1" fmla="*/ 4 h 90"/>
                <a:gd name="T2" fmla="*/ 0 w 66"/>
                <a:gd name="T3" fmla="*/ 4 h 90"/>
                <a:gd name="T4" fmla="*/ 13 w 66"/>
                <a:gd name="T5" fmla="*/ 27 h 90"/>
                <a:gd name="T6" fmla="*/ 27 w 66"/>
                <a:gd name="T7" fmla="*/ 45 h 90"/>
                <a:gd name="T8" fmla="*/ 35 w 66"/>
                <a:gd name="T9" fmla="*/ 61 h 90"/>
                <a:gd name="T10" fmla="*/ 45 w 66"/>
                <a:gd name="T11" fmla="*/ 70 h 90"/>
                <a:gd name="T12" fmla="*/ 54 w 66"/>
                <a:gd name="T13" fmla="*/ 83 h 90"/>
                <a:gd name="T14" fmla="*/ 61 w 66"/>
                <a:gd name="T15" fmla="*/ 90 h 90"/>
                <a:gd name="T16" fmla="*/ 66 w 66"/>
                <a:gd name="T17" fmla="*/ 85 h 90"/>
                <a:gd name="T18" fmla="*/ 59 w 66"/>
                <a:gd name="T19" fmla="*/ 78 h 90"/>
                <a:gd name="T20" fmla="*/ 48 w 66"/>
                <a:gd name="T21" fmla="*/ 65 h 90"/>
                <a:gd name="T22" fmla="*/ 40 w 66"/>
                <a:gd name="T23" fmla="*/ 56 h 90"/>
                <a:gd name="T24" fmla="*/ 30 w 66"/>
                <a:gd name="T25" fmla="*/ 43 h 90"/>
                <a:gd name="T26" fmla="*/ 18 w 66"/>
                <a:gd name="T27" fmla="*/ 25 h 90"/>
                <a:gd name="T28" fmla="*/ 5 w 66"/>
                <a:gd name="T29" fmla="*/ 0 h 90"/>
                <a:gd name="T30" fmla="*/ 5 w 66"/>
                <a:gd name="T31" fmla="*/ 0 h 90"/>
                <a:gd name="T32" fmla="*/ 0 w 66"/>
                <a:gd name="T33" fmla="*/ 4 h 9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6"/>
                <a:gd name="T52" fmla="*/ 0 h 90"/>
                <a:gd name="T53" fmla="*/ 66 w 66"/>
                <a:gd name="T54" fmla="*/ 90 h 9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6" h="90">
                  <a:moveTo>
                    <a:pt x="0" y="4"/>
                  </a:moveTo>
                  <a:lnTo>
                    <a:pt x="0" y="4"/>
                  </a:lnTo>
                  <a:lnTo>
                    <a:pt x="13" y="27"/>
                  </a:lnTo>
                  <a:lnTo>
                    <a:pt x="27" y="45"/>
                  </a:lnTo>
                  <a:lnTo>
                    <a:pt x="35" y="61"/>
                  </a:lnTo>
                  <a:lnTo>
                    <a:pt x="45" y="70"/>
                  </a:lnTo>
                  <a:lnTo>
                    <a:pt x="54" y="83"/>
                  </a:lnTo>
                  <a:lnTo>
                    <a:pt x="61" y="90"/>
                  </a:lnTo>
                  <a:lnTo>
                    <a:pt x="66" y="85"/>
                  </a:lnTo>
                  <a:lnTo>
                    <a:pt x="59" y="78"/>
                  </a:lnTo>
                  <a:lnTo>
                    <a:pt x="48" y="65"/>
                  </a:lnTo>
                  <a:lnTo>
                    <a:pt x="40" y="56"/>
                  </a:lnTo>
                  <a:lnTo>
                    <a:pt x="30" y="43"/>
                  </a:lnTo>
                  <a:lnTo>
                    <a:pt x="18" y="25"/>
                  </a:lnTo>
                  <a:lnTo>
                    <a:pt x="5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1" name="Freeform 12"/>
            <p:cNvSpPr>
              <a:spLocks/>
            </p:cNvSpPr>
            <p:nvPr/>
          </p:nvSpPr>
          <p:spPr bwMode="auto">
            <a:xfrm>
              <a:off x="290" y="566"/>
              <a:ext cx="103" cy="174"/>
            </a:xfrm>
            <a:custGeom>
              <a:avLst/>
              <a:gdLst>
                <a:gd name="T0" fmla="*/ 0 w 103"/>
                <a:gd name="T1" fmla="*/ 4 h 174"/>
                <a:gd name="T2" fmla="*/ 0 w 103"/>
                <a:gd name="T3" fmla="*/ 4 h 174"/>
                <a:gd name="T4" fmla="*/ 11 w 103"/>
                <a:gd name="T5" fmla="*/ 36 h 174"/>
                <a:gd name="T6" fmla="*/ 23 w 103"/>
                <a:gd name="T7" fmla="*/ 62 h 174"/>
                <a:gd name="T8" fmla="*/ 34 w 103"/>
                <a:gd name="T9" fmla="*/ 82 h 174"/>
                <a:gd name="T10" fmla="*/ 44 w 103"/>
                <a:gd name="T11" fmla="*/ 98 h 174"/>
                <a:gd name="T12" fmla="*/ 57 w 103"/>
                <a:gd name="T13" fmla="*/ 114 h 174"/>
                <a:gd name="T14" fmla="*/ 70 w 103"/>
                <a:gd name="T15" fmla="*/ 130 h 174"/>
                <a:gd name="T16" fmla="*/ 82 w 103"/>
                <a:gd name="T17" fmla="*/ 150 h 174"/>
                <a:gd name="T18" fmla="*/ 98 w 103"/>
                <a:gd name="T19" fmla="*/ 174 h 174"/>
                <a:gd name="T20" fmla="*/ 103 w 103"/>
                <a:gd name="T21" fmla="*/ 170 h 174"/>
                <a:gd name="T22" fmla="*/ 88 w 103"/>
                <a:gd name="T23" fmla="*/ 147 h 174"/>
                <a:gd name="T24" fmla="*/ 74 w 103"/>
                <a:gd name="T25" fmla="*/ 127 h 174"/>
                <a:gd name="T26" fmla="*/ 62 w 103"/>
                <a:gd name="T27" fmla="*/ 110 h 174"/>
                <a:gd name="T28" fmla="*/ 51 w 103"/>
                <a:gd name="T29" fmla="*/ 96 h 174"/>
                <a:gd name="T30" fmla="*/ 39 w 103"/>
                <a:gd name="T31" fmla="*/ 78 h 174"/>
                <a:gd name="T32" fmla="*/ 28 w 103"/>
                <a:gd name="T33" fmla="*/ 58 h 174"/>
                <a:gd name="T34" fmla="*/ 18 w 103"/>
                <a:gd name="T35" fmla="*/ 35 h 174"/>
                <a:gd name="T36" fmla="*/ 6 w 103"/>
                <a:gd name="T37" fmla="*/ 0 h 174"/>
                <a:gd name="T38" fmla="*/ 6 w 103"/>
                <a:gd name="T39" fmla="*/ 0 h 174"/>
                <a:gd name="T40" fmla="*/ 0 w 103"/>
                <a:gd name="T41" fmla="*/ 4 h 17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3"/>
                <a:gd name="T64" fmla="*/ 0 h 174"/>
                <a:gd name="T65" fmla="*/ 103 w 103"/>
                <a:gd name="T66" fmla="*/ 174 h 17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3" h="174">
                  <a:moveTo>
                    <a:pt x="0" y="4"/>
                  </a:moveTo>
                  <a:lnTo>
                    <a:pt x="0" y="4"/>
                  </a:lnTo>
                  <a:lnTo>
                    <a:pt x="11" y="36"/>
                  </a:lnTo>
                  <a:lnTo>
                    <a:pt x="23" y="62"/>
                  </a:lnTo>
                  <a:lnTo>
                    <a:pt x="34" y="82"/>
                  </a:lnTo>
                  <a:lnTo>
                    <a:pt x="44" y="98"/>
                  </a:lnTo>
                  <a:lnTo>
                    <a:pt x="57" y="114"/>
                  </a:lnTo>
                  <a:lnTo>
                    <a:pt x="70" y="130"/>
                  </a:lnTo>
                  <a:lnTo>
                    <a:pt x="82" y="150"/>
                  </a:lnTo>
                  <a:lnTo>
                    <a:pt x="98" y="174"/>
                  </a:lnTo>
                  <a:lnTo>
                    <a:pt x="103" y="170"/>
                  </a:lnTo>
                  <a:lnTo>
                    <a:pt x="88" y="147"/>
                  </a:lnTo>
                  <a:lnTo>
                    <a:pt x="74" y="127"/>
                  </a:lnTo>
                  <a:lnTo>
                    <a:pt x="62" y="110"/>
                  </a:lnTo>
                  <a:lnTo>
                    <a:pt x="51" y="96"/>
                  </a:lnTo>
                  <a:lnTo>
                    <a:pt x="39" y="78"/>
                  </a:lnTo>
                  <a:lnTo>
                    <a:pt x="28" y="58"/>
                  </a:lnTo>
                  <a:lnTo>
                    <a:pt x="18" y="35"/>
                  </a:lnTo>
                  <a:lnTo>
                    <a:pt x="6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2" name="Freeform 13"/>
            <p:cNvSpPr>
              <a:spLocks/>
            </p:cNvSpPr>
            <p:nvPr/>
          </p:nvSpPr>
          <p:spPr bwMode="auto">
            <a:xfrm>
              <a:off x="246" y="389"/>
              <a:ext cx="50" cy="181"/>
            </a:xfrm>
            <a:custGeom>
              <a:avLst/>
              <a:gdLst>
                <a:gd name="T0" fmla="*/ 0 w 50"/>
                <a:gd name="T1" fmla="*/ 0 h 181"/>
                <a:gd name="T2" fmla="*/ 1 w 50"/>
                <a:gd name="T3" fmla="*/ 0 h 181"/>
                <a:gd name="T4" fmla="*/ 8 w 50"/>
                <a:gd name="T5" fmla="*/ 42 h 181"/>
                <a:gd name="T6" fmla="*/ 14 w 50"/>
                <a:gd name="T7" fmla="*/ 76 h 181"/>
                <a:gd name="T8" fmla="*/ 26 w 50"/>
                <a:gd name="T9" fmla="*/ 120 h 181"/>
                <a:gd name="T10" fmla="*/ 44 w 50"/>
                <a:gd name="T11" fmla="*/ 181 h 181"/>
                <a:gd name="T12" fmla="*/ 50 w 50"/>
                <a:gd name="T13" fmla="*/ 177 h 181"/>
                <a:gd name="T14" fmla="*/ 31 w 50"/>
                <a:gd name="T15" fmla="*/ 118 h 181"/>
                <a:gd name="T16" fmla="*/ 21 w 50"/>
                <a:gd name="T17" fmla="*/ 76 h 181"/>
                <a:gd name="T18" fmla="*/ 13 w 50"/>
                <a:gd name="T19" fmla="*/ 40 h 181"/>
                <a:gd name="T20" fmla="*/ 8 w 50"/>
                <a:gd name="T21" fmla="*/ 0 h 181"/>
                <a:gd name="T22" fmla="*/ 8 w 50"/>
                <a:gd name="T23" fmla="*/ 0 h 181"/>
                <a:gd name="T24" fmla="*/ 0 w 50"/>
                <a:gd name="T25" fmla="*/ 0 h 1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81"/>
                <a:gd name="T41" fmla="*/ 50 w 50"/>
                <a:gd name="T42" fmla="*/ 181 h 18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81">
                  <a:moveTo>
                    <a:pt x="0" y="0"/>
                  </a:moveTo>
                  <a:lnTo>
                    <a:pt x="1" y="0"/>
                  </a:lnTo>
                  <a:lnTo>
                    <a:pt x="8" y="42"/>
                  </a:lnTo>
                  <a:lnTo>
                    <a:pt x="14" y="76"/>
                  </a:lnTo>
                  <a:lnTo>
                    <a:pt x="26" y="120"/>
                  </a:lnTo>
                  <a:lnTo>
                    <a:pt x="44" y="181"/>
                  </a:lnTo>
                  <a:lnTo>
                    <a:pt x="50" y="177"/>
                  </a:lnTo>
                  <a:lnTo>
                    <a:pt x="31" y="118"/>
                  </a:lnTo>
                  <a:lnTo>
                    <a:pt x="21" y="76"/>
                  </a:lnTo>
                  <a:lnTo>
                    <a:pt x="13" y="40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3" name="Freeform 14"/>
            <p:cNvSpPr>
              <a:spLocks/>
            </p:cNvSpPr>
            <p:nvPr/>
          </p:nvSpPr>
          <p:spPr bwMode="auto">
            <a:xfrm>
              <a:off x="242" y="241"/>
              <a:ext cx="12" cy="148"/>
            </a:xfrm>
            <a:custGeom>
              <a:avLst/>
              <a:gdLst>
                <a:gd name="T0" fmla="*/ 4 w 12"/>
                <a:gd name="T1" fmla="*/ 0 h 148"/>
                <a:gd name="T2" fmla="*/ 0 w 12"/>
                <a:gd name="T3" fmla="*/ 6 h 148"/>
                <a:gd name="T4" fmla="*/ 0 w 12"/>
                <a:gd name="T5" fmla="*/ 19 h 148"/>
                <a:gd name="T6" fmla="*/ 0 w 12"/>
                <a:gd name="T7" fmla="*/ 56 h 148"/>
                <a:gd name="T8" fmla="*/ 2 w 12"/>
                <a:gd name="T9" fmla="*/ 103 h 148"/>
                <a:gd name="T10" fmla="*/ 4 w 12"/>
                <a:gd name="T11" fmla="*/ 148 h 148"/>
                <a:gd name="T12" fmla="*/ 12 w 12"/>
                <a:gd name="T13" fmla="*/ 148 h 148"/>
                <a:gd name="T14" fmla="*/ 7 w 12"/>
                <a:gd name="T15" fmla="*/ 103 h 148"/>
                <a:gd name="T16" fmla="*/ 5 w 12"/>
                <a:gd name="T17" fmla="*/ 56 h 148"/>
                <a:gd name="T18" fmla="*/ 5 w 12"/>
                <a:gd name="T19" fmla="*/ 19 h 148"/>
                <a:gd name="T20" fmla="*/ 5 w 12"/>
                <a:gd name="T21" fmla="*/ 6 h 148"/>
                <a:gd name="T22" fmla="*/ 4 w 12"/>
                <a:gd name="T23" fmla="*/ 8 h 148"/>
                <a:gd name="T24" fmla="*/ 4 w 12"/>
                <a:gd name="T25" fmla="*/ 0 h 148"/>
                <a:gd name="T26" fmla="*/ 0 w 12"/>
                <a:gd name="T27" fmla="*/ 0 h 148"/>
                <a:gd name="T28" fmla="*/ 0 w 12"/>
                <a:gd name="T29" fmla="*/ 6 h 148"/>
                <a:gd name="T30" fmla="*/ 4 w 12"/>
                <a:gd name="T31" fmla="*/ 0 h 1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48"/>
                <a:gd name="T50" fmla="*/ 12 w 12"/>
                <a:gd name="T51" fmla="*/ 148 h 1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48">
                  <a:moveTo>
                    <a:pt x="4" y="0"/>
                  </a:moveTo>
                  <a:lnTo>
                    <a:pt x="0" y="6"/>
                  </a:lnTo>
                  <a:lnTo>
                    <a:pt x="0" y="19"/>
                  </a:lnTo>
                  <a:lnTo>
                    <a:pt x="0" y="56"/>
                  </a:lnTo>
                  <a:lnTo>
                    <a:pt x="2" y="103"/>
                  </a:lnTo>
                  <a:lnTo>
                    <a:pt x="4" y="148"/>
                  </a:lnTo>
                  <a:lnTo>
                    <a:pt x="12" y="148"/>
                  </a:lnTo>
                  <a:lnTo>
                    <a:pt x="7" y="103"/>
                  </a:lnTo>
                  <a:lnTo>
                    <a:pt x="5" y="56"/>
                  </a:lnTo>
                  <a:lnTo>
                    <a:pt x="5" y="19"/>
                  </a:lnTo>
                  <a:lnTo>
                    <a:pt x="5" y="6"/>
                  </a:lnTo>
                  <a:lnTo>
                    <a:pt x="4" y="8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4" name="Freeform 15"/>
            <p:cNvSpPr>
              <a:spLocks/>
            </p:cNvSpPr>
            <p:nvPr/>
          </p:nvSpPr>
          <p:spPr bwMode="auto">
            <a:xfrm>
              <a:off x="146" y="196"/>
              <a:ext cx="514" cy="655"/>
            </a:xfrm>
            <a:custGeom>
              <a:avLst/>
              <a:gdLst>
                <a:gd name="T0" fmla="*/ 510 w 514"/>
                <a:gd name="T1" fmla="*/ 2 h 655"/>
                <a:gd name="T2" fmla="*/ 511 w 514"/>
                <a:gd name="T3" fmla="*/ 0 h 655"/>
                <a:gd name="T4" fmla="*/ 513 w 514"/>
                <a:gd name="T5" fmla="*/ 2 h 655"/>
                <a:gd name="T6" fmla="*/ 513 w 514"/>
                <a:gd name="T7" fmla="*/ 17 h 655"/>
                <a:gd name="T8" fmla="*/ 508 w 514"/>
                <a:gd name="T9" fmla="*/ 60 h 655"/>
                <a:gd name="T10" fmla="*/ 506 w 514"/>
                <a:gd name="T11" fmla="*/ 105 h 655"/>
                <a:gd name="T12" fmla="*/ 503 w 514"/>
                <a:gd name="T13" fmla="*/ 141 h 655"/>
                <a:gd name="T14" fmla="*/ 498 w 514"/>
                <a:gd name="T15" fmla="*/ 181 h 655"/>
                <a:gd name="T16" fmla="*/ 492 w 514"/>
                <a:gd name="T17" fmla="*/ 215 h 655"/>
                <a:gd name="T18" fmla="*/ 485 w 514"/>
                <a:gd name="T19" fmla="*/ 249 h 655"/>
                <a:gd name="T20" fmla="*/ 475 w 514"/>
                <a:gd name="T21" fmla="*/ 287 h 655"/>
                <a:gd name="T22" fmla="*/ 464 w 514"/>
                <a:gd name="T23" fmla="*/ 338 h 655"/>
                <a:gd name="T24" fmla="*/ 441 w 514"/>
                <a:gd name="T25" fmla="*/ 408 h 655"/>
                <a:gd name="T26" fmla="*/ 421 w 514"/>
                <a:gd name="T27" fmla="*/ 455 h 655"/>
                <a:gd name="T28" fmla="*/ 396 w 514"/>
                <a:gd name="T29" fmla="*/ 504 h 655"/>
                <a:gd name="T30" fmla="*/ 359 w 514"/>
                <a:gd name="T31" fmla="*/ 556 h 655"/>
                <a:gd name="T32" fmla="*/ 316 w 514"/>
                <a:gd name="T33" fmla="*/ 605 h 655"/>
                <a:gd name="T34" fmla="*/ 280 w 514"/>
                <a:gd name="T35" fmla="*/ 641 h 655"/>
                <a:gd name="T36" fmla="*/ 269 w 514"/>
                <a:gd name="T37" fmla="*/ 652 h 655"/>
                <a:gd name="T38" fmla="*/ 265 w 514"/>
                <a:gd name="T39" fmla="*/ 655 h 655"/>
                <a:gd name="T40" fmla="*/ 259 w 514"/>
                <a:gd name="T41" fmla="*/ 650 h 655"/>
                <a:gd name="T42" fmla="*/ 247 w 514"/>
                <a:gd name="T43" fmla="*/ 641 h 655"/>
                <a:gd name="T44" fmla="*/ 226 w 514"/>
                <a:gd name="T45" fmla="*/ 625 h 655"/>
                <a:gd name="T46" fmla="*/ 218 w 514"/>
                <a:gd name="T47" fmla="*/ 616 h 655"/>
                <a:gd name="T48" fmla="*/ 206 w 514"/>
                <a:gd name="T49" fmla="*/ 600 h 655"/>
                <a:gd name="T50" fmla="*/ 185 w 514"/>
                <a:gd name="T51" fmla="*/ 576 h 655"/>
                <a:gd name="T52" fmla="*/ 160 w 514"/>
                <a:gd name="T53" fmla="*/ 538 h 655"/>
                <a:gd name="T54" fmla="*/ 116 w 514"/>
                <a:gd name="T55" fmla="*/ 462 h 655"/>
                <a:gd name="T56" fmla="*/ 82 w 514"/>
                <a:gd name="T57" fmla="*/ 390 h 655"/>
                <a:gd name="T58" fmla="*/ 65 w 514"/>
                <a:gd name="T59" fmla="*/ 349 h 655"/>
                <a:gd name="T60" fmla="*/ 47 w 514"/>
                <a:gd name="T61" fmla="*/ 293 h 655"/>
                <a:gd name="T62" fmla="*/ 24 w 514"/>
                <a:gd name="T63" fmla="*/ 206 h 655"/>
                <a:gd name="T64" fmla="*/ 11 w 514"/>
                <a:gd name="T65" fmla="*/ 132 h 655"/>
                <a:gd name="T66" fmla="*/ 5 w 514"/>
                <a:gd name="T67" fmla="*/ 82 h 655"/>
                <a:gd name="T68" fmla="*/ 1 w 514"/>
                <a:gd name="T69" fmla="*/ 35 h 655"/>
                <a:gd name="T70" fmla="*/ 0 w 514"/>
                <a:gd name="T71" fmla="*/ 11 h 655"/>
                <a:gd name="T72" fmla="*/ 1 w 514"/>
                <a:gd name="T73" fmla="*/ 2 h 6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514"/>
                <a:gd name="T112" fmla="*/ 0 h 655"/>
                <a:gd name="T113" fmla="*/ 514 w 514"/>
                <a:gd name="T114" fmla="*/ 655 h 6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514" h="655">
                  <a:moveTo>
                    <a:pt x="1" y="2"/>
                  </a:moveTo>
                  <a:lnTo>
                    <a:pt x="510" y="2"/>
                  </a:lnTo>
                  <a:lnTo>
                    <a:pt x="511" y="2"/>
                  </a:lnTo>
                  <a:lnTo>
                    <a:pt x="511" y="0"/>
                  </a:lnTo>
                  <a:lnTo>
                    <a:pt x="513" y="0"/>
                  </a:lnTo>
                  <a:lnTo>
                    <a:pt x="513" y="2"/>
                  </a:lnTo>
                  <a:lnTo>
                    <a:pt x="514" y="8"/>
                  </a:lnTo>
                  <a:lnTo>
                    <a:pt x="513" y="17"/>
                  </a:lnTo>
                  <a:lnTo>
                    <a:pt x="511" y="29"/>
                  </a:lnTo>
                  <a:lnTo>
                    <a:pt x="508" y="60"/>
                  </a:lnTo>
                  <a:lnTo>
                    <a:pt x="508" y="89"/>
                  </a:lnTo>
                  <a:lnTo>
                    <a:pt x="506" y="105"/>
                  </a:lnTo>
                  <a:lnTo>
                    <a:pt x="505" y="121"/>
                  </a:lnTo>
                  <a:lnTo>
                    <a:pt x="503" y="141"/>
                  </a:lnTo>
                  <a:lnTo>
                    <a:pt x="500" y="161"/>
                  </a:lnTo>
                  <a:lnTo>
                    <a:pt x="498" y="181"/>
                  </a:lnTo>
                  <a:lnTo>
                    <a:pt x="495" y="199"/>
                  </a:lnTo>
                  <a:lnTo>
                    <a:pt x="492" y="215"/>
                  </a:lnTo>
                  <a:lnTo>
                    <a:pt x="490" y="231"/>
                  </a:lnTo>
                  <a:lnTo>
                    <a:pt x="485" y="249"/>
                  </a:lnTo>
                  <a:lnTo>
                    <a:pt x="480" y="267"/>
                  </a:lnTo>
                  <a:lnTo>
                    <a:pt x="475" y="287"/>
                  </a:lnTo>
                  <a:lnTo>
                    <a:pt x="469" y="311"/>
                  </a:lnTo>
                  <a:lnTo>
                    <a:pt x="464" y="338"/>
                  </a:lnTo>
                  <a:lnTo>
                    <a:pt x="455" y="361"/>
                  </a:lnTo>
                  <a:lnTo>
                    <a:pt x="441" y="408"/>
                  </a:lnTo>
                  <a:lnTo>
                    <a:pt x="433" y="432"/>
                  </a:lnTo>
                  <a:lnTo>
                    <a:pt x="421" y="455"/>
                  </a:lnTo>
                  <a:lnTo>
                    <a:pt x="410" y="479"/>
                  </a:lnTo>
                  <a:lnTo>
                    <a:pt x="396" y="504"/>
                  </a:lnTo>
                  <a:lnTo>
                    <a:pt x="380" y="529"/>
                  </a:lnTo>
                  <a:lnTo>
                    <a:pt x="359" y="556"/>
                  </a:lnTo>
                  <a:lnTo>
                    <a:pt x="337" y="581"/>
                  </a:lnTo>
                  <a:lnTo>
                    <a:pt x="316" y="605"/>
                  </a:lnTo>
                  <a:lnTo>
                    <a:pt x="295" y="625"/>
                  </a:lnTo>
                  <a:lnTo>
                    <a:pt x="280" y="641"/>
                  </a:lnTo>
                  <a:lnTo>
                    <a:pt x="273" y="646"/>
                  </a:lnTo>
                  <a:lnTo>
                    <a:pt x="269" y="652"/>
                  </a:lnTo>
                  <a:lnTo>
                    <a:pt x="267" y="654"/>
                  </a:lnTo>
                  <a:lnTo>
                    <a:pt x="265" y="655"/>
                  </a:lnTo>
                  <a:lnTo>
                    <a:pt x="264" y="654"/>
                  </a:lnTo>
                  <a:lnTo>
                    <a:pt x="259" y="650"/>
                  </a:lnTo>
                  <a:lnTo>
                    <a:pt x="254" y="646"/>
                  </a:lnTo>
                  <a:lnTo>
                    <a:pt x="247" y="641"/>
                  </a:lnTo>
                  <a:lnTo>
                    <a:pt x="232" y="630"/>
                  </a:lnTo>
                  <a:lnTo>
                    <a:pt x="226" y="625"/>
                  </a:lnTo>
                  <a:lnTo>
                    <a:pt x="223" y="619"/>
                  </a:lnTo>
                  <a:lnTo>
                    <a:pt x="218" y="616"/>
                  </a:lnTo>
                  <a:lnTo>
                    <a:pt x="213" y="609"/>
                  </a:lnTo>
                  <a:lnTo>
                    <a:pt x="206" y="600"/>
                  </a:lnTo>
                  <a:lnTo>
                    <a:pt x="196" y="589"/>
                  </a:lnTo>
                  <a:lnTo>
                    <a:pt x="185" y="576"/>
                  </a:lnTo>
                  <a:lnTo>
                    <a:pt x="173" y="558"/>
                  </a:lnTo>
                  <a:lnTo>
                    <a:pt x="160" y="538"/>
                  </a:lnTo>
                  <a:lnTo>
                    <a:pt x="144" y="515"/>
                  </a:lnTo>
                  <a:lnTo>
                    <a:pt x="116" y="462"/>
                  </a:lnTo>
                  <a:lnTo>
                    <a:pt x="91" y="414"/>
                  </a:lnTo>
                  <a:lnTo>
                    <a:pt x="82" y="390"/>
                  </a:lnTo>
                  <a:lnTo>
                    <a:pt x="72" y="369"/>
                  </a:lnTo>
                  <a:lnTo>
                    <a:pt x="65" y="349"/>
                  </a:lnTo>
                  <a:lnTo>
                    <a:pt x="57" y="331"/>
                  </a:lnTo>
                  <a:lnTo>
                    <a:pt x="47" y="293"/>
                  </a:lnTo>
                  <a:lnTo>
                    <a:pt x="36" y="251"/>
                  </a:lnTo>
                  <a:lnTo>
                    <a:pt x="24" y="206"/>
                  </a:lnTo>
                  <a:lnTo>
                    <a:pt x="16" y="157"/>
                  </a:lnTo>
                  <a:lnTo>
                    <a:pt x="11" y="132"/>
                  </a:lnTo>
                  <a:lnTo>
                    <a:pt x="8" y="107"/>
                  </a:lnTo>
                  <a:lnTo>
                    <a:pt x="5" y="82"/>
                  </a:lnTo>
                  <a:lnTo>
                    <a:pt x="3" y="56"/>
                  </a:lnTo>
                  <a:lnTo>
                    <a:pt x="1" y="35"/>
                  </a:lnTo>
                  <a:lnTo>
                    <a:pt x="0" y="17"/>
                  </a:lnTo>
                  <a:lnTo>
                    <a:pt x="0" y="11"/>
                  </a:lnTo>
                  <a:lnTo>
                    <a:pt x="0" y="6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5" name="Freeform 16"/>
            <p:cNvSpPr>
              <a:spLocks/>
            </p:cNvSpPr>
            <p:nvPr/>
          </p:nvSpPr>
          <p:spPr bwMode="auto">
            <a:xfrm>
              <a:off x="147" y="198"/>
              <a:ext cx="184" cy="175"/>
            </a:xfrm>
            <a:custGeom>
              <a:avLst/>
              <a:gdLst>
                <a:gd name="T0" fmla="*/ 17 w 184"/>
                <a:gd name="T1" fmla="*/ 0 h 175"/>
                <a:gd name="T2" fmla="*/ 184 w 184"/>
                <a:gd name="T3" fmla="*/ 0 h 175"/>
                <a:gd name="T4" fmla="*/ 182 w 184"/>
                <a:gd name="T5" fmla="*/ 175 h 175"/>
                <a:gd name="T6" fmla="*/ 15 w 184"/>
                <a:gd name="T7" fmla="*/ 175 h 175"/>
                <a:gd name="T8" fmla="*/ 15 w 184"/>
                <a:gd name="T9" fmla="*/ 175 h 175"/>
                <a:gd name="T10" fmla="*/ 17 w 184"/>
                <a:gd name="T11" fmla="*/ 175 h 175"/>
                <a:gd name="T12" fmla="*/ 18 w 184"/>
                <a:gd name="T13" fmla="*/ 172 h 175"/>
                <a:gd name="T14" fmla="*/ 17 w 184"/>
                <a:gd name="T15" fmla="*/ 168 h 175"/>
                <a:gd name="T16" fmla="*/ 15 w 184"/>
                <a:gd name="T17" fmla="*/ 161 h 175"/>
                <a:gd name="T18" fmla="*/ 15 w 184"/>
                <a:gd name="T19" fmla="*/ 157 h 175"/>
                <a:gd name="T20" fmla="*/ 15 w 184"/>
                <a:gd name="T21" fmla="*/ 154 h 175"/>
                <a:gd name="T22" fmla="*/ 15 w 184"/>
                <a:gd name="T23" fmla="*/ 148 h 175"/>
                <a:gd name="T24" fmla="*/ 13 w 184"/>
                <a:gd name="T25" fmla="*/ 139 h 175"/>
                <a:gd name="T26" fmla="*/ 12 w 184"/>
                <a:gd name="T27" fmla="*/ 132 h 175"/>
                <a:gd name="T28" fmla="*/ 10 w 184"/>
                <a:gd name="T29" fmla="*/ 123 h 175"/>
                <a:gd name="T30" fmla="*/ 8 w 184"/>
                <a:gd name="T31" fmla="*/ 112 h 175"/>
                <a:gd name="T32" fmla="*/ 8 w 184"/>
                <a:gd name="T33" fmla="*/ 103 h 175"/>
                <a:gd name="T34" fmla="*/ 7 w 184"/>
                <a:gd name="T35" fmla="*/ 94 h 175"/>
                <a:gd name="T36" fmla="*/ 5 w 184"/>
                <a:gd name="T37" fmla="*/ 85 h 175"/>
                <a:gd name="T38" fmla="*/ 2 w 184"/>
                <a:gd name="T39" fmla="*/ 65 h 175"/>
                <a:gd name="T40" fmla="*/ 2 w 184"/>
                <a:gd name="T41" fmla="*/ 45 h 175"/>
                <a:gd name="T42" fmla="*/ 2 w 184"/>
                <a:gd name="T43" fmla="*/ 40 h 175"/>
                <a:gd name="T44" fmla="*/ 2 w 184"/>
                <a:gd name="T45" fmla="*/ 33 h 175"/>
                <a:gd name="T46" fmla="*/ 2 w 184"/>
                <a:gd name="T47" fmla="*/ 20 h 175"/>
                <a:gd name="T48" fmla="*/ 0 w 184"/>
                <a:gd name="T49" fmla="*/ 11 h 175"/>
                <a:gd name="T50" fmla="*/ 0 w 184"/>
                <a:gd name="T51" fmla="*/ 6 h 175"/>
                <a:gd name="T52" fmla="*/ 0 w 184"/>
                <a:gd name="T53" fmla="*/ 2 h 175"/>
                <a:gd name="T54" fmla="*/ 0 w 184"/>
                <a:gd name="T55" fmla="*/ 0 h 175"/>
                <a:gd name="T56" fmla="*/ 17 w 184"/>
                <a:gd name="T57" fmla="*/ 0 h 17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4"/>
                <a:gd name="T88" fmla="*/ 0 h 175"/>
                <a:gd name="T89" fmla="*/ 184 w 184"/>
                <a:gd name="T90" fmla="*/ 175 h 17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4" h="175">
                  <a:moveTo>
                    <a:pt x="17" y="0"/>
                  </a:moveTo>
                  <a:lnTo>
                    <a:pt x="184" y="0"/>
                  </a:lnTo>
                  <a:lnTo>
                    <a:pt x="182" y="175"/>
                  </a:lnTo>
                  <a:lnTo>
                    <a:pt x="15" y="175"/>
                  </a:lnTo>
                  <a:lnTo>
                    <a:pt x="17" y="175"/>
                  </a:lnTo>
                  <a:lnTo>
                    <a:pt x="18" y="172"/>
                  </a:lnTo>
                  <a:lnTo>
                    <a:pt x="17" y="168"/>
                  </a:lnTo>
                  <a:lnTo>
                    <a:pt x="15" y="161"/>
                  </a:lnTo>
                  <a:lnTo>
                    <a:pt x="15" y="157"/>
                  </a:lnTo>
                  <a:lnTo>
                    <a:pt x="15" y="154"/>
                  </a:lnTo>
                  <a:lnTo>
                    <a:pt x="15" y="148"/>
                  </a:lnTo>
                  <a:lnTo>
                    <a:pt x="13" y="139"/>
                  </a:lnTo>
                  <a:lnTo>
                    <a:pt x="12" y="132"/>
                  </a:lnTo>
                  <a:lnTo>
                    <a:pt x="10" y="123"/>
                  </a:lnTo>
                  <a:lnTo>
                    <a:pt x="8" y="112"/>
                  </a:lnTo>
                  <a:lnTo>
                    <a:pt x="8" y="103"/>
                  </a:lnTo>
                  <a:lnTo>
                    <a:pt x="7" y="94"/>
                  </a:lnTo>
                  <a:lnTo>
                    <a:pt x="5" y="85"/>
                  </a:lnTo>
                  <a:lnTo>
                    <a:pt x="2" y="65"/>
                  </a:lnTo>
                  <a:lnTo>
                    <a:pt x="2" y="45"/>
                  </a:lnTo>
                  <a:lnTo>
                    <a:pt x="2" y="40"/>
                  </a:lnTo>
                  <a:lnTo>
                    <a:pt x="2" y="33"/>
                  </a:lnTo>
                  <a:lnTo>
                    <a:pt x="2" y="20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6" name="Freeform 17"/>
            <p:cNvSpPr>
              <a:spLocks/>
            </p:cNvSpPr>
            <p:nvPr/>
          </p:nvSpPr>
          <p:spPr bwMode="auto">
            <a:xfrm>
              <a:off x="160" y="207"/>
              <a:ext cx="58" cy="89"/>
            </a:xfrm>
            <a:custGeom>
              <a:avLst/>
              <a:gdLst>
                <a:gd name="T0" fmla="*/ 20 w 58"/>
                <a:gd name="T1" fmla="*/ 25 h 89"/>
                <a:gd name="T2" fmla="*/ 22 w 58"/>
                <a:gd name="T3" fmla="*/ 24 h 89"/>
                <a:gd name="T4" fmla="*/ 20 w 58"/>
                <a:gd name="T5" fmla="*/ 18 h 89"/>
                <a:gd name="T6" fmla="*/ 20 w 58"/>
                <a:gd name="T7" fmla="*/ 15 h 89"/>
                <a:gd name="T8" fmla="*/ 25 w 58"/>
                <a:gd name="T9" fmla="*/ 13 h 89"/>
                <a:gd name="T10" fmla="*/ 23 w 58"/>
                <a:gd name="T11" fmla="*/ 11 h 89"/>
                <a:gd name="T12" fmla="*/ 27 w 58"/>
                <a:gd name="T13" fmla="*/ 7 h 89"/>
                <a:gd name="T14" fmla="*/ 30 w 58"/>
                <a:gd name="T15" fmla="*/ 6 h 89"/>
                <a:gd name="T16" fmla="*/ 33 w 58"/>
                <a:gd name="T17" fmla="*/ 4 h 89"/>
                <a:gd name="T18" fmla="*/ 40 w 58"/>
                <a:gd name="T19" fmla="*/ 2 h 89"/>
                <a:gd name="T20" fmla="*/ 41 w 58"/>
                <a:gd name="T21" fmla="*/ 4 h 89"/>
                <a:gd name="T22" fmla="*/ 41 w 58"/>
                <a:gd name="T23" fmla="*/ 7 h 89"/>
                <a:gd name="T24" fmla="*/ 41 w 58"/>
                <a:gd name="T25" fmla="*/ 9 h 89"/>
                <a:gd name="T26" fmla="*/ 43 w 58"/>
                <a:gd name="T27" fmla="*/ 27 h 89"/>
                <a:gd name="T28" fmla="*/ 38 w 58"/>
                <a:gd name="T29" fmla="*/ 33 h 89"/>
                <a:gd name="T30" fmla="*/ 33 w 58"/>
                <a:gd name="T31" fmla="*/ 34 h 89"/>
                <a:gd name="T32" fmla="*/ 33 w 58"/>
                <a:gd name="T33" fmla="*/ 42 h 89"/>
                <a:gd name="T34" fmla="*/ 36 w 58"/>
                <a:gd name="T35" fmla="*/ 45 h 89"/>
                <a:gd name="T36" fmla="*/ 38 w 58"/>
                <a:gd name="T37" fmla="*/ 54 h 89"/>
                <a:gd name="T38" fmla="*/ 41 w 58"/>
                <a:gd name="T39" fmla="*/ 33 h 89"/>
                <a:gd name="T40" fmla="*/ 43 w 58"/>
                <a:gd name="T41" fmla="*/ 31 h 89"/>
                <a:gd name="T42" fmla="*/ 46 w 58"/>
                <a:gd name="T43" fmla="*/ 31 h 89"/>
                <a:gd name="T44" fmla="*/ 51 w 58"/>
                <a:gd name="T45" fmla="*/ 31 h 89"/>
                <a:gd name="T46" fmla="*/ 58 w 58"/>
                <a:gd name="T47" fmla="*/ 38 h 89"/>
                <a:gd name="T48" fmla="*/ 51 w 58"/>
                <a:gd name="T49" fmla="*/ 40 h 89"/>
                <a:gd name="T50" fmla="*/ 46 w 58"/>
                <a:gd name="T51" fmla="*/ 34 h 89"/>
                <a:gd name="T52" fmla="*/ 43 w 58"/>
                <a:gd name="T53" fmla="*/ 34 h 89"/>
                <a:gd name="T54" fmla="*/ 41 w 58"/>
                <a:gd name="T55" fmla="*/ 36 h 89"/>
                <a:gd name="T56" fmla="*/ 43 w 58"/>
                <a:gd name="T57" fmla="*/ 40 h 89"/>
                <a:gd name="T58" fmla="*/ 43 w 58"/>
                <a:gd name="T59" fmla="*/ 51 h 89"/>
                <a:gd name="T60" fmla="*/ 36 w 58"/>
                <a:gd name="T61" fmla="*/ 62 h 89"/>
                <a:gd name="T62" fmla="*/ 40 w 58"/>
                <a:gd name="T63" fmla="*/ 81 h 89"/>
                <a:gd name="T64" fmla="*/ 33 w 58"/>
                <a:gd name="T65" fmla="*/ 89 h 89"/>
                <a:gd name="T66" fmla="*/ 23 w 58"/>
                <a:gd name="T67" fmla="*/ 83 h 89"/>
                <a:gd name="T68" fmla="*/ 23 w 58"/>
                <a:gd name="T69" fmla="*/ 78 h 89"/>
                <a:gd name="T70" fmla="*/ 30 w 58"/>
                <a:gd name="T71" fmla="*/ 76 h 89"/>
                <a:gd name="T72" fmla="*/ 30 w 58"/>
                <a:gd name="T73" fmla="*/ 72 h 89"/>
                <a:gd name="T74" fmla="*/ 23 w 58"/>
                <a:gd name="T75" fmla="*/ 72 h 89"/>
                <a:gd name="T76" fmla="*/ 12 w 58"/>
                <a:gd name="T77" fmla="*/ 65 h 89"/>
                <a:gd name="T78" fmla="*/ 9 w 58"/>
                <a:gd name="T79" fmla="*/ 58 h 89"/>
                <a:gd name="T80" fmla="*/ 12 w 58"/>
                <a:gd name="T81" fmla="*/ 54 h 89"/>
                <a:gd name="T82" fmla="*/ 15 w 58"/>
                <a:gd name="T83" fmla="*/ 53 h 89"/>
                <a:gd name="T84" fmla="*/ 18 w 58"/>
                <a:gd name="T85" fmla="*/ 60 h 89"/>
                <a:gd name="T86" fmla="*/ 20 w 58"/>
                <a:gd name="T87" fmla="*/ 60 h 89"/>
                <a:gd name="T88" fmla="*/ 18 w 58"/>
                <a:gd name="T89" fmla="*/ 51 h 89"/>
                <a:gd name="T90" fmla="*/ 23 w 58"/>
                <a:gd name="T91" fmla="*/ 51 h 89"/>
                <a:gd name="T92" fmla="*/ 23 w 58"/>
                <a:gd name="T93" fmla="*/ 47 h 89"/>
                <a:gd name="T94" fmla="*/ 17 w 58"/>
                <a:gd name="T95" fmla="*/ 47 h 89"/>
                <a:gd name="T96" fmla="*/ 0 w 58"/>
                <a:gd name="T97" fmla="*/ 43 h 89"/>
                <a:gd name="T98" fmla="*/ 4 w 58"/>
                <a:gd name="T99" fmla="*/ 31 h 89"/>
                <a:gd name="T100" fmla="*/ 7 w 58"/>
                <a:gd name="T101" fmla="*/ 34 h 89"/>
                <a:gd name="T102" fmla="*/ 10 w 58"/>
                <a:gd name="T103" fmla="*/ 40 h 89"/>
                <a:gd name="T104" fmla="*/ 15 w 58"/>
                <a:gd name="T105" fmla="*/ 38 h 89"/>
                <a:gd name="T106" fmla="*/ 14 w 58"/>
                <a:gd name="T107" fmla="*/ 34 h 89"/>
                <a:gd name="T108" fmla="*/ 10 w 58"/>
                <a:gd name="T109" fmla="*/ 31 h 89"/>
                <a:gd name="T110" fmla="*/ 7 w 58"/>
                <a:gd name="T111" fmla="*/ 25 h 89"/>
                <a:gd name="T112" fmla="*/ 5 w 58"/>
                <a:gd name="T113" fmla="*/ 20 h 89"/>
                <a:gd name="T114" fmla="*/ 7 w 58"/>
                <a:gd name="T115" fmla="*/ 15 h 89"/>
                <a:gd name="T116" fmla="*/ 12 w 58"/>
                <a:gd name="T117" fmla="*/ 15 h 89"/>
                <a:gd name="T118" fmla="*/ 15 w 58"/>
                <a:gd name="T119" fmla="*/ 24 h 8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8"/>
                <a:gd name="T181" fmla="*/ 0 h 89"/>
                <a:gd name="T182" fmla="*/ 58 w 58"/>
                <a:gd name="T183" fmla="*/ 89 h 8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8" h="89">
                  <a:moveTo>
                    <a:pt x="15" y="24"/>
                  </a:moveTo>
                  <a:lnTo>
                    <a:pt x="15" y="24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2" y="24"/>
                  </a:lnTo>
                  <a:lnTo>
                    <a:pt x="22" y="20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41" y="4"/>
                  </a:lnTo>
                  <a:lnTo>
                    <a:pt x="41" y="6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3" y="40"/>
                  </a:lnTo>
                  <a:lnTo>
                    <a:pt x="33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8" y="51"/>
                  </a:lnTo>
                  <a:lnTo>
                    <a:pt x="38" y="53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1" y="54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8" y="31"/>
                  </a:lnTo>
                  <a:lnTo>
                    <a:pt x="48" y="29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3" y="33"/>
                  </a:lnTo>
                  <a:lnTo>
                    <a:pt x="55" y="34"/>
                  </a:lnTo>
                  <a:lnTo>
                    <a:pt x="56" y="36"/>
                  </a:lnTo>
                  <a:lnTo>
                    <a:pt x="58" y="36"/>
                  </a:lnTo>
                  <a:lnTo>
                    <a:pt x="58" y="38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1" y="40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6" y="33"/>
                  </a:lnTo>
                  <a:lnTo>
                    <a:pt x="45" y="33"/>
                  </a:lnTo>
                  <a:lnTo>
                    <a:pt x="45" y="34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3" y="40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1" y="60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40" y="72"/>
                  </a:lnTo>
                  <a:lnTo>
                    <a:pt x="40" y="81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9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27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3" y="78"/>
                  </a:lnTo>
                  <a:lnTo>
                    <a:pt x="27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2" y="76"/>
                  </a:lnTo>
                  <a:lnTo>
                    <a:pt x="32" y="74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7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1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4" y="67"/>
                  </a:lnTo>
                  <a:lnTo>
                    <a:pt x="12" y="67"/>
                  </a:lnTo>
                  <a:lnTo>
                    <a:pt x="12" y="65"/>
                  </a:lnTo>
                  <a:lnTo>
                    <a:pt x="10" y="65"/>
                  </a:lnTo>
                  <a:lnTo>
                    <a:pt x="9" y="63"/>
                  </a:lnTo>
                  <a:lnTo>
                    <a:pt x="9" y="60"/>
                  </a:lnTo>
                  <a:lnTo>
                    <a:pt x="9" y="58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5" y="47"/>
                  </a:lnTo>
                  <a:lnTo>
                    <a:pt x="9" y="45"/>
                  </a:lnTo>
                  <a:lnTo>
                    <a:pt x="7" y="45"/>
                  </a:lnTo>
                  <a:lnTo>
                    <a:pt x="5" y="45"/>
                  </a:lnTo>
                  <a:lnTo>
                    <a:pt x="4" y="4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33"/>
                  </a:lnTo>
                  <a:lnTo>
                    <a:pt x="7" y="33"/>
                  </a:lnTo>
                  <a:lnTo>
                    <a:pt x="7" y="34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9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0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4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9" y="31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4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4" y="15"/>
                  </a:lnTo>
                  <a:lnTo>
                    <a:pt x="14" y="22"/>
                  </a:lnTo>
                  <a:lnTo>
                    <a:pt x="14" y="24"/>
                  </a:lnTo>
                  <a:lnTo>
                    <a:pt x="15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7" name="Freeform 18"/>
            <p:cNvSpPr>
              <a:spLocks/>
            </p:cNvSpPr>
            <p:nvPr/>
          </p:nvSpPr>
          <p:spPr bwMode="auto">
            <a:xfrm>
              <a:off x="270" y="207"/>
              <a:ext cx="56" cy="89"/>
            </a:xfrm>
            <a:custGeom>
              <a:avLst/>
              <a:gdLst>
                <a:gd name="T0" fmla="*/ 18 w 56"/>
                <a:gd name="T1" fmla="*/ 25 h 89"/>
                <a:gd name="T2" fmla="*/ 20 w 56"/>
                <a:gd name="T3" fmla="*/ 24 h 89"/>
                <a:gd name="T4" fmla="*/ 20 w 56"/>
                <a:gd name="T5" fmla="*/ 18 h 89"/>
                <a:gd name="T6" fmla="*/ 20 w 56"/>
                <a:gd name="T7" fmla="*/ 15 h 89"/>
                <a:gd name="T8" fmla="*/ 23 w 56"/>
                <a:gd name="T9" fmla="*/ 13 h 89"/>
                <a:gd name="T10" fmla="*/ 23 w 56"/>
                <a:gd name="T11" fmla="*/ 11 h 89"/>
                <a:gd name="T12" fmla="*/ 26 w 56"/>
                <a:gd name="T13" fmla="*/ 7 h 89"/>
                <a:gd name="T14" fmla="*/ 30 w 56"/>
                <a:gd name="T15" fmla="*/ 6 h 89"/>
                <a:gd name="T16" fmla="*/ 31 w 56"/>
                <a:gd name="T17" fmla="*/ 2 h 89"/>
                <a:gd name="T18" fmla="*/ 38 w 56"/>
                <a:gd name="T19" fmla="*/ 2 h 89"/>
                <a:gd name="T20" fmla="*/ 40 w 56"/>
                <a:gd name="T21" fmla="*/ 4 h 89"/>
                <a:gd name="T22" fmla="*/ 40 w 56"/>
                <a:gd name="T23" fmla="*/ 7 h 89"/>
                <a:gd name="T24" fmla="*/ 43 w 56"/>
                <a:gd name="T25" fmla="*/ 11 h 89"/>
                <a:gd name="T26" fmla="*/ 41 w 56"/>
                <a:gd name="T27" fmla="*/ 29 h 89"/>
                <a:gd name="T28" fmla="*/ 36 w 56"/>
                <a:gd name="T29" fmla="*/ 33 h 89"/>
                <a:gd name="T30" fmla="*/ 33 w 56"/>
                <a:gd name="T31" fmla="*/ 34 h 89"/>
                <a:gd name="T32" fmla="*/ 31 w 56"/>
                <a:gd name="T33" fmla="*/ 42 h 89"/>
                <a:gd name="T34" fmla="*/ 35 w 56"/>
                <a:gd name="T35" fmla="*/ 45 h 89"/>
                <a:gd name="T36" fmla="*/ 38 w 56"/>
                <a:gd name="T37" fmla="*/ 54 h 89"/>
                <a:gd name="T38" fmla="*/ 40 w 56"/>
                <a:gd name="T39" fmla="*/ 33 h 89"/>
                <a:gd name="T40" fmla="*/ 43 w 56"/>
                <a:gd name="T41" fmla="*/ 31 h 89"/>
                <a:gd name="T42" fmla="*/ 46 w 56"/>
                <a:gd name="T43" fmla="*/ 31 h 89"/>
                <a:gd name="T44" fmla="*/ 53 w 56"/>
                <a:gd name="T45" fmla="*/ 33 h 89"/>
                <a:gd name="T46" fmla="*/ 56 w 56"/>
                <a:gd name="T47" fmla="*/ 38 h 89"/>
                <a:gd name="T48" fmla="*/ 48 w 56"/>
                <a:gd name="T49" fmla="*/ 40 h 89"/>
                <a:gd name="T50" fmla="*/ 46 w 56"/>
                <a:gd name="T51" fmla="*/ 34 h 89"/>
                <a:gd name="T52" fmla="*/ 43 w 56"/>
                <a:gd name="T53" fmla="*/ 34 h 89"/>
                <a:gd name="T54" fmla="*/ 41 w 56"/>
                <a:gd name="T55" fmla="*/ 36 h 89"/>
                <a:gd name="T56" fmla="*/ 41 w 56"/>
                <a:gd name="T57" fmla="*/ 42 h 89"/>
                <a:gd name="T58" fmla="*/ 41 w 56"/>
                <a:gd name="T59" fmla="*/ 56 h 89"/>
                <a:gd name="T60" fmla="*/ 36 w 56"/>
                <a:gd name="T61" fmla="*/ 63 h 89"/>
                <a:gd name="T62" fmla="*/ 38 w 56"/>
                <a:gd name="T63" fmla="*/ 81 h 89"/>
                <a:gd name="T64" fmla="*/ 25 w 56"/>
                <a:gd name="T65" fmla="*/ 89 h 89"/>
                <a:gd name="T66" fmla="*/ 20 w 56"/>
                <a:gd name="T67" fmla="*/ 81 h 89"/>
                <a:gd name="T68" fmla="*/ 23 w 56"/>
                <a:gd name="T69" fmla="*/ 78 h 89"/>
                <a:gd name="T70" fmla="*/ 30 w 56"/>
                <a:gd name="T71" fmla="*/ 76 h 89"/>
                <a:gd name="T72" fmla="*/ 28 w 56"/>
                <a:gd name="T73" fmla="*/ 71 h 89"/>
                <a:gd name="T74" fmla="*/ 20 w 56"/>
                <a:gd name="T75" fmla="*/ 71 h 89"/>
                <a:gd name="T76" fmla="*/ 8 w 56"/>
                <a:gd name="T77" fmla="*/ 63 h 89"/>
                <a:gd name="T78" fmla="*/ 8 w 56"/>
                <a:gd name="T79" fmla="*/ 56 h 89"/>
                <a:gd name="T80" fmla="*/ 12 w 56"/>
                <a:gd name="T81" fmla="*/ 54 h 89"/>
                <a:gd name="T82" fmla="*/ 13 w 56"/>
                <a:gd name="T83" fmla="*/ 54 h 89"/>
                <a:gd name="T84" fmla="*/ 18 w 56"/>
                <a:gd name="T85" fmla="*/ 60 h 89"/>
                <a:gd name="T86" fmla="*/ 18 w 56"/>
                <a:gd name="T87" fmla="*/ 60 h 89"/>
                <a:gd name="T88" fmla="*/ 20 w 56"/>
                <a:gd name="T89" fmla="*/ 51 h 89"/>
                <a:gd name="T90" fmla="*/ 22 w 56"/>
                <a:gd name="T91" fmla="*/ 51 h 89"/>
                <a:gd name="T92" fmla="*/ 22 w 56"/>
                <a:gd name="T93" fmla="*/ 47 h 89"/>
                <a:gd name="T94" fmla="*/ 12 w 56"/>
                <a:gd name="T95" fmla="*/ 47 h 89"/>
                <a:gd name="T96" fmla="*/ 0 w 56"/>
                <a:gd name="T97" fmla="*/ 40 h 89"/>
                <a:gd name="T98" fmla="*/ 2 w 56"/>
                <a:gd name="T99" fmla="*/ 31 h 89"/>
                <a:gd name="T100" fmla="*/ 7 w 56"/>
                <a:gd name="T101" fmla="*/ 38 h 89"/>
                <a:gd name="T102" fmla="*/ 12 w 56"/>
                <a:gd name="T103" fmla="*/ 40 h 89"/>
                <a:gd name="T104" fmla="*/ 13 w 56"/>
                <a:gd name="T105" fmla="*/ 36 h 89"/>
                <a:gd name="T106" fmla="*/ 12 w 56"/>
                <a:gd name="T107" fmla="*/ 33 h 89"/>
                <a:gd name="T108" fmla="*/ 8 w 56"/>
                <a:gd name="T109" fmla="*/ 31 h 89"/>
                <a:gd name="T110" fmla="*/ 5 w 56"/>
                <a:gd name="T111" fmla="*/ 22 h 89"/>
                <a:gd name="T112" fmla="*/ 4 w 56"/>
                <a:gd name="T113" fmla="*/ 18 h 89"/>
                <a:gd name="T114" fmla="*/ 7 w 56"/>
                <a:gd name="T115" fmla="*/ 15 h 89"/>
                <a:gd name="T116" fmla="*/ 12 w 56"/>
                <a:gd name="T117" fmla="*/ 15 h 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9"/>
                <a:gd name="T179" fmla="*/ 56 w 56"/>
                <a:gd name="T180" fmla="*/ 89 h 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9">
                  <a:moveTo>
                    <a:pt x="12" y="24"/>
                  </a:moveTo>
                  <a:lnTo>
                    <a:pt x="12" y="24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22" y="11"/>
                  </a:lnTo>
                  <a:lnTo>
                    <a:pt x="23" y="11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8" y="4"/>
                  </a:lnTo>
                  <a:lnTo>
                    <a:pt x="40" y="4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9"/>
                  </a:lnTo>
                  <a:lnTo>
                    <a:pt x="43" y="11"/>
                  </a:lnTo>
                  <a:lnTo>
                    <a:pt x="41" y="11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5" y="18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1" y="29"/>
                  </a:lnTo>
                  <a:lnTo>
                    <a:pt x="41" y="31"/>
                  </a:lnTo>
                  <a:lnTo>
                    <a:pt x="40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4"/>
                  </a:lnTo>
                  <a:lnTo>
                    <a:pt x="33" y="34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40"/>
                  </a:lnTo>
                  <a:lnTo>
                    <a:pt x="31" y="42"/>
                  </a:lnTo>
                  <a:lnTo>
                    <a:pt x="33" y="43"/>
                  </a:lnTo>
                  <a:lnTo>
                    <a:pt x="35" y="43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4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38" y="54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5" y="31"/>
                  </a:lnTo>
                  <a:lnTo>
                    <a:pt x="46" y="31"/>
                  </a:lnTo>
                  <a:lnTo>
                    <a:pt x="46" y="29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4"/>
                  </a:lnTo>
                  <a:lnTo>
                    <a:pt x="54" y="34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4" y="40"/>
                  </a:lnTo>
                  <a:lnTo>
                    <a:pt x="51" y="40"/>
                  </a:lnTo>
                  <a:lnTo>
                    <a:pt x="48" y="40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6" y="34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3" y="34"/>
                  </a:lnTo>
                  <a:lnTo>
                    <a:pt x="41" y="34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3" y="43"/>
                  </a:lnTo>
                  <a:lnTo>
                    <a:pt x="43" y="49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40" y="60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3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69"/>
                  </a:lnTo>
                  <a:lnTo>
                    <a:pt x="36" y="71"/>
                  </a:lnTo>
                  <a:lnTo>
                    <a:pt x="38" y="72"/>
                  </a:lnTo>
                  <a:lnTo>
                    <a:pt x="38" y="81"/>
                  </a:lnTo>
                  <a:lnTo>
                    <a:pt x="38" y="83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9"/>
                  </a:lnTo>
                  <a:lnTo>
                    <a:pt x="33" y="89"/>
                  </a:lnTo>
                  <a:lnTo>
                    <a:pt x="31" y="89"/>
                  </a:lnTo>
                  <a:lnTo>
                    <a:pt x="30" y="89"/>
                  </a:lnTo>
                  <a:lnTo>
                    <a:pt x="25" y="89"/>
                  </a:lnTo>
                  <a:lnTo>
                    <a:pt x="23" y="89"/>
                  </a:lnTo>
                  <a:lnTo>
                    <a:pt x="22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2" y="83"/>
                  </a:lnTo>
                  <a:lnTo>
                    <a:pt x="22" y="81"/>
                  </a:lnTo>
                  <a:lnTo>
                    <a:pt x="20" y="81"/>
                  </a:lnTo>
                  <a:lnTo>
                    <a:pt x="20" y="80"/>
                  </a:lnTo>
                  <a:lnTo>
                    <a:pt x="22" y="80"/>
                  </a:lnTo>
                  <a:lnTo>
                    <a:pt x="22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2"/>
                  </a:lnTo>
                  <a:lnTo>
                    <a:pt x="28" y="71"/>
                  </a:lnTo>
                  <a:lnTo>
                    <a:pt x="26" y="71"/>
                  </a:lnTo>
                  <a:lnTo>
                    <a:pt x="25" y="72"/>
                  </a:lnTo>
                  <a:lnTo>
                    <a:pt x="23" y="72"/>
                  </a:lnTo>
                  <a:lnTo>
                    <a:pt x="22" y="72"/>
                  </a:lnTo>
                  <a:lnTo>
                    <a:pt x="20" y="71"/>
                  </a:lnTo>
                  <a:lnTo>
                    <a:pt x="15" y="71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3"/>
                  </a:lnTo>
                  <a:lnTo>
                    <a:pt x="7" y="63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8" y="58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4"/>
                  </a:lnTo>
                  <a:lnTo>
                    <a:pt x="12" y="54"/>
                  </a:lnTo>
                  <a:lnTo>
                    <a:pt x="12" y="53"/>
                  </a:lnTo>
                  <a:lnTo>
                    <a:pt x="13" y="53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18" y="60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2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5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4" y="45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0"/>
                  </a:lnTo>
                  <a:lnTo>
                    <a:pt x="0" y="36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4" y="33"/>
                  </a:lnTo>
                  <a:lnTo>
                    <a:pt x="5" y="34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8" y="40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4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7" y="29"/>
                  </a:lnTo>
                  <a:lnTo>
                    <a:pt x="7" y="25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4" y="22"/>
                  </a:lnTo>
                  <a:lnTo>
                    <a:pt x="2" y="20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5" y="18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8" name="Freeform 19"/>
            <p:cNvSpPr>
              <a:spLocks/>
            </p:cNvSpPr>
            <p:nvPr/>
          </p:nvSpPr>
          <p:spPr bwMode="auto">
            <a:xfrm>
              <a:off x="216" y="279"/>
              <a:ext cx="56" cy="87"/>
            </a:xfrm>
            <a:custGeom>
              <a:avLst/>
              <a:gdLst>
                <a:gd name="T0" fmla="*/ 18 w 56"/>
                <a:gd name="T1" fmla="*/ 26 h 87"/>
                <a:gd name="T2" fmla="*/ 21 w 56"/>
                <a:gd name="T3" fmla="*/ 24 h 87"/>
                <a:gd name="T4" fmla="*/ 20 w 56"/>
                <a:gd name="T5" fmla="*/ 18 h 87"/>
                <a:gd name="T6" fmla="*/ 18 w 56"/>
                <a:gd name="T7" fmla="*/ 17 h 87"/>
                <a:gd name="T8" fmla="*/ 25 w 56"/>
                <a:gd name="T9" fmla="*/ 13 h 87"/>
                <a:gd name="T10" fmla="*/ 21 w 56"/>
                <a:gd name="T11" fmla="*/ 9 h 87"/>
                <a:gd name="T12" fmla="*/ 26 w 56"/>
                <a:gd name="T13" fmla="*/ 8 h 87"/>
                <a:gd name="T14" fmla="*/ 28 w 56"/>
                <a:gd name="T15" fmla="*/ 6 h 87"/>
                <a:gd name="T16" fmla="*/ 30 w 56"/>
                <a:gd name="T17" fmla="*/ 4 h 87"/>
                <a:gd name="T18" fmla="*/ 38 w 56"/>
                <a:gd name="T19" fmla="*/ 0 h 87"/>
                <a:gd name="T20" fmla="*/ 39 w 56"/>
                <a:gd name="T21" fmla="*/ 4 h 87"/>
                <a:gd name="T22" fmla="*/ 39 w 56"/>
                <a:gd name="T23" fmla="*/ 8 h 87"/>
                <a:gd name="T24" fmla="*/ 43 w 56"/>
                <a:gd name="T25" fmla="*/ 9 h 87"/>
                <a:gd name="T26" fmla="*/ 41 w 56"/>
                <a:gd name="T27" fmla="*/ 27 h 87"/>
                <a:gd name="T28" fmla="*/ 36 w 56"/>
                <a:gd name="T29" fmla="*/ 33 h 87"/>
                <a:gd name="T30" fmla="*/ 33 w 56"/>
                <a:gd name="T31" fmla="*/ 35 h 87"/>
                <a:gd name="T32" fmla="*/ 33 w 56"/>
                <a:gd name="T33" fmla="*/ 44 h 87"/>
                <a:gd name="T34" fmla="*/ 36 w 56"/>
                <a:gd name="T35" fmla="*/ 45 h 87"/>
                <a:gd name="T36" fmla="*/ 38 w 56"/>
                <a:gd name="T37" fmla="*/ 56 h 87"/>
                <a:gd name="T38" fmla="*/ 39 w 56"/>
                <a:gd name="T39" fmla="*/ 33 h 87"/>
                <a:gd name="T40" fmla="*/ 43 w 56"/>
                <a:gd name="T41" fmla="*/ 29 h 87"/>
                <a:gd name="T42" fmla="*/ 46 w 56"/>
                <a:gd name="T43" fmla="*/ 29 h 87"/>
                <a:gd name="T44" fmla="*/ 53 w 56"/>
                <a:gd name="T45" fmla="*/ 33 h 87"/>
                <a:gd name="T46" fmla="*/ 56 w 56"/>
                <a:gd name="T47" fmla="*/ 38 h 87"/>
                <a:gd name="T48" fmla="*/ 48 w 56"/>
                <a:gd name="T49" fmla="*/ 38 h 87"/>
                <a:gd name="T50" fmla="*/ 46 w 56"/>
                <a:gd name="T51" fmla="*/ 35 h 87"/>
                <a:gd name="T52" fmla="*/ 43 w 56"/>
                <a:gd name="T53" fmla="*/ 35 h 87"/>
                <a:gd name="T54" fmla="*/ 41 w 56"/>
                <a:gd name="T55" fmla="*/ 36 h 87"/>
                <a:gd name="T56" fmla="*/ 41 w 56"/>
                <a:gd name="T57" fmla="*/ 40 h 87"/>
                <a:gd name="T58" fmla="*/ 43 w 56"/>
                <a:gd name="T59" fmla="*/ 51 h 87"/>
                <a:gd name="T60" fmla="*/ 35 w 56"/>
                <a:gd name="T61" fmla="*/ 62 h 87"/>
                <a:gd name="T62" fmla="*/ 38 w 56"/>
                <a:gd name="T63" fmla="*/ 82 h 87"/>
                <a:gd name="T64" fmla="*/ 23 w 56"/>
                <a:gd name="T65" fmla="*/ 87 h 87"/>
                <a:gd name="T66" fmla="*/ 21 w 56"/>
                <a:gd name="T67" fmla="*/ 82 h 87"/>
                <a:gd name="T68" fmla="*/ 23 w 56"/>
                <a:gd name="T69" fmla="*/ 78 h 87"/>
                <a:gd name="T70" fmla="*/ 30 w 56"/>
                <a:gd name="T71" fmla="*/ 76 h 87"/>
                <a:gd name="T72" fmla="*/ 28 w 56"/>
                <a:gd name="T73" fmla="*/ 71 h 87"/>
                <a:gd name="T74" fmla="*/ 21 w 56"/>
                <a:gd name="T75" fmla="*/ 71 h 87"/>
                <a:gd name="T76" fmla="*/ 10 w 56"/>
                <a:gd name="T77" fmla="*/ 65 h 87"/>
                <a:gd name="T78" fmla="*/ 7 w 56"/>
                <a:gd name="T79" fmla="*/ 56 h 87"/>
                <a:gd name="T80" fmla="*/ 12 w 56"/>
                <a:gd name="T81" fmla="*/ 55 h 87"/>
                <a:gd name="T82" fmla="*/ 13 w 56"/>
                <a:gd name="T83" fmla="*/ 55 h 87"/>
                <a:gd name="T84" fmla="*/ 18 w 56"/>
                <a:gd name="T85" fmla="*/ 60 h 87"/>
                <a:gd name="T86" fmla="*/ 18 w 56"/>
                <a:gd name="T87" fmla="*/ 58 h 87"/>
                <a:gd name="T88" fmla="*/ 18 w 56"/>
                <a:gd name="T89" fmla="*/ 51 h 87"/>
                <a:gd name="T90" fmla="*/ 21 w 56"/>
                <a:gd name="T91" fmla="*/ 49 h 87"/>
                <a:gd name="T92" fmla="*/ 21 w 56"/>
                <a:gd name="T93" fmla="*/ 47 h 87"/>
                <a:gd name="T94" fmla="*/ 12 w 56"/>
                <a:gd name="T95" fmla="*/ 47 h 87"/>
                <a:gd name="T96" fmla="*/ 0 w 56"/>
                <a:gd name="T97" fmla="*/ 38 h 87"/>
                <a:gd name="T98" fmla="*/ 2 w 56"/>
                <a:gd name="T99" fmla="*/ 31 h 87"/>
                <a:gd name="T100" fmla="*/ 7 w 56"/>
                <a:gd name="T101" fmla="*/ 36 h 87"/>
                <a:gd name="T102" fmla="*/ 12 w 56"/>
                <a:gd name="T103" fmla="*/ 38 h 87"/>
                <a:gd name="T104" fmla="*/ 12 w 56"/>
                <a:gd name="T105" fmla="*/ 36 h 87"/>
                <a:gd name="T106" fmla="*/ 12 w 56"/>
                <a:gd name="T107" fmla="*/ 35 h 87"/>
                <a:gd name="T108" fmla="*/ 8 w 56"/>
                <a:gd name="T109" fmla="*/ 31 h 87"/>
                <a:gd name="T110" fmla="*/ 5 w 56"/>
                <a:gd name="T111" fmla="*/ 22 h 87"/>
                <a:gd name="T112" fmla="*/ 3 w 56"/>
                <a:gd name="T113" fmla="*/ 17 h 87"/>
                <a:gd name="T114" fmla="*/ 7 w 56"/>
                <a:gd name="T115" fmla="*/ 15 h 87"/>
                <a:gd name="T116" fmla="*/ 12 w 56"/>
                <a:gd name="T117" fmla="*/ 15 h 8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6"/>
                <a:gd name="T178" fmla="*/ 0 h 87"/>
                <a:gd name="T179" fmla="*/ 56 w 56"/>
                <a:gd name="T180" fmla="*/ 87 h 8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6" h="87">
                  <a:moveTo>
                    <a:pt x="12" y="24"/>
                  </a:moveTo>
                  <a:lnTo>
                    <a:pt x="12" y="24"/>
                  </a:lnTo>
                  <a:lnTo>
                    <a:pt x="13" y="24"/>
                  </a:lnTo>
                  <a:lnTo>
                    <a:pt x="13" y="26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2"/>
                  </a:lnTo>
                  <a:lnTo>
                    <a:pt x="21" y="18"/>
                  </a:lnTo>
                  <a:lnTo>
                    <a:pt x="20" y="18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3" y="13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23" y="9"/>
                  </a:lnTo>
                  <a:lnTo>
                    <a:pt x="23" y="8"/>
                  </a:lnTo>
                  <a:lnTo>
                    <a:pt x="25" y="8"/>
                  </a:lnTo>
                  <a:lnTo>
                    <a:pt x="26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4"/>
                  </a:lnTo>
                  <a:lnTo>
                    <a:pt x="30" y="2"/>
                  </a:lnTo>
                  <a:lnTo>
                    <a:pt x="31" y="2"/>
                  </a:lnTo>
                  <a:lnTo>
                    <a:pt x="33" y="2"/>
                  </a:lnTo>
                  <a:lnTo>
                    <a:pt x="35" y="0"/>
                  </a:lnTo>
                  <a:lnTo>
                    <a:pt x="36" y="0"/>
                  </a:lnTo>
                  <a:lnTo>
                    <a:pt x="38" y="0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9" y="6"/>
                  </a:lnTo>
                  <a:lnTo>
                    <a:pt x="39" y="8"/>
                  </a:lnTo>
                  <a:lnTo>
                    <a:pt x="41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4" y="18"/>
                  </a:lnTo>
                  <a:lnTo>
                    <a:pt x="44" y="20"/>
                  </a:lnTo>
                  <a:lnTo>
                    <a:pt x="43" y="22"/>
                  </a:lnTo>
                  <a:lnTo>
                    <a:pt x="43" y="24"/>
                  </a:lnTo>
                  <a:lnTo>
                    <a:pt x="43" y="26"/>
                  </a:lnTo>
                  <a:lnTo>
                    <a:pt x="41" y="27"/>
                  </a:lnTo>
                  <a:lnTo>
                    <a:pt x="41" y="29"/>
                  </a:lnTo>
                  <a:lnTo>
                    <a:pt x="39" y="31"/>
                  </a:lnTo>
                  <a:lnTo>
                    <a:pt x="38" y="31"/>
                  </a:lnTo>
                  <a:lnTo>
                    <a:pt x="38" y="33"/>
                  </a:lnTo>
                  <a:lnTo>
                    <a:pt x="36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3" y="35"/>
                  </a:lnTo>
                  <a:lnTo>
                    <a:pt x="33" y="36"/>
                  </a:lnTo>
                  <a:lnTo>
                    <a:pt x="31" y="36"/>
                  </a:lnTo>
                  <a:lnTo>
                    <a:pt x="31" y="38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7"/>
                  </a:lnTo>
                  <a:lnTo>
                    <a:pt x="36" y="49"/>
                  </a:lnTo>
                  <a:lnTo>
                    <a:pt x="36" y="51"/>
                  </a:lnTo>
                  <a:lnTo>
                    <a:pt x="36" y="53"/>
                  </a:lnTo>
                  <a:lnTo>
                    <a:pt x="36" y="55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39" y="55"/>
                  </a:lnTo>
                  <a:lnTo>
                    <a:pt x="39" y="33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43" y="31"/>
                  </a:lnTo>
                  <a:lnTo>
                    <a:pt x="43" y="29"/>
                  </a:lnTo>
                  <a:lnTo>
                    <a:pt x="44" y="29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8" y="29"/>
                  </a:lnTo>
                  <a:lnTo>
                    <a:pt x="49" y="29"/>
                  </a:lnTo>
                  <a:lnTo>
                    <a:pt x="51" y="31"/>
                  </a:lnTo>
                  <a:lnTo>
                    <a:pt x="51" y="33"/>
                  </a:lnTo>
                  <a:lnTo>
                    <a:pt x="53" y="33"/>
                  </a:lnTo>
                  <a:lnTo>
                    <a:pt x="53" y="35"/>
                  </a:lnTo>
                  <a:lnTo>
                    <a:pt x="54" y="35"/>
                  </a:lnTo>
                  <a:lnTo>
                    <a:pt x="56" y="36"/>
                  </a:lnTo>
                  <a:lnTo>
                    <a:pt x="56" y="38"/>
                  </a:lnTo>
                  <a:lnTo>
                    <a:pt x="54" y="38"/>
                  </a:lnTo>
                  <a:lnTo>
                    <a:pt x="53" y="38"/>
                  </a:lnTo>
                  <a:lnTo>
                    <a:pt x="51" y="38"/>
                  </a:lnTo>
                  <a:lnTo>
                    <a:pt x="48" y="38"/>
                  </a:lnTo>
                  <a:lnTo>
                    <a:pt x="46" y="36"/>
                  </a:lnTo>
                  <a:lnTo>
                    <a:pt x="46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1" y="35"/>
                  </a:lnTo>
                  <a:lnTo>
                    <a:pt x="41" y="36"/>
                  </a:lnTo>
                  <a:lnTo>
                    <a:pt x="41" y="38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3" y="44"/>
                  </a:lnTo>
                  <a:lnTo>
                    <a:pt x="43" y="47"/>
                  </a:lnTo>
                  <a:lnTo>
                    <a:pt x="43" y="51"/>
                  </a:lnTo>
                  <a:lnTo>
                    <a:pt x="41" y="56"/>
                  </a:lnTo>
                  <a:lnTo>
                    <a:pt x="39" y="60"/>
                  </a:lnTo>
                  <a:lnTo>
                    <a:pt x="38" y="58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5" y="62"/>
                  </a:lnTo>
                  <a:lnTo>
                    <a:pt x="35" y="64"/>
                  </a:lnTo>
                  <a:lnTo>
                    <a:pt x="36" y="65"/>
                  </a:lnTo>
                  <a:lnTo>
                    <a:pt x="36" y="67"/>
                  </a:lnTo>
                  <a:lnTo>
                    <a:pt x="36" y="71"/>
                  </a:lnTo>
                  <a:lnTo>
                    <a:pt x="38" y="71"/>
                  </a:lnTo>
                  <a:lnTo>
                    <a:pt x="39" y="73"/>
                  </a:lnTo>
                  <a:lnTo>
                    <a:pt x="39" y="82"/>
                  </a:lnTo>
                  <a:lnTo>
                    <a:pt x="38" y="82"/>
                  </a:lnTo>
                  <a:lnTo>
                    <a:pt x="36" y="83"/>
                  </a:lnTo>
                  <a:lnTo>
                    <a:pt x="36" y="87"/>
                  </a:lnTo>
                  <a:lnTo>
                    <a:pt x="35" y="87"/>
                  </a:lnTo>
                  <a:lnTo>
                    <a:pt x="33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25" y="87"/>
                  </a:lnTo>
                  <a:lnTo>
                    <a:pt x="23" y="87"/>
                  </a:lnTo>
                  <a:lnTo>
                    <a:pt x="21" y="87"/>
                  </a:lnTo>
                  <a:lnTo>
                    <a:pt x="23" y="87"/>
                  </a:lnTo>
                  <a:lnTo>
                    <a:pt x="23" y="85"/>
                  </a:lnTo>
                  <a:lnTo>
                    <a:pt x="23" y="83"/>
                  </a:lnTo>
                  <a:lnTo>
                    <a:pt x="21" y="83"/>
                  </a:lnTo>
                  <a:lnTo>
                    <a:pt x="21" y="82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5" y="78"/>
                  </a:lnTo>
                  <a:lnTo>
                    <a:pt x="28" y="78"/>
                  </a:lnTo>
                  <a:lnTo>
                    <a:pt x="28" y="76"/>
                  </a:lnTo>
                  <a:lnTo>
                    <a:pt x="30" y="76"/>
                  </a:lnTo>
                  <a:lnTo>
                    <a:pt x="30" y="74"/>
                  </a:lnTo>
                  <a:lnTo>
                    <a:pt x="30" y="73"/>
                  </a:lnTo>
                  <a:lnTo>
                    <a:pt x="30" y="71"/>
                  </a:lnTo>
                  <a:lnTo>
                    <a:pt x="28" y="71"/>
                  </a:lnTo>
                  <a:lnTo>
                    <a:pt x="26" y="69"/>
                  </a:lnTo>
                  <a:lnTo>
                    <a:pt x="26" y="71"/>
                  </a:lnTo>
                  <a:lnTo>
                    <a:pt x="25" y="73"/>
                  </a:lnTo>
                  <a:lnTo>
                    <a:pt x="23" y="73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0" y="69"/>
                  </a:lnTo>
                  <a:lnTo>
                    <a:pt x="15" y="67"/>
                  </a:lnTo>
                  <a:lnTo>
                    <a:pt x="13" y="67"/>
                  </a:lnTo>
                  <a:lnTo>
                    <a:pt x="12" y="67"/>
                  </a:lnTo>
                  <a:lnTo>
                    <a:pt x="10" y="65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7" y="64"/>
                  </a:lnTo>
                  <a:lnTo>
                    <a:pt x="7" y="60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8" y="56"/>
                  </a:lnTo>
                  <a:lnTo>
                    <a:pt x="10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3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13" y="55"/>
                  </a:lnTo>
                  <a:lnTo>
                    <a:pt x="15" y="55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0" y="60"/>
                  </a:lnTo>
                  <a:lnTo>
                    <a:pt x="20" y="58"/>
                  </a:lnTo>
                  <a:lnTo>
                    <a:pt x="18" y="58"/>
                  </a:lnTo>
                  <a:lnTo>
                    <a:pt x="18" y="56"/>
                  </a:lnTo>
                  <a:lnTo>
                    <a:pt x="17" y="53"/>
                  </a:lnTo>
                  <a:lnTo>
                    <a:pt x="18" y="53"/>
                  </a:lnTo>
                  <a:lnTo>
                    <a:pt x="18" y="51"/>
                  </a:lnTo>
                  <a:lnTo>
                    <a:pt x="20" y="51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1" y="47"/>
                  </a:lnTo>
                  <a:lnTo>
                    <a:pt x="20" y="47"/>
                  </a:lnTo>
                  <a:lnTo>
                    <a:pt x="18" y="47"/>
                  </a:lnTo>
                  <a:lnTo>
                    <a:pt x="12" y="47"/>
                  </a:lnTo>
                  <a:lnTo>
                    <a:pt x="7" y="45"/>
                  </a:lnTo>
                  <a:lnTo>
                    <a:pt x="7" y="44"/>
                  </a:lnTo>
                  <a:lnTo>
                    <a:pt x="3" y="44"/>
                  </a:lnTo>
                  <a:lnTo>
                    <a:pt x="0" y="44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2" y="33"/>
                  </a:lnTo>
                  <a:lnTo>
                    <a:pt x="2" y="31"/>
                  </a:lnTo>
                  <a:lnTo>
                    <a:pt x="3" y="31"/>
                  </a:lnTo>
                  <a:lnTo>
                    <a:pt x="3" y="33"/>
                  </a:lnTo>
                  <a:lnTo>
                    <a:pt x="3" y="35"/>
                  </a:lnTo>
                  <a:lnTo>
                    <a:pt x="5" y="35"/>
                  </a:lnTo>
                  <a:lnTo>
                    <a:pt x="5" y="36"/>
                  </a:lnTo>
                  <a:lnTo>
                    <a:pt x="7" y="36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10" y="38"/>
                  </a:lnTo>
                  <a:lnTo>
                    <a:pt x="12" y="38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2" y="35"/>
                  </a:lnTo>
                  <a:lnTo>
                    <a:pt x="12" y="33"/>
                  </a:lnTo>
                  <a:lnTo>
                    <a:pt x="10" y="33"/>
                  </a:lnTo>
                  <a:lnTo>
                    <a:pt x="10" y="31"/>
                  </a:lnTo>
                  <a:lnTo>
                    <a:pt x="8" y="31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7" y="26"/>
                  </a:lnTo>
                  <a:lnTo>
                    <a:pt x="7" y="24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3" y="20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2" y="15"/>
                  </a:lnTo>
                  <a:lnTo>
                    <a:pt x="12" y="22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79" name="Freeform 20"/>
            <p:cNvSpPr>
              <a:spLocks/>
            </p:cNvSpPr>
            <p:nvPr/>
          </p:nvSpPr>
          <p:spPr bwMode="auto">
            <a:xfrm>
              <a:off x="172" y="231"/>
              <a:ext cx="146" cy="124"/>
            </a:xfrm>
            <a:custGeom>
              <a:avLst/>
              <a:gdLst>
                <a:gd name="T0" fmla="*/ 0 w 146"/>
                <a:gd name="T1" fmla="*/ 99 h 124"/>
                <a:gd name="T2" fmla="*/ 72 w 146"/>
                <a:gd name="T3" fmla="*/ 0 h 124"/>
                <a:gd name="T4" fmla="*/ 146 w 146"/>
                <a:gd name="T5" fmla="*/ 99 h 124"/>
                <a:gd name="T6" fmla="*/ 146 w 146"/>
                <a:gd name="T7" fmla="*/ 122 h 124"/>
                <a:gd name="T8" fmla="*/ 72 w 146"/>
                <a:gd name="T9" fmla="*/ 30 h 124"/>
                <a:gd name="T10" fmla="*/ 2 w 146"/>
                <a:gd name="T11" fmla="*/ 124 h 124"/>
                <a:gd name="T12" fmla="*/ 0 w 146"/>
                <a:gd name="T13" fmla="*/ 99 h 1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124"/>
                <a:gd name="T23" fmla="*/ 146 w 146"/>
                <a:gd name="T24" fmla="*/ 124 h 1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124">
                  <a:moveTo>
                    <a:pt x="0" y="99"/>
                  </a:moveTo>
                  <a:lnTo>
                    <a:pt x="72" y="0"/>
                  </a:lnTo>
                  <a:lnTo>
                    <a:pt x="146" y="99"/>
                  </a:lnTo>
                  <a:lnTo>
                    <a:pt x="146" y="122"/>
                  </a:lnTo>
                  <a:lnTo>
                    <a:pt x="72" y="30"/>
                  </a:lnTo>
                  <a:lnTo>
                    <a:pt x="2" y="124"/>
                  </a:lnTo>
                  <a:lnTo>
                    <a:pt x="0" y="99"/>
                  </a:lnTo>
                  <a:close/>
                </a:path>
              </a:pathLst>
            </a:custGeom>
            <a:solidFill>
              <a:srgbClr val="F9A0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0" name="Freeform 21"/>
            <p:cNvSpPr>
              <a:spLocks/>
            </p:cNvSpPr>
            <p:nvPr/>
          </p:nvSpPr>
          <p:spPr bwMode="auto">
            <a:xfrm>
              <a:off x="326" y="204"/>
              <a:ext cx="5" cy="171"/>
            </a:xfrm>
            <a:custGeom>
              <a:avLst/>
              <a:gdLst>
                <a:gd name="T0" fmla="*/ 3 w 5"/>
                <a:gd name="T1" fmla="*/ 171 h 171"/>
                <a:gd name="T2" fmla="*/ 5 w 5"/>
                <a:gd name="T3" fmla="*/ 169 h 171"/>
                <a:gd name="T4" fmla="*/ 5 w 5"/>
                <a:gd name="T5" fmla="*/ 0 h 171"/>
                <a:gd name="T6" fmla="*/ 0 w 5"/>
                <a:gd name="T7" fmla="*/ 0 h 171"/>
                <a:gd name="T8" fmla="*/ 0 w 5"/>
                <a:gd name="T9" fmla="*/ 169 h 171"/>
                <a:gd name="T10" fmla="*/ 3 w 5"/>
                <a:gd name="T11" fmla="*/ 171 h 171"/>
                <a:gd name="T12" fmla="*/ 3 w 5"/>
                <a:gd name="T13" fmla="*/ 171 h 171"/>
                <a:gd name="T14" fmla="*/ 5 w 5"/>
                <a:gd name="T15" fmla="*/ 171 h 171"/>
                <a:gd name="T16" fmla="*/ 5 w 5"/>
                <a:gd name="T17" fmla="*/ 169 h 171"/>
                <a:gd name="T18" fmla="*/ 3 w 5"/>
                <a:gd name="T19" fmla="*/ 171 h 17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71"/>
                <a:gd name="T32" fmla="*/ 5 w 5"/>
                <a:gd name="T33" fmla="*/ 171 h 17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71">
                  <a:moveTo>
                    <a:pt x="3" y="171"/>
                  </a:moveTo>
                  <a:lnTo>
                    <a:pt x="5" y="16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69"/>
                  </a:lnTo>
                  <a:lnTo>
                    <a:pt x="3" y="171"/>
                  </a:lnTo>
                  <a:lnTo>
                    <a:pt x="5" y="171"/>
                  </a:lnTo>
                  <a:lnTo>
                    <a:pt x="5" y="169"/>
                  </a:lnTo>
                  <a:lnTo>
                    <a:pt x="3" y="171"/>
                  </a:lnTo>
                  <a:close/>
                </a:path>
              </a:pathLst>
            </a:cu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1" name="Rectangle 22"/>
            <p:cNvSpPr>
              <a:spLocks noChangeArrowheads="1"/>
            </p:cNvSpPr>
            <p:nvPr/>
          </p:nvSpPr>
          <p:spPr bwMode="auto">
            <a:xfrm>
              <a:off x="170" y="371"/>
              <a:ext cx="159" cy="4"/>
            </a:xfrm>
            <a:prstGeom prst="rect">
              <a:avLst/>
            </a:prstGeom>
            <a:solidFill>
              <a:srgbClr val="61B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2" name="Freeform 23"/>
            <p:cNvSpPr>
              <a:spLocks/>
            </p:cNvSpPr>
            <p:nvPr/>
          </p:nvSpPr>
          <p:spPr bwMode="auto">
            <a:xfrm>
              <a:off x="149" y="195"/>
              <a:ext cx="505" cy="9"/>
            </a:xfrm>
            <a:custGeom>
              <a:avLst/>
              <a:gdLst>
                <a:gd name="T0" fmla="*/ 505 w 505"/>
                <a:gd name="T1" fmla="*/ 7 h 9"/>
                <a:gd name="T2" fmla="*/ 505 w 505"/>
                <a:gd name="T3" fmla="*/ 0 h 9"/>
                <a:gd name="T4" fmla="*/ 0 w 505"/>
                <a:gd name="T5" fmla="*/ 1 h 9"/>
                <a:gd name="T6" fmla="*/ 0 w 505"/>
                <a:gd name="T7" fmla="*/ 9 h 9"/>
                <a:gd name="T8" fmla="*/ 505 w 505"/>
                <a:gd name="T9" fmla="*/ 7 h 9"/>
                <a:gd name="T10" fmla="*/ 505 w 505"/>
                <a:gd name="T11" fmla="*/ 7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05"/>
                <a:gd name="T19" fmla="*/ 0 h 9"/>
                <a:gd name="T20" fmla="*/ 505 w 505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05" h="9">
                  <a:moveTo>
                    <a:pt x="505" y="7"/>
                  </a:moveTo>
                  <a:lnTo>
                    <a:pt x="505" y="0"/>
                  </a:lnTo>
                  <a:lnTo>
                    <a:pt x="0" y="1"/>
                  </a:lnTo>
                  <a:lnTo>
                    <a:pt x="0" y="9"/>
                  </a:lnTo>
                  <a:lnTo>
                    <a:pt x="505" y="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3" name="Freeform 24"/>
            <p:cNvSpPr>
              <a:spLocks/>
            </p:cNvSpPr>
            <p:nvPr/>
          </p:nvSpPr>
          <p:spPr bwMode="auto">
            <a:xfrm>
              <a:off x="651" y="195"/>
              <a:ext cx="6" cy="37"/>
            </a:xfrm>
            <a:custGeom>
              <a:avLst/>
              <a:gdLst>
                <a:gd name="T0" fmla="*/ 6 w 6"/>
                <a:gd name="T1" fmla="*/ 37 h 37"/>
                <a:gd name="T2" fmla="*/ 6 w 6"/>
                <a:gd name="T3" fmla="*/ 37 h 37"/>
                <a:gd name="T4" fmla="*/ 6 w 6"/>
                <a:gd name="T5" fmla="*/ 16 h 37"/>
                <a:gd name="T6" fmla="*/ 3 w 6"/>
                <a:gd name="T7" fmla="*/ 0 h 37"/>
                <a:gd name="T8" fmla="*/ 3 w 6"/>
                <a:gd name="T9" fmla="*/ 7 h 37"/>
                <a:gd name="T10" fmla="*/ 1 w 6"/>
                <a:gd name="T11" fmla="*/ 16 h 37"/>
                <a:gd name="T12" fmla="*/ 0 w 6"/>
                <a:gd name="T13" fmla="*/ 36 h 37"/>
                <a:gd name="T14" fmla="*/ 0 w 6"/>
                <a:gd name="T15" fmla="*/ 36 h 37"/>
                <a:gd name="T16" fmla="*/ 6 w 6"/>
                <a:gd name="T17" fmla="*/ 37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37"/>
                <a:gd name="T29" fmla="*/ 6 w 6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37">
                  <a:moveTo>
                    <a:pt x="6" y="37"/>
                  </a:moveTo>
                  <a:lnTo>
                    <a:pt x="6" y="37"/>
                  </a:lnTo>
                  <a:lnTo>
                    <a:pt x="6" y="16"/>
                  </a:lnTo>
                  <a:lnTo>
                    <a:pt x="3" y="0"/>
                  </a:lnTo>
                  <a:lnTo>
                    <a:pt x="3" y="7"/>
                  </a:lnTo>
                  <a:lnTo>
                    <a:pt x="1" y="16"/>
                  </a:lnTo>
                  <a:lnTo>
                    <a:pt x="0" y="36"/>
                  </a:lnTo>
                  <a:lnTo>
                    <a:pt x="6" y="37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4" name="Freeform 25"/>
            <p:cNvSpPr>
              <a:spLocks/>
            </p:cNvSpPr>
            <p:nvPr/>
          </p:nvSpPr>
          <p:spPr bwMode="auto">
            <a:xfrm>
              <a:off x="641" y="231"/>
              <a:ext cx="16" cy="131"/>
            </a:xfrm>
            <a:custGeom>
              <a:avLst/>
              <a:gdLst>
                <a:gd name="T0" fmla="*/ 5 w 16"/>
                <a:gd name="T1" fmla="*/ 131 h 131"/>
                <a:gd name="T2" fmla="*/ 5 w 16"/>
                <a:gd name="T3" fmla="*/ 131 h 131"/>
                <a:gd name="T4" fmla="*/ 11 w 16"/>
                <a:gd name="T5" fmla="*/ 86 h 131"/>
                <a:gd name="T6" fmla="*/ 13 w 16"/>
                <a:gd name="T7" fmla="*/ 47 h 131"/>
                <a:gd name="T8" fmla="*/ 15 w 16"/>
                <a:gd name="T9" fmla="*/ 16 h 131"/>
                <a:gd name="T10" fmla="*/ 16 w 16"/>
                <a:gd name="T11" fmla="*/ 1 h 131"/>
                <a:gd name="T12" fmla="*/ 10 w 16"/>
                <a:gd name="T13" fmla="*/ 0 h 131"/>
                <a:gd name="T14" fmla="*/ 10 w 16"/>
                <a:gd name="T15" fmla="*/ 16 h 131"/>
                <a:gd name="T16" fmla="*/ 8 w 16"/>
                <a:gd name="T17" fmla="*/ 47 h 131"/>
                <a:gd name="T18" fmla="*/ 3 w 16"/>
                <a:gd name="T19" fmla="*/ 86 h 131"/>
                <a:gd name="T20" fmla="*/ 0 w 16"/>
                <a:gd name="T21" fmla="*/ 130 h 131"/>
                <a:gd name="T22" fmla="*/ 0 w 16"/>
                <a:gd name="T23" fmla="*/ 130 h 131"/>
                <a:gd name="T24" fmla="*/ 5 w 16"/>
                <a:gd name="T25" fmla="*/ 131 h 1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131"/>
                <a:gd name="T41" fmla="*/ 16 w 16"/>
                <a:gd name="T42" fmla="*/ 131 h 13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131">
                  <a:moveTo>
                    <a:pt x="5" y="131"/>
                  </a:moveTo>
                  <a:lnTo>
                    <a:pt x="5" y="131"/>
                  </a:lnTo>
                  <a:lnTo>
                    <a:pt x="11" y="86"/>
                  </a:lnTo>
                  <a:lnTo>
                    <a:pt x="13" y="47"/>
                  </a:lnTo>
                  <a:lnTo>
                    <a:pt x="15" y="16"/>
                  </a:lnTo>
                  <a:lnTo>
                    <a:pt x="16" y="1"/>
                  </a:lnTo>
                  <a:lnTo>
                    <a:pt x="10" y="0"/>
                  </a:lnTo>
                  <a:lnTo>
                    <a:pt x="10" y="16"/>
                  </a:lnTo>
                  <a:lnTo>
                    <a:pt x="8" y="47"/>
                  </a:lnTo>
                  <a:lnTo>
                    <a:pt x="3" y="86"/>
                  </a:lnTo>
                  <a:lnTo>
                    <a:pt x="0" y="130"/>
                  </a:lnTo>
                  <a:lnTo>
                    <a:pt x="5" y="13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5" name="Freeform 26"/>
            <p:cNvSpPr>
              <a:spLocks/>
            </p:cNvSpPr>
            <p:nvPr/>
          </p:nvSpPr>
          <p:spPr bwMode="auto">
            <a:xfrm>
              <a:off x="536" y="361"/>
              <a:ext cx="110" cy="344"/>
            </a:xfrm>
            <a:custGeom>
              <a:avLst/>
              <a:gdLst>
                <a:gd name="T0" fmla="*/ 5 w 110"/>
                <a:gd name="T1" fmla="*/ 344 h 344"/>
                <a:gd name="T2" fmla="*/ 5 w 110"/>
                <a:gd name="T3" fmla="*/ 344 h 344"/>
                <a:gd name="T4" fmla="*/ 16 w 110"/>
                <a:gd name="T5" fmla="*/ 324 h 344"/>
                <a:gd name="T6" fmla="*/ 28 w 110"/>
                <a:gd name="T7" fmla="*/ 305 h 344"/>
                <a:gd name="T8" fmla="*/ 38 w 110"/>
                <a:gd name="T9" fmla="*/ 285 h 344"/>
                <a:gd name="T10" fmla="*/ 46 w 110"/>
                <a:gd name="T11" fmla="*/ 265 h 344"/>
                <a:gd name="T12" fmla="*/ 62 w 110"/>
                <a:gd name="T13" fmla="*/ 223 h 344"/>
                <a:gd name="T14" fmla="*/ 74 w 110"/>
                <a:gd name="T15" fmla="*/ 182 h 344"/>
                <a:gd name="T16" fmla="*/ 85 w 110"/>
                <a:gd name="T17" fmla="*/ 139 h 344"/>
                <a:gd name="T18" fmla="*/ 95 w 110"/>
                <a:gd name="T19" fmla="*/ 93 h 344"/>
                <a:gd name="T20" fmla="*/ 103 w 110"/>
                <a:gd name="T21" fmla="*/ 48 h 344"/>
                <a:gd name="T22" fmla="*/ 110 w 110"/>
                <a:gd name="T23" fmla="*/ 1 h 344"/>
                <a:gd name="T24" fmla="*/ 105 w 110"/>
                <a:gd name="T25" fmla="*/ 0 h 344"/>
                <a:gd name="T26" fmla="*/ 97 w 110"/>
                <a:gd name="T27" fmla="*/ 47 h 344"/>
                <a:gd name="T28" fmla="*/ 88 w 110"/>
                <a:gd name="T29" fmla="*/ 93 h 344"/>
                <a:gd name="T30" fmla="*/ 80 w 110"/>
                <a:gd name="T31" fmla="*/ 137 h 344"/>
                <a:gd name="T32" fmla="*/ 69 w 110"/>
                <a:gd name="T33" fmla="*/ 180 h 344"/>
                <a:gd name="T34" fmla="*/ 56 w 110"/>
                <a:gd name="T35" fmla="*/ 222 h 344"/>
                <a:gd name="T36" fmla="*/ 39 w 110"/>
                <a:gd name="T37" fmla="*/ 263 h 344"/>
                <a:gd name="T38" fmla="*/ 31 w 110"/>
                <a:gd name="T39" fmla="*/ 283 h 344"/>
                <a:gd name="T40" fmla="*/ 21 w 110"/>
                <a:gd name="T41" fmla="*/ 303 h 344"/>
                <a:gd name="T42" fmla="*/ 11 w 110"/>
                <a:gd name="T43" fmla="*/ 323 h 344"/>
                <a:gd name="T44" fmla="*/ 0 w 110"/>
                <a:gd name="T45" fmla="*/ 341 h 344"/>
                <a:gd name="T46" fmla="*/ 0 w 110"/>
                <a:gd name="T47" fmla="*/ 341 h 344"/>
                <a:gd name="T48" fmla="*/ 5 w 110"/>
                <a:gd name="T49" fmla="*/ 344 h 3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0"/>
                <a:gd name="T76" fmla="*/ 0 h 344"/>
                <a:gd name="T77" fmla="*/ 110 w 110"/>
                <a:gd name="T78" fmla="*/ 344 h 3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0" h="344">
                  <a:moveTo>
                    <a:pt x="5" y="344"/>
                  </a:moveTo>
                  <a:lnTo>
                    <a:pt x="5" y="344"/>
                  </a:lnTo>
                  <a:lnTo>
                    <a:pt x="16" y="324"/>
                  </a:lnTo>
                  <a:lnTo>
                    <a:pt x="28" y="305"/>
                  </a:lnTo>
                  <a:lnTo>
                    <a:pt x="38" y="285"/>
                  </a:lnTo>
                  <a:lnTo>
                    <a:pt x="46" y="265"/>
                  </a:lnTo>
                  <a:lnTo>
                    <a:pt x="62" y="223"/>
                  </a:lnTo>
                  <a:lnTo>
                    <a:pt x="74" y="182"/>
                  </a:lnTo>
                  <a:lnTo>
                    <a:pt x="85" y="139"/>
                  </a:lnTo>
                  <a:lnTo>
                    <a:pt x="95" y="93"/>
                  </a:lnTo>
                  <a:lnTo>
                    <a:pt x="103" y="48"/>
                  </a:lnTo>
                  <a:lnTo>
                    <a:pt x="110" y="1"/>
                  </a:lnTo>
                  <a:lnTo>
                    <a:pt x="105" y="0"/>
                  </a:lnTo>
                  <a:lnTo>
                    <a:pt x="97" y="47"/>
                  </a:lnTo>
                  <a:lnTo>
                    <a:pt x="88" y="93"/>
                  </a:lnTo>
                  <a:lnTo>
                    <a:pt x="80" y="137"/>
                  </a:lnTo>
                  <a:lnTo>
                    <a:pt x="69" y="180"/>
                  </a:lnTo>
                  <a:lnTo>
                    <a:pt x="56" y="222"/>
                  </a:lnTo>
                  <a:lnTo>
                    <a:pt x="39" y="263"/>
                  </a:lnTo>
                  <a:lnTo>
                    <a:pt x="31" y="283"/>
                  </a:lnTo>
                  <a:lnTo>
                    <a:pt x="21" y="303"/>
                  </a:lnTo>
                  <a:lnTo>
                    <a:pt x="11" y="323"/>
                  </a:lnTo>
                  <a:lnTo>
                    <a:pt x="0" y="341"/>
                  </a:lnTo>
                  <a:lnTo>
                    <a:pt x="5" y="34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6" name="Freeform 27"/>
            <p:cNvSpPr>
              <a:spLocks/>
            </p:cNvSpPr>
            <p:nvPr/>
          </p:nvSpPr>
          <p:spPr bwMode="auto">
            <a:xfrm>
              <a:off x="410" y="702"/>
              <a:ext cx="131" cy="155"/>
            </a:xfrm>
            <a:custGeom>
              <a:avLst/>
              <a:gdLst>
                <a:gd name="T0" fmla="*/ 0 w 131"/>
                <a:gd name="T1" fmla="*/ 155 h 155"/>
                <a:gd name="T2" fmla="*/ 0 w 131"/>
                <a:gd name="T3" fmla="*/ 155 h 155"/>
                <a:gd name="T4" fmla="*/ 8 w 131"/>
                <a:gd name="T5" fmla="*/ 153 h 155"/>
                <a:gd name="T6" fmla="*/ 18 w 131"/>
                <a:gd name="T7" fmla="*/ 146 h 155"/>
                <a:gd name="T8" fmla="*/ 31 w 131"/>
                <a:gd name="T9" fmla="*/ 131 h 155"/>
                <a:gd name="T10" fmla="*/ 49 w 131"/>
                <a:gd name="T11" fmla="*/ 113 h 155"/>
                <a:gd name="T12" fmla="*/ 67 w 131"/>
                <a:gd name="T13" fmla="*/ 90 h 155"/>
                <a:gd name="T14" fmla="*/ 88 w 131"/>
                <a:gd name="T15" fmla="*/ 65 h 155"/>
                <a:gd name="T16" fmla="*/ 111 w 131"/>
                <a:gd name="T17" fmla="*/ 34 h 155"/>
                <a:gd name="T18" fmla="*/ 131 w 131"/>
                <a:gd name="T19" fmla="*/ 3 h 155"/>
                <a:gd name="T20" fmla="*/ 126 w 131"/>
                <a:gd name="T21" fmla="*/ 0 h 155"/>
                <a:gd name="T22" fmla="*/ 105 w 131"/>
                <a:gd name="T23" fmla="*/ 30 h 155"/>
                <a:gd name="T24" fmla="*/ 83 w 131"/>
                <a:gd name="T25" fmla="*/ 59 h 155"/>
                <a:gd name="T26" fmla="*/ 64 w 131"/>
                <a:gd name="T27" fmla="*/ 86 h 155"/>
                <a:gd name="T28" fmla="*/ 44 w 131"/>
                <a:gd name="T29" fmla="*/ 108 h 155"/>
                <a:gd name="T30" fmla="*/ 26 w 131"/>
                <a:gd name="T31" fmla="*/ 126 h 155"/>
                <a:gd name="T32" fmla="*/ 13 w 131"/>
                <a:gd name="T33" fmla="*/ 139 h 155"/>
                <a:gd name="T34" fmla="*/ 5 w 131"/>
                <a:gd name="T35" fmla="*/ 148 h 155"/>
                <a:gd name="T36" fmla="*/ 5 w 131"/>
                <a:gd name="T37" fmla="*/ 149 h 155"/>
                <a:gd name="T38" fmla="*/ 5 w 131"/>
                <a:gd name="T39" fmla="*/ 149 h 155"/>
                <a:gd name="T40" fmla="*/ 0 w 131"/>
                <a:gd name="T41" fmla="*/ 155 h 1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1"/>
                <a:gd name="T64" fmla="*/ 0 h 155"/>
                <a:gd name="T65" fmla="*/ 131 w 131"/>
                <a:gd name="T66" fmla="*/ 155 h 1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1" h="155">
                  <a:moveTo>
                    <a:pt x="0" y="155"/>
                  </a:moveTo>
                  <a:lnTo>
                    <a:pt x="0" y="155"/>
                  </a:lnTo>
                  <a:lnTo>
                    <a:pt x="8" y="153"/>
                  </a:lnTo>
                  <a:lnTo>
                    <a:pt x="18" y="146"/>
                  </a:lnTo>
                  <a:lnTo>
                    <a:pt x="31" y="131"/>
                  </a:lnTo>
                  <a:lnTo>
                    <a:pt x="49" y="113"/>
                  </a:lnTo>
                  <a:lnTo>
                    <a:pt x="67" y="90"/>
                  </a:lnTo>
                  <a:lnTo>
                    <a:pt x="88" y="65"/>
                  </a:lnTo>
                  <a:lnTo>
                    <a:pt x="111" y="34"/>
                  </a:lnTo>
                  <a:lnTo>
                    <a:pt x="131" y="3"/>
                  </a:lnTo>
                  <a:lnTo>
                    <a:pt x="126" y="0"/>
                  </a:lnTo>
                  <a:lnTo>
                    <a:pt x="105" y="30"/>
                  </a:lnTo>
                  <a:lnTo>
                    <a:pt x="83" y="59"/>
                  </a:lnTo>
                  <a:lnTo>
                    <a:pt x="64" y="86"/>
                  </a:lnTo>
                  <a:lnTo>
                    <a:pt x="44" y="108"/>
                  </a:lnTo>
                  <a:lnTo>
                    <a:pt x="26" y="126"/>
                  </a:lnTo>
                  <a:lnTo>
                    <a:pt x="13" y="139"/>
                  </a:lnTo>
                  <a:lnTo>
                    <a:pt x="5" y="148"/>
                  </a:lnTo>
                  <a:lnTo>
                    <a:pt x="5" y="149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7" name="Freeform 28"/>
            <p:cNvSpPr>
              <a:spLocks/>
            </p:cNvSpPr>
            <p:nvPr/>
          </p:nvSpPr>
          <p:spPr bwMode="auto">
            <a:xfrm>
              <a:off x="369" y="817"/>
              <a:ext cx="46" cy="40"/>
            </a:xfrm>
            <a:custGeom>
              <a:avLst/>
              <a:gdLst>
                <a:gd name="T0" fmla="*/ 0 w 46"/>
                <a:gd name="T1" fmla="*/ 4 h 40"/>
                <a:gd name="T2" fmla="*/ 0 w 46"/>
                <a:gd name="T3" fmla="*/ 4 h 40"/>
                <a:gd name="T4" fmla="*/ 9 w 46"/>
                <a:gd name="T5" fmla="*/ 15 h 40"/>
                <a:gd name="T6" fmla="*/ 23 w 46"/>
                <a:gd name="T7" fmla="*/ 24 h 40"/>
                <a:gd name="T8" fmla="*/ 34 w 46"/>
                <a:gd name="T9" fmla="*/ 34 h 40"/>
                <a:gd name="T10" fmla="*/ 41 w 46"/>
                <a:gd name="T11" fmla="*/ 40 h 40"/>
                <a:gd name="T12" fmla="*/ 46 w 46"/>
                <a:gd name="T13" fmla="*/ 34 h 40"/>
                <a:gd name="T14" fmla="*/ 37 w 46"/>
                <a:gd name="T15" fmla="*/ 29 h 40"/>
                <a:gd name="T16" fmla="*/ 26 w 46"/>
                <a:gd name="T17" fmla="*/ 20 h 40"/>
                <a:gd name="T18" fmla="*/ 13 w 46"/>
                <a:gd name="T19" fmla="*/ 9 h 40"/>
                <a:gd name="T20" fmla="*/ 3 w 46"/>
                <a:gd name="T21" fmla="*/ 0 h 40"/>
                <a:gd name="T22" fmla="*/ 3 w 46"/>
                <a:gd name="T23" fmla="*/ 0 h 40"/>
                <a:gd name="T24" fmla="*/ 0 w 46"/>
                <a:gd name="T25" fmla="*/ 4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6"/>
                <a:gd name="T40" fmla="*/ 0 h 40"/>
                <a:gd name="T41" fmla="*/ 46 w 46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6" h="40">
                  <a:moveTo>
                    <a:pt x="0" y="4"/>
                  </a:moveTo>
                  <a:lnTo>
                    <a:pt x="0" y="4"/>
                  </a:lnTo>
                  <a:lnTo>
                    <a:pt x="9" y="15"/>
                  </a:lnTo>
                  <a:lnTo>
                    <a:pt x="23" y="24"/>
                  </a:lnTo>
                  <a:lnTo>
                    <a:pt x="34" y="34"/>
                  </a:lnTo>
                  <a:lnTo>
                    <a:pt x="41" y="40"/>
                  </a:lnTo>
                  <a:lnTo>
                    <a:pt x="46" y="34"/>
                  </a:lnTo>
                  <a:lnTo>
                    <a:pt x="37" y="29"/>
                  </a:lnTo>
                  <a:lnTo>
                    <a:pt x="26" y="20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8" name="Freeform 29"/>
            <p:cNvSpPr>
              <a:spLocks/>
            </p:cNvSpPr>
            <p:nvPr/>
          </p:nvSpPr>
          <p:spPr bwMode="auto">
            <a:xfrm>
              <a:off x="290" y="713"/>
              <a:ext cx="82" cy="108"/>
            </a:xfrm>
            <a:custGeom>
              <a:avLst/>
              <a:gdLst>
                <a:gd name="T0" fmla="*/ 0 w 82"/>
                <a:gd name="T1" fmla="*/ 1 h 108"/>
                <a:gd name="T2" fmla="*/ 0 w 82"/>
                <a:gd name="T3" fmla="*/ 1 h 108"/>
                <a:gd name="T4" fmla="*/ 28 w 82"/>
                <a:gd name="T5" fmla="*/ 46 h 108"/>
                <a:gd name="T6" fmla="*/ 52 w 82"/>
                <a:gd name="T7" fmla="*/ 77 h 108"/>
                <a:gd name="T8" fmla="*/ 67 w 82"/>
                <a:gd name="T9" fmla="*/ 97 h 108"/>
                <a:gd name="T10" fmla="*/ 79 w 82"/>
                <a:gd name="T11" fmla="*/ 108 h 108"/>
                <a:gd name="T12" fmla="*/ 82 w 82"/>
                <a:gd name="T13" fmla="*/ 104 h 108"/>
                <a:gd name="T14" fmla="*/ 72 w 82"/>
                <a:gd name="T15" fmla="*/ 92 h 108"/>
                <a:gd name="T16" fmla="*/ 56 w 82"/>
                <a:gd name="T17" fmla="*/ 74 h 108"/>
                <a:gd name="T18" fmla="*/ 34 w 82"/>
                <a:gd name="T19" fmla="*/ 43 h 108"/>
                <a:gd name="T20" fmla="*/ 5 w 82"/>
                <a:gd name="T21" fmla="*/ 0 h 108"/>
                <a:gd name="T22" fmla="*/ 5 w 82"/>
                <a:gd name="T23" fmla="*/ 0 h 108"/>
                <a:gd name="T24" fmla="*/ 0 w 82"/>
                <a:gd name="T25" fmla="*/ 1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2"/>
                <a:gd name="T40" fmla="*/ 0 h 108"/>
                <a:gd name="T41" fmla="*/ 82 w 82"/>
                <a:gd name="T42" fmla="*/ 108 h 10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2" h="108">
                  <a:moveTo>
                    <a:pt x="0" y="1"/>
                  </a:moveTo>
                  <a:lnTo>
                    <a:pt x="0" y="1"/>
                  </a:lnTo>
                  <a:lnTo>
                    <a:pt x="28" y="46"/>
                  </a:lnTo>
                  <a:lnTo>
                    <a:pt x="52" y="77"/>
                  </a:lnTo>
                  <a:lnTo>
                    <a:pt x="67" y="97"/>
                  </a:lnTo>
                  <a:lnTo>
                    <a:pt x="79" y="108"/>
                  </a:lnTo>
                  <a:lnTo>
                    <a:pt x="82" y="104"/>
                  </a:lnTo>
                  <a:lnTo>
                    <a:pt x="72" y="92"/>
                  </a:lnTo>
                  <a:lnTo>
                    <a:pt x="56" y="74"/>
                  </a:lnTo>
                  <a:lnTo>
                    <a:pt x="34" y="43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89" name="Freeform 30"/>
            <p:cNvSpPr>
              <a:spLocks/>
            </p:cNvSpPr>
            <p:nvPr/>
          </p:nvSpPr>
          <p:spPr bwMode="auto">
            <a:xfrm>
              <a:off x="203" y="528"/>
              <a:ext cx="92" cy="186"/>
            </a:xfrm>
            <a:custGeom>
              <a:avLst/>
              <a:gdLst>
                <a:gd name="T0" fmla="*/ 0 w 92"/>
                <a:gd name="T1" fmla="*/ 2 h 186"/>
                <a:gd name="T2" fmla="*/ 0 w 92"/>
                <a:gd name="T3" fmla="*/ 2 h 186"/>
                <a:gd name="T4" fmla="*/ 7 w 92"/>
                <a:gd name="T5" fmla="*/ 22 h 186"/>
                <a:gd name="T6" fmla="*/ 13 w 92"/>
                <a:gd name="T7" fmla="*/ 42 h 186"/>
                <a:gd name="T8" fmla="*/ 23 w 92"/>
                <a:gd name="T9" fmla="*/ 64 h 186"/>
                <a:gd name="T10" fmla="*/ 33 w 92"/>
                <a:gd name="T11" fmla="*/ 85 h 186"/>
                <a:gd name="T12" fmla="*/ 44 w 92"/>
                <a:gd name="T13" fmla="*/ 111 h 186"/>
                <a:gd name="T14" fmla="*/ 57 w 92"/>
                <a:gd name="T15" fmla="*/ 136 h 186"/>
                <a:gd name="T16" fmla="*/ 71 w 92"/>
                <a:gd name="T17" fmla="*/ 161 h 186"/>
                <a:gd name="T18" fmla="*/ 87 w 92"/>
                <a:gd name="T19" fmla="*/ 186 h 186"/>
                <a:gd name="T20" fmla="*/ 92 w 92"/>
                <a:gd name="T21" fmla="*/ 185 h 186"/>
                <a:gd name="T22" fmla="*/ 77 w 92"/>
                <a:gd name="T23" fmla="*/ 157 h 186"/>
                <a:gd name="T24" fmla="*/ 62 w 92"/>
                <a:gd name="T25" fmla="*/ 132 h 186"/>
                <a:gd name="T26" fmla="*/ 51 w 92"/>
                <a:gd name="T27" fmla="*/ 107 h 186"/>
                <a:gd name="T28" fmla="*/ 38 w 92"/>
                <a:gd name="T29" fmla="*/ 83 h 186"/>
                <a:gd name="T30" fmla="*/ 28 w 92"/>
                <a:gd name="T31" fmla="*/ 60 h 186"/>
                <a:gd name="T32" fmla="*/ 20 w 92"/>
                <a:gd name="T33" fmla="*/ 38 h 186"/>
                <a:gd name="T34" fmla="*/ 12 w 92"/>
                <a:gd name="T35" fmla="*/ 18 h 186"/>
                <a:gd name="T36" fmla="*/ 7 w 92"/>
                <a:gd name="T37" fmla="*/ 0 h 186"/>
                <a:gd name="T38" fmla="*/ 7 w 92"/>
                <a:gd name="T39" fmla="*/ 0 h 186"/>
                <a:gd name="T40" fmla="*/ 0 w 92"/>
                <a:gd name="T41" fmla="*/ 2 h 1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2"/>
                <a:gd name="T64" fmla="*/ 0 h 186"/>
                <a:gd name="T65" fmla="*/ 92 w 92"/>
                <a:gd name="T66" fmla="*/ 186 h 1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2" h="186">
                  <a:moveTo>
                    <a:pt x="0" y="2"/>
                  </a:moveTo>
                  <a:lnTo>
                    <a:pt x="0" y="2"/>
                  </a:lnTo>
                  <a:lnTo>
                    <a:pt x="7" y="22"/>
                  </a:lnTo>
                  <a:lnTo>
                    <a:pt x="13" y="42"/>
                  </a:lnTo>
                  <a:lnTo>
                    <a:pt x="23" y="64"/>
                  </a:lnTo>
                  <a:lnTo>
                    <a:pt x="33" y="85"/>
                  </a:lnTo>
                  <a:lnTo>
                    <a:pt x="44" y="111"/>
                  </a:lnTo>
                  <a:lnTo>
                    <a:pt x="57" y="136"/>
                  </a:lnTo>
                  <a:lnTo>
                    <a:pt x="71" y="161"/>
                  </a:lnTo>
                  <a:lnTo>
                    <a:pt x="87" y="186"/>
                  </a:lnTo>
                  <a:lnTo>
                    <a:pt x="92" y="185"/>
                  </a:lnTo>
                  <a:lnTo>
                    <a:pt x="77" y="157"/>
                  </a:lnTo>
                  <a:lnTo>
                    <a:pt x="62" y="132"/>
                  </a:lnTo>
                  <a:lnTo>
                    <a:pt x="51" y="107"/>
                  </a:lnTo>
                  <a:lnTo>
                    <a:pt x="38" y="83"/>
                  </a:lnTo>
                  <a:lnTo>
                    <a:pt x="28" y="60"/>
                  </a:lnTo>
                  <a:lnTo>
                    <a:pt x="20" y="38"/>
                  </a:lnTo>
                  <a:lnTo>
                    <a:pt x="12" y="18"/>
                  </a:lnTo>
                  <a:lnTo>
                    <a:pt x="7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0" name="Freeform 31"/>
            <p:cNvSpPr>
              <a:spLocks/>
            </p:cNvSpPr>
            <p:nvPr/>
          </p:nvSpPr>
          <p:spPr bwMode="auto">
            <a:xfrm>
              <a:off x="160" y="357"/>
              <a:ext cx="50" cy="173"/>
            </a:xfrm>
            <a:custGeom>
              <a:avLst/>
              <a:gdLst>
                <a:gd name="T0" fmla="*/ 0 w 50"/>
                <a:gd name="T1" fmla="*/ 0 h 173"/>
                <a:gd name="T2" fmla="*/ 0 w 50"/>
                <a:gd name="T3" fmla="*/ 0 h 173"/>
                <a:gd name="T4" fmla="*/ 10 w 50"/>
                <a:gd name="T5" fmla="*/ 49 h 173"/>
                <a:gd name="T6" fmla="*/ 22 w 50"/>
                <a:gd name="T7" fmla="*/ 94 h 173"/>
                <a:gd name="T8" fmla="*/ 33 w 50"/>
                <a:gd name="T9" fmla="*/ 137 h 173"/>
                <a:gd name="T10" fmla="*/ 43 w 50"/>
                <a:gd name="T11" fmla="*/ 173 h 173"/>
                <a:gd name="T12" fmla="*/ 50 w 50"/>
                <a:gd name="T13" fmla="*/ 171 h 173"/>
                <a:gd name="T14" fmla="*/ 38 w 50"/>
                <a:gd name="T15" fmla="*/ 135 h 173"/>
                <a:gd name="T16" fmla="*/ 27 w 50"/>
                <a:gd name="T17" fmla="*/ 92 h 173"/>
                <a:gd name="T18" fmla="*/ 15 w 50"/>
                <a:gd name="T19" fmla="*/ 47 h 173"/>
                <a:gd name="T20" fmla="*/ 7 w 50"/>
                <a:gd name="T21" fmla="*/ 0 h 173"/>
                <a:gd name="T22" fmla="*/ 7 w 50"/>
                <a:gd name="T23" fmla="*/ 0 h 173"/>
                <a:gd name="T24" fmla="*/ 0 w 50"/>
                <a:gd name="T25" fmla="*/ 0 h 1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0"/>
                <a:gd name="T40" fmla="*/ 0 h 173"/>
                <a:gd name="T41" fmla="*/ 50 w 50"/>
                <a:gd name="T42" fmla="*/ 173 h 1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0" h="173">
                  <a:moveTo>
                    <a:pt x="0" y="0"/>
                  </a:moveTo>
                  <a:lnTo>
                    <a:pt x="0" y="0"/>
                  </a:lnTo>
                  <a:lnTo>
                    <a:pt x="10" y="49"/>
                  </a:lnTo>
                  <a:lnTo>
                    <a:pt x="22" y="94"/>
                  </a:lnTo>
                  <a:lnTo>
                    <a:pt x="33" y="137"/>
                  </a:lnTo>
                  <a:lnTo>
                    <a:pt x="43" y="173"/>
                  </a:lnTo>
                  <a:lnTo>
                    <a:pt x="50" y="171"/>
                  </a:lnTo>
                  <a:lnTo>
                    <a:pt x="38" y="135"/>
                  </a:lnTo>
                  <a:lnTo>
                    <a:pt x="27" y="92"/>
                  </a:lnTo>
                  <a:lnTo>
                    <a:pt x="15" y="47"/>
                  </a:lnTo>
                  <a:lnTo>
                    <a:pt x="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1" name="Freeform 32"/>
            <p:cNvSpPr>
              <a:spLocks/>
            </p:cNvSpPr>
            <p:nvPr/>
          </p:nvSpPr>
          <p:spPr bwMode="auto">
            <a:xfrm>
              <a:off x="147" y="196"/>
              <a:ext cx="20" cy="161"/>
            </a:xfrm>
            <a:custGeom>
              <a:avLst/>
              <a:gdLst>
                <a:gd name="T0" fmla="*/ 2 w 20"/>
                <a:gd name="T1" fmla="*/ 0 h 161"/>
                <a:gd name="T2" fmla="*/ 0 w 20"/>
                <a:gd name="T3" fmla="*/ 2 h 161"/>
                <a:gd name="T4" fmla="*/ 0 w 20"/>
                <a:gd name="T5" fmla="*/ 22 h 161"/>
                <a:gd name="T6" fmla="*/ 2 w 20"/>
                <a:gd name="T7" fmla="*/ 62 h 161"/>
                <a:gd name="T8" fmla="*/ 7 w 20"/>
                <a:gd name="T9" fmla="*/ 110 h 161"/>
                <a:gd name="T10" fmla="*/ 13 w 20"/>
                <a:gd name="T11" fmla="*/ 161 h 161"/>
                <a:gd name="T12" fmla="*/ 20 w 20"/>
                <a:gd name="T13" fmla="*/ 161 h 161"/>
                <a:gd name="T14" fmla="*/ 13 w 20"/>
                <a:gd name="T15" fmla="*/ 110 h 161"/>
                <a:gd name="T16" fmla="*/ 8 w 20"/>
                <a:gd name="T17" fmla="*/ 62 h 161"/>
                <a:gd name="T18" fmla="*/ 7 w 20"/>
                <a:gd name="T19" fmla="*/ 22 h 161"/>
                <a:gd name="T20" fmla="*/ 5 w 20"/>
                <a:gd name="T21" fmla="*/ 2 h 161"/>
                <a:gd name="T22" fmla="*/ 2 w 20"/>
                <a:gd name="T23" fmla="*/ 8 h 161"/>
                <a:gd name="T24" fmla="*/ 2 w 20"/>
                <a:gd name="T25" fmla="*/ 0 h 161"/>
                <a:gd name="T26" fmla="*/ 0 w 20"/>
                <a:gd name="T27" fmla="*/ 0 h 161"/>
                <a:gd name="T28" fmla="*/ 0 w 20"/>
                <a:gd name="T29" fmla="*/ 2 h 161"/>
                <a:gd name="T30" fmla="*/ 2 w 20"/>
                <a:gd name="T31" fmla="*/ 0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0"/>
                <a:gd name="T49" fmla="*/ 0 h 161"/>
                <a:gd name="T50" fmla="*/ 20 w 20"/>
                <a:gd name="T51" fmla="*/ 161 h 16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0" h="161">
                  <a:moveTo>
                    <a:pt x="2" y="0"/>
                  </a:moveTo>
                  <a:lnTo>
                    <a:pt x="0" y="2"/>
                  </a:lnTo>
                  <a:lnTo>
                    <a:pt x="0" y="22"/>
                  </a:lnTo>
                  <a:lnTo>
                    <a:pt x="2" y="62"/>
                  </a:lnTo>
                  <a:lnTo>
                    <a:pt x="7" y="110"/>
                  </a:lnTo>
                  <a:lnTo>
                    <a:pt x="13" y="161"/>
                  </a:lnTo>
                  <a:lnTo>
                    <a:pt x="20" y="161"/>
                  </a:lnTo>
                  <a:lnTo>
                    <a:pt x="13" y="110"/>
                  </a:lnTo>
                  <a:lnTo>
                    <a:pt x="8" y="62"/>
                  </a:lnTo>
                  <a:lnTo>
                    <a:pt x="7" y="22"/>
                  </a:lnTo>
                  <a:lnTo>
                    <a:pt x="5" y="2"/>
                  </a:lnTo>
                  <a:lnTo>
                    <a:pt x="2" y="8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2" name="Rectangle 33"/>
            <p:cNvSpPr>
              <a:spLocks noChangeArrowheads="1"/>
            </p:cNvSpPr>
            <p:nvPr/>
          </p:nvSpPr>
          <p:spPr bwMode="auto">
            <a:xfrm>
              <a:off x="370" y="438"/>
              <a:ext cx="74" cy="85"/>
            </a:xfrm>
            <a:prstGeom prst="rect">
              <a:avLst/>
            </a:pr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3" name="Freeform 34"/>
            <p:cNvSpPr>
              <a:spLocks/>
            </p:cNvSpPr>
            <p:nvPr/>
          </p:nvSpPr>
          <p:spPr bwMode="auto">
            <a:xfrm>
              <a:off x="228" y="249"/>
              <a:ext cx="352" cy="456"/>
            </a:xfrm>
            <a:custGeom>
              <a:avLst/>
              <a:gdLst>
                <a:gd name="T0" fmla="*/ 241 w 352"/>
                <a:gd name="T1" fmla="*/ 1 h 456"/>
                <a:gd name="T2" fmla="*/ 229 w 352"/>
                <a:gd name="T3" fmla="*/ 14 h 456"/>
                <a:gd name="T4" fmla="*/ 216 w 352"/>
                <a:gd name="T5" fmla="*/ 41 h 456"/>
                <a:gd name="T6" fmla="*/ 205 w 352"/>
                <a:gd name="T7" fmla="*/ 90 h 456"/>
                <a:gd name="T8" fmla="*/ 198 w 352"/>
                <a:gd name="T9" fmla="*/ 149 h 456"/>
                <a:gd name="T10" fmla="*/ 195 w 352"/>
                <a:gd name="T11" fmla="*/ 193 h 456"/>
                <a:gd name="T12" fmla="*/ 198 w 352"/>
                <a:gd name="T13" fmla="*/ 211 h 456"/>
                <a:gd name="T14" fmla="*/ 205 w 352"/>
                <a:gd name="T15" fmla="*/ 211 h 456"/>
                <a:gd name="T16" fmla="*/ 221 w 352"/>
                <a:gd name="T17" fmla="*/ 211 h 456"/>
                <a:gd name="T18" fmla="*/ 249 w 352"/>
                <a:gd name="T19" fmla="*/ 211 h 456"/>
                <a:gd name="T20" fmla="*/ 287 w 352"/>
                <a:gd name="T21" fmla="*/ 205 h 456"/>
                <a:gd name="T22" fmla="*/ 319 w 352"/>
                <a:gd name="T23" fmla="*/ 196 h 456"/>
                <a:gd name="T24" fmla="*/ 336 w 352"/>
                <a:gd name="T25" fmla="*/ 186 h 456"/>
                <a:gd name="T26" fmla="*/ 352 w 352"/>
                <a:gd name="T27" fmla="*/ 166 h 456"/>
                <a:gd name="T28" fmla="*/ 341 w 352"/>
                <a:gd name="T29" fmla="*/ 281 h 456"/>
                <a:gd name="T30" fmla="*/ 319 w 352"/>
                <a:gd name="T31" fmla="*/ 270 h 456"/>
                <a:gd name="T32" fmla="*/ 291 w 352"/>
                <a:gd name="T33" fmla="*/ 261 h 456"/>
                <a:gd name="T34" fmla="*/ 262 w 352"/>
                <a:gd name="T35" fmla="*/ 256 h 456"/>
                <a:gd name="T36" fmla="*/ 237 w 352"/>
                <a:gd name="T37" fmla="*/ 252 h 456"/>
                <a:gd name="T38" fmla="*/ 210 w 352"/>
                <a:gd name="T39" fmla="*/ 251 h 456"/>
                <a:gd name="T40" fmla="*/ 205 w 352"/>
                <a:gd name="T41" fmla="*/ 251 h 456"/>
                <a:gd name="T42" fmla="*/ 195 w 352"/>
                <a:gd name="T43" fmla="*/ 252 h 456"/>
                <a:gd name="T44" fmla="*/ 195 w 352"/>
                <a:gd name="T45" fmla="*/ 270 h 456"/>
                <a:gd name="T46" fmla="*/ 195 w 352"/>
                <a:gd name="T47" fmla="*/ 290 h 456"/>
                <a:gd name="T48" fmla="*/ 200 w 352"/>
                <a:gd name="T49" fmla="*/ 352 h 456"/>
                <a:gd name="T50" fmla="*/ 210 w 352"/>
                <a:gd name="T51" fmla="*/ 409 h 456"/>
                <a:gd name="T52" fmla="*/ 218 w 352"/>
                <a:gd name="T53" fmla="*/ 433 h 456"/>
                <a:gd name="T54" fmla="*/ 234 w 352"/>
                <a:gd name="T55" fmla="*/ 454 h 456"/>
                <a:gd name="T56" fmla="*/ 116 w 352"/>
                <a:gd name="T57" fmla="*/ 454 h 456"/>
                <a:gd name="T58" fmla="*/ 124 w 352"/>
                <a:gd name="T59" fmla="*/ 440 h 456"/>
                <a:gd name="T60" fmla="*/ 139 w 352"/>
                <a:gd name="T61" fmla="*/ 408 h 456"/>
                <a:gd name="T62" fmla="*/ 144 w 352"/>
                <a:gd name="T63" fmla="*/ 393 h 456"/>
                <a:gd name="T64" fmla="*/ 149 w 352"/>
                <a:gd name="T65" fmla="*/ 379 h 456"/>
                <a:gd name="T66" fmla="*/ 152 w 352"/>
                <a:gd name="T67" fmla="*/ 353 h 456"/>
                <a:gd name="T68" fmla="*/ 159 w 352"/>
                <a:gd name="T69" fmla="*/ 312 h 456"/>
                <a:gd name="T70" fmla="*/ 160 w 352"/>
                <a:gd name="T71" fmla="*/ 270 h 456"/>
                <a:gd name="T72" fmla="*/ 159 w 352"/>
                <a:gd name="T73" fmla="*/ 254 h 456"/>
                <a:gd name="T74" fmla="*/ 154 w 352"/>
                <a:gd name="T75" fmla="*/ 252 h 456"/>
                <a:gd name="T76" fmla="*/ 149 w 352"/>
                <a:gd name="T77" fmla="*/ 252 h 456"/>
                <a:gd name="T78" fmla="*/ 134 w 352"/>
                <a:gd name="T79" fmla="*/ 251 h 456"/>
                <a:gd name="T80" fmla="*/ 105 w 352"/>
                <a:gd name="T81" fmla="*/ 252 h 456"/>
                <a:gd name="T82" fmla="*/ 75 w 352"/>
                <a:gd name="T83" fmla="*/ 256 h 456"/>
                <a:gd name="T84" fmla="*/ 44 w 352"/>
                <a:gd name="T85" fmla="*/ 265 h 456"/>
                <a:gd name="T86" fmla="*/ 19 w 352"/>
                <a:gd name="T87" fmla="*/ 276 h 456"/>
                <a:gd name="T88" fmla="*/ 1 w 352"/>
                <a:gd name="T89" fmla="*/ 285 h 456"/>
                <a:gd name="T90" fmla="*/ 0 w 352"/>
                <a:gd name="T91" fmla="*/ 168 h 456"/>
                <a:gd name="T92" fmla="*/ 18 w 352"/>
                <a:gd name="T93" fmla="*/ 180 h 456"/>
                <a:gd name="T94" fmla="*/ 54 w 352"/>
                <a:gd name="T95" fmla="*/ 198 h 456"/>
                <a:gd name="T96" fmla="*/ 72 w 352"/>
                <a:gd name="T97" fmla="*/ 205 h 456"/>
                <a:gd name="T98" fmla="*/ 109 w 352"/>
                <a:gd name="T99" fmla="*/ 209 h 456"/>
                <a:gd name="T100" fmla="*/ 141 w 352"/>
                <a:gd name="T101" fmla="*/ 211 h 456"/>
                <a:gd name="T102" fmla="*/ 160 w 352"/>
                <a:gd name="T103" fmla="*/ 202 h 456"/>
                <a:gd name="T104" fmla="*/ 164 w 352"/>
                <a:gd name="T105" fmla="*/ 213 h 456"/>
                <a:gd name="T106" fmla="*/ 160 w 352"/>
                <a:gd name="T107" fmla="*/ 214 h 456"/>
                <a:gd name="T108" fmla="*/ 160 w 352"/>
                <a:gd name="T109" fmla="*/ 195 h 456"/>
                <a:gd name="T110" fmla="*/ 162 w 352"/>
                <a:gd name="T111" fmla="*/ 177 h 456"/>
                <a:gd name="T112" fmla="*/ 160 w 352"/>
                <a:gd name="T113" fmla="*/ 157 h 456"/>
                <a:gd name="T114" fmla="*/ 155 w 352"/>
                <a:gd name="T115" fmla="*/ 122 h 456"/>
                <a:gd name="T116" fmla="*/ 150 w 352"/>
                <a:gd name="T117" fmla="*/ 95 h 456"/>
                <a:gd name="T118" fmla="*/ 147 w 352"/>
                <a:gd name="T119" fmla="*/ 68 h 456"/>
                <a:gd name="T120" fmla="*/ 141 w 352"/>
                <a:gd name="T121" fmla="*/ 41 h 456"/>
                <a:gd name="T122" fmla="*/ 126 w 352"/>
                <a:gd name="T123" fmla="*/ 12 h 456"/>
                <a:gd name="T124" fmla="*/ 114 w 352"/>
                <a:gd name="T125" fmla="*/ 0 h 45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52"/>
                <a:gd name="T190" fmla="*/ 0 h 456"/>
                <a:gd name="T191" fmla="*/ 352 w 352"/>
                <a:gd name="T192" fmla="*/ 456 h 45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52" h="456">
                  <a:moveTo>
                    <a:pt x="114" y="0"/>
                  </a:moveTo>
                  <a:lnTo>
                    <a:pt x="241" y="1"/>
                  </a:lnTo>
                  <a:lnTo>
                    <a:pt x="239" y="3"/>
                  </a:lnTo>
                  <a:lnTo>
                    <a:pt x="234" y="7"/>
                  </a:lnTo>
                  <a:lnTo>
                    <a:pt x="229" y="14"/>
                  </a:lnTo>
                  <a:lnTo>
                    <a:pt x="223" y="23"/>
                  </a:lnTo>
                  <a:lnTo>
                    <a:pt x="219" y="30"/>
                  </a:lnTo>
                  <a:lnTo>
                    <a:pt x="216" y="41"/>
                  </a:lnTo>
                  <a:lnTo>
                    <a:pt x="214" y="48"/>
                  </a:lnTo>
                  <a:lnTo>
                    <a:pt x="213" y="56"/>
                  </a:lnTo>
                  <a:lnTo>
                    <a:pt x="205" y="90"/>
                  </a:lnTo>
                  <a:lnTo>
                    <a:pt x="203" y="110"/>
                  </a:lnTo>
                  <a:lnTo>
                    <a:pt x="200" y="130"/>
                  </a:lnTo>
                  <a:lnTo>
                    <a:pt x="198" y="149"/>
                  </a:lnTo>
                  <a:lnTo>
                    <a:pt x="195" y="166"/>
                  </a:lnTo>
                  <a:lnTo>
                    <a:pt x="195" y="180"/>
                  </a:lnTo>
                  <a:lnTo>
                    <a:pt x="195" y="193"/>
                  </a:lnTo>
                  <a:lnTo>
                    <a:pt x="195" y="204"/>
                  </a:lnTo>
                  <a:lnTo>
                    <a:pt x="196" y="207"/>
                  </a:lnTo>
                  <a:lnTo>
                    <a:pt x="198" y="211"/>
                  </a:lnTo>
                  <a:lnTo>
                    <a:pt x="200" y="211"/>
                  </a:lnTo>
                  <a:lnTo>
                    <a:pt x="205" y="211"/>
                  </a:lnTo>
                  <a:lnTo>
                    <a:pt x="210" y="211"/>
                  </a:lnTo>
                  <a:lnTo>
                    <a:pt x="214" y="211"/>
                  </a:lnTo>
                  <a:lnTo>
                    <a:pt x="221" y="211"/>
                  </a:lnTo>
                  <a:lnTo>
                    <a:pt x="231" y="211"/>
                  </a:lnTo>
                  <a:lnTo>
                    <a:pt x="241" y="211"/>
                  </a:lnTo>
                  <a:lnTo>
                    <a:pt x="249" y="211"/>
                  </a:lnTo>
                  <a:lnTo>
                    <a:pt x="262" y="209"/>
                  </a:lnTo>
                  <a:lnTo>
                    <a:pt x="275" y="207"/>
                  </a:lnTo>
                  <a:lnTo>
                    <a:pt x="287" y="205"/>
                  </a:lnTo>
                  <a:lnTo>
                    <a:pt x="300" y="204"/>
                  </a:lnTo>
                  <a:lnTo>
                    <a:pt x="310" y="200"/>
                  </a:lnTo>
                  <a:lnTo>
                    <a:pt x="319" y="196"/>
                  </a:lnTo>
                  <a:lnTo>
                    <a:pt x="328" y="193"/>
                  </a:lnTo>
                  <a:lnTo>
                    <a:pt x="331" y="189"/>
                  </a:lnTo>
                  <a:lnTo>
                    <a:pt x="336" y="186"/>
                  </a:lnTo>
                  <a:lnTo>
                    <a:pt x="344" y="177"/>
                  </a:lnTo>
                  <a:lnTo>
                    <a:pt x="349" y="168"/>
                  </a:lnTo>
                  <a:lnTo>
                    <a:pt x="352" y="166"/>
                  </a:lnTo>
                  <a:lnTo>
                    <a:pt x="352" y="285"/>
                  </a:lnTo>
                  <a:lnTo>
                    <a:pt x="341" y="281"/>
                  </a:lnTo>
                  <a:lnTo>
                    <a:pt x="323" y="272"/>
                  </a:lnTo>
                  <a:lnTo>
                    <a:pt x="321" y="272"/>
                  </a:lnTo>
                  <a:lnTo>
                    <a:pt x="319" y="270"/>
                  </a:lnTo>
                  <a:lnTo>
                    <a:pt x="311" y="267"/>
                  </a:lnTo>
                  <a:lnTo>
                    <a:pt x="301" y="265"/>
                  </a:lnTo>
                  <a:lnTo>
                    <a:pt x="291" y="261"/>
                  </a:lnTo>
                  <a:lnTo>
                    <a:pt x="285" y="260"/>
                  </a:lnTo>
                  <a:lnTo>
                    <a:pt x="278" y="258"/>
                  </a:lnTo>
                  <a:lnTo>
                    <a:pt x="262" y="256"/>
                  </a:lnTo>
                  <a:lnTo>
                    <a:pt x="247" y="254"/>
                  </a:lnTo>
                  <a:lnTo>
                    <a:pt x="241" y="252"/>
                  </a:lnTo>
                  <a:lnTo>
                    <a:pt x="237" y="252"/>
                  </a:lnTo>
                  <a:lnTo>
                    <a:pt x="229" y="252"/>
                  </a:lnTo>
                  <a:lnTo>
                    <a:pt x="218" y="252"/>
                  </a:lnTo>
                  <a:lnTo>
                    <a:pt x="210" y="251"/>
                  </a:lnTo>
                  <a:lnTo>
                    <a:pt x="208" y="251"/>
                  </a:lnTo>
                  <a:lnTo>
                    <a:pt x="206" y="251"/>
                  </a:lnTo>
                  <a:lnTo>
                    <a:pt x="205" y="251"/>
                  </a:lnTo>
                  <a:lnTo>
                    <a:pt x="201" y="249"/>
                  </a:lnTo>
                  <a:lnTo>
                    <a:pt x="198" y="251"/>
                  </a:lnTo>
                  <a:lnTo>
                    <a:pt x="195" y="252"/>
                  </a:lnTo>
                  <a:lnTo>
                    <a:pt x="195" y="256"/>
                  </a:lnTo>
                  <a:lnTo>
                    <a:pt x="195" y="260"/>
                  </a:lnTo>
                  <a:lnTo>
                    <a:pt x="195" y="270"/>
                  </a:lnTo>
                  <a:lnTo>
                    <a:pt x="195" y="278"/>
                  </a:lnTo>
                  <a:lnTo>
                    <a:pt x="195" y="285"/>
                  </a:lnTo>
                  <a:lnTo>
                    <a:pt x="195" y="290"/>
                  </a:lnTo>
                  <a:lnTo>
                    <a:pt x="195" y="296"/>
                  </a:lnTo>
                  <a:lnTo>
                    <a:pt x="198" y="323"/>
                  </a:lnTo>
                  <a:lnTo>
                    <a:pt x="200" y="352"/>
                  </a:lnTo>
                  <a:lnTo>
                    <a:pt x="205" y="380"/>
                  </a:lnTo>
                  <a:lnTo>
                    <a:pt x="208" y="406"/>
                  </a:lnTo>
                  <a:lnTo>
                    <a:pt x="210" y="409"/>
                  </a:lnTo>
                  <a:lnTo>
                    <a:pt x="211" y="415"/>
                  </a:lnTo>
                  <a:lnTo>
                    <a:pt x="213" y="424"/>
                  </a:lnTo>
                  <a:lnTo>
                    <a:pt x="218" y="433"/>
                  </a:lnTo>
                  <a:lnTo>
                    <a:pt x="219" y="435"/>
                  </a:lnTo>
                  <a:lnTo>
                    <a:pt x="219" y="436"/>
                  </a:lnTo>
                  <a:lnTo>
                    <a:pt x="234" y="454"/>
                  </a:lnTo>
                  <a:lnTo>
                    <a:pt x="113" y="456"/>
                  </a:lnTo>
                  <a:lnTo>
                    <a:pt x="114" y="456"/>
                  </a:lnTo>
                  <a:lnTo>
                    <a:pt x="116" y="454"/>
                  </a:lnTo>
                  <a:lnTo>
                    <a:pt x="118" y="453"/>
                  </a:lnTo>
                  <a:lnTo>
                    <a:pt x="121" y="447"/>
                  </a:lnTo>
                  <a:lnTo>
                    <a:pt x="124" y="440"/>
                  </a:lnTo>
                  <a:lnTo>
                    <a:pt x="131" y="433"/>
                  </a:lnTo>
                  <a:lnTo>
                    <a:pt x="134" y="422"/>
                  </a:lnTo>
                  <a:lnTo>
                    <a:pt x="139" y="408"/>
                  </a:lnTo>
                  <a:lnTo>
                    <a:pt x="142" y="402"/>
                  </a:lnTo>
                  <a:lnTo>
                    <a:pt x="142" y="399"/>
                  </a:lnTo>
                  <a:lnTo>
                    <a:pt x="144" y="393"/>
                  </a:lnTo>
                  <a:lnTo>
                    <a:pt x="146" y="390"/>
                  </a:lnTo>
                  <a:lnTo>
                    <a:pt x="147" y="384"/>
                  </a:lnTo>
                  <a:lnTo>
                    <a:pt x="149" y="379"/>
                  </a:lnTo>
                  <a:lnTo>
                    <a:pt x="150" y="370"/>
                  </a:lnTo>
                  <a:lnTo>
                    <a:pt x="150" y="361"/>
                  </a:lnTo>
                  <a:lnTo>
                    <a:pt x="152" y="353"/>
                  </a:lnTo>
                  <a:lnTo>
                    <a:pt x="154" y="339"/>
                  </a:lnTo>
                  <a:lnTo>
                    <a:pt x="155" y="326"/>
                  </a:lnTo>
                  <a:lnTo>
                    <a:pt x="159" y="312"/>
                  </a:lnTo>
                  <a:lnTo>
                    <a:pt x="160" y="296"/>
                  </a:lnTo>
                  <a:lnTo>
                    <a:pt x="160" y="281"/>
                  </a:lnTo>
                  <a:lnTo>
                    <a:pt x="160" y="270"/>
                  </a:lnTo>
                  <a:lnTo>
                    <a:pt x="159" y="263"/>
                  </a:lnTo>
                  <a:lnTo>
                    <a:pt x="159" y="256"/>
                  </a:lnTo>
                  <a:lnTo>
                    <a:pt x="159" y="254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0" y="252"/>
                  </a:lnTo>
                  <a:lnTo>
                    <a:pt x="149" y="252"/>
                  </a:lnTo>
                  <a:lnTo>
                    <a:pt x="146" y="251"/>
                  </a:lnTo>
                  <a:lnTo>
                    <a:pt x="142" y="251"/>
                  </a:lnTo>
                  <a:lnTo>
                    <a:pt x="134" y="251"/>
                  </a:lnTo>
                  <a:lnTo>
                    <a:pt x="124" y="251"/>
                  </a:lnTo>
                  <a:lnTo>
                    <a:pt x="114" y="251"/>
                  </a:lnTo>
                  <a:lnTo>
                    <a:pt x="105" y="252"/>
                  </a:lnTo>
                  <a:lnTo>
                    <a:pt x="96" y="252"/>
                  </a:lnTo>
                  <a:lnTo>
                    <a:pt x="88" y="254"/>
                  </a:lnTo>
                  <a:lnTo>
                    <a:pt x="75" y="256"/>
                  </a:lnTo>
                  <a:lnTo>
                    <a:pt x="68" y="258"/>
                  </a:lnTo>
                  <a:lnTo>
                    <a:pt x="60" y="260"/>
                  </a:lnTo>
                  <a:lnTo>
                    <a:pt x="44" y="265"/>
                  </a:lnTo>
                  <a:lnTo>
                    <a:pt x="34" y="267"/>
                  </a:lnTo>
                  <a:lnTo>
                    <a:pt x="26" y="272"/>
                  </a:lnTo>
                  <a:lnTo>
                    <a:pt x="19" y="276"/>
                  </a:lnTo>
                  <a:lnTo>
                    <a:pt x="13" y="279"/>
                  </a:lnTo>
                  <a:lnTo>
                    <a:pt x="8" y="283"/>
                  </a:lnTo>
                  <a:lnTo>
                    <a:pt x="1" y="285"/>
                  </a:lnTo>
                  <a:lnTo>
                    <a:pt x="0" y="285"/>
                  </a:lnTo>
                  <a:lnTo>
                    <a:pt x="0" y="166"/>
                  </a:lnTo>
                  <a:lnTo>
                    <a:pt x="0" y="168"/>
                  </a:lnTo>
                  <a:lnTo>
                    <a:pt x="3" y="169"/>
                  </a:lnTo>
                  <a:lnTo>
                    <a:pt x="9" y="175"/>
                  </a:lnTo>
                  <a:lnTo>
                    <a:pt x="18" y="180"/>
                  </a:lnTo>
                  <a:lnTo>
                    <a:pt x="27" y="186"/>
                  </a:lnTo>
                  <a:lnTo>
                    <a:pt x="37" y="191"/>
                  </a:lnTo>
                  <a:lnTo>
                    <a:pt x="54" y="198"/>
                  </a:lnTo>
                  <a:lnTo>
                    <a:pt x="60" y="202"/>
                  </a:lnTo>
                  <a:lnTo>
                    <a:pt x="67" y="204"/>
                  </a:lnTo>
                  <a:lnTo>
                    <a:pt x="72" y="205"/>
                  </a:lnTo>
                  <a:lnTo>
                    <a:pt x="80" y="205"/>
                  </a:lnTo>
                  <a:lnTo>
                    <a:pt x="100" y="209"/>
                  </a:lnTo>
                  <a:lnTo>
                    <a:pt x="109" y="209"/>
                  </a:lnTo>
                  <a:lnTo>
                    <a:pt x="121" y="209"/>
                  </a:lnTo>
                  <a:lnTo>
                    <a:pt x="131" y="211"/>
                  </a:lnTo>
                  <a:lnTo>
                    <a:pt x="141" y="211"/>
                  </a:lnTo>
                  <a:lnTo>
                    <a:pt x="150" y="207"/>
                  </a:lnTo>
                  <a:lnTo>
                    <a:pt x="159" y="204"/>
                  </a:lnTo>
                  <a:lnTo>
                    <a:pt x="160" y="202"/>
                  </a:lnTo>
                  <a:lnTo>
                    <a:pt x="164" y="205"/>
                  </a:lnTo>
                  <a:lnTo>
                    <a:pt x="164" y="207"/>
                  </a:lnTo>
                  <a:lnTo>
                    <a:pt x="164" y="213"/>
                  </a:lnTo>
                  <a:lnTo>
                    <a:pt x="164" y="216"/>
                  </a:lnTo>
                  <a:lnTo>
                    <a:pt x="162" y="216"/>
                  </a:lnTo>
                  <a:lnTo>
                    <a:pt x="160" y="214"/>
                  </a:lnTo>
                  <a:lnTo>
                    <a:pt x="160" y="209"/>
                  </a:lnTo>
                  <a:lnTo>
                    <a:pt x="160" y="205"/>
                  </a:lnTo>
                  <a:lnTo>
                    <a:pt x="160" y="195"/>
                  </a:lnTo>
                  <a:lnTo>
                    <a:pt x="160" y="187"/>
                  </a:lnTo>
                  <a:lnTo>
                    <a:pt x="160" y="182"/>
                  </a:lnTo>
                  <a:lnTo>
                    <a:pt x="162" y="177"/>
                  </a:lnTo>
                  <a:lnTo>
                    <a:pt x="160" y="173"/>
                  </a:lnTo>
                  <a:lnTo>
                    <a:pt x="160" y="166"/>
                  </a:lnTo>
                  <a:lnTo>
                    <a:pt x="160" y="157"/>
                  </a:lnTo>
                  <a:lnTo>
                    <a:pt x="159" y="146"/>
                  </a:lnTo>
                  <a:lnTo>
                    <a:pt x="157" y="133"/>
                  </a:lnTo>
                  <a:lnTo>
                    <a:pt x="155" y="122"/>
                  </a:lnTo>
                  <a:lnTo>
                    <a:pt x="154" y="115"/>
                  </a:lnTo>
                  <a:lnTo>
                    <a:pt x="154" y="108"/>
                  </a:lnTo>
                  <a:lnTo>
                    <a:pt x="150" y="95"/>
                  </a:lnTo>
                  <a:lnTo>
                    <a:pt x="150" y="83"/>
                  </a:lnTo>
                  <a:lnTo>
                    <a:pt x="149" y="75"/>
                  </a:lnTo>
                  <a:lnTo>
                    <a:pt x="147" y="68"/>
                  </a:lnTo>
                  <a:lnTo>
                    <a:pt x="146" y="59"/>
                  </a:lnTo>
                  <a:lnTo>
                    <a:pt x="142" y="48"/>
                  </a:lnTo>
                  <a:lnTo>
                    <a:pt x="141" y="41"/>
                  </a:lnTo>
                  <a:lnTo>
                    <a:pt x="137" y="34"/>
                  </a:lnTo>
                  <a:lnTo>
                    <a:pt x="132" y="25"/>
                  </a:lnTo>
                  <a:lnTo>
                    <a:pt x="126" y="12"/>
                  </a:lnTo>
                  <a:lnTo>
                    <a:pt x="119" y="3"/>
                  </a:lnTo>
                  <a:lnTo>
                    <a:pt x="116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4" name="Freeform 35"/>
            <p:cNvSpPr>
              <a:spLocks/>
            </p:cNvSpPr>
            <p:nvPr/>
          </p:nvSpPr>
          <p:spPr bwMode="auto">
            <a:xfrm>
              <a:off x="342" y="247"/>
              <a:ext cx="128" cy="5"/>
            </a:xfrm>
            <a:custGeom>
              <a:avLst/>
              <a:gdLst>
                <a:gd name="T0" fmla="*/ 128 w 128"/>
                <a:gd name="T1" fmla="*/ 5 h 5"/>
                <a:gd name="T2" fmla="*/ 127 w 128"/>
                <a:gd name="T3" fmla="*/ 0 h 5"/>
                <a:gd name="T4" fmla="*/ 0 w 128"/>
                <a:gd name="T5" fmla="*/ 0 h 5"/>
                <a:gd name="T6" fmla="*/ 0 w 128"/>
                <a:gd name="T7" fmla="*/ 5 h 5"/>
                <a:gd name="T8" fmla="*/ 127 w 128"/>
                <a:gd name="T9" fmla="*/ 5 h 5"/>
                <a:gd name="T10" fmla="*/ 128 w 128"/>
                <a:gd name="T11" fmla="*/ 5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8"/>
                <a:gd name="T19" fmla="*/ 0 h 5"/>
                <a:gd name="T20" fmla="*/ 128 w 128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8" h="5">
                  <a:moveTo>
                    <a:pt x="128" y="5"/>
                  </a:moveTo>
                  <a:lnTo>
                    <a:pt x="127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127" y="5"/>
                  </a:lnTo>
                  <a:lnTo>
                    <a:pt x="128" y="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5" name="Freeform 36"/>
            <p:cNvSpPr>
              <a:spLocks/>
            </p:cNvSpPr>
            <p:nvPr/>
          </p:nvSpPr>
          <p:spPr bwMode="auto">
            <a:xfrm>
              <a:off x="456" y="247"/>
              <a:ext cx="14" cy="20"/>
            </a:xfrm>
            <a:custGeom>
              <a:avLst/>
              <a:gdLst>
                <a:gd name="T0" fmla="*/ 3 w 14"/>
                <a:gd name="T1" fmla="*/ 20 h 20"/>
                <a:gd name="T2" fmla="*/ 3 w 14"/>
                <a:gd name="T3" fmla="*/ 20 h 20"/>
                <a:gd name="T4" fmla="*/ 13 w 14"/>
                <a:gd name="T5" fmla="*/ 7 h 20"/>
                <a:gd name="T6" fmla="*/ 14 w 14"/>
                <a:gd name="T7" fmla="*/ 5 h 20"/>
                <a:gd name="T8" fmla="*/ 13 w 14"/>
                <a:gd name="T9" fmla="*/ 0 h 20"/>
                <a:gd name="T10" fmla="*/ 9 w 14"/>
                <a:gd name="T11" fmla="*/ 3 h 20"/>
                <a:gd name="T12" fmla="*/ 0 w 14"/>
                <a:gd name="T13" fmla="*/ 14 h 20"/>
                <a:gd name="T14" fmla="*/ 0 w 14"/>
                <a:gd name="T15" fmla="*/ 14 h 20"/>
                <a:gd name="T16" fmla="*/ 3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"/>
                <a:gd name="T28" fmla="*/ 0 h 20"/>
                <a:gd name="T29" fmla="*/ 14 w 14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" h="20">
                  <a:moveTo>
                    <a:pt x="3" y="20"/>
                  </a:moveTo>
                  <a:lnTo>
                    <a:pt x="3" y="20"/>
                  </a:lnTo>
                  <a:lnTo>
                    <a:pt x="13" y="7"/>
                  </a:lnTo>
                  <a:lnTo>
                    <a:pt x="14" y="5"/>
                  </a:lnTo>
                  <a:lnTo>
                    <a:pt x="13" y="0"/>
                  </a:lnTo>
                  <a:lnTo>
                    <a:pt x="9" y="3"/>
                  </a:lnTo>
                  <a:lnTo>
                    <a:pt x="0" y="14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6" name="Freeform 37"/>
            <p:cNvSpPr>
              <a:spLocks/>
            </p:cNvSpPr>
            <p:nvPr/>
          </p:nvSpPr>
          <p:spPr bwMode="auto">
            <a:xfrm>
              <a:off x="439" y="261"/>
              <a:ext cx="20" cy="45"/>
            </a:xfrm>
            <a:custGeom>
              <a:avLst/>
              <a:gdLst>
                <a:gd name="T0" fmla="*/ 3 w 20"/>
                <a:gd name="T1" fmla="*/ 45 h 45"/>
                <a:gd name="T2" fmla="*/ 3 w 20"/>
                <a:gd name="T3" fmla="*/ 45 h 45"/>
                <a:gd name="T4" fmla="*/ 8 w 20"/>
                <a:gd name="T5" fmla="*/ 29 h 45"/>
                <a:gd name="T6" fmla="*/ 10 w 20"/>
                <a:gd name="T7" fmla="*/ 20 h 45"/>
                <a:gd name="T8" fmla="*/ 15 w 20"/>
                <a:gd name="T9" fmla="*/ 13 h 45"/>
                <a:gd name="T10" fmla="*/ 20 w 20"/>
                <a:gd name="T11" fmla="*/ 6 h 45"/>
                <a:gd name="T12" fmla="*/ 17 w 20"/>
                <a:gd name="T13" fmla="*/ 0 h 45"/>
                <a:gd name="T14" fmla="*/ 10 w 20"/>
                <a:gd name="T15" fmla="*/ 9 h 45"/>
                <a:gd name="T16" fmla="*/ 7 w 20"/>
                <a:gd name="T17" fmla="*/ 17 h 45"/>
                <a:gd name="T18" fmla="*/ 3 w 20"/>
                <a:gd name="T19" fmla="*/ 27 h 45"/>
                <a:gd name="T20" fmla="*/ 0 w 20"/>
                <a:gd name="T21" fmla="*/ 44 h 45"/>
                <a:gd name="T22" fmla="*/ 0 w 20"/>
                <a:gd name="T23" fmla="*/ 44 h 45"/>
                <a:gd name="T24" fmla="*/ 3 w 20"/>
                <a:gd name="T25" fmla="*/ 45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0"/>
                <a:gd name="T40" fmla="*/ 0 h 45"/>
                <a:gd name="T41" fmla="*/ 20 w 20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0" h="45">
                  <a:moveTo>
                    <a:pt x="3" y="45"/>
                  </a:moveTo>
                  <a:lnTo>
                    <a:pt x="3" y="45"/>
                  </a:lnTo>
                  <a:lnTo>
                    <a:pt x="8" y="29"/>
                  </a:lnTo>
                  <a:lnTo>
                    <a:pt x="10" y="20"/>
                  </a:lnTo>
                  <a:lnTo>
                    <a:pt x="15" y="13"/>
                  </a:lnTo>
                  <a:lnTo>
                    <a:pt x="20" y="6"/>
                  </a:lnTo>
                  <a:lnTo>
                    <a:pt x="17" y="0"/>
                  </a:lnTo>
                  <a:lnTo>
                    <a:pt x="10" y="9"/>
                  </a:lnTo>
                  <a:lnTo>
                    <a:pt x="7" y="17"/>
                  </a:lnTo>
                  <a:lnTo>
                    <a:pt x="3" y="27"/>
                  </a:lnTo>
                  <a:lnTo>
                    <a:pt x="0" y="44"/>
                  </a:lnTo>
                  <a:lnTo>
                    <a:pt x="3" y="4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7" name="Freeform 38"/>
            <p:cNvSpPr>
              <a:spLocks/>
            </p:cNvSpPr>
            <p:nvPr/>
          </p:nvSpPr>
          <p:spPr bwMode="auto">
            <a:xfrm>
              <a:off x="426" y="305"/>
              <a:ext cx="16" cy="74"/>
            </a:xfrm>
            <a:custGeom>
              <a:avLst/>
              <a:gdLst>
                <a:gd name="T0" fmla="*/ 5 w 16"/>
                <a:gd name="T1" fmla="*/ 74 h 74"/>
                <a:gd name="T2" fmla="*/ 5 w 16"/>
                <a:gd name="T3" fmla="*/ 74 h 74"/>
                <a:gd name="T4" fmla="*/ 7 w 16"/>
                <a:gd name="T5" fmla="*/ 54 h 74"/>
                <a:gd name="T6" fmla="*/ 10 w 16"/>
                <a:gd name="T7" fmla="*/ 36 h 74"/>
                <a:gd name="T8" fmla="*/ 13 w 16"/>
                <a:gd name="T9" fmla="*/ 18 h 74"/>
                <a:gd name="T10" fmla="*/ 16 w 16"/>
                <a:gd name="T11" fmla="*/ 1 h 74"/>
                <a:gd name="T12" fmla="*/ 13 w 16"/>
                <a:gd name="T13" fmla="*/ 0 h 74"/>
                <a:gd name="T14" fmla="*/ 8 w 16"/>
                <a:gd name="T15" fmla="*/ 16 h 74"/>
                <a:gd name="T16" fmla="*/ 5 w 16"/>
                <a:gd name="T17" fmla="*/ 34 h 74"/>
                <a:gd name="T18" fmla="*/ 2 w 16"/>
                <a:gd name="T19" fmla="*/ 52 h 74"/>
                <a:gd name="T20" fmla="*/ 0 w 16"/>
                <a:gd name="T21" fmla="*/ 72 h 74"/>
                <a:gd name="T22" fmla="*/ 0 w 16"/>
                <a:gd name="T23" fmla="*/ 72 h 74"/>
                <a:gd name="T24" fmla="*/ 5 w 16"/>
                <a:gd name="T25" fmla="*/ 74 h 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74"/>
                <a:gd name="T41" fmla="*/ 16 w 16"/>
                <a:gd name="T42" fmla="*/ 74 h 7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74">
                  <a:moveTo>
                    <a:pt x="5" y="74"/>
                  </a:moveTo>
                  <a:lnTo>
                    <a:pt x="5" y="74"/>
                  </a:lnTo>
                  <a:lnTo>
                    <a:pt x="7" y="54"/>
                  </a:lnTo>
                  <a:lnTo>
                    <a:pt x="10" y="36"/>
                  </a:lnTo>
                  <a:lnTo>
                    <a:pt x="13" y="18"/>
                  </a:lnTo>
                  <a:lnTo>
                    <a:pt x="16" y="1"/>
                  </a:lnTo>
                  <a:lnTo>
                    <a:pt x="13" y="0"/>
                  </a:lnTo>
                  <a:lnTo>
                    <a:pt x="8" y="16"/>
                  </a:lnTo>
                  <a:lnTo>
                    <a:pt x="5" y="34"/>
                  </a:lnTo>
                  <a:lnTo>
                    <a:pt x="2" y="52"/>
                  </a:lnTo>
                  <a:lnTo>
                    <a:pt x="0" y="72"/>
                  </a:lnTo>
                  <a:lnTo>
                    <a:pt x="5" y="7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8" name="Freeform 39"/>
            <p:cNvSpPr>
              <a:spLocks/>
            </p:cNvSpPr>
            <p:nvPr/>
          </p:nvSpPr>
          <p:spPr bwMode="auto">
            <a:xfrm>
              <a:off x="419" y="377"/>
              <a:ext cx="12" cy="65"/>
            </a:xfrm>
            <a:custGeom>
              <a:avLst/>
              <a:gdLst>
                <a:gd name="T0" fmla="*/ 5 w 12"/>
                <a:gd name="T1" fmla="*/ 65 h 65"/>
                <a:gd name="T2" fmla="*/ 5 w 12"/>
                <a:gd name="T3" fmla="*/ 65 h 65"/>
                <a:gd name="T4" fmla="*/ 5 w 12"/>
                <a:gd name="T5" fmla="*/ 52 h 65"/>
                <a:gd name="T6" fmla="*/ 7 w 12"/>
                <a:gd name="T7" fmla="*/ 38 h 65"/>
                <a:gd name="T8" fmla="*/ 10 w 12"/>
                <a:gd name="T9" fmla="*/ 21 h 65"/>
                <a:gd name="T10" fmla="*/ 12 w 12"/>
                <a:gd name="T11" fmla="*/ 2 h 65"/>
                <a:gd name="T12" fmla="*/ 7 w 12"/>
                <a:gd name="T13" fmla="*/ 0 h 65"/>
                <a:gd name="T14" fmla="*/ 4 w 12"/>
                <a:gd name="T15" fmla="*/ 20 h 65"/>
                <a:gd name="T16" fmla="*/ 4 w 12"/>
                <a:gd name="T17" fmla="*/ 38 h 65"/>
                <a:gd name="T18" fmla="*/ 2 w 12"/>
                <a:gd name="T19" fmla="*/ 50 h 65"/>
                <a:gd name="T20" fmla="*/ 0 w 12"/>
                <a:gd name="T21" fmla="*/ 65 h 65"/>
                <a:gd name="T22" fmla="*/ 0 w 12"/>
                <a:gd name="T23" fmla="*/ 65 h 65"/>
                <a:gd name="T24" fmla="*/ 5 w 12"/>
                <a:gd name="T25" fmla="*/ 65 h 6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65"/>
                <a:gd name="T41" fmla="*/ 12 w 12"/>
                <a:gd name="T42" fmla="*/ 65 h 6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65">
                  <a:moveTo>
                    <a:pt x="5" y="65"/>
                  </a:moveTo>
                  <a:lnTo>
                    <a:pt x="5" y="65"/>
                  </a:lnTo>
                  <a:lnTo>
                    <a:pt x="5" y="52"/>
                  </a:lnTo>
                  <a:lnTo>
                    <a:pt x="7" y="38"/>
                  </a:lnTo>
                  <a:lnTo>
                    <a:pt x="10" y="21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20"/>
                  </a:lnTo>
                  <a:lnTo>
                    <a:pt x="4" y="38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5" y="65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799" name="Freeform 40"/>
            <p:cNvSpPr>
              <a:spLocks/>
            </p:cNvSpPr>
            <p:nvPr/>
          </p:nvSpPr>
          <p:spPr bwMode="auto">
            <a:xfrm>
              <a:off x="419" y="442"/>
              <a:ext cx="7" cy="20"/>
            </a:xfrm>
            <a:custGeom>
              <a:avLst/>
              <a:gdLst>
                <a:gd name="T0" fmla="*/ 7 w 7"/>
                <a:gd name="T1" fmla="*/ 14 h 20"/>
                <a:gd name="T2" fmla="*/ 7 w 7"/>
                <a:gd name="T3" fmla="*/ 14 h 20"/>
                <a:gd name="T4" fmla="*/ 7 w 7"/>
                <a:gd name="T5" fmla="*/ 12 h 20"/>
                <a:gd name="T6" fmla="*/ 5 w 7"/>
                <a:gd name="T7" fmla="*/ 0 h 20"/>
                <a:gd name="T8" fmla="*/ 0 w 7"/>
                <a:gd name="T9" fmla="*/ 0 h 20"/>
                <a:gd name="T10" fmla="*/ 2 w 7"/>
                <a:gd name="T11" fmla="*/ 14 h 20"/>
                <a:gd name="T12" fmla="*/ 5 w 7"/>
                <a:gd name="T13" fmla="*/ 20 h 20"/>
                <a:gd name="T14" fmla="*/ 5 w 7"/>
                <a:gd name="T15" fmla="*/ 20 h 20"/>
                <a:gd name="T16" fmla="*/ 7 w 7"/>
                <a:gd name="T17" fmla="*/ 14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0"/>
                <a:gd name="T29" fmla="*/ 7 w 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0">
                  <a:moveTo>
                    <a:pt x="7" y="14"/>
                  </a:moveTo>
                  <a:lnTo>
                    <a:pt x="7" y="14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4"/>
                  </a:lnTo>
                  <a:lnTo>
                    <a:pt x="5" y="20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0" name="Freeform 41"/>
            <p:cNvSpPr>
              <a:spLocks/>
            </p:cNvSpPr>
            <p:nvPr/>
          </p:nvSpPr>
          <p:spPr bwMode="auto">
            <a:xfrm>
              <a:off x="424" y="456"/>
              <a:ext cx="35" cy="7"/>
            </a:xfrm>
            <a:custGeom>
              <a:avLst/>
              <a:gdLst>
                <a:gd name="T0" fmla="*/ 35 w 35"/>
                <a:gd name="T1" fmla="*/ 0 h 7"/>
                <a:gd name="T2" fmla="*/ 35 w 35"/>
                <a:gd name="T3" fmla="*/ 0 h 7"/>
                <a:gd name="T4" fmla="*/ 9 w 35"/>
                <a:gd name="T5" fmla="*/ 0 h 7"/>
                <a:gd name="T6" fmla="*/ 2 w 35"/>
                <a:gd name="T7" fmla="*/ 0 h 7"/>
                <a:gd name="T8" fmla="*/ 0 w 35"/>
                <a:gd name="T9" fmla="*/ 6 h 7"/>
                <a:gd name="T10" fmla="*/ 9 w 35"/>
                <a:gd name="T11" fmla="*/ 7 h 7"/>
                <a:gd name="T12" fmla="*/ 35 w 35"/>
                <a:gd name="T13" fmla="*/ 7 h 7"/>
                <a:gd name="T14" fmla="*/ 35 w 35"/>
                <a:gd name="T15" fmla="*/ 7 h 7"/>
                <a:gd name="T16" fmla="*/ 35 w 35"/>
                <a:gd name="T17" fmla="*/ 0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7"/>
                <a:gd name="T29" fmla="*/ 35 w 35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7">
                  <a:moveTo>
                    <a:pt x="35" y="0"/>
                  </a:moveTo>
                  <a:lnTo>
                    <a:pt x="35" y="0"/>
                  </a:lnTo>
                  <a:lnTo>
                    <a:pt x="9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9" y="7"/>
                  </a:lnTo>
                  <a:lnTo>
                    <a:pt x="35" y="7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1" name="Freeform 42"/>
            <p:cNvSpPr>
              <a:spLocks/>
            </p:cNvSpPr>
            <p:nvPr/>
          </p:nvSpPr>
          <p:spPr bwMode="auto">
            <a:xfrm>
              <a:off x="459" y="453"/>
              <a:ext cx="56" cy="10"/>
            </a:xfrm>
            <a:custGeom>
              <a:avLst/>
              <a:gdLst>
                <a:gd name="T0" fmla="*/ 56 w 56"/>
                <a:gd name="T1" fmla="*/ 0 h 10"/>
                <a:gd name="T2" fmla="*/ 56 w 56"/>
                <a:gd name="T3" fmla="*/ 0 h 10"/>
                <a:gd name="T4" fmla="*/ 42 w 56"/>
                <a:gd name="T5" fmla="*/ 1 h 10"/>
                <a:gd name="T6" fmla="*/ 31 w 56"/>
                <a:gd name="T7" fmla="*/ 1 h 10"/>
                <a:gd name="T8" fmla="*/ 18 w 56"/>
                <a:gd name="T9" fmla="*/ 3 h 10"/>
                <a:gd name="T10" fmla="*/ 0 w 56"/>
                <a:gd name="T11" fmla="*/ 3 h 10"/>
                <a:gd name="T12" fmla="*/ 0 w 56"/>
                <a:gd name="T13" fmla="*/ 10 h 10"/>
                <a:gd name="T14" fmla="*/ 18 w 56"/>
                <a:gd name="T15" fmla="*/ 10 h 10"/>
                <a:gd name="T16" fmla="*/ 31 w 56"/>
                <a:gd name="T17" fmla="*/ 9 h 10"/>
                <a:gd name="T18" fmla="*/ 44 w 56"/>
                <a:gd name="T19" fmla="*/ 7 h 10"/>
                <a:gd name="T20" fmla="*/ 56 w 56"/>
                <a:gd name="T21" fmla="*/ 5 h 10"/>
                <a:gd name="T22" fmla="*/ 56 w 56"/>
                <a:gd name="T23" fmla="*/ 5 h 10"/>
                <a:gd name="T24" fmla="*/ 56 w 56"/>
                <a:gd name="T25" fmla="*/ 0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0"/>
                <a:gd name="T41" fmla="*/ 56 w 56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0">
                  <a:moveTo>
                    <a:pt x="56" y="0"/>
                  </a:moveTo>
                  <a:lnTo>
                    <a:pt x="56" y="0"/>
                  </a:lnTo>
                  <a:lnTo>
                    <a:pt x="42" y="1"/>
                  </a:lnTo>
                  <a:lnTo>
                    <a:pt x="31" y="1"/>
                  </a:lnTo>
                  <a:lnTo>
                    <a:pt x="18" y="3"/>
                  </a:lnTo>
                  <a:lnTo>
                    <a:pt x="0" y="3"/>
                  </a:lnTo>
                  <a:lnTo>
                    <a:pt x="0" y="10"/>
                  </a:lnTo>
                  <a:lnTo>
                    <a:pt x="18" y="10"/>
                  </a:lnTo>
                  <a:lnTo>
                    <a:pt x="31" y="9"/>
                  </a:lnTo>
                  <a:lnTo>
                    <a:pt x="44" y="7"/>
                  </a:lnTo>
                  <a:lnTo>
                    <a:pt x="56" y="5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2" name="Freeform 43"/>
            <p:cNvSpPr>
              <a:spLocks/>
            </p:cNvSpPr>
            <p:nvPr/>
          </p:nvSpPr>
          <p:spPr bwMode="auto">
            <a:xfrm>
              <a:off x="515" y="440"/>
              <a:ext cx="41" cy="18"/>
            </a:xfrm>
            <a:custGeom>
              <a:avLst/>
              <a:gdLst>
                <a:gd name="T0" fmla="*/ 39 w 41"/>
                <a:gd name="T1" fmla="*/ 0 h 18"/>
                <a:gd name="T2" fmla="*/ 39 w 41"/>
                <a:gd name="T3" fmla="*/ 0 h 18"/>
                <a:gd name="T4" fmla="*/ 31 w 41"/>
                <a:gd name="T5" fmla="*/ 4 h 18"/>
                <a:gd name="T6" fmla="*/ 23 w 41"/>
                <a:gd name="T7" fmla="*/ 5 h 18"/>
                <a:gd name="T8" fmla="*/ 13 w 41"/>
                <a:gd name="T9" fmla="*/ 9 h 18"/>
                <a:gd name="T10" fmla="*/ 0 w 41"/>
                <a:gd name="T11" fmla="*/ 13 h 18"/>
                <a:gd name="T12" fmla="*/ 0 w 41"/>
                <a:gd name="T13" fmla="*/ 18 h 18"/>
                <a:gd name="T14" fmla="*/ 14 w 41"/>
                <a:gd name="T15" fmla="*/ 14 h 18"/>
                <a:gd name="T16" fmla="*/ 23 w 41"/>
                <a:gd name="T17" fmla="*/ 13 h 18"/>
                <a:gd name="T18" fmla="*/ 32 w 41"/>
                <a:gd name="T19" fmla="*/ 9 h 18"/>
                <a:gd name="T20" fmla="*/ 41 w 41"/>
                <a:gd name="T21" fmla="*/ 5 h 18"/>
                <a:gd name="T22" fmla="*/ 41 w 41"/>
                <a:gd name="T23" fmla="*/ 5 h 18"/>
                <a:gd name="T24" fmla="*/ 39 w 41"/>
                <a:gd name="T25" fmla="*/ 0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1"/>
                <a:gd name="T40" fmla="*/ 0 h 18"/>
                <a:gd name="T41" fmla="*/ 41 w 41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1" h="18">
                  <a:moveTo>
                    <a:pt x="39" y="0"/>
                  </a:moveTo>
                  <a:lnTo>
                    <a:pt x="39" y="0"/>
                  </a:lnTo>
                  <a:lnTo>
                    <a:pt x="31" y="4"/>
                  </a:lnTo>
                  <a:lnTo>
                    <a:pt x="23" y="5"/>
                  </a:lnTo>
                  <a:lnTo>
                    <a:pt x="13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14" y="14"/>
                  </a:lnTo>
                  <a:lnTo>
                    <a:pt x="23" y="13"/>
                  </a:lnTo>
                  <a:lnTo>
                    <a:pt x="32" y="9"/>
                  </a:lnTo>
                  <a:lnTo>
                    <a:pt x="41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3" name="Freeform 44"/>
            <p:cNvSpPr>
              <a:spLocks/>
            </p:cNvSpPr>
            <p:nvPr/>
          </p:nvSpPr>
          <p:spPr bwMode="auto">
            <a:xfrm>
              <a:off x="554" y="415"/>
              <a:ext cx="28" cy="30"/>
            </a:xfrm>
            <a:custGeom>
              <a:avLst/>
              <a:gdLst>
                <a:gd name="T0" fmla="*/ 28 w 28"/>
                <a:gd name="T1" fmla="*/ 0 h 30"/>
                <a:gd name="T2" fmla="*/ 28 w 28"/>
                <a:gd name="T3" fmla="*/ 0 h 30"/>
                <a:gd name="T4" fmla="*/ 16 w 28"/>
                <a:gd name="T5" fmla="*/ 9 h 30"/>
                <a:gd name="T6" fmla="*/ 0 w 28"/>
                <a:gd name="T7" fmla="*/ 25 h 30"/>
                <a:gd name="T8" fmla="*/ 2 w 28"/>
                <a:gd name="T9" fmla="*/ 30 h 30"/>
                <a:gd name="T10" fmla="*/ 20 w 28"/>
                <a:gd name="T11" fmla="*/ 12 h 30"/>
                <a:gd name="T12" fmla="*/ 23 w 28"/>
                <a:gd name="T13" fmla="*/ 0 h 30"/>
                <a:gd name="T14" fmla="*/ 23 w 28"/>
                <a:gd name="T15" fmla="*/ 0 h 30"/>
                <a:gd name="T16" fmla="*/ 28 w 28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30"/>
                <a:gd name="T29" fmla="*/ 28 w 28"/>
                <a:gd name="T30" fmla="*/ 30 h 3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30">
                  <a:moveTo>
                    <a:pt x="28" y="0"/>
                  </a:moveTo>
                  <a:lnTo>
                    <a:pt x="28" y="0"/>
                  </a:lnTo>
                  <a:lnTo>
                    <a:pt x="16" y="9"/>
                  </a:lnTo>
                  <a:lnTo>
                    <a:pt x="0" y="25"/>
                  </a:lnTo>
                  <a:lnTo>
                    <a:pt x="2" y="30"/>
                  </a:lnTo>
                  <a:lnTo>
                    <a:pt x="20" y="12"/>
                  </a:lnTo>
                  <a:lnTo>
                    <a:pt x="23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4" name="Freeform 45"/>
            <p:cNvSpPr>
              <a:spLocks/>
            </p:cNvSpPr>
            <p:nvPr/>
          </p:nvSpPr>
          <p:spPr bwMode="auto">
            <a:xfrm>
              <a:off x="577" y="415"/>
              <a:ext cx="5" cy="124"/>
            </a:xfrm>
            <a:custGeom>
              <a:avLst/>
              <a:gdLst>
                <a:gd name="T0" fmla="*/ 2 w 5"/>
                <a:gd name="T1" fmla="*/ 122 h 124"/>
                <a:gd name="T2" fmla="*/ 5 w 5"/>
                <a:gd name="T3" fmla="*/ 119 h 124"/>
                <a:gd name="T4" fmla="*/ 5 w 5"/>
                <a:gd name="T5" fmla="*/ 0 h 124"/>
                <a:gd name="T6" fmla="*/ 0 w 5"/>
                <a:gd name="T7" fmla="*/ 0 h 124"/>
                <a:gd name="T8" fmla="*/ 0 w 5"/>
                <a:gd name="T9" fmla="*/ 119 h 124"/>
                <a:gd name="T10" fmla="*/ 2 w 5"/>
                <a:gd name="T11" fmla="*/ 122 h 124"/>
                <a:gd name="T12" fmla="*/ 2 w 5"/>
                <a:gd name="T13" fmla="*/ 122 h 124"/>
                <a:gd name="T14" fmla="*/ 5 w 5"/>
                <a:gd name="T15" fmla="*/ 124 h 124"/>
                <a:gd name="T16" fmla="*/ 5 w 5"/>
                <a:gd name="T17" fmla="*/ 119 h 124"/>
                <a:gd name="T18" fmla="*/ 2 w 5"/>
                <a:gd name="T19" fmla="*/ 122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124"/>
                <a:gd name="T32" fmla="*/ 5 w 5"/>
                <a:gd name="T33" fmla="*/ 124 h 12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124">
                  <a:moveTo>
                    <a:pt x="2" y="122"/>
                  </a:moveTo>
                  <a:lnTo>
                    <a:pt x="5" y="119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119"/>
                  </a:lnTo>
                  <a:lnTo>
                    <a:pt x="2" y="122"/>
                  </a:lnTo>
                  <a:lnTo>
                    <a:pt x="5" y="124"/>
                  </a:lnTo>
                  <a:lnTo>
                    <a:pt x="5" y="119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5" name="Freeform 46"/>
            <p:cNvSpPr>
              <a:spLocks/>
            </p:cNvSpPr>
            <p:nvPr/>
          </p:nvSpPr>
          <p:spPr bwMode="auto">
            <a:xfrm>
              <a:off x="567" y="527"/>
              <a:ext cx="13" cy="10"/>
            </a:xfrm>
            <a:custGeom>
              <a:avLst/>
              <a:gdLst>
                <a:gd name="T0" fmla="*/ 3 w 13"/>
                <a:gd name="T1" fmla="*/ 0 h 10"/>
                <a:gd name="T2" fmla="*/ 0 w 13"/>
                <a:gd name="T3" fmla="*/ 5 h 10"/>
                <a:gd name="T4" fmla="*/ 12 w 13"/>
                <a:gd name="T5" fmla="*/ 10 h 10"/>
                <a:gd name="T6" fmla="*/ 13 w 13"/>
                <a:gd name="T7" fmla="*/ 7 h 10"/>
                <a:gd name="T8" fmla="*/ 3 w 13"/>
                <a:gd name="T9" fmla="*/ 0 h 10"/>
                <a:gd name="T10" fmla="*/ 3 w 13"/>
                <a:gd name="T11" fmla="*/ 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"/>
                <a:gd name="T19" fmla="*/ 0 h 10"/>
                <a:gd name="T20" fmla="*/ 13 w 13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" h="10">
                  <a:moveTo>
                    <a:pt x="3" y="0"/>
                  </a:moveTo>
                  <a:lnTo>
                    <a:pt x="0" y="5"/>
                  </a:lnTo>
                  <a:lnTo>
                    <a:pt x="12" y="10"/>
                  </a:lnTo>
                  <a:lnTo>
                    <a:pt x="13" y="7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6" name="Freeform 47"/>
            <p:cNvSpPr>
              <a:spLocks/>
            </p:cNvSpPr>
            <p:nvPr/>
          </p:nvSpPr>
          <p:spPr bwMode="auto">
            <a:xfrm>
              <a:off x="549" y="518"/>
              <a:ext cx="21" cy="14"/>
            </a:xfrm>
            <a:custGeom>
              <a:avLst/>
              <a:gdLst>
                <a:gd name="T0" fmla="*/ 2 w 21"/>
                <a:gd name="T1" fmla="*/ 0 h 14"/>
                <a:gd name="T2" fmla="*/ 0 w 21"/>
                <a:gd name="T3" fmla="*/ 5 h 14"/>
                <a:gd name="T4" fmla="*/ 18 w 21"/>
                <a:gd name="T5" fmla="*/ 14 h 14"/>
                <a:gd name="T6" fmla="*/ 21 w 21"/>
                <a:gd name="T7" fmla="*/ 9 h 14"/>
                <a:gd name="T8" fmla="*/ 3 w 21"/>
                <a:gd name="T9" fmla="*/ 0 h 14"/>
                <a:gd name="T10" fmla="*/ 2 w 21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4"/>
                <a:gd name="T20" fmla="*/ 21 w 21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4">
                  <a:moveTo>
                    <a:pt x="2" y="0"/>
                  </a:moveTo>
                  <a:lnTo>
                    <a:pt x="0" y="5"/>
                  </a:lnTo>
                  <a:lnTo>
                    <a:pt x="18" y="14"/>
                  </a:lnTo>
                  <a:lnTo>
                    <a:pt x="21" y="9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7" name="Freeform 48"/>
            <p:cNvSpPr>
              <a:spLocks/>
            </p:cNvSpPr>
            <p:nvPr/>
          </p:nvSpPr>
          <p:spPr bwMode="auto">
            <a:xfrm>
              <a:off x="519" y="507"/>
              <a:ext cx="32" cy="16"/>
            </a:xfrm>
            <a:custGeom>
              <a:avLst/>
              <a:gdLst>
                <a:gd name="T0" fmla="*/ 0 w 32"/>
                <a:gd name="T1" fmla="*/ 7 h 16"/>
                <a:gd name="T2" fmla="*/ 0 w 32"/>
                <a:gd name="T3" fmla="*/ 7 h 16"/>
                <a:gd name="T4" fmla="*/ 20 w 32"/>
                <a:gd name="T5" fmla="*/ 12 h 16"/>
                <a:gd name="T6" fmla="*/ 30 w 32"/>
                <a:gd name="T7" fmla="*/ 16 h 16"/>
                <a:gd name="T8" fmla="*/ 32 w 32"/>
                <a:gd name="T9" fmla="*/ 11 h 16"/>
                <a:gd name="T10" fmla="*/ 22 w 32"/>
                <a:gd name="T11" fmla="*/ 7 h 16"/>
                <a:gd name="T12" fmla="*/ 2 w 32"/>
                <a:gd name="T13" fmla="*/ 0 h 16"/>
                <a:gd name="T14" fmla="*/ 2 w 32"/>
                <a:gd name="T15" fmla="*/ 0 h 16"/>
                <a:gd name="T16" fmla="*/ 0 w 32"/>
                <a:gd name="T17" fmla="*/ 7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16"/>
                <a:gd name="T29" fmla="*/ 32 w 32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16">
                  <a:moveTo>
                    <a:pt x="0" y="7"/>
                  </a:moveTo>
                  <a:lnTo>
                    <a:pt x="0" y="7"/>
                  </a:lnTo>
                  <a:lnTo>
                    <a:pt x="20" y="12"/>
                  </a:lnTo>
                  <a:lnTo>
                    <a:pt x="30" y="16"/>
                  </a:lnTo>
                  <a:lnTo>
                    <a:pt x="32" y="11"/>
                  </a:lnTo>
                  <a:lnTo>
                    <a:pt x="22" y="7"/>
                  </a:lnTo>
                  <a:lnTo>
                    <a:pt x="2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8" name="Freeform 49"/>
            <p:cNvSpPr>
              <a:spLocks/>
            </p:cNvSpPr>
            <p:nvPr/>
          </p:nvSpPr>
          <p:spPr bwMode="auto">
            <a:xfrm>
              <a:off x="465" y="498"/>
              <a:ext cx="56" cy="16"/>
            </a:xfrm>
            <a:custGeom>
              <a:avLst/>
              <a:gdLst>
                <a:gd name="T0" fmla="*/ 0 w 56"/>
                <a:gd name="T1" fmla="*/ 7 h 16"/>
                <a:gd name="T2" fmla="*/ 0 w 56"/>
                <a:gd name="T3" fmla="*/ 7 h 16"/>
                <a:gd name="T4" fmla="*/ 10 w 56"/>
                <a:gd name="T5" fmla="*/ 7 h 16"/>
                <a:gd name="T6" fmla="*/ 25 w 56"/>
                <a:gd name="T7" fmla="*/ 9 h 16"/>
                <a:gd name="T8" fmla="*/ 41 w 56"/>
                <a:gd name="T9" fmla="*/ 12 h 16"/>
                <a:gd name="T10" fmla="*/ 54 w 56"/>
                <a:gd name="T11" fmla="*/ 16 h 16"/>
                <a:gd name="T12" fmla="*/ 56 w 56"/>
                <a:gd name="T13" fmla="*/ 9 h 16"/>
                <a:gd name="T14" fmla="*/ 41 w 56"/>
                <a:gd name="T15" fmla="*/ 7 h 16"/>
                <a:gd name="T16" fmla="*/ 27 w 56"/>
                <a:gd name="T17" fmla="*/ 3 h 16"/>
                <a:gd name="T18" fmla="*/ 12 w 56"/>
                <a:gd name="T19" fmla="*/ 2 h 16"/>
                <a:gd name="T20" fmla="*/ 0 w 56"/>
                <a:gd name="T21" fmla="*/ 0 h 16"/>
                <a:gd name="T22" fmla="*/ 0 w 56"/>
                <a:gd name="T23" fmla="*/ 0 h 16"/>
                <a:gd name="T24" fmla="*/ 0 w 5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16"/>
                <a:gd name="T41" fmla="*/ 56 w 5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16">
                  <a:moveTo>
                    <a:pt x="0" y="7"/>
                  </a:moveTo>
                  <a:lnTo>
                    <a:pt x="0" y="7"/>
                  </a:lnTo>
                  <a:lnTo>
                    <a:pt x="10" y="7"/>
                  </a:lnTo>
                  <a:lnTo>
                    <a:pt x="25" y="9"/>
                  </a:lnTo>
                  <a:lnTo>
                    <a:pt x="41" y="12"/>
                  </a:lnTo>
                  <a:lnTo>
                    <a:pt x="54" y="16"/>
                  </a:lnTo>
                  <a:lnTo>
                    <a:pt x="56" y="9"/>
                  </a:lnTo>
                  <a:lnTo>
                    <a:pt x="41" y="7"/>
                  </a:lnTo>
                  <a:lnTo>
                    <a:pt x="27" y="3"/>
                  </a:lnTo>
                  <a:lnTo>
                    <a:pt x="12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09" name="Freeform 50"/>
            <p:cNvSpPr>
              <a:spLocks/>
            </p:cNvSpPr>
            <p:nvPr/>
          </p:nvSpPr>
          <p:spPr bwMode="auto">
            <a:xfrm>
              <a:off x="433" y="496"/>
              <a:ext cx="32" cy="9"/>
            </a:xfrm>
            <a:custGeom>
              <a:avLst/>
              <a:gdLst>
                <a:gd name="T0" fmla="*/ 5 w 32"/>
                <a:gd name="T1" fmla="*/ 4 h 9"/>
                <a:gd name="T2" fmla="*/ 5 w 32"/>
                <a:gd name="T3" fmla="*/ 4 h 9"/>
                <a:gd name="T4" fmla="*/ 13 w 32"/>
                <a:gd name="T5" fmla="*/ 7 h 9"/>
                <a:gd name="T6" fmla="*/ 32 w 32"/>
                <a:gd name="T7" fmla="*/ 9 h 9"/>
                <a:gd name="T8" fmla="*/ 32 w 32"/>
                <a:gd name="T9" fmla="*/ 2 h 9"/>
                <a:gd name="T10" fmla="*/ 13 w 32"/>
                <a:gd name="T11" fmla="*/ 0 h 9"/>
                <a:gd name="T12" fmla="*/ 0 w 32"/>
                <a:gd name="T13" fmla="*/ 4 h 9"/>
                <a:gd name="T14" fmla="*/ 0 w 32"/>
                <a:gd name="T15" fmla="*/ 4 h 9"/>
                <a:gd name="T16" fmla="*/ 5 w 32"/>
                <a:gd name="T17" fmla="*/ 4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9"/>
                <a:gd name="T29" fmla="*/ 32 w 32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9">
                  <a:moveTo>
                    <a:pt x="5" y="4"/>
                  </a:moveTo>
                  <a:lnTo>
                    <a:pt x="5" y="4"/>
                  </a:lnTo>
                  <a:lnTo>
                    <a:pt x="13" y="7"/>
                  </a:lnTo>
                  <a:lnTo>
                    <a:pt x="32" y="9"/>
                  </a:lnTo>
                  <a:lnTo>
                    <a:pt x="32" y="2"/>
                  </a:lnTo>
                  <a:lnTo>
                    <a:pt x="13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0" name="Freeform 51"/>
            <p:cNvSpPr>
              <a:spLocks/>
            </p:cNvSpPr>
            <p:nvPr/>
          </p:nvSpPr>
          <p:spPr bwMode="auto">
            <a:xfrm>
              <a:off x="419" y="496"/>
              <a:ext cx="19" cy="13"/>
            </a:xfrm>
            <a:custGeom>
              <a:avLst/>
              <a:gdLst>
                <a:gd name="T0" fmla="*/ 5 w 19"/>
                <a:gd name="T1" fmla="*/ 13 h 13"/>
                <a:gd name="T2" fmla="*/ 5 w 19"/>
                <a:gd name="T3" fmla="*/ 13 h 13"/>
                <a:gd name="T4" fmla="*/ 5 w 19"/>
                <a:gd name="T5" fmla="*/ 9 h 13"/>
                <a:gd name="T6" fmla="*/ 7 w 19"/>
                <a:gd name="T7" fmla="*/ 7 h 13"/>
                <a:gd name="T8" fmla="*/ 9 w 19"/>
                <a:gd name="T9" fmla="*/ 7 h 13"/>
                <a:gd name="T10" fmla="*/ 9 w 19"/>
                <a:gd name="T11" fmla="*/ 5 h 13"/>
                <a:gd name="T12" fmla="*/ 14 w 19"/>
                <a:gd name="T13" fmla="*/ 7 h 13"/>
                <a:gd name="T14" fmla="*/ 19 w 19"/>
                <a:gd name="T15" fmla="*/ 4 h 13"/>
                <a:gd name="T16" fmla="*/ 14 w 19"/>
                <a:gd name="T17" fmla="*/ 4 h 13"/>
                <a:gd name="T18" fmla="*/ 14 w 19"/>
                <a:gd name="T19" fmla="*/ 0 h 13"/>
                <a:gd name="T20" fmla="*/ 10 w 19"/>
                <a:gd name="T21" fmla="*/ 0 h 13"/>
                <a:gd name="T22" fmla="*/ 5 w 19"/>
                <a:gd name="T23" fmla="*/ 0 h 13"/>
                <a:gd name="T24" fmla="*/ 4 w 19"/>
                <a:gd name="T25" fmla="*/ 4 h 13"/>
                <a:gd name="T26" fmla="*/ 2 w 19"/>
                <a:gd name="T27" fmla="*/ 7 h 13"/>
                <a:gd name="T28" fmla="*/ 0 w 19"/>
                <a:gd name="T29" fmla="*/ 13 h 13"/>
                <a:gd name="T30" fmla="*/ 0 w 19"/>
                <a:gd name="T31" fmla="*/ 13 h 13"/>
                <a:gd name="T32" fmla="*/ 5 w 19"/>
                <a:gd name="T33" fmla="*/ 13 h 1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13"/>
                <a:gd name="T53" fmla="*/ 19 w 19"/>
                <a:gd name="T54" fmla="*/ 13 h 1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13">
                  <a:moveTo>
                    <a:pt x="5" y="13"/>
                  </a:moveTo>
                  <a:lnTo>
                    <a:pt x="5" y="13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4" y="7"/>
                  </a:lnTo>
                  <a:lnTo>
                    <a:pt x="19" y="4"/>
                  </a:lnTo>
                  <a:lnTo>
                    <a:pt x="14" y="4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2" y="7"/>
                  </a:lnTo>
                  <a:lnTo>
                    <a:pt x="0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1" name="Freeform 52"/>
            <p:cNvSpPr>
              <a:spLocks/>
            </p:cNvSpPr>
            <p:nvPr/>
          </p:nvSpPr>
          <p:spPr bwMode="auto">
            <a:xfrm>
              <a:off x="419" y="509"/>
              <a:ext cx="7" cy="36"/>
            </a:xfrm>
            <a:custGeom>
              <a:avLst/>
              <a:gdLst>
                <a:gd name="T0" fmla="*/ 7 w 7"/>
                <a:gd name="T1" fmla="*/ 36 h 36"/>
                <a:gd name="T2" fmla="*/ 7 w 7"/>
                <a:gd name="T3" fmla="*/ 36 h 36"/>
                <a:gd name="T4" fmla="*/ 5 w 7"/>
                <a:gd name="T5" fmla="*/ 16 h 36"/>
                <a:gd name="T6" fmla="*/ 5 w 7"/>
                <a:gd name="T7" fmla="*/ 0 h 36"/>
                <a:gd name="T8" fmla="*/ 0 w 7"/>
                <a:gd name="T9" fmla="*/ 0 h 36"/>
                <a:gd name="T10" fmla="*/ 2 w 7"/>
                <a:gd name="T11" fmla="*/ 16 h 36"/>
                <a:gd name="T12" fmla="*/ 2 w 7"/>
                <a:gd name="T13" fmla="*/ 36 h 36"/>
                <a:gd name="T14" fmla="*/ 2 w 7"/>
                <a:gd name="T15" fmla="*/ 36 h 36"/>
                <a:gd name="T16" fmla="*/ 7 w 7"/>
                <a:gd name="T17" fmla="*/ 3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6"/>
                <a:gd name="T29" fmla="*/ 7 w 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6">
                  <a:moveTo>
                    <a:pt x="7" y="36"/>
                  </a:moveTo>
                  <a:lnTo>
                    <a:pt x="7" y="36"/>
                  </a:lnTo>
                  <a:lnTo>
                    <a:pt x="5" y="16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16"/>
                  </a:lnTo>
                  <a:lnTo>
                    <a:pt x="2" y="36"/>
                  </a:lnTo>
                  <a:lnTo>
                    <a:pt x="7" y="3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2" name="Freeform 53"/>
            <p:cNvSpPr>
              <a:spLocks/>
            </p:cNvSpPr>
            <p:nvPr/>
          </p:nvSpPr>
          <p:spPr bwMode="auto">
            <a:xfrm>
              <a:off x="421" y="545"/>
              <a:ext cx="18" cy="112"/>
            </a:xfrm>
            <a:custGeom>
              <a:avLst/>
              <a:gdLst>
                <a:gd name="T0" fmla="*/ 18 w 18"/>
                <a:gd name="T1" fmla="*/ 110 h 112"/>
                <a:gd name="T2" fmla="*/ 18 w 18"/>
                <a:gd name="T3" fmla="*/ 110 h 112"/>
                <a:gd name="T4" fmla="*/ 13 w 18"/>
                <a:gd name="T5" fmla="*/ 84 h 112"/>
                <a:gd name="T6" fmla="*/ 10 w 18"/>
                <a:gd name="T7" fmla="*/ 56 h 112"/>
                <a:gd name="T8" fmla="*/ 8 w 18"/>
                <a:gd name="T9" fmla="*/ 27 h 112"/>
                <a:gd name="T10" fmla="*/ 5 w 18"/>
                <a:gd name="T11" fmla="*/ 0 h 112"/>
                <a:gd name="T12" fmla="*/ 0 w 18"/>
                <a:gd name="T13" fmla="*/ 0 h 112"/>
                <a:gd name="T14" fmla="*/ 2 w 18"/>
                <a:gd name="T15" fmla="*/ 29 h 112"/>
                <a:gd name="T16" fmla="*/ 5 w 18"/>
                <a:gd name="T17" fmla="*/ 56 h 112"/>
                <a:gd name="T18" fmla="*/ 8 w 18"/>
                <a:gd name="T19" fmla="*/ 84 h 112"/>
                <a:gd name="T20" fmla="*/ 12 w 18"/>
                <a:gd name="T21" fmla="*/ 112 h 112"/>
                <a:gd name="T22" fmla="*/ 12 w 18"/>
                <a:gd name="T23" fmla="*/ 112 h 112"/>
                <a:gd name="T24" fmla="*/ 18 w 18"/>
                <a:gd name="T25" fmla="*/ 110 h 1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112"/>
                <a:gd name="T41" fmla="*/ 18 w 18"/>
                <a:gd name="T42" fmla="*/ 112 h 1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112">
                  <a:moveTo>
                    <a:pt x="18" y="110"/>
                  </a:moveTo>
                  <a:lnTo>
                    <a:pt x="18" y="110"/>
                  </a:lnTo>
                  <a:lnTo>
                    <a:pt x="13" y="84"/>
                  </a:lnTo>
                  <a:lnTo>
                    <a:pt x="10" y="56"/>
                  </a:lnTo>
                  <a:lnTo>
                    <a:pt x="8" y="27"/>
                  </a:lnTo>
                  <a:lnTo>
                    <a:pt x="5" y="0"/>
                  </a:lnTo>
                  <a:lnTo>
                    <a:pt x="0" y="0"/>
                  </a:lnTo>
                  <a:lnTo>
                    <a:pt x="2" y="29"/>
                  </a:lnTo>
                  <a:lnTo>
                    <a:pt x="5" y="56"/>
                  </a:lnTo>
                  <a:lnTo>
                    <a:pt x="8" y="84"/>
                  </a:lnTo>
                  <a:lnTo>
                    <a:pt x="12" y="112"/>
                  </a:lnTo>
                  <a:lnTo>
                    <a:pt x="18" y="11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3" name="Freeform 54"/>
            <p:cNvSpPr>
              <a:spLocks/>
            </p:cNvSpPr>
            <p:nvPr/>
          </p:nvSpPr>
          <p:spPr bwMode="auto">
            <a:xfrm>
              <a:off x="433" y="655"/>
              <a:ext cx="16" cy="32"/>
            </a:xfrm>
            <a:custGeom>
              <a:avLst/>
              <a:gdLst>
                <a:gd name="T0" fmla="*/ 16 w 16"/>
                <a:gd name="T1" fmla="*/ 29 h 32"/>
                <a:gd name="T2" fmla="*/ 16 w 16"/>
                <a:gd name="T3" fmla="*/ 29 h 32"/>
                <a:gd name="T4" fmla="*/ 11 w 16"/>
                <a:gd name="T5" fmla="*/ 18 h 32"/>
                <a:gd name="T6" fmla="*/ 6 w 16"/>
                <a:gd name="T7" fmla="*/ 0 h 32"/>
                <a:gd name="T8" fmla="*/ 0 w 16"/>
                <a:gd name="T9" fmla="*/ 2 h 32"/>
                <a:gd name="T10" fmla="*/ 8 w 16"/>
                <a:gd name="T11" fmla="*/ 18 h 32"/>
                <a:gd name="T12" fmla="*/ 13 w 16"/>
                <a:gd name="T13" fmla="*/ 32 h 32"/>
                <a:gd name="T14" fmla="*/ 13 w 16"/>
                <a:gd name="T15" fmla="*/ 32 h 32"/>
                <a:gd name="T16" fmla="*/ 16 w 16"/>
                <a:gd name="T17" fmla="*/ 29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2"/>
                <a:gd name="T29" fmla="*/ 16 w 16"/>
                <a:gd name="T30" fmla="*/ 32 h 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2">
                  <a:moveTo>
                    <a:pt x="16" y="29"/>
                  </a:moveTo>
                  <a:lnTo>
                    <a:pt x="16" y="29"/>
                  </a:lnTo>
                  <a:lnTo>
                    <a:pt x="11" y="18"/>
                  </a:lnTo>
                  <a:lnTo>
                    <a:pt x="6" y="0"/>
                  </a:lnTo>
                  <a:lnTo>
                    <a:pt x="0" y="2"/>
                  </a:lnTo>
                  <a:lnTo>
                    <a:pt x="8" y="18"/>
                  </a:lnTo>
                  <a:lnTo>
                    <a:pt x="13" y="32"/>
                  </a:lnTo>
                  <a:lnTo>
                    <a:pt x="16" y="2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4" name="Freeform 55"/>
            <p:cNvSpPr>
              <a:spLocks/>
            </p:cNvSpPr>
            <p:nvPr/>
          </p:nvSpPr>
          <p:spPr bwMode="auto">
            <a:xfrm>
              <a:off x="446" y="684"/>
              <a:ext cx="23" cy="23"/>
            </a:xfrm>
            <a:custGeom>
              <a:avLst/>
              <a:gdLst>
                <a:gd name="T0" fmla="*/ 16 w 23"/>
                <a:gd name="T1" fmla="*/ 23 h 23"/>
                <a:gd name="T2" fmla="*/ 19 w 23"/>
                <a:gd name="T3" fmla="*/ 19 h 23"/>
                <a:gd name="T4" fmla="*/ 3 w 23"/>
                <a:gd name="T5" fmla="*/ 0 h 23"/>
                <a:gd name="T6" fmla="*/ 0 w 23"/>
                <a:gd name="T7" fmla="*/ 3 h 23"/>
                <a:gd name="T8" fmla="*/ 14 w 23"/>
                <a:gd name="T9" fmla="*/ 23 h 23"/>
                <a:gd name="T10" fmla="*/ 16 w 23"/>
                <a:gd name="T11" fmla="*/ 23 h 23"/>
                <a:gd name="T12" fmla="*/ 16 w 23"/>
                <a:gd name="T13" fmla="*/ 23 h 23"/>
                <a:gd name="T14" fmla="*/ 23 w 23"/>
                <a:gd name="T15" fmla="*/ 23 h 23"/>
                <a:gd name="T16" fmla="*/ 19 w 23"/>
                <a:gd name="T17" fmla="*/ 19 h 23"/>
                <a:gd name="T18" fmla="*/ 16 w 23"/>
                <a:gd name="T19" fmla="*/ 23 h 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23"/>
                <a:gd name="T32" fmla="*/ 23 w 23"/>
                <a:gd name="T33" fmla="*/ 23 h 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23">
                  <a:moveTo>
                    <a:pt x="16" y="23"/>
                  </a:moveTo>
                  <a:lnTo>
                    <a:pt x="19" y="19"/>
                  </a:lnTo>
                  <a:lnTo>
                    <a:pt x="3" y="0"/>
                  </a:lnTo>
                  <a:lnTo>
                    <a:pt x="0" y="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23" y="23"/>
                  </a:lnTo>
                  <a:lnTo>
                    <a:pt x="19" y="19"/>
                  </a:lnTo>
                  <a:lnTo>
                    <a:pt x="16" y="23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5" name="Freeform 56"/>
            <p:cNvSpPr>
              <a:spLocks/>
            </p:cNvSpPr>
            <p:nvPr/>
          </p:nvSpPr>
          <p:spPr bwMode="auto">
            <a:xfrm>
              <a:off x="339" y="702"/>
              <a:ext cx="123" cy="7"/>
            </a:xfrm>
            <a:custGeom>
              <a:avLst/>
              <a:gdLst>
                <a:gd name="T0" fmla="*/ 0 w 123"/>
                <a:gd name="T1" fmla="*/ 1 h 7"/>
                <a:gd name="T2" fmla="*/ 2 w 123"/>
                <a:gd name="T3" fmla="*/ 7 h 7"/>
                <a:gd name="T4" fmla="*/ 123 w 123"/>
                <a:gd name="T5" fmla="*/ 5 h 7"/>
                <a:gd name="T6" fmla="*/ 123 w 123"/>
                <a:gd name="T7" fmla="*/ 0 h 7"/>
                <a:gd name="T8" fmla="*/ 2 w 123"/>
                <a:gd name="T9" fmla="*/ 1 h 7"/>
                <a:gd name="T10" fmla="*/ 0 w 123"/>
                <a:gd name="T11" fmla="*/ 1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3"/>
                <a:gd name="T19" fmla="*/ 0 h 7"/>
                <a:gd name="T20" fmla="*/ 123 w 12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3" h="7">
                  <a:moveTo>
                    <a:pt x="0" y="1"/>
                  </a:moveTo>
                  <a:lnTo>
                    <a:pt x="2" y="7"/>
                  </a:lnTo>
                  <a:lnTo>
                    <a:pt x="123" y="5"/>
                  </a:lnTo>
                  <a:lnTo>
                    <a:pt x="123" y="0"/>
                  </a:lnTo>
                  <a:lnTo>
                    <a:pt x="2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6" name="Freeform 57"/>
            <p:cNvSpPr>
              <a:spLocks/>
            </p:cNvSpPr>
            <p:nvPr/>
          </p:nvSpPr>
          <p:spPr bwMode="auto">
            <a:xfrm>
              <a:off x="339" y="693"/>
              <a:ext cx="13" cy="16"/>
            </a:xfrm>
            <a:custGeom>
              <a:avLst/>
              <a:gdLst>
                <a:gd name="T0" fmla="*/ 8 w 13"/>
                <a:gd name="T1" fmla="*/ 0 h 16"/>
                <a:gd name="T2" fmla="*/ 8 w 13"/>
                <a:gd name="T3" fmla="*/ 0 h 16"/>
                <a:gd name="T4" fmla="*/ 2 w 13"/>
                <a:gd name="T5" fmla="*/ 9 h 16"/>
                <a:gd name="T6" fmla="*/ 0 w 13"/>
                <a:gd name="T7" fmla="*/ 10 h 16"/>
                <a:gd name="T8" fmla="*/ 2 w 13"/>
                <a:gd name="T9" fmla="*/ 16 h 16"/>
                <a:gd name="T10" fmla="*/ 5 w 13"/>
                <a:gd name="T11" fmla="*/ 12 h 16"/>
                <a:gd name="T12" fmla="*/ 13 w 13"/>
                <a:gd name="T13" fmla="*/ 5 h 16"/>
                <a:gd name="T14" fmla="*/ 13 w 13"/>
                <a:gd name="T15" fmla="*/ 5 h 16"/>
                <a:gd name="T16" fmla="*/ 8 w 13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6"/>
                <a:gd name="T29" fmla="*/ 13 w 13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6">
                  <a:moveTo>
                    <a:pt x="8" y="0"/>
                  </a:moveTo>
                  <a:lnTo>
                    <a:pt x="8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2" y="16"/>
                  </a:lnTo>
                  <a:lnTo>
                    <a:pt x="5" y="12"/>
                  </a:lnTo>
                  <a:lnTo>
                    <a:pt x="13" y="5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7" name="Freeform 58"/>
            <p:cNvSpPr>
              <a:spLocks/>
            </p:cNvSpPr>
            <p:nvPr/>
          </p:nvSpPr>
          <p:spPr bwMode="auto">
            <a:xfrm>
              <a:off x="347" y="657"/>
              <a:ext cx="23" cy="41"/>
            </a:xfrm>
            <a:custGeom>
              <a:avLst/>
              <a:gdLst>
                <a:gd name="T0" fmla="*/ 17 w 23"/>
                <a:gd name="T1" fmla="*/ 0 h 41"/>
                <a:gd name="T2" fmla="*/ 17 w 23"/>
                <a:gd name="T3" fmla="*/ 0 h 41"/>
                <a:gd name="T4" fmla="*/ 9 w 23"/>
                <a:gd name="T5" fmla="*/ 23 h 41"/>
                <a:gd name="T6" fmla="*/ 0 w 23"/>
                <a:gd name="T7" fmla="*/ 36 h 41"/>
                <a:gd name="T8" fmla="*/ 5 w 23"/>
                <a:gd name="T9" fmla="*/ 41 h 41"/>
                <a:gd name="T10" fmla="*/ 13 w 23"/>
                <a:gd name="T11" fmla="*/ 25 h 41"/>
                <a:gd name="T12" fmla="*/ 23 w 23"/>
                <a:gd name="T13" fmla="*/ 1 h 41"/>
                <a:gd name="T14" fmla="*/ 23 w 23"/>
                <a:gd name="T15" fmla="*/ 1 h 41"/>
                <a:gd name="T16" fmla="*/ 17 w 23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"/>
                <a:gd name="T28" fmla="*/ 0 h 41"/>
                <a:gd name="T29" fmla="*/ 23 w 23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" h="41">
                  <a:moveTo>
                    <a:pt x="17" y="0"/>
                  </a:moveTo>
                  <a:lnTo>
                    <a:pt x="17" y="0"/>
                  </a:lnTo>
                  <a:lnTo>
                    <a:pt x="9" y="23"/>
                  </a:lnTo>
                  <a:lnTo>
                    <a:pt x="0" y="36"/>
                  </a:lnTo>
                  <a:lnTo>
                    <a:pt x="5" y="41"/>
                  </a:lnTo>
                  <a:lnTo>
                    <a:pt x="13" y="25"/>
                  </a:lnTo>
                  <a:lnTo>
                    <a:pt x="23" y="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8" name="Freeform 59"/>
            <p:cNvSpPr>
              <a:spLocks/>
            </p:cNvSpPr>
            <p:nvPr/>
          </p:nvSpPr>
          <p:spPr bwMode="auto">
            <a:xfrm>
              <a:off x="364" y="619"/>
              <a:ext cx="16" cy="39"/>
            </a:xfrm>
            <a:custGeom>
              <a:avLst/>
              <a:gdLst>
                <a:gd name="T0" fmla="*/ 11 w 16"/>
                <a:gd name="T1" fmla="*/ 0 h 39"/>
                <a:gd name="T2" fmla="*/ 11 w 16"/>
                <a:gd name="T3" fmla="*/ 0 h 39"/>
                <a:gd name="T4" fmla="*/ 8 w 16"/>
                <a:gd name="T5" fmla="*/ 14 h 39"/>
                <a:gd name="T6" fmla="*/ 6 w 16"/>
                <a:gd name="T7" fmla="*/ 21 h 39"/>
                <a:gd name="T8" fmla="*/ 5 w 16"/>
                <a:gd name="T9" fmla="*/ 27 h 39"/>
                <a:gd name="T10" fmla="*/ 0 w 16"/>
                <a:gd name="T11" fmla="*/ 38 h 39"/>
                <a:gd name="T12" fmla="*/ 6 w 16"/>
                <a:gd name="T13" fmla="*/ 39 h 39"/>
                <a:gd name="T14" fmla="*/ 10 w 16"/>
                <a:gd name="T15" fmla="*/ 29 h 39"/>
                <a:gd name="T16" fmla="*/ 11 w 16"/>
                <a:gd name="T17" fmla="*/ 23 h 39"/>
                <a:gd name="T18" fmla="*/ 13 w 16"/>
                <a:gd name="T19" fmla="*/ 14 h 39"/>
                <a:gd name="T20" fmla="*/ 16 w 16"/>
                <a:gd name="T21" fmla="*/ 0 h 39"/>
                <a:gd name="T22" fmla="*/ 16 w 16"/>
                <a:gd name="T23" fmla="*/ 0 h 39"/>
                <a:gd name="T24" fmla="*/ 11 w 16"/>
                <a:gd name="T25" fmla="*/ 0 h 3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39"/>
                <a:gd name="T41" fmla="*/ 16 w 16"/>
                <a:gd name="T42" fmla="*/ 39 h 3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39">
                  <a:moveTo>
                    <a:pt x="11" y="0"/>
                  </a:moveTo>
                  <a:lnTo>
                    <a:pt x="11" y="0"/>
                  </a:lnTo>
                  <a:lnTo>
                    <a:pt x="8" y="14"/>
                  </a:lnTo>
                  <a:lnTo>
                    <a:pt x="6" y="21"/>
                  </a:lnTo>
                  <a:lnTo>
                    <a:pt x="5" y="27"/>
                  </a:lnTo>
                  <a:lnTo>
                    <a:pt x="0" y="38"/>
                  </a:lnTo>
                  <a:lnTo>
                    <a:pt x="6" y="39"/>
                  </a:lnTo>
                  <a:lnTo>
                    <a:pt x="10" y="29"/>
                  </a:lnTo>
                  <a:lnTo>
                    <a:pt x="11" y="23"/>
                  </a:lnTo>
                  <a:lnTo>
                    <a:pt x="13" y="14"/>
                  </a:lnTo>
                  <a:lnTo>
                    <a:pt x="16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19" name="Freeform 60"/>
            <p:cNvSpPr>
              <a:spLocks/>
            </p:cNvSpPr>
            <p:nvPr/>
          </p:nvSpPr>
          <p:spPr bwMode="auto">
            <a:xfrm>
              <a:off x="375" y="561"/>
              <a:ext cx="13" cy="58"/>
            </a:xfrm>
            <a:custGeom>
              <a:avLst/>
              <a:gdLst>
                <a:gd name="T0" fmla="*/ 8 w 13"/>
                <a:gd name="T1" fmla="*/ 0 h 58"/>
                <a:gd name="T2" fmla="*/ 8 w 13"/>
                <a:gd name="T3" fmla="*/ 0 h 58"/>
                <a:gd name="T4" fmla="*/ 5 w 13"/>
                <a:gd name="T5" fmla="*/ 14 h 58"/>
                <a:gd name="T6" fmla="*/ 3 w 13"/>
                <a:gd name="T7" fmla="*/ 27 h 58"/>
                <a:gd name="T8" fmla="*/ 3 w 13"/>
                <a:gd name="T9" fmla="*/ 40 h 58"/>
                <a:gd name="T10" fmla="*/ 0 w 13"/>
                <a:gd name="T11" fmla="*/ 58 h 58"/>
                <a:gd name="T12" fmla="*/ 5 w 13"/>
                <a:gd name="T13" fmla="*/ 58 h 58"/>
                <a:gd name="T14" fmla="*/ 8 w 13"/>
                <a:gd name="T15" fmla="*/ 41 h 58"/>
                <a:gd name="T16" fmla="*/ 10 w 13"/>
                <a:gd name="T17" fmla="*/ 27 h 58"/>
                <a:gd name="T18" fmla="*/ 12 w 13"/>
                <a:gd name="T19" fmla="*/ 14 h 58"/>
                <a:gd name="T20" fmla="*/ 13 w 13"/>
                <a:gd name="T21" fmla="*/ 0 h 58"/>
                <a:gd name="T22" fmla="*/ 13 w 13"/>
                <a:gd name="T23" fmla="*/ 0 h 58"/>
                <a:gd name="T24" fmla="*/ 8 w 13"/>
                <a:gd name="T25" fmla="*/ 0 h 5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58"/>
                <a:gd name="T41" fmla="*/ 13 w 13"/>
                <a:gd name="T42" fmla="*/ 58 h 5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58">
                  <a:moveTo>
                    <a:pt x="8" y="0"/>
                  </a:moveTo>
                  <a:lnTo>
                    <a:pt x="8" y="0"/>
                  </a:lnTo>
                  <a:lnTo>
                    <a:pt x="5" y="14"/>
                  </a:lnTo>
                  <a:lnTo>
                    <a:pt x="3" y="27"/>
                  </a:lnTo>
                  <a:lnTo>
                    <a:pt x="3" y="40"/>
                  </a:lnTo>
                  <a:lnTo>
                    <a:pt x="0" y="58"/>
                  </a:lnTo>
                  <a:lnTo>
                    <a:pt x="5" y="58"/>
                  </a:lnTo>
                  <a:lnTo>
                    <a:pt x="8" y="41"/>
                  </a:lnTo>
                  <a:lnTo>
                    <a:pt x="10" y="27"/>
                  </a:lnTo>
                  <a:lnTo>
                    <a:pt x="12" y="14"/>
                  </a:lnTo>
                  <a:lnTo>
                    <a:pt x="13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0" name="Freeform 61"/>
            <p:cNvSpPr>
              <a:spLocks/>
            </p:cNvSpPr>
            <p:nvPr/>
          </p:nvSpPr>
          <p:spPr bwMode="auto">
            <a:xfrm>
              <a:off x="383" y="512"/>
              <a:ext cx="7" cy="49"/>
            </a:xfrm>
            <a:custGeom>
              <a:avLst/>
              <a:gdLst>
                <a:gd name="T0" fmla="*/ 0 w 7"/>
                <a:gd name="T1" fmla="*/ 2 h 49"/>
                <a:gd name="T2" fmla="*/ 0 w 7"/>
                <a:gd name="T3" fmla="*/ 2 h 49"/>
                <a:gd name="T4" fmla="*/ 2 w 7"/>
                <a:gd name="T5" fmla="*/ 9 h 49"/>
                <a:gd name="T6" fmla="*/ 2 w 7"/>
                <a:gd name="T7" fmla="*/ 20 h 49"/>
                <a:gd name="T8" fmla="*/ 2 w 7"/>
                <a:gd name="T9" fmla="*/ 33 h 49"/>
                <a:gd name="T10" fmla="*/ 0 w 7"/>
                <a:gd name="T11" fmla="*/ 49 h 49"/>
                <a:gd name="T12" fmla="*/ 5 w 7"/>
                <a:gd name="T13" fmla="*/ 49 h 49"/>
                <a:gd name="T14" fmla="*/ 7 w 7"/>
                <a:gd name="T15" fmla="*/ 33 h 49"/>
                <a:gd name="T16" fmla="*/ 7 w 7"/>
                <a:gd name="T17" fmla="*/ 20 h 49"/>
                <a:gd name="T18" fmla="*/ 7 w 7"/>
                <a:gd name="T19" fmla="*/ 7 h 49"/>
                <a:gd name="T20" fmla="*/ 5 w 7"/>
                <a:gd name="T21" fmla="*/ 0 h 49"/>
                <a:gd name="T22" fmla="*/ 5 w 7"/>
                <a:gd name="T23" fmla="*/ 0 h 49"/>
                <a:gd name="T24" fmla="*/ 0 w 7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"/>
                <a:gd name="T40" fmla="*/ 0 h 49"/>
                <a:gd name="T41" fmla="*/ 7 w 7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" h="49">
                  <a:moveTo>
                    <a:pt x="0" y="2"/>
                  </a:moveTo>
                  <a:lnTo>
                    <a:pt x="0" y="2"/>
                  </a:lnTo>
                  <a:lnTo>
                    <a:pt x="2" y="9"/>
                  </a:lnTo>
                  <a:lnTo>
                    <a:pt x="2" y="20"/>
                  </a:lnTo>
                  <a:lnTo>
                    <a:pt x="2" y="33"/>
                  </a:lnTo>
                  <a:lnTo>
                    <a:pt x="0" y="49"/>
                  </a:lnTo>
                  <a:lnTo>
                    <a:pt x="5" y="49"/>
                  </a:lnTo>
                  <a:lnTo>
                    <a:pt x="7" y="33"/>
                  </a:lnTo>
                  <a:lnTo>
                    <a:pt x="7" y="20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1" name="Freeform 62"/>
            <p:cNvSpPr>
              <a:spLocks/>
            </p:cNvSpPr>
            <p:nvPr/>
          </p:nvSpPr>
          <p:spPr bwMode="auto">
            <a:xfrm>
              <a:off x="382" y="498"/>
              <a:ext cx="6" cy="16"/>
            </a:xfrm>
            <a:custGeom>
              <a:avLst/>
              <a:gdLst>
                <a:gd name="T0" fmla="*/ 0 w 6"/>
                <a:gd name="T1" fmla="*/ 7 h 16"/>
                <a:gd name="T2" fmla="*/ 0 w 6"/>
                <a:gd name="T3" fmla="*/ 7 h 16"/>
                <a:gd name="T4" fmla="*/ 3 w 6"/>
                <a:gd name="T5" fmla="*/ 7 h 16"/>
                <a:gd name="T6" fmla="*/ 1 w 6"/>
                <a:gd name="T7" fmla="*/ 5 h 16"/>
                <a:gd name="T8" fmla="*/ 1 w 6"/>
                <a:gd name="T9" fmla="*/ 9 h 16"/>
                <a:gd name="T10" fmla="*/ 1 w 6"/>
                <a:gd name="T11" fmla="*/ 16 h 16"/>
                <a:gd name="T12" fmla="*/ 6 w 6"/>
                <a:gd name="T13" fmla="*/ 14 h 16"/>
                <a:gd name="T14" fmla="*/ 6 w 6"/>
                <a:gd name="T15" fmla="*/ 9 h 16"/>
                <a:gd name="T16" fmla="*/ 6 w 6"/>
                <a:gd name="T17" fmla="*/ 7 h 16"/>
                <a:gd name="T18" fmla="*/ 6 w 6"/>
                <a:gd name="T19" fmla="*/ 2 h 16"/>
                <a:gd name="T20" fmla="*/ 0 w 6"/>
                <a:gd name="T21" fmla="*/ 0 h 16"/>
                <a:gd name="T22" fmla="*/ 0 w 6"/>
                <a:gd name="T23" fmla="*/ 0 h 16"/>
                <a:gd name="T24" fmla="*/ 0 w 6"/>
                <a:gd name="T25" fmla="*/ 7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16"/>
                <a:gd name="T41" fmla="*/ 6 w 6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16">
                  <a:moveTo>
                    <a:pt x="0" y="7"/>
                  </a:moveTo>
                  <a:lnTo>
                    <a:pt x="0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1" y="9"/>
                  </a:lnTo>
                  <a:lnTo>
                    <a:pt x="1" y="16"/>
                  </a:lnTo>
                  <a:lnTo>
                    <a:pt x="6" y="14"/>
                  </a:lnTo>
                  <a:lnTo>
                    <a:pt x="6" y="9"/>
                  </a:lnTo>
                  <a:lnTo>
                    <a:pt x="6" y="7"/>
                  </a:lnTo>
                  <a:lnTo>
                    <a:pt x="6" y="2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2" name="Freeform 63"/>
            <p:cNvSpPr>
              <a:spLocks/>
            </p:cNvSpPr>
            <p:nvPr/>
          </p:nvSpPr>
          <p:spPr bwMode="auto">
            <a:xfrm>
              <a:off x="352" y="496"/>
              <a:ext cx="30" cy="9"/>
            </a:xfrm>
            <a:custGeom>
              <a:avLst/>
              <a:gdLst>
                <a:gd name="T0" fmla="*/ 0 w 30"/>
                <a:gd name="T1" fmla="*/ 7 h 9"/>
                <a:gd name="T2" fmla="*/ 0 w 30"/>
                <a:gd name="T3" fmla="*/ 7 h 9"/>
                <a:gd name="T4" fmla="*/ 18 w 30"/>
                <a:gd name="T5" fmla="*/ 7 h 9"/>
                <a:gd name="T6" fmla="*/ 23 w 30"/>
                <a:gd name="T7" fmla="*/ 7 h 9"/>
                <a:gd name="T8" fmla="*/ 26 w 30"/>
                <a:gd name="T9" fmla="*/ 9 h 9"/>
                <a:gd name="T10" fmla="*/ 30 w 30"/>
                <a:gd name="T11" fmla="*/ 9 h 9"/>
                <a:gd name="T12" fmla="*/ 30 w 30"/>
                <a:gd name="T13" fmla="*/ 2 h 9"/>
                <a:gd name="T14" fmla="*/ 26 w 30"/>
                <a:gd name="T15" fmla="*/ 2 h 9"/>
                <a:gd name="T16" fmla="*/ 23 w 30"/>
                <a:gd name="T17" fmla="*/ 2 h 9"/>
                <a:gd name="T18" fmla="*/ 18 w 30"/>
                <a:gd name="T19" fmla="*/ 0 h 9"/>
                <a:gd name="T20" fmla="*/ 0 w 30"/>
                <a:gd name="T21" fmla="*/ 0 h 9"/>
                <a:gd name="T22" fmla="*/ 0 w 30"/>
                <a:gd name="T23" fmla="*/ 0 h 9"/>
                <a:gd name="T24" fmla="*/ 0 w 30"/>
                <a:gd name="T25" fmla="*/ 7 h 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"/>
                <a:gd name="T40" fmla="*/ 0 h 9"/>
                <a:gd name="T41" fmla="*/ 30 w 30"/>
                <a:gd name="T42" fmla="*/ 9 h 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" h="9">
                  <a:moveTo>
                    <a:pt x="0" y="7"/>
                  </a:moveTo>
                  <a:lnTo>
                    <a:pt x="0" y="7"/>
                  </a:lnTo>
                  <a:lnTo>
                    <a:pt x="18" y="7"/>
                  </a:lnTo>
                  <a:lnTo>
                    <a:pt x="23" y="7"/>
                  </a:lnTo>
                  <a:lnTo>
                    <a:pt x="26" y="9"/>
                  </a:lnTo>
                  <a:lnTo>
                    <a:pt x="30" y="9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3" name="Freeform 64"/>
            <p:cNvSpPr>
              <a:spLocks/>
            </p:cNvSpPr>
            <p:nvPr/>
          </p:nvSpPr>
          <p:spPr bwMode="auto">
            <a:xfrm>
              <a:off x="287" y="496"/>
              <a:ext cx="65" cy="16"/>
            </a:xfrm>
            <a:custGeom>
              <a:avLst/>
              <a:gdLst>
                <a:gd name="T0" fmla="*/ 1 w 65"/>
                <a:gd name="T1" fmla="*/ 16 h 16"/>
                <a:gd name="T2" fmla="*/ 1 w 65"/>
                <a:gd name="T3" fmla="*/ 16 h 16"/>
                <a:gd name="T4" fmla="*/ 16 w 65"/>
                <a:gd name="T5" fmla="*/ 11 h 16"/>
                <a:gd name="T6" fmla="*/ 29 w 65"/>
                <a:gd name="T7" fmla="*/ 9 h 16"/>
                <a:gd name="T8" fmla="*/ 46 w 65"/>
                <a:gd name="T9" fmla="*/ 9 h 16"/>
                <a:gd name="T10" fmla="*/ 65 w 65"/>
                <a:gd name="T11" fmla="*/ 7 h 16"/>
                <a:gd name="T12" fmla="*/ 65 w 65"/>
                <a:gd name="T13" fmla="*/ 0 h 16"/>
                <a:gd name="T14" fmla="*/ 46 w 65"/>
                <a:gd name="T15" fmla="*/ 2 h 16"/>
                <a:gd name="T16" fmla="*/ 29 w 65"/>
                <a:gd name="T17" fmla="*/ 4 h 16"/>
                <a:gd name="T18" fmla="*/ 16 w 65"/>
                <a:gd name="T19" fmla="*/ 7 h 16"/>
                <a:gd name="T20" fmla="*/ 0 w 65"/>
                <a:gd name="T21" fmla="*/ 9 h 16"/>
                <a:gd name="T22" fmla="*/ 0 w 65"/>
                <a:gd name="T23" fmla="*/ 9 h 16"/>
                <a:gd name="T24" fmla="*/ 1 w 65"/>
                <a:gd name="T25" fmla="*/ 16 h 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5"/>
                <a:gd name="T40" fmla="*/ 0 h 16"/>
                <a:gd name="T41" fmla="*/ 65 w 65"/>
                <a:gd name="T42" fmla="*/ 16 h 1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5" h="16">
                  <a:moveTo>
                    <a:pt x="1" y="16"/>
                  </a:moveTo>
                  <a:lnTo>
                    <a:pt x="1" y="16"/>
                  </a:lnTo>
                  <a:lnTo>
                    <a:pt x="16" y="11"/>
                  </a:lnTo>
                  <a:lnTo>
                    <a:pt x="29" y="9"/>
                  </a:lnTo>
                  <a:lnTo>
                    <a:pt x="46" y="9"/>
                  </a:lnTo>
                  <a:lnTo>
                    <a:pt x="65" y="7"/>
                  </a:lnTo>
                  <a:lnTo>
                    <a:pt x="65" y="0"/>
                  </a:lnTo>
                  <a:lnTo>
                    <a:pt x="46" y="2"/>
                  </a:lnTo>
                  <a:lnTo>
                    <a:pt x="29" y="4"/>
                  </a:lnTo>
                  <a:lnTo>
                    <a:pt x="16" y="7"/>
                  </a:lnTo>
                  <a:lnTo>
                    <a:pt x="0" y="9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4" name="Freeform 65"/>
            <p:cNvSpPr>
              <a:spLocks/>
            </p:cNvSpPr>
            <p:nvPr/>
          </p:nvSpPr>
          <p:spPr bwMode="auto">
            <a:xfrm>
              <a:off x="246" y="505"/>
              <a:ext cx="42" cy="22"/>
            </a:xfrm>
            <a:custGeom>
              <a:avLst/>
              <a:gdLst>
                <a:gd name="T0" fmla="*/ 1 w 42"/>
                <a:gd name="T1" fmla="*/ 22 h 22"/>
                <a:gd name="T2" fmla="*/ 1 w 42"/>
                <a:gd name="T3" fmla="*/ 22 h 22"/>
                <a:gd name="T4" fmla="*/ 9 w 42"/>
                <a:gd name="T5" fmla="*/ 18 h 22"/>
                <a:gd name="T6" fmla="*/ 18 w 42"/>
                <a:gd name="T7" fmla="*/ 14 h 22"/>
                <a:gd name="T8" fmla="*/ 26 w 42"/>
                <a:gd name="T9" fmla="*/ 9 h 22"/>
                <a:gd name="T10" fmla="*/ 42 w 42"/>
                <a:gd name="T11" fmla="*/ 7 h 22"/>
                <a:gd name="T12" fmla="*/ 41 w 42"/>
                <a:gd name="T13" fmla="*/ 0 h 22"/>
                <a:gd name="T14" fmla="*/ 26 w 42"/>
                <a:gd name="T15" fmla="*/ 5 h 22"/>
                <a:gd name="T16" fmla="*/ 14 w 42"/>
                <a:gd name="T17" fmla="*/ 9 h 22"/>
                <a:gd name="T18" fmla="*/ 6 w 42"/>
                <a:gd name="T19" fmla="*/ 13 h 22"/>
                <a:gd name="T20" fmla="*/ 0 w 42"/>
                <a:gd name="T21" fmla="*/ 18 h 22"/>
                <a:gd name="T22" fmla="*/ 0 w 42"/>
                <a:gd name="T23" fmla="*/ 18 h 22"/>
                <a:gd name="T24" fmla="*/ 1 w 42"/>
                <a:gd name="T25" fmla="*/ 22 h 2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22"/>
                <a:gd name="T41" fmla="*/ 42 w 42"/>
                <a:gd name="T42" fmla="*/ 22 h 2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22">
                  <a:moveTo>
                    <a:pt x="1" y="22"/>
                  </a:moveTo>
                  <a:lnTo>
                    <a:pt x="1" y="22"/>
                  </a:lnTo>
                  <a:lnTo>
                    <a:pt x="9" y="18"/>
                  </a:lnTo>
                  <a:lnTo>
                    <a:pt x="18" y="14"/>
                  </a:lnTo>
                  <a:lnTo>
                    <a:pt x="26" y="9"/>
                  </a:lnTo>
                  <a:lnTo>
                    <a:pt x="42" y="7"/>
                  </a:lnTo>
                  <a:lnTo>
                    <a:pt x="41" y="0"/>
                  </a:lnTo>
                  <a:lnTo>
                    <a:pt x="26" y="5"/>
                  </a:lnTo>
                  <a:lnTo>
                    <a:pt x="14" y="9"/>
                  </a:lnTo>
                  <a:lnTo>
                    <a:pt x="6" y="13"/>
                  </a:lnTo>
                  <a:lnTo>
                    <a:pt x="0" y="18"/>
                  </a:lnTo>
                  <a:lnTo>
                    <a:pt x="1" y="2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5" name="Freeform 66"/>
            <p:cNvSpPr>
              <a:spLocks/>
            </p:cNvSpPr>
            <p:nvPr/>
          </p:nvSpPr>
          <p:spPr bwMode="auto">
            <a:xfrm>
              <a:off x="226" y="523"/>
              <a:ext cx="21" cy="14"/>
            </a:xfrm>
            <a:custGeom>
              <a:avLst/>
              <a:gdLst>
                <a:gd name="T0" fmla="*/ 0 w 21"/>
                <a:gd name="T1" fmla="*/ 11 h 14"/>
                <a:gd name="T2" fmla="*/ 0 w 21"/>
                <a:gd name="T3" fmla="*/ 11 h 14"/>
                <a:gd name="T4" fmla="*/ 3 w 21"/>
                <a:gd name="T5" fmla="*/ 14 h 14"/>
                <a:gd name="T6" fmla="*/ 10 w 21"/>
                <a:gd name="T7" fmla="*/ 11 h 14"/>
                <a:gd name="T8" fmla="*/ 16 w 21"/>
                <a:gd name="T9" fmla="*/ 9 h 14"/>
                <a:gd name="T10" fmla="*/ 21 w 21"/>
                <a:gd name="T11" fmla="*/ 4 h 14"/>
                <a:gd name="T12" fmla="*/ 20 w 21"/>
                <a:gd name="T13" fmla="*/ 0 h 14"/>
                <a:gd name="T14" fmla="*/ 13 w 21"/>
                <a:gd name="T15" fmla="*/ 2 h 14"/>
                <a:gd name="T16" fmla="*/ 8 w 21"/>
                <a:gd name="T17" fmla="*/ 7 h 14"/>
                <a:gd name="T18" fmla="*/ 2 w 21"/>
                <a:gd name="T19" fmla="*/ 9 h 14"/>
                <a:gd name="T20" fmla="*/ 3 w 21"/>
                <a:gd name="T21" fmla="*/ 11 h 14"/>
                <a:gd name="T22" fmla="*/ 3 w 21"/>
                <a:gd name="T23" fmla="*/ 11 h 14"/>
                <a:gd name="T24" fmla="*/ 0 w 21"/>
                <a:gd name="T25" fmla="*/ 11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4"/>
                <a:gd name="T41" fmla="*/ 21 w 21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4">
                  <a:moveTo>
                    <a:pt x="0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10" y="11"/>
                  </a:lnTo>
                  <a:lnTo>
                    <a:pt x="16" y="9"/>
                  </a:lnTo>
                  <a:lnTo>
                    <a:pt x="21" y="4"/>
                  </a:lnTo>
                  <a:lnTo>
                    <a:pt x="20" y="0"/>
                  </a:lnTo>
                  <a:lnTo>
                    <a:pt x="13" y="2"/>
                  </a:lnTo>
                  <a:lnTo>
                    <a:pt x="8" y="7"/>
                  </a:lnTo>
                  <a:lnTo>
                    <a:pt x="2" y="9"/>
                  </a:lnTo>
                  <a:lnTo>
                    <a:pt x="3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6" name="Freeform 67"/>
            <p:cNvSpPr>
              <a:spLocks/>
            </p:cNvSpPr>
            <p:nvPr/>
          </p:nvSpPr>
          <p:spPr bwMode="auto">
            <a:xfrm>
              <a:off x="226" y="415"/>
              <a:ext cx="5" cy="119"/>
            </a:xfrm>
            <a:custGeom>
              <a:avLst/>
              <a:gdLst>
                <a:gd name="T0" fmla="*/ 5 w 5"/>
                <a:gd name="T1" fmla="*/ 0 h 119"/>
                <a:gd name="T2" fmla="*/ 0 w 5"/>
                <a:gd name="T3" fmla="*/ 0 h 119"/>
                <a:gd name="T4" fmla="*/ 0 w 5"/>
                <a:gd name="T5" fmla="*/ 119 h 119"/>
                <a:gd name="T6" fmla="*/ 3 w 5"/>
                <a:gd name="T7" fmla="*/ 119 h 119"/>
                <a:gd name="T8" fmla="*/ 5 w 5"/>
                <a:gd name="T9" fmla="*/ 0 h 119"/>
                <a:gd name="T10" fmla="*/ 5 w 5"/>
                <a:gd name="T11" fmla="*/ 0 h 1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119"/>
                <a:gd name="T20" fmla="*/ 5 w 5"/>
                <a:gd name="T21" fmla="*/ 119 h 11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119">
                  <a:moveTo>
                    <a:pt x="5" y="0"/>
                  </a:moveTo>
                  <a:lnTo>
                    <a:pt x="0" y="0"/>
                  </a:lnTo>
                  <a:lnTo>
                    <a:pt x="0" y="119"/>
                  </a:lnTo>
                  <a:lnTo>
                    <a:pt x="3" y="119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7" name="Freeform 68"/>
            <p:cNvSpPr>
              <a:spLocks/>
            </p:cNvSpPr>
            <p:nvPr/>
          </p:nvSpPr>
          <p:spPr bwMode="auto">
            <a:xfrm>
              <a:off x="226" y="415"/>
              <a:ext cx="20" cy="18"/>
            </a:xfrm>
            <a:custGeom>
              <a:avLst/>
              <a:gdLst>
                <a:gd name="T0" fmla="*/ 20 w 20"/>
                <a:gd name="T1" fmla="*/ 11 h 18"/>
                <a:gd name="T2" fmla="*/ 20 w 20"/>
                <a:gd name="T3" fmla="*/ 11 h 18"/>
                <a:gd name="T4" fmla="*/ 7 w 20"/>
                <a:gd name="T5" fmla="*/ 2 h 18"/>
                <a:gd name="T6" fmla="*/ 5 w 20"/>
                <a:gd name="T7" fmla="*/ 0 h 18"/>
                <a:gd name="T8" fmla="*/ 0 w 20"/>
                <a:gd name="T9" fmla="*/ 2 h 18"/>
                <a:gd name="T10" fmla="*/ 3 w 20"/>
                <a:gd name="T11" fmla="*/ 7 h 18"/>
                <a:gd name="T12" fmla="*/ 20 w 20"/>
                <a:gd name="T13" fmla="*/ 18 h 18"/>
                <a:gd name="T14" fmla="*/ 20 w 20"/>
                <a:gd name="T15" fmla="*/ 18 h 18"/>
                <a:gd name="T16" fmla="*/ 20 w 20"/>
                <a:gd name="T17" fmla="*/ 11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18"/>
                <a:gd name="T29" fmla="*/ 20 w 20"/>
                <a:gd name="T30" fmla="*/ 18 h 1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18">
                  <a:moveTo>
                    <a:pt x="20" y="11"/>
                  </a:moveTo>
                  <a:lnTo>
                    <a:pt x="20" y="11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2"/>
                  </a:lnTo>
                  <a:lnTo>
                    <a:pt x="3" y="7"/>
                  </a:lnTo>
                  <a:lnTo>
                    <a:pt x="20" y="18"/>
                  </a:lnTo>
                  <a:lnTo>
                    <a:pt x="20" y="1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8" name="Freeform 69"/>
            <p:cNvSpPr>
              <a:spLocks/>
            </p:cNvSpPr>
            <p:nvPr/>
          </p:nvSpPr>
          <p:spPr bwMode="auto">
            <a:xfrm>
              <a:off x="246" y="426"/>
              <a:ext cx="36" cy="23"/>
            </a:xfrm>
            <a:custGeom>
              <a:avLst/>
              <a:gdLst>
                <a:gd name="T0" fmla="*/ 36 w 36"/>
                <a:gd name="T1" fmla="*/ 19 h 23"/>
                <a:gd name="T2" fmla="*/ 36 w 36"/>
                <a:gd name="T3" fmla="*/ 19 h 23"/>
                <a:gd name="T4" fmla="*/ 19 w 36"/>
                <a:gd name="T5" fmla="*/ 10 h 23"/>
                <a:gd name="T6" fmla="*/ 0 w 36"/>
                <a:gd name="T7" fmla="*/ 0 h 23"/>
                <a:gd name="T8" fmla="*/ 0 w 36"/>
                <a:gd name="T9" fmla="*/ 7 h 23"/>
                <a:gd name="T10" fmla="*/ 18 w 36"/>
                <a:gd name="T11" fmla="*/ 18 h 23"/>
                <a:gd name="T12" fmla="*/ 34 w 36"/>
                <a:gd name="T13" fmla="*/ 23 h 23"/>
                <a:gd name="T14" fmla="*/ 34 w 36"/>
                <a:gd name="T15" fmla="*/ 23 h 23"/>
                <a:gd name="T16" fmla="*/ 36 w 36"/>
                <a:gd name="T17" fmla="*/ 19 h 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"/>
                <a:gd name="T28" fmla="*/ 0 h 23"/>
                <a:gd name="T29" fmla="*/ 36 w 36"/>
                <a:gd name="T30" fmla="*/ 23 h 2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" h="23">
                  <a:moveTo>
                    <a:pt x="36" y="19"/>
                  </a:moveTo>
                  <a:lnTo>
                    <a:pt x="36" y="19"/>
                  </a:lnTo>
                  <a:lnTo>
                    <a:pt x="19" y="10"/>
                  </a:lnTo>
                  <a:lnTo>
                    <a:pt x="0" y="0"/>
                  </a:lnTo>
                  <a:lnTo>
                    <a:pt x="0" y="7"/>
                  </a:lnTo>
                  <a:lnTo>
                    <a:pt x="18" y="18"/>
                  </a:lnTo>
                  <a:lnTo>
                    <a:pt x="34" y="23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29" name="Freeform 70"/>
            <p:cNvSpPr>
              <a:spLocks/>
            </p:cNvSpPr>
            <p:nvPr/>
          </p:nvSpPr>
          <p:spPr bwMode="auto">
            <a:xfrm>
              <a:off x="280" y="445"/>
              <a:ext cx="30" cy="13"/>
            </a:xfrm>
            <a:custGeom>
              <a:avLst/>
              <a:gdLst>
                <a:gd name="T0" fmla="*/ 30 w 30"/>
                <a:gd name="T1" fmla="*/ 8 h 13"/>
                <a:gd name="T2" fmla="*/ 30 w 30"/>
                <a:gd name="T3" fmla="*/ 8 h 13"/>
                <a:gd name="T4" fmla="*/ 15 w 30"/>
                <a:gd name="T5" fmla="*/ 4 h 13"/>
                <a:gd name="T6" fmla="*/ 2 w 30"/>
                <a:gd name="T7" fmla="*/ 0 h 13"/>
                <a:gd name="T8" fmla="*/ 0 w 30"/>
                <a:gd name="T9" fmla="*/ 4 h 13"/>
                <a:gd name="T10" fmla="*/ 13 w 30"/>
                <a:gd name="T11" fmla="*/ 9 h 13"/>
                <a:gd name="T12" fmla="*/ 28 w 30"/>
                <a:gd name="T13" fmla="*/ 13 h 13"/>
                <a:gd name="T14" fmla="*/ 28 w 30"/>
                <a:gd name="T15" fmla="*/ 13 h 13"/>
                <a:gd name="T16" fmla="*/ 30 w 30"/>
                <a:gd name="T17" fmla="*/ 8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13"/>
                <a:gd name="T29" fmla="*/ 30 w 30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13">
                  <a:moveTo>
                    <a:pt x="30" y="8"/>
                  </a:moveTo>
                  <a:lnTo>
                    <a:pt x="30" y="8"/>
                  </a:lnTo>
                  <a:lnTo>
                    <a:pt x="15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13" y="9"/>
                  </a:lnTo>
                  <a:lnTo>
                    <a:pt x="28" y="13"/>
                  </a:lnTo>
                  <a:lnTo>
                    <a:pt x="30" y="8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0" name="Freeform 71"/>
            <p:cNvSpPr>
              <a:spLocks/>
            </p:cNvSpPr>
            <p:nvPr/>
          </p:nvSpPr>
          <p:spPr bwMode="auto">
            <a:xfrm>
              <a:off x="308" y="453"/>
              <a:ext cx="41" cy="9"/>
            </a:xfrm>
            <a:custGeom>
              <a:avLst/>
              <a:gdLst>
                <a:gd name="T0" fmla="*/ 41 w 41"/>
                <a:gd name="T1" fmla="*/ 1 h 9"/>
                <a:gd name="T2" fmla="*/ 41 w 41"/>
                <a:gd name="T3" fmla="*/ 1 h 9"/>
                <a:gd name="T4" fmla="*/ 21 w 41"/>
                <a:gd name="T5" fmla="*/ 1 h 9"/>
                <a:gd name="T6" fmla="*/ 2 w 41"/>
                <a:gd name="T7" fmla="*/ 0 h 9"/>
                <a:gd name="T8" fmla="*/ 0 w 41"/>
                <a:gd name="T9" fmla="*/ 5 h 9"/>
                <a:gd name="T10" fmla="*/ 20 w 41"/>
                <a:gd name="T11" fmla="*/ 9 h 9"/>
                <a:gd name="T12" fmla="*/ 41 w 41"/>
                <a:gd name="T13" fmla="*/ 9 h 9"/>
                <a:gd name="T14" fmla="*/ 41 w 41"/>
                <a:gd name="T15" fmla="*/ 9 h 9"/>
                <a:gd name="T16" fmla="*/ 41 w 41"/>
                <a:gd name="T17" fmla="*/ 1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"/>
                <a:gd name="T28" fmla="*/ 0 h 9"/>
                <a:gd name="T29" fmla="*/ 41 w 4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" h="9">
                  <a:moveTo>
                    <a:pt x="41" y="1"/>
                  </a:moveTo>
                  <a:lnTo>
                    <a:pt x="41" y="1"/>
                  </a:lnTo>
                  <a:lnTo>
                    <a:pt x="21" y="1"/>
                  </a:lnTo>
                  <a:lnTo>
                    <a:pt x="2" y="0"/>
                  </a:lnTo>
                  <a:lnTo>
                    <a:pt x="0" y="5"/>
                  </a:lnTo>
                  <a:lnTo>
                    <a:pt x="20" y="9"/>
                  </a:lnTo>
                  <a:lnTo>
                    <a:pt x="41" y="9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1" name="Freeform 72"/>
            <p:cNvSpPr>
              <a:spLocks/>
            </p:cNvSpPr>
            <p:nvPr/>
          </p:nvSpPr>
          <p:spPr bwMode="auto">
            <a:xfrm>
              <a:off x="349" y="449"/>
              <a:ext cx="39" cy="13"/>
            </a:xfrm>
            <a:custGeom>
              <a:avLst/>
              <a:gdLst>
                <a:gd name="T0" fmla="*/ 36 w 39"/>
                <a:gd name="T1" fmla="*/ 0 h 13"/>
                <a:gd name="T2" fmla="*/ 36 w 39"/>
                <a:gd name="T3" fmla="*/ 0 h 13"/>
                <a:gd name="T4" fmla="*/ 28 w 39"/>
                <a:gd name="T5" fmla="*/ 5 h 13"/>
                <a:gd name="T6" fmla="*/ 20 w 39"/>
                <a:gd name="T7" fmla="*/ 7 h 13"/>
                <a:gd name="T8" fmla="*/ 10 w 39"/>
                <a:gd name="T9" fmla="*/ 7 h 13"/>
                <a:gd name="T10" fmla="*/ 0 w 39"/>
                <a:gd name="T11" fmla="*/ 5 h 13"/>
                <a:gd name="T12" fmla="*/ 0 w 39"/>
                <a:gd name="T13" fmla="*/ 13 h 13"/>
                <a:gd name="T14" fmla="*/ 10 w 39"/>
                <a:gd name="T15" fmla="*/ 13 h 13"/>
                <a:gd name="T16" fmla="*/ 20 w 39"/>
                <a:gd name="T17" fmla="*/ 13 h 13"/>
                <a:gd name="T18" fmla="*/ 29 w 39"/>
                <a:gd name="T19" fmla="*/ 11 h 13"/>
                <a:gd name="T20" fmla="*/ 39 w 39"/>
                <a:gd name="T21" fmla="*/ 5 h 13"/>
                <a:gd name="T22" fmla="*/ 39 w 39"/>
                <a:gd name="T23" fmla="*/ 5 h 13"/>
                <a:gd name="T24" fmla="*/ 36 w 39"/>
                <a:gd name="T25" fmla="*/ 0 h 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9"/>
                <a:gd name="T40" fmla="*/ 0 h 13"/>
                <a:gd name="T41" fmla="*/ 39 w 39"/>
                <a:gd name="T42" fmla="*/ 13 h 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9" h="13">
                  <a:moveTo>
                    <a:pt x="36" y="0"/>
                  </a:moveTo>
                  <a:lnTo>
                    <a:pt x="36" y="0"/>
                  </a:lnTo>
                  <a:lnTo>
                    <a:pt x="28" y="5"/>
                  </a:lnTo>
                  <a:lnTo>
                    <a:pt x="20" y="7"/>
                  </a:lnTo>
                  <a:lnTo>
                    <a:pt x="10" y="7"/>
                  </a:lnTo>
                  <a:lnTo>
                    <a:pt x="0" y="5"/>
                  </a:lnTo>
                  <a:lnTo>
                    <a:pt x="0" y="13"/>
                  </a:lnTo>
                  <a:lnTo>
                    <a:pt x="10" y="13"/>
                  </a:lnTo>
                  <a:lnTo>
                    <a:pt x="20" y="13"/>
                  </a:lnTo>
                  <a:lnTo>
                    <a:pt x="29" y="11"/>
                  </a:lnTo>
                  <a:lnTo>
                    <a:pt x="39" y="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2" name="Freeform 73"/>
            <p:cNvSpPr>
              <a:spLocks/>
            </p:cNvSpPr>
            <p:nvPr/>
          </p:nvSpPr>
          <p:spPr bwMode="auto">
            <a:xfrm>
              <a:off x="385" y="447"/>
              <a:ext cx="10" cy="20"/>
            </a:xfrm>
            <a:custGeom>
              <a:avLst/>
              <a:gdLst>
                <a:gd name="T0" fmla="*/ 2 w 10"/>
                <a:gd name="T1" fmla="*/ 7 h 20"/>
                <a:gd name="T2" fmla="*/ 2 w 10"/>
                <a:gd name="T3" fmla="*/ 7 h 20"/>
                <a:gd name="T4" fmla="*/ 2 w 10"/>
                <a:gd name="T5" fmla="*/ 16 h 20"/>
                <a:gd name="T6" fmla="*/ 3 w 10"/>
                <a:gd name="T7" fmla="*/ 20 h 20"/>
                <a:gd name="T8" fmla="*/ 8 w 10"/>
                <a:gd name="T9" fmla="*/ 18 h 20"/>
                <a:gd name="T10" fmla="*/ 8 w 10"/>
                <a:gd name="T11" fmla="*/ 15 h 20"/>
                <a:gd name="T12" fmla="*/ 10 w 10"/>
                <a:gd name="T13" fmla="*/ 9 h 20"/>
                <a:gd name="T14" fmla="*/ 8 w 10"/>
                <a:gd name="T15" fmla="*/ 6 h 20"/>
                <a:gd name="T16" fmla="*/ 7 w 10"/>
                <a:gd name="T17" fmla="*/ 4 h 20"/>
                <a:gd name="T18" fmla="*/ 3 w 10"/>
                <a:gd name="T19" fmla="*/ 0 h 20"/>
                <a:gd name="T20" fmla="*/ 2 w 10"/>
                <a:gd name="T21" fmla="*/ 2 h 20"/>
                <a:gd name="T22" fmla="*/ 0 w 10"/>
                <a:gd name="T23" fmla="*/ 2 h 20"/>
                <a:gd name="T24" fmla="*/ 3 w 10"/>
                <a:gd name="T25" fmla="*/ 7 h 20"/>
                <a:gd name="T26" fmla="*/ 3 w 10"/>
                <a:gd name="T27" fmla="*/ 7 h 20"/>
                <a:gd name="T28" fmla="*/ 3 w 10"/>
                <a:gd name="T29" fmla="*/ 7 h 20"/>
                <a:gd name="T30" fmla="*/ 3 w 10"/>
                <a:gd name="T31" fmla="*/ 7 h 20"/>
                <a:gd name="T32" fmla="*/ 3 w 10"/>
                <a:gd name="T33" fmla="*/ 7 h 20"/>
                <a:gd name="T34" fmla="*/ 3 w 10"/>
                <a:gd name="T35" fmla="*/ 9 h 20"/>
                <a:gd name="T36" fmla="*/ 3 w 10"/>
                <a:gd name="T37" fmla="*/ 15 h 20"/>
                <a:gd name="T38" fmla="*/ 3 w 10"/>
                <a:gd name="T39" fmla="*/ 16 h 20"/>
                <a:gd name="T40" fmla="*/ 7 w 10"/>
                <a:gd name="T41" fmla="*/ 18 h 20"/>
                <a:gd name="T42" fmla="*/ 7 w 10"/>
                <a:gd name="T43" fmla="*/ 15 h 20"/>
                <a:gd name="T44" fmla="*/ 7 w 10"/>
                <a:gd name="T45" fmla="*/ 7 h 20"/>
                <a:gd name="T46" fmla="*/ 7 w 10"/>
                <a:gd name="T47" fmla="*/ 7 h 20"/>
                <a:gd name="T48" fmla="*/ 2 w 10"/>
                <a:gd name="T49" fmla="*/ 7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"/>
                <a:gd name="T76" fmla="*/ 0 h 20"/>
                <a:gd name="T77" fmla="*/ 10 w 10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" h="20">
                  <a:moveTo>
                    <a:pt x="2" y="7"/>
                  </a:moveTo>
                  <a:lnTo>
                    <a:pt x="2" y="7"/>
                  </a:lnTo>
                  <a:lnTo>
                    <a:pt x="2" y="16"/>
                  </a:lnTo>
                  <a:lnTo>
                    <a:pt x="3" y="20"/>
                  </a:lnTo>
                  <a:lnTo>
                    <a:pt x="8" y="18"/>
                  </a:lnTo>
                  <a:lnTo>
                    <a:pt x="8" y="15"/>
                  </a:lnTo>
                  <a:lnTo>
                    <a:pt x="10" y="9"/>
                  </a:lnTo>
                  <a:lnTo>
                    <a:pt x="8" y="6"/>
                  </a:lnTo>
                  <a:lnTo>
                    <a:pt x="7" y="4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3" y="7"/>
                  </a:lnTo>
                  <a:lnTo>
                    <a:pt x="3" y="9"/>
                  </a:lnTo>
                  <a:lnTo>
                    <a:pt x="3" y="15"/>
                  </a:lnTo>
                  <a:lnTo>
                    <a:pt x="3" y="16"/>
                  </a:lnTo>
                  <a:lnTo>
                    <a:pt x="7" y="18"/>
                  </a:lnTo>
                  <a:lnTo>
                    <a:pt x="7" y="15"/>
                  </a:lnTo>
                  <a:lnTo>
                    <a:pt x="7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3" name="Freeform 74"/>
            <p:cNvSpPr>
              <a:spLocks/>
            </p:cNvSpPr>
            <p:nvPr/>
          </p:nvSpPr>
          <p:spPr bwMode="auto">
            <a:xfrm>
              <a:off x="383" y="395"/>
              <a:ext cx="9" cy="59"/>
            </a:xfrm>
            <a:custGeom>
              <a:avLst/>
              <a:gdLst>
                <a:gd name="T0" fmla="*/ 0 w 9"/>
                <a:gd name="T1" fmla="*/ 0 h 59"/>
                <a:gd name="T2" fmla="*/ 0 w 9"/>
                <a:gd name="T3" fmla="*/ 0 h 59"/>
                <a:gd name="T4" fmla="*/ 4 w 9"/>
                <a:gd name="T5" fmla="*/ 20 h 59"/>
                <a:gd name="T6" fmla="*/ 4 w 9"/>
                <a:gd name="T7" fmla="*/ 31 h 59"/>
                <a:gd name="T8" fmla="*/ 4 w 9"/>
                <a:gd name="T9" fmla="*/ 40 h 59"/>
                <a:gd name="T10" fmla="*/ 4 w 9"/>
                <a:gd name="T11" fmla="*/ 59 h 59"/>
                <a:gd name="T12" fmla="*/ 9 w 9"/>
                <a:gd name="T13" fmla="*/ 59 h 59"/>
                <a:gd name="T14" fmla="*/ 9 w 9"/>
                <a:gd name="T15" fmla="*/ 40 h 59"/>
                <a:gd name="T16" fmla="*/ 9 w 9"/>
                <a:gd name="T17" fmla="*/ 31 h 59"/>
                <a:gd name="T18" fmla="*/ 9 w 9"/>
                <a:gd name="T19" fmla="*/ 20 h 59"/>
                <a:gd name="T20" fmla="*/ 5 w 9"/>
                <a:gd name="T21" fmla="*/ 0 h 59"/>
                <a:gd name="T22" fmla="*/ 5 w 9"/>
                <a:gd name="T23" fmla="*/ 0 h 59"/>
                <a:gd name="T24" fmla="*/ 0 w 9"/>
                <a:gd name="T25" fmla="*/ 0 h 5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9"/>
                <a:gd name="T41" fmla="*/ 9 w 9"/>
                <a:gd name="T42" fmla="*/ 59 h 5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9">
                  <a:moveTo>
                    <a:pt x="0" y="0"/>
                  </a:moveTo>
                  <a:lnTo>
                    <a:pt x="0" y="0"/>
                  </a:lnTo>
                  <a:lnTo>
                    <a:pt x="4" y="20"/>
                  </a:lnTo>
                  <a:lnTo>
                    <a:pt x="4" y="31"/>
                  </a:lnTo>
                  <a:lnTo>
                    <a:pt x="4" y="40"/>
                  </a:lnTo>
                  <a:lnTo>
                    <a:pt x="4" y="59"/>
                  </a:lnTo>
                  <a:lnTo>
                    <a:pt x="9" y="59"/>
                  </a:lnTo>
                  <a:lnTo>
                    <a:pt x="9" y="40"/>
                  </a:lnTo>
                  <a:lnTo>
                    <a:pt x="9" y="31"/>
                  </a:lnTo>
                  <a:lnTo>
                    <a:pt x="9" y="2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4" name="Freeform 75"/>
            <p:cNvSpPr>
              <a:spLocks/>
            </p:cNvSpPr>
            <p:nvPr/>
          </p:nvSpPr>
          <p:spPr bwMode="auto">
            <a:xfrm>
              <a:off x="375" y="332"/>
              <a:ext cx="13" cy="63"/>
            </a:xfrm>
            <a:custGeom>
              <a:avLst/>
              <a:gdLst>
                <a:gd name="T0" fmla="*/ 0 w 13"/>
                <a:gd name="T1" fmla="*/ 0 h 63"/>
                <a:gd name="T2" fmla="*/ 0 w 13"/>
                <a:gd name="T3" fmla="*/ 0 h 63"/>
                <a:gd name="T4" fmla="*/ 2 w 13"/>
                <a:gd name="T5" fmla="*/ 14 h 63"/>
                <a:gd name="T6" fmla="*/ 3 w 13"/>
                <a:gd name="T7" fmla="*/ 25 h 63"/>
                <a:gd name="T8" fmla="*/ 5 w 13"/>
                <a:gd name="T9" fmla="*/ 39 h 63"/>
                <a:gd name="T10" fmla="*/ 8 w 13"/>
                <a:gd name="T11" fmla="*/ 63 h 63"/>
                <a:gd name="T12" fmla="*/ 13 w 13"/>
                <a:gd name="T13" fmla="*/ 63 h 63"/>
                <a:gd name="T14" fmla="*/ 12 w 13"/>
                <a:gd name="T15" fmla="*/ 38 h 63"/>
                <a:gd name="T16" fmla="*/ 8 w 13"/>
                <a:gd name="T17" fmla="*/ 25 h 63"/>
                <a:gd name="T18" fmla="*/ 7 w 13"/>
                <a:gd name="T19" fmla="*/ 12 h 63"/>
                <a:gd name="T20" fmla="*/ 5 w 13"/>
                <a:gd name="T21" fmla="*/ 0 h 63"/>
                <a:gd name="T22" fmla="*/ 5 w 13"/>
                <a:gd name="T23" fmla="*/ 0 h 63"/>
                <a:gd name="T24" fmla="*/ 0 w 13"/>
                <a:gd name="T25" fmla="*/ 0 h 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"/>
                <a:gd name="T40" fmla="*/ 0 h 63"/>
                <a:gd name="T41" fmla="*/ 13 w 13"/>
                <a:gd name="T42" fmla="*/ 63 h 6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" h="63">
                  <a:moveTo>
                    <a:pt x="0" y="0"/>
                  </a:moveTo>
                  <a:lnTo>
                    <a:pt x="0" y="0"/>
                  </a:lnTo>
                  <a:lnTo>
                    <a:pt x="2" y="14"/>
                  </a:lnTo>
                  <a:lnTo>
                    <a:pt x="3" y="25"/>
                  </a:lnTo>
                  <a:lnTo>
                    <a:pt x="5" y="39"/>
                  </a:lnTo>
                  <a:lnTo>
                    <a:pt x="8" y="63"/>
                  </a:lnTo>
                  <a:lnTo>
                    <a:pt x="13" y="63"/>
                  </a:lnTo>
                  <a:lnTo>
                    <a:pt x="12" y="38"/>
                  </a:lnTo>
                  <a:lnTo>
                    <a:pt x="8" y="25"/>
                  </a:lnTo>
                  <a:lnTo>
                    <a:pt x="7" y="1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5" name="Freeform 76"/>
            <p:cNvSpPr>
              <a:spLocks/>
            </p:cNvSpPr>
            <p:nvPr/>
          </p:nvSpPr>
          <p:spPr bwMode="auto">
            <a:xfrm>
              <a:off x="362" y="283"/>
              <a:ext cx="18" cy="49"/>
            </a:xfrm>
            <a:custGeom>
              <a:avLst/>
              <a:gdLst>
                <a:gd name="T0" fmla="*/ 0 w 18"/>
                <a:gd name="T1" fmla="*/ 2 h 49"/>
                <a:gd name="T2" fmla="*/ 0 w 18"/>
                <a:gd name="T3" fmla="*/ 2 h 49"/>
                <a:gd name="T4" fmla="*/ 5 w 18"/>
                <a:gd name="T5" fmla="*/ 14 h 49"/>
                <a:gd name="T6" fmla="*/ 8 w 18"/>
                <a:gd name="T7" fmla="*/ 25 h 49"/>
                <a:gd name="T8" fmla="*/ 12 w 18"/>
                <a:gd name="T9" fmla="*/ 36 h 49"/>
                <a:gd name="T10" fmla="*/ 13 w 18"/>
                <a:gd name="T11" fmla="*/ 49 h 49"/>
                <a:gd name="T12" fmla="*/ 18 w 18"/>
                <a:gd name="T13" fmla="*/ 49 h 49"/>
                <a:gd name="T14" fmla="*/ 16 w 18"/>
                <a:gd name="T15" fmla="*/ 34 h 49"/>
                <a:gd name="T16" fmla="*/ 13 w 18"/>
                <a:gd name="T17" fmla="*/ 23 h 49"/>
                <a:gd name="T18" fmla="*/ 10 w 18"/>
                <a:gd name="T19" fmla="*/ 14 h 49"/>
                <a:gd name="T20" fmla="*/ 5 w 18"/>
                <a:gd name="T21" fmla="*/ 0 h 49"/>
                <a:gd name="T22" fmla="*/ 5 w 18"/>
                <a:gd name="T23" fmla="*/ 0 h 49"/>
                <a:gd name="T24" fmla="*/ 0 w 18"/>
                <a:gd name="T25" fmla="*/ 2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49"/>
                <a:gd name="T41" fmla="*/ 18 w 18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49">
                  <a:moveTo>
                    <a:pt x="0" y="2"/>
                  </a:moveTo>
                  <a:lnTo>
                    <a:pt x="0" y="2"/>
                  </a:lnTo>
                  <a:lnTo>
                    <a:pt x="5" y="14"/>
                  </a:lnTo>
                  <a:lnTo>
                    <a:pt x="8" y="25"/>
                  </a:lnTo>
                  <a:lnTo>
                    <a:pt x="12" y="36"/>
                  </a:lnTo>
                  <a:lnTo>
                    <a:pt x="13" y="49"/>
                  </a:lnTo>
                  <a:lnTo>
                    <a:pt x="18" y="49"/>
                  </a:lnTo>
                  <a:lnTo>
                    <a:pt x="16" y="34"/>
                  </a:lnTo>
                  <a:lnTo>
                    <a:pt x="13" y="23"/>
                  </a:lnTo>
                  <a:lnTo>
                    <a:pt x="10" y="14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6" name="Freeform 77"/>
            <p:cNvSpPr>
              <a:spLocks/>
            </p:cNvSpPr>
            <p:nvPr/>
          </p:nvSpPr>
          <p:spPr bwMode="auto">
            <a:xfrm>
              <a:off x="342" y="247"/>
              <a:ext cx="25" cy="38"/>
            </a:xfrm>
            <a:custGeom>
              <a:avLst/>
              <a:gdLst>
                <a:gd name="T0" fmla="*/ 0 w 25"/>
                <a:gd name="T1" fmla="*/ 0 h 38"/>
                <a:gd name="T2" fmla="*/ 0 w 25"/>
                <a:gd name="T3" fmla="*/ 5 h 38"/>
                <a:gd name="T4" fmla="*/ 2 w 25"/>
                <a:gd name="T5" fmla="*/ 9 h 38"/>
                <a:gd name="T6" fmla="*/ 10 w 25"/>
                <a:gd name="T7" fmla="*/ 18 h 38"/>
                <a:gd name="T8" fmla="*/ 17 w 25"/>
                <a:gd name="T9" fmla="*/ 29 h 38"/>
                <a:gd name="T10" fmla="*/ 20 w 25"/>
                <a:gd name="T11" fmla="*/ 38 h 38"/>
                <a:gd name="T12" fmla="*/ 25 w 25"/>
                <a:gd name="T13" fmla="*/ 36 h 38"/>
                <a:gd name="T14" fmla="*/ 20 w 25"/>
                <a:gd name="T15" fmla="*/ 25 h 38"/>
                <a:gd name="T16" fmla="*/ 14 w 25"/>
                <a:gd name="T17" fmla="*/ 14 h 38"/>
                <a:gd name="T18" fmla="*/ 7 w 25"/>
                <a:gd name="T19" fmla="*/ 3 h 38"/>
                <a:gd name="T20" fmla="*/ 0 w 25"/>
                <a:gd name="T21" fmla="*/ 0 h 38"/>
                <a:gd name="T22" fmla="*/ 0 w 25"/>
                <a:gd name="T23" fmla="*/ 5 h 38"/>
                <a:gd name="T24" fmla="*/ 0 w 25"/>
                <a:gd name="T25" fmla="*/ 0 h 3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38"/>
                <a:gd name="T41" fmla="*/ 25 w 25"/>
                <a:gd name="T42" fmla="*/ 38 h 3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38">
                  <a:moveTo>
                    <a:pt x="0" y="0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10" y="18"/>
                  </a:lnTo>
                  <a:lnTo>
                    <a:pt x="17" y="29"/>
                  </a:lnTo>
                  <a:lnTo>
                    <a:pt x="20" y="38"/>
                  </a:lnTo>
                  <a:lnTo>
                    <a:pt x="25" y="36"/>
                  </a:lnTo>
                  <a:lnTo>
                    <a:pt x="20" y="25"/>
                  </a:lnTo>
                  <a:lnTo>
                    <a:pt x="14" y="14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3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9837" name="Rectangle 78"/>
            <p:cNvSpPr>
              <a:spLocks noChangeArrowheads="1"/>
            </p:cNvSpPr>
            <p:nvPr/>
          </p:nvSpPr>
          <p:spPr bwMode="auto">
            <a:xfrm>
              <a:off x="149" y="196"/>
              <a:ext cx="508" cy="6"/>
            </a:xfrm>
            <a:prstGeom prst="rect">
              <a:avLst/>
            </a:prstGeom>
            <a:solidFill>
              <a:srgbClr val="2522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pic>
        <p:nvPicPr>
          <p:cNvPr id="159748" name="Picture 79" descr="icc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49" name="Text Box 80"/>
          <p:cNvSpPr txBox="1">
            <a:spLocks noChangeArrowheads="1"/>
          </p:cNvSpPr>
          <p:nvPr/>
        </p:nvSpPr>
        <p:spPr bwMode="auto">
          <a:xfrm>
            <a:off x="2209800" y="228600"/>
            <a:ext cx="5902325" cy="66992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GB" sz="3600">
                <a:solidFill>
                  <a:srgbClr val="FF0000"/>
                </a:solidFill>
                <a:sym typeface="Symbol" charset="0"/>
              </a:rPr>
              <a:t>The content of our universe</a:t>
            </a:r>
            <a:r>
              <a:rPr lang="en-GB" sz="36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59750" name="Rectangle 90"/>
          <p:cNvSpPr>
            <a:spLocks noChangeArrowheads="1"/>
          </p:cNvSpPr>
          <p:nvPr/>
        </p:nvSpPr>
        <p:spPr bwMode="auto">
          <a:xfrm>
            <a:off x="169863" y="5638800"/>
            <a:ext cx="8974137" cy="93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Dark energy </a:t>
            </a:r>
            <a:r>
              <a:rPr lang="en-US" sz="2400" dirty="0">
                <a:solidFill>
                  <a:srgbClr val="FFFFFF"/>
                </a:solidFill>
                <a:sym typeface="Symbol" charset="0"/>
              </a:rPr>
              <a:t> mysterious form of energy which opposes </a:t>
            </a:r>
            <a:r>
              <a:rPr lang="en-US" sz="2400" dirty="0" smtClean="0">
                <a:solidFill>
                  <a:srgbClr val="FFFFFF"/>
                </a:solidFill>
                <a:sym typeface="Symbol" charset="0"/>
              </a:rPr>
              <a:t>gravity and is  causing the cosmic expansion to accelerate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6" name="Oval 84"/>
          <p:cNvSpPr>
            <a:spLocks noChangeArrowheads="1"/>
          </p:cNvSpPr>
          <p:nvPr/>
        </p:nvSpPr>
        <p:spPr bwMode="auto">
          <a:xfrm>
            <a:off x="4572000" y="2924944"/>
            <a:ext cx="2448272" cy="864096"/>
          </a:xfrm>
          <a:prstGeom prst="ellips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457200" indent="-457200"/>
            <a:endParaRPr lang="en-US">
              <a:solidFill>
                <a:srgbClr val="000000"/>
              </a:solidFill>
            </a:endParaRPr>
          </a:p>
        </p:txBody>
      </p:sp>
      <p:sp>
        <p:nvSpPr>
          <p:cNvPr id="159753" name="TextBox 90"/>
          <p:cNvSpPr txBox="1">
            <a:spLocks noChangeArrowheads="1"/>
          </p:cNvSpPr>
          <p:nvPr/>
        </p:nvSpPr>
        <p:spPr bwMode="auto">
          <a:xfrm>
            <a:off x="5862638" y="4735513"/>
            <a:ext cx="53816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dirty="0">
                <a:solidFill>
                  <a:srgbClr val="FFFFFF"/>
                </a:solidFill>
              </a:rPr>
              <a:t>5 %</a:t>
            </a:r>
          </a:p>
        </p:txBody>
      </p:sp>
      <p:sp>
        <p:nvSpPr>
          <p:cNvPr id="159754" name="TextBox 92"/>
          <p:cNvSpPr txBox="1">
            <a:spLocks noChangeArrowheads="1"/>
          </p:cNvSpPr>
          <p:nvPr/>
        </p:nvSpPr>
        <p:spPr bwMode="auto">
          <a:xfrm>
            <a:off x="5119688" y="3135313"/>
            <a:ext cx="595312" cy="369887"/>
          </a:xfrm>
          <a:prstGeom prst="rect">
            <a:avLst/>
          </a:prstGeom>
          <a:solidFill>
            <a:srgbClr val="2F277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59755" name="TextBox 93"/>
          <p:cNvSpPr txBox="1">
            <a:spLocks noChangeArrowheads="1"/>
          </p:cNvSpPr>
          <p:nvPr/>
        </p:nvSpPr>
        <p:spPr bwMode="auto">
          <a:xfrm>
            <a:off x="2452688" y="3048000"/>
            <a:ext cx="595312" cy="369888"/>
          </a:xfrm>
          <a:prstGeom prst="rect">
            <a:avLst/>
          </a:prstGeom>
          <a:solidFill>
            <a:srgbClr val="1251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70%</a:t>
            </a: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3352800" y="1066800"/>
            <a:ext cx="2540000" cy="2590800"/>
            <a:chOff x="3352800" y="1066800"/>
            <a:chExt cx="2540000" cy="2590799"/>
          </a:xfrm>
        </p:grpSpPr>
        <p:pic>
          <p:nvPicPr>
            <p:cNvPr id="159757" name="Picture 84" descr="magritte_2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2800" y="1066800"/>
              <a:ext cx="2540000" cy="185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9758" name="Straight Arrow Connector 86"/>
            <p:cNvCxnSpPr>
              <a:cxnSpLocks noChangeShapeType="1"/>
            </p:cNvCxnSpPr>
            <p:nvPr/>
          </p:nvCxnSpPr>
          <p:spPr bwMode="auto">
            <a:xfrm rot="10800000" flipV="1">
              <a:off x="3352800" y="2971798"/>
              <a:ext cx="762000" cy="685801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9759" name="Straight Arrow Connector 88"/>
            <p:cNvCxnSpPr>
              <a:cxnSpLocks noChangeShapeType="1"/>
            </p:cNvCxnSpPr>
            <p:nvPr/>
          </p:nvCxnSpPr>
          <p:spPr bwMode="auto">
            <a:xfrm rot="16200000" flipH="1">
              <a:off x="5029202" y="2743201"/>
              <a:ext cx="457199" cy="457198"/>
            </a:xfrm>
            <a:prstGeom prst="straightConnector1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1877640960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5724128" y="6381328"/>
            <a:ext cx="3312368" cy="476672"/>
          </a:xfrm>
          <a:prstGeom prst="rect">
            <a:avLst/>
          </a:prstGeom>
          <a:solidFill>
            <a:srgbClr val="0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868144" y="6214342"/>
            <a:ext cx="3275856" cy="527026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0" fontAlgn="base" latinLnBrk="0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buClr>
                <a:srgbClr val="FF0000"/>
              </a:buClr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-65" charset="0"/>
            </a:endParaRPr>
          </a:p>
        </p:txBody>
      </p:sp>
      <p:pic>
        <p:nvPicPr>
          <p:cNvPr id="161802" name="Picture 27" descr="Exp_univ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5188055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5"/>
          <p:cNvSpPr txBox="1">
            <a:spLocks noChangeArrowheads="1"/>
          </p:cNvSpPr>
          <p:nvPr/>
        </p:nvSpPr>
        <p:spPr bwMode="auto">
          <a:xfrm>
            <a:off x="1089992" y="5942855"/>
            <a:ext cx="7010400" cy="798513"/>
          </a:xfrm>
          <a:prstGeom prst="rect">
            <a:avLst/>
          </a:prstGeom>
          <a:solidFill>
            <a:srgbClr val="FFCC00"/>
          </a:solidFill>
          <a:ln w="31750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txBody>
          <a:bodyPr/>
          <a:lstStyle/>
          <a:p>
            <a:pPr algn="ctr" defTabSz="957263">
              <a:lnSpc>
                <a:spcPct val="100000"/>
              </a:lnSpc>
              <a:spcBef>
                <a:spcPct val="0"/>
              </a:spcBef>
              <a:buClrTx/>
              <a:defRPr/>
            </a:pPr>
            <a:r>
              <a:rPr lang="en-US" sz="3600" dirty="0" smtClean="0">
                <a:solidFill>
                  <a:srgbClr val="FF0000"/>
                </a:solidFill>
                <a:latin typeface="Wingdings" charset="2"/>
                <a:ea typeface="Wingdings" charset="2"/>
                <a:cs typeface="Wingdings" charset="2"/>
              </a:rPr>
              <a:t> </a:t>
            </a:r>
            <a:r>
              <a:rPr lang="en-US" sz="3600" dirty="0" smtClean="0">
                <a:solidFill>
                  <a:srgbClr val="FF0000"/>
                </a:solidFill>
              </a:rPr>
              <a:t>Universe </a:t>
            </a:r>
            <a:r>
              <a:rPr lang="en-US" sz="3600" dirty="0">
                <a:solidFill>
                  <a:srgbClr val="FF0000"/>
                </a:solidFill>
              </a:rPr>
              <a:t>full of dark energy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5496" y="2852936"/>
            <a:ext cx="2016224" cy="1568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>
                <a:solidFill>
                  <a:srgbClr val="FFFFFF"/>
                </a:solidFill>
              </a:rPr>
              <a:t>2011 Nobel prize in physics!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395536" y="548680"/>
            <a:ext cx="867181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We know dark </a:t>
            </a:r>
            <a:r>
              <a:rPr lang="en-US" sz="4000" dirty="0" smtClean="0">
                <a:solidFill>
                  <a:srgbClr val="FFFFFF"/>
                </a:solidFill>
              </a:rPr>
              <a:t>energy exists because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04800" y="1484784"/>
            <a:ext cx="8839200" cy="646331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GB" sz="3200" dirty="0" smtClean="0">
                <a:solidFill>
                  <a:srgbClr val="FF0000"/>
                </a:solidFill>
              </a:rPr>
              <a:t>The expansion of the Universe is accelerating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02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3"/>
          <p:cNvSpPr>
            <a:spLocks noChangeArrowheads="1"/>
          </p:cNvSpPr>
          <p:nvPr/>
        </p:nvSpPr>
        <p:spPr bwMode="auto">
          <a:xfrm>
            <a:off x="1143000" y="1752600"/>
            <a:ext cx="6732588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</a:rPr>
              <a:t>We </a:t>
            </a:r>
            <a:r>
              <a:rPr lang="en-US" sz="4000" dirty="0" smtClean="0">
                <a:solidFill>
                  <a:srgbClr val="FFFFFF"/>
                </a:solidFill>
              </a:rPr>
              <a:t>can’t </a:t>
            </a:r>
            <a:r>
              <a:rPr lang="en-US" sz="4000" dirty="0" smtClean="0">
                <a:solidFill>
                  <a:srgbClr val="FFFFFF"/>
                </a:solidFill>
              </a:rPr>
              <a:t>see the dark matter 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089150" y="3124200"/>
            <a:ext cx="4997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How do we know it exists?</a:t>
            </a:r>
          </a:p>
        </p:txBody>
      </p:sp>
    </p:spTree>
    <p:extLst>
      <p:ext uri="{BB962C8B-B14F-4D97-AF65-F5344CB8AC3E}">
        <p14:creationId xmlns:p14="http://schemas.microsoft.com/office/powerpoint/2010/main" val="3819881395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3"/>
          <p:cNvSpPr>
            <a:spLocks noChangeArrowheads="1"/>
          </p:cNvSpPr>
          <p:nvPr/>
        </p:nvSpPr>
        <p:spPr bwMode="auto">
          <a:xfrm>
            <a:off x="264988" y="1295400"/>
            <a:ext cx="86995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We know dark matter exists </a:t>
            </a:r>
            <a:r>
              <a:rPr lang="en-US" sz="4000" dirty="0" smtClean="0">
                <a:solidFill>
                  <a:srgbClr val="FFFFFF"/>
                </a:solidFill>
              </a:rPr>
              <a:t>because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120836" name="Text Box 2"/>
          <p:cNvSpPr txBox="1">
            <a:spLocks noChangeArrowheads="1"/>
          </p:cNvSpPr>
          <p:nvPr/>
        </p:nvSpPr>
        <p:spPr bwMode="auto">
          <a:xfrm>
            <a:off x="304800" y="2667000"/>
            <a:ext cx="8839200" cy="202517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lnSpc>
                <a:spcPct val="115000"/>
              </a:lnSpc>
              <a:spcBef>
                <a:spcPct val="25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 smtClean="0">
                <a:solidFill>
                  <a:srgbClr val="FF0000"/>
                </a:solidFill>
              </a:rPr>
              <a:t> Stars in galaxies rotate too fast to be kept in place by gravity of the matter we can see</a:t>
            </a:r>
            <a:endParaRPr lang="en-GB" sz="3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Clr>
                <a:schemeClr val="tx1"/>
              </a:buClr>
              <a:buFont typeface="Arial" charset="0"/>
              <a:buChar char="•"/>
            </a:pPr>
            <a:r>
              <a:rPr lang="en-GB" sz="3200" dirty="0">
                <a:solidFill>
                  <a:srgbClr val="FF0000"/>
                </a:solidFill>
              </a:rPr>
              <a:t> G</a:t>
            </a:r>
            <a:r>
              <a:rPr lang="en-GB" sz="3200" dirty="0" smtClean="0">
                <a:solidFill>
                  <a:srgbClr val="FF0000"/>
                </a:solidFill>
              </a:rPr>
              <a:t>alaxy </a:t>
            </a:r>
            <a:r>
              <a:rPr lang="en-GB" sz="3200" dirty="0">
                <a:solidFill>
                  <a:srgbClr val="FF0000"/>
                </a:solidFill>
              </a:rPr>
              <a:t>images </a:t>
            </a:r>
            <a:r>
              <a:rPr lang="en-GB" sz="3200" dirty="0" smtClean="0">
                <a:solidFill>
                  <a:srgbClr val="FF0000"/>
                </a:solidFill>
              </a:rPr>
              <a:t>are distorted by dark matter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6" grpId="0" build="p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81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10000"/>
          </a:lnSpc>
          <a:spcBef>
            <a:spcPct val="50000"/>
          </a:spcBef>
          <a:spcAft>
            <a:spcPct val="0"/>
          </a:spcAft>
          <a:buClr>
            <a:srgbClr val="FF0000"/>
          </a:buClr>
          <a:buSzPct val="100000"/>
          <a:buFont typeface="Wingdings" charset="2"/>
          <a:buChar char="è"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4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7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0" fontAlgn="base" latinLnBrk="0" hangingPunct="0">
          <a:lnSpc>
            <a:spcPct val="115000"/>
          </a:lnSpc>
          <a:spcBef>
            <a:spcPct val="25000"/>
          </a:spcBef>
          <a:spcAft>
            <a:spcPct val="0"/>
          </a:spcAft>
          <a:buClr>
            <a:srgbClr val="FF0000"/>
          </a:buClr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161761</TotalTime>
  <Words>554</Words>
  <Application>Microsoft Macintosh PowerPoint</Application>
  <PresentationFormat>On-screen Show (4:3)</PresentationFormat>
  <Paragraphs>105</Paragraphs>
  <Slides>34</Slides>
  <Notes>22</Notes>
  <HiddenSlides>5</HiddenSlides>
  <MMClips>4</MMClips>
  <ScaleCrop>false</ScaleCrop>
  <HeadingPairs>
    <vt:vector size="6" baseType="variant">
      <vt:variant>
        <vt:lpstr>Theme</vt:lpstr>
      </vt:variant>
      <vt:variant>
        <vt:i4>21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57" baseType="lpstr">
      <vt:lpstr>Default Design</vt:lpstr>
      <vt:lpstr>25_Default Design</vt:lpstr>
      <vt:lpstr>46_Default Design</vt:lpstr>
      <vt:lpstr>4_Black</vt:lpstr>
      <vt:lpstr>13_Default Design</vt:lpstr>
      <vt:lpstr>34_Default Design</vt:lpstr>
      <vt:lpstr>35_Default Design</vt:lpstr>
      <vt:lpstr>11_Default Design</vt:lpstr>
      <vt:lpstr>54_Default Design</vt:lpstr>
      <vt:lpstr>55_Default Design</vt:lpstr>
      <vt:lpstr>57_Default Design</vt:lpstr>
      <vt:lpstr>39_Default Design</vt:lpstr>
      <vt:lpstr>3_Default Design</vt:lpstr>
      <vt:lpstr>6_Default Design</vt:lpstr>
      <vt:lpstr>7_Default Design</vt:lpstr>
      <vt:lpstr>8_Default Design</vt:lpstr>
      <vt:lpstr>1_Default Design</vt:lpstr>
      <vt:lpstr>5_Default Design</vt:lpstr>
      <vt:lpstr>24_Default Design</vt:lpstr>
      <vt:lpstr>43_Default Design</vt:lpstr>
      <vt:lpstr>9_Default Design</vt:lpstr>
      <vt:lpstr>CorelDRAW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Carlos Frenk</Manager>
  <Company>University of Durham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popular_short</dc:title>
  <dc:subject>Popular talk</dc:subject>
  <dc:creator>Carlos Frenk</dc:creator>
  <cp:lastModifiedBy>Carlos Frenk</cp:lastModifiedBy>
  <cp:revision>732</cp:revision>
  <cp:lastPrinted>2000-05-30T08:52:53Z</cp:lastPrinted>
  <dcterms:created xsi:type="dcterms:W3CDTF">2012-09-07T15:27:27Z</dcterms:created>
  <dcterms:modified xsi:type="dcterms:W3CDTF">2018-09-07T20:03:39Z</dcterms:modified>
</cp:coreProperties>
</file>