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mov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slideLayouts/slideLayout28.xml" ContentType="application/vnd.openxmlformats-officedocument.presentationml.slideLayout+xml"/>
  <Override PartName="/ppt/theme/theme7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8.xml" ContentType="application/vnd.openxmlformats-officedocument.theme+xml"/>
  <Override PartName="/ppt/slideLayouts/slideLayout31.xml" ContentType="application/vnd.openxmlformats-officedocument.presentationml.slideLayout+xml"/>
  <Override PartName="/ppt/theme/theme9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10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11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3.xml" ContentType="application/vnd.openxmlformats-officedocument.theme+xml"/>
  <Override PartName="/ppt/slideLayouts/slideLayout76.xml" ContentType="application/vnd.openxmlformats-officedocument.presentationml.slideLayout+xml"/>
  <Override PartName="/ppt/theme/theme14.xml" ContentType="application/vnd.openxmlformats-officedocument.theme+xml"/>
  <Override PartName="/ppt/slideLayouts/slideLayout77.xml" ContentType="application/vnd.openxmlformats-officedocument.presentationml.slideLayout+xml"/>
  <Override PartName="/ppt/theme/theme15.xml" ContentType="application/vnd.openxmlformats-officedocument.theme+xml"/>
  <Override PartName="/ppt/slideLayouts/slideLayout78.xml" ContentType="application/vnd.openxmlformats-officedocument.presentationml.slideLayout+xml"/>
  <Override PartName="/ppt/theme/theme1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5050" r:id="rId2"/>
    <p:sldMasterId id="2147485088" r:id="rId3"/>
    <p:sldMasterId id="2147485100" r:id="rId4"/>
    <p:sldMasterId id="2147485108" r:id="rId5"/>
    <p:sldMasterId id="2147485218" r:id="rId6"/>
    <p:sldMasterId id="2147485270" r:id="rId7"/>
    <p:sldMasterId id="2147485360" r:id="rId8"/>
    <p:sldMasterId id="2147485372" r:id="rId9"/>
    <p:sldMasterId id="2147485402" r:id="rId10"/>
    <p:sldMasterId id="2147485414" r:id="rId11"/>
    <p:sldMasterId id="2147485426" r:id="rId12"/>
    <p:sldMasterId id="2147485438" r:id="rId13"/>
    <p:sldMasterId id="2147485450" r:id="rId14"/>
    <p:sldMasterId id="2147485452" r:id="rId15"/>
    <p:sldMasterId id="2147485455" r:id="rId16"/>
    <p:sldMasterId id="2147485457" r:id="rId17"/>
  </p:sldMasterIdLst>
  <p:notesMasterIdLst>
    <p:notesMasterId r:id="rId53"/>
  </p:notesMasterIdLst>
  <p:handoutMasterIdLst>
    <p:handoutMasterId r:id="rId54"/>
  </p:handoutMasterIdLst>
  <p:sldIdLst>
    <p:sldId id="1264" r:id="rId18"/>
    <p:sldId id="1374" r:id="rId19"/>
    <p:sldId id="1375" r:id="rId20"/>
    <p:sldId id="1366" r:id="rId21"/>
    <p:sldId id="1373" r:id="rId22"/>
    <p:sldId id="1397" r:id="rId23"/>
    <p:sldId id="1398" r:id="rId24"/>
    <p:sldId id="1392" r:id="rId25"/>
    <p:sldId id="1399" r:id="rId26"/>
    <p:sldId id="1391" r:id="rId27"/>
    <p:sldId id="1358" r:id="rId28"/>
    <p:sldId id="1367" r:id="rId29"/>
    <p:sldId id="1334" r:id="rId30"/>
    <p:sldId id="1337" r:id="rId31"/>
    <p:sldId id="1335" r:id="rId32"/>
    <p:sldId id="1400" r:id="rId33"/>
    <p:sldId id="1401" r:id="rId34"/>
    <p:sldId id="1368" r:id="rId35"/>
    <p:sldId id="1377" r:id="rId36"/>
    <p:sldId id="1389" r:id="rId37"/>
    <p:sldId id="1390" r:id="rId38"/>
    <p:sldId id="1369" r:id="rId39"/>
    <p:sldId id="1370" r:id="rId40"/>
    <p:sldId id="1371" r:id="rId41"/>
    <p:sldId id="1378" r:id="rId42"/>
    <p:sldId id="1379" r:id="rId43"/>
    <p:sldId id="1380" r:id="rId44"/>
    <p:sldId id="1381" r:id="rId45"/>
    <p:sldId id="1382" r:id="rId46"/>
    <p:sldId id="1383" r:id="rId47"/>
    <p:sldId id="1402" r:id="rId48"/>
    <p:sldId id="1393" r:id="rId49"/>
    <p:sldId id="1395" r:id="rId50"/>
    <p:sldId id="1384" r:id="rId51"/>
    <p:sldId id="1396" r:id="rId52"/>
  </p:sldIdLst>
  <p:sldSz cx="9144000" cy="6858000" type="screen4x3"/>
  <p:notesSz cx="6888163" cy="9623425"/>
  <p:defaultTextStyle>
    <a:defPPr>
      <a:defRPr lang="en-US"/>
    </a:defPPr>
    <a:lvl1pPr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C0C0F"/>
    <a:srgbClr val="0B0B0D"/>
    <a:srgbClr val="111115"/>
    <a:srgbClr val="0D0E10"/>
    <a:srgbClr val="853816"/>
    <a:srgbClr val="DCDCE2"/>
    <a:srgbClr val="FACC28"/>
    <a:srgbClr val="A9EEFC"/>
    <a:srgbClr val="262626"/>
    <a:srgbClr val="719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80" d="100"/>
          <a:sy n="80" d="100"/>
        </p:scale>
        <p:origin x="-1488" y="-264"/>
      </p:cViewPr>
      <p:guideLst>
        <p:guide orient="horz" pos="3956"/>
        <p:guide pos="135"/>
      </p:guideLst>
    </p:cSldViewPr>
  </p:slideViewPr>
  <p:outlineViewPr>
    <p:cViewPr>
      <p:scale>
        <a:sx n="100" d="100"/>
        <a:sy n="100" d="100"/>
      </p:scale>
      <p:origin x="0" y="8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1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" Target="slides/slide1.xml"/><Relationship Id="rId19" Type="http://schemas.openxmlformats.org/officeDocument/2006/relationships/slide" Target="slides/slide2.xml"/><Relationship Id="rId50" Type="http://schemas.openxmlformats.org/officeDocument/2006/relationships/slide" Target="slides/slide33.xml"/><Relationship Id="rId51" Type="http://schemas.openxmlformats.org/officeDocument/2006/relationships/slide" Target="slides/slide34.xml"/><Relationship Id="rId52" Type="http://schemas.openxmlformats.org/officeDocument/2006/relationships/slide" Target="slides/slide35.xml"/><Relationship Id="rId53" Type="http://schemas.openxmlformats.org/officeDocument/2006/relationships/notesMaster" Target="notesMasters/notesMaster1.xml"/><Relationship Id="rId54" Type="http://schemas.openxmlformats.org/officeDocument/2006/relationships/handoutMaster" Target="handoutMasters/handoutMaster1.xml"/><Relationship Id="rId55" Type="http://schemas.openxmlformats.org/officeDocument/2006/relationships/printerSettings" Target="printerSettings/printerSettings1.bin"/><Relationship Id="rId56" Type="http://schemas.openxmlformats.org/officeDocument/2006/relationships/presProps" Target="presProps.xml"/><Relationship Id="rId57" Type="http://schemas.openxmlformats.org/officeDocument/2006/relationships/viewProps" Target="viewProps.xml"/><Relationship Id="rId58" Type="http://schemas.openxmlformats.org/officeDocument/2006/relationships/theme" Target="theme/theme1.xml"/><Relationship Id="rId59" Type="http://schemas.openxmlformats.org/officeDocument/2006/relationships/tableStyles" Target="tableStyles.xml"/><Relationship Id="rId40" Type="http://schemas.openxmlformats.org/officeDocument/2006/relationships/slide" Target="slides/slide23.xml"/><Relationship Id="rId41" Type="http://schemas.openxmlformats.org/officeDocument/2006/relationships/slide" Target="slides/slide24.xml"/><Relationship Id="rId42" Type="http://schemas.openxmlformats.org/officeDocument/2006/relationships/slide" Target="slides/slide25.xml"/><Relationship Id="rId43" Type="http://schemas.openxmlformats.org/officeDocument/2006/relationships/slide" Target="slides/slide26.xml"/><Relationship Id="rId44" Type="http://schemas.openxmlformats.org/officeDocument/2006/relationships/slide" Target="slides/slide27.xml"/><Relationship Id="rId45" Type="http://schemas.openxmlformats.org/officeDocument/2006/relationships/slide" Target="slides/slide28.xml"/><Relationship Id="rId46" Type="http://schemas.openxmlformats.org/officeDocument/2006/relationships/slide" Target="slides/slide29.xml"/><Relationship Id="rId47" Type="http://schemas.openxmlformats.org/officeDocument/2006/relationships/slide" Target="slides/slide30.xml"/><Relationship Id="rId48" Type="http://schemas.openxmlformats.org/officeDocument/2006/relationships/slide" Target="slides/slide31.xml"/><Relationship Id="rId49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13.xml"/><Relationship Id="rId31" Type="http://schemas.openxmlformats.org/officeDocument/2006/relationships/slide" Target="slides/slide14.xml"/><Relationship Id="rId32" Type="http://schemas.openxmlformats.org/officeDocument/2006/relationships/slide" Target="slides/slide15.xml"/><Relationship Id="rId33" Type="http://schemas.openxmlformats.org/officeDocument/2006/relationships/slide" Target="slides/slide16.xml"/><Relationship Id="rId34" Type="http://schemas.openxmlformats.org/officeDocument/2006/relationships/slide" Target="slides/slide17.xml"/><Relationship Id="rId35" Type="http://schemas.openxmlformats.org/officeDocument/2006/relationships/slide" Target="slides/slide18.xml"/><Relationship Id="rId36" Type="http://schemas.openxmlformats.org/officeDocument/2006/relationships/slide" Target="slides/slide19.xml"/><Relationship Id="rId37" Type="http://schemas.openxmlformats.org/officeDocument/2006/relationships/slide" Target="slides/slide20.xml"/><Relationship Id="rId38" Type="http://schemas.openxmlformats.org/officeDocument/2006/relationships/slide" Target="slides/slide21.xml"/><Relationship Id="rId39" Type="http://schemas.openxmlformats.org/officeDocument/2006/relationships/slide" Target="slides/slide22.xml"/><Relationship Id="rId20" Type="http://schemas.openxmlformats.org/officeDocument/2006/relationships/slide" Target="slides/slide3.xml"/><Relationship Id="rId21" Type="http://schemas.openxmlformats.org/officeDocument/2006/relationships/slide" Target="slides/slide4.xml"/><Relationship Id="rId22" Type="http://schemas.openxmlformats.org/officeDocument/2006/relationships/slide" Target="slides/slide5.xml"/><Relationship Id="rId23" Type="http://schemas.openxmlformats.org/officeDocument/2006/relationships/slide" Target="slides/slide6.xml"/><Relationship Id="rId24" Type="http://schemas.openxmlformats.org/officeDocument/2006/relationships/slide" Target="slides/slide7.xml"/><Relationship Id="rId25" Type="http://schemas.openxmlformats.org/officeDocument/2006/relationships/slide" Target="slides/slide8.xml"/><Relationship Id="rId26" Type="http://schemas.openxmlformats.org/officeDocument/2006/relationships/slide" Target="slides/slide9.xml"/><Relationship Id="rId27" Type="http://schemas.openxmlformats.org/officeDocument/2006/relationships/slide" Target="slides/slide10.xml"/><Relationship Id="rId28" Type="http://schemas.openxmlformats.org/officeDocument/2006/relationships/slide" Target="slides/slide11.xml"/><Relationship Id="rId29" Type="http://schemas.openxmlformats.org/officeDocument/2006/relationships/slide" Target="slides/slide12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/>
            </a:lvl1pPr>
          </a:lstStyle>
          <a:p>
            <a:fld id="{A401D477-63D5-6F44-A96D-CDE89E4C89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041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29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9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572000"/>
            <a:ext cx="5029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9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F0000"/>
                </a:solidFill>
              </a:defRPr>
            </a:lvl1pPr>
          </a:lstStyle>
          <a:p>
            <a:fld id="{9F3CDB62-ABC7-B94E-B156-3703509CCB5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4921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D6C955C-D0F4-2045-B374-6026DDCACF5B}" type="slidenum">
              <a:rPr lang="en-GB" sz="1200">
                <a:solidFill>
                  <a:srgbClr val="000000"/>
                </a:solidFill>
              </a:rPr>
              <a:pPr/>
              <a:t>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1DDF8101-0647-494B-9475-179B14655161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10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007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2BAA1F4-3B0B-A349-9AF4-46172A1795DA}" type="slidenum">
              <a:rPr lang="en-GB" sz="1200">
                <a:solidFill>
                  <a:srgbClr val="000000"/>
                </a:solidFill>
              </a:rPr>
              <a:pPr/>
              <a:t>11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2BAA1F4-3B0B-A349-9AF4-46172A1795DA}" type="slidenum">
              <a:rPr lang="en-GB" sz="1200">
                <a:solidFill>
                  <a:srgbClr val="000000"/>
                </a:solidFill>
              </a:rPr>
              <a:pPr/>
              <a:t>12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829AF81-8D19-4541-BDAA-7B811CE8BA1E}" type="slidenum">
              <a:rPr lang="en-GB" sz="1200">
                <a:solidFill>
                  <a:srgbClr val="000000"/>
                </a:solidFill>
              </a:rPr>
              <a:pPr/>
              <a:t>13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1DDF8101-0647-494B-9475-179B14655161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16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007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E0C23EE-921F-2A48-B37C-C68EE6186D02}" type="slidenum">
              <a:rPr lang="en-GB" sz="1200">
                <a:solidFill>
                  <a:srgbClr val="000000"/>
                </a:solidFill>
              </a:rPr>
              <a:pPr/>
              <a:t>17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990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90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1DDF8101-0647-494B-9475-179B14655161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20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007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3A341CD-0ABE-484D-88B8-5FFBFEC14DC0}" type="slidenum">
              <a:rPr lang="en-GB" sz="1200">
                <a:solidFill>
                  <a:srgbClr val="000000"/>
                </a:solidFill>
              </a:rPr>
              <a:pPr/>
              <a:t>21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CDB62-ABC7-B94E-B156-3703509CCB58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522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A535CF5-18A0-854D-977B-66B22655C443}" type="slidenum">
              <a:rPr lang="en-GB" sz="1200">
                <a:solidFill>
                  <a:srgbClr val="000000"/>
                </a:solidFill>
              </a:rPr>
              <a:pPr/>
              <a:t>25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72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2BAA1F4-3B0B-A349-9AF4-46172A1795DA}" type="slidenum">
              <a:rPr lang="en-GB" sz="1200">
                <a:solidFill>
                  <a:srgbClr val="000000"/>
                </a:solidFill>
              </a:rPr>
              <a:pPr/>
              <a:t>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EE0AFDF-D176-0041-BDF1-CFD4ED0592DB}" type="slidenum">
              <a:rPr lang="en-GB" sz="1200">
                <a:solidFill>
                  <a:srgbClr val="000000"/>
                </a:solidFill>
              </a:rPr>
              <a:pPr/>
              <a:t>29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338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333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2BAA1F4-3B0B-A349-9AF4-46172A1795DA}" type="slidenum">
              <a:rPr lang="en-GB" sz="1200">
                <a:solidFill>
                  <a:srgbClr val="000000"/>
                </a:solidFill>
              </a:rPr>
              <a:pPr/>
              <a:t>33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2BAA1F4-3B0B-A349-9AF4-46172A1795DA}" type="slidenum">
              <a:rPr lang="en-GB" sz="1200">
                <a:solidFill>
                  <a:srgbClr val="000000"/>
                </a:solidFill>
              </a:rPr>
              <a:pPr/>
              <a:t>35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2BAA1F4-3B0B-A349-9AF4-46172A1795DA}" type="slidenum">
              <a:rPr lang="en-GB" sz="1200">
                <a:solidFill>
                  <a:srgbClr val="000000"/>
                </a:solidFill>
              </a:rPr>
              <a:pPr/>
              <a:t>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1DDF8101-0647-494B-9475-179B14655161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007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610B936-C036-794D-BF10-F49A4E012FC0}" type="slidenum">
              <a:rPr lang="en-GB" sz="1200">
                <a:solidFill>
                  <a:srgbClr val="000000"/>
                </a:solidFill>
              </a:rPr>
              <a:pPr/>
              <a:t>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607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610B936-C036-794D-BF10-F49A4E012FC0}" type="slidenum">
              <a:rPr lang="en-GB" sz="1200">
                <a:solidFill>
                  <a:srgbClr val="000000"/>
                </a:solidFill>
              </a:rPr>
              <a:pPr/>
              <a:t>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607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610B936-C036-794D-BF10-F49A4E012FC0}" type="slidenum">
              <a:rPr lang="en-GB" sz="1200">
                <a:solidFill>
                  <a:srgbClr val="000000"/>
                </a:solidFill>
              </a:rPr>
              <a:pPr/>
              <a:t>7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607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610B936-C036-794D-BF10-F49A4E012FC0}" type="slidenum">
              <a:rPr lang="en-GB" sz="1200">
                <a:solidFill>
                  <a:srgbClr val="000000"/>
                </a:solidFill>
              </a:rPr>
              <a:pPr/>
              <a:t>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607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A535CF5-18A0-854D-977B-66B22655C443}" type="slidenum">
              <a:rPr lang="en-GB" sz="1200">
                <a:solidFill>
                  <a:srgbClr val="000000"/>
                </a:solidFill>
              </a:rPr>
              <a:pPr/>
              <a:t>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72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757053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588085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382411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9783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86379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89046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99077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84EE139-3CA0-CA4D-B227-F77FDE861972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B1AB2EF-3268-7C4F-BDAC-B4D1E934B94E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69787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C48AAF4-8B32-3C40-BAF9-75DB70309A95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36266D9D-D7BF-B847-8D08-E2B974A92044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6632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2765459-915F-2F4E-A4F5-6E097DB02BFA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DABC03F3-F85B-FC45-90F9-9E7DD86292CB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89696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69C5DB7-F7A6-9944-A20A-351EB27E945B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FDE90B3-2E7E-CA45-AE8B-F8FC4516FC3A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52538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307510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A7F6928-E95C-FD45-8210-A4C6A8D50A7D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0A1FE89F-DBA6-1640-9E51-888FF097F4DD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5081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0F95BBC9-59FE-8E46-A191-9BE3D91D047D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177AFB35-0967-564F-8399-0428A66112C7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924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ED3E9FD4-36C3-AB41-9E9E-80E6EF6FDF4C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76F10C7F-DF25-E741-9316-16F33227C4D6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1250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8A782689-06D4-0646-86F0-6C70A8ECD4D4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C0541EB-8086-2D4F-A672-07D6E891D0E1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673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78729FA8-489E-624D-AD86-C64DE635E12C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1880EAFF-ADB0-BA49-BE36-97FA22603F29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1921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28BE4A04-631A-D640-917B-7EE0A288201A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DDC218E-6C60-D74B-986C-7F289C670FB3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773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D0C8098-B08E-014D-AA73-68D652069F41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EDDB953E-8729-A145-B8BF-2CC8B0C16D6C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974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904780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93676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64260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51290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34870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38293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51470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4144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474974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09628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6649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59794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364093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547648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54223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112250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2122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25304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62727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71547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531412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5554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4957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83864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969751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056409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68513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878163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11304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36095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25410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9038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454667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3732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5764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94073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79650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40045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909626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959790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7269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39012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67093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7072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156094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81165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51203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29281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8779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295511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406182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822395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55342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39221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308728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</a:lstStyle>
          <a:p>
            <a:pPr algn="ctr">
              <a:lnSpc>
                <a:spcPct val="100000"/>
              </a:lnSpc>
              <a:spcBef>
                <a:spcPct val="50000"/>
              </a:spcBef>
              <a:buSzPct val="125000"/>
              <a:buFontTx/>
              <a:buChar char="•"/>
            </a:pPr>
            <a:fld id="{2DE57614-6B3B-EA44-A35D-2F02FA80AFBB}" type="datetime1">
              <a:rPr lang="en-US" sz="2400" smtClean="0"/>
              <a:pPr algn="ctr">
                <a:lnSpc>
                  <a:spcPct val="100000"/>
                </a:lnSpc>
                <a:spcBef>
                  <a:spcPct val="50000"/>
                </a:spcBef>
                <a:buSzPct val="125000"/>
                <a:buFontTx/>
                <a:buChar char="•"/>
              </a:pPr>
              <a:t>07/09/18</a:t>
            </a:fld>
            <a:endParaRPr lang="en-US" sz="2400" smtClean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/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algn="ctr">
              <a:lnSpc>
                <a:spcPct val="100000"/>
              </a:lnSpc>
              <a:spcBef>
                <a:spcPct val="50000"/>
              </a:spcBef>
              <a:buSzPct val="125000"/>
              <a:buFontTx/>
              <a:buChar char="•"/>
              <a:defRPr/>
            </a:pPr>
            <a:endParaRPr lang="en-US" sz="240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</a:lstStyle>
          <a:p>
            <a:pPr algn="ctr">
              <a:lnSpc>
                <a:spcPct val="100000"/>
              </a:lnSpc>
              <a:spcBef>
                <a:spcPct val="50000"/>
              </a:spcBef>
              <a:buSzPct val="125000"/>
              <a:buFontTx/>
              <a:buChar char="•"/>
            </a:pPr>
            <a:fld id="{779109B8-72DF-8C47-A613-8A728FB962BE}" type="slidenum">
              <a:rPr lang="en-US" sz="2400" smtClean="0"/>
              <a:pPr algn="ctr">
                <a:lnSpc>
                  <a:spcPct val="100000"/>
                </a:lnSpc>
                <a:spcBef>
                  <a:spcPct val="50000"/>
                </a:spcBef>
                <a:buSzPct val="125000"/>
                <a:buFontTx/>
                <a:buChar char="•"/>
              </a:pPr>
              <a:t>‹#›</a:t>
            </a:fld>
            <a:endParaRPr lang="en-US" sz="2400" smtClean="0"/>
          </a:p>
        </p:txBody>
      </p:sp>
    </p:spTree>
    <p:extLst>
      <p:ext uri="{BB962C8B-B14F-4D97-AF65-F5344CB8AC3E}">
        <p14:creationId xmlns:p14="http://schemas.microsoft.com/office/powerpoint/2010/main" val="373033642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864045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28567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60264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02186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039624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70441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17551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76839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391170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926203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72172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220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932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8748192"/>
      </p:ext>
    </p:extLst>
  </p:cSld>
  <p:clrMapOvr>
    <a:masterClrMapping/>
  </p:clrMapOvr>
  <p:transition xmlns:p14="http://schemas.microsoft.com/office/powerpoint/2010/main">
    <p:zoom/>
  </p:transition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2.xml"/><Relationship Id="rId12" Type="http://schemas.openxmlformats.org/officeDocument/2006/relationships/theme" Target="../theme/theme10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3.xml"/><Relationship Id="rId3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1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3.xml"/><Relationship Id="rId12" Type="http://schemas.openxmlformats.org/officeDocument/2006/relationships/theme" Target="../theme/theme1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4.xml"/><Relationship Id="rId3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7.xml"/><Relationship Id="rId6" Type="http://schemas.openxmlformats.org/officeDocument/2006/relationships/slideLayout" Target="../slideLayouts/slideLayout48.xml"/><Relationship Id="rId7" Type="http://schemas.openxmlformats.org/officeDocument/2006/relationships/slideLayout" Target="../slideLayouts/slideLayout49.xml"/><Relationship Id="rId8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2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4.xml"/><Relationship Id="rId12" Type="http://schemas.openxmlformats.org/officeDocument/2006/relationships/theme" Target="../theme/theme1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54.xml"/><Relationship Id="rId2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8.xml"/><Relationship Id="rId6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0.xml"/><Relationship Id="rId8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3.xml"/></Relationships>
</file>

<file path=ppt/slideMasters/_rels/slideMaster1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5.xml"/><Relationship Id="rId12" Type="http://schemas.openxmlformats.org/officeDocument/2006/relationships/theme" Target="../theme/theme13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1.xml"/><Relationship Id="rId8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4.xml"/></Relationships>
</file>

<file path=ppt/slideMasters/_rels/slideMaster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theme" Target="../theme/theme14.xml"/><Relationship Id="rId3" Type="http://schemas.openxmlformats.org/officeDocument/2006/relationships/image" Target="../media/image1.jpeg"/></Relationships>
</file>

<file path=ppt/slideMasters/_rels/slideMaster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Relationship Id="rId2" Type="http://schemas.openxmlformats.org/officeDocument/2006/relationships/theme" Target="../theme/theme15.xml"/><Relationship Id="rId3" Type="http://schemas.openxmlformats.org/officeDocument/2006/relationships/image" Target="../media/image1.jpeg"/></Relationships>
</file>

<file path=ppt/slideMasters/_rels/slideMaster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theme" Target="../theme/theme16.xml"/><Relationship Id="rId3" Type="http://schemas.openxmlformats.org/officeDocument/2006/relationships/image" Target="../media/image1.jpeg"/></Relationships>
</file>

<file path=ppt/slideMasters/_rels/slideMaster1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9.xml"/><Relationship Id="rId12" Type="http://schemas.openxmlformats.org/officeDocument/2006/relationships/theme" Target="../theme/theme17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79.xml"/><Relationship Id="rId2" Type="http://schemas.openxmlformats.org/officeDocument/2006/relationships/slideLayout" Target="../slideLayouts/slideLayout80.xml"/><Relationship Id="rId3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5.xml"/><Relationship Id="rId8" Type="http://schemas.openxmlformats.org/officeDocument/2006/relationships/slideLayout" Target="../slideLayouts/slideLayout86.xml"/><Relationship Id="rId9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8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Relationship Id="rId3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.xml"/><Relationship Id="rId12" Type="http://schemas.openxmlformats.org/officeDocument/2006/relationships/theme" Target="../theme/theme3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slideLayout" Target="../slideLayouts/slideLayout8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theme" Target="../theme/theme6.xml"/><Relationship Id="rId3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theme" Target="../theme/theme7.xml"/><Relationship Id="rId3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theme" Target="../theme/theme9.xml"/><Relationship Id="rId3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331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1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610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03" r:id="rId1"/>
    <p:sldLayoutId id="2147485404" r:id="rId2"/>
    <p:sldLayoutId id="2147485405" r:id="rId3"/>
    <p:sldLayoutId id="2147485406" r:id="rId4"/>
    <p:sldLayoutId id="2147485407" r:id="rId5"/>
    <p:sldLayoutId id="2147485408" r:id="rId6"/>
    <p:sldLayoutId id="2147485409" r:id="rId7"/>
    <p:sldLayoutId id="2147485410" r:id="rId8"/>
    <p:sldLayoutId id="2147485411" r:id="rId9"/>
    <p:sldLayoutId id="2147485412" r:id="rId10"/>
    <p:sldLayoutId id="2147485413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5940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15" r:id="rId1"/>
    <p:sldLayoutId id="2147485416" r:id="rId2"/>
    <p:sldLayoutId id="2147485417" r:id="rId3"/>
    <p:sldLayoutId id="2147485418" r:id="rId4"/>
    <p:sldLayoutId id="2147485419" r:id="rId5"/>
    <p:sldLayoutId id="2147485420" r:id="rId6"/>
    <p:sldLayoutId id="2147485421" r:id="rId7"/>
    <p:sldLayoutId id="2147485422" r:id="rId8"/>
    <p:sldLayoutId id="2147485423" r:id="rId9"/>
    <p:sldLayoutId id="2147485424" r:id="rId10"/>
    <p:sldLayoutId id="2147485425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978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27" r:id="rId1"/>
    <p:sldLayoutId id="2147485428" r:id="rId2"/>
    <p:sldLayoutId id="2147485429" r:id="rId3"/>
    <p:sldLayoutId id="2147485430" r:id="rId4"/>
    <p:sldLayoutId id="2147485431" r:id="rId5"/>
    <p:sldLayoutId id="2147485432" r:id="rId6"/>
    <p:sldLayoutId id="2147485433" r:id="rId7"/>
    <p:sldLayoutId id="2147485434" r:id="rId8"/>
    <p:sldLayoutId id="2147485435" r:id="rId9"/>
    <p:sldLayoutId id="2147485436" r:id="rId10"/>
    <p:sldLayoutId id="2147485437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4782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39" r:id="rId1"/>
    <p:sldLayoutId id="2147485440" r:id="rId2"/>
    <p:sldLayoutId id="2147485441" r:id="rId3"/>
    <p:sldLayoutId id="2147485442" r:id="rId4"/>
    <p:sldLayoutId id="2147485443" r:id="rId5"/>
    <p:sldLayoutId id="2147485444" r:id="rId6"/>
    <p:sldLayoutId id="2147485445" r:id="rId7"/>
    <p:sldLayoutId id="2147485446" r:id="rId8"/>
    <p:sldLayoutId id="2147485447" r:id="rId9"/>
    <p:sldLayoutId id="2147485448" r:id="rId10"/>
    <p:sldLayoutId id="2147485449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9011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01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999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51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 smtClean="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 smtClean="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2532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3085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54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331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433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56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0574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58" r:id="rId1"/>
    <p:sldLayoutId id="2147485459" r:id="rId2"/>
    <p:sldLayoutId id="2147485460" r:id="rId3"/>
    <p:sldLayoutId id="2147485461" r:id="rId4"/>
    <p:sldLayoutId id="2147485462" r:id="rId5"/>
    <p:sldLayoutId id="2147485463" r:id="rId6"/>
    <p:sldLayoutId id="2147485464" r:id="rId7"/>
    <p:sldLayoutId id="2147485465" r:id="rId8"/>
    <p:sldLayoutId id="2147485466" r:id="rId9"/>
    <p:sldLayoutId id="2147485467" r:id="rId10"/>
    <p:sldLayoutId id="2147485468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88068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806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0766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51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3004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89" r:id="rId1"/>
    <p:sldLayoutId id="2147485090" r:id="rId2"/>
    <p:sldLayoutId id="2147485091" r:id="rId3"/>
    <p:sldLayoutId id="2147485092" r:id="rId4"/>
    <p:sldLayoutId id="2147485093" r:id="rId5"/>
    <p:sldLayoutId id="2147485094" r:id="rId6"/>
    <p:sldLayoutId id="2147485095" r:id="rId7"/>
    <p:sldLayoutId id="2147485096" r:id="rId8"/>
    <p:sldLayoutId id="2147485097" r:id="rId9"/>
    <p:sldLayoutId id="2147485098" r:id="rId10"/>
    <p:sldLayoutId id="2147485099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 userDrawn="1"/>
        </p:nvSpPr>
        <p:spPr bwMode="auto">
          <a:xfrm>
            <a:off x="4475163" y="3030538"/>
            <a:ext cx="193675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051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589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052" name="Picture 87" descr="icc5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2054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5" name="Rectangle 92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2056" name="Rectangle 93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2057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9062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01" r:id="rId1"/>
    <p:sldLayoutId id="2147485102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63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fld id="{7D349640-9ABA-594B-99A1-5D1966640DC2}" type="datetime1">
              <a:rPr lang="en-GB"/>
              <a:pPr>
                <a:lnSpc>
                  <a:spcPct val="100000"/>
                </a:lnSpc>
                <a:defRPr/>
              </a:pPr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fld id="{3FD5CBBB-B9CA-DF4B-8742-91CC16D42C55}" type="slidenum">
              <a:rPr lang="en-US"/>
              <a:pPr>
                <a:lnSpc>
                  <a:spcPct val="100000"/>
                </a:lnSpc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045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5109" r:id="rId1"/>
    <p:sldLayoutId id="2147485110" r:id="rId2"/>
    <p:sldLayoutId id="2147485111" r:id="rId3"/>
    <p:sldLayoutId id="2147485112" r:id="rId4"/>
    <p:sldLayoutId id="2147485113" r:id="rId5"/>
    <p:sldLayoutId id="2147485114" r:id="rId6"/>
    <p:sldLayoutId id="2147485115" r:id="rId7"/>
    <p:sldLayoutId id="2147485116" r:id="rId8"/>
    <p:sldLayoutId id="2147485117" r:id="rId9"/>
    <p:sldLayoutId id="2147485118" r:id="rId10"/>
    <p:sldLayoutId id="2147485119" r:id="rId11"/>
  </p:sldLayoutIdLst>
  <p:transition xmlns:p14="http://schemas.microsoft.com/office/powerpoint/2010/main">
    <p:zo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331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654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19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 smtClean="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 smtClean="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2532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1988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71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98308" name="Picture 87" descr="icc5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830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5688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61" r:id="rId1"/>
    <p:sldLayoutId id="2147485371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331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2548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73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3.jpeg"/><Relationship Id="rId5" Type="http://schemas.openxmlformats.org/officeDocument/2006/relationships/oleObject" Target="../embeddings/oleObject1.bin"/><Relationship Id="rId6" Type="http://schemas.openxmlformats.org/officeDocument/2006/relationships/image" Target="../media/image2.emf"/><Relationship Id="rId7" Type="http://schemas.openxmlformats.org/officeDocument/2006/relationships/image" Target="../media/image1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4" Type="http://schemas.openxmlformats.org/officeDocument/2006/relationships/notesSlide" Target="../notesSlides/notesSlide10.xml"/><Relationship Id="rId5" Type="http://schemas.openxmlformats.org/officeDocument/2006/relationships/image" Target="../media/image5.jpeg"/><Relationship Id="rId6" Type="http://schemas.openxmlformats.org/officeDocument/2006/relationships/image" Target="../media/image11.jpeg"/><Relationship Id="rId7" Type="http://schemas.openxmlformats.org/officeDocument/2006/relationships/image" Target="../media/image12.jpeg"/><Relationship Id="rId8" Type="http://schemas.openxmlformats.org/officeDocument/2006/relationships/image" Target="../media/image13.png"/><Relationship Id="rId1" Type="http://schemas.microsoft.com/office/2007/relationships/media" Target="file://localhost/Users/csf/Movies/popular/dijkgraaf/VacuumGas3.avi" TargetMode="External"/><Relationship Id="rId2" Type="http://schemas.openxmlformats.org/officeDocument/2006/relationships/video" Target="file://localhost/Users/csf/Movies/popular/dijkgraaf/VacuumGas3.av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4" Type="http://schemas.openxmlformats.org/officeDocument/2006/relationships/notesSlide" Target="../notesSlides/notesSlide14.xml"/><Relationship Id="rId5" Type="http://schemas.openxmlformats.org/officeDocument/2006/relationships/image" Target="../media/image5.jpeg"/><Relationship Id="rId6" Type="http://schemas.openxmlformats.org/officeDocument/2006/relationships/image" Target="../media/image11.jpeg"/><Relationship Id="rId7" Type="http://schemas.openxmlformats.org/officeDocument/2006/relationships/image" Target="../media/image16.jpeg"/><Relationship Id="rId8" Type="http://schemas.openxmlformats.org/officeDocument/2006/relationships/image" Target="../media/image12.jpeg"/><Relationship Id="rId9" Type="http://schemas.openxmlformats.org/officeDocument/2006/relationships/image" Target="../media/image13.png"/><Relationship Id="rId1" Type="http://schemas.microsoft.com/office/2007/relationships/media" Target="file://localhost/Users/csf/Movies/popular/dijkgraaf/VacuumGas3.avi" TargetMode="External"/><Relationship Id="rId2" Type="http://schemas.openxmlformats.org/officeDocument/2006/relationships/video" Target="file://localhost/Users/csf/Movies/popular/dijkgraaf/VacuumGas3.avi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9.jpeg"/><Relationship Id="rId6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9.jpeg"/><Relationship Id="rId5" Type="http://schemas.openxmlformats.org/officeDocument/2006/relationships/image" Target="../media/image21.jpe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1.jpeg"/><Relationship Id="rId3" Type="http://schemas.openxmlformats.org/officeDocument/2006/relationships/image" Target="../media/image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4" Type="http://schemas.openxmlformats.org/officeDocument/2006/relationships/image" Target="../media/image22.png"/><Relationship Id="rId1" Type="http://schemas.microsoft.com/office/2007/relationships/media" Target="file://localhost/Users/csf/Movies/volker/billennium/Aq-A-2-evolv.avi" TargetMode="External"/><Relationship Id="rId2" Type="http://schemas.openxmlformats.org/officeDocument/2006/relationships/video" Target="file://localhost/Users/csf/Movies/volker/billennium/Aq-A-2-evolv.avi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4" Type="http://schemas.openxmlformats.org/officeDocument/2006/relationships/notesSlide" Target="../notesSlides/notesSlide20.xml"/><Relationship Id="rId5" Type="http://schemas.openxmlformats.org/officeDocument/2006/relationships/image" Target="../media/image23.png"/><Relationship Id="rId1" Type="http://schemas.microsoft.com/office/2007/relationships/media" Target="file://localhost/Users/csf/Movies/volker/millennium/millennium_flythru_fast.avi" TargetMode="External"/><Relationship Id="rId2" Type="http://schemas.openxmlformats.org/officeDocument/2006/relationships/video" Target="file://localhost/Users/csf/Movies/volker/millennium/millennium_flythru_fast.avi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4" Type="http://schemas.openxmlformats.org/officeDocument/2006/relationships/image" Target="../media/image24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5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1.jpeg"/><Relationship Id="rId1" Type="http://schemas.openxmlformats.org/officeDocument/2006/relationships/slideLayout" Target="../slideLayouts/slideLayout77.xml"/><Relationship Id="rId2" Type="http://schemas.openxmlformats.org/officeDocument/2006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2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1.jpeg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8.jpg"/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9" name="Picture 2" descr="cath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1618" name="Object 2"/>
          <p:cNvGraphicFramePr>
            <a:graphicFrameLocks noChangeAspect="1"/>
          </p:cNvGraphicFramePr>
          <p:nvPr/>
        </p:nvGraphicFramePr>
        <p:xfrm>
          <a:off x="46038" y="265113"/>
          <a:ext cx="1063625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395" name="CorelDRAW" r:id="rId5" imgW="4038600" imgH="4219575" progId="CorelDRAW.Graphic.9">
                  <p:embed/>
                </p:oleObj>
              </mc:Choice>
              <mc:Fallback>
                <p:oleObj name="CorelDRAW" r:id="rId5" imgW="4038600" imgH="4219575" progId="CorelDRAW.Graphic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8" y="265113"/>
                        <a:ext cx="1063625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4852988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00000"/>
              </a:lnSpc>
              <a:spcBef>
                <a:spcPct val="50000"/>
              </a:spcBef>
              <a:buClr>
                <a:srgbClr val="006600"/>
              </a:buClr>
              <a:buSzPct val="200000"/>
            </a:pPr>
            <a:endParaRPr lang="en-GB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990600" y="2971800"/>
            <a:ext cx="7259638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900" i="1">
                <a:solidFill>
                  <a:srgbClr val="000066"/>
                </a:solidFill>
                <a:latin typeface="Times New Roman" charset="0"/>
              </a:rPr>
              <a:t>Carlos S.  Frenk</a:t>
            </a:r>
          </a:p>
          <a:p>
            <a:pPr algn="ctr"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900" i="1">
                <a:solidFill>
                  <a:srgbClr val="000066"/>
                </a:solidFill>
                <a:latin typeface="Times New Roman" charset="0"/>
              </a:rPr>
              <a:t>  Institute for Computational Cosmology, Durham</a:t>
            </a:r>
          </a:p>
        </p:txBody>
      </p:sp>
      <p:pic>
        <p:nvPicPr>
          <p:cNvPr id="111622" name="Picture 6" descr="icc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214313"/>
            <a:ext cx="2122488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1259632" y="1700808"/>
            <a:ext cx="7560840" cy="695575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US" sz="4800" dirty="0" smtClean="0">
                <a:solidFill>
                  <a:srgbClr val="FF0000"/>
                </a:solidFill>
              </a:rPr>
              <a:t>Computing the </a:t>
            </a:r>
            <a:r>
              <a:rPr lang="en-US" sz="4800" dirty="0" err="1" smtClean="0">
                <a:solidFill>
                  <a:srgbClr val="FF0000"/>
                </a:solidFill>
              </a:rPr>
              <a:t>Univers</a:t>
            </a:r>
            <a:r>
              <a:rPr lang="en-GB" sz="4800" dirty="0" smtClean="0">
                <a:solidFill>
                  <a:srgbClr val="FF0000"/>
                </a:solidFill>
              </a:rPr>
              <a:t>e</a:t>
            </a:r>
            <a:endParaRPr lang="en-GB" sz="5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70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411760" y="2924944"/>
            <a:ext cx="792088" cy="864096"/>
            <a:chOff x="4139952" y="2204864"/>
            <a:chExt cx="1800200" cy="2160240"/>
          </a:xfrm>
        </p:grpSpPr>
        <p:sp>
          <p:nvSpPr>
            <p:cNvPr id="15" name="Oval 14"/>
            <p:cNvSpPr/>
            <p:nvPr/>
          </p:nvSpPr>
          <p:spPr bwMode="auto">
            <a:xfrm>
              <a:off x="4139952" y="2204864"/>
              <a:ext cx="1800200" cy="2160240"/>
            </a:xfrm>
            <a:prstGeom prst="ellipse">
              <a:avLst/>
            </a:prstGeom>
            <a:solidFill>
              <a:schemeClr val="bg1">
                <a:lumMod val="85000"/>
                <a:alpha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  <a:latin typeface="Arial" pitchFamily="-65" charset="0"/>
              </a:endParaRPr>
            </a:p>
          </p:txBody>
        </p:sp>
        <p:grpSp>
          <p:nvGrpSpPr>
            <p:cNvPr id="16" name="Group 26"/>
            <p:cNvGrpSpPr>
              <a:grpSpLocks/>
            </p:cNvGrpSpPr>
            <p:nvPr/>
          </p:nvGrpSpPr>
          <p:grpSpPr bwMode="auto">
            <a:xfrm>
              <a:off x="4260947" y="2441606"/>
              <a:ext cx="1433947" cy="1874748"/>
              <a:chOff x="3880556" y="4587553"/>
              <a:chExt cx="2142066" cy="1557800"/>
            </a:xfrm>
            <a:solidFill>
              <a:srgbClr val="0000FF"/>
            </a:solidFill>
            <a:effectLst/>
          </p:grpSpPr>
          <p:sp>
            <p:nvSpPr>
              <p:cNvPr id="17" name="Freeform 18"/>
              <p:cNvSpPr>
                <a:spLocks noChangeArrowheads="1"/>
              </p:cNvSpPr>
              <p:nvPr/>
            </p:nvSpPr>
            <p:spPr bwMode="auto">
              <a:xfrm>
                <a:off x="3880556" y="4924777"/>
                <a:ext cx="214111" cy="229704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20"/>
              <p:cNvSpPr>
                <a:spLocks noChangeArrowheads="1"/>
              </p:cNvSpPr>
              <p:nvPr/>
            </p:nvSpPr>
            <p:spPr bwMode="auto">
              <a:xfrm>
                <a:off x="5753419" y="48118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Freeform 21"/>
              <p:cNvSpPr>
                <a:spLocks noChangeArrowheads="1"/>
              </p:cNvSpPr>
              <p:nvPr/>
            </p:nvSpPr>
            <p:spPr bwMode="auto">
              <a:xfrm>
                <a:off x="4012260" y="5616221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22"/>
              <p:cNvSpPr>
                <a:spLocks noChangeArrowheads="1"/>
              </p:cNvSpPr>
              <p:nvPr/>
            </p:nvSpPr>
            <p:spPr bwMode="auto">
              <a:xfrm>
                <a:off x="4767204" y="4587553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23"/>
              <p:cNvSpPr>
                <a:spLocks noChangeArrowheads="1"/>
              </p:cNvSpPr>
              <p:nvPr/>
            </p:nvSpPr>
            <p:spPr bwMode="auto">
              <a:xfrm>
                <a:off x="4572001" y="5714999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24"/>
              <p:cNvSpPr>
                <a:spLocks noChangeArrowheads="1"/>
              </p:cNvSpPr>
              <p:nvPr/>
            </p:nvSpPr>
            <p:spPr bwMode="auto">
              <a:xfrm>
                <a:off x="4419600" y="4724399"/>
                <a:ext cx="250557" cy="184925"/>
              </a:xfrm>
              <a:custGeom>
                <a:avLst/>
                <a:gdLst>
                  <a:gd name="T0" fmla="*/ 4470864 w 174357"/>
                  <a:gd name="T1" fmla="*/ 84667 h 184925"/>
                  <a:gd name="T2" fmla="*/ 11177365 w 174357"/>
                  <a:gd name="T3" fmla="*/ 169334 h 184925"/>
                  <a:gd name="T4" fmla="*/ 31297138 w 174357"/>
                  <a:gd name="T5" fmla="*/ 183445 h 184925"/>
                  <a:gd name="T6" fmla="*/ 78243673 w 174357"/>
                  <a:gd name="T7" fmla="*/ 155222 h 184925"/>
                  <a:gd name="T8" fmla="*/ 58123880 w 174357"/>
                  <a:gd name="T9" fmla="*/ 14111 h 184925"/>
                  <a:gd name="T10" fmla="*/ 38003617 w 174357"/>
                  <a:gd name="T11" fmla="*/ 0 h 184925"/>
                  <a:gd name="T12" fmla="*/ 4470864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25"/>
              <p:cNvSpPr>
                <a:spLocks noChangeArrowheads="1"/>
              </p:cNvSpPr>
              <p:nvPr/>
            </p:nvSpPr>
            <p:spPr bwMode="auto">
              <a:xfrm>
                <a:off x="48006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26"/>
              <p:cNvSpPr>
                <a:spLocks noChangeArrowheads="1"/>
              </p:cNvSpPr>
              <p:nvPr/>
            </p:nvSpPr>
            <p:spPr bwMode="auto">
              <a:xfrm>
                <a:off x="54864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27"/>
              <p:cNvSpPr>
                <a:spLocks noChangeArrowheads="1"/>
              </p:cNvSpPr>
              <p:nvPr/>
            </p:nvSpPr>
            <p:spPr bwMode="auto">
              <a:xfrm>
                <a:off x="5905819" y="49642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28"/>
              <p:cNvSpPr>
                <a:spLocks noChangeArrowheads="1"/>
              </p:cNvSpPr>
              <p:nvPr/>
            </p:nvSpPr>
            <p:spPr bwMode="auto">
              <a:xfrm>
                <a:off x="5257801" y="472439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29"/>
              <p:cNvSpPr>
                <a:spLocks noChangeArrowheads="1"/>
              </p:cNvSpPr>
              <p:nvPr/>
            </p:nvSpPr>
            <p:spPr bwMode="auto">
              <a:xfrm>
                <a:off x="5715000" y="5791197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30"/>
              <p:cNvSpPr>
                <a:spLocks noChangeArrowheads="1"/>
              </p:cNvSpPr>
              <p:nvPr/>
            </p:nvSpPr>
            <p:spPr bwMode="auto">
              <a:xfrm>
                <a:off x="5334000" y="6006358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31"/>
              <p:cNvSpPr>
                <a:spLocks noChangeArrowheads="1"/>
              </p:cNvSpPr>
              <p:nvPr/>
            </p:nvSpPr>
            <p:spPr bwMode="auto">
              <a:xfrm>
                <a:off x="4800600" y="60197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Freeform 32"/>
              <p:cNvSpPr>
                <a:spLocks noChangeArrowheads="1"/>
              </p:cNvSpPr>
              <p:nvPr/>
            </p:nvSpPr>
            <p:spPr bwMode="auto">
              <a:xfrm>
                <a:off x="5638800" y="55625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33"/>
              <p:cNvSpPr>
                <a:spLocks noChangeArrowheads="1"/>
              </p:cNvSpPr>
              <p:nvPr/>
            </p:nvSpPr>
            <p:spPr bwMode="auto">
              <a:xfrm>
                <a:off x="4343400" y="5132239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34"/>
              <p:cNvSpPr>
                <a:spLocks noChangeArrowheads="1"/>
              </p:cNvSpPr>
              <p:nvPr/>
            </p:nvSpPr>
            <p:spPr bwMode="auto">
              <a:xfrm>
                <a:off x="5105400" y="5791196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38" name="Group 37"/>
          <p:cNvGrpSpPr/>
          <p:nvPr/>
        </p:nvGrpSpPr>
        <p:grpSpPr>
          <a:xfrm>
            <a:off x="2896059" y="3789040"/>
            <a:ext cx="1819957" cy="2101025"/>
            <a:chOff x="2106844" y="3646605"/>
            <a:chExt cx="1819957" cy="2101025"/>
          </a:xfrm>
        </p:grpSpPr>
        <p:pic>
          <p:nvPicPr>
            <p:cNvPr id="39" name="Picture 2" descr="slide7_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39752" y="4437112"/>
              <a:ext cx="1587049" cy="1310518"/>
            </a:xfrm>
            <a:prstGeom prst="rect">
              <a:avLst/>
            </a:prstGeom>
            <a:noFill/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</p:pic>
        <p:cxnSp>
          <p:nvCxnSpPr>
            <p:cNvPr id="40" name="Straight Arrow Connector 39"/>
            <p:cNvCxnSpPr/>
            <p:nvPr/>
          </p:nvCxnSpPr>
          <p:spPr bwMode="auto">
            <a:xfrm>
              <a:off x="2106844" y="3646605"/>
              <a:ext cx="736964" cy="934523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3" name="Group 42"/>
          <p:cNvGrpSpPr/>
          <p:nvPr/>
        </p:nvGrpSpPr>
        <p:grpSpPr>
          <a:xfrm>
            <a:off x="21658" y="764704"/>
            <a:ext cx="2510756" cy="2232248"/>
            <a:chOff x="2565300" y="4437112"/>
            <a:chExt cx="2510756" cy="2232248"/>
          </a:xfrm>
        </p:grpSpPr>
        <p:pic>
          <p:nvPicPr>
            <p:cNvPr id="44" name="Picture 5" descr="the_persistence_of_me#B37E5.jpg                                00034983Macintosh HD                   BCFB972B: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5802" y="5013176"/>
              <a:ext cx="2208246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Text Box 4"/>
            <p:cNvSpPr txBox="1">
              <a:spLocks noChangeArrowheads="1"/>
            </p:cNvSpPr>
            <p:nvPr/>
          </p:nvSpPr>
          <p:spPr bwMode="auto">
            <a:xfrm>
              <a:off x="2565300" y="4437112"/>
              <a:ext cx="2510756" cy="582467"/>
            </a:xfrm>
            <a:prstGeom prst="rect">
              <a:avLst/>
            </a:prstGeom>
            <a:solidFill>
              <a:srgbClr val="FF99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GB" sz="1400" b="1" dirty="0">
                  <a:solidFill>
                    <a:srgbClr val="000000"/>
                  </a:solidFill>
                </a:rPr>
                <a:t>t=0.00000000000000000000000000000000001 </a:t>
              </a:r>
              <a:r>
                <a:rPr lang="en-GB" sz="1400" b="1" dirty="0" smtClean="0">
                  <a:solidFill>
                    <a:srgbClr val="000000"/>
                  </a:solidFill>
                </a:rPr>
                <a:t>sec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547666" y="1556793"/>
            <a:ext cx="2304256" cy="1224135"/>
            <a:chOff x="1546933" y="1556263"/>
            <a:chExt cx="2304464" cy="1223949"/>
          </a:xfrm>
        </p:grpSpPr>
        <p:sp>
          <p:nvSpPr>
            <p:cNvPr id="199684" name="TextBox 2"/>
            <p:cNvSpPr txBox="1">
              <a:spLocks noChangeArrowheads="1"/>
            </p:cNvSpPr>
            <p:nvPr/>
          </p:nvSpPr>
          <p:spPr bwMode="auto">
            <a:xfrm>
              <a:off x="1546933" y="1556263"/>
              <a:ext cx="2160434" cy="1041153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Production of dark matter 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</a:t>
              </a:r>
              <a:r>
                <a:rPr lang="en-US" sz="2000" dirty="0" smtClean="0">
                  <a:solidFill>
                    <a:srgbClr val="FFCF41"/>
                  </a:solidFill>
                </a:rPr>
                <a:t>~ 10</a:t>
              </a:r>
              <a:r>
                <a:rPr lang="en-US" sz="2000" baseline="30000" dirty="0" smtClean="0">
                  <a:solidFill>
                    <a:srgbClr val="FFCF41"/>
                  </a:solidFill>
                </a:rPr>
                <a:t>-10</a:t>
              </a:r>
              <a:r>
                <a:rPr lang="en-US" sz="2000" dirty="0" smtClean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99685" name="Straight Arrow Connector 4"/>
            <p:cNvCxnSpPr>
              <a:cxnSpLocks noChangeShapeType="1"/>
            </p:cNvCxnSpPr>
            <p:nvPr/>
          </p:nvCxnSpPr>
          <p:spPr bwMode="auto">
            <a:xfrm>
              <a:off x="3401344" y="2404998"/>
              <a:ext cx="450053" cy="375214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6" name="TextBox 2"/>
          <p:cNvSpPr txBox="1">
            <a:spLocks noChangeArrowheads="1"/>
          </p:cNvSpPr>
          <p:nvPr/>
        </p:nvSpPr>
        <p:spPr bwMode="auto">
          <a:xfrm>
            <a:off x="107504" y="5430685"/>
            <a:ext cx="2833043" cy="374461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 smtClean="0">
                <a:solidFill>
                  <a:srgbClr val="FFFFFF"/>
                </a:solidFill>
              </a:rPr>
              <a:t>Initial conditions</a:t>
            </a: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47" name="VacuumGas3.avi" descr="/Users/csf/Movies/popular/dijkgraaf/VacuumGas3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834934"/>
            <a:ext cx="1368152" cy="1026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10765" y="3645024"/>
            <a:ext cx="3121075" cy="1630654"/>
            <a:chOff x="607046" y="918358"/>
            <a:chExt cx="3121362" cy="1630405"/>
          </a:xfrm>
        </p:grpSpPr>
        <p:sp>
          <p:nvSpPr>
            <p:cNvPr id="9" name="TextBox 2"/>
            <p:cNvSpPr txBox="1">
              <a:spLocks noChangeArrowheads="1"/>
            </p:cNvSpPr>
            <p:nvPr/>
          </p:nvSpPr>
          <p:spPr bwMode="auto">
            <a:xfrm>
              <a:off x="607046" y="1454271"/>
              <a:ext cx="3121362" cy="1094492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     </a:t>
              </a:r>
              <a:r>
                <a:rPr lang="en-US" sz="2000" dirty="0">
                  <a:solidFill>
                    <a:srgbClr val="FFFFFF"/>
                  </a:solidFill>
                </a:rPr>
                <a:t>C</a:t>
              </a:r>
              <a:r>
                <a:rPr lang="en-US" sz="2000" dirty="0" smtClean="0">
                  <a:solidFill>
                    <a:srgbClr val="FFFFFF"/>
                  </a:solidFill>
                </a:rPr>
                <a:t>osmic inflation    </a:t>
              </a:r>
              <a:r>
                <a:rPr lang="en-US" sz="2400" b="1" dirty="0" smtClean="0">
                  <a:solidFill>
                    <a:srgbClr val="000000"/>
                  </a:solidFill>
                  <a:sym typeface="Wingdings"/>
                </a:rPr>
                <a:t></a:t>
              </a:r>
              <a:r>
                <a:rPr lang="en-US" sz="3200" b="1" dirty="0" smtClean="0">
                  <a:solidFill>
                    <a:srgbClr val="000000"/>
                  </a:solidFill>
                  <a:sym typeface="Wingdings"/>
                </a:rPr>
                <a:t> </a:t>
              </a:r>
              <a:r>
                <a:rPr lang="en-US" sz="2000" dirty="0" smtClean="0">
                  <a:solidFill>
                    <a:srgbClr val="FFFFFF"/>
                  </a:solidFill>
                  <a:sym typeface="Wingdings"/>
                </a:rPr>
                <a:t>Quantum f</a:t>
              </a:r>
              <a:r>
                <a:rPr lang="en-US" sz="2000" dirty="0" smtClean="0">
                  <a:solidFill>
                    <a:srgbClr val="FFFFFF"/>
                  </a:solidFill>
                </a:rPr>
                <a:t>luctuations      </a:t>
              </a: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~ 10</a:t>
              </a:r>
              <a:r>
                <a:rPr lang="en-US" sz="2000" baseline="30000" dirty="0" smtClean="0">
                  <a:solidFill>
                    <a:srgbClr val="FFCF41"/>
                  </a:solidFill>
                </a:rPr>
                <a:t>-35</a:t>
              </a:r>
              <a:r>
                <a:rPr lang="en-US" sz="2000" dirty="0" smtClean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0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2144086" y="918358"/>
              <a:ext cx="288060" cy="431982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2" name="TextBox 2"/>
          <p:cNvSpPr txBox="1">
            <a:spLocks noChangeArrowheads="1"/>
          </p:cNvSpPr>
          <p:nvPr/>
        </p:nvSpPr>
        <p:spPr bwMode="auto">
          <a:xfrm rot="16200000">
            <a:off x="6928229" y="3143126"/>
            <a:ext cx="2376264" cy="400110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FFCF41"/>
                </a:solidFill>
              </a:rPr>
              <a:t>t</a:t>
            </a:r>
            <a:r>
              <a:rPr lang="en-US" sz="2000" dirty="0" smtClean="0">
                <a:solidFill>
                  <a:srgbClr val="FFCF41"/>
                </a:solidFill>
              </a:rPr>
              <a:t> = 13.7 billion </a:t>
            </a:r>
            <a:r>
              <a:rPr lang="en-US" sz="2000" dirty="0" err="1" smtClean="0">
                <a:solidFill>
                  <a:srgbClr val="FFCF41"/>
                </a:solidFill>
              </a:rPr>
              <a:t>yrs</a:t>
            </a:r>
            <a:endParaRPr lang="en-US" sz="2000" dirty="0">
              <a:solidFill>
                <a:srgbClr val="FFFFFF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771800" y="3009146"/>
            <a:ext cx="4896544" cy="707886"/>
            <a:chOff x="2771800" y="3009146"/>
            <a:chExt cx="4896544" cy="707886"/>
          </a:xfrm>
        </p:grpSpPr>
        <p:sp>
          <p:nvSpPr>
            <p:cNvPr id="35" name="TextBox 2"/>
            <p:cNvSpPr txBox="1">
              <a:spLocks noChangeArrowheads="1"/>
            </p:cNvSpPr>
            <p:nvPr/>
          </p:nvSpPr>
          <p:spPr bwMode="auto">
            <a:xfrm>
              <a:off x="4347146" y="3009146"/>
              <a:ext cx="3321198" cy="707886"/>
            </a:xfrm>
            <a:prstGeom prst="rect">
              <a:avLst/>
            </a:prstGeom>
            <a:solidFill>
              <a:srgbClr val="9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err="1" smtClean="0">
                  <a:solidFill>
                    <a:srgbClr val="FFFFFF"/>
                  </a:solidFill>
                </a:rPr>
                <a:t>Primoridal</a:t>
              </a:r>
              <a:r>
                <a:rPr lang="en-US" sz="2000" dirty="0" smtClean="0">
                  <a:solidFill>
                    <a:srgbClr val="FFFFFF"/>
                  </a:solidFill>
                </a:rPr>
                <a:t> ripples amplified by gravity of dark matter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48" name="Notched Right Arrow 47"/>
            <p:cNvSpPr/>
            <p:nvPr/>
          </p:nvSpPr>
          <p:spPr bwMode="auto">
            <a:xfrm>
              <a:off x="2771800" y="3212976"/>
              <a:ext cx="1482464" cy="412624"/>
            </a:xfrm>
            <a:prstGeom prst="notched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  <a:latin typeface="Arial" pitchFamily="-65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86660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7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video>
              <p:cMediaNode>
                <p:cTn id="48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video>
          </p:childTnLst>
        </p:cTn>
      </p:par>
    </p:tnLst>
    <p:bldLst>
      <p:bldP spid="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77240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2971800" y="6415088"/>
            <a:ext cx="40735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Flammarion 1888: tete des  etoiles</a:t>
            </a:r>
          </a:p>
        </p:txBody>
      </p:sp>
      <p:pic>
        <p:nvPicPr>
          <p:cNvPr id="113668" name="Picture 4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1360488" cy="552450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23728" y="260648"/>
            <a:ext cx="6264696" cy="715581"/>
          </a:xfrm>
          <a:prstGeom prst="rect">
            <a:avLst/>
          </a:prstGeom>
          <a:solidFill>
            <a:srgbClr val="FF6600">
              <a:alpha val="70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600" dirty="0" smtClean="0">
                <a:solidFill>
                  <a:srgbClr val="000000"/>
                </a:solidFill>
              </a:rPr>
              <a:t>HOW do we know all this? </a:t>
            </a:r>
            <a:endParaRPr lang="en-US" sz="36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7503" y="1844824"/>
            <a:ext cx="9034909" cy="646331"/>
          </a:xfrm>
          <a:prstGeom prst="rect">
            <a:avLst/>
          </a:prstGeom>
          <a:solidFill>
            <a:srgbClr val="FF6600">
              <a:alpha val="70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200" dirty="0" smtClean="0">
                <a:solidFill>
                  <a:srgbClr val="000090"/>
                </a:solidFill>
              </a:rPr>
              <a:t>All we can see is light (at different wavelengths)</a:t>
            </a:r>
            <a:r>
              <a:rPr lang="en-US" sz="3200" baseline="30000" dirty="0" smtClean="0">
                <a:solidFill>
                  <a:srgbClr val="000090"/>
                </a:solidFill>
              </a:rPr>
              <a:t>*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endParaRPr lang="en-US" sz="3200" dirty="0">
              <a:solidFill>
                <a:srgbClr val="000090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99592" y="5805264"/>
            <a:ext cx="6192688" cy="507831"/>
          </a:xfrm>
          <a:prstGeom prst="rect">
            <a:avLst/>
          </a:prstGeom>
          <a:solidFill>
            <a:srgbClr val="FF6600">
              <a:alpha val="70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aseline="30000" dirty="0" smtClean="0">
                <a:solidFill>
                  <a:srgbClr val="000000"/>
                </a:solidFill>
              </a:rPr>
              <a:t>*</a:t>
            </a:r>
            <a:r>
              <a:rPr lang="en-US" sz="2400" dirty="0" smtClean="0">
                <a:solidFill>
                  <a:srgbClr val="000000"/>
                </a:solidFill>
              </a:rPr>
              <a:t>And since last year gravitational waves too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80635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77240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2971800" y="6415088"/>
            <a:ext cx="40735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Flammarion 1888: tete des  etoiles</a:t>
            </a:r>
          </a:p>
        </p:txBody>
      </p:sp>
      <p:pic>
        <p:nvPicPr>
          <p:cNvPr id="113668" name="Picture 4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1360488" cy="552450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23728" y="260648"/>
            <a:ext cx="6264696" cy="715581"/>
          </a:xfrm>
          <a:prstGeom prst="rect">
            <a:avLst/>
          </a:prstGeom>
          <a:solidFill>
            <a:srgbClr val="FF6600">
              <a:alpha val="70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600" dirty="0" smtClean="0">
                <a:solidFill>
                  <a:srgbClr val="000000"/>
                </a:solidFill>
              </a:rPr>
              <a:t>HOW do we know all this? </a:t>
            </a:r>
            <a:endParaRPr lang="en-US" sz="36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7503" y="1844824"/>
            <a:ext cx="9034909" cy="646331"/>
          </a:xfrm>
          <a:prstGeom prst="rect">
            <a:avLst/>
          </a:prstGeom>
          <a:solidFill>
            <a:srgbClr val="FF6600">
              <a:alpha val="70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200" dirty="0" smtClean="0">
                <a:solidFill>
                  <a:srgbClr val="000090"/>
                </a:solidFill>
              </a:rPr>
              <a:t>And light travels at a fixed speed (300,000 km/s)</a:t>
            </a:r>
            <a:endParaRPr lang="en-US" sz="3200" dirty="0">
              <a:solidFill>
                <a:srgbClr val="000090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07504" y="3368488"/>
            <a:ext cx="9034909" cy="1212640"/>
          </a:xfrm>
          <a:prstGeom prst="rect">
            <a:avLst/>
          </a:prstGeom>
          <a:solidFill>
            <a:srgbClr val="FF6600">
              <a:alpha val="70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200" dirty="0" smtClean="0">
                <a:solidFill>
                  <a:srgbClr val="000000"/>
                </a:solidFill>
              </a:rPr>
              <a:t>We don’t see things as they are, but as they were when their light was emitted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763688" y="5229200"/>
            <a:ext cx="6264696" cy="646331"/>
          </a:xfrm>
          <a:prstGeom prst="rect">
            <a:avLst/>
          </a:prstGeom>
          <a:solidFill>
            <a:srgbClr val="FF6600">
              <a:alpha val="70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200" dirty="0" err="1" smtClean="0">
                <a:solidFill>
                  <a:srgbClr val="000090"/>
                </a:solidFill>
              </a:rPr>
              <a:t>Asronomers</a:t>
            </a:r>
            <a:r>
              <a:rPr lang="en-US" sz="3200" dirty="0" smtClean="0">
                <a:solidFill>
                  <a:srgbClr val="000090"/>
                </a:solidFill>
              </a:rPr>
              <a:t> can see the past !</a:t>
            </a:r>
            <a:endParaRPr lang="en-US" sz="32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54525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346" name="Picture 2" descr="slide7_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9632" y="1592684"/>
            <a:ext cx="6409508" cy="52927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grpSp>
        <p:nvGrpSpPr>
          <p:cNvPr id="6" name="Group 5"/>
          <p:cNvGrpSpPr/>
          <p:nvPr/>
        </p:nvGrpSpPr>
        <p:grpSpPr>
          <a:xfrm>
            <a:off x="1979712" y="2594471"/>
            <a:ext cx="4896544" cy="2994769"/>
            <a:chOff x="2771800" y="2132856"/>
            <a:chExt cx="4896544" cy="2994769"/>
          </a:xfrm>
        </p:grpSpPr>
        <p:cxnSp>
          <p:nvCxnSpPr>
            <p:cNvPr id="4" name="Straight Connector 3"/>
            <p:cNvCxnSpPr/>
            <p:nvPr/>
          </p:nvCxnSpPr>
          <p:spPr bwMode="auto">
            <a:xfrm>
              <a:off x="2771800" y="2132856"/>
              <a:ext cx="4896544" cy="2994769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" name="TextBox 4"/>
            <p:cNvSpPr txBox="1"/>
            <p:nvPr/>
          </p:nvSpPr>
          <p:spPr>
            <a:xfrm rot="1906911">
              <a:off x="4537790" y="3083078"/>
              <a:ext cx="1604977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100,000 </a:t>
              </a:r>
              <a:r>
                <a:rPr lang="en-US" sz="2400" dirty="0" err="1" smtClean="0"/>
                <a:t>ly</a:t>
              </a:r>
              <a:endParaRPr lang="en-US" sz="2400" dirty="0"/>
            </a:p>
          </p:txBody>
        </p:sp>
      </p:grp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971600" y="257066"/>
            <a:ext cx="7704856" cy="579646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US" sz="4000" dirty="0" smtClean="0">
                <a:solidFill>
                  <a:srgbClr val="FF0000"/>
                </a:solidFill>
              </a:rPr>
              <a:t>We see galaxies around us</a:t>
            </a:r>
            <a:endParaRPr lang="en-GB" sz="4400" dirty="0" smtClean="0">
              <a:solidFill>
                <a:srgbClr val="FF0000"/>
              </a:solidFill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3131840" y="1357318"/>
            <a:ext cx="3672408" cy="415498"/>
          </a:xfrm>
          <a:prstGeom prst="roundRect">
            <a:avLst>
              <a:gd name="adj" fmla="val 60"/>
            </a:avLst>
          </a:prstGeom>
          <a:solidFill>
            <a:srgbClr val="FF6600">
              <a:alpha val="57000"/>
            </a:srgbClr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GB" sz="2400" dirty="0" smtClean="0">
                <a:solidFill>
                  <a:srgbClr val="000000"/>
                </a:solidFill>
              </a:rPr>
              <a:t>A hundred </a:t>
            </a:r>
            <a:r>
              <a:rPr lang="en-GB" sz="2400" dirty="0">
                <a:solidFill>
                  <a:srgbClr val="000000"/>
                </a:solidFill>
              </a:rPr>
              <a:t>billion </a:t>
            </a:r>
            <a:r>
              <a:rPr lang="en-GB" sz="2400" dirty="0" smtClean="0">
                <a:solidFill>
                  <a:srgbClr val="000000"/>
                </a:solidFill>
              </a:rPr>
              <a:t>stars</a:t>
            </a: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auto">
          <a:xfrm>
            <a:off x="-70420" y="6093296"/>
            <a:ext cx="9250932" cy="415498"/>
          </a:xfrm>
          <a:prstGeom prst="roundRect">
            <a:avLst>
              <a:gd name="adj" fmla="val 60"/>
            </a:avLst>
          </a:prstGeom>
          <a:solidFill>
            <a:srgbClr val="FF6600">
              <a:alpha val="57000"/>
            </a:srgbClr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dirty="0">
                <a:solidFill>
                  <a:srgbClr val="000000"/>
                </a:solidFill>
              </a:rPr>
              <a:t>Nearest bright galaxy: Andromeda (about 2 billion light years away</a:t>
            </a:r>
            <a:r>
              <a:rPr lang="en-GB" sz="2400" dirty="0" smtClean="0">
                <a:solidFill>
                  <a:srgbClr val="000000"/>
                </a:solidFill>
              </a:rPr>
              <a:t>)</a:t>
            </a:r>
            <a:endParaRPr lang="en-GB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61823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irog_clus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845969"/>
          </a:xfrm>
          <a:prstGeom prst="rect">
            <a:avLst/>
          </a:prstGeom>
        </p:spPr>
      </p:pic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763688" y="188640"/>
            <a:ext cx="6480720" cy="579646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US" sz="4000" dirty="0" smtClean="0">
                <a:solidFill>
                  <a:srgbClr val="FF0000"/>
                </a:solidFill>
              </a:rPr>
              <a:t>And clusters of galaxies</a:t>
            </a:r>
            <a:endParaRPr lang="en-GB" sz="4400" dirty="0" smtClean="0">
              <a:solidFill>
                <a:srgbClr val="FF0000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51520" y="6093296"/>
            <a:ext cx="8568952" cy="415498"/>
          </a:xfrm>
          <a:prstGeom prst="roundRect">
            <a:avLst>
              <a:gd name="adj" fmla="val 60"/>
            </a:avLst>
          </a:prstGeom>
          <a:solidFill>
            <a:srgbClr val="FF6600">
              <a:alpha val="57000"/>
            </a:srgbClr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GB" sz="2400" dirty="0"/>
              <a:t>Nearest large cluster: Virgo (about 65 million light years away</a:t>
            </a:r>
            <a:r>
              <a:rPr lang="en-GB" sz="2400" dirty="0" smtClean="0"/>
              <a:t>)</a:t>
            </a:r>
            <a:endParaRPr lang="en-GB" sz="2400" dirty="0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683568" y="1329165"/>
            <a:ext cx="8064896" cy="415498"/>
          </a:xfrm>
          <a:prstGeom prst="roundRect">
            <a:avLst>
              <a:gd name="adj" fmla="val 60"/>
            </a:avLst>
          </a:prstGeom>
          <a:solidFill>
            <a:srgbClr val="FF6600">
              <a:alpha val="57000"/>
            </a:srgbClr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GB" sz="2400" dirty="0" smtClean="0">
                <a:solidFill>
                  <a:srgbClr val="000000"/>
                </a:solidFill>
              </a:rPr>
              <a:t>Thousands of  </a:t>
            </a:r>
            <a:r>
              <a:rPr lang="en-GB" sz="2400" dirty="0">
                <a:solidFill>
                  <a:srgbClr val="000000"/>
                </a:solidFill>
              </a:rPr>
              <a:t>galaxies, each with a hundred billion </a:t>
            </a:r>
            <a:r>
              <a:rPr lang="en-GB" sz="2400" dirty="0" smtClean="0">
                <a:solidFill>
                  <a:srgbClr val="000000"/>
                </a:solidFill>
              </a:rPr>
              <a:t>stars</a:t>
            </a:r>
            <a:endParaRPr lang="en-GB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30546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582" y="0"/>
            <a:ext cx="6805989" cy="680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AutoShape 7"/>
          <p:cNvSpPr>
            <a:spLocks noChangeArrowheads="1"/>
          </p:cNvSpPr>
          <p:nvPr/>
        </p:nvSpPr>
        <p:spPr bwMode="auto">
          <a:xfrm>
            <a:off x="35496" y="2348880"/>
            <a:ext cx="1656184" cy="1034745"/>
          </a:xfrm>
          <a:prstGeom prst="roundRect">
            <a:avLst>
              <a:gd name="adj" fmla="val 60"/>
            </a:avLst>
          </a:prstGeom>
          <a:solidFill>
            <a:srgbClr val="FFCC00">
              <a:alpha val="80000"/>
            </a:srgbClr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US" sz="2400" dirty="0" smtClean="0">
                <a:solidFill>
                  <a:srgbClr val="FF0000"/>
                </a:solidFill>
              </a:rPr>
              <a:t>The Hubble ultra-deep field </a:t>
            </a:r>
            <a:endParaRPr lang="en-GB" dirty="0" smtClean="0">
              <a:solidFill>
                <a:srgbClr val="FF0000"/>
              </a:solidFill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827584" y="1124834"/>
            <a:ext cx="8064896" cy="691266"/>
          </a:xfrm>
          <a:prstGeom prst="roundRect">
            <a:avLst>
              <a:gd name="adj" fmla="val 60"/>
            </a:avLst>
          </a:prstGeom>
          <a:solidFill>
            <a:srgbClr val="FF6600">
              <a:alpha val="57000"/>
            </a:srgbClr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The</a:t>
            </a:r>
            <a:r>
              <a:rPr lang="en-US" sz="2400" dirty="0">
                <a:solidFill>
                  <a:srgbClr val="800000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“visible” universe </a:t>
            </a:r>
            <a:r>
              <a:rPr lang="en-US" sz="2400" dirty="0"/>
              <a:t>contains about </a:t>
            </a:r>
            <a:r>
              <a:rPr lang="en-US" sz="2400" dirty="0">
                <a:solidFill>
                  <a:srgbClr val="FFFFFF"/>
                </a:solidFill>
              </a:rPr>
              <a:t>100 billion galaxies</a:t>
            </a:r>
            <a:r>
              <a:rPr lang="en-US" sz="2400" dirty="0">
                <a:solidFill>
                  <a:srgbClr val="8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</a:rPr>
              <a:t>(each with about 100 billion stars)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971600" y="257066"/>
            <a:ext cx="7704856" cy="579646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US" sz="4000" dirty="0" smtClean="0">
                <a:solidFill>
                  <a:srgbClr val="FF0000"/>
                </a:solidFill>
              </a:rPr>
              <a:t>And very distance galaxies</a:t>
            </a:r>
            <a:endParaRPr lang="en-GB" sz="4400" dirty="0" smtClean="0">
              <a:solidFill>
                <a:srgbClr val="FF0000"/>
              </a:solidFill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467544" y="6086178"/>
            <a:ext cx="8064896" cy="415498"/>
          </a:xfrm>
          <a:prstGeom prst="roundRect">
            <a:avLst>
              <a:gd name="adj" fmla="val 60"/>
            </a:avLst>
          </a:prstGeom>
          <a:solidFill>
            <a:srgbClr val="FF6600">
              <a:alpha val="57000"/>
            </a:srgbClr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GB" sz="2400" dirty="0" smtClean="0"/>
              <a:t>Very </a:t>
            </a:r>
            <a:r>
              <a:rPr lang="en-GB" sz="2400" dirty="0"/>
              <a:t>distant galaxies (about 21 billion light years away</a:t>
            </a:r>
            <a:r>
              <a:rPr lang="en-GB" sz="2400" dirty="0" smtClean="0"/>
              <a:t>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0898171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411760" y="2924944"/>
            <a:ext cx="792088" cy="864096"/>
            <a:chOff x="4139952" y="2204864"/>
            <a:chExt cx="1800200" cy="2160240"/>
          </a:xfrm>
        </p:grpSpPr>
        <p:sp>
          <p:nvSpPr>
            <p:cNvPr id="15" name="Oval 14"/>
            <p:cNvSpPr/>
            <p:nvPr/>
          </p:nvSpPr>
          <p:spPr bwMode="auto">
            <a:xfrm>
              <a:off x="4139952" y="2204864"/>
              <a:ext cx="1800200" cy="2160240"/>
            </a:xfrm>
            <a:prstGeom prst="ellipse">
              <a:avLst/>
            </a:prstGeom>
            <a:solidFill>
              <a:schemeClr val="bg1">
                <a:lumMod val="85000"/>
                <a:alpha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  <a:latin typeface="Arial" pitchFamily="-65" charset="0"/>
              </a:endParaRPr>
            </a:p>
          </p:txBody>
        </p:sp>
        <p:grpSp>
          <p:nvGrpSpPr>
            <p:cNvPr id="16" name="Group 26"/>
            <p:cNvGrpSpPr>
              <a:grpSpLocks/>
            </p:cNvGrpSpPr>
            <p:nvPr/>
          </p:nvGrpSpPr>
          <p:grpSpPr bwMode="auto">
            <a:xfrm>
              <a:off x="4260947" y="2441606"/>
              <a:ext cx="1433947" cy="1874748"/>
              <a:chOff x="3880556" y="4587553"/>
              <a:chExt cx="2142066" cy="1557800"/>
            </a:xfrm>
            <a:solidFill>
              <a:srgbClr val="0000FF"/>
            </a:solidFill>
            <a:effectLst/>
          </p:grpSpPr>
          <p:sp>
            <p:nvSpPr>
              <p:cNvPr id="17" name="Freeform 18"/>
              <p:cNvSpPr>
                <a:spLocks noChangeArrowheads="1"/>
              </p:cNvSpPr>
              <p:nvPr/>
            </p:nvSpPr>
            <p:spPr bwMode="auto">
              <a:xfrm>
                <a:off x="3880556" y="4924777"/>
                <a:ext cx="214111" cy="229704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20"/>
              <p:cNvSpPr>
                <a:spLocks noChangeArrowheads="1"/>
              </p:cNvSpPr>
              <p:nvPr/>
            </p:nvSpPr>
            <p:spPr bwMode="auto">
              <a:xfrm>
                <a:off x="5753419" y="48118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Freeform 21"/>
              <p:cNvSpPr>
                <a:spLocks noChangeArrowheads="1"/>
              </p:cNvSpPr>
              <p:nvPr/>
            </p:nvSpPr>
            <p:spPr bwMode="auto">
              <a:xfrm>
                <a:off x="4012260" y="5616221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22"/>
              <p:cNvSpPr>
                <a:spLocks noChangeArrowheads="1"/>
              </p:cNvSpPr>
              <p:nvPr/>
            </p:nvSpPr>
            <p:spPr bwMode="auto">
              <a:xfrm>
                <a:off x="4767204" y="4587553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23"/>
              <p:cNvSpPr>
                <a:spLocks noChangeArrowheads="1"/>
              </p:cNvSpPr>
              <p:nvPr/>
            </p:nvSpPr>
            <p:spPr bwMode="auto">
              <a:xfrm>
                <a:off x="4572001" y="5714999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24"/>
              <p:cNvSpPr>
                <a:spLocks noChangeArrowheads="1"/>
              </p:cNvSpPr>
              <p:nvPr/>
            </p:nvSpPr>
            <p:spPr bwMode="auto">
              <a:xfrm>
                <a:off x="4419600" y="4724399"/>
                <a:ext cx="250557" cy="184925"/>
              </a:xfrm>
              <a:custGeom>
                <a:avLst/>
                <a:gdLst>
                  <a:gd name="T0" fmla="*/ 4470864 w 174357"/>
                  <a:gd name="T1" fmla="*/ 84667 h 184925"/>
                  <a:gd name="T2" fmla="*/ 11177365 w 174357"/>
                  <a:gd name="T3" fmla="*/ 169334 h 184925"/>
                  <a:gd name="T4" fmla="*/ 31297138 w 174357"/>
                  <a:gd name="T5" fmla="*/ 183445 h 184925"/>
                  <a:gd name="T6" fmla="*/ 78243673 w 174357"/>
                  <a:gd name="T7" fmla="*/ 155222 h 184925"/>
                  <a:gd name="T8" fmla="*/ 58123880 w 174357"/>
                  <a:gd name="T9" fmla="*/ 14111 h 184925"/>
                  <a:gd name="T10" fmla="*/ 38003617 w 174357"/>
                  <a:gd name="T11" fmla="*/ 0 h 184925"/>
                  <a:gd name="T12" fmla="*/ 4470864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25"/>
              <p:cNvSpPr>
                <a:spLocks noChangeArrowheads="1"/>
              </p:cNvSpPr>
              <p:nvPr/>
            </p:nvSpPr>
            <p:spPr bwMode="auto">
              <a:xfrm>
                <a:off x="48006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26"/>
              <p:cNvSpPr>
                <a:spLocks noChangeArrowheads="1"/>
              </p:cNvSpPr>
              <p:nvPr/>
            </p:nvSpPr>
            <p:spPr bwMode="auto">
              <a:xfrm>
                <a:off x="54864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27"/>
              <p:cNvSpPr>
                <a:spLocks noChangeArrowheads="1"/>
              </p:cNvSpPr>
              <p:nvPr/>
            </p:nvSpPr>
            <p:spPr bwMode="auto">
              <a:xfrm>
                <a:off x="5905819" y="49642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28"/>
              <p:cNvSpPr>
                <a:spLocks noChangeArrowheads="1"/>
              </p:cNvSpPr>
              <p:nvPr/>
            </p:nvSpPr>
            <p:spPr bwMode="auto">
              <a:xfrm>
                <a:off x="5257801" y="472439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29"/>
              <p:cNvSpPr>
                <a:spLocks noChangeArrowheads="1"/>
              </p:cNvSpPr>
              <p:nvPr/>
            </p:nvSpPr>
            <p:spPr bwMode="auto">
              <a:xfrm>
                <a:off x="5715000" y="5791197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30"/>
              <p:cNvSpPr>
                <a:spLocks noChangeArrowheads="1"/>
              </p:cNvSpPr>
              <p:nvPr/>
            </p:nvSpPr>
            <p:spPr bwMode="auto">
              <a:xfrm>
                <a:off x="5334000" y="6006358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31"/>
              <p:cNvSpPr>
                <a:spLocks noChangeArrowheads="1"/>
              </p:cNvSpPr>
              <p:nvPr/>
            </p:nvSpPr>
            <p:spPr bwMode="auto">
              <a:xfrm>
                <a:off x="4800600" y="60197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Freeform 32"/>
              <p:cNvSpPr>
                <a:spLocks noChangeArrowheads="1"/>
              </p:cNvSpPr>
              <p:nvPr/>
            </p:nvSpPr>
            <p:spPr bwMode="auto">
              <a:xfrm>
                <a:off x="5638800" y="55625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33"/>
              <p:cNvSpPr>
                <a:spLocks noChangeArrowheads="1"/>
              </p:cNvSpPr>
              <p:nvPr/>
            </p:nvSpPr>
            <p:spPr bwMode="auto">
              <a:xfrm>
                <a:off x="4343400" y="5132239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34"/>
              <p:cNvSpPr>
                <a:spLocks noChangeArrowheads="1"/>
              </p:cNvSpPr>
              <p:nvPr/>
            </p:nvSpPr>
            <p:spPr bwMode="auto">
              <a:xfrm>
                <a:off x="5105400" y="5791196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37" name="TextBox 1"/>
          <p:cNvSpPr txBox="1">
            <a:spLocks noChangeArrowheads="1"/>
          </p:cNvSpPr>
          <p:nvPr/>
        </p:nvSpPr>
        <p:spPr bwMode="auto">
          <a:xfrm rot="5400000">
            <a:off x="3640252" y="3208620"/>
            <a:ext cx="3456387" cy="440763"/>
          </a:xfrm>
          <a:prstGeom prst="rect">
            <a:avLst/>
          </a:prstGeom>
          <a:solidFill>
            <a:srgbClr val="FF8B6C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tIns="0" bIns="93600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000" dirty="0">
                <a:solidFill>
                  <a:srgbClr val="000000"/>
                </a:solidFill>
              </a:rPr>
              <a:t>The first light in our </a:t>
            </a:r>
            <a:r>
              <a:rPr lang="en-GB" sz="2000" dirty="0" smtClean="0">
                <a:solidFill>
                  <a:srgbClr val="000000"/>
                </a:solidFill>
              </a:rPr>
              <a:t>Universe</a:t>
            </a:r>
            <a:endParaRPr lang="en-GB" sz="2000" dirty="0">
              <a:solidFill>
                <a:srgbClr val="000000"/>
              </a:solidFill>
            </a:endParaRPr>
          </a:p>
        </p:txBody>
      </p:sp>
      <p:grpSp>
        <p:nvGrpSpPr>
          <p:cNvPr id="34" name="Group 6"/>
          <p:cNvGrpSpPr>
            <a:grpSpLocks/>
          </p:cNvGrpSpPr>
          <p:nvPr/>
        </p:nvGrpSpPr>
        <p:grpSpPr bwMode="auto">
          <a:xfrm>
            <a:off x="4275138" y="381000"/>
            <a:ext cx="3321198" cy="1391816"/>
            <a:chOff x="-567834" y="1705880"/>
            <a:chExt cx="5569765" cy="1392577"/>
          </a:xfrm>
        </p:grpSpPr>
        <p:sp>
          <p:nvSpPr>
            <p:cNvPr id="35" name="TextBox 2"/>
            <p:cNvSpPr txBox="1">
              <a:spLocks noChangeArrowheads="1"/>
            </p:cNvSpPr>
            <p:nvPr/>
          </p:nvSpPr>
          <p:spPr bwMode="auto">
            <a:xfrm>
              <a:off x="-567834" y="1705880"/>
              <a:ext cx="5569765" cy="1041880"/>
            </a:xfrm>
            <a:prstGeom prst="rect">
              <a:avLst/>
            </a:prstGeom>
            <a:solidFill>
              <a:srgbClr val="9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>
                  <a:solidFill>
                    <a:srgbClr val="FFFFFF"/>
                  </a:solidFill>
                </a:rPr>
                <a:t>The cosmic microwave background is emitted </a:t>
              </a:r>
              <a:r>
                <a:rPr lang="en-US" sz="2000" dirty="0" smtClean="0">
                  <a:solidFill>
                    <a:srgbClr val="FFFFFF"/>
                  </a:solidFill>
                </a:rPr>
                <a:t> 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~350,000 </a:t>
              </a:r>
              <a:r>
                <a:rPr lang="en-US" sz="2000" dirty="0" err="1">
                  <a:solidFill>
                    <a:srgbClr val="FFCF41"/>
                  </a:solidFill>
                </a:rPr>
                <a:t>yrs</a:t>
              </a:r>
              <a:r>
                <a:rPr lang="en-US" sz="2000" dirty="0" smtClean="0">
                  <a:solidFill>
                    <a:srgbClr val="FFCF41"/>
                  </a:solidFill>
                </a:rPr>
                <a:t>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36" name="Straight Arrow Connector 4"/>
            <p:cNvCxnSpPr>
              <a:cxnSpLocks noChangeShapeType="1"/>
            </p:cNvCxnSpPr>
            <p:nvPr/>
          </p:nvCxnSpPr>
          <p:spPr bwMode="auto">
            <a:xfrm flipH="1">
              <a:off x="1818389" y="2739364"/>
              <a:ext cx="438838" cy="359093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8" name="Group 37"/>
          <p:cNvGrpSpPr/>
          <p:nvPr/>
        </p:nvGrpSpPr>
        <p:grpSpPr>
          <a:xfrm>
            <a:off x="2896059" y="3789040"/>
            <a:ext cx="1819957" cy="2101025"/>
            <a:chOff x="2106844" y="3646605"/>
            <a:chExt cx="1819957" cy="2101025"/>
          </a:xfrm>
        </p:grpSpPr>
        <p:pic>
          <p:nvPicPr>
            <p:cNvPr id="39" name="Picture 2" descr="slide7_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39752" y="4437112"/>
              <a:ext cx="1587049" cy="1310518"/>
            </a:xfrm>
            <a:prstGeom prst="rect">
              <a:avLst/>
            </a:prstGeom>
            <a:noFill/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</p:pic>
        <p:cxnSp>
          <p:nvCxnSpPr>
            <p:cNvPr id="40" name="Straight Arrow Connector 39"/>
            <p:cNvCxnSpPr/>
            <p:nvPr/>
          </p:nvCxnSpPr>
          <p:spPr bwMode="auto">
            <a:xfrm>
              <a:off x="2106844" y="3646605"/>
              <a:ext cx="736964" cy="934523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pic>
        <p:nvPicPr>
          <p:cNvPr id="41" name="Picture 40" descr="crystal-ball.jpg"/>
          <p:cNvPicPr>
            <a:picLocks noChangeAspect="1"/>
          </p:cNvPicPr>
          <p:nvPr/>
        </p:nvPicPr>
        <p:blipFill>
          <a:blip r:embed="rId7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4" t="10155" r="10014" b="8618"/>
          <a:stretch>
            <a:fillRect/>
          </a:stretch>
        </p:blipFill>
        <p:spPr bwMode="auto">
          <a:xfrm>
            <a:off x="4399384" y="2743200"/>
            <a:ext cx="1828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Group 42"/>
          <p:cNvGrpSpPr/>
          <p:nvPr/>
        </p:nvGrpSpPr>
        <p:grpSpPr>
          <a:xfrm>
            <a:off x="21658" y="764704"/>
            <a:ext cx="2510756" cy="2232248"/>
            <a:chOff x="2565300" y="4437112"/>
            <a:chExt cx="2510756" cy="2232248"/>
          </a:xfrm>
        </p:grpSpPr>
        <p:pic>
          <p:nvPicPr>
            <p:cNvPr id="44" name="Picture 5" descr="the_persistence_of_me#B37E5.jpg                                00034983Macintosh HD                   BCFB972B: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5802" y="5013176"/>
              <a:ext cx="2208246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Text Box 4"/>
            <p:cNvSpPr txBox="1">
              <a:spLocks noChangeArrowheads="1"/>
            </p:cNvSpPr>
            <p:nvPr/>
          </p:nvSpPr>
          <p:spPr bwMode="auto">
            <a:xfrm>
              <a:off x="2565300" y="4437112"/>
              <a:ext cx="2510756" cy="582467"/>
            </a:xfrm>
            <a:prstGeom prst="rect">
              <a:avLst/>
            </a:prstGeom>
            <a:solidFill>
              <a:srgbClr val="FF99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GB" sz="1400" b="1" dirty="0">
                  <a:solidFill>
                    <a:srgbClr val="000000"/>
                  </a:solidFill>
                </a:rPr>
                <a:t>t=0.00000000000000000000000000000000001 </a:t>
              </a:r>
              <a:r>
                <a:rPr lang="en-GB" sz="1400" b="1" dirty="0" smtClean="0">
                  <a:solidFill>
                    <a:srgbClr val="000000"/>
                  </a:solidFill>
                </a:rPr>
                <a:t>sec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547666" y="1556793"/>
            <a:ext cx="2304256" cy="1224135"/>
            <a:chOff x="1546933" y="1556263"/>
            <a:chExt cx="2304464" cy="1223949"/>
          </a:xfrm>
        </p:grpSpPr>
        <p:sp>
          <p:nvSpPr>
            <p:cNvPr id="199684" name="TextBox 2"/>
            <p:cNvSpPr txBox="1">
              <a:spLocks noChangeArrowheads="1"/>
            </p:cNvSpPr>
            <p:nvPr/>
          </p:nvSpPr>
          <p:spPr bwMode="auto">
            <a:xfrm>
              <a:off x="1546933" y="1556263"/>
              <a:ext cx="2160434" cy="1041153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Production of dark matter 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</a:t>
              </a:r>
              <a:r>
                <a:rPr lang="en-US" sz="2000" dirty="0" smtClean="0">
                  <a:solidFill>
                    <a:srgbClr val="FFCF41"/>
                  </a:solidFill>
                </a:rPr>
                <a:t>~ 10</a:t>
              </a:r>
              <a:r>
                <a:rPr lang="en-US" sz="2000" baseline="30000" dirty="0" smtClean="0">
                  <a:solidFill>
                    <a:srgbClr val="FFCF41"/>
                  </a:solidFill>
                </a:rPr>
                <a:t>-10</a:t>
              </a:r>
              <a:r>
                <a:rPr lang="en-US" sz="2000" dirty="0" smtClean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99685" name="Straight Arrow Connector 4"/>
            <p:cNvCxnSpPr>
              <a:cxnSpLocks noChangeShapeType="1"/>
            </p:cNvCxnSpPr>
            <p:nvPr/>
          </p:nvCxnSpPr>
          <p:spPr bwMode="auto">
            <a:xfrm>
              <a:off x="3401344" y="2404998"/>
              <a:ext cx="450053" cy="375214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6" name="TextBox 2"/>
          <p:cNvSpPr txBox="1">
            <a:spLocks noChangeArrowheads="1"/>
          </p:cNvSpPr>
          <p:nvPr/>
        </p:nvSpPr>
        <p:spPr bwMode="auto">
          <a:xfrm>
            <a:off x="107504" y="5430685"/>
            <a:ext cx="2833043" cy="374461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 smtClean="0">
                <a:solidFill>
                  <a:srgbClr val="FFFFFF"/>
                </a:solidFill>
              </a:rPr>
              <a:t>Initial conditions</a:t>
            </a: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47" name="VacuumGas3.avi" descr="/Users/csf/Movies/popular/dijkgraaf/VacuumGas3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834934"/>
            <a:ext cx="1368152" cy="1026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10765" y="3645024"/>
            <a:ext cx="3121075" cy="1630654"/>
            <a:chOff x="607046" y="918358"/>
            <a:chExt cx="3121362" cy="1630405"/>
          </a:xfrm>
        </p:grpSpPr>
        <p:sp>
          <p:nvSpPr>
            <p:cNvPr id="9" name="TextBox 2"/>
            <p:cNvSpPr txBox="1">
              <a:spLocks noChangeArrowheads="1"/>
            </p:cNvSpPr>
            <p:nvPr/>
          </p:nvSpPr>
          <p:spPr bwMode="auto">
            <a:xfrm>
              <a:off x="607046" y="1454271"/>
              <a:ext cx="3121362" cy="1094492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     </a:t>
              </a:r>
              <a:r>
                <a:rPr lang="en-US" sz="2000" dirty="0">
                  <a:solidFill>
                    <a:srgbClr val="FFFFFF"/>
                  </a:solidFill>
                </a:rPr>
                <a:t>C</a:t>
              </a:r>
              <a:r>
                <a:rPr lang="en-US" sz="2000" dirty="0" smtClean="0">
                  <a:solidFill>
                    <a:srgbClr val="FFFFFF"/>
                  </a:solidFill>
                </a:rPr>
                <a:t>osmic inflation    </a:t>
              </a:r>
              <a:r>
                <a:rPr lang="en-US" sz="2400" b="1" dirty="0" smtClean="0">
                  <a:solidFill>
                    <a:srgbClr val="000000"/>
                  </a:solidFill>
                  <a:sym typeface="Wingdings"/>
                </a:rPr>
                <a:t></a:t>
              </a:r>
              <a:r>
                <a:rPr lang="en-US" sz="3200" b="1" dirty="0" smtClean="0">
                  <a:solidFill>
                    <a:srgbClr val="000000"/>
                  </a:solidFill>
                  <a:sym typeface="Wingdings"/>
                </a:rPr>
                <a:t> </a:t>
              </a:r>
              <a:r>
                <a:rPr lang="en-US" sz="2000" dirty="0" smtClean="0">
                  <a:solidFill>
                    <a:srgbClr val="FFFFFF"/>
                  </a:solidFill>
                  <a:sym typeface="Wingdings"/>
                </a:rPr>
                <a:t>Quantum f</a:t>
              </a:r>
              <a:r>
                <a:rPr lang="en-US" sz="2000" dirty="0" smtClean="0">
                  <a:solidFill>
                    <a:srgbClr val="FFFFFF"/>
                  </a:solidFill>
                </a:rPr>
                <a:t>luctuations      </a:t>
              </a: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~ 10</a:t>
              </a:r>
              <a:r>
                <a:rPr lang="en-US" sz="2000" baseline="30000" dirty="0" smtClean="0">
                  <a:solidFill>
                    <a:srgbClr val="FFCF41"/>
                  </a:solidFill>
                </a:rPr>
                <a:t>-35</a:t>
              </a:r>
              <a:r>
                <a:rPr lang="en-US" sz="2000" dirty="0" smtClean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0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2144086" y="918358"/>
              <a:ext cx="288060" cy="431982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2" name="TextBox 2"/>
          <p:cNvSpPr txBox="1">
            <a:spLocks noChangeArrowheads="1"/>
          </p:cNvSpPr>
          <p:nvPr/>
        </p:nvSpPr>
        <p:spPr bwMode="auto">
          <a:xfrm rot="16200000">
            <a:off x="6928229" y="3143126"/>
            <a:ext cx="2376264" cy="400110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FFCF41"/>
                </a:solidFill>
              </a:rPr>
              <a:t>t</a:t>
            </a:r>
            <a:r>
              <a:rPr lang="en-US" sz="2000" dirty="0" smtClean="0">
                <a:solidFill>
                  <a:srgbClr val="FFCF41"/>
                </a:solidFill>
              </a:rPr>
              <a:t> = 13.7 billion </a:t>
            </a:r>
            <a:r>
              <a:rPr lang="en-US" sz="2000" dirty="0" err="1" smtClean="0">
                <a:solidFill>
                  <a:srgbClr val="FFCF41"/>
                </a:solidFill>
              </a:rPr>
              <a:t>yrs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71606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video>
              <p:cMediaNode>
                <p:cTn id="23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video>
          </p:childTnLst>
        </p:cTn>
      </p:par>
    </p:tnLst>
    <p:bldLst>
      <p:bldP spid="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22" name="Picture 2" descr="Slide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0988" y="609600"/>
            <a:ext cx="434181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542723" name="Text Box 3"/>
          <p:cNvSpPr txBox="1">
            <a:spLocks noChangeArrowheads="1"/>
          </p:cNvSpPr>
          <p:nvPr/>
        </p:nvSpPr>
        <p:spPr bwMode="auto">
          <a:xfrm>
            <a:off x="394468" y="6053226"/>
            <a:ext cx="82819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000" dirty="0" smtClean="0">
                <a:solidFill>
                  <a:srgbClr val="0000FF"/>
                </a:solidFill>
                <a:latin typeface="Comic Sans MS" charset="0"/>
              </a:rPr>
              <a:t>By today, the radiation from the Big Bang has cooled to 2.7 degrees</a:t>
            </a:r>
            <a:endParaRPr lang="en-GB" sz="2000" dirty="0">
              <a:solidFill>
                <a:srgbClr val="0000FF"/>
              </a:solidFill>
              <a:latin typeface="Comic Sans MS" charset="0"/>
            </a:endParaRPr>
          </a:p>
        </p:txBody>
      </p:sp>
      <p:sp>
        <p:nvSpPr>
          <p:cNvPr id="297988" name="Text Box 4"/>
          <p:cNvSpPr txBox="1">
            <a:spLocks noChangeArrowheads="1"/>
          </p:cNvSpPr>
          <p:nvPr/>
        </p:nvSpPr>
        <p:spPr bwMode="auto">
          <a:xfrm>
            <a:off x="2051720" y="-99392"/>
            <a:ext cx="5830593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600" dirty="0">
                <a:solidFill>
                  <a:srgbClr val="0000FF"/>
                </a:solidFill>
              </a:rPr>
              <a:t>The </a:t>
            </a:r>
            <a:r>
              <a:rPr lang="en-GB" sz="3600" dirty="0" smtClean="0">
                <a:solidFill>
                  <a:srgbClr val="0000FF"/>
                </a:solidFill>
              </a:rPr>
              <a:t>heat from </a:t>
            </a:r>
            <a:r>
              <a:rPr lang="en-GB" sz="3600" dirty="0">
                <a:solidFill>
                  <a:srgbClr val="0000FF"/>
                </a:solidFill>
              </a:rPr>
              <a:t>the Big Bang</a:t>
            </a:r>
          </a:p>
        </p:txBody>
      </p:sp>
    </p:spTree>
    <p:extLst>
      <p:ext uri="{BB962C8B-B14F-4D97-AF65-F5344CB8AC3E}">
        <p14:creationId xmlns:p14="http://schemas.microsoft.com/office/powerpoint/2010/main" val="245409014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23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1763688" y="116650"/>
            <a:ext cx="7272808" cy="1152110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US" sz="4000" dirty="0" smtClean="0">
                <a:solidFill>
                  <a:srgbClr val="FF0000"/>
                </a:solidFill>
              </a:rPr>
              <a:t>We receive radiation from an epoch before galaxies formed</a:t>
            </a:r>
            <a:endParaRPr lang="en-GB" sz="4400" dirty="0" smtClean="0">
              <a:solidFill>
                <a:srgbClr val="FF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39552" y="2078693"/>
            <a:ext cx="8280920" cy="4374643"/>
            <a:chOff x="539552" y="2078693"/>
            <a:chExt cx="8280920" cy="4374643"/>
          </a:xfrm>
        </p:grpSpPr>
        <p:pic>
          <p:nvPicPr>
            <p:cNvPr id="4" name="Picture 3" descr="cobeslide29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4790"/>
            <a:stretch/>
          </p:blipFill>
          <p:spPr>
            <a:xfrm>
              <a:off x="539552" y="2078693"/>
              <a:ext cx="8280920" cy="4374643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 bwMode="auto">
            <a:xfrm>
              <a:off x="5580112" y="2204864"/>
              <a:ext cx="3096344" cy="43204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95536" y="1420295"/>
            <a:ext cx="8466266" cy="1072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The cosmic microwave background (emitted when the Universe was 370 000 years old)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20890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planck_CMB_node_full_im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2750"/>
            <a:ext cx="9128125" cy="4615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187574" y="116632"/>
            <a:ext cx="6575425" cy="1077218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 smtClean="0">
                <a:solidFill>
                  <a:srgbClr val="FF0000"/>
                </a:solidFill>
              </a:rPr>
              <a:t>The initial conditions for galaxy formation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0244" y="3429000"/>
            <a:ext cx="7318380" cy="646331"/>
          </a:xfrm>
          <a:prstGeom prst="rect">
            <a:avLst/>
          </a:prstGeom>
          <a:solidFill>
            <a:srgbClr val="EC7CBC">
              <a:alpha val="58000"/>
            </a:srgbClr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3600" dirty="0" smtClean="0">
                <a:solidFill>
                  <a:srgbClr val="000000"/>
                </a:solidFill>
              </a:rPr>
              <a:t>Quantum fluctuations from inflation</a:t>
            </a:r>
            <a:endParaRPr lang="en-US" sz="3600" dirty="0">
              <a:solidFill>
                <a:srgbClr val="000000"/>
              </a:solidFill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395536" y="1268760"/>
            <a:ext cx="8568952" cy="415498"/>
          </a:xfrm>
          <a:prstGeom prst="roundRect">
            <a:avLst>
              <a:gd name="adj" fmla="val 60"/>
            </a:avLst>
          </a:prstGeom>
          <a:solidFill>
            <a:srgbClr val="FF6600">
              <a:alpha val="57000"/>
            </a:srgbClr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 smtClean="0"/>
              <a:t>We can detect radiation emitted before </a:t>
            </a:r>
            <a:r>
              <a:rPr lang="en-US" sz="2400" dirty="0"/>
              <a:t>galaxies formed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 bwMode="auto">
          <a:xfrm>
            <a:off x="5796136" y="6453336"/>
            <a:ext cx="3240360" cy="404664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251520" y="6253862"/>
            <a:ext cx="8568952" cy="415498"/>
          </a:xfrm>
          <a:prstGeom prst="roundRect">
            <a:avLst>
              <a:gd name="adj" fmla="val 60"/>
            </a:avLst>
          </a:prstGeom>
          <a:solidFill>
            <a:srgbClr val="FF6600">
              <a:alpha val="57000"/>
            </a:srgbClr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 smtClean="0"/>
              <a:t>When Universe was the human equivalent of a few hours old!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7257893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77240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2971800" y="6415088"/>
            <a:ext cx="40735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Flammarion 1888: tete des  etoiles</a:t>
            </a:r>
          </a:p>
        </p:txBody>
      </p:sp>
      <p:pic>
        <p:nvPicPr>
          <p:cNvPr id="113668" name="Picture 4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1360488" cy="552450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62459" y="1556792"/>
            <a:ext cx="7525965" cy="1212640"/>
          </a:xfrm>
          <a:prstGeom prst="rect">
            <a:avLst/>
          </a:prstGeom>
          <a:solidFill>
            <a:srgbClr val="FF6600">
              <a:alpha val="70000"/>
            </a:srgbClr>
          </a:solidFill>
          <a:ln>
            <a:noFill/>
          </a:ln>
          <a:scene3d>
            <a:camera prst="orthographicFront"/>
            <a:lightRig rig="threePt" dir="t"/>
          </a:scene3d>
          <a:sp3d extrusionH="12700" contourW="12700"/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200" dirty="0" smtClean="0">
                <a:solidFill>
                  <a:srgbClr val="000000"/>
                </a:solidFill>
              </a:rPr>
              <a:t>Humans are naturally curious about their origin and their environment</a:t>
            </a:r>
            <a:endParaRPr 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22941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2"/>
          <p:cNvSpPr txBox="1">
            <a:spLocks noChangeArrowheads="1"/>
          </p:cNvSpPr>
          <p:nvPr/>
        </p:nvSpPr>
        <p:spPr bwMode="auto">
          <a:xfrm rot="16200000">
            <a:off x="6928229" y="3143126"/>
            <a:ext cx="2376264" cy="400110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FFCF41"/>
                </a:solidFill>
              </a:rPr>
              <a:t>t</a:t>
            </a:r>
            <a:r>
              <a:rPr lang="en-US" sz="2000" dirty="0" smtClean="0">
                <a:solidFill>
                  <a:srgbClr val="FFCF41"/>
                </a:solidFill>
              </a:rPr>
              <a:t> = 13.7 billion </a:t>
            </a:r>
            <a:r>
              <a:rPr lang="en-US" sz="2000" dirty="0" err="1" smtClean="0">
                <a:solidFill>
                  <a:srgbClr val="FFCF41"/>
                </a:solidFill>
              </a:rPr>
              <a:t>yrs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771800" y="3139951"/>
            <a:ext cx="4752528" cy="577081"/>
          </a:xfrm>
          <a:prstGeom prst="rect">
            <a:avLst/>
          </a:prstGeom>
          <a:solidFill>
            <a:srgbClr val="FF6600">
              <a:alpha val="70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 smtClean="0">
                <a:solidFill>
                  <a:srgbClr val="000000"/>
                </a:solidFill>
              </a:rPr>
              <a:t>How do we work all this out?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76283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4" name="Group 4"/>
          <p:cNvGrpSpPr>
            <a:grpSpLocks/>
          </p:cNvGrpSpPr>
          <p:nvPr/>
        </p:nvGrpSpPr>
        <p:grpSpPr bwMode="auto">
          <a:xfrm>
            <a:off x="152400" y="228600"/>
            <a:ext cx="9372600" cy="4881563"/>
            <a:chOff x="152400" y="228600"/>
            <a:chExt cx="9372600" cy="4881563"/>
          </a:xfrm>
        </p:grpSpPr>
        <p:sp>
          <p:nvSpPr>
            <p:cNvPr id="115715" name="Rectangle 2"/>
            <p:cNvSpPr>
              <a:spLocks noChangeArrowheads="1"/>
            </p:cNvSpPr>
            <p:nvPr/>
          </p:nvSpPr>
          <p:spPr bwMode="auto">
            <a:xfrm>
              <a:off x="152400" y="2016125"/>
              <a:ext cx="9372600" cy="3094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Aft>
                  <a:spcPts val="1800"/>
                </a:spcAft>
                <a:buSzPct val="125000"/>
              </a:pPr>
              <a:r>
                <a:rPr lang="en-US">
                  <a:solidFill>
                    <a:srgbClr val="000000"/>
                  </a:solidFill>
                </a:rPr>
                <a:t>The laws of Physics: </a:t>
              </a:r>
              <a:r>
                <a:rPr lang="en-US" sz="2400">
                  <a:solidFill>
                    <a:srgbClr val="3366FF"/>
                  </a:solidFill>
                </a:rPr>
                <a:t>general rules about natural phenomena, derived empirically and expressed mathematically, e.g. Newton</a:t>
              </a:r>
              <a:r>
                <a:rPr lang="ja-JP" altLang="en-US" sz="2400">
                  <a:solidFill>
                    <a:srgbClr val="3366FF"/>
                  </a:solidFill>
                </a:rPr>
                <a:t>’</a:t>
              </a:r>
              <a:r>
                <a:rPr lang="en-US" sz="2400">
                  <a:solidFill>
                    <a:srgbClr val="3366FF"/>
                  </a:solidFill>
                </a:rPr>
                <a:t>s law of gravitation, Boyle</a:t>
              </a:r>
              <a:r>
                <a:rPr lang="ja-JP" altLang="en-US" sz="2400">
                  <a:solidFill>
                    <a:srgbClr val="3366FF"/>
                  </a:solidFill>
                </a:rPr>
                <a:t>’</a:t>
              </a:r>
              <a:r>
                <a:rPr lang="en-US" sz="2400">
                  <a:solidFill>
                    <a:srgbClr val="3366FF"/>
                  </a:solidFill>
                </a:rPr>
                <a:t>s gas law, quantum mechanics, relativity</a:t>
              </a:r>
            </a:p>
            <a:p>
              <a:pPr lvl="1">
                <a:spcAft>
                  <a:spcPts val="1800"/>
                </a:spcAft>
                <a:buSzPct val="125000"/>
                <a:buFont typeface="Lucida Grande" charset="0"/>
                <a:buChar char="-"/>
              </a:pPr>
              <a:r>
                <a:rPr lang="en-US" sz="2400">
                  <a:solidFill>
                    <a:srgbClr val="3366FF"/>
                  </a:solidFill>
                </a:rPr>
                <a:t> </a:t>
              </a:r>
              <a:r>
                <a:rPr lang="en-US">
                  <a:solidFill>
                    <a:srgbClr val="000000"/>
                  </a:solidFill>
                </a:rPr>
                <a:t>Experimentally verified on Earth </a:t>
              </a:r>
            </a:p>
            <a:p>
              <a:pPr lvl="1">
                <a:spcAft>
                  <a:spcPts val="1200"/>
                </a:spcAft>
                <a:buSzPct val="125000"/>
                <a:buFont typeface="Lucida Grande" charset="0"/>
                <a:buChar char="-"/>
              </a:pPr>
              <a:r>
                <a:rPr lang="en-US">
                  <a:solidFill>
                    <a:srgbClr val="000000"/>
                  </a:solidFill>
                </a:rPr>
                <a:t> Universal (?)</a:t>
              </a:r>
            </a:p>
          </p:txBody>
        </p:sp>
        <p:sp>
          <p:nvSpPr>
            <p:cNvPr id="115716" name="Rectangle 3"/>
            <p:cNvSpPr>
              <a:spLocks noChangeArrowheads="1"/>
            </p:cNvSpPr>
            <p:nvPr/>
          </p:nvSpPr>
          <p:spPr bwMode="auto">
            <a:xfrm>
              <a:off x="1981200" y="228600"/>
              <a:ext cx="6096000" cy="715963"/>
            </a:xfrm>
            <a:prstGeom prst="rect">
              <a:avLst/>
            </a:prstGeom>
            <a:solidFill>
              <a:srgbClr val="FFCC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3600">
                  <a:solidFill>
                    <a:srgbClr val="FF0000"/>
                  </a:solidFill>
                </a:rPr>
                <a:t>The science of the Universe </a:t>
              </a:r>
            </a:p>
          </p:txBody>
        </p:sp>
        <p:sp>
          <p:nvSpPr>
            <p:cNvPr id="115717" name="TextBox 3"/>
            <p:cNvSpPr txBox="1">
              <a:spLocks noChangeArrowheads="1"/>
            </p:cNvSpPr>
            <p:nvPr/>
          </p:nvSpPr>
          <p:spPr bwMode="auto">
            <a:xfrm>
              <a:off x="2136775" y="1327150"/>
              <a:ext cx="52546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>
                  <a:solidFill>
                    <a:srgbClr val="000000"/>
                  </a:solidFill>
                </a:rPr>
                <a:t>Modern cosmology is based on: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232180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763688" y="116650"/>
            <a:ext cx="6480720" cy="1152110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US" sz="4000" dirty="0" smtClean="0">
                <a:solidFill>
                  <a:srgbClr val="FF0000"/>
                </a:solidFill>
              </a:rPr>
              <a:t>The traditional scientific method</a:t>
            </a:r>
            <a:endParaRPr lang="en-GB" sz="4400" dirty="0" smtClean="0">
              <a:solidFill>
                <a:srgbClr val="FF0000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827584" y="1772816"/>
            <a:ext cx="7488832" cy="2808312"/>
            <a:chOff x="827584" y="2348880"/>
            <a:chExt cx="7488832" cy="2808312"/>
          </a:xfrm>
        </p:grpSpPr>
        <p:grpSp>
          <p:nvGrpSpPr>
            <p:cNvPr id="9" name="Group 8"/>
            <p:cNvGrpSpPr/>
            <p:nvPr/>
          </p:nvGrpSpPr>
          <p:grpSpPr>
            <a:xfrm>
              <a:off x="827584" y="2348880"/>
              <a:ext cx="2952328" cy="2808312"/>
              <a:chOff x="1115616" y="2420888"/>
              <a:chExt cx="2952328" cy="2808312"/>
            </a:xfrm>
          </p:grpSpPr>
          <p:sp>
            <p:nvSpPr>
              <p:cNvPr id="5" name="Oval 4"/>
              <p:cNvSpPr/>
              <p:nvPr/>
            </p:nvSpPr>
            <p:spPr bwMode="auto">
              <a:xfrm>
                <a:off x="1115616" y="2420888"/>
                <a:ext cx="2952328" cy="2808312"/>
              </a:xfrm>
              <a:prstGeom prst="ellips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457200" marR="0" indent="-457200" algn="l" defTabSz="914400" rtl="0" eaLnBrk="0" fontAlgn="base" latinLnBrk="0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buClr>
                    <a:srgbClr val="FF0000"/>
                  </a:buClr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65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475656" y="3356992"/>
                <a:ext cx="226015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Experiment </a:t>
                </a:r>
                <a:endParaRPr lang="en-US" sz="3200" dirty="0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5364088" y="2348880"/>
              <a:ext cx="2952328" cy="2808312"/>
              <a:chOff x="5220072" y="2348880"/>
              <a:chExt cx="2952328" cy="2808312"/>
            </a:xfrm>
          </p:grpSpPr>
          <p:sp>
            <p:nvSpPr>
              <p:cNvPr id="6" name="Oval 5"/>
              <p:cNvSpPr/>
              <p:nvPr/>
            </p:nvSpPr>
            <p:spPr bwMode="auto">
              <a:xfrm>
                <a:off x="5220072" y="2348880"/>
                <a:ext cx="2952328" cy="2808312"/>
              </a:xfrm>
              <a:prstGeom prst="ellips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457200" marR="0" indent="-457200" algn="l" defTabSz="914400" rtl="0" eaLnBrk="0" fontAlgn="base" latinLnBrk="0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buClr>
                    <a:srgbClr val="FF0000"/>
                  </a:buClr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65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940152" y="3358733"/>
                <a:ext cx="146185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Theory</a:t>
                </a:r>
                <a:endParaRPr lang="en-US" sz="3200" dirty="0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3779912" y="3573016"/>
              <a:ext cx="1584176" cy="216024"/>
              <a:chOff x="3923928" y="2276872"/>
              <a:chExt cx="1584176" cy="216024"/>
            </a:xfrm>
          </p:grpSpPr>
          <p:cxnSp>
            <p:nvCxnSpPr>
              <p:cNvPr id="20" name="Straight Arrow Connector 19"/>
              <p:cNvCxnSpPr/>
              <p:nvPr/>
            </p:nvCxnSpPr>
            <p:spPr bwMode="auto">
              <a:xfrm>
                <a:off x="3995936" y="2276872"/>
                <a:ext cx="1512168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2" name="Straight Arrow Connector 21"/>
              <p:cNvCxnSpPr/>
              <p:nvPr/>
            </p:nvCxnSpPr>
            <p:spPr bwMode="auto">
              <a:xfrm flipH="1">
                <a:off x="3923928" y="2492896"/>
                <a:ext cx="1440160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</p:grpSp>
      </p:grpSp>
      <p:sp>
        <p:nvSpPr>
          <p:cNvPr id="27" name="TextBox 26"/>
          <p:cNvSpPr txBox="1"/>
          <p:nvPr/>
        </p:nvSpPr>
        <p:spPr>
          <a:xfrm>
            <a:off x="831322" y="5111750"/>
            <a:ext cx="8047971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But in cosmology we cannot perform experiments</a:t>
            </a:r>
          </a:p>
        </p:txBody>
      </p:sp>
    </p:spTree>
    <p:extLst>
      <p:ext uri="{BB962C8B-B14F-4D97-AF65-F5344CB8AC3E}">
        <p14:creationId xmlns:p14="http://schemas.microsoft.com/office/powerpoint/2010/main" val="151548592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763688" y="116650"/>
            <a:ext cx="6480720" cy="1152110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US" sz="4000" dirty="0" smtClean="0">
                <a:solidFill>
                  <a:srgbClr val="FF0000"/>
                </a:solidFill>
              </a:rPr>
              <a:t>The traditional scientific method</a:t>
            </a:r>
            <a:endParaRPr lang="en-GB" sz="4400" dirty="0" smtClean="0">
              <a:solidFill>
                <a:srgbClr val="FF0000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827584" y="1772816"/>
            <a:ext cx="7488832" cy="2808312"/>
            <a:chOff x="827584" y="2348880"/>
            <a:chExt cx="7488832" cy="2808312"/>
          </a:xfrm>
        </p:grpSpPr>
        <p:grpSp>
          <p:nvGrpSpPr>
            <p:cNvPr id="9" name="Group 8"/>
            <p:cNvGrpSpPr/>
            <p:nvPr/>
          </p:nvGrpSpPr>
          <p:grpSpPr>
            <a:xfrm>
              <a:off x="827584" y="2348880"/>
              <a:ext cx="2952328" cy="2808312"/>
              <a:chOff x="1115616" y="2420888"/>
              <a:chExt cx="2952328" cy="2808312"/>
            </a:xfrm>
          </p:grpSpPr>
          <p:sp>
            <p:nvSpPr>
              <p:cNvPr id="5" name="Oval 4"/>
              <p:cNvSpPr/>
              <p:nvPr/>
            </p:nvSpPr>
            <p:spPr bwMode="auto">
              <a:xfrm>
                <a:off x="1115616" y="2420888"/>
                <a:ext cx="2952328" cy="2808312"/>
              </a:xfrm>
              <a:prstGeom prst="ellips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457200" marR="0" indent="-457200" algn="l" defTabSz="914400" rtl="0" eaLnBrk="0" fontAlgn="base" latinLnBrk="0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buClr>
                    <a:srgbClr val="FF0000"/>
                  </a:buClr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65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475656" y="3356992"/>
                <a:ext cx="239721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Observation</a:t>
                </a:r>
                <a:endParaRPr lang="en-US" sz="3200" dirty="0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5364088" y="2348880"/>
              <a:ext cx="2952328" cy="2808312"/>
              <a:chOff x="5220072" y="2348880"/>
              <a:chExt cx="2952328" cy="2808312"/>
            </a:xfrm>
          </p:grpSpPr>
          <p:sp>
            <p:nvSpPr>
              <p:cNvPr id="6" name="Oval 5"/>
              <p:cNvSpPr/>
              <p:nvPr/>
            </p:nvSpPr>
            <p:spPr bwMode="auto">
              <a:xfrm>
                <a:off x="5220072" y="2348880"/>
                <a:ext cx="2952328" cy="2808312"/>
              </a:xfrm>
              <a:prstGeom prst="ellips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457200" marR="0" indent="-457200" algn="l" defTabSz="914400" rtl="0" eaLnBrk="0" fontAlgn="base" latinLnBrk="0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buClr>
                    <a:srgbClr val="FF0000"/>
                  </a:buClr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65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940152" y="3358733"/>
                <a:ext cx="146185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Theory</a:t>
                </a:r>
                <a:endParaRPr lang="en-US" sz="3200" dirty="0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3779912" y="3573016"/>
              <a:ext cx="1584176" cy="216024"/>
              <a:chOff x="3923928" y="2276872"/>
              <a:chExt cx="1584176" cy="216024"/>
            </a:xfrm>
          </p:grpSpPr>
          <p:cxnSp>
            <p:nvCxnSpPr>
              <p:cNvPr id="20" name="Straight Arrow Connector 19"/>
              <p:cNvCxnSpPr/>
              <p:nvPr/>
            </p:nvCxnSpPr>
            <p:spPr bwMode="auto">
              <a:xfrm>
                <a:off x="3995936" y="2276872"/>
                <a:ext cx="1512168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2" name="Straight Arrow Connector 21"/>
              <p:cNvCxnSpPr/>
              <p:nvPr/>
            </p:nvCxnSpPr>
            <p:spPr bwMode="auto">
              <a:xfrm flipH="1">
                <a:off x="3923928" y="2492896"/>
                <a:ext cx="1440160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</p:grpSp>
      </p:grpSp>
      <p:sp>
        <p:nvSpPr>
          <p:cNvPr id="27" name="TextBox 26"/>
          <p:cNvSpPr txBox="1"/>
          <p:nvPr/>
        </p:nvSpPr>
        <p:spPr>
          <a:xfrm>
            <a:off x="597200" y="5111750"/>
            <a:ext cx="788912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And observations only provide snapshots in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61179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763688" y="116650"/>
            <a:ext cx="6480720" cy="1152110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US" sz="4000" dirty="0" smtClean="0">
                <a:solidFill>
                  <a:srgbClr val="FF0000"/>
                </a:solidFill>
              </a:rPr>
              <a:t>The modern scientific method in cosmology</a:t>
            </a:r>
            <a:endParaRPr lang="en-GB" sz="4400" dirty="0" smtClean="0">
              <a:solidFill>
                <a:srgbClr val="FF0000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331640" y="1556792"/>
            <a:ext cx="6336704" cy="2376264"/>
            <a:chOff x="827584" y="2348880"/>
            <a:chExt cx="7488832" cy="2808312"/>
          </a:xfrm>
        </p:grpSpPr>
        <p:grpSp>
          <p:nvGrpSpPr>
            <p:cNvPr id="9" name="Group 8"/>
            <p:cNvGrpSpPr/>
            <p:nvPr/>
          </p:nvGrpSpPr>
          <p:grpSpPr>
            <a:xfrm>
              <a:off x="827584" y="2348880"/>
              <a:ext cx="2952328" cy="2808312"/>
              <a:chOff x="1115616" y="2420888"/>
              <a:chExt cx="2952328" cy="2808312"/>
            </a:xfrm>
          </p:grpSpPr>
          <p:sp>
            <p:nvSpPr>
              <p:cNvPr id="5" name="Oval 4"/>
              <p:cNvSpPr/>
              <p:nvPr/>
            </p:nvSpPr>
            <p:spPr bwMode="auto">
              <a:xfrm>
                <a:off x="1115616" y="2420888"/>
                <a:ext cx="2952328" cy="2808312"/>
              </a:xfrm>
              <a:prstGeom prst="ellips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457200" marR="0" indent="-457200" algn="l" defTabSz="914400" rtl="0" eaLnBrk="0" fontAlgn="base" latinLnBrk="0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buClr>
                    <a:srgbClr val="FF0000"/>
                  </a:buClr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65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115616" y="3356992"/>
                <a:ext cx="2397212" cy="646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Observation</a:t>
                </a:r>
                <a:endParaRPr lang="en-US" sz="3200" dirty="0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5364088" y="2348880"/>
              <a:ext cx="2952328" cy="2808312"/>
              <a:chOff x="5220072" y="2348880"/>
              <a:chExt cx="2952328" cy="2808312"/>
            </a:xfrm>
          </p:grpSpPr>
          <p:sp>
            <p:nvSpPr>
              <p:cNvPr id="6" name="Oval 5"/>
              <p:cNvSpPr/>
              <p:nvPr/>
            </p:nvSpPr>
            <p:spPr bwMode="auto">
              <a:xfrm>
                <a:off x="5220072" y="2348880"/>
                <a:ext cx="2952328" cy="2808312"/>
              </a:xfrm>
              <a:prstGeom prst="ellips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457200" marR="0" indent="-457200" algn="l" defTabSz="914400" rtl="0" eaLnBrk="0" fontAlgn="base" latinLnBrk="0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buClr>
                    <a:srgbClr val="FF0000"/>
                  </a:buClr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65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940152" y="3358733"/>
                <a:ext cx="146185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Theory</a:t>
                </a:r>
                <a:endParaRPr lang="en-US" sz="3200" dirty="0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3779912" y="3573016"/>
              <a:ext cx="1584176" cy="216024"/>
              <a:chOff x="3923928" y="2276872"/>
              <a:chExt cx="1584176" cy="216024"/>
            </a:xfrm>
          </p:grpSpPr>
          <p:cxnSp>
            <p:nvCxnSpPr>
              <p:cNvPr id="20" name="Straight Arrow Connector 19"/>
              <p:cNvCxnSpPr/>
              <p:nvPr/>
            </p:nvCxnSpPr>
            <p:spPr bwMode="auto">
              <a:xfrm>
                <a:off x="3995936" y="2276872"/>
                <a:ext cx="1512168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2" name="Straight Arrow Connector 21"/>
              <p:cNvCxnSpPr/>
              <p:nvPr/>
            </p:nvCxnSpPr>
            <p:spPr bwMode="auto">
              <a:xfrm flipH="1">
                <a:off x="3923928" y="2492896"/>
                <a:ext cx="1440160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</p:grpSp>
      </p:grpSp>
      <p:grpSp>
        <p:nvGrpSpPr>
          <p:cNvPr id="2" name="Group 1"/>
          <p:cNvGrpSpPr/>
          <p:nvPr/>
        </p:nvGrpSpPr>
        <p:grpSpPr>
          <a:xfrm>
            <a:off x="3275856" y="4437112"/>
            <a:ext cx="2592288" cy="2376264"/>
            <a:chOff x="3419872" y="4149080"/>
            <a:chExt cx="2592288" cy="2376264"/>
          </a:xfrm>
        </p:grpSpPr>
        <p:sp>
          <p:nvSpPr>
            <p:cNvPr id="15" name="Oval 14"/>
            <p:cNvSpPr/>
            <p:nvPr/>
          </p:nvSpPr>
          <p:spPr bwMode="auto">
            <a:xfrm>
              <a:off x="3419872" y="4149080"/>
              <a:ext cx="2498124" cy="2376264"/>
            </a:xfrm>
            <a:prstGeom prst="ellips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635896" y="4725144"/>
              <a:ext cx="2376264" cy="1212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Computer simulation</a:t>
              </a:r>
              <a:endParaRPr lang="en-US" sz="3200" dirty="0"/>
            </a:p>
          </p:txBody>
        </p:sp>
      </p:grpSp>
      <p:grpSp>
        <p:nvGrpSpPr>
          <p:cNvPr id="3" name="Group 2"/>
          <p:cNvGrpSpPr/>
          <p:nvPr/>
        </p:nvGrpSpPr>
        <p:grpSpPr>
          <a:xfrm rot="2448819">
            <a:off x="2991752" y="4135531"/>
            <a:ext cx="1072264" cy="190593"/>
            <a:chOff x="971600" y="5733256"/>
            <a:chExt cx="1279527" cy="216024"/>
          </a:xfrm>
        </p:grpSpPr>
        <p:cxnSp>
          <p:nvCxnSpPr>
            <p:cNvPr id="18" name="Straight Arrow Connector 17"/>
            <p:cNvCxnSpPr/>
            <p:nvPr/>
          </p:nvCxnSpPr>
          <p:spPr bwMode="auto">
            <a:xfrm flipH="1">
              <a:off x="971600" y="5949280"/>
              <a:ext cx="1218597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 bwMode="auto">
            <a:xfrm>
              <a:off x="971600" y="5733256"/>
              <a:ext cx="1279527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1" name="Group 20"/>
          <p:cNvGrpSpPr/>
          <p:nvPr/>
        </p:nvGrpSpPr>
        <p:grpSpPr>
          <a:xfrm rot="18876515">
            <a:off x="4912264" y="4070342"/>
            <a:ext cx="1072264" cy="190593"/>
            <a:chOff x="971600" y="5733256"/>
            <a:chExt cx="1279527" cy="216024"/>
          </a:xfrm>
        </p:grpSpPr>
        <p:cxnSp>
          <p:nvCxnSpPr>
            <p:cNvPr id="23" name="Straight Arrow Connector 22"/>
            <p:cNvCxnSpPr/>
            <p:nvPr/>
          </p:nvCxnSpPr>
          <p:spPr bwMode="auto">
            <a:xfrm flipH="1">
              <a:off x="971600" y="5949280"/>
              <a:ext cx="1218597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" name="Straight Arrow Connector 23"/>
            <p:cNvCxnSpPr/>
            <p:nvPr/>
          </p:nvCxnSpPr>
          <p:spPr bwMode="auto">
            <a:xfrm>
              <a:off x="971600" y="5733256"/>
              <a:ext cx="1279527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44016530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62" name="Picture 3" descr="coll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istine_chapel_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2675"/>
            <a:ext cx="91440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835696" y="251936"/>
            <a:ext cx="5472608" cy="584776"/>
          </a:xfrm>
          <a:prstGeom prst="rect">
            <a:avLst/>
          </a:prstGeom>
          <a:solidFill>
            <a:srgbClr val="CC99FF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 smtClean="0">
                <a:solidFill>
                  <a:srgbClr val="000000"/>
                </a:solidFill>
              </a:rPr>
              <a:t>How did galaxies form?</a:t>
            </a:r>
            <a:endParaRPr lang="en-GB" sz="3200" dirty="0">
              <a:solidFill>
                <a:srgbClr val="000000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79512" y="1628800"/>
            <a:ext cx="8914092" cy="4567061"/>
            <a:chOff x="179512" y="1628800"/>
            <a:chExt cx="8914092" cy="4567061"/>
          </a:xfrm>
        </p:grpSpPr>
        <p:grpSp>
          <p:nvGrpSpPr>
            <p:cNvPr id="3" name="Group 2"/>
            <p:cNvGrpSpPr/>
            <p:nvPr/>
          </p:nvGrpSpPr>
          <p:grpSpPr>
            <a:xfrm>
              <a:off x="179512" y="1628800"/>
              <a:ext cx="8914092" cy="4567061"/>
              <a:chOff x="179512" y="1685924"/>
              <a:chExt cx="8914092" cy="4567061"/>
            </a:xfrm>
          </p:grpSpPr>
          <p:pic>
            <p:nvPicPr>
              <p:cNvPr id="5" name="Picture 12" descr="planck_CMB_node_full_image.jpg"/>
              <p:cNvPicPr>
                <a:picLocks noChangeAspect="1"/>
              </p:cNvPicPr>
              <p:nvPr/>
            </p:nvPicPr>
            <p:blipFill>
              <a:blip r:embed="rId5">
                <a:alphaModFix amt="74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6056" y="1685924"/>
                <a:ext cx="4017548" cy="2031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" name="Picture 2" descr="slide7_8"/>
              <p:cNvPicPr>
                <a:picLocks noChangeAspect="1" noChangeArrowheads="1"/>
              </p:cNvPicPr>
              <p:nvPr/>
            </p:nvPicPr>
            <p:blipFill>
              <a:blip r:embed="rId6">
                <a:alphaModFix amt="65000"/>
              </a:blip>
              <a:srcRect/>
              <a:stretch>
                <a:fillRect/>
              </a:stretch>
            </p:blipFill>
            <p:spPr bwMode="auto">
              <a:xfrm>
                <a:off x="179512" y="3429000"/>
                <a:ext cx="3419872" cy="2823985"/>
              </a:xfrm>
              <a:prstGeom prst="rect">
                <a:avLst/>
              </a:prstGeom>
              <a:noFill/>
              <a:effectLst>
                <a:outerShdw blurRad="63500" dist="107763" dir="2700000" algn="ctr" rotWithShape="0">
                  <a:srgbClr val="000000">
                    <a:alpha val="74998"/>
                  </a:srgbClr>
                </a:outerShdw>
              </a:effectLst>
            </p:spPr>
          </p:pic>
        </p:grpSp>
        <p:sp>
          <p:nvSpPr>
            <p:cNvPr id="7" name="Oval 6"/>
            <p:cNvSpPr/>
            <p:nvPr/>
          </p:nvSpPr>
          <p:spPr bwMode="auto">
            <a:xfrm>
              <a:off x="5796136" y="2780928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  <a:latin typeface="Arial" pitchFamily="-65" charset="0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 bwMode="auto">
            <a:xfrm flipH="1">
              <a:off x="2987824" y="2852936"/>
              <a:ext cx="2808312" cy="1080120"/>
            </a:xfrm>
            <a:prstGeom prst="straightConnector1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95608210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E5C5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1" descr="sistine_chapel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62000"/>
            <a:ext cx="8231188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lide7_8"/>
          <p:cNvPicPr>
            <a:picLocks noChangeAspect="1" noChangeArrowheads="1"/>
          </p:cNvPicPr>
          <p:nvPr/>
        </p:nvPicPr>
        <p:blipFill>
          <a:blip r:embed="rId3">
            <a:alphaModFix amt="75000"/>
          </a:blip>
          <a:srcRect/>
          <a:stretch>
            <a:fillRect/>
          </a:stretch>
        </p:blipFill>
        <p:spPr bwMode="auto">
          <a:xfrm>
            <a:off x="808910" y="4437112"/>
            <a:ext cx="2898993" cy="239328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grpSp>
        <p:nvGrpSpPr>
          <p:cNvPr id="6" name="Group 5"/>
          <p:cNvGrpSpPr/>
          <p:nvPr/>
        </p:nvGrpSpPr>
        <p:grpSpPr>
          <a:xfrm>
            <a:off x="5364088" y="764704"/>
            <a:ext cx="3442701" cy="1740519"/>
            <a:chOff x="5364088" y="1052736"/>
            <a:chExt cx="3442701" cy="1740519"/>
          </a:xfrm>
        </p:grpSpPr>
        <p:pic>
          <p:nvPicPr>
            <p:cNvPr id="106507" name="Picture 7" descr="planck_CMB_node_full_image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1052736"/>
              <a:ext cx="3442701" cy="1740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5724128" y="1484784"/>
              <a:ext cx="2739552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Initial conditions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08208" y="1619685"/>
            <a:ext cx="5206984" cy="3549423"/>
            <a:chOff x="1408208" y="1619685"/>
            <a:chExt cx="5206984" cy="3549423"/>
          </a:xfrm>
        </p:grpSpPr>
        <p:grpSp>
          <p:nvGrpSpPr>
            <p:cNvPr id="4" name="Group 3"/>
            <p:cNvGrpSpPr/>
            <p:nvPr/>
          </p:nvGrpSpPr>
          <p:grpSpPr>
            <a:xfrm>
              <a:off x="1408208" y="1838070"/>
              <a:ext cx="5206984" cy="3331038"/>
              <a:chOff x="1408208" y="1838070"/>
              <a:chExt cx="5206984" cy="3331038"/>
            </a:xfrm>
          </p:grpSpPr>
          <p:sp>
            <p:nvSpPr>
              <p:cNvPr id="106504" name="AutoShape 28"/>
              <p:cNvSpPr>
                <a:spLocks noChangeArrowheads="1"/>
              </p:cNvSpPr>
              <p:nvPr/>
            </p:nvSpPr>
            <p:spPr bwMode="auto">
              <a:xfrm rot="999783">
                <a:off x="5785429" y="1838070"/>
                <a:ext cx="829763" cy="2558107"/>
              </a:xfrm>
              <a:prstGeom prst="curvedLeftArrow">
                <a:avLst>
                  <a:gd name="adj1" fmla="val 14069"/>
                  <a:gd name="adj2" fmla="val 120986"/>
                  <a:gd name="adj3" fmla="val 22605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AutoShape 28"/>
              <p:cNvSpPr>
                <a:spLocks noChangeArrowheads="1"/>
              </p:cNvSpPr>
              <p:nvPr/>
            </p:nvSpPr>
            <p:spPr bwMode="auto">
              <a:xfrm rot="2783006" flipH="1">
                <a:off x="2273239" y="3476032"/>
                <a:ext cx="828045" cy="2558107"/>
              </a:xfrm>
              <a:prstGeom prst="curvedLeftArrow">
                <a:avLst>
                  <a:gd name="adj1" fmla="val 14069"/>
                  <a:gd name="adj2" fmla="val 120986"/>
                  <a:gd name="adj3" fmla="val 22605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4139952" y="1619685"/>
              <a:ext cx="1603956" cy="35375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9900" dirty="0">
                  <a:solidFill>
                    <a:srgbClr val="FF0000"/>
                  </a:solidFill>
                </a:rPr>
                <a:t>?</a:t>
              </a:r>
            </a:p>
          </p:txBody>
        </p:sp>
      </p:grpSp>
      <p:pic>
        <p:nvPicPr>
          <p:cNvPr id="15" name="Picture 17" descr="cosma3_1.jpg"/>
          <p:cNvPicPr>
            <a:picLocks noChangeAspect="1"/>
          </p:cNvPicPr>
          <p:nvPr/>
        </p:nvPicPr>
        <p:blipFill>
          <a:blip r:embed="rId5">
            <a:alphaModFix amt="8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348880"/>
            <a:ext cx="3672566" cy="2449513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1835696" y="116632"/>
            <a:ext cx="5472608" cy="58477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 smtClean="0">
                <a:solidFill>
                  <a:srgbClr val="000000"/>
                </a:solidFill>
              </a:rPr>
              <a:t>The formation of galaxies</a:t>
            </a:r>
            <a:endParaRPr lang="en-GB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06788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019891" y="260648"/>
            <a:ext cx="5997653" cy="648512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200" dirty="0" smtClean="0">
                <a:solidFill>
                  <a:srgbClr val="FF0000"/>
                </a:solidFill>
              </a:rPr>
              <a:t>How to make a virtual universe</a:t>
            </a:r>
            <a:endParaRPr lang="en-GB" sz="32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556792"/>
            <a:ext cx="3672408" cy="2348335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bg1">
                <a:alpha val="75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  <a:softEdge rad="15240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800000"/>
                </a:solidFill>
              </a:rPr>
              <a:t>Equations of physics</a:t>
            </a:r>
            <a:r>
              <a:rPr lang="en-US" dirty="0">
                <a:solidFill>
                  <a:srgbClr val="800000"/>
                </a:solidFill>
              </a:rPr>
              <a:t>: </a:t>
            </a:r>
            <a:r>
              <a:rPr lang="en-US" sz="2400" dirty="0">
                <a:solidFill>
                  <a:srgbClr val="000000"/>
                </a:solidFill>
              </a:rPr>
              <a:t>General Relativity Mechanics  </a:t>
            </a:r>
            <a:r>
              <a:rPr lang="en-US" sz="2400" dirty="0" smtClean="0">
                <a:solidFill>
                  <a:srgbClr val="000000"/>
                </a:solidFill>
              </a:rPr>
              <a:t>               </a:t>
            </a:r>
            <a:r>
              <a:rPr lang="en-US" sz="2400" dirty="0" err="1" smtClean="0">
                <a:solidFill>
                  <a:srgbClr val="000000"/>
                </a:solidFill>
              </a:rPr>
              <a:t>Radiative</a:t>
            </a:r>
            <a:r>
              <a:rPr lang="en-US" sz="2400" dirty="0" smtClean="0">
                <a:solidFill>
                  <a:srgbClr val="000000"/>
                </a:solidFill>
              </a:rPr>
              <a:t> hydrodynamics </a:t>
            </a: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</a:rPr>
              <a:t>Atomic physics, </a:t>
            </a:r>
            <a:r>
              <a:rPr lang="en-US" sz="2400" dirty="0" err="1">
                <a:solidFill>
                  <a:srgbClr val="000000"/>
                </a:solidFill>
              </a:rPr>
              <a:t>etc</a:t>
            </a:r>
            <a:endParaRPr lang="en-US" sz="2400" dirty="0">
              <a:solidFill>
                <a:srgbClr val="0000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832932" y="1844823"/>
            <a:ext cx="4699508" cy="2786063"/>
            <a:chOff x="3832932" y="1445601"/>
            <a:chExt cx="5059548" cy="3185286"/>
          </a:xfrm>
        </p:grpSpPr>
        <p:pic>
          <p:nvPicPr>
            <p:cNvPr id="4" name="Picture 17" descr="cosma3_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7355" y="1844824"/>
              <a:ext cx="4175125" cy="278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28"/>
            <p:cNvSpPr>
              <a:spLocks noChangeArrowheads="1"/>
            </p:cNvSpPr>
            <p:nvPr/>
          </p:nvSpPr>
          <p:spPr bwMode="auto">
            <a:xfrm rot="17766615">
              <a:off x="5035406" y="243127"/>
              <a:ext cx="897433" cy="3302381"/>
            </a:xfrm>
            <a:prstGeom prst="curvedLeftArrow">
              <a:avLst>
                <a:gd name="adj1" fmla="val 14069"/>
                <a:gd name="adj2" fmla="val 120986"/>
                <a:gd name="adj3" fmla="val 22605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11560" y="4077072"/>
            <a:ext cx="5413567" cy="2664296"/>
            <a:chOff x="472860" y="3727276"/>
            <a:chExt cx="5840299" cy="3086100"/>
          </a:xfrm>
        </p:grpSpPr>
        <p:pic>
          <p:nvPicPr>
            <p:cNvPr id="9" name="Picture 8" descr="hubble-image-of-Stephans-Quintet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649668" y="3550468"/>
              <a:ext cx="3086100" cy="3439716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10" name="AutoShape 28"/>
            <p:cNvSpPr>
              <a:spLocks noChangeArrowheads="1"/>
            </p:cNvSpPr>
            <p:nvPr/>
          </p:nvSpPr>
          <p:spPr bwMode="auto">
            <a:xfrm rot="3186499">
              <a:off x="4238280" y="3879295"/>
              <a:ext cx="801991" cy="3347766"/>
            </a:xfrm>
            <a:prstGeom prst="curvedLeftArrow">
              <a:avLst>
                <a:gd name="adj1" fmla="val 14069"/>
                <a:gd name="adj2" fmla="val 120986"/>
                <a:gd name="adj3" fmla="val 22605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07504" y="980728"/>
            <a:ext cx="9176736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Initial conditions + assumption about content of Universe</a:t>
            </a:r>
          </a:p>
        </p:txBody>
      </p:sp>
      <p:sp>
        <p:nvSpPr>
          <p:cNvPr id="14" name="AutoShape 28"/>
          <p:cNvSpPr>
            <a:spLocks noChangeArrowheads="1"/>
          </p:cNvSpPr>
          <p:nvPr/>
        </p:nvSpPr>
        <p:spPr bwMode="auto">
          <a:xfrm rot="1727728">
            <a:off x="7366456" y="1671031"/>
            <a:ext cx="675783" cy="2507828"/>
          </a:xfrm>
          <a:prstGeom prst="curvedLeftArrow">
            <a:avLst>
              <a:gd name="adj1" fmla="val 14069"/>
              <a:gd name="adj2" fmla="val 166265"/>
              <a:gd name="adj3" fmla="val 22605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7244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754" name="Aq-A-2-evolv.avi" descr="/Users/csf/Movies/volker/billennium/Aq-A-2-evolv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52051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07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307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075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30754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802" name="millennium_flythru_fast.avi" descr="/Users/csf/Movies/volker/millennium/millennium_flythru_fast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5088"/>
            <a:ext cx="8999538" cy="675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073036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28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328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280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3280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77240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2971800" y="6415088"/>
            <a:ext cx="40735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Flammarion 1888: tete des  etoiles</a:t>
            </a:r>
          </a:p>
        </p:txBody>
      </p:sp>
      <p:pic>
        <p:nvPicPr>
          <p:cNvPr id="113668" name="Picture 4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1360488" cy="552450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99592" y="1556792"/>
            <a:ext cx="7525965" cy="1212640"/>
          </a:xfrm>
          <a:prstGeom prst="rect">
            <a:avLst/>
          </a:prstGeom>
          <a:solidFill>
            <a:srgbClr val="FF6600">
              <a:alpha val="70000"/>
            </a:srgb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2700"/>
          </a:sp3d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200" dirty="0" smtClean="0">
                <a:solidFill>
                  <a:srgbClr val="000000"/>
                </a:solidFill>
              </a:rPr>
              <a:t>There is no greater origin than the origin of our Universe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06475" y="3356992"/>
            <a:ext cx="7525965" cy="1212640"/>
          </a:xfrm>
          <a:prstGeom prst="rect">
            <a:avLst/>
          </a:prstGeom>
          <a:solidFill>
            <a:srgbClr val="FF6600">
              <a:alpha val="70000"/>
            </a:srgbClr>
          </a:solidFill>
          <a:ln>
            <a:solidFill>
              <a:schemeClr val="tx1"/>
            </a:solidFill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200" dirty="0" smtClean="0">
                <a:solidFill>
                  <a:srgbClr val="000000"/>
                </a:solidFill>
              </a:rPr>
              <a:t>And there is no greater environment than the Universe itself</a:t>
            </a:r>
            <a:endParaRPr 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52583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ulti_component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42362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130" y="2348880"/>
            <a:ext cx="3853632" cy="114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From 20 particles in 1960 to 10</a:t>
            </a:r>
            <a:r>
              <a:rPr lang="en-US" sz="3200" baseline="30000" dirty="0" smtClean="0"/>
              <a:t>11</a:t>
            </a:r>
            <a:r>
              <a:rPr lang="en-US" sz="3200" dirty="0" smtClean="0"/>
              <a:t> in 2010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3705321" y="1244758"/>
            <a:ext cx="5115151" cy="5208578"/>
            <a:chOff x="3705321" y="1244758"/>
            <a:chExt cx="5115151" cy="5208578"/>
          </a:xfrm>
        </p:grpSpPr>
        <p:pic>
          <p:nvPicPr>
            <p:cNvPr id="4" name="Picture 3" descr="dehnen_read_fig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5321" y="1244758"/>
              <a:ext cx="5115151" cy="5208578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8" name="Rectangle 7"/>
            <p:cNvSpPr/>
            <p:nvPr/>
          </p:nvSpPr>
          <p:spPr bwMode="auto">
            <a:xfrm rot="1857314">
              <a:off x="7524328" y="2996952"/>
              <a:ext cx="504056" cy="216024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 rot="2181754">
              <a:off x="6895283" y="3126582"/>
              <a:ext cx="1005804" cy="233774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7884368" y="2996952"/>
              <a:ext cx="576064" cy="93610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716016" y="5085184"/>
              <a:ext cx="792088" cy="504056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</p:grp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1835696" y="73447"/>
            <a:ext cx="6984776" cy="1267321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US" sz="4400" dirty="0" smtClean="0">
                <a:solidFill>
                  <a:srgbClr val="FF0000"/>
                </a:solidFill>
              </a:rPr>
              <a:t>60 </a:t>
            </a:r>
            <a:r>
              <a:rPr lang="en-US" sz="4400" dirty="0">
                <a:solidFill>
                  <a:srgbClr val="FF0000"/>
                </a:solidFill>
              </a:rPr>
              <a:t>years of supercomputer </a:t>
            </a:r>
            <a:r>
              <a:rPr lang="en-US" sz="4400" dirty="0" smtClean="0">
                <a:solidFill>
                  <a:srgbClr val="FF0000"/>
                </a:solidFill>
              </a:rPr>
              <a:t>simulations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78492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634" name="Picture 1"/>
          <p:cNvPicPr>
            <a:picLocks noChangeAspect="1" noChangeArrowheads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25" y="-1892673"/>
            <a:ext cx="9283700" cy="928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2" name="Group 22"/>
          <p:cNvGrpSpPr>
            <a:grpSpLocks/>
          </p:cNvGrpSpPr>
          <p:nvPr/>
        </p:nvGrpSpPr>
        <p:grpSpPr bwMode="auto">
          <a:xfrm>
            <a:off x="755576" y="548679"/>
            <a:ext cx="7920881" cy="6048675"/>
            <a:chOff x="3520739" y="3125864"/>
            <a:chExt cx="5859183" cy="3535054"/>
          </a:xfrm>
        </p:grpSpPr>
        <p:grpSp>
          <p:nvGrpSpPr>
            <p:cNvPr id="23" name="Group 19"/>
            <p:cNvGrpSpPr>
              <a:grpSpLocks/>
            </p:cNvGrpSpPr>
            <p:nvPr/>
          </p:nvGrpSpPr>
          <p:grpSpPr bwMode="auto">
            <a:xfrm>
              <a:off x="3520739" y="3579153"/>
              <a:ext cx="5859183" cy="3081765"/>
              <a:chOff x="3520739" y="3579153"/>
              <a:chExt cx="5859183" cy="3081765"/>
            </a:xfrm>
          </p:grpSpPr>
          <p:pic>
            <p:nvPicPr>
              <p:cNvPr id="25" name="Picture 16" descr="rodin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0739" y="3579153"/>
                <a:ext cx="2383080" cy="30817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Picture 17" descr="cosma3_1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44466" y="3891429"/>
                <a:ext cx="3535456" cy="23569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4" name="TextBox 20"/>
            <p:cNvSpPr txBox="1">
              <a:spLocks noChangeArrowheads="1"/>
            </p:cNvSpPr>
            <p:nvPr/>
          </p:nvSpPr>
          <p:spPr bwMode="auto">
            <a:xfrm>
              <a:off x="4639310" y="3125864"/>
              <a:ext cx="4044245" cy="337266"/>
            </a:xfrm>
            <a:prstGeom prst="rect">
              <a:avLst/>
            </a:prstGeom>
            <a:solidFill>
              <a:srgbClr val="FFB5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rgbClr val="000000"/>
                  </a:solidFill>
                </a:rPr>
                <a:t>Theory, computing and </a:t>
              </a:r>
              <a:r>
                <a:rPr lang="en-US" dirty="0" err="1">
                  <a:solidFill>
                    <a:srgbClr val="000000"/>
                  </a:solidFill>
                </a:rPr>
                <a:t>modelling</a:t>
              </a:r>
              <a:endParaRPr lang="en-US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987068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77240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2971800" y="6415088"/>
            <a:ext cx="40735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Flammarion 1888: tete des  etoiles</a:t>
            </a:r>
          </a:p>
        </p:txBody>
      </p:sp>
      <p:pic>
        <p:nvPicPr>
          <p:cNvPr id="113668" name="Picture 4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1360488" cy="552450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58329" y="1556792"/>
            <a:ext cx="8678167" cy="1283428"/>
          </a:xfrm>
          <a:prstGeom prst="rect">
            <a:avLst/>
          </a:prstGeom>
          <a:solidFill>
            <a:srgbClr val="FF6600">
              <a:alpha val="70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600" dirty="0" smtClean="0">
                <a:solidFill>
                  <a:srgbClr val="000090"/>
                </a:solidFill>
              </a:rPr>
              <a:t>Today:</a:t>
            </a:r>
            <a:r>
              <a:rPr lang="en-US" sz="3200" dirty="0" smtClean="0">
                <a:solidFill>
                  <a:srgbClr val="000000"/>
                </a:solidFill>
              </a:rPr>
              <a:t> make stars and galaxies in a computer from quantum fluctuations at the Big Bang</a:t>
            </a:r>
            <a:endParaRPr 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53022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  <p:pic>
        <p:nvPicPr>
          <p:cNvPr id="2539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58050" y="6456362"/>
            <a:ext cx="179046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1800" dirty="0" err="1">
                <a:solidFill>
                  <a:srgbClr val="FFFFFF"/>
                </a:solidFill>
                <a:latin typeface="Calibri"/>
              </a:rPr>
              <a:t>Trayford</a:t>
            </a:r>
            <a:r>
              <a:rPr lang="en-US" sz="1800" dirty="0">
                <a:solidFill>
                  <a:srgbClr val="FFFFFF"/>
                </a:solidFill>
                <a:latin typeface="Calibri"/>
              </a:rPr>
              <a:t> et al ‘15</a:t>
            </a:r>
          </a:p>
        </p:txBody>
      </p:sp>
    </p:spTree>
    <p:extLst>
      <p:ext uri="{BB962C8B-B14F-4D97-AF65-F5344CB8AC3E}">
        <p14:creationId xmlns:p14="http://schemas.microsoft.com/office/powerpoint/2010/main" val="244784683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77240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2971800" y="6415088"/>
            <a:ext cx="40735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Flammarion 1888: tete des  etoiles</a:t>
            </a:r>
          </a:p>
        </p:txBody>
      </p:sp>
      <p:pic>
        <p:nvPicPr>
          <p:cNvPr id="113668" name="Picture 4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1360488" cy="552450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58329" y="1556792"/>
            <a:ext cx="8678167" cy="1283428"/>
          </a:xfrm>
          <a:prstGeom prst="rect">
            <a:avLst/>
          </a:prstGeom>
          <a:solidFill>
            <a:srgbClr val="FF6600">
              <a:alpha val="70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600" dirty="0" smtClean="0">
                <a:solidFill>
                  <a:srgbClr val="000090"/>
                </a:solidFill>
              </a:rPr>
              <a:t>Today:</a:t>
            </a:r>
            <a:r>
              <a:rPr lang="en-US" sz="3200" dirty="0" smtClean="0">
                <a:solidFill>
                  <a:srgbClr val="000000"/>
                </a:solidFill>
              </a:rPr>
              <a:t> make stars and galaxies in a computer from quantum fluctuations at the Big Bang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339752" y="3573016"/>
            <a:ext cx="5191273" cy="2298065"/>
          </a:xfrm>
          <a:prstGeom prst="rect">
            <a:avLst/>
          </a:prstGeom>
          <a:solidFill>
            <a:srgbClr val="FF6600">
              <a:alpha val="70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3600" dirty="0" smtClean="0">
                <a:solidFill>
                  <a:srgbClr val="000090"/>
                </a:solidFill>
              </a:rPr>
              <a:t>Tomorrow: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</a:p>
          <a:p>
            <a:pPr marL="457200" indent="-457200">
              <a:lnSpc>
                <a:spcPct val="90000"/>
              </a:lnSpc>
              <a:buClr>
                <a:srgbClr val="000090"/>
              </a:buClr>
              <a:buFont typeface="Wingdings" charset="2"/>
              <a:buChar char="§"/>
            </a:pPr>
            <a:r>
              <a:rPr lang="en-US" sz="3200" dirty="0" smtClean="0"/>
              <a:t>Planets?</a:t>
            </a:r>
          </a:p>
          <a:p>
            <a:pPr marL="457200" indent="-457200">
              <a:lnSpc>
                <a:spcPct val="90000"/>
              </a:lnSpc>
              <a:buClr>
                <a:srgbClr val="000090"/>
              </a:buClr>
              <a:buFont typeface="Wingdings" charset="2"/>
              <a:buChar char="§"/>
            </a:pPr>
            <a:r>
              <a:rPr lang="en-US" sz="3200" dirty="0" smtClean="0"/>
              <a:t>Life?</a:t>
            </a:r>
          </a:p>
          <a:p>
            <a:pPr marL="457200" indent="-457200">
              <a:lnSpc>
                <a:spcPct val="90000"/>
              </a:lnSpc>
              <a:buClr>
                <a:srgbClr val="000090"/>
              </a:buClr>
              <a:buFont typeface="Wingdings" charset="2"/>
              <a:buChar char="§"/>
            </a:pPr>
            <a:r>
              <a:rPr lang="en-US" sz="3200" dirty="0" smtClean="0"/>
              <a:t>Consciousness?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100111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2"/>
          <p:cNvSpPr txBox="1">
            <a:spLocks noChangeArrowheads="1"/>
          </p:cNvSpPr>
          <p:nvPr/>
        </p:nvSpPr>
        <p:spPr bwMode="auto">
          <a:xfrm rot="16200000">
            <a:off x="6928229" y="3143126"/>
            <a:ext cx="2376264" cy="400110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FFCF41"/>
                </a:solidFill>
              </a:rPr>
              <a:t>t</a:t>
            </a:r>
            <a:r>
              <a:rPr lang="en-US" sz="2000" dirty="0" smtClean="0">
                <a:solidFill>
                  <a:srgbClr val="FFCF41"/>
                </a:solidFill>
              </a:rPr>
              <a:t> = 13.7 billion </a:t>
            </a:r>
            <a:r>
              <a:rPr lang="en-US" sz="2000" dirty="0" err="1" smtClean="0">
                <a:solidFill>
                  <a:srgbClr val="FFCF41"/>
                </a:solidFill>
              </a:rPr>
              <a:t>yrs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95536" y="2852936"/>
            <a:ext cx="8568952" cy="1072601"/>
          </a:xfrm>
          <a:prstGeom prst="rect">
            <a:avLst/>
          </a:prstGeom>
          <a:solidFill>
            <a:srgbClr val="FF6600">
              <a:alpha val="70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/>
          </a:sp3d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 smtClean="0">
                <a:solidFill>
                  <a:srgbClr val="000000"/>
                </a:solidFill>
              </a:rPr>
              <a:t>We know much about the history of our Universe, from the Big Bang to the present day 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9961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89013"/>
            <a:ext cx="8153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9747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9762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3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4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5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6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7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8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9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0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1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2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3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4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5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6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7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8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9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0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1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2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3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4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5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6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7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8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9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0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1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2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3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4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5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6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7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8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9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0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1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2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3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4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5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6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7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8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9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0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1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2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3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4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5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6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7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8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9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0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1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2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3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4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5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6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7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8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9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0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1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2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3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4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5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6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7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9748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9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9750" name="Rectangle 90"/>
          <p:cNvSpPr>
            <a:spLocks noChangeArrowheads="1"/>
          </p:cNvSpPr>
          <p:nvPr/>
        </p:nvSpPr>
        <p:spPr bwMode="auto">
          <a:xfrm>
            <a:off x="1183010" y="5638800"/>
            <a:ext cx="706139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  <a:sym typeface="Symbol" charset="0"/>
              </a:rPr>
              <a:t>Only 5% of the Universe content is ordinary matter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59753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159754" name="TextBox 92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25%</a:t>
            </a:r>
          </a:p>
        </p:txBody>
      </p:sp>
      <p:sp>
        <p:nvSpPr>
          <p:cNvPr id="159755" name="TextBox 93"/>
          <p:cNvSpPr txBox="1">
            <a:spLocks noChangeArrowheads="1"/>
          </p:cNvSpPr>
          <p:nvPr/>
        </p:nvSpPr>
        <p:spPr bwMode="auto">
          <a:xfrm>
            <a:off x="2452688" y="3048000"/>
            <a:ext cx="595312" cy="369888"/>
          </a:xfrm>
          <a:prstGeom prst="rect">
            <a:avLst/>
          </a:prstGeom>
          <a:solidFill>
            <a:srgbClr val="1251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70%</a:t>
            </a:r>
          </a:p>
        </p:txBody>
      </p:sp>
    </p:spTree>
    <p:extLst>
      <p:ext uri="{BB962C8B-B14F-4D97-AF65-F5344CB8AC3E}">
        <p14:creationId xmlns:p14="http://schemas.microsoft.com/office/powerpoint/2010/main" val="220306443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89013"/>
            <a:ext cx="8153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9747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9762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3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4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5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6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7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8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9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0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1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2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3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4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5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6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7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8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9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0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1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2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3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4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5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6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7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8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9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0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1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2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3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4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5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6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7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8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9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0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1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2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3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4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5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6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7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8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9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0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1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2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3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4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5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6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7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8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9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0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1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2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3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4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5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6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7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8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9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0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1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2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3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4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5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6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7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9748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9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9750" name="Rectangle 90"/>
          <p:cNvSpPr>
            <a:spLocks noChangeArrowheads="1"/>
          </p:cNvSpPr>
          <p:nvPr/>
        </p:nvSpPr>
        <p:spPr bwMode="auto">
          <a:xfrm>
            <a:off x="1187624" y="5638800"/>
            <a:ext cx="716449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</a:rPr>
              <a:t>25% is dark matter </a:t>
            </a:r>
            <a:r>
              <a:rPr lang="en-US" sz="2400" dirty="0" smtClean="0">
                <a:solidFill>
                  <a:srgbClr val="FFFFFF"/>
                </a:solidFill>
                <a:sym typeface="Symbol" charset="0"/>
              </a:rPr>
              <a:t>– does not emit light of any kind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59753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159754" name="TextBox 92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25%</a:t>
            </a:r>
          </a:p>
        </p:txBody>
      </p:sp>
      <p:sp>
        <p:nvSpPr>
          <p:cNvPr id="159755" name="TextBox 93"/>
          <p:cNvSpPr txBox="1">
            <a:spLocks noChangeArrowheads="1"/>
          </p:cNvSpPr>
          <p:nvPr/>
        </p:nvSpPr>
        <p:spPr bwMode="auto">
          <a:xfrm>
            <a:off x="2452688" y="3048000"/>
            <a:ext cx="595312" cy="369888"/>
          </a:xfrm>
          <a:prstGeom prst="rect">
            <a:avLst/>
          </a:prstGeom>
          <a:solidFill>
            <a:srgbClr val="1251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70%</a:t>
            </a:r>
          </a:p>
        </p:txBody>
      </p:sp>
    </p:spTree>
    <p:extLst>
      <p:ext uri="{BB962C8B-B14F-4D97-AF65-F5344CB8AC3E}">
        <p14:creationId xmlns:p14="http://schemas.microsoft.com/office/powerpoint/2010/main" val="205861402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89013"/>
            <a:ext cx="8153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9747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9762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3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4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5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6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7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8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9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0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1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2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3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4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5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6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7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8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9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0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1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2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3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4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5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6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7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8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9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0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1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2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3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4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5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6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7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8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9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0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1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2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3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4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5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6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7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8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9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0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1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2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3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4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5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6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7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8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9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0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1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2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3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4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5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6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7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8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9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0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1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2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3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4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5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6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7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9748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9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9750" name="Rectangle 90"/>
          <p:cNvSpPr>
            <a:spLocks noChangeArrowheads="1"/>
          </p:cNvSpPr>
          <p:nvPr/>
        </p:nvSpPr>
        <p:spPr bwMode="auto">
          <a:xfrm>
            <a:off x="169863" y="5638800"/>
            <a:ext cx="8974137" cy="93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Dark energy </a:t>
            </a:r>
            <a:r>
              <a:rPr lang="en-US" sz="2400" dirty="0">
                <a:solidFill>
                  <a:srgbClr val="FFFFFF"/>
                </a:solidFill>
                <a:sym typeface="Symbol" charset="0"/>
              </a:rPr>
              <a:t> mysterious form of energy which opposes </a:t>
            </a:r>
            <a:r>
              <a:rPr lang="en-US" sz="2400" dirty="0" smtClean="0">
                <a:solidFill>
                  <a:srgbClr val="FFFFFF"/>
                </a:solidFill>
                <a:sym typeface="Symbol" charset="0"/>
              </a:rPr>
              <a:t>gravity  and is causing the cosmic expansion to </a:t>
            </a:r>
            <a:r>
              <a:rPr lang="en-US" sz="2400" dirty="0" err="1" smtClean="0">
                <a:solidFill>
                  <a:srgbClr val="FFFFFF"/>
                </a:solidFill>
                <a:sym typeface="Symbol" charset="0"/>
              </a:rPr>
              <a:t>accelerarte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59753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159754" name="TextBox 92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25%</a:t>
            </a:r>
          </a:p>
        </p:txBody>
      </p:sp>
      <p:sp>
        <p:nvSpPr>
          <p:cNvPr id="159755" name="TextBox 93"/>
          <p:cNvSpPr txBox="1">
            <a:spLocks noChangeArrowheads="1"/>
          </p:cNvSpPr>
          <p:nvPr/>
        </p:nvSpPr>
        <p:spPr bwMode="auto">
          <a:xfrm>
            <a:off x="2452688" y="3048000"/>
            <a:ext cx="595312" cy="369888"/>
          </a:xfrm>
          <a:prstGeom prst="rect">
            <a:avLst/>
          </a:prstGeom>
          <a:solidFill>
            <a:srgbClr val="1251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70%</a:t>
            </a:r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3352800" y="1066800"/>
            <a:ext cx="2540000" cy="2590800"/>
            <a:chOff x="3352800" y="1066800"/>
            <a:chExt cx="2540000" cy="2590799"/>
          </a:xfrm>
        </p:grpSpPr>
        <p:pic>
          <p:nvPicPr>
            <p:cNvPr id="159757" name="Picture 84" descr="magritte_2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1066800"/>
              <a:ext cx="2540000" cy="185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9758" name="Straight Arrow Connector 86"/>
            <p:cNvCxnSpPr>
              <a:cxnSpLocks noChangeShapeType="1"/>
            </p:cNvCxnSpPr>
            <p:nvPr/>
          </p:nvCxnSpPr>
          <p:spPr bwMode="auto">
            <a:xfrm rot="10800000" flipV="1">
              <a:off x="3352800" y="2971798"/>
              <a:ext cx="762000" cy="685801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9759" name="Straight Arrow Connector 88"/>
            <p:cNvCxnSpPr>
              <a:cxnSpLocks noChangeShapeType="1"/>
            </p:cNvCxnSpPr>
            <p:nvPr/>
          </p:nvCxnSpPr>
          <p:spPr bwMode="auto">
            <a:xfrm rot="16200000" flipH="1">
              <a:off x="5029202" y="2743201"/>
              <a:ext cx="457199" cy="457198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25949005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C0C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747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9762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3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4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5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6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7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8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9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0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1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2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3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4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5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6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7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8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9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0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1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2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3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4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5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6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7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8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9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0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1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2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3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4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5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6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7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8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9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0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1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2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3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4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5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6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7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8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9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0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1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2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3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4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5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6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7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8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9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0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1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2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3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4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5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6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7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8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9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0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1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2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3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4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5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6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7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9748" name="Picture 79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9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6437204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 dirty="0" smtClean="0">
                <a:solidFill>
                  <a:srgbClr val="FF0000"/>
                </a:solidFill>
                <a:sym typeface="Symbol" charset="0"/>
              </a:rPr>
              <a:t>We know how galaxies formed</a:t>
            </a:r>
            <a:endParaRPr lang="en-GB" sz="3600" dirty="0">
              <a:solidFill>
                <a:srgbClr val="0000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979712" y="1196752"/>
            <a:ext cx="6552728" cy="5472608"/>
            <a:chOff x="1979712" y="1196752"/>
            <a:chExt cx="6552728" cy="5472608"/>
          </a:xfrm>
        </p:grpSpPr>
        <p:pic>
          <p:nvPicPr>
            <p:cNvPr id="90" name="Picture 89" descr="hubble-image-of-Stephans-Quintet.jp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1" t="3667" r="1446" b="3983"/>
            <a:stretch/>
          </p:blipFill>
          <p:spPr>
            <a:xfrm rot="16200000">
              <a:off x="2672280" y="888996"/>
              <a:ext cx="5159378" cy="5984878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2" name="Rectangle 1"/>
            <p:cNvSpPr/>
            <p:nvPr/>
          </p:nvSpPr>
          <p:spPr bwMode="auto">
            <a:xfrm>
              <a:off x="1979712" y="1196752"/>
              <a:ext cx="360040" cy="5328592"/>
            </a:xfrm>
            <a:prstGeom prst="rect">
              <a:avLst/>
            </a:prstGeom>
            <a:solidFill>
              <a:srgbClr val="0C0C0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  <p:sp>
          <p:nvSpPr>
            <p:cNvPr id="92" name="Rectangle 91"/>
            <p:cNvSpPr/>
            <p:nvPr/>
          </p:nvSpPr>
          <p:spPr bwMode="auto">
            <a:xfrm>
              <a:off x="8172400" y="1340768"/>
              <a:ext cx="360040" cy="5328592"/>
            </a:xfrm>
            <a:prstGeom prst="rect">
              <a:avLst/>
            </a:prstGeom>
            <a:solidFill>
              <a:srgbClr val="0C0C0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316491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62" name="Picture 3" descr="coll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istine_chapel_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2675"/>
            <a:ext cx="91440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03648" y="251936"/>
            <a:ext cx="6480720" cy="584776"/>
          </a:xfrm>
          <a:prstGeom prst="rect">
            <a:avLst/>
          </a:prstGeom>
          <a:solidFill>
            <a:srgbClr val="CC99FF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 smtClean="0">
                <a:solidFill>
                  <a:srgbClr val="000000"/>
                </a:solidFill>
              </a:rPr>
              <a:t>Where do the galaxies come from?</a:t>
            </a:r>
            <a:endParaRPr lang="en-GB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78733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3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4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4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201290</TotalTime>
  <Words>752</Words>
  <Application>Microsoft Macintosh PowerPoint</Application>
  <PresentationFormat>On-screen Show (4:3)</PresentationFormat>
  <Paragraphs>132</Paragraphs>
  <Slides>35</Slides>
  <Notes>22</Notes>
  <HiddenSlides>3</HiddenSlides>
  <MMClips>5</MMClips>
  <ScaleCrop>false</ScaleCrop>
  <HeadingPairs>
    <vt:vector size="6" baseType="variant">
      <vt:variant>
        <vt:lpstr>Theme</vt:lpstr>
      </vt:variant>
      <vt:variant>
        <vt:i4>17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53" baseType="lpstr">
      <vt:lpstr>1_Default Design</vt:lpstr>
      <vt:lpstr>42_Default Design</vt:lpstr>
      <vt:lpstr>43_Default Design</vt:lpstr>
      <vt:lpstr>46_Default Design</vt:lpstr>
      <vt:lpstr>4_Black</vt:lpstr>
      <vt:lpstr>54_Default Design</vt:lpstr>
      <vt:lpstr>39_Default Design</vt:lpstr>
      <vt:lpstr>40_Default Design</vt:lpstr>
      <vt:lpstr>2_Default Design</vt:lpstr>
      <vt:lpstr>14_Default Design</vt:lpstr>
      <vt:lpstr>15_Default Design</vt:lpstr>
      <vt:lpstr>18_Default Design</vt:lpstr>
      <vt:lpstr>24_Default Design</vt:lpstr>
      <vt:lpstr>36_Default Design</vt:lpstr>
      <vt:lpstr>47_Default Design</vt:lpstr>
      <vt:lpstr>4_Default Design</vt:lpstr>
      <vt:lpstr>Default Design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Carlos Frenk</Manager>
  <Company>University of Durham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popular_short</dc:title>
  <dc:subject>Popular talk</dc:subject>
  <dc:creator>Carlos Frenk</dc:creator>
  <cp:lastModifiedBy>Carlos Frenk</cp:lastModifiedBy>
  <cp:revision>856</cp:revision>
  <cp:lastPrinted>2000-05-30T08:52:53Z</cp:lastPrinted>
  <dcterms:created xsi:type="dcterms:W3CDTF">2012-09-07T15:27:27Z</dcterms:created>
  <dcterms:modified xsi:type="dcterms:W3CDTF">2018-09-09T14:34:03Z</dcterms:modified>
</cp:coreProperties>
</file>