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mpg" ContentType="video/unknown"/>
  <Default Extension="m4v" ContentType="video/unknown"/>
  <Default Extension="vml" ContentType="application/vnd.openxmlformats-officedocument.vmlDrawing"/>
  <Default Extension="mov" ContentType="video/unknown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7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8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9.xml" ContentType="application/vnd.openxmlformats-officedocument.theme+xml"/>
  <Override PartName="/ppt/slideLayouts/slideLayout50.xml" ContentType="application/vnd.openxmlformats-officedocument.presentationml.slideLayout+xml"/>
  <Override PartName="/ppt/theme/theme10.xml" ContentType="application/vnd.openxmlformats-officedocument.theme+xml"/>
  <Override PartName="/ppt/slideLayouts/slideLayout51.xml" ContentType="application/vnd.openxmlformats-officedocument.presentationml.slideLayout+xml"/>
  <Override PartName="/ppt/theme/theme11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12.xml" ContentType="application/vnd.openxmlformats-officedocument.theme+xml"/>
  <Override PartName="/ppt/slideLayouts/slideLayout63.xml" ContentType="application/vnd.openxmlformats-officedocument.presentationml.slideLayout+xml"/>
  <Override PartName="/ppt/theme/theme13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14.xml" ContentType="application/vnd.openxmlformats-officedocument.theme+xml"/>
  <Override PartName="/ppt/slideLayouts/slideLayout66.xml" ContentType="application/vnd.openxmlformats-officedocument.presentationml.slideLayout+xml"/>
  <Override PartName="/ppt/theme/theme1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1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1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18.xml" ContentType="application/vnd.openxmlformats-officedocument.theme+xml"/>
  <Override PartName="/ppt/slideLayouts/slideLayout91.xml" ContentType="application/vnd.openxmlformats-officedocument.presentationml.slideLayout+xml"/>
  <Override PartName="/ppt/theme/theme19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20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21.xml" ContentType="application/vnd.openxmlformats-officedocument.theme+xml"/>
  <Override PartName="/ppt/slideLayouts/slideLayout105.xml" ContentType="application/vnd.openxmlformats-officedocument.presentationml.slideLayout+xml"/>
  <Override PartName="/ppt/theme/theme22.xml" ContentType="application/vnd.openxmlformats-officedocument.theme+xml"/>
  <Override PartName="/ppt/slideLayouts/slideLayout106.xml" ContentType="application/vnd.openxmlformats-officedocument.presentationml.slideLayout+xml"/>
  <Override PartName="/ppt/theme/theme23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24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25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26.xml" ContentType="application/vnd.openxmlformats-officedocument.theme+xml"/>
  <Override PartName="/ppt/slideLayouts/slideLayout140.xml" ContentType="application/vnd.openxmlformats-officedocument.presentationml.slideLayout+xml"/>
  <Override PartName="/ppt/theme/theme27.xml" ContentType="application/vnd.openxmlformats-officedocument.theme+xml"/>
  <Override PartName="/ppt/slideLayouts/slideLayout141.xml" ContentType="application/vnd.openxmlformats-officedocument.presentationml.slideLayout+xml"/>
  <Override PartName="/ppt/theme/theme28.xml" ContentType="application/vnd.openxmlformats-officedocument.theme+xml"/>
  <Override PartName="/ppt/slideLayouts/slideLayout142.xml" ContentType="application/vnd.openxmlformats-officedocument.presentationml.slideLayout+xml"/>
  <Override PartName="/ppt/theme/theme29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30.xml" ContentType="application/vnd.openxmlformats-officedocument.them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31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32.xml" ContentType="application/vnd.openxmlformats-officedocument.theme+xml"/>
  <Override PartName="/ppt/slideLayouts/slideLayout167.xml" ContentType="application/vnd.openxmlformats-officedocument.presentationml.slideLayout+xml"/>
  <Override PartName="/ppt/theme/theme33.xml" ContentType="application/vnd.openxmlformats-officedocument.theme+xml"/>
  <Override PartName="/ppt/slideLayouts/slideLayout168.xml" ContentType="application/vnd.openxmlformats-officedocument.presentationml.slideLayout+xml"/>
  <Override PartName="/ppt/theme/theme34.xml" ContentType="application/vnd.openxmlformats-officedocument.theme+xml"/>
  <Override PartName="/ppt/theme/theme35.xml" ContentType="application/vnd.openxmlformats-officedocument.theme+xml"/>
  <Override PartName="/ppt/theme/theme36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media/image26.jpg" ContentType="image/png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  <p:sldMasterId id="2147483666" r:id="rId3"/>
    <p:sldMasterId id="2147484027" r:id="rId4"/>
    <p:sldMasterId id="2147484113" r:id="rId5"/>
    <p:sldMasterId id="2147484951" r:id="rId6"/>
    <p:sldMasterId id="2147485007" r:id="rId7"/>
    <p:sldMasterId id="2147485019" r:id="rId8"/>
    <p:sldMasterId id="2147485033" r:id="rId9"/>
    <p:sldMasterId id="2147485048" r:id="rId10"/>
    <p:sldMasterId id="2147485050" r:id="rId11"/>
    <p:sldMasterId id="2147485054" r:id="rId12"/>
    <p:sldMasterId id="2147485078" r:id="rId13"/>
    <p:sldMasterId id="2147485080" r:id="rId14"/>
    <p:sldMasterId id="2147485083" r:id="rId15"/>
    <p:sldMasterId id="2147485088" r:id="rId16"/>
    <p:sldMasterId id="2147485100" r:id="rId17"/>
    <p:sldMasterId id="2147485108" r:id="rId18"/>
    <p:sldMasterId id="2147485134" r:id="rId19"/>
    <p:sldMasterId id="2147485136" r:id="rId20"/>
    <p:sldMasterId id="2147485148" r:id="rId21"/>
    <p:sldMasterId id="2147485151" r:id="rId22"/>
    <p:sldMasterId id="2147485153" r:id="rId23"/>
    <p:sldMasterId id="2147485168" r:id="rId24"/>
    <p:sldMasterId id="2147485180" r:id="rId25"/>
    <p:sldMasterId id="2147485204" r:id="rId26"/>
    <p:sldMasterId id="2147485216" r:id="rId27"/>
    <p:sldMasterId id="2147485218" r:id="rId28"/>
    <p:sldMasterId id="2147485220" r:id="rId29"/>
    <p:sldMasterId id="2147485222" r:id="rId30"/>
    <p:sldMasterId id="2147485234" r:id="rId31"/>
    <p:sldMasterId id="2147485270" r:id="rId32"/>
    <p:sldMasterId id="2147485276" r:id="rId33"/>
    <p:sldMasterId id="2147485278" r:id="rId34"/>
  </p:sldMasterIdLst>
  <p:notesMasterIdLst>
    <p:notesMasterId r:id="rId85"/>
  </p:notesMasterIdLst>
  <p:handoutMasterIdLst>
    <p:handoutMasterId r:id="rId86"/>
  </p:handoutMasterIdLst>
  <p:sldIdLst>
    <p:sldId id="1264" r:id="rId35"/>
    <p:sldId id="1167" r:id="rId36"/>
    <p:sldId id="1168" r:id="rId37"/>
    <p:sldId id="1237" r:id="rId38"/>
    <p:sldId id="774" r:id="rId39"/>
    <p:sldId id="1256" r:id="rId40"/>
    <p:sldId id="1257" r:id="rId41"/>
    <p:sldId id="1259" r:id="rId42"/>
    <p:sldId id="1253" r:id="rId43"/>
    <p:sldId id="963" r:id="rId44"/>
    <p:sldId id="1251" r:id="rId45"/>
    <p:sldId id="1260" r:id="rId46"/>
    <p:sldId id="1268" r:id="rId47"/>
    <p:sldId id="1295" r:id="rId48"/>
    <p:sldId id="1265" r:id="rId49"/>
    <p:sldId id="1239" r:id="rId50"/>
    <p:sldId id="1241" r:id="rId51"/>
    <p:sldId id="1176" r:id="rId52"/>
    <p:sldId id="1185" r:id="rId53"/>
    <p:sldId id="1188" r:id="rId54"/>
    <p:sldId id="1172" r:id="rId55"/>
    <p:sldId id="1194" r:id="rId56"/>
    <p:sldId id="1205" r:id="rId57"/>
    <p:sldId id="1199" r:id="rId58"/>
    <p:sldId id="1207" r:id="rId59"/>
    <p:sldId id="1210" r:id="rId60"/>
    <p:sldId id="1211" r:id="rId61"/>
    <p:sldId id="1213" r:id="rId62"/>
    <p:sldId id="1220" r:id="rId63"/>
    <p:sldId id="1222" r:id="rId64"/>
    <p:sldId id="1225" r:id="rId65"/>
    <p:sldId id="1252" r:id="rId66"/>
    <p:sldId id="1229" r:id="rId67"/>
    <p:sldId id="1230" r:id="rId68"/>
    <p:sldId id="1292" r:id="rId69"/>
    <p:sldId id="1267" r:id="rId70"/>
    <p:sldId id="1293" r:id="rId71"/>
    <p:sldId id="1294" r:id="rId72"/>
    <p:sldId id="1248" r:id="rId73"/>
    <p:sldId id="1274" r:id="rId74"/>
    <p:sldId id="1270" r:id="rId75"/>
    <p:sldId id="1271" r:id="rId76"/>
    <p:sldId id="1016" r:id="rId77"/>
    <p:sldId id="968" r:id="rId78"/>
    <p:sldId id="1154" r:id="rId79"/>
    <p:sldId id="1254" r:id="rId80"/>
    <p:sldId id="1272" r:id="rId81"/>
    <p:sldId id="1291" r:id="rId82"/>
    <p:sldId id="1296" r:id="rId83"/>
    <p:sldId id="1284" r:id="rId84"/>
  </p:sldIdLst>
  <p:sldSz cx="9144000" cy="6858000" type="screen4x3"/>
  <p:notesSz cx="6888163" cy="9623425"/>
  <p:defaultTextStyle>
    <a:defPPr>
      <a:defRPr lang="en-US"/>
    </a:defPPr>
    <a:lvl1pPr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9EEFC"/>
    <a:srgbClr val="262626"/>
    <a:srgbClr val="719FD5"/>
    <a:srgbClr val="76A4DD"/>
    <a:srgbClr val="364763"/>
    <a:srgbClr val="7186A3"/>
    <a:srgbClr val="9FBBE2"/>
    <a:srgbClr val="0000FF"/>
    <a:srgbClr val="A90000"/>
    <a:srgbClr val="C0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howGuides="1">
      <p:cViewPr varScale="1">
        <p:scale>
          <a:sx n="71" d="100"/>
          <a:sy n="71" d="100"/>
        </p:scale>
        <p:origin x="-1768" y="-112"/>
      </p:cViewPr>
      <p:guideLst>
        <p:guide orient="horz" pos="1053"/>
        <p:guide/>
      </p:guideLst>
    </p:cSldViewPr>
  </p:slideViewPr>
  <p:outlineViewPr>
    <p:cViewPr>
      <p:scale>
        <a:sx n="100" d="100"/>
        <a:sy n="100" d="100"/>
      </p:scale>
      <p:origin x="0" y="8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30" Type="http://schemas.openxmlformats.org/officeDocument/2006/relationships/slideMaster" Target="slideMasters/slideMaster30.xml"/><Relationship Id="rId31" Type="http://schemas.openxmlformats.org/officeDocument/2006/relationships/slideMaster" Target="slideMasters/slideMaster31.xml"/><Relationship Id="rId32" Type="http://schemas.openxmlformats.org/officeDocument/2006/relationships/slideMaster" Target="slideMasters/slideMaster32.xml"/><Relationship Id="rId33" Type="http://schemas.openxmlformats.org/officeDocument/2006/relationships/slideMaster" Target="slideMasters/slideMaster33.xml"/><Relationship Id="rId34" Type="http://schemas.openxmlformats.org/officeDocument/2006/relationships/slideMaster" Target="slideMasters/slideMaster34.xml"/><Relationship Id="rId35" Type="http://schemas.openxmlformats.org/officeDocument/2006/relationships/slide" Target="slides/slide1.xml"/><Relationship Id="rId36" Type="http://schemas.openxmlformats.org/officeDocument/2006/relationships/slide" Target="slides/slide2.xml"/><Relationship Id="rId37" Type="http://schemas.openxmlformats.org/officeDocument/2006/relationships/slide" Target="slides/slide3.xml"/><Relationship Id="rId38" Type="http://schemas.openxmlformats.org/officeDocument/2006/relationships/slide" Target="slides/slide4.xml"/><Relationship Id="rId39" Type="http://schemas.openxmlformats.org/officeDocument/2006/relationships/slide" Target="slides/slide5.xml"/><Relationship Id="rId50" Type="http://schemas.openxmlformats.org/officeDocument/2006/relationships/slide" Target="slides/slide16.xml"/><Relationship Id="rId51" Type="http://schemas.openxmlformats.org/officeDocument/2006/relationships/slide" Target="slides/slide17.xml"/><Relationship Id="rId52" Type="http://schemas.openxmlformats.org/officeDocument/2006/relationships/slide" Target="slides/slide18.xml"/><Relationship Id="rId53" Type="http://schemas.openxmlformats.org/officeDocument/2006/relationships/slide" Target="slides/slide19.xml"/><Relationship Id="rId54" Type="http://schemas.openxmlformats.org/officeDocument/2006/relationships/slide" Target="slides/slide20.xml"/><Relationship Id="rId55" Type="http://schemas.openxmlformats.org/officeDocument/2006/relationships/slide" Target="slides/slide21.xml"/><Relationship Id="rId56" Type="http://schemas.openxmlformats.org/officeDocument/2006/relationships/slide" Target="slides/slide22.xml"/><Relationship Id="rId57" Type="http://schemas.openxmlformats.org/officeDocument/2006/relationships/slide" Target="slides/slide23.xml"/><Relationship Id="rId58" Type="http://schemas.openxmlformats.org/officeDocument/2006/relationships/slide" Target="slides/slide24.xml"/><Relationship Id="rId59" Type="http://schemas.openxmlformats.org/officeDocument/2006/relationships/slide" Target="slides/slide25.xml"/><Relationship Id="rId70" Type="http://schemas.openxmlformats.org/officeDocument/2006/relationships/slide" Target="slides/slide36.xml"/><Relationship Id="rId71" Type="http://schemas.openxmlformats.org/officeDocument/2006/relationships/slide" Target="slides/slide37.xml"/><Relationship Id="rId72" Type="http://schemas.openxmlformats.org/officeDocument/2006/relationships/slide" Target="slides/slide38.xml"/><Relationship Id="rId73" Type="http://schemas.openxmlformats.org/officeDocument/2006/relationships/slide" Target="slides/slide39.xml"/><Relationship Id="rId74" Type="http://schemas.openxmlformats.org/officeDocument/2006/relationships/slide" Target="slides/slide40.xml"/><Relationship Id="rId75" Type="http://schemas.openxmlformats.org/officeDocument/2006/relationships/slide" Target="slides/slide41.xml"/><Relationship Id="rId76" Type="http://schemas.openxmlformats.org/officeDocument/2006/relationships/slide" Target="slides/slide42.xml"/><Relationship Id="rId77" Type="http://schemas.openxmlformats.org/officeDocument/2006/relationships/slide" Target="slides/slide43.xml"/><Relationship Id="rId78" Type="http://schemas.openxmlformats.org/officeDocument/2006/relationships/slide" Target="slides/slide44.xml"/><Relationship Id="rId79" Type="http://schemas.openxmlformats.org/officeDocument/2006/relationships/slide" Target="slides/slide45.xml"/><Relationship Id="rId90" Type="http://schemas.openxmlformats.org/officeDocument/2006/relationships/theme" Target="theme/theme1.xml"/><Relationship Id="rId91" Type="http://schemas.openxmlformats.org/officeDocument/2006/relationships/tableStyles" Target="tableStyles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23" Type="http://schemas.openxmlformats.org/officeDocument/2006/relationships/slideMaster" Target="slideMasters/slideMaster23.xml"/><Relationship Id="rId24" Type="http://schemas.openxmlformats.org/officeDocument/2006/relationships/slideMaster" Target="slideMasters/slideMaster24.xml"/><Relationship Id="rId25" Type="http://schemas.openxmlformats.org/officeDocument/2006/relationships/slideMaster" Target="slideMasters/slideMaster25.xml"/><Relationship Id="rId26" Type="http://schemas.openxmlformats.org/officeDocument/2006/relationships/slideMaster" Target="slideMasters/slideMaster26.xml"/><Relationship Id="rId27" Type="http://schemas.openxmlformats.org/officeDocument/2006/relationships/slideMaster" Target="slideMasters/slideMaster27.xml"/><Relationship Id="rId28" Type="http://schemas.openxmlformats.org/officeDocument/2006/relationships/slideMaster" Target="slideMasters/slideMaster28.xml"/><Relationship Id="rId29" Type="http://schemas.openxmlformats.org/officeDocument/2006/relationships/slideMaster" Target="slideMasters/slideMaster29.xml"/><Relationship Id="rId40" Type="http://schemas.openxmlformats.org/officeDocument/2006/relationships/slide" Target="slides/slide6.xml"/><Relationship Id="rId41" Type="http://schemas.openxmlformats.org/officeDocument/2006/relationships/slide" Target="slides/slide7.xml"/><Relationship Id="rId42" Type="http://schemas.openxmlformats.org/officeDocument/2006/relationships/slide" Target="slides/slide8.xml"/><Relationship Id="rId43" Type="http://schemas.openxmlformats.org/officeDocument/2006/relationships/slide" Target="slides/slide9.xml"/><Relationship Id="rId44" Type="http://schemas.openxmlformats.org/officeDocument/2006/relationships/slide" Target="slides/slide10.xml"/><Relationship Id="rId45" Type="http://schemas.openxmlformats.org/officeDocument/2006/relationships/slide" Target="slides/slide11.xml"/><Relationship Id="rId46" Type="http://schemas.openxmlformats.org/officeDocument/2006/relationships/slide" Target="slides/slide12.xml"/><Relationship Id="rId47" Type="http://schemas.openxmlformats.org/officeDocument/2006/relationships/slide" Target="slides/slide13.xml"/><Relationship Id="rId48" Type="http://schemas.openxmlformats.org/officeDocument/2006/relationships/slide" Target="slides/slide14.xml"/><Relationship Id="rId49" Type="http://schemas.openxmlformats.org/officeDocument/2006/relationships/slide" Target="slides/slide15.xml"/><Relationship Id="rId60" Type="http://schemas.openxmlformats.org/officeDocument/2006/relationships/slide" Target="slides/slide26.xml"/><Relationship Id="rId61" Type="http://schemas.openxmlformats.org/officeDocument/2006/relationships/slide" Target="slides/slide27.xml"/><Relationship Id="rId62" Type="http://schemas.openxmlformats.org/officeDocument/2006/relationships/slide" Target="slides/slide28.xml"/><Relationship Id="rId63" Type="http://schemas.openxmlformats.org/officeDocument/2006/relationships/slide" Target="slides/slide29.xml"/><Relationship Id="rId64" Type="http://schemas.openxmlformats.org/officeDocument/2006/relationships/slide" Target="slides/slide30.xml"/><Relationship Id="rId65" Type="http://schemas.openxmlformats.org/officeDocument/2006/relationships/slide" Target="slides/slide31.xml"/><Relationship Id="rId66" Type="http://schemas.openxmlformats.org/officeDocument/2006/relationships/slide" Target="slides/slide32.xml"/><Relationship Id="rId67" Type="http://schemas.openxmlformats.org/officeDocument/2006/relationships/slide" Target="slides/slide33.xml"/><Relationship Id="rId68" Type="http://schemas.openxmlformats.org/officeDocument/2006/relationships/slide" Target="slides/slide34.xml"/><Relationship Id="rId69" Type="http://schemas.openxmlformats.org/officeDocument/2006/relationships/slide" Target="slides/slide35.xml"/><Relationship Id="rId80" Type="http://schemas.openxmlformats.org/officeDocument/2006/relationships/slide" Target="slides/slide46.xml"/><Relationship Id="rId81" Type="http://schemas.openxmlformats.org/officeDocument/2006/relationships/slide" Target="slides/slide47.xml"/><Relationship Id="rId82" Type="http://schemas.openxmlformats.org/officeDocument/2006/relationships/slide" Target="slides/slide48.xml"/><Relationship Id="rId83" Type="http://schemas.openxmlformats.org/officeDocument/2006/relationships/slide" Target="slides/slide49.xml"/><Relationship Id="rId84" Type="http://schemas.openxmlformats.org/officeDocument/2006/relationships/slide" Target="slides/slide50.xml"/><Relationship Id="rId85" Type="http://schemas.openxmlformats.org/officeDocument/2006/relationships/notesMaster" Target="notesMasters/notesMaster1.xml"/><Relationship Id="rId86" Type="http://schemas.openxmlformats.org/officeDocument/2006/relationships/handoutMaster" Target="handoutMasters/handoutMaster1.xml"/><Relationship Id="rId87" Type="http://schemas.openxmlformats.org/officeDocument/2006/relationships/printerSettings" Target="printerSettings/printerSettings1.bin"/><Relationship Id="rId88" Type="http://schemas.openxmlformats.org/officeDocument/2006/relationships/presProps" Target="presProps.xml"/><Relationship Id="rId8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Relationship Id="rId2" Type="http://schemas.openxmlformats.org/officeDocument/2006/relationships/image" Target="../media/image46.emf"/><Relationship Id="rId3" Type="http://schemas.openxmlformats.org/officeDocument/2006/relationships/image" Target="../media/image4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/>
            </a:lvl1pPr>
          </a:lstStyle>
          <a:p>
            <a:fld id="{A401D477-63D5-6F44-A96D-CDE89E4C89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0419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29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9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572000"/>
            <a:ext cx="5029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9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F0000"/>
                </a:solidFill>
              </a:defRPr>
            </a:lvl1pPr>
          </a:lstStyle>
          <a:p>
            <a:fld id="{9F3CDB62-ABC7-B94E-B156-3703509CCB5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4921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D6C955C-D0F4-2045-B374-6026DDCACF5B}" type="slidenum">
              <a:rPr lang="en-GB" sz="1200">
                <a:solidFill>
                  <a:srgbClr val="000000"/>
                </a:solidFill>
              </a:rPr>
              <a:pPr/>
              <a:t>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6EE0DB9-4D03-1140-B760-2B020DB9AAFE}" type="slidenum">
              <a:rPr lang="en-GB" sz="1200">
                <a:solidFill>
                  <a:srgbClr val="000000"/>
                </a:solidFill>
              </a:rPr>
              <a:pPr/>
              <a:t>13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208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2BAA1F4-3B0B-A349-9AF4-46172A1795DA}" type="slidenum">
              <a:rPr lang="en-GB" sz="1200">
                <a:solidFill>
                  <a:srgbClr val="000000"/>
                </a:solidFill>
              </a:rPr>
              <a:pPr/>
              <a:t>15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1DDF8101-0647-494B-9475-179B14655161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16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007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7AB7F6B-848F-014C-84E1-EAAFDF43324D}" type="slidenum">
              <a:rPr lang="en-GB" sz="1200">
                <a:solidFill>
                  <a:srgbClr val="FF0000"/>
                </a:solidFill>
              </a:rPr>
              <a:pPr/>
              <a:t>17</a:t>
            </a:fld>
            <a:endParaRPr lang="en-GB" sz="1200">
              <a:solidFill>
                <a:srgbClr val="FF0000"/>
              </a:solidFill>
            </a:endParaRPr>
          </a:p>
        </p:txBody>
      </p:sp>
      <p:sp>
        <p:nvSpPr>
          <p:cNvPr id="901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849EFB8-C5A4-7F47-A297-2029C9927786}" type="slidenum">
              <a:rPr lang="en-GB" sz="1200">
                <a:solidFill>
                  <a:srgbClr val="FF0000"/>
                </a:solidFill>
              </a:rPr>
              <a:pPr/>
              <a:t>18</a:t>
            </a:fld>
            <a:endParaRPr lang="en-GB" sz="1200">
              <a:solidFill>
                <a:srgbClr val="FF0000"/>
              </a:solidFill>
            </a:endParaRPr>
          </a:p>
        </p:txBody>
      </p:sp>
      <p:sp>
        <p:nvSpPr>
          <p:cNvPr id="2508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08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0C9DF694-8B1D-4E46-B6D0-0681252FD1D3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19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68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47775" y="965200"/>
            <a:ext cx="4394200" cy="3295650"/>
          </a:xfrm>
          <a:solidFill>
            <a:srgbClr val="FFFFFF"/>
          </a:solidFill>
          <a:ln/>
        </p:spPr>
      </p:sp>
      <p:sp>
        <p:nvSpPr>
          <p:cNvPr id="268292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50925" y="4581525"/>
            <a:ext cx="4792663" cy="3657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lIns="84829" tIns="42414" rIns="84829" bIns="42414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0C9DF694-8B1D-4E46-B6D0-0681252FD1D3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20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68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47775" y="965200"/>
            <a:ext cx="4394200" cy="3295650"/>
          </a:xfrm>
          <a:solidFill>
            <a:srgbClr val="FFFFFF"/>
          </a:solidFill>
          <a:ln/>
        </p:spPr>
      </p:sp>
      <p:sp>
        <p:nvSpPr>
          <p:cNvPr id="268292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50925" y="4581525"/>
            <a:ext cx="4792663" cy="3657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lIns="84829" tIns="42414" rIns="84829" bIns="42414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1DDF8101-0647-494B-9475-179B14655161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21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007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E0C23EE-921F-2A48-B37C-C68EE6186D02}" type="slidenum">
              <a:rPr lang="en-GB" sz="1200">
                <a:solidFill>
                  <a:srgbClr val="000000"/>
                </a:solidFill>
              </a:rPr>
              <a:pPr/>
              <a:t>22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990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90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71574650-5C11-A144-9531-89F548702BBF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24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20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20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2E60F78-95E3-C346-BD3B-50C3C5654DE6}" type="slidenum">
              <a:rPr lang="en-GB" sz="1200">
                <a:solidFill>
                  <a:srgbClr val="000000"/>
                </a:solidFill>
              </a:rPr>
              <a:pPr/>
              <a:t>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92E8FA1-B09A-964E-B7DC-0FD0F5637BEE}" type="slidenum">
              <a:rPr lang="en-GB" sz="1200">
                <a:solidFill>
                  <a:srgbClr val="000000"/>
                </a:solidFill>
              </a:rPr>
              <a:pPr/>
              <a:t>25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123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312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43996ED-8E12-484F-A0C0-BD71C2303D16}" type="slidenum">
              <a:rPr lang="en-GB" sz="1200">
                <a:solidFill>
                  <a:srgbClr val="000000"/>
                </a:solidFill>
              </a:rPr>
              <a:pPr/>
              <a:t>26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18467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318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06BC2B8-F0E4-134F-A614-DE84408C9828}" type="slidenum">
              <a:rPr lang="en-GB" sz="1200">
                <a:solidFill>
                  <a:srgbClr val="000000"/>
                </a:solidFill>
              </a:rPr>
              <a:pPr/>
              <a:t>27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205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320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A535CF5-18A0-854D-977B-66B22655C443}" type="slidenum">
              <a:rPr lang="en-GB" sz="1200">
                <a:solidFill>
                  <a:srgbClr val="000000"/>
                </a:solidFill>
              </a:rPr>
              <a:pPr/>
              <a:t>29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72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1DDF8101-0647-494B-9475-179B14655161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32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007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89CDC28-6CC4-CB4A-9DB2-CB7725CEC78D}" type="slidenum">
              <a:rPr lang="en-GB" sz="1200">
                <a:solidFill>
                  <a:srgbClr val="000000"/>
                </a:solidFill>
              </a:rPr>
              <a:pPr/>
              <a:t>41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983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1DDF8101-0647-494B-9475-179B14655161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42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007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BA5CD7F-34A3-5A48-AAC2-1B07061F5040}" type="slidenum">
              <a:rPr lang="en-GB" sz="1200">
                <a:solidFill>
                  <a:srgbClr val="000000"/>
                </a:solidFill>
              </a:rPr>
              <a:pPr/>
              <a:t>43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740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487B8F6-41AF-FF4B-BAD2-B982D39A049A}" type="slidenum">
              <a:rPr lang="en-GB" sz="1200">
                <a:solidFill>
                  <a:srgbClr val="000000"/>
                </a:solidFill>
              </a:rPr>
              <a:pPr/>
              <a:t>44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802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1DDF8101-0647-494B-9475-179B14655161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47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007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2BAA1F4-3B0B-A349-9AF4-46172A1795DA}" type="slidenum">
              <a:rPr lang="en-GB" sz="1200">
                <a:solidFill>
                  <a:srgbClr val="000000"/>
                </a:solidFill>
              </a:rPr>
              <a:pPr/>
              <a:t>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CDB62-ABC7-B94E-B156-3703509CCB58}" type="slidenum">
              <a:rPr lang="en-GB" smtClean="0"/>
              <a:pPr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9353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2AFC1353-625D-C64F-95C2-C5F32ACB5863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50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512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12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7AB7F6B-848F-014C-84E1-EAAFDF43324D}" type="slidenum">
              <a:rPr lang="en-GB" sz="1200">
                <a:solidFill>
                  <a:srgbClr val="FF0000"/>
                </a:solidFill>
              </a:rPr>
              <a:pPr/>
              <a:t>5</a:t>
            </a:fld>
            <a:endParaRPr lang="en-GB" sz="1200">
              <a:solidFill>
                <a:srgbClr val="FF0000"/>
              </a:solidFill>
            </a:endParaRPr>
          </a:p>
        </p:txBody>
      </p:sp>
      <p:sp>
        <p:nvSpPr>
          <p:cNvPr id="901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D26D9B9-3FC4-A445-A41C-CD4609020A2A}" type="slidenum">
              <a:rPr lang="en-GB" sz="1200">
                <a:solidFill>
                  <a:srgbClr val="000000"/>
                </a:solidFill>
              </a:rPr>
              <a:pPr/>
              <a:t>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5667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1E41E22-ACF6-A846-9616-EFA6DBDB9603}" type="slidenum">
              <a:rPr lang="en-GB" sz="1200">
                <a:solidFill>
                  <a:srgbClr val="000000"/>
                </a:solidFill>
              </a:rPr>
              <a:pPr/>
              <a:t>7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587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610B936-C036-794D-BF10-F49A4E012FC0}" type="slidenum">
              <a:rPr lang="en-GB" sz="1200">
                <a:solidFill>
                  <a:srgbClr val="000000"/>
                </a:solidFill>
              </a:rPr>
              <a:pPr/>
              <a:t>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607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E09A140-3EF9-594B-B2EE-2573FB6B9DA7}" type="slidenum">
              <a:rPr lang="en-GB" sz="1200">
                <a:solidFill>
                  <a:srgbClr val="000000"/>
                </a:solidFill>
              </a:rPr>
              <a:pPr/>
              <a:t>10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228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6EE0DB9-4D03-1140-B760-2B020DB9AAFE}" type="slidenum">
              <a:rPr lang="en-GB" sz="1200">
                <a:solidFill>
                  <a:srgbClr val="000000"/>
                </a:solidFill>
              </a:rPr>
              <a:pPr/>
              <a:t>11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208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2349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16914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961319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3667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46322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3099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97958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55643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7176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84605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61951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355755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08814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14096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1178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40392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035227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812799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594427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23115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7622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87224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1103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757053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188997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5570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02001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9093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867921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2008726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16357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9371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4730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10943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279411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80108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291360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43545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0284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90921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783520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385983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520032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75866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5189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94014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574315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904780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064007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66972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5239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387726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2944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9008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72524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296159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997717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960585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004480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9040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1748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66797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3576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101380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71166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09368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56276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190624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960564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262185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726235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96783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54041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936765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</a:lstStyle>
          <a:p>
            <a:pPr algn="ctr">
              <a:lnSpc>
                <a:spcPct val="100000"/>
              </a:lnSpc>
              <a:spcBef>
                <a:spcPct val="50000"/>
              </a:spcBef>
              <a:buSzPct val="125000"/>
              <a:buFontTx/>
              <a:buChar char="•"/>
            </a:pPr>
            <a:fld id="{2DE57614-6B3B-EA44-A35D-2F02FA80AFBB}" type="datetime1">
              <a:rPr lang="en-US" sz="2400" smtClean="0"/>
              <a:pPr algn="ctr">
                <a:lnSpc>
                  <a:spcPct val="100000"/>
                </a:lnSpc>
                <a:spcBef>
                  <a:spcPct val="50000"/>
                </a:spcBef>
                <a:buSzPct val="125000"/>
                <a:buFontTx/>
                <a:buChar char="•"/>
              </a:pPr>
              <a:t>29/04/17</a:t>
            </a:fld>
            <a:endParaRPr lang="en-US" sz="2400" smtClean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/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algn="ctr">
              <a:lnSpc>
                <a:spcPct val="100000"/>
              </a:lnSpc>
              <a:spcBef>
                <a:spcPct val="50000"/>
              </a:spcBef>
              <a:buSzPct val="125000"/>
              <a:buFontTx/>
              <a:buChar char="•"/>
              <a:defRPr/>
            </a:pPr>
            <a:endParaRPr lang="en-US" sz="240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</a:lstStyle>
          <a:p>
            <a:pPr algn="ctr">
              <a:lnSpc>
                <a:spcPct val="100000"/>
              </a:lnSpc>
              <a:spcBef>
                <a:spcPct val="50000"/>
              </a:spcBef>
              <a:buSzPct val="125000"/>
              <a:buFontTx/>
              <a:buChar char="•"/>
            </a:pPr>
            <a:fld id="{779109B8-72DF-8C47-A613-8A728FB962BE}" type="slidenum">
              <a:rPr lang="en-US" sz="2400" smtClean="0"/>
              <a:pPr algn="ctr">
                <a:lnSpc>
                  <a:spcPct val="100000"/>
                </a:lnSpc>
                <a:spcBef>
                  <a:spcPct val="50000"/>
                </a:spcBef>
                <a:buSzPct val="125000"/>
                <a:buFontTx/>
                <a:buChar char="•"/>
              </a:pPr>
              <a:t>‹#›</a:t>
            </a:fld>
            <a:endParaRPr lang="en-US" sz="2400" smtClean="0"/>
          </a:p>
        </p:txBody>
      </p:sp>
    </p:spTree>
    <p:extLst>
      <p:ext uri="{BB962C8B-B14F-4D97-AF65-F5344CB8AC3E}">
        <p14:creationId xmlns:p14="http://schemas.microsoft.com/office/powerpoint/2010/main" val="176681718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49760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866290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1495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6316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82228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94419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15640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31543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9839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349785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545729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364985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68913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46491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9150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8117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596390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016443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20393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19393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05618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181985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031414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745896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226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72424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4046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3338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3076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262247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59285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61157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3722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73139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621978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451812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01395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37876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4349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734228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307510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64342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8960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17671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76651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92105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2497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5600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728644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42266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978716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390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10653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101813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0988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4323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48999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51290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54223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056409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705604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79650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29281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60264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874819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588085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382411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9783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86379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89046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99077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893351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A84EE139-3CA0-CA4D-B227-F77FDE861972}" type="datetime1">
              <a:rPr lang="en-GB"/>
              <a:pPr>
                <a:buClr>
                  <a:prstClr val="white"/>
                </a:buClr>
                <a:defRPr/>
              </a:pPr>
              <a:t>29/04/17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6B1AB2EF-3268-7C4F-BDAC-B4D1E934B94E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69787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C48AAF4-8B32-3C40-BAF9-75DB70309A95}" type="datetime1">
              <a:rPr lang="en-GB"/>
              <a:pPr>
                <a:buClr>
                  <a:prstClr val="white"/>
                </a:buClr>
                <a:defRPr/>
              </a:pPr>
              <a:t>29/04/17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36266D9D-D7BF-B847-8D08-E2B974A92044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6632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2765459-915F-2F4E-A4F5-6E097DB02BFA}" type="datetime1">
              <a:rPr lang="en-GB"/>
              <a:pPr>
                <a:buClr>
                  <a:prstClr val="white"/>
                </a:buClr>
                <a:defRPr/>
              </a:pPr>
              <a:t>29/04/17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DABC03F3-F85B-FC45-90F9-9E7DD86292CB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89696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69C5DB7-F7A6-9944-A20A-351EB27E945B}" type="datetime1">
              <a:rPr lang="en-GB"/>
              <a:pPr>
                <a:buClr>
                  <a:prstClr val="white"/>
                </a:buClr>
                <a:defRPr/>
              </a:pPr>
              <a:t>29/04/17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FDE90B3-2E7E-CA45-AE8B-F8FC4516FC3A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52538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A7F6928-E95C-FD45-8210-A4C6A8D50A7D}" type="datetime1">
              <a:rPr lang="en-GB"/>
              <a:pPr>
                <a:buClr>
                  <a:prstClr val="white"/>
                </a:buClr>
                <a:defRPr/>
              </a:pPr>
              <a:t>29/04/17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0A1FE89F-DBA6-1640-9E51-888FF097F4DD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5081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0F95BBC9-59FE-8E46-A191-9BE3D91D047D}" type="datetime1">
              <a:rPr lang="en-GB"/>
              <a:pPr>
                <a:buClr>
                  <a:prstClr val="white"/>
                </a:buClr>
                <a:defRPr/>
              </a:pPr>
              <a:t>29/04/17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177AFB35-0967-564F-8399-0428A66112C7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924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ED3E9FD4-36C3-AB41-9E9E-80E6EF6FDF4C}" type="datetime1">
              <a:rPr lang="en-GB"/>
              <a:pPr>
                <a:buClr>
                  <a:prstClr val="white"/>
                </a:buClr>
                <a:defRPr/>
              </a:pPr>
              <a:t>29/04/17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76F10C7F-DF25-E741-9316-16F33227C4D6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1250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8A782689-06D4-0646-86F0-6C70A8ECD4D4}" type="datetime1">
              <a:rPr lang="en-GB"/>
              <a:pPr>
                <a:buClr>
                  <a:prstClr val="white"/>
                </a:buClr>
                <a:defRPr/>
              </a:pPr>
              <a:t>29/04/17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AC0541EB-8086-2D4F-A672-07D6E891D0E1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673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78729FA8-489E-624D-AD86-C64DE635E12C}" type="datetime1">
              <a:rPr lang="en-GB"/>
              <a:pPr>
                <a:buClr>
                  <a:prstClr val="white"/>
                </a:buClr>
                <a:defRPr/>
              </a:pPr>
              <a:t>29/04/17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1880EAFF-ADB0-BA49-BE36-97FA22603F29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19211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28BE4A04-631A-D640-917B-7EE0A288201A}" type="datetime1">
              <a:rPr lang="en-GB"/>
              <a:pPr>
                <a:buClr>
                  <a:prstClr val="white"/>
                </a:buClr>
                <a:defRPr/>
              </a:pPr>
              <a:t>29/04/17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DDC218E-6C60-D74B-986C-7F289C670FB3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7731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67782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6D0C8098-B08E-014D-AA73-68D652069F41}" type="datetime1">
              <a:rPr lang="en-GB"/>
              <a:pPr>
                <a:buClr>
                  <a:prstClr val="white"/>
                </a:buClr>
                <a:defRPr/>
              </a:pPr>
              <a:t>29/04/17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EDDB953E-8729-A145-B8BF-2CC8B0C16D6C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9745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927784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43546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84613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132893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3967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4642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55862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84170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6405288"/>
      </p:ext>
    </p:extLst>
  </p:cSld>
  <p:clrMapOvr>
    <a:masterClrMapping/>
  </p:clrMapOvr>
  <p:transition xmlns:p14="http://schemas.microsoft.com/office/powerpoint/2010/main">
    <p:zoom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theme" Target="../theme/theme10.xml"/><Relationship Id="rId3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theme" Target="../theme/theme11.xml"/><Relationship Id="rId3" Type="http://schemas.openxmlformats.org/officeDocument/2006/relationships/image" Target="../media/image1.jpeg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2.xml"/><Relationship Id="rId12" Type="http://schemas.openxmlformats.org/officeDocument/2006/relationships/theme" Target="../theme/theme1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3.xml"/><Relationship Id="rId3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6.xml"/><Relationship Id="rId6" Type="http://schemas.openxmlformats.org/officeDocument/2006/relationships/slideLayout" Target="../slideLayouts/slideLayout57.xml"/><Relationship Id="rId7" Type="http://schemas.openxmlformats.org/officeDocument/2006/relationships/slideLayout" Target="../slideLayouts/slideLayout58.xml"/><Relationship Id="rId8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1.xml"/></Relationships>
</file>

<file path=ppt/slideMasters/_rels/slideMaster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Relationship Id="rId2" Type="http://schemas.openxmlformats.org/officeDocument/2006/relationships/theme" Target="../theme/theme13.xml"/><Relationship Id="rId3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64.xml"/><Relationship Id="rId2" Type="http://schemas.openxmlformats.org/officeDocument/2006/relationships/slideLayout" Target="../slideLayouts/slideLayout65.xml"/></Relationships>
</file>

<file path=ppt/slideMasters/_rels/slideMaster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Relationship Id="rId2" Type="http://schemas.openxmlformats.org/officeDocument/2006/relationships/theme" Target="../theme/theme15.xml"/><Relationship Id="rId3" Type="http://schemas.openxmlformats.org/officeDocument/2006/relationships/image" Target="../media/image1.jpeg"/></Relationships>
</file>

<file path=ppt/slideMasters/_rels/slideMaster1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7.xml"/><Relationship Id="rId12" Type="http://schemas.openxmlformats.org/officeDocument/2006/relationships/theme" Target="../theme/theme16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9.xml"/><Relationship Id="rId4" Type="http://schemas.openxmlformats.org/officeDocument/2006/relationships/slideLayout" Target="../slideLayouts/slideLayout70.xml"/><Relationship Id="rId5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3.xml"/><Relationship Id="rId8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theme" Target="../theme/theme17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9.xml"/></Relationships>
</file>

<file path=ppt/slideMasters/_rels/slideMaster1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0.xml"/><Relationship Id="rId12" Type="http://schemas.openxmlformats.org/officeDocument/2006/relationships/theme" Target="../theme/theme18.xml"/><Relationship Id="rId1" Type="http://schemas.openxmlformats.org/officeDocument/2006/relationships/slideLayout" Target="../slideLayouts/slideLayout80.xml"/><Relationship Id="rId2" Type="http://schemas.openxmlformats.org/officeDocument/2006/relationships/slideLayout" Target="../slideLayouts/slideLayout81.xml"/><Relationship Id="rId3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3.xml"/><Relationship Id="rId5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6.xml"/><Relationship Id="rId8" Type="http://schemas.openxmlformats.org/officeDocument/2006/relationships/slideLayout" Target="../slideLayouts/slideLayout87.xml"/><Relationship Id="rId9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9.xml"/></Relationships>
</file>

<file path=ppt/slideMasters/_rels/slideMaster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theme" Target="../theme/theme19.xml"/><Relationship Id="rId3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2.xml"/><Relationship Id="rId3" Type="http://schemas.openxmlformats.org/officeDocument/2006/relationships/image" Target="../media/image1.jpeg"/></Relationships>
</file>

<file path=ppt/slideMasters/_rels/slideMaster2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2.xml"/><Relationship Id="rId12" Type="http://schemas.openxmlformats.org/officeDocument/2006/relationships/theme" Target="../theme/theme20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92.xml"/><Relationship Id="rId2" Type="http://schemas.openxmlformats.org/officeDocument/2006/relationships/slideLayout" Target="../slideLayouts/slideLayout93.xml"/><Relationship Id="rId3" Type="http://schemas.openxmlformats.org/officeDocument/2006/relationships/slideLayout" Target="../slideLayouts/slideLayout94.xml"/><Relationship Id="rId4" Type="http://schemas.openxmlformats.org/officeDocument/2006/relationships/slideLayout" Target="../slideLayouts/slideLayout95.xml"/><Relationship Id="rId5" Type="http://schemas.openxmlformats.org/officeDocument/2006/relationships/slideLayout" Target="../slideLayouts/slideLayout96.xml"/><Relationship Id="rId6" Type="http://schemas.openxmlformats.org/officeDocument/2006/relationships/slideLayout" Target="../slideLayouts/slideLayout97.xml"/><Relationship Id="rId7" Type="http://schemas.openxmlformats.org/officeDocument/2006/relationships/slideLayout" Target="../slideLayouts/slideLayout98.xml"/><Relationship Id="rId8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1.xml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theme" Target="../theme/theme21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104.xml"/></Relationships>
</file>

<file path=ppt/slideMasters/_rels/slideMaster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Relationship Id="rId2" Type="http://schemas.openxmlformats.org/officeDocument/2006/relationships/theme" Target="../theme/theme22.xml"/><Relationship Id="rId3" Type="http://schemas.openxmlformats.org/officeDocument/2006/relationships/image" Target="../media/image1.jpeg"/></Relationships>
</file>

<file path=ppt/slideMasters/_rels/slideMaster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Relationship Id="rId2" Type="http://schemas.openxmlformats.org/officeDocument/2006/relationships/theme" Target="../theme/theme23.xml"/><Relationship Id="rId3" Type="http://schemas.openxmlformats.org/officeDocument/2006/relationships/image" Target="../media/image1.jpeg"/></Relationships>
</file>

<file path=ppt/slideMasters/_rels/slideMaster2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7.xml"/><Relationship Id="rId12" Type="http://schemas.openxmlformats.org/officeDocument/2006/relationships/theme" Target="../theme/theme24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16.xml"/></Relationships>
</file>

<file path=ppt/slideMasters/_rels/slideMaster2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8.xml"/><Relationship Id="rId12" Type="http://schemas.openxmlformats.org/officeDocument/2006/relationships/theme" Target="../theme/theme25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27.xml"/></Relationships>
</file>

<file path=ppt/slideMasters/_rels/slideMaster2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9.xml"/><Relationship Id="rId12" Type="http://schemas.openxmlformats.org/officeDocument/2006/relationships/theme" Target="../theme/theme26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5.xml"/><Relationship Id="rId8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38.xml"/></Relationships>
</file>

<file path=ppt/slideMasters/_rels/slideMaster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Relationship Id="rId2" Type="http://schemas.openxmlformats.org/officeDocument/2006/relationships/theme" Target="../theme/theme27.xml"/><Relationship Id="rId3" Type="http://schemas.openxmlformats.org/officeDocument/2006/relationships/image" Target="../media/image1.jpeg"/></Relationships>
</file>

<file path=ppt/slideMasters/_rels/slideMaster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Relationship Id="rId2" Type="http://schemas.openxmlformats.org/officeDocument/2006/relationships/theme" Target="../theme/theme28.xml"/><Relationship Id="rId3" Type="http://schemas.openxmlformats.org/officeDocument/2006/relationships/image" Target="../media/image1.jpeg"/></Relationships>
</file>

<file path=ppt/slideMasters/_rels/slideMaster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Relationship Id="rId2" Type="http://schemas.openxmlformats.org/officeDocument/2006/relationships/theme" Target="../theme/theme29.xml"/><Relationship Id="rId3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theme" Target="../theme/theme3.xml"/><Relationship Id="rId3" Type="http://schemas.openxmlformats.org/officeDocument/2006/relationships/image" Target="../media/image1.jpeg"/></Relationships>
</file>

<file path=ppt/slideMasters/_rels/slideMaster3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53.xml"/><Relationship Id="rId12" Type="http://schemas.openxmlformats.org/officeDocument/2006/relationships/theme" Target="../theme/theme30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44.xml"/><Relationship Id="rId3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49.xml"/><Relationship Id="rId8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152.xml"/></Relationships>
</file>

<file path=ppt/slideMasters/_rels/slideMaster3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64.xml"/><Relationship Id="rId12" Type="http://schemas.openxmlformats.org/officeDocument/2006/relationships/theme" Target="../theme/theme3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54.xml"/><Relationship Id="rId2" Type="http://schemas.openxmlformats.org/officeDocument/2006/relationships/slideLayout" Target="../slideLayouts/slideLayout155.xml"/><Relationship Id="rId3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0.xml"/><Relationship Id="rId8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63.xml"/></Relationships>
</file>

<file path=ppt/slideMasters/_rels/slideMaster32.xml.rels><?xml version="1.0" encoding="UTF-8" standalone="yes"?>
<Relationships xmlns="http://schemas.openxmlformats.org/package/2006/relationships"><Relationship Id="rId3" Type="http://schemas.openxmlformats.org/officeDocument/2006/relationships/theme" Target="../theme/theme32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65.xml"/><Relationship Id="rId2" Type="http://schemas.openxmlformats.org/officeDocument/2006/relationships/slideLayout" Target="../slideLayouts/slideLayout166.xml"/></Relationships>
</file>

<file path=ppt/slideMasters/_rels/slideMaster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7.xml"/><Relationship Id="rId2" Type="http://schemas.openxmlformats.org/officeDocument/2006/relationships/theme" Target="../theme/theme33.xml"/><Relationship Id="rId3" Type="http://schemas.openxmlformats.org/officeDocument/2006/relationships/image" Target="../media/image1.jpeg"/></Relationships>
</file>

<file path=ppt/slideMasters/_rels/slideMaster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8.xml"/><Relationship Id="rId2" Type="http://schemas.openxmlformats.org/officeDocument/2006/relationships/theme" Target="../theme/theme34.xml"/><Relationship Id="rId3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theme" Target="../theme/theme4.xml"/><Relationship Id="rId3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theme" Target="../theme/theme5.xml"/><Relationship Id="rId3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theme" Target="../theme/theme6.xml"/><Relationship Id="rId3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7.xml"/><Relationship Id="rId12" Type="http://schemas.openxmlformats.org/officeDocument/2006/relationships/theme" Target="../theme/theme7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6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8.xml"/><Relationship Id="rId12" Type="http://schemas.openxmlformats.org/officeDocument/2006/relationships/theme" Target="../theme/theme8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9.xml"/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5.xml"/><Relationship Id="rId9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7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9.xml"/><Relationship Id="rId12" Type="http://schemas.openxmlformats.org/officeDocument/2006/relationships/theme" Target="../theme/theme9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39.xml"/><Relationship Id="rId2" Type="http://schemas.openxmlformats.org/officeDocument/2006/relationships/slideLayout" Target="../slideLayouts/slideLayout40.xml"/><Relationship Id="rId3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6.xml"/><Relationship Id="rId9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chemeClr val="tx2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60" r:id="rId1"/>
    <p:sldLayoutId id="2147484961" r:id="rId2"/>
    <p:sldLayoutId id="2147484962" r:id="rId3"/>
    <p:sldLayoutId id="2147484963" r:id="rId4"/>
    <p:sldLayoutId id="2147484964" r:id="rId5"/>
    <p:sldLayoutId id="2147484965" r:id="rId6"/>
    <p:sldLayoutId id="2147484966" r:id="rId7"/>
    <p:sldLayoutId id="2147484967" r:id="rId8"/>
    <p:sldLayoutId id="2147484968" r:id="rId9"/>
    <p:sldLayoutId id="2147484969" r:id="rId10"/>
    <p:sldLayoutId id="2147484970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331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427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49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88068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806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0766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51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1551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55" r:id="rId1"/>
    <p:sldLayoutId id="2147485056" r:id="rId2"/>
    <p:sldLayoutId id="2147485057" r:id="rId3"/>
    <p:sldLayoutId id="2147485058" r:id="rId4"/>
    <p:sldLayoutId id="2147485059" r:id="rId5"/>
    <p:sldLayoutId id="2147485060" r:id="rId6"/>
    <p:sldLayoutId id="2147485061" r:id="rId7"/>
    <p:sldLayoutId id="2147485062" r:id="rId8"/>
    <p:sldLayoutId id="2147485063" r:id="rId9"/>
    <p:sldLayoutId id="2147485064" r:id="rId10"/>
    <p:sldLayoutId id="2147485065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96260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6261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6855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79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56324" name="Picture 87" descr="icc5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25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6031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81" r:id="rId1"/>
    <p:sldLayoutId id="2147485082" r:id="rId2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2532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8124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84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3004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89" r:id="rId1"/>
    <p:sldLayoutId id="2147485090" r:id="rId2"/>
    <p:sldLayoutId id="2147485091" r:id="rId3"/>
    <p:sldLayoutId id="2147485092" r:id="rId4"/>
    <p:sldLayoutId id="2147485093" r:id="rId5"/>
    <p:sldLayoutId id="2147485094" r:id="rId6"/>
    <p:sldLayoutId id="2147485095" r:id="rId7"/>
    <p:sldLayoutId id="2147485096" r:id="rId8"/>
    <p:sldLayoutId id="2147485097" r:id="rId9"/>
    <p:sldLayoutId id="2147485098" r:id="rId10"/>
    <p:sldLayoutId id="2147485099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 userDrawn="1"/>
        </p:nvSpPr>
        <p:spPr bwMode="auto">
          <a:xfrm>
            <a:off x="4475163" y="3030538"/>
            <a:ext cx="193675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051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589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052" name="Picture 87" descr="icc5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2054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5" name="Rectangle 92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2056" name="Rectangle 93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2057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9062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01" r:id="rId1"/>
    <p:sldLayoutId id="2147485102" r:id="rId2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63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fld id="{7D349640-9ABA-594B-99A1-5D1966640DC2}" type="datetime1">
              <a:rPr lang="en-GB"/>
              <a:pPr>
                <a:lnSpc>
                  <a:spcPct val="100000"/>
                </a:lnSpc>
                <a:defRPr/>
              </a:pPr>
              <a:t>29/04/17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fld id="{3FD5CBBB-B9CA-DF4B-8742-91CC16D42C55}" type="slidenum">
              <a:rPr lang="en-US"/>
              <a:pPr>
                <a:lnSpc>
                  <a:spcPct val="100000"/>
                </a:lnSpc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045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5109" r:id="rId1"/>
    <p:sldLayoutId id="2147485110" r:id="rId2"/>
    <p:sldLayoutId id="2147485111" r:id="rId3"/>
    <p:sldLayoutId id="2147485112" r:id="rId4"/>
    <p:sldLayoutId id="2147485113" r:id="rId5"/>
    <p:sldLayoutId id="2147485114" r:id="rId6"/>
    <p:sldLayoutId id="2147485115" r:id="rId7"/>
    <p:sldLayoutId id="2147485116" r:id="rId8"/>
    <p:sldLayoutId id="2147485117" r:id="rId9"/>
    <p:sldLayoutId id="2147485118" r:id="rId10"/>
    <p:sldLayoutId id="2147485119" r:id="rId11"/>
  </p:sldLayoutIdLst>
  <p:transition xmlns:p14="http://schemas.microsoft.com/office/powerpoint/2010/main">
    <p:zoom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331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7215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35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331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1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4365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37" r:id="rId1"/>
    <p:sldLayoutId id="2147485138" r:id="rId2"/>
    <p:sldLayoutId id="2147485139" r:id="rId3"/>
    <p:sldLayoutId id="2147485140" r:id="rId4"/>
    <p:sldLayoutId id="2147485141" r:id="rId5"/>
    <p:sldLayoutId id="2147485142" r:id="rId6"/>
    <p:sldLayoutId id="2147485143" r:id="rId7"/>
    <p:sldLayoutId id="2147485144" r:id="rId8"/>
    <p:sldLayoutId id="2147485145" r:id="rId9"/>
    <p:sldLayoutId id="2147485146" r:id="rId10"/>
    <p:sldLayoutId id="2147485147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7412" name="Picture 87" descr="icc5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825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49" r:id="rId1"/>
    <p:sldLayoutId id="2147485150" r:id="rId2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7987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987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4329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52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29699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29705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06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07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08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09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0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1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2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3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4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5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6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7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8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9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0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1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2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3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4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5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6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7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8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9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0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1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2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3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4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5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6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7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8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9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0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1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2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3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4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5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6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7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8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9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0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1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2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3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4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5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6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7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8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9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0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1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2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3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4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5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6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7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8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9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0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1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2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3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4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5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6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7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8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9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80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2970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9701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2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29703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04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7068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54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0099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69" r:id="rId1"/>
    <p:sldLayoutId id="2147485170" r:id="rId2"/>
    <p:sldLayoutId id="2147485171" r:id="rId3"/>
    <p:sldLayoutId id="2147485172" r:id="rId4"/>
    <p:sldLayoutId id="2147485173" r:id="rId5"/>
    <p:sldLayoutId id="2147485174" r:id="rId6"/>
    <p:sldLayoutId id="2147485175" r:id="rId7"/>
    <p:sldLayoutId id="2147485176" r:id="rId8"/>
    <p:sldLayoutId id="2147485177" r:id="rId9"/>
    <p:sldLayoutId id="2147485178" r:id="rId10"/>
    <p:sldLayoutId id="2147485179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5093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81" r:id="rId1"/>
    <p:sldLayoutId id="2147485182" r:id="rId2"/>
    <p:sldLayoutId id="2147485183" r:id="rId3"/>
    <p:sldLayoutId id="2147485184" r:id="rId4"/>
    <p:sldLayoutId id="2147485185" r:id="rId5"/>
    <p:sldLayoutId id="2147485186" r:id="rId6"/>
    <p:sldLayoutId id="2147485187" r:id="rId7"/>
    <p:sldLayoutId id="2147485188" r:id="rId8"/>
    <p:sldLayoutId id="2147485189" r:id="rId9"/>
    <p:sldLayoutId id="2147485190" r:id="rId10"/>
    <p:sldLayoutId id="2147485191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2689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05" r:id="rId1"/>
    <p:sldLayoutId id="2147485206" r:id="rId2"/>
    <p:sldLayoutId id="2147485207" r:id="rId3"/>
    <p:sldLayoutId id="2147485208" r:id="rId4"/>
    <p:sldLayoutId id="2147485209" r:id="rId5"/>
    <p:sldLayoutId id="2147485210" r:id="rId6"/>
    <p:sldLayoutId id="2147485211" r:id="rId7"/>
    <p:sldLayoutId id="2147485212" r:id="rId8"/>
    <p:sldLayoutId id="2147485213" r:id="rId9"/>
    <p:sldLayoutId id="2147485214" r:id="rId10"/>
    <p:sldLayoutId id="2147485215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4451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4453" name="Picture 87" descr="C:\My Documents\My Pictures\icc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4454" name="Group 90"/>
          <p:cNvGrpSpPr>
            <a:grpSpLocks/>
          </p:cNvGrpSpPr>
          <p:nvPr/>
        </p:nvGrpSpPr>
        <p:grpSpPr bwMode="auto">
          <a:xfrm>
            <a:off x="6172200" y="6400800"/>
            <a:ext cx="2681288" cy="247650"/>
            <a:chOff x="3888" y="4032"/>
            <a:chExt cx="1689" cy="156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888" y="4032"/>
              <a:ext cx="16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888" y="4032"/>
              <a:ext cx="16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3529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17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331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654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19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0484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85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7700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21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7412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4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2409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23" r:id="rId1"/>
    <p:sldLayoutId id="2147485224" r:id="rId2"/>
    <p:sldLayoutId id="2147485225" r:id="rId3"/>
    <p:sldLayoutId id="2147485226" r:id="rId4"/>
    <p:sldLayoutId id="2147485227" r:id="rId5"/>
    <p:sldLayoutId id="2147485228" r:id="rId6"/>
    <p:sldLayoutId id="2147485229" r:id="rId7"/>
    <p:sldLayoutId id="2147485230" r:id="rId8"/>
    <p:sldLayoutId id="2147485231" r:id="rId9"/>
    <p:sldLayoutId id="2147485232" r:id="rId10"/>
    <p:sldLayoutId id="2147485233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841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35" r:id="rId1"/>
    <p:sldLayoutId id="2147485236" r:id="rId2"/>
    <p:sldLayoutId id="2147485237" r:id="rId3"/>
    <p:sldLayoutId id="2147485238" r:id="rId4"/>
    <p:sldLayoutId id="2147485239" r:id="rId5"/>
    <p:sldLayoutId id="2147485240" r:id="rId6"/>
    <p:sldLayoutId id="2147485241" r:id="rId7"/>
    <p:sldLayoutId id="2147485242" r:id="rId8"/>
    <p:sldLayoutId id="2147485243" r:id="rId9"/>
    <p:sldLayoutId id="2147485244" r:id="rId10"/>
    <p:sldLayoutId id="2147485245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 smtClean="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 smtClean="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2532" name="Picture 87" descr="icc5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1988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71" r:id="rId1"/>
    <p:sldLayoutId id="2147485272" r:id="rId2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80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53" tIns="47876" rIns="95753" bIns="4787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 dirty="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71683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589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71685" name="Picture 87" descr="C:\My Documents\My Pictures\icc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686" name="Group 99"/>
          <p:cNvGrpSpPr>
            <a:grpSpLocks/>
          </p:cNvGrpSpPr>
          <p:nvPr userDrawn="1"/>
        </p:nvGrpSpPr>
        <p:grpSpPr bwMode="auto">
          <a:xfrm>
            <a:off x="6069013" y="6496050"/>
            <a:ext cx="2973387" cy="250825"/>
            <a:chOff x="3823" y="4092"/>
            <a:chExt cx="1873" cy="158"/>
          </a:xfrm>
        </p:grpSpPr>
        <p:sp>
          <p:nvSpPr>
            <p:cNvPr id="1115" name="AutoShape 91"/>
            <p:cNvSpPr>
              <a:spLocks noChangeArrowheads="1"/>
            </p:cNvSpPr>
            <p:nvPr userDrawn="1"/>
          </p:nvSpPr>
          <p:spPr bwMode="auto">
            <a:xfrm>
              <a:off x="3823" y="4108"/>
              <a:ext cx="1855" cy="12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 userDrawn="1"/>
          </p:nvSpPr>
          <p:spPr bwMode="auto">
            <a:xfrm>
              <a:off x="3823" y="4092"/>
              <a:ext cx="1873" cy="15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 b="1" dirty="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8506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77" r:id="rId1"/>
  </p:sldLayoutIdLst>
  <p:transition xmlns:p14="http://schemas.microsoft.com/office/powerpoint/2010/main"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011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021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032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041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4813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4238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1941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68952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5963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2973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4403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403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6111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79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867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67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9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32772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77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81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71684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685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0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0668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08" r:id="rId1"/>
    <p:sldLayoutId id="2147485009" r:id="rId2"/>
    <p:sldLayoutId id="2147485010" r:id="rId3"/>
    <p:sldLayoutId id="2147485011" r:id="rId4"/>
    <p:sldLayoutId id="2147485012" r:id="rId5"/>
    <p:sldLayoutId id="2147485013" r:id="rId6"/>
    <p:sldLayoutId id="2147485014" r:id="rId7"/>
    <p:sldLayoutId id="2147485015" r:id="rId8"/>
    <p:sldLayoutId id="2147485016" r:id="rId9"/>
    <p:sldLayoutId id="2147485017" r:id="rId10"/>
    <p:sldLayoutId id="2147485018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6028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20" r:id="rId1"/>
    <p:sldLayoutId id="2147485021" r:id="rId2"/>
    <p:sldLayoutId id="2147485022" r:id="rId3"/>
    <p:sldLayoutId id="2147485023" r:id="rId4"/>
    <p:sldLayoutId id="2147485024" r:id="rId5"/>
    <p:sldLayoutId id="2147485025" r:id="rId6"/>
    <p:sldLayoutId id="2147485026" r:id="rId7"/>
    <p:sldLayoutId id="2147485027" r:id="rId8"/>
    <p:sldLayoutId id="2147485028" r:id="rId9"/>
    <p:sldLayoutId id="2147485029" r:id="rId10"/>
    <p:sldLayoutId id="2147485030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5285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34" r:id="rId1"/>
    <p:sldLayoutId id="2147485035" r:id="rId2"/>
    <p:sldLayoutId id="2147485036" r:id="rId3"/>
    <p:sldLayoutId id="2147485037" r:id="rId4"/>
    <p:sldLayoutId id="2147485038" r:id="rId5"/>
    <p:sldLayoutId id="2147485039" r:id="rId6"/>
    <p:sldLayoutId id="2147485040" r:id="rId7"/>
    <p:sldLayoutId id="2147485041" r:id="rId8"/>
    <p:sldLayoutId id="2147485042" r:id="rId9"/>
    <p:sldLayoutId id="2147485043" r:id="rId10"/>
    <p:sldLayoutId id="2147485044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3.jpeg"/><Relationship Id="rId5" Type="http://schemas.openxmlformats.org/officeDocument/2006/relationships/oleObject" Target="../embeddings/oleObject1.bin"/><Relationship Id="rId6" Type="http://schemas.openxmlformats.org/officeDocument/2006/relationships/image" Target="../media/image2.emf"/><Relationship Id="rId7" Type="http://schemas.openxmlformats.org/officeDocument/2006/relationships/image" Target="../media/image1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4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0.xml"/><Relationship Id="rId4" Type="http://schemas.openxmlformats.org/officeDocument/2006/relationships/image" Target="../media/image11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8.xml"/><Relationship Id="rId2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8.xml"/><Relationship Id="rId2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7.jpeg"/><Relationship Id="rId5" Type="http://schemas.openxmlformats.org/officeDocument/2006/relationships/image" Target="../media/image16.jpeg"/><Relationship Id="rId6" Type="http://schemas.openxmlformats.org/officeDocument/2006/relationships/image" Target="../media/image20.jpeg"/><Relationship Id="rId7" Type="http://schemas.openxmlformats.org/officeDocument/2006/relationships/image" Target="../media/image21.jpeg"/><Relationship Id="rId1" Type="http://schemas.openxmlformats.org/officeDocument/2006/relationships/slideLayout" Target="../slideLayouts/slideLayout63.xml"/><Relationship Id="rId2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66.xml"/><Relationship Id="rId2" Type="http://schemas.openxmlformats.org/officeDocument/2006/relationships/notesSlide" Target="../notesSlides/notesSlide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2.jpeg"/><Relationship Id="rId5" Type="http://schemas.openxmlformats.org/officeDocument/2006/relationships/image" Target="../media/image24.jpeg"/><Relationship Id="rId1" Type="http://schemas.openxmlformats.org/officeDocument/2006/relationships/slideLayout" Target="../slideLayouts/slideLayout66.xml"/><Relationship Id="rId2" Type="http://schemas.openxmlformats.org/officeDocument/2006/relationships/notesSlide" Target="../notesSlides/notesSlide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2.jpeg"/><Relationship Id="rId5" Type="http://schemas.openxmlformats.org/officeDocument/2006/relationships/image" Target="../media/image24.jpeg"/><Relationship Id="rId6" Type="http://schemas.openxmlformats.org/officeDocument/2006/relationships/image" Target="../media/image25.jpeg"/><Relationship Id="rId1" Type="http://schemas.openxmlformats.org/officeDocument/2006/relationships/slideLayout" Target="../slideLayouts/slideLayout66.xml"/><Relationship Id="rId2" Type="http://schemas.openxmlformats.org/officeDocument/2006/relationships/notesSlide" Target="../notesSlides/notesSlide2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Relationship Id="rId2" Type="http://schemas.openxmlformats.org/officeDocument/2006/relationships/image" Target="../media/image26.jpg"/><Relationship Id="rId3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image" Target="../media/image25.jpeg"/><Relationship Id="rId6" Type="http://schemas.openxmlformats.org/officeDocument/2006/relationships/image" Target="../media/image16.jpeg"/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25.jpeg"/><Relationship Id="rId5" Type="http://schemas.openxmlformats.org/officeDocument/2006/relationships/image" Target="../media/image30.jpeg"/><Relationship Id="rId1" Type="http://schemas.openxmlformats.org/officeDocument/2006/relationships/slideLayout" Target="../slideLayouts/slideLayout78.xml"/><Relationship Id="rId2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image" Target="../media/image30.jpeg"/><Relationship Id="rId3" Type="http://schemas.openxmlformats.org/officeDocument/2006/relationships/image" Target="../media/image31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4" Type="http://schemas.openxmlformats.org/officeDocument/2006/relationships/image" Target="../media/image32.png"/><Relationship Id="rId1" Type="http://schemas.microsoft.com/office/2007/relationships/media" Target="../media/media2.mov"/><Relationship Id="rId2" Type="http://schemas.openxmlformats.org/officeDocument/2006/relationships/video" Target="../media/media2.mov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Relationship Id="rId2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4" Type="http://schemas.openxmlformats.org/officeDocument/2006/relationships/image" Target="../media/image34.png"/><Relationship Id="rId1" Type="http://schemas.microsoft.com/office/2007/relationships/media" Target="../media/media3.mpg"/><Relationship Id="rId2" Type="http://schemas.openxmlformats.org/officeDocument/2006/relationships/video" Target="../media/media3.m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image" Target="../media/image35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image" Target="../media/image36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image" Target="../media/image37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6.xml"/><Relationship Id="rId4" Type="http://schemas.openxmlformats.org/officeDocument/2006/relationships/image" Target="../media/image38.png"/><Relationship Id="rId1" Type="http://schemas.microsoft.com/office/2007/relationships/media" Target="../media/media4.m4v"/><Relationship Id="rId2" Type="http://schemas.openxmlformats.org/officeDocument/2006/relationships/video" Target="../media/media4.m4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5.xml"/><Relationship Id="rId2" Type="http://schemas.openxmlformats.org/officeDocument/2006/relationships/image" Target="../media/image39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1.jpeg"/><Relationship Id="rId5" Type="http://schemas.openxmlformats.org/officeDocument/2006/relationships/image" Target="../media/image8.jpeg"/><Relationship Id="rId6" Type="http://schemas.openxmlformats.org/officeDocument/2006/relationships/image" Target="../media/image16.jpeg"/><Relationship Id="rId1" Type="http://schemas.openxmlformats.org/officeDocument/2006/relationships/slideLayout" Target="../slideLayouts/slideLayout142.xml"/><Relationship Id="rId2" Type="http://schemas.openxmlformats.org/officeDocument/2006/relationships/notesSlide" Target="../notesSlides/notesSlide2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9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3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42.jpeg"/><Relationship Id="rId3" Type="http://schemas.openxmlformats.org/officeDocument/2006/relationships/image" Target="../media/image43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6.xml"/><Relationship Id="rId4" Type="http://schemas.openxmlformats.org/officeDocument/2006/relationships/image" Target="../media/image44.png"/><Relationship Id="rId1" Type="http://schemas.microsoft.com/office/2007/relationships/media" Target="file://localhost/Users/csf/Movies/lovell/cdm+wdm.mov" TargetMode="External"/><Relationship Id="rId2" Type="http://schemas.openxmlformats.org/officeDocument/2006/relationships/video" Target="file://localhost/Users/csf/Movies/lovell/cdm+wdm.mov" TargetMode="Externa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9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oleObject" Target="../embeddings/oleObject2.bin"/><Relationship Id="rId6" Type="http://schemas.openxmlformats.org/officeDocument/2006/relationships/image" Target="../media/image45.e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46.emf"/><Relationship Id="rId9" Type="http://schemas.openxmlformats.org/officeDocument/2006/relationships/oleObject" Target="../embeddings/oleObject4.bin"/><Relationship Id="rId10" Type="http://schemas.openxmlformats.org/officeDocument/2006/relationships/image" Target="../media/image47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4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4" Type="http://schemas.openxmlformats.org/officeDocument/2006/relationships/image" Target="../media/image51.png"/><Relationship Id="rId5" Type="http://schemas.openxmlformats.org/officeDocument/2006/relationships/image" Target="../media/image52.jpeg"/><Relationship Id="rId6" Type="http://schemas.openxmlformats.org/officeDocument/2006/relationships/image" Target="../media/image53.png"/><Relationship Id="rId7" Type="http://schemas.openxmlformats.org/officeDocument/2006/relationships/image" Target="../media/image54.jpg"/><Relationship Id="rId8" Type="http://schemas.openxmlformats.org/officeDocument/2006/relationships/image" Target="../media/image55.jpg"/><Relationship Id="rId9" Type="http://schemas.openxmlformats.org/officeDocument/2006/relationships/image" Target="../media/image56.jpeg"/><Relationship Id="rId10" Type="http://schemas.openxmlformats.org/officeDocument/2006/relationships/image" Target="../media/image30.jpeg"/><Relationship Id="rId1" Type="http://schemas.openxmlformats.org/officeDocument/2006/relationships/slideLayout" Target="../slideLayouts/slideLayout166.xml"/><Relationship Id="rId2" Type="http://schemas.openxmlformats.org/officeDocument/2006/relationships/notesSlide" Target="../notesSlides/notesSlide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4" Type="http://schemas.openxmlformats.org/officeDocument/2006/relationships/image" Target="../media/image39.jpg"/><Relationship Id="rId1" Type="http://schemas.openxmlformats.org/officeDocument/2006/relationships/slideLayout" Target="../slideLayouts/slideLayout167.xml"/><Relationship Id="rId2" Type="http://schemas.openxmlformats.org/officeDocument/2006/relationships/notesSlide" Target="../notesSlides/notesSlide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1.jpeg"/><Relationship Id="rId5" Type="http://schemas.openxmlformats.org/officeDocument/2006/relationships/image" Target="../media/image7.jpeg"/><Relationship Id="rId1" Type="http://schemas.openxmlformats.org/officeDocument/2006/relationships/slideLayout" Target="../slideLayouts/slideLayout113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24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1.jpe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135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9" name="Picture 2" descr="cath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1618" name="Object 2"/>
          <p:cNvGraphicFramePr>
            <a:graphicFrameLocks noChangeAspect="1"/>
          </p:cNvGraphicFramePr>
          <p:nvPr/>
        </p:nvGraphicFramePr>
        <p:xfrm>
          <a:off x="46038" y="265113"/>
          <a:ext cx="1063625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62" name="CorelDRAW" r:id="rId5" imgW="4038600" imgH="4219575" progId="CorelDRAW.Graphic.9">
                  <p:embed/>
                </p:oleObj>
              </mc:Choice>
              <mc:Fallback>
                <p:oleObj name="CorelDRAW" r:id="rId5" imgW="4038600" imgH="4219575" progId="CorelDRAW.Graphic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8" y="265113"/>
                        <a:ext cx="1063625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4852988" y="4648200"/>
            <a:ext cx="39385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00000"/>
              </a:lnSpc>
              <a:spcBef>
                <a:spcPct val="50000"/>
              </a:spcBef>
              <a:buClr>
                <a:srgbClr val="006600"/>
              </a:buClr>
              <a:buSzPct val="200000"/>
            </a:pPr>
            <a:endParaRPr lang="en-GB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621" name="Text Box 5"/>
          <p:cNvSpPr txBox="1">
            <a:spLocks noChangeArrowheads="1"/>
          </p:cNvSpPr>
          <p:nvPr/>
        </p:nvSpPr>
        <p:spPr bwMode="auto">
          <a:xfrm>
            <a:off x="990600" y="2971800"/>
            <a:ext cx="7259638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900" i="1">
                <a:solidFill>
                  <a:srgbClr val="000066"/>
                </a:solidFill>
                <a:latin typeface="Times New Roman" charset="0"/>
              </a:rPr>
              <a:t>Carlos S.  Frenk</a:t>
            </a:r>
          </a:p>
          <a:p>
            <a:pPr algn="ctr"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900" i="1">
                <a:solidFill>
                  <a:srgbClr val="000066"/>
                </a:solidFill>
                <a:latin typeface="Times New Roman" charset="0"/>
              </a:rPr>
              <a:t>  Institute for Computational Cosmology, Durham</a:t>
            </a:r>
          </a:p>
        </p:txBody>
      </p:sp>
      <p:pic>
        <p:nvPicPr>
          <p:cNvPr id="111622" name="Picture 6" descr="icc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214313"/>
            <a:ext cx="2122488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107504" y="1484784"/>
            <a:ext cx="8928992" cy="1209357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US" sz="4400" dirty="0" smtClean="0">
                <a:solidFill>
                  <a:srgbClr val="FF0000"/>
                </a:solidFill>
              </a:rPr>
              <a:t>Cosmic architecture: </a:t>
            </a:r>
            <a:r>
              <a:rPr lang="en-US" sz="4000" dirty="0" smtClean="0">
                <a:solidFill>
                  <a:srgbClr val="0000FF"/>
                </a:solidFill>
              </a:rPr>
              <a:t>research at the Ogden Center for </a:t>
            </a:r>
            <a:r>
              <a:rPr lang="en-US" sz="4000" dirty="0">
                <a:solidFill>
                  <a:srgbClr val="0000FF"/>
                </a:solidFill>
              </a:rPr>
              <a:t>F</a:t>
            </a:r>
            <a:r>
              <a:rPr lang="en-US" sz="4000" dirty="0" smtClean="0">
                <a:solidFill>
                  <a:srgbClr val="0000FF"/>
                </a:solidFill>
              </a:rPr>
              <a:t>undamental Physics </a:t>
            </a:r>
            <a:endParaRPr lang="en-GB" sz="44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70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3"/>
          <p:cNvSpPr>
            <a:spLocks noChangeArrowheads="1"/>
          </p:cNvSpPr>
          <p:nvPr/>
        </p:nvSpPr>
        <p:spPr bwMode="auto">
          <a:xfrm>
            <a:off x="264988" y="1295400"/>
            <a:ext cx="86995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We know dark matter exists </a:t>
            </a:r>
            <a:r>
              <a:rPr lang="en-US" sz="4000" dirty="0" smtClean="0">
                <a:solidFill>
                  <a:srgbClr val="FFFFFF"/>
                </a:solidFill>
              </a:rPr>
              <a:t>because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120836" name="Text Box 2"/>
          <p:cNvSpPr txBox="1">
            <a:spLocks noChangeArrowheads="1"/>
          </p:cNvSpPr>
          <p:nvPr/>
        </p:nvSpPr>
        <p:spPr bwMode="auto">
          <a:xfrm>
            <a:off x="304800" y="2667000"/>
            <a:ext cx="8839200" cy="202517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dirty="0" smtClean="0">
                <a:solidFill>
                  <a:srgbClr val="FF0000"/>
                </a:solidFill>
              </a:rPr>
              <a:t> Stars in galaxies rotate too fast to be kept in place by gravity of the matter we can see</a:t>
            </a:r>
            <a:endParaRPr lang="en-GB" sz="32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GB" sz="3200" dirty="0">
                <a:solidFill>
                  <a:srgbClr val="FF0000"/>
                </a:solidFill>
              </a:rPr>
              <a:t> G</a:t>
            </a:r>
            <a:r>
              <a:rPr lang="en-GB" sz="3200" dirty="0" smtClean="0">
                <a:solidFill>
                  <a:srgbClr val="FF0000"/>
                </a:solidFill>
              </a:rPr>
              <a:t>alaxy </a:t>
            </a:r>
            <a:r>
              <a:rPr lang="en-GB" sz="3200" dirty="0">
                <a:solidFill>
                  <a:srgbClr val="FF0000"/>
                </a:solidFill>
              </a:rPr>
              <a:t>images </a:t>
            </a:r>
            <a:r>
              <a:rPr lang="en-GB" sz="3200" dirty="0" smtClean="0">
                <a:solidFill>
                  <a:srgbClr val="FF0000"/>
                </a:solidFill>
              </a:rPr>
              <a:t>are distorted by dark matter</a:t>
            </a:r>
            <a:endParaRPr lang="en-GB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08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0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08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6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ext Box 2"/>
          <p:cNvSpPr txBox="1">
            <a:spLocks noChangeArrowheads="1"/>
          </p:cNvSpPr>
          <p:nvPr/>
        </p:nvSpPr>
        <p:spPr bwMode="auto">
          <a:xfrm>
            <a:off x="156437" y="1196752"/>
            <a:ext cx="9001000" cy="1629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0"/>
            <a:r>
              <a:rPr lang="en-GB" sz="3600" b="1" dirty="0" smtClean="0">
                <a:solidFill>
                  <a:srgbClr val="FF0000"/>
                </a:solidFill>
              </a:rPr>
              <a:t>Gravitational lensing: </a:t>
            </a:r>
            <a:r>
              <a:rPr lang="en-US" dirty="0">
                <a:solidFill>
                  <a:srgbClr val="FFFFFF"/>
                </a:solidFill>
              </a:rPr>
              <a:t>Hubble space </a:t>
            </a:r>
            <a:r>
              <a:rPr lang="en-US" dirty="0" smtClean="0">
                <a:solidFill>
                  <a:srgbClr val="FFFFFF"/>
                </a:solidFill>
              </a:rPr>
              <a:t>telescope</a:t>
            </a:r>
            <a:endParaRPr lang="en-US" dirty="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r>
              <a:rPr lang="en-GB" sz="3600" b="1" dirty="0" smtClean="0">
                <a:solidFill>
                  <a:srgbClr val="FF0000"/>
                </a:solidFill>
              </a:rPr>
              <a:t> </a:t>
            </a:r>
            <a:endParaRPr lang="en-GB" sz="3600" b="1" dirty="0">
              <a:solidFill>
                <a:srgbClr val="FF0000"/>
              </a:solidFill>
            </a:endParaRPr>
          </a:p>
        </p:txBody>
      </p:sp>
      <p:sp>
        <p:nvSpPr>
          <p:cNvPr id="119811" name="Text Box 3"/>
          <p:cNvSpPr txBox="1">
            <a:spLocks noChangeArrowheads="1"/>
          </p:cNvSpPr>
          <p:nvPr/>
        </p:nvSpPr>
        <p:spPr bwMode="auto">
          <a:xfrm>
            <a:off x="228600" y="5613400"/>
            <a:ext cx="8534400" cy="79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95000"/>
              </a:lnSpc>
              <a:spcBef>
                <a:spcPct val="50000"/>
              </a:spcBef>
            </a:pPr>
            <a:r>
              <a:rPr lang="en-GB" sz="2400" dirty="0">
                <a:solidFill>
                  <a:srgbClr val="3366FF"/>
                </a:solidFill>
              </a:rPr>
              <a:t>Light from distant galaxies is deflected by dark matter in cluster, distorting the galaxies’ images  into arcs</a:t>
            </a:r>
          </a:p>
        </p:txBody>
      </p:sp>
      <p:pic>
        <p:nvPicPr>
          <p:cNvPr id="1198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0"/>
            <a:ext cx="886572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GB" sz="3600" b="1" dirty="0">
                <a:solidFill>
                  <a:srgbClr val="FF0000"/>
                </a:solidFill>
              </a:rPr>
              <a:t>Gravitational lensing: </a:t>
            </a:r>
            <a:r>
              <a:rPr lang="en-US" dirty="0">
                <a:solidFill>
                  <a:srgbClr val="FFFFFF"/>
                </a:solidFill>
              </a:rPr>
              <a:t>Hubble space </a:t>
            </a:r>
            <a:r>
              <a:rPr lang="en-US" dirty="0" smtClean="0">
                <a:solidFill>
                  <a:srgbClr val="FFFFFF"/>
                </a:solidFill>
              </a:rPr>
              <a:t>telescope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17288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ensing_expand_1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32228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ext Box 2"/>
          <p:cNvSpPr txBox="1">
            <a:spLocks noChangeArrowheads="1"/>
          </p:cNvSpPr>
          <p:nvPr/>
        </p:nvSpPr>
        <p:spPr bwMode="auto">
          <a:xfrm>
            <a:off x="156437" y="1196752"/>
            <a:ext cx="9001000" cy="1629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600" b="1" dirty="0" smtClean="0">
                <a:solidFill>
                  <a:srgbClr val="FF0000"/>
                </a:solidFill>
              </a:rPr>
              <a:t>Gravitational lensing: </a:t>
            </a:r>
            <a:r>
              <a:rPr lang="en-US" dirty="0">
                <a:solidFill>
                  <a:srgbClr val="FFFFFF"/>
                </a:solidFill>
              </a:rPr>
              <a:t>Hubble space </a:t>
            </a:r>
            <a:r>
              <a:rPr lang="en-US" dirty="0" smtClean="0">
                <a:solidFill>
                  <a:srgbClr val="FFFFFF"/>
                </a:solidFill>
              </a:rPr>
              <a:t>telescope</a:t>
            </a:r>
            <a:endParaRPr lang="en-US" dirty="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r>
              <a:rPr lang="en-GB" sz="3600" b="1" dirty="0" smtClean="0">
                <a:solidFill>
                  <a:srgbClr val="FF0000"/>
                </a:solidFill>
              </a:rPr>
              <a:t> </a:t>
            </a:r>
            <a:endParaRPr lang="en-GB" sz="3600" b="1" dirty="0">
              <a:solidFill>
                <a:srgbClr val="FF0000"/>
              </a:solidFill>
            </a:endParaRPr>
          </a:p>
        </p:txBody>
      </p:sp>
      <p:sp>
        <p:nvSpPr>
          <p:cNvPr id="119811" name="Text Box 3"/>
          <p:cNvSpPr txBox="1">
            <a:spLocks noChangeArrowheads="1"/>
          </p:cNvSpPr>
          <p:nvPr/>
        </p:nvSpPr>
        <p:spPr bwMode="auto">
          <a:xfrm>
            <a:off x="228600" y="5613400"/>
            <a:ext cx="8534400" cy="79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95000"/>
              </a:lnSpc>
              <a:spcBef>
                <a:spcPct val="50000"/>
              </a:spcBef>
            </a:pPr>
            <a:r>
              <a:rPr lang="en-GB" sz="2400" dirty="0">
                <a:solidFill>
                  <a:srgbClr val="3366FF"/>
                </a:solidFill>
              </a:rPr>
              <a:t>Light from distant galaxies is deflected by dark matter in cluster, distorting the galaxies’ images  into arcs</a:t>
            </a:r>
          </a:p>
        </p:txBody>
      </p:sp>
      <p:pic>
        <p:nvPicPr>
          <p:cNvPr id="1198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0"/>
            <a:ext cx="886572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Gravitational lensing: </a:t>
            </a:r>
            <a:r>
              <a:rPr lang="en-US" dirty="0">
                <a:solidFill>
                  <a:srgbClr val="FFFFFF"/>
                </a:solidFill>
              </a:rPr>
              <a:t>Hubble space </a:t>
            </a:r>
            <a:r>
              <a:rPr lang="en-US" dirty="0" smtClean="0">
                <a:solidFill>
                  <a:srgbClr val="FFFFFF"/>
                </a:solidFill>
              </a:rPr>
              <a:t>telescope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9479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3" descr="darkhalo_l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88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709738" y="276225"/>
            <a:ext cx="6457950" cy="493713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827088"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827088"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</a:pPr>
            <a:r>
              <a:rPr lang="en-GB" sz="3200">
                <a:solidFill>
                  <a:srgbClr val="FF0000"/>
                </a:solidFill>
              </a:rPr>
              <a:t>Clumps of dark matter: dark halos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005013" y="5486400"/>
            <a:ext cx="5310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0" tIns="45706" rIns="91410" bIns="45706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400">
                <a:solidFill>
                  <a:srgbClr val="FF0000"/>
                </a:solidFill>
                <a:sym typeface="Wingdings" charset="0"/>
              </a:rPr>
              <a:t></a:t>
            </a:r>
            <a:r>
              <a:rPr lang="en-US" sz="2400">
                <a:solidFill>
                  <a:srgbClr val="FFFFFF"/>
                </a:solidFill>
                <a:sym typeface="Wingdings" charset="0"/>
              </a:rPr>
              <a:t> </a:t>
            </a:r>
            <a:r>
              <a:rPr lang="en-US" sz="2400">
                <a:solidFill>
                  <a:srgbClr val="FFFFFF"/>
                </a:solidFill>
              </a:rPr>
              <a:t>dark matter keeps galaxy in place </a:t>
            </a:r>
          </a:p>
        </p:txBody>
      </p:sp>
    </p:spTree>
    <p:extLst>
      <p:ext uri="{BB962C8B-B14F-4D97-AF65-F5344CB8AC3E}">
        <p14:creationId xmlns:p14="http://schemas.microsoft.com/office/powerpoint/2010/main" val="195527871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77240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2971800" y="6415088"/>
            <a:ext cx="40735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Flammarion 1888: tete des  etoiles</a:t>
            </a:r>
          </a:p>
        </p:txBody>
      </p:sp>
      <p:pic>
        <p:nvPicPr>
          <p:cNvPr id="113668" name="Picture 4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52400"/>
            <a:ext cx="1360488" cy="552450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371600" y="1143000"/>
            <a:ext cx="6353175" cy="2919413"/>
          </a:xfrm>
          <a:prstGeom prst="rect">
            <a:avLst/>
          </a:prstGeom>
          <a:solidFill>
            <a:srgbClr val="FF6600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dirty="0">
                <a:solidFill>
                  <a:srgbClr val="FF0000"/>
                </a:solidFill>
              </a:rPr>
              <a:t>  </a:t>
            </a:r>
            <a:r>
              <a:rPr lang="en-US" sz="2400" dirty="0">
                <a:solidFill>
                  <a:srgbClr val="191966"/>
                </a:solidFill>
              </a:rPr>
              <a:t>THE KEY QUESTIONS OF COSMOLOGY</a:t>
            </a:r>
          </a:p>
          <a:p>
            <a:pPr>
              <a:buClr>
                <a:srgbClr val="000090"/>
              </a:buClr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 How did the Universe begin? </a:t>
            </a:r>
          </a:p>
          <a:p>
            <a:pPr>
              <a:buClr>
                <a:srgbClr val="000090"/>
              </a:buClr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 What is it made </a:t>
            </a:r>
            <a:r>
              <a:rPr lang="en-US" dirty="0" smtClean="0">
                <a:solidFill>
                  <a:srgbClr val="000000"/>
                </a:solidFill>
              </a:rPr>
              <a:t>of?</a:t>
            </a:r>
            <a:endParaRPr lang="en-US" dirty="0">
              <a:solidFill>
                <a:srgbClr val="000000"/>
              </a:solidFill>
            </a:endParaRPr>
          </a:p>
          <a:p>
            <a:pPr>
              <a:buClr>
                <a:srgbClr val="000090"/>
              </a:buClr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 How did it evolve to its present state?</a:t>
            </a:r>
          </a:p>
          <a:p>
            <a:pPr>
              <a:buClr>
                <a:srgbClr val="000090"/>
              </a:buClr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 What does the future hold?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1403648" y="2852936"/>
            <a:ext cx="6192688" cy="648072"/>
          </a:xfrm>
          <a:prstGeom prst="rect">
            <a:avLst/>
          </a:pr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74654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"/>
          <p:cNvSpPr txBox="1">
            <a:spLocks noChangeArrowheads="1"/>
          </p:cNvSpPr>
          <p:nvPr/>
        </p:nvSpPr>
        <p:spPr bwMode="auto">
          <a:xfrm rot="16200000">
            <a:off x="6928229" y="3143126"/>
            <a:ext cx="2376264" cy="400110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>
                <a:solidFill>
                  <a:srgbClr val="FFCF41"/>
                </a:solidFill>
              </a:rPr>
              <a:t>t</a:t>
            </a:r>
            <a:r>
              <a:rPr lang="en-US" sz="2000" dirty="0" smtClean="0">
                <a:solidFill>
                  <a:srgbClr val="FFCF41"/>
                </a:solidFill>
              </a:rPr>
              <a:t> = 13.7 billion </a:t>
            </a:r>
            <a:r>
              <a:rPr lang="en-US" sz="2000" dirty="0" err="1" smtClean="0">
                <a:solidFill>
                  <a:srgbClr val="FFCF41"/>
                </a:solidFill>
              </a:rPr>
              <a:t>yrs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81533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263971" y="2636912"/>
            <a:ext cx="8772525" cy="1492716"/>
          </a:xfrm>
          <a:prstGeom prst="rect">
            <a:avLst/>
          </a:prstGeom>
          <a:solidFill>
            <a:srgbClr val="FF8B6C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 dirty="0">
                <a:solidFill>
                  <a:srgbClr val="000000"/>
                </a:solidFill>
              </a:rPr>
              <a:t>L</a:t>
            </a:r>
            <a:r>
              <a:rPr lang="en-GB" sz="4000" dirty="0" smtClean="0">
                <a:solidFill>
                  <a:srgbClr val="000000"/>
                </a:solidFill>
              </a:rPr>
              <a:t>andmark moments in the early Universe</a:t>
            </a:r>
            <a:endParaRPr lang="en-GB" sz="4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22354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858" name="Picture 5" descr="the_persistence_of_me#B37E5.jpg                                00034983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14400"/>
            <a:ext cx="7391400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9859" name="Text Box 3"/>
          <p:cNvSpPr txBox="1">
            <a:spLocks noChangeArrowheads="1"/>
          </p:cNvSpPr>
          <p:nvPr/>
        </p:nvSpPr>
        <p:spPr bwMode="auto">
          <a:xfrm>
            <a:off x="1752600" y="112713"/>
            <a:ext cx="6636249" cy="648512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200" dirty="0" smtClean="0">
                <a:solidFill>
                  <a:srgbClr val="FF0000"/>
                </a:solidFill>
              </a:rPr>
              <a:t>The earliest time in modern physics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755716" name="Text Box 4"/>
          <p:cNvSpPr txBox="1">
            <a:spLocks noChangeArrowheads="1"/>
          </p:cNvSpPr>
          <p:nvPr/>
        </p:nvSpPr>
        <p:spPr bwMode="auto">
          <a:xfrm>
            <a:off x="-26988" y="6249988"/>
            <a:ext cx="9323388" cy="608012"/>
          </a:xfrm>
          <a:prstGeom prst="rect">
            <a:avLst/>
          </a:prstGeom>
          <a:solidFill>
            <a:srgbClr val="FF99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b="1">
                <a:solidFill>
                  <a:srgbClr val="000000"/>
                </a:solidFill>
              </a:rPr>
              <a:t>t=0.00000000000000000000000000000000001 seconds</a:t>
            </a:r>
          </a:p>
        </p:txBody>
      </p:sp>
    </p:spTree>
    <p:extLst>
      <p:ext uri="{BB962C8B-B14F-4D97-AF65-F5344CB8AC3E}">
        <p14:creationId xmlns:p14="http://schemas.microsoft.com/office/powerpoint/2010/main" val="165182348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5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5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5716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6300192" y="6430366"/>
            <a:ext cx="2808312" cy="455018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sp>
        <p:nvSpPr>
          <p:cNvPr id="267266" name="Text Box 80"/>
          <p:cNvSpPr txBox="1">
            <a:spLocks noChangeArrowheads="1"/>
          </p:cNvSpPr>
          <p:nvPr/>
        </p:nvSpPr>
        <p:spPr bwMode="auto">
          <a:xfrm>
            <a:off x="2801938" y="171450"/>
            <a:ext cx="3903662" cy="585788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>
                <a:solidFill>
                  <a:srgbClr val="FF0000"/>
                </a:solidFill>
                <a:sym typeface="Symbol" charset="0"/>
              </a:rPr>
              <a:t>The initial conditions</a:t>
            </a:r>
            <a:endParaRPr lang="en-GB" sz="3200">
              <a:solidFill>
                <a:srgbClr val="000000"/>
              </a:solidFill>
            </a:endParaRPr>
          </a:p>
        </p:txBody>
      </p:sp>
      <p:grpSp>
        <p:nvGrpSpPr>
          <p:cNvPr id="267267" name="Group 10"/>
          <p:cNvGrpSpPr>
            <a:grpSpLocks/>
          </p:cNvGrpSpPr>
          <p:nvPr/>
        </p:nvGrpSpPr>
        <p:grpSpPr bwMode="auto">
          <a:xfrm>
            <a:off x="2681288" y="682625"/>
            <a:ext cx="6462712" cy="6175375"/>
            <a:chOff x="2575277" y="682944"/>
            <a:chExt cx="6462361" cy="6175056"/>
          </a:xfrm>
        </p:grpSpPr>
        <p:pic>
          <p:nvPicPr>
            <p:cNvPr id="26728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5277" y="682944"/>
              <a:ext cx="4662858" cy="6175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 useBgFill="1">
          <p:nvSpPr>
            <p:cNvPr id="267290" name="Rectangle 4"/>
            <p:cNvSpPr>
              <a:spLocks noChangeArrowheads="1"/>
            </p:cNvSpPr>
            <p:nvPr/>
          </p:nvSpPr>
          <p:spPr bwMode="auto">
            <a:xfrm>
              <a:off x="7010400" y="6203950"/>
              <a:ext cx="2027238" cy="577850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457200" indent="-457200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7291" name="TextBox 6"/>
            <p:cNvSpPr txBox="1">
              <a:spLocks noChangeArrowheads="1"/>
            </p:cNvSpPr>
            <p:nvPr/>
          </p:nvSpPr>
          <p:spPr bwMode="auto">
            <a:xfrm>
              <a:off x="6561667" y="809978"/>
              <a:ext cx="1652588" cy="5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2400">
                  <a:solidFill>
                    <a:srgbClr val="FFFFFF"/>
                  </a:solidFill>
                </a:rPr>
                <a:t>t=10</a:t>
              </a:r>
              <a:r>
                <a:rPr lang="en-US" sz="2400" baseline="30000">
                  <a:solidFill>
                    <a:srgbClr val="FFFFFF"/>
                  </a:solidFill>
                </a:rPr>
                <a:t>-35</a:t>
              </a:r>
              <a:r>
                <a:rPr lang="en-US" sz="2400">
                  <a:solidFill>
                    <a:srgbClr val="FFFFFF"/>
                  </a:solidFill>
                </a:rPr>
                <a:t> sec</a:t>
              </a:r>
              <a:endParaRPr lang="en-US" sz="24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346767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2051720" y="116632"/>
            <a:ext cx="5184576" cy="1036899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GB" sz="3600" dirty="0" smtClean="0">
                <a:solidFill>
                  <a:srgbClr val="FF0000"/>
                </a:solidFill>
              </a:rPr>
              <a:t>The Ogden Centre for Fundamental Physics</a:t>
            </a:r>
            <a:endParaRPr lang="en-GB" sz="3600" dirty="0">
              <a:solidFill>
                <a:srgbClr val="FF0000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07504" y="2928107"/>
            <a:ext cx="4104456" cy="3453221"/>
            <a:chOff x="107504" y="2928107"/>
            <a:chExt cx="4104456" cy="3453221"/>
          </a:xfrm>
        </p:grpSpPr>
        <p:sp>
          <p:nvSpPr>
            <p:cNvPr id="6" name="TextBox 5"/>
            <p:cNvSpPr txBox="1"/>
            <p:nvPr/>
          </p:nvSpPr>
          <p:spPr>
            <a:xfrm>
              <a:off x="179512" y="2928107"/>
              <a:ext cx="3395338" cy="1364989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IPPP</a:t>
              </a:r>
            </a:p>
            <a:p>
              <a:pPr algn="ctr"/>
              <a:r>
                <a:rPr lang="en-US" sz="2000" dirty="0" smtClean="0">
                  <a:solidFill>
                    <a:srgbClr val="0000FF"/>
                  </a:solidFill>
                </a:rPr>
                <a:t>Institute for Particle </a:t>
              </a:r>
              <a:r>
                <a:rPr lang="en-US" sz="2000" dirty="0">
                  <a:solidFill>
                    <a:srgbClr val="0000FF"/>
                  </a:solidFill>
                </a:rPr>
                <a:t>P</a:t>
              </a:r>
              <a:r>
                <a:rPr lang="en-US" sz="2000" dirty="0" smtClean="0">
                  <a:solidFill>
                    <a:srgbClr val="0000FF"/>
                  </a:solidFill>
                </a:rPr>
                <a:t>hysics </a:t>
              </a:r>
              <a:r>
                <a:rPr lang="en-US" sz="2000" dirty="0">
                  <a:solidFill>
                    <a:srgbClr val="0000FF"/>
                  </a:solidFill>
                </a:rPr>
                <a:t>P</a:t>
              </a:r>
              <a:r>
                <a:rPr lang="en-US" sz="2000" dirty="0" smtClean="0">
                  <a:solidFill>
                    <a:srgbClr val="0000FF"/>
                  </a:solidFill>
                </a:rPr>
                <a:t>henomenology</a:t>
              </a:r>
              <a:endParaRPr lang="en-US" sz="2000" dirty="0">
                <a:solidFill>
                  <a:srgbClr val="0000FF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7504" y="4572628"/>
              <a:ext cx="4104456" cy="1808700"/>
            </a:xfrm>
            <a:prstGeom prst="rect">
              <a:avLst/>
            </a:prstGeom>
            <a:noFill/>
            <a:ln w="25400" cap="rnd">
              <a:solidFill>
                <a:srgbClr val="FF0000"/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dirty="0" smtClean="0">
                  <a:latin typeface="Calibri"/>
                  <a:cs typeface="Calibri"/>
                </a:rPr>
                <a:t>Building blocks of matter </a:t>
              </a:r>
            </a:p>
            <a:p>
              <a:pPr algn="ctr">
                <a:lnSpc>
                  <a:spcPct val="80000"/>
                </a:lnSpc>
              </a:pPr>
              <a:r>
                <a:rPr lang="en-US" dirty="0" smtClean="0">
                  <a:latin typeface="Calibri"/>
                  <a:cs typeface="Calibri"/>
                </a:rPr>
                <a:t>Fundamental forces </a:t>
              </a:r>
            </a:p>
            <a:p>
              <a:pPr algn="ctr">
                <a:lnSpc>
                  <a:spcPct val="80000"/>
                </a:lnSpc>
              </a:pPr>
              <a:r>
                <a:rPr lang="en-US" dirty="0" smtClean="0">
                  <a:latin typeface="Calibri"/>
                  <a:cs typeface="Calibri"/>
                </a:rPr>
                <a:t>Unified theories  </a:t>
              </a:r>
            </a:p>
            <a:p>
              <a:pPr algn="ctr">
                <a:lnSpc>
                  <a:spcPct val="80000"/>
                </a:lnSpc>
              </a:pPr>
              <a:r>
                <a:rPr lang="en-US" dirty="0" smtClean="0">
                  <a:latin typeface="Calibri"/>
                  <a:cs typeface="Calibri"/>
                </a:rPr>
                <a:t>Dark matter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647826" y="2869504"/>
            <a:ext cx="4532686" cy="3511824"/>
            <a:chOff x="4647826" y="2869504"/>
            <a:chExt cx="4532686" cy="3511824"/>
          </a:xfrm>
        </p:grpSpPr>
        <p:sp>
          <p:nvSpPr>
            <p:cNvPr id="8" name="TextBox 7"/>
            <p:cNvSpPr txBox="1"/>
            <p:nvPr/>
          </p:nvSpPr>
          <p:spPr>
            <a:xfrm>
              <a:off x="4647826" y="2869504"/>
              <a:ext cx="4532686" cy="15676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ICC/CEA/</a:t>
              </a:r>
              <a:r>
                <a:rPr lang="en-US" dirty="0" err="1" smtClean="0">
                  <a:solidFill>
                    <a:srgbClr val="FF0000"/>
                  </a:solidFill>
                </a:rPr>
                <a:t>CfAI</a:t>
              </a:r>
              <a:endParaRPr lang="en-US" dirty="0" smtClean="0">
                <a:solidFill>
                  <a:srgbClr val="FF0000"/>
                </a:solidFill>
              </a:endParaRPr>
            </a:p>
            <a:p>
              <a:pPr algn="ctr">
                <a:lnSpc>
                  <a:spcPct val="80000"/>
                </a:lnSpc>
              </a:pPr>
              <a:r>
                <a:rPr lang="en-US" sz="2000" dirty="0" smtClean="0">
                  <a:solidFill>
                    <a:srgbClr val="0000FF"/>
                  </a:solidFill>
                </a:rPr>
                <a:t>Institute for Computational Cosmology</a:t>
              </a:r>
            </a:p>
            <a:p>
              <a:pPr algn="ctr">
                <a:lnSpc>
                  <a:spcPct val="80000"/>
                </a:lnSpc>
              </a:pPr>
              <a:r>
                <a:rPr lang="en-US" sz="2000" dirty="0" smtClean="0">
                  <a:solidFill>
                    <a:srgbClr val="0000FF"/>
                  </a:solidFill>
                </a:rPr>
                <a:t>Centre for Extragalactic Astronomy </a:t>
              </a:r>
            </a:p>
            <a:p>
              <a:pPr algn="ctr">
                <a:lnSpc>
                  <a:spcPct val="80000"/>
                </a:lnSpc>
              </a:pPr>
              <a:r>
                <a:rPr lang="en-US" sz="2000" dirty="0" smtClean="0">
                  <a:solidFill>
                    <a:srgbClr val="0000FF"/>
                  </a:solidFill>
                </a:rPr>
                <a:t>Centre for Advanced Instrumentation</a:t>
              </a:r>
              <a:endParaRPr lang="en-US" sz="2000" dirty="0">
                <a:solidFill>
                  <a:srgbClr val="0000FF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762608" y="4572628"/>
              <a:ext cx="2697824" cy="1808700"/>
            </a:xfrm>
            <a:prstGeom prst="rect">
              <a:avLst/>
            </a:prstGeom>
            <a:noFill/>
            <a:ln w="25400" cap="rnd">
              <a:solidFill>
                <a:srgbClr val="FF0000"/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dirty="0" smtClean="0">
                  <a:latin typeface="Calibri"/>
                  <a:cs typeface="Calibri"/>
                </a:rPr>
                <a:t>Cosmic structure</a:t>
              </a:r>
            </a:p>
            <a:p>
              <a:pPr algn="ctr">
                <a:lnSpc>
                  <a:spcPct val="80000"/>
                </a:lnSpc>
              </a:pPr>
              <a:r>
                <a:rPr lang="en-US" dirty="0" smtClean="0">
                  <a:latin typeface="Calibri"/>
                  <a:cs typeface="Calibri"/>
                </a:rPr>
                <a:t>Galaxy formation</a:t>
              </a:r>
            </a:p>
            <a:p>
              <a:pPr algn="ctr">
                <a:lnSpc>
                  <a:spcPct val="80000"/>
                </a:lnSpc>
              </a:pPr>
              <a:r>
                <a:rPr lang="en-US" dirty="0" smtClean="0">
                  <a:latin typeface="Calibri"/>
                  <a:cs typeface="Calibri"/>
                </a:rPr>
                <a:t>Dark matter</a:t>
              </a:r>
            </a:p>
            <a:p>
              <a:pPr algn="ctr">
                <a:lnSpc>
                  <a:spcPct val="80000"/>
                </a:lnSpc>
              </a:pPr>
              <a:r>
                <a:rPr lang="en-US" dirty="0" smtClean="0">
                  <a:latin typeface="Calibri"/>
                  <a:cs typeface="Calibri"/>
                </a:rPr>
                <a:t>Dark energy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1043608" y="1268760"/>
            <a:ext cx="7272808" cy="463717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GB" sz="3200" dirty="0">
                <a:solidFill>
                  <a:srgbClr val="0000FF"/>
                </a:solidFill>
              </a:rPr>
              <a:t>F</a:t>
            </a:r>
            <a:r>
              <a:rPr lang="en-GB" sz="3200" dirty="0" smtClean="0">
                <a:solidFill>
                  <a:srgbClr val="0000FF"/>
                </a:solidFill>
              </a:rPr>
              <a:t>undamental properties of our Universe</a:t>
            </a:r>
            <a:endParaRPr lang="en-GB" sz="3200" dirty="0">
              <a:solidFill>
                <a:srgbClr val="0000FF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11560" y="1794289"/>
            <a:ext cx="7776864" cy="1130655"/>
            <a:chOff x="467544" y="1722281"/>
            <a:chExt cx="7776864" cy="1130655"/>
          </a:xfrm>
        </p:grpSpPr>
        <p:cxnSp>
          <p:nvCxnSpPr>
            <p:cNvPr id="16" name="Straight Arrow Connector 15"/>
            <p:cNvCxnSpPr/>
            <p:nvPr/>
          </p:nvCxnSpPr>
          <p:spPr bwMode="auto">
            <a:xfrm>
              <a:off x="4788024" y="1722281"/>
              <a:ext cx="576064" cy="577436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1" name="TextBox 10"/>
            <p:cNvSpPr txBox="1"/>
            <p:nvPr/>
          </p:nvSpPr>
          <p:spPr>
            <a:xfrm>
              <a:off x="612676" y="2132856"/>
              <a:ext cx="2519164" cy="577081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The very small </a:t>
              </a:r>
              <a:endParaRPr lang="en-US" dirty="0"/>
            </a:p>
          </p:txBody>
        </p:sp>
        <p:cxnSp>
          <p:nvCxnSpPr>
            <p:cNvPr id="15" name="Straight Arrow Connector 14"/>
            <p:cNvCxnSpPr/>
            <p:nvPr/>
          </p:nvCxnSpPr>
          <p:spPr bwMode="auto">
            <a:xfrm flipH="1">
              <a:off x="3275856" y="1726630"/>
              <a:ext cx="648072" cy="568215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Oval 16"/>
            <p:cNvSpPr/>
            <p:nvPr/>
          </p:nvSpPr>
          <p:spPr bwMode="auto">
            <a:xfrm>
              <a:off x="467544" y="2132856"/>
              <a:ext cx="2808312" cy="720080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5436096" y="2060848"/>
              <a:ext cx="2808312" cy="720080"/>
              <a:chOff x="5436096" y="2132856"/>
              <a:chExt cx="2808312" cy="720080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5692685" y="2132856"/>
                <a:ext cx="2479715" cy="577081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The very large</a:t>
                </a:r>
                <a:endParaRPr lang="en-US" dirty="0"/>
              </a:p>
            </p:txBody>
          </p:sp>
          <p:sp>
            <p:nvSpPr>
              <p:cNvPr id="18" name="Oval 17"/>
              <p:cNvSpPr/>
              <p:nvPr/>
            </p:nvSpPr>
            <p:spPr bwMode="auto">
              <a:xfrm>
                <a:off x="5436096" y="2132856"/>
                <a:ext cx="2808312" cy="720080"/>
              </a:xfrm>
              <a:prstGeom prst="ellipse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457200" marR="0" indent="-457200" algn="l" defTabSz="914400" rtl="0" eaLnBrk="0" fontAlgn="base" latinLnBrk="0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buClr>
                    <a:srgbClr val="FF0000"/>
                  </a:buClr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65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6554023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Text Box 80"/>
          <p:cNvSpPr txBox="1">
            <a:spLocks noChangeArrowheads="1"/>
          </p:cNvSpPr>
          <p:nvPr/>
        </p:nvSpPr>
        <p:spPr bwMode="auto">
          <a:xfrm>
            <a:off x="2801938" y="171450"/>
            <a:ext cx="3903662" cy="585788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>
                <a:solidFill>
                  <a:srgbClr val="FF0000"/>
                </a:solidFill>
                <a:sym typeface="Symbol" charset="0"/>
              </a:rPr>
              <a:t>The initial conditions</a:t>
            </a:r>
            <a:endParaRPr lang="en-GB" sz="3200">
              <a:solidFill>
                <a:srgbClr val="000000"/>
              </a:solidFill>
            </a:endParaRPr>
          </a:p>
        </p:txBody>
      </p:sp>
      <p:grpSp>
        <p:nvGrpSpPr>
          <p:cNvPr id="267267" name="Group 10"/>
          <p:cNvGrpSpPr>
            <a:grpSpLocks/>
          </p:cNvGrpSpPr>
          <p:nvPr/>
        </p:nvGrpSpPr>
        <p:grpSpPr bwMode="auto">
          <a:xfrm>
            <a:off x="2681288" y="682625"/>
            <a:ext cx="6462712" cy="6175375"/>
            <a:chOff x="2575277" y="682944"/>
            <a:chExt cx="6462361" cy="6175056"/>
          </a:xfrm>
        </p:grpSpPr>
        <p:pic>
          <p:nvPicPr>
            <p:cNvPr id="26728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5277" y="682944"/>
              <a:ext cx="4662858" cy="6175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 useBgFill="1">
          <p:nvSpPr>
            <p:cNvPr id="267290" name="Rectangle 4"/>
            <p:cNvSpPr>
              <a:spLocks noChangeArrowheads="1"/>
            </p:cNvSpPr>
            <p:nvPr/>
          </p:nvSpPr>
          <p:spPr bwMode="auto">
            <a:xfrm>
              <a:off x="7010400" y="6203950"/>
              <a:ext cx="2027238" cy="577850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457200" indent="-457200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7291" name="TextBox 6"/>
            <p:cNvSpPr txBox="1">
              <a:spLocks noChangeArrowheads="1"/>
            </p:cNvSpPr>
            <p:nvPr/>
          </p:nvSpPr>
          <p:spPr bwMode="auto">
            <a:xfrm>
              <a:off x="6561667" y="809978"/>
              <a:ext cx="1652588" cy="5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2400">
                  <a:solidFill>
                    <a:srgbClr val="FFFFFF"/>
                  </a:solidFill>
                </a:rPr>
                <a:t>t=10</a:t>
              </a:r>
              <a:r>
                <a:rPr lang="en-US" sz="2400" baseline="30000">
                  <a:solidFill>
                    <a:srgbClr val="FFFFFF"/>
                  </a:solidFill>
                </a:rPr>
                <a:t>-35</a:t>
              </a:r>
              <a:r>
                <a:rPr lang="en-US" sz="2400">
                  <a:solidFill>
                    <a:srgbClr val="FFFFFF"/>
                  </a:solidFill>
                </a:rPr>
                <a:t> sec</a:t>
              </a:r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267268" name="Rectangle 18"/>
          <p:cNvSpPr>
            <a:spLocks noChangeArrowheads="1"/>
          </p:cNvSpPr>
          <p:nvPr/>
        </p:nvSpPr>
        <p:spPr bwMode="auto">
          <a:xfrm>
            <a:off x="228600" y="1066800"/>
            <a:ext cx="3810000" cy="224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10000"/>
              </a:spcBef>
            </a:pPr>
            <a:r>
              <a:rPr lang="en-GB" sz="2400">
                <a:solidFill>
                  <a:srgbClr val="FFFFFF"/>
                </a:solidFill>
              </a:rPr>
              <a:t>Inflation theory </a:t>
            </a:r>
            <a:r>
              <a:rPr lang="en-GB" sz="2400">
                <a:solidFill>
                  <a:srgbClr val="FF0000"/>
                </a:solidFill>
              </a:rPr>
              <a:t>predicts</a:t>
            </a:r>
            <a:r>
              <a:rPr lang="en-GB" sz="2400">
                <a:solidFill>
                  <a:srgbClr val="000000"/>
                </a:solidFill>
              </a:rPr>
              <a:t>:</a:t>
            </a:r>
          </a:p>
          <a:p>
            <a:pPr algn="ctr">
              <a:spcBef>
                <a:spcPct val="10000"/>
              </a:spcBef>
            </a:pPr>
            <a:r>
              <a:rPr lang="en-GB" sz="2400">
                <a:solidFill>
                  <a:srgbClr val="FFFFFF"/>
                </a:solidFill>
              </a:rPr>
              <a:t>early universe seeded by tiny </a:t>
            </a:r>
            <a:r>
              <a:rPr lang="en-GB" sz="2400">
                <a:solidFill>
                  <a:srgbClr val="FF0000"/>
                </a:solidFill>
              </a:rPr>
              <a:t>fluctuations </a:t>
            </a:r>
            <a:r>
              <a:rPr lang="en-GB" sz="2400">
                <a:solidFill>
                  <a:srgbClr val="FFFFFF"/>
                </a:solidFill>
              </a:rPr>
              <a:t>in</a:t>
            </a:r>
            <a:r>
              <a:rPr lang="en-GB" sz="2400">
                <a:solidFill>
                  <a:srgbClr val="FF0000"/>
                </a:solidFill>
              </a:rPr>
              <a:t> mass </a:t>
            </a:r>
            <a:r>
              <a:rPr lang="en-GB" sz="2400">
                <a:solidFill>
                  <a:srgbClr val="FFFFFF"/>
                </a:solidFill>
              </a:rPr>
              <a:t>produced by </a:t>
            </a:r>
            <a:r>
              <a:rPr lang="en-GB" sz="2400">
                <a:solidFill>
                  <a:srgbClr val="FF0000"/>
                </a:solidFill>
              </a:rPr>
              <a:t>quantum</a:t>
            </a:r>
            <a:r>
              <a:rPr lang="en-GB" sz="2400">
                <a:solidFill>
                  <a:srgbClr val="FFFFFF"/>
                </a:solidFill>
              </a:rPr>
              <a:t> processes</a:t>
            </a:r>
            <a:endParaRPr lang="en-US" sz="2400">
              <a:solidFill>
                <a:srgbClr val="FFFFFF"/>
              </a:solidFill>
            </a:endParaRPr>
          </a:p>
        </p:txBody>
      </p: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752475" y="4489450"/>
            <a:ext cx="5270500" cy="1731963"/>
            <a:chOff x="752616" y="4489607"/>
            <a:chExt cx="5270006" cy="1731950"/>
          </a:xfrm>
        </p:grpSpPr>
        <p:grpSp>
          <p:nvGrpSpPr>
            <p:cNvPr id="267270" name="Group 26"/>
            <p:cNvGrpSpPr>
              <a:grpSpLocks/>
            </p:cNvGrpSpPr>
            <p:nvPr/>
          </p:nvGrpSpPr>
          <p:grpSpPr bwMode="auto">
            <a:xfrm>
              <a:off x="3880556" y="4587554"/>
              <a:ext cx="2142066" cy="1634003"/>
              <a:chOff x="3880556" y="4587554"/>
              <a:chExt cx="2142066" cy="1634003"/>
            </a:xfrm>
          </p:grpSpPr>
          <p:sp>
            <p:nvSpPr>
              <p:cNvPr id="267273" name="Freeform 10"/>
              <p:cNvSpPr>
                <a:spLocks noChangeArrowheads="1"/>
              </p:cNvSpPr>
              <p:nvPr/>
            </p:nvSpPr>
            <p:spPr bwMode="auto">
              <a:xfrm>
                <a:off x="3880556" y="4924778"/>
                <a:ext cx="214111" cy="229704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7274" name="Freeform 11"/>
              <p:cNvSpPr>
                <a:spLocks noChangeArrowheads="1"/>
              </p:cNvSpPr>
              <p:nvPr/>
            </p:nvSpPr>
            <p:spPr bwMode="auto">
              <a:xfrm>
                <a:off x="5753419" y="481188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7275" name="Freeform 12"/>
              <p:cNvSpPr>
                <a:spLocks noChangeArrowheads="1"/>
              </p:cNvSpPr>
              <p:nvPr/>
            </p:nvSpPr>
            <p:spPr bwMode="auto">
              <a:xfrm>
                <a:off x="4012260" y="5616222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7276" name="Freeform 13"/>
              <p:cNvSpPr>
                <a:spLocks noChangeArrowheads="1"/>
              </p:cNvSpPr>
              <p:nvPr/>
            </p:nvSpPr>
            <p:spPr bwMode="auto">
              <a:xfrm>
                <a:off x="4767204" y="4587554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7277" name="Freeform 14"/>
              <p:cNvSpPr>
                <a:spLocks noChangeArrowheads="1"/>
              </p:cNvSpPr>
              <p:nvPr/>
            </p:nvSpPr>
            <p:spPr bwMode="auto">
              <a:xfrm>
                <a:off x="4572000" y="5715000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7278" name="Freeform 15"/>
              <p:cNvSpPr>
                <a:spLocks noChangeArrowheads="1"/>
              </p:cNvSpPr>
              <p:nvPr/>
            </p:nvSpPr>
            <p:spPr bwMode="auto">
              <a:xfrm>
                <a:off x="4419600" y="4724400"/>
                <a:ext cx="250557" cy="184925"/>
              </a:xfrm>
              <a:custGeom>
                <a:avLst/>
                <a:gdLst>
                  <a:gd name="T0" fmla="*/ 116841160 w 174357"/>
                  <a:gd name="T1" fmla="*/ 84667 h 184925"/>
                  <a:gd name="T2" fmla="*/ 292108256 w 174357"/>
                  <a:gd name="T3" fmla="*/ 169334 h 184925"/>
                  <a:gd name="T4" fmla="*/ 817916558 w 174357"/>
                  <a:gd name="T5" fmla="*/ 183445 h 184925"/>
                  <a:gd name="T6" fmla="*/ 2044813041 w 174357"/>
                  <a:gd name="T7" fmla="*/ 155222 h 184925"/>
                  <a:gd name="T8" fmla="*/ 1519004194 w 174357"/>
                  <a:gd name="T9" fmla="*/ 14111 h 184925"/>
                  <a:gd name="T10" fmla="*/ 993183046 w 174357"/>
                  <a:gd name="T11" fmla="*/ 0 h 184925"/>
                  <a:gd name="T12" fmla="*/ 116841160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7279" name="Freeform 16"/>
              <p:cNvSpPr>
                <a:spLocks noChangeArrowheads="1"/>
              </p:cNvSpPr>
              <p:nvPr/>
            </p:nvSpPr>
            <p:spPr bwMode="auto">
              <a:xfrm>
                <a:off x="4800600" y="5165337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7280" name="Freeform 17"/>
              <p:cNvSpPr>
                <a:spLocks noChangeArrowheads="1"/>
              </p:cNvSpPr>
              <p:nvPr/>
            </p:nvSpPr>
            <p:spPr bwMode="auto">
              <a:xfrm>
                <a:off x="5486400" y="5165337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7281" name="Freeform 18"/>
              <p:cNvSpPr>
                <a:spLocks noChangeArrowheads="1"/>
              </p:cNvSpPr>
              <p:nvPr/>
            </p:nvSpPr>
            <p:spPr bwMode="auto">
              <a:xfrm>
                <a:off x="5905819" y="496428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7282" name="Freeform 19"/>
              <p:cNvSpPr>
                <a:spLocks noChangeArrowheads="1"/>
              </p:cNvSpPr>
              <p:nvPr/>
            </p:nvSpPr>
            <p:spPr bwMode="auto">
              <a:xfrm>
                <a:off x="5257800" y="4724400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7283" name="Freeform 20"/>
              <p:cNvSpPr>
                <a:spLocks noChangeArrowheads="1"/>
              </p:cNvSpPr>
              <p:nvPr/>
            </p:nvSpPr>
            <p:spPr bwMode="auto">
              <a:xfrm>
                <a:off x="5715000" y="5791200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7284" name="Freeform 21"/>
              <p:cNvSpPr>
                <a:spLocks noChangeArrowheads="1"/>
              </p:cNvSpPr>
              <p:nvPr/>
            </p:nvSpPr>
            <p:spPr bwMode="auto">
              <a:xfrm>
                <a:off x="5334000" y="6096000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7285" name="Freeform 22"/>
              <p:cNvSpPr>
                <a:spLocks noChangeArrowheads="1"/>
              </p:cNvSpPr>
              <p:nvPr/>
            </p:nvSpPr>
            <p:spPr bwMode="auto">
              <a:xfrm>
                <a:off x="4800600" y="6019800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7286" name="Freeform 23"/>
              <p:cNvSpPr>
                <a:spLocks noChangeArrowheads="1"/>
              </p:cNvSpPr>
              <p:nvPr/>
            </p:nvSpPr>
            <p:spPr bwMode="auto">
              <a:xfrm>
                <a:off x="5638800" y="5562600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7287" name="Freeform 24"/>
              <p:cNvSpPr>
                <a:spLocks noChangeArrowheads="1"/>
              </p:cNvSpPr>
              <p:nvPr/>
            </p:nvSpPr>
            <p:spPr bwMode="auto">
              <a:xfrm>
                <a:off x="4343400" y="5132243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7288" name="Freeform 25"/>
              <p:cNvSpPr>
                <a:spLocks noChangeArrowheads="1"/>
              </p:cNvSpPr>
              <p:nvPr/>
            </p:nvSpPr>
            <p:spPr bwMode="auto">
              <a:xfrm>
                <a:off x="5105400" y="5791200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67271" name="TextBox 27"/>
            <p:cNvSpPr txBox="1">
              <a:spLocks noChangeArrowheads="1"/>
            </p:cNvSpPr>
            <p:nvPr/>
          </p:nvSpPr>
          <p:spPr bwMode="auto">
            <a:xfrm rot="-1880719">
              <a:off x="752616" y="4489607"/>
              <a:ext cx="2735945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2000">
                  <a:solidFill>
                    <a:srgbClr val="FF0000"/>
                  </a:solidFill>
                </a:rPr>
                <a:t>tiny mass irregularities</a:t>
              </a:r>
            </a:p>
          </p:txBody>
        </p:sp>
        <p:cxnSp>
          <p:nvCxnSpPr>
            <p:cNvPr id="267272" name="Straight Arrow Connector 29"/>
            <p:cNvCxnSpPr>
              <a:cxnSpLocks noChangeShapeType="1"/>
            </p:cNvCxnSpPr>
            <p:nvPr/>
          </p:nvCxnSpPr>
          <p:spPr bwMode="auto">
            <a:xfrm>
              <a:off x="2438400" y="4800600"/>
              <a:ext cx="1752600" cy="611188"/>
            </a:xfrm>
            <a:prstGeom prst="straightConnector1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76899511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835696" y="1556793"/>
            <a:ext cx="2016224" cy="1224135"/>
            <a:chOff x="1834990" y="1556263"/>
            <a:chExt cx="2016407" cy="1223949"/>
          </a:xfrm>
        </p:grpSpPr>
        <p:sp>
          <p:nvSpPr>
            <p:cNvPr id="199684" name="TextBox 2"/>
            <p:cNvSpPr txBox="1">
              <a:spLocks noChangeArrowheads="1"/>
            </p:cNvSpPr>
            <p:nvPr/>
          </p:nvSpPr>
          <p:spPr bwMode="auto">
            <a:xfrm>
              <a:off x="1834990" y="1556263"/>
              <a:ext cx="1728347" cy="1015509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Production of  dark matter  </a:t>
              </a:r>
              <a:r>
                <a:rPr lang="en-US" sz="2000" dirty="0" smtClean="0">
                  <a:solidFill>
                    <a:srgbClr val="FFCF41"/>
                  </a:solidFill>
                </a:rPr>
                <a:t>(</a:t>
              </a:r>
              <a:r>
                <a:rPr lang="en-US" sz="2000" dirty="0">
                  <a:solidFill>
                    <a:srgbClr val="FFCF41"/>
                  </a:solidFill>
                </a:rPr>
                <a:t>t </a:t>
              </a:r>
              <a:r>
                <a:rPr lang="en-US" sz="2000" dirty="0" smtClean="0">
                  <a:solidFill>
                    <a:srgbClr val="FFCF41"/>
                  </a:solidFill>
                </a:rPr>
                <a:t>~ 10</a:t>
              </a:r>
              <a:r>
                <a:rPr lang="en-US" sz="2000" baseline="30000" dirty="0" smtClean="0">
                  <a:solidFill>
                    <a:srgbClr val="FFCF41"/>
                  </a:solidFill>
                </a:rPr>
                <a:t>-10</a:t>
              </a:r>
              <a:r>
                <a:rPr lang="en-US" sz="2000" dirty="0" smtClean="0">
                  <a:solidFill>
                    <a:srgbClr val="FFCF41"/>
                  </a:solidFill>
                </a:rPr>
                <a:t> s)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199685" name="Straight Arrow Connector 4"/>
            <p:cNvCxnSpPr>
              <a:cxnSpLocks noChangeShapeType="1"/>
            </p:cNvCxnSpPr>
            <p:nvPr/>
          </p:nvCxnSpPr>
          <p:spPr bwMode="auto">
            <a:xfrm>
              <a:off x="3401344" y="2404998"/>
              <a:ext cx="450053" cy="375214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61243" y="3645024"/>
            <a:ext cx="2184971" cy="1551657"/>
            <a:chOff x="535031" y="918358"/>
            <a:chExt cx="2185172" cy="1551421"/>
          </a:xfrm>
        </p:grpSpPr>
        <p:sp>
          <p:nvSpPr>
            <p:cNvPr id="9" name="TextBox 2"/>
            <p:cNvSpPr txBox="1">
              <a:spLocks noChangeArrowheads="1"/>
            </p:cNvSpPr>
            <p:nvPr/>
          </p:nvSpPr>
          <p:spPr bwMode="auto">
            <a:xfrm>
              <a:off x="535031" y="1454271"/>
              <a:ext cx="2185172" cy="1015508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Cosmic inflation (initial conditions) </a:t>
              </a:r>
              <a:r>
                <a:rPr lang="en-US" sz="2000" dirty="0" smtClean="0">
                  <a:solidFill>
                    <a:srgbClr val="FFCF41"/>
                  </a:solidFill>
                </a:rPr>
                <a:t>(</a:t>
              </a:r>
              <a:r>
                <a:rPr lang="en-US" sz="2000" dirty="0">
                  <a:solidFill>
                    <a:srgbClr val="FFCF41"/>
                  </a:solidFill>
                </a:rPr>
                <a:t>t ~ 10</a:t>
              </a:r>
              <a:r>
                <a:rPr lang="en-US" sz="2000" baseline="30000" dirty="0" smtClean="0">
                  <a:solidFill>
                    <a:srgbClr val="FFCF41"/>
                  </a:solidFill>
                </a:rPr>
                <a:t>-35</a:t>
              </a:r>
              <a:r>
                <a:rPr lang="en-US" sz="2000" dirty="0" smtClean="0">
                  <a:solidFill>
                    <a:srgbClr val="FFCF41"/>
                  </a:solidFill>
                </a:rPr>
                <a:t> s)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10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2144086" y="918358"/>
              <a:ext cx="288060" cy="431982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9" name="TextBox 2"/>
          <p:cNvSpPr txBox="1">
            <a:spLocks noChangeArrowheads="1"/>
          </p:cNvSpPr>
          <p:nvPr/>
        </p:nvSpPr>
        <p:spPr bwMode="auto">
          <a:xfrm rot="16200000">
            <a:off x="6928229" y="3143126"/>
            <a:ext cx="2376264" cy="400110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>
                <a:solidFill>
                  <a:srgbClr val="FFCF41"/>
                </a:solidFill>
              </a:rPr>
              <a:t>t</a:t>
            </a:r>
            <a:r>
              <a:rPr lang="en-US" sz="2000" dirty="0" smtClean="0">
                <a:solidFill>
                  <a:srgbClr val="FFCF41"/>
                </a:solidFill>
              </a:rPr>
              <a:t> = 13.7 billion </a:t>
            </a:r>
            <a:r>
              <a:rPr lang="en-US" sz="2000" dirty="0" err="1" smtClean="0">
                <a:solidFill>
                  <a:srgbClr val="FFCF41"/>
                </a:solidFill>
              </a:rPr>
              <a:t>yrs</a:t>
            </a:r>
            <a:endParaRPr lang="en-US" sz="2000" dirty="0">
              <a:solidFill>
                <a:srgbClr val="FFFFFF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411760" y="2924944"/>
            <a:ext cx="792088" cy="864096"/>
            <a:chOff x="4139952" y="2204864"/>
            <a:chExt cx="1800200" cy="2160240"/>
          </a:xfrm>
        </p:grpSpPr>
        <p:sp>
          <p:nvSpPr>
            <p:cNvPr id="15" name="Oval 14"/>
            <p:cNvSpPr/>
            <p:nvPr/>
          </p:nvSpPr>
          <p:spPr bwMode="auto">
            <a:xfrm>
              <a:off x="4139952" y="2204864"/>
              <a:ext cx="1800200" cy="2160240"/>
            </a:xfrm>
            <a:prstGeom prst="ellipse">
              <a:avLst/>
            </a:prstGeom>
            <a:solidFill>
              <a:schemeClr val="bg1">
                <a:lumMod val="85000"/>
                <a:alpha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indent="-457200"/>
              <a:endParaRPr lang="en-US">
                <a:solidFill>
                  <a:srgbClr val="000000"/>
                </a:solidFill>
                <a:latin typeface="Arial" pitchFamily="-65" charset="0"/>
              </a:endParaRPr>
            </a:p>
          </p:txBody>
        </p:sp>
        <p:grpSp>
          <p:nvGrpSpPr>
            <p:cNvPr id="16" name="Group 26"/>
            <p:cNvGrpSpPr>
              <a:grpSpLocks/>
            </p:cNvGrpSpPr>
            <p:nvPr/>
          </p:nvGrpSpPr>
          <p:grpSpPr bwMode="auto">
            <a:xfrm>
              <a:off x="4260947" y="2441606"/>
              <a:ext cx="1433947" cy="1874748"/>
              <a:chOff x="3880556" y="4587553"/>
              <a:chExt cx="2142066" cy="1557800"/>
            </a:xfrm>
            <a:solidFill>
              <a:srgbClr val="0000FF"/>
            </a:solidFill>
            <a:effectLst/>
          </p:grpSpPr>
          <p:sp>
            <p:nvSpPr>
              <p:cNvPr id="17" name="Freeform 18"/>
              <p:cNvSpPr>
                <a:spLocks noChangeArrowheads="1"/>
              </p:cNvSpPr>
              <p:nvPr/>
            </p:nvSpPr>
            <p:spPr bwMode="auto">
              <a:xfrm>
                <a:off x="3880556" y="4924777"/>
                <a:ext cx="214111" cy="229704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Freeform 20"/>
              <p:cNvSpPr>
                <a:spLocks noChangeArrowheads="1"/>
              </p:cNvSpPr>
              <p:nvPr/>
            </p:nvSpPr>
            <p:spPr bwMode="auto">
              <a:xfrm>
                <a:off x="5753419" y="48118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Freeform 21"/>
              <p:cNvSpPr>
                <a:spLocks noChangeArrowheads="1"/>
              </p:cNvSpPr>
              <p:nvPr/>
            </p:nvSpPr>
            <p:spPr bwMode="auto">
              <a:xfrm>
                <a:off x="4012260" y="5616221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22"/>
              <p:cNvSpPr>
                <a:spLocks noChangeArrowheads="1"/>
              </p:cNvSpPr>
              <p:nvPr/>
            </p:nvSpPr>
            <p:spPr bwMode="auto">
              <a:xfrm>
                <a:off x="4767204" y="4587553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23"/>
              <p:cNvSpPr>
                <a:spLocks noChangeArrowheads="1"/>
              </p:cNvSpPr>
              <p:nvPr/>
            </p:nvSpPr>
            <p:spPr bwMode="auto">
              <a:xfrm>
                <a:off x="4572001" y="5714999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24"/>
              <p:cNvSpPr>
                <a:spLocks noChangeArrowheads="1"/>
              </p:cNvSpPr>
              <p:nvPr/>
            </p:nvSpPr>
            <p:spPr bwMode="auto">
              <a:xfrm>
                <a:off x="4419600" y="4724399"/>
                <a:ext cx="250557" cy="184925"/>
              </a:xfrm>
              <a:custGeom>
                <a:avLst/>
                <a:gdLst>
                  <a:gd name="T0" fmla="*/ 4470864 w 174357"/>
                  <a:gd name="T1" fmla="*/ 84667 h 184925"/>
                  <a:gd name="T2" fmla="*/ 11177365 w 174357"/>
                  <a:gd name="T3" fmla="*/ 169334 h 184925"/>
                  <a:gd name="T4" fmla="*/ 31297138 w 174357"/>
                  <a:gd name="T5" fmla="*/ 183445 h 184925"/>
                  <a:gd name="T6" fmla="*/ 78243673 w 174357"/>
                  <a:gd name="T7" fmla="*/ 155222 h 184925"/>
                  <a:gd name="T8" fmla="*/ 58123880 w 174357"/>
                  <a:gd name="T9" fmla="*/ 14111 h 184925"/>
                  <a:gd name="T10" fmla="*/ 38003617 w 174357"/>
                  <a:gd name="T11" fmla="*/ 0 h 184925"/>
                  <a:gd name="T12" fmla="*/ 4470864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25"/>
              <p:cNvSpPr>
                <a:spLocks noChangeArrowheads="1"/>
              </p:cNvSpPr>
              <p:nvPr/>
            </p:nvSpPr>
            <p:spPr bwMode="auto">
              <a:xfrm>
                <a:off x="48006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26"/>
              <p:cNvSpPr>
                <a:spLocks noChangeArrowheads="1"/>
              </p:cNvSpPr>
              <p:nvPr/>
            </p:nvSpPr>
            <p:spPr bwMode="auto">
              <a:xfrm>
                <a:off x="54864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27"/>
              <p:cNvSpPr>
                <a:spLocks noChangeArrowheads="1"/>
              </p:cNvSpPr>
              <p:nvPr/>
            </p:nvSpPr>
            <p:spPr bwMode="auto">
              <a:xfrm>
                <a:off x="5905819" y="49642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28"/>
              <p:cNvSpPr>
                <a:spLocks noChangeArrowheads="1"/>
              </p:cNvSpPr>
              <p:nvPr/>
            </p:nvSpPr>
            <p:spPr bwMode="auto">
              <a:xfrm>
                <a:off x="5257801" y="472439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29"/>
              <p:cNvSpPr>
                <a:spLocks noChangeArrowheads="1"/>
              </p:cNvSpPr>
              <p:nvPr/>
            </p:nvSpPr>
            <p:spPr bwMode="auto">
              <a:xfrm>
                <a:off x="5715000" y="5791197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30"/>
              <p:cNvSpPr>
                <a:spLocks noChangeArrowheads="1"/>
              </p:cNvSpPr>
              <p:nvPr/>
            </p:nvSpPr>
            <p:spPr bwMode="auto">
              <a:xfrm>
                <a:off x="5334000" y="6006358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31"/>
              <p:cNvSpPr>
                <a:spLocks noChangeArrowheads="1"/>
              </p:cNvSpPr>
              <p:nvPr/>
            </p:nvSpPr>
            <p:spPr bwMode="auto">
              <a:xfrm>
                <a:off x="4800600" y="60197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Freeform 32"/>
              <p:cNvSpPr>
                <a:spLocks noChangeArrowheads="1"/>
              </p:cNvSpPr>
              <p:nvPr/>
            </p:nvSpPr>
            <p:spPr bwMode="auto">
              <a:xfrm>
                <a:off x="5638800" y="55625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33"/>
              <p:cNvSpPr>
                <a:spLocks noChangeArrowheads="1"/>
              </p:cNvSpPr>
              <p:nvPr/>
            </p:nvSpPr>
            <p:spPr bwMode="auto">
              <a:xfrm>
                <a:off x="4343400" y="5132239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34"/>
              <p:cNvSpPr>
                <a:spLocks noChangeArrowheads="1"/>
              </p:cNvSpPr>
              <p:nvPr/>
            </p:nvSpPr>
            <p:spPr bwMode="auto">
              <a:xfrm>
                <a:off x="5105400" y="5791196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37" name="TextBox 1"/>
          <p:cNvSpPr txBox="1">
            <a:spLocks noChangeArrowheads="1"/>
          </p:cNvSpPr>
          <p:nvPr/>
        </p:nvSpPr>
        <p:spPr bwMode="auto">
          <a:xfrm rot="5400000">
            <a:off x="3601777" y="3208620"/>
            <a:ext cx="3456387" cy="440763"/>
          </a:xfrm>
          <a:prstGeom prst="rect">
            <a:avLst/>
          </a:prstGeom>
          <a:solidFill>
            <a:srgbClr val="FF8B6C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tIns="0" bIns="93600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000" dirty="0">
                <a:solidFill>
                  <a:srgbClr val="000000"/>
                </a:solidFill>
              </a:rPr>
              <a:t>The </a:t>
            </a:r>
            <a:r>
              <a:rPr lang="en-GB" sz="2000" dirty="0" smtClean="0">
                <a:solidFill>
                  <a:srgbClr val="000000"/>
                </a:solidFill>
              </a:rPr>
              <a:t>first light in </a:t>
            </a:r>
            <a:r>
              <a:rPr lang="en-GB" sz="2000" dirty="0">
                <a:solidFill>
                  <a:srgbClr val="000000"/>
                </a:solidFill>
              </a:rPr>
              <a:t>our Universe</a:t>
            </a:r>
          </a:p>
        </p:txBody>
      </p:sp>
      <p:grpSp>
        <p:nvGrpSpPr>
          <p:cNvPr id="34" name="Group 6"/>
          <p:cNvGrpSpPr>
            <a:grpSpLocks/>
          </p:cNvGrpSpPr>
          <p:nvPr/>
        </p:nvGrpSpPr>
        <p:grpSpPr bwMode="auto">
          <a:xfrm>
            <a:off x="4275138" y="381000"/>
            <a:ext cx="2827337" cy="1391816"/>
            <a:chOff x="-567834" y="1705880"/>
            <a:chExt cx="5811285" cy="1392577"/>
          </a:xfrm>
        </p:grpSpPr>
        <p:sp>
          <p:nvSpPr>
            <p:cNvPr id="35" name="TextBox 2"/>
            <p:cNvSpPr txBox="1">
              <a:spLocks noChangeArrowheads="1"/>
            </p:cNvSpPr>
            <p:nvPr/>
          </p:nvSpPr>
          <p:spPr bwMode="auto">
            <a:xfrm>
              <a:off x="-567834" y="1705880"/>
              <a:ext cx="5811285" cy="1016219"/>
            </a:xfrm>
            <a:prstGeom prst="rect">
              <a:avLst/>
            </a:prstGeom>
            <a:solidFill>
              <a:srgbClr val="9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The </a:t>
              </a:r>
              <a:r>
                <a:rPr lang="en-US" sz="2000" dirty="0">
                  <a:solidFill>
                    <a:srgbClr val="FFFFFF"/>
                  </a:solidFill>
                </a:rPr>
                <a:t>cosmic microwave background is </a:t>
              </a:r>
              <a:r>
                <a:rPr lang="en-US" sz="2000" dirty="0" smtClean="0">
                  <a:solidFill>
                    <a:srgbClr val="FFFFFF"/>
                  </a:solidFill>
                </a:rPr>
                <a:t>emitted </a:t>
              </a:r>
              <a:r>
                <a:rPr lang="en-US" sz="2000" dirty="0" smtClean="0">
                  <a:solidFill>
                    <a:srgbClr val="FFCF41"/>
                  </a:solidFill>
                </a:rPr>
                <a:t>(t ~350,000 </a:t>
              </a:r>
              <a:r>
                <a:rPr lang="en-US" sz="2000" dirty="0" err="1" smtClean="0">
                  <a:solidFill>
                    <a:srgbClr val="FFCF41"/>
                  </a:solidFill>
                </a:rPr>
                <a:t>yrs</a:t>
              </a:r>
              <a:r>
                <a:rPr lang="en-US" sz="2000" dirty="0" smtClean="0">
                  <a:solidFill>
                    <a:srgbClr val="FFCF41"/>
                  </a:solidFill>
                </a:rPr>
                <a:t>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36" name="Straight Arrow Connector 4"/>
            <p:cNvCxnSpPr>
              <a:cxnSpLocks noChangeShapeType="1"/>
            </p:cNvCxnSpPr>
            <p:nvPr/>
          </p:nvCxnSpPr>
          <p:spPr bwMode="auto">
            <a:xfrm flipH="1">
              <a:off x="1818389" y="2739364"/>
              <a:ext cx="438838" cy="359093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8" name="Group 37"/>
          <p:cNvGrpSpPr/>
          <p:nvPr/>
        </p:nvGrpSpPr>
        <p:grpSpPr>
          <a:xfrm>
            <a:off x="2896059" y="3789040"/>
            <a:ext cx="1819957" cy="2101025"/>
            <a:chOff x="2106844" y="3646605"/>
            <a:chExt cx="1819957" cy="2101025"/>
          </a:xfrm>
        </p:grpSpPr>
        <p:pic>
          <p:nvPicPr>
            <p:cNvPr id="39" name="Picture 2" descr="slide7_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339752" y="4437112"/>
              <a:ext cx="1587049" cy="1310518"/>
            </a:xfrm>
            <a:prstGeom prst="rect">
              <a:avLst/>
            </a:prstGeom>
            <a:noFill/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</p:pic>
        <p:cxnSp>
          <p:nvCxnSpPr>
            <p:cNvPr id="40" name="Straight Arrow Connector 39"/>
            <p:cNvCxnSpPr/>
            <p:nvPr/>
          </p:nvCxnSpPr>
          <p:spPr bwMode="auto">
            <a:xfrm>
              <a:off x="2106844" y="3646605"/>
              <a:ext cx="736964" cy="934523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pic>
        <p:nvPicPr>
          <p:cNvPr id="41" name="Picture 40" descr="crystal-ball.jpg"/>
          <p:cNvPicPr>
            <a:picLocks noChangeAspect="1"/>
          </p:cNvPicPr>
          <p:nvPr/>
        </p:nvPicPr>
        <p:blipFill>
          <a:blip r:embed="rId5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4" t="10155" r="10014" b="8618"/>
          <a:stretch>
            <a:fillRect/>
          </a:stretch>
        </p:blipFill>
        <p:spPr bwMode="auto">
          <a:xfrm>
            <a:off x="4399384" y="2743200"/>
            <a:ext cx="1828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147165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22" name="Picture 2" descr="Slide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0988" y="609600"/>
            <a:ext cx="434181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542723" name="Text Box 3"/>
          <p:cNvSpPr txBox="1">
            <a:spLocks noChangeArrowheads="1"/>
          </p:cNvSpPr>
          <p:nvPr/>
        </p:nvSpPr>
        <p:spPr bwMode="auto">
          <a:xfrm>
            <a:off x="394468" y="6053226"/>
            <a:ext cx="82819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000" dirty="0" smtClean="0">
                <a:solidFill>
                  <a:srgbClr val="0000FF"/>
                </a:solidFill>
                <a:latin typeface="Comic Sans MS" charset="0"/>
              </a:rPr>
              <a:t>By today, the radiation from the Big Bang has cooled to 2.7 degrees</a:t>
            </a:r>
            <a:endParaRPr lang="en-GB" sz="2000" dirty="0">
              <a:solidFill>
                <a:srgbClr val="0000FF"/>
              </a:solidFill>
              <a:latin typeface="Comic Sans MS" charset="0"/>
            </a:endParaRPr>
          </a:p>
        </p:txBody>
      </p:sp>
      <p:sp>
        <p:nvSpPr>
          <p:cNvPr id="297988" name="Text Box 4"/>
          <p:cNvSpPr txBox="1">
            <a:spLocks noChangeArrowheads="1"/>
          </p:cNvSpPr>
          <p:nvPr/>
        </p:nvSpPr>
        <p:spPr bwMode="auto">
          <a:xfrm>
            <a:off x="2051720" y="-99392"/>
            <a:ext cx="5830593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600" dirty="0">
                <a:solidFill>
                  <a:srgbClr val="0000FF"/>
                </a:solidFill>
              </a:rPr>
              <a:t>The </a:t>
            </a:r>
            <a:r>
              <a:rPr lang="en-GB" sz="3600" dirty="0" smtClean="0">
                <a:solidFill>
                  <a:srgbClr val="0000FF"/>
                </a:solidFill>
              </a:rPr>
              <a:t>heat from </a:t>
            </a:r>
            <a:r>
              <a:rPr lang="en-GB" sz="3600" dirty="0">
                <a:solidFill>
                  <a:srgbClr val="0000FF"/>
                </a:solidFill>
              </a:rPr>
              <a:t>the Big Bang</a:t>
            </a:r>
          </a:p>
        </p:txBody>
      </p:sp>
    </p:spTree>
    <p:extLst>
      <p:ext uri="{BB962C8B-B14F-4D97-AF65-F5344CB8AC3E}">
        <p14:creationId xmlns:p14="http://schemas.microsoft.com/office/powerpoint/2010/main" val="150494957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2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ChangeArrowheads="1"/>
          </p:cNvSpPr>
          <p:nvPr/>
        </p:nvSpPr>
        <p:spPr bwMode="auto">
          <a:xfrm>
            <a:off x="4852988" y="4648200"/>
            <a:ext cx="39385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00000"/>
              </a:lnSpc>
              <a:spcBef>
                <a:spcPct val="50000"/>
              </a:spcBef>
              <a:buClr>
                <a:srgbClr val="006600"/>
              </a:buClr>
              <a:buSzPct val="200000"/>
            </a:pPr>
            <a:endParaRPr lang="en-GB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00035" name="Text Box 3"/>
          <p:cNvSpPr txBox="1">
            <a:spLocks noChangeArrowheads="1"/>
          </p:cNvSpPr>
          <p:nvPr/>
        </p:nvSpPr>
        <p:spPr bwMode="auto">
          <a:xfrm>
            <a:off x="6526213" y="4756150"/>
            <a:ext cx="16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</a:pPr>
            <a:endParaRPr lang="en-GB" sz="240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300036" name="Text Box 4"/>
          <p:cNvSpPr txBox="1">
            <a:spLocks noChangeArrowheads="1"/>
          </p:cNvSpPr>
          <p:nvPr/>
        </p:nvSpPr>
        <p:spPr bwMode="auto">
          <a:xfrm>
            <a:off x="-76200" y="1295400"/>
            <a:ext cx="93726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000">
                <a:solidFill>
                  <a:srgbClr val="000000"/>
                </a:solidFill>
              </a:rPr>
              <a:t>In 1964, Arno Penzias &amp; Bob Wilson were carrying out experiments using a microwave antenna for satellite communications.</a:t>
            </a:r>
          </a:p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000">
                <a:solidFill>
                  <a:srgbClr val="000000"/>
                </a:solidFill>
              </a:rPr>
              <a:t>As they pointed the antenna towards the sky, their receiver registered a faint ‘hiss’ coming from all directions that would not go away.</a:t>
            </a:r>
          </a:p>
        </p:txBody>
      </p:sp>
      <p:pic>
        <p:nvPicPr>
          <p:cNvPr id="300037" name="Picture 5" descr="penzias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124200"/>
            <a:ext cx="42672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0038" name="Text Box 7"/>
          <p:cNvSpPr txBox="1">
            <a:spLocks noChangeArrowheads="1"/>
          </p:cNvSpPr>
          <p:nvPr/>
        </p:nvSpPr>
        <p:spPr bwMode="auto">
          <a:xfrm>
            <a:off x="2438400" y="228600"/>
            <a:ext cx="5724525" cy="75247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600" b="1">
                <a:solidFill>
                  <a:srgbClr val="FF0000"/>
                </a:solidFill>
              </a:rPr>
              <a:t>The echo of the Big Bang</a:t>
            </a:r>
          </a:p>
        </p:txBody>
      </p:sp>
    </p:spTree>
    <p:extLst>
      <p:ext uri="{BB962C8B-B14F-4D97-AF65-F5344CB8AC3E}">
        <p14:creationId xmlns:p14="http://schemas.microsoft.com/office/powerpoint/2010/main" val="254999129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0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" name="Group 6"/>
          <p:cNvGrpSpPr>
            <a:grpSpLocks/>
          </p:cNvGrpSpPr>
          <p:nvPr/>
        </p:nvGrpSpPr>
        <p:grpSpPr bwMode="auto">
          <a:xfrm>
            <a:off x="-61243" y="3645024"/>
            <a:ext cx="2184971" cy="1551657"/>
            <a:chOff x="535031" y="918358"/>
            <a:chExt cx="2185172" cy="1551421"/>
          </a:xfrm>
        </p:grpSpPr>
        <p:sp>
          <p:nvSpPr>
            <p:cNvPr id="47" name="TextBox 2"/>
            <p:cNvSpPr txBox="1">
              <a:spLocks noChangeArrowheads="1"/>
            </p:cNvSpPr>
            <p:nvPr/>
          </p:nvSpPr>
          <p:spPr bwMode="auto">
            <a:xfrm>
              <a:off x="535031" y="1454271"/>
              <a:ext cx="2185172" cy="1015508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Cosmic inflation (initial conditions) </a:t>
              </a:r>
              <a:r>
                <a:rPr lang="en-US" sz="2000" dirty="0" smtClean="0">
                  <a:solidFill>
                    <a:srgbClr val="FFCF41"/>
                  </a:solidFill>
                </a:rPr>
                <a:t>(</a:t>
              </a:r>
              <a:r>
                <a:rPr lang="en-US" sz="2000" dirty="0">
                  <a:solidFill>
                    <a:srgbClr val="FFCF41"/>
                  </a:solidFill>
                </a:rPr>
                <a:t>t ~ 10</a:t>
              </a:r>
              <a:r>
                <a:rPr lang="en-US" sz="2000" baseline="30000" dirty="0" smtClean="0">
                  <a:solidFill>
                    <a:srgbClr val="FFCF41"/>
                  </a:solidFill>
                </a:rPr>
                <a:t>-35</a:t>
              </a:r>
              <a:r>
                <a:rPr lang="en-US" sz="2000" dirty="0" smtClean="0">
                  <a:solidFill>
                    <a:srgbClr val="FFCF41"/>
                  </a:solidFill>
                </a:rPr>
                <a:t> s)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48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2144086" y="918358"/>
              <a:ext cx="288060" cy="431982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9" name="Group 6"/>
          <p:cNvGrpSpPr>
            <a:grpSpLocks/>
          </p:cNvGrpSpPr>
          <p:nvPr/>
        </p:nvGrpSpPr>
        <p:grpSpPr bwMode="auto">
          <a:xfrm>
            <a:off x="1835696" y="1556793"/>
            <a:ext cx="1890173" cy="1167358"/>
            <a:chOff x="1834990" y="1556263"/>
            <a:chExt cx="1890344" cy="1167181"/>
          </a:xfrm>
        </p:grpSpPr>
        <p:sp>
          <p:nvSpPr>
            <p:cNvPr id="50" name="TextBox 2"/>
            <p:cNvSpPr txBox="1">
              <a:spLocks noChangeArrowheads="1"/>
            </p:cNvSpPr>
            <p:nvPr/>
          </p:nvSpPr>
          <p:spPr bwMode="auto">
            <a:xfrm>
              <a:off x="1834990" y="1556263"/>
              <a:ext cx="1728347" cy="1015509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Production of  dark matter  </a:t>
              </a:r>
              <a:r>
                <a:rPr lang="en-US" sz="2000" dirty="0" smtClean="0">
                  <a:solidFill>
                    <a:srgbClr val="FFCF41"/>
                  </a:solidFill>
                </a:rPr>
                <a:t>(</a:t>
              </a:r>
              <a:r>
                <a:rPr lang="en-US" sz="2000" dirty="0">
                  <a:solidFill>
                    <a:srgbClr val="FFCF41"/>
                  </a:solidFill>
                </a:rPr>
                <a:t>t </a:t>
              </a:r>
              <a:r>
                <a:rPr lang="en-US" sz="2000" dirty="0" smtClean="0">
                  <a:solidFill>
                    <a:srgbClr val="FFCF41"/>
                  </a:solidFill>
                </a:rPr>
                <a:t>~ 10</a:t>
              </a:r>
              <a:r>
                <a:rPr lang="en-US" sz="2000" baseline="30000" dirty="0" smtClean="0">
                  <a:solidFill>
                    <a:srgbClr val="FFCF41"/>
                  </a:solidFill>
                </a:rPr>
                <a:t>-10</a:t>
              </a:r>
              <a:r>
                <a:rPr lang="en-US" sz="2000" dirty="0" smtClean="0">
                  <a:solidFill>
                    <a:srgbClr val="FFCF41"/>
                  </a:solidFill>
                </a:rPr>
                <a:t> s)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51" name="Straight Arrow Connector 4"/>
            <p:cNvCxnSpPr>
              <a:cxnSpLocks noChangeShapeType="1"/>
            </p:cNvCxnSpPr>
            <p:nvPr/>
          </p:nvCxnSpPr>
          <p:spPr bwMode="auto">
            <a:xfrm>
              <a:off x="3275281" y="2348230"/>
              <a:ext cx="450053" cy="375214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73" name="Picture 72" descr="crystal-bal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4" t="10155" r="10014" b="8618"/>
          <a:stretch>
            <a:fillRect/>
          </a:stretch>
        </p:blipFill>
        <p:spPr bwMode="auto">
          <a:xfrm>
            <a:off x="4211960" y="2636912"/>
            <a:ext cx="1828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TextBox 2"/>
          <p:cNvSpPr txBox="1">
            <a:spLocks noChangeArrowheads="1"/>
          </p:cNvSpPr>
          <p:nvPr/>
        </p:nvSpPr>
        <p:spPr bwMode="auto">
          <a:xfrm rot="16200000">
            <a:off x="6928229" y="3143126"/>
            <a:ext cx="2376264" cy="400110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>
                <a:solidFill>
                  <a:srgbClr val="FFCF41"/>
                </a:solidFill>
              </a:rPr>
              <a:t>t</a:t>
            </a:r>
            <a:r>
              <a:rPr lang="en-US" sz="2000" dirty="0" smtClean="0">
                <a:solidFill>
                  <a:srgbClr val="FFCF41"/>
                </a:solidFill>
              </a:rPr>
              <a:t> = 13.7 billion </a:t>
            </a:r>
            <a:r>
              <a:rPr lang="en-US" sz="2000" dirty="0" err="1" smtClean="0">
                <a:solidFill>
                  <a:srgbClr val="FFCF41"/>
                </a:solidFill>
              </a:rPr>
              <a:t>yrs</a:t>
            </a:r>
            <a:endParaRPr lang="en-US" sz="2000" dirty="0">
              <a:solidFill>
                <a:srgbClr val="FFFFFF"/>
              </a:solidFill>
            </a:endParaRPr>
          </a:p>
        </p:txBody>
      </p:sp>
      <p:grpSp>
        <p:nvGrpSpPr>
          <p:cNvPr id="75" name="Group 6"/>
          <p:cNvGrpSpPr>
            <a:grpSpLocks/>
          </p:cNvGrpSpPr>
          <p:nvPr/>
        </p:nvGrpSpPr>
        <p:grpSpPr bwMode="auto">
          <a:xfrm>
            <a:off x="4275138" y="381000"/>
            <a:ext cx="2827337" cy="1600200"/>
            <a:chOff x="-567834" y="1705880"/>
            <a:chExt cx="5811285" cy="1601076"/>
          </a:xfrm>
        </p:grpSpPr>
        <p:sp>
          <p:nvSpPr>
            <p:cNvPr id="76" name="TextBox 2"/>
            <p:cNvSpPr txBox="1">
              <a:spLocks noChangeArrowheads="1"/>
            </p:cNvSpPr>
            <p:nvPr/>
          </p:nvSpPr>
          <p:spPr bwMode="auto">
            <a:xfrm>
              <a:off x="-567834" y="1705880"/>
              <a:ext cx="5811285" cy="1016219"/>
            </a:xfrm>
            <a:prstGeom prst="rect">
              <a:avLst/>
            </a:prstGeom>
            <a:solidFill>
              <a:srgbClr val="9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The </a:t>
              </a:r>
              <a:r>
                <a:rPr lang="en-US" sz="2000" dirty="0">
                  <a:solidFill>
                    <a:srgbClr val="FFFFFF"/>
                  </a:solidFill>
                </a:rPr>
                <a:t>cosmic microwave background is </a:t>
              </a:r>
              <a:r>
                <a:rPr lang="en-US" sz="2000" dirty="0" smtClean="0">
                  <a:solidFill>
                    <a:srgbClr val="FFFFFF"/>
                  </a:solidFill>
                </a:rPr>
                <a:t>emitted </a:t>
              </a:r>
              <a:r>
                <a:rPr lang="en-US" sz="2000" dirty="0" smtClean="0">
                  <a:solidFill>
                    <a:srgbClr val="FFCF41"/>
                  </a:solidFill>
                </a:rPr>
                <a:t>(t ~350,000 </a:t>
              </a:r>
              <a:r>
                <a:rPr lang="en-US" sz="2000" dirty="0" err="1" smtClean="0">
                  <a:solidFill>
                    <a:srgbClr val="FFCF41"/>
                  </a:solidFill>
                </a:rPr>
                <a:t>yrs</a:t>
              </a:r>
              <a:r>
                <a:rPr lang="en-US" sz="2000" dirty="0" smtClean="0">
                  <a:solidFill>
                    <a:srgbClr val="FFCF41"/>
                  </a:solidFill>
                </a:rPr>
                <a:t>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77" name="Straight Arrow Connector 4"/>
            <p:cNvCxnSpPr>
              <a:cxnSpLocks noChangeShapeType="1"/>
            </p:cNvCxnSpPr>
            <p:nvPr/>
          </p:nvCxnSpPr>
          <p:spPr bwMode="auto">
            <a:xfrm rot="5400000">
              <a:off x="1662358" y="2564085"/>
              <a:ext cx="711685" cy="774058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17" name="TextBox 2"/>
          <p:cNvSpPr txBox="1">
            <a:spLocks noChangeArrowheads="1"/>
          </p:cNvSpPr>
          <p:nvPr/>
        </p:nvSpPr>
        <p:spPr bwMode="auto">
          <a:xfrm>
            <a:off x="4336951" y="397113"/>
            <a:ext cx="2827337" cy="1015663"/>
          </a:xfrm>
          <a:prstGeom prst="rect">
            <a:avLst/>
          </a:prstGeom>
          <a:solidFill>
            <a:srgbClr val="98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>
                <a:solidFill>
                  <a:srgbClr val="FFFFFF"/>
                </a:solidFill>
              </a:rPr>
              <a:t>The temperature of this radiation should show small irregularities </a:t>
            </a:r>
          </a:p>
        </p:txBody>
      </p:sp>
      <p:grpSp>
        <p:nvGrpSpPr>
          <p:cNvPr id="79" name="Group 78"/>
          <p:cNvGrpSpPr/>
          <p:nvPr/>
        </p:nvGrpSpPr>
        <p:grpSpPr>
          <a:xfrm>
            <a:off x="2411760" y="2924944"/>
            <a:ext cx="792088" cy="864096"/>
            <a:chOff x="4139952" y="2204864"/>
            <a:chExt cx="1800200" cy="2160240"/>
          </a:xfrm>
        </p:grpSpPr>
        <p:sp>
          <p:nvSpPr>
            <p:cNvPr id="80" name="Oval 79"/>
            <p:cNvSpPr/>
            <p:nvPr/>
          </p:nvSpPr>
          <p:spPr bwMode="auto">
            <a:xfrm>
              <a:off x="4139952" y="2204864"/>
              <a:ext cx="1800200" cy="2160240"/>
            </a:xfrm>
            <a:prstGeom prst="ellipse">
              <a:avLst/>
            </a:prstGeom>
            <a:solidFill>
              <a:schemeClr val="bg1">
                <a:lumMod val="85000"/>
                <a:alpha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indent="-457200"/>
              <a:endParaRPr lang="en-US">
                <a:solidFill>
                  <a:srgbClr val="000000"/>
                </a:solidFill>
                <a:latin typeface="Arial" pitchFamily="-65" charset="0"/>
              </a:endParaRPr>
            </a:p>
          </p:txBody>
        </p:sp>
        <p:grpSp>
          <p:nvGrpSpPr>
            <p:cNvPr id="81" name="Group 26"/>
            <p:cNvGrpSpPr>
              <a:grpSpLocks/>
            </p:cNvGrpSpPr>
            <p:nvPr/>
          </p:nvGrpSpPr>
          <p:grpSpPr bwMode="auto">
            <a:xfrm>
              <a:off x="4260947" y="2441606"/>
              <a:ext cx="1433947" cy="1874748"/>
              <a:chOff x="3880556" y="4587553"/>
              <a:chExt cx="2142066" cy="1557800"/>
            </a:xfrm>
            <a:solidFill>
              <a:srgbClr val="0000FF"/>
            </a:solidFill>
            <a:effectLst/>
          </p:grpSpPr>
          <p:sp>
            <p:nvSpPr>
              <p:cNvPr id="82" name="Freeform 18"/>
              <p:cNvSpPr>
                <a:spLocks noChangeArrowheads="1"/>
              </p:cNvSpPr>
              <p:nvPr/>
            </p:nvSpPr>
            <p:spPr bwMode="auto">
              <a:xfrm>
                <a:off x="3880556" y="4924777"/>
                <a:ext cx="214111" cy="229704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Freeform 20"/>
              <p:cNvSpPr>
                <a:spLocks noChangeArrowheads="1"/>
              </p:cNvSpPr>
              <p:nvPr/>
            </p:nvSpPr>
            <p:spPr bwMode="auto">
              <a:xfrm>
                <a:off x="5753419" y="48118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Freeform 21"/>
              <p:cNvSpPr>
                <a:spLocks noChangeArrowheads="1"/>
              </p:cNvSpPr>
              <p:nvPr/>
            </p:nvSpPr>
            <p:spPr bwMode="auto">
              <a:xfrm>
                <a:off x="4012260" y="5616221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Freeform 22"/>
              <p:cNvSpPr>
                <a:spLocks noChangeArrowheads="1"/>
              </p:cNvSpPr>
              <p:nvPr/>
            </p:nvSpPr>
            <p:spPr bwMode="auto">
              <a:xfrm>
                <a:off x="4767204" y="4587553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Freeform 23"/>
              <p:cNvSpPr>
                <a:spLocks noChangeArrowheads="1"/>
              </p:cNvSpPr>
              <p:nvPr/>
            </p:nvSpPr>
            <p:spPr bwMode="auto">
              <a:xfrm>
                <a:off x="4572001" y="5714999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7" name="Freeform 24"/>
              <p:cNvSpPr>
                <a:spLocks noChangeArrowheads="1"/>
              </p:cNvSpPr>
              <p:nvPr/>
            </p:nvSpPr>
            <p:spPr bwMode="auto">
              <a:xfrm>
                <a:off x="4419600" y="4724399"/>
                <a:ext cx="250557" cy="184925"/>
              </a:xfrm>
              <a:custGeom>
                <a:avLst/>
                <a:gdLst>
                  <a:gd name="T0" fmla="*/ 4470864 w 174357"/>
                  <a:gd name="T1" fmla="*/ 84667 h 184925"/>
                  <a:gd name="T2" fmla="*/ 11177365 w 174357"/>
                  <a:gd name="T3" fmla="*/ 169334 h 184925"/>
                  <a:gd name="T4" fmla="*/ 31297138 w 174357"/>
                  <a:gd name="T5" fmla="*/ 183445 h 184925"/>
                  <a:gd name="T6" fmla="*/ 78243673 w 174357"/>
                  <a:gd name="T7" fmla="*/ 155222 h 184925"/>
                  <a:gd name="T8" fmla="*/ 58123880 w 174357"/>
                  <a:gd name="T9" fmla="*/ 14111 h 184925"/>
                  <a:gd name="T10" fmla="*/ 38003617 w 174357"/>
                  <a:gd name="T11" fmla="*/ 0 h 184925"/>
                  <a:gd name="T12" fmla="*/ 4470864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" name="Freeform 25"/>
              <p:cNvSpPr>
                <a:spLocks noChangeArrowheads="1"/>
              </p:cNvSpPr>
              <p:nvPr/>
            </p:nvSpPr>
            <p:spPr bwMode="auto">
              <a:xfrm>
                <a:off x="48006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Freeform 26"/>
              <p:cNvSpPr>
                <a:spLocks noChangeArrowheads="1"/>
              </p:cNvSpPr>
              <p:nvPr/>
            </p:nvSpPr>
            <p:spPr bwMode="auto">
              <a:xfrm>
                <a:off x="54864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Freeform 27"/>
              <p:cNvSpPr>
                <a:spLocks noChangeArrowheads="1"/>
              </p:cNvSpPr>
              <p:nvPr/>
            </p:nvSpPr>
            <p:spPr bwMode="auto">
              <a:xfrm>
                <a:off x="5905819" y="49642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Freeform 28"/>
              <p:cNvSpPr>
                <a:spLocks noChangeArrowheads="1"/>
              </p:cNvSpPr>
              <p:nvPr/>
            </p:nvSpPr>
            <p:spPr bwMode="auto">
              <a:xfrm>
                <a:off x="5257801" y="472439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2" name="Freeform 29"/>
              <p:cNvSpPr>
                <a:spLocks noChangeArrowheads="1"/>
              </p:cNvSpPr>
              <p:nvPr/>
            </p:nvSpPr>
            <p:spPr bwMode="auto">
              <a:xfrm>
                <a:off x="5715000" y="5791197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3" name="Freeform 30"/>
              <p:cNvSpPr>
                <a:spLocks noChangeArrowheads="1"/>
              </p:cNvSpPr>
              <p:nvPr/>
            </p:nvSpPr>
            <p:spPr bwMode="auto">
              <a:xfrm>
                <a:off x="5334000" y="6006358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4" name="Freeform 31"/>
              <p:cNvSpPr>
                <a:spLocks noChangeArrowheads="1"/>
              </p:cNvSpPr>
              <p:nvPr/>
            </p:nvSpPr>
            <p:spPr bwMode="auto">
              <a:xfrm>
                <a:off x="4800600" y="60197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5" name="Freeform 32"/>
              <p:cNvSpPr>
                <a:spLocks noChangeArrowheads="1"/>
              </p:cNvSpPr>
              <p:nvPr/>
            </p:nvSpPr>
            <p:spPr bwMode="auto">
              <a:xfrm>
                <a:off x="5638800" y="55625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6" name="Freeform 33"/>
              <p:cNvSpPr>
                <a:spLocks noChangeArrowheads="1"/>
              </p:cNvSpPr>
              <p:nvPr/>
            </p:nvSpPr>
            <p:spPr bwMode="auto">
              <a:xfrm>
                <a:off x="4343400" y="5132239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7" name="Freeform 34"/>
              <p:cNvSpPr>
                <a:spLocks noChangeArrowheads="1"/>
              </p:cNvSpPr>
              <p:nvPr/>
            </p:nvSpPr>
            <p:spPr bwMode="auto">
              <a:xfrm>
                <a:off x="5105400" y="5791196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18" name="Group 117"/>
          <p:cNvGrpSpPr/>
          <p:nvPr/>
        </p:nvGrpSpPr>
        <p:grpSpPr>
          <a:xfrm>
            <a:off x="2896059" y="3789040"/>
            <a:ext cx="1819957" cy="2101025"/>
            <a:chOff x="2106844" y="3646605"/>
            <a:chExt cx="1819957" cy="2101025"/>
          </a:xfrm>
        </p:grpSpPr>
        <p:pic>
          <p:nvPicPr>
            <p:cNvPr id="119" name="Picture 2" descr="slide7_8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339752" y="4437112"/>
              <a:ext cx="1587049" cy="1310518"/>
            </a:xfrm>
            <a:prstGeom prst="rect">
              <a:avLst/>
            </a:prstGeom>
            <a:noFill/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</p:pic>
        <p:cxnSp>
          <p:nvCxnSpPr>
            <p:cNvPr id="120" name="Straight Arrow Connector 119"/>
            <p:cNvCxnSpPr/>
            <p:nvPr/>
          </p:nvCxnSpPr>
          <p:spPr bwMode="auto">
            <a:xfrm>
              <a:off x="2106844" y="3646605"/>
              <a:ext cx="736964" cy="934523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5" name="TextBox 4"/>
          <p:cNvSpPr txBox="1"/>
          <p:nvPr/>
        </p:nvSpPr>
        <p:spPr>
          <a:xfrm>
            <a:off x="3682623" y="4797152"/>
            <a:ext cx="529337" cy="854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?</a:t>
            </a:r>
            <a:endParaRPr lang="en-US" sz="4400" b="1" dirty="0">
              <a:solidFill>
                <a:srgbClr val="FF0000"/>
              </a:solidFill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2771800" y="2348880"/>
            <a:ext cx="3240360" cy="2160240"/>
            <a:chOff x="2771800" y="2348880"/>
            <a:chExt cx="3240360" cy="2160240"/>
          </a:xfrm>
        </p:grpSpPr>
        <p:grpSp>
          <p:nvGrpSpPr>
            <p:cNvPr id="53" name="Group 52"/>
            <p:cNvGrpSpPr/>
            <p:nvPr/>
          </p:nvGrpSpPr>
          <p:grpSpPr>
            <a:xfrm>
              <a:off x="4211960" y="2348880"/>
              <a:ext cx="1800200" cy="2160240"/>
              <a:chOff x="4139952" y="2204864"/>
              <a:chExt cx="1800200" cy="2160240"/>
            </a:xfrm>
          </p:grpSpPr>
          <p:sp>
            <p:nvSpPr>
              <p:cNvPr id="55" name="Oval 54"/>
              <p:cNvSpPr/>
              <p:nvPr/>
            </p:nvSpPr>
            <p:spPr bwMode="auto">
              <a:xfrm>
                <a:off x="4139952" y="2204864"/>
                <a:ext cx="1800200" cy="2160240"/>
              </a:xfrm>
              <a:prstGeom prst="ellipse">
                <a:avLst/>
              </a:prstGeom>
              <a:solidFill>
                <a:schemeClr val="bg1">
                  <a:lumMod val="85000"/>
                  <a:alpha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  <a:latin typeface="Arial" pitchFamily="-65" charset="0"/>
                </a:endParaRPr>
              </a:p>
            </p:txBody>
          </p:sp>
          <p:grpSp>
            <p:nvGrpSpPr>
              <p:cNvPr id="56" name="Group 26"/>
              <p:cNvGrpSpPr>
                <a:grpSpLocks/>
              </p:cNvGrpSpPr>
              <p:nvPr/>
            </p:nvGrpSpPr>
            <p:grpSpPr bwMode="auto">
              <a:xfrm>
                <a:off x="4260947" y="2441606"/>
                <a:ext cx="1433947" cy="1874748"/>
                <a:chOff x="3880556" y="4587553"/>
                <a:chExt cx="2142066" cy="1557800"/>
              </a:xfrm>
              <a:solidFill>
                <a:srgbClr val="0000FF"/>
              </a:solidFill>
              <a:effectLst/>
            </p:grpSpPr>
            <p:sp>
              <p:nvSpPr>
                <p:cNvPr id="57" name="Freeform 18"/>
                <p:cNvSpPr>
                  <a:spLocks noChangeArrowheads="1"/>
                </p:cNvSpPr>
                <p:nvPr/>
              </p:nvSpPr>
              <p:spPr bwMode="auto">
                <a:xfrm>
                  <a:off x="3880556" y="4924777"/>
                  <a:ext cx="214111" cy="229704"/>
                </a:xfrm>
                <a:custGeom>
                  <a:avLst/>
                  <a:gdLst>
                    <a:gd name="T0" fmla="*/ 0 w 214111"/>
                    <a:gd name="T1" fmla="*/ 56444 h 229704"/>
                    <a:gd name="T2" fmla="*/ 14111 w 214111"/>
                    <a:gd name="T3" fmla="*/ 197555 h 229704"/>
                    <a:gd name="T4" fmla="*/ 42333 w 214111"/>
                    <a:gd name="T5" fmla="*/ 225778 h 229704"/>
                    <a:gd name="T6" fmla="*/ 183444 w 214111"/>
                    <a:gd name="T7" fmla="*/ 211666 h 229704"/>
                    <a:gd name="T8" fmla="*/ 211666 w 214111"/>
                    <a:gd name="T9" fmla="*/ 169333 h 229704"/>
                    <a:gd name="T10" fmla="*/ 197555 w 214111"/>
                    <a:gd name="T11" fmla="*/ 127000 h 229704"/>
                    <a:gd name="T12" fmla="*/ 84666 w 214111"/>
                    <a:gd name="T13" fmla="*/ 84666 h 229704"/>
                    <a:gd name="T14" fmla="*/ 56444 w 214111"/>
                    <a:gd name="T15" fmla="*/ 42333 h 229704"/>
                    <a:gd name="T16" fmla="*/ 56444 w 214111"/>
                    <a:gd name="T17" fmla="*/ 42333 h 229704"/>
                    <a:gd name="T18" fmla="*/ 56444 w 214111"/>
                    <a:gd name="T19" fmla="*/ 42333 h 229704"/>
                    <a:gd name="T20" fmla="*/ 14111 w 214111"/>
                    <a:gd name="T21" fmla="*/ 0 h 229704"/>
                    <a:gd name="T22" fmla="*/ 0 w 214111"/>
                    <a:gd name="T23" fmla="*/ 56444 h 22970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14111"/>
                    <a:gd name="T37" fmla="*/ 0 h 229704"/>
                    <a:gd name="T38" fmla="*/ 214111 w 214111"/>
                    <a:gd name="T39" fmla="*/ 229704 h 22970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14111" h="229704">
                      <a:moveTo>
                        <a:pt x="0" y="56444"/>
                      </a:moveTo>
                      <a:cubicBezTo>
                        <a:pt x="4704" y="103481"/>
                        <a:pt x="2646" y="151695"/>
                        <a:pt x="14111" y="197555"/>
                      </a:cubicBezTo>
                      <a:cubicBezTo>
                        <a:pt x="17338" y="210462"/>
                        <a:pt x="29075" y="224673"/>
                        <a:pt x="42333" y="225778"/>
                      </a:cubicBezTo>
                      <a:cubicBezTo>
                        <a:pt x="89441" y="229704"/>
                        <a:pt x="136407" y="216370"/>
                        <a:pt x="183444" y="211666"/>
                      </a:cubicBezTo>
                      <a:cubicBezTo>
                        <a:pt x="192851" y="197555"/>
                        <a:pt x="208878" y="186062"/>
                        <a:pt x="211666" y="169333"/>
                      </a:cubicBezTo>
                      <a:cubicBezTo>
                        <a:pt x="214111" y="154661"/>
                        <a:pt x="206847" y="138615"/>
                        <a:pt x="197555" y="127000"/>
                      </a:cubicBezTo>
                      <a:cubicBezTo>
                        <a:pt x="169871" y="92395"/>
                        <a:pt x="122912" y="92316"/>
                        <a:pt x="84666" y="84666"/>
                      </a:cubicBezTo>
                      <a:cubicBezTo>
                        <a:pt x="69068" y="37871"/>
                        <a:pt x="85429" y="42333"/>
                        <a:pt x="56444" y="42333"/>
                      </a:cubicBezTo>
                      <a:lnTo>
                        <a:pt x="14111" y="0"/>
                      </a:lnTo>
                      <a:lnTo>
                        <a:pt x="0" y="56444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8" name="Freeform 20"/>
                <p:cNvSpPr>
                  <a:spLocks noChangeArrowheads="1"/>
                </p:cNvSpPr>
                <p:nvPr/>
              </p:nvSpPr>
              <p:spPr bwMode="auto">
                <a:xfrm>
                  <a:off x="5753419" y="4811888"/>
                  <a:ext cx="116803" cy="184744"/>
                </a:xfrm>
                <a:custGeom>
                  <a:avLst/>
                  <a:gdLst>
                    <a:gd name="T0" fmla="*/ 3914 w 116803"/>
                    <a:gd name="T1" fmla="*/ 98778 h 184744"/>
                    <a:gd name="T2" fmla="*/ 18025 w 116803"/>
                    <a:gd name="T3" fmla="*/ 155222 h 184744"/>
                    <a:gd name="T4" fmla="*/ 116803 w 116803"/>
                    <a:gd name="T5" fmla="*/ 155222 h 184744"/>
                    <a:gd name="T6" fmla="*/ 102692 w 116803"/>
                    <a:gd name="T7" fmla="*/ 70555 h 184744"/>
                    <a:gd name="T8" fmla="*/ 88581 w 116803"/>
                    <a:gd name="T9" fmla="*/ 14111 h 184744"/>
                    <a:gd name="T10" fmla="*/ 46248 w 116803"/>
                    <a:gd name="T11" fmla="*/ 0 h 184744"/>
                    <a:gd name="T12" fmla="*/ 3914 w 116803"/>
                    <a:gd name="T13" fmla="*/ 70555 h 184744"/>
                    <a:gd name="T14" fmla="*/ 3914 w 116803"/>
                    <a:gd name="T15" fmla="*/ 98778 h 1847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6803"/>
                    <a:gd name="T25" fmla="*/ 0 h 184744"/>
                    <a:gd name="T26" fmla="*/ 116803 w 116803"/>
                    <a:gd name="T27" fmla="*/ 184744 h 1847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6803" h="184744">
                      <a:moveTo>
                        <a:pt x="3914" y="98778"/>
                      </a:moveTo>
                      <a:cubicBezTo>
                        <a:pt x="6266" y="112889"/>
                        <a:pt x="5910" y="140078"/>
                        <a:pt x="18025" y="155222"/>
                      </a:cubicBezTo>
                      <a:cubicBezTo>
                        <a:pt x="41643" y="184744"/>
                        <a:pt x="94319" y="160843"/>
                        <a:pt x="116803" y="155222"/>
                      </a:cubicBezTo>
                      <a:cubicBezTo>
                        <a:pt x="112099" y="127000"/>
                        <a:pt x="108303" y="98611"/>
                        <a:pt x="102692" y="70555"/>
                      </a:cubicBezTo>
                      <a:cubicBezTo>
                        <a:pt x="98889" y="51538"/>
                        <a:pt x="100696" y="29255"/>
                        <a:pt x="88581" y="14111"/>
                      </a:cubicBezTo>
                      <a:cubicBezTo>
                        <a:pt x="79289" y="2496"/>
                        <a:pt x="60359" y="4704"/>
                        <a:pt x="46248" y="0"/>
                      </a:cubicBezTo>
                      <a:cubicBezTo>
                        <a:pt x="34117" y="36393"/>
                        <a:pt x="37121" y="48418"/>
                        <a:pt x="3914" y="70555"/>
                      </a:cubicBezTo>
                      <a:cubicBezTo>
                        <a:pt x="0" y="73164"/>
                        <a:pt x="1562" y="84667"/>
                        <a:pt x="3914" y="98778"/>
                      </a:cubicBez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" name="Freeform 21"/>
                <p:cNvSpPr>
                  <a:spLocks noChangeArrowheads="1"/>
                </p:cNvSpPr>
                <p:nvPr/>
              </p:nvSpPr>
              <p:spPr bwMode="auto">
                <a:xfrm>
                  <a:off x="4012260" y="5616221"/>
                  <a:ext cx="174357" cy="184925"/>
                </a:xfrm>
                <a:custGeom>
                  <a:avLst/>
                  <a:gdLst>
                    <a:gd name="T0" fmla="*/ 9407 w 174357"/>
                    <a:gd name="T1" fmla="*/ 84667 h 184925"/>
                    <a:gd name="T2" fmla="*/ 23518 w 174357"/>
                    <a:gd name="T3" fmla="*/ 169334 h 184925"/>
                    <a:gd name="T4" fmla="*/ 65851 w 174357"/>
                    <a:gd name="T5" fmla="*/ 183445 h 184925"/>
                    <a:gd name="T6" fmla="*/ 164629 w 174357"/>
                    <a:gd name="T7" fmla="*/ 155222 h 184925"/>
                    <a:gd name="T8" fmla="*/ 122296 w 174357"/>
                    <a:gd name="T9" fmla="*/ 14111 h 184925"/>
                    <a:gd name="T10" fmla="*/ 79962 w 174357"/>
                    <a:gd name="T11" fmla="*/ 0 h 184925"/>
                    <a:gd name="T12" fmla="*/ 9407 w 174357"/>
                    <a:gd name="T13" fmla="*/ 84667 h 1849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4357"/>
                    <a:gd name="T22" fmla="*/ 0 h 184925"/>
                    <a:gd name="T23" fmla="*/ 174357 w 174357"/>
                    <a:gd name="T24" fmla="*/ 184925 h 18492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4357" h="184925">
                      <a:moveTo>
                        <a:pt x="9407" y="84667"/>
                      </a:moveTo>
                      <a:cubicBezTo>
                        <a:pt x="0" y="112889"/>
                        <a:pt x="9323" y="144492"/>
                        <a:pt x="23518" y="169334"/>
                      </a:cubicBezTo>
                      <a:cubicBezTo>
                        <a:pt x="30898" y="182249"/>
                        <a:pt x="51051" y="184925"/>
                        <a:pt x="65851" y="183445"/>
                      </a:cubicBezTo>
                      <a:cubicBezTo>
                        <a:pt x="99925" y="180037"/>
                        <a:pt x="131703" y="164630"/>
                        <a:pt x="164629" y="155222"/>
                      </a:cubicBezTo>
                      <a:cubicBezTo>
                        <a:pt x="157348" y="96976"/>
                        <a:pt x="174357" y="45348"/>
                        <a:pt x="122296" y="14111"/>
                      </a:cubicBezTo>
                      <a:cubicBezTo>
                        <a:pt x="109541" y="6458"/>
                        <a:pt x="94073" y="4704"/>
                        <a:pt x="79962" y="0"/>
                      </a:cubicBezTo>
                      <a:cubicBezTo>
                        <a:pt x="49636" y="60652"/>
                        <a:pt x="18814" y="56445"/>
                        <a:pt x="9407" y="8466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0" name="Freeform 22"/>
                <p:cNvSpPr>
                  <a:spLocks noChangeArrowheads="1"/>
                </p:cNvSpPr>
                <p:nvPr/>
              </p:nvSpPr>
              <p:spPr bwMode="auto">
                <a:xfrm>
                  <a:off x="4767204" y="4587553"/>
                  <a:ext cx="199907" cy="125557"/>
                </a:xfrm>
                <a:custGeom>
                  <a:avLst/>
                  <a:gdLst>
                    <a:gd name="T0" fmla="*/ 16463 w 199907"/>
                    <a:gd name="T1" fmla="*/ 97335 h 125557"/>
                    <a:gd name="T2" fmla="*/ 143463 w 199907"/>
                    <a:gd name="T3" fmla="*/ 125557 h 125557"/>
                    <a:gd name="T4" fmla="*/ 199907 w 199907"/>
                    <a:gd name="T5" fmla="*/ 111446 h 125557"/>
                    <a:gd name="T6" fmla="*/ 185796 w 199907"/>
                    <a:gd name="T7" fmla="*/ 55002 h 125557"/>
                    <a:gd name="T8" fmla="*/ 44685 w 199907"/>
                    <a:gd name="T9" fmla="*/ 40890 h 125557"/>
                    <a:gd name="T10" fmla="*/ 16463 w 199907"/>
                    <a:gd name="T11" fmla="*/ 97335 h 1255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9907"/>
                    <a:gd name="T19" fmla="*/ 0 h 125557"/>
                    <a:gd name="T20" fmla="*/ 199907 w 199907"/>
                    <a:gd name="T21" fmla="*/ 125557 h 12555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9907" h="125557">
                      <a:moveTo>
                        <a:pt x="16463" y="97335"/>
                      </a:moveTo>
                      <a:cubicBezTo>
                        <a:pt x="32926" y="111446"/>
                        <a:pt x="93793" y="125557"/>
                        <a:pt x="143463" y="125557"/>
                      </a:cubicBezTo>
                      <a:cubicBezTo>
                        <a:pt x="162857" y="125557"/>
                        <a:pt x="181092" y="116150"/>
                        <a:pt x="199907" y="111446"/>
                      </a:cubicBezTo>
                      <a:cubicBezTo>
                        <a:pt x="195203" y="92631"/>
                        <a:pt x="194469" y="72348"/>
                        <a:pt x="185796" y="55002"/>
                      </a:cubicBezTo>
                      <a:cubicBezTo>
                        <a:pt x="158296" y="0"/>
                        <a:pt x="92286" y="25023"/>
                        <a:pt x="44685" y="40890"/>
                      </a:cubicBezTo>
                      <a:cubicBezTo>
                        <a:pt x="34707" y="44216"/>
                        <a:pt x="0" y="83224"/>
                        <a:pt x="16463" y="97335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1" name="Freeform 23"/>
                <p:cNvSpPr>
                  <a:spLocks noChangeArrowheads="1"/>
                </p:cNvSpPr>
                <p:nvPr/>
              </p:nvSpPr>
              <p:spPr bwMode="auto">
                <a:xfrm>
                  <a:off x="4572001" y="5714999"/>
                  <a:ext cx="174357" cy="184925"/>
                </a:xfrm>
                <a:custGeom>
                  <a:avLst/>
                  <a:gdLst>
                    <a:gd name="T0" fmla="*/ 9407 w 174357"/>
                    <a:gd name="T1" fmla="*/ 84667 h 184925"/>
                    <a:gd name="T2" fmla="*/ 23518 w 174357"/>
                    <a:gd name="T3" fmla="*/ 169334 h 184925"/>
                    <a:gd name="T4" fmla="*/ 65851 w 174357"/>
                    <a:gd name="T5" fmla="*/ 183445 h 184925"/>
                    <a:gd name="T6" fmla="*/ 164629 w 174357"/>
                    <a:gd name="T7" fmla="*/ 155222 h 184925"/>
                    <a:gd name="T8" fmla="*/ 122296 w 174357"/>
                    <a:gd name="T9" fmla="*/ 14111 h 184925"/>
                    <a:gd name="T10" fmla="*/ 79962 w 174357"/>
                    <a:gd name="T11" fmla="*/ 0 h 184925"/>
                    <a:gd name="T12" fmla="*/ 9407 w 174357"/>
                    <a:gd name="T13" fmla="*/ 84667 h 1849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4357"/>
                    <a:gd name="T22" fmla="*/ 0 h 184925"/>
                    <a:gd name="T23" fmla="*/ 174357 w 174357"/>
                    <a:gd name="T24" fmla="*/ 184925 h 18492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4357" h="184925">
                      <a:moveTo>
                        <a:pt x="9407" y="84667"/>
                      </a:moveTo>
                      <a:cubicBezTo>
                        <a:pt x="0" y="112889"/>
                        <a:pt x="9323" y="144492"/>
                        <a:pt x="23518" y="169334"/>
                      </a:cubicBezTo>
                      <a:cubicBezTo>
                        <a:pt x="30898" y="182249"/>
                        <a:pt x="51051" y="184925"/>
                        <a:pt x="65851" y="183445"/>
                      </a:cubicBezTo>
                      <a:cubicBezTo>
                        <a:pt x="99925" y="180037"/>
                        <a:pt x="131703" y="164630"/>
                        <a:pt x="164629" y="155222"/>
                      </a:cubicBezTo>
                      <a:cubicBezTo>
                        <a:pt x="157348" y="96976"/>
                        <a:pt x="174357" y="45348"/>
                        <a:pt x="122296" y="14111"/>
                      </a:cubicBezTo>
                      <a:cubicBezTo>
                        <a:pt x="109541" y="6458"/>
                        <a:pt x="94073" y="4704"/>
                        <a:pt x="79962" y="0"/>
                      </a:cubicBezTo>
                      <a:cubicBezTo>
                        <a:pt x="49636" y="60652"/>
                        <a:pt x="18814" y="56445"/>
                        <a:pt x="9407" y="84667"/>
                      </a:cubicBez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2" name="Freeform 24"/>
                <p:cNvSpPr>
                  <a:spLocks noChangeArrowheads="1"/>
                </p:cNvSpPr>
                <p:nvPr/>
              </p:nvSpPr>
              <p:spPr bwMode="auto">
                <a:xfrm>
                  <a:off x="4419600" y="4724399"/>
                  <a:ext cx="250557" cy="184925"/>
                </a:xfrm>
                <a:custGeom>
                  <a:avLst/>
                  <a:gdLst>
                    <a:gd name="T0" fmla="*/ 4470864 w 174357"/>
                    <a:gd name="T1" fmla="*/ 84667 h 184925"/>
                    <a:gd name="T2" fmla="*/ 11177365 w 174357"/>
                    <a:gd name="T3" fmla="*/ 169334 h 184925"/>
                    <a:gd name="T4" fmla="*/ 31297138 w 174357"/>
                    <a:gd name="T5" fmla="*/ 183445 h 184925"/>
                    <a:gd name="T6" fmla="*/ 78243673 w 174357"/>
                    <a:gd name="T7" fmla="*/ 155222 h 184925"/>
                    <a:gd name="T8" fmla="*/ 58123880 w 174357"/>
                    <a:gd name="T9" fmla="*/ 14111 h 184925"/>
                    <a:gd name="T10" fmla="*/ 38003617 w 174357"/>
                    <a:gd name="T11" fmla="*/ 0 h 184925"/>
                    <a:gd name="T12" fmla="*/ 4470864 w 174357"/>
                    <a:gd name="T13" fmla="*/ 84667 h 1849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4357"/>
                    <a:gd name="T22" fmla="*/ 0 h 184925"/>
                    <a:gd name="T23" fmla="*/ 174357 w 174357"/>
                    <a:gd name="T24" fmla="*/ 184925 h 18492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4357" h="184925">
                      <a:moveTo>
                        <a:pt x="9407" y="84667"/>
                      </a:moveTo>
                      <a:cubicBezTo>
                        <a:pt x="0" y="112889"/>
                        <a:pt x="9323" y="144492"/>
                        <a:pt x="23518" y="169334"/>
                      </a:cubicBezTo>
                      <a:cubicBezTo>
                        <a:pt x="30898" y="182249"/>
                        <a:pt x="51051" y="184925"/>
                        <a:pt x="65851" y="183445"/>
                      </a:cubicBezTo>
                      <a:cubicBezTo>
                        <a:pt x="99925" y="180037"/>
                        <a:pt x="131703" y="164630"/>
                        <a:pt x="164629" y="155222"/>
                      </a:cubicBezTo>
                      <a:cubicBezTo>
                        <a:pt x="157348" y="96976"/>
                        <a:pt x="174357" y="45348"/>
                        <a:pt x="122296" y="14111"/>
                      </a:cubicBezTo>
                      <a:cubicBezTo>
                        <a:pt x="109541" y="6458"/>
                        <a:pt x="94073" y="4704"/>
                        <a:pt x="79962" y="0"/>
                      </a:cubicBezTo>
                      <a:cubicBezTo>
                        <a:pt x="49636" y="60652"/>
                        <a:pt x="18814" y="56445"/>
                        <a:pt x="9407" y="8466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3" name="Freeform 25"/>
                <p:cNvSpPr>
                  <a:spLocks noChangeArrowheads="1"/>
                </p:cNvSpPr>
                <p:nvPr/>
              </p:nvSpPr>
              <p:spPr bwMode="auto">
                <a:xfrm>
                  <a:off x="4800600" y="5165336"/>
                  <a:ext cx="174357" cy="184925"/>
                </a:xfrm>
                <a:custGeom>
                  <a:avLst/>
                  <a:gdLst>
                    <a:gd name="T0" fmla="*/ 9407 w 174357"/>
                    <a:gd name="T1" fmla="*/ 84667 h 184925"/>
                    <a:gd name="T2" fmla="*/ 23518 w 174357"/>
                    <a:gd name="T3" fmla="*/ 169334 h 184925"/>
                    <a:gd name="T4" fmla="*/ 65851 w 174357"/>
                    <a:gd name="T5" fmla="*/ 183445 h 184925"/>
                    <a:gd name="T6" fmla="*/ 164629 w 174357"/>
                    <a:gd name="T7" fmla="*/ 155222 h 184925"/>
                    <a:gd name="T8" fmla="*/ 122296 w 174357"/>
                    <a:gd name="T9" fmla="*/ 14111 h 184925"/>
                    <a:gd name="T10" fmla="*/ 79962 w 174357"/>
                    <a:gd name="T11" fmla="*/ 0 h 184925"/>
                    <a:gd name="T12" fmla="*/ 9407 w 174357"/>
                    <a:gd name="T13" fmla="*/ 84667 h 1849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4357"/>
                    <a:gd name="T22" fmla="*/ 0 h 184925"/>
                    <a:gd name="T23" fmla="*/ 174357 w 174357"/>
                    <a:gd name="T24" fmla="*/ 184925 h 18492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4357" h="184925">
                      <a:moveTo>
                        <a:pt x="9407" y="84667"/>
                      </a:moveTo>
                      <a:cubicBezTo>
                        <a:pt x="0" y="112889"/>
                        <a:pt x="9323" y="144492"/>
                        <a:pt x="23518" y="169334"/>
                      </a:cubicBezTo>
                      <a:cubicBezTo>
                        <a:pt x="30898" y="182249"/>
                        <a:pt x="51051" y="184925"/>
                        <a:pt x="65851" y="183445"/>
                      </a:cubicBezTo>
                      <a:cubicBezTo>
                        <a:pt x="99925" y="180037"/>
                        <a:pt x="131703" y="164630"/>
                        <a:pt x="164629" y="155222"/>
                      </a:cubicBezTo>
                      <a:cubicBezTo>
                        <a:pt x="157348" y="96976"/>
                        <a:pt x="174357" y="45348"/>
                        <a:pt x="122296" y="14111"/>
                      </a:cubicBezTo>
                      <a:cubicBezTo>
                        <a:pt x="109541" y="6458"/>
                        <a:pt x="94073" y="4704"/>
                        <a:pt x="79962" y="0"/>
                      </a:cubicBezTo>
                      <a:cubicBezTo>
                        <a:pt x="49636" y="60652"/>
                        <a:pt x="18814" y="56445"/>
                        <a:pt x="9407" y="84667"/>
                      </a:cubicBez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4" name="Freeform 26"/>
                <p:cNvSpPr>
                  <a:spLocks noChangeArrowheads="1"/>
                </p:cNvSpPr>
                <p:nvPr/>
              </p:nvSpPr>
              <p:spPr bwMode="auto">
                <a:xfrm>
                  <a:off x="5486400" y="5165336"/>
                  <a:ext cx="174357" cy="184925"/>
                </a:xfrm>
                <a:custGeom>
                  <a:avLst/>
                  <a:gdLst>
                    <a:gd name="T0" fmla="*/ 9407 w 174357"/>
                    <a:gd name="T1" fmla="*/ 84667 h 184925"/>
                    <a:gd name="T2" fmla="*/ 23518 w 174357"/>
                    <a:gd name="T3" fmla="*/ 169334 h 184925"/>
                    <a:gd name="T4" fmla="*/ 65851 w 174357"/>
                    <a:gd name="T5" fmla="*/ 183445 h 184925"/>
                    <a:gd name="T6" fmla="*/ 164629 w 174357"/>
                    <a:gd name="T7" fmla="*/ 155222 h 184925"/>
                    <a:gd name="T8" fmla="*/ 122296 w 174357"/>
                    <a:gd name="T9" fmla="*/ 14111 h 184925"/>
                    <a:gd name="T10" fmla="*/ 79962 w 174357"/>
                    <a:gd name="T11" fmla="*/ 0 h 184925"/>
                    <a:gd name="T12" fmla="*/ 9407 w 174357"/>
                    <a:gd name="T13" fmla="*/ 84667 h 1849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4357"/>
                    <a:gd name="T22" fmla="*/ 0 h 184925"/>
                    <a:gd name="T23" fmla="*/ 174357 w 174357"/>
                    <a:gd name="T24" fmla="*/ 184925 h 18492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4357" h="184925">
                      <a:moveTo>
                        <a:pt x="9407" y="84667"/>
                      </a:moveTo>
                      <a:cubicBezTo>
                        <a:pt x="0" y="112889"/>
                        <a:pt x="9323" y="144492"/>
                        <a:pt x="23518" y="169334"/>
                      </a:cubicBezTo>
                      <a:cubicBezTo>
                        <a:pt x="30898" y="182249"/>
                        <a:pt x="51051" y="184925"/>
                        <a:pt x="65851" y="183445"/>
                      </a:cubicBezTo>
                      <a:cubicBezTo>
                        <a:pt x="99925" y="180037"/>
                        <a:pt x="131703" y="164630"/>
                        <a:pt x="164629" y="155222"/>
                      </a:cubicBezTo>
                      <a:cubicBezTo>
                        <a:pt x="157348" y="96976"/>
                        <a:pt x="174357" y="45348"/>
                        <a:pt x="122296" y="14111"/>
                      </a:cubicBezTo>
                      <a:cubicBezTo>
                        <a:pt x="109541" y="6458"/>
                        <a:pt x="94073" y="4704"/>
                        <a:pt x="79962" y="0"/>
                      </a:cubicBezTo>
                      <a:cubicBezTo>
                        <a:pt x="49636" y="60652"/>
                        <a:pt x="18814" y="56445"/>
                        <a:pt x="9407" y="8466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5" name="Freeform 27"/>
                <p:cNvSpPr>
                  <a:spLocks noChangeArrowheads="1"/>
                </p:cNvSpPr>
                <p:nvPr/>
              </p:nvSpPr>
              <p:spPr bwMode="auto">
                <a:xfrm>
                  <a:off x="5905819" y="4964288"/>
                  <a:ext cx="116803" cy="184744"/>
                </a:xfrm>
                <a:custGeom>
                  <a:avLst/>
                  <a:gdLst>
                    <a:gd name="T0" fmla="*/ 3914 w 116803"/>
                    <a:gd name="T1" fmla="*/ 98778 h 184744"/>
                    <a:gd name="T2" fmla="*/ 18025 w 116803"/>
                    <a:gd name="T3" fmla="*/ 155222 h 184744"/>
                    <a:gd name="T4" fmla="*/ 116803 w 116803"/>
                    <a:gd name="T5" fmla="*/ 155222 h 184744"/>
                    <a:gd name="T6" fmla="*/ 102692 w 116803"/>
                    <a:gd name="T7" fmla="*/ 70555 h 184744"/>
                    <a:gd name="T8" fmla="*/ 88581 w 116803"/>
                    <a:gd name="T9" fmla="*/ 14111 h 184744"/>
                    <a:gd name="T10" fmla="*/ 46248 w 116803"/>
                    <a:gd name="T11" fmla="*/ 0 h 184744"/>
                    <a:gd name="T12" fmla="*/ 3914 w 116803"/>
                    <a:gd name="T13" fmla="*/ 70555 h 184744"/>
                    <a:gd name="T14" fmla="*/ 3914 w 116803"/>
                    <a:gd name="T15" fmla="*/ 98778 h 1847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6803"/>
                    <a:gd name="T25" fmla="*/ 0 h 184744"/>
                    <a:gd name="T26" fmla="*/ 116803 w 116803"/>
                    <a:gd name="T27" fmla="*/ 184744 h 1847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6803" h="184744">
                      <a:moveTo>
                        <a:pt x="3914" y="98778"/>
                      </a:moveTo>
                      <a:cubicBezTo>
                        <a:pt x="6266" y="112889"/>
                        <a:pt x="5910" y="140078"/>
                        <a:pt x="18025" y="155222"/>
                      </a:cubicBezTo>
                      <a:cubicBezTo>
                        <a:pt x="41643" y="184744"/>
                        <a:pt x="94319" y="160843"/>
                        <a:pt x="116803" y="155222"/>
                      </a:cubicBezTo>
                      <a:cubicBezTo>
                        <a:pt x="112099" y="127000"/>
                        <a:pt x="108303" y="98611"/>
                        <a:pt x="102692" y="70555"/>
                      </a:cubicBezTo>
                      <a:cubicBezTo>
                        <a:pt x="98889" y="51538"/>
                        <a:pt x="100696" y="29255"/>
                        <a:pt x="88581" y="14111"/>
                      </a:cubicBezTo>
                      <a:cubicBezTo>
                        <a:pt x="79289" y="2496"/>
                        <a:pt x="60359" y="4704"/>
                        <a:pt x="46248" y="0"/>
                      </a:cubicBezTo>
                      <a:cubicBezTo>
                        <a:pt x="34117" y="36393"/>
                        <a:pt x="37121" y="48418"/>
                        <a:pt x="3914" y="70555"/>
                      </a:cubicBezTo>
                      <a:cubicBezTo>
                        <a:pt x="0" y="73164"/>
                        <a:pt x="1562" y="84667"/>
                        <a:pt x="3914" y="98778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6" name="Freeform 28"/>
                <p:cNvSpPr>
                  <a:spLocks noChangeArrowheads="1"/>
                </p:cNvSpPr>
                <p:nvPr/>
              </p:nvSpPr>
              <p:spPr bwMode="auto">
                <a:xfrm>
                  <a:off x="5257801" y="4724399"/>
                  <a:ext cx="116803" cy="184744"/>
                </a:xfrm>
                <a:custGeom>
                  <a:avLst/>
                  <a:gdLst>
                    <a:gd name="T0" fmla="*/ 3914 w 116803"/>
                    <a:gd name="T1" fmla="*/ 98778 h 184744"/>
                    <a:gd name="T2" fmla="*/ 18025 w 116803"/>
                    <a:gd name="T3" fmla="*/ 155222 h 184744"/>
                    <a:gd name="T4" fmla="*/ 116803 w 116803"/>
                    <a:gd name="T5" fmla="*/ 155222 h 184744"/>
                    <a:gd name="T6" fmla="*/ 102692 w 116803"/>
                    <a:gd name="T7" fmla="*/ 70555 h 184744"/>
                    <a:gd name="T8" fmla="*/ 88581 w 116803"/>
                    <a:gd name="T9" fmla="*/ 14111 h 184744"/>
                    <a:gd name="T10" fmla="*/ 46248 w 116803"/>
                    <a:gd name="T11" fmla="*/ 0 h 184744"/>
                    <a:gd name="T12" fmla="*/ 3914 w 116803"/>
                    <a:gd name="T13" fmla="*/ 70555 h 184744"/>
                    <a:gd name="T14" fmla="*/ 3914 w 116803"/>
                    <a:gd name="T15" fmla="*/ 98778 h 1847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6803"/>
                    <a:gd name="T25" fmla="*/ 0 h 184744"/>
                    <a:gd name="T26" fmla="*/ 116803 w 116803"/>
                    <a:gd name="T27" fmla="*/ 184744 h 1847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6803" h="184744">
                      <a:moveTo>
                        <a:pt x="3914" y="98778"/>
                      </a:moveTo>
                      <a:cubicBezTo>
                        <a:pt x="6266" y="112889"/>
                        <a:pt x="5910" y="140078"/>
                        <a:pt x="18025" y="155222"/>
                      </a:cubicBezTo>
                      <a:cubicBezTo>
                        <a:pt x="41643" y="184744"/>
                        <a:pt x="94319" y="160843"/>
                        <a:pt x="116803" y="155222"/>
                      </a:cubicBezTo>
                      <a:cubicBezTo>
                        <a:pt x="112099" y="127000"/>
                        <a:pt x="108303" y="98611"/>
                        <a:pt x="102692" y="70555"/>
                      </a:cubicBezTo>
                      <a:cubicBezTo>
                        <a:pt x="98889" y="51538"/>
                        <a:pt x="100696" y="29255"/>
                        <a:pt x="88581" y="14111"/>
                      </a:cubicBezTo>
                      <a:cubicBezTo>
                        <a:pt x="79289" y="2496"/>
                        <a:pt x="60359" y="4704"/>
                        <a:pt x="46248" y="0"/>
                      </a:cubicBezTo>
                      <a:cubicBezTo>
                        <a:pt x="34117" y="36393"/>
                        <a:pt x="37121" y="48418"/>
                        <a:pt x="3914" y="70555"/>
                      </a:cubicBezTo>
                      <a:cubicBezTo>
                        <a:pt x="0" y="73164"/>
                        <a:pt x="1562" y="84667"/>
                        <a:pt x="3914" y="98778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7" name="Freeform 29"/>
                <p:cNvSpPr>
                  <a:spLocks noChangeArrowheads="1"/>
                </p:cNvSpPr>
                <p:nvPr/>
              </p:nvSpPr>
              <p:spPr bwMode="auto">
                <a:xfrm>
                  <a:off x="5715000" y="5791197"/>
                  <a:ext cx="116803" cy="184744"/>
                </a:xfrm>
                <a:custGeom>
                  <a:avLst/>
                  <a:gdLst>
                    <a:gd name="T0" fmla="*/ 3914 w 116803"/>
                    <a:gd name="T1" fmla="*/ 98778 h 184744"/>
                    <a:gd name="T2" fmla="*/ 18025 w 116803"/>
                    <a:gd name="T3" fmla="*/ 155222 h 184744"/>
                    <a:gd name="T4" fmla="*/ 116803 w 116803"/>
                    <a:gd name="T5" fmla="*/ 155222 h 184744"/>
                    <a:gd name="T6" fmla="*/ 102692 w 116803"/>
                    <a:gd name="T7" fmla="*/ 70555 h 184744"/>
                    <a:gd name="T8" fmla="*/ 88581 w 116803"/>
                    <a:gd name="T9" fmla="*/ 14111 h 184744"/>
                    <a:gd name="T10" fmla="*/ 46248 w 116803"/>
                    <a:gd name="T11" fmla="*/ 0 h 184744"/>
                    <a:gd name="T12" fmla="*/ 3914 w 116803"/>
                    <a:gd name="T13" fmla="*/ 70555 h 184744"/>
                    <a:gd name="T14" fmla="*/ 3914 w 116803"/>
                    <a:gd name="T15" fmla="*/ 98778 h 1847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6803"/>
                    <a:gd name="T25" fmla="*/ 0 h 184744"/>
                    <a:gd name="T26" fmla="*/ 116803 w 116803"/>
                    <a:gd name="T27" fmla="*/ 184744 h 1847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6803" h="184744">
                      <a:moveTo>
                        <a:pt x="3914" y="98778"/>
                      </a:moveTo>
                      <a:cubicBezTo>
                        <a:pt x="6266" y="112889"/>
                        <a:pt x="5910" y="140078"/>
                        <a:pt x="18025" y="155222"/>
                      </a:cubicBezTo>
                      <a:cubicBezTo>
                        <a:pt x="41643" y="184744"/>
                        <a:pt x="94319" y="160843"/>
                        <a:pt x="116803" y="155222"/>
                      </a:cubicBezTo>
                      <a:cubicBezTo>
                        <a:pt x="112099" y="127000"/>
                        <a:pt x="108303" y="98611"/>
                        <a:pt x="102692" y="70555"/>
                      </a:cubicBezTo>
                      <a:cubicBezTo>
                        <a:pt x="98889" y="51538"/>
                        <a:pt x="100696" y="29255"/>
                        <a:pt x="88581" y="14111"/>
                      </a:cubicBezTo>
                      <a:cubicBezTo>
                        <a:pt x="79289" y="2496"/>
                        <a:pt x="60359" y="4704"/>
                        <a:pt x="46248" y="0"/>
                      </a:cubicBezTo>
                      <a:cubicBezTo>
                        <a:pt x="34117" y="36393"/>
                        <a:pt x="37121" y="48418"/>
                        <a:pt x="3914" y="70555"/>
                      </a:cubicBezTo>
                      <a:cubicBezTo>
                        <a:pt x="0" y="73164"/>
                        <a:pt x="1562" y="84667"/>
                        <a:pt x="3914" y="98778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8" name="Freeform 30"/>
                <p:cNvSpPr>
                  <a:spLocks noChangeArrowheads="1"/>
                </p:cNvSpPr>
                <p:nvPr/>
              </p:nvSpPr>
              <p:spPr bwMode="auto">
                <a:xfrm>
                  <a:off x="5334000" y="6006358"/>
                  <a:ext cx="199907" cy="125557"/>
                </a:xfrm>
                <a:custGeom>
                  <a:avLst/>
                  <a:gdLst>
                    <a:gd name="T0" fmla="*/ 16463 w 199907"/>
                    <a:gd name="T1" fmla="*/ 97335 h 125557"/>
                    <a:gd name="T2" fmla="*/ 143463 w 199907"/>
                    <a:gd name="T3" fmla="*/ 125557 h 125557"/>
                    <a:gd name="T4" fmla="*/ 199907 w 199907"/>
                    <a:gd name="T5" fmla="*/ 111446 h 125557"/>
                    <a:gd name="T6" fmla="*/ 185796 w 199907"/>
                    <a:gd name="T7" fmla="*/ 55002 h 125557"/>
                    <a:gd name="T8" fmla="*/ 44685 w 199907"/>
                    <a:gd name="T9" fmla="*/ 40890 h 125557"/>
                    <a:gd name="T10" fmla="*/ 16463 w 199907"/>
                    <a:gd name="T11" fmla="*/ 97335 h 1255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9907"/>
                    <a:gd name="T19" fmla="*/ 0 h 125557"/>
                    <a:gd name="T20" fmla="*/ 199907 w 199907"/>
                    <a:gd name="T21" fmla="*/ 125557 h 12555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9907" h="125557">
                      <a:moveTo>
                        <a:pt x="16463" y="97335"/>
                      </a:moveTo>
                      <a:cubicBezTo>
                        <a:pt x="32926" y="111446"/>
                        <a:pt x="93793" y="125557"/>
                        <a:pt x="143463" y="125557"/>
                      </a:cubicBezTo>
                      <a:cubicBezTo>
                        <a:pt x="162857" y="125557"/>
                        <a:pt x="181092" y="116150"/>
                        <a:pt x="199907" y="111446"/>
                      </a:cubicBezTo>
                      <a:cubicBezTo>
                        <a:pt x="195203" y="92631"/>
                        <a:pt x="194469" y="72348"/>
                        <a:pt x="185796" y="55002"/>
                      </a:cubicBezTo>
                      <a:cubicBezTo>
                        <a:pt x="158296" y="0"/>
                        <a:pt x="92286" y="25023"/>
                        <a:pt x="44685" y="40890"/>
                      </a:cubicBezTo>
                      <a:cubicBezTo>
                        <a:pt x="34707" y="44216"/>
                        <a:pt x="0" y="83224"/>
                        <a:pt x="16463" y="97335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9" name="Freeform 31"/>
                <p:cNvSpPr>
                  <a:spLocks noChangeArrowheads="1"/>
                </p:cNvSpPr>
                <p:nvPr/>
              </p:nvSpPr>
              <p:spPr bwMode="auto">
                <a:xfrm>
                  <a:off x="4800600" y="6019796"/>
                  <a:ext cx="199907" cy="125557"/>
                </a:xfrm>
                <a:custGeom>
                  <a:avLst/>
                  <a:gdLst>
                    <a:gd name="T0" fmla="*/ 16463 w 199907"/>
                    <a:gd name="T1" fmla="*/ 97335 h 125557"/>
                    <a:gd name="T2" fmla="*/ 143463 w 199907"/>
                    <a:gd name="T3" fmla="*/ 125557 h 125557"/>
                    <a:gd name="T4" fmla="*/ 199907 w 199907"/>
                    <a:gd name="T5" fmla="*/ 111446 h 125557"/>
                    <a:gd name="T6" fmla="*/ 185796 w 199907"/>
                    <a:gd name="T7" fmla="*/ 55002 h 125557"/>
                    <a:gd name="T8" fmla="*/ 44685 w 199907"/>
                    <a:gd name="T9" fmla="*/ 40890 h 125557"/>
                    <a:gd name="T10" fmla="*/ 16463 w 199907"/>
                    <a:gd name="T11" fmla="*/ 97335 h 1255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9907"/>
                    <a:gd name="T19" fmla="*/ 0 h 125557"/>
                    <a:gd name="T20" fmla="*/ 199907 w 199907"/>
                    <a:gd name="T21" fmla="*/ 125557 h 12555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9907" h="125557">
                      <a:moveTo>
                        <a:pt x="16463" y="97335"/>
                      </a:moveTo>
                      <a:cubicBezTo>
                        <a:pt x="32926" y="111446"/>
                        <a:pt x="93793" y="125557"/>
                        <a:pt x="143463" y="125557"/>
                      </a:cubicBezTo>
                      <a:cubicBezTo>
                        <a:pt x="162857" y="125557"/>
                        <a:pt x="181092" y="116150"/>
                        <a:pt x="199907" y="111446"/>
                      </a:cubicBezTo>
                      <a:cubicBezTo>
                        <a:pt x="195203" y="92631"/>
                        <a:pt x="194469" y="72348"/>
                        <a:pt x="185796" y="55002"/>
                      </a:cubicBezTo>
                      <a:cubicBezTo>
                        <a:pt x="158296" y="0"/>
                        <a:pt x="92286" y="25023"/>
                        <a:pt x="44685" y="40890"/>
                      </a:cubicBezTo>
                      <a:cubicBezTo>
                        <a:pt x="34707" y="44216"/>
                        <a:pt x="0" y="83224"/>
                        <a:pt x="16463" y="97335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0" name="Freeform 32"/>
                <p:cNvSpPr>
                  <a:spLocks noChangeArrowheads="1"/>
                </p:cNvSpPr>
                <p:nvPr/>
              </p:nvSpPr>
              <p:spPr bwMode="auto">
                <a:xfrm>
                  <a:off x="5638800" y="5562596"/>
                  <a:ext cx="199907" cy="125557"/>
                </a:xfrm>
                <a:custGeom>
                  <a:avLst/>
                  <a:gdLst>
                    <a:gd name="T0" fmla="*/ 16463 w 199907"/>
                    <a:gd name="T1" fmla="*/ 97335 h 125557"/>
                    <a:gd name="T2" fmla="*/ 143463 w 199907"/>
                    <a:gd name="T3" fmla="*/ 125557 h 125557"/>
                    <a:gd name="T4" fmla="*/ 199907 w 199907"/>
                    <a:gd name="T5" fmla="*/ 111446 h 125557"/>
                    <a:gd name="T6" fmla="*/ 185796 w 199907"/>
                    <a:gd name="T7" fmla="*/ 55002 h 125557"/>
                    <a:gd name="T8" fmla="*/ 44685 w 199907"/>
                    <a:gd name="T9" fmla="*/ 40890 h 125557"/>
                    <a:gd name="T10" fmla="*/ 16463 w 199907"/>
                    <a:gd name="T11" fmla="*/ 97335 h 1255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9907"/>
                    <a:gd name="T19" fmla="*/ 0 h 125557"/>
                    <a:gd name="T20" fmla="*/ 199907 w 199907"/>
                    <a:gd name="T21" fmla="*/ 125557 h 12555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9907" h="125557">
                      <a:moveTo>
                        <a:pt x="16463" y="97335"/>
                      </a:moveTo>
                      <a:cubicBezTo>
                        <a:pt x="32926" y="111446"/>
                        <a:pt x="93793" y="125557"/>
                        <a:pt x="143463" y="125557"/>
                      </a:cubicBezTo>
                      <a:cubicBezTo>
                        <a:pt x="162857" y="125557"/>
                        <a:pt x="181092" y="116150"/>
                        <a:pt x="199907" y="111446"/>
                      </a:cubicBezTo>
                      <a:cubicBezTo>
                        <a:pt x="195203" y="92631"/>
                        <a:pt x="194469" y="72348"/>
                        <a:pt x="185796" y="55002"/>
                      </a:cubicBezTo>
                      <a:cubicBezTo>
                        <a:pt x="158296" y="0"/>
                        <a:pt x="92286" y="25023"/>
                        <a:pt x="44685" y="40890"/>
                      </a:cubicBezTo>
                      <a:cubicBezTo>
                        <a:pt x="34707" y="44216"/>
                        <a:pt x="0" y="83224"/>
                        <a:pt x="16463" y="97335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1" name="Freeform 33"/>
                <p:cNvSpPr>
                  <a:spLocks noChangeArrowheads="1"/>
                </p:cNvSpPr>
                <p:nvPr/>
              </p:nvSpPr>
              <p:spPr bwMode="auto">
                <a:xfrm>
                  <a:off x="4343400" y="5132239"/>
                  <a:ext cx="199907" cy="125557"/>
                </a:xfrm>
                <a:custGeom>
                  <a:avLst/>
                  <a:gdLst>
                    <a:gd name="T0" fmla="*/ 16463 w 199907"/>
                    <a:gd name="T1" fmla="*/ 97335 h 125557"/>
                    <a:gd name="T2" fmla="*/ 143463 w 199907"/>
                    <a:gd name="T3" fmla="*/ 125557 h 125557"/>
                    <a:gd name="T4" fmla="*/ 199907 w 199907"/>
                    <a:gd name="T5" fmla="*/ 111446 h 125557"/>
                    <a:gd name="T6" fmla="*/ 185796 w 199907"/>
                    <a:gd name="T7" fmla="*/ 55002 h 125557"/>
                    <a:gd name="T8" fmla="*/ 44685 w 199907"/>
                    <a:gd name="T9" fmla="*/ 40890 h 125557"/>
                    <a:gd name="T10" fmla="*/ 16463 w 199907"/>
                    <a:gd name="T11" fmla="*/ 97335 h 1255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9907"/>
                    <a:gd name="T19" fmla="*/ 0 h 125557"/>
                    <a:gd name="T20" fmla="*/ 199907 w 199907"/>
                    <a:gd name="T21" fmla="*/ 125557 h 12555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9907" h="125557">
                      <a:moveTo>
                        <a:pt x="16463" y="97335"/>
                      </a:moveTo>
                      <a:cubicBezTo>
                        <a:pt x="32926" y="111446"/>
                        <a:pt x="93793" y="125557"/>
                        <a:pt x="143463" y="125557"/>
                      </a:cubicBezTo>
                      <a:cubicBezTo>
                        <a:pt x="162857" y="125557"/>
                        <a:pt x="181092" y="116150"/>
                        <a:pt x="199907" y="111446"/>
                      </a:cubicBezTo>
                      <a:cubicBezTo>
                        <a:pt x="195203" y="92631"/>
                        <a:pt x="194469" y="72348"/>
                        <a:pt x="185796" y="55002"/>
                      </a:cubicBezTo>
                      <a:cubicBezTo>
                        <a:pt x="158296" y="0"/>
                        <a:pt x="92286" y="25023"/>
                        <a:pt x="44685" y="40890"/>
                      </a:cubicBezTo>
                      <a:cubicBezTo>
                        <a:pt x="34707" y="44216"/>
                        <a:pt x="0" y="83224"/>
                        <a:pt x="16463" y="97335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2" name="Freeform 34"/>
                <p:cNvSpPr>
                  <a:spLocks noChangeArrowheads="1"/>
                </p:cNvSpPr>
                <p:nvPr/>
              </p:nvSpPr>
              <p:spPr bwMode="auto">
                <a:xfrm>
                  <a:off x="5105400" y="5791196"/>
                  <a:ext cx="116803" cy="184744"/>
                </a:xfrm>
                <a:custGeom>
                  <a:avLst/>
                  <a:gdLst>
                    <a:gd name="T0" fmla="*/ 3914 w 116803"/>
                    <a:gd name="T1" fmla="*/ 98778 h 184744"/>
                    <a:gd name="T2" fmla="*/ 18025 w 116803"/>
                    <a:gd name="T3" fmla="*/ 155222 h 184744"/>
                    <a:gd name="T4" fmla="*/ 116803 w 116803"/>
                    <a:gd name="T5" fmla="*/ 155222 h 184744"/>
                    <a:gd name="T6" fmla="*/ 102692 w 116803"/>
                    <a:gd name="T7" fmla="*/ 70555 h 184744"/>
                    <a:gd name="T8" fmla="*/ 88581 w 116803"/>
                    <a:gd name="T9" fmla="*/ 14111 h 184744"/>
                    <a:gd name="T10" fmla="*/ 46248 w 116803"/>
                    <a:gd name="T11" fmla="*/ 0 h 184744"/>
                    <a:gd name="T12" fmla="*/ 3914 w 116803"/>
                    <a:gd name="T13" fmla="*/ 70555 h 184744"/>
                    <a:gd name="T14" fmla="*/ 3914 w 116803"/>
                    <a:gd name="T15" fmla="*/ 98778 h 1847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6803"/>
                    <a:gd name="T25" fmla="*/ 0 h 184744"/>
                    <a:gd name="T26" fmla="*/ 116803 w 116803"/>
                    <a:gd name="T27" fmla="*/ 184744 h 1847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6803" h="184744">
                      <a:moveTo>
                        <a:pt x="3914" y="98778"/>
                      </a:moveTo>
                      <a:cubicBezTo>
                        <a:pt x="6266" y="112889"/>
                        <a:pt x="5910" y="140078"/>
                        <a:pt x="18025" y="155222"/>
                      </a:cubicBezTo>
                      <a:cubicBezTo>
                        <a:pt x="41643" y="184744"/>
                        <a:pt x="94319" y="160843"/>
                        <a:pt x="116803" y="155222"/>
                      </a:cubicBezTo>
                      <a:cubicBezTo>
                        <a:pt x="112099" y="127000"/>
                        <a:pt x="108303" y="98611"/>
                        <a:pt x="102692" y="70555"/>
                      </a:cubicBezTo>
                      <a:cubicBezTo>
                        <a:pt x="98889" y="51538"/>
                        <a:pt x="100696" y="29255"/>
                        <a:pt x="88581" y="14111"/>
                      </a:cubicBezTo>
                      <a:cubicBezTo>
                        <a:pt x="79289" y="2496"/>
                        <a:pt x="60359" y="4704"/>
                        <a:pt x="46248" y="0"/>
                      </a:cubicBezTo>
                      <a:cubicBezTo>
                        <a:pt x="34117" y="36393"/>
                        <a:pt x="37121" y="48418"/>
                        <a:pt x="3914" y="70555"/>
                      </a:cubicBezTo>
                      <a:cubicBezTo>
                        <a:pt x="0" y="73164"/>
                        <a:pt x="1562" y="84667"/>
                        <a:pt x="3914" y="98778"/>
                      </a:cubicBez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54" name="Notched Right Arrow 53"/>
            <p:cNvSpPr/>
            <p:nvPr/>
          </p:nvSpPr>
          <p:spPr bwMode="auto">
            <a:xfrm>
              <a:off x="2771800" y="3212976"/>
              <a:ext cx="1482464" cy="412624"/>
            </a:xfrm>
            <a:prstGeom prst="notched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</p:grpSp>
      <p:pic>
        <p:nvPicPr>
          <p:cNvPr id="121" name="Picture 120" descr=" maps.jpeg                                                      000822F3Macintosh HD                   BCFB972B: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1" t="36307" r="15790" b="47076"/>
          <a:stretch>
            <a:fillRect/>
          </a:stretch>
        </p:blipFill>
        <p:spPr bwMode="auto">
          <a:xfrm rot="5400000">
            <a:off x="4152900" y="3031604"/>
            <a:ext cx="1981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18" descr="acoustic_peaks1.jpeg                                           00092B0AMacintosh HD                   BCFB972B: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387" y="2394446"/>
            <a:ext cx="2055813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687784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2883" name="Picture 3" descr="slide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65275"/>
            <a:ext cx="1981200" cy="14986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282700" y="533400"/>
            <a:ext cx="7742238" cy="5983288"/>
            <a:chOff x="1282700" y="533400"/>
            <a:chExt cx="7742238" cy="5983288"/>
          </a:xfrm>
        </p:grpSpPr>
        <p:pic>
          <p:nvPicPr>
            <p:cNvPr id="311302" name="Picture 2" descr="030628W_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4588" y="533400"/>
              <a:ext cx="5784850" cy="5930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1303" name="Rectangle 4"/>
            <p:cNvSpPr>
              <a:spLocks noChangeArrowheads="1"/>
            </p:cNvSpPr>
            <p:nvPr/>
          </p:nvSpPr>
          <p:spPr bwMode="auto">
            <a:xfrm>
              <a:off x="1562100" y="3562350"/>
              <a:ext cx="7366000" cy="295433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11304" name="Text Box 5"/>
            <p:cNvSpPr txBox="1">
              <a:spLocks noChangeArrowheads="1"/>
            </p:cNvSpPr>
            <p:nvPr/>
          </p:nvSpPr>
          <p:spPr bwMode="auto">
            <a:xfrm>
              <a:off x="1282700" y="4032250"/>
              <a:ext cx="7742238" cy="1735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400">
                  <a:solidFill>
                    <a:srgbClr val="FF5050"/>
                  </a:solidFill>
                </a:rPr>
                <a:t>The cosmic microwave background radiation (CMB) provides a window to the universe at t~3x10</a:t>
              </a:r>
              <a:r>
                <a:rPr lang="en-GB" sz="2400" b="1" baseline="30000">
                  <a:solidFill>
                    <a:srgbClr val="FF5050"/>
                  </a:solidFill>
                </a:rPr>
                <a:t>5</a:t>
              </a:r>
              <a:r>
                <a:rPr lang="en-GB" sz="2400">
                  <a:solidFill>
                    <a:srgbClr val="FF5050"/>
                  </a:solidFill>
                </a:rPr>
                <a:t> yrs</a:t>
              </a:r>
            </a:p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400">
                  <a:solidFill>
                    <a:srgbClr val="FF5050"/>
                  </a:solidFill>
                </a:rPr>
                <a:t>In 1992 COBE discovered temperature fluctuations (</a:t>
              </a:r>
              <a:r>
                <a:rPr lang="en-GB" sz="2400">
                  <a:solidFill>
                    <a:srgbClr val="FF5050"/>
                  </a:solidFill>
                  <a:latin typeface="Symbol" charset="0"/>
                </a:rPr>
                <a:t>D</a:t>
              </a:r>
              <a:r>
                <a:rPr lang="en-GB" sz="2400">
                  <a:solidFill>
                    <a:srgbClr val="FF5050"/>
                  </a:solidFill>
                </a:rPr>
                <a:t>T/T~10</a:t>
              </a:r>
              <a:r>
                <a:rPr lang="en-GB" sz="2400" b="1" baseline="30000">
                  <a:solidFill>
                    <a:srgbClr val="FF5050"/>
                  </a:solidFill>
                </a:rPr>
                <a:t>-5</a:t>
              </a:r>
              <a:r>
                <a:rPr lang="en-GB" sz="2400">
                  <a:solidFill>
                    <a:srgbClr val="FF5050"/>
                  </a:solidFill>
                </a:rPr>
                <a:t>) consistent with inflation predictions </a:t>
              </a:r>
            </a:p>
          </p:txBody>
        </p:sp>
      </p:grpSp>
      <p:sp>
        <p:nvSpPr>
          <p:cNvPr id="311300" name="Text Box 6"/>
          <p:cNvSpPr txBox="1">
            <a:spLocks noChangeArrowheads="1"/>
          </p:cNvSpPr>
          <p:nvPr/>
        </p:nvSpPr>
        <p:spPr bwMode="auto">
          <a:xfrm>
            <a:off x="4543425" y="0"/>
            <a:ext cx="17541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>
                <a:solidFill>
                  <a:srgbClr val="FF3300"/>
                </a:solidFill>
              </a:rPr>
              <a:t>The CMB</a:t>
            </a:r>
          </a:p>
        </p:txBody>
      </p:sp>
      <p:sp>
        <p:nvSpPr>
          <p:cNvPr id="311301" name="Text Box 7"/>
          <p:cNvSpPr txBox="1">
            <a:spLocks noChangeArrowheads="1"/>
          </p:cNvSpPr>
          <p:nvPr/>
        </p:nvSpPr>
        <p:spPr bwMode="auto">
          <a:xfrm>
            <a:off x="661988" y="1125538"/>
            <a:ext cx="93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400">
                <a:solidFill>
                  <a:srgbClr val="FF5050"/>
                </a:solidFill>
              </a:rPr>
              <a:t>1992</a:t>
            </a:r>
          </a:p>
        </p:txBody>
      </p:sp>
    </p:spTree>
    <p:extLst>
      <p:ext uri="{BB962C8B-B14F-4D97-AF65-F5344CB8AC3E}">
        <p14:creationId xmlns:p14="http://schemas.microsoft.com/office/powerpoint/2010/main" val="1775811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42" name="Picture 2" descr="030628W_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588" y="533400"/>
            <a:ext cx="5784850" cy="5930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9027" name="Picture 3" descr="slide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65275"/>
            <a:ext cx="1981200" cy="14986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317444" name="Text Box 4"/>
          <p:cNvSpPr txBox="1">
            <a:spLocks noChangeArrowheads="1"/>
          </p:cNvSpPr>
          <p:nvPr/>
        </p:nvSpPr>
        <p:spPr bwMode="auto">
          <a:xfrm>
            <a:off x="4543425" y="0"/>
            <a:ext cx="17541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>
                <a:solidFill>
                  <a:srgbClr val="FF3300"/>
                </a:solidFill>
              </a:rPr>
              <a:t>The CMB</a:t>
            </a:r>
          </a:p>
        </p:txBody>
      </p:sp>
      <p:pic>
        <p:nvPicPr>
          <p:cNvPr id="317445" name="Picture 5" descr="WMAP990293B_1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3886200"/>
            <a:ext cx="2044700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46" name="Text Box 6"/>
          <p:cNvSpPr txBox="1">
            <a:spLocks noChangeArrowheads="1"/>
          </p:cNvSpPr>
          <p:nvPr/>
        </p:nvSpPr>
        <p:spPr bwMode="auto">
          <a:xfrm>
            <a:off x="661988" y="1125538"/>
            <a:ext cx="93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400">
                <a:solidFill>
                  <a:srgbClr val="FF5050"/>
                </a:solidFill>
              </a:rPr>
              <a:t>1992</a:t>
            </a:r>
          </a:p>
        </p:txBody>
      </p:sp>
      <p:sp>
        <p:nvSpPr>
          <p:cNvPr id="317447" name="Text Box 7"/>
          <p:cNvSpPr txBox="1">
            <a:spLocks noChangeArrowheads="1"/>
          </p:cNvSpPr>
          <p:nvPr/>
        </p:nvSpPr>
        <p:spPr bwMode="auto">
          <a:xfrm>
            <a:off x="750888" y="3449638"/>
            <a:ext cx="93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400">
                <a:solidFill>
                  <a:srgbClr val="FF5050"/>
                </a:solidFill>
              </a:rPr>
              <a:t>2003</a:t>
            </a:r>
          </a:p>
        </p:txBody>
      </p:sp>
    </p:spTree>
    <p:extLst>
      <p:ext uri="{BB962C8B-B14F-4D97-AF65-F5344CB8AC3E}">
        <p14:creationId xmlns:p14="http://schemas.microsoft.com/office/powerpoint/2010/main" val="2948947757"/>
      </p:ext>
    </p:extLst>
  </p:cSld>
  <p:clrMapOvr>
    <a:masterClrMapping/>
  </p:clrMapOvr>
  <p:transition xmlns:p14="http://schemas.microsoft.com/office/powerpoint/2010/main">
    <p:zoom dir="in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8"/>
          <p:cNvSpPr>
            <a:spLocks noChangeArrowheads="1"/>
          </p:cNvSpPr>
          <p:nvPr/>
        </p:nvSpPr>
        <p:spPr bwMode="auto">
          <a:xfrm>
            <a:off x="5486400" y="6248400"/>
            <a:ext cx="3657600" cy="6096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pic>
        <p:nvPicPr>
          <p:cNvPr id="319491" name="Picture 2" descr="030628W_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588" y="533400"/>
            <a:ext cx="5784850" cy="5930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9027" name="Picture 3" descr="slide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65275"/>
            <a:ext cx="1981200" cy="14986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319493" name="Text Box 4"/>
          <p:cNvSpPr txBox="1">
            <a:spLocks noChangeArrowheads="1"/>
          </p:cNvSpPr>
          <p:nvPr/>
        </p:nvSpPr>
        <p:spPr bwMode="auto">
          <a:xfrm>
            <a:off x="4543425" y="0"/>
            <a:ext cx="17541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>
                <a:solidFill>
                  <a:srgbClr val="FF3300"/>
                </a:solidFill>
              </a:rPr>
              <a:t>The CMB</a:t>
            </a:r>
          </a:p>
        </p:txBody>
      </p:sp>
      <p:pic>
        <p:nvPicPr>
          <p:cNvPr id="319494" name="Picture 5" descr="WMAP990293B_1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3886200"/>
            <a:ext cx="2044700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9495" name="Text Box 6"/>
          <p:cNvSpPr txBox="1">
            <a:spLocks noChangeArrowheads="1"/>
          </p:cNvSpPr>
          <p:nvPr/>
        </p:nvSpPr>
        <p:spPr bwMode="auto">
          <a:xfrm>
            <a:off x="661988" y="1125538"/>
            <a:ext cx="93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400">
                <a:solidFill>
                  <a:srgbClr val="FF5050"/>
                </a:solidFill>
              </a:rPr>
              <a:t>1992</a:t>
            </a:r>
          </a:p>
        </p:txBody>
      </p:sp>
      <p:sp>
        <p:nvSpPr>
          <p:cNvPr id="319496" name="Text Box 7"/>
          <p:cNvSpPr txBox="1">
            <a:spLocks noChangeArrowheads="1"/>
          </p:cNvSpPr>
          <p:nvPr/>
        </p:nvSpPr>
        <p:spPr bwMode="auto">
          <a:xfrm>
            <a:off x="750888" y="3449638"/>
            <a:ext cx="93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400">
                <a:solidFill>
                  <a:srgbClr val="FF5050"/>
                </a:solidFill>
              </a:rPr>
              <a:t>2012</a:t>
            </a:r>
          </a:p>
        </p:txBody>
      </p:sp>
      <p:pic>
        <p:nvPicPr>
          <p:cNvPr id="319497" name="Picture 7" descr="planck_CMB_node_full_imag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565525"/>
            <a:ext cx="5759450" cy="291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9498" name="TextBox 9"/>
          <p:cNvSpPr txBox="1">
            <a:spLocks noChangeArrowheads="1"/>
          </p:cNvSpPr>
          <p:nvPr/>
        </p:nvSpPr>
        <p:spPr bwMode="auto">
          <a:xfrm>
            <a:off x="7315200" y="5954713"/>
            <a:ext cx="850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b="1">
                <a:solidFill>
                  <a:srgbClr val="000000"/>
                </a:solidFill>
                <a:cs typeface="Arial" charset="0"/>
              </a:rPr>
              <a:t>Planck</a:t>
            </a:r>
            <a:endParaRPr lang="en-US" sz="2400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543676"/>
      </p:ext>
    </p:extLst>
  </p:cSld>
  <p:clrMapOvr>
    <a:masterClrMapping/>
  </p:clrMapOvr>
  <p:transition xmlns:p14="http://schemas.microsoft.com/office/powerpoint/2010/main">
    <p:zoom dir="in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ck_power_spectrum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980728"/>
            <a:ext cx="9144000" cy="5449623"/>
          </a:xfrm>
          <a:prstGeom prst="rect">
            <a:avLst/>
          </a:prstGeom>
        </p:spPr>
      </p:pic>
      <p:pic>
        <p:nvPicPr>
          <p:cNvPr id="6" name="Picture 12" descr="planck_CMB_node_full_ima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914400"/>
            <a:ext cx="271303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020543" y="1907540"/>
            <a:ext cx="2378814" cy="369332"/>
          </a:xfrm>
          <a:prstGeom prst="rect">
            <a:avLst/>
          </a:prstGeom>
          <a:solidFill>
            <a:srgbClr val="FF6600">
              <a:alpha val="18000"/>
            </a:srgbClr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GB" sz="1800" kern="0" dirty="0" smtClean="0">
                <a:solidFill>
                  <a:srgbClr val="000000"/>
                </a:solidFill>
              </a:rPr>
              <a:t>Fluctuation amplitude</a:t>
            </a:r>
            <a:endParaRPr lang="en-GB" sz="1800" kern="0" dirty="0">
              <a:solidFill>
                <a:srgbClr val="000000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555776" y="241484"/>
            <a:ext cx="69127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b="1" dirty="0" smtClean="0">
                <a:solidFill>
                  <a:srgbClr val="CC0000"/>
                </a:solidFill>
              </a:rPr>
              <a:t>Planck: CMB temperature anisotropies</a:t>
            </a:r>
            <a:endParaRPr lang="en-GB" b="1" dirty="0">
              <a:solidFill>
                <a:srgbClr val="CC0000"/>
              </a:solidFill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5292080" y="2578918"/>
            <a:ext cx="28194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The data confirm the theoretical predictions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52400" y="6272485"/>
            <a:ext cx="22050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000" dirty="0">
                <a:solidFill>
                  <a:srgbClr val="006600"/>
                </a:solidFill>
              </a:rPr>
              <a:t>Planck  coll. </a:t>
            </a:r>
            <a:r>
              <a:rPr lang="en-GB" sz="2000" dirty="0" smtClean="0">
                <a:solidFill>
                  <a:srgbClr val="006600"/>
                </a:solidFill>
              </a:rPr>
              <a:t>2015</a:t>
            </a:r>
            <a:endParaRPr lang="en-GB" sz="20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97095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362" name="Picture 3" descr="coll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istine_chapel_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2675"/>
            <a:ext cx="91440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835696" y="251936"/>
            <a:ext cx="5472608" cy="584776"/>
          </a:xfrm>
          <a:prstGeom prst="rect">
            <a:avLst/>
          </a:prstGeom>
          <a:solidFill>
            <a:srgbClr val="CC99FF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 smtClean="0"/>
              <a:t>How did galaxies form?</a:t>
            </a:r>
            <a:endParaRPr lang="en-GB" sz="32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179512" y="1628800"/>
            <a:ext cx="8914092" cy="4567061"/>
            <a:chOff x="179512" y="1628800"/>
            <a:chExt cx="8914092" cy="4567061"/>
          </a:xfrm>
        </p:grpSpPr>
        <p:grpSp>
          <p:nvGrpSpPr>
            <p:cNvPr id="3" name="Group 2"/>
            <p:cNvGrpSpPr/>
            <p:nvPr/>
          </p:nvGrpSpPr>
          <p:grpSpPr>
            <a:xfrm>
              <a:off x="179512" y="1628800"/>
              <a:ext cx="8914092" cy="4567061"/>
              <a:chOff x="179512" y="1685924"/>
              <a:chExt cx="8914092" cy="4567061"/>
            </a:xfrm>
          </p:grpSpPr>
          <p:pic>
            <p:nvPicPr>
              <p:cNvPr id="5" name="Picture 12" descr="planck_CMB_node_full_image.jpg"/>
              <p:cNvPicPr>
                <a:picLocks noChangeAspect="1"/>
              </p:cNvPicPr>
              <p:nvPr/>
            </p:nvPicPr>
            <p:blipFill>
              <a:blip r:embed="rId5">
                <a:alphaModFix amt="74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76056" y="1685924"/>
                <a:ext cx="4017548" cy="2031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" name="Picture 2" descr="slide7_8"/>
              <p:cNvPicPr>
                <a:picLocks noChangeAspect="1" noChangeArrowheads="1"/>
              </p:cNvPicPr>
              <p:nvPr/>
            </p:nvPicPr>
            <p:blipFill>
              <a:blip r:embed="rId6">
                <a:alphaModFix amt="65000"/>
              </a:blip>
              <a:srcRect/>
              <a:stretch>
                <a:fillRect/>
              </a:stretch>
            </p:blipFill>
            <p:spPr bwMode="auto">
              <a:xfrm>
                <a:off x="179512" y="3429000"/>
                <a:ext cx="3419872" cy="2823985"/>
              </a:xfrm>
              <a:prstGeom prst="rect">
                <a:avLst/>
              </a:prstGeom>
              <a:noFill/>
              <a:effectLst>
                <a:outerShdw blurRad="63500" dist="107763" dir="2700000" algn="ctr" rotWithShape="0">
                  <a:srgbClr val="000000">
                    <a:alpha val="74998"/>
                  </a:srgbClr>
                </a:outerShdw>
              </a:effectLst>
            </p:spPr>
          </p:pic>
        </p:grpSp>
        <p:sp>
          <p:nvSpPr>
            <p:cNvPr id="7" name="Oval 6"/>
            <p:cNvSpPr/>
            <p:nvPr/>
          </p:nvSpPr>
          <p:spPr bwMode="auto">
            <a:xfrm>
              <a:off x="5796136" y="2780928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 bwMode="auto">
            <a:xfrm flipH="1">
              <a:off x="2987824" y="2852936"/>
              <a:ext cx="2808312" cy="1080120"/>
            </a:xfrm>
            <a:prstGeom prst="straightConnector1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52400" y="2636912"/>
            <a:ext cx="8763000" cy="1077912"/>
          </a:xfrm>
          <a:prstGeom prst="rect">
            <a:avLst/>
          </a:prstGeom>
          <a:solidFill>
            <a:srgbClr val="CC99FF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>
                <a:solidFill>
                  <a:srgbClr val="0000FF"/>
                </a:solidFill>
              </a:rPr>
              <a:t>The tiny quantum irregularities were hugely amplified by the gravity of the dark matter </a:t>
            </a:r>
            <a:endParaRPr lang="en-GB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56916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6"/>
          <p:cNvSpPr>
            <a:spLocks noChangeArrowheads="1"/>
          </p:cNvSpPr>
          <p:nvPr/>
        </p:nvSpPr>
        <p:spPr bwMode="auto">
          <a:xfrm>
            <a:off x="5580112" y="6220544"/>
            <a:ext cx="3563888" cy="66484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wrap="square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619672" y="174238"/>
            <a:ext cx="7344816" cy="1036899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GB" sz="3600" dirty="0" smtClean="0">
                <a:solidFill>
                  <a:srgbClr val="FF0000"/>
                </a:solidFill>
              </a:rPr>
              <a:t>The Ogden Centre for Fundamental Physics (2 buildings)</a:t>
            </a:r>
            <a:endParaRPr lang="en-GB" sz="3600" dirty="0">
              <a:solidFill>
                <a:srgbClr val="FF0000"/>
              </a:solidFill>
            </a:endParaRPr>
          </a:p>
        </p:txBody>
      </p:sp>
      <p:pic>
        <p:nvPicPr>
          <p:cNvPr id="3" name="Picture 2" descr="aerial_nov16_sma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68760"/>
            <a:ext cx="8424936" cy="5616624"/>
          </a:xfrm>
          <a:prstGeom prst="rect">
            <a:avLst/>
          </a:prstGeom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 rot="836622">
            <a:off x="2377345" y="2057903"/>
            <a:ext cx="936104" cy="400110"/>
          </a:xfrm>
          <a:prstGeom prst="rect">
            <a:avLst/>
          </a:pr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957263"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2000" dirty="0" smtClean="0">
                <a:solidFill>
                  <a:srgbClr val="FF0000"/>
                </a:solidFill>
              </a:rPr>
              <a:t>IPPP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 rot="21271347">
            <a:off x="4073295" y="3550406"/>
            <a:ext cx="2140680" cy="400110"/>
          </a:xfrm>
          <a:prstGeom prst="rect">
            <a:avLst/>
          </a:pr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957263"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2000" dirty="0" smtClean="0">
                <a:solidFill>
                  <a:srgbClr val="FF0000"/>
                </a:solidFill>
              </a:rPr>
              <a:t>ICC/CEA/</a:t>
            </a:r>
            <a:r>
              <a:rPr lang="en-GB" sz="2000" dirty="0" err="1" smtClean="0">
                <a:solidFill>
                  <a:srgbClr val="FF0000"/>
                </a:solidFill>
              </a:rPr>
              <a:t>CfAI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2" name="Oval 1"/>
          <p:cNvSpPr/>
          <p:nvPr/>
        </p:nvSpPr>
        <p:spPr bwMode="auto">
          <a:xfrm>
            <a:off x="3131840" y="2636912"/>
            <a:ext cx="3888432" cy="4077072"/>
          </a:xfrm>
          <a:prstGeom prst="ellips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73043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5C5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1" descr="sistine_chapel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62000"/>
            <a:ext cx="8231188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lide7_8"/>
          <p:cNvPicPr>
            <a:picLocks noChangeAspect="1" noChangeArrowheads="1"/>
          </p:cNvPicPr>
          <p:nvPr/>
        </p:nvPicPr>
        <p:blipFill>
          <a:blip r:embed="rId3">
            <a:alphaModFix amt="75000"/>
          </a:blip>
          <a:srcRect/>
          <a:stretch>
            <a:fillRect/>
          </a:stretch>
        </p:blipFill>
        <p:spPr bwMode="auto">
          <a:xfrm>
            <a:off x="808910" y="4437112"/>
            <a:ext cx="2898993" cy="239328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grpSp>
        <p:nvGrpSpPr>
          <p:cNvPr id="6" name="Group 5"/>
          <p:cNvGrpSpPr/>
          <p:nvPr/>
        </p:nvGrpSpPr>
        <p:grpSpPr>
          <a:xfrm>
            <a:off x="5364088" y="764704"/>
            <a:ext cx="3442701" cy="1740519"/>
            <a:chOff x="5364088" y="1052736"/>
            <a:chExt cx="3442701" cy="1740519"/>
          </a:xfrm>
        </p:grpSpPr>
        <p:pic>
          <p:nvPicPr>
            <p:cNvPr id="106507" name="Picture 7" descr="planck_CMB_node_full_image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1052736"/>
              <a:ext cx="3442701" cy="1740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5724128" y="1484784"/>
              <a:ext cx="2739552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Initial conditions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08208" y="1619685"/>
            <a:ext cx="5206984" cy="3549423"/>
            <a:chOff x="1408208" y="1619685"/>
            <a:chExt cx="5206984" cy="3549423"/>
          </a:xfrm>
        </p:grpSpPr>
        <p:grpSp>
          <p:nvGrpSpPr>
            <p:cNvPr id="4" name="Group 3"/>
            <p:cNvGrpSpPr/>
            <p:nvPr/>
          </p:nvGrpSpPr>
          <p:grpSpPr>
            <a:xfrm>
              <a:off x="1408208" y="1838070"/>
              <a:ext cx="5206984" cy="3331038"/>
              <a:chOff x="1408208" y="1838070"/>
              <a:chExt cx="5206984" cy="3331038"/>
            </a:xfrm>
          </p:grpSpPr>
          <p:sp>
            <p:nvSpPr>
              <p:cNvPr id="106504" name="AutoShape 28"/>
              <p:cNvSpPr>
                <a:spLocks noChangeArrowheads="1"/>
              </p:cNvSpPr>
              <p:nvPr/>
            </p:nvSpPr>
            <p:spPr bwMode="auto">
              <a:xfrm rot="999783">
                <a:off x="5785429" y="1838070"/>
                <a:ext cx="829763" cy="2558107"/>
              </a:xfrm>
              <a:prstGeom prst="curvedLeftArrow">
                <a:avLst>
                  <a:gd name="adj1" fmla="val 14069"/>
                  <a:gd name="adj2" fmla="val 120986"/>
                  <a:gd name="adj3" fmla="val 22605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AutoShape 28"/>
              <p:cNvSpPr>
                <a:spLocks noChangeArrowheads="1"/>
              </p:cNvSpPr>
              <p:nvPr/>
            </p:nvSpPr>
            <p:spPr bwMode="auto">
              <a:xfrm rot="2783006" flipH="1">
                <a:off x="2273239" y="3476032"/>
                <a:ext cx="828045" cy="2558107"/>
              </a:xfrm>
              <a:prstGeom prst="curvedLeftArrow">
                <a:avLst>
                  <a:gd name="adj1" fmla="val 14069"/>
                  <a:gd name="adj2" fmla="val 120986"/>
                  <a:gd name="adj3" fmla="val 22605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4139952" y="1619685"/>
              <a:ext cx="1603956" cy="35375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9900" dirty="0">
                  <a:solidFill>
                    <a:srgbClr val="FF0000"/>
                  </a:solidFill>
                </a:rPr>
                <a:t>?</a:t>
              </a:r>
            </a:p>
          </p:txBody>
        </p:sp>
      </p:grpSp>
      <p:pic>
        <p:nvPicPr>
          <p:cNvPr id="15" name="Picture 17" descr="cosma3_1.jpg"/>
          <p:cNvPicPr>
            <a:picLocks noChangeAspect="1"/>
          </p:cNvPicPr>
          <p:nvPr/>
        </p:nvPicPr>
        <p:blipFill>
          <a:blip r:embed="rId5">
            <a:alphaModFix amt="8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348880"/>
            <a:ext cx="3672566" cy="2449513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1835696" y="116632"/>
            <a:ext cx="5472608" cy="58477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 smtClean="0"/>
              <a:t>The formation of galaxies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03702048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019891" y="260648"/>
            <a:ext cx="5792469" cy="648512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200" dirty="0" smtClean="0">
                <a:solidFill>
                  <a:srgbClr val="FF0000"/>
                </a:solidFill>
              </a:rPr>
              <a:t>How to make a virtual universe</a:t>
            </a:r>
            <a:endParaRPr lang="en-GB" sz="32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556792"/>
            <a:ext cx="3672408" cy="2348335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bg1">
                <a:alpha val="75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  <a:softEdge rad="15240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rgbClr val="800000"/>
                </a:solidFill>
              </a:rPr>
              <a:t>Equations of physics</a:t>
            </a:r>
            <a:r>
              <a:rPr lang="en-US" dirty="0">
                <a:solidFill>
                  <a:srgbClr val="800000"/>
                </a:solidFill>
              </a:rPr>
              <a:t>: </a:t>
            </a:r>
            <a:r>
              <a:rPr lang="en-US" sz="2400" dirty="0">
                <a:solidFill>
                  <a:srgbClr val="000000"/>
                </a:solidFill>
              </a:rPr>
              <a:t>General Relativity Mechanics  </a:t>
            </a:r>
            <a:r>
              <a:rPr lang="en-US" sz="2400" dirty="0" smtClean="0">
                <a:solidFill>
                  <a:srgbClr val="000000"/>
                </a:solidFill>
              </a:rPr>
              <a:t>               </a:t>
            </a:r>
            <a:r>
              <a:rPr lang="en-US" sz="2400" dirty="0" err="1" smtClean="0">
                <a:solidFill>
                  <a:srgbClr val="000000"/>
                </a:solidFill>
              </a:rPr>
              <a:t>Radiative</a:t>
            </a:r>
            <a:r>
              <a:rPr lang="en-US" sz="2400" dirty="0" smtClean="0">
                <a:solidFill>
                  <a:srgbClr val="000000"/>
                </a:solidFill>
              </a:rPr>
              <a:t> hydrodynamics </a:t>
            </a:r>
            <a:endParaRPr lang="en-US" sz="24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</a:rPr>
              <a:t>Atomic physics, </a:t>
            </a:r>
            <a:r>
              <a:rPr lang="en-US" sz="2400" dirty="0" err="1">
                <a:solidFill>
                  <a:srgbClr val="000000"/>
                </a:solidFill>
              </a:rPr>
              <a:t>etc</a:t>
            </a:r>
            <a:endParaRPr lang="en-US" sz="2400" dirty="0">
              <a:solidFill>
                <a:srgbClr val="00000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832932" y="1844823"/>
            <a:ext cx="4699508" cy="2786063"/>
            <a:chOff x="3832932" y="1445601"/>
            <a:chExt cx="5059548" cy="3185286"/>
          </a:xfrm>
        </p:grpSpPr>
        <p:pic>
          <p:nvPicPr>
            <p:cNvPr id="4" name="Picture 17" descr="cosma3_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7355" y="1844824"/>
              <a:ext cx="4175125" cy="278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28"/>
            <p:cNvSpPr>
              <a:spLocks noChangeArrowheads="1"/>
            </p:cNvSpPr>
            <p:nvPr/>
          </p:nvSpPr>
          <p:spPr bwMode="auto">
            <a:xfrm rot="17766615">
              <a:off x="5035406" y="243127"/>
              <a:ext cx="897433" cy="3302381"/>
            </a:xfrm>
            <a:prstGeom prst="curvedLeftArrow">
              <a:avLst>
                <a:gd name="adj1" fmla="val 14069"/>
                <a:gd name="adj2" fmla="val 120986"/>
                <a:gd name="adj3" fmla="val 22605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11560" y="4077072"/>
            <a:ext cx="5413567" cy="2664296"/>
            <a:chOff x="472860" y="3727276"/>
            <a:chExt cx="5840299" cy="3086100"/>
          </a:xfrm>
        </p:grpSpPr>
        <p:pic>
          <p:nvPicPr>
            <p:cNvPr id="9" name="Picture 8" descr="hubble-image-of-Stephans-Quintet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649668" y="3550468"/>
              <a:ext cx="3086100" cy="3439716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10" name="AutoShape 28"/>
            <p:cNvSpPr>
              <a:spLocks noChangeArrowheads="1"/>
            </p:cNvSpPr>
            <p:nvPr/>
          </p:nvSpPr>
          <p:spPr bwMode="auto">
            <a:xfrm rot="3186499">
              <a:off x="4238280" y="3879295"/>
              <a:ext cx="801991" cy="3347766"/>
            </a:xfrm>
            <a:prstGeom prst="curvedLeftArrow">
              <a:avLst>
                <a:gd name="adj1" fmla="val 14069"/>
                <a:gd name="adj2" fmla="val 120986"/>
                <a:gd name="adj3" fmla="val 22605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07504" y="980728"/>
            <a:ext cx="9176736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Initial conditions + assumption about content of Universe</a:t>
            </a:r>
          </a:p>
        </p:txBody>
      </p:sp>
      <p:sp>
        <p:nvSpPr>
          <p:cNvPr id="14" name="AutoShape 28"/>
          <p:cNvSpPr>
            <a:spLocks noChangeArrowheads="1"/>
          </p:cNvSpPr>
          <p:nvPr/>
        </p:nvSpPr>
        <p:spPr bwMode="auto">
          <a:xfrm rot="1727728">
            <a:off x="7366456" y="1671031"/>
            <a:ext cx="675783" cy="2507828"/>
          </a:xfrm>
          <a:prstGeom prst="curvedLeftArrow">
            <a:avLst>
              <a:gd name="adj1" fmla="val 14069"/>
              <a:gd name="adj2" fmla="val 166265"/>
              <a:gd name="adj3" fmla="val 22605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474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835696" y="1556793"/>
            <a:ext cx="1890173" cy="1167358"/>
            <a:chOff x="1834990" y="1556263"/>
            <a:chExt cx="1890344" cy="1167181"/>
          </a:xfrm>
        </p:grpSpPr>
        <p:sp>
          <p:nvSpPr>
            <p:cNvPr id="199684" name="TextBox 2"/>
            <p:cNvSpPr txBox="1">
              <a:spLocks noChangeArrowheads="1"/>
            </p:cNvSpPr>
            <p:nvPr/>
          </p:nvSpPr>
          <p:spPr bwMode="auto">
            <a:xfrm>
              <a:off x="1834990" y="1556263"/>
              <a:ext cx="1728347" cy="1015509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Production of  dark matter  </a:t>
              </a:r>
              <a:r>
                <a:rPr lang="en-US" sz="2000" dirty="0" smtClean="0">
                  <a:solidFill>
                    <a:srgbClr val="FFCF41"/>
                  </a:solidFill>
                </a:rPr>
                <a:t>(</a:t>
              </a:r>
              <a:r>
                <a:rPr lang="en-US" sz="2000" dirty="0">
                  <a:solidFill>
                    <a:srgbClr val="FFCF41"/>
                  </a:solidFill>
                </a:rPr>
                <a:t>t </a:t>
              </a:r>
              <a:r>
                <a:rPr lang="en-US" sz="2000" dirty="0" smtClean="0">
                  <a:solidFill>
                    <a:srgbClr val="FFCF41"/>
                  </a:solidFill>
                </a:rPr>
                <a:t>~ 10</a:t>
              </a:r>
              <a:r>
                <a:rPr lang="en-US" sz="2000" baseline="30000" dirty="0" smtClean="0">
                  <a:solidFill>
                    <a:srgbClr val="FFCF41"/>
                  </a:solidFill>
                </a:rPr>
                <a:t>-10</a:t>
              </a:r>
              <a:r>
                <a:rPr lang="en-US" sz="2000" dirty="0" smtClean="0">
                  <a:solidFill>
                    <a:srgbClr val="FFCF41"/>
                  </a:solidFill>
                </a:rPr>
                <a:t> s)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199685" name="Straight Arrow Connector 4"/>
            <p:cNvCxnSpPr>
              <a:cxnSpLocks noChangeShapeType="1"/>
            </p:cNvCxnSpPr>
            <p:nvPr/>
          </p:nvCxnSpPr>
          <p:spPr bwMode="auto">
            <a:xfrm>
              <a:off x="3275281" y="2348230"/>
              <a:ext cx="450053" cy="375214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61243" y="3645024"/>
            <a:ext cx="2184971" cy="1551657"/>
            <a:chOff x="535031" y="918358"/>
            <a:chExt cx="2185172" cy="1551421"/>
          </a:xfrm>
        </p:grpSpPr>
        <p:sp>
          <p:nvSpPr>
            <p:cNvPr id="9" name="TextBox 2"/>
            <p:cNvSpPr txBox="1">
              <a:spLocks noChangeArrowheads="1"/>
            </p:cNvSpPr>
            <p:nvPr/>
          </p:nvSpPr>
          <p:spPr bwMode="auto">
            <a:xfrm>
              <a:off x="535031" y="1454271"/>
              <a:ext cx="2185172" cy="1015508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Cosmic inflation (initial conditions) </a:t>
              </a:r>
              <a:r>
                <a:rPr lang="en-US" sz="2000" dirty="0" smtClean="0">
                  <a:solidFill>
                    <a:srgbClr val="FFCF41"/>
                  </a:solidFill>
                </a:rPr>
                <a:t>(</a:t>
              </a:r>
              <a:r>
                <a:rPr lang="en-US" sz="2000" dirty="0">
                  <a:solidFill>
                    <a:srgbClr val="FFCF41"/>
                  </a:solidFill>
                </a:rPr>
                <a:t>t ~ 10</a:t>
              </a:r>
              <a:r>
                <a:rPr lang="en-US" sz="2000" baseline="30000" dirty="0" smtClean="0">
                  <a:solidFill>
                    <a:srgbClr val="FFCF41"/>
                  </a:solidFill>
                </a:rPr>
                <a:t>-35</a:t>
              </a:r>
              <a:r>
                <a:rPr lang="en-US" sz="2000" dirty="0" smtClean="0">
                  <a:solidFill>
                    <a:srgbClr val="FFCF41"/>
                  </a:solidFill>
                </a:rPr>
                <a:t> s)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10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2144086" y="918358"/>
              <a:ext cx="288060" cy="431982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9" name="TextBox 2"/>
          <p:cNvSpPr txBox="1">
            <a:spLocks noChangeArrowheads="1"/>
          </p:cNvSpPr>
          <p:nvPr/>
        </p:nvSpPr>
        <p:spPr bwMode="auto">
          <a:xfrm rot="16200000">
            <a:off x="6928229" y="3143126"/>
            <a:ext cx="2376264" cy="400110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>
                <a:solidFill>
                  <a:srgbClr val="FFCF41"/>
                </a:solidFill>
              </a:rPr>
              <a:t>t</a:t>
            </a:r>
            <a:r>
              <a:rPr lang="en-US" sz="2000" dirty="0" smtClean="0">
                <a:solidFill>
                  <a:srgbClr val="FFCF41"/>
                </a:solidFill>
              </a:rPr>
              <a:t> = 13.7 billion </a:t>
            </a:r>
            <a:r>
              <a:rPr lang="en-US" sz="2000" dirty="0" err="1" smtClean="0">
                <a:solidFill>
                  <a:srgbClr val="FFCF41"/>
                </a:solidFill>
              </a:rPr>
              <a:t>yrs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824" y="2803466"/>
            <a:ext cx="2459628" cy="462755"/>
          </a:xfrm>
          <a:prstGeom prst="rect">
            <a:avLst/>
          </a:prstGeom>
          <a:solidFill>
            <a:srgbClr val="FFB51A"/>
          </a:solidFill>
          <a:effectLst>
            <a:outerShdw blurRad="50800" dist="38100" dir="2700000" algn="tl" rotWithShape="0">
              <a:srgbClr val="000000"/>
            </a:outerShdw>
          </a:effectLst>
        </p:spPr>
        <p:txBody>
          <a:bodyPr wrap="none" tIns="0" bIns="46800" rtlCol="0" anchor="ctr" anchorCtr="1">
            <a:spAutoFit/>
          </a:bodyPr>
          <a:lstStyle/>
          <a:p>
            <a:r>
              <a:rPr lang="en-US" sz="2400" dirty="0" smtClean="0"/>
              <a:t>Cold dark matter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9018733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ulti_component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1717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  <p:pic>
        <p:nvPicPr>
          <p:cNvPr id="2539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58050" y="6456362"/>
            <a:ext cx="179046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1800" dirty="0" err="1">
                <a:solidFill>
                  <a:srgbClr val="FFFFFF"/>
                </a:solidFill>
                <a:latin typeface="Calibri"/>
              </a:rPr>
              <a:t>Trayford</a:t>
            </a:r>
            <a:r>
              <a:rPr lang="en-US" sz="1800" dirty="0">
                <a:solidFill>
                  <a:srgbClr val="FFFFFF"/>
                </a:solidFill>
                <a:latin typeface="Calibri"/>
              </a:rPr>
              <a:t> et al ‘15</a:t>
            </a:r>
          </a:p>
        </p:txBody>
      </p:sp>
    </p:spTree>
    <p:extLst>
      <p:ext uri="{BB962C8B-B14F-4D97-AF65-F5344CB8AC3E}">
        <p14:creationId xmlns:p14="http://schemas.microsoft.com/office/powerpoint/2010/main" val="122688072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39552" y="41426"/>
            <a:ext cx="8444461" cy="579262"/>
          </a:xfrm>
          <a:prstGeom prst="rect">
            <a:avLst/>
          </a:prstGeom>
          <a:solidFill>
            <a:srgbClr val="FFCC00"/>
          </a:solidFill>
          <a:ln w="2857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lIns="90000" tIns="46800" rIns="90000" bIns="4680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dirty="0" smtClean="0">
                <a:solidFill>
                  <a:srgbClr val="800000"/>
                </a:solidFill>
              </a:rPr>
              <a:t>Observing galaxies forming (the Hubble Deep Field)</a:t>
            </a:r>
            <a:endParaRPr lang="en-GB" dirty="0">
              <a:solidFill>
                <a:srgbClr val="800000"/>
              </a:solidFill>
            </a:endParaRPr>
          </a:p>
        </p:txBody>
      </p:sp>
      <p:pic>
        <p:nvPicPr>
          <p:cNvPr id="7" name="udf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35704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permassive_blak_ho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600"/>
            <a:ext cx="9144000" cy="6129338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794078" y="41426"/>
            <a:ext cx="7666354" cy="579262"/>
          </a:xfrm>
          <a:prstGeom prst="rect">
            <a:avLst/>
          </a:prstGeom>
          <a:solidFill>
            <a:srgbClr val="FFCC00"/>
          </a:solidFill>
          <a:ln w="2857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lIns="90000" tIns="46800" rIns="90000" bIns="4680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dirty="0" smtClean="0">
                <a:solidFill>
                  <a:srgbClr val="800000"/>
                </a:solidFill>
              </a:rPr>
              <a:t>Supermassive black holes at centre of galaxies </a:t>
            </a:r>
            <a:endParaRPr lang="en-GB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09754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ARY_Rayleigh_Lasers_WHT_ins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7376"/>
            <a:ext cx="9144000" cy="6096000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423540" y="41426"/>
            <a:ext cx="6748860" cy="579262"/>
          </a:xfrm>
          <a:prstGeom prst="rect">
            <a:avLst/>
          </a:prstGeom>
          <a:solidFill>
            <a:srgbClr val="FFCC00"/>
          </a:solidFill>
          <a:ln w="2857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lIns="90000" tIns="46800" rIns="90000" bIns="4680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dirty="0" smtClean="0">
                <a:solidFill>
                  <a:srgbClr val="800000"/>
                </a:solidFill>
              </a:rPr>
              <a:t>Sharpening the Universe: adaptive optics</a:t>
            </a:r>
            <a:endParaRPr lang="en-GB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40224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ARY_Rayleigh_Lasers_WHT_outs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5368"/>
            <a:ext cx="9144000" cy="6096000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423540" y="41426"/>
            <a:ext cx="6748860" cy="579262"/>
          </a:xfrm>
          <a:prstGeom prst="rect">
            <a:avLst/>
          </a:prstGeom>
          <a:solidFill>
            <a:srgbClr val="FFCC00"/>
          </a:solidFill>
          <a:ln w="2857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lIns="90000" tIns="46800" rIns="90000" bIns="4680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dirty="0" smtClean="0">
                <a:solidFill>
                  <a:srgbClr val="800000"/>
                </a:solidFill>
              </a:rPr>
              <a:t>Sharpening the Universe: adaptive optics</a:t>
            </a:r>
            <a:endParaRPr lang="en-GB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55727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423540" y="41426"/>
            <a:ext cx="6748860" cy="579262"/>
          </a:xfrm>
          <a:prstGeom prst="rect">
            <a:avLst/>
          </a:prstGeom>
          <a:solidFill>
            <a:srgbClr val="FFCC00"/>
          </a:solidFill>
          <a:ln w="2857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lIns="90000" tIns="46800" rIns="90000" bIns="4680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dirty="0" smtClean="0">
                <a:solidFill>
                  <a:srgbClr val="800000"/>
                </a:solidFill>
              </a:rPr>
              <a:t>Sharpening the Universe: adaptive optics</a:t>
            </a:r>
            <a:endParaRPr lang="en-GB" dirty="0">
              <a:solidFill>
                <a:srgbClr val="800000"/>
              </a:solidFill>
            </a:endParaRPr>
          </a:p>
        </p:txBody>
      </p:sp>
      <p:pic>
        <p:nvPicPr>
          <p:cNvPr id="4" name="adaptive_optics_images_1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04021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77240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2971800" y="6415088"/>
            <a:ext cx="40735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Flammarion 1888: tete des  etoiles</a:t>
            </a:r>
          </a:p>
        </p:txBody>
      </p:sp>
      <p:pic>
        <p:nvPicPr>
          <p:cNvPr id="113668" name="Picture 4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52400"/>
            <a:ext cx="1360488" cy="552450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371600" y="1143000"/>
            <a:ext cx="6353175" cy="2919413"/>
          </a:xfrm>
          <a:prstGeom prst="rect">
            <a:avLst/>
          </a:prstGeom>
          <a:solidFill>
            <a:srgbClr val="FF6600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dirty="0">
                <a:solidFill>
                  <a:srgbClr val="FF0000"/>
                </a:solidFill>
              </a:rPr>
              <a:t>  </a:t>
            </a:r>
            <a:r>
              <a:rPr lang="en-US" sz="2400" dirty="0">
                <a:solidFill>
                  <a:srgbClr val="191966"/>
                </a:solidFill>
              </a:rPr>
              <a:t>THE KEY QUESTIONS OF COSMOLOGY</a:t>
            </a:r>
          </a:p>
          <a:p>
            <a:pPr>
              <a:buClr>
                <a:srgbClr val="000090"/>
              </a:buClr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 How did the Universe begin? </a:t>
            </a:r>
          </a:p>
          <a:p>
            <a:pPr>
              <a:buClr>
                <a:srgbClr val="000090"/>
              </a:buClr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 What is it made </a:t>
            </a:r>
            <a:r>
              <a:rPr lang="en-US" dirty="0" smtClean="0">
                <a:solidFill>
                  <a:srgbClr val="000000"/>
                </a:solidFill>
              </a:rPr>
              <a:t>of?</a:t>
            </a:r>
            <a:endParaRPr lang="en-US" dirty="0">
              <a:solidFill>
                <a:srgbClr val="000000"/>
              </a:solidFill>
            </a:endParaRPr>
          </a:p>
          <a:p>
            <a:pPr>
              <a:buClr>
                <a:srgbClr val="000090"/>
              </a:buClr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 How did it evolve to its present state?</a:t>
            </a:r>
          </a:p>
          <a:p>
            <a:pPr>
              <a:buClr>
                <a:srgbClr val="000090"/>
              </a:buClr>
              <a:buFont typeface="Arial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 What does the future hold?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1403648" y="2348880"/>
            <a:ext cx="6336704" cy="1152128"/>
          </a:xfrm>
          <a:prstGeom prst="rect">
            <a:avLst/>
          </a:prstGeom>
          <a:noFill/>
          <a:ln w="38100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47139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gden_sdl_log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3" t="10121" r="5658" b="7833"/>
          <a:stretch/>
        </p:blipFill>
        <p:spPr>
          <a:xfrm>
            <a:off x="1929923" y="692696"/>
            <a:ext cx="6098461" cy="562669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AutoShape 7"/>
          <p:cNvSpPr>
            <a:spLocks noChangeArrowheads="1"/>
          </p:cNvSpPr>
          <p:nvPr/>
        </p:nvSpPr>
        <p:spPr bwMode="auto">
          <a:xfrm>
            <a:off x="2771800" y="2275095"/>
            <a:ext cx="3744416" cy="1728166"/>
          </a:xfrm>
          <a:prstGeom prst="roundRect">
            <a:avLst>
              <a:gd name="adj" fmla="val 60"/>
            </a:avLst>
          </a:prstGeom>
          <a:solidFill>
            <a:srgbClr val="FFCC00">
              <a:alpha val="75000"/>
            </a:srgbClr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GB" sz="6000" dirty="0" smtClean="0">
                <a:solidFill>
                  <a:srgbClr val="FF0000"/>
                </a:solidFill>
              </a:rPr>
              <a:t>What next?</a:t>
            </a:r>
          </a:p>
        </p:txBody>
      </p:sp>
    </p:spTree>
    <p:extLst>
      <p:ext uri="{BB962C8B-B14F-4D97-AF65-F5344CB8AC3E}">
        <p14:creationId xmlns:p14="http://schemas.microsoft.com/office/powerpoint/2010/main" val="107516946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89013"/>
            <a:ext cx="81534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7283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97295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296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297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298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299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0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1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2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3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4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5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6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7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8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9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0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1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2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3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4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5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6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7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8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9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0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1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2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3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4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5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6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7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8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9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0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1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2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3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4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5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6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7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8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9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0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1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2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3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4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5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6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7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8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9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0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1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2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3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4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5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6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7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8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9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0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1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2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3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4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5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6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7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8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9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70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97284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5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grpSp>
        <p:nvGrpSpPr>
          <p:cNvPr id="97288" name="Group 92"/>
          <p:cNvGrpSpPr>
            <a:grpSpLocks/>
          </p:cNvGrpSpPr>
          <p:nvPr/>
        </p:nvGrpSpPr>
        <p:grpSpPr bwMode="auto">
          <a:xfrm>
            <a:off x="3352800" y="1066800"/>
            <a:ext cx="2540000" cy="2590800"/>
            <a:chOff x="3352800" y="1066800"/>
            <a:chExt cx="2540000" cy="2590799"/>
          </a:xfrm>
        </p:grpSpPr>
        <p:pic>
          <p:nvPicPr>
            <p:cNvPr id="97292" name="Picture 84" descr="magritte_2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1066800"/>
              <a:ext cx="2540000" cy="185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7293" name="Straight Arrow Connector 86"/>
            <p:cNvCxnSpPr>
              <a:cxnSpLocks noChangeShapeType="1"/>
            </p:cNvCxnSpPr>
            <p:nvPr/>
          </p:nvCxnSpPr>
          <p:spPr bwMode="auto">
            <a:xfrm rot="10800000" flipV="1">
              <a:off x="3352800" y="2971798"/>
              <a:ext cx="762000" cy="685801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7294" name="Straight Arrow Connector 88"/>
            <p:cNvCxnSpPr>
              <a:cxnSpLocks noChangeShapeType="1"/>
            </p:cNvCxnSpPr>
            <p:nvPr/>
          </p:nvCxnSpPr>
          <p:spPr bwMode="auto">
            <a:xfrm rot="16200000" flipH="1">
              <a:off x="5029202" y="2743201"/>
              <a:ext cx="457199" cy="457198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90" name="Picture 2" descr="slide7_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4008" y="5085184"/>
            <a:ext cx="2034952" cy="1680377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cxnSp>
        <p:nvCxnSpPr>
          <p:cNvPr id="97291" name="Straight Arrow Connector 84"/>
          <p:cNvCxnSpPr>
            <a:cxnSpLocks noChangeShapeType="1"/>
          </p:cNvCxnSpPr>
          <p:nvPr/>
        </p:nvCxnSpPr>
        <p:spPr bwMode="auto">
          <a:xfrm flipH="1">
            <a:off x="5364089" y="4293096"/>
            <a:ext cx="720079" cy="1113656"/>
          </a:xfrm>
          <a:prstGeom prst="straightConnector1">
            <a:avLst/>
          </a:prstGeom>
          <a:noFill/>
          <a:ln w="28575" cmpd="sng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41190949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835696" y="1556793"/>
            <a:ext cx="1890173" cy="1167358"/>
            <a:chOff x="1834990" y="1556263"/>
            <a:chExt cx="1890344" cy="1167181"/>
          </a:xfrm>
        </p:grpSpPr>
        <p:sp>
          <p:nvSpPr>
            <p:cNvPr id="199684" name="TextBox 2"/>
            <p:cNvSpPr txBox="1">
              <a:spLocks noChangeArrowheads="1"/>
            </p:cNvSpPr>
            <p:nvPr/>
          </p:nvSpPr>
          <p:spPr bwMode="auto">
            <a:xfrm>
              <a:off x="1834990" y="1556263"/>
              <a:ext cx="1728347" cy="1015509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Production of  dark matter  </a:t>
              </a:r>
              <a:r>
                <a:rPr lang="en-US" sz="2000" dirty="0" smtClean="0">
                  <a:solidFill>
                    <a:srgbClr val="FFCF41"/>
                  </a:solidFill>
                </a:rPr>
                <a:t>(</a:t>
              </a:r>
              <a:r>
                <a:rPr lang="en-US" sz="2000" dirty="0">
                  <a:solidFill>
                    <a:srgbClr val="FFCF41"/>
                  </a:solidFill>
                </a:rPr>
                <a:t>t </a:t>
              </a:r>
              <a:r>
                <a:rPr lang="en-US" sz="2000" dirty="0" smtClean="0">
                  <a:solidFill>
                    <a:srgbClr val="FFCF41"/>
                  </a:solidFill>
                </a:rPr>
                <a:t>~ 10</a:t>
              </a:r>
              <a:r>
                <a:rPr lang="en-US" sz="2000" baseline="30000" dirty="0" smtClean="0">
                  <a:solidFill>
                    <a:srgbClr val="FFCF41"/>
                  </a:solidFill>
                </a:rPr>
                <a:t>-10</a:t>
              </a:r>
              <a:r>
                <a:rPr lang="en-US" sz="2000" dirty="0" smtClean="0">
                  <a:solidFill>
                    <a:srgbClr val="FFCF41"/>
                  </a:solidFill>
                </a:rPr>
                <a:t> s)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199685" name="Straight Arrow Connector 4"/>
            <p:cNvCxnSpPr>
              <a:cxnSpLocks noChangeShapeType="1"/>
            </p:cNvCxnSpPr>
            <p:nvPr/>
          </p:nvCxnSpPr>
          <p:spPr bwMode="auto">
            <a:xfrm>
              <a:off x="3275281" y="2348230"/>
              <a:ext cx="450053" cy="375214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61243" y="3645024"/>
            <a:ext cx="2184971" cy="1551657"/>
            <a:chOff x="535031" y="918358"/>
            <a:chExt cx="2185172" cy="1551421"/>
          </a:xfrm>
        </p:grpSpPr>
        <p:sp>
          <p:nvSpPr>
            <p:cNvPr id="9" name="TextBox 2"/>
            <p:cNvSpPr txBox="1">
              <a:spLocks noChangeArrowheads="1"/>
            </p:cNvSpPr>
            <p:nvPr/>
          </p:nvSpPr>
          <p:spPr bwMode="auto">
            <a:xfrm>
              <a:off x="535031" y="1454271"/>
              <a:ext cx="2185172" cy="1015508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Cosmic inflation (initial conditions) </a:t>
              </a:r>
              <a:r>
                <a:rPr lang="en-US" sz="2000" dirty="0" smtClean="0">
                  <a:solidFill>
                    <a:srgbClr val="FFCF41"/>
                  </a:solidFill>
                </a:rPr>
                <a:t>(</a:t>
              </a:r>
              <a:r>
                <a:rPr lang="en-US" sz="2000" dirty="0">
                  <a:solidFill>
                    <a:srgbClr val="FFCF41"/>
                  </a:solidFill>
                </a:rPr>
                <a:t>t ~ 10</a:t>
              </a:r>
              <a:r>
                <a:rPr lang="en-US" sz="2000" baseline="30000" dirty="0" smtClean="0">
                  <a:solidFill>
                    <a:srgbClr val="FFCF41"/>
                  </a:solidFill>
                </a:rPr>
                <a:t>-35</a:t>
              </a:r>
              <a:r>
                <a:rPr lang="en-US" sz="2000" dirty="0" smtClean="0">
                  <a:solidFill>
                    <a:srgbClr val="FFCF41"/>
                  </a:solidFill>
                </a:rPr>
                <a:t> s)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10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2144086" y="918358"/>
              <a:ext cx="288060" cy="431982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9" name="TextBox 2"/>
          <p:cNvSpPr txBox="1">
            <a:spLocks noChangeArrowheads="1"/>
          </p:cNvSpPr>
          <p:nvPr/>
        </p:nvSpPr>
        <p:spPr bwMode="auto">
          <a:xfrm rot="16200000">
            <a:off x="6928229" y="3143126"/>
            <a:ext cx="2376264" cy="400110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>
                <a:solidFill>
                  <a:srgbClr val="FFCF41"/>
                </a:solidFill>
              </a:rPr>
              <a:t>t</a:t>
            </a:r>
            <a:r>
              <a:rPr lang="en-US" sz="2000" dirty="0" smtClean="0">
                <a:solidFill>
                  <a:srgbClr val="FFCF41"/>
                </a:solidFill>
              </a:rPr>
              <a:t> = 13.7 billion </a:t>
            </a:r>
            <a:r>
              <a:rPr lang="en-US" sz="2000" dirty="0" err="1" smtClean="0">
                <a:solidFill>
                  <a:srgbClr val="FFCF41"/>
                </a:solidFill>
              </a:rPr>
              <a:t>yrs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824" y="2803466"/>
            <a:ext cx="2459628" cy="462755"/>
          </a:xfrm>
          <a:prstGeom prst="rect">
            <a:avLst/>
          </a:prstGeom>
          <a:solidFill>
            <a:srgbClr val="FFB51A"/>
          </a:solidFill>
          <a:effectLst>
            <a:outerShdw blurRad="50800" dist="38100" dir="2700000" algn="tl" rotWithShape="0">
              <a:srgbClr val="000000"/>
            </a:outerShdw>
          </a:effectLst>
        </p:spPr>
        <p:txBody>
          <a:bodyPr wrap="none" tIns="0" bIns="46800" rtlCol="0" anchor="ctr" anchorCtr="1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</a:rPr>
              <a:t>Cold dark matter 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64500" y="3356992"/>
            <a:ext cx="2806928" cy="462755"/>
          </a:xfrm>
          <a:prstGeom prst="rect">
            <a:avLst/>
          </a:prstGeom>
          <a:solidFill>
            <a:srgbClr val="FFB51A"/>
          </a:solidFill>
          <a:effectLst>
            <a:outerShdw blurRad="50800" dist="38100" dir="2700000" algn="tl" rotWithShape="0">
              <a:srgbClr val="000000"/>
            </a:outerShdw>
          </a:effectLst>
        </p:spPr>
        <p:txBody>
          <a:bodyPr wrap="none" tIns="0" bIns="46800" rtlCol="0" anchor="ctr" anchorCtr="1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</a:rPr>
              <a:t>Warm dark matter? 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79912" y="3902349"/>
            <a:ext cx="3417672" cy="462755"/>
          </a:xfrm>
          <a:prstGeom prst="rect">
            <a:avLst/>
          </a:prstGeom>
          <a:solidFill>
            <a:srgbClr val="FFB51A"/>
          </a:solidFill>
          <a:effectLst>
            <a:outerShdw blurRad="50800" dist="38100" dir="2700000" algn="tl" rotWithShape="0">
              <a:srgbClr val="000000"/>
            </a:outerShdw>
          </a:effectLst>
        </p:spPr>
        <p:txBody>
          <a:bodyPr wrap="none" tIns="0" bIns="46800" rtlCol="0" anchor="ctr" anchorCtr="1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</a:rPr>
              <a:t>Interactive dark matter? 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68036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3"/>
          <p:cNvSpPr>
            <a:spLocks noChangeArrowheads="1"/>
          </p:cNvSpPr>
          <p:nvPr/>
        </p:nvSpPr>
        <p:spPr bwMode="auto">
          <a:xfrm>
            <a:off x="1371600" y="2133600"/>
            <a:ext cx="6227763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The search for dark matter 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057400" y="3468688"/>
            <a:ext cx="5105400" cy="646112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3200">
                <a:solidFill>
                  <a:srgbClr val="FF0000"/>
                </a:solidFill>
              </a:rPr>
              <a:t>Experimental physics </a:t>
            </a: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090" name="Picture 2" descr="Slide6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0038" y="152400"/>
            <a:ext cx="4424362" cy="60960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179203" name="Text Box 3"/>
          <p:cNvSpPr txBox="1">
            <a:spLocks noChangeArrowheads="1"/>
          </p:cNvSpPr>
          <p:nvPr/>
        </p:nvSpPr>
        <p:spPr bwMode="auto">
          <a:xfrm>
            <a:off x="0" y="3962400"/>
            <a:ext cx="4191000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b="1">
                <a:solidFill>
                  <a:srgbClr val="3333CC"/>
                </a:solidFill>
              </a:rPr>
              <a:t>Looking for dark matter … down the mine</a:t>
            </a:r>
          </a:p>
          <a:p>
            <a:pPr algn="ctr">
              <a:spcBef>
                <a:spcPct val="50000"/>
              </a:spcBef>
            </a:pPr>
            <a:r>
              <a:rPr lang="en-GB" sz="2400" b="1">
                <a:solidFill>
                  <a:srgbClr val="009900"/>
                </a:solidFill>
              </a:rPr>
              <a:t>(where cosmic rays can’t  penetrate)</a:t>
            </a:r>
          </a:p>
        </p:txBody>
      </p:sp>
      <p:sp>
        <p:nvSpPr>
          <p:cNvPr id="179204" name="Text Box 4"/>
          <p:cNvSpPr txBox="1">
            <a:spLocks noChangeArrowheads="1"/>
          </p:cNvSpPr>
          <p:nvPr/>
        </p:nvSpPr>
        <p:spPr bwMode="auto">
          <a:xfrm>
            <a:off x="6477000" y="2209800"/>
            <a:ext cx="205740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00000"/>
                </a:solidFill>
              </a:rPr>
              <a:t>Boulby mine</a:t>
            </a:r>
          </a:p>
        </p:txBody>
      </p:sp>
      <p:grpSp>
        <p:nvGrpSpPr>
          <p:cNvPr id="179205" name="Group 5"/>
          <p:cNvGrpSpPr>
            <a:grpSpLocks/>
          </p:cNvGrpSpPr>
          <p:nvPr/>
        </p:nvGrpSpPr>
        <p:grpSpPr bwMode="auto">
          <a:xfrm>
            <a:off x="0" y="1066800"/>
            <a:ext cx="3965575" cy="2608263"/>
            <a:chOff x="3262" y="2414"/>
            <a:chExt cx="2498" cy="1643"/>
          </a:xfrm>
        </p:grpSpPr>
        <p:pic>
          <p:nvPicPr>
            <p:cNvPr id="179206" name="Picture 6" descr="BoulbySurfac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2" y="2414"/>
              <a:ext cx="2498" cy="1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9207" name="Text Box 7"/>
            <p:cNvSpPr txBox="1">
              <a:spLocks noChangeArrowheads="1"/>
            </p:cNvSpPr>
            <p:nvPr/>
          </p:nvSpPr>
          <p:spPr bwMode="auto">
            <a:xfrm>
              <a:off x="4317" y="2753"/>
              <a:ext cx="1443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400" b="1">
                  <a:solidFill>
                    <a:srgbClr val="FF0000"/>
                  </a:solidFill>
                </a:rPr>
                <a:t>UK DM search (Boulby mine)</a:t>
              </a:r>
            </a:p>
          </p:txBody>
        </p:sp>
      </p:grp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4" descr="boulby_visit_3.jpg                                             0005E8BFMacintosh HD                   BCFB972B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3131840" y="116632"/>
            <a:ext cx="4464496" cy="4149032"/>
            <a:chOff x="3131840" y="116632"/>
            <a:chExt cx="4464496" cy="4149032"/>
          </a:xfrm>
        </p:grpSpPr>
        <p:pic>
          <p:nvPicPr>
            <p:cNvPr id="2" name="Picture 1" descr="peter_ogden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8972" y="116632"/>
              <a:ext cx="3357364" cy="4149032"/>
            </a:xfrm>
            <a:prstGeom prst="rect">
              <a:avLst/>
            </a:prstGeom>
          </p:spPr>
        </p:pic>
        <p:cxnSp>
          <p:nvCxnSpPr>
            <p:cNvPr id="4" name="Straight Connector 3"/>
            <p:cNvCxnSpPr/>
            <p:nvPr/>
          </p:nvCxnSpPr>
          <p:spPr bwMode="auto">
            <a:xfrm flipV="1">
              <a:off x="3131840" y="188640"/>
              <a:ext cx="1152128" cy="1843360"/>
            </a:xfrm>
            <a:prstGeom prst="lin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" name="Straight Connector 5"/>
            <p:cNvCxnSpPr/>
            <p:nvPr/>
          </p:nvCxnSpPr>
          <p:spPr bwMode="auto">
            <a:xfrm>
              <a:off x="3131840" y="2348880"/>
              <a:ext cx="1224136" cy="1872208"/>
            </a:xfrm>
            <a:prstGeom prst="lin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cdm+wdm.mov" descr="/Users/csf/Movies/lovell/cdm+wdm.mov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757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203" name="TextBox 2"/>
          <p:cNvSpPr txBox="1">
            <a:spLocks noChangeArrowheads="1"/>
          </p:cNvSpPr>
          <p:nvPr/>
        </p:nvSpPr>
        <p:spPr bwMode="auto">
          <a:xfrm>
            <a:off x="1195388" y="358775"/>
            <a:ext cx="2390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>
                <a:solidFill>
                  <a:srgbClr val="FFFFFF"/>
                </a:solidFill>
              </a:rPr>
              <a:t>cold dark matter</a:t>
            </a:r>
          </a:p>
        </p:txBody>
      </p:sp>
      <p:sp>
        <p:nvSpPr>
          <p:cNvPr id="179204" name="TextBox 3"/>
          <p:cNvSpPr txBox="1">
            <a:spLocks noChangeArrowheads="1"/>
          </p:cNvSpPr>
          <p:nvPr/>
        </p:nvSpPr>
        <p:spPr bwMode="auto">
          <a:xfrm>
            <a:off x="5257800" y="363538"/>
            <a:ext cx="3017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  <a:buFontTx/>
              <a:buChar char="•"/>
            </a:pPr>
            <a:r>
              <a:rPr lang="en-US">
                <a:solidFill>
                  <a:srgbClr val="FFFFFF"/>
                </a:solidFill>
              </a:rPr>
              <a:t>warm dark matter </a:t>
            </a:r>
          </a:p>
        </p:txBody>
      </p:sp>
      <p:sp>
        <p:nvSpPr>
          <p:cNvPr id="179205" name="TextBox 4"/>
          <p:cNvSpPr txBox="1">
            <a:spLocks noChangeArrowheads="1"/>
          </p:cNvSpPr>
          <p:nvPr/>
        </p:nvSpPr>
        <p:spPr bwMode="auto">
          <a:xfrm>
            <a:off x="1009650" y="6102350"/>
            <a:ext cx="70262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>
                <a:solidFill>
                  <a:srgbClr val="FFFFFF"/>
                </a:solidFill>
              </a:rPr>
              <a:t>Lovell, Eke, Frenk, Gao, Jenkins, Wang, White, Theuns, Boyarski &amp; Ruchayskiy  </a:t>
            </a:r>
            <a:r>
              <a:rPr lang="ja-JP" altLang="en-US" sz="2000">
                <a:solidFill>
                  <a:srgbClr val="FFFFFF"/>
                </a:solidFill>
              </a:rPr>
              <a:t>‘</a:t>
            </a:r>
            <a:r>
              <a:rPr lang="en-US" altLang="ja-JP" sz="2000">
                <a:solidFill>
                  <a:srgbClr val="FFFFFF"/>
                </a:solidFill>
              </a:rPr>
              <a:t>12</a:t>
            </a:r>
            <a:endParaRPr lang="en-US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02335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6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761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613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6130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835696" y="1556793"/>
            <a:ext cx="1890173" cy="1167358"/>
            <a:chOff x="1834990" y="1556263"/>
            <a:chExt cx="1890344" cy="1167181"/>
          </a:xfrm>
        </p:grpSpPr>
        <p:sp>
          <p:nvSpPr>
            <p:cNvPr id="199684" name="TextBox 2"/>
            <p:cNvSpPr txBox="1">
              <a:spLocks noChangeArrowheads="1"/>
            </p:cNvSpPr>
            <p:nvPr/>
          </p:nvSpPr>
          <p:spPr bwMode="auto">
            <a:xfrm>
              <a:off x="1834990" y="1556263"/>
              <a:ext cx="1728347" cy="1015509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Production of  dark matter  </a:t>
              </a:r>
              <a:r>
                <a:rPr lang="en-US" sz="2000" dirty="0" smtClean="0">
                  <a:solidFill>
                    <a:srgbClr val="FFCF41"/>
                  </a:solidFill>
                </a:rPr>
                <a:t>(</a:t>
              </a:r>
              <a:r>
                <a:rPr lang="en-US" sz="2000" dirty="0">
                  <a:solidFill>
                    <a:srgbClr val="FFCF41"/>
                  </a:solidFill>
                </a:rPr>
                <a:t>t </a:t>
              </a:r>
              <a:r>
                <a:rPr lang="en-US" sz="2000" dirty="0" smtClean="0">
                  <a:solidFill>
                    <a:srgbClr val="FFCF41"/>
                  </a:solidFill>
                </a:rPr>
                <a:t>~ 10</a:t>
              </a:r>
              <a:r>
                <a:rPr lang="en-US" sz="2000" baseline="30000" dirty="0" smtClean="0">
                  <a:solidFill>
                    <a:srgbClr val="FFCF41"/>
                  </a:solidFill>
                </a:rPr>
                <a:t>-10</a:t>
              </a:r>
              <a:r>
                <a:rPr lang="en-US" sz="2000" dirty="0" smtClean="0">
                  <a:solidFill>
                    <a:srgbClr val="FFCF41"/>
                  </a:solidFill>
                </a:rPr>
                <a:t> s)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199685" name="Straight Arrow Connector 4"/>
            <p:cNvCxnSpPr>
              <a:cxnSpLocks noChangeShapeType="1"/>
            </p:cNvCxnSpPr>
            <p:nvPr/>
          </p:nvCxnSpPr>
          <p:spPr bwMode="auto">
            <a:xfrm>
              <a:off x="3275281" y="2348230"/>
              <a:ext cx="450053" cy="375214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61243" y="3645024"/>
            <a:ext cx="2184971" cy="1551657"/>
            <a:chOff x="535031" y="918358"/>
            <a:chExt cx="2185172" cy="1551421"/>
          </a:xfrm>
        </p:grpSpPr>
        <p:sp>
          <p:nvSpPr>
            <p:cNvPr id="9" name="TextBox 2"/>
            <p:cNvSpPr txBox="1">
              <a:spLocks noChangeArrowheads="1"/>
            </p:cNvSpPr>
            <p:nvPr/>
          </p:nvSpPr>
          <p:spPr bwMode="auto">
            <a:xfrm>
              <a:off x="535031" y="1454271"/>
              <a:ext cx="2185172" cy="1015508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Cosmic inflation (initial conditions) </a:t>
              </a:r>
              <a:r>
                <a:rPr lang="en-US" sz="2000" dirty="0" smtClean="0">
                  <a:solidFill>
                    <a:srgbClr val="FFCF41"/>
                  </a:solidFill>
                </a:rPr>
                <a:t>(</a:t>
              </a:r>
              <a:r>
                <a:rPr lang="en-US" sz="2000" dirty="0">
                  <a:solidFill>
                    <a:srgbClr val="FFCF41"/>
                  </a:solidFill>
                </a:rPr>
                <a:t>t ~ 10</a:t>
              </a:r>
              <a:r>
                <a:rPr lang="en-US" sz="2000" baseline="30000" dirty="0" smtClean="0">
                  <a:solidFill>
                    <a:srgbClr val="FFCF41"/>
                  </a:solidFill>
                </a:rPr>
                <a:t>-35</a:t>
              </a:r>
              <a:r>
                <a:rPr lang="en-US" sz="2000" dirty="0" smtClean="0">
                  <a:solidFill>
                    <a:srgbClr val="FFCF41"/>
                  </a:solidFill>
                </a:rPr>
                <a:t> s)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10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2144086" y="918358"/>
              <a:ext cx="288060" cy="431982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9" name="TextBox 2"/>
          <p:cNvSpPr txBox="1">
            <a:spLocks noChangeArrowheads="1"/>
          </p:cNvSpPr>
          <p:nvPr/>
        </p:nvSpPr>
        <p:spPr bwMode="auto">
          <a:xfrm rot="16200000">
            <a:off x="6928229" y="3143126"/>
            <a:ext cx="2376264" cy="400110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>
                <a:solidFill>
                  <a:srgbClr val="FFCF41"/>
                </a:solidFill>
              </a:rPr>
              <a:t>t</a:t>
            </a:r>
            <a:r>
              <a:rPr lang="en-US" sz="2000" dirty="0" smtClean="0">
                <a:solidFill>
                  <a:srgbClr val="FFCF41"/>
                </a:solidFill>
              </a:rPr>
              <a:t> = 13.7 billion </a:t>
            </a:r>
            <a:r>
              <a:rPr lang="en-US" sz="2000" dirty="0" err="1" smtClean="0">
                <a:solidFill>
                  <a:srgbClr val="FFCF41"/>
                </a:solidFill>
              </a:rPr>
              <a:t>yrs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824" y="2803466"/>
            <a:ext cx="2459628" cy="462755"/>
          </a:xfrm>
          <a:prstGeom prst="rect">
            <a:avLst/>
          </a:prstGeom>
          <a:solidFill>
            <a:srgbClr val="FFB51A"/>
          </a:solidFill>
          <a:effectLst>
            <a:outerShdw blurRad="50800" dist="38100" dir="2700000" algn="tl" rotWithShape="0">
              <a:srgbClr val="000000"/>
            </a:outerShdw>
          </a:effectLst>
        </p:spPr>
        <p:txBody>
          <a:bodyPr wrap="none" tIns="0" bIns="46800" rtlCol="0" anchor="ctr" anchorCtr="1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</a:rPr>
              <a:t>Cold dark matter 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64500" y="3356992"/>
            <a:ext cx="2806928" cy="462755"/>
          </a:xfrm>
          <a:prstGeom prst="rect">
            <a:avLst/>
          </a:prstGeom>
          <a:solidFill>
            <a:srgbClr val="FFB51A"/>
          </a:solidFill>
          <a:effectLst>
            <a:outerShdw blurRad="50800" dist="38100" dir="2700000" algn="tl" rotWithShape="0">
              <a:srgbClr val="000000"/>
            </a:outerShdw>
          </a:effectLst>
        </p:spPr>
        <p:txBody>
          <a:bodyPr wrap="none" tIns="0" bIns="46800" rtlCol="0" anchor="ctr" anchorCtr="1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</a:rPr>
              <a:t>Warm dark matter? 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79912" y="3902349"/>
            <a:ext cx="3417672" cy="462755"/>
          </a:xfrm>
          <a:prstGeom prst="rect">
            <a:avLst/>
          </a:prstGeom>
          <a:solidFill>
            <a:srgbClr val="FFB51A"/>
          </a:solidFill>
          <a:effectLst>
            <a:outerShdw blurRad="50800" dist="38100" dir="2700000" algn="tl" rotWithShape="0">
              <a:srgbClr val="000000"/>
            </a:outerShdw>
          </a:effectLst>
        </p:spPr>
        <p:txBody>
          <a:bodyPr wrap="none" tIns="0" bIns="46800" rtlCol="0" anchor="ctr" anchorCtr="1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</a:rPr>
              <a:t>Interactive dark matter? </a:t>
            </a:r>
            <a:endParaRPr lang="en-US" sz="2400" dirty="0">
              <a:solidFill>
                <a:srgbClr val="000000"/>
              </a:solidFill>
            </a:endParaRPr>
          </a:p>
        </p:txBody>
      </p:sp>
      <p:grpSp>
        <p:nvGrpSpPr>
          <p:cNvPr id="13" name="Group 6"/>
          <p:cNvGrpSpPr>
            <a:grpSpLocks/>
          </p:cNvGrpSpPr>
          <p:nvPr/>
        </p:nvGrpSpPr>
        <p:grpSpPr bwMode="auto">
          <a:xfrm>
            <a:off x="5436096" y="332653"/>
            <a:ext cx="2736304" cy="1224136"/>
            <a:chOff x="682758" y="2204237"/>
            <a:chExt cx="2736551" cy="1223952"/>
          </a:xfrm>
        </p:grpSpPr>
        <p:sp>
          <p:nvSpPr>
            <p:cNvPr id="14" name="TextBox 2"/>
            <p:cNvSpPr txBox="1">
              <a:spLocks noChangeArrowheads="1"/>
            </p:cNvSpPr>
            <p:nvPr/>
          </p:nvSpPr>
          <p:spPr bwMode="auto">
            <a:xfrm>
              <a:off x="682758" y="2204237"/>
              <a:ext cx="2736551" cy="707779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Dark energy important </a:t>
              </a:r>
              <a:r>
                <a:rPr lang="en-US" sz="2000" dirty="0" smtClean="0">
                  <a:solidFill>
                    <a:srgbClr val="FFCF41"/>
                  </a:solidFill>
                </a:rPr>
                <a:t>(</a:t>
              </a:r>
              <a:r>
                <a:rPr lang="en-US" sz="2000" dirty="0">
                  <a:solidFill>
                    <a:srgbClr val="FFCF41"/>
                  </a:solidFill>
                </a:rPr>
                <a:t>t </a:t>
              </a:r>
              <a:r>
                <a:rPr lang="en-US" sz="2000" dirty="0" smtClean="0">
                  <a:solidFill>
                    <a:srgbClr val="FFCF41"/>
                  </a:solidFill>
                </a:rPr>
                <a:t>~ 10</a:t>
              </a:r>
              <a:r>
                <a:rPr lang="en-US" sz="2000" baseline="30000" dirty="0">
                  <a:solidFill>
                    <a:srgbClr val="FFCF41"/>
                  </a:solidFill>
                </a:rPr>
                <a:t> </a:t>
              </a:r>
              <a:r>
                <a:rPr lang="en-US" sz="2000" dirty="0" smtClean="0">
                  <a:solidFill>
                    <a:srgbClr val="FFCF41"/>
                  </a:solidFill>
                </a:rPr>
                <a:t>billion </a:t>
              </a:r>
              <a:r>
                <a:rPr lang="en-US" sz="2000" dirty="0" err="1" smtClean="0">
                  <a:solidFill>
                    <a:srgbClr val="FFCF41"/>
                  </a:solidFill>
                </a:rPr>
                <a:t>yrs</a:t>
              </a:r>
              <a:r>
                <a:rPr lang="en-US" sz="2000" dirty="0" smtClean="0">
                  <a:solidFill>
                    <a:srgbClr val="FFCF41"/>
                  </a:solidFill>
                </a:rPr>
                <a:t>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15" name="Straight Arrow Connector 4"/>
            <p:cNvCxnSpPr>
              <a:cxnSpLocks noChangeShapeType="1"/>
            </p:cNvCxnSpPr>
            <p:nvPr/>
          </p:nvCxnSpPr>
          <p:spPr bwMode="auto">
            <a:xfrm flipH="1">
              <a:off x="2339091" y="2924212"/>
              <a:ext cx="288058" cy="503977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64269248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5652120" y="6309320"/>
            <a:ext cx="3528392" cy="548680"/>
          </a:xfrm>
          <a:prstGeom prst="rect">
            <a:avLst/>
          </a:prstGeom>
          <a:solidFill>
            <a:srgbClr val="A9EEF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947664" y="3356992"/>
            <a:ext cx="6368752" cy="3429763"/>
            <a:chOff x="2667744" y="3428237"/>
            <a:chExt cx="6138044" cy="3109411"/>
          </a:xfrm>
        </p:grpSpPr>
        <p:pic>
          <p:nvPicPr>
            <p:cNvPr id="15364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7691" y="3839766"/>
              <a:ext cx="2988097" cy="2697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5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7744" y="3839766"/>
              <a:ext cx="2989213" cy="2697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7" name="Rectangle 7"/>
            <p:cNvSpPr>
              <a:spLocks/>
            </p:cNvSpPr>
            <p:nvPr/>
          </p:nvSpPr>
          <p:spPr bwMode="auto">
            <a:xfrm>
              <a:off x="3995936" y="3429000"/>
              <a:ext cx="1140574" cy="432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sz="2500" dirty="0">
                  <a:solidFill>
                    <a:srgbClr val="800000"/>
                  </a:solidFill>
                  <a:latin typeface="Arial"/>
                  <a:cs typeface="Arial"/>
                  <a:sym typeface="Times New Roman" charset="0"/>
                </a:rPr>
                <a:t>Einstein</a:t>
              </a:r>
            </a:p>
          </p:txBody>
        </p:sp>
        <p:sp>
          <p:nvSpPr>
            <p:cNvPr id="15368" name="Rectangle 8"/>
            <p:cNvSpPr>
              <a:spLocks/>
            </p:cNvSpPr>
            <p:nvPr/>
          </p:nvSpPr>
          <p:spPr bwMode="auto">
            <a:xfrm>
              <a:off x="6084168" y="3428237"/>
              <a:ext cx="2316214" cy="432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sz="2500" dirty="0" smtClean="0">
                  <a:solidFill>
                    <a:srgbClr val="800000"/>
                  </a:solidFill>
                  <a:latin typeface="Arial"/>
                  <a:cs typeface="Arial"/>
                  <a:sym typeface="Times New Roman" charset="0"/>
                </a:rPr>
                <a:t>Modified Gravity</a:t>
              </a:r>
              <a:endParaRPr lang="en-US" sz="2500" dirty="0">
                <a:solidFill>
                  <a:srgbClr val="800000"/>
                </a:solidFill>
                <a:latin typeface="Arial"/>
                <a:cs typeface="Arial"/>
                <a:sym typeface="Times New Roman" charset="0"/>
              </a:endParaRPr>
            </a:p>
          </p:txBody>
        </p:sp>
      </p:grp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851468" y="152400"/>
            <a:ext cx="7113020" cy="646331"/>
          </a:xfrm>
          <a:prstGeom prst="rect">
            <a:avLst/>
          </a:prstGeom>
          <a:solidFill>
            <a:srgbClr val="FFCC00"/>
          </a:solidFill>
          <a:ln w="412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>
                <a:schemeClr val="tx1"/>
              </a:buClr>
              <a:buSzPct val="125000"/>
            </a:pPr>
            <a:r>
              <a:rPr lang="en-US" sz="3600" dirty="0" smtClean="0">
                <a:solidFill>
                  <a:srgbClr val="FF0000"/>
                </a:solidFill>
              </a:rPr>
              <a:t>The nature of cosmic acceleration</a:t>
            </a:r>
            <a:endParaRPr lang="en-US" sz="3600" dirty="0">
              <a:solidFill>
                <a:srgbClr val="FF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93" y="1412776"/>
            <a:ext cx="7539211" cy="2232248"/>
            <a:chOff x="893" y="1412776"/>
            <a:chExt cx="7539211" cy="2232248"/>
          </a:xfrm>
        </p:grpSpPr>
        <p:sp>
          <p:nvSpPr>
            <p:cNvPr id="15363" name="AutoShape 3"/>
            <p:cNvSpPr>
              <a:spLocks/>
            </p:cNvSpPr>
            <p:nvPr/>
          </p:nvSpPr>
          <p:spPr bwMode="auto">
            <a:xfrm>
              <a:off x="4067944" y="1412776"/>
              <a:ext cx="3472160" cy="811808"/>
            </a:xfrm>
            <a:custGeom>
              <a:avLst/>
              <a:gdLst/>
              <a:ahLst/>
              <a:cxnLst/>
              <a:rect l="0" t="0" r="r" b="b"/>
              <a:pathLst>
                <a:path w="19184" h="21600">
                  <a:moveTo>
                    <a:pt x="967" y="0"/>
                  </a:moveTo>
                  <a:cubicBezTo>
                    <a:pt x="433" y="0"/>
                    <a:pt x="0" y="1896"/>
                    <a:pt x="0" y="4235"/>
                  </a:cubicBezTo>
                  <a:lnTo>
                    <a:pt x="0" y="8471"/>
                  </a:lnTo>
                  <a:lnTo>
                    <a:pt x="-2416" y="10588"/>
                  </a:lnTo>
                  <a:lnTo>
                    <a:pt x="0" y="12706"/>
                  </a:lnTo>
                  <a:lnTo>
                    <a:pt x="0" y="17365"/>
                  </a:lnTo>
                  <a:cubicBezTo>
                    <a:pt x="0" y="19704"/>
                    <a:pt x="433" y="21600"/>
                    <a:pt x="967" y="21600"/>
                  </a:cubicBezTo>
                  <a:lnTo>
                    <a:pt x="18218" y="21600"/>
                  </a:lnTo>
                  <a:cubicBezTo>
                    <a:pt x="18751" y="21600"/>
                    <a:pt x="19184" y="19704"/>
                    <a:pt x="19184" y="17365"/>
                  </a:cubicBezTo>
                  <a:lnTo>
                    <a:pt x="19184" y="4235"/>
                  </a:lnTo>
                  <a:cubicBezTo>
                    <a:pt x="19184" y="1896"/>
                    <a:pt x="18751" y="0"/>
                    <a:pt x="18218" y="0"/>
                  </a:cubicBezTo>
                  <a:lnTo>
                    <a:pt x="967" y="0"/>
                  </a:lnTo>
                  <a:close/>
                  <a:moveTo>
                    <a:pt x="967" y="0"/>
                  </a:moveTo>
                </a:path>
              </a:pathLst>
            </a:custGeom>
            <a:noFill/>
            <a:ln w="25400" cap="flat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 anchor="ctr"/>
            <a:lstStyle/>
            <a:p>
              <a:pPr algn="ctr"/>
              <a:r>
                <a:rPr lang="en-US" sz="2000" dirty="0">
                  <a:solidFill>
                    <a:srgbClr val="0000FF"/>
                  </a:solidFill>
                  <a:latin typeface="Arial"/>
                  <a:cs typeface="Arial"/>
                  <a:sym typeface="Times New Roman" charset="0"/>
                </a:rPr>
                <a:t>dark energy: beyond standard model of particle physics</a:t>
              </a:r>
            </a:p>
          </p:txBody>
        </p:sp>
        <p:sp>
          <p:nvSpPr>
            <p:cNvPr id="15366" name="AutoShape 6"/>
            <p:cNvSpPr>
              <a:spLocks/>
            </p:cNvSpPr>
            <p:nvPr/>
          </p:nvSpPr>
          <p:spPr bwMode="auto">
            <a:xfrm>
              <a:off x="72008" y="2924944"/>
              <a:ext cx="3203848" cy="720080"/>
            </a:xfrm>
            <a:custGeom>
              <a:avLst/>
              <a:gdLst/>
              <a:ahLst/>
              <a:cxnLst/>
              <a:rect l="0" t="0" r="r" b="b"/>
              <a:pathLst>
                <a:path w="21600" h="15531">
                  <a:moveTo>
                    <a:pt x="2557" y="-6069"/>
                  </a:moveTo>
                  <a:lnTo>
                    <a:pt x="2015" y="0"/>
                  </a:lnTo>
                  <a:lnTo>
                    <a:pt x="1088" y="0"/>
                  </a:lnTo>
                  <a:cubicBezTo>
                    <a:pt x="487" y="0"/>
                    <a:pt x="0" y="1496"/>
                    <a:pt x="0" y="3340"/>
                  </a:cubicBezTo>
                  <a:lnTo>
                    <a:pt x="0" y="12191"/>
                  </a:lnTo>
                  <a:cubicBezTo>
                    <a:pt x="0" y="14036"/>
                    <a:pt x="487" y="15531"/>
                    <a:pt x="1088" y="15531"/>
                  </a:cubicBezTo>
                  <a:lnTo>
                    <a:pt x="20512" y="15531"/>
                  </a:lnTo>
                  <a:cubicBezTo>
                    <a:pt x="21113" y="15531"/>
                    <a:pt x="21600" y="14036"/>
                    <a:pt x="21600" y="12191"/>
                  </a:cubicBezTo>
                  <a:lnTo>
                    <a:pt x="21600" y="3340"/>
                  </a:lnTo>
                  <a:cubicBezTo>
                    <a:pt x="21600" y="1496"/>
                    <a:pt x="21113" y="0"/>
                    <a:pt x="20512" y="0"/>
                  </a:cubicBezTo>
                  <a:lnTo>
                    <a:pt x="3100" y="0"/>
                  </a:lnTo>
                  <a:lnTo>
                    <a:pt x="2557" y="-6069"/>
                  </a:lnTo>
                  <a:close/>
                  <a:moveTo>
                    <a:pt x="2557" y="-6069"/>
                  </a:moveTo>
                </a:path>
              </a:pathLst>
            </a:custGeom>
            <a:noFill/>
            <a:ln w="254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 anchor="ctr"/>
            <a:lstStyle/>
            <a:p>
              <a:pPr algn="ctr"/>
              <a:r>
                <a:rPr lang="en-US" sz="2000" dirty="0">
                  <a:solidFill>
                    <a:srgbClr val="FF0000"/>
                  </a:solidFill>
                  <a:latin typeface="Arial"/>
                  <a:cs typeface="Arial"/>
                  <a:sym typeface="Times New Roman" charset="0"/>
                </a:rPr>
                <a:t>modified gravity: beyond </a:t>
              </a:r>
              <a:r>
                <a:rPr lang="en-US" sz="2000" dirty="0" err="1">
                  <a:solidFill>
                    <a:srgbClr val="FF0000"/>
                  </a:solidFill>
                  <a:latin typeface="Arial"/>
                  <a:cs typeface="Arial"/>
                  <a:sym typeface="Times New Roman" charset="0"/>
                </a:rPr>
                <a:t>Einsteinian</a:t>
              </a:r>
              <a:r>
                <a:rPr lang="en-US" sz="2000" dirty="0">
                  <a:solidFill>
                    <a:srgbClr val="FF0000"/>
                  </a:solidFill>
                  <a:latin typeface="Arial"/>
                  <a:cs typeface="Arial"/>
                  <a:sym typeface="Times New Roman" charset="0"/>
                </a:rPr>
                <a:t> theory of gravity</a:t>
              </a:r>
            </a:p>
          </p:txBody>
        </p:sp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13095115"/>
                </p:ext>
              </p:extLst>
            </p:nvPr>
          </p:nvGraphicFramePr>
          <p:xfrm>
            <a:off x="893" y="2132856"/>
            <a:ext cx="2914923" cy="564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88" name="Equation" r:id="rId5" imgW="1181100" imgH="228600" progId="Equation.3">
                    <p:embed/>
                  </p:oleObj>
                </mc:Choice>
                <mc:Fallback>
                  <p:oleObj name="Equation" r:id="rId5" imgW="1181100" imgH="2286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893" y="2132856"/>
                          <a:ext cx="2914923" cy="5648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Object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17824489"/>
                </p:ext>
              </p:extLst>
            </p:nvPr>
          </p:nvGraphicFramePr>
          <p:xfrm>
            <a:off x="755576" y="1578565"/>
            <a:ext cx="2952328" cy="5542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89" name="Equation" r:id="rId7" imgW="1219200" imgH="228600" progId="Equation.3">
                    <p:embed/>
                  </p:oleObj>
                </mc:Choice>
                <mc:Fallback>
                  <p:oleObj name="Equation" r:id="rId7" imgW="1219200" imgH="2286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755576" y="1578565"/>
                          <a:ext cx="2952328" cy="55429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9479738"/>
              </p:ext>
            </p:extLst>
          </p:nvPr>
        </p:nvGraphicFramePr>
        <p:xfrm>
          <a:off x="755576" y="1124744"/>
          <a:ext cx="2088232" cy="5447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0" name="Equation" r:id="rId9" imgW="876300" imgH="228600" progId="Equation.3">
                  <p:embed/>
                </p:oleObj>
              </mc:Choice>
              <mc:Fallback>
                <p:oleObj name="Equation" r:id="rId9" imgW="8763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55576" y="1124744"/>
                        <a:ext cx="2088232" cy="5447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634" name="Picture 1"/>
          <p:cNvPicPr>
            <a:picLocks noChangeAspect="1" noChangeArrowheads="1"/>
          </p:cNvPicPr>
          <p:nvPr/>
        </p:nvPicPr>
        <p:blipFill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25" y="-1892673"/>
            <a:ext cx="9283700" cy="928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25638" name="Picture 5" descr="lsst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69693">
            <a:off x="1466601" y="5233795"/>
            <a:ext cx="4030560" cy="1513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5586859" y="2368550"/>
            <a:ext cx="3449637" cy="3757613"/>
            <a:chOff x="5049886" y="2368550"/>
            <a:chExt cx="3449637" cy="3757613"/>
          </a:xfrm>
        </p:grpSpPr>
        <p:pic>
          <p:nvPicPr>
            <p:cNvPr id="325639" name="Picture 6" descr="euclid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72304">
              <a:off x="5049886" y="3533775"/>
              <a:ext cx="3449637" cy="25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5640" name="Picture 7" descr="euclid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3613" y="2368550"/>
              <a:ext cx="2254250" cy="903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Picture 2" descr="desi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908720"/>
            <a:ext cx="7406537" cy="129614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38808" y="2726959"/>
            <a:ext cx="3329591" cy="2787848"/>
            <a:chOff x="3907657" y="3659675"/>
            <a:chExt cx="3329591" cy="2787848"/>
          </a:xfrm>
        </p:grpSpPr>
        <p:pic>
          <p:nvPicPr>
            <p:cNvPr id="17" name="Picture 16" descr="jwst_telescope.jp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97690">
              <a:off x="3907657" y="3659675"/>
              <a:ext cx="2787848" cy="2787848"/>
            </a:xfrm>
            <a:prstGeom prst="rect">
              <a:avLst/>
            </a:prstGeom>
          </p:spPr>
        </p:pic>
        <p:sp>
          <p:nvSpPr>
            <p:cNvPr id="18" name="TextBox 11"/>
            <p:cNvSpPr txBox="1">
              <a:spLocks noChangeArrowheads="1"/>
            </p:cNvSpPr>
            <p:nvPr/>
          </p:nvSpPr>
          <p:spPr bwMode="auto">
            <a:xfrm rot="1810839">
              <a:off x="4341648" y="3749268"/>
              <a:ext cx="2895600" cy="65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sz="2000" dirty="0">
                  <a:solidFill>
                    <a:schemeClr val="bg1"/>
                  </a:solidFill>
                </a:rPr>
                <a:t>JWST: the next space </a:t>
              </a:r>
              <a:r>
                <a:rPr lang="en-US" sz="2000" dirty="0" smtClean="0">
                  <a:solidFill>
                    <a:schemeClr val="bg1"/>
                  </a:solidFill>
                </a:rPr>
                <a:t>telescope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3808413" y="152400"/>
            <a:ext cx="2289175" cy="646113"/>
          </a:xfrm>
          <a:prstGeom prst="rect">
            <a:avLst/>
          </a:prstGeom>
          <a:solidFill>
            <a:srgbClr val="FFCC00"/>
          </a:solidFill>
          <a:ln w="412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>
                <a:schemeClr val="tx1"/>
              </a:buClr>
              <a:buSzPct val="125000"/>
            </a:pPr>
            <a:r>
              <a:rPr lang="en-US" sz="3600" dirty="0">
                <a:solidFill>
                  <a:srgbClr val="FF0000"/>
                </a:solidFill>
              </a:rPr>
              <a:t>The future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899592" y="1701154"/>
            <a:ext cx="7024016" cy="2312622"/>
            <a:chOff x="899592" y="1701154"/>
            <a:chExt cx="7024016" cy="2312622"/>
          </a:xfrm>
        </p:grpSpPr>
        <p:sp>
          <p:nvSpPr>
            <p:cNvPr id="33" name="Rectangle 2"/>
            <p:cNvSpPr>
              <a:spLocks noChangeArrowheads="1"/>
            </p:cNvSpPr>
            <p:nvPr/>
          </p:nvSpPr>
          <p:spPr bwMode="auto">
            <a:xfrm rot="19654943">
              <a:off x="899592" y="1701154"/>
              <a:ext cx="2328081" cy="584776"/>
            </a:xfrm>
            <a:prstGeom prst="rect">
              <a:avLst/>
            </a:prstGeom>
            <a:solidFill>
              <a:srgbClr val="FFCC00">
                <a:alpha val="40000"/>
              </a:srgbClr>
            </a:solidFill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chemeClr val="tx1"/>
                </a:buClr>
                <a:buSzPct val="125000"/>
              </a:pPr>
              <a:r>
                <a:rPr lang="en-US" sz="3200" dirty="0" smtClean="0"/>
                <a:t>Dark matter </a:t>
              </a:r>
              <a:endParaRPr lang="en-US" sz="3200" dirty="0"/>
            </a:p>
          </p:txBody>
        </p:sp>
        <p:sp>
          <p:nvSpPr>
            <p:cNvPr id="34" name="Rectangle 2"/>
            <p:cNvSpPr>
              <a:spLocks noChangeArrowheads="1"/>
            </p:cNvSpPr>
            <p:nvPr/>
          </p:nvSpPr>
          <p:spPr bwMode="auto">
            <a:xfrm>
              <a:off x="1763688" y="3429000"/>
              <a:ext cx="5841864" cy="584776"/>
            </a:xfrm>
            <a:prstGeom prst="rect">
              <a:avLst/>
            </a:prstGeom>
            <a:solidFill>
              <a:srgbClr val="FFCC00">
                <a:alpha val="40000"/>
              </a:srgbClr>
            </a:solidFill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chemeClr val="tx1"/>
                </a:buClr>
                <a:buSzPct val="125000"/>
              </a:pPr>
              <a:r>
                <a:rPr lang="en-US" sz="3200" dirty="0" smtClean="0"/>
                <a:t>Galaxy formation and evolution </a:t>
              </a:r>
              <a:endParaRPr lang="en-US" sz="3200" dirty="0"/>
            </a:p>
          </p:txBody>
        </p:sp>
        <p:sp>
          <p:nvSpPr>
            <p:cNvPr id="35" name="Rectangle 2"/>
            <p:cNvSpPr>
              <a:spLocks noChangeArrowheads="1"/>
            </p:cNvSpPr>
            <p:nvPr/>
          </p:nvSpPr>
          <p:spPr bwMode="auto">
            <a:xfrm rot="2279173">
              <a:off x="5503755" y="1735471"/>
              <a:ext cx="2419853" cy="584776"/>
            </a:xfrm>
            <a:prstGeom prst="rect">
              <a:avLst/>
            </a:prstGeom>
            <a:solidFill>
              <a:srgbClr val="FFCC00">
                <a:alpha val="40000"/>
              </a:srgbClr>
            </a:solidFill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chemeClr val="tx1"/>
                </a:buClr>
                <a:buSzPct val="125000"/>
              </a:pPr>
              <a:r>
                <a:rPr lang="en-US" sz="3200" dirty="0" smtClean="0"/>
                <a:t>Dark energy</a:t>
              </a:r>
              <a:endParaRPr lang="en-US" sz="3200" dirty="0"/>
            </a:p>
          </p:txBody>
        </p:sp>
      </p:grpSp>
      <p:grpSp>
        <p:nvGrpSpPr>
          <p:cNvPr id="36" name="Group 22"/>
          <p:cNvGrpSpPr>
            <a:grpSpLocks/>
          </p:cNvGrpSpPr>
          <p:nvPr/>
        </p:nvGrpSpPr>
        <p:grpSpPr bwMode="auto">
          <a:xfrm>
            <a:off x="1043608" y="980728"/>
            <a:ext cx="7344816" cy="5400600"/>
            <a:chOff x="3733800" y="3504621"/>
            <a:chExt cx="5433060" cy="3156297"/>
          </a:xfrm>
        </p:grpSpPr>
        <p:grpSp>
          <p:nvGrpSpPr>
            <p:cNvPr id="37" name="Group 19"/>
            <p:cNvGrpSpPr>
              <a:grpSpLocks/>
            </p:cNvGrpSpPr>
            <p:nvPr/>
          </p:nvGrpSpPr>
          <p:grpSpPr bwMode="auto">
            <a:xfrm>
              <a:off x="3733800" y="3854681"/>
              <a:ext cx="5433060" cy="2806237"/>
              <a:chOff x="3733800" y="3854681"/>
              <a:chExt cx="5433060" cy="2806237"/>
            </a:xfrm>
          </p:grpSpPr>
          <p:pic>
            <p:nvPicPr>
              <p:cNvPr id="39" name="Picture 16" descr="rodin.jpg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33800" y="3854681"/>
                <a:ext cx="2170019" cy="2806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0" name="Picture 17" descr="cosma3_1.jpg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91200" y="3997960"/>
                <a:ext cx="3375660" cy="22504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8" name="TextBox 20"/>
            <p:cNvSpPr txBox="1">
              <a:spLocks noChangeArrowheads="1"/>
            </p:cNvSpPr>
            <p:nvPr/>
          </p:nvSpPr>
          <p:spPr bwMode="auto">
            <a:xfrm>
              <a:off x="5012167" y="3504621"/>
              <a:ext cx="3486010" cy="296794"/>
            </a:xfrm>
            <a:prstGeom prst="rect">
              <a:avLst/>
            </a:prstGeom>
            <a:solidFill>
              <a:srgbClr val="FFB5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2400" dirty="0"/>
                <a:t>Theory, computing and </a:t>
              </a:r>
              <a:r>
                <a:rPr lang="en-US" sz="2400" dirty="0" err="1"/>
                <a:t>modelling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2183539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263971" y="2932202"/>
            <a:ext cx="8772525" cy="784830"/>
          </a:xfrm>
          <a:prstGeom prst="rect">
            <a:avLst/>
          </a:prstGeom>
          <a:solidFill>
            <a:srgbClr val="FF8B6C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 dirty="0"/>
              <a:t>The (bizarre) contents of our Universe</a:t>
            </a:r>
          </a:p>
        </p:txBody>
      </p:sp>
      <p:sp>
        <p:nvSpPr>
          <p:cNvPr id="5" name="Text Box 80"/>
          <p:cNvSpPr txBox="1">
            <a:spLocks noChangeArrowheads="1"/>
          </p:cNvSpPr>
          <p:nvPr/>
        </p:nvSpPr>
        <p:spPr bwMode="auto">
          <a:xfrm>
            <a:off x="1675459" y="228600"/>
            <a:ext cx="7198305" cy="707886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4000" dirty="0" smtClean="0">
                <a:solidFill>
                  <a:srgbClr val="FF0000"/>
                </a:solidFill>
              </a:rPr>
              <a:t>What </a:t>
            </a:r>
            <a:r>
              <a:rPr lang="en-GB" sz="4000" dirty="0">
                <a:solidFill>
                  <a:srgbClr val="FF0000"/>
                </a:solidFill>
              </a:rPr>
              <a:t>is the Universe made of</a:t>
            </a:r>
            <a:r>
              <a:rPr lang="en-GB" sz="4000" dirty="0" smtClean="0">
                <a:solidFill>
                  <a:srgbClr val="FF0000"/>
                </a:solidFill>
              </a:rPr>
              <a:t>?</a:t>
            </a:r>
            <a:endParaRPr lang="en-GB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210" name="Picture 2" descr="IMG_11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50350" cy="68961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</p:pic>
      <p:sp>
        <p:nvSpPr>
          <p:cNvPr id="2793475" name="Text Box 3"/>
          <p:cNvSpPr txBox="1">
            <a:spLocks noChangeArrowheads="1"/>
          </p:cNvSpPr>
          <p:nvPr/>
        </p:nvSpPr>
        <p:spPr bwMode="auto">
          <a:xfrm>
            <a:off x="-195263" y="0"/>
            <a:ext cx="9583738" cy="1138238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txBody>
          <a:bodyPr lIns="91400" tIns="45702" rIns="91400" bIns="45702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>
                <a:solidFill>
                  <a:srgbClr val="800000"/>
                </a:solidFill>
              </a:rPr>
              <a:t>There has been great  progress in </a:t>
            </a:r>
            <a:r>
              <a:rPr lang="en-GB" sz="3600" dirty="0">
                <a:solidFill>
                  <a:srgbClr val="800000"/>
                </a:solidFill>
              </a:rPr>
              <a:t>cosmology</a:t>
            </a:r>
            <a:r>
              <a:rPr lang="en-GB" sz="3200" dirty="0">
                <a:solidFill>
                  <a:srgbClr val="800000"/>
                </a:solidFill>
              </a:rPr>
              <a:t> in the past 30 years 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937696" y="4716469"/>
            <a:ext cx="5658640" cy="584739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txBody>
          <a:bodyPr wrap="none" lIns="91400" tIns="45702" rIns="91400" bIns="45702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>
                <a:solidFill>
                  <a:srgbClr val="0000FF"/>
                </a:solidFill>
              </a:rPr>
              <a:t>… and </a:t>
            </a:r>
            <a:r>
              <a:rPr lang="en-GB" sz="3200" dirty="0" smtClean="0">
                <a:solidFill>
                  <a:srgbClr val="0000FF"/>
                </a:solidFill>
              </a:rPr>
              <a:t>the best is </a:t>
            </a:r>
            <a:r>
              <a:rPr lang="en-GB" sz="3200" dirty="0">
                <a:solidFill>
                  <a:srgbClr val="0000FF"/>
                </a:solidFill>
              </a:rPr>
              <a:t>still </a:t>
            </a:r>
            <a:r>
              <a:rPr lang="en-GB" sz="3200" dirty="0" smtClean="0">
                <a:solidFill>
                  <a:srgbClr val="0000FF"/>
                </a:solidFill>
              </a:rPr>
              <a:t>to </a:t>
            </a:r>
            <a:r>
              <a:rPr lang="en-GB" sz="3200" dirty="0">
                <a:solidFill>
                  <a:srgbClr val="0000FF"/>
                </a:solidFill>
              </a:rPr>
              <a:t>come</a:t>
            </a:r>
          </a:p>
        </p:txBody>
      </p:sp>
      <p:pic>
        <p:nvPicPr>
          <p:cNvPr id="5" name="Picture 4" descr="ogden_sdl_logo.jpg"/>
          <p:cNvPicPr>
            <a:picLocks noChangeAspect="1"/>
          </p:cNvPicPr>
          <p:nvPr/>
        </p:nvPicPr>
        <p:blipFill rotWithShape="1">
          <a:blip r:embed="rId4">
            <a:alphaModFix amt="6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3" t="10121" r="5658" b="7833"/>
          <a:stretch/>
        </p:blipFill>
        <p:spPr>
          <a:xfrm>
            <a:off x="251520" y="1906757"/>
            <a:ext cx="1571828" cy="1450235"/>
          </a:xfrm>
          <a:prstGeom prst="rect">
            <a:avLst/>
          </a:prstGeom>
          <a:solidFill>
            <a:schemeClr val="bg1">
              <a:alpha val="25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469265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793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3475" grpId="0" animBg="1" autoUpdateAnimBg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98" t="40167" r="28038" b="33534"/>
          <a:stretch>
            <a:fillRect/>
          </a:stretch>
        </p:blipFill>
        <p:spPr bwMode="auto">
          <a:xfrm>
            <a:off x="4343400" y="3200400"/>
            <a:ext cx="1905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5651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5663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4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5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6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7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8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9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0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1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2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3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4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5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6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7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8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9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0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1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2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3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4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5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6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7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8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9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0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1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2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3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4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5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6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7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8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9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0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1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2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3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4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5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6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7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8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9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0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1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2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3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4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5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6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7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8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9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0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1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2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3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4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5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6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7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8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9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0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1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2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3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4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5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6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7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8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5652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53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 dirty="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5654" name="Rectangle 90"/>
          <p:cNvSpPr>
            <a:spLocks noChangeArrowheads="1"/>
          </p:cNvSpPr>
          <p:nvPr/>
        </p:nvSpPr>
        <p:spPr bwMode="auto">
          <a:xfrm>
            <a:off x="914400" y="5638800"/>
            <a:ext cx="69215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   Normal matter </a:t>
            </a:r>
            <a:r>
              <a:rPr lang="en-US" sz="2400">
                <a:solidFill>
                  <a:srgbClr val="FFFFFF"/>
                </a:solidFill>
                <a:sym typeface="Symbol" charset="0"/>
              </a:rPr>
              <a:t> matter made of ordinary atoms</a:t>
            </a:r>
            <a:endParaRPr lang="en-US" sz="2400">
              <a:solidFill>
                <a:srgbClr val="FFFFFF"/>
              </a:solidFill>
            </a:endParaRPr>
          </a:p>
        </p:txBody>
      </p:sp>
      <p:sp useBgFill="1">
        <p:nvSpPr>
          <p:cNvPr id="155655" name="Right Triangle 86"/>
          <p:cNvSpPr>
            <a:spLocks noChangeAspect="1"/>
          </p:cNvSpPr>
          <p:nvPr/>
        </p:nvSpPr>
        <p:spPr bwMode="auto">
          <a:xfrm rot="157108">
            <a:off x="4310063" y="3025775"/>
            <a:ext cx="2055812" cy="1714500"/>
          </a:xfrm>
          <a:prstGeom prst="rtTriangle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 useBgFill="1">
        <p:nvSpPr>
          <p:cNvPr id="155656" name="Right Triangle 87"/>
          <p:cNvSpPr>
            <a:spLocks noChangeAspect="1"/>
          </p:cNvSpPr>
          <p:nvPr/>
        </p:nvSpPr>
        <p:spPr bwMode="auto">
          <a:xfrm rot="-3968190">
            <a:off x="4815682" y="1966119"/>
            <a:ext cx="1096962" cy="2247900"/>
          </a:xfrm>
          <a:prstGeom prst="rtTriangle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 useBgFill="1">
        <p:nvSpPr>
          <p:cNvPr id="155657" name="Rectangle 88"/>
          <p:cNvSpPr>
            <a:spLocks noChangeArrowheads="1"/>
          </p:cNvSpPr>
          <p:nvPr/>
        </p:nvSpPr>
        <p:spPr bwMode="auto">
          <a:xfrm rot="1611309">
            <a:off x="6016625" y="4005263"/>
            <a:ext cx="914400" cy="201612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55658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54" t="63696" r="12151" b="22462"/>
          <a:stretch>
            <a:fillRect/>
          </a:stretch>
        </p:blipFill>
        <p:spPr bwMode="auto">
          <a:xfrm>
            <a:off x="5791200" y="4495800"/>
            <a:ext cx="1752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5659" name="Group 85"/>
          <p:cNvGrpSpPr>
            <a:grpSpLocks/>
          </p:cNvGrpSpPr>
          <p:nvPr/>
        </p:nvGrpSpPr>
        <p:grpSpPr bwMode="auto">
          <a:xfrm>
            <a:off x="5867398" y="1066800"/>
            <a:ext cx="3209924" cy="4343400"/>
            <a:chOff x="5867400" y="1066800"/>
            <a:chExt cx="3209499" cy="4343400"/>
          </a:xfrm>
        </p:grpSpPr>
        <p:pic>
          <p:nvPicPr>
            <p:cNvPr id="155661" name="Picture 1" descr="dark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541" t="16667" r="4842" b="8888"/>
            <a:stretch>
              <a:fillRect/>
            </a:stretch>
          </p:blipFill>
          <p:spPr bwMode="auto">
            <a:xfrm>
              <a:off x="7391400" y="1066800"/>
              <a:ext cx="1685499" cy="4343400"/>
            </a:xfrm>
            <a:prstGeom prst="rect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5662" name="Straight Arrow Connector 84"/>
            <p:cNvCxnSpPr>
              <a:cxnSpLocks noChangeShapeType="1"/>
            </p:cNvCxnSpPr>
            <p:nvPr/>
          </p:nvCxnSpPr>
          <p:spPr bwMode="auto">
            <a:xfrm rot="10800000" flipV="1">
              <a:off x="5867400" y="2667000"/>
              <a:ext cx="1524000" cy="1371600"/>
            </a:xfrm>
            <a:prstGeom prst="straightConnector1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5660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5 %</a:t>
            </a:r>
          </a:p>
        </p:txBody>
      </p:sp>
    </p:spTree>
    <p:extLst>
      <p:ext uri="{BB962C8B-B14F-4D97-AF65-F5344CB8AC3E}">
        <p14:creationId xmlns:p14="http://schemas.microsoft.com/office/powerpoint/2010/main" val="401970646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98" t="29095"/>
          <a:stretch>
            <a:fillRect/>
          </a:stretch>
        </p:blipFill>
        <p:spPr bwMode="auto">
          <a:xfrm>
            <a:off x="4343400" y="2590800"/>
            <a:ext cx="4191000" cy="390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7699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7713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4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5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6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7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8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9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0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1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2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3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4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5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6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7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8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9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0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1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2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3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4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5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6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7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8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9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0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1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2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3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4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5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6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7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8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9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0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1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2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3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4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5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6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7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8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9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0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1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2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3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4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5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6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7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8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9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0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1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2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3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4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5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6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7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8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9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0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1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2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3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4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5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6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7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8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7700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701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7702" name="Rectangle 90"/>
          <p:cNvSpPr>
            <a:spLocks noChangeArrowheads="1"/>
          </p:cNvSpPr>
          <p:nvPr/>
        </p:nvSpPr>
        <p:spPr bwMode="auto">
          <a:xfrm>
            <a:off x="169863" y="5638800"/>
            <a:ext cx="8669337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Dark matter </a:t>
            </a:r>
            <a:r>
              <a:rPr lang="en-US" sz="2400">
                <a:solidFill>
                  <a:srgbClr val="FFFFFF"/>
                </a:solidFill>
                <a:sym typeface="Symbol" charset="0"/>
              </a:rPr>
              <a:t> matter that does not emit light at any wavelength</a:t>
            </a:r>
            <a:endParaRPr lang="en-US" sz="2400">
              <a:solidFill>
                <a:srgbClr val="FFFFFF"/>
              </a:solidFill>
            </a:endParaRPr>
          </a:p>
        </p:txBody>
      </p:sp>
      <p:sp useBgFill="1">
        <p:nvSpPr>
          <p:cNvPr id="157703" name="Right Triangle 85"/>
          <p:cNvSpPr>
            <a:spLocks noChangeAspect="1"/>
          </p:cNvSpPr>
          <p:nvPr/>
        </p:nvSpPr>
        <p:spPr bwMode="auto">
          <a:xfrm rot="157108">
            <a:off x="4310063" y="3024188"/>
            <a:ext cx="2052637" cy="1716087"/>
          </a:xfrm>
          <a:prstGeom prst="rtTriangle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 useBgFill="1">
        <p:nvSpPr>
          <p:cNvPr id="157704" name="Right Triangle 86"/>
          <p:cNvSpPr>
            <a:spLocks noChangeAspect="1"/>
          </p:cNvSpPr>
          <p:nvPr/>
        </p:nvSpPr>
        <p:spPr bwMode="auto">
          <a:xfrm rot="5852128">
            <a:off x="4969669" y="1842294"/>
            <a:ext cx="1098550" cy="2246312"/>
          </a:xfrm>
          <a:prstGeom prst="rtTriangle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>
        <p:nvSpPr>
          <p:cNvPr id="157705" name="Rectangle 87"/>
          <p:cNvSpPr>
            <a:spLocks noChangeArrowheads="1"/>
          </p:cNvSpPr>
          <p:nvPr/>
        </p:nvSpPr>
        <p:spPr bwMode="auto">
          <a:xfrm>
            <a:off x="4267200" y="2514600"/>
            <a:ext cx="304800" cy="6921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 useBgFill="1">
        <p:nvSpPr>
          <p:cNvPr id="157706" name="Rectangle 88"/>
          <p:cNvSpPr>
            <a:spLocks noChangeArrowheads="1"/>
          </p:cNvSpPr>
          <p:nvPr/>
        </p:nvSpPr>
        <p:spPr bwMode="auto">
          <a:xfrm>
            <a:off x="5943600" y="4495800"/>
            <a:ext cx="1619250" cy="914400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57707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54" t="63696" r="12151" b="22462"/>
          <a:stretch>
            <a:fillRect/>
          </a:stretch>
        </p:blipFill>
        <p:spPr bwMode="auto">
          <a:xfrm>
            <a:off x="5791200" y="4495800"/>
            <a:ext cx="1752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709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5 %</a:t>
            </a:r>
          </a:p>
        </p:txBody>
      </p:sp>
      <p:sp>
        <p:nvSpPr>
          <p:cNvPr id="157710" name="TextBox 93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F2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FFFFFF"/>
                </a:solidFill>
              </a:rPr>
              <a:t>25%</a:t>
            </a:r>
          </a:p>
        </p:txBody>
      </p:sp>
    </p:spTree>
    <p:extLst>
      <p:ext uri="{BB962C8B-B14F-4D97-AF65-F5344CB8AC3E}">
        <p14:creationId xmlns:p14="http://schemas.microsoft.com/office/powerpoint/2010/main" val="151025244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89013"/>
            <a:ext cx="81534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9747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9762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3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4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5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6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7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8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9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0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1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2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3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4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5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6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7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8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9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0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1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2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3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4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5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6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7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8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9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0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1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2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3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4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5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6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7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8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9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0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1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2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3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4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5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6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7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8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9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0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1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2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3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4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5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6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7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8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9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0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1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2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3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4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5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6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7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8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9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0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1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2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3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4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5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6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7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9748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9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9750" name="Rectangle 90"/>
          <p:cNvSpPr>
            <a:spLocks noChangeArrowheads="1"/>
          </p:cNvSpPr>
          <p:nvPr/>
        </p:nvSpPr>
        <p:spPr bwMode="auto">
          <a:xfrm>
            <a:off x="169863" y="5638800"/>
            <a:ext cx="887253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Dark energy </a:t>
            </a:r>
            <a:r>
              <a:rPr lang="en-US" sz="2400">
                <a:solidFill>
                  <a:srgbClr val="FFFFFF"/>
                </a:solidFill>
                <a:sym typeface="Symbol" charset="0"/>
              </a:rPr>
              <a:t> mysterious form of energy which opposes gravity </a:t>
            </a: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86" name="Oval 84"/>
          <p:cNvSpPr>
            <a:spLocks noChangeArrowheads="1"/>
          </p:cNvSpPr>
          <p:nvPr/>
        </p:nvSpPr>
        <p:spPr bwMode="auto">
          <a:xfrm>
            <a:off x="1981200" y="2846388"/>
            <a:ext cx="2819400" cy="811212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>
        <p:nvSpPr>
          <p:cNvPr id="159753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FFFFFF"/>
                </a:solidFill>
              </a:rPr>
              <a:t>5 %</a:t>
            </a:r>
          </a:p>
        </p:txBody>
      </p:sp>
      <p:sp>
        <p:nvSpPr>
          <p:cNvPr id="159754" name="TextBox 92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F2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25%</a:t>
            </a:r>
          </a:p>
        </p:txBody>
      </p:sp>
      <p:sp>
        <p:nvSpPr>
          <p:cNvPr id="159755" name="TextBox 93"/>
          <p:cNvSpPr txBox="1">
            <a:spLocks noChangeArrowheads="1"/>
          </p:cNvSpPr>
          <p:nvPr/>
        </p:nvSpPr>
        <p:spPr bwMode="auto">
          <a:xfrm>
            <a:off x="2452688" y="3048000"/>
            <a:ext cx="595312" cy="369888"/>
          </a:xfrm>
          <a:prstGeom prst="rect">
            <a:avLst/>
          </a:prstGeom>
          <a:solidFill>
            <a:srgbClr val="1251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70%</a:t>
            </a:r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3352800" y="1066800"/>
            <a:ext cx="2540000" cy="2590800"/>
            <a:chOff x="3352800" y="1066800"/>
            <a:chExt cx="2540000" cy="2590799"/>
          </a:xfrm>
        </p:grpSpPr>
        <p:pic>
          <p:nvPicPr>
            <p:cNvPr id="159757" name="Picture 84" descr="magritte_2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1066800"/>
              <a:ext cx="2540000" cy="185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9758" name="Straight Arrow Connector 86"/>
            <p:cNvCxnSpPr>
              <a:cxnSpLocks noChangeShapeType="1"/>
            </p:cNvCxnSpPr>
            <p:nvPr/>
          </p:nvCxnSpPr>
          <p:spPr bwMode="auto">
            <a:xfrm rot="10800000" flipV="1">
              <a:off x="3352800" y="2971798"/>
              <a:ext cx="762000" cy="685801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9759" name="Straight Arrow Connector 88"/>
            <p:cNvCxnSpPr>
              <a:cxnSpLocks noChangeShapeType="1"/>
            </p:cNvCxnSpPr>
            <p:nvPr/>
          </p:nvCxnSpPr>
          <p:spPr bwMode="auto">
            <a:xfrm rot="16200000" flipH="1">
              <a:off x="5029202" y="2743201"/>
              <a:ext cx="457199" cy="457198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94433423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5724128" y="6381328"/>
            <a:ext cx="3312368" cy="476672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5868144" y="6214342"/>
            <a:ext cx="3275856" cy="527026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pic>
        <p:nvPicPr>
          <p:cNvPr id="161802" name="Picture 27" descr="Exp_univ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348880"/>
            <a:ext cx="5188055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5"/>
          <p:cNvSpPr txBox="1">
            <a:spLocks noChangeArrowheads="1"/>
          </p:cNvSpPr>
          <p:nvPr/>
        </p:nvSpPr>
        <p:spPr bwMode="auto">
          <a:xfrm>
            <a:off x="1089992" y="5942855"/>
            <a:ext cx="7010400" cy="798513"/>
          </a:xfrm>
          <a:prstGeom prst="rect">
            <a:avLst/>
          </a:prstGeom>
          <a:solidFill>
            <a:srgbClr val="FFCC00"/>
          </a:solidFill>
          <a:ln w="31750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chemeClr val="bg1">
                <a:alpha val="43000"/>
              </a:schemeClr>
            </a:outerShdw>
          </a:effectLst>
        </p:spPr>
        <p:txBody>
          <a:bodyPr/>
          <a:lstStyle/>
          <a:p>
            <a:pPr algn="ctr" defTabSz="957263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sz="3600" dirty="0" smtClean="0">
                <a:solidFill>
                  <a:srgbClr val="FF0000"/>
                </a:solidFill>
                <a:latin typeface="Wingdings" charset="2"/>
                <a:ea typeface="Wingdings" charset="2"/>
                <a:cs typeface="Wingdings" charset="2"/>
              </a:rPr>
              <a:t> </a:t>
            </a:r>
            <a:r>
              <a:rPr lang="en-US" sz="3600" dirty="0" smtClean="0">
                <a:solidFill>
                  <a:srgbClr val="FF0000"/>
                </a:solidFill>
              </a:rPr>
              <a:t>Universe </a:t>
            </a:r>
            <a:r>
              <a:rPr lang="en-US" sz="3600" dirty="0">
                <a:solidFill>
                  <a:srgbClr val="FF0000"/>
                </a:solidFill>
              </a:rPr>
              <a:t>full of dark energy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5496" y="2852936"/>
            <a:ext cx="2016224" cy="156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rgbClr val="FFFFFF"/>
                </a:solidFill>
              </a:rPr>
              <a:t>2011 Nobel prize in physics!</a:t>
            </a: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395536" y="548680"/>
            <a:ext cx="867181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We know dark </a:t>
            </a:r>
            <a:r>
              <a:rPr lang="en-US" sz="4000" dirty="0" smtClean="0">
                <a:solidFill>
                  <a:srgbClr val="FFFFFF"/>
                </a:solidFill>
              </a:rPr>
              <a:t>energy exists because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304800" y="1484784"/>
            <a:ext cx="8839200" cy="646331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GB" sz="3200" dirty="0" smtClean="0">
                <a:solidFill>
                  <a:srgbClr val="FF0000"/>
                </a:solidFill>
              </a:rPr>
              <a:t>The expansion of the Universe is accelerating</a:t>
            </a:r>
            <a:endParaRPr lang="en-GB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60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3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4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4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4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4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4_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5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5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4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3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3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3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5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5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5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5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5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3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charset="2"/>
          <a:buChar char="è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charset="2"/>
          <a:buChar char="è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2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161732</TotalTime>
  <Words>1075</Words>
  <Application>Microsoft Macintosh PowerPoint</Application>
  <PresentationFormat>On-screen Show (4:3)</PresentationFormat>
  <Paragraphs>196</Paragraphs>
  <Slides>50</Slides>
  <Notes>31</Notes>
  <HiddenSlides>0</HiddenSlides>
  <MMClips>5</MMClips>
  <ScaleCrop>false</ScaleCrop>
  <HeadingPairs>
    <vt:vector size="6" baseType="variant">
      <vt:variant>
        <vt:lpstr>Theme</vt:lpstr>
      </vt:variant>
      <vt:variant>
        <vt:i4>34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86" baseType="lpstr">
      <vt:lpstr>Default Design</vt:lpstr>
      <vt:lpstr>1_Default Design</vt:lpstr>
      <vt:lpstr>4_Default Design</vt:lpstr>
      <vt:lpstr>25_Default Design</vt:lpstr>
      <vt:lpstr>2_Default Design</vt:lpstr>
      <vt:lpstr>31_Default Design</vt:lpstr>
      <vt:lpstr>14_Default Design</vt:lpstr>
      <vt:lpstr>17_Default Design</vt:lpstr>
      <vt:lpstr>20_Default Design</vt:lpstr>
      <vt:lpstr>21_Default Design</vt:lpstr>
      <vt:lpstr>42_Default Design</vt:lpstr>
      <vt:lpstr>22_Default Design</vt:lpstr>
      <vt:lpstr>44_Default Design</vt:lpstr>
      <vt:lpstr>45_Default Design</vt:lpstr>
      <vt:lpstr>19_Default Design</vt:lpstr>
      <vt:lpstr>43_Default Design</vt:lpstr>
      <vt:lpstr>46_Default Design</vt:lpstr>
      <vt:lpstr>4_Black</vt:lpstr>
      <vt:lpstr>50_Default Design</vt:lpstr>
      <vt:lpstr>51_Default Design</vt:lpstr>
      <vt:lpstr>48_Default Design</vt:lpstr>
      <vt:lpstr>13_Default Design</vt:lpstr>
      <vt:lpstr>33_Default Design</vt:lpstr>
      <vt:lpstr>34_Default Design</vt:lpstr>
      <vt:lpstr>35_Default Design</vt:lpstr>
      <vt:lpstr>11_Default Design</vt:lpstr>
      <vt:lpstr>53_Default Design</vt:lpstr>
      <vt:lpstr>54_Default Design</vt:lpstr>
      <vt:lpstr>55_Default Design</vt:lpstr>
      <vt:lpstr>56_Default Design</vt:lpstr>
      <vt:lpstr>57_Default Design</vt:lpstr>
      <vt:lpstr>39_Default Design</vt:lpstr>
      <vt:lpstr>5_Default Design</vt:lpstr>
      <vt:lpstr>23_Default Design</vt:lpstr>
      <vt:lpstr>CorelDRAW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Carlos Frenk</Manager>
  <Company>University of Durham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popular_short</dc:title>
  <dc:subject>Popular talk</dc:subject>
  <dc:creator>Carlos Frenk</dc:creator>
  <cp:lastModifiedBy>Carlos Frenk</cp:lastModifiedBy>
  <cp:revision>727</cp:revision>
  <cp:lastPrinted>2000-05-30T08:52:53Z</cp:lastPrinted>
  <dcterms:created xsi:type="dcterms:W3CDTF">2012-09-07T15:27:27Z</dcterms:created>
  <dcterms:modified xsi:type="dcterms:W3CDTF">2017-04-29T17:41:43Z</dcterms:modified>
</cp:coreProperties>
</file>